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9" r:id="rId1"/>
    <p:sldMasterId id="2147483701" r:id="rId2"/>
  </p:sldMasterIdLst>
  <p:notesMasterIdLst>
    <p:notesMasterId r:id="rId71"/>
  </p:notesMasterIdLst>
  <p:sldIdLst>
    <p:sldId id="478" r:id="rId3"/>
    <p:sldId id="466" r:id="rId4"/>
    <p:sldId id="479" r:id="rId5"/>
    <p:sldId id="490" r:id="rId6"/>
    <p:sldId id="467" r:id="rId7"/>
    <p:sldId id="468" r:id="rId8"/>
    <p:sldId id="469" r:id="rId9"/>
    <p:sldId id="471" r:id="rId10"/>
    <p:sldId id="472" r:id="rId11"/>
    <p:sldId id="473" r:id="rId12"/>
    <p:sldId id="474" r:id="rId13"/>
    <p:sldId id="475" r:id="rId14"/>
    <p:sldId id="476" r:id="rId15"/>
    <p:sldId id="494" r:id="rId16"/>
    <p:sldId id="504" r:id="rId17"/>
    <p:sldId id="497" r:id="rId18"/>
    <p:sldId id="498" r:id="rId19"/>
    <p:sldId id="521" r:id="rId20"/>
    <p:sldId id="522" r:id="rId21"/>
    <p:sldId id="499" r:id="rId22"/>
    <p:sldId id="500" r:id="rId23"/>
    <p:sldId id="501" r:id="rId24"/>
    <p:sldId id="502" r:id="rId25"/>
    <p:sldId id="503" r:id="rId26"/>
    <p:sldId id="505" r:id="rId27"/>
    <p:sldId id="506" r:id="rId28"/>
    <p:sldId id="308" r:id="rId29"/>
    <p:sldId id="487" r:id="rId30"/>
    <p:sldId id="491" r:id="rId31"/>
    <p:sldId id="492" r:id="rId32"/>
    <p:sldId id="493" r:id="rId33"/>
    <p:sldId id="486" r:id="rId34"/>
    <p:sldId id="518" r:id="rId35"/>
    <p:sldId id="482" r:id="rId36"/>
    <p:sldId id="483" r:id="rId37"/>
    <p:sldId id="480" r:id="rId38"/>
    <p:sldId id="369" r:id="rId39"/>
    <p:sldId id="368" r:id="rId40"/>
    <p:sldId id="380" r:id="rId41"/>
    <p:sldId id="484" r:id="rId42"/>
    <p:sldId id="496" r:id="rId43"/>
    <p:sldId id="495" r:id="rId44"/>
    <p:sldId id="519" r:id="rId45"/>
    <p:sldId id="520" r:id="rId46"/>
    <p:sldId id="392" r:id="rId47"/>
    <p:sldId id="507" r:id="rId48"/>
    <p:sldId id="508" r:id="rId49"/>
    <p:sldId id="509" r:id="rId50"/>
    <p:sldId id="510" r:id="rId51"/>
    <p:sldId id="511" r:id="rId52"/>
    <p:sldId id="512" r:id="rId53"/>
    <p:sldId id="513" r:id="rId54"/>
    <p:sldId id="489" r:id="rId55"/>
    <p:sldId id="514" r:id="rId56"/>
    <p:sldId id="515" r:id="rId57"/>
    <p:sldId id="516" r:id="rId58"/>
    <p:sldId id="517" r:id="rId59"/>
    <p:sldId id="371" r:id="rId60"/>
    <p:sldId id="394" r:id="rId61"/>
    <p:sldId id="395" r:id="rId62"/>
    <p:sldId id="396" r:id="rId63"/>
    <p:sldId id="397" r:id="rId64"/>
    <p:sldId id="402" r:id="rId65"/>
    <p:sldId id="488" r:id="rId66"/>
    <p:sldId id="403" r:id="rId67"/>
    <p:sldId id="411" r:id="rId68"/>
    <p:sldId id="485" r:id="rId69"/>
    <p:sldId id="435" r:id="rId70"/>
  </p:sldIdLst>
  <p:sldSz cx="9144000" cy="6858000" type="screen4x3"/>
  <p:notesSz cx="7315200" cy="96012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C70"/>
    <a:srgbClr val="FF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98060" autoAdjust="0"/>
  </p:normalViewPr>
  <p:slideViewPr>
    <p:cSldViewPr>
      <p:cViewPr>
        <p:scale>
          <a:sx n="130" d="100"/>
          <a:sy n="130" d="100"/>
        </p:scale>
        <p:origin x="-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120"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nternacional\Uni&#243;n%20Europea\EU%20Commission\Solvency%202\QIS5\Interest%20rates\QIS5.%20Rate%20term%20structures.%202010_04_15.xls"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internacional\Uni&#243;n%20Europea\EU%20Commission\Solvency%202\QIS5\Interest%20rates\QIS5.%20Rate%20term%20structures.%202010_04_15.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38054343531821"/>
          <c:y val="4.3246862707751646E-2"/>
          <c:w val="0.81531387487133788"/>
          <c:h val="0.83736090717905332"/>
        </c:manualLayout>
      </c:layout>
      <c:lineChart>
        <c:grouping val="standard"/>
        <c:varyColors val="0"/>
        <c:ser>
          <c:idx val="0"/>
          <c:order val="0"/>
          <c:marker>
            <c:symbol val="none"/>
          </c:marker>
          <c:val>
            <c:numRef>
              <c:f>'Output-template'!$E$9:$E$143</c:f>
              <c:numCache>
                <c:formatCode>0.000%</c:formatCode>
                <c:ptCount val="135"/>
                <c:pt idx="0">
                  <c:v>1.2101570705680395E-2</c:v>
                </c:pt>
                <c:pt idx="1">
                  <c:v>1.7863546375520171E-2</c:v>
                </c:pt>
                <c:pt idx="2">
                  <c:v>2.1933840294540707E-2</c:v>
                </c:pt>
                <c:pt idx="3">
                  <c:v>2.5056371759542232E-2</c:v>
                </c:pt>
                <c:pt idx="4">
                  <c:v>2.7567451130317177E-2</c:v>
                </c:pt>
                <c:pt idx="5">
                  <c:v>2.9700405330387328E-2</c:v>
                </c:pt>
                <c:pt idx="6">
                  <c:v>3.1575278062419665E-2</c:v>
                </c:pt>
                <c:pt idx="7">
                  <c:v>3.3245138412340412E-2</c:v>
                </c:pt>
                <c:pt idx="8">
                  <c:v>3.4733868257333288E-2</c:v>
                </c:pt>
                <c:pt idx="9">
                  <c:v>3.6053280509551415E-2</c:v>
                </c:pt>
                <c:pt idx="10">
                  <c:v>3.7209380417383621E-2</c:v>
                </c:pt>
                <c:pt idx="11">
                  <c:v>3.8205038827665135E-2</c:v>
                </c:pt>
                <c:pt idx="12">
                  <c:v>3.9043666249467451E-2</c:v>
                </c:pt>
                <c:pt idx="13">
                  <c:v>3.9731305747552063E-2</c:v>
                </c:pt>
                <c:pt idx="14">
                  <c:v>4.0275976779022366E-2</c:v>
                </c:pt>
                <c:pt idx="15">
                  <c:v>4.0687086339891834E-2</c:v>
                </c:pt>
                <c:pt idx="16">
                  <c:v>4.0975014659211904E-2</c:v>
                </c:pt>
                <c:pt idx="17">
                  <c:v>4.1150877133875975E-2</c:v>
                </c:pt>
                <c:pt idx="18">
                  <c:v>4.1226321401520917E-2</c:v>
                </c:pt>
                <c:pt idx="19">
                  <c:v>4.1213397501327582E-2</c:v>
                </c:pt>
                <c:pt idx="20">
                  <c:v>4.1124453685649855E-2</c:v>
                </c:pt>
                <c:pt idx="21">
                  <c:v>4.0972075687704466E-2</c:v>
                </c:pt>
                <c:pt idx="22">
                  <c:v>4.0769013541804823E-2</c:v>
                </c:pt>
                <c:pt idx="23">
                  <c:v>4.0527624183729065E-2</c:v>
                </c:pt>
                <c:pt idx="24">
                  <c:v>4.0258440474043804E-2</c:v>
                </c:pt>
                <c:pt idx="25">
                  <c:v>3.9970037316818696E-2</c:v>
                </c:pt>
                <c:pt idx="26">
                  <c:v>3.9669383976696615E-2</c:v>
                </c:pt>
                <c:pt idx="27">
                  <c:v>3.9362148104169235E-2</c:v>
                </c:pt>
                <c:pt idx="28">
                  <c:v>3.9052894478720956E-2</c:v>
                </c:pt>
                <c:pt idx="29">
                  <c:v>3.8745281490502485E-2</c:v>
                </c:pt>
                <c:pt idx="30">
                  <c:v>3.8486845316784091E-2</c:v>
                </c:pt>
                <c:pt idx="31">
                  <c:v>3.8281349809580097E-2</c:v>
                </c:pt>
                <c:pt idx="32">
                  <c:v>3.8119946519734341E-2</c:v>
                </c:pt>
                <c:pt idx="33">
                  <c:v>3.7995329396551196E-2</c:v>
                </c:pt>
                <c:pt idx="34">
                  <c:v>3.7901441099616712E-2</c:v>
                </c:pt>
                <c:pt idx="35">
                  <c:v>3.7833241030795793E-2</c:v>
                </c:pt>
                <c:pt idx="36">
                  <c:v>3.7786520811459216E-2</c:v>
                </c:pt>
                <c:pt idx="37">
                  <c:v>3.7757756534808617E-2</c:v>
                </c:pt>
                <c:pt idx="38">
                  <c:v>3.7743989742876786E-2</c:v>
                </c:pt>
                <c:pt idx="39">
                  <c:v>3.7742731001397592E-2</c:v>
                </c:pt>
                <c:pt idx="40">
                  <c:v>3.7751881371713494E-2</c:v>
                </c:pt>
                <c:pt idx="41">
                  <c:v>3.7769668145568813E-2</c:v>
                </c:pt>
                <c:pt idx="42">
                  <c:v>3.7794592013235651E-2</c:v>
                </c:pt>
                <c:pt idx="43">
                  <c:v>3.7825383447095899E-2</c:v>
                </c:pt>
                <c:pt idx="44">
                  <c:v>3.7860966551343349E-2</c:v>
                </c:pt>
                <c:pt idx="45">
                  <c:v>3.7900428989807292E-2</c:v>
                </c:pt>
                <c:pt idx="46">
                  <c:v>3.7942996884441978E-2</c:v>
                </c:pt>
                <c:pt idx="47">
                  <c:v>3.7988013796195125E-2</c:v>
                </c:pt>
                <c:pt idx="48">
                  <c:v>3.8034923072208252E-2</c:v>
                </c:pt>
                <c:pt idx="49">
                  <c:v>3.8083252979386112E-2</c:v>
                </c:pt>
                <c:pt idx="50">
                  <c:v>3.8132604152522287E-2</c:v>
                </c:pt>
                <c:pt idx="51">
                  <c:v>3.8182638971492988E-2</c:v>
                </c:pt>
                <c:pt idx="52">
                  <c:v>3.8233072551307187E-2</c:v>
                </c:pt>
                <c:pt idx="53">
                  <c:v>3.8283665084634905E-2</c:v>
                </c:pt>
                <c:pt idx="54">
                  <c:v>3.8334215321632212E-2</c:v>
                </c:pt>
                <c:pt idx="55">
                  <c:v>3.8384555008622145E-2</c:v>
                </c:pt>
                <c:pt idx="56">
                  <c:v>3.8434544137173517E-2</c:v>
                </c:pt>
                <c:pt idx="57">
                  <c:v>3.8484066879693239E-2</c:v>
                </c:pt>
                <c:pt idx="58">
                  <c:v>3.8533028107836653E-2</c:v>
                </c:pt>
                <c:pt idx="59">
                  <c:v>3.8581350406705538E-2</c:v>
                </c:pt>
                <c:pt idx="60">
                  <c:v>3.8628971511597054E-2</c:v>
                </c:pt>
                <c:pt idx="61">
                  <c:v>3.8675842105528102E-2</c:v>
                </c:pt>
                <c:pt idx="62">
                  <c:v>3.8721923925275292E-2</c:v>
                </c:pt>
                <c:pt idx="63">
                  <c:v>3.8767188131680869E-2</c:v>
                </c:pt>
                <c:pt idx="64">
                  <c:v>3.8811613906595425E-2</c:v>
                </c:pt>
                <c:pt idx="65">
                  <c:v>3.8855187244476182E-2</c:v>
                </c:pt>
                <c:pt idx="66">
                  <c:v>3.8897899911361881E-2</c:v>
                </c:pt>
                <c:pt idx="67">
                  <c:v>3.8939748547914009E-2</c:v>
                </c:pt>
                <c:pt idx="68">
                  <c:v>3.8980733896600839E-2</c:v>
                </c:pt>
                <c:pt idx="69">
                  <c:v>3.9020860135948278E-2</c:v>
                </c:pt>
                <c:pt idx="70">
                  <c:v>3.9060134307190998E-2</c:v>
                </c:pt>
                <c:pt idx="71">
                  <c:v>3.9098565820746112E-2</c:v>
                </c:pt>
                <c:pt idx="72">
                  <c:v>3.9136166031665406E-2</c:v>
                </c:pt>
                <c:pt idx="73">
                  <c:v>3.9172947874737379E-2</c:v>
                </c:pt>
                <c:pt idx="74">
                  <c:v>3.9208925551191882E-2</c:v>
                </c:pt>
                <c:pt idx="75">
                  <c:v>3.9244114260060491E-2</c:v>
                </c:pt>
                <c:pt idx="76">
                  <c:v>3.927852996818415E-2</c:v>
                </c:pt>
                <c:pt idx="77">
                  <c:v>3.9312189213688037E-2</c:v>
                </c:pt>
                <c:pt idx="78">
                  <c:v>3.9345108938418916E-2</c:v>
                </c:pt>
                <c:pt idx="79">
                  <c:v>3.9377306345459835E-2</c:v>
                </c:pt>
                <c:pt idx="80">
                  <c:v>3.9408798778347812E-2</c:v>
                </c:pt>
                <c:pt idx="81">
                  <c:v>3.9439603619072103E-2</c:v>
                </c:pt>
                <c:pt idx="82">
                  <c:v>3.9469738202305385E-2</c:v>
                </c:pt>
                <c:pt idx="83">
                  <c:v>3.9499219743685102E-2</c:v>
                </c:pt>
                <c:pt idx="84">
                  <c:v>3.9528065280206803E-2</c:v>
                </c:pt>
                <c:pt idx="85">
                  <c:v>3.9556291621089881E-2</c:v>
                </c:pt>
                <c:pt idx="86">
                  <c:v>3.9583915307661803E-2</c:v>
                </c:pt>
                <c:pt idx="87">
                  <c:v>3.9610952581006817E-2</c:v>
                </c:pt>
                <c:pt idx="88">
                  <c:v>3.9637419356295278E-2</c:v>
                </c:pt>
                <c:pt idx="89">
                  <c:v>3.9663331202843502E-2</c:v>
                </c:pt>
                <c:pt idx="90">
                  <c:v>3.9688703329078173E-2</c:v>
                </c:pt>
                <c:pt idx="91">
                  <c:v>3.9713550571697898E-2</c:v>
                </c:pt>
                <c:pt idx="92">
                  <c:v>3.9737887388409103E-2</c:v>
                </c:pt>
                <c:pt idx="93">
                  <c:v>3.9761727853692808E-2</c:v>
                </c:pt>
                <c:pt idx="94">
                  <c:v>3.9785085657145683E-2</c:v>
                </c:pt>
                <c:pt idx="95">
                  <c:v>3.9807974103977121E-2</c:v>
                </c:pt>
                <c:pt idx="96">
                  <c:v>3.9830406117323996E-2</c:v>
                </c:pt>
                <c:pt idx="97">
                  <c:v>3.9852394242071654E-2</c:v>
                </c:pt>
                <c:pt idx="98">
                  <c:v>3.9873950649922822E-2</c:v>
                </c:pt>
                <c:pt idx="99">
                  <c:v>3.9895087145478091E-2</c:v>
                </c:pt>
                <c:pt idx="100">
                  <c:v>3.9915815173154061E-2</c:v>
                </c:pt>
                <c:pt idx="101">
                  <c:v>3.9936145824738492E-2</c:v>
                </c:pt>
                <c:pt idx="102">
                  <c:v>3.995608984747423E-2</c:v>
                </c:pt>
                <c:pt idx="103">
                  <c:v>3.9975657652513874E-2</c:v>
                </c:pt>
                <c:pt idx="104">
                  <c:v>3.9994859323662084E-2</c:v>
                </c:pt>
                <c:pt idx="105">
                  <c:v>4.0013704626309592E-2</c:v>
                </c:pt>
                <c:pt idx="106">
                  <c:v>4.0032203016471771E-2</c:v>
                </c:pt>
                <c:pt idx="107">
                  <c:v>4.0050363649880107E-2</c:v>
                </c:pt>
                <c:pt idx="108">
                  <c:v>4.0068195391068664E-2</c:v>
                </c:pt>
                <c:pt idx="109">
                  <c:v>4.0085706822398551E-2</c:v>
                </c:pt>
                <c:pt idx="110">
                  <c:v>4.0102906252997936E-2</c:v>
                </c:pt>
                <c:pt idx="111">
                  <c:v>4.0119801727574782E-2</c:v>
                </c:pt>
                <c:pt idx="112">
                  <c:v>4.0136401035084229E-2</c:v>
                </c:pt>
                <c:pt idx="113">
                  <c:v>4.0152711717217522E-2</c:v>
                </c:pt>
                <c:pt idx="114">
                  <c:v>4.0168741076716433E-2</c:v>
                </c:pt>
                <c:pt idx="115">
                  <c:v>4.0184496185476891E-2</c:v>
                </c:pt>
                <c:pt idx="116">
                  <c:v>4.0199983892447735E-2</c:v>
                </c:pt>
                <c:pt idx="117">
                  <c:v>4.0215210831312534E-2</c:v>
                </c:pt>
                <c:pt idx="118">
                  <c:v>4.0230183427953273E-2</c:v>
                </c:pt>
                <c:pt idx="119">
                  <c:v>4.0244907907683723E-2</c:v>
                </c:pt>
                <c:pt idx="120">
                  <c:v>4.0259390302262346E-2</c:v>
                </c:pt>
                <c:pt idx="121">
                  <c:v>4.0273636456680514E-2</c:v>
                </c:pt>
                <c:pt idx="122">
                  <c:v>4.0287652035724084E-2</c:v>
                </c:pt>
                <c:pt idx="123">
                  <c:v>4.0301442530317713E-2</c:v>
                </c:pt>
                <c:pt idx="124">
                  <c:v>4.0315013263649904E-2</c:v>
                </c:pt>
                <c:pt idx="125">
                  <c:v>4.0328369397084375E-2</c:v>
                </c:pt>
                <c:pt idx="126">
                  <c:v>4.0341515935862882E-2</c:v>
                </c:pt>
                <c:pt idx="127">
                  <c:v>4.0354457734602014E-2</c:v>
                </c:pt>
                <c:pt idx="128">
                  <c:v>4.0367199502592432E-2</c:v>
                </c:pt>
                <c:pt idx="129">
                  <c:v>4.0379745808904362E-2</c:v>
                </c:pt>
                <c:pt idx="130">
                  <c:v>4.0392101087303969E-2</c:v>
                </c:pt>
                <c:pt idx="131">
                  <c:v>4.0404269640983724E-2</c:v>
                </c:pt>
                <c:pt idx="132">
                  <c:v>4.0416255647127204E-2</c:v>
                </c:pt>
                <c:pt idx="133">
                  <c:v>4.0428063161287213E-2</c:v>
                </c:pt>
                <c:pt idx="134">
                  <c:v>4.043969612161169E-2</c:v>
                </c:pt>
              </c:numCache>
            </c:numRef>
          </c:val>
          <c:smooth val="0"/>
        </c:ser>
        <c:ser>
          <c:idx val="1"/>
          <c:order val="1"/>
          <c:marker>
            <c:symbol val="none"/>
          </c:marker>
          <c:val>
            <c:numRef>
              <c:f>'Output-template'!$F$9:$F$143</c:f>
              <c:numCache>
                <c:formatCode>0.000%</c:formatCode>
                <c:ptCount val="135"/>
                <c:pt idx="0">
                  <c:v>1.7401570705680477E-2</c:v>
                </c:pt>
                <c:pt idx="1">
                  <c:v>2.3163546375520146E-2</c:v>
                </c:pt>
                <c:pt idx="2">
                  <c:v>2.7233840294540988E-2</c:v>
                </c:pt>
                <c:pt idx="3">
                  <c:v>3.0356371759542231E-2</c:v>
                </c:pt>
                <c:pt idx="4">
                  <c:v>3.2867451130317221E-2</c:v>
                </c:pt>
                <c:pt idx="5">
                  <c:v>3.5000405330387535E-2</c:v>
                </c:pt>
                <c:pt idx="6">
                  <c:v>3.6875278062419824E-2</c:v>
                </c:pt>
                <c:pt idx="7">
                  <c:v>3.8545138412340148E-2</c:v>
                </c:pt>
                <c:pt idx="8">
                  <c:v>4.0033868257333134E-2</c:v>
                </c:pt>
                <c:pt idx="9">
                  <c:v>4.1353280509551033E-2</c:v>
                </c:pt>
                <c:pt idx="10">
                  <c:v>4.2509380417382975E-2</c:v>
                </c:pt>
                <c:pt idx="11">
                  <c:v>4.3505038827664683E-2</c:v>
                </c:pt>
                <c:pt idx="12">
                  <c:v>4.4343666249467534E-2</c:v>
                </c:pt>
                <c:pt idx="13">
                  <c:v>4.5031305747551681E-2</c:v>
                </c:pt>
                <c:pt idx="14">
                  <c:v>4.5575976779022608E-2</c:v>
                </c:pt>
                <c:pt idx="15">
                  <c:v>4.4927086339892126E-2</c:v>
                </c:pt>
                <c:pt idx="16">
                  <c:v>4.4155014659212066E-2</c:v>
                </c:pt>
                <c:pt idx="17">
                  <c:v>4.3270877133875965E-2</c:v>
                </c:pt>
                <c:pt idx="18">
                  <c:v>4.2286321401521568E-2</c:v>
                </c:pt>
                <c:pt idx="19">
                  <c:v>4.1213397501327582E-2</c:v>
                </c:pt>
                <c:pt idx="20">
                  <c:v>4.1124453685649855E-2</c:v>
                </c:pt>
                <c:pt idx="21">
                  <c:v>4.0972075687704466E-2</c:v>
                </c:pt>
                <c:pt idx="22">
                  <c:v>4.0769013541804823E-2</c:v>
                </c:pt>
                <c:pt idx="23">
                  <c:v>4.0527624183729065E-2</c:v>
                </c:pt>
                <c:pt idx="24">
                  <c:v>4.0258440474043804E-2</c:v>
                </c:pt>
                <c:pt idx="25">
                  <c:v>3.9970037316818696E-2</c:v>
                </c:pt>
                <c:pt idx="26">
                  <c:v>3.9669383976696615E-2</c:v>
                </c:pt>
                <c:pt idx="27">
                  <c:v>3.9362148104169235E-2</c:v>
                </c:pt>
                <c:pt idx="28">
                  <c:v>3.9052894478720956E-2</c:v>
                </c:pt>
                <c:pt idx="29">
                  <c:v>3.8745281490502485E-2</c:v>
                </c:pt>
                <c:pt idx="30">
                  <c:v>3.8486845316784091E-2</c:v>
                </c:pt>
                <c:pt idx="31">
                  <c:v>3.8281349809580097E-2</c:v>
                </c:pt>
                <c:pt idx="32">
                  <c:v>3.8119946519734341E-2</c:v>
                </c:pt>
                <c:pt idx="33">
                  <c:v>3.7995329396551196E-2</c:v>
                </c:pt>
                <c:pt idx="34">
                  <c:v>3.7901441099616712E-2</c:v>
                </c:pt>
                <c:pt idx="35">
                  <c:v>3.7833241030795793E-2</c:v>
                </c:pt>
                <c:pt idx="36">
                  <c:v>3.7786520811459216E-2</c:v>
                </c:pt>
                <c:pt idx="37">
                  <c:v>3.7757756534808617E-2</c:v>
                </c:pt>
                <c:pt idx="38">
                  <c:v>3.7743989742876786E-2</c:v>
                </c:pt>
                <c:pt idx="39">
                  <c:v>3.7742731001397592E-2</c:v>
                </c:pt>
                <c:pt idx="40">
                  <c:v>3.7751881371713494E-2</c:v>
                </c:pt>
                <c:pt idx="41">
                  <c:v>3.7769668145568813E-2</c:v>
                </c:pt>
                <c:pt idx="42">
                  <c:v>3.7794592013235651E-2</c:v>
                </c:pt>
                <c:pt idx="43">
                  <c:v>3.7825383447095899E-2</c:v>
                </c:pt>
                <c:pt idx="44">
                  <c:v>3.7860966551343349E-2</c:v>
                </c:pt>
                <c:pt idx="45">
                  <c:v>3.7900428989807292E-2</c:v>
                </c:pt>
                <c:pt idx="46">
                  <c:v>3.7942996884441978E-2</c:v>
                </c:pt>
                <c:pt idx="47">
                  <c:v>3.7988013796195125E-2</c:v>
                </c:pt>
                <c:pt idx="48">
                  <c:v>3.8034923072208252E-2</c:v>
                </c:pt>
                <c:pt idx="49">
                  <c:v>3.8083252979386112E-2</c:v>
                </c:pt>
                <c:pt idx="50">
                  <c:v>3.8132604152522287E-2</c:v>
                </c:pt>
                <c:pt idx="51">
                  <c:v>3.8182638971492988E-2</c:v>
                </c:pt>
                <c:pt idx="52">
                  <c:v>3.8233072551307187E-2</c:v>
                </c:pt>
                <c:pt idx="53">
                  <c:v>3.8283665084634905E-2</c:v>
                </c:pt>
                <c:pt idx="54">
                  <c:v>3.8334215321632212E-2</c:v>
                </c:pt>
                <c:pt idx="55">
                  <c:v>3.8384555008622145E-2</c:v>
                </c:pt>
                <c:pt idx="56">
                  <c:v>3.8434544137173517E-2</c:v>
                </c:pt>
                <c:pt idx="57">
                  <c:v>3.8484066879693239E-2</c:v>
                </c:pt>
                <c:pt idx="58">
                  <c:v>3.8533028107836653E-2</c:v>
                </c:pt>
                <c:pt idx="59">
                  <c:v>3.8581350406705538E-2</c:v>
                </c:pt>
                <c:pt idx="60">
                  <c:v>3.8628971511597054E-2</c:v>
                </c:pt>
                <c:pt idx="61">
                  <c:v>3.8675842105528102E-2</c:v>
                </c:pt>
                <c:pt idx="62">
                  <c:v>3.8721923925275292E-2</c:v>
                </c:pt>
                <c:pt idx="63">
                  <c:v>3.8767188131680869E-2</c:v>
                </c:pt>
                <c:pt idx="64">
                  <c:v>3.8811613906595425E-2</c:v>
                </c:pt>
                <c:pt idx="65">
                  <c:v>3.8855187244476182E-2</c:v>
                </c:pt>
                <c:pt idx="66">
                  <c:v>3.8897899911361881E-2</c:v>
                </c:pt>
                <c:pt idx="67">
                  <c:v>3.8939748547914009E-2</c:v>
                </c:pt>
                <c:pt idx="68">
                  <c:v>3.8980733896600839E-2</c:v>
                </c:pt>
                <c:pt idx="69">
                  <c:v>3.9020860135948278E-2</c:v>
                </c:pt>
                <c:pt idx="70">
                  <c:v>3.9060134307190998E-2</c:v>
                </c:pt>
                <c:pt idx="71">
                  <c:v>3.9098565820746112E-2</c:v>
                </c:pt>
                <c:pt idx="72">
                  <c:v>3.9136166031665406E-2</c:v>
                </c:pt>
                <c:pt idx="73">
                  <c:v>3.9172947874737379E-2</c:v>
                </c:pt>
                <c:pt idx="74">
                  <c:v>3.9208925551191882E-2</c:v>
                </c:pt>
                <c:pt idx="75">
                  <c:v>3.9244114260060491E-2</c:v>
                </c:pt>
                <c:pt idx="76">
                  <c:v>3.927852996818415E-2</c:v>
                </c:pt>
                <c:pt idx="77">
                  <c:v>3.9312189213688037E-2</c:v>
                </c:pt>
                <c:pt idx="78">
                  <c:v>3.9345108938418916E-2</c:v>
                </c:pt>
                <c:pt idx="79">
                  <c:v>3.9377306345459835E-2</c:v>
                </c:pt>
                <c:pt idx="80">
                  <c:v>3.9408798778347812E-2</c:v>
                </c:pt>
                <c:pt idx="81">
                  <c:v>3.9439603619072103E-2</c:v>
                </c:pt>
                <c:pt idx="82">
                  <c:v>3.9469738202305385E-2</c:v>
                </c:pt>
                <c:pt idx="83">
                  <c:v>3.9499219743685102E-2</c:v>
                </c:pt>
                <c:pt idx="84">
                  <c:v>3.9528065280206803E-2</c:v>
                </c:pt>
                <c:pt idx="85">
                  <c:v>3.9556291621089881E-2</c:v>
                </c:pt>
                <c:pt idx="86">
                  <c:v>3.9583915307661803E-2</c:v>
                </c:pt>
                <c:pt idx="87">
                  <c:v>3.9610952581006817E-2</c:v>
                </c:pt>
                <c:pt idx="88">
                  <c:v>3.9637419356295278E-2</c:v>
                </c:pt>
                <c:pt idx="89">
                  <c:v>3.9663331202843502E-2</c:v>
                </c:pt>
                <c:pt idx="90">
                  <c:v>3.9688703329078173E-2</c:v>
                </c:pt>
                <c:pt idx="91">
                  <c:v>3.9713550571697898E-2</c:v>
                </c:pt>
                <c:pt idx="92">
                  <c:v>3.9737887388409103E-2</c:v>
                </c:pt>
                <c:pt idx="93">
                  <c:v>3.9761727853692808E-2</c:v>
                </c:pt>
                <c:pt idx="94">
                  <c:v>3.9785085657145683E-2</c:v>
                </c:pt>
                <c:pt idx="95">
                  <c:v>3.9807974103977121E-2</c:v>
                </c:pt>
                <c:pt idx="96">
                  <c:v>3.9830406117323996E-2</c:v>
                </c:pt>
                <c:pt idx="97">
                  <c:v>3.9852394242071654E-2</c:v>
                </c:pt>
                <c:pt idx="98">
                  <c:v>3.9873950649922822E-2</c:v>
                </c:pt>
                <c:pt idx="99">
                  <c:v>3.9895087145478091E-2</c:v>
                </c:pt>
                <c:pt idx="100">
                  <c:v>3.9915815173154061E-2</c:v>
                </c:pt>
                <c:pt idx="101">
                  <c:v>3.9936145824738492E-2</c:v>
                </c:pt>
                <c:pt idx="102">
                  <c:v>3.995608984747423E-2</c:v>
                </c:pt>
                <c:pt idx="103">
                  <c:v>3.9975657652513874E-2</c:v>
                </c:pt>
                <c:pt idx="104">
                  <c:v>3.9994859323662084E-2</c:v>
                </c:pt>
                <c:pt idx="105">
                  <c:v>4.0013704626309592E-2</c:v>
                </c:pt>
                <c:pt idx="106">
                  <c:v>4.0032203016471771E-2</c:v>
                </c:pt>
                <c:pt idx="107">
                  <c:v>4.0050363649880107E-2</c:v>
                </c:pt>
                <c:pt idx="108">
                  <c:v>4.0068195391068664E-2</c:v>
                </c:pt>
                <c:pt idx="109">
                  <c:v>4.0085706822398551E-2</c:v>
                </c:pt>
                <c:pt idx="110">
                  <c:v>4.0102906252997936E-2</c:v>
                </c:pt>
                <c:pt idx="111">
                  <c:v>4.0119801727574782E-2</c:v>
                </c:pt>
                <c:pt idx="112">
                  <c:v>4.0136401035084229E-2</c:v>
                </c:pt>
                <c:pt idx="113">
                  <c:v>4.0152711717217522E-2</c:v>
                </c:pt>
                <c:pt idx="114">
                  <c:v>4.0168741076716433E-2</c:v>
                </c:pt>
                <c:pt idx="115">
                  <c:v>4.0184496185476891E-2</c:v>
                </c:pt>
                <c:pt idx="116">
                  <c:v>4.0199983892447735E-2</c:v>
                </c:pt>
                <c:pt idx="117">
                  <c:v>4.0215210831312534E-2</c:v>
                </c:pt>
                <c:pt idx="118">
                  <c:v>4.0230183427953273E-2</c:v>
                </c:pt>
                <c:pt idx="119">
                  <c:v>4.0244907907683723E-2</c:v>
                </c:pt>
                <c:pt idx="120">
                  <c:v>4.0259390302262346E-2</c:v>
                </c:pt>
                <c:pt idx="121">
                  <c:v>4.0273636456680514E-2</c:v>
                </c:pt>
                <c:pt idx="122">
                  <c:v>4.0287652035724084E-2</c:v>
                </c:pt>
                <c:pt idx="123">
                  <c:v>4.0301442530317713E-2</c:v>
                </c:pt>
                <c:pt idx="124">
                  <c:v>4.0315013263649904E-2</c:v>
                </c:pt>
                <c:pt idx="125">
                  <c:v>4.0328369397084375E-2</c:v>
                </c:pt>
                <c:pt idx="126">
                  <c:v>4.0341515935862882E-2</c:v>
                </c:pt>
                <c:pt idx="127">
                  <c:v>4.0354457734602014E-2</c:v>
                </c:pt>
                <c:pt idx="128">
                  <c:v>4.0367199502592432E-2</c:v>
                </c:pt>
                <c:pt idx="129">
                  <c:v>4.0379745808904362E-2</c:v>
                </c:pt>
                <c:pt idx="130">
                  <c:v>4.0392101087303969E-2</c:v>
                </c:pt>
                <c:pt idx="131">
                  <c:v>4.0404269640983724E-2</c:v>
                </c:pt>
                <c:pt idx="132">
                  <c:v>4.0416255647127204E-2</c:v>
                </c:pt>
                <c:pt idx="133">
                  <c:v>4.0428063161287213E-2</c:v>
                </c:pt>
                <c:pt idx="134">
                  <c:v>4.043969612161169E-2</c:v>
                </c:pt>
              </c:numCache>
            </c:numRef>
          </c:val>
          <c:smooth val="0"/>
        </c:ser>
        <c:dLbls>
          <c:showLegendKey val="0"/>
          <c:showVal val="0"/>
          <c:showCatName val="0"/>
          <c:showSerName val="0"/>
          <c:showPercent val="0"/>
          <c:showBubbleSize val="0"/>
        </c:dLbls>
        <c:marker val="1"/>
        <c:smooth val="0"/>
        <c:axId val="88954368"/>
        <c:axId val="88955904"/>
      </c:lineChart>
      <c:catAx>
        <c:axId val="88954368"/>
        <c:scaling>
          <c:orientation val="minMax"/>
        </c:scaling>
        <c:delete val="0"/>
        <c:axPos val="b"/>
        <c:numFmt formatCode="#,##0" sourceLinked="0"/>
        <c:majorTickMark val="out"/>
        <c:minorTickMark val="none"/>
        <c:tickLblPos val="nextTo"/>
        <c:txPr>
          <a:bodyPr/>
          <a:lstStyle/>
          <a:p>
            <a:pPr>
              <a:defRPr lang="en-GB"/>
            </a:pPr>
            <a:endParaRPr lang="en-US"/>
          </a:p>
        </c:txPr>
        <c:crossAx val="88955904"/>
        <c:crosses val="autoZero"/>
        <c:auto val="1"/>
        <c:lblAlgn val="ctr"/>
        <c:lblOffset val="100"/>
        <c:tickLblSkip val="10"/>
        <c:tickMarkSkip val="10"/>
        <c:noMultiLvlLbl val="0"/>
      </c:catAx>
      <c:valAx>
        <c:axId val="88955904"/>
        <c:scaling>
          <c:orientation val="minMax"/>
          <c:max val="6.0000000000000192E-2"/>
        </c:scaling>
        <c:delete val="0"/>
        <c:axPos val="l"/>
        <c:majorGridlines>
          <c:spPr>
            <a:ln>
              <a:prstDash val="sysDash"/>
            </a:ln>
          </c:spPr>
        </c:majorGridlines>
        <c:numFmt formatCode="0.00%" sourceLinked="0"/>
        <c:majorTickMark val="out"/>
        <c:minorTickMark val="none"/>
        <c:tickLblPos val="nextTo"/>
        <c:txPr>
          <a:bodyPr/>
          <a:lstStyle/>
          <a:p>
            <a:pPr>
              <a:defRPr lang="en-GB"/>
            </a:pPr>
            <a:endParaRPr lang="en-US"/>
          </a:p>
        </c:txPr>
        <c:crossAx val="88954368"/>
        <c:crosses val="autoZero"/>
        <c:crossBetween val="between"/>
        <c:majorUnit val="5.0000000000000227E-3"/>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38054343531821"/>
          <c:y val="4.3246862707751646E-2"/>
          <c:w val="0.81531387487133777"/>
          <c:h val="0.83736090717905332"/>
        </c:manualLayout>
      </c:layout>
      <c:lineChart>
        <c:grouping val="standard"/>
        <c:varyColors val="0"/>
        <c:ser>
          <c:idx val="0"/>
          <c:order val="0"/>
          <c:marker>
            <c:symbol val="none"/>
          </c:marker>
          <c:val>
            <c:numRef>
              <c:f>'Output-template'!$E$9:$E$143</c:f>
              <c:numCache>
                <c:formatCode>0.000%</c:formatCode>
                <c:ptCount val="135"/>
                <c:pt idx="0">
                  <c:v>1.2101570705680395E-2</c:v>
                </c:pt>
                <c:pt idx="1">
                  <c:v>1.786354637552014E-2</c:v>
                </c:pt>
                <c:pt idx="2">
                  <c:v>2.1933840294540652E-2</c:v>
                </c:pt>
                <c:pt idx="3">
                  <c:v>2.5056371759542232E-2</c:v>
                </c:pt>
                <c:pt idx="4">
                  <c:v>2.7567451130317177E-2</c:v>
                </c:pt>
                <c:pt idx="5">
                  <c:v>2.9700405330387328E-2</c:v>
                </c:pt>
                <c:pt idx="6">
                  <c:v>3.1575278062419651E-2</c:v>
                </c:pt>
                <c:pt idx="7">
                  <c:v>3.3245138412340405E-2</c:v>
                </c:pt>
                <c:pt idx="8">
                  <c:v>3.4733868257333211E-2</c:v>
                </c:pt>
                <c:pt idx="9">
                  <c:v>3.6053280509551408E-2</c:v>
                </c:pt>
                <c:pt idx="10">
                  <c:v>3.7209380417383621E-2</c:v>
                </c:pt>
                <c:pt idx="11">
                  <c:v>3.8205038827665107E-2</c:v>
                </c:pt>
                <c:pt idx="12">
                  <c:v>3.9043666249467382E-2</c:v>
                </c:pt>
                <c:pt idx="13">
                  <c:v>3.9731305747552056E-2</c:v>
                </c:pt>
                <c:pt idx="14">
                  <c:v>4.0275976779022366E-2</c:v>
                </c:pt>
                <c:pt idx="15">
                  <c:v>4.0687086339891834E-2</c:v>
                </c:pt>
                <c:pt idx="16">
                  <c:v>4.0975014659211904E-2</c:v>
                </c:pt>
                <c:pt idx="17">
                  <c:v>4.1150877133875975E-2</c:v>
                </c:pt>
                <c:pt idx="18">
                  <c:v>4.1226321401520917E-2</c:v>
                </c:pt>
                <c:pt idx="19">
                  <c:v>4.1213397501327582E-2</c:v>
                </c:pt>
                <c:pt idx="20">
                  <c:v>4.1124453685649855E-2</c:v>
                </c:pt>
                <c:pt idx="21">
                  <c:v>4.0972075687704466E-2</c:v>
                </c:pt>
                <c:pt idx="22">
                  <c:v>4.0769013541804712E-2</c:v>
                </c:pt>
                <c:pt idx="23">
                  <c:v>4.0527624183728933E-2</c:v>
                </c:pt>
                <c:pt idx="24">
                  <c:v>4.0258440474043797E-2</c:v>
                </c:pt>
                <c:pt idx="25">
                  <c:v>3.9970037316818641E-2</c:v>
                </c:pt>
                <c:pt idx="26">
                  <c:v>3.9669383976696615E-2</c:v>
                </c:pt>
                <c:pt idx="27">
                  <c:v>3.9362148104169152E-2</c:v>
                </c:pt>
                <c:pt idx="28">
                  <c:v>3.9052894478720852E-2</c:v>
                </c:pt>
                <c:pt idx="29">
                  <c:v>3.8745281490502485E-2</c:v>
                </c:pt>
                <c:pt idx="30">
                  <c:v>3.8486845316784001E-2</c:v>
                </c:pt>
                <c:pt idx="31">
                  <c:v>3.8281349809580006E-2</c:v>
                </c:pt>
                <c:pt idx="32">
                  <c:v>3.811994651973425E-2</c:v>
                </c:pt>
                <c:pt idx="33">
                  <c:v>3.7995329396551189E-2</c:v>
                </c:pt>
                <c:pt idx="34">
                  <c:v>3.7901441099616642E-2</c:v>
                </c:pt>
                <c:pt idx="35">
                  <c:v>3.78332410307958E-2</c:v>
                </c:pt>
                <c:pt idx="36">
                  <c:v>3.7786520811459209E-2</c:v>
                </c:pt>
                <c:pt idx="37">
                  <c:v>3.7757756534808617E-2</c:v>
                </c:pt>
                <c:pt idx="38">
                  <c:v>3.7743989742876682E-2</c:v>
                </c:pt>
                <c:pt idx="39">
                  <c:v>3.7742731001397592E-2</c:v>
                </c:pt>
                <c:pt idx="40">
                  <c:v>3.7751881371713411E-2</c:v>
                </c:pt>
                <c:pt idx="41">
                  <c:v>3.7769668145568813E-2</c:v>
                </c:pt>
                <c:pt idx="42">
                  <c:v>3.7794592013235651E-2</c:v>
                </c:pt>
                <c:pt idx="43">
                  <c:v>3.7825383447095816E-2</c:v>
                </c:pt>
                <c:pt idx="44">
                  <c:v>3.7860966551343356E-2</c:v>
                </c:pt>
                <c:pt idx="45">
                  <c:v>3.7900428989807292E-2</c:v>
                </c:pt>
                <c:pt idx="46">
                  <c:v>3.7942996884441881E-2</c:v>
                </c:pt>
                <c:pt idx="47">
                  <c:v>3.7988013796195041E-2</c:v>
                </c:pt>
                <c:pt idx="48">
                  <c:v>3.8034923072208182E-2</c:v>
                </c:pt>
                <c:pt idx="49">
                  <c:v>3.8083252979386042E-2</c:v>
                </c:pt>
                <c:pt idx="50">
                  <c:v>3.8132604152522287E-2</c:v>
                </c:pt>
                <c:pt idx="51">
                  <c:v>3.8182638971492988E-2</c:v>
                </c:pt>
                <c:pt idx="52">
                  <c:v>3.8233072551307166E-2</c:v>
                </c:pt>
                <c:pt idx="53">
                  <c:v>3.8283665084634842E-2</c:v>
                </c:pt>
                <c:pt idx="54">
                  <c:v>3.8334215321632212E-2</c:v>
                </c:pt>
                <c:pt idx="55">
                  <c:v>3.8384555008622145E-2</c:v>
                </c:pt>
                <c:pt idx="56">
                  <c:v>3.8434544137173454E-2</c:v>
                </c:pt>
                <c:pt idx="57">
                  <c:v>3.8484066879693156E-2</c:v>
                </c:pt>
                <c:pt idx="58">
                  <c:v>3.8533028107836653E-2</c:v>
                </c:pt>
                <c:pt idx="59">
                  <c:v>3.8581350406705482E-2</c:v>
                </c:pt>
                <c:pt idx="60">
                  <c:v>3.8628971511597054E-2</c:v>
                </c:pt>
                <c:pt idx="61">
                  <c:v>3.8675842105528088E-2</c:v>
                </c:pt>
                <c:pt idx="62">
                  <c:v>3.8721923925275251E-2</c:v>
                </c:pt>
                <c:pt idx="63">
                  <c:v>3.8767188131680869E-2</c:v>
                </c:pt>
                <c:pt idx="64">
                  <c:v>3.8811613906595356E-2</c:v>
                </c:pt>
                <c:pt idx="65">
                  <c:v>3.8855187244476092E-2</c:v>
                </c:pt>
                <c:pt idx="66">
                  <c:v>3.8897899911361881E-2</c:v>
                </c:pt>
                <c:pt idx="67">
                  <c:v>3.8939748547913988E-2</c:v>
                </c:pt>
                <c:pt idx="68">
                  <c:v>3.8980733896600839E-2</c:v>
                </c:pt>
                <c:pt idx="69">
                  <c:v>3.9020860135948278E-2</c:v>
                </c:pt>
                <c:pt idx="70">
                  <c:v>3.9060134307190998E-2</c:v>
                </c:pt>
                <c:pt idx="71">
                  <c:v>3.9098565820746112E-2</c:v>
                </c:pt>
                <c:pt idx="72">
                  <c:v>3.9136166031665406E-2</c:v>
                </c:pt>
                <c:pt idx="73">
                  <c:v>3.9172947874737282E-2</c:v>
                </c:pt>
                <c:pt idx="74">
                  <c:v>3.9208925551191862E-2</c:v>
                </c:pt>
                <c:pt idx="75">
                  <c:v>3.9244114260060414E-2</c:v>
                </c:pt>
                <c:pt idx="76">
                  <c:v>3.927852996818415E-2</c:v>
                </c:pt>
                <c:pt idx="77">
                  <c:v>3.9312189213688037E-2</c:v>
                </c:pt>
                <c:pt idx="78">
                  <c:v>3.9345108938418916E-2</c:v>
                </c:pt>
                <c:pt idx="79">
                  <c:v>3.9377306345459752E-2</c:v>
                </c:pt>
                <c:pt idx="80">
                  <c:v>3.9408798778347812E-2</c:v>
                </c:pt>
                <c:pt idx="81">
                  <c:v>3.9439603619072089E-2</c:v>
                </c:pt>
                <c:pt idx="82">
                  <c:v>3.9469738202305302E-2</c:v>
                </c:pt>
                <c:pt idx="83">
                  <c:v>3.9499219743685018E-2</c:v>
                </c:pt>
                <c:pt idx="84">
                  <c:v>3.9528065280206803E-2</c:v>
                </c:pt>
                <c:pt idx="85">
                  <c:v>3.9556291621089881E-2</c:v>
                </c:pt>
                <c:pt idx="86">
                  <c:v>3.9583915307661692E-2</c:v>
                </c:pt>
                <c:pt idx="87">
                  <c:v>3.9610952581006692E-2</c:v>
                </c:pt>
                <c:pt idx="88">
                  <c:v>3.9637419356295209E-2</c:v>
                </c:pt>
                <c:pt idx="89">
                  <c:v>3.9663331202843419E-2</c:v>
                </c:pt>
                <c:pt idx="90">
                  <c:v>3.968870332907809E-2</c:v>
                </c:pt>
                <c:pt idx="91">
                  <c:v>3.9713550571697898E-2</c:v>
                </c:pt>
                <c:pt idx="92">
                  <c:v>3.9737887388408992E-2</c:v>
                </c:pt>
                <c:pt idx="93">
                  <c:v>3.9761727853692808E-2</c:v>
                </c:pt>
                <c:pt idx="94">
                  <c:v>3.9785085657145614E-2</c:v>
                </c:pt>
                <c:pt idx="95">
                  <c:v>3.9807974103977052E-2</c:v>
                </c:pt>
                <c:pt idx="96">
                  <c:v>3.9830406117323892E-2</c:v>
                </c:pt>
                <c:pt idx="97">
                  <c:v>3.9852394242071654E-2</c:v>
                </c:pt>
                <c:pt idx="98">
                  <c:v>3.9873950649922808E-2</c:v>
                </c:pt>
                <c:pt idx="99">
                  <c:v>3.9895087145478014E-2</c:v>
                </c:pt>
                <c:pt idx="100">
                  <c:v>3.9915815173154047E-2</c:v>
                </c:pt>
                <c:pt idx="101">
                  <c:v>3.9936145824738492E-2</c:v>
                </c:pt>
                <c:pt idx="102">
                  <c:v>3.995608984747423E-2</c:v>
                </c:pt>
                <c:pt idx="103">
                  <c:v>3.9975657652513867E-2</c:v>
                </c:pt>
                <c:pt idx="104">
                  <c:v>3.9994859323662084E-2</c:v>
                </c:pt>
                <c:pt idx="105">
                  <c:v>4.0013704626309494E-2</c:v>
                </c:pt>
                <c:pt idx="106">
                  <c:v>4.0032203016471757E-2</c:v>
                </c:pt>
                <c:pt idx="107">
                  <c:v>4.0050363649880107E-2</c:v>
                </c:pt>
                <c:pt idx="108">
                  <c:v>4.0068195391068664E-2</c:v>
                </c:pt>
                <c:pt idx="109">
                  <c:v>4.0085706822398433E-2</c:v>
                </c:pt>
                <c:pt idx="110">
                  <c:v>4.0102906252997832E-2</c:v>
                </c:pt>
                <c:pt idx="111">
                  <c:v>4.0119801727574775E-2</c:v>
                </c:pt>
                <c:pt idx="112">
                  <c:v>4.0136401035084132E-2</c:v>
                </c:pt>
                <c:pt idx="113">
                  <c:v>4.0152711717217432E-2</c:v>
                </c:pt>
                <c:pt idx="114">
                  <c:v>4.0168741076716433E-2</c:v>
                </c:pt>
                <c:pt idx="115">
                  <c:v>4.0184496185476794E-2</c:v>
                </c:pt>
                <c:pt idx="116">
                  <c:v>4.0199983892447534E-2</c:v>
                </c:pt>
                <c:pt idx="117">
                  <c:v>4.0215210831312534E-2</c:v>
                </c:pt>
                <c:pt idx="118">
                  <c:v>4.0230183427953273E-2</c:v>
                </c:pt>
                <c:pt idx="119">
                  <c:v>4.0244907907683723E-2</c:v>
                </c:pt>
                <c:pt idx="120">
                  <c:v>4.0259390302262346E-2</c:v>
                </c:pt>
                <c:pt idx="121">
                  <c:v>4.0273636456680514E-2</c:v>
                </c:pt>
                <c:pt idx="122">
                  <c:v>4.0287652035724084E-2</c:v>
                </c:pt>
                <c:pt idx="123">
                  <c:v>4.0301442530317713E-2</c:v>
                </c:pt>
                <c:pt idx="124">
                  <c:v>4.0315013263649904E-2</c:v>
                </c:pt>
                <c:pt idx="125">
                  <c:v>4.0328369397084375E-2</c:v>
                </c:pt>
                <c:pt idx="126">
                  <c:v>4.0341515935862875E-2</c:v>
                </c:pt>
                <c:pt idx="127">
                  <c:v>4.0354457734601924E-2</c:v>
                </c:pt>
                <c:pt idx="128">
                  <c:v>4.0367199502592384E-2</c:v>
                </c:pt>
                <c:pt idx="129">
                  <c:v>4.0379745808904362E-2</c:v>
                </c:pt>
                <c:pt idx="130">
                  <c:v>4.0392101087303948E-2</c:v>
                </c:pt>
                <c:pt idx="131">
                  <c:v>4.0404269640983724E-2</c:v>
                </c:pt>
                <c:pt idx="132">
                  <c:v>4.0416255647127114E-2</c:v>
                </c:pt>
                <c:pt idx="133">
                  <c:v>4.0428063161287206E-2</c:v>
                </c:pt>
                <c:pt idx="134">
                  <c:v>4.0439696121611697E-2</c:v>
                </c:pt>
              </c:numCache>
            </c:numRef>
          </c:val>
          <c:smooth val="0"/>
        </c:ser>
        <c:ser>
          <c:idx val="1"/>
          <c:order val="1"/>
          <c:marker>
            <c:symbol val="none"/>
          </c:marker>
          <c:val>
            <c:numRef>
              <c:f>'Output-template'!$F$9:$F$143</c:f>
              <c:numCache>
                <c:formatCode>0.000%</c:formatCode>
                <c:ptCount val="135"/>
                <c:pt idx="0">
                  <c:v>1.7401570705680457E-2</c:v>
                </c:pt>
                <c:pt idx="1">
                  <c:v>2.3163546375520146E-2</c:v>
                </c:pt>
                <c:pt idx="2">
                  <c:v>2.7233840294540984E-2</c:v>
                </c:pt>
                <c:pt idx="3">
                  <c:v>3.0356371759542231E-2</c:v>
                </c:pt>
                <c:pt idx="4">
                  <c:v>3.2867451130317221E-2</c:v>
                </c:pt>
                <c:pt idx="5">
                  <c:v>3.5000405330387535E-2</c:v>
                </c:pt>
                <c:pt idx="6">
                  <c:v>3.6875278062419803E-2</c:v>
                </c:pt>
                <c:pt idx="7">
                  <c:v>3.8545138412340051E-2</c:v>
                </c:pt>
                <c:pt idx="8">
                  <c:v>4.003386825733312E-2</c:v>
                </c:pt>
                <c:pt idx="9">
                  <c:v>4.1353280509551033E-2</c:v>
                </c:pt>
                <c:pt idx="10">
                  <c:v>4.2509380417382975E-2</c:v>
                </c:pt>
                <c:pt idx="11">
                  <c:v>4.3505038827664683E-2</c:v>
                </c:pt>
                <c:pt idx="12">
                  <c:v>4.4343666249467513E-2</c:v>
                </c:pt>
                <c:pt idx="13">
                  <c:v>4.5031305747551681E-2</c:v>
                </c:pt>
                <c:pt idx="14">
                  <c:v>4.5575976779022608E-2</c:v>
                </c:pt>
                <c:pt idx="15">
                  <c:v>4.4927086339892022E-2</c:v>
                </c:pt>
                <c:pt idx="16">
                  <c:v>4.4155014659211934E-2</c:v>
                </c:pt>
                <c:pt idx="17">
                  <c:v>4.3270877133875965E-2</c:v>
                </c:pt>
                <c:pt idx="18">
                  <c:v>4.2286321401521533E-2</c:v>
                </c:pt>
                <c:pt idx="19">
                  <c:v>4.1213397501327582E-2</c:v>
                </c:pt>
                <c:pt idx="20">
                  <c:v>4.1124453685649855E-2</c:v>
                </c:pt>
                <c:pt idx="21">
                  <c:v>4.0972075687704466E-2</c:v>
                </c:pt>
                <c:pt idx="22">
                  <c:v>4.0769013541804712E-2</c:v>
                </c:pt>
                <c:pt idx="23">
                  <c:v>4.0527624183728933E-2</c:v>
                </c:pt>
                <c:pt idx="24">
                  <c:v>4.0258440474043797E-2</c:v>
                </c:pt>
                <c:pt idx="25">
                  <c:v>3.9970037316818641E-2</c:v>
                </c:pt>
                <c:pt idx="26">
                  <c:v>3.9669383976696615E-2</c:v>
                </c:pt>
                <c:pt idx="27">
                  <c:v>3.9362148104169152E-2</c:v>
                </c:pt>
                <c:pt idx="28">
                  <c:v>3.9052894478720852E-2</c:v>
                </c:pt>
                <c:pt idx="29">
                  <c:v>3.8745281490502485E-2</c:v>
                </c:pt>
                <c:pt idx="30">
                  <c:v>3.8486845316784001E-2</c:v>
                </c:pt>
                <c:pt idx="31">
                  <c:v>3.8281349809580006E-2</c:v>
                </c:pt>
                <c:pt idx="32">
                  <c:v>3.811994651973425E-2</c:v>
                </c:pt>
                <c:pt idx="33">
                  <c:v>3.7995329396551189E-2</c:v>
                </c:pt>
                <c:pt idx="34">
                  <c:v>3.7901441099616642E-2</c:v>
                </c:pt>
                <c:pt idx="35">
                  <c:v>3.78332410307958E-2</c:v>
                </c:pt>
                <c:pt idx="36">
                  <c:v>3.7786520811459209E-2</c:v>
                </c:pt>
                <c:pt idx="37">
                  <c:v>3.7757756534808617E-2</c:v>
                </c:pt>
                <c:pt idx="38">
                  <c:v>3.7743989742876682E-2</c:v>
                </c:pt>
                <c:pt idx="39">
                  <c:v>3.7742731001397592E-2</c:v>
                </c:pt>
                <c:pt idx="40">
                  <c:v>3.7751881371713411E-2</c:v>
                </c:pt>
                <c:pt idx="41">
                  <c:v>3.7769668145568813E-2</c:v>
                </c:pt>
                <c:pt idx="42">
                  <c:v>3.7794592013235651E-2</c:v>
                </c:pt>
                <c:pt idx="43">
                  <c:v>3.7825383447095816E-2</c:v>
                </c:pt>
                <c:pt idx="44">
                  <c:v>3.7860966551343356E-2</c:v>
                </c:pt>
                <c:pt idx="45">
                  <c:v>3.7900428989807292E-2</c:v>
                </c:pt>
                <c:pt idx="46">
                  <c:v>3.7942996884441881E-2</c:v>
                </c:pt>
                <c:pt idx="47">
                  <c:v>3.7988013796195041E-2</c:v>
                </c:pt>
                <c:pt idx="48">
                  <c:v>3.8034923072208182E-2</c:v>
                </c:pt>
                <c:pt idx="49">
                  <c:v>3.8083252979386042E-2</c:v>
                </c:pt>
                <c:pt idx="50">
                  <c:v>3.8132604152522287E-2</c:v>
                </c:pt>
                <c:pt idx="51">
                  <c:v>3.8182638971492988E-2</c:v>
                </c:pt>
                <c:pt idx="52">
                  <c:v>3.8233072551307166E-2</c:v>
                </c:pt>
                <c:pt idx="53">
                  <c:v>3.8283665084634842E-2</c:v>
                </c:pt>
                <c:pt idx="54">
                  <c:v>3.8334215321632212E-2</c:v>
                </c:pt>
                <c:pt idx="55">
                  <c:v>3.8384555008622145E-2</c:v>
                </c:pt>
                <c:pt idx="56">
                  <c:v>3.8434544137173454E-2</c:v>
                </c:pt>
                <c:pt idx="57">
                  <c:v>3.8484066879693156E-2</c:v>
                </c:pt>
                <c:pt idx="58">
                  <c:v>3.8533028107836653E-2</c:v>
                </c:pt>
                <c:pt idx="59">
                  <c:v>3.8581350406705482E-2</c:v>
                </c:pt>
                <c:pt idx="60">
                  <c:v>3.8628971511597054E-2</c:v>
                </c:pt>
                <c:pt idx="61">
                  <c:v>3.8675842105528088E-2</c:v>
                </c:pt>
                <c:pt idx="62">
                  <c:v>3.8721923925275251E-2</c:v>
                </c:pt>
                <c:pt idx="63">
                  <c:v>3.8767188131680869E-2</c:v>
                </c:pt>
                <c:pt idx="64">
                  <c:v>3.8811613906595356E-2</c:v>
                </c:pt>
                <c:pt idx="65">
                  <c:v>3.8855187244476092E-2</c:v>
                </c:pt>
                <c:pt idx="66">
                  <c:v>3.8897899911361881E-2</c:v>
                </c:pt>
                <c:pt idx="67">
                  <c:v>3.8939748547913988E-2</c:v>
                </c:pt>
                <c:pt idx="68">
                  <c:v>3.8980733896600839E-2</c:v>
                </c:pt>
                <c:pt idx="69">
                  <c:v>3.9020860135948278E-2</c:v>
                </c:pt>
                <c:pt idx="70">
                  <c:v>3.9060134307190998E-2</c:v>
                </c:pt>
                <c:pt idx="71">
                  <c:v>3.9098565820746112E-2</c:v>
                </c:pt>
                <c:pt idx="72">
                  <c:v>3.9136166031665406E-2</c:v>
                </c:pt>
                <c:pt idx="73">
                  <c:v>3.9172947874737282E-2</c:v>
                </c:pt>
                <c:pt idx="74">
                  <c:v>3.9208925551191862E-2</c:v>
                </c:pt>
                <c:pt idx="75">
                  <c:v>3.9244114260060414E-2</c:v>
                </c:pt>
                <c:pt idx="76">
                  <c:v>3.927852996818415E-2</c:v>
                </c:pt>
                <c:pt idx="77">
                  <c:v>3.9312189213688037E-2</c:v>
                </c:pt>
                <c:pt idx="78">
                  <c:v>3.9345108938418916E-2</c:v>
                </c:pt>
                <c:pt idx="79">
                  <c:v>3.9377306345459752E-2</c:v>
                </c:pt>
                <c:pt idx="80">
                  <c:v>3.9408798778347812E-2</c:v>
                </c:pt>
                <c:pt idx="81">
                  <c:v>3.9439603619072089E-2</c:v>
                </c:pt>
                <c:pt idx="82">
                  <c:v>3.9469738202305302E-2</c:v>
                </c:pt>
                <c:pt idx="83">
                  <c:v>3.9499219743685018E-2</c:v>
                </c:pt>
                <c:pt idx="84">
                  <c:v>3.9528065280206803E-2</c:v>
                </c:pt>
                <c:pt idx="85">
                  <c:v>3.9556291621089881E-2</c:v>
                </c:pt>
                <c:pt idx="86">
                  <c:v>3.9583915307661692E-2</c:v>
                </c:pt>
                <c:pt idx="87">
                  <c:v>3.9610952581006692E-2</c:v>
                </c:pt>
                <c:pt idx="88">
                  <c:v>3.9637419356295209E-2</c:v>
                </c:pt>
                <c:pt idx="89">
                  <c:v>3.9663331202843419E-2</c:v>
                </c:pt>
                <c:pt idx="90">
                  <c:v>3.968870332907809E-2</c:v>
                </c:pt>
                <c:pt idx="91">
                  <c:v>3.9713550571697898E-2</c:v>
                </c:pt>
                <c:pt idx="92">
                  <c:v>3.9737887388408992E-2</c:v>
                </c:pt>
                <c:pt idx="93">
                  <c:v>3.9761727853692808E-2</c:v>
                </c:pt>
                <c:pt idx="94">
                  <c:v>3.9785085657145614E-2</c:v>
                </c:pt>
                <c:pt idx="95">
                  <c:v>3.9807974103977052E-2</c:v>
                </c:pt>
                <c:pt idx="96">
                  <c:v>3.9830406117323892E-2</c:v>
                </c:pt>
                <c:pt idx="97">
                  <c:v>3.9852394242071654E-2</c:v>
                </c:pt>
                <c:pt idx="98">
                  <c:v>3.9873950649922808E-2</c:v>
                </c:pt>
                <c:pt idx="99">
                  <c:v>3.9895087145478014E-2</c:v>
                </c:pt>
                <c:pt idx="100">
                  <c:v>3.9915815173154047E-2</c:v>
                </c:pt>
                <c:pt idx="101">
                  <c:v>3.9936145824738492E-2</c:v>
                </c:pt>
                <c:pt idx="102">
                  <c:v>3.995608984747423E-2</c:v>
                </c:pt>
                <c:pt idx="103">
                  <c:v>3.9975657652513867E-2</c:v>
                </c:pt>
                <c:pt idx="104">
                  <c:v>3.9994859323662084E-2</c:v>
                </c:pt>
                <c:pt idx="105">
                  <c:v>4.0013704626309494E-2</c:v>
                </c:pt>
                <c:pt idx="106">
                  <c:v>4.0032203016471757E-2</c:v>
                </c:pt>
                <c:pt idx="107">
                  <c:v>4.0050363649880107E-2</c:v>
                </c:pt>
                <c:pt idx="108">
                  <c:v>4.0068195391068664E-2</c:v>
                </c:pt>
                <c:pt idx="109">
                  <c:v>4.0085706822398433E-2</c:v>
                </c:pt>
                <c:pt idx="110">
                  <c:v>4.0102906252997832E-2</c:v>
                </c:pt>
                <c:pt idx="111">
                  <c:v>4.0119801727574775E-2</c:v>
                </c:pt>
                <c:pt idx="112">
                  <c:v>4.0136401035084132E-2</c:v>
                </c:pt>
                <c:pt idx="113">
                  <c:v>4.0152711717217432E-2</c:v>
                </c:pt>
                <c:pt idx="114">
                  <c:v>4.0168741076716433E-2</c:v>
                </c:pt>
                <c:pt idx="115">
                  <c:v>4.0184496185476794E-2</c:v>
                </c:pt>
                <c:pt idx="116">
                  <c:v>4.0199983892447534E-2</c:v>
                </c:pt>
                <c:pt idx="117">
                  <c:v>4.0215210831312534E-2</c:v>
                </c:pt>
                <c:pt idx="118">
                  <c:v>4.0230183427953273E-2</c:v>
                </c:pt>
                <c:pt idx="119">
                  <c:v>4.0244907907683723E-2</c:v>
                </c:pt>
                <c:pt idx="120">
                  <c:v>4.0259390302262346E-2</c:v>
                </c:pt>
                <c:pt idx="121">
                  <c:v>4.0273636456680514E-2</c:v>
                </c:pt>
                <c:pt idx="122">
                  <c:v>4.0287652035724084E-2</c:v>
                </c:pt>
                <c:pt idx="123">
                  <c:v>4.0301442530317713E-2</c:v>
                </c:pt>
                <c:pt idx="124">
                  <c:v>4.0315013263649904E-2</c:v>
                </c:pt>
                <c:pt idx="125">
                  <c:v>4.0328369397084375E-2</c:v>
                </c:pt>
                <c:pt idx="126">
                  <c:v>4.0341515935862875E-2</c:v>
                </c:pt>
                <c:pt idx="127">
                  <c:v>4.0354457734601924E-2</c:v>
                </c:pt>
                <c:pt idx="128">
                  <c:v>4.0367199502592384E-2</c:v>
                </c:pt>
                <c:pt idx="129">
                  <c:v>4.0379745808904362E-2</c:v>
                </c:pt>
                <c:pt idx="130">
                  <c:v>4.0392101087303948E-2</c:v>
                </c:pt>
                <c:pt idx="131">
                  <c:v>4.0404269640983724E-2</c:v>
                </c:pt>
                <c:pt idx="132">
                  <c:v>4.0416255647127114E-2</c:v>
                </c:pt>
                <c:pt idx="133">
                  <c:v>4.0428063161287206E-2</c:v>
                </c:pt>
                <c:pt idx="134">
                  <c:v>4.0439696121611697E-2</c:v>
                </c:pt>
              </c:numCache>
            </c:numRef>
          </c:val>
          <c:smooth val="0"/>
        </c:ser>
        <c:dLbls>
          <c:showLegendKey val="0"/>
          <c:showVal val="0"/>
          <c:showCatName val="0"/>
          <c:showSerName val="0"/>
          <c:showPercent val="0"/>
          <c:showBubbleSize val="0"/>
        </c:dLbls>
        <c:marker val="1"/>
        <c:smooth val="0"/>
        <c:axId val="124304384"/>
        <c:axId val="129665280"/>
      </c:lineChart>
      <c:catAx>
        <c:axId val="124304384"/>
        <c:scaling>
          <c:orientation val="minMax"/>
        </c:scaling>
        <c:delete val="0"/>
        <c:axPos val="b"/>
        <c:numFmt formatCode="#,##0" sourceLinked="0"/>
        <c:majorTickMark val="out"/>
        <c:minorTickMark val="none"/>
        <c:tickLblPos val="nextTo"/>
        <c:txPr>
          <a:bodyPr/>
          <a:lstStyle/>
          <a:p>
            <a:pPr>
              <a:defRPr lang="en-GB"/>
            </a:pPr>
            <a:endParaRPr lang="en-US"/>
          </a:p>
        </c:txPr>
        <c:crossAx val="129665280"/>
        <c:crosses val="autoZero"/>
        <c:auto val="1"/>
        <c:lblAlgn val="ctr"/>
        <c:lblOffset val="100"/>
        <c:tickLblSkip val="10"/>
        <c:tickMarkSkip val="10"/>
        <c:noMultiLvlLbl val="0"/>
      </c:catAx>
      <c:valAx>
        <c:axId val="129665280"/>
        <c:scaling>
          <c:orientation val="minMax"/>
          <c:max val="6.0000000000000102E-2"/>
        </c:scaling>
        <c:delete val="0"/>
        <c:axPos val="l"/>
        <c:majorGridlines>
          <c:spPr>
            <a:ln>
              <a:prstDash val="sysDash"/>
            </a:ln>
          </c:spPr>
        </c:majorGridlines>
        <c:numFmt formatCode="0.00%" sourceLinked="0"/>
        <c:majorTickMark val="out"/>
        <c:minorTickMark val="none"/>
        <c:tickLblPos val="nextTo"/>
        <c:txPr>
          <a:bodyPr/>
          <a:lstStyle/>
          <a:p>
            <a:pPr>
              <a:defRPr lang="en-GB"/>
            </a:pPr>
            <a:endParaRPr lang="en-US"/>
          </a:p>
        </c:txPr>
        <c:crossAx val="124304384"/>
        <c:crosses val="autoZero"/>
        <c:crossBetween val="between"/>
        <c:majorUnit val="5.0000000000000114E-3"/>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0.76699</cdr:x>
      <cdr:y>0.73134</cdr:y>
    </cdr:from>
    <cdr:to>
      <cdr:x>0.91884</cdr:x>
      <cdr:y>0.82439</cdr:y>
    </cdr:to>
    <cdr:sp macro="" textlink="">
      <cdr:nvSpPr>
        <cdr:cNvPr id="2" name="Rectangle 2"/>
        <cdr:cNvSpPr txBox="1">
          <a:spLocks xmlns:a="http://schemas.openxmlformats.org/drawingml/2006/main" noChangeArrowheads="1"/>
        </cdr:cNvSpPr>
      </cdr:nvSpPr>
      <cdr:spPr bwMode="auto">
        <a:xfrm xmlns:a="http://schemas.openxmlformats.org/drawingml/2006/main">
          <a:off x="5643602" y="3500462"/>
          <a:ext cx="1117329" cy="44537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anchor="b">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eaLnBrk="1" hangingPunct="1">
            <a:lnSpc>
              <a:spcPct val="90000"/>
            </a:lnSpc>
            <a:defRPr/>
          </a:pPr>
          <a:r>
            <a:rPr lang="de-DE" sz="2400" b="1" i="0" kern="0" dirty="0">
              <a:solidFill>
                <a:srgbClr val="98B6DC"/>
              </a:solidFill>
              <a:latin typeface="Verdana" pitchFamily="34" charset="0"/>
            </a:rPr>
            <a:t>Euro</a:t>
          </a:r>
          <a:endParaRPr lang="en-US" sz="2400" b="1" i="0" kern="0" dirty="0">
            <a:solidFill>
              <a:srgbClr val="98B6DC"/>
            </a:solidFill>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0.76699</cdr:x>
      <cdr:y>0.73134</cdr:y>
    </cdr:from>
    <cdr:to>
      <cdr:x>0.91884</cdr:x>
      <cdr:y>0.82439</cdr:y>
    </cdr:to>
    <cdr:sp macro="" textlink="">
      <cdr:nvSpPr>
        <cdr:cNvPr id="2" name="Rectangle 2"/>
        <cdr:cNvSpPr txBox="1">
          <a:spLocks xmlns:a="http://schemas.openxmlformats.org/drawingml/2006/main" noChangeArrowheads="1"/>
        </cdr:cNvSpPr>
      </cdr:nvSpPr>
      <cdr:spPr bwMode="auto">
        <a:xfrm xmlns:a="http://schemas.openxmlformats.org/drawingml/2006/main">
          <a:off x="5643602" y="3500462"/>
          <a:ext cx="1117329" cy="44537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anchor="b">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eaLnBrk="1" hangingPunct="1">
            <a:lnSpc>
              <a:spcPct val="90000"/>
            </a:lnSpc>
            <a:defRPr/>
          </a:pPr>
          <a:r>
            <a:rPr lang="de-DE" sz="2400" b="1" i="0" kern="0" dirty="0">
              <a:solidFill>
                <a:srgbClr val="98B6DC"/>
              </a:solidFill>
              <a:latin typeface="Verdana" pitchFamily="34" charset="0"/>
            </a:rPr>
            <a:t>Euro</a:t>
          </a:r>
          <a:endParaRPr lang="en-US" sz="2400" b="1" i="0" kern="0" dirty="0">
            <a:solidFill>
              <a:srgbClr val="98B6DC"/>
            </a:solidFill>
            <a:latin typeface="Verdan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96" charset="-128"/>
              </a:defRPr>
            </a:lvl1pPr>
          </a:lstStyle>
          <a:p>
            <a:pPr>
              <a:defRPr/>
            </a:pPr>
            <a:endParaRPr lang="de-DE"/>
          </a:p>
        </p:txBody>
      </p:sp>
      <p:sp>
        <p:nvSpPr>
          <p:cNvPr id="7171" name="Rectangle 3"/>
          <p:cNvSpPr>
            <a:spLocks noGrp="1" noChangeArrowheads="1"/>
          </p:cNvSpPr>
          <p:nvPr>
            <p:ph type="dt" idx="1"/>
          </p:nvPr>
        </p:nvSpPr>
        <p:spPr bwMode="auto">
          <a:xfrm>
            <a:off x="4145280" y="0"/>
            <a:ext cx="3169920" cy="48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96" charset="-128"/>
              </a:defRPr>
            </a:lvl1pPr>
          </a:lstStyle>
          <a:p>
            <a:pPr>
              <a:defRPr/>
            </a:pPr>
            <a:endParaRPr lang="de-DE"/>
          </a:p>
        </p:txBody>
      </p:sp>
      <p:sp>
        <p:nvSpPr>
          <p:cNvPr id="829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5360" y="4560570"/>
            <a:ext cx="5364480" cy="432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121140"/>
            <a:ext cx="3169920" cy="48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96" charset="-128"/>
              </a:defRPr>
            </a:lvl1pPr>
          </a:lstStyle>
          <a:p>
            <a:pPr>
              <a:defRPr/>
            </a:pPr>
            <a:endParaRPr lang="de-DE"/>
          </a:p>
        </p:txBody>
      </p:sp>
      <p:sp>
        <p:nvSpPr>
          <p:cNvPr id="7175" name="Rectangle 7"/>
          <p:cNvSpPr>
            <a:spLocks noGrp="1" noChangeArrowheads="1"/>
          </p:cNvSpPr>
          <p:nvPr>
            <p:ph type="sldNum" sz="quarter" idx="5"/>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96" charset="-128"/>
              </a:defRPr>
            </a:lvl1pPr>
          </a:lstStyle>
          <a:p>
            <a:pPr>
              <a:defRPr/>
            </a:pPr>
            <a:fld id="{100389DD-175E-4E2B-8547-96569430BEB4}" type="slidenum">
              <a:rPr lang="de-DE"/>
              <a:pPr>
                <a:defRPr/>
              </a:pPr>
              <a:t>‹#›</a:t>
            </a:fld>
            <a:endParaRPr lang="de-DE"/>
          </a:p>
        </p:txBody>
      </p:sp>
    </p:spTree>
    <p:extLst>
      <p:ext uri="{BB962C8B-B14F-4D97-AF65-F5344CB8AC3E}">
        <p14:creationId xmlns:p14="http://schemas.microsoft.com/office/powerpoint/2010/main" val="2979924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600">
                <a:solidFill>
                  <a:schemeClr val="tx1"/>
                </a:solidFill>
                <a:latin typeface="Arial" charset="0"/>
                <a:ea typeface="MS PGothic" pitchFamily="34" charset="-128"/>
              </a:defRPr>
            </a:lvl1pPr>
            <a:lvl2pPr marL="804763" indent="-309524">
              <a:defRPr sz="2600">
                <a:solidFill>
                  <a:schemeClr val="tx1"/>
                </a:solidFill>
                <a:latin typeface="Arial" charset="0"/>
                <a:ea typeface="MS PGothic" pitchFamily="34" charset="-128"/>
              </a:defRPr>
            </a:lvl2pPr>
            <a:lvl3pPr marL="1238098" indent="-247620">
              <a:defRPr sz="2600">
                <a:solidFill>
                  <a:schemeClr val="tx1"/>
                </a:solidFill>
                <a:latin typeface="Arial" charset="0"/>
                <a:ea typeface="MS PGothic" pitchFamily="34" charset="-128"/>
              </a:defRPr>
            </a:lvl3pPr>
            <a:lvl4pPr marL="1733337" indent="-247620">
              <a:defRPr sz="2600">
                <a:solidFill>
                  <a:schemeClr val="tx1"/>
                </a:solidFill>
                <a:latin typeface="Arial" charset="0"/>
                <a:ea typeface="MS PGothic" pitchFamily="34" charset="-128"/>
              </a:defRPr>
            </a:lvl4pPr>
            <a:lvl5pPr marL="2228576" indent="-24762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fld id="{60D1A359-CC64-4B38-B34F-934C6659131A}" type="slidenum">
              <a:rPr lang="de-DE" sz="1300" smtClean="0"/>
              <a:pPr/>
              <a:t>1</a:t>
            </a:fld>
            <a:endParaRPr lang="de-DE" sz="1300"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487680" y="4560570"/>
            <a:ext cx="6339840" cy="4560570"/>
          </a:xfrm>
          <a:noFill/>
        </p:spPr>
        <p:txBody>
          <a:bodyPr/>
          <a:lstStyle/>
          <a:p>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6974" y="9121141"/>
            <a:ext cx="3168226" cy="476726"/>
          </a:xfrm>
          <a:prstGeom prst="rect">
            <a:avLst/>
          </a:prstGeom>
          <a:noFill/>
          <a:ln w="9525">
            <a:noFill/>
            <a:round/>
            <a:headEnd/>
            <a:tailEnd/>
          </a:ln>
        </p:spPr>
        <p:txBody>
          <a:bodyPr lIns="95118" tIns="49462" rIns="95118" bIns="49462" anchor="b"/>
          <a:lstStyle/>
          <a:p>
            <a:pPr algn="r" defTabSz="474916" eaLnBrk="1">
              <a:lnSpc>
                <a:spcPct val="95000"/>
              </a:lnSpc>
              <a:buClr>
                <a:srgbClr val="000000"/>
              </a:buClr>
              <a:buSzPct val="100000"/>
              <a:tabLst>
                <a:tab pos="765235" algn="l"/>
                <a:tab pos="1530469" algn="l"/>
                <a:tab pos="2295704" algn="l"/>
                <a:tab pos="3059261" algn="l"/>
              </a:tabLst>
            </a:pPr>
            <a:fld id="{4771CBF8-9560-4881-8C8B-ECC1721AB344}" type="slidenum">
              <a:rPr lang="en-US" sz="1300">
                <a:solidFill>
                  <a:srgbClr val="000000"/>
                </a:solidFill>
                <a:latin typeface="Times New Roman" pitchFamily="18" charset="0"/>
                <a:cs typeface="Lucida Sans Unicode" pitchFamily="34" charset="0"/>
              </a:rPr>
              <a:pPr algn="r" defTabSz="474916" eaLnBrk="1">
                <a:lnSpc>
                  <a:spcPct val="95000"/>
                </a:lnSpc>
                <a:buClr>
                  <a:srgbClr val="000000"/>
                </a:buClr>
                <a:buSzPct val="100000"/>
                <a:tabLst>
                  <a:tab pos="765235" algn="l"/>
                  <a:tab pos="1530469" algn="l"/>
                  <a:tab pos="2295704" algn="l"/>
                  <a:tab pos="3059261" algn="l"/>
                </a:tabLst>
              </a:pPr>
              <a:t>13</a:t>
            </a:fld>
            <a:endParaRPr lang="en-US" sz="1300">
              <a:solidFill>
                <a:srgbClr val="000000"/>
              </a:solidFill>
              <a:latin typeface="Times New Roman" pitchFamily="18" charset="0"/>
              <a:cs typeface="Lucida Sans Unicode" pitchFamily="34" charset="0"/>
            </a:endParaRPr>
          </a:p>
        </p:txBody>
      </p:sp>
      <p:sp>
        <p:nvSpPr>
          <p:cNvPr id="123907" name="Text Box 1"/>
          <p:cNvSpPr txBox="1">
            <a:spLocks noChangeArrowheads="1"/>
          </p:cNvSpPr>
          <p:nvPr/>
        </p:nvSpPr>
        <p:spPr bwMode="auto">
          <a:xfrm>
            <a:off x="1000760" y="720090"/>
            <a:ext cx="5315373" cy="3600450"/>
          </a:xfrm>
          <a:prstGeom prst="rect">
            <a:avLst/>
          </a:prstGeom>
          <a:solidFill>
            <a:srgbClr val="FFFFFF"/>
          </a:solidFill>
          <a:ln w="9525">
            <a:solidFill>
              <a:srgbClr val="000000"/>
            </a:solidFill>
            <a:miter lim="800000"/>
            <a:headEnd/>
            <a:tailEnd/>
          </a:ln>
        </p:spPr>
        <p:txBody>
          <a:bodyPr wrap="none" lIns="96640" tIns="48320" rIns="96640" bIns="48320" anchor="ctr"/>
          <a:lstStyle/>
          <a:p>
            <a:pPr defTabSz="474916">
              <a:buClr>
                <a:srgbClr val="000000"/>
              </a:buClr>
              <a:buSzPct val="100000"/>
            </a:pPr>
            <a:endParaRPr lang="en-US">
              <a:solidFill>
                <a:schemeClr val="bg1"/>
              </a:solidFill>
              <a:latin typeface="Times New Roman" pitchFamily="18" charset="0"/>
              <a:cs typeface="Lucida Sans Unicode" pitchFamily="34" charset="0"/>
            </a:endParaRPr>
          </a:p>
        </p:txBody>
      </p:sp>
      <p:sp>
        <p:nvSpPr>
          <p:cNvPr id="123908" name="Text Box 2"/>
          <p:cNvSpPr>
            <a:spLocks noGrp="1" noChangeArrowheads="1"/>
          </p:cNvSpPr>
          <p:nvPr>
            <p:ph type="body"/>
          </p:nvPr>
        </p:nvSpPr>
        <p:spPr>
          <a:xfrm>
            <a:off x="426720" y="4562238"/>
            <a:ext cx="6461760" cy="4197191"/>
          </a:xfrm>
          <a:noFill/>
        </p:spPr>
        <p:txBody>
          <a:bodyPr lIns="95118" tIns="49462" rIns="95118" bIns="49462"/>
          <a:lstStyle/>
          <a:p>
            <a:pPr algn="ctr" defTabSz="474916" eaLnBrk="1">
              <a:lnSpc>
                <a:spcPct val="101000"/>
              </a:lnSpc>
              <a:spcBef>
                <a:spcPct val="0"/>
              </a:spcBef>
              <a:buClr>
                <a:srgbClr val="000000"/>
              </a:buClr>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GB" dirty="0" smtClean="0">
                <a:solidFill>
                  <a:schemeClr val="bg1"/>
                </a:solidFill>
                <a:ea typeface="ＭＳ Ｐゴシック" pitchFamily="34" charset="-128"/>
              </a:rPr>
              <a:t>Internal Model</a:t>
            </a:r>
            <a:r>
              <a:rPr lang="en-GB" dirty="0" smtClean="0">
                <a:solidFill>
                  <a:srgbClr val="000000"/>
                </a:solidFill>
                <a:ea typeface="ＭＳ Ｐゴシック" pitchFamily="34" charset="-128"/>
              </a:rPr>
              <a:t> </a:t>
            </a:r>
            <a:r>
              <a:rPr lang="en-GB" dirty="0" smtClean="0">
                <a:solidFill>
                  <a:schemeClr val="bg1"/>
                </a:solidFill>
                <a:ea typeface="ＭＳ Ｐゴシック" pitchFamily="34" charset="-128"/>
              </a:rPr>
              <a:t>widely used and plays an important role in how the undertaking measures and manages risk in its business</a:t>
            </a:r>
          </a:p>
          <a:p>
            <a:pPr defTabSz="474916">
              <a:lnSpc>
                <a:spcPct val="95000"/>
              </a:lnSpc>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endParaRPr lang="de-DE" dirty="0" smtClean="0">
              <a:ea typeface="ＭＳ Ｐゴシック" pitchFamily="34" charset="-128"/>
              <a:cs typeface="Lucida Sans Unicode" pitchFamily="34" charset="0"/>
            </a:endParaRPr>
          </a:p>
        </p:txBody>
      </p:sp>
      <p:sp>
        <p:nvSpPr>
          <p:cNvPr id="123909" name="Slide Image Placeholder 4"/>
          <p:cNvSpPr>
            <a:spLocks noGrp="1" noRot="1" noChangeAspect="1" noTextEdit="1"/>
          </p:cNvSpPr>
          <p:nvPr>
            <p:ph type="sldImg"/>
          </p:nvPr>
        </p:nvSpPr>
        <p:spPr>
          <a:xfrm>
            <a:off x="1258888" y="720725"/>
            <a:ext cx="4799012" cy="3598863"/>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487681" y="4560570"/>
            <a:ext cx="6339840" cy="4560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Narrow" pitchFamily="34" charset="0"/>
                <a:ea typeface="ＭＳ Ｐゴシック" pitchFamily="34" charset="-128"/>
              </a:defRPr>
            </a:lvl1pPr>
            <a:lvl2pPr marL="804763" indent="-309524">
              <a:defRPr sz="1200" b="1">
                <a:solidFill>
                  <a:schemeClr val="tx1"/>
                </a:solidFill>
                <a:latin typeface="Arial Narrow" pitchFamily="34" charset="0"/>
                <a:ea typeface="ＭＳ Ｐゴシック" pitchFamily="34" charset="-128"/>
              </a:defRPr>
            </a:lvl2pPr>
            <a:lvl3pPr marL="1238098" indent="-247620">
              <a:defRPr sz="1200" b="1">
                <a:solidFill>
                  <a:schemeClr val="tx1"/>
                </a:solidFill>
                <a:latin typeface="Arial Narrow" pitchFamily="34" charset="0"/>
                <a:ea typeface="ＭＳ Ｐゴシック" pitchFamily="34" charset="-128"/>
              </a:defRPr>
            </a:lvl3pPr>
            <a:lvl4pPr marL="1733337" indent="-247620">
              <a:defRPr sz="1200" b="1">
                <a:solidFill>
                  <a:schemeClr val="tx1"/>
                </a:solidFill>
                <a:latin typeface="Arial Narrow" pitchFamily="34" charset="0"/>
                <a:ea typeface="ＭＳ Ｐゴシック" pitchFamily="34" charset="-128"/>
              </a:defRPr>
            </a:lvl4pPr>
            <a:lvl5pPr marL="2228576" indent="-247620">
              <a:defRPr sz="1200" b="1">
                <a:solidFill>
                  <a:schemeClr val="tx1"/>
                </a:solidFill>
                <a:latin typeface="Arial Narrow" pitchFamily="34" charset="0"/>
                <a:ea typeface="ＭＳ Ｐゴシック" pitchFamily="34" charset="-128"/>
              </a:defRPr>
            </a:lvl5pPr>
            <a:lvl6pPr marL="2723815" indent="-247620" algn="ctr" eaLnBrk="0" fontAlgn="base" hangingPunct="0">
              <a:spcBef>
                <a:spcPct val="0"/>
              </a:spcBef>
              <a:spcAft>
                <a:spcPct val="0"/>
              </a:spcAft>
              <a:defRPr sz="1200" b="1">
                <a:solidFill>
                  <a:schemeClr val="tx1"/>
                </a:solidFill>
                <a:latin typeface="Arial Narrow" pitchFamily="34" charset="0"/>
                <a:ea typeface="ＭＳ Ｐゴシック" pitchFamily="34" charset="-128"/>
              </a:defRPr>
            </a:lvl6pPr>
            <a:lvl7pPr marL="3219054" indent="-247620" algn="ctr" eaLnBrk="0" fontAlgn="base" hangingPunct="0">
              <a:spcBef>
                <a:spcPct val="0"/>
              </a:spcBef>
              <a:spcAft>
                <a:spcPct val="0"/>
              </a:spcAft>
              <a:defRPr sz="1200" b="1">
                <a:solidFill>
                  <a:schemeClr val="tx1"/>
                </a:solidFill>
                <a:latin typeface="Arial Narrow" pitchFamily="34" charset="0"/>
                <a:ea typeface="ＭＳ Ｐゴシック" pitchFamily="34" charset="-128"/>
              </a:defRPr>
            </a:lvl7pPr>
            <a:lvl8pPr marL="3714293" indent="-247620" algn="ctr" eaLnBrk="0" fontAlgn="base" hangingPunct="0">
              <a:spcBef>
                <a:spcPct val="0"/>
              </a:spcBef>
              <a:spcAft>
                <a:spcPct val="0"/>
              </a:spcAft>
              <a:defRPr sz="1200" b="1">
                <a:solidFill>
                  <a:schemeClr val="tx1"/>
                </a:solidFill>
                <a:latin typeface="Arial Narrow" pitchFamily="34" charset="0"/>
                <a:ea typeface="ＭＳ Ｐゴシック" pitchFamily="34" charset="-128"/>
              </a:defRPr>
            </a:lvl8pPr>
            <a:lvl9pPr marL="4209532" indent="-247620" algn="ctr" eaLnBrk="0" fontAlgn="base" hangingPunct="0">
              <a:spcBef>
                <a:spcPct val="0"/>
              </a:spcBef>
              <a:spcAft>
                <a:spcPct val="0"/>
              </a:spcAft>
              <a:defRPr sz="1200" b="1">
                <a:solidFill>
                  <a:schemeClr val="tx1"/>
                </a:solidFill>
                <a:latin typeface="Arial Narrow" pitchFamily="34" charset="0"/>
                <a:ea typeface="ＭＳ Ｐゴシック" pitchFamily="34" charset="-128"/>
              </a:defRPr>
            </a:lvl9pPr>
          </a:lstStyle>
          <a:p>
            <a:fld id="{88E85C4D-619A-4476-8D3B-F5A4EB355A55}" type="slidenum">
              <a:rPr lang="de-DE" sz="1300" b="0">
                <a:latin typeface="Arial" charset="0"/>
              </a:rPr>
              <a:pPr/>
              <a:t>16</a:t>
            </a:fld>
            <a:endParaRPr lang="de-DE" sz="1300" b="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145281"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100" b="1">
                <a:solidFill>
                  <a:schemeClr val="tx1"/>
                </a:solidFill>
                <a:latin typeface="Arial Narrow" pitchFamily="34" charset="0"/>
                <a:ea typeface="ＭＳ Ｐゴシック" pitchFamily="34" charset="-128"/>
              </a:defRPr>
            </a:lvl1pPr>
            <a:lvl2pPr marL="742950" indent="-285750">
              <a:defRPr sz="1100" b="1">
                <a:solidFill>
                  <a:schemeClr val="tx1"/>
                </a:solidFill>
                <a:latin typeface="Arial Narrow" pitchFamily="34" charset="0"/>
                <a:ea typeface="ＭＳ Ｐゴシック" pitchFamily="34" charset="-128"/>
              </a:defRPr>
            </a:lvl2pPr>
            <a:lvl3pPr marL="1143000" indent="-228600">
              <a:defRPr sz="1100" b="1">
                <a:solidFill>
                  <a:schemeClr val="tx1"/>
                </a:solidFill>
                <a:latin typeface="Arial Narrow" pitchFamily="34" charset="0"/>
                <a:ea typeface="ＭＳ Ｐゴシック" pitchFamily="34" charset="-128"/>
              </a:defRPr>
            </a:lvl3pPr>
            <a:lvl4pPr marL="1600200" indent="-228600">
              <a:defRPr sz="1100" b="1">
                <a:solidFill>
                  <a:schemeClr val="tx1"/>
                </a:solidFill>
                <a:latin typeface="Arial Narrow" pitchFamily="34" charset="0"/>
                <a:ea typeface="ＭＳ Ｐゴシック" pitchFamily="34" charset="-128"/>
              </a:defRPr>
            </a:lvl4pPr>
            <a:lvl5pPr marL="2057400" indent="-228600">
              <a:defRPr sz="1100" b="1">
                <a:solidFill>
                  <a:schemeClr val="tx1"/>
                </a:solidFill>
                <a:latin typeface="Arial Narrow" pitchFamily="34" charset="0"/>
                <a:ea typeface="ＭＳ Ｐゴシック" pitchFamily="34" charset="-128"/>
              </a:defRPr>
            </a:lvl5pPr>
            <a:lvl6pPr marL="25146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6pPr>
            <a:lvl7pPr marL="29718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7pPr>
            <a:lvl8pPr marL="34290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8pPr>
            <a:lvl9pPr marL="38862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9pPr>
          </a:lstStyle>
          <a:p>
            <a:pPr algn="r"/>
            <a:fld id="{2F9EC8E3-0824-4990-B9B9-D56EE056D483}" type="slidenum">
              <a:rPr lang="en-US" sz="1300" b="0">
                <a:latin typeface="Arial" charset="0"/>
              </a:rPr>
              <a:pPr algn="r"/>
              <a:t>17</a:t>
            </a:fld>
            <a:endParaRPr lang="en-US" sz="1300" b="0">
              <a:latin typeface="Arial" charset="0"/>
            </a:endParaRPr>
          </a:p>
        </p:txBody>
      </p:sp>
      <p:sp>
        <p:nvSpPr>
          <p:cNvPr id="51203" name="Rectangle 7"/>
          <p:cNvSpPr txBox="1">
            <a:spLocks noGrp="1" noChangeArrowheads="1"/>
          </p:cNvSpPr>
          <p:nvPr/>
        </p:nvSpPr>
        <p:spPr bwMode="auto">
          <a:xfrm>
            <a:off x="4064001" y="9193634"/>
            <a:ext cx="3169920" cy="30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ctr">
            <a:spAutoFit/>
          </a:bodyPr>
          <a:lstStyle>
            <a:lvl1pPr>
              <a:defRPr sz="1100" b="1">
                <a:solidFill>
                  <a:schemeClr val="tx1"/>
                </a:solidFill>
                <a:latin typeface="Arial Narrow" pitchFamily="34" charset="0"/>
                <a:ea typeface="ＭＳ Ｐゴシック" pitchFamily="34" charset="-128"/>
              </a:defRPr>
            </a:lvl1pPr>
            <a:lvl2pPr marL="742950" indent="-285750">
              <a:defRPr sz="1100" b="1">
                <a:solidFill>
                  <a:schemeClr val="tx1"/>
                </a:solidFill>
                <a:latin typeface="Arial Narrow" pitchFamily="34" charset="0"/>
                <a:ea typeface="ＭＳ Ｐゴシック" pitchFamily="34" charset="-128"/>
              </a:defRPr>
            </a:lvl2pPr>
            <a:lvl3pPr marL="1143000" indent="-228600">
              <a:defRPr sz="1100" b="1">
                <a:solidFill>
                  <a:schemeClr val="tx1"/>
                </a:solidFill>
                <a:latin typeface="Arial Narrow" pitchFamily="34" charset="0"/>
                <a:ea typeface="ＭＳ Ｐゴシック" pitchFamily="34" charset="-128"/>
              </a:defRPr>
            </a:lvl3pPr>
            <a:lvl4pPr marL="1600200" indent="-228600">
              <a:defRPr sz="1100" b="1">
                <a:solidFill>
                  <a:schemeClr val="tx1"/>
                </a:solidFill>
                <a:latin typeface="Arial Narrow" pitchFamily="34" charset="0"/>
                <a:ea typeface="ＭＳ Ｐゴシック" pitchFamily="34" charset="-128"/>
              </a:defRPr>
            </a:lvl4pPr>
            <a:lvl5pPr marL="2057400" indent="-228600">
              <a:defRPr sz="1100" b="1">
                <a:solidFill>
                  <a:schemeClr val="tx1"/>
                </a:solidFill>
                <a:latin typeface="Arial Narrow" pitchFamily="34" charset="0"/>
                <a:ea typeface="ＭＳ Ｐゴシック" pitchFamily="34" charset="-128"/>
              </a:defRPr>
            </a:lvl5pPr>
            <a:lvl6pPr marL="25146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6pPr>
            <a:lvl7pPr marL="29718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7pPr>
            <a:lvl8pPr marL="34290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8pPr>
            <a:lvl9pPr marL="38862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9pPr>
          </a:lstStyle>
          <a:p>
            <a:pPr algn="r"/>
            <a:fld id="{F4B77123-EC19-4BC9-B038-4796DB275DA0}" type="slidenum">
              <a:rPr lang="en-US" sz="1300" b="0">
                <a:latin typeface="Arial" charset="0"/>
              </a:rPr>
              <a:pPr algn="r"/>
              <a:t>17</a:t>
            </a:fld>
            <a:endParaRPr lang="en-US" sz="1300" b="0">
              <a:latin typeface="Arial" charset="0"/>
            </a:endParaRPr>
          </a:p>
        </p:txBody>
      </p:sp>
      <p:sp>
        <p:nvSpPr>
          <p:cNvPr id="51204" name="Rectangle 2"/>
          <p:cNvSpPr>
            <a:spLocks noGrp="1" noRot="1" noChangeAspect="1" noChangeArrowheads="1" noTextEdit="1"/>
          </p:cNvSpPr>
          <p:nvPr>
            <p:ph type="sldImg"/>
          </p:nvPr>
        </p:nvSpPr>
        <p:spPr>
          <a:ln/>
        </p:spPr>
      </p:sp>
      <p:sp>
        <p:nvSpPr>
          <p:cNvPr id="51205" name="Rectangle 4"/>
          <p:cNvSpPr>
            <a:spLocks noGrp="1" noChangeArrowheads="1"/>
          </p:cNvSpPr>
          <p:nvPr>
            <p:ph type="body" idx="1"/>
          </p:nvPr>
        </p:nvSpPr>
        <p:spPr>
          <a:xfrm>
            <a:off x="487681" y="4560570"/>
            <a:ext cx="6339840" cy="4560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28725" y="647700"/>
            <a:ext cx="4860925" cy="3644900"/>
          </a:xfrm>
          <a:ln/>
        </p:spPr>
      </p:sp>
      <p:sp>
        <p:nvSpPr>
          <p:cNvPr id="53251" name="Rectangle 3"/>
          <p:cNvSpPr>
            <a:spLocks noGrp="1" noChangeArrowheads="1"/>
          </p:cNvSpPr>
          <p:nvPr>
            <p:ph type="body" idx="1"/>
          </p:nvPr>
        </p:nvSpPr>
        <p:spPr>
          <a:xfrm>
            <a:off x="763695" y="4532234"/>
            <a:ext cx="5787813" cy="43488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8889" indent="-288889" eaLnBrk="1" hangingPunct="1"/>
            <a:endParaRPr lang="nl-NL"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487680" y="4560570"/>
            <a:ext cx="6339840" cy="4560570"/>
          </a:xfrm>
          <a:noFill/>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FontTx/>
              <a:buNone/>
              <a:defRPr/>
            </a:pPr>
            <a:r>
              <a:rPr lang="en-GB" dirty="0" smtClean="0">
                <a:solidFill>
                  <a:srgbClr val="000066"/>
                </a:solidFill>
              </a:rPr>
              <a:t>Consistent IFRSs, in some cases with amendments: </a:t>
            </a:r>
          </a:p>
          <a:p>
            <a:pPr>
              <a:defRPr/>
            </a:pPr>
            <a:endParaRPr lang="en-GB" sz="1200" dirty="0" smtClean="0">
              <a:solidFill>
                <a:srgbClr val="000066"/>
              </a:solidFill>
            </a:endParaRPr>
          </a:p>
          <a:p>
            <a:pPr>
              <a:defRPr/>
            </a:pPr>
            <a:r>
              <a:rPr lang="en-GB" sz="1200" dirty="0" smtClean="0">
                <a:solidFill>
                  <a:srgbClr val="000066"/>
                </a:solidFill>
              </a:rPr>
              <a:t>IFRS 13 	Fair Value Measurement, except for the requirement to 		reflect the effect of an entity’s own credit. </a:t>
            </a:r>
            <a:endParaRPr lang="en-US" sz="1200" dirty="0" smtClean="0">
              <a:solidFill>
                <a:srgbClr val="000066"/>
              </a:solidFill>
            </a:endParaRPr>
          </a:p>
          <a:p>
            <a:pPr>
              <a:defRPr/>
            </a:pPr>
            <a:r>
              <a:rPr lang="en-GB" sz="1200" dirty="0" smtClean="0">
                <a:solidFill>
                  <a:srgbClr val="000066"/>
                </a:solidFill>
              </a:rPr>
              <a:t>IAS 17 	Leases (with some amendments).</a:t>
            </a:r>
          </a:p>
          <a:p>
            <a:pPr>
              <a:defRPr/>
            </a:pPr>
            <a:r>
              <a:rPr lang="en-GB" sz="1200" dirty="0" smtClean="0">
                <a:solidFill>
                  <a:srgbClr val="000066"/>
                </a:solidFill>
              </a:rPr>
              <a:t>IAS 37 	Provisions, contingent liabilities and contingent assets, 			for provisions other than technical provisions. For 			contingent liabilities undertakings have to refer to the 			Delegated Acts.</a:t>
            </a:r>
            <a:endParaRPr lang="en-US" sz="1200" dirty="0" smtClean="0">
              <a:solidFill>
                <a:srgbClr val="000066"/>
              </a:solidFill>
            </a:endParaRPr>
          </a:p>
          <a:p>
            <a:pPr>
              <a:defRPr/>
            </a:pPr>
            <a:r>
              <a:rPr lang="en-GB" sz="1200" dirty="0" smtClean="0">
                <a:solidFill>
                  <a:srgbClr val="000066"/>
                </a:solidFill>
              </a:rPr>
              <a:t>IAS 41 	Agriculture (adjustments if cost to sell are material).</a:t>
            </a:r>
            <a:endParaRPr lang="en-US" sz="1200" dirty="0" smtClean="0">
              <a:solidFill>
                <a:srgbClr val="000066"/>
              </a:solidFill>
            </a:endParaRPr>
          </a:p>
          <a:p>
            <a:pPr>
              <a:defRPr/>
            </a:pPr>
            <a:r>
              <a:rPr lang="en-GB" sz="1200" dirty="0" smtClean="0">
                <a:solidFill>
                  <a:srgbClr val="000066"/>
                </a:solidFill>
              </a:rPr>
              <a:t>IAS 12 	Income tax, adjusted for deferred taxes according to 			the Delegated Acts.</a:t>
            </a:r>
          </a:p>
          <a:p>
            <a:pPr>
              <a:defRPr/>
            </a:pPr>
            <a:r>
              <a:rPr lang="en-GB" sz="1200" dirty="0" smtClean="0">
                <a:solidFill>
                  <a:srgbClr val="000066"/>
                </a:solidFill>
              </a:rPr>
              <a:t>IFRS 2 	Share-based payments.</a:t>
            </a:r>
            <a:endParaRPr lang="en-US" sz="1200" dirty="0" smtClean="0">
              <a:solidFill>
                <a:srgbClr val="000066"/>
              </a:solidFill>
            </a:endParaRPr>
          </a:p>
          <a:p>
            <a:endParaRPr lang="en-US" dirty="0" smtClean="0">
              <a:ea typeface="ＭＳ Ｐゴシック" pitchFamily="34" charset="-128"/>
            </a:endParaRPr>
          </a:p>
          <a:p>
            <a:pPr marL="0" indent="0">
              <a:buFontTx/>
              <a:buNone/>
              <a:defRPr/>
            </a:pPr>
            <a:r>
              <a:rPr lang="en-GB" dirty="0" smtClean="0">
                <a:solidFill>
                  <a:srgbClr val="000066"/>
                </a:solidFill>
              </a:rPr>
              <a:t>IFRSs with consistent options, in some cases with amendments</a:t>
            </a:r>
          </a:p>
          <a:p>
            <a:pPr>
              <a:defRPr/>
            </a:pPr>
            <a:r>
              <a:rPr lang="en-GB" sz="1200" dirty="0" smtClean="0">
                <a:solidFill>
                  <a:srgbClr val="000066"/>
                </a:solidFill>
              </a:rPr>
              <a:t>IAS 2	Inventories</a:t>
            </a:r>
            <a:r>
              <a:rPr lang="nl-NL" sz="1200" dirty="0" smtClean="0">
                <a:solidFill>
                  <a:srgbClr val="000066"/>
                </a:solidFill>
              </a:rPr>
              <a:t> </a:t>
            </a:r>
            <a:r>
              <a:rPr lang="en-GB" sz="1200" dirty="0" smtClean="0">
                <a:solidFill>
                  <a:srgbClr val="000066"/>
                </a:solidFill>
              </a:rPr>
              <a:t>(adjustments if completion costs or cost to 			sell are material)</a:t>
            </a:r>
            <a:endParaRPr lang="en-US" sz="1200" dirty="0" smtClean="0">
              <a:solidFill>
                <a:srgbClr val="000066"/>
              </a:solidFill>
            </a:endParaRPr>
          </a:p>
          <a:p>
            <a:pPr>
              <a:defRPr/>
            </a:pPr>
            <a:r>
              <a:rPr lang="en-GB" sz="1200" dirty="0" smtClean="0">
                <a:solidFill>
                  <a:srgbClr val="000066"/>
                </a:solidFill>
              </a:rPr>
              <a:t>IAS 16 	Property, plan and equipment (revaluation model)</a:t>
            </a:r>
            <a:endParaRPr lang="en-US" sz="1200" dirty="0" smtClean="0">
              <a:solidFill>
                <a:srgbClr val="000066"/>
              </a:solidFill>
            </a:endParaRPr>
          </a:p>
          <a:p>
            <a:pPr>
              <a:defRPr/>
            </a:pPr>
            <a:r>
              <a:rPr lang="en-GB" sz="1200" dirty="0" smtClean="0">
                <a:solidFill>
                  <a:srgbClr val="000066"/>
                </a:solidFill>
              </a:rPr>
              <a:t>IAS 20	Accounting for government grants and disclosure of 			governance assistance (fair value)</a:t>
            </a:r>
            <a:endParaRPr lang="en-US" sz="1200" dirty="0" smtClean="0">
              <a:solidFill>
                <a:srgbClr val="000066"/>
              </a:solidFill>
            </a:endParaRPr>
          </a:p>
          <a:p>
            <a:pPr>
              <a:defRPr/>
            </a:pPr>
            <a:r>
              <a:rPr lang="en-GB" sz="1200" dirty="0" smtClean="0">
                <a:solidFill>
                  <a:srgbClr val="000066"/>
                </a:solidFill>
              </a:rPr>
              <a:t>IAS 38	Intangible Assets: undertakings shall apply the 			Delegated Acts. The fair value in IAS 38 approach is 			applicable and consistent with Art. 75.</a:t>
            </a:r>
            <a:endParaRPr lang="en-US" sz="1200" dirty="0" smtClean="0">
              <a:solidFill>
                <a:srgbClr val="000066"/>
              </a:solidFill>
            </a:endParaRPr>
          </a:p>
          <a:p>
            <a:pPr>
              <a:defRPr/>
            </a:pPr>
            <a:r>
              <a:rPr lang="en-GB" sz="1200" dirty="0" smtClean="0">
                <a:solidFill>
                  <a:srgbClr val="000066"/>
                </a:solidFill>
              </a:rPr>
              <a:t>IAS 39	Financial Instruments, Recognition and Measurement: 			(fair value except for the requirement to reflect the 			effect of an entity’s own credit). </a:t>
            </a:r>
            <a:endParaRPr lang="en-US" sz="1200" dirty="0" smtClean="0">
              <a:solidFill>
                <a:srgbClr val="000066"/>
              </a:solidFill>
            </a:endParaRPr>
          </a:p>
          <a:p>
            <a:pPr>
              <a:defRPr/>
            </a:pPr>
            <a:r>
              <a:rPr lang="en-GB" sz="1200" dirty="0" smtClean="0">
                <a:solidFill>
                  <a:srgbClr val="000066"/>
                </a:solidFill>
              </a:rPr>
              <a:t>IAS 40	Investment Property (fair value)</a:t>
            </a:r>
            <a:endParaRPr lang="en-US" sz="1200" dirty="0" smtClean="0">
              <a:solidFill>
                <a:srgbClr val="000066"/>
              </a:solidFill>
            </a:endParaRPr>
          </a:p>
          <a:p>
            <a:endParaRPr lang="en-US" dirty="0" smtClean="0">
              <a:ea typeface="ＭＳ Ｐゴシック" pitchFamily="34" charset="-128"/>
            </a:endParaRPr>
          </a:p>
          <a:p>
            <a:pPr marL="0" indent="0">
              <a:buFontTx/>
              <a:buNone/>
              <a:defRPr/>
            </a:pPr>
            <a:r>
              <a:rPr lang="en-US" dirty="0" smtClean="0">
                <a:solidFill>
                  <a:srgbClr val="000066"/>
                </a:solidFill>
              </a:rPr>
              <a:t>Not </a:t>
            </a:r>
            <a:r>
              <a:rPr lang="nl-NL" dirty="0" smtClean="0">
                <a:solidFill>
                  <a:srgbClr val="000066"/>
                </a:solidFill>
              </a:rPr>
              <a:t>consistent:	IFRS 5</a:t>
            </a:r>
          </a:p>
          <a:p>
            <a:pPr marL="0" indent="0">
              <a:buFontTx/>
              <a:buNone/>
              <a:defRPr/>
            </a:pPr>
            <a:r>
              <a:rPr lang="nl-NL" dirty="0" smtClean="0">
                <a:solidFill>
                  <a:srgbClr val="000066"/>
                </a:solidFill>
              </a:rPr>
              <a:t>Open issue: 	IAS19 - employee benefits</a:t>
            </a:r>
          </a:p>
          <a:p>
            <a:pPr marL="0" indent="0">
              <a:buFontTx/>
              <a:buNone/>
              <a:defRPr/>
            </a:pPr>
            <a:endParaRPr lang="en-US" dirty="0" smtClean="0">
              <a:solidFill>
                <a:srgbClr val="000066"/>
              </a:solidFill>
            </a:endParaRPr>
          </a:p>
          <a:p>
            <a:pPr marL="0" indent="0">
              <a:buFontTx/>
              <a:buNone/>
              <a:defRPr/>
            </a:pPr>
            <a:r>
              <a:rPr lang="en-US" dirty="0" smtClean="0">
                <a:solidFill>
                  <a:srgbClr val="000066"/>
                </a:solidFill>
              </a:rPr>
              <a:t>Considerations on IAS19</a:t>
            </a:r>
          </a:p>
          <a:p>
            <a:pPr>
              <a:defRPr/>
            </a:pPr>
            <a:r>
              <a:rPr lang="en-US" dirty="0" smtClean="0">
                <a:solidFill>
                  <a:srgbClr val="000066"/>
                </a:solidFill>
              </a:rPr>
              <a:t>Does IAS19 provide a transfer value?</a:t>
            </a:r>
          </a:p>
          <a:p>
            <a:pPr>
              <a:defRPr/>
            </a:pPr>
            <a:r>
              <a:rPr lang="en-US" dirty="0" smtClean="0">
                <a:solidFill>
                  <a:srgbClr val="000066"/>
                </a:solidFill>
              </a:rPr>
              <a:t>Discount curve, Risk margin, Contract boundaries?</a:t>
            </a:r>
          </a:p>
          <a:p>
            <a:pPr>
              <a:defRPr/>
            </a:pPr>
            <a:r>
              <a:rPr lang="en-US" dirty="0" smtClean="0">
                <a:solidFill>
                  <a:srgbClr val="000066"/>
                </a:solidFill>
              </a:rPr>
              <a:t>Alternatives?</a:t>
            </a:r>
          </a:p>
          <a:p>
            <a:endParaRPr 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02EDB-0231-46BD-A342-F69FEF831AB2}" type="slidenum">
              <a:rPr lang="en-US"/>
              <a:pPr/>
              <a:t>26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487680" y="4560570"/>
            <a:ext cx="6339840" cy="4560570"/>
          </a:xfrm>
          <a:noFill/>
        </p:spPr>
        <p:txBody>
          <a:bodyPr/>
          <a:lstStyle/>
          <a:p>
            <a:pPr eaLnBrk="1" hangingPunct="1">
              <a:buFontTx/>
              <a:buNone/>
            </a:pPr>
            <a:r>
              <a:rPr lang="en-GB" b="1" dirty="0" smtClean="0"/>
              <a:t>Solution to these challenges</a:t>
            </a:r>
          </a:p>
          <a:p>
            <a:pPr eaLnBrk="1" hangingPunct="1"/>
            <a:r>
              <a:rPr lang="en-GB" dirty="0" smtClean="0"/>
              <a:t>Where cash flows associated with insurance obligation can be replicated by financial instruments </a:t>
            </a:r>
            <a:r>
              <a:rPr lang="en-GB" dirty="0" smtClean="0">
                <a:sym typeface="Symbol" pitchFamily="18" charset="2"/>
              </a:rPr>
              <a:t> value of technical provisions can be determined on basis of market value of replicating assets</a:t>
            </a:r>
            <a:r>
              <a:rPr lang="en-GB" dirty="0" smtClean="0"/>
              <a:t> </a:t>
            </a:r>
          </a:p>
          <a:p>
            <a:pPr eaLnBrk="1" hangingPunct="1"/>
            <a:r>
              <a:rPr lang="en-GB" dirty="0" smtClean="0"/>
              <a:t>In all other cases: </a:t>
            </a:r>
          </a:p>
          <a:p>
            <a:pPr lvl="1" eaLnBrk="1" hangingPunct="1"/>
            <a:r>
              <a:rPr lang="en-GB" dirty="0" smtClean="0"/>
              <a:t>Carry out cash-flow projection using appropriate actuarial and statistical methods </a:t>
            </a:r>
          </a:p>
          <a:p>
            <a:pPr lvl="1" eaLnBrk="1" hangingPunct="1"/>
            <a:r>
              <a:rPr lang="en-GB" dirty="0" smtClean="0"/>
              <a:t>Split value into </a:t>
            </a:r>
            <a:r>
              <a:rPr lang="en-GB" b="1" dirty="0" smtClean="0"/>
              <a:t>best estimate</a:t>
            </a:r>
            <a:r>
              <a:rPr lang="en-GB" dirty="0" smtClean="0"/>
              <a:t> plus explicit </a:t>
            </a:r>
            <a:r>
              <a:rPr lang="en-GB" b="1" dirty="0" smtClean="0"/>
              <a:t>risk margin</a:t>
            </a:r>
            <a:endParaRPr lang="en-GB" dirty="0" smtClean="0"/>
          </a:p>
          <a:p>
            <a:r>
              <a:rPr lang="en-US" dirty="0" smtClean="0"/>
              <a:t>Amount undertakings would have to pay if they were to transfer their insurance liabilities immediately to another undertaking</a:t>
            </a:r>
          </a:p>
          <a:p>
            <a:endParaRPr lang="en-US" dirty="0" smtClean="0"/>
          </a:p>
          <a:p>
            <a:r>
              <a:rPr lang="en-US" dirty="0" smtClean="0"/>
              <a:t>Discounted value of all future cash flows</a:t>
            </a:r>
          </a:p>
          <a:p>
            <a:pPr lvl="1"/>
            <a:r>
              <a:rPr lang="en-US" dirty="0" smtClean="0"/>
              <a:t>Prescribed risk-free rates</a:t>
            </a:r>
          </a:p>
          <a:p>
            <a:pPr lvl="1"/>
            <a:r>
              <a:rPr lang="en-US" dirty="0" smtClean="0"/>
              <a:t>All future income and outgo</a:t>
            </a:r>
          </a:p>
          <a:p>
            <a:pPr lvl="1"/>
            <a:r>
              <a:rPr lang="en-US" dirty="0" smtClean="0"/>
              <a:t>Future discretionary bonuses</a:t>
            </a:r>
          </a:p>
          <a:p>
            <a:pPr lvl="1"/>
            <a:r>
              <a:rPr lang="en-US" dirty="0" smtClean="0"/>
              <a:t>Financial guarantees and options</a:t>
            </a:r>
          </a:p>
          <a:p>
            <a:pPr>
              <a:buFontTx/>
              <a:buNone/>
            </a:pPr>
            <a:endParaRPr lang="en-US" dirty="0" smtClean="0"/>
          </a:p>
          <a:p>
            <a:r>
              <a:rPr lang="en-US" dirty="0" smtClean="0"/>
              <a:t>Reinsurance recoverables calculated separately</a:t>
            </a:r>
          </a:p>
          <a:p>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HEDGEABLE:</a:t>
            </a:r>
          </a:p>
          <a:p>
            <a:r>
              <a:rPr lang="en-GB" dirty="0" smtClean="0"/>
              <a:t>The three principles to go by are:</a:t>
            </a:r>
          </a:p>
          <a:p>
            <a:r>
              <a:rPr lang="en-GB" dirty="0" smtClean="0"/>
              <a:t>The hedge instrument must generate cash flows that can reliably replicate the cash flows of the matched insurance liability</a:t>
            </a:r>
          </a:p>
          <a:p>
            <a:r>
              <a:rPr lang="en-GB" dirty="0" smtClean="0"/>
              <a:t>The market value must be observable and reliable</a:t>
            </a:r>
          </a:p>
          <a:p>
            <a:r>
              <a:rPr lang="en-GB" dirty="0" smtClean="0"/>
              <a:t>Market consistency must be ensured to keep in line with Solvency II principles. Therefore the financial instrument must be obtained from:</a:t>
            </a:r>
          </a:p>
          <a:p>
            <a:r>
              <a:rPr lang="en-GB" dirty="0" smtClean="0"/>
              <a:t>An active market must be present for the hedge instrument (ensures market consistency in line with Solvency II principles) </a:t>
            </a:r>
          </a:p>
          <a:p>
            <a:endParaRPr lang="en-GB" dirty="0" smtClean="0"/>
          </a:p>
          <a:p>
            <a:r>
              <a:rPr lang="en-GB" dirty="0" smtClean="0"/>
              <a:t>NON-HEDGEABLE</a:t>
            </a:r>
          </a:p>
          <a:p>
            <a:r>
              <a:rPr lang="en-GB" dirty="0" smtClean="0"/>
              <a:t>The best estimate will be a big change for some non-life insurance companies, where in general they do not discount provisions, present best estimates in their published accounts or assess provisions by directly modelling a probability weighted average of future cash flows.</a:t>
            </a:r>
          </a:p>
          <a:p>
            <a:endParaRPr lang="en-GB" dirty="0" smtClean="0"/>
          </a:p>
          <a:p>
            <a:r>
              <a:rPr lang="en-GB" dirty="0" smtClean="0"/>
              <a:t>Whilst the best estimate should be sufficient, on average, to meet the run-off of the liabilities, it does not represent a “market consistent” amount.  This is because anyone taking on the liabilities may have to make additional payments to settle all claims, and thus will need to have additional resources out of which to make these payments.  The Directive has called this additional amount the “Risk Margin” (Article 77.3).  In the absence of an active market in insurance liabilities it is not clear what additional amount the market would actually demand.  So the Directive has defined what this amount should be (Article 77.5).  It is a single amount to add on to the gross best estimate less reinsurance recoverable, and is not split between gross and net, or claims provisions and premium provisions.</a:t>
            </a:r>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28</a:t>
            </a:fld>
            <a:endParaRPr lang="de-DE"/>
          </a:p>
        </p:txBody>
      </p:sp>
    </p:spTree>
    <p:extLst>
      <p:ext uri="{BB962C8B-B14F-4D97-AF65-F5344CB8AC3E}">
        <p14:creationId xmlns:p14="http://schemas.microsoft.com/office/powerpoint/2010/main" val="1999188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44484" y="9120602"/>
            <a:ext cx="3170717" cy="4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5C0C21D7-1313-4C49-9655-8D5AEFC2EA8E}" type="slidenum">
              <a:rPr lang="de-DE" sz="1300"/>
              <a:pPr algn="r"/>
              <a:t>32</a:t>
            </a:fld>
            <a:endParaRPr lang="de-DE" sz="1300"/>
          </a:p>
        </p:txBody>
      </p:sp>
      <p:sp>
        <p:nvSpPr>
          <p:cNvPr id="26627" name="Rectangle 2"/>
          <p:cNvSpPr>
            <a:spLocks noGrp="1" noRot="1" noChangeAspect="1" noChangeArrowheads="1" noTextEdit="1"/>
          </p:cNvSpPr>
          <p:nvPr>
            <p:ph type="sldImg"/>
          </p:nvPr>
        </p:nvSpPr>
        <p:spPr>
          <a:xfrm>
            <a:off x="1257300" y="720725"/>
            <a:ext cx="4800600" cy="3600450"/>
          </a:xfrm>
          <a:ln/>
        </p:spPr>
      </p:sp>
      <p:sp>
        <p:nvSpPr>
          <p:cNvPr id="26628" name="Rectangle 3"/>
          <p:cNvSpPr>
            <a:spLocks noGrp="1" noChangeArrowheads="1"/>
          </p:cNvSpPr>
          <p:nvPr>
            <p:ph type="body" idx="1"/>
          </p:nvPr>
        </p:nvSpPr>
        <p:spPr>
          <a:noFill/>
        </p:spPr>
        <p:txBody>
          <a:bodyPr/>
          <a:lstStyle/>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 QIS5 es diferente a QIS4</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2. Importantes aspectos pendientes de decidir</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3. Retos internos para las empresas</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4. Participar no es ya lo importante, sino tratar de ajustarse al nuevo marco y afinar en los aspectos esenciales </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5. Preocupación por la volatilidad</a:t>
            </a:r>
          </a:p>
          <a:p>
            <a:endParaRPr lang="en-US" dirty="0" smtClean="0"/>
          </a:p>
          <a:p>
            <a:pPr marL="520700" marR="0" indent="-342900" algn="l" defTabSz="914400" rtl="0" eaLnBrk="0" fontAlgn="auto" latinLnBrk="0" hangingPunct="0">
              <a:lnSpc>
                <a:spcPct val="100000"/>
              </a:lnSpc>
              <a:spcBef>
                <a:spcPts val="600"/>
              </a:spcBef>
              <a:spcAft>
                <a:spcPts val="0"/>
              </a:spcAft>
              <a:buClr>
                <a:schemeClr val="accent6">
                  <a:lumMod val="60000"/>
                  <a:lumOff val="40000"/>
                </a:schemeClr>
              </a:buClr>
              <a:buSzPct val="80000"/>
              <a:buFont typeface="Arial" pitchFamily="34" charset="0"/>
              <a:buChar char="•"/>
              <a:tabLst/>
              <a:defRPr/>
            </a:pPr>
            <a:r>
              <a:rPr lang="es-ES" sz="1200" dirty="0" smtClean="0">
                <a:solidFill>
                  <a:srgbClr val="023C70"/>
                </a:solidFill>
                <a:latin typeface="Arial Unicode MS" pitchFamily="34" charset="-128"/>
                <a:ea typeface="Arial Unicode MS" pitchFamily="34" charset="-128"/>
                <a:cs typeface="Arial Unicode MS" pitchFamily="34" charset="-128"/>
              </a:rPr>
              <a:t>Principio de sustancia sobre forma, es de particular relevancia en negocios gestionados de forma similar a vida y no vida</a:t>
            </a:r>
          </a:p>
          <a:p>
            <a:pPr marL="520700" marR="0" indent="-342900" algn="l" defTabSz="914400" rtl="0" eaLnBrk="0" fontAlgn="auto" latinLnBrk="0" hangingPunct="0">
              <a:lnSpc>
                <a:spcPct val="100000"/>
              </a:lnSpc>
              <a:spcBef>
                <a:spcPts val="600"/>
              </a:spcBef>
              <a:spcAft>
                <a:spcPts val="0"/>
              </a:spcAft>
              <a:buClr>
                <a:schemeClr val="accent6">
                  <a:lumMod val="60000"/>
                  <a:lumOff val="40000"/>
                </a:schemeClr>
              </a:buClr>
              <a:buSzPct val="80000"/>
              <a:buFont typeface="Arial" pitchFamily="34" charset="0"/>
              <a:buChar char="•"/>
              <a:tabLst/>
              <a:defRPr/>
            </a:pPr>
            <a:r>
              <a:rPr lang="es-ES" sz="1200" dirty="0" smtClean="0">
                <a:solidFill>
                  <a:srgbClr val="023C70"/>
                </a:solidFill>
                <a:latin typeface="Arial Unicode MS" pitchFamily="34" charset="-128"/>
                <a:ea typeface="Arial Unicode MS" pitchFamily="34" charset="-128"/>
                <a:cs typeface="Arial Unicode MS" pitchFamily="34" charset="-128"/>
              </a:rPr>
              <a:t>El desglose de los contratos por riesgos no es necesario si sólo uno de los riesgos es material. </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endParaRPr lang="es-ES" sz="1200" dirty="0" smtClean="0">
              <a:solidFill>
                <a:srgbClr val="023C70"/>
              </a:solidFill>
              <a:latin typeface="Arial Unicode MS" pitchFamily="34" charset="-128"/>
              <a:ea typeface="Arial Unicode MS" pitchFamily="34" charset="-128"/>
              <a:cs typeface="Arial Unicode MS" pitchFamily="34" charset="-128"/>
            </a:endParaRP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1200" dirty="0" smtClean="0">
                <a:solidFill>
                  <a:srgbClr val="023C70"/>
                </a:solidFill>
                <a:latin typeface="Arial Unicode MS" pitchFamily="34" charset="-128"/>
                <a:ea typeface="Arial Unicode MS" pitchFamily="34" charset="-128"/>
                <a:cs typeface="Arial Unicode MS" pitchFamily="34" charset="-128"/>
              </a:rPr>
              <a:t>La problemática de los seguros </a:t>
            </a:r>
            <a:r>
              <a:rPr lang="es-ES" sz="1200" dirty="0" err="1" smtClean="0">
                <a:solidFill>
                  <a:srgbClr val="023C70"/>
                </a:solidFill>
                <a:latin typeface="Arial Unicode MS" pitchFamily="34" charset="-128"/>
                <a:ea typeface="Arial Unicode MS" pitchFamily="34" charset="-128"/>
                <a:cs typeface="Arial Unicode MS" pitchFamily="34" charset="-128"/>
              </a:rPr>
              <a:t>multirriesgos</a:t>
            </a:r>
            <a:r>
              <a:rPr lang="es-ES" sz="1200" dirty="0" smtClean="0">
                <a:solidFill>
                  <a:srgbClr val="023C70"/>
                </a:solidFill>
                <a:latin typeface="Arial Unicode MS" pitchFamily="34" charset="-128"/>
                <a:ea typeface="Arial Unicode MS" pitchFamily="34" charset="-128"/>
                <a:cs typeface="Arial Unicode MS" pitchFamily="34" charset="-128"/>
              </a:rPr>
              <a:t> puede requerir en el futuro algunas adaptaciones progresivas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Patrones de pagos (factores de paso en triángulos)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Comportamientos biométricos</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contrastes de tablas </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construcción de tablas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 Opciones y garantías </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rescates, renovaciones.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Hipótesis económicas (generadores escenarios económicos)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Imputación de gastos individualizables y generales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dirty="0" smtClean="0">
              <a:solidFill>
                <a:srgbClr val="023C7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err="1" smtClean="0"/>
              <a:t>Mitigantes</a:t>
            </a:r>
            <a:r>
              <a:rPr lang="en-US" sz="2800" dirty="0" smtClean="0"/>
              <a:t> de </a:t>
            </a:r>
            <a:r>
              <a:rPr lang="en-US" sz="2800" dirty="0" err="1" smtClean="0"/>
              <a:t>riesgo</a:t>
            </a:r>
            <a:endParaRPr lang="en-US" sz="2800" dirty="0" smtClean="0"/>
          </a:p>
          <a:p>
            <a:pPr lvl="1" eaLnBrk="1" hangingPunct="1">
              <a:lnSpc>
                <a:spcPct val="90000"/>
              </a:lnSpc>
            </a:pPr>
            <a:r>
              <a:rPr lang="en-US" dirty="0" err="1" smtClean="0"/>
              <a:t>Transferencia</a:t>
            </a:r>
            <a:r>
              <a:rPr lang="en-US" dirty="0" smtClean="0"/>
              <a:t> </a:t>
            </a:r>
            <a:r>
              <a:rPr lang="en-US" dirty="0" err="1" smtClean="0"/>
              <a:t>efectiva</a:t>
            </a:r>
            <a:r>
              <a:rPr lang="en-US" dirty="0" smtClean="0"/>
              <a:t> del </a:t>
            </a:r>
            <a:r>
              <a:rPr lang="en-US" dirty="0" err="1" smtClean="0"/>
              <a:t>riesgo</a:t>
            </a:r>
            <a:endParaRPr lang="en-US" dirty="0" smtClean="0"/>
          </a:p>
          <a:p>
            <a:pPr lvl="1" eaLnBrk="1" hangingPunct="1">
              <a:lnSpc>
                <a:spcPct val="90000"/>
              </a:lnSpc>
            </a:pPr>
            <a:r>
              <a:rPr lang="en-US" dirty="0" err="1" smtClean="0"/>
              <a:t>Reaseguro</a:t>
            </a:r>
            <a:r>
              <a:rPr lang="en-US" dirty="0" smtClean="0"/>
              <a:t>, </a:t>
            </a:r>
            <a:r>
              <a:rPr lang="en-US" dirty="0" err="1" smtClean="0"/>
              <a:t>mitigantes</a:t>
            </a:r>
            <a:r>
              <a:rPr lang="en-US" dirty="0" smtClean="0"/>
              <a:t> </a:t>
            </a:r>
            <a:r>
              <a:rPr lang="en-US" dirty="0" err="1" smtClean="0"/>
              <a:t>financieros</a:t>
            </a:r>
            <a:r>
              <a:rPr lang="en-US" dirty="0" smtClean="0"/>
              <a:t> de </a:t>
            </a:r>
            <a:r>
              <a:rPr lang="en-US" dirty="0" err="1" smtClean="0"/>
              <a:t>riesgo</a:t>
            </a:r>
            <a:r>
              <a:rPr lang="en-US" dirty="0" smtClean="0"/>
              <a:t>, </a:t>
            </a:r>
            <a:r>
              <a:rPr lang="en-US" dirty="0" err="1" smtClean="0"/>
              <a:t>seguros</a:t>
            </a:r>
            <a:r>
              <a:rPr lang="en-US" dirty="0" smtClean="0"/>
              <a:t> </a:t>
            </a:r>
            <a:r>
              <a:rPr lang="en-US" dirty="0" err="1" smtClean="0"/>
              <a:t>ligados</a:t>
            </a:r>
            <a:r>
              <a:rPr lang="en-US" dirty="0" smtClean="0"/>
              <a:t> a la </a:t>
            </a:r>
            <a:r>
              <a:rPr lang="en-US" dirty="0" err="1" smtClean="0"/>
              <a:t>titulizacion</a:t>
            </a:r>
            <a:endParaRPr lang="en-US" dirty="0" smtClean="0"/>
          </a:p>
          <a:p>
            <a:pPr eaLnBrk="1" hangingPunct="1">
              <a:lnSpc>
                <a:spcPct val="90000"/>
              </a:lnSpc>
            </a:pPr>
            <a:r>
              <a:rPr lang="en-US" sz="2800" dirty="0" smtClean="0"/>
              <a:t>Pro-</a:t>
            </a:r>
            <a:r>
              <a:rPr lang="en-US" sz="2800" dirty="0" err="1" smtClean="0"/>
              <a:t>ciclicalidad</a:t>
            </a:r>
            <a:endParaRPr lang="en-US" sz="2800" dirty="0" smtClean="0"/>
          </a:p>
          <a:p>
            <a:pPr lvl="1" eaLnBrk="1" hangingPunct="1">
              <a:lnSpc>
                <a:spcPct val="90000"/>
              </a:lnSpc>
              <a:buFontTx/>
              <a:buChar char="•"/>
            </a:pPr>
            <a:r>
              <a:rPr lang="en-US" dirty="0" err="1" smtClean="0"/>
              <a:t>Ajuste</a:t>
            </a:r>
            <a:r>
              <a:rPr lang="en-US" dirty="0" smtClean="0"/>
              <a:t> </a:t>
            </a:r>
            <a:r>
              <a:rPr lang="en-US" dirty="0" err="1" smtClean="0"/>
              <a:t>simetrico</a:t>
            </a:r>
            <a:r>
              <a:rPr lang="en-US" dirty="0" smtClean="0"/>
              <a:t> del </a:t>
            </a:r>
            <a:r>
              <a:rPr lang="en-US" dirty="0" err="1" smtClean="0"/>
              <a:t>riego</a:t>
            </a:r>
            <a:r>
              <a:rPr lang="en-US" dirty="0" smtClean="0"/>
              <a:t> de </a:t>
            </a:r>
            <a:r>
              <a:rPr lang="en-US" dirty="0" err="1" smtClean="0"/>
              <a:t>acciones</a:t>
            </a:r>
            <a:endParaRPr lang="en-US" dirty="0" smtClean="0"/>
          </a:p>
          <a:p>
            <a:pPr lvl="1" eaLnBrk="1" hangingPunct="1">
              <a:lnSpc>
                <a:spcPct val="90000"/>
              </a:lnSpc>
              <a:buFontTx/>
              <a:buChar char="•"/>
            </a:pPr>
            <a:r>
              <a:rPr lang="en-US" dirty="0" err="1" smtClean="0"/>
              <a:t>Amoriguador</a:t>
            </a:r>
            <a:r>
              <a:rPr lang="en-US" dirty="0" smtClean="0"/>
              <a:t> de </a:t>
            </a:r>
            <a:r>
              <a:rPr lang="en-US" dirty="0" err="1" smtClean="0"/>
              <a:t>Pilar</a:t>
            </a:r>
            <a:r>
              <a:rPr lang="en-US" dirty="0" smtClean="0"/>
              <a:t> II </a:t>
            </a:r>
            <a:r>
              <a:rPr lang="en-US" sz="1400" dirty="0" smtClean="0"/>
              <a:t>(exceptional fall in financial markets)</a:t>
            </a:r>
          </a:p>
          <a:p>
            <a:pPr lvl="1" eaLnBrk="1" hangingPunct="1">
              <a:lnSpc>
                <a:spcPct val="90000"/>
              </a:lnSpc>
              <a:buFontTx/>
              <a:buChar char="•"/>
            </a:pPr>
            <a:r>
              <a:rPr lang="en-US" dirty="0" err="1" smtClean="0"/>
              <a:t>Medidas</a:t>
            </a:r>
            <a:r>
              <a:rPr lang="en-US" dirty="0" smtClean="0"/>
              <a:t> anti </a:t>
            </a:r>
            <a:r>
              <a:rPr lang="en-US" dirty="0" err="1" smtClean="0"/>
              <a:t>ciclicas</a:t>
            </a:r>
            <a:r>
              <a:rPr lang="en-US" dirty="0" smtClean="0"/>
              <a:t> </a:t>
            </a:r>
          </a:p>
          <a:p>
            <a:pPr lvl="1" eaLnBrk="1" hangingPunct="1">
              <a:lnSpc>
                <a:spcPct val="90000"/>
              </a:lnSpc>
              <a:buFontTx/>
              <a:buChar char="•"/>
            </a:pPr>
            <a:r>
              <a:rPr lang="en-US" dirty="0" err="1" smtClean="0"/>
              <a:t>Pilar</a:t>
            </a:r>
            <a:r>
              <a:rPr lang="en-US" dirty="0" smtClean="0"/>
              <a:t> I modulo de </a:t>
            </a:r>
            <a:r>
              <a:rPr lang="en-US" dirty="0" err="1" smtClean="0"/>
              <a:t>acciones</a:t>
            </a:r>
            <a:r>
              <a:rPr lang="en-US" dirty="0" smtClean="0"/>
              <a:t>, </a:t>
            </a:r>
            <a:r>
              <a:rPr lang="en-US" dirty="0" err="1" smtClean="0"/>
              <a:t>enfoque</a:t>
            </a:r>
            <a:r>
              <a:rPr lang="en-US" dirty="0" smtClean="0"/>
              <a:t> </a:t>
            </a:r>
            <a:r>
              <a:rPr lang="en-US" dirty="0" err="1" smtClean="0"/>
              <a:t>basado</a:t>
            </a:r>
            <a:r>
              <a:rPr lang="en-US" dirty="0" smtClean="0"/>
              <a:t> en </a:t>
            </a:r>
            <a:r>
              <a:rPr lang="en-US" dirty="0" err="1" smtClean="0"/>
              <a:t>duraciones</a:t>
            </a:r>
            <a:r>
              <a:rPr lang="en-US" dirty="0" smtClean="0"/>
              <a:t> </a:t>
            </a:r>
          </a:p>
          <a:p>
            <a:pPr eaLnBrk="1" hangingPunct="1">
              <a:lnSpc>
                <a:spcPct val="90000"/>
              </a:lnSpc>
            </a:pPr>
            <a:r>
              <a:rPr lang="en-US" sz="2800" dirty="0" err="1" smtClean="0"/>
              <a:t>Volatilidad</a:t>
            </a:r>
            <a:r>
              <a:rPr lang="en-US" sz="2800" dirty="0" smtClean="0"/>
              <a:t> de </a:t>
            </a:r>
            <a:r>
              <a:rPr lang="en-US" sz="2800" dirty="0" err="1" smtClean="0"/>
              <a:t>fondos</a:t>
            </a:r>
            <a:r>
              <a:rPr lang="en-US" sz="2800" dirty="0" smtClean="0"/>
              <a:t> </a:t>
            </a:r>
            <a:r>
              <a:rPr lang="en-US" sz="2800" dirty="0" err="1" smtClean="0"/>
              <a:t>propios</a:t>
            </a:r>
            <a:r>
              <a:rPr lang="en-US" sz="2800" dirty="0" smtClean="0"/>
              <a:t>: </a:t>
            </a:r>
            <a:r>
              <a:rPr lang="en-GB" dirty="0" err="1" smtClean="0"/>
              <a:t>Tasa</a:t>
            </a:r>
            <a:r>
              <a:rPr lang="en-GB" dirty="0" smtClean="0"/>
              <a:t> </a:t>
            </a:r>
            <a:r>
              <a:rPr lang="en-GB" dirty="0" err="1" smtClean="0"/>
              <a:t>libre</a:t>
            </a:r>
            <a:r>
              <a:rPr lang="en-GB" dirty="0" smtClean="0"/>
              <a:t> de </a:t>
            </a:r>
            <a:r>
              <a:rPr lang="en-GB" dirty="0" err="1" smtClean="0"/>
              <a:t>riesgo</a:t>
            </a:r>
            <a:endParaRPr lang="en-US" dirty="0" smtClean="0"/>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44484" y="9120602"/>
            <a:ext cx="3170717" cy="4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5C0C21D7-1313-4C49-9655-8D5AEFC2EA8E}" type="slidenum">
              <a:rPr lang="de-DE" sz="1300"/>
              <a:pPr algn="r"/>
              <a:t>33</a:t>
            </a:fld>
            <a:endParaRPr lang="de-DE" sz="1300"/>
          </a:p>
        </p:txBody>
      </p:sp>
      <p:sp>
        <p:nvSpPr>
          <p:cNvPr id="26627" name="Rectangle 2"/>
          <p:cNvSpPr>
            <a:spLocks noGrp="1" noRot="1" noChangeAspect="1" noChangeArrowheads="1" noTextEdit="1"/>
          </p:cNvSpPr>
          <p:nvPr>
            <p:ph type="sldImg"/>
          </p:nvPr>
        </p:nvSpPr>
        <p:spPr>
          <a:xfrm>
            <a:off x="1257300" y="720725"/>
            <a:ext cx="4800600" cy="3600450"/>
          </a:xfrm>
          <a:ln/>
        </p:spPr>
      </p:sp>
      <p:sp>
        <p:nvSpPr>
          <p:cNvPr id="26628" name="Rectangle 3"/>
          <p:cNvSpPr>
            <a:spLocks noGrp="1" noChangeArrowheads="1"/>
          </p:cNvSpPr>
          <p:nvPr>
            <p:ph type="body" idx="1"/>
          </p:nvPr>
        </p:nvSpPr>
        <p:spPr>
          <a:noFill/>
        </p:spPr>
        <p:txBody>
          <a:bodyPr/>
          <a:lstStyle/>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 QIS5 es diferente a QIS4</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2. Importantes aspectos pendientes de decidir</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3. Retos internos para las empresas</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4. Participar no es ya lo importante, sino tratar de ajustarse al nuevo marco y afinar en los aspectos esenciales </a:t>
            </a:r>
          </a:p>
          <a:p>
            <a:pPr eaLnBrk="1" fontAlgn="auto" hangingPunct="1">
              <a:spcBef>
                <a:spcPts val="2400"/>
              </a:spcBef>
              <a:spcAft>
                <a:spcPts val="0"/>
              </a:spcAft>
              <a:buFont typeface="Wingdings 2"/>
              <a:buNone/>
              <a:defRPr/>
            </a:pPr>
            <a:r>
              <a:rPr lang="es-ES" dirty="0" smtClean="0">
                <a:solidFill>
                  <a:schemeClr val="tx1"/>
                </a:solidFill>
                <a:latin typeface="Arial Unicode MS" pitchFamily="34" charset="-128"/>
                <a:ea typeface="Arial Unicode MS" pitchFamily="34" charset="-128"/>
                <a:cs typeface="Arial Unicode MS" pitchFamily="34" charset="-128"/>
              </a:rPr>
              <a:t>5. Preocupación por la volatilidad</a:t>
            </a:r>
          </a:p>
          <a:p>
            <a:endParaRPr lang="en-US" dirty="0" smtClean="0"/>
          </a:p>
          <a:p>
            <a:pPr marL="520700" marR="0" indent="-342900" algn="l" defTabSz="914400" rtl="0" eaLnBrk="0" fontAlgn="auto" latinLnBrk="0" hangingPunct="0">
              <a:lnSpc>
                <a:spcPct val="100000"/>
              </a:lnSpc>
              <a:spcBef>
                <a:spcPts val="600"/>
              </a:spcBef>
              <a:spcAft>
                <a:spcPts val="0"/>
              </a:spcAft>
              <a:buClr>
                <a:schemeClr val="accent6">
                  <a:lumMod val="60000"/>
                  <a:lumOff val="40000"/>
                </a:schemeClr>
              </a:buClr>
              <a:buSzPct val="80000"/>
              <a:buFont typeface="Arial" pitchFamily="34" charset="0"/>
              <a:buChar char="•"/>
              <a:tabLst/>
              <a:defRPr/>
            </a:pPr>
            <a:r>
              <a:rPr lang="es-ES" sz="1200" dirty="0" smtClean="0">
                <a:solidFill>
                  <a:srgbClr val="023C70"/>
                </a:solidFill>
                <a:latin typeface="Arial Unicode MS" pitchFamily="34" charset="-128"/>
                <a:ea typeface="Arial Unicode MS" pitchFamily="34" charset="-128"/>
                <a:cs typeface="Arial Unicode MS" pitchFamily="34" charset="-128"/>
              </a:rPr>
              <a:t>Principio de sustancia sobre forma, es de particular relevancia en negocios gestionados de forma similar a vida y no vida</a:t>
            </a:r>
          </a:p>
          <a:p>
            <a:pPr marL="520700" marR="0" indent="-342900" algn="l" defTabSz="914400" rtl="0" eaLnBrk="0" fontAlgn="auto" latinLnBrk="0" hangingPunct="0">
              <a:lnSpc>
                <a:spcPct val="100000"/>
              </a:lnSpc>
              <a:spcBef>
                <a:spcPts val="600"/>
              </a:spcBef>
              <a:spcAft>
                <a:spcPts val="0"/>
              </a:spcAft>
              <a:buClr>
                <a:schemeClr val="accent6">
                  <a:lumMod val="60000"/>
                  <a:lumOff val="40000"/>
                </a:schemeClr>
              </a:buClr>
              <a:buSzPct val="80000"/>
              <a:buFont typeface="Arial" pitchFamily="34" charset="0"/>
              <a:buChar char="•"/>
              <a:tabLst/>
              <a:defRPr/>
            </a:pPr>
            <a:r>
              <a:rPr lang="es-ES" sz="1200" dirty="0" smtClean="0">
                <a:solidFill>
                  <a:srgbClr val="023C70"/>
                </a:solidFill>
                <a:latin typeface="Arial Unicode MS" pitchFamily="34" charset="-128"/>
                <a:ea typeface="Arial Unicode MS" pitchFamily="34" charset="-128"/>
                <a:cs typeface="Arial Unicode MS" pitchFamily="34" charset="-128"/>
              </a:rPr>
              <a:t>El desglose de los contratos por riesgos no es necesario si sólo uno de los riesgos es material. </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endParaRPr lang="es-ES" sz="1200" dirty="0" smtClean="0">
              <a:solidFill>
                <a:srgbClr val="023C70"/>
              </a:solidFill>
              <a:latin typeface="Arial Unicode MS" pitchFamily="34" charset="-128"/>
              <a:ea typeface="Arial Unicode MS" pitchFamily="34" charset="-128"/>
              <a:cs typeface="Arial Unicode MS" pitchFamily="34" charset="-128"/>
            </a:endParaRP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1200" dirty="0" smtClean="0">
                <a:solidFill>
                  <a:srgbClr val="023C70"/>
                </a:solidFill>
                <a:latin typeface="Arial Unicode MS" pitchFamily="34" charset="-128"/>
                <a:ea typeface="Arial Unicode MS" pitchFamily="34" charset="-128"/>
                <a:cs typeface="Arial Unicode MS" pitchFamily="34" charset="-128"/>
              </a:rPr>
              <a:t>La problemática de los seguros </a:t>
            </a:r>
            <a:r>
              <a:rPr lang="es-ES" sz="1200" dirty="0" err="1" smtClean="0">
                <a:solidFill>
                  <a:srgbClr val="023C70"/>
                </a:solidFill>
                <a:latin typeface="Arial Unicode MS" pitchFamily="34" charset="-128"/>
                <a:ea typeface="Arial Unicode MS" pitchFamily="34" charset="-128"/>
                <a:cs typeface="Arial Unicode MS" pitchFamily="34" charset="-128"/>
              </a:rPr>
              <a:t>multirriesgos</a:t>
            </a:r>
            <a:r>
              <a:rPr lang="es-ES" sz="1200" dirty="0" smtClean="0">
                <a:solidFill>
                  <a:srgbClr val="023C70"/>
                </a:solidFill>
                <a:latin typeface="Arial Unicode MS" pitchFamily="34" charset="-128"/>
                <a:ea typeface="Arial Unicode MS" pitchFamily="34" charset="-128"/>
                <a:cs typeface="Arial Unicode MS" pitchFamily="34" charset="-128"/>
              </a:rPr>
              <a:t> puede requerir en el futuro algunas adaptaciones progresivas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Patrones de pagos (factores de paso en triángulos)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Comportamientos biométricos</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contrastes de tablas </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construcción de tablas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 Opciones y garantías </a:t>
            </a:r>
          </a:p>
          <a:p>
            <a:pPr marL="1284732" lvl="2"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rescates, renovaciones.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Hipótesis económicas (generadores escenarios económicos)</a:t>
            </a:r>
          </a:p>
          <a:p>
            <a:pPr marL="520700" indent="-342900" fontAlgn="auto">
              <a:spcBef>
                <a:spcPts val="600"/>
              </a:spcBef>
              <a:spcAft>
                <a:spcPts val="0"/>
              </a:spcAft>
              <a:buClr>
                <a:schemeClr val="accent6">
                  <a:lumMod val="60000"/>
                  <a:lumOff val="40000"/>
                </a:schemeClr>
              </a:buClr>
              <a:buSzPct val="80000"/>
              <a:buFont typeface="Arial" pitchFamily="34" charset="0"/>
              <a:buChar char="•"/>
              <a:defRPr/>
            </a:pPr>
            <a:r>
              <a:rPr lang="es-ES" sz="2000" dirty="0" smtClean="0">
                <a:solidFill>
                  <a:srgbClr val="023C70"/>
                </a:solidFill>
                <a:latin typeface="Arial Unicode MS" pitchFamily="34" charset="-128"/>
                <a:ea typeface="Arial Unicode MS" pitchFamily="34" charset="-128"/>
                <a:cs typeface="Arial Unicode MS" pitchFamily="34" charset="-128"/>
              </a:rPr>
              <a:t>Imputación de gastos individualizables y generales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dirty="0" smtClean="0">
              <a:solidFill>
                <a:srgbClr val="023C7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err="1" smtClean="0"/>
              <a:t>Mitigantes</a:t>
            </a:r>
            <a:r>
              <a:rPr lang="en-US" sz="2800" dirty="0" smtClean="0"/>
              <a:t> de </a:t>
            </a:r>
            <a:r>
              <a:rPr lang="en-US" sz="2800" dirty="0" err="1" smtClean="0"/>
              <a:t>riesgo</a:t>
            </a:r>
            <a:endParaRPr lang="en-US" sz="2800" dirty="0" smtClean="0"/>
          </a:p>
          <a:p>
            <a:pPr lvl="1" eaLnBrk="1" hangingPunct="1">
              <a:lnSpc>
                <a:spcPct val="90000"/>
              </a:lnSpc>
            </a:pPr>
            <a:r>
              <a:rPr lang="en-US" dirty="0" err="1" smtClean="0"/>
              <a:t>Transferencia</a:t>
            </a:r>
            <a:r>
              <a:rPr lang="en-US" dirty="0" smtClean="0"/>
              <a:t> </a:t>
            </a:r>
            <a:r>
              <a:rPr lang="en-US" dirty="0" err="1" smtClean="0"/>
              <a:t>efectiva</a:t>
            </a:r>
            <a:r>
              <a:rPr lang="en-US" dirty="0" smtClean="0"/>
              <a:t> del </a:t>
            </a:r>
            <a:r>
              <a:rPr lang="en-US" dirty="0" err="1" smtClean="0"/>
              <a:t>riesgo</a:t>
            </a:r>
            <a:endParaRPr lang="en-US" dirty="0" smtClean="0"/>
          </a:p>
          <a:p>
            <a:pPr lvl="1" eaLnBrk="1" hangingPunct="1">
              <a:lnSpc>
                <a:spcPct val="90000"/>
              </a:lnSpc>
            </a:pPr>
            <a:r>
              <a:rPr lang="en-US" dirty="0" err="1" smtClean="0"/>
              <a:t>Reaseguro</a:t>
            </a:r>
            <a:r>
              <a:rPr lang="en-US" dirty="0" smtClean="0"/>
              <a:t>, </a:t>
            </a:r>
            <a:r>
              <a:rPr lang="en-US" dirty="0" err="1" smtClean="0"/>
              <a:t>mitigantes</a:t>
            </a:r>
            <a:r>
              <a:rPr lang="en-US" dirty="0" smtClean="0"/>
              <a:t> </a:t>
            </a:r>
            <a:r>
              <a:rPr lang="en-US" dirty="0" err="1" smtClean="0"/>
              <a:t>financieros</a:t>
            </a:r>
            <a:r>
              <a:rPr lang="en-US" dirty="0" smtClean="0"/>
              <a:t> de </a:t>
            </a:r>
            <a:r>
              <a:rPr lang="en-US" dirty="0" err="1" smtClean="0"/>
              <a:t>riesgo</a:t>
            </a:r>
            <a:r>
              <a:rPr lang="en-US" dirty="0" smtClean="0"/>
              <a:t>, </a:t>
            </a:r>
            <a:r>
              <a:rPr lang="en-US" dirty="0" err="1" smtClean="0"/>
              <a:t>seguros</a:t>
            </a:r>
            <a:r>
              <a:rPr lang="en-US" dirty="0" smtClean="0"/>
              <a:t> </a:t>
            </a:r>
            <a:r>
              <a:rPr lang="en-US" dirty="0" err="1" smtClean="0"/>
              <a:t>ligados</a:t>
            </a:r>
            <a:r>
              <a:rPr lang="en-US" dirty="0" smtClean="0"/>
              <a:t> a la </a:t>
            </a:r>
            <a:r>
              <a:rPr lang="en-US" dirty="0" err="1" smtClean="0"/>
              <a:t>titulizacion</a:t>
            </a:r>
            <a:endParaRPr lang="en-US" dirty="0" smtClean="0"/>
          </a:p>
          <a:p>
            <a:pPr eaLnBrk="1" hangingPunct="1">
              <a:lnSpc>
                <a:spcPct val="90000"/>
              </a:lnSpc>
            </a:pPr>
            <a:r>
              <a:rPr lang="en-US" sz="2800" dirty="0" smtClean="0"/>
              <a:t>Pro-</a:t>
            </a:r>
            <a:r>
              <a:rPr lang="en-US" sz="2800" dirty="0" err="1" smtClean="0"/>
              <a:t>ciclicalidad</a:t>
            </a:r>
            <a:endParaRPr lang="en-US" sz="2800" dirty="0" smtClean="0"/>
          </a:p>
          <a:p>
            <a:pPr lvl="1" eaLnBrk="1" hangingPunct="1">
              <a:lnSpc>
                <a:spcPct val="90000"/>
              </a:lnSpc>
              <a:buFontTx/>
              <a:buChar char="•"/>
            </a:pPr>
            <a:r>
              <a:rPr lang="en-US" dirty="0" err="1" smtClean="0"/>
              <a:t>Ajuste</a:t>
            </a:r>
            <a:r>
              <a:rPr lang="en-US" dirty="0" smtClean="0"/>
              <a:t> </a:t>
            </a:r>
            <a:r>
              <a:rPr lang="en-US" dirty="0" err="1" smtClean="0"/>
              <a:t>simetrico</a:t>
            </a:r>
            <a:r>
              <a:rPr lang="en-US" dirty="0" smtClean="0"/>
              <a:t> del </a:t>
            </a:r>
            <a:r>
              <a:rPr lang="en-US" dirty="0" err="1" smtClean="0"/>
              <a:t>riego</a:t>
            </a:r>
            <a:r>
              <a:rPr lang="en-US" dirty="0" smtClean="0"/>
              <a:t> de </a:t>
            </a:r>
            <a:r>
              <a:rPr lang="en-US" dirty="0" err="1" smtClean="0"/>
              <a:t>acciones</a:t>
            </a:r>
            <a:endParaRPr lang="en-US" dirty="0" smtClean="0"/>
          </a:p>
          <a:p>
            <a:pPr lvl="1" eaLnBrk="1" hangingPunct="1">
              <a:lnSpc>
                <a:spcPct val="90000"/>
              </a:lnSpc>
              <a:buFontTx/>
              <a:buChar char="•"/>
            </a:pPr>
            <a:r>
              <a:rPr lang="en-US" dirty="0" err="1" smtClean="0"/>
              <a:t>Amoriguador</a:t>
            </a:r>
            <a:r>
              <a:rPr lang="en-US" dirty="0" smtClean="0"/>
              <a:t> de </a:t>
            </a:r>
            <a:r>
              <a:rPr lang="en-US" dirty="0" err="1" smtClean="0"/>
              <a:t>Pilar</a:t>
            </a:r>
            <a:r>
              <a:rPr lang="en-US" dirty="0" smtClean="0"/>
              <a:t> II </a:t>
            </a:r>
            <a:r>
              <a:rPr lang="en-US" sz="1400" dirty="0" smtClean="0"/>
              <a:t>(exceptional fall in financial markets)</a:t>
            </a:r>
          </a:p>
          <a:p>
            <a:pPr lvl="1" eaLnBrk="1" hangingPunct="1">
              <a:lnSpc>
                <a:spcPct val="90000"/>
              </a:lnSpc>
              <a:buFontTx/>
              <a:buChar char="•"/>
            </a:pPr>
            <a:r>
              <a:rPr lang="en-US" dirty="0" err="1" smtClean="0"/>
              <a:t>Medidas</a:t>
            </a:r>
            <a:r>
              <a:rPr lang="en-US" dirty="0" smtClean="0"/>
              <a:t> anti </a:t>
            </a:r>
            <a:r>
              <a:rPr lang="en-US" dirty="0" err="1" smtClean="0"/>
              <a:t>ciclicas</a:t>
            </a:r>
            <a:r>
              <a:rPr lang="en-US" dirty="0" smtClean="0"/>
              <a:t> </a:t>
            </a:r>
          </a:p>
          <a:p>
            <a:pPr lvl="1" eaLnBrk="1" hangingPunct="1">
              <a:lnSpc>
                <a:spcPct val="90000"/>
              </a:lnSpc>
              <a:buFontTx/>
              <a:buChar char="•"/>
            </a:pPr>
            <a:r>
              <a:rPr lang="en-US" dirty="0" err="1" smtClean="0"/>
              <a:t>Pilar</a:t>
            </a:r>
            <a:r>
              <a:rPr lang="en-US" dirty="0" smtClean="0"/>
              <a:t> I modulo de </a:t>
            </a:r>
            <a:r>
              <a:rPr lang="en-US" dirty="0" err="1" smtClean="0"/>
              <a:t>acciones</a:t>
            </a:r>
            <a:r>
              <a:rPr lang="en-US" dirty="0" smtClean="0"/>
              <a:t>, </a:t>
            </a:r>
            <a:r>
              <a:rPr lang="en-US" dirty="0" err="1" smtClean="0"/>
              <a:t>enfoque</a:t>
            </a:r>
            <a:r>
              <a:rPr lang="en-US" dirty="0" smtClean="0"/>
              <a:t> </a:t>
            </a:r>
            <a:r>
              <a:rPr lang="en-US" dirty="0" err="1" smtClean="0"/>
              <a:t>basado</a:t>
            </a:r>
            <a:r>
              <a:rPr lang="en-US" dirty="0" smtClean="0"/>
              <a:t> en </a:t>
            </a:r>
            <a:r>
              <a:rPr lang="en-US" dirty="0" err="1" smtClean="0"/>
              <a:t>duraciones</a:t>
            </a:r>
            <a:r>
              <a:rPr lang="en-US" dirty="0" smtClean="0"/>
              <a:t> </a:t>
            </a:r>
          </a:p>
          <a:p>
            <a:pPr eaLnBrk="1" hangingPunct="1">
              <a:lnSpc>
                <a:spcPct val="90000"/>
              </a:lnSpc>
            </a:pPr>
            <a:r>
              <a:rPr lang="en-US" sz="2800" dirty="0" err="1" smtClean="0"/>
              <a:t>Volatilidad</a:t>
            </a:r>
            <a:r>
              <a:rPr lang="en-US" sz="2800" dirty="0" smtClean="0"/>
              <a:t> de </a:t>
            </a:r>
            <a:r>
              <a:rPr lang="en-US" sz="2800" dirty="0" err="1" smtClean="0"/>
              <a:t>fondos</a:t>
            </a:r>
            <a:r>
              <a:rPr lang="en-US" sz="2800" dirty="0" smtClean="0"/>
              <a:t> </a:t>
            </a:r>
            <a:r>
              <a:rPr lang="en-US" sz="2800" dirty="0" err="1" smtClean="0"/>
              <a:t>propios</a:t>
            </a:r>
            <a:r>
              <a:rPr lang="en-US" sz="2800" dirty="0" smtClean="0"/>
              <a:t>: </a:t>
            </a:r>
            <a:r>
              <a:rPr lang="en-GB" dirty="0" err="1" smtClean="0"/>
              <a:t>Tasa</a:t>
            </a:r>
            <a:r>
              <a:rPr lang="en-GB" dirty="0" smtClean="0"/>
              <a:t> </a:t>
            </a:r>
            <a:r>
              <a:rPr lang="en-GB" dirty="0" err="1" smtClean="0"/>
              <a:t>libre</a:t>
            </a:r>
            <a:r>
              <a:rPr lang="en-GB" dirty="0" smtClean="0"/>
              <a:t> de </a:t>
            </a:r>
            <a:r>
              <a:rPr lang="en-GB" dirty="0" err="1" smtClean="0"/>
              <a:t>riesgo</a:t>
            </a:r>
            <a:endParaRPr lang="en-US"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i="1" dirty="0" smtClean="0">
                <a:solidFill>
                  <a:srgbClr val="800000"/>
                </a:solidFill>
                <a:latin typeface="Arial Unicode MS" pitchFamily="34" charset="-128"/>
                <a:ea typeface="Arial Unicode MS" pitchFamily="34" charset="-128"/>
                <a:cs typeface="Arial Unicode MS" pitchFamily="34" charset="-128"/>
              </a:rPr>
              <a:t>(</a:t>
            </a:r>
            <a:r>
              <a:rPr lang="es-ES" sz="1200" i="1" dirty="0" err="1" smtClean="0">
                <a:solidFill>
                  <a:srgbClr val="800000"/>
                </a:solidFill>
                <a:latin typeface="Arial Unicode MS" pitchFamily="34" charset="-128"/>
                <a:ea typeface="Arial Unicode MS" pitchFamily="34" charset="-128"/>
                <a:cs typeface="Arial Unicode MS" pitchFamily="34" charset="-128"/>
              </a:rPr>
              <a:t>doc</a:t>
            </a:r>
            <a:r>
              <a:rPr lang="es-ES" sz="1200" i="1" dirty="0" smtClean="0">
                <a:solidFill>
                  <a:srgbClr val="800000"/>
                </a:solidFill>
                <a:latin typeface="Arial Unicode MS" pitchFamily="34" charset="-128"/>
                <a:ea typeface="Arial Unicode MS" pitchFamily="34" charset="-128"/>
                <a:cs typeface="Arial Unicode MS" pitchFamily="34" charset="-128"/>
              </a:rPr>
              <a:t> 37-09 de CEIOPS, estándares de calidad datos)</a:t>
            </a:r>
          </a:p>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34</a:t>
            </a:fld>
            <a:endParaRPr lang="de-DE"/>
          </a:p>
        </p:txBody>
      </p:sp>
    </p:spTree>
    <p:extLst>
      <p:ext uri="{BB962C8B-B14F-4D97-AF65-F5344CB8AC3E}">
        <p14:creationId xmlns:p14="http://schemas.microsoft.com/office/powerpoint/2010/main" val="3930308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35</a:t>
            </a:fld>
            <a:endParaRPr lang="de-DE"/>
          </a:p>
        </p:txBody>
      </p:sp>
    </p:spTree>
    <p:extLst>
      <p:ext uri="{BB962C8B-B14F-4D97-AF65-F5344CB8AC3E}">
        <p14:creationId xmlns:p14="http://schemas.microsoft.com/office/powerpoint/2010/main" val="2770994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ＭＳ Ｐゴシック" pitchFamily="96" charset="-128"/>
                <a:cs typeface="+mn-cs"/>
              </a:rPr>
              <a:t>Insurance and reinsurance obligations should be segmented as a minimum by line of business (</a:t>
            </a:r>
            <a:r>
              <a:rPr lang="en-GB" sz="1200" kern="1200" dirty="0" err="1" smtClean="0">
                <a:solidFill>
                  <a:schemeClr val="tx1"/>
                </a:solidFill>
                <a:effectLst/>
                <a:latin typeface="Arial" charset="0"/>
                <a:ea typeface="ＭＳ Ｐゴシック" pitchFamily="96" charset="-128"/>
                <a:cs typeface="+mn-cs"/>
              </a:rPr>
              <a:t>LoB</a:t>
            </a:r>
            <a:r>
              <a:rPr lang="en-GB" sz="1200" kern="1200" dirty="0" smtClean="0">
                <a:solidFill>
                  <a:schemeClr val="tx1"/>
                </a:solidFill>
                <a:effectLst/>
                <a:latin typeface="Arial" charset="0"/>
                <a:ea typeface="ＭＳ Ｐゴシック" pitchFamily="96" charset="-128"/>
                <a:cs typeface="+mn-cs"/>
              </a:rPr>
              <a:t>) in order to calculate technical provisions.</a:t>
            </a:r>
          </a:p>
          <a:p>
            <a:pPr lvl="0"/>
            <a:r>
              <a:rPr lang="en-GB" sz="1200" kern="1200" dirty="0" smtClean="0">
                <a:solidFill>
                  <a:schemeClr val="tx1"/>
                </a:solidFill>
                <a:effectLst/>
                <a:latin typeface="Arial" charset="0"/>
                <a:ea typeface="ＭＳ Ｐゴシック" pitchFamily="96" charset="-128"/>
                <a:cs typeface="+mn-cs"/>
              </a:rPr>
              <a:t>The purpose of segmentation of (re)insurance obligations is to achieve an accurate valuation of technical provisions. For example, in order to ensure that appropriate assumptions are used, it is important that the assumptions are based on homogenous data to avoid introducing distortions which might arise from combining dissimilar business. Therefore, business is usually managed in more granular homogeneous risk groups than the proposed minimum segmentation by lines of business where it allows for a more accurate valuation of technical provisions.</a:t>
            </a:r>
          </a:p>
          <a:p>
            <a:pPr lvl="0"/>
            <a:r>
              <a:rPr lang="en-GB" sz="1200" kern="1200" dirty="0" smtClean="0">
                <a:solidFill>
                  <a:schemeClr val="tx1"/>
                </a:solidFill>
                <a:effectLst/>
                <a:latin typeface="Arial" charset="0"/>
                <a:ea typeface="ＭＳ Ｐゴシック" pitchFamily="96" charset="-128"/>
                <a:cs typeface="+mn-cs"/>
              </a:rPr>
              <a:t>Undertakings in different Member States and even undertakings in the same Member State offer insurance products covering different sets of risks.  Therefore it is appropriate for each undertaking to define the homogenous risk group and the level of granularity most appropriate for their business and in the manner needed to derive appropriate assumptions for the calculation of the best estimate.</a:t>
            </a:r>
          </a:p>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36</a:t>
            </a:fld>
            <a:endParaRPr lang="de-DE"/>
          </a:p>
        </p:txBody>
      </p:sp>
    </p:spTree>
    <p:extLst>
      <p:ext uri="{BB962C8B-B14F-4D97-AF65-F5344CB8AC3E}">
        <p14:creationId xmlns:p14="http://schemas.microsoft.com/office/powerpoint/2010/main" val="103717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20725"/>
            <a:ext cx="4800600" cy="3600450"/>
          </a:xfrm>
          <a:ln/>
        </p:spPr>
      </p:sp>
      <p:sp>
        <p:nvSpPr>
          <p:cNvPr id="51203" name="Rectangle 3"/>
          <p:cNvSpPr>
            <a:spLocks noGrp="1" noChangeArrowheads="1"/>
          </p:cNvSpPr>
          <p:nvPr>
            <p:ph type="body" idx="1"/>
          </p:nvPr>
        </p:nvSpPr>
        <p:spPr>
          <a:noFill/>
        </p:spPr>
        <p:txBody>
          <a:bodyPr/>
          <a:lstStyle/>
          <a:p>
            <a:pPr lvl="0"/>
            <a:r>
              <a:rPr lang="en-GB" sz="1200" kern="1200" dirty="0" smtClean="0">
                <a:solidFill>
                  <a:schemeClr val="tx1"/>
                </a:solidFill>
                <a:effectLst/>
                <a:latin typeface="Arial" charset="0"/>
                <a:ea typeface="ＭＳ Ｐゴシック" pitchFamily="96" charset="-128"/>
                <a:cs typeface="+mn-cs"/>
              </a:rPr>
              <a:t>The segmentation into lines of business distinguishes between life and non-life insurance obligations. This distinction does not coincide with the legal distinction between life and non-life insurance activities or the legal distinction between life and non-life insurance contracts. Instead, the distinction between life and non-life insurance obligations should be based on the nature of the underlying risk:</a:t>
            </a:r>
          </a:p>
          <a:p>
            <a:pPr lvl="0"/>
            <a:r>
              <a:rPr lang="en-GB" sz="1200" kern="1200" dirty="0" smtClean="0">
                <a:solidFill>
                  <a:schemeClr val="tx1"/>
                </a:solidFill>
                <a:effectLst/>
                <a:latin typeface="Arial" charset="0"/>
                <a:ea typeface="ＭＳ Ｐゴシック" pitchFamily="96" charset="-128"/>
                <a:cs typeface="+mn-cs"/>
              </a:rPr>
              <a:t> Insurance obligations of business that is pursued on a similar technical basis to that of life insurance should be considered as life insurance obligations, even if they are non-life insurance from a legal perspective. </a:t>
            </a:r>
          </a:p>
          <a:p>
            <a:pPr lvl="0"/>
            <a:r>
              <a:rPr lang="en-GB" sz="1200" kern="1200" dirty="0" smtClean="0">
                <a:solidFill>
                  <a:schemeClr val="tx1"/>
                </a:solidFill>
                <a:effectLst/>
                <a:latin typeface="Arial" charset="0"/>
                <a:ea typeface="ＭＳ Ｐゴシック" pitchFamily="96" charset="-128"/>
                <a:cs typeface="+mn-cs"/>
              </a:rPr>
              <a:t>Insurance obligations of business that is not pursued on a similar technical basis to that of life insurance should be considered as non-life insurance obligations, even if they are life insurance from a legal perspective.</a:t>
            </a:r>
          </a:p>
          <a:p>
            <a:pPr lvl="0"/>
            <a:r>
              <a:rPr lang="en-GB" sz="1200" kern="1200" dirty="0" smtClean="0">
                <a:solidFill>
                  <a:schemeClr val="tx1"/>
                </a:solidFill>
                <a:effectLst/>
                <a:latin typeface="Arial" charset="0"/>
                <a:ea typeface="ＭＳ Ｐゴシック" pitchFamily="96" charset="-128"/>
                <a:cs typeface="+mn-cs"/>
              </a:rPr>
              <a:t>In particular, annuities stemming from non-life insurance contracts (for example for motor vehicle liability insurance) are life insurance obligations.</a:t>
            </a:r>
          </a:p>
          <a:p>
            <a:pPr lvl="0"/>
            <a:r>
              <a:rPr lang="en-GB" sz="1200" kern="1200" dirty="0" smtClean="0">
                <a:solidFill>
                  <a:schemeClr val="tx1"/>
                </a:solidFill>
                <a:effectLst/>
                <a:latin typeface="Arial" charset="0"/>
                <a:ea typeface="ＭＳ Ｐゴシック" pitchFamily="96" charset="-128"/>
                <a:cs typeface="+mn-cs"/>
              </a:rPr>
              <a:t>The segmentation should be applied to both components of the technical provisions (best estimate and risk margin). It should also be applied where technical provisions are calculated as a whole.</a:t>
            </a:r>
          </a:p>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731520" y="4560570"/>
            <a:ext cx="5852160" cy="4320540"/>
          </a:xfrm>
          <a:noFill/>
        </p:spPr>
        <p:txBody>
          <a:bodyPr/>
          <a:lstStyle/>
          <a:p>
            <a:r>
              <a:rPr lang="en-US" dirty="0" smtClean="0">
                <a:ea typeface="ＭＳ Ｐゴシック" pitchFamily="34" charset="-128"/>
              </a:rPr>
              <a:t>Overall goals of “Pillar 1” quantitative requirements</a:t>
            </a:r>
            <a:endParaRPr lang="nl-NL" dirty="0" smtClean="0">
              <a:ea typeface="ＭＳ Ｐゴシック" pitchFamily="34" charset="-128"/>
            </a:endParaRPr>
          </a:p>
          <a:p>
            <a:pPr marL="181240" indent="-181240">
              <a:buFont typeface="Arial" pitchFamily="34" charset="0"/>
              <a:buChar char="•"/>
            </a:pPr>
            <a:r>
              <a:rPr lang="en-US" dirty="0" smtClean="0">
                <a:ea typeface="ＭＳ Ｐゴシック" pitchFamily="34" charset="-128"/>
              </a:rPr>
              <a:t>Consistent and risk-based measurement of risks</a:t>
            </a:r>
          </a:p>
          <a:p>
            <a:pPr marL="181240" indent="-181240">
              <a:buFont typeface="Arial" pitchFamily="34" charset="0"/>
              <a:buChar char="•"/>
            </a:pPr>
            <a:r>
              <a:rPr lang="en-US" dirty="0" smtClean="0">
                <a:ea typeface="ＭＳ Ｐゴシック" pitchFamily="34" charset="-128"/>
              </a:rPr>
              <a:t>Shall </a:t>
            </a:r>
            <a:r>
              <a:rPr lang="en-US" dirty="0" err="1" smtClean="0">
                <a:ea typeface="ＭＳ Ｐゴシック" pitchFamily="34" charset="-128"/>
              </a:rPr>
              <a:t>recognise</a:t>
            </a:r>
            <a:r>
              <a:rPr lang="en-US" dirty="0" smtClean="0">
                <a:ea typeface="ＭＳ Ｐゴシック" pitchFamily="34" charset="-128"/>
              </a:rPr>
              <a:t> specific risk-profile of each undertaking</a:t>
            </a:r>
          </a:p>
          <a:p>
            <a:pPr marL="181240" indent="-181240">
              <a:buFont typeface="Arial" pitchFamily="34" charset="0"/>
              <a:buChar char="•"/>
            </a:pPr>
            <a:r>
              <a:rPr lang="en-US" dirty="0" smtClean="0">
                <a:ea typeface="ＭＳ Ｐゴシック" pitchFamily="34" charset="-128"/>
              </a:rPr>
              <a:t>Principles-based calculations allowing flexible approaches</a:t>
            </a:r>
          </a:p>
          <a:p>
            <a:pPr marL="181240" indent="-181240">
              <a:buFont typeface="Arial" pitchFamily="34" charset="0"/>
              <a:buChar char="•"/>
            </a:pPr>
            <a:r>
              <a:rPr lang="en-US" dirty="0" smtClean="0">
                <a:ea typeface="ＭＳ Ｐゴシック" pitchFamily="34" charset="-128"/>
              </a:rPr>
              <a:t>Based on sound economic valuation principles</a:t>
            </a:r>
          </a:p>
          <a:p>
            <a:pPr marL="966612" lvl="2"/>
            <a:endParaRPr lang="en-US" dirty="0" smtClean="0">
              <a:ea typeface="ＭＳ Ｐゴシック" pitchFamily="34" charset="-128"/>
            </a:endParaRPr>
          </a:p>
          <a:p>
            <a:pPr defTabSz="966612">
              <a:spcBef>
                <a:spcPct val="0"/>
              </a:spcBef>
              <a:buFontTx/>
              <a:buChar char="•"/>
              <a:defRPr/>
            </a:pPr>
            <a:r>
              <a:rPr lang="en-GB" sz="1900" b="1" dirty="0">
                <a:solidFill>
                  <a:srgbClr val="98B6DC"/>
                </a:solidFill>
                <a:latin typeface="Verdana" pitchFamily="34" charset="0"/>
                <a:ea typeface="ＭＳ Ｐゴシック" pitchFamily="34" charset="-128"/>
              </a:rPr>
              <a:t> </a:t>
            </a:r>
            <a:r>
              <a:rPr lang="en-GB" sz="1900" b="1" dirty="0">
                <a:solidFill>
                  <a:srgbClr val="7FA5D3"/>
                </a:solidFill>
                <a:latin typeface="Verdana" pitchFamily="34" charset="0"/>
                <a:ea typeface="ＭＳ Ｐゴシック" pitchFamily="34" charset="-128"/>
              </a:rPr>
              <a:t>reveal the true financial position of insurers</a:t>
            </a:r>
          </a:p>
          <a:p>
            <a:pPr defTabSz="966612">
              <a:spcBef>
                <a:spcPct val="0"/>
              </a:spcBef>
              <a:buFontTx/>
              <a:buChar char="•"/>
              <a:defRPr/>
            </a:pPr>
            <a:r>
              <a:rPr lang="en-GB" sz="1900" b="1" dirty="0">
                <a:solidFill>
                  <a:srgbClr val="7FA5D3"/>
                </a:solidFill>
                <a:latin typeface="Verdana" pitchFamily="34" charset="0"/>
                <a:ea typeface="ＭＳ Ｐゴシック" pitchFamily="34" charset="-128"/>
              </a:rPr>
              <a:t>  increase transparency</a:t>
            </a:r>
          </a:p>
          <a:p>
            <a:pPr defTabSz="966612">
              <a:spcBef>
                <a:spcPct val="0"/>
              </a:spcBef>
              <a:buFontTx/>
              <a:buChar char="•"/>
              <a:defRPr/>
            </a:pPr>
            <a:r>
              <a:rPr lang="en-GB" sz="1900" b="1" dirty="0">
                <a:solidFill>
                  <a:srgbClr val="7FA5D3"/>
                </a:solidFill>
                <a:latin typeface="Verdana" pitchFamily="34" charset="0"/>
                <a:ea typeface="ＭＳ Ｐゴシック" pitchFamily="34" charset="-128"/>
              </a:rPr>
              <a:t>  increase confidence in the whole sector</a:t>
            </a:r>
            <a:endParaRPr lang="nl-NL"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96" charset="-128"/>
              </a:defRPr>
            </a:lvl1pPr>
            <a:lvl2pPr marL="785372" indent="-302066">
              <a:defRPr sz="2500">
                <a:solidFill>
                  <a:schemeClr val="tx1"/>
                </a:solidFill>
                <a:latin typeface="Arial" charset="0"/>
                <a:ea typeface="ＭＳ Ｐゴシック" pitchFamily="96" charset="-128"/>
              </a:defRPr>
            </a:lvl2pPr>
            <a:lvl3pPr marL="1208265" indent="-241653">
              <a:defRPr sz="2500">
                <a:solidFill>
                  <a:schemeClr val="tx1"/>
                </a:solidFill>
                <a:latin typeface="Arial" charset="0"/>
                <a:ea typeface="ＭＳ Ｐゴシック" pitchFamily="96" charset="-128"/>
              </a:defRPr>
            </a:lvl3pPr>
            <a:lvl4pPr marL="1691571" indent="-241653">
              <a:defRPr sz="2500">
                <a:solidFill>
                  <a:schemeClr val="tx1"/>
                </a:solidFill>
                <a:latin typeface="Arial" charset="0"/>
                <a:ea typeface="ＭＳ Ｐゴシック" pitchFamily="96" charset="-128"/>
              </a:defRPr>
            </a:lvl4pPr>
            <a:lvl5pPr marL="2174878" indent="-241653">
              <a:defRPr sz="2500">
                <a:solidFill>
                  <a:schemeClr val="tx1"/>
                </a:solidFill>
                <a:latin typeface="Arial" charset="0"/>
                <a:ea typeface="ＭＳ Ｐゴシック" pitchFamily="96"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96"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96"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96"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96" charset="-128"/>
              </a:defRPr>
            </a:lvl9pPr>
          </a:lstStyle>
          <a:p>
            <a:fld id="{4E708664-7330-4D27-BFBC-67F15FB8BCED}" type="slidenum">
              <a:rPr lang="de-DE" sz="1300"/>
              <a:pPr/>
              <a:t>38</a:t>
            </a:fld>
            <a:endParaRPr lang="de-DE" sz="1300"/>
          </a:p>
        </p:txBody>
      </p:sp>
      <p:sp>
        <p:nvSpPr>
          <p:cNvPr id="10243"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Direct</a:t>
            </a:r>
            <a:r>
              <a:rPr lang="en-US" baseline="0" dirty="0" smtClean="0"/>
              <a:t> insurance</a:t>
            </a:r>
          </a:p>
          <a:p>
            <a:pPr eaLnBrk="1" hangingPunct="1"/>
            <a:r>
              <a:rPr lang="en-US" baseline="0" dirty="0" smtClean="0"/>
              <a:t>plus proportional reinsurance accepted</a:t>
            </a:r>
          </a:p>
          <a:p>
            <a:pPr eaLnBrk="1" hangingPunct="1"/>
            <a:endParaRPr lang="en-US" baseline="0" dirty="0" smtClean="0"/>
          </a:p>
          <a:p>
            <a:pPr eaLnBrk="1" hangingPunct="1"/>
            <a:r>
              <a:rPr lang="en-US" baseline="0" dirty="0" smtClean="0"/>
              <a:t>12 + 12 + 4 = 28</a:t>
            </a:r>
          </a:p>
          <a:p>
            <a:pPr eaLnBrk="1" hangingPunct="1"/>
            <a:endParaRPr lang="en-US" dirty="0" smtClean="0"/>
          </a:p>
          <a:p>
            <a:pPr eaLnBrk="1" hangingPunct="1"/>
            <a:r>
              <a:rPr lang="en-US" dirty="0" smtClean="0"/>
              <a:t>Segment	Lines of business, as set out in Annex I, that the segment consists of	Standard deviation for gross premium risk of the segment 	Standard deviation for reserve risk of the segment</a:t>
            </a:r>
          </a:p>
          <a:p>
            <a:pPr eaLnBrk="1" hangingPunct="1"/>
            <a:endParaRPr lang="en-US" dirty="0" smtClean="0"/>
          </a:p>
          <a:p>
            <a:pPr eaLnBrk="1" hangingPunct="1"/>
            <a:r>
              <a:rPr lang="en-US" dirty="0" smtClean="0"/>
              <a:t>1	Motor vehicle liability insurance and proportional reinsurance 	4 and 16	10 %	9 %</a:t>
            </a:r>
          </a:p>
          <a:p>
            <a:pPr eaLnBrk="1" hangingPunct="1"/>
            <a:r>
              <a:rPr lang="en-US" dirty="0" smtClean="0"/>
              <a:t>2	Other motor insurance and proportional reinsurance	5 and 17	8 %	8 %</a:t>
            </a:r>
          </a:p>
          <a:p>
            <a:pPr eaLnBrk="1" hangingPunct="1"/>
            <a:r>
              <a:rPr lang="en-US" dirty="0" smtClean="0"/>
              <a:t>3	Marine, aviation and transport insurance and proportional reinsurance 	6 and 18	15 %	11 %</a:t>
            </a:r>
          </a:p>
          <a:p>
            <a:pPr eaLnBrk="1" hangingPunct="1"/>
            <a:r>
              <a:rPr lang="en-US" dirty="0" smtClean="0"/>
              <a:t>4	Fire and other damage to property insurance and proportional reinsurance	7 and 19	8 %	10 %</a:t>
            </a:r>
          </a:p>
          <a:p>
            <a:pPr eaLnBrk="1" hangingPunct="1"/>
            <a:r>
              <a:rPr lang="en-US" dirty="0" smtClean="0"/>
              <a:t>5	General liability insurance and proportional reinsurance	8 and 20	14 %	11 %</a:t>
            </a:r>
          </a:p>
          <a:p>
            <a:pPr eaLnBrk="1" hangingPunct="1"/>
            <a:r>
              <a:rPr lang="en-US" dirty="0" smtClean="0"/>
              <a:t>6	Credit and suretyship insurance and proportional reinsurance	9 and 21	12 %	19 %</a:t>
            </a:r>
          </a:p>
          <a:p>
            <a:pPr eaLnBrk="1" hangingPunct="1"/>
            <a:r>
              <a:rPr lang="en-US" dirty="0" smtClean="0"/>
              <a:t>7	Legal expenses insurance and proportional reinsurance	10 and 22	7 %	12 %</a:t>
            </a:r>
          </a:p>
          <a:p>
            <a:pPr eaLnBrk="1" hangingPunct="1"/>
            <a:r>
              <a:rPr lang="en-US" dirty="0" smtClean="0"/>
              <a:t>8	Assistance and its proportional reinsurance	11 and 23	9 %	20 %</a:t>
            </a:r>
          </a:p>
          <a:p>
            <a:pPr eaLnBrk="1" hangingPunct="1"/>
            <a:r>
              <a:rPr lang="en-US" dirty="0" smtClean="0"/>
              <a:t>9	Miscellaneous financial loss insurance and proportional reinsurance	12 and 24	13 %	20 %</a:t>
            </a:r>
          </a:p>
          <a:p>
            <a:pPr eaLnBrk="1" hangingPunct="1"/>
            <a:r>
              <a:rPr lang="en-US" dirty="0" smtClean="0"/>
              <a:t>10	Non-proportional casualty reinsurance	26	17 %	20 %</a:t>
            </a:r>
          </a:p>
          <a:p>
            <a:pPr eaLnBrk="1" hangingPunct="1"/>
            <a:r>
              <a:rPr lang="en-US" dirty="0" smtClean="0"/>
              <a:t>11	Non-proportional marine, aviation and transport reinsurance	27	17 %	20 %</a:t>
            </a:r>
          </a:p>
          <a:p>
            <a:pPr eaLnBrk="1" hangingPunct="1"/>
            <a:r>
              <a:rPr lang="en-US" dirty="0" smtClean="0"/>
              <a:t>12	Non-proportional property reinsurance	28	17 %	20 %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7300" y="720725"/>
            <a:ext cx="4800600" cy="3600450"/>
          </a:xfrm>
          <a:ln/>
        </p:spPr>
      </p:sp>
      <p:sp>
        <p:nvSpPr>
          <p:cNvPr id="50179"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Arial" charset="0"/>
                <a:ea typeface="ＭＳ Ｐゴシック" pitchFamily="96" charset="-128"/>
                <a:cs typeface="+mn-cs"/>
              </a:rPr>
              <a:t>Recognition and </a:t>
            </a:r>
            <a:r>
              <a:rPr lang="en-GB" sz="1200" b="1" i="1" kern="1200" dirty="0" err="1" smtClean="0">
                <a:solidFill>
                  <a:schemeClr val="tx1"/>
                </a:solidFill>
                <a:effectLst/>
                <a:latin typeface="Arial" charset="0"/>
                <a:ea typeface="ＭＳ Ｐゴシック" pitchFamily="96" charset="-128"/>
                <a:cs typeface="+mn-cs"/>
              </a:rPr>
              <a:t>derecognition</a:t>
            </a:r>
            <a:r>
              <a:rPr lang="en-GB" sz="1200" b="1" i="1" kern="1200" dirty="0" smtClean="0">
                <a:solidFill>
                  <a:schemeClr val="tx1"/>
                </a:solidFill>
                <a:effectLst/>
                <a:latin typeface="Arial" charset="0"/>
                <a:ea typeface="ＭＳ Ｐゴシック" pitchFamily="96" charset="-128"/>
                <a:cs typeface="+mn-cs"/>
              </a:rPr>
              <a:t> of (re)insurance contracts for solvency purposes</a:t>
            </a:r>
            <a:endParaRPr lang="en-GB" sz="1200" kern="1200" dirty="0" smtClean="0">
              <a:solidFill>
                <a:schemeClr val="tx1"/>
              </a:solidFill>
              <a:effectLst/>
              <a:latin typeface="Arial" charset="0"/>
              <a:ea typeface="ＭＳ Ｐゴシック" pitchFamily="96" charset="-128"/>
              <a:cs typeface="+mn-cs"/>
            </a:endParaRPr>
          </a:p>
          <a:p>
            <a:pPr lvl="0"/>
            <a:r>
              <a:rPr lang="en-GB" sz="1200" kern="1200" dirty="0" smtClean="0">
                <a:solidFill>
                  <a:schemeClr val="tx1"/>
                </a:solidFill>
                <a:effectLst/>
                <a:latin typeface="Arial" charset="0"/>
                <a:ea typeface="ＭＳ Ｐゴシック" pitchFamily="96" charset="-128"/>
                <a:cs typeface="+mn-cs"/>
              </a:rPr>
              <a:t>The calculation of the best estimate should only include future cash-flows associated with obligations within the boundary of the contract.</a:t>
            </a:r>
          </a:p>
          <a:p>
            <a:pPr lvl="0"/>
            <a:r>
              <a:rPr lang="en-GB" sz="1200" kern="1200" dirty="0" smtClean="0">
                <a:solidFill>
                  <a:schemeClr val="tx1"/>
                </a:solidFill>
                <a:effectLst/>
                <a:latin typeface="Arial" charset="0"/>
                <a:ea typeface="ＭＳ Ｐゴシック" pitchFamily="96" charset="-128"/>
                <a:cs typeface="+mn-cs"/>
              </a:rPr>
              <a:t>A reinsurance or insurance obligation should be initially recognised by insurance or reinsurance undertakings at whichever is the earlier of the date the undertaking becomes a party to the contract that gives rise to the obligation or the date the insurance or reinsurance cover begins. .</a:t>
            </a:r>
          </a:p>
          <a:p>
            <a:pPr lvl="0"/>
            <a:r>
              <a:rPr lang="en-GB" sz="1200" kern="1200" dirty="0" smtClean="0">
                <a:solidFill>
                  <a:schemeClr val="tx1"/>
                </a:solidFill>
                <a:effectLst/>
                <a:latin typeface="Arial" charset="0"/>
                <a:ea typeface="ＭＳ Ｐゴシック" pitchFamily="96" charset="-128"/>
                <a:cs typeface="+mn-cs"/>
              </a:rPr>
              <a:t>A contract should be derecognised as an existing contract only when the obligation specified in the contract is extinguished, discharged or cancelled or expires. </a:t>
            </a:r>
          </a:p>
          <a:p>
            <a:r>
              <a:rPr lang="en-GB" sz="1200" b="1" i="1" kern="1200" dirty="0" smtClean="0">
                <a:solidFill>
                  <a:schemeClr val="tx1"/>
                </a:solidFill>
                <a:effectLst/>
                <a:latin typeface="Arial" charset="0"/>
                <a:ea typeface="ＭＳ Ｐゴシック" pitchFamily="96" charset="-128"/>
                <a:cs typeface="+mn-cs"/>
              </a:rPr>
              <a:t>The boundary of an existing (re)insurance contract</a:t>
            </a:r>
            <a:endParaRPr lang="en-GB" sz="1200" kern="1200" dirty="0" smtClean="0">
              <a:solidFill>
                <a:schemeClr val="tx1"/>
              </a:solidFill>
              <a:effectLst/>
              <a:latin typeface="Arial" charset="0"/>
              <a:ea typeface="ＭＳ Ｐゴシック" pitchFamily="96" charset="-128"/>
              <a:cs typeface="+mn-cs"/>
            </a:endParaRPr>
          </a:p>
          <a:p>
            <a:pPr lvl="0"/>
            <a:r>
              <a:rPr lang="en-GB" sz="1200" kern="1200" dirty="0" smtClean="0">
                <a:solidFill>
                  <a:schemeClr val="tx1"/>
                </a:solidFill>
                <a:effectLst/>
                <a:latin typeface="Arial" charset="0"/>
                <a:ea typeface="ＭＳ Ｐゴシック" pitchFamily="96" charset="-128"/>
                <a:cs typeface="+mn-cs"/>
              </a:rPr>
              <a:t>The definition of the contract boundary should be applied in particular to decide whether options to renew the contract, to extend the insurance coverage to another person, to extend the insurance period, to increase the insurance cover or to establish additional insurance cover gives rise to a new contract or belongs to the existing contract. Where the option belongs to the existing contract the provisions for policyholder options should be taken into account.</a:t>
            </a:r>
          </a:p>
          <a:p>
            <a:pPr lvl="0"/>
            <a:r>
              <a:rPr lang="en-GB" sz="1200" kern="1200" dirty="0" smtClean="0">
                <a:solidFill>
                  <a:schemeClr val="tx1"/>
                </a:solidFill>
                <a:effectLst/>
                <a:latin typeface="Arial" charset="0"/>
                <a:ea typeface="ＭＳ Ｐゴシック" pitchFamily="96" charset="-128"/>
                <a:cs typeface="+mn-cs"/>
              </a:rPr>
              <a:t>For the purpose of determining which insurance or reinsurance obligations arise in relation to an insurance or reinsurance contract, the boundaries of the contract shall be defined in the following manner:</a:t>
            </a:r>
          </a:p>
          <a:p>
            <a:r>
              <a:rPr lang="en-GB" sz="1200" kern="1200" dirty="0" smtClean="0">
                <a:solidFill>
                  <a:schemeClr val="tx1"/>
                </a:solidFill>
                <a:effectLst/>
                <a:latin typeface="Arial" charset="0"/>
                <a:ea typeface="ＭＳ Ｐゴシック" pitchFamily="96" charset="-128"/>
                <a:cs typeface="+mn-cs"/>
              </a:rPr>
              <a:t>(a)	where the insurance or reinsurance undertaking has at a future date:</a:t>
            </a:r>
          </a:p>
          <a:p>
            <a:r>
              <a:rPr lang="en-GB" sz="1200" kern="1200" dirty="0" smtClean="0">
                <a:solidFill>
                  <a:schemeClr val="tx1"/>
                </a:solidFill>
                <a:effectLst/>
                <a:latin typeface="Arial" charset="0"/>
                <a:ea typeface="ＭＳ Ｐゴシック" pitchFamily="96" charset="-128"/>
                <a:cs typeface="+mn-cs"/>
              </a:rPr>
              <a:t>(</a:t>
            </a:r>
            <a:r>
              <a:rPr lang="en-GB" sz="1200" kern="1200" dirty="0" err="1" smtClean="0">
                <a:solidFill>
                  <a:schemeClr val="tx1"/>
                </a:solidFill>
                <a:effectLst/>
                <a:latin typeface="Arial" charset="0"/>
                <a:ea typeface="ＭＳ Ｐゴシック" pitchFamily="96" charset="-128"/>
                <a:cs typeface="+mn-cs"/>
              </a:rPr>
              <a:t>i</a:t>
            </a:r>
            <a:r>
              <a:rPr lang="en-GB" sz="1200" kern="1200" dirty="0" smtClean="0">
                <a:solidFill>
                  <a:schemeClr val="tx1"/>
                </a:solidFill>
                <a:effectLst/>
                <a:latin typeface="Arial" charset="0"/>
                <a:ea typeface="ＭＳ Ｐゴシック" pitchFamily="96" charset="-128"/>
                <a:cs typeface="+mn-cs"/>
              </a:rPr>
              <a:t>)	a unilateral right to terminate the contract, </a:t>
            </a:r>
          </a:p>
          <a:p>
            <a:r>
              <a:rPr lang="en-GB" sz="1200" kern="1200" dirty="0" smtClean="0">
                <a:solidFill>
                  <a:schemeClr val="tx1"/>
                </a:solidFill>
                <a:effectLst/>
                <a:latin typeface="Arial" charset="0"/>
                <a:ea typeface="ＭＳ Ｐゴシック" pitchFamily="96" charset="-128"/>
                <a:cs typeface="+mn-cs"/>
              </a:rPr>
              <a:t>(ii)	a unilateral right to reject premiums payable under the contract, or</a:t>
            </a:r>
          </a:p>
          <a:p>
            <a:r>
              <a:rPr lang="en-GB" sz="1200" kern="1200" dirty="0" smtClean="0">
                <a:solidFill>
                  <a:schemeClr val="tx1"/>
                </a:solidFill>
                <a:effectLst/>
                <a:latin typeface="Arial" charset="0"/>
                <a:ea typeface="ＭＳ Ｐゴシック" pitchFamily="96" charset="-128"/>
                <a:cs typeface="+mn-cs"/>
              </a:rPr>
              <a:t>(iii)	a unilateral right to amend the premiums or the benefits payable under the contract in such a way that the premiums fully reflect the risks, </a:t>
            </a:r>
          </a:p>
          <a:p>
            <a:r>
              <a:rPr lang="en-GB" sz="1200" kern="1200" dirty="0" smtClean="0">
                <a:solidFill>
                  <a:schemeClr val="tx1"/>
                </a:solidFill>
                <a:effectLst/>
                <a:latin typeface="Arial" charset="0"/>
                <a:ea typeface="ＭＳ Ｐゴシック" pitchFamily="96" charset="-128"/>
                <a:cs typeface="+mn-cs"/>
              </a:rPr>
              <a:t>any obligations which relate to insurance or reinsurance cover which might be provided by the undertaking after that date do not belong to the contract, unless the undertaking can compel the policy holder to pay the premium for those obligations; </a:t>
            </a:r>
          </a:p>
          <a:p>
            <a:r>
              <a:rPr lang="en-GB" sz="1200" kern="1200" dirty="0" smtClean="0">
                <a:solidFill>
                  <a:schemeClr val="tx1"/>
                </a:solidFill>
                <a:effectLst/>
                <a:latin typeface="Arial" charset="0"/>
                <a:ea typeface="ＭＳ Ｐゴシック" pitchFamily="96" charset="-128"/>
                <a:cs typeface="+mn-cs"/>
              </a:rPr>
              <a:t>(b)	where the insurance or reinsurance undertaking has a unilateral right as referred to in point (a) that relates only to a part of the contract, the same principle as defined in point (a) shall be applied to this part;</a:t>
            </a:r>
          </a:p>
          <a:p>
            <a:r>
              <a:rPr lang="en-GB" sz="1200" kern="1200" dirty="0" smtClean="0">
                <a:solidFill>
                  <a:schemeClr val="tx1"/>
                </a:solidFill>
                <a:effectLst/>
                <a:latin typeface="Arial" charset="0"/>
                <a:ea typeface="ＭＳ Ｐゴシック" pitchFamily="96" charset="-128"/>
                <a:cs typeface="+mn-cs"/>
              </a:rPr>
              <a:t>(c)	notwithstanding points (a) and (b), where an insurance or reinsurance contract: </a:t>
            </a:r>
          </a:p>
          <a:p>
            <a:r>
              <a:rPr lang="en-GB" sz="1200" kern="1200" dirty="0" smtClean="0">
                <a:solidFill>
                  <a:schemeClr val="tx1"/>
                </a:solidFill>
                <a:effectLst/>
                <a:latin typeface="Arial" charset="0"/>
                <a:ea typeface="ＭＳ Ｐゴシック" pitchFamily="96" charset="-128"/>
                <a:cs typeface="+mn-cs"/>
              </a:rPr>
              <a:t>(</a:t>
            </a:r>
            <a:r>
              <a:rPr lang="en-GB" sz="1200" kern="1200" dirty="0" err="1" smtClean="0">
                <a:solidFill>
                  <a:schemeClr val="tx1"/>
                </a:solidFill>
                <a:effectLst/>
                <a:latin typeface="Arial" charset="0"/>
                <a:ea typeface="ＭＳ Ｐゴシック" pitchFamily="96" charset="-128"/>
                <a:cs typeface="+mn-cs"/>
              </a:rPr>
              <a:t>i</a:t>
            </a:r>
            <a:r>
              <a:rPr lang="en-GB" sz="1200" kern="1200" dirty="0" smtClean="0">
                <a:solidFill>
                  <a:schemeClr val="tx1"/>
                </a:solidFill>
                <a:effectLst/>
                <a:latin typeface="Arial" charset="0"/>
                <a:ea typeface="ＭＳ Ｐゴシック" pitchFamily="96" charset="-128"/>
                <a:cs typeface="+mn-cs"/>
              </a:rPr>
              <a:t>)	does not provide compensation for a specified uncertain event that adversely affects the insured person, </a:t>
            </a:r>
          </a:p>
          <a:p>
            <a:r>
              <a:rPr lang="en-GB" sz="1200" kern="1200" dirty="0" smtClean="0">
                <a:solidFill>
                  <a:schemeClr val="tx1"/>
                </a:solidFill>
                <a:effectLst/>
                <a:latin typeface="Arial" charset="0"/>
                <a:ea typeface="ＭＳ Ｐゴシック" pitchFamily="96" charset="-128"/>
                <a:cs typeface="+mn-cs"/>
              </a:rPr>
              <a:t>(ii)	does not include a financial guarantee of benefits, </a:t>
            </a:r>
          </a:p>
          <a:p>
            <a:r>
              <a:rPr lang="en-GB" sz="1200" kern="1200" dirty="0" smtClean="0">
                <a:solidFill>
                  <a:schemeClr val="tx1"/>
                </a:solidFill>
                <a:effectLst/>
                <a:latin typeface="Arial" charset="0"/>
                <a:ea typeface="ＭＳ Ｐゴシック" pitchFamily="96" charset="-128"/>
                <a:cs typeface="+mn-cs"/>
              </a:rPr>
              <a:t>any obligations that do not relate to premiums which have already been paid do not belong to the contract, unless the undertaking can compel the policy holder to pay the future premium;</a:t>
            </a:r>
          </a:p>
          <a:p>
            <a:r>
              <a:rPr lang="en-GB" sz="1200" kern="1200" dirty="0" smtClean="0">
                <a:solidFill>
                  <a:schemeClr val="tx1"/>
                </a:solidFill>
                <a:effectLst/>
                <a:latin typeface="Arial" charset="0"/>
                <a:ea typeface="ＭＳ Ｐゴシック" pitchFamily="96" charset="-128"/>
                <a:cs typeface="+mn-cs"/>
              </a:rPr>
              <a:t>(d)	notwithstanding points (a) and (b), where an insurance or reinsurance contract can be unbundled into two parts and where one of these parts meets the requirements set out in points (c)(</a:t>
            </a:r>
            <a:r>
              <a:rPr lang="en-GB" sz="1200" kern="1200" dirty="0" err="1" smtClean="0">
                <a:solidFill>
                  <a:schemeClr val="tx1"/>
                </a:solidFill>
                <a:effectLst/>
                <a:latin typeface="Arial" charset="0"/>
                <a:ea typeface="ＭＳ Ｐゴシック" pitchFamily="96" charset="-128"/>
                <a:cs typeface="+mn-cs"/>
              </a:rPr>
              <a:t>i</a:t>
            </a:r>
            <a:r>
              <a:rPr lang="en-GB" sz="1200" kern="1200" dirty="0" smtClean="0">
                <a:solidFill>
                  <a:schemeClr val="tx1"/>
                </a:solidFill>
                <a:effectLst/>
                <a:latin typeface="Arial" charset="0"/>
                <a:ea typeface="ＭＳ Ｐゴシック" pitchFamily="96" charset="-128"/>
                <a:cs typeface="+mn-cs"/>
              </a:rPr>
              <a:t>) and (ii), any obligations that do not relate to the premiums of that part and which have already been paid do not belong to the contract, unless the undertaking can compel the policy holder to pay future premium of that part; </a:t>
            </a:r>
          </a:p>
          <a:p>
            <a:r>
              <a:rPr lang="en-GB" sz="1200" kern="1200" dirty="0" smtClean="0">
                <a:solidFill>
                  <a:schemeClr val="tx1"/>
                </a:solidFill>
                <a:effectLst/>
                <a:latin typeface="Arial" charset="0"/>
                <a:ea typeface="ＭＳ Ｐゴシック" pitchFamily="96" charset="-128"/>
                <a:cs typeface="+mn-cs"/>
              </a:rPr>
              <a:t>(e)	all other obligations relating to the contract, including obligations relating to unilateral rights of the insurance or reinsurance undertaking to renew or extend the scope of the contract and obligations that relate to paid premiums, belong to the contract. </a:t>
            </a:r>
          </a:p>
          <a:p>
            <a:pPr lvl="0"/>
            <a:r>
              <a:rPr lang="en-GB" sz="1200" kern="1200" dirty="0" smtClean="0">
                <a:solidFill>
                  <a:schemeClr val="tx1"/>
                </a:solidFill>
                <a:effectLst/>
                <a:latin typeface="Arial" charset="0"/>
                <a:ea typeface="ＭＳ Ｐゴシック" pitchFamily="96" charset="-128"/>
                <a:cs typeface="+mn-cs"/>
              </a:rPr>
              <a:t>Where an insurance or reinsurance undertaking has the unilateral right to amend the premiums or benefits of a portfolio of insurance or reinsurance obligations in such a way that the premiums of the portfolio fully reflect the risks covered by the portfolio, the undertaking's unilateral right to amend the premiums or benefits of those obligations shall be regarded as complying with the condition set out in paragraph TP.2.16(a). </a:t>
            </a:r>
          </a:p>
          <a:p>
            <a:pPr lvl="0"/>
            <a:r>
              <a:rPr lang="en-GB" sz="1200" kern="1200" dirty="0" smtClean="0">
                <a:solidFill>
                  <a:schemeClr val="tx1"/>
                </a:solidFill>
                <a:effectLst/>
                <a:latin typeface="Arial" charset="0"/>
                <a:ea typeface="ＭＳ Ｐゴシック" pitchFamily="96" charset="-128"/>
                <a:cs typeface="+mn-cs"/>
              </a:rPr>
              <a:t>Premiums shall be regarded as fully reflecting the risks covered by a portfolio of insurance or reinsurance obligations, only where there is no scenario under which the amount of the benefits and expenses payable under the portfolio exceeds the amount of the premiums payable under the portfolio;   </a:t>
            </a:r>
          </a:p>
          <a:p>
            <a:pPr lvl="0"/>
            <a:r>
              <a:rPr lang="en-GB" sz="1200" kern="1200" dirty="0" smtClean="0">
                <a:solidFill>
                  <a:schemeClr val="tx1"/>
                </a:solidFill>
                <a:effectLst/>
                <a:latin typeface="Arial" charset="0"/>
                <a:ea typeface="ＭＳ Ｐゴシック" pitchFamily="96" charset="-128"/>
                <a:cs typeface="+mn-cs"/>
              </a:rPr>
              <a:t>Notwithstanding paragraph TP.2.17, in the case of life insurance obligations where an individual risk assessment of the obligations relating to the insured person of the contract is carried out at the inception of the contract and that assessment cannot be repeated before amending the premiums or benefits, the assessment of whether the premiums fully reflect the risk in accordance with the condition set out in paragraph 1(a) shall be made at the level of the contract. </a:t>
            </a:r>
          </a:p>
          <a:p>
            <a:pPr lvl="0"/>
            <a:r>
              <a:rPr lang="en-GB" sz="1200" kern="1200" dirty="0" smtClean="0">
                <a:solidFill>
                  <a:schemeClr val="tx1"/>
                </a:solidFill>
                <a:effectLst/>
                <a:latin typeface="Arial" charset="0"/>
                <a:ea typeface="ＭＳ Ｐゴシック" pitchFamily="96" charset="-128"/>
                <a:cs typeface="+mn-cs"/>
              </a:rPr>
              <a:t>For the purpose of points (a) and (b) of paragraph TP.2.16, restrictions of the unilateral right and limitations of the extent by which premiums and benefits can be amended that have no discernible effect on the economics of the contract, shall be ignored.</a:t>
            </a:r>
          </a:p>
          <a:p>
            <a:pPr lvl="0"/>
            <a:r>
              <a:rPr lang="en-GB" sz="1200" kern="1200" dirty="0" smtClean="0">
                <a:solidFill>
                  <a:schemeClr val="tx1"/>
                </a:solidFill>
                <a:effectLst/>
                <a:latin typeface="Arial" charset="0"/>
                <a:ea typeface="ＭＳ Ｐゴシック" pitchFamily="96" charset="-128"/>
                <a:cs typeface="+mn-cs"/>
              </a:rPr>
              <a:t>For the purpose of points (c) and (d) of paragraph TP.2.16, coverage of events and guarantees that have no discernible effect on the economics of the contract, shall be ignored.</a:t>
            </a:r>
          </a:p>
          <a:p>
            <a:pPr lvl="0"/>
            <a:r>
              <a:rPr lang="en-GB" sz="1200" kern="1200" dirty="0" smtClean="0">
                <a:solidFill>
                  <a:schemeClr val="tx1"/>
                </a:solidFill>
                <a:effectLst/>
                <a:latin typeface="Arial" charset="0"/>
                <a:ea typeface="ＭＳ Ｐゴシック" pitchFamily="96" charset="-128"/>
                <a:cs typeface="+mn-cs"/>
              </a:rPr>
              <a:t>Annex D includes several examples that illustrate the application of the definition of the contract boundary. </a:t>
            </a:r>
          </a:p>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41</a:t>
            </a:fld>
            <a:endParaRPr lang="de-DE"/>
          </a:p>
        </p:txBody>
      </p:sp>
    </p:spTree>
    <p:extLst>
      <p:ext uri="{BB962C8B-B14F-4D97-AF65-F5344CB8AC3E}">
        <p14:creationId xmlns:p14="http://schemas.microsoft.com/office/powerpoint/2010/main" val="275857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for instance a deferred annuity under which the insurer has the unilateral right to amend premiums to an unlimited extent at the start of every calendar year. The contract boundary for such a contract falls at the start of the next calendar year.</a:t>
            </a:r>
          </a:p>
          <a:p>
            <a:r>
              <a:rPr lang="en-GB" dirty="0" smtClean="0"/>
              <a:t>In the diagram below, the light blue cash-flows represent cash-flows that arise in relation to the contract; the dark blue cash-flows represent new business. </a:t>
            </a:r>
          </a:p>
          <a:p>
            <a:r>
              <a:rPr lang="en-GB" dirty="0" smtClean="0"/>
              <a:t>The benefit payments accumulating in respect of premium payments made within the contract boundary are considered to be existing business. Note that since the contract boundary falls at the start of next calendar year, these benefit payments actually fall beyond the contract boundary.</a:t>
            </a:r>
          </a:p>
          <a:p>
            <a:r>
              <a:rPr lang="en-GB" dirty="0" smtClean="0"/>
              <a:t>Since these benefit payments will need to be included in the technical provisions for the contract, it is clear that the contract boundary doesn’t represent the valuation projection horizon of the contract. Instead it marks the point beyond which further policyholder contributions are considered as new business.</a:t>
            </a:r>
          </a:p>
          <a:p>
            <a:r>
              <a:rPr lang="en-GB" dirty="0" smtClean="0"/>
              <a:t>The boundary of a contract should be used to determine the split between existing and new business. The valuation of technical provisions then includes all cash flows related to commitments arising from this existing business – even where that horizon may exceed the contract boundary.</a:t>
            </a:r>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42</a:t>
            </a:fld>
            <a:endParaRPr lang="de-DE"/>
          </a:p>
        </p:txBody>
      </p:sp>
    </p:spTree>
    <p:extLst>
      <p:ext uri="{BB962C8B-B14F-4D97-AF65-F5344CB8AC3E}">
        <p14:creationId xmlns:p14="http://schemas.microsoft.com/office/powerpoint/2010/main" val="3682422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err="1" smtClean="0"/>
              <a:t>Margen</a:t>
            </a:r>
            <a:r>
              <a:rPr lang="en-GB" sz="2000" dirty="0" smtClean="0"/>
              <a:t> de </a:t>
            </a:r>
            <a:r>
              <a:rPr lang="en-GB" sz="2000" dirty="0" err="1" smtClean="0"/>
              <a:t>riesgo</a:t>
            </a:r>
            <a:r>
              <a:rPr lang="en-GB" sz="2000" dirty="0" smtClean="0"/>
              <a:t>:</a:t>
            </a:r>
          </a:p>
          <a:p>
            <a:pPr lvl="1"/>
            <a:r>
              <a:rPr lang="en-US" sz="1800" dirty="0" err="1" smtClean="0"/>
              <a:t>Reconocimiento</a:t>
            </a:r>
            <a:r>
              <a:rPr lang="en-US" sz="1800" dirty="0" smtClean="0"/>
              <a:t> del </a:t>
            </a:r>
            <a:r>
              <a:rPr lang="en-US" sz="1800" dirty="0" err="1" smtClean="0"/>
              <a:t>riesgo</a:t>
            </a:r>
            <a:r>
              <a:rPr lang="en-US" sz="1800" dirty="0" smtClean="0"/>
              <a:t> de </a:t>
            </a:r>
            <a:r>
              <a:rPr lang="en-US" sz="1800" dirty="0" err="1" smtClean="0"/>
              <a:t>mercado</a:t>
            </a:r>
            <a:r>
              <a:rPr lang="en-US" sz="1800" dirty="0" smtClean="0"/>
              <a:t> ‘ineludible’</a:t>
            </a:r>
          </a:p>
          <a:p>
            <a:pPr lvl="1"/>
            <a:r>
              <a:rPr lang="en-US" sz="1800" dirty="0" err="1" smtClean="0"/>
              <a:t>Alcance</a:t>
            </a:r>
            <a:r>
              <a:rPr lang="en-US" sz="1800" dirty="0" smtClean="0"/>
              <a:t> de los </a:t>
            </a:r>
            <a:r>
              <a:rPr lang="en-US" sz="1800" dirty="0" err="1" smtClean="0"/>
              <a:t>beneficios</a:t>
            </a:r>
            <a:r>
              <a:rPr lang="en-US" sz="1800" dirty="0" smtClean="0"/>
              <a:t> de </a:t>
            </a:r>
            <a:r>
              <a:rPr lang="en-US" sz="1800" dirty="0" err="1" smtClean="0"/>
              <a:t>diversificacion</a:t>
            </a:r>
            <a:r>
              <a:rPr lang="en-US" sz="1800" dirty="0" smtClean="0"/>
              <a:t> </a:t>
            </a:r>
            <a:r>
              <a:rPr lang="en-US" sz="1800" dirty="0" err="1" smtClean="0"/>
              <a:t>reconocidos</a:t>
            </a:r>
            <a:endParaRPr lang="en-US" sz="1800" dirty="0" smtClean="0"/>
          </a:p>
          <a:p>
            <a:pPr lvl="1"/>
            <a:r>
              <a:rPr lang="en-GB" sz="1800" dirty="0" err="1" smtClean="0"/>
              <a:t>Simplificaciones</a:t>
            </a:r>
            <a:endParaRPr lang="en-GB" sz="1800" dirty="0" smtClean="0"/>
          </a:p>
          <a:p>
            <a:r>
              <a:rPr lang="en-GB" sz="2000" dirty="0" err="1" smtClean="0"/>
              <a:t>Descuento</a:t>
            </a:r>
            <a:endParaRPr lang="en-GB" sz="2000" dirty="0" smtClean="0"/>
          </a:p>
          <a:p>
            <a:pPr lvl="1"/>
            <a:r>
              <a:rPr lang="en-US" sz="1800" dirty="0" err="1" smtClean="0"/>
              <a:t>Ajustes</a:t>
            </a:r>
            <a:r>
              <a:rPr lang="en-US" sz="1800" dirty="0" smtClean="0"/>
              <a:t> a la </a:t>
            </a:r>
            <a:r>
              <a:rPr lang="en-US" sz="1800" dirty="0" err="1" smtClean="0"/>
              <a:t>curva</a:t>
            </a:r>
            <a:r>
              <a:rPr lang="en-US" sz="1800" dirty="0" smtClean="0"/>
              <a:t> </a:t>
            </a:r>
            <a:r>
              <a:rPr lang="en-US" sz="1800" dirty="0" err="1" smtClean="0"/>
              <a:t>libre</a:t>
            </a:r>
            <a:r>
              <a:rPr lang="en-US" sz="1800" dirty="0" smtClean="0"/>
              <a:t> de </a:t>
            </a:r>
            <a:r>
              <a:rPr lang="en-US" sz="1800" dirty="0" err="1" smtClean="0"/>
              <a:t>riesgo</a:t>
            </a:r>
            <a:endParaRPr lang="en-US" sz="1800" dirty="0" smtClean="0"/>
          </a:p>
          <a:p>
            <a:pPr lvl="1"/>
            <a:r>
              <a:rPr lang="en-US" sz="1800" dirty="0" err="1" smtClean="0"/>
              <a:t>Extrapolacion</a:t>
            </a:r>
            <a:r>
              <a:rPr lang="en-US" sz="1800" dirty="0" smtClean="0"/>
              <a:t> de la </a:t>
            </a:r>
            <a:r>
              <a:rPr lang="en-US" sz="1800" dirty="0" err="1" smtClean="0"/>
              <a:t>curva</a:t>
            </a:r>
            <a:r>
              <a:rPr lang="en-US" sz="1800" dirty="0" smtClean="0"/>
              <a:t> </a:t>
            </a:r>
            <a:r>
              <a:rPr lang="en-US" sz="1800" dirty="0" err="1" smtClean="0"/>
              <a:t>libre</a:t>
            </a:r>
            <a:r>
              <a:rPr lang="en-US" sz="1800" dirty="0" smtClean="0"/>
              <a:t> de </a:t>
            </a:r>
            <a:r>
              <a:rPr lang="en-US" sz="1800" dirty="0" err="1" smtClean="0"/>
              <a:t>riesgo</a:t>
            </a:r>
            <a:endParaRPr lang="en-US" sz="1800" dirty="0" smtClean="0"/>
          </a:p>
          <a:p>
            <a:pPr lvl="1"/>
            <a:r>
              <a:rPr lang="en-GB" sz="1800" dirty="0" err="1" smtClean="0"/>
              <a:t>Cuantificacion</a:t>
            </a:r>
            <a:r>
              <a:rPr lang="en-GB" sz="1800" dirty="0" smtClean="0"/>
              <a:t> del UFR (ultimate forward rate)</a:t>
            </a:r>
          </a:p>
          <a:p>
            <a:pPr lvl="1"/>
            <a:r>
              <a:rPr lang="en-GB" sz="1800" dirty="0" smtClean="0"/>
              <a:t>Como </a:t>
            </a:r>
            <a:r>
              <a:rPr lang="en-GB" sz="1800" dirty="0" err="1" smtClean="0"/>
              <a:t>ajustar</a:t>
            </a:r>
            <a:r>
              <a:rPr lang="en-GB" sz="1800" dirty="0" smtClean="0"/>
              <a:t> el </a:t>
            </a:r>
            <a:r>
              <a:rPr lang="en-GB" sz="1800" dirty="0" err="1" smtClean="0"/>
              <a:t>riesgo</a:t>
            </a:r>
            <a:r>
              <a:rPr lang="en-GB" sz="1800" dirty="0" smtClean="0"/>
              <a:t> de </a:t>
            </a:r>
            <a:r>
              <a:rPr lang="en-GB" sz="1800" dirty="0" err="1" smtClean="0"/>
              <a:t>credito</a:t>
            </a:r>
            <a:r>
              <a:rPr lang="en-GB" sz="1800" dirty="0" smtClean="0"/>
              <a:t> y de base</a:t>
            </a:r>
          </a:p>
          <a:p>
            <a:pPr marL="0" indent="0">
              <a:buNone/>
            </a:pPr>
            <a:r>
              <a:rPr lang="en-US" sz="2000" dirty="0" smtClean="0"/>
              <a:t>• Principio de </a:t>
            </a:r>
            <a:r>
              <a:rPr lang="en-US" sz="2000" dirty="0" err="1" smtClean="0"/>
              <a:t>proporcionalidad</a:t>
            </a:r>
            <a:r>
              <a:rPr lang="en-US" sz="2000" dirty="0" smtClean="0"/>
              <a:t> y el </a:t>
            </a:r>
            <a:r>
              <a:rPr lang="en-US" sz="2000" dirty="0" err="1" smtClean="0"/>
              <a:t>papel</a:t>
            </a:r>
            <a:r>
              <a:rPr lang="en-US" sz="2000" dirty="0" smtClean="0"/>
              <a:t> de </a:t>
            </a:r>
            <a:r>
              <a:rPr lang="en-US" sz="2000" dirty="0" err="1" smtClean="0"/>
              <a:t>las</a:t>
            </a:r>
            <a:r>
              <a:rPr lang="en-US" sz="2000" dirty="0" smtClean="0"/>
              <a:t> </a:t>
            </a:r>
            <a:r>
              <a:rPr lang="en-US" sz="2000" dirty="0" err="1" smtClean="0"/>
              <a:t>simplificaciones</a:t>
            </a:r>
            <a:endParaRPr lang="en-US" sz="2000" dirty="0" smtClean="0"/>
          </a:p>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45</a:t>
            </a:fld>
            <a:endParaRPr lang="de-DE"/>
          </a:p>
        </p:txBody>
      </p:sp>
    </p:spTree>
    <p:extLst>
      <p:ext uri="{BB962C8B-B14F-4D97-AF65-F5344CB8AC3E}">
        <p14:creationId xmlns:p14="http://schemas.microsoft.com/office/powerpoint/2010/main" val="279951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02ED5E-3FAD-4FF2-AB69-2A1BC6EF8310}" type="slidenum">
              <a:rPr lang="de-DE" sz="1200" smtClean="0"/>
              <a:pPr/>
              <a:t>46</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dirty="0" smtClean="0"/>
              <a:t>1er </a:t>
            </a:r>
            <a:r>
              <a:rPr lang="en-US" dirty="0" err="1" smtClean="0"/>
              <a:t>intento</a:t>
            </a:r>
            <a:r>
              <a:rPr lang="en-US" dirty="0" smtClean="0"/>
              <a:t> de </a:t>
            </a:r>
            <a:r>
              <a:rPr lang="en-US" dirty="0" err="1" smtClean="0"/>
              <a:t>armonizacion</a:t>
            </a:r>
            <a:endParaRPr lang="en-US" dirty="0" smtClean="0"/>
          </a:p>
          <a:p>
            <a:pPr marL="269875" indent="-269875" algn="l">
              <a:spcAft>
                <a:spcPts val="600"/>
              </a:spcAft>
              <a:buNone/>
            </a:pPr>
            <a:r>
              <a:rPr lang="en-US" sz="2200" dirty="0" smtClean="0">
                <a:solidFill>
                  <a:schemeClr val="accent2"/>
                </a:solidFill>
                <a:latin typeface="Verdana" pitchFamily="34" charset="0"/>
              </a:rPr>
              <a:t>“The amount of technical provisions must at all times </a:t>
            </a:r>
          </a:p>
          <a:p>
            <a:pPr marL="269875" indent="-269875" algn="l">
              <a:spcAft>
                <a:spcPts val="600"/>
              </a:spcAft>
              <a:buNone/>
            </a:pPr>
            <a:r>
              <a:rPr lang="en-US" sz="2200" dirty="0" smtClean="0">
                <a:solidFill>
                  <a:schemeClr val="accent2"/>
                </a:solidFill>
                <a:latin typeface="Verdana" pitchFamily="34" charset="0"/>
              </a:rPr>
              <a:t>be such that an undertaking can meet any liabilities</a:t>
            </a:r>
          </a:p>
          <a:p>
            <a:pPr marL="269875" indent="-269875" algn="l">
              <a:spcAft>
                <a:spcPts val="600"/>
              </a:spcAft>
              <a:buNone/>
            </a:pPr>
            <a:r>
              <a:rPr lang="en-US" sz="2200" dirty="0" smtClean="0">
                <a:solidFill>
                  <a:schemeClr val="accent2"/>
                </a:solidFill>
                <a:latin typeface="Verdana" pitchFamily="34" charset="0"/>
              </a:rPr>
              <a:t>arising out of insurance contracts </a:t>
            </a:r>
          </a:p>
          <a:p>
            <a:pPr marL="269875" indent="-269875" algn="ctr">
              <a:spcAft>
                <a:spcPts val="600"/>
              </a:spcAft>
              <a:buNone/>
            </a:pPr>
            <a:r>
              <a:rPr lang="en-US" sz="2200" dirty="0" smtClean="0">
                <a:solidFill>
                  <a:schemeClr val="accent2"/>
                </a:solidFill>
                <a:latin typeface="Verdana" pitchFamily="34" charset="0"/>
              </a:rPr>
              <a:t>as far as can reasonably be foreseen.”</a:t>
            </a:r>
          </a:p>
          <a:p>
            <a:pPr marL="269875" indent="-269875" algn="ctr">
              <a:buNone/>
            </a:pPr>
            <a:r>
              <a:rPr lang="en-GB" sz="2200" dirty="0" smtClean="0">
                <a:solidFill>
                  <a:srgbClr val="C00000"/>
                </a:solidFill>
                <a:latin typeface="Verdana" pitchFamily="34" charset="0"/>
              </a:rPr>
              <a:t>with probability 75%.”</a:t>
            </a:r>
          </a:p>
          <a:p>
            <a:pPr marL="269875" indent="-269875">
              <a:spcBef>
                <a:spcPts val="1200"/>
              </a:spcBef>
              <a:buFont typeface="Arial" pitchFamily="34" charset="0"/>
              <a:buChar char="•"/>
            </a:pPr>
            <a:r>
              <a:rPr lang="en-GB" sz="1800" dirty="0" smtClean="0">
                <a:latin typeface="Verdana" pitchFamily="34" charset="0"/>
              </a:rPr>
              <a:t>Copied from the Australian regulation</a:t>
            </a:r>
          </a:p>
          <a:p>
            <a:pPr marL="269875" indent="-269875">
              <a:spcBef>
                <a:spcPts val="1200"/>
              </a:spcBef>
              <a:buFont typeface="Arial" pitchFamily="34" charset="0"/>
              <a:buChar char="•"/>
            </a:pPr>
            <a:r>
              <a:rPr lang="en-GB" sz="1800" dirty="0" smtClean="0">
                <a:latin typeface="Verdana" pitchFamily="34" charset="0"/>
              </a:rPr>
              <a:t>Used in QIS1 (2005)</a:t>
            </a:r>
          </a:p>
          <a:p>
            <a:pPr marL="269875" lvl="1" indent="-269875">
              <a:spcBef>
                <a:spcPts val="600"/>
              </a:spcBef>
              <a:buNone/>
            </a:pPr>
            <a:r>
              <a:rPr lang="en-GB" b="1" dirty="0" smtClean="0">
                <a:solidFill>
                  <a:schemeClr val="accent2"/>
                </a:solidFill>
                <a:latin typeface="Verdana" pitchFamily="34" charset="0"/>
              </a:rPr>
              <a:t>	Risk Margin = Technical Provisions – Best Estimate</a:t>
            </a:r>
          </a:p>
          <a:p>
            <a:pPr eaLnBrk="1" hangingPunct="1"/>
            <a:endParaRPr lang="en-US" dirty="0" smtClean="0"/>
          </a:p>
          <a:p>
            <a:r>
              <a:rPr lang="en-US" dirty="0" smtClean="0"/>
              <a:t>Approach was heavily </a:t>
            </a:r>
            <a:r>
              <a:rPr lang="en-US" dirty="0" err="1" smtClean="0"/>
              <a:t>criticised</a:t>
            </a:r>
            <a:r>
              <a:rPr lang="en-US" dirty="0" smtClean="0"/>
              <a:t> by the industry</a:t>
            </a:r>
          </a:p>
          <a:p>
            <a:pPr lvl="1"/>
            <a:r>
              <a:rPr lang="en-US" dirty="0" smtClean="0"/>
              <a:t>Difficult to calculate</a:t>
            </a:r>
          </a:p>
          <a:p>
            <a:pPr lvl="1"/>
            <a:r>
              <a:rPr lang="en-US" dirty="0" smtClean="0"/>
              <a:t>The choice of the %:age arbitrary</a:t>
            </a:r>
          </a:p>
          <a:p>
            <a:pPr lvl="1"/>
            <a:r>
              <a:rPr lang="en-US" dirty="0" smtClean="0"/>
              <a:t>The 75th percentile may even be smaller than the Best Estimate (expected value)</a:t>
            </a:r>
          </a:p>
          <a:p>
            <a:endParaRPr lang="en-US" dirty="0" smtClean="0"/>
          </a:p>
          <a:p>
            <a:r>
              <a:rPr lang="en-US" dirty="0" smtClean="0"/>
              <a:t>The industry promoted a Cost-of-Capital (</a:t>
            </a:r>
            <a:r>
              <a:rPr lang="en-US" dirty="0" err="1" smtClean="0"/>
              <a:t>CoC</a:t>
            </a:r>
            <a:r>
              <a:rPr lang="en-US" dirty="0" smtClean="0"/>
              <a:t>) approach</a:t>
            </a:r>
          </a:p>
          <a:p>
            <a:pPr lvl="1"/>
            <a:r>
              <a:rPr lang="en-US" dirty="0" smtClean="0"/>
              <a:t>Used in the Swiss Solvency Test (SST)</a:t>
            </a: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02ED5E-3FAD-4FF2-AB69-2A1BC6EF8310}" type="slidenum">
              <a:rPr lang="de-DE" sz="1200" smtClean="0"/>
              <a:pPr/>
              <a:t>47</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628650" lvl="1" indent="-228600" eaLnBrk="0" hangingPunct="0">
              <a:spcBef>
                <a:spcPts val="1200"/>
              </a:spcBef>
              <a:defRPr/>
            </a:pPr>
            <a:r>
              <a:rPr lang="de-DE" sz="1600" dirty="0" smtClean="0">
                <a:solidFill>
                  <a:schemeClr val="accent2"/>
                </a:solidFill>
              </a:rPr>
              <a:t>The first Proposal for a Directive on Solvency II was published in July 2007 - two months after an IASB Discussion Paper </a:t>
            </a:r>
          </a:p>
          <a:p>
            <a:pPr marL="628650" lvl="1" indent="-228600" eaLnBrk="0" hangingPunct="0">
              <a:spcBef>
                <a:spcPts val="1200"/>
              </a:spcBef>
              <a:defRPr/>
            </a:pPr>
            <a:r>
              <a:rPr lang="de-DE" sz="1600" dirty="0" smtClean="0">
                <a:solidFill>
                  <a:schemeClr val="accent2"/>
                </a:solidFill>
              </a:rPr>
              <a:t>According to the Discussion Paper t</a:t>
            </a:r>
            <a:r>
              <a:rPr lang="en-US" sz="1600" dirty="0" smtClean="0">
                <a:solidFill>
                  <a:schemeClr val="accent2"/>
                </a:solidFill>
              </a:rPr>
              <a:t>he valuation of the TP was based on “</a:t>
            </a:r>
            <a:r>
              <a:rPr lang="en-US" sz="1600" b="1" u="sng" dirty="0" smtClean="0">
                <a:solidFill>
                  <a:schemeClr val="accent2"/>
                </a:solidFill>
              </a:rPr>
              <a:t>current</a:t>
            </a:r>
            <a:r>
              <a:rPr lang="en-US" sz="1600" b="1" dirty="0" smtClean="0">
                <a:solidFill>
                  <a:schemeClr val="accent2"/>
                </a:solidFill>
              </a:rPr>
              <a:t> exit value”:</a:t>
            </a:r>
          </a:p>
          <a:p>
            <a:pPr marL="1085850" lvl="2">
              <a:spcBef>
                <a:spcPct val="50000"/>
              </a:spcBef>
              <a:buNone/>
            </a:pPr>
            <a:r>
              <a:rPr lang="en-US" sz="1600" dirty="0" smtClean="0">
                <a:solidFill>
                  <a:schemeClr val="accent2"/>
                </a:solidFill>
              </a:rPr>
              <a:t>	“the amount the insurer would expect to pay at the reporting date to </a:t>
            </a:r>
            <a:r>
              <a:rPr lang="en-US" sz="1600" u="sng" dirty="0" smtClean="0">
                <a:solidFill>
                  <a:schemeClr val="accent2"/>
                </a:solidFill>
              </a:rPr>
              <a:t>transfer</a:t>
            </a:r>
            <a:r>
              <a:rPr lang="en-US" sz="1600" dirty="0" smtClean="0">
                <a:solidFill>
                  <a:schemeClr val="accent2"/>
                </a:solidFill>
              </a:rPr>
              <a:t> its remaining contractual rights and obligations </a:t>
            </a:r>
            <a:r>
              <a:rPr lang="en-US" sz="1600" u="sng" dirty="0" smtClean="0">
                <a:solidFill>
                  <a:schemeClr val="accent2"/>
                </a:solidFill>
              </a:rPr>
              <a:t>immediately</a:t>
            </a:r>
            <a:r>
              <a:rPr lang="en-US" sz="1600" dirty="0" smtClean="0">
                <a:solidFill>
                  <a:schemeClr val="accent2"/>
                </a:solidFill>
              </a:rPr>
              <a:t> to </a:t>
            </a:r>
            <a:r>
              <a:rPr lang="en-US" sz="1600" u="sng" dirty="0" smtClean="0">
                <a:solidFill>
                  <a:schemeClr val="accent2"/>
                </a:solidFill>
              </a:rPr>
              <a:t>another</a:t>
            </a:r>
            <a:r>
              <a:rPr lang="en-US" sz="1600" dirty="0" smtClean="0">
                <a:solidFill>
                  <a:schemeClr val="accent2"/>
                </a:solidFill>
              </a:rPr>
              <a:t> entity”</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02ED5E-3FAD-4FF2-AB69-2A1BC6EF8310}" type="slidenum">
              <a:rPr lang="de-DE" sz="1200" smtClean="0"/>
              <a:pPr/>
              <a:t>49</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02ED5E-3FAD-4FF2-AB69-2A1BC6EF8310}" type="slidenum">
              <a:rPr lang="de-DE" sz="1200" smtClean="0"/>
              <a:pPr/>
              <a:t>50</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457200" indent="-457200">
              <a:buFont typeface="+mj-lt"/>
              <a:buAutoNum type="alphaLcParenR"/>
            </a:pPr>
            <a:r>
              <a:rPr lang="en-US" sz="1200" dirty="0" err="1" smtClean="0"/>
              <a:t>Capacidad</a:t>
            </a:r>
            <a:r>
              <a:rPr lang="en-US" sz="1200" dirty="0" smtClean="0"/>
              <a:t> de </a:t>
            </a:r>
            <a:r>
              <a:rPr lang="en-US" sz="1200" dirty="0" err="1" smtClean="0"/>
              <a:t>absorcion</a:t>
            </a:r>
            <a:r>
              <a:rPr lang="en-US" sz="1200" dirty="0" smtClean="0"/>
              <a:t> de </a:t>
            </a:r>
            <a:r>
              <a:rPr lang="en-US" sz="1200" dirty="0" err="1" smtClean="0"/>
              <a:t>perdidas</a:t>
            </a:r>
            <a:r>
              <a:rPr lang="en-US" sz="1200" dirty="0" smtClean="0"/>
              <a:t> de PT se </a:t>
            </a:r>
            <a:r>
              <a:rPr lang="en-US" sz="1200" dirty="0" err="1" smtClean="0"/>
              <a:t>mantiene</a:t>
            </a:r>
            <a:endParaRPr lang="en-US" sz="1200" dirty="0" smtClean="0"/>
          </a:p>
          <a:p>
            <a:pPr marL="457200" indent="-457200">
              <a:buFont typeface="+mj-lt"/>
              <a:buAutoNum type="alphaLcParenR"/>
            </a:pPr>
            <a:r>
              <a:rPr lang="en-US" sz="1200" dirty="0" err="1" smtClean="0"/>
              <a:t>Capacidad</a:t>
            </a:r>
            <a:r>
              <a:rPr lang="en-US" sz="1200" dirty="0" smtClean="0"/>
              <a:t> de </a:t>
            </a:r>
            <a:r>
              <a:rPr lang="en-US" sz="1200" dirty="0" err="1" smtClean="0"/>
              <a:t>absorcion</a:t>
            </a:r>
            <a:r>
              <a:rPr lang="en-US" sz="1200" dirty="0" smtClean="0"/>
              <a:t> de </a:t>
            </a:r>
            <a:r>
              <a:rPr lang="en-US" sz="1200" dirty="0" err="1" smtClean="0"/>
              <a:t>perdidas</a:t>
            </a:r>
            <a:r>
              <a:rPr lang="en-US" sz="1200" dirty="0" smtClean="0"/>
              <a:t> de d se</a:t>
            </a:r>
          </a:p>
          <a:p>
            <a:pPr marL="457200" indent="-457200">
              <a:buFont typeface="+mj-lt"/>
              <a:buAutoNum type="alphaLcParenR"/>
            </a:pPr>
            <a:r>
              <a:rPr lang="en-US" sz="1200" dirty="0" smtClean="0"/>
              <a:t>Future management actions remain similar</a:t>
            </a:r>
          </a:p>
          <a:p>
            <a:pPr marL="457200" indent="-457200">
              <a:buFont typeface="+mj-lt"/>
              <a:buAutoNum type="alphaLcParenR"/>
            </a:pPr>
            <a:endParaRPr lang="en-US" sz="1200" dirty="0" smtClean="0"/>
          </a:p>
          <a:p>
            <a:pPr marL="457200" indent="-457200">
              <a:buFont typeface="+mj-lt"/>
              <a:buAutoNum type="alphaLcParenR"/>
            </a:pPr>
            <a:r>
              <a:rPr lang="en-US" sz="2000" dirty="0" smtClean="0"/>
              <a:t>Whole portfolio is transferred</a:t>
            </a:r>
          </a:p>
          <a:p>
            <a:pPr marL="727075" lvl="1" indent="-269875">
              <a:spcBef>
                <a:spcPct val="50000"/>
              </a:spcBef>
            </a:pPr>
            <a:r>
              <a:rPr lang="en-US" sz="1600" dirty="0" smtClean="0">
                <a:solidFill>
                  <a:schemeClr val="accent2"/>
                </a:solidFill>
                <a:latin typeface="Verdana" pitchFamily="34" charset="0"/>
              </a:rPr>
              <a:t>Recital (17): </a:t>
            </a:r>
            <a:r>
              <a:rPr lang="en-US" sz="1600" i="1" dirty="0" smtClean="0">
                <a:solidFill>
                  <a:schemeClr val="accent2"/>
                </a:solidFill>
                <a:latin typeface="Verdana" pitchFamily="34" charset="0"/>
              </a:rPr>
              <a:t>“… In particular, the calculation should take the </a:t>
            </a:r>
            <a:r>
              <a:rPr lang="en-US" sz="1600" i="1" u="sng" dirty="0" smtClean="0">
                <a:solidFill>
                  <a:schemeClr val="accent2"/>
                </a:solidFill>
                <a:latin typeface="Verdana" pitchFamily="34" charset="0"/>
              </a:rPr>
              <a:t>diversification of the whole portfolio</a:t>
            </a:r>
            <a:r>
              <a:rPr lang="en-US" sz="1600" i="1" dirty="0" smtClean="0">
                <a:solidFill>
                  <a:schemeClr val="accent2"/>
                </a:solidFill>
                <a:latin typeface="Verdana" pitchFamily="34" charset="0"/>
              </a:rPr>
              <a:t> into account.”</a:t>
            </a:r>
          </a:p>
          <a:p>
            <a:pPr marL="727075" lvl="1" indent="-269875">
              <a:spcBef>
                <a:spcPct val="50000"/>
              </a:spcBef>
            </a:pPr>
            <a:r>
              <a:rPr lang="en-US" sz="1600" dirty="0" smtClean="0">
                <a:solidFill>
                  <a:schemeClr val="accent2"/>
                </a:solidFill>
                <a:latin typeface="Verdana" pitchFamily="34" charset="0"/>
              </a:rPr>
              <a:t>Different from CEIOPS (EIOPA) Advice where d</a:t>
            </a:r>
            <a:r>
              <a:rPr lang="fi-FI" sz="1600" dirty="0" smtClean="0">
                <a:solidFill>
                  <a:schemeClr val="accent2"/>
                </a:solidFill>
                <a:latin typeface="Verdana" pitchFamily="34" charset="0"/>
              </a:rPr>
              <a:t>iversification between lines of business was not taken into account</a:t>
            </a:r>
            <a:endParaRPr lang="en-GB" sz="1600" dirty="0" smtClean="0">
              <a:solidFill>
                <a:schemeClr val="accent2"/>
              </a:solidFill>
              <a:latin typeface="Verdana" pitchFamily="34" charset="0"/>
            </a:endParaRPr>
          </a:p>
          <a:p>
            <a:pPr marL="457200" indent="-457200">
              <a:buFont typeface="+mj-lt"/>
              <a:buAutoNum type="alphaLcParenR"/>
            </a:pPr>
            <a:r>
              <a:rPr lang="en-US" sz="2000" dirty="0" smtClean="0"/>
              <a:t>Composites have 2 reference undertakings</a:t>
            </a:r>
          </a:p>
          <a:p>
            <a:pPr marL="857250" lvl="1" indent="-457200"/>
            <a:r>
              <a:rPr lang="en-US" sz="1800" dirty="0" smtClean="0">
                <a:solidFill>
                  <a:schemeClr val="accent2"/>
                </a:solidFill>
              </a:rPr>
              <a:t>No diversification between life and non-life activities</a:t>
            </a:r>
          </a:p>
          <a:p>
            <a:pPr marL="457200" indent="-457200">
              <a:buFont typeface="+mj-lt"/>
              <a:buAutoNum type="alphaLcParenR" startAt="4"/>
            </a:pPr>
            <a:r>
              <a:rPr lang="en-US" sz="2000" dirty="0" smtClean="0"/>
              <a:t>The reference undertaking is empty before the transfer</a:t>
            </a:r>
          </a:p>
          <a:p>
            <a:pPr marL="857250" lvl="1" indent="-457200"/>
            <a:r>
              <a:rPr lang="en-US" sz="1800" dirty="0" smtClean="0">
                <a:solidFill>
                  <a:schemeClr val="accent2"/>
                </a:solidFill>
              </a:rPr>
              <a:t>No diversification with potential pre-transfer business</a:t>
            </a:r>
          </a:p>
          <a:p>
            <a:pPr marL="457200" indent="-457200">
              <a:buFont typeface="+mj-lt"/>
              <a:buAutoNum type="alphaLcParenR" startAt="4"/>
            </a:pPr>
            <a:r>
              <a:rPr lang="en-US" sz="2000" dirty="0" smtClean="0"/>
              <a:t>No new obligations</a:t>
            </a:r>
          </a:p>
          <a:p>
            <a:pPr marL="857250" lvl="1" indent="-457200"/>
            <a:r>
              <a:rPr lang="en-US" sz="1800" dirty="0" smtClean="0">
                <a:solidFill>
                  <a:schemeClr val="accent2"/>
                </a:solidFill>
              </a:rPr>
              <a:t>No diversification with possible post-transfer new business</a:t>
            </a:r>
          </a:p>
          <a:p>
            <a:pPr marL="857250" lvl="1" indent="-457200"/>
            <a:endParaRPr lang="en-US" sz="1800" dirty="0" smtClean="0">
              <a:solidFill>
                <a:schemeClr val="accent2"/>
              </a:solidFill>
            </a:endParaRPr>
          </a:p>
          <a:p>
            <a:pPr marL="457200" indent="-457200">
              <a:buFont typeface="+mj-lt"/>
              <a:buAutoNum type="alphaLcParenR" startAt="3"/>
            </a:pPr>
            <a:r>
              <a:rPr lang="en-US" sz="2000" dirty="0" smtClean="0"/>
              <a:t>Reinsurance contracts and SPVs are transferred</a:t>
            </a:r>
          </a:p>
          <a:p>
            <a:pPr marL="857250" lvl="1" indent="-457200"/>
            <a:r>
              <a:rPr lang="en-GB" sz="1800" dirty="0" smtClean="0">
                <a:solidFill>
                  <a:schemeClr val="accent2"/>
                </a:solidFill>
              </a:rPr>
              <a:t>Only net calculation:</a:t>
            </a:r>
            <a:br>
              <a:rPr lang="en-GB" sz="1800" dirty="0" smtClean="0">
                <a:solidFill>
                  <a:schemeClr val="accent2"/>
                </a:solidFill>
              </a:rPr>
            </a:br>
            <a:r>
              <a:rPr lang="en-GB" sz="1800" dirty="0" smtClean="0">
                <a:solidFill>
                  <a:schemeClr val="accent2"/>
                </a:solidFill>
              </a:rPr>
              <a:t>Recital (18): </a:t>
            </a:r>
            <a:r>
              <a:rPr lang="en-GB" sz="1800" i="1" dirty="0" smtClean="0">
                <a:solidFill>
                  <a:schemeClr val="accent2"/>
                </a:solidFill>
              </a:rPr>
              <a:t>“Separate calculations of the RM gross and net of reinsurance contracts and special purpose vehicles should not be stipulated.”</a:t>
            </a:r>
          </a:p>
          <a:p>
            <a:pPr marL="857250" lvl="1" indent="-457200"/>
            <a:endParaRPr lang="en-GB" sz="1800" i="1" dirty="0" smtClean="0">
              <a:solidFill>
                <a:schemeClr val="accent2"/>
              </a:solidFill>
            </a:endParaRPr>
          </a:p>
          <a:p>
            <a:pPr marL="457200" indent="-457200">
              <a:buFont typeface="+mj-lt"/>
              <a:buAutoNum type="alphaLcParenR" startAt="6"/>
            </a:pPr>
            <a:r>
              <a:rPr lang="en-US" sz="2000" dirty="0" smtClean="0"/>
              <a:t>Eligible own funds equal SCR over the lifetime</a:t>
            </a:r>
          </a:p>
          <a:p>
            <a:pPr marL="457200" indent="-457200">
              <a:buFont typeface="+mj-lt"/>
              <a:buAutoNum type="alphaLcParenR" startAt="6"/>
            </a:pPr>
            <a:r>
              <a:rPr lang="en-US" sz="2000" dirty="0" smtClean="0"/>
              <a:t>Assets cover the eligible own funds and the net TP</a:t>
            </a:r>
          </a:p>
          <a:p>
            <a:pPr marL="457200" indent="-457200">
              <a:buFont typeface="+mj-lt"/>
              <a:buAutoNum type="alphaLcParenR" startAt="6"/>
            </a:pPr>
            <a:r>
              <a:rPr lang="en-US" sz="2000" dirty="0" smtClean="0"/>
              <a:t>Assets </a:t>
            </a:r>
            <a:r>
              <a:rPr lang="en-US" sz="2000" dirty="0" err="1" smtClean="0"/>
              <a:t>minimise</a:t>
            </a:r>
            <a:r>
              <a:rPr lang="en-US" sz="2000" dirty="0" smtClean="0"/>
              <a:t> market risk</a:t>
            </a:r>
          </a:p>
          <a:p>
            <a:pPr marL="857250" lvl="1" indent="-457200"/>
            <a:r>
              <a:rPr lang="en-US" sz="1800" dirty="0" smtClean="0">
                <a:solidFill>
                  <a:schemeClr val="accent2"/>
                </a:solidFill>
              </a:rPr>
              <a:t>Reference undertaking is risk aversive</a:t>
            </a:r>
          </a:p>
          <a:p>
            <a:pPr marL="857250" lvl="1" indent="-457200"/>
            <a:r>
              <a:rPr lang="en-US" sz="1800" dirty="0" smtClean="0">
                <a:solidFill>
                  <a:schemeClr val="accent2"/>
                </a:solidFill>
              </a:rPr>
              <a:t>Only risk linked to the transferred obligations</a:t>
            </a:r>
          </a:p>
          <a:p>
            <a:pPr marL="857250" lvl="1" indent="-457200"/>
            <a:endParaRPr lang="en-US" sz="1800" dirty="0" smtClean="0">
              <a:solidFill>
                <a:schemeClr val="accent2"/>
              </a:solidFill>
            </a:endParaRPr>
          </a:p>
          <a:p>
            <a:pPr marL="857250" lvl="1" indent="-457200"/>
            <a:endParaRPr lang="en-US" sz="1800" dirty="0" smtClean="0">
              <a:solidFill>
                <a:schemeClr val="accent2"/>
              </a:solidFill>
            </a:endParaRPr>
          </a:p>
          <a:p>
            <a:pPr marL="457200" indent="-457200">
              <a:buFont typeface="+mj-lt"/>
              <a:buAutoNum type="alphaLcParenR" startAt="3"/>
            </a:pPr>
            <a:r>
              <a:rPr lang="en-US" sz="2000" dirty="0" smtClean="0"/>
              <a:t>Reinsurance contracts and SPVs are transferred</a:t>
            </a:r>
          </a:p>
          <a:p>
            <a:pPr marL="857250" lvl="1" indent="-457200"/>
            <a:endParaRPr lang="en-GB" sz="1800" dirty="0" smtClean="0">
              <a:solidFill>
                <a:schemeClr val="accent2"/>
              </a:solidFill>
            </a:endParaRPr>
          </a:p>
          <a:p>
            <a:pPr marL="857250" lvl="1" indent="-457200"/>
            <a:r>
              <a:rPr lang="en-GB" sz="1800" dirty="0" smtClean="0">
                <a:solidFill>
                  <a:schemeClr val="accent2"/>
                </a:solidFill>
              </a:rPr>
              <a:t>Only net calculation:</a:t>
            </a:r>
            <a:br>
              <a:rPr lang="en-GB" sz="1800" dirty="0" smtClean="0">
                <a:solidFill>
                  <a:schemeClr val="accent2"/>
                </a:solidFill>
              </a:rPr>
            </a:br>
            <a:r>
              <a:rPr lang="en-GB" sz="1800" dirty="0" smtClean="0">
                <a:solidFill>
                  <a:schemeClr val="accent2"/>
                </a:solidFill>
              </a:rPr>
              <a:t>Recital (18): </a:t>
            </a:r>
            <a:r>
              <a:rPr lang="en-GB" sz="1800" i="1" dirty="0" smtClean="0">
                <a:solidFill>
                  <a:schemeClr val="accent2"/>
                </a:solidFill>
              </a:rPr>
              <a:t>“Separate calculations of the RM gross and net of reinsurance contracts and special purpose vehicles should not be stipulated.”</a:t>
            </a:r>
          </a:p>
          <a:p>
            <a:pPr marL="857250" lvl="1" indent="-457200"/>
            <a:endParaRPr lang="en-GB" sz="1800" i="1" dirty="0" smtClean="0">
              <a:solidFill>
                <a:schemeClr val="accent2"/>
              </a:solidFill>
            </a:endParaRPr>
          </a:p>
          <a:p>
            <a:pPr marL="457200" indent="-457200">
              <a:buFont typeface="+mj-lt"/>
              <a:buAutoNum type="alphaLcParenR" startAt="6"/>
            </a:pPr>
            <a:r>
              <a:rPr lang="en-US" sz="2000" dirty="0" smtClean="0"/>
              <a:t>Eligible own funds equal SCR over the lifetime</a:t>
            </a:r>
          </a:p>
          <a:p>
            <a:pPr marL="457200" indent="-457200">
              <a:buFont typeface="+mj-lt"/>
              <a:buAutoNum type="alphaLcParenR" startAt="6"/>
            </a:pPr>
            <a:r>
              <a:rPr lang="en-US" sz="2000" dirty="0" smtClean="0"/>
              <a:t>Assets cover the eligible own funds and the net TP</a:t>
            </a:r>
          </a:p>
          <a:p>
            <a:pPr marL="457200" indent="-457200">
              <a:buFont typeface="+mj-lt"/>
              <a:buAutoNum type="alphaLcParenR" startAt="6"/>
            </a:pPr>
            <a:r>
              <a:rPr lang="en-US" sz="2000" dirty="0" smtClean="0"/>
              <a:t>Assets </a:t>
            </a:r>
            <a:r>
              <a:rPr lang="en-US" sz="2000" dirty="0" err="1" smtClean="0"/>
              <a:t>minimise</a:t>
            </a:r>
            <a:r>
              <a:rPr lang="en-US" sz="2000" dirty="0" smtClean="0"/>
              <a:t> market risk</a:t>
            </a:r>
          </a:p>
          <a:p>
            <a:pPr marL="857250" lvl="1" indent="-457200"/>
            <a:r>
              <a:rPr lang="en-US" sz="1800" dirty="0" smtClean="0">
                <a:solidFill>
                  <a:schemeClr val="accent2"/>
                </a:solidFill>
              </a:rPr>
              <a:t>Reference undertaking is risk aversive</a:t>
            </a:r>
          </a:p>
          <a:p>
            <a:pPr marL="857250" lvl="1" indent="-457200"/>
            <a:r>
              <a:rPr lang="en-US" sz="1800" dirty="0" smtClean="0">
                <a:solidFill>
                  <a:schemeClr val="accent2"/>
                </a:solidFill>
              </a:rPr>
              <a:t>Only risk linked to the transferred obligations</a:t>
            </a:r>
          </a:p>
          <a:p>
            <a:pPr marL="457200" indent="-457200">
              <a:buFont typeface="+mj-lt"/>
              <a:buAutoNum type="alphaLcParenR" startAt="9"/>
            </a:pPr>
            <a:r>
              <a:rPr lang="en-US" sz="2000" dirty="0" smtClean="0"/>
              <a:t>Simplified SCR of the reference undertaking</a:t>
            </a:r>
          </a:p>
          <a:p>
            <a:pPr marL="857250" lvl="1" indent="-457200">
              <a:buFont typeface="+mj-lt"/>
              <a:buAutoNum type="romanLcPeriod"/>
            </a:pPr>
            <a:r>
              <a:rPr lang="en-US" sz="1600" u="sng" dirty="0" smtClean="0">
                <a:solidFill>
                  <a:schemeClr val="accent2"/>
                </a:solidFill>
              </a:rPr>
              <a:t>underwriting risk</a:t>
            </a:r>
            <a:r>
              <a:rPr lang="en-US" sz="1600" dirty="0" smtClean="0">
                <a:solidFill>
                  <a:schemeClr val="accent2"/>
                </a:solidFill>
              </a:rPr>
              <a:t> with respect to the transferred business,</a:t>
            </a:r>
          </a:p>
          <a:p>
            <a:pPr marL="857250" lvl="1" indent="-457200">
              <a:buFont typeface="+mj-lt"/>
              <a:buAutoNum type="romanLcPeriod"/>
            </a:pPr>
            <a:r>
              <a:rPr lang="en-US" sz="1600" dirty="0" smtClean="0">
                <a:solidFill>
                  <a:schemeClr val="accent2"/>
                </a:solidFill>
              </a:rPr>
              <a:t>where it is material, the </a:t>
            </a:r>
            <a:r>
              <a:rPr lang="en-US" sz="1600" u="sng" dirty="0" smtClean="0">
                <a:solidFill>
                  <a:schemeClr val="accent2"/>
                </a:solidFill>
              </a:rPr>
              <a:t>residual market risk</a:t>
            </a:r>
            <a:r>
              <a:rPr lang="en-US" sz="1600" dirty="0" smtClean="0">
                <a:solidFill>
                  <a:schemeClr val="accent2"/>
                </a:solidFill>
              </a:rPr>
              <a:t> referred to in point (h), </a:t>
            </a:r>
            <a:r>
              <a:rPr lang="en-US" sz="1600" b="1" dirty="0" smtClean="0">
                <a:solidFill>
                  <a:schemeClr val="accent2"/>
                </a:solidFill>
              </a:rPr>
              <a:t>other than interest rate risk</a:t>
            </a:r>
            <a:r>
              <a:rPr lang="en-US" sz="1600" dirty="0" smtClean="0">
                <a:solidFill>
                  <a:schemeClr val="accent2"/>
                </a:solidFill>
              </a:rPr>
              <a:t>,</a:t>
            </a:r>
          </a:p>
          <a:p>
            <a:pPr marL="857250" lvl="1" indent="-457200">
              <a:buFont typeface="+mj-lt"/>
              <a:buAutoNum type="romanLcPeriod"/>
            </a:pPr>
            <a:r>
              <a:rPr lang="en-US" sz="1600" u="sng" dirty="0" smtClean="0">
                <a:solidFill>
                  <a:schemeClr val="accent2"/>
                </a:solidFill>
              </a:rPr>
              <a:t>credit risk</a:t>
            </a:r>
            <a:r>
              <a:rPr lang="en-US" sz="1600" dirty="0" smtClean="0">
                <a:solidFill>
                  <a:schemeClr val="accent2"/>
                </a:solidFill>
              </a:rPr>
              <a:t> with respect to reinsurance contracts, arrangements with special purpose vehicles, intermediaries, policyholders and any other material exposures which are closely related to the insurance and reinsurance obligations</a:t>
            </a:r>
          </a:p>
          <a:p>
            <a:pPr marL="857250" lvl="1" indent="-457200">
              <a:buFont typeface="+mj-lt"/>
              <a:buAutoNum type="romanLcPeriod"/>
            </a:pPr>
            <a:r>
              <a:rPr lang="en-US" sz="1600" u="sng" dirty="0" smtClean="0">
                <a:solidFill>
                  <a:schemeClr val="accent2"/>
                </a:solidFill>
              </a:rPr>
              <a:t>operational risk</a:t>
            </a:r>
          </a:p>
          <a:p>
            <a:pPr marL="457200" indent="-457200">
              <a:buFont typeface="+mj-lt"/>
              <a:buAutoNum type="alphaLcParenR" startAt="9"/>
            </a:pPr>
            <a:r>
              <a:rPr lang="en-US" sz="2000" dirty="0" smtClean="0"/>
              <a:t>Loss-absorbing capacity of TP remains the same</a:t>
            </a:r>
          </a:p>
          <a:p>
            <a:pPr marL="457200" indent="-457200">
              <a:buFont typeface="+mj-lt"/>
              <a:buAutoNum type="alphaLcParenR" startAt="9"/>
            </a:pPr>
            <a:r>
              <a:rPr lang="en-US" sz="2000" dirty="0" smtClean="0"/>
              <a:t>No loss-absorbing capacity of deferred taxes</a:t>
            </a:r>
          </a:p>
          <a:p>
            <a:pPr marL="742950" lvl="2" indent="-342900">
              <a:buFont typeface="Arial" pitchFamily="34" charset="0"/>
              <a:buChar char="•"/>
            </a:pPr>
            <a:r>
              <a:rPr lang="en-US" sz="1600" dirty="0" smtClean="0">
                <a:solidFill>
                  <a:schemeClr val="accent2"/>
                </a:solidFill>
              </a:rPr>
              <a:t>No deferred taxes in the empty reference undertaking</a:t>
            </a:r>
          </a:p>
          <a:p>
            <a:pPr marL="742950" lvl="2" indent="-342900">
              <a:buFont typeface="Arial" pitchFamily="34" charset="0"/>
              <a:buChar char="•"/>
            </a:pPr>
            <a:r>
              <a:rPr lang="en-US" sz="1600" dirty="0" smtClean="0">
                <a:solidFill>
                  <a:schemeClr val="accent2"/>
                </a:solidFill>
              </a:rPr>
              <a:t>No assumptions on the fiscal environment of the reference undertaking</a:t>
            </a:r>
            <a:endParaRPr lang="en-US" sz="1400" dirty="0" smtClean="0"/>
          </a:p>
          <a:p>
            <a:pPr marL="457200" indent="-457200">
              <a:buFont typeface="+mj-lt"/>
              <a:buAutoNum type="alphaLcParenR" startAt="9"/>
            </a:pPr>
            <a:r>
              <a:rPr lang="en-US" sz="2000" dirty="0" smtClean="0"/>
              <a:t>Future management actions remain similar</a:t>
            </a:r>
          </a:p>
          <a:p>
            <a:pPr marL="457200" indent="-457200">
              <a:buFont typeface="+mj-lt"/>
              <a:buAutoNum type="alphaLcParenR"/>
            </a:pPr>
            <a:endParaRPr lang="en-US" sz="1200"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02ED5E-3FAD-4FF2-AB69-2A1BC6EF8310}" type="slidenum">
              <a:rPr lang="de-DE" sz="1200" smtClean="0"/>
              <a:pPr/>
              <a:t>51</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75361" y="4560570"/>
            <a:ext cx="5444067" cy="4320540"/>
          </a:xfrm>
          <a:noFill/>
        </p:spPr>
        <p:txBody>
          <a:bodyPr/>
          <a:lstStyle/>
          <a:p>
            <a:endParaRPr lang="en-GB" dirty="0"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Undertakings may use simplified methods to</a:t>
            </a:r>
          </a:p>
          <a:p>
            <a:pPr lvl="1"/>
            <a:r>
              <a:rPr lang="fi-FI" dirty="0" smtClean="0"/>
              <a:t>Approximate SCR(t)</a:t>
            </a:r>
          </a:p>
          <a:p>
            <a:pPr lvl="1"/>
            <a:r>
              <a:rPr lang="fi-FI" dirty="0" smtClean="0"/>
              <a:t>Approximate the discounted sum of SCR(t)</a:t>
            </a:r>
          </a:p>
          <a:p>
            <a:pPr lvl="1"/>
            <a:endParaRPr lang="fi-FI" dirty="0" smtClean="0"/>
          </a:p>
          <a:p>
            <a:r>
              <a:rPr lang="fi-FI" dirty="0" smtClean="0"/>
              <a:t>Calculation of RM during the year</a:t>
            </a:r>
          </a:p>
          <a:p>
            <a:pPr lvl="1"/>
            <a:r>
              <a:rPr lang="fi-FI" dirty="0" smtClean="0"/>
              <a:t>Not necessary to perform full calculation</a:t>
            </a:r>
          </a:p>
          <a:p>
            <a:pPr lvl="1"/>
            <a:r>
              <a:rPr lang="fi-FI" dirty="0" smtClean="0"/>
              <a:t>Can be based on an earlier calculation of the RM</a:t>
            </a:r>
          </a:p>
          <a:p>
            <a:endParaRPr lang="fi-FI" dirty="0"/>
          </a:p>
        </p:txBody>
      </p:sp>
      <p:sp>
        <p:nvSpPr>
          <p:cNvPr id="4" name="Slide Number Placeholder 3"/>
          <p:cNvSpPr>
            <a:spLocks noGrp="1"/>
          </p:cNvSpPr>
          <p:nvPr>
            <p:ph type="sldNum" sz="quarter" idx="10"/>
          </p:nvPr>
        </p:nvSpPr>
        <p:spPr/>
        <p:txBody>
          <a:bodyPr/>
          <a:lstStyle/>
          <a:p>
            <a:pPr>
              <a:defRPr/>
            </a:pPr>
            <a:fld id="{08A73D5D-F308-40D5-89E3-D06DBC690096}" type="slidenum">
              <a:rPr lang="de-DE" smtClean="0"/>
              <a:pPr>
                <a:defRPr/>
              </a:pPr>
              <a:t>52</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smtClean="0">
                <a:solidFill>
                  <a:schemeClr val="tx1"/>
                </a:solidFill>
                <a:effectLst/>
                <a:latin typeface="Arial" charset="0"/>
                <a:ea typeface="ＭＳ Ｐゴシック" pitchFamily="96" charset="-128"/>
                <a:cs typeface="+mn-cs"/>
              </a:rPr>
              <a:t>In this hierarchy the calculations are getting simpler step by step. </a:t>
            </a:r>
          </a:p>
          <a:p>
            <a:pPr lvl="1"/>
            <a:r>
              <a:rPr lang="en-GB" sz="1200" kern="1200" dirty="0" smtClean="0">
                <a:solidFill>
                  <a:schemeClr val="tx1"/>
                </a:solidFill>
                <a:effectLst/>
                <a:latin typeface="Arial" charset="0"/>
                <a:ea typeface="ＭＳ Ｐゴシック" pitchFamily="96" charset="-128"/>
                <a:cs typeface="+mn-cs"/>
              </a:rPr>
              <a:t>When choosing the calculation method, it is not required that the complexity of the calculations should go beyond what is necessary in order to capture the material characteristics of the undertaking’s risk profile. </a:t>
            </a:r>
          </a:p>
          <a:p>
            <a:pPr lvl="1"/>
            <a:r>
              <a:rPr lang="en-GB" sz="1200" kern="1200" dirty="0" smtClean="0">
                <a:solidFill>
                  <a:schemeClr val="tx1"/>
                </a:solidFill>
                <a:effectLst/>
                <a:latin typeface="Arial" charset="0"/>
                <a:ea typeface="ＭＳ Ｐゴシック" pitchFamily="96" charset="-128"/>
                <a:cs typeface="+mn-cs"/>
              </a:rPr>
              <a:t>The distinction between the levels in the hierarchy sketched above is not always clear-cut. This is e.g. the case for the distinction between the simplifications on level 2 and level 3. An example may be a proportional method (based on the development of the best estimate technical provisions) applied for an individual module or sub-module relevant for the calculation of future SCRs for the reference undertaking. Such simplifications can be seen as belonging to either level 2 or level 3. </a:t>
            </a:r>
          </a:p>
          <a:p>
            <a:endParaRPr lang="en-GB" dirty="0"/>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53</a:t>
            </a:fld>
            <a:endParaRPr lang="de-DE"/>
          </a:p>
        </p:txBody>
      </p:sp>
    </p:spTree>
    <p:extLst>
      <p:ext uri="{BB962C8B-B14F-4D97-AF65-F5344CB8AC3E}">
        <p14:creationId xmlns:p14="http://schemas.microsoft.com/office/powerpoint/2010/main" val="3759460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The use of these approximations is based on rather strong assumptions, such as</a:t>
            </a:r>
          </a:p>
          <a:p>
            <a:pPr lvl="1"/>
            <a:r>
              <a:rPr lang="en-US" dirty="0" smtClean="0"/>
              <a:t>underwriting risk: the composition of the sub-risks is the same over time (e.g. </a:t>
            </a:r>
            <a:r>
              <a:rPr lang="en-US" dirty="0" err="1" smtClean="0"/>
              <a:t>LpBs</a:t>
            </a:r>
            <a:r>
              <a:rPr lang="en-US" dirty="0" smtClean="0"/>
              <a:t> have equal maturity)</a:t>
            </a:r>
          </a:p>
          <a:p>
            <a:pPr lvl="1"/>
            <a:r>
              <a:rPr lang="en-US" dirty="0" smtClean="0"/>
              <a:t>counterparty default risk: the average credit standing of reinsurers and SPVs is the same over time</a:t>
            </a:r>
          </a:p>
          <a:p>
            <a:pPr lvl="1"/>
            <a:r>
              <a:rPr lang="en-US" dirty="0" smtClean="0"/>
              <a:t>operational risk: reinsurers' and SPV’s share of the obligations is the same over time</a:t>
            </a:r>
          </a:p>
          <a:p>
            <a:pPr lvl="1"/>
            <a:endParaRPr lang="en-US" dirty="0" smtClean="0"/>
          </a:p>
          <a:p>
            <a:r>
              <a:rPr lang="en-US" dirty="0" smtClean="0"/>
              <a:t>Undertaking should consider to what extend the assumptions are fulfilled</a:t>
            </a:r>
          </a:p>
          <a:p>
            <a:pPr lvl="1"/>
            <a:r>
              <a:rPr lang="en-US" dirty="0" smtClean="0"/>
              <a:t>At least qualitative assessment of how material the deviation from the assumptions is</a:t>
            </a:r>
          </a:p>
          <a:p>
            <a:pPr lvl="1"/>
            <a:r>
              <a:rPr lang="en-US" dirty="0" smtClean="0"/>
              <a:t>If the impact of the deviation is not material compared to the RM as a whole, then the simplification can be used</a:t>
            </a:r>
          </a:p>
          <a:p>
            <a:pPr lvl="1"/>
            <a:r>
              <a:rPr lang="en-US" dirty="0" smtClean="0"/>
              <a:t>Otherwise the formula should  be adjusted appropriately or the undertaking should use a more sophisticated method</a:t>
            </a:r>
          </a:p>
          <a:p>
            <a:pPr lvl="1"/>
            <a:endParaRPr lang="en-US" dirty="0" smtClean="0"/>
          </a:p>
          <a:p>
            <a:r>
              <a:rPr lang="en-US" dirty="0" smtClean="0"/>
              <a:t>On the other hand: Complexity of the calculations should not go beyond what is necessary in order to reflect the nature, scale and complexity of the risks underlying the (reference) undertaking's insurance and reinsurance obligations in a proportionate manner</a:t>
            </a:r>
            <a:endParaRPr lang="fi-FI" dirty="0" smtClean="0"/>
          </a:p>
          <a:p>
            <a:endParaRPr lang="en-GB" dirty="0"/>
          </a:p>
        </p:txBody>
      </p:sp>
      <p:sp>
        <p:nvSpPr>
          <p:cNvPr id="4" name="Slide Number Placeholder 3"/>
          <p:cNvSpPr>
            <a:spLocks noGrp="1"/>
          </p:cNvSpPr>
          <p:nvPr>
            <p:ph type="sldNum" sz="quarter" idx="10"/>
          </p:nvPr>
        </p:nvSpPr>
        <p:spPr/>
        <p:txBody>
          <a:bodyPr/>
          <a:lstStyle/>
          <a:p>
            <a:pPr>
              <a:defRPr/>
            </a:pPr>
            <a:fld id="{08A73D5D-F308-40D5-89E3-D06DBC690096}" type="slidenum">
              <a:rPr lang="de-DE" smtClean="0"/>
              <a:pPr>
                <a:defRPr/>
              </a:pPr>
              <a:t>55</a:t>
            </a:fld>
            <a:endParaRPr lang="de-DE"/>
          </a:p>
        </p:txBody>
      </p:sp>
    </p:spTree>
    <p:extLst>
      <p:ext uri="{BB962C8B-B14F-4D97-AF65-F5344CB8AC3E}">
        <p14:creationId xmlns:p14="http://schemas.microsoft.com/office/powerpoint/2010/main" val="139465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Note that when using BE at time t as a volume measure in the approximations of future SCR(t) (or future modules and sub-modules)</a:t>
            </a:r>
          </a:p>
          <a:p>
            <a:pPr lvl="1"/>
            <a:r>
              <a:rPr lang="en-GB" sz="1800" dirty="0" smtClean="0"/>
              <a:t>The premium provisions turn into claims provisions at some point in time (premium risk is replaced by reserve risk)</a:t>
            </a:r>
          </a:p>
          <a:p>
            <a:pPr lvl="2"/>
            <a:r>
              <a:rPr lang="en-GB" sz="1600" dirty="0" smtClean="0"/>
              <a:t>The maturity of the cash-flow for premium provisions is probably the same as that of the claims provisions</a:t>
            </a:r>
          </a:p>
          <a:p>
            <a:pPr lvl="1"/>
            <a:r>
              <a:rPr lang="en-GB" sz="1800" dirty="0" smtClean="0"/>
              <a:t>The discounting of cash-flows has to be done anew for each point of time t</a:t>
            </a:r>
          </a:p>
          <a:p>
            <a:pPr lvl="2"/>
            <a:r>
              <a:rPr lang="en-GB" sz="1600" dirty="0" smtClean="0"/>
              <a:t>The Best Estimate at time t should be expressed as at the time value of money at point of time t</a:t>
            </a:r>
          </a:p>
          <a:p>
            <a:pPr lvl="2"/>
            <a:r>
              <a:rPr lang="en-GB" sz="1600" dirty="0" smtClean="0"/>
              <a:t>(otherwise the discounting would be done twice in the RM)</a:t>
            </a:r>
          </a:p>
          <a:p>
            <a:pPr lvl="1"/>
            <a:r>
              <a:rPr lang="en-GB" dirty="0" smtClean="0"/>
              <a:t>The contract boundary has to be taken into account</a:t>
            </a:r>
          </a:p>
          <a:p>
            <a:endParaRPr lang="en-GB" dirty="0"/>
          </a:p>
        </p:txBody>
      </p:sp>
      <p:sp>
        <p:nvSpPr>
          <p:cNvPr id="4" name="Slide Number Placeholder 3"/>
          <p:cNvSpPr>
            <a:spLocks noGrp="1"/>
          </p:cNvSpPr>
          <p:nvPr>
            <p:ph type="sldNum" sz="quarter" idx="10"/>
          </p:nvPr>
        </p:nvSpPr>
        <p:spPr/>
        <p:txBody>
          <a:bodyPr/>
          <a:lstStyle/>
          <a:p>
            <a:pPr>
              <a:defRPr/>
            </a:pPr>
            <a:fld id="{08A73D5D-F308-40D5-89E3-D06DBC690096}" type="slidenum">
              <a:rPr lang="de-DE" smtClean="0"/>
              <a:pPr>
                <a:defRPr/>
              </a:pPr>
              <a:t>56</a:t>
            </a:fld>
            <a:endParaRPr lang="de-DE"/>
          </a:p>
        </p:txBody>
      </p:sp>
    </p:spTree>
    <p:extLst>
      <p:ext uri="{BB962C8B-B14F-4D97-AF65-F5344CB8AC3E}">
        <p14:creationId xmlns:p14="http://schemas.microsoft.com/office/powerpoint/2010/main" val="3663479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2000" dirty="0" smtClean="0"/>
              <a:t>If no diversification between LoBs is taken into account then the undertaking could use different approaches to different LoBs</a:t>
            </a:r>
          </a:p>
          <a:p>
            <a:pPr lvl="1"/>
            <a:r>
              <a:rPr lang="fi-FI" sz="1800" dirty="0" smtClean="0"/>
              <a:t>E.g. the %:tage method (hierarchy 4) for less material LoBs</a:t>
            </a:r>
          </a:p>
          <a:p>
            <a:r>
              <a:rPr lang="fi-FI" sz="2000" dirty="0" smtClean="0"/>
              <a:t>With diversification the total RM has to be allocated to the LoBs</a:t>
            </a:r>
          </a:p>
          <a:p>
            <a:pPr lvl="2"/>
            <a:r>
              <a:rPr lang="fi-FI" sz="1600" dirty="0" smtClean="0"/>
              <a:t>”</a:t>
            </a:r>
            <a:r>
              <a:rPr lang="fi-FI" sz="1600" i="1" dirty="0" smtClean="0"/>
              <a:t>Allocation </a:t>
            </a:r>
            <a:r>
              <a:rPr lang="en-GB" sz="1600" i="1" dirty="0" smtClean="0"/>
              <a:t>shall adequately reflect the contributions of the </a:t>
            </a:r>
            <a:r>
              <a:rPr lang="en-GB" sz="1600" i="1" dirty="0" err="1" smtClean="0"/>
              <a:t>LoBs</a:t>
            </a:r>
            <a:r>
              <a:rPr lang="en-GB" sz="1600" i="1" dirty="0" smtClean="0"/>
              <a:t> to the SCR(t)’s over the lifetime of the whole portfolio of insurance and reinsurance obligations”</a:t>
            </a:r>
            <a:endParaRPr lang="fi-FI" sz="1600" i="1" dirty="0" smtClean="0"/>
          </a:p>
          <a:p>
            <a:pPr lvl="1"/>
            <a:r>
              <a:rPr lang="en-US" sz="1800" dirty="0" smtClean="0"/>
              <a:t>Allocation methods should be proportionate to the nature, scale and complexity of the risks involved</a:t>
            </a:r>
          </a:p>
          <a:p>
            <a:pPr lvl="1"/>
            <a:r>
              <a:rPr lang="en-US" sz="1800" dirty="0" smtClean="0"/>
              <a:t>Simplifications may be used, e.g. allocation in proportion to</a:t>
            </a:r>
          </a:p>
          <a:p>
            <a:pPr lvl="2"/>
            <a:r>
              <a:rPr lang="en-US" sz="1600" dirty="0" smtClean="0"/>
              <a:t>RMs calculated per </a:t>
            </a:r>
            <a:r>
              <a:rPr lang="en-US" sz="1600" dirty="0" err="1" smtClean="0"/>
              <a:t>LoB</a:t>
            </a:r>
            <a:endParaRPr lang="en-US" sz="1600" dirty="0" smtClean="0"/>
          </a:p>
          <a:p>
            <a:pPr lvl="2"/>
            <a:r>
              <a:rPr lang="en-US" sz="1600" dirty="0" smtClean="0"/>
              <a:t>SCR(0)’s calculated per </a:t>
            </a:r>
            <a:r>
              <a:rPr lang="en-US" sz="1600" dirty="0" err="1" smtClean="0"/>
              <a:t>LoB</a:t>
            </a:r>
            <a:endParaRPr lang="en-US" sz="1600" dirty="0" smtClean="0"/>
          </a:p>
          <a:p>
            <a:pPr lvl="1"/>
            <a:r>
              <a:rPr lang="en-US" sz="1800" dirty="0" smtClean="0"/>
              <a:t>The methods should be consistent over time</a:t>
            </a:r>
          </a:p>
          <a:p>
            <a:endParaRPr lang="en-GB" dirty="0" smtClean="0"/>
          </a:p>
          <a:p>
            <a:endParaRPr lang="en-GB" dirty="0" smtClean="0"/>
          </a:p>
          <a:p>
            <a:r>
              <a:rPr lang="en-GB" dirty="0" smtClean="0"/>
              <a:t>2 lines of business</a:t>
            </a:r>
          </a:p>
          <a:p>
            <a:pPr marL="914400" lvl="1" indent="-457200">
              <a:buFont typeface="+mj-lt"/>
              <a:buAutoNum type="arabicPeriod"/>
            </a:pPr>
            <a:r>
              <a:rPr lang="en-GB" dirty="0" smtClean="0"/>
              <a:t>Volatile; heavy-tailed; no reinsurance</a:t>
            </a:r>
          </a:p>
          <a:p>
            <a:pPr lvl="2"/>
            <a:r>
              <a:rPr lang="en-GB" dirty="0" smtClean="0"/>
              <a:t>Non-proportional casualty; cash-flow 100 per year for 10 years; no reinsurance</a:t>
            </a:r>
          </a:p>
          <a:p>
            <a:pPr marL="914400" lvl="1" indent="-457200">
              <a:buFont typeface="+mj-lt"/>
              <a:buAutoNum type="arabicPeriod"/>
            </a:pPr>
            <a:r>
              <a:rPr lang="en-GB" dirty="0" smtClean="0"/>
              <a:t>Non-volatile; short-tail; reinsured</a:t>
            </a:r>
          </a:p>
          <a:p>
            <a:pPr lvl="2"/>
            <a:r>
              <a:rPr lang="en-GB" dirty="0" smtClean="0"/>
              <a:t>Fire and other damage to property; cash-flow 1</a:t>
            </a:r>
            <a:r>
              <a:rPr lang="en-GB" baseline="30000" dirty="0" smtClean="0"/>
              <a:t>st</a:t>
            </a:r>
            <a:r>
              <a:rPr lang="en-GB" dirty="0" smtClean="0"/>
              <a:t> year 8000, 2</a:t>
            </a:r>
            <a:r>
              <a:rPr lang="en-GB" baseline="30000" dirty="0" smtClean="0"/>
              <a:t>nd</a:t>
            </a:r>
            <a:r>
              <a:rPr lang="en-GB" dirty="0" smtClean="0"/>
              <a:t> year 2000; reinsurer’s share 90%</a:t>
            </a:r>
          </a:p>
          <a:p>
            <a:r>
              <a:rPr lang="en-GB" dirty="0" smtClean="0"/>
              <a:t>Further assumptions</a:t>
            </a:r>
          </a:p>
          <a:p>
            <a:pPr lvl="1"/>
            <a:r>
              <a:rPr lang="en-GB" dirty="0" smtClean="0"/>
              <a:t>Discount rate 3%</a:t>
            </a:r>
          </a:p>
          <a:p>
            <a:pPr lvl="1"/>
            <a:r>
              <a:rPr lang="en-GB" dirty="0" smtClean="0"/>
              <a:t>1 reinsurer with solvency ratio 100%</a:t>
            </a:r>
          </a:p>
          <a:p>
            <a:endParaRPr lang="en-GB" dirty="0" smtClean="0"/>
          </a:p>
          <a:p>
            <a:r>
              <a:rPr lang="en-GB" dirty="0" smtClean="0"/>
              <a:t>The whole portfolio: RM in proportion to BE</a:t>
            </a:r>
          </a:p>
          <a:p>
            <a:pPr lvl="1"/>
            <a:r>
              <a:rPr lang="en-GB" dirty="0" smtClean="0"/>
              <a:t>Full calculation	  10,4 %</a:t>
            </a:r>
          </a:p>
          <a:p>
            <a:pPr lvl="1"/>
            <a:r>
              <a:rPr lang="en-GB" dirty="0" smtClean="0"/>
              <a:t>Hierarchy no. 1	    7,5 %	</a:t>
            </a:r>
          </a:p>
          <a:p>
            <a:pPr lvl="1"/>
            <a:r>
              <a:rPr lang="en-GB" dirty="0" smtClean="0"/>
              <a:t>Hierarchy no. 2     9,2 %</a:t>
            </a:r>
          </a:p>
          <a:p>
            <a:pPr lvl="1"/>
            <a:r>
              <a:rPr lang="en-GB" dirty="0" smtClean="0"/>
              <a:t>Hierarchy no. 3     8,6 %</a:t>
            </a:r>
          </a:p>
          <a:p>
            <a:pPr lvl="1"/>
            <a:r>
              <a:rPr lang="en-GB" dirty="0" smtClean="0"/>
              <a:t>Hierarchy no. 4    11,0 % </a:t>
            </a:r>
            <a:r>
              <a:rPr lang="en-GB" sz="1600" dirty="0" smtClean="0"/>
              <a:t>(undiversified; percentages from QIS5)</a:t>
            </a:r>
            <a:endParaRPr lang="en-GB" dirty="0" smtClean="0"/>
          </a:p>
          <a:p>
            <a:pPr lvl="1"/>
            <a:endParaRPr lang="en-GB" dirty="0" smtClean="0"/>
          </a:p>
          <a:p>
            <a:r>
              <a:rPr lang="en-GB" dirty="0" smtClean="0"/>
              <a:t>Allocation to lines of business</a:t>
            </a:r>
          </a:p>
          <a:p>
            <a:pPr lvl="1"/>
            <a:r>
              <a:rPr lang="en-GB" dirty="0" smtClean="0"/>
              <a:t>The </a:t>
            </a:r>
            <a:r>
              <a:rPr lang="en-GB" u="sng" dirty="0" smtClean="0"/>
              <a:t>undiversified</a:t>
            </a:r>
            <a:r>
              <a:rPr lang="en-GB" dirty="0" smtClean="0"/>
              <a:t> RM’s in proportion to BE’s</a:t>
            </a:r>
          </a:p>
          <a:p>
            <a:pPr lvl="2"/>
            <a:r>
              <a:rPr lang="en-GB" dirty="0" err="1" smtClean="0"/>
              <a:t>LoB</a:t>
            </a:r>
            <a:r>
              <a:rPr lang="en-GB" dirty="0" smtClean="0"/>
              <a:t> 1: 19,3% - </a:t>
            </a:r>
            <a:r>
              <a:rPr lang="en-GB" dirty="0" err="1" smtClean="0"/>
              <a:t>LoB</a:t>
            </a:r>
            <a:r>
              <a:rPr lang="en-GB" dirty="0" smtClean="0"/>
              <a:t> 2: 2,8 %</a:t>
            </a:r>
          </a:p>
          <a:p>
            <a:pPr lvl="1"/>
            <a:r>
              <a:rPr lang="en-GB" u="sng" dirty="0" smtClean="0"/>
              <a:t>Diversified</a:t>
            </a:r>
            <a:r>
              <a:rPr lang="en-GB" dirty="0" smtClean="0"/>
              <a:t> RM allocated based on</a:t>
            </a:r>
          </a:p>
          <a:p>
            <a:pPr lvl="2"/>
            <a:r>
              <a:rPr lang="en-GB" dirty="0" smtClean="0"/>
              <a:t>Undiversified RM’s: 18,9 % - 2,7 %</a:t>
            </a:r>
          </a:p>
          <a:p>
            <a:pPr lvl="2"/>
            <a:r>
              <a:rPr lang="en-GB" dirty="0" smtClean="0"/>
              <a:t>SCR(0) by </a:t>
            </a:r>
            <a:r>
              <a:rPr lang="en-GB" dirty="0" err="1" smtClean="0"/>
              <a:t>LoBs</a:t>
            </a:r>
            <a:r>
              <a:rPr lang="en-GB" dirty="0" smtClean="0"/>
              <a:t>:     12,9 % - 8,2 %</a:t>
            </a:r>
          </a:p>
          <a:p>
            <a:pPr lvl="2"/>
            <a:r>
              <a:rPr lang="en-GB" dirty="0" smtClean="0"/>
              <a:t>Best Estimates:      10,4 % - 10,4 %</a:t>
            </a:r>
          </a:p>
          <a:p>
            <a:pPr lvl="2"/>
            <a:r>
              <a:rPr lang="en-GB" dirty="0" smtClean="0"/>
              <a:t>(QIS5:                   17,0 % - 5,5 %)</a:t>
            </a:r>
          </a:p>
          <a:p>
            <a:endParaRPr lang="en-GB" dirty="0" smtClean="0"/>
          </a:p>
          <a:p>
            <a:r>
              <a:rPr lang="en-US" dirty="0" smtClean="0"/>
              <a:t>Different calculation methods can result in very different results</a:t>
            </a:r>
          </a:p>
          <a:p>
            <a:r>
              <a:rPr lang="en-US" dirty="0" smtClean="0"/>
              <a:t>The maturity of the cash-flow (and the </a:t>
            </a:r>
            <a:r>
              <a:rPr lang="en-US" dirty="0" err="1" smtClean="0"/>
              <a:t>LoB</a:t>
            </a:r>
            <a:r>
              <a:rPr lang="en-US" dirty="0" smtClean="0"/>
              <a:t>) seem to have a big impact on the size of the RM</a:t>
            </a:r>
          </a:p>
          <a:p>
            <a:r>
              <a:rPr lang="en-US" dirty="0" smtClean="0"/>
              <a:t>The allocation to the </a:t>
            </a:r>
            <a:r>
              <a:rPr lang="en-US" dirty="0" err="1" smtClean="0"/>
              <a:t>LoBs</a:t>
            </a:r>
            <a:r>
              <a:rPr lang="en-US" dirty="0" smtClean="0"/>
              <a:t>  can be very different depending on the method used</a:t>
            </a:r>
          </a:p>
          <a:p>
            <a:endParaRPr lang="en-US" dirty="0" smtClean="0"/>
          </a:p>
          <a:p>
            <a:endParaRPr lang="en-US" dirty="0" smtClean="0"/>
          </a:p>
          <a:p>
            <a:r>
              <a:rPr lang="en-US" dirty="0" smtClean="0"/>
              <a:t>Calculation of risk margins is very challenging</a:t>
            </a:r>
          </a:p>
          <a:p>
            <a:pPr lvl="1"/>
            <a:r>
              <a:rPr lang="en-US" dirty="0" smtClean="0"/>
              <a:t>How to find the right balance between complexity and accuracy ?</a:t>
            </a:r>
          </a:p>
          <a:p>
            <a:endParaRPr lang="en-GB" dirty="0"/>
          </a:p>
        </p:txBody>
      </p:sp>
      <p:sp>
        <p:nvSpPr>
          <p:cNvPr id="4" name="Slide Number Placeholder 3"/>
          <p:cNvSpPr>
            <a:spLocks noGrp="1"/>
          </p:cNvSpPr>
          <p:nvPr>
            <p:ph type="sldNum" sz="quarter" idx="10"/>
          </p:nvPr>
        </p:nvSpPr>
        <p:spPr/>
        <p:txBody>
          <a:bodyPr/>
          <a:lstStyle/>
          <a:p>
            <a:pPr>
              <a:defRPr/>
            </a:pPr>
            <a:fld id="{08A73D5D-F308-40D5-89E3-D06DBC690096}" type="slidenum">
              <a:rPr lang="de-DE" smtClean="0"/>
              <a:pPr>
                <a:defRPr/>
              </a:pPr>
              <a:t>57</a:t>
            </a:fld>
            <a:endParaRPr lang="de-DE"/>
          </a:p>
        </p:txBody>
      </p:sp>
    </p:spTree>
    <p:extLst>
      <p:ext uri="{BB962C8B-B14F-4D97-AF65-F5344CB8AC3E}">
        <p14:creationId xmlns:p14="http://schemas.microsoft.com/office/powerpoint/2010/main" val="2657880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20725"/>
            <a:ext cx="4800600" cy="3600450"/>
          </a:xfrm>
          <a:ln/>
        </p:spPr>
      </p:sp>
      <p:sp>
        <p:nvSpPr>
          <p:cNvPr id="59395" name="Rectangle 3"/>
          <p:cNvSpPr>
            <a:spLocks noGrp="1" noChangeArrowheads="1"/>
          </p:cNvSpPr>
          <p:nvPr>
            <p:ph type="body" idx="1"/>
          </p:nvPr>
        </p:nvSpPr>
        <p:spPr>
          <a:noFill/>
        </p:spPr>
        <p:txBody>
          <a:bodyPr/>
          <a:lstStyle/>
          <a:p>
            <a:pPr marL="241653" indent="-241653"/>
            <a:r>
              <a:rPr lang="en-GB" dirty="0" smtClean="0"/>
              <a:t>Simplifications:</a:t>
            </a:r>
          </a:p>
          <a:p>
            <a:pPr marL="241653" indent="-241653"/>
            <a:endParaRPr lang="en-GB" dirty="0" smtClean="0"/>
          </a:p>
          <a:p>
            <a:pPr marL="241653" indent="-241653"/>
            <a:r>
              <a:rPr lang="en-GB" dirty="0" smtClean="0"/>
              <a:t>Make a full calculation of all future SCRs without using simplifications.</a:t>
            </a:r>
          </a:p>
          <a:p>
            <a:pPr marL="241653" indent="-241653"/>
            <a:endParaRPr lang="en-GB" dirty="0" smtClean="0"/>
          </a:p>
          <a:p>
            <a:pPr marL="241653" indent="-241653"/>
            <a:r>
              <a:rPr lang="en-GB" dirty="0" smtClean="0"/>
              <a:t>Approximate the individual risks or sub-risks within some or all modules and sub-modules to be used for the calculation of future SCRs.</a:t>
            </a:r>
          </a:p>
          <a:p>
            <a:pPr marL="241653" indent="-241653"/>
            <a:endParaRPr lang="en-GB" dirty="0" smtClean="0"/>
          </a:p>
          <a:p>
            <a:pPr marL="241653" indent="-241653"/>
            <a:r>
              <a:rPr lang="en-GB" dirty="0" smtClean="0"/>
              <a:t>Approximate the whole SCR for each future year, e.g. by using a proportional approach.</a:t>
            </a:r>
          </a:p>
          <a:p>
            <a:pPr marL="241653" indent="-241653"/>
            <a:endParaRPr lang="en-GB" dirty="0" smtClean="0"/>
          </a:p>
          <a:p>
            <a:pPr marL="241653" indent="-241653"/>
            <a:r>
              <a:rPr lang="en-GB" dirty="0" smtClean="0"/>
              <a:t>Estimate all future SCRs “at once”, e.g. by using an approximation based on the duration approach.</a:t>
            </a:r>
          </a:p>
          <a:p>
            <a:pPr marL="241653" indent="-241653"/>
            <a:endParaRPr lang="en-GB" dirty="0" smtClean="0"/>
          </a:p>
          <a:p>
            <a:pPr marL="241653" indent="-241653"/>
            <a:r>
              <a:rPr lang="en-GB" dirty="0" smtClean="0"/>
              <a:t>Approximate the risk margin by calculating it as percentage of the best estimate.</a:t>
            </a:r>
          </a:p>
          <a:p>
            <a:pPr marL="241653" indent="-241653"/>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0389DD-175E-4E2B-8547-96569430BEB4}" type="slidenum">
              <a:rPr lang="de-DE" smtClean="0"/>
              <a:pPr>
                <a:defRPr/>
              </a:pPr>
              <a:t>63</a:t>
            </a:fld>
            <a:endParaRPr lang="de-DE"/>
          </a:p>
        </p:txBody>
      </p:sp>
    </p:spTree>
    <p:extLst>
      <p:ext uri="{BB962C8B-B14F-4D97-AF65-F5344CB8AC3E}">
        <p14:creationId xmlns:p14="http://schemas.microsoft.com/office/powerpoint/2010/main" val="50622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7300" y="720725"/>
            <a:ext cx="4800600" cy="3600450"/>
          </a:xfrm>
          <a:ln/>
        </p:spPr>
      </p:sp>
      <p:sp>
        <p:nvSpPr>
          <p:cNvPr id="50179" name="Rectangle 3"/>
          <p:cNvSpPr>
            <a:spLocks noGrp="1" noChangeArrowheads="1"/>
          </p:cNvSpPr>
          <p:nvPr>
            <p:ph type="body" idx="1"/>
          </p:nvPr>
        </p:nvSpPr>
        <p:spPr>
          <a:noFill/>
        </p:spPr>
        <p:txBody>
          <a:bodyPr/>
          <a:lstStyle/>
          <a:p>
            <a:pPr>
              <a:lnSpc>
                <a:spcPct val="90000"/>
              </a:lnSpc>
            </a:pPr>
            <a:r>
              <a:rPr lang="en-GB" dirty="0" smtClean="0"/>
              <a:t>Claims provision</a:t>
            </a:r>
          </a:p>
          <a:p>
            <a:pPr lvl="1">
              <a:lnSpc>
                <a:spcPct val="90000"/>
              </a:lnSpc>
            </a:pPr>
            <a:r>
              <a:rPr lang="en-US" sz="1900" dirty="0"/>
              <a:t>Projection of cash-flows that relate to claim events having occurred before (or on) the valuation date, whether the claims have been reported or not.</a:t>
            </a:r>
          </a:p>
          <a:p>
            <a:pPr lvl="1">
              <a:lnSpc>
                <a:spcPct val="90000"/>
              </a:lnSpc>
            </a:pPr>
            <a:r>
              <a:rPr lang="en-US" sz="1900" dirty="0"/>
              <a:t>Cash flows should reflect all future claim payments and corresponding admin expenses, amounts due from salvage and subrogation etc.</a:t>
            </a:r>
          </a:p>
          <a:p>
            <a:pPr lvl="1">
              <a:lnSpc>
                <a:spcPct val="90000"/>
              </a:lnSpc>
            </a:pPr>
            <a:endParaRPr lang="en-US" sz="1900" dirty="0"/>
          </a:p>
          <a:p>
            <a:pPr>
              <a:lnSpc>
                <a:spcPct val="90000"/>
              </a:lnSpc>
            </a:pPr>
            <a:r>
              <a:rPr lang="en-GB" dirty="0" smtClean="0"/>
              <a:t>Premium provision</a:t>
            </a:r>
          </a:p>
          <a:p>
            <a:pPr lvl="1">
              <a:lnSpc>
                <a:spcPct val="90000"/>
              </a:lnSpc>
            </a:pPr>
            <a:r>
              <a:rPr lang="en-US" sz="1900" dirty="0"/>
              <a:t>Projection of cash-flows that relate to claim events occurring after the valuation date, during any remaining terms of existing policies.</a:t>
            </a:r>
          </a:p>
          <a:p>
            <a:pPr lvl="1">
              <a:lnSpc>
                <a:spcPct val="90000"/>
              </a:lnSpc>
            </a:pPr>
            <a:r>
              <a:rPr lang="en-US" sz="1900" dirty="0"/>
              <a:t>Includes future claim payments, admin expenses and expected future premiums from existing policies, excluding those that have already fallen due (i.e. debtors).</a:t>
            </a:r>
          </a:p>
          <a:p>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44484" y="9120602"/>
            <a:ext cx="3170717" cy="4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5C0C21D7-1313-4C49-9655-8D5AEFC2EA8E}" type="slidenum">
              <a:rPr lang="de-DE" sz="1300"/>
              <a:pPr algn="r"/>
              <a:t>67</a:t>
            </a:fld>
            <a:endParaRPr lang="de-DE" sz="1300"/>
          </a:p>
        </p:txBody>
      </p:sp>
      <p:sp>
        <p:nvSpPr>
          <p:cNvPr id="26627" name="Rectangle 2"/>
          <p:cNvSpPr>
            <a:spLocks noGrp="1" noRot="1" noChangeAspect="1" noChangeArrowheads="1" noTextEdit="1"/>
          </p:cNvSpPr>
          <p:nvPr>
            <p:ph type="sldImg"/>
          </p:nvPr>
        </p:nvSpPr>
        <p:spPr>
          <a:xfrm>
            <a:off x="1257300" y="720725"/>
            <a:ext cx="4800600" cy="3600450"/>
          </a:xfrm>
          <a:ln/>
        </p:spPr>
      </p:sp>
      <p:sp>
        <p:nvSpPr>
          <p:cNvPr id="26628" name="Rectangle 3"/>
          <p:cNvSpPr>
            <a:spLocks noGrp="1" noChangeArrowheads="1"/>
          </p:cNvSpPr>
          <p:nvPr>
            <p:ph type="body" idx="1"/>
          </p:nvPr>
        </p:nvSpPr>
        <p:spPr>
          <a:noFill/>
        </p:spPr>
        <p:txBody>
          <a:bodyPr/>
          <a:lstStyle/>
          <a:p>
            <a:r>
              <a:rPr lang="en-GB" dirty="0" smtClean="0"/>
              <a:t>Impact on implicit margins</a:t>
            </a:r>
          </a:p>
          <a:p>
            <a:r>
              <a:rPr lang="en-GB" dirty="0" smtClean="0"/>
              <a:t>Removal of prudence</a:t>
            </a:r>
          </a:p>
          <a:p>
            <a:r>
              <a:rPr lang="en-GB" dirty="0" smtClean="0"/>
              <a:t>Binary events</a:t>
            </a:r>
          </a:p>
          <a:p>
            <a:r>
              <a:rPr lang="en-GB" dirty="0" smtClean="0"/>
              <a:t>Contract boundaries</a:t>
            </a:r>
          </a:p>
          <a:p>
            <a:r>
              <a:rPr lang="en-GB" dirty="0" smtClean="0"/>
              <a:t>Discounting</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731520" y="4560570"/>
            <a:ext cx="5852160" cy="4320540"/>
          </a:xfrm>
          <a:noFill/>
        </p:spPr>
        <p:txBody>
          <a:bodyPr/>
          <a:lstStyle/>
          <a:p>
            <a:endParaRPr lang="en-GB"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75361" y="4560570"/>
            <a:ext cx="5444067" cy="4320540"/>
          </a:xfrm>
          <a:noFill/>
        </p:spPr>
        <p:txBody>
          <a:bodyPr/>
          <a:lstStyle/>
          <a:p>
            <a:r>
              <a:rPr lang="es-ES" dirty="0" smtClean="0">
                <a:ea typeface="ＭＳ Ｐゴシック" pitchFamily="34" charset="-128"/>
              </a:rPr>
              <a:t>Los amortiguadores son necesarios incluso para los formula 1 que corren en un circuito, porque los baches </a:t>
            </a:r>
            <a:r>
              <a:rPr lang="es-ES" dirty="0" err="1" smtClean="0">
                <a:ea typeface="ＭＳ Ｐゴシック" pitchFamily="34" charset="-128"/>
              </a:rPr>
              <a:t>estan</a:t>
            </a:r>
            <a:r>
              <a:rPr lang="es-ES" dirty="0" smtClean="0">
                <a:ea typeface="ＭＳ Ｐゴシック" pitchFamily="34" charset="-128"/>
              </a:rPr>
              <a:t> </a:t>
            </a:r>
            <a:r>
              <a:rPr lang="es-ES" dirty="0" err="1" smtClean="0">
                <a:ea typeface="ＭＳ Ｐゴシック" pitchFamily="34" charset="-128"/>
              </a:rPr>
              <a:t>ahi</a:t>
            </a:r>
            <a:r>
              <a:rPr lang="es-ES" dirty="0" smtClean="0">
                <a:ea typeface="ＭＳ Ｐゴシック" pitchFamily="34" charset="-128"/>
              </a:rPr>
              <a:t>.</a:t>
            </a:r>
          </a:p>
          <a:p>
            <a:r>
              <a:rPr lang="en-US" dirty="0" smtClean="0">
                <a:ea typeface="ＭＳ Ｐゴシック" pitchFamily="34" charset="-128"/>
              </a:rPr>
              <a:t>Sin embargo la </a:t>
            </a:r>
            <a:r>
              <a:rPr lang="en-US" dirty="0" err="1" smtClean="0">
                <a:ea typeface="ＭＳ Ｐゴシック" pitchFamily="34" charset="-128"/>
              </a:rPr>
              <a:t>amortiguacion</a:t>
            </a:r>
            <a:r>
              <a:rPr lang="en-US" dirty="0" smtClean="0">
                <a:ea typeface="ＭＳ Ｐゴシック" pitchFamily="34" charset="-128"/>
              </a:rPr>
              <a:t> no</a:t>
            </a:r>
            <a:r>
              <a:rPr lang="en-US" baseline="0" dirty="0" smtClean="0">
                <a:ea typeface="ＭＳ Ｐゴシック" pitchFamily="34" charset="-128"/>
              </a:rPr>
              <a:t> lo </a:t>
            </a:r>
            <a:r>
              <a:rPr lang="en-US" baseline="0" dirty="0" err="1" smtClean="0">
                <a:ea typeface="ＭＳ Ｐゴシック" pitchFamily="34" charset="-128"/>
              </a:rPr>
              <a:t>es</a:t>
            </a:r>
            <a:r>
              <a:rPr lang="en-US" baseline="0" dirty="0" smtClean="0">
                <a:ea typeface="ＭＳ Ｐゴシック" pitchFamily="34" charset="-128"/>
              </a:rPr>
              <a:t> </a:t>
            </a:r>
            <a:r>
              <a:rPr lang="en-US" baseline="0" dirty="0" err="1" smtClean="0">
                <a:ea typeface="ＭＳ Ｐゴシック" pitchFamily="34" charset="-128"/>
              </a:rPr>
              <a:t>todo</a:t>
            </a:r>
            <a:r>
              <a:rPr lang="en-US" baseline="0" dirty="0" smtClean="0">
                <a:ea typeface="ＭＳ Ｐゴシック" pitchFamily="34" charset="-128"/>
              </a:rPr>
              <a:t>. </a:t>
            </a:r>
          </a:p>
          <a:p>
            <a:r>
              <a:rPr lang="en-US" baseline="0" dirty="0" smtClean="0">
                <a:ea typeface="ＭＳ Ｐゴシック" pitchFamily="34" charset="-128"/>
              </a:rPr>
              <a:t>Hay </a:t>
            </a:r>
            <a:r>
              <a:rPr lang="en-US" baseline="0" dirty="0" err="1" smtClean="0">
                <a:ea typeface="ＭＳ Ｐゴシック" pitchFamily="34" charset="-128"/>
              </a:rPr>
              <a:t>baches</a:t>
            </a:r>
            <a:r>
              <a:rPr lang="en-US" baseline="0" dirty="0" smtClean="0">
                <a:ea typeface="ＭＳ Ｐゴシック" pitchFamily="34" charset="-128"/>
              </a:rPr>
              <a:t> </a:t>
            </a:r>
            <a:r>
              <a:rPr lang="en-US" baseline="0" dirty="0" err="1" smtClean="0">
                <a:ea typeface="ＭＳ Ｐゴシック" pitchFamily="34" charset="-128"/>
              </a:rPr>
              <a:t>que</a:t>
            </a:r>
            <a:r>
              <a:rPr lang="en-US" baseline="0" dirty="0" smtClean="0">
                <a:ea typeface="ＭＳ Ｐゴシック" pitchFamily="34" charset="-128"/>
              </a:rPr>
              <a:t> no se </a:t>
            </a:r>
            <a:r>
              <a:rPr lang="en-US" baseline="0" dirty="0" err="1" smtClean="0">
                <a:ea typeface="ＭＳ Ｐゴシック" pitchFamily="34" charset="-128"/>
              </a:rPr>
              <a:t>pueden</a:t>
            </a:r>
            <a:r>
              <a:rPr lang="en-US" baseline="0" dirty="0" smtClean="0">
                <a:ea typeface="ＭＳ Ｐゴシック" pitchFamily="34" charset="-128"/>
              </a:rPr>
              <a:t> </a:t>
            </a:r>
            <a:r>
              <a:rPr lang="en-US" baseline="0" dirty="0" err="1" smtClean="0">
                <a:ea typeface="ＭＳ Ｐゴシック" pitchFamily="34" charset="-128"/>
              </a:rPr>
              <a:t>evitar</a:t>
            </a:r>
            <a:r>
              <a:rPr lang="en-US" baseline="0" dirty="0" smtClean="0">
                <a:ea typeface="ＭＳ Ｐゴシック" pitchFamily="34" charset="-128"/>
              </a:rPr>
              <a:t>.</a:t>
            </a:r>
          </a:p>
          <a:p>
            <a:endParaRPr lang="en-US" dirty="0" smtClean="0">
              <a:ea typeface="ＭＳ Ｐゴシック" pitchFamily="34" charset="-128"/>
            </a:endParaRPr>
          </a:p>
          <a:p>
            <a:pPr eaLnBrk="1" hangingPunct="1"/>
            <a:r>
              <a:rPr lang="en-GB" sz="1700" b="1" dirty="0"/>
              <a:t>Components of own funds</a:t>
            </a:r>
          </a:p>
          <a:p>
            <a:pPr eaLnBrk="1" hangingPunct="1"/>
            <a:r>
              <a:rPr lang="en-GB" sz="1700" dirty="0"/>
              <a:t>Basic own funds - </a:t>
            </a:r>
            <a:r>
              <a:rPr lang="en-GB" sz="1500" dirty="0"/>
              <a:t>Excess of assets over liabilities  + subordinated liabilities</a:t>
            </a:r>
            <a:endParaRPr lang="en-GB" sz="1700" dirty="0"/>
          </a:p>
          <a:p>
            <a:pPr eaLnBrk="1" hangingPunct="1"/>
            <a:r>
              <a:rPr lang="en-GB" sz="1700" dirty="0"/>
              <a:t>Ancillary own funds (off-balance sheet)</a:t>
            </a:r>
          </a:p>
          <a:p>
            <a:pPr lvl="1" eaLnBrk="1" hangingPunct="1"/>
            <a:r>
              <a:rPr lang="en-GB" sz="1500" dirty="0"/>
              <a:t>Can be called up to absorb losses (</a:t>
            </a:r>
            <a:r>
              <a:rPr lang="en-GB" sz="1500" dirty="0" err="1"/>
              <a:t>eg</a:t>
            </a:r>
            <a:r>
              <a:rPr lang="en-GB" sz="1500" dirty="0"/>
              <a:t>. Members’ Calls, letters of credit)  </a:t>
            </a:r>
          </a:p>
          <a:p>
            <a:pPr lvl="1" eaLnBrk="1" hangingPunct="1"/>
            <a:r>
              <a:rPr lang="en-GB" sz="1500" dirty="0"/>
              <a:t>Subject to supervisory approval</a:t>
            </a:r>
          </a:p>
          <a:p>
            <a:pPr lvl="1" eaLnBrk="1" hangingPunct="1"/>
            <a:endParaRPr lang="en-GB" sz="1500" dirty="0"/>
          </a:p>
          <a:p>
            <a:pPr marL="60413" eaLnBrk="1" hangingPunct="1"/>
            <a:r>
              <a:rPr lang="en-US" sz="1900" b="1" dirty="0"/>
              <a:t>Classification of own funds</a:t>
            </a:r>
            <a:r>
              <a:rPr lang="en-GB" sz="1900" b="1" dirty="0"/>
              <a:t> items into three quality tiers</a:t>
            </a:r>
          </a:p>
          <a:p>
            <a:pPr lvl="1" eaLnBrk="1" hangingPunct="1"/>
            <a:r>
              <a:rPr lang="en-GB" sz="1500" dirty="0"/>
              <a:t>Qualitative criteria for classifying into tiers:</a:t>
            </a:r>
          </a:p>
          <a:p>
            <a:pPr lvl="2" eaLnBrk="1" hangingPunct="1"/>
            <a:r>
              <a:rPr lang="en-GB" sz="1500" dirty="0"/>
              <a:t>Permanent  availability: the item is available, or can be called up on demand, to fully absorb losses on a going-concern basis, as well as in the case of winding-up</a:t>
            </a:r>
          </a:p>
          <a:p>
            <a:pPr lvl="2" eaLnBrk="1" hangingPunct="1"/>
            <a:r>
              <a:rPr lang="en-GB" sz="1500" dirty="0"/>
              <a:t>Subordination in the case of winding-up</a:t>
            </a:r>
          </a:p>
          <a:p>
            <a:pPr lvl="1" eaLnBrk="1" hangingPunct="1"/>
            <a:r>
              <a:rPr lang="en-GB" sz="1500" dirty="0"/>
              <a:t>Additional features to be considered:</a:t>
            </a:r>
          </a:p>
          <a:p>
            <a:pPr lvl="2" eaLnBrk="1" hangingPunct="1"/>
            <a:r>
              <a:rPr lang="en-GB" sz="1500" dirty="0"/>
              <a:t>Absence of incentives to redeem</a:t>
            </a:r>
          </a:p>
          <a:p>
            <a:pPr lvl="2" eaLnBrk="1" hangingPunct="1"/>
            <a:r>
              <a:rPr lang="en-GB" sz="1500" dirty="0"/>
              <a:t>Absence of mandatory servicing costs</a:t>
            </a:r>
          </a:p>
          <a:p>
            <a:pPr lvl="2" eaLnBrk="1" hangingPunct="1"/>
            <a:r>
              <a:rPr lang="en-GB" sz="1500" dirty="0"/>
              <a:t>Absence of encumbrances</a:t>
            </a:r>
          </a:p>
          <a:p>
            <a:endParaRPr lang="en-GB"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75361" y="4560570"/>
            <a:ext cx="5444067" cy="4320540"/>
          </a:xfrm>
          <a:noFill/>
        </p:spPr>
        <p:txBody>
          <a:bodyPr/>
          <a:lstStyle/>
          <a:p>
            <a:endParaRPr lang="en-GB"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487680" y="4560570"/>
            <a:ext cx="6339840" cy="4560570"/>
          </a:xfrm>
          <a:noFill/>
        </p:spPr>
        <p:txBody>
          <a:bodyPr/>
          <a:lstStyle/>
          <a:p>
            <a:pPr eaLnBrk="1" hangingPunct="1">
              <a:lnSpc>
                <a:spcPct val="80000"/>
              </a:lnSpc>
              <a:buFontTx/>
              <a:buNone/>
            </a:pPr>
            <a:r>
              <a:rPr lang="en-GB" b="1" dirty="0" smtClean="0"/>
              <a:t>Definition and target criteria for SCR</a:t>
            </a:r>
          </a:p>
          <a:p>
            <a:pPr eaLnBrk="1" hangingPunct="1">
              <a:lnSpc>
                <a:spcPct val="80000"/>
              </a:lnSpc>
            </a:pPr>
            <a:r>
              <a:rPr lang="en-GB" dirty="0" smtClean="0"/>
              <a:t>Risk = change in the basic own funds</a:t>
            </a:r>
          </a:p>
          <a:p>
            <a:pPr eaLnBrk="1" hangingPunct="1">
              <a:lnSpc>
                <a:spcPct val="80000"/>
              </a:lnSpc>
            </a:pPr>
            <a:r>
              <a:rPr lang="en-GB" dirty="0" smtClean="0"/>
              <a:t>Event to be averted = “ruin” = negative basic own funds</a:t>
            </a:r>
          </a:p>
          <a:p>
            <a:pPr eaLnBrk="1" hangingPunct="1">
              <a:lnSpc>
                <a:spcPct val="80000"/>
              </a:lnSpc>
            </a:pPr>
            <a:r>
              <a:rPr lang="en-GB" dirty="0" smtClean="0"/>
              <a:t>Risk measure = Value-at-Risk, confidence level of 99.5%</a:t>
            </a:r>
          </a:p>
          <a:p>
            <a:pPr eaLnBrk="1" hangingPunct="1">
              <a:lnSpc>
                <a:spcPct val="80000"/>
              </a:lnSpc>
            </a:pPr>
            <a:r>
              <a:rPr lang="en-GB" dirty="0" smtClean="0"/>
              <a:t>Time horizon = 1 year</a:t>
            </a:r>
          </a:p>
          <a:p>
            <a:pPr eaLnBrk="1" hangingPunct="1">
              <a:lnSpc>
                <a:spcPct val="150000"/>
              </a:lnSpc>
            </a:pPr>
            <a:r>
              <a:rPr lang="fr-FR" dirty="0" smtClean="0"/>
              <a:t>The SCR </a:t>
            </a:r>
            <a:r>
              <a:rPr lang="fr-FR" dirty="0" err="1" smtClean="0"/>
              <a:t>shall</a:t>
            </a:r>
            <a:r>
              <a:rPr lang="fr-FR" dirty="0" smtClean="0"/>
              <a:t> </a:t>
            </a:r>
            <a:r>
              <a:rPr lang="fr-FR" dirty="0" err="1" smtClean="0"/>
              <a:t>take</a:t>
            </a:r>
            <a:r>
              <a:rPr lang="fr-FR" dirty="0" smtClean="0"/>
              <a:t> </a:t>
            </a:r>
            <a:r>
              <a:rPr lang="fr-FR" dirty="0" err="1" smtClean="0"/>
              <a:t>account</a:t>
            </a:r>
            <a:r>
              <a:rPr lang="fr-FR" dirty="0" smtClean="0"/>
              <a:t> of:</a:t>
            </a:r>
          </a:p>
          <a:p>
            <a:pPr lvl="1" eaLnBrk="1" hangingPunct="1">
              <a:lnSpc>
                <a:spcPct val="115000"/>
              </a:lnSpc>
            </a:pPr>
            <a:r>
              <a:rPr lang="fr-FR" dirty="0" smtClean="0"/>
              <a:t>All </a:t>
            </a:r>
            <a:r>
              <a:rPr lang="fr-FR" u="sng" dirty="0" smtClean="0"/>
              <a:t>quantifiable</a:t>
            </a:r>
            <a:r>
              <a:rPr lang="fr-FR" dirty="0" smtClean="0"/>
              <a:t> </a:t>
            </a:r>
            <a:r>
              <a:rPr lang="fr-FR" dirty="0" err="1" smtClean="0"/>
              <a:t>risks</a:t>
            </a:r>
            <a:r>
              <a:rPr lang="fr-FR" dirty="0" smtClean="0"/>
              <a:t> (</a:t>
            </a:r>
            <a:r>
              <a:rPr lang="fr-FR" dirty="0" err="1" smtClean="0"/>
              <a:t>underwriting</a:t>
            </a:r>
            <a:r>
              <a:rPr lang="fr-FR" dirty="0" smtClean="0"/>
              <a:t>, </a:t>
            </a:r>
            <a:r>
              <a:rPr lang="fr-FR" dirty="0" err="1" smtClean="0"/>
              <a:t>market</a:t>
            </a:r>
            <a:r>
              <a:rPr lang="fr-FR" dirty="0" smtClean="0"/>
              <a:t>, </a:t>
            </a:r>
            <a:r>
              <a:rPr lang="fr-FR" dirty="0" err="1" smtClean="0"/>
              <a:t>credit</a:t>
            </a:r>
            <a:r>
              <a:rPr lang="fr-FR" dirty="0" smtClean="0"/>
              <a:t>, </a:t>
            </a:r>
            <a:r>
              <a:rPr lang="fr-FR" dirty="0" err="1" smtClean="0"/>
              <a:t>operational</a:t>
            </a:r>
            <a:r>
              <a:rPr lang="fr-FR" dirty="0" smtClean="0"/>
              <a:t>)</a:t>
            </a:r>
          </a:p>
          <a:p>
            <a:pPr lvl="1" eaLnBrk="1" hangingPunct="1">
              <a:lnSpc>
                <a:spcPct val="115000"/>
              </a:lnSpc>
            </a:pPr>
            <a:r>
              <a:rPr lang="fr-FR" dirty="0" smtClean="0"/>
              <a:t>Net impact of all possible risk mitigation techniques (</a:t>
            </a:r>
            <a:r>
              <a:rPr lang="fr-FR" dirty="0" err="1" smtClean="0"/>
              <a:t>e.g</a:t>
            </a:r>
            <a:r>
              <a:rPr lang="fr-FR" dirty="0" smtClean="0"/>
              <a:t>. reinsurance, securitisation, etc.)</a:t>
            </a:r>
          </a:p>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731520" y="4560570"/>
            <a:ext cx="5852160" cy="4320540"/>
          </a:xfrm>
          <a:noFill/>
        </p:spPr>
        <p:txBody>
          <a:bodyPr/>
          <a:lstStyle/>
          <a:p>
            <a:r>
              <a:rPr lang="en-US" dirty="0" smtClean="0">
                <a:ea typeface="ＭＳ Ｐゴシック" pitchFamily="34" charset="-128"/>
              </a:rPr>
              <a:t>Options to calculate the SCR</a:t>
            </a:r>
          </a:p>
          <a:p>
            <a:r>
              <a:rPr lang="en-US" dirty="0" smtClean="0">
                <a:ea typeface="ＭＳ Ｐゴシック" pitchFamily="34" charset="-128"/>
              </a:rPr>
              <a:t>European Standard Formula:</a:t>
            </a:r>
          </a:p>
          <a:p>
            <a:r>
              <a:rPr lang="en-US" dirty="0" smtClean="0">
                <a:ea typeface="ＭＳ Ｐゴシック" pitchFamily="34" charset="-128"/>
              </a:rPr>
              <a:t>Standardised formula</a:t>
            </a:r>
          </a:p>
          <a:p>
            <a:r>
              <a:rPr lang="en-US" dirty="0" smtClean="0">
                <a:ea typeface="ＭＳ Ｐゴシック" pitchFamily="34" charset="-128"/>
              </a:rPr>
              <a:t>Calibrated to achieve target criteria of 99.5% </a:t>
            </a:r>
            <a:r>
              <a:rPr lang="en-US" dirty="0" err="1" smtClean="0">
                <a:ea typeface="ＭＳ Ｐゴシック" pitchFamily="34" charset="-128"/>
              </a:rPr>
              <a:t>VaR</a:t>
            </a:r>
            <a:r>
              <a:rPr lang="en-US" dirty="0" smtClean="0">
                <a:ea typeface="ＭＳ Ｐゴシック" pitchFamily="34" charset="-128"/>
              </a:rPr>
              <a:t> 1 year</a:t>
            </a:r>
          </a:p>
          <a:p>
            <a:r>
              <a:rPr lang="en-US" dirty="0" smtClean="0">
                <a:ea typeface="ＭＳ Ｐゴシック" pitchFamily="34" charset="-128"/>
              </a:rPr>
              <a:t>Modular structure</a:t>
            </a:r>
          </a:p>
          <a:p>
            <a:r>
              <a:rPr lang="en-US" dirty="0" smtClean="0">
                <a:ea typeface="ＭＳ Ｐゴシック" pitchFamily="34" charset="-128"/>
              </a:rPr>
              <a:t>Internal model:</a:t>
            </a:r>
          </a:p>
          <a:p>
            <a:r>
              <a:rPr lang="en-US" dirty="0" smtClean="0">
                <a:ea typeface="ＭＳ Ｐゴシック" pitchFamily="34" charset="-128"/>
              </a:rPr>
              <a:t>Insurer-specific</a:t>
            </a:r>
          </a:p>
          <a:p>
            <a:r>
              <a:rPr lang="en-US" dirty="0" smtClean="0">
                <a:ea typeface="ＭＳ Ｐゴシック" pitchFamily="34" charset="-128"/>
              </a:rPr>
              <a:t>To be approved by supervisor</a:t>
            </a:r>
          </a:p>
          <a:p>
            <a:r>
              <a:rPr lang="en-US" dirty="0" smtClean="0">
                <a:ea typeface="ＭＳ Ｐゴシック" pitchFamily="34" charset="-128"/>
              </a:rPr>
              <a:t>Can be partial or full internal model</a:t>
            </a:r>
          </a:p>
          <a:p>
            <a:r>
              <a:rPr lang="en-US" dirty="0" smtClean="0">
                <a:ea typeface="ＭＳ Ｐゴシック" pitchFamily="34" charset="-128"/>
              </a:rPr>
              <a:t>Shall integrate processes of risk and capital management within the insurer</a:t>
            </a:r>
          </a:p>
          <a:p>
            <a:endParaRPr lang="en-GB"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srcRect/>
          <a:stretch>
            <a:fillRect/>
          </a:stretch>
        </p:blipFill>
        <p:spPr bwMode="auto">
          <a:xfrm>
            <a:off x="0" y="0"/>
            <a:ext cx="9172575" cy="6872288"/>
          </a:xfrm>
          <a:prstGeom prst="rect">
            <a:avLst/>
          </a:prstGeom>
          <a:noFill/>
          <a:ln w="9525">
            <a:noFill/>
            <a:miter lim="800000"/>
            <a:headEnd/>
            <a:tailEnd/>
          </a:ln>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p:spPr>
        <p:txBody>
          <a:bodyPr wrap="none" anchor="ctr"/>
          <a:lstStyle/>
          <a:p>
            <a:endParaRPr lang="en-US">
              <a:solidFill>
                <a:srgbClr val="000000"/>
              </a:solidFill>
            </a:endParaRPr>
          </a:p>
        </p:txBody>
      </p:sp>
      <p:pic>
        <p:nvPicPr>
          <p:cNvPr id="6" name="Picture 9" descr="eiopa_RGB"/>
          <p:cNvPicPr>
            <a:picLocks noChangeAspect="1" noChangeArrowheads="1"/>
          </p:cNvPicPr>
          <p:nvPr/>
        </p:nvPicPr>
        <p:blipFill>
          <a:blip r:embed="rId3"/>
          <a:srcRect/>
          <a:stretch>
            <a:fillRect/>
          </a:stretch>
        </p:blipFill>
        <p:spPr bwMode="auto">
          <a:xfrm>
            <a:off x="6203950" y="-4763"/>
            <a:ext cx="2635250" cy="1833563"/>
          </a:xfrm>
          <a:prstGeom prst="rect">
            <a:avLst/>
          </a:prstGeom>
          <a:noFill/>
          <a:ln w="9525">
            <a:noFill/>
            <a:miter lim="800000"/>
            <a:headEnd/>
            <a:tailEnd/>
          </a:ln>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bg1"/>
                </a:solidFill>
              </a:defRPr>
            </a:lvl1pPr>
          </a:lstStyle>
          <a:p>
            <a:pPr>
              <a:defRPr/>
            </a:pPr>
            <a:fld id="{4D3C08F9-AC6D-4142-84FD-1220FD9BAAEE}" type="datetime4">
              <a:rPr lang="en-GB" smtClean="0">
                <a:solidFill>
                  <a:srgbClr val="FFFFFF"/>
                </a:solidFill>
              </a:rPr>
              <a:t>20 November 2012</a:t>
            </a:fld>
            <a:endParaRPr lang="en-GB" dirty="0">
              <a:solidFill>
                <a:srgbClr val="000000"/>
              </a:solidFill>
            </a:endParaRPr>
          </a:p>
        </p:txBody>
      </p:sp>
      <p:sp>
        <p:nvSpPr>
          <p:cNvPr id="8"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bg1"/>
                </a:solidFill>
              </a:defRPr>
            </a:lvl1pPr>
          </a:lstStyle>
          <a:p>
            <a:pPr>
              <a:defRPr/>
            </a:pPr>
            <a:fld id="{7EBB049C-E5BD-4B3E-A8CD-C967BC576F72}" type="slidenum">
              <a:rPr lang="en-GB">
                <a:solidFill>
                  <a:srgbClr val="FFFFFF"/>
                </a:solidFill>
              </a:rPr>
              <a:pPr>
                <a:defRPr/>
              </a:pPr>
              <a:t>‹#›</a:t>
            </a:fld>
            <a:endParaRPr lang="en-GB">
              <a:solidFill>
                <a:srgbClr val="000000"/>
              </a:solidFill>
            </a:endParaRPr>
          </a:p>
        </p:txBody>
      </p:sp>
      <p:pic>
        <p:nvPicPr>
          <p:cNvPr id="9" name="7 Imagen" descr="Logo_oficial_2012.png"/>
          <p:cNvPicPr>
            <a:picLocks noChangeAspect="1"/>
          </p:cNvPicPr>
          <p:nvPr userDrawn="1"/>
        </p:nvPicPr>
        <p:blipFill>
          <a:blip r:embed="rId4"/>
          <a:stretch>
            <a:fillRect/>
          </a:stretch>
        </p:blipFill>
        <p:spPr>
          <a:xfrm>
            <a:off x="179512" y="188640"/>
            <a:ext cx="2535100" cy="402397"/>
          </a:xfrm>
          <a:prstGeom prst="rect">
            <a:avLst/>
          </a:prstGeom>
        </p:spPr>
      </p:pic>
    </p:spTree>
    <p:extLst>
      <p:ext uri="{BB962C8B-B14F-4D97-AF65-F5344CB8AC3E}">
        <p14:creationId xmlns:p14="http://schemas.microsoft.com/office/powerpoint/2010/main" val="3499248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0FB78CDF-B3D1-41FA-A018-C0DBDAD87729}"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09207DFC-308B-43C2-B686-07C1725BEAB1}"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3396C5DA-36F6-4684-B96B-F0491ACB06F9}"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F319B7A2-2992-4744-9FF0-308904E62199}"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248400" cy="10668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33400" y="1676400"/>
            <a:ext cx="8153400" cy="4419600"/>
          </a:xfrm>
        </p:spPr>
        <p:txBody>
          <a:bodyPr/>
          <a:lstStyle/>
          <a:p>
            <a:pPr lvl="0"/>
            <a:endParaRPr lang="en-GB" noProof="0"/>
          </a:p>
        </p:txBody>
      </p:sp>
      <p:sp>
        <p:nvSpPr>
          <p:cNvPr id="4" name="Rectangle 3"/>
          <p:cNvSpPr>
            <a:spLocks noGrp="1" noChangeArrowheads="1"/>
          </p:cNvSpPr>
          <p:nvPr>
            <p:ph type="dt" sz="half" idx="10"/>
          </p:nvPr>
        </p:nvSpPr>
        <p:spPr>
          <a:ln/>
        </p:spPr>
        <p:txBody>
          <a:bodyPr/>
          <a:lstStyle>
            <a:lvl1pPr>
              <a:defRPr/>
            </a:lvl1pPr>
          </a:lstStyle>
          <a:p>
            <a:pPr>
              <a:defRPr/>
            </a:pPr>
            <a:fld id="{116FD985-DA82-403F-92A8-BFFB4A357B54}"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766743C4-0D8A-4614-B6A5-D4D5C45F5DFA}"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2484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676400"/>
            <a:ext cx="8153400" cy="4419600"/>
          </a:xfrm>
        </p:spPr>
        <p:txBody>
          <a:bodyPr/>
          <a:lstStyle/>
          <a:p>
            <a:pPr lvl="0"/>
            <a:endParaRPr lang="en-GB" noProof="0"/>
          </a:p>
        </p:txBody>
      </p:sp>
      <p:sp>
        <p:nvSpPr>
          <p:cNvPr id="4" name="Rectangle 3"/>
          <p:cNvSpPr>
            <a:spLocks noGrp="1" noChangeArrowheads="1"/>
          </p:cNvSpPr>
          <p:nvPr>
            <p:ph type="dt" sz="half" idx="10"/>
          </p:nvPr>
        </p:nvSpPr>
        <p:spPr>
          <a:ln/>
        </p:spPr>
        <p:txBody>
          <a:bodyPr/>
          <a:lstStyle>
            <a:lvl1pPr>
              <a:defRPr/>
            </a:lvl1pPr>
          </a:lstStyle>
          <a:p>
            <a:pPr>
              <a:defRPr/>
            </a:pPr>
            <a:fld id="{9315CCC6-2D75-45DF-9A74-5B496D60D394}"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B2793DD3-73BE-4DB9-BB6A-B10B9AD31084}"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p:spPr>
        <p:txBody>
          <a:bodyPr wrap="none" anchor="ctr"/>
          <a:lstStyle/>
          <a:p>
            <a:endParaRPr lang="en-US"/>
          </a:p>
        </p:txBody>
      </p:sp>
      <p:sp>
        <p:nvSpPr>
          <p:cNvPr id="4099" name="Rectangle 3"/>
          <p:cNvSpPr>
            <a:spLocks noGrp="1" noChangeArrowheads="1"/>
          </p:cNvSpPr>
          <p:nvPr>
            <p:ph type="ctrTitle"/>
          </p:nvPr>
        </p:nvSpPr>
        <p:spPr>
          <a:xfrm>
            <a:off x="304800" y="2971800"/>
            <a:ext cx="6400800" cy="1143000"/>
          </a:xfrm>
        </p:spPr>
        <p:txBody>
          <a:bodyPr/>
          <a:lstStyle>
            <a:lvl1pPr>
              <a:defRPr/>
            </a:lvl1pPr>
          </a:lstStyle>
          <a:p>
            <a:pPr lvl="0"/>
            <a:r>
              <a:rPr lang="en-US" noProof="0" dirty="0" smtClean="0"/>
              <a:t>Click to edit Master title style</a:t>
            </a:r>
            <a:endParaRPr lang="en-GB" noProof="0" dirty="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bg1"/>
                </a:solidFill>
              </a:defRPr>
            </a:lvl1pPr>
          </a:lstStyle>
          <a:p>
            <a:pPr>
              <a:defRPr/>
            </a:pPr>
            <a:fld id="{FFC92B96-0FF3-4225-A40D-19FA7C89585A}" type="datetime4">
              <a:rPr lang="en-GB" smtClean="0"/>
              <a:t>20 November 2012</a:t>
            </a:fld>
            <a:endParaRPr lang="en-GB" dirty="0">
              <a:solidFill>
                <a:schemeClr val="tx1"/>
              </a:solidFill>
            </a:endParaRPr>
          </a:p>
        </p:txBody>
      </p:sp>
      <p:sp>
        <p:nvSpPr>
          <p:cNvPr id="8"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bg1"/>
                </a:solidFill>
              </a:defRPr>
            </a:lvl1pPr>
          </a:lstStyle>
          <a:p>
            <a:pPr>
              <a:defRPr/>
            </a:pPr>
            <a:fld id="{7EBB049C-E5BD-4B3E-A8CD-C967BC576F72}" type="slidenum">
              <a:rPr lang="en-GB"/>
              <a:pPr>
                <a:defRPr/>
              </a:pPr>
              <a:t>‹#›</a:t>
            </a:fld>
            <a:endParaRPr lang="en-GB">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C17F2EDE-35F7-4204-A511-38EEF8CC2D39}"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DC985F40-3A00-41C0-A8C3-9761C753B3C1}"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5BD0B8CC-8179-492B-93F4-B062C3B99ED6}" type="datetime4">
              <a:rPr lang="en-GB" smtClean="0"/>
              <a:t>20 November 2012</a:t>
            </a:fld>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098C5239-2E41-4346-940E-D3901D237E1E}"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962BB5A7-FE86-4DBA-98ED-3F2A8F8F646B}" type="datetime4">
              <a:rPr lang="en-GB" smtClean="0"/>
              <a:t>20 November 2012</a:t>
            </a:fld>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370335CD-D6D2-4680-A115-B3FEC4D60165}"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7FF267DC-831A-4CA3-964D-8A864DD0F64D}" type="datetime4">
              <a:rPr lang="en-GB" smtClean="0"/>
              <a:t>20 November 2012</a:t>
            </a:fld>
            <a:endParaRPr lang="en-GB"/>
          </a:p>
        </p:txBody>
      </p:sp>
      <p:sp>
        <p:nvSpPr>
          <p:cNvPr id="8" name="Rectangle 4"/>
          <p:cNvSpPr>
            <a:spLocks noGrp="1" noChangeArrowheads="1"/>
          </p:cNvSpPr>
          <p:nvPr>
            <p:ph type="sldNum" sz="quarter" idx="11"/>
          </p:nvPr>
        </p:nvSpPr>
        <p:spPr>
          <a:ln/>
        </p:spPr>
        <p:txBody>
          <a:bodyPr/>
          <a:lstStyle>
            <a:lvl1pPr>
              <a:defRPr/>
            </a:lvl1pPr>
          </a:lstStyle>
          <a:p>
            <a:pPr>
              <a:defRPr/>
            </a:pPr>
            <a:fld id="{5ADC67C9-91AD-435B-A621-36253EBF9BC4}"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34D7696D-1976-432C-8CEF-B1FAB0DFCD92}" type="datetime4">
              <a:rPr lang="en-GB" smtClean="0"/>
              <a:t>20 November 2012</a:t>
            </a:fld>
            <a:endParaRPr lang="en-GB"/>
          </a:p>
        </p:txBody>
      </p:sp>
      <p:sp>
        <p:nvSpPr>
          <p:cNvPr id="4" name="Rectangle 4"/>
          <p:cNvSpPr>
            <a:spLocks noGrp="1" noChangeArrowheads="1"/>
          </p:cNvSpPr>
          <p:nvPr>
            <p:ph type="sldNum" sz="quarter" idx="11"/>
          </p:nvPr>
        </p:nvSpPr>
        <p:spPr>
          <a:ln/>
        </p:spPr>
        <p:txBody>
          <a:bodyPr/>
          <a:lstStyle>
            <a:lvl1pPr>
              <a:defRPr/>
            </a:lvl1pPr>
          </a:lstStyle>
          <a:p>
            <a:pPr>
              <a:defRPr/>
            </a:pPr>
            <a:fld id="{24A79C7C-A01A-456D-A396-5F783EE7EBE5}"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4C22A900-242C-4A01-B393-D5E19017DDEC}" type="datetime4">
              <a:rPr lang="en-GB" smtClean="0"/>
              <a:t>20 November 2012</a:t>
            </a:fld>
            <a:endParaRPr lang="en-GB"/>
          </a:p>
        </p:txBody>
      </p:sp>
      <p:sp>
        <p:nvSpPr>
          <p:cNvPr id="3" name="Rectangle 4"/>
          <p:cNvSpPr>
            <a:spLocks noGrp="1" noChangeArrowheads="1"/>
          </p:cNvSpPr>
          <p:nvPr>
            <p:ph type="sldNum" sz="quarter" idx="11"/>
          </p:nvPr>
        </p:nvSpPr>
        <p:spPr>
          <a:ln/>
        </p:spPr>
        <p:txBody>
          <a:bodyPr/>
          <a:lstStyle>
            <a:lvl1pPr>
              <a:defRPr/>
            </a:lvl1pPr>
          </a:lstStyle>
          <a:p>
            <a:pPr>
              <a:defRPr/>
            </a:pPr>
            <a:fld id="{829FFA9C-6C74-4B6A-B28D-CFB01FB1611F}"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618E919D-22CB-4780-929D-7BC828C22C9C}" type="datetime4">
              <a:rPr lang="en-GB" smtClean="0"/>
              <a:t>20 November 2012</a:t>
            </a:fld>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4AF8959C-A95F-4E85-8267-D3FF78E0D8DB}"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7608B9F9-2C87-4817-A182-8419B61E63A1}" type="datetime4">
              <a:rPr lang="en-GB" smtClean="0"/>
              <a:t>20 November 2012</a:t>
            </a:fld>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24D09781-935A-4F2C-815F-C89A40EB59C0}" type="slidenum">
              <a:rPr lang="en-GB"/>
              <a:pPr>
                <a:defRPr/>
              </a:pPr>
              <a:t>‹#›</a:t>
            </a:fld>
            <a:endParaRPr lang="en-GB" sz="1400">
              <a:latin typeface="Arial"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a:defRPr/>
            </a:pPr>
            <a:fld id="{347300BD-F5DF-4983-B24B-B811A61862C4}" type="datetime4">
              <a:rPr lang="en-GB" smtClean="0"/>
              <a:t>20 November 2012</a:t>
            </a:fld>
            <a:endParaRPr lang="en-GB"/>
          </a:p>
        </p:txBody>
      </p:sp>
      <p:sp>
        <p:nvSpPr>
          <p:cNvPr id="3076" name="Rectangle 4"/>
          <p:cNvSpPr>
            <a:spLocks noGrp="1" noChangeArrowheads="1"/>
          </p:cNvSpPr>
          <p:nvPr>
            <p:ph type="sldNum" sz="quarter" idx="4"/>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1000">
                <a:latin typeface="+mn-lt"/>
                <a:ea typeface="ＭＳ Ｐゴシック" pitchFamily="96" charset="-128"/>
              </a:defRPr>
            </a:lvl1pPr>
          </a:lstStyle>
          <a:p>
            <a:pPr>
              <a:defRPr/>
            </a:pPr>
            <a:fld id="{292D292B-B357-42A7-9EC1-AA2229691807}" type="slidenum">
              <a:rPr lang="en-GB"/>
              <a:pPr>
                <a:defRPr/>
              </a:pPr>
              <a:t>‹#›</a:t>
            </a:fld>
            <a:endParaRPr lang="en-GB" sz="1400">
              <a:latin typeface="Arial" charset="0"/>
            </a:endParaRPr>
          </a:p>
        </p:txBody>
      </p:sp>
      <p:pic>
        <p:nvPicPr>
          <p:cNvPr id="1029" name="Picture 5" descr="eiopa_PLATFORM_segment2"/>
          <p:cNvPicPr>
            <a:picLocks noChangeAspect="1" noChangeArrowheads="1"/>
          </p:cNvPicPr>
          <p:nvPr/>
        </p:nvPicPr>
        <p:blipFill>
          <a:blip r:embed="rId16"/>
          <a:srcRect/>
          <a:stretch>
            <a:fillRect/>
          </a:stretch>
        </p:blipFill>
        <p:spPr bwMode="auto">
          <a:xfrm>
            <a:off x="0" y="0"/>
            <a:ext cx="9144000" cy="1428750"/>
          </a:xfrm>
          <a:prstGeom prst="rect">
            <a:avLst/>
          </a:prstGeom>
          <a:noFill/>
          <a:ln w="9525">
            <a:noFill/>
            <a:miter lim="800000"/>
            <a:headEnd/>
            <a:tailEnd/>
          </a:ln>
        </p:spPr>
      </p:pic>
      <p:pic>
        <p:nvPicPr>
          <p:cNvPr id="1030" name="Picture 6" descr="eiopa_weiss"/>
          <p:cNvPicPr>
            <a:picLocks noChangeAspect="1" noChangeArrowheads="1"/>
          </p:cNvPicPr>
          <p:nvPr/>
        </p:nvPicPr>
        <p:blipFill>
          <a:blip r:embed="rId17"/>
          <a:srcRect/>
          <a:stretch>
            <a:fillRect/>
          </a:stretch>
        </p:blipFill>
        <p:spPr bwMode="auto">
          <a:xfrm>
            <a:off x="6754813" y="652463"/>
            <a:ext cx="2160587" cy="719137"/>
          </a:xfrm>
          <a:prstGeom prst="rect">
            <a:avLst/>
          </a:prstGeom>
          <a:noFill/>
          <a:ln w="9525">
            <a:noFill/>
            <a:miter lim="800000"/>
            <a:headEnd/>
            <a:tailEnd/>
          </a:ln>
        </p:spPr>
      </p:pic>
      <p:sp>
        <p:nvSpPr>
          <p:cNvPr id="1031" name="Line 7"/>
          <p:cNvSpPr>
            <a:spLocks noChangeShapeType="1"/>
          </p:cNvSpPr>
          <p:nvPr/>
        </p:nvSpPr>
        <p:spPr bwMode="auto">
          <a:xfrm>
            <a:off x="304800" y="6324600"/>
            <a:ext cx="8534400" cy="0"/>
          </a:xfrm>
          <a:prstGeom prst="line">
            <a:avLst/>
          </a:prstGeom>
          <a:noFill/>
          <a:ln w="9525">
            <a:solidFill>
              <a:schemeClr val="tx1"/>
            </a:solidFill>
            <a:round/>
            <a:headEnd/>
            <a:tailEnd/>
          </a:ln>
        </p:spPr>
        <p:txBody>
          <a:bodyPr wrap="none" anchor="ctr"/>
          <a:lstStyle/>
          <a:p>
            <a:endParaRPr lang="en-US"/>
          </a:p>
        </p:txBody>
      </p:sp>
      <p:sp>
        <p:nvSpPr>
          <p:cNvPr id="1032" name="Rectangle 8"/>
          <p:cNvSpPr>
            <a:spLocks noGrp="1" noChangeArrowheads="1"/>
          </p:cNvSpPr>
          <p:nvPr>
            <p:ph type="title"/>
          </p:nvPr>
        </p:nvSpPr>
        <p:spPr bwMode="auto">
          <a:xfrm>
            <a:off x="533400" y="119063"/>
            <a:ext cx="624840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Mastertitelformat bearbeiten</a:t>
            </a:r>
          </a:p>
        </p:txBody>
      </p:sp>
    </p:spTree>
  </p:cSld>
  <p:clrMap bg1="lt1" tx1="dk1" bg2="lt2" tx2="dk2" accent1="accent1" accent2="accent2" accent3="accent3" accent4="accent4" accent5="accent5" accent6="accent6" hlink="hlink" folHlink="folHlink"/>
  <p:sldLayoutIdLst>
    <p:sldLayoutId id="2147483702"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o"/>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a:defRPr/>
            </a:pPr>
            <a:fld id="{BBCCDBAB-7280-4AA6-93C6-FADA06DF3694}" type="datetime4">
              <a:rPr lang="en-GB" smtClean="0">
                <a:solidFill>
                  <a:srgbClr val="000000"/>
                </a:solidFill>
              </a:rPr>
              <a:t>20 November 2012</a:t>
            </a:fld>
            <a:endParaRPr lang="en-GB">
              <a:solidFill>
                <a:srgbClr val="000000"/>
              </a:solidFill>
            </a:endParaRPr>
          </a:p>
        </p:txBody>
      </p:sp>
      <p:sp>
        <p:nvSpPr>
          <p:cNvPr id="3076" name="Rectangle 4"/>
          <p:cNvSpPr>
            <a:spLocks noGrp="1" noChangeArrowheads="1"/>
          </p:cNvSpPr>
          <p:nvPr>
            <p:ph type="sldNum" sz="quarter" idx="4"/>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1000">
                <a:latin typeface="+mn-lt"/>
                <a:ea typeface="ＭＳ Ｐゴシック" pitchFamily="96" charset="-128"/>
              </a:defRPr>
            </a:lvl1pPr>
          </a:lstStyle>
          <a:p>
            <a:pPr>
              <a:defRPr/>
            </a:pPr>
            <a:fld id="{292D292B-B357-42A7-9EC1-AA2229691807}" type="slidenum">
              <a:rPr lang="en-GB">
                <a:solidFill>
                  <a:srgbClr val="000000"/>
                </a:solidFill>
              </a:rPr>
              <a:pPr>
                <a:defRPr/>
              </a:pPr>
              <a:t>‹#›</a:t>
            </a:fld>
            <a:endParaRPr lang="en-GB" sz="1400">
              <a:solidFill>
                <a:srgbClr val="000000"/>
              </a:solidFill>
              <a:latin typeface="Arial" charset="0"/>
            </a:endParaRPr>
          </a:p>
        </p:txBody>
      </p:sp>
      <p:pic>
        <p:nvPicPr>
          <p:cNvPr id="1029" name="Picture 5" descr="eiopa_PLATFORM_segment2"/>
          <p:cNvPicPr>
            <a:picLocks noChangeAspect="1" noChangeArrowheads="1"/>
          </p:cNvPicPr>
          <p:nvPr/>
        </p:nvPicPr>
        <p:blipFill>
          <a:blip r:embed="rId2"/>
          <a:srcRect/>
          <a:stretch>
            <a:fillRect/>
          </a:stretch>
        </p:blipFill>
        <p:spPr bwMode="auto">
          <a:xfrm>
            <a:off x="0" y="0"/>
            <a:ext cx="9144000" cy="1428750"/>
          </a:xfrm>
          <a:prstGeom prst="rect">
            <a:avLst/>
          </a:prstGeom>
          <a:noFill/>
          <a:ln w="9525">
            <a:noFill/>
            <a:miter lim="800000"/>
            <a:headEnd/>
            <a:tailEnd/>
          </a:ln>
        </p:spPr>
      </p:pic>
      <p:pic>
        <p:nvPicPr>
          <p:cNvPr id="1030" name="Picture 6" descr="eiopa_weiss"/>
          <p:cNvPicPr>
            <a:picLocks noChangeAspect="1" noChangeArrowheads="1"/>
          </p:cNvPicPr>
          <p:nvPr/>
        </p:nvPicPr>
        <p:blipFill>
          <a:blip r:embed="rId3"/>
          <a:srcRect/>
          <a:stretch>
            <a:fillRect/>
          </a:stretch>
        </p:blipFill>
        <p:spPr bwMode="auto">
          <a:xfrm>
            <a:off x="6754813" y="652463"/>
            <a:ext cx="2160587" cy="719137"/>
          </a:xfrm>
          <a:prstGeom prst="rect">
            <a:avLst/>
          </a:prstGeom>
          <a:noFill/>
          <a:ln w="9525">
            <a:noFill/>
            <a:miter lim="800000"/>
            <a:headEnd/>
            <a:tailEnd/>
          </a:ln>
        </p:spPr>
      </p:pic>
      <p:sp>
        <p:nvSpPr>
          <p:cNvPr id="1031" name="Line 7"/>
          <p:cNvSpPr>
            <a:spLocks noChangeShapeType="1"/>
          </p:cNvSpPr>
          <p:nvPr/>
        </p:nvSpPr>
        <p:spPr bwMode="auto">
          <a:xfrm>
            <a:off x="304800" y="6324600"/>
            <a:ext cx="8534400" cy="0"/>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032" name="Rectangle 8"/>
          <p:cNvSpPr>
            <a:spLocks noGrp="1" noChangeArrowheads="1"/>
          </p:cNvSpPr>
          <p:nvPr>
            <p:ph type="title"/>
          </p:nvPr>
        </p:nvSpPr>
        <p:spPr bwMode="auto">
          <a:xfrm>
            <a:off x="533400" y="119063"/>
            <a:ext cx="624840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Mastertitelformat bearbeiten</a:t>
            </a:r>
          </a:p>
        </p:txBody>
      </p:sp>
    </p:spTree>
    <p:extLst>
      <p:ext uri="{BB962C8B-B14F-4D97-AF65-F5344CB8AC3E}">
        <p14:creationId xmlns:p14="http://schemas.microsoft.com/office/powerpoint/2010/main" val="169729059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o"/>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w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eg"/><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image" Target="../media/image21.png"/><Relationship Id="rId5" Type="http://schemas.openxmlformats.org/officeDocument/2006/relationships/slide" Target="slide37.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fontAlgn="auto" hangingPunct="1">
              <a:lnSpc>
                <a:spcPct val="120000"/>
              </a:lnSpc>
              <a:spcBef>
                <a:spcPts val="900"/>
              </a:spcBef>
              <a:spcAft>
                <a:spcPts val="0"/>
              </a:spcAft>
            </a:pPr>
            <a:r>
              <a:rPr lang="de-DE" sz="3600" b="1" kern="1200" dirty="0">
                <a:solidFill>
                  <a:srgbClr val="572314"/>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Solvencia </a:t>
            </a:r>
            <a:r>
              <a:rPr lang="de-DE" sz="3600" b="1" kern="1200" dirty="0" smtClean="0">
                <a:solidFill>
                  <a:srgbClr val="572314"/>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 Balance Total</a:t>
            </a:r>
            <a:endParaRPr lang="de-DE" sz="3600" b="1" kern="1200" dirty="0">
              <a:solidFill>
                <a:srgbClr val="572314"/>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bwMode="auto">
          <a:xfrm>
            <a:off x="457200" y="4581128"/>
            <a:ext cx="6400800" cy="1524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0" fontAlgn="base" hangingPunct="0">
              <a:lnSpc>
                <a:spcPct val="70000"/>
              </a:lnSpc>
              <a:spcBef>
                <a:spcPct val="20000"/>
              </a:spcBef>
              <a:spcAft>
                <a:spcPct val="0"/>
              </a:spcAft>
              <a:buFontTx/>
              <a:buNone/>
              <a:defRPr sz="1800">
                <a:solidFill>
                  <a:schemeClr val="bg1"/>
                </a:solidFill>
                <a:latin typeface="+mn-lt"/>
                <a:ea typeface="+mn-ea"/>
                <a:cs typeface="+mn-cs"/>
              </a:defRPr>
            </a:lvl1pPr>
            <a:lvl2pPr marL="742950" indent="-285750" algn="l" rtl="0" eaLnBrk="0" fontAlgn="base" hangingPunct="0">
              <a:spcBef>
                <a:spcPct val="20000"/>
              </a:spcBef>
              <a:spcAft>
                <a:spcPct val="0"/>
              </a:spcAft>
              <a:buChar char="o"/>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r>
              <a:rPr lang="de-DE" dirty="0" smtClean="0"/>
              <a:t>Seminario de Capacitación en Seguros ASSAl-IAIS</a:t>
            </a:r>
          </a:p>
          <a:p>
            <a:r>
              <a:rPr lang="de-DE" dirty="0" smtClean="0"/>
              <a:t>San Jose, Costa Rica, 19-22 November 2012</a:t>
            </a:r>
          </a:p>
        </p:txBody>
      </p:sp>
    </p:spTree>
    <p:extLst>
      <p:ext uri="{BB962C8B-B14F-4D97-AF65-F5344CB8AC3E}">
        <p14:creationId xmlns:p14="http://schemas.microsoft.com/office/powerpoint/2010/main" val="288355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smtClean="0">
                <a:latin typeface="Verdana" pitchFamily="34" charset="0"/>
              </a:rPr>
              <a:t>Requerimientos de capital</a:t>
            </a:r>
            <a:endParaRPr lang="es-ES" b="1">
              <a:latin typeface="Verdana" pitchFamily="34" charset="0"/>
            </a:endParaRPr>
          </a:p>
        </p:txBody>
      </p:sp>
      <p:sp>
        <p:nvSpPr>
          <p:cNvPr id="32771" name="Rectangle 3"/>
          <p:cNvSpPr>
            <a:spLocks noGrp="1" noChangeArrowheads="1"/>
          </p:cNvSpPr>
          <p:nvPr>
            <p:ph type="body" idx="1"/>
          </p:nvPr>
        </p:nvSpPr>
        <p:spPr>
          <a:xfrm>
            <a:off x="533400" y="1524000"/>
            <a:ext cx="8153400" cy="4876800"/>
          </a:xfrm>
          <a:ln>
            <a:solidFill>
              <a:schemeClr val="accent1"/>
            </a:solidFill>
          </a:ln>
        </p:spPr>
        <p:txBody>
          <a:bodyPr/>
          <a:lstStyle/>
          <a:p>
            <a:pPr eaLnBrk="1" hangingPunct="1"/>
            <a:r>
              <a:rPr lang="es-ES" dirty="0" smtClean="0"/>
              <a:t>Basado en valoración económica y el riesgo derivado de todos los elementos del balance</a:t>
            </a:r>
          </a:p>
          <a:p>
            <a:pPr eaLnBrk="1" hangingPunct="1"/>
            <a:r>
              <a:rPr lang="es-ES" dirty="0" smtClean="0"/>
              <a:t>Criterio objetivo y transparente: </a:t>
            </a:r>
          </a:p>
          <a:p>
            <a:pPr marL="457200" lvl="1" indent="0" eaLnBrk="1" hangingPunct="1">
              <a:buNone/>
            </a:pPr>
            <a:r>
              <a:rPr lang="es-ES" sz="1800" i="1" dirty="0" smtClean="0">
                <a:solidFill>
                  <a:srgbClr val="0070C0"/>
                </a:solidFill>
              </a:rPr>
              <a:t>Dos consideraciones son necesarias:</a:t>
            </a:r>
          </a:p>
          <a:p>
            <a:pPr lvl="1" eaLnBrk="1" hangingPunct="1">
              <a:buFont typeface="Arial" pitchFamily="34" charset="0"/>
              <a:buChar char="•"/>
            </a:pPr>
            <a:r>
              <a:rPr lang="es-ES" sz="1800" i="1" dirty="0" smtClean="0">
                <a:solidFill>
                  <a:srgbClr val="0070C0"/>
                </a:solidFill>
              </a:rPr>
              <a:t>No todos los baches se pueden evitar</a:t>
            </a:r>
          </a:p>
          <a:p>
            <a:pPr lvl="1" eaLnBrk="1" hangingPunct="1">
              <a:buFont typeface="Arial" pitchFamily="34" charset="0"/>
              <a:buChar char="•"/>
            </a:pPr>
            <a:endParaRPr lang="es-ES" sz="1800" i="1" dirty="0" smtClean="0">
              <a:solidFill>
                <a:srgbClr val="0070C0"/>
              </a:solidFill>
            </a:endParaRPr>
          </a:p>
          <a:p>
            <a:pPr lvl="1" eaLnBrk="1" hangingPunct="1">
              <a:buFont typeface="Arial" pitchFamily="34" charset="0"/>
              <a:buChar char="•"/>
            </a:pPr>
            <a:r>
              <a:rPr lang="es-ES" sz="1800" i="1" dirty="0" smtClean="0">
                <a:solidFill>
                  <a:srgbClr val="0070C0"/>
                </a:solidFill>
              </a:rPr>
              <a:t>El coste de un sistema de</a:t>
            </a:r>
          </a:p>
          <a:p>
            <a:pPr marL="457200" lvl="1" indent="0" eaLnBrk="1" hangingPunct="1">
              <a:buNone/>
            </a:pPr>
            <a:r>
              <a:rPr lang="es-ES" sz="1800" i="1" dirty="0" smtClean="0">
                <a:solidFill>
                  <a:srgbClr val="0070C0"/>
                </a:solidFill>
              </a:rPr>
              <a:t>              “riesgo cero” </a:t>
            </a:r>
          </a:p>
          <a:p>
            <a:pPr marL="457200" lvl="1" indent="0" eaLnBrk="1" hangingPunct="1">
              <a:buNone/>
            </a:pPr>
            <a:r>
              <a:rPr lang="es-ES" sz="1800" i="1" dirty="0" smtClean="0">
                <a:solidFill>
                  <a:srgbClr val="0070C0"/>
                </a:solidFill>
              </a:rPr>
              <a:t>   lo pagarían los tomadores </a:t>
            </a:r>
          </a:p>
          <a:p>
            <a:pPr eaLnBrk="1" hangingPunct="1"/>
            <a:r>
              <a:rPr lang="es-ES" dirty="0" smtClean="0"/>
              <a:t>Consistencia con otras piezas del mecano “</a:t>
            </a:r>
            <a:r>
              <a:rPr lang="es-ES" dirty="0" err="1" smtClean="0"/>
              <a:t>building</a:t>
            </a:r>
            <a:r>
              <a:rPr lang="es-ES" dirty="0" smtClean="0"/>
              <a:t> blocks”:</a:t>
            </a:r>
          </a:p>
          <a:p>
            <a:pPr lvl="1" eaLnBrk="1" hangingPunct="1"/>
            <a:r>
              <a:rPr lang="es-ES" sz="1600" dirty="0" smtClean="0"/>
              <a:t>Valoración de activos y pasivos, incluidas PT.</a:t>
            </a:r>
          </a:p>
          <a:p>
            <a:pPr lvl="1" eaLnBrk="1" hangingPunct="1"/>
            <a:r>
              <a:rPr lang="es-ES" sz="1600" dirty="0" smtClean="0"/>
              <a:t>Determinación de los fondos propios.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134" y="2438400"/>
            <a:ext cx="1587038" cy="10295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928" y="3505200"/>
            <a:ext cx="1634472" cy="1224276"/>
          </a:xfrm>
          <a:prstGeom prst="rect">
            <a:avLst/>
          </a:prstGeom>
        </p:spPr>
      </p:pic>
      <p:sp>
        <p:nvSpPr>
          <p:cNvPr id="4" name="Right Arrow 3"/>
          <p:cNvSpPr/>
          <p:nvPr/>
        </p:nvSpPr>
        <p:spPr bwMode="auto">
          <a:xfrm>
            <a:off x="3851920" y="4144888"/>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charset="0"/>
              <a:ea typeface="ＭＳ Ｐゴシック" pitchFamily="96" charset="-12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990" y="3212976"/>
            <a:ext cx="2444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2-Point Star 4"/>
          <p:cNvSpPr/>
          <p:nvPr/>
        </p:nvSpPr>
        <p:spPr bwMode="auto">
          <a:xfrm>
            <a:off x="5911962" y="3505200"/>
            <a:ext cx="1327038" cy="1295400"/>
          </a:xfrm>
          <a:prstGeom prst="star12">
            <a:avLst/>
          </a:prstGeom>
          <a:pattFill prst="pct90">
            <a:fgClr>
              <a:schemeClr val="accent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lvl="1" algn="ctr"/>
            <a:r>
              <a:rPr lang="es-ES" sz="1600" b="1" i="1" smtClean="0">
                <a:solidFill>
                  <a:srgbClr val="0070C0"/>
                </a:solidFill>
              </a:rPr>
              <a:t>VAR 99.5 1Y</a:t>
            </a:r>
            <a:endParaRPr lang="es-ES" sz="1600" b="1" i="1">
              <a:solidFill>
                <a:srgbClr val="0070C0"/>
              </a:solidFill>
            </a:endParaRP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172" y="4828967"/>
            <a:ext cx="10112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pPr>
              <a:defRPr/>
            </a:pPr>
            <a:fld id="{DC985F40-3A00-41C0-A8C3-9761C753B3C1}" type="slidenum">
              <a:rPr lang="en-GB" smtClean="0"/>
              <a:pPr>
                <a:defRPr/>
              </a:pPr>
              <a:t>10</a:t>
            </a:fld>
            <a:endParaRPr lang="en-GB" sz="1400">
              <a:latin typeface="Arial" charset="0"/>
            </a:endParaRPr>
          </a:p>
        </p:txBody>
      </p:sp>
    </p:spTree>
    <p:extLst>
      <p:ext uri="{BB962C8B-B14F-4D97-AF65-F5344CB8AC3E}">
        <p14:creationId xmlns:p14="http://schemas.microsoft.com/office/powerpoint/2010/main" val="18966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771">
                                            <p:txEl>
                                              <p:pRg st="8" end="8"/>
                                            </p:txEl>
                                          </p:spTgt>
                                        </p:tgtEl>
                                        <p:attrNameLst>
                                          <p:attrName>style.visibility</p:attrName>
                                        </p:attrNameLst>
                                      </p:cBhvr>
                                      <p:to>
                                        <p:strVal val="visible"/>
                                      </p:to>
                                    </p:set>
                                    <p:anim calcmode="lin" valueType="num">
                                      <p:cBhvr>
                                        <p:cTn id="21" dur="500" fill="hold"/>
                                        <p:tgtEl>
                                          <p:spTgt spid="32771">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8" end="8"/>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8" end="8"/>
                                            </p:txEl>
                                          </p:spTgt>
                                        </p:tgtEl>
                                      </p:cBhvr>
                                    </p:animEffect>
                                  </p:childTnLst>
                                </p:cTn>
                              </p:par>
                            </p:childTnLst>
                          </p:cTn>
                        </p:par>
                        <p:par>
                          <p:cTn id="24" fill="hold">
                            <p:stCondLst>
                              <p:cond delay="500"/>
                            </p:stCondLst>
                            <p:childTnLst>
                              <p:par>
                                <p:cTn id="25" presetID="45"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2771">
                                            <p:txEl>
                                              <p:pRg st="9" end="9"/>
                                            </p:txEl>
                                          </p:spTgt>
                                        </p:tgtEl>
                                        <p:attrNameLst>
                                          <p:attrName>style.visibility</p:attrName>
                                        </p:attrNameLst>
                                      </p:cBhvr>
                                      <p:to>
                                        <p:strVal val="visible"/>
                                      </p:to>
                                    </p:set>
                                    <p:anim calcmode="lin" valueType="num">
                                      <p:cBhvr>
                                        <p:cTn id="34" dur="500" fill="hold"/>
                                        <p:tgtEl>
                                          <p:spTgt spid="32771">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32771">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3277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2771">
                                            <p:txEl>
                                              <p:pRg st="10" end="10"/>
                                            </p:txEl>
                                          </p:spTgt>
                                        </p:tgtEl>
                                        <p:attrNameLst>
                                          <p:attrName>style.visibility</p:attrName>
                                        </p:attrNameLst>
                                      </p:cBhvr>
                                      <p:to>
                                        <p:strVal val="visible"/>
                                      </p:to>
                                    </p:set>
                                    <p:anim calcmode="lin" valueType="num">
                                      <p:cBhvr>
                                        <p:cTn id="41" dur="500" fill="hold"/>
                                        <p:tgtEl>
                                          <p:spTgt spid="32771">
                                            <p:txEl>
                                              <p:pRg st="10" end="10"/>
                                            </p:txEl>
                                          </p:spTgt>
                                        </p:tgtEl>
                                        <p:attrNameLst>
                                          <p:attrName>ppt_w</p:attrName>
                                        </p:attrNameLst>
                                      </p:cBhvr>
                                      <p:tavLst>
                                        <p:tav tm="0">
                                          <p:val>
                                            <p:fltVal val="0"/>
                                          </p:val>
                                        </p:tav>
                                        <p:tav tm="100000">
                                          <p:val>
                                            <p:strVal val="#ppt_w"/>
                                          </p:val>
                                        </p:tav>
                                      </p:tavLst>
                                    </p:anim>
                                    <p:anim calcmode="lin" valueType="num">
                                      <p:cBhvr>
                                        <p:cTn id="42" dur="500" fill="hold"/>
                                        <p:tgtEl>
                                          <p:spTgt spid="32771">
                                            <p:txEl>
                                              <p:pRg st="10" end="10"/>
                                            </p:txEl>
                                          </p:spTgt>
                                        </p:tgtEl>
                                        <p:attrNameLst>
                                          <p:attrName>ppt_h</p:attrName>
                                        </p:attrNameLst>
                                      </p:cBhvr>
                                      <p:tavLst>
                                        <p:tav tm="0">
                                          <p:val>
                                            <p:fltVal val="0"/>
                                          </p:val>
                                        </p:tav>
                                        <p:tav tm="100000">
                                          <p:val>
                                            <p:strVal val="#ppt_h"/>
                                          </p:val>
                                        </p:tav>
                                      </p:tavLst>
                                    </p:anim>
                                    <p:animEffect transition="in" filter="fade">
                                      <p:cBhvr>
                                        <p:cTn id="43" dur="500"/>
                                        <p:tgtEl>
                                          <p:spTgt spid="3277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anim calcmode="lin" valueType="num">
                                      <p:cBhvr>
                                        <p:cTn id="49" dur="2000" fill="hold"/>
                                        <p:tgtEl>
                                          <p:spTgt spid="5"/>
                                        </p:tgtEl>
                                        <p:attrNameLst>
                                          <p:attrName>ppt_w</p:attrName>
                                        </p:attrNameLst>
                                      </p:cBhvr>
                                      <p:tavLst>
                                        <p:tav tm="0" fmla="#ppt_w*sin(2.5*pi*$)">
                                          <p:val>
                                            <p:fltVal val="0"/>
                                          </p:val>
                                        </p:tav>
                                        <p:tav tm="100000">
                                          <p:val>
                                            <p:fltVal val="1"/>
                                          </p:val>
                                        </p:tav>
                                      </p:tavLst>
                                    </p:anim>
                                    <p:anim calcmode="lin" valueType="num">
                                      <p:cBhvr>
                                        <p:cTn id="50" dur="2000" fill="hold"/>
                                        <p:tgtEl>
                                          <p:spTgt spid="5"/>
                                        </p:tgtEl>
                                        <p:attrNameLst>
                                          <p:attrName>ppt_h</p:attrName>
                                        </p:attrNameLst>
                                      </p:cBhvr>
                                      <p:tavLst>
                                        <p:tav tm="0">
                                          <p:val>
                                            <p:strVal val="#ppt_h"/>
                                          </p:val>
                                        </p:tav>
                                        <p:tav tm="100000">
                                          <p:val>
                                            <p:strVal val="#ppt_h"/>
                                          </p:val>
                                        </p:tav>
                                      </p:tavLst>
                                    </p:anim>
                                  </p:childTnLst>
                                </p:cTn>
                              </p:par>
                              <p:par>
                                <p:cTn id="5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2" dur="1000" autoRev="1" fill="remove"/>
                                        <p:tgtEl>
                                          <p:spTgt spid="5"/>
                                        </p:tgtEl>
                                        <p:attrNameLst>
                                          <p:attrName>style.color</p:attrName>
                                        </p:attrNameLst>
                                      </p:cBhvr>
                                      <p:to>
                                        <a:schemeClr val="bg1"/>
                                      </p:to>
                                    </p:animClr>
                                    <p:animClr clrSpc="rgb" dir="cw">
                                      <p:cBhvr>
                                        <p:cTn id="53" dur="1000" autoRev="1" fill="remove"/>
                                        <p:tgtEl>
                                          <p:spTgt spid="5"/>
                                        </p:tgtEl>
                                        <p:attrNameLst>
                                          <p:attrName>fillcolor</p:attrName>
                                        </p:attrNameLst>
                                      </p:cBhvr>
                                      <p:to>
                                        <a:schemeClr val="bg1"/>
                                      </p:to>
                                    </p:animClr>
                                    <p:set>
                                      <p:cBhvr>
                                        <p:cTn id="54" dur="1000" autoRev="1" fill="remove"/>
                                        <p:tgtEl>
                                          <p:spTgt spid="5"/>
                                        </p:tgtEl>
                                        <p:attrNameLst>
                                          <p:attrName>fill.type</p:attrName>
                                        </p:attrNameLst>
                                      </p:cBhvr>
                                      <p:to>
                                        <p:strVal val="solid"/>
                                      </p:to>
                                    </p:set>
                                    <p:set>
                                      <p:cBhvr>
                                        <p:cTn id="55" dur="1000" autoRev="1" fill="remove"/>
                                        <p:tgtEl>
                                          <p:spTgt spid="5"/>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2771">
                                            <p:txEl>
                                              <p:pRg st="3" end="3"/>
                                            </p:txEl>
                                          </p:spTgt>
                                        </p:tgtEl>
                                        <p:attrNameLst>
                                          <p:attrName>style.visibility</p:attrName>
                                        </p:attrNameLst>
                                      </p:cBhvr>
                                      <p:to>
                                        <p:strVal val="visible"/>
                                      </p:to>
                                    </p:set>
                                    <p:anim calcmode="lin" valueType="num">
                                      <p:cBhvr>
                                        <p:cTn id="64"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66" dur="500"/>
                                        <p:tgtEl>
                                          <p:spTgt spid="32771">
                                            <p:txEl>
                                              <p:pRg st="3" end="3"/>
                                            </p:txEl>
                                          </p:spTgt>
                                        </p:tgtEl>
                                      </p:cBhvr>
                                    </p:animEffec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3074"/>
                                        </p:tgtEl>
                                        <p:attrNameLst>
                                          <p:attrName>style.visibility</p:attrName>
                                        </p:attrNameLst>
                                      </p:cBhvr>
                                      <p:to>
                                        <p:strVal val="visible"/>
                                      </p:to>
                                    </p:set>
                                  </p:childTnLst>
                                </p:cTn>
                              </p:par>
                              <p:par>
                                <p:cTn id="70" presetID="6" presetClass="entr" presetSubtype="16"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circle(in)">
                                      <p:cBhvr>
                                        <p:cTn id="72" dur="20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2771">
                                            <p:txEl>
                                              <p:pRg st="5" end="5"/>
                                            </p:txEl>
                                          </p:spTgt>
                                        </p:tgtEl>
                                        <p:attrNameLst>
                                          <p:attrName>style.visibility</p:attrName>
                                        </p:attrNameLst>
                                      </p:cBhvr>
                                      <p:to>
                                        <p:strVal val="visible"/>
                                      </p:to>
                                    </p:set>
                                    <p:anim calcmode="lin" valueType="num">
                                      <p:cBhvr>
                                        <p:cTn id="77" dur="500" fill="hold"/>
                                        <p:tgtEl>
                                          <p:spTgt spid="32771">
                                            <p:txEl>
                                              <p:pRg st="5" end="5"/>
                                            </p:txEl>
                                          </p:spTgt>
                                        </p:tgtEl>
                                        <p:attrNameLst>
                                          <p:attrName>ppt_w</p:attrName>
                                        </p:attrNameLst>
                                      </p:cBhvr>
                                      <p:tavLst>
                                        <p:tav tm="0">
                                          <p:val>
                                            <p:fltVal val="0"/>
                                          </p:val>
                                        </p:tav>
                                        <p:tav tm="100000">
                                          <p:val>
                                            <p:strVal val="#ppt_w"/>
                                          </p:val>
                                        </p:tav>
                                      </p:tavLst>
                                    </p:anim>
                                    <p:anim calcmode="lin" valueType="num">
                                      <p:cBhvr>
                                        <p:cTn id="78" dur="500" fill="hold"/>
                                        <p:tgtEl>
                                          <p:spTgt spid="32771">
                                            <p:txEl>
                                              <p:pRg st="5" end="5"/>
                                            </p:txEl>
                                          </p:spTgt>
                                        </p:tgtEl>
                                        <p:attrNameLst>
                                          <p:attrName>ppt_h</p:attrName>
                                        </p:attrNameLst>
                                      </p:cBhvr>
                                      <p:tavLst>
                                        <p:tav tm="0">
                                          <p:val>
                                            <p:fltVal val="0"/>
                                          </p:val>
                                        </p:tav>
                                        <p:tav tm="100000">
                                          <p:val>
                                            <p:strVal val="#ppt_h"/>
                                          </p:val>
                                        </p:tav>
                                      </p:tavLst>
                                    </p:anim>
                                    <p:animEffect transition="in" filter="fade">
                                      <p:cBhvr>
                                        <p:cTn id="79" dur="500"/>
                                        <p:tgtEl>
                                          <p:spTgt spid="32771">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2771">
                                            <p:txEl>
                                              <p:pRg st="6" end="6"/>
                                            </p:txEl>
                                          </p:spTgt>
                                        </p:tgtEl>
                                        <p:attrNameLst>
                                          <p:attrName>style.visibility</p:attrName>
                                        </p:attrNameLst>
                                      </p:cBhvr>
                                      <p:to>
                                        <p:strVal val="visible"/>
                                      </p:to>
                                    </p:set>
                                    <p:anim calcmode="lin" valueType="num">
                                      <p:cBhvr>
                                        <p:cTn id="84" dur="500" fill="hold"/>
                                        <p:tgtEl>
                                          <p:spTgt spid="32771">
                                            <p:txEl>
                                              <p:pRg st="6" end="6"/>
                                            </p:txEl>
                                          </p:spTgt>
                                        </p:tgtEl>
                                        <p:attrNameLst>
                                          <p:attrName>ppt_w</p:attrName>
                                        </p:attrNameLst>
                                      </p:cBhvr>
                                      <p:tavLst>
                                        <p:tav tm="0">
                                          <p:val>
                                            <p:fltVal val="0"/>
                                          </p:val>
                                        </p:tav>
                                        <p:tav tm="100000">
                                          <p:val>
                                            <p:strVal val="#ppt_w"/>
                                          </p:val>
                                        </p:tav>
                                      </p:tavLst>
                                    </p:anim>
                                    <p:anim calcmode="lin" valueType="num">
                                      <p:cBhvr>
                                        <p:cTn id="85" dur="500" fill="hold"/>
                                        <p:tgtEl>
                                          <p:spTgt spid="32771">
                                            <p:txEl>
                                              <p:pRg st="6" end="6"/>
                                            </p:txEl>
                                          </p:spTgt>
                                        </p:tgtEl>
                                        <p:attrNameLst>
                                          <p:attrName>ppt_h</p:attrName>
                                        </p:attrNameLst>
                                      </p:cBhvr>
                                      <p:tavLst>
                                        <p:tav tm="0">
                                          <p:val>
                                            <p:fltVal val="0"/>
                                          </p:val>
                                        </p:tav>
                                        <p:tav tm="100000">
                                          <p:val>
                                            <p:strVal val="#ppt_h"/>
                                          </p:val>
                                        </p:tav>
                                      </p:tavLst>
                                    </p:anim>
                                    <p:animEffect transition="in" filter="fade">
                                      <p:cBhvr>
                                        <p:cTn id="86" dur="500"/>
                                        <p:tgtEl>
                                          <p:spTgt spid="32771">
                                            <p:txEl>
                                              <p:pRg st="6" end="6"/>
                                            </p:txEl>
                                          </p:spTgt>
                                        </p:tgtEl>
                                      </p:cBhvr>
                                    </p:animEffect>
                                  </p:childTnLst>
                                </p:cTn>
                              </p:par>
                              <p:par>
                                <p:cTn id="87" presetID="53" presetClass="entr" presetSubtype="16" fill="hold" nodeType="withEffect">
                                  <p:stCondLst>
                                    <p:cond delay="0"/>
                                  </p:stCondLst>
                                  <p:childTnLst>
                                    <p:set>
                                      <p:cBhvr>
                                        <p:cTn id="88" dur="1" fill="hold">
                                          <p:stCondLst>
                                            <p:cond delay="0"/>
                                          </p:stCondLst>
                                        </p:cTn>
                                        <p:tgtEl>
                                          <p:spTgt spid="32771">
                                            <p:txEl>
                                              <p:pRg st="7" end="7"/>
                                            </p:txEl>
                                          </p:spTgt>
                                        </p:tgtEl>
                                        <p:attrNameLst>
                                          <p:attrName>style.visibility</p:attrName>
                                        </p:attrNameLst>
                                      </p:cBhvr>
                                      <p:to>
                                        <p:strVal val="visible"/>
                                      </p:to>
                                    </p:set>
                                    <p:anim calcmode="lin" valueType="num">
                                      <p:cBhvr>
                                        <p:cTn id="89" dur="500" fill="hold"/>
                                        <p:tgtEl>
                                          <p:spTgt spid="32771">
                                            <p:txEl>
                                              <p:pRg st="7" end="7"/>
                                            </p:txEl>
                                          </p:spTgt>
                                        </p:tgtEl>
                                        <p:attrNameLst>
                                          <p:attrName>ppt_w</p:attrName>
                                        </p:attrNameLst>
                                      </p:cBhvr>
                                      <p:tavLst>
                                        <p:tav tm="0">
                                          <p:val>
                                            <p:fltVal val="0"/>
                                          </p:val>
                                        </p:tav>
                                        <p:tav tm="100000">
                                          <p:val>
                                            <p:strVal val="#ppt_w"/>
                                          </p:val>
                                        </p:tav>
                                      </p:tavLst>
                                    </p:anim>
                                    <p:anim calcmode="lin" valueType="num">
                                      <p:cBhvr>
                                        <p:cTn id="90" dur="500" fill="hold"/>
                                        <p:tgtEl>
                                          <p:spTgt spid="32771">
                                            <p:txEl>
                                              <p:pRg st="7" end="7"/>
                                            </p:txEl>
                                          </p:spTgt>
                                        </p:tgtEl>
                                        <p:attrNameLst>
                                          <p:attrName>ppt_h</p:attrName>
                                        </p:attrNameLst>
                                      </p:cBhvr>
                                      <p:tavLst>
                                        <p:tav tm="0">
                                          <p:val>
                                            <p:fltVal val="0"/>
                                          </p:val>
                                        </p:tav>
                                        <p:tav tm="100000">
                                          <p:val>
                                            <p:strVal val="#ppt_h"/>
                                          </p:val>
                                        </p:tav>
                                      </p:tavLst>
                                    </p:anim>
                                    <p:animEffect transition="in" filter="fade">
                                      <p:cBhvr>
                                        <p:cTn id="91" dur="500"/>
                                        <p:tgtEl>
                                          <p:spTgt spid="32771">
                                            <p:txEl>
                                              <p:pRg st="7" end="7"/>
                                            </p:txEl>
                                          </p:spTgt>
                                        </p:tgtEl>
                                      </p:cBhvr>
                                    </p:animEffec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26"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n-GB" b="1" dirty="0" err="1" smtClean="0">
                <a:latin typeface="Verdana" pitchFamily="34" charset="0"/>
              </a:rPr>
              <a:t>Enfoque</a:t>
            </a:r>
            <a:r>
              <a:rPr lang="en-GB" b="1" dirty="0" smtClean="0">
                <a:latin typeface="Verdana" pitchFamily="34" charset="0"/>
              </a:rPr>
              <a:t> modular</a:t>
            </a:r>
            <a:endParaRPr lang="en-US" b="1" dirty="0">
              <a:latin typeface="Verdana" pitchFamily="34" charset="0"/>
            </a:endParaRPr>
          </a:p>
        </p:txBody>
      </p:sp>
      <p:sp>
        <p:nvSpPr>
          <p:cNvPr id="36867" name="Rectangle 3"/>
          <p:cNvSpPr>
            <a:spLocks noChangeArrowheads="1"/>
          </p:cNvSpPr>
          <p:nvPr/>
        </p:nvSpPr>
        <p:spPr bwMode="auto">
          <a:xfrm>
            <a:off x="0" y="-182563"/>
            <a:ext cx="184150" cy="366713"/>
          </a:xfrm>
          <a:prstGeom prst="rect">
            <a:avLst/>
          </a:prstGeom>
          <a:noFill/>
          <a:ln w="9525">
            <a:noFill/>
            <a:miter lim="800000"/>
            <a:headEnd/>
            <a:tailEnd/>
          </a:ln>
          <a:effectLst/>
        </p:spPr>
        <p:txBody>
          <a:bodyPr wrap="none" anchor="ctr">
            <a:spAutoFit/>
          </a:bodyPr>
          <a:lstStyle/>
          <a:p>
            <a:pPr algn="just" eaLnBrk="1" hangingPunct="1"/>
            <a:endParaRPr lang="en-GB" altLang="ja-JP" sz="1800"/>
          </a:p>
        </p:txBody>
      </p:sp>
      <p:pic>
        <p:nvPicPr>
          <p:cNvPr id="6" name="Picture 2"/>
          <p:cNvPicPr>
            <a:picLocks noChangeAspect="1" noChangeArrowheads="1"/>
          </p:cNvPicPr>
          <p:nvPr/>
        </p:nvPicPr>
        <p:blipFill>
          <a:blip r:embed="rId3"/>
          <a:srcRect l="22146" t="25591" r="13656" b="12303"/>
          <a:stretch>
            <a:fillRect/>
          </a:stretch>
        </p:blipFill>
        <p:spPr bwMode="auto">
          <a:xfrm>
            <a:off x="611560" y="1479935"/>
            <a:ext cx="7920880" cy="4806585"/>
          </a:xfrm>
          <a:prstGeom prst="rect">
            <a:avLst/>
          </a:prstGeom>
          <a:noFill/>
          <a:ln w="9525">
            <a:noFill/>
            <a:miter lim="800000"/>
            <a:headEnd/>
            <a:tailEnd/>
          </a:ln>
          <a:effectLst/>
        </p:spPr>
      </p:pic>
      <p:sp>
        <p:nvSpPr>
          <p:cNvPr id="7" name="3 Rectángulo"/>
          <p:cNvSpPr/>
          <p:nvPr/>
        </p:nvSpPr>
        <p:spPr>
          <a:xfrm>
            <a:off x="1500182" y="6324921"/>
            <a:ext cx="6286528" cy="461665"/>
          </a:xfrm>
          <a:prstGeom prst="rect">
            <a:avLst/>
          </a:prstGeom>
        </p:spPr>
        <p:txBody>
          <a:bodyPr wrap="square">
            <a:spAutoFit/>
          </a:bodyPr>
          <a:lstStyle/>
          <a:p>
            <a:r>
              <a:rPr lang="en-US" sz="1200" i="1" dirty="0" smtClean="0">
                <a:latin typeface="Arial Unicode MS" pitchFamily="34" charset="-128"/>
                <a:ea typeface="Arial Unicode MS" pitchFamily="34" charset="-128"/>
                <a:cs typeface="Arial Unicode MS" pitchFamily="34" charset="-128"/>
              </a:rPr>
              <a:t>Fuente: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11</a:t>
            </a:fld>
            <a:endParaRPr lang="en-GB" sz="1400">
              <a:latin typeface="Arial"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79934"/>
            <a:ext cx="7776864" cy="530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5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5000"/>
                                        <p:tgtEl>
                                          <p:spTgt spid="4098"/>
                                        </p:tgtEl>
                                      </p:cBhvr>
                                    </p:animEffect>
                                  </p:childTnLst>
                                  <p:subTnLst>
                                    <p:set>
                                      <p:cBhvr override="childStyle">
                                        <p:cTn dur="1" fill="hold" display="0" masterRel="sameClick" afterEffect="1">
                                          <p:stCondLst>
                                            <p:cond evt="end" delay="0">
                                              <p:tn val="10"/>
                                            </p:cond>
                                          </p:stCondLst>
                                        </p:cTn>
                                        <p:tgtEl>
                                          <p:spTgt spid="4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666750"/>
            <a:ext cx="7416800" cy="47625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dirty="0" smtClean="0">
                <a:latin typeface="Verdana" pitchFamily="34" charset="0"/>
              </a:rPr>
              <a:t>Agregación de riesgo mediante matrices de correlación</a:t>
            </a:r>
            <a:endParaRPr lang="es-ES" b="1" dirty="0">
              <a:latin typeface="Verdana" pitchFamily="34" charset="0"/>
            </a:endParaRPr>
          </a:p>
        </p:txBody>
      </p:sp>
      <p:sp>
        <p:nvSpPr>
          <p:cNvPr id="37891" name="Rectangle 3"/>
          <p:cNvSpPr>
            <a:spLocks noChangeArrowheads="1"/>
          </p:cNvSpPr>
          <p:nvPr/>
        </p:nvSpPr>
        <p:spPr bwMode="auto">
          <a:xfrm>
            <a:off x="609600" y="2432050"/>
            <a:ext cx="1296988" cy="647700"/>
          </a:xfrm>
          <a:prstGeom prst="rect">
            <a:avLst/>
          </a:prstGeom>
          <a:solidFill>
            <a:schemeClr val="accent1"/>
          </a:solidFill>
          <a:ln w="9525">
            <a:solidFill>
              <a:schemeClr val="tx1"/>
            </a:solidFill>
            <a:miter lim="800000"/>
            <a:headEnd/>
            <a:tailEnd/>
          </a:ln>
          <a:effectLst/>
        </p:spPr>
        <p:txBody>
          <a:bodyPr wrap="none" anchor="ctr"/>
          <a:lstStyle/>
          <a:p>
            <a:pPr algn="ctr"/>
            <a:r>
              <a:rPr lang="es-ES" sz="1800" dirty="0" smtClean="0"/>
              <a:t>Basic SCR</a:t>
            </a:r>
            <a:endParaRPr lang="es-ES" sz="1800" dirty="0"/>
          </a:p>
        </p:txBody>
      </p:sp>
      <p:sp>
        <p:nvSpPr>
          <p:cNvPr id="37892" name="Rectangle 4"/>
          <p:cNvSpPr>
            <a:spLocks noChangeArrowheads="1"/>
          </p:cNvSpPr>
          <p:nvPr/>
        </p:nvSpPr>
        <p:spPr bwMode="auto">
          <a:xfrm>
            <a:off x="609600" y="3367087"/>
            <a:ext cx="2305050" cy="504825"/>
          </a:xfrm>
          <a:prstGeom prst="rect">
            <a:avLst/>
          </a:prstGeom>
          <a:solidFill>
            <a:srgbClr val="C0C0C0"/>
          </a:solidFill>
          <a:ln w="9525">
            <a:solidFill>
              <a:schemeClr val="tx1"/>
            </a:solidFill>
            <a:miter lim="800000"/>
            <a:headEnd/>
            <a:tailEnd/>
          </a:ln>
          <a:effectLst/>
        </p:spPr>
        <p:txBody>
          <a:bodyPr wrap="none" anchor="ctr"/>
          <a:lstStyle/>
          <a:p>
            <a:pPr algn="ctr"/>
            <a:r>
              <a:rPr lang="es-ES" sz="1800" smtClean="0"/>
              <a:t>Correlation matrix</a:t>
            </a:r>
            <a:endParaRPr lang="es-ES" sz="1800"/>
          </a:p>
        </p:txBody>
      </p:sp>
      <p:sp>
        <p:nvSpPr>
          <p:cNvPr id="37893" name="Rectangle 5"/>
          <p:cNvSpPr>
            <a:spLocks noChangeArrowheads="1"/>
          </p:cNvSpPr>
          <p:nvPr/>
        </p:nvSpPr>
        <p:spPr bwMode="auto">
          <a:xfrm>
            <a:off x="609600" y="4087812"/>
            <a:ext cx="1079500" cy="576263"/>
          </a:xfrm>
          <a:prstGeom prst="rect">
            <a:avLst/>
          </a:prstGeom>
          <a:solidFill>
            <a:schemeClr val="accent1"/>
          </a:solidFill>
          <a:ln w="9525">
            <a:solidFill>
              <a:schemeClr val="tx1"/>
            </a:solidFill>
            <a:miter lim="800000"/>
            <a:headEnd/>
            <a:tailEnd/>
          </a:ln>
          <a:effectLst/>
        </p:spPr>
        <p:txBody>
          <a:bodyPr wrap="none" anchor="ctr"/>
          <a:lstStyle/>
          <a:p>
            <a:pPr algn="ctr"/>
            <a:r>
              <a:rPr lang="es-ES" sz="1400" smtClean="0"/>
              <a:t>Module 1</a:t>
            </a:r>
            <a:endParaRPr lang="es-ES" sz="1400"/>
          </a:p>
        </p:txBody>
      </p:sp>
      <p:sp>
        <p:nvSpPr>
          <p:cNvPr id="37894" name="Rectangle 6"/>
          <p:cNvSpPr>
            <a:spLocks noChangeArrowheads="1"/>
          </p:cNvSpPr>
          <p:nvPr/>
        </p:nvSpPr>
        <p:spPr bwMode="auto">
          <a:xfrm>
            <a:off x="609599" y="4879975"/>
            <a:ext cx="3529013" cy="504825"/>
          </a:xfrm>
          <a:prstGeom prst="rect">
            <a:avLst/>
          </a:prstGeom>
          <a:solidFill>
            <a:srgbClr val="C0C0C0"/>
          </a:solidFill>
          <a:ln w="9525">
            <a:solidFill>
              <a:schemeClr val="tx1"/>
            </a:solidFill>
            <a:miter lim="800000"/>
            <a:headEnd/>
            <a:tailEnd/>
          </a:ln>
          <a:effectLst/>
        </p:spPr>
        <p:txBody>
          <a:bodyPr wrap="none" anchor="ctr"/>
          <a:lstStyle/>
          <a:p>
            <a:pPr algn="ctr"/>
            <a:r>
              <a:rPr lang="es-ES" sz="1800" smtClean="0"/>
              <a:t>Correlation matrix</a:t>
            </a:r>
            <a:endParaRPr lang="es-ES" sz="1800"/>
          </a:p>
        </p:txBody>
      </p:sp>
      <p:sp>
        <p:nvSpPr>
          <p:cNvPr id="37895" name="Rectangle 7"/>
          <p:cNvSpPr>
            <a:spLocks noChangeArrowheads="1"/>
          </p:cNvSpPr>
          <p:nvPr/>
        </p:nvSpPr>
        <p:spPr bwMode="auto">
          <a:xfrm>
            <a:off x="609600" y="5672137"/>
            <a:ext cx="1152525" cy="576263"/>
          </a:xfrm>
          <a:prstGeom prst="rect">
            <a:avLst/>
          </a:prstGeom>
          <a:solidFill>
            <a:schemeClr val="accent1"/>
          </a:solidFill>
          <a:ln w="9525">
            <a:solidFill>
              <a:schemeClr val="tx1"/>
            </a:solidFill>
            <a:miter lim="800000"/>
            <a:headEnd/>
            <a:tailEnd/>
          </a:ln>
          <a:effectLst/>
        </p:spPr>
        <p:txBody>
          <a:bodyPr wrap="none" anchor="ctr"/>
          <a:lstStyle/>
          <a:p>
            <a:pPr algn="ctr"/>
            <a:r>
              <a:rPr lang="es-ES" sz="1400" smtClean="0"/>
              <a:t>Sub module 1</a:t>
            </a:r>
            <a:endParaRPr lang="es-ES" sz="1400"/>
          </a:p>
        </p:txBody>
      </p:sp>
      <p:sp>
        <p:nvSpPr>
          <p:cNvPr id="37896" name="Rectangle 8"/>
          <p:cNvSpPr>
            <a:spLocks noChangeArrowheads="1"/>
          </p:cNvSpPr>
          <p:nvPr/>
        </p:nvSpPr>
        <p:spPr bwMode="auto">
          <a:xfrm>
            <a:off x="1835150" y="4087812"/>
            <a:ext cx="1079500" cy="576263"/>
          </a:xfrm>
          <a:prstGeom prst="rect">
            <a:avLst/>
          </a:prstGeom>
          <a:solidFill>
            <a:schemeClr val="accent1"/>
          </a:solidFill>
          <a:ln w="9525">
            <a:solidFill>
              <a:schemeClr val="tx1"/>
            </a:solidFill>
            <a:miter lim="800000"/>
            <a:headEnd/>
            <a:tailEnd/>
          </a:ln>
          <a:effectLst/>
        </p:spPr>
        <p:txBody>
          <a:bodyPr wrap="none" anchor="ctr"/>
          <a:lstStyle/>
          <a:p>
            <a:pPr algn="ctr"/>
            <a:r>
              <a:rPr lang="es-ES" sz="1400" smtClean="0"/>
              <a:t>Module 2</a:t>
            </a:r>
            <a:endParaRPr lang="es-ES" sz="1400"/>
          </a:p>
        </p:txBody>
      </p:sp>
      <p:sp>
        <p:nvSpPr>
          <p:cNvPr id="37897" name="Rectangle 9"/>
          <p:cNvSpPr>
            <a:spLocks noChangeArrowheads="1"/>
          </p:cNvSpPr>
          <p:nvPr/>
        </p:nvSpPr>
        <p:spPr bwMode="auto">
          <a:xfrm>
            <a:off x="1835150" y="5672137"/>
            <a:ext cx="1150938" cy="576263"/>
          </a:xfrm>
          <a:prstGeom prst="rect">
            <a:avLst/>
          </a:prstGeom>
          <a:solidFill>
            <a:schemeClr val="accent1"/>
          </a:solidFill>
          <a:ln w="9525">
            <a:solidFill>
              <a:schemeClr val="tx1"/>
            </a:solidFill>
            <a:miter lim="800000"/>
            <a:headEnd/>
            <a:tailEnd/>
          </a:ln>
          <a:effectLst/>
        </p:spPr>
        <p:txBody>
          <a:bodyPr wrap="none" anchor="ctr"/>
          <a:lstStyle/>
          <a:p>
            <a:pPr algn="ctr"/>
            <a:r>
              <a:rPr lang="es-ES" sz="1400" smtClean="0"/>
              <a:t>Sub module 2</a:t>
            </a:r>
            <a:endParaRPr lang="es-ES" sz="1400"/>
          </a:p>
        </p:txBody>
      </p:sp>
      <p:sp>
        <p:nvSpPr>
          <p:cNvPr id="37898" name="Rectangle 10"/>
          <p:cNvSpPr>
            <a:spLocks noChangeArrowheads="1"/>
          </p:cNvSpPr>
          <p:nvPr/>
        </p:nvSpPr>
        <p:spPr bwMode="auto">
          <a:xfrm>
            <a:off x="3059113" y="5672137"/>
            <a:ext cx="1150937" cy="576263"/>
          </a:xfrm>
          <a:prstGeom prst="rect">
            <a:avLst/>
          </a:prstGeom>
          <a:solidFill>
            <a:schemeClr val="accent1"/>
          </a:solidFill>
          <a:ln w="9525">
            <a:solidFill>
              <a:schemeClr val="tx1"/>
            </a:solidFill>
            <a:miter lim="800000"/>
            <a:headEnd/>
            <a:tailEnd/>
          </a:ln>
          <a:effectLst/>
        </p:spPr>
        <p:txBody>
          <a:bodyPr wrap="none" anchor="ctr"/>
          <a:lstStyle/>
          <a:p>
            <a:pPr algn="ctr"/>
            <a:r>
              <a:rPr lang="es-ES" sz="1400" smtClean="0"/>
              <a:t>Sub module 3</a:t>
            </a:r>
            <a:endParaRPr lang="es-ES" sz="1400"/>
          </a:p>
        </p:txBody>
      </p:sp>
      <p:sp>
        <p:nvSpPr>
          <p:cNvPr id="37899" name="Line 11"/>
          <p:cNvSpPr>
            <a:spLocks noChangeShapeType="1"/>
          </p:cNvSpPr>
          <p:nvPr/>
        </p:nvSpPr>
        <p:spPr bwMode="auto">
          <a:xfrm>
            <a:off x="1219200" y="5384800"/>
            <a:ext cx="0" cy="287337"/>
          </a:xfrm>
          <a:prstGeom prst="line">
            <a:avLst/>
          </a:prstGeom>
          <a:noFill/>
          <a:ln w="9525">
            <a:solidFill>
              <a:schemeClr val="tx1"/>
            </a:solidFill>
            <a:round/>
            <a:headEnd/>
            <a:tailEnd/>
          </a:ln>
          <a:effectLst/>
        </p:spPr>
        <p:txBody>
          <a:bodyPr/>
          <a:lstStyle/>
          <a:p>
            <a:endParaRPr lang="es-ES"/>
          </a:p>
        </p:txBody>
      </p:sp>
      <p:sp>
        <p:nvSpPr>
          <p:cNvPr id="37900" name="Line 12"/>
          <p:cNvSpPr>
            <a:spLocks noChangeShapeType="1"/>
          </p:cNvSpPr>
          <p:nvPr/>
        </p:nvSpPr>
        <p:spPr bwMode="auto">
          <a:xfrm>
            <a:off x="2443163" y="5384800"/>
            <a:ext cx="0" cy="287337"/>
          </a:xfrm>
          <a:prstGeom prst="line">
            <a:avLst/>
          </a:prstGeom>
          <a:noFill/>
          <a:ln w="9525">
            <a:solidFill>
              <a:schemeClr val="tx1"/>
            </a:solidFill>
            <a:round/>
            <a:headEnd/>
            <a:tailEnd/>
          </a:ln>
          <a:effectLst/>
        </p:spPr>
        <p:txBody>
          <a:bodyPr/>
          <a:lstStyle/>
          <a:p>
            <a:endParaRPr lang="es-ES"/>
          </a:p>
        </p:txBody>
      </p:sp>
      <p:sp>
        <p:nvSpPr>
          <p:cNvPr id="37901" name="Line 13"/>
          <p:cNvSpPr>
            <a:spLocks noChangeShapeType="1"/>
          </p:cNvSpPr>
          <p:nvPr/>
        </p:nvSpPr>
        <p:spPr bwMode="auto">
          <a:xfrm>
            <a:off x="3667125" y="5384800"/>
            <a:ext cx="0" cy="287337"/>
          </a:xfrm>
          <a:prstGeom prst="line">
            <a:avLst/>
          </a:prstGeom>
          <a:noFill/>
          <a:ln w="9525">
            <a:solidFill>
              <a:schemeClr val="tx1"/>
            </a:solidFill>
            <a:round/>
            <a:headEnd/>
            <a:tailEnd/>
          </a:ln>
          <a:effectLst/>
        </p:spPr>
        <p:txBody>
          <a:bodyPr/>
          <a:lstStyle/>
          <a:p>
            <a:endParaRPr lang="es-ES"/>
          </a:p>
        </p:txBody>
      </p:sp>
      <p:sp>
        <p:nvSpPr>
          <p:cNvPr id="37902" name="Line 14"/>
          <p:cNvSpPr>
            <a:spLocks noChangeShapeType="1"/>
          </p:cNvSpPr>
          <p:nvPr/>
        </p:nvSpPr>
        <p:spPr bwMode="auto">
          <a:xfrm>
            <a:off x="1219200" y="4664075"/>
            <a:ext cx="0" cy="215900"/>
          </a:xfrm>
          <a:prstGeom prst="line">
            <a:avLst/>
          </a:prstGeom>
          <a:noFill/>
          <a:ln w="9525">
            <a:solidFill>
              <a:schemeClr val="tx1"/>
            </a:solidFill>
            <a:round/>
            <a:headEnd/>
            <a:tailEnd/>
          </a:ln>
          <a:effectLst/>
        </p:spPr>
        <p:txBody>
          <a:bodyPr/>
          <a:lstStyle/>
          <a:p>
            <a:endParaRPr lang="es-ES"/>
          </a:p>
        </p:txBody>
      </p:sp>
      <p:sp>
        <p:nvSpPr>
          <p:cNvPr id="37903" name="Line 15"/>
          <p:cNvSpPr>
            <a:spLocks noChangeShapeType="1"/>
          </p:cNvSpPr>
          <p:nvPr/>
        </p:nvSpPr>
        <p:spPr bwMode="auto">
          <a:xfrm>
            <a:off x="1219200" y="3871912"/>
            <a:ext cx="0" cy="215900"/>
          </a:xfrm>
          <a:prstGeom prst="line">
            <a:avLst/>
          </a:prstGeom>
          <a:noFill/>
          <a:ln w="9525">
            <a:solidFill>
              <a:schemeClr val="tx1"/>
            </a:solidFill>
            <a:round/>
            <a:headEnd/>
            <a:tailEnd/>
          </a:ln>
          <a:effectLst/>
        </p:spPr>
        <p:txBody>
          <a:bodyPr/>
          <a:lstStyle/>
          <a:p>
            <a:endParaRPr lang="es-ES"/>
          </a:p>
        </p:txBody>
      </p:sp>
      <p:sp>
        <p:nvSpPr>
          <p:cNvPr id="37904" name="Line 16"/>
          <p:cNvSpPr>
            <a:spLocks noChangeShapeType="1"/>
          </p:cNvSpPr>
          <p:nvPr/>
        </p:nvSpPr>
        <p:spPr bwMode="auto">
          <a:xfrm flipV="1">
            <a:off x="2443163" y="3871912"/>
            <a:ext cx="0" cy="215900"/>
          </a:xfrm>
          <a:prstGeom prst="line">
            <a:avLst/>
          </a:prstGeom>
          <a:noFill/>
          <a:ln w="9525">
            <a:solidFill>
              <a:schemeClr val="tx1"/>
            </a:solidFill>
            <a:round/>
            <a:headEnd/>
            <a:tailEnd/>
          </a:ln>
          <a:effectLst/>
        </p:spPr>
        <p:txBody>
          <a:bodyPr/>
          <a:lstStyle/>
          <a:p>
            <a:endParaRPr lang="es-ES"/>
          </a:p>
        </p:txBody>
      </p:sp>
      <p:sp>
        <p:nvSpPr>
          <p:cNvPr id="37905" name="Line 17"/>
          <p:cNvSpPr>
            <a:spLocks noChangeShapeType="1"/>
          </p:cNvSpPr>
          <p:nvPr/>
        </p:nvSpPr>
        <p:spPr bwMode="auto">
          <a:xfrm>
            <a:off x="1219200" y="3079750"/>
            <a:ext cx="0" cy="287337"/>
          </a:xfrm>
          <a:prstGeom prst="line">
            <a:avLst/>
          </a:prstGeom>
          <a:noFill/>
          <a:ln w="9525">
            <a:solidFill>
              <a:schemeClr val="tx1"/>
            </a:solidFill>
            <a:round/>
            <a:headEnd/>
            <a:tailEnd/>
          </a:ln>
          <a:effectLst/>
        </p:spPr>
        <p:txBody>
          <a:bodyPr/>
          <a:lstStyle/>
          <a:p>
            <a:endParaRPr lang="es-ES"/>
          </a:p>
        </p:txBody>
      </p:sp>
      <p:sp>
        <p:nvSpPr>
          <p:cNvPr id="37906" name="Text Box 18"/>
          <p:cNvSpPr txBox="1">
            <a:spLocks noChangeArrowheads="1"/>
          </p:cNvSpPr>
          <p:nvPr/>
        </p:nvSpPr>
        <p:spPr bwMode="auto">
          <a:xfrm>
            <a:off x="0" y="1524000"/>
            <a:ext cx="4210049" cy="923330"/>
          </a:xfrm>
          <a:prstGeom prst="rect">
            <a:avLst/>
          </a:prstGeom>
          <a:noFill/>
          <a:ln w="9525">
            <a:noFill/>
            <a:miter lim="800000"/>
            <a:headEnd/>
            <a:tailEnd/>
          </a:ln>
          <a:effectLst/>
        </p:spPr>
        <p:txBody>
          <a:bodyPr wrap="square">
            <a:spAutoFit/>
          </a:bodyPr>
          <a:lstStyle/>
          <a:p>
            <a:pPr algn="ctr">
              <a:spcBef>
                <a:spcPct val="50000"/>
              </a:spcBef>
            </a:pPr>
            <a:r>
              <a:rPr lang="es-ES" sz="1800" dirty="0" smtClean="0"/>
              <a:t>La integración de los riesgos individuales se hace mediante matrices de correlaciones predefinidas</a:t>
            </a:r>
            <a:endParaRPr lang="es-ES" sz="1800" dirty="0"/>
          </a:p>
        </p:txBody>
      </p:sp>
      <p:sp>
        <p:nvSpPr>
          <p:cNvPr id="37907" name="Text Box 19"/>
          <p:cNvSpPr txBox="1">
            <a:spLocks noChangeArrowheads="1"/>
          </p:cNvSpPr>
          <p:nvPr/>
        </p:nvSpPr>
        <p:spPr bwMode="auto">
          <a:xfrm>
            <a:off x="4356100" y="1773238"/>
            <a:ext cx="4103688" cy="366712"/>
          </a:xfrm>
          <a:prstGeom prst="rect">
            <a:avLst/>
          </a:prstGeom>
          <a:noFill/>
          <a:ln w="9525">
            <a:noFill/>
            <a:miter lim="800000"/>
            <a:headEnd/>
            <a:tailEnd/>
          </a:ln>
          <a:effectLst/>
        </p:spPr>
        <p:txBody>
          <a:bodyPr>
            <a:spAutoFit/>
          </a:bodyPr>
          <a:lstStyle/>
          <a:p>
            <a:pPr>
              <a:spcBef>
                <a:spcPct val="50000"/>
              </a:spcBef>
            </a:pPr>
            <a:r>
              <a:rPr lang="es-ES" sz="1200" smtClean="0">
                <a:solidFill>
                  <a:schemeClr val="bg1"/>
                </a:solidFill>
              </a:rPr>
              <a:t>Example of correlation matrix:</a:t>
            </a:r>
            <a:r>
              <a:rPr lang="es-ES" sz="1800" smtClean="0">
                <a:solidFill>
                  <a:schemeClr val="bg1"/>
                </a:solidFill>
              </a:rPr>
              <a:t> </a:t>
            </a:r>
            <a:endParaRPr lang="es-ES" sz="180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347" y="3250639"/>
            <a:ext cx="4687453" cy="228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95800" y="2057400"/>
            <a:ext cx="4572000" cy="830997"/>
          </a:xfrm>
          <a:prstGeom prst="rect">
            <a:avLst/>
          </a:prstGeom>
        </p:spPr>
        <p:txBody>
          <a:bodyPr>
            <a:spAutoFit/>
          </a:bodyPr>
          <a:lstStyle/>
          <a:p>
            <a:r>
              <a:rPr lang="es-ES" smtClean="0"/>
              <a:t>…esto conlleva reconocimiento de beneficios de diversificacion</a:t>
            </a:r>
            <a:endParaRPr lang="es-ES"/>
          </a:p>
        </p:txBody>
      </p:sp>
      <p:cxnSp>
        <p:nvCxnSpPr>
          <p:cNvPr id="4" name="Straight Connector 3"/>
          <p:cNvCxnSpPr/>
          <p:nvPr/>
        </p:nvCxnSpPr>
        <p:spPr bwMode="auto">
          <a:xfrm>
            <a:off x="4267200" y="1524000"/>
            <a:ext cx="1" cy="4724400"/>
          </a:xfrm>
          <a:prstGeom prst="line">
            <a:avLst/>
          </a:prstGeom>
          <a:solidFill>
            <a:schemeClr val="accent1"/>
          </a:solidFill>
          <a:ln w="38100" cap="flat" cmpd="tri"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1"/>
          </p:nvPr>
        </p:nvSpPr>
        <p:spPr/>
        <p:txBody>
          <a:bodyPr/>
          <a:lstStyle/>
          <a:p>
            <a:pPr>
              <a:defRPr/>
            </a:pPr>
            <a:fld id="{B2793DD3-73BE-4DB9-BB6A-B10B9AD31084}" type="slidenum">
              <a:rPr lang="en-GB" smtClean="0"/>
              <a:pPr>
                <a:defRPr/>
              </a:pPr>
              <a:t>12</a:t>
            </a:fld>
            <a:endParaRPr lang="en-GB" sz="1400">
              <a:latin typeface="Arial" charset="0"/>
            </a:endParaRPr>
          </a:p>
        </p:txBody>
      </p:sp>
    </p:spTree>
    <p:extLst>
      <p:ext uri="{BB962C8B-B14F-4D97-AF65-F5344CB8AC3E}">
        <p14:creationId xmlns:p14="http://schemas.microsoft.com/office/powerpoint/2010/main" val="37035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2000"/>
                                        <p:tgtEl>
                                          <p:spTgt spid="37891"/>
                                        </p:tgtEl>
                                      </p:cBhvr>
                                    </p:animEffect>
                                    <p:anim calcmode="lin" valueType="num">
                                      <p:cBhvr>
                                        <p:cTn id="8" dur="2000" fill="hold"/>
                                        <p:tgtEl>
                                          <p:spTgt spid="37891"/>
                                        </p:tgtEl>
                                        <p:attrNameLst>
                                          <p:attrName>ppt_w</p:attrName>
                                        </p:attrNameLst>
                                      </p:cBhvr>
                                      <p:tavLst>
                                        <p:tav tm="0" fmla="#ppt_w*sin(2.5*pi*$)">
                                          <p:val>
                                            <p:fltVal val="0"/>
                                          </p:val>
                                        </p:tav>
                                        <p:tav tm="100000">
                                          <p:val>
                                            <p:fltVal val="1"/>
                                          </p:val>
                                        </p:tav>
                                      </p:tavLst>
                                    </p:anim>
                                    <p:anim calcmode="lin" valueType="num">
                                      <p:cBhvr>
                                        <p:cTn id="9" dur="2000" fill="hold"/>
                                        <p:tgtEl>
                                          <p:spTgt spid="3789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895"/>
                                        </p:tgtEl>
                                        <p:attrNameLst>
                                          <p:attrName>style.visibility</p:attrName>
                                        </p:attrNameLst>
                                      </p:cBhvr>
                                      <p:to>
                                        <p:strVal val="visible"/>
                                      </p:to>
                                    </p:set>
                                    <p:animEffect transition="in" filter="fade">
                                      <p:cBhvr>
                                        <p:cTn id="14" dur="500"/>
                                        <p:tgtEl>
                                          <p:spTgt spid="378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fade">
                                      <p:cBhvr>
                                        <p:cTn id="19" dur="500"/>
                                        <p:tgtEl>
                                          <p:spTgt spid="378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898"/>
                                        </p:tgtEl>
                                        <p:attrNameLst>
                                          <p:attrName>style.visibility</p:attrName>
                                        </p:attrNameLst>
                                      </p:cBhvr>
                                      <p:to>
                                        <p:strVal val="visible"/>
                                      </p:to>
                                    </p:set>
                                    <p:animEffect transition="in" filter="fade">
                                      <p:cBhvr>
                                        <p:cTn id="24" dur="500"/>
                                        <p:tgtEl>
                                          <p:spTgt spid="3789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901"/>
                                        </p:tgtEl>
                                        <p:attrNameLst>
                                          <p:attrName>style.visibility</p:attrName>
                                        </p:attrNameLst>
                                      </p:cBhvr>
                                      <p:to>
                                        <p:strVal val="visible"/>
                                      </p:to>
                                    </p:set>
                                    <p:animEffect transition="in" filter="fade">
                                      <p:cBhvr>
                                        <p:cTn id="29" dur="1000"/>
                                        <p:tgtEl>
                                          <p:spTgt spid="37901"/>
                                        </p:tgtEl>
                                      </p:cBhvr>
                                    </p:animEffect>
                                    <p:anim calcmode="lin" valueType="num">
                                      <p:cBhvr>
                                        <p:cTn id="30" dur="1000" fill="hold"/>
                                        <p:tgtEl>
                                          <p:spTgt spid="37901"/>
                                        </p:tgtEl>
                                        <p:attrNameLst>
                                          <p:attrName>ppt_x</p:attrName>
                                        </p:attrNameLst>
                                      </p:cBhvr>
                                      <p:tavLst>
                                        <p:tav tm="0">
                                          <p:val>
                                            <p:strVal val="#ppt_x"/>
                                          </p:val>
                                        </p:tav>
                                        <p:tav tm="100000">
                                          <p:val>
                                            <p:strVal val="#ppt_x"/>
                                          </p:val>
                                        </p:tav>
                                      </p:tavLst>
                                    </p:anim>
                                    <p:anim calcmode="lin" valueType="num">
                                      <p:cBhvr>
                                        <p:cTn id="31" dur="1000" fill="hold"/>
                                        <p:tgtEl>
                                          <p:spTgt spid="3790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900"/>
                                        </p:tgtEl>
                                        <p:attrNameLst>
                                          <p:attrName>style.visibility</p:attrName>
                                        </p:attrNameLst>
                                      </p:cBhvr>
                                      <p:to>
                                        <p:strVal val="visible"/>
                                      </p:to>
                                    </p:set>
                                    <p:animEffect transition="in" filter="fade">
                                      <p:cBhvr>
                                        <p:cTn id="34" dur="1000"/>
                                        <p:tgtEl>
                                          <p:spTgt spid="37900"/>
                                        </p:tgtEl>
                                      </p:cBhvr>
                                    </p:animEffect>
                                    <p:anim calcmode="lin" valueType="num">
                                      <p:cBhvr>
                                        <p:cTn id="35" dur="1000" fill="hold"/>
                                        <p:tgtEl>
                                          <p:spTgt spid="37900"/>
                                        </p:tgtEl>
                                        <p:attrNameLst>
                                          <p:attrName>ppt_x</p:attrName>
                                        </p:attrNameLst>
                                      </p:cBhvr>
                                      <p:tavLst>
                                        <p:tav tm="0">
                                          <p:val>
                                            <p:strVal val="#ppt_x"/>
                                          </p:val>
                                        </p:tav>
                                        <p:tav tm="100000">
                                          <p:val>
                                            <p:strVal val="#ppt_x"/>
                                          </p:val>
                                        </p:tav>
                                      </p:tavLst>
                                    </p:anim>
                                    <p:anim calcmode="lin" valueType="num">
                                      <p:cBhvr>
                                        <p:cTn id="36" dur="1000" fill="hold"/>
                                        <p:tgtEl>
                                          <p:spTgt spid="3790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7899"/>
                                        </p:tgtEl>
                                        <p:attrNameLst>
                                          <p:attrName>style.visibility</p:attrName>
                                        </p:attrNameLst>
                                      </p:cBhvr>
                                      <p:to>
                                        <p:strVal val="visible"/>
                                      </p:to>
                                    </p:set>
                                    <p:animEffect transition="in" filter="fade">
                                      <p:cBhvr>
                                        <p:cTn id="39" dur="1000"/>
                                        <p:tgtEl>
                                          <p:spTgt spid="37899"/>
                                        </p:tgtEl>
                                      </p:cBhvr>
                                    </p:animEffect>
                                    <p:anim calcmode="lin" valueType="num">
                                      <p:cBhvr>
                                        <p:cTn id="40" dur="1000" fill="hold"/>
                                        <p:tgtEl>
                                          <p:spTgt spid="37899"/>
                                        </p:tgtEl>
                                        <p:attrNameLst>
                                          <p:attrName>ppt_x</p:attrName>
                                        </p:attrNameLst>
                                      </p:cBhvr>
                                      <p:tavLst>
                                        <p:tav tm="0">
                                          <p:val>
                                            <p:strVal val="#ppt_x"/>
                                          </p:val>
                                        </p:tav>
                                        <p:tav tm="100000">
                                          <p:val>
                                            <p:strVal val="#ppt_x"/>
                                          </p:val>
                                        </p:tav>
                                      </p:tavLst>
                                    </p:anim>
                                    <p:anim calcmode="lin" valueType="num">
                                      <p:cBhvr>
                                        <p:cTn id="41" dur="1000" fill="hold"/>
                                        <p:tgtEl>
                                          <p:spTgt spid="3789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7894"/>
                                        </p:tgtEl>
                                        <p:attrNameLst>
                                          <p:attrName>style.visibility</p:attrName>
                                        </p:attrNameLst>
                                      </p:cBhvr>
                                      <p:to>
                                        <p:strVal val="visible"/>
                                      </p:to>
                                    </p:set>
                                    <p:animEffect transition="in" filter="fade">
                                      <p:cBhvr>
                                        <p:cTn id="44" dur="1000"/>
                                        <p:tgtEl>
                                          <p:spTgt spid="37894"/>
                                        </p:tgtEl>
                                      </p:cBhvr>
                                    </p:animEffect>
                                    <p:anim calcmode="lin" valueType="num">
                                      <p:cBhvr>
                                        <p:cTn id="45" dur="1000" fill="hold"/>
                                        <p:tgtEl>
                                          <p:spTgt spid="37894"/>
                                        </p:tgtEl>
                                        <p:attrNameLst>
                                          <p:attrName>ppt_x</p:attrName>
                                        </p:attrNameLst>
                                      </p:cBhvr>
                                      <p:tavLst>
                                        <p:tav tm="0">
                                          <p:val>
                                            <p:strVal val="#ppt_x"/>
                                          </p:val>
                                        </p:tav>
                                        <p:tav tm="100000">
                                          <p:val>
                                            <p:strVal val="#ppt_x"/>
                                          </p:val>
                                        </p:tav>
                                      </p:tavLst>
                                    </p:anim>
                                    <p:anim calcmode="lin" valueType="num">
                                      <p:cBhvr>
                                        <p:cTn id="46"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7902"/>
                                        </p:tgtEl>
                                        <p:attrNameLst>
                                          <p:attrName>style.visibility</p:attrName>
                                        </p:attrNameLst>
                                      </p:cBhvr>
                                      <p:to>
                                        <p:strVal val="visible"/>
                                      </p:to>
                                    </p:set>
                                    <p:animEffect transition="in" filter="fade">
                                      <p:cBhvr>
                                        <p:cTn id="51" dur="1000"/>
                                        <p:tgtEl>
                                          <p:spTgt spid="37902"/>
                                        </p:tgtEl>
                                      </p:cBhvr>
                                    </p:animEffect>
                                    <p:anim calcmode="lin" valueType="num">
                                      <p:cBhvr>
                                        <p:cTn id="52" dur="1000" fill="hold"/>
                                        <p:tgtEl>
                                          <p:spTgt spid="37902"/>
                                        </p:tgtEl>
                                        <p:attrNameLst>
                                          <p:attrName>ppt_x</p:attrName>
                                        </p:attrNameLst>
                                      </p:cBhvr>
                                      <p:tavLst>
                                        <p:tav tm="0">
                                          <p:val>
                                            <p:strVal val="#ppt_x"/>
                                          </p:val>
                                        </p:tav>
                                        <p:tav tm="100000">
                                          <p:val>
                                            <p:strVal val="#ppt_x"/>
                                          </p:val>
                                        </p:tav>
                                      </p:tavLst>
                                    </p:anim>
                                    <p:anim calcmode="lin" valueType="num">
                                      <p:cBhvr>
                                        <p:cTn id="53" dur="1000" fill="hold"/>
                                        <p:tgtEl>
                                          <p:spTgt spid="3790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893"/>
                                        </p:tgtEl>
                                        <p:attrNameLst>
                                          <p:attrName>style.visibility</p:attrName>
                                        </p:attrNameLst>
                                      </p:cBhvr>
                                      <p:to>
                                        <p:strVal val="visible"/>
                                      </p:to>
                                    </p:set>
                                    <p:animEffect transition="in" filter="fade">
                                      <p:cBhvr>
                                        <p:cTn id="56" dur="1000"/>
                                        <p:tgtEl>
                                          <p:spTgt spid="37893"/>
                                        </p:tgtEl>
                                      </p:cBhvr>
                                    </p:animEffect>
                                    <p:anim calcmode="lin" valueType="num">
                                      <p:cBhvr>
                                        <p:cTn id="57" dur="1000" fill="hold"/>
                                        <p:tgtEl>
                                          <p:spTgt spid="37893"/>
                                        </p:tgtEl>
                                        <p:attrNameLst>
                                          <p:attrName>ppt_x</p:attrName>
                                        </p:attrNameLst>
                                      </p:cBhvr>
                                      <p:tavLst>
                                        <p:tav tm="0">
                                          <p:val>
                                            <p:strVal val="#ppt_x"/>
                                          </p:val>
                                        </p:tav>
                                        <p:tav tm="100000">
                                          <p:val>
                                            <p:strVal val="#ppt_x"/>
                                          </p:val>
                                        </p:tav>
                                      </p:tavLst>
                                    </p:anim>
                                    <p:anim calcmode="lin" valueType="num">
                                      <p:cBhvr>
                                        <p:cTn id="58"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896"/>
                                        </p:tgtEl>
                                        <p:attrNameLst>
                                          <p:attrName>style.visibility</p:attrName>
                                        </p:attrNameLst>
                                      </p:cBhvr>
                                      <p:to>
                                        <p:strVal val="visible"/>
                                      </p:to>
                                    </p:set>
                                    <p:animEffect transition="in" filter="fade">
                                      <p:cBhvr>
                                        <p:cTn id="63" dur="1000"/>
                                        <p:tgtEl>
                                          <p:spTgt spid="37896"/>
                                        </p:tgtEl>
                                      </p:cBhvr>
                                    </p:animEffect>
                                    <p:anim calcmode="lin" valueType="num">
                                      <p:cBhvr>
                                        <p:cTn id="64" dur="1000" fill="hold"/>
                                        <p:tgtEl>
                                          <p:spTgt spid="37896"/>
                                        </p:tgtEl>
                                        <p:attrNameLst>
                                          <p:attrName>ppt_x</p:attrName>
                                        </p:attrNameLst>
                                      </p:cBhvr>
                                      <p:tavLst>
                                        <p:tav tm="0">
                                          <p:val>
                                            <p:strVal val="#ppt_x"/>
                                          </p:val>
                                        </p:tav>
                                        <p:tav tm="100000">
                                          <p:val>
                                            <p:strVal val="#ppt_x"/>
                                          </p:val>
                                        </p:tav>
                                      </p:tavLst>
                                    </p:anim>
                                    <p:anim calcmode="lin" valueType="num">
                                      <p:cBhvr>
                                        <p:cTn id="6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904"/>
                                        </p:tgtEl>
                                        <p:attrNameLst>
                                          <p:attrName>style.visibility</p:attrName>
                                        </p:attrNameLst>
                                      </p:cBhvr>
                                      <p:to>
                                        <p:strVal val="visible"/>
                                      </p:to>
                                    </p:set>
                                    <p:animEffect transition="in" filter="fade">
                                      <p:cBhvr>
                                        <p:cTn id="70" dur="1000"/>
                                        <p:tgtEl>
                                          <p:spTgt spid="37904"/>
                                        </p:tgtEl>
                                      </p:cBhvr>
                                    </p:animEffect>
                                    <p:anim calcmode="lin" valueType="num">
                                      <p:cBhvr>
                                        <p:cTn id="71" dur="1000" fill="hold"/>
                                        <p:tgtEl>
                                          <p:spTgt spid="37904"/>
                                        </p:tgtEl>
                                        <p:attrNameLst>
                                          <p:attrName>ppt_x</p:attrName>
                                        </p:attrNameLst>
                                      </p:cBhvr>
                                      <p:tavLst>
                                        <p:tav tm="0">
                                          <p:val>
                                            <p:strVal val="#ppt_x"/>
                                          </p:val>
                                        </p:tav>
                                        <p:tav tm="100000">
                                          <p:val>
                                            <p:strVal val="#ppt_x"/>
                                          </p:val>
                                        </p:tav>
                                      </p:tavLst>
                                    </p:anim>
                                    <p:anim calcmode="lin" valueType="num">
                                      <p:cBhvr>
                                        <p:cTn id="72" dur="1000" fill="hold"/>
                                        <p:tgtEl>
                                          <p:spTgt spid="3790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7903"/>
                                        </p:tgtEl>
                                        <p:attrNameLst>
                                          <p:attrName>style.visibility</p:attrName>
                                        </p:attrNameLst>
                                      </p:cBhvr>
                                      <p:to>
                                        <p:strVal val="visible"/>
                                      </p:to>
                                    </p:set>
                                    <p:animEffect transition="in" filter="fade">
                                      <p:cBhvr>
                                        <p:cTn id="75" dur="1000"/>
                                        <p:tgtEl>
                                          <p:spTgt spid="37903"/>
                                        </p:tgtEl>
                                      </p:cBhvr>
                                    </p:animEffect>
                                    <p:anim calcmode="lin" valueType="num">
                                      <p:cBhvr>
                                        <p:cTn id="76" dur="1000" fill="hold"/>
                                        <p:tgtEl>
                                          <p:spTgt spid="37903"/>
                                        </p:tgtEl>
                                        <p:attrNameLst>
                                          <p:attrName>ppt_x</p:attrName>
                                        </p:attrNameLst>
                                      </p:cBhvr>
                                      <p:tavLst>
                                        <p:tav tm="0">
                                          <p:val>
                                            <p:strVal val="#ppt_x"/>
                                          </p:val>
                                        </p:tav>
                                        <p:tav tm="100000">
                                          <p:val>
                                            <p:strVal val="#ppt_x"/>
                                          </p:val>
                                        </p:tav>
                                      </p:tavLst>
                                    </p:anim>
                                    <p:anim calcmode="lin" valueType="num">
                                      <p:cBhvr>
                                        <p:cTn id="77" dur="1000" fill="hold"/>
                                        <p:tgtEl>
                                          <p:spTgt spid="3790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7892"/>
                                        </p:tgtEl>
                                        <p:attrNameLst>
                                          <p:attrName>style.visibility</p:attrName>
                                        </p:attrNameLst>
                                      </p:cBhvr>
                                      <p:to>
                                        <p:strVal val="visible"/>
                                      </p:to>
                                    </p:set>
                                    <p:animEffect transition="in" filter="fade">
                                      <p:cBhvr>
                                        <p:cTn id="80" dur="1000"/>
                                        <p:tgtEl>
                                          <p:spTgt spid="37892"/>
                                        </p:tgtEl>
                                      </p:cBhvr>
                                    </p:animEffect>
                                    <p:anim calcmode="lin" valueType="num">
                                      <p:cBhvr>
                                        <p:cTn id="81" dur="1000" fill="hold"/>
                                        <p:tgtEl>
                                          <p:spTgt spid="37892"/>
                                        </p:tgtEl>
                                        <p:attrNameLst>
                                          <p:attrName>ppt_x</p:attrName>
                                        </p:attrNameLst>
                                      </p:cBhvr>
                                      <p:tavLst>
                                        <p:tav tm="0">
                                          <p:val>
                                            <p:strVal val="#ppt_x"/>
                                          </p:val>
                                        </p:tav>
                                        <p:tav tm="100000">
                                          <p:val>
                                            <p:strVal val="#ppt_x"/>
                                          </p:val>
                                        </p:tav>
                                      </p:tavLst>
                                    </p:anim>
                                    <p:anim calcmode="lin" valueType="num">
                                      <p:cBhvr>
                                        <p:cTn id="82" dur="1000" fill="hold"/>
                                        <p:tgtEl>
                                          <p:spTgt spid="3789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7905"/>
                                        </p:tgtEl>
                                        <p:attrNameLst>
                                          <p:attrName>style.visibility</p:attrName>
                                        </p:attrNameLst>
                                      </p:cBhvr>
                                      <p:to>
                                        <p:strVal val="visible"/>
                                      </p:to>
                                    </p:set>
                                    <p:animEffect transition="in" filter="fade">
                                      <p:cBhvr>
                                        <p:cTn id="85" dur="1000"/>
                                        <p:tgtEl>
                                          <p:spTgt spid="37905"/>
                                        </p:tgtEl>
                                      </p:cBhvr>
                                    </p:animEffect>
                                    <p:anim calcmode="lin" valueType="num">
                                      <p:cBhvr>
                                        <p:cTn id="86" dur="1000" fill="hold"/>
                                        <p:tgtEl>
                                          <p:spTgt spid="37905"/>
                                        </p:tgtEl>
                                        <p:attrNameLst>
                                          <p:attrName>ppt_x</p:attrName>
                                        </p:attrNameLst>
                                      </p:cBhvr>
                                      <p:tavLst>
                                        <p:tav tm="0">
                                          <p:val>
                                            <p:strVal val="#ppt_x"/>
                                          </p:val>
                                        </p:tav>
                                        <p:tav tm="100000">
                                          <p:val>
                                            <p:strVal val="#ppt_x"/>
                                          </p:val>
                                        </p:tav>
                                      </p:tavLst>
                                    </p:anim>
                                    <p:anim calcmode="lin" valueType="num">
                                      <p:cBhvr>
                                        <p:cTn id="87" dur="1000" fill="hold"/>
                                        <p:tgtEl>
                                          <p:spTgt spid="3790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
                                            <p:txEl>
                                              <p:pRg st="0" end="0"/>
                                            </p:txEl>
                                          </p:spTgt>
                                        </p:tgtEl>
                                        <p:attrNameLst>
                                          <p:attrName>style.visibility</p:attrName>
                                        </p:attrNameLst>
                                      </p:cBhvr>
                                      <p:to>
                                        <p:strVal val="visible"/>
                                      </p:to>
                                    </p:set>
                                    <p:animEffect transition="in" filter="fade">
                                      <p:cBhvr>
                                        <p:cTn id="92" dur="1000"/>
                                        <p:tgtEl>
                                          <p:spTgt spid="2">
                                            <p:txEl>
                                              <p:pRg st="0" end="0"/>
                                            </p:txEl>
                                          </p:spTgt>
                                        </p:tgtEl>
                                      </p:cBhvr>
                                    </p:animEffect>
                                    <p:anim calcmode="lin" valueType="num">
                                      <p:cBhvr>
                                        <p:cTn id="9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027"/>
                                        </p:tgtEl>
                                        <p:attrNameLst>
                                          <p:attrName>style.visibility</p:attrName>
                                        </p:attrNameLst>
                                      </p:cBhvr>
                                      <p:to>
                                        <p:strVal val="visible"/>
                                      </p:to>
                                    </p:set>
                                    <p:animEffect transition="in" filter="fade">
                                      <p:cBhvr>
                                        <p:cTn id="99" dur="1000"/>
                                        <p:tgtEl>
                                          <p:spTgt spid="1027"/>
                                        </p:tgtEl>
                                      </p:cBhvr>
                                    </p:animEffect>
                                    <p:anim calcmode="lin" valueType="num">
                                      <p:cBhvr>
                                        <p:cTn id="100" dur="1000" fill="hold"/>
                                        <p:tgtEl>
                                          <p:spTgt spid="1027"/>
                                        </p:tgtEl>
                                        <p:attrNameLst>
                                          <p:attrName>ppt_x</p:attrName>
                                        </p:attrNameLst>
                                      </p:cBhvr>
                                      <p:tavLst>
                                        <p:tav tm="0">
                                          <p:val>
                                            <p:strVal val="#ppt_x"/>
                                          </p:val>
                                        </p:tav>
                                        <p:tav tm="100000">
                                          <p:val>
                                            <p:strVal val="#ppt_x"/>
                                          </p:val>
                                        </p:tav>
                                      </p:tavLst>
                                    </p:anim>
                                    <p:anim calcmode="lin" valueType="num">
                                      <p:cBhvr>
                                        <p:cTn id="10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648075" y="1206500"/>
            <a:ext cx="3271838" cy="711200"/>
          </a:xfrm>
          <a:prstGeom prst="rect">
            <a:avLst/>
          </a:prstGeom>
          <a:noFill/>
          <a:ln w="9525">
            <a:noFill/>
            <a:round/>
            <a:headEnd/>
            <a:tailEnd/>
          </a:ln>
        </p:spPr>
        <p:txBody>
          <a:bodyPr wrap="none" lIns="82104" tIns="41052" rIns="82104" bIns="41052" anchor="ctr"/>
          <a:lstStyle/>
          <a:p>
            <a:pPr defTabSz="820738">
              <a:buClr>
                <a:srgbClr val="000000"/>
              </a:buClr>
              <a:buSzPct val="100000"/>
              <a:buFont typeface="Times New Roman" pitchFamily="18" charset="0"/>
              <a:buNone/>
            </a:pPr>
            <a:endParaRPr lang="es-ES" sz="2200">
              <a:solidFill>
                <a:schemeClr val="bg1"/>
              </a:solidFill>
              <a:latin typeface="Times New Roman" pitchFamily="18" charset="0"/>
              <a:cs typeface="Lucida Sans Unicode" pitchFamily="34" charset="0"/>
            </a:endParaRPr>
          </a:p>
        </p:txBody>
      </p:sp>
      <p:sp>
        <p:nvSpPr>
          <p:cNvPr id="43011" name="Rectangle 2"/>
          <p:cNvSpPr>
            <a:spLocks noChangeArrowheads="1"/>
          </p:cNvSpPr>
          <p:nvPr/>
        </p:nvSpPr>
        <p:spPr bwMode="auto">
          <a:xfrm>
            <a:off x="301625" y="457200"/>
            <a:ext cx="1387475" cy="339725"/>
          </a:xfrm>
          <a:prstGeom prst="rect">
            <a:avLst/>
          </a:prstGeom>
          <a:noFill/>
          <a:ln w="9525">
            <a:noFill/>
            <a:round/>
            <a:headEnd/>
            <a:tailEnd/>
          </a:ln>
        </p:spPr>
        <p:txBody>
          <a:bodyPr lIns="0" tIns="0" rIns="0" bIns="0"/>
          <a:lstStyle/>
          <a:p>
            <a:pPr algn="ctr" defTabSz="403225" eaLnBrk="1">
              <a:lnSpc>
                <a:spcPct val="101000"/>
              </a:lnSpc>
              <a:buClr>
                <a:srgbClr val="000000"/>
              </a:buClr>
              <a:buSzPct val="100000"/>
              <a:buFont typeface="Times New Roman" pitchFamily="18" charset="0"/>
              <a:buNone/>
              <a:tabLst>
                <a:tab pos="649288" algn="l"/>
                <a:tab pos="1300163" algn="l"/>
              </a:tabLst>
            </a:pPr>
            <a:endParaRPr lang="es-ES" b="1">
              <a:solidFill>
                <a:schemeClr val="bg1"/>
              </a:solidFill>
              <a:latin typeface="Verdana" pitchFamily="34" charset="0"/>
              <a:cs typeface="Lucida Sans Unicode" pitchFamily="34" charset="0"/>
            </a:endParaRPr>
          </a:p>
        </p:txBody>
      </p:sp>
      <p:sp>
        <p:nvSpPr>
          <p:cNvPr id="186372" name="Rectangle 3"/>
          <p:cNvSpPr>
            <a:spLocks noChangeArrowheads="1"/>
          </p:cNvSpPr>
          <p:nvPr/>
        </p:nvSpPr>
        <p:spPr bwMode="auto">
          <a:xfrm>
            <a:off x="301625" y="0"/>
            <a:ext cx="8308975" cy="1206500"/>
          </a:xfrm>
          <a:prstGeom prst="rect">
            <a:avLst/>
          </a:prstGeom>
          <a:noFill/>
          <a:ln w="9525">
            <a:noFill/>
            <a:miter lim="800000"/>
            <a:headEnd/>
            <a:tailEnd/>
          </a:ln>
          <a:extLst/>
        </p:spPr>
        <p:txBody>
          <a:bodyPr vert="horz" wrap="square" lIns="0" tIns="0" rIns="0" bIns="0" numCol="1" anchor="b" anchorCtr="0" compatLnSpc="1">
            <a:prstTxWarp prst="textNoShape">
              <a:avLst/>
            </a:prstTxWarp>
          </a:bodyPr>
          <a:lstStyle/>
          <a:p>
            <a:pPr eaLnBrk="1" hangingPunct="1"/>
            <a:r>
              <a:rPr lang="es-ES" sz="2800" b="1" smtClean="0">
                <a:solidFill>
                  <a:schemeClr val="bg1"/>
                </a:solidFill>
                <a:latin typeface="Verdana" pitchFamily="34" charset="0"/>
                <a:ea typeface="+mj-ea"/>
                <a:cs typeface="+mj-cs"/>
              </a:rPr>
              <a:t>M</a:t>
            </a:r>
            <a:r>
              <a:rPr lang="es-ES" sz="2800" b="1" smtClean="0">
                <a:solidFill>
                  <a:schemeClr val="bg1"/>
                </a:solidFill>
                <a:latin typeface="Verdana" pitchFamily="34" charset="0"/>
              </a:rPr>
              <a:t>odelos </a:t>
            </a:r>
            <a:r>
              <a:rPr lang="es-ES" sz="2800" b="1" smtClean="0">
                <a:solidFill>
                  <a:schemeClr val="bg1"/>
                </a:solidFill>
                <a:latin typeface="Verdana" pitchFamily="34" charset="0"/>
                <a:ea typeface="+mj-ea"/>
                <a:cs typeface="+mj-cs"/>
              </a:rPr>
              <a:t>Internos – Pruebas y requisitos. Test de uso</a:t>
            </a:r>
            <a:endParaRPr lang="es-ES" sz="2800" b="1">
              <a:solidFill>
                <a:schemeClr val="bg1"/>
              </a:solidFill>
              <a:latin typeface="Verdana" pitchFamily="34" charset="0"/>
              <a:ea typeface="+mj-ea"/>
              <a:cs typeface="+mj-cs"/>
            </a:endParaRPr>
          </a:p>
        </p:txBody>
      </p:sp>
      <p:grpSp>
        <p:nvGrpSpPr>
          <p:cNvPr id="43013" name="Group 4"/>
          <p:cNvGrpSpPr>
            <a:grpSpLocks/>
          </p:cNvGrpSpPr>
          <p:nvPr/>
        </p:nvGrpSpPr>
        <p:grpSpPr bwMode="auto">
          <a:xfrm>
            <a:off x="2438401" y="2057400"/>
            <a:ext cx="3048204" cy="2641600"/>
            <a:chOff x="2952" y="2384"/>
            <a:chExt cx="1361" cy="1134"/>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grpSpPr>
        <p:sp>
          <p:nvSpPr>
            <p:cNvPr id="43032" name="AutoShape 5"/>
            <p:cNvSpPr>
              <a:spLocks noChangeArrowheads="1"/>
            </p:cNvSpPr>
            <p:nvPr/>
          </p:nvSpPr>
          <p:spPr bwMode="auto">
            <a:xfrm>
              <a:off x="2952" y="2384"/>
              <a:ext cx="1361" cy="1134"/>
            </a:xfrm>
            <a:prstGeom prst="irregularSeal2">
              <a:avLst/>
            </a:prstGeom>
            <a:grpFill/>
            <a:ln w="9360">
              <a:solidFill>
                <a:srgbClr val="000000"/>
              </a:solidFill>
              <a:miter lim="800000"/>
              <a:headEnd/>
              <a:tailEnd/>
            </a:ln>
          </p:spPr>
          <p:txBody>
            <a:bodyPr wrap="none" lIns="82104" tIns="41052" rIns="82104" bIns="41052" anchor="ctr"/>
            <a:lstStyle/>
            <a:p>
              <a:pPr defTabSz="820738">
                <a:buClr>
                  <a:srgbClr val="000000"/>
                </a:buClr>
                <a:buSzPct val="100000"/>
                <a:buFont typeface="Times New Roman" pitchFamily="18" charset="0"/>
                <a:buNone/>
              </a:pPr>
              <a:endParaRPr lang="es-ES" sz="2200">
                <a:solidFill>
                  <a:srgbClr val="023C70"/>
                </a:solidFill>
                <a:latin typeface="Times New Roman" pitchFamily="18" charset="0"/>
                <a:cs typeface="Lucida Sans Unicode" pitchFamily="34" charset="0"/>
              </a:endParaRPr>
            </a:p>
          </p:txBody>
        </p:sp>
        <p:sp>
          <p:nvSpPr>
            <p:cNvPr id="43033" name="Text Box 6"/>
            <p:cNvSpPr txBox="1">
              <a:spLocks noChangeArrowheads="1"/>
            </p:cNvSpPr>
            <p:nvPr/>
          </p:nvSpPr>
          <p:spPr bwMode="auto">
            <a:xfrm>
              <a:off x="3207" y="2678"/>
              <a:ext cx="800" cy="571"/>
            </a:xfrm>
            <a:prstGeom prst="rect">
              <a:avLst/>
            </a:prstGeom>
            <a:grpFill/>
            <a:ln w="9525">
              <a:noFill/>
              <a:round/>
              <a:headEnd/>
              <a:tailEnd/>
            </a:ln>
          </p:spPr>
          <p:txBody>
            <a:bodyPr wrap="square" lIns="80811" tIns="55598" rIns="80811" bIns="42022">
              <a:spAutoFit/>
            </a:bodyPr>
            <a:lstStyle/>
            <a:p>
              <a:pPr defTabSz="403225" eaLnBrk="1">
                <a:lnSpc>
                  <a:spcPct val="95000"/>
                </a:lnSpc>
                <a:spcBef>
                  <a:spcPts val="1350"/>
                </a:spcBef>
                <a:buClr>
                  <a:srgbClr val="000000"/>
                </a:buClr>
                <a:buSzPct val="100000"/>
                <a:buFont typeface="Times New Roman" pitchFamily="18" charset="0"/>
                <a:buNone/>
                <a:tabLst>
                  <a:tab pos="649288" algn="l"/>
                  <a:tab pos="1300163" algn="l"/>
                </a:tabLst>
              </a:pPr>
              <a:r>
                <a:rPr lang="es-ES" sz="1800" b="1" i="1" smtClean="0">
                  <a:solidFill>
                    <a:srgbClr val="023C70"/>
                  </a:solidFill>
                  <a:latin typeface="Verdana" pitchFamily="34" charset="0"/>
                  <a:cs typeface="Lucida Sans Unicode" pitchFamily="34" charset="0"/>
                </a:rPr>
                <a:t>Principio basico</a:t>
              </a:r>
              <a:r>
                <a:rPr lang="es-ES" sz="1800" i="1" smtClean="0">
                  <a:solidFill>
                    <a:srgbClr val="023C70"/>
                  </a:solidFill>
                  <a:latin typeface="Verdana" pitchFamily="34" charset="0"/>
                  <a:cs typeface="Lucida Sans Unicode" pitchFamily="34" charset="0"/>
                </a:rPr>
                <a:t>: </a:t>
              </a:r>
            </a:p>
            <a:p>
              <a:pPr defTabSz="403225" eaLnBrk="1">
                <a:lnSpc>
                  <a:spcPct val="95000"/>
                </a:lnSpc>
                <a:spcBef>
                  <a:spcPts val="1350"/>
                </a:spcBef>
                <a:buClr>
                  <a:srgbClr val="000000"/>
                </a:buClr>
                <a:buSzPct val="100000"/>
                <a:buFont typeface="Times New Roman" pitchFamily="18" charset="0"/>
                <a:buNone/>
                <a:tabLst>
                  <a:tab pos="649288" algn="l"/>
                  <a:tab pos="1300163" algn="l"/>
                </a:tabLst>
              </a:pPr>
              <a:r>
                <a:rPr lang="es-ES" sz="1800" b="1" i="1" smtClean="0">
                  <a:solidFill>
                    <a:srgbClr val="023C70"/>
                  </a:solidFill>
                  <a:latin typeface="Verdana" pitchFamily="34" charset="0"/>
                  <a:cs typeface="Lucida Sans Unicode" pitchFamily="34" charset="0"/>
                </a:rPr>
                <a:t>Incremento  calidad</a:t>
              </a:r>
              <a:endParaRPr lang="es-ES" sz="1800" b="1" i="1">
                <a:solidFill>
                  <a:srgbClr val="023C70"/>
                </a:solidFill>
                <a:latin typeface="Verdana" pitchFamily="34" charset="0"/>
                <a:cs typeface="Lucida Sans Unicode" pitchFamily="34" charset="0"/>
              </a:endParaRPr>
            </a:p>
          </p:txBody>
        </p:sp>
      </p:grpSp>
      <p:sp>
        <p:nvSpPr>
          <p:cNvPr id="43014" name="Text Box 7"/>
          <p:cNvSpPr txBox="1">
            <a:spLocks noChangeArrowheads="1"/>
          </p:cNvSpPr>
          <p:nvPr/>
        </p:nvSpPr>
        <p:spPr bwMode="auto">
          <a:xfrm>
            <a:off x="1568450" y="1579563"/>
            <a:ext cx="1635125"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1</a:t>
            </a:r>
            <a:endParaRPr lang="es-ES" sz="1600" b="1">
              <a:solidFill>
                <a:schemeClr val="bg1"/>
              </a:solidFill>
              <a:latin typeface="Verdana" pitchFamily="34" charset="0"/>
              <a:cs typeface="Lucida Sans Unicode" pitchFamily="34" charset="0"/>
            </a:endParaRPr>
          </a:p>
        </p:txBody>
      </p:sp>
      <p:sp>
        <p:nvSpPr>
          <p:cNvPr id="43016" name="Text Box 9"/>
          <p:cNvSpPr txBox="1">
            <a:spLocks noChangeArrowheads="1"/>
          </p:cNvSpPr>
          <p:nvPr/>
        </p:nvSpPr>
        <p:spPr bwMode="auto">
          <a:xfrm>
            <a:off x="538163" y="4106863"/>
            <a:ext cx="1585912"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3</a:t>
            </a:r>
            <a:endParaRPr lang="es-ES" sz="1600" b="1">
              <a:solidFill>
                <a:schemeClr val="bg1"/>
              </a:solidFill>
              <a:latin typeface="Verdana" pitchFamily="34" charset="0"/>
              <a:cs typeface="Lucida Sans Unicode" pitchFamily="34" charset="0"/>
            </a:endParaRPr>
          </a:p>
        </p:txBody>
      </p:sp>
      <p:sp>
        <p:nvSpPr>
          <p:cNvPr id="43017" name="Text Box 10"/>
          <p:cNvSpPr txBox="1">
            <a:spLocks noChangeArrowheads="1"/>
          </p:cNvSpPr>
          <p:nvPr/>
        </p:nvSpPr>
        <p:spPr bwMode="auto">
          <a:xfrm>
            <a:off x="1908175" y="5084763"/>
            <a:ext cx="1511300"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4</a:t>
            </a:r>
            <a:endParaRPr lang="es-ES" sz="1600" b="1">
              <a:solidFill>
                <a:schemeClr val="bg1"/>
              </a:solidFill>
              <a:latin typeface="Verdana" pitchFamily="34" charset="0"/>
              <a:cs typeface="Lucida Sans Unicode" pitchFamily="34" charset="0"/>
            </a:endParaRPr>
          </a:p>
        </p:txBody>
      </p:sp>
      <p:sp>
        <p:nvSpPr>
          <p:cNvPr id="43018" name="Text Box 11"/>
          <p:cNvSpPr txBox="1">
            <a:spLocks noChangeArrowheads="1"/>
          </p:cNvSpPr>
          <p:nvPr/>
        </p:nvSpPr>
        <p:spPr bwMode="auto">
          <a:xfrm>
            <a:off x="3924300" y="5013325"/>
            <a:ext cx="1511300"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5</a:t>
            </a:r>
            <a:endParaRPr lang="es-ES" sz="1600" b="1">
              <a:solidFill>
                <a:schemeClr val="bg1"/>
              </a:solidFill>
              <a:latin typeface="Verdana" pitchFamily="34" charset="0"/>
              <a:cs typeface="Lucida Sans Unicode" pitchFamily="34" charset="0"/>
            </a:endParaRPr>
          </a:p>
        </p:txBody>
      </p:sp>
      <p:sp>
        <p:nvSpPr>
          <p:cNvPr id="43019" name="Text Box 12"/>
          <p:cNvSpPr txBox="1">
            <a:spLocks noChangeArrowheads="1"/>
          </p:cNvSpPr>
          <p:nvPr/>
        </p:nvSpPr>
        <p:spPr bwMode="auto">
          <a:xfrm>
            <a:off x="6486525" y="5251450"/>
            <a:ext cx="1614488"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6</a:t>
            </a:r>
            <a:endParaRPr lang="es-ES" sz="1600" b="1">
              <a:solidFill>
                <a:schemeClr val="bg1"/>
              </a:solidFill>
              <a:latin typeface="Verdana" pitchFamily="34" charset="0"/>
              <a:cs typeface="Lucida Sans Unicode" pitchFamily="34" charset="0"/>
            </a:endParaRPr>
          </a:p>
        </p:txBody>
      </p:sp>
      <p:sp>
        <p:nvSpPr>
          <p:cNvPr id="43020" name="Text Box 13"/>
          <p:cNvSpPr txBox="1">
            <a:spLocks noChangeArrowheads="1"/>
          </p:cNvSpPr>
          <p:nvPr/>
        </p:nvSpPr>
        <p:spPr bwMode="auto">
          <a:xfrm>
            <a:off x="5935663" y="3925888"/>
            <a:ext cx="1589087"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7</a:t>
            </a:r>
            <a:endParaRPr lang="es-ES" sz="1600" b="1">
              <a:solidFill>
                <a:schemeClr val="bg1"/>
              </a:solidFill>
              <a:latin typeface="Verdana" pitchFamily="34" charset="0"/>
              <a:cs typeface="Lucida Sans Unicode" pitchFamily="34" charset="0"/>
            </a:endParaRPr>
          </a:p>
        </p:txBody>
      </p:sp>
      <p:sp>
        <p:nvSpPr>
          <p:cNvPr id="43021" name="Text Box 14"/>
          <p:cNvSpPr txBox="1">
            <a:spLocks noChangeArrowheads="1"/>
          </p:cNvSpPr>
          <p:nvPr/>
        </p:nvSpPr>
        <p:spPr bwMode="auto">
          <a:xfrm>
            <a:off x="6942138" y="2446338"/>
            <a:ext cx="1806575"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8</a:t>
            </a:r>
            <a:endParaRPr lang="es-ES" sz="1600" b="1">
              <a:solidFill>
                <a:schemeClr val="bg1"/>
              </a:solidFill>
              <a:latin typeface="Verdana" pitchFamily="34" charset="0"/>
              <a:cs typeface="Lucida Sans Unicode" pitchFamily="34" charset="0"/>
            </a:endParaRPr>
          </a:p>
        </p:txBody>
      </p:sp>
      <p:sp>
        <p:nvSpPr>
          <p:cNvPr id="43022" name="Text Box 15"/>
          <p:cNvSpPr txBox="1">
            <a:spLocks noChangeArrowheads="1"/>
          </p:cNvSpPr>
          <p:nvPr/>
        </p:nvSpPr>
        <p:spPr bwMode="auto">
          <a:xfrm>
            <a:off x="4687888" y="1625600"/>
            <a:ext cx="1539875"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9</a:t>
            </a:r>
            <a:endParaRPr lang="es-ES" sz="1600" b="1">
              <a:solidFill>
                <a:schemeClr val="bg1"/>
              </a:solidFill>
              <a:latin typeface="Verdana" pitchFamily="34" charset="0"/>
              <a:cs typeface="Lucida Sans Unicode" pitchFamily="34" charset="0"/>
            </a:endParaRPr>
          </a:p>
        </p:txBody>
      </p:sp>
      <p:sp>
        <p:nvSpPr>
          <p:cNvPr id="43023" name="Rectangle 17"/>
          <p:cNvSpPr>
            <a:spLocks noChangeArrowheads="1"/>
          </p:cNvSpPr>
          <p:nvPr/>
        </p:nvSpPr>
        <p:spPr bwMode="auto">
          <a:xfrm>
            <a:off x="1192213" y="2014251"/>
            <a:ext cx="2455862" cy="584775"/>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Comprension del modelo interno</a:t>
            </a:r>
            <a:endParaRPr lang="es-ES" sz="2000" i="1">
              <a:solidFill>
                <a:srgbClr val="023C70"/>
              </a:solidFill>
            </a:endParaRPr>
          </a:p>
        </p:txBody>
      </p:sp>
      <p:sp>
        <p:nvSpPr>
          <p:cNvPr id="43024" name="Rectangle 18"/>
          <p:cNvSpPr>
            <a:spLocks noChangeArrowheads="1"/>
          </p:cNvSpPr>
          <p:nvPr/>
        </p:nvSpPr>
        <p:spPr bwMode="auto">
          <a:xfrm>
            <a:off x="334963" y="3180269"/>
            <a:ext cx="2178050" cy="584775"/>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Encaje con el modelo de negocio</a:t>
            </a:r>
            <a:endParaRPr lang="es-ES" sz="1800" i="1">
              <a:solidFill>
                <a:srgbClr val="023C70"/>
              </a:solidFill>
              <a:latin typeface="Verdana" pitchFamily="34" charset="0"/>
            </a:endParaRPr>
          </a:p>
        </p:txBody>
      </p:sp>
      <p:sp>
        <p:nvSpPr>
          <p:cNvPr id="43025" name="Rectangle 19"/>
          <p:cNvSpPr>
            <a:spLocks noChangeArrowheads="1"/>
          </p:cNvSpPr>
          <p:nvPr/>
        </p:nvSpPr>
        <p:spPr bwMode="auto">
          <a:xfrm>
            <a:off x="238125" y="4487575"/>
            <a:ext cx="2628900" cy="584775"/>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Apoyar y verificar la toma de decisiones</a:t>
            </a:r>
            <a:endParaRPr lang="es-ES" sz="1600">
              <a:solidFill>
                <a:srgbClr val="023C70"/>
              </a:solidFill>
              <a:latin typeface="Verdana" pitchFamily="34" charset="0"/>
            </a:endParaRPr>
          </a:p>
        </p:txBody>
      </p:sp>
      <p:sp>
        <p:nvSpPr>
          <p:cNvPr id="43026" name="Rectangle 20"/>
          <p:cNvSpPr>
            <a:spLocks noChangeArrowheads="1"/>
          </p:cNvSpPr>
          <p:nvPr/>
        </p:nvSpPr>
        <p:spPr bwMode="auto">
          <a:xfrm>
            <a:off x="746125" y="5417691"/>
            <a:ext cx="2901950" cy="1077218"/>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Cubrir tantos riesgos como sean utiles para la gestion y la toma de decisiones</a:t>
            </a:r>
            <a:endParaRPr lang="es-ES" sz="1600" i="1">
              <a:solidFill>
                <a:srgbClr val="023C70"/>
              </a:solidFill>
              <a:latin typeface="Verdana" pitchFamily="34" charset="0"/>
            </a:endParaRPr>
          </a:p>
        </p:txBody>
      </p:sp>
      <p:sp>
        <p:nvSpPr>
          <p:cNvPr id="43027" name="Rectangle 21"/>
          <p:cNvSpPr>
            <a:spLocks noChangeArrowheads="1"/>
          </p:cNvSpPr>
          <p:nvPr/>
        </p:nvSpPr>
        <p:spPr bwMode="auto">
          <a:xfrm>
            <a:off x="3922713" y="5417692"/>
            <a:ext cx="2012950" cy="1077218"/>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Disenar y facilitar la toma de decisiones del negocio</a:t>
            </a:r>
            <a:endParaRPr lang="es-ES" sz="2000" i="1">
              <a:solidFill>
                <a:srgbClr val="023C70"/>
              </a:solidFill>
            </a:endParaRPr>
          </a:p>
        </p:txBody>
      </p:sp>
      <p:sp>
        <p:nvSpPr>
          <p:cNvPr id="43028" name="Rectangle 22"/>
          <p:cNvSpPr>
            <a:spLocks noChangeArrowheads="1"/>
          </p:cNvSpPr>
          <p:nvPr/>
        </p:nvSpPr>
        <p:spPr bwMode="auto">
          <a:xfrm>
            <a:off x="6294438" y="5447855"/>
            <a:ext cx="2492375" cy="1077218"/>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Profundamente integrado en el sistema de gestion de riesgos</a:t>
            </a:r>
            <a:endParaRPr lang="es-ES" sz="1600" i="1">
              <a:solidFill>
                <a:srgbClr val="023C70"/>
              </a:solidFill>
              <a:latin typeface="Verdana" pitchFamily="34" charset="0"/>
            </a:endParaRPr>
          </a:p>
        </p:txBody>
      </p:sp>
      <p:sp>
        <p:nvSpPr>
          <p:cNvPr id="43029" name="Rectangle 23"/>
          <p:cNvSpPr>
            <a:spLocks noChangeArrowheads="1"/>
          </p:cNvSpPr>
          <p:nvPr/>
        </p:nvSpPr>
        <p:spPr bwMode="auto">
          <a:xfrm>
            <a:off x="5681663" y="4283502"/>
            <a:ext cx="2673350" cy="830997"/>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Mejorar el sistema de gestion de riesgos del asegurador</a:t>
            </a:r>
            <a:endParaRPr lang="es-ES" sz="2000" i="1">
              <a:solidFill>
                <a:srgbClr val="023C70"/>
              </a:solidFill>
            </a:endParaRPr>
          </a:p>
        </p:txBody>
      </p:sp>
      <p:sp>
        <p:nvSpPr>
          <p:cNvPr id="43030" name="Rectangle 24"/>
          <p:cNvSpPr>
            <a:spLocks noChangeArrowheads="1"/>
          </p:cNvSpPr>
          <p:nvPr/>
        </p:nvSpPr>
        <p:spPr bwMode="auto">
          <a:xfrm>
            <a:off x="6092825" y="2892784"/>
            <a:ext cx="3051175" cy="584775"/>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Integarcion consistente para todos los usos</a:t>
            </a:r>
            <a:endParaRPr lang="es-ES" sz="2000" i="1">
              <a:solidFill>
                <a:srgbClr val="023C70"/>
              </a:solidFill>
            </a:endParaRPr>
          </a:p>
        </p:txBody>
      </p:sp>
      <p:sp>
        <p:nvSpPr>
          <p:cNvPr id="43031" name="Rectangle 25"/>
          <p:cNvSpPr>
            <a:spLocks noChangeArrowheads="1"/>
          </p:cNvSpPr>
          <p:nvPr/>
        </p:nvSpPr>
        <p:spPr bwMode="auto">
          <a:xfrm>
            <a:off x="6300788" y="1504663"/>
            <a:ext cx="2627312" cy="584775"/>
          </a:xfrm>
          <a:prstGeom prst="rect">
            <a:avLst/>
          </a:prstGeom>
          <a:noFill/>
          <a:ln w="9525">
            <a:noFill/>
            <a:miter lim="800000"/>
            <a:headEnd/>
            <a:tailEnd/>
          </a:ln>
          <a:effectLst/>
        </p:spPr>
        <p:txBody>
          <a:bodyPr anchor="ctr">
            <a:spAutoFit/>
          </a:bodyPr>
          <a:lstStyle/>
          <a:p>
            <a:r>
              <a:rPr lang="es-ES" sz="1600" smtClean="0">
                <a:solidFill>
                  <a:srgbClr val="023C70"/>
                </a:solidFill>
                <a:latin typeface="Verdana" pitchFamily="34" charset="0"/>
              </a:rPr>
              <a:t>Replicabilidad de los calculos</a:t>
            </a:r>
            <a:endParaRPr lang="es-ES" sz="1600">
              <a:solidFill>
                <a:srgbClr val="023C70"/>
              </a:solidFill>
              <a:latin typeface="Verdana" pitchFamily="34" charset="0"/>
            </a:endParaRPr>
          </a:p>
        </p:txBody>
      </p:sp>
      <p:sp>
        <p:nvSpPr>
          <p:cNvPr id="26" name="Text Box 7"/>
          <p:cNvSpPr txBox="1">
            <a:spLocks noChangeArrowheads="1"/>
          </p:cNvSpPr>
          <p:nvPr/>
        </p:nvSpPr>
        <p:spPr bwMode="auto">
          <a:xfrm>
            <a:off x="374650" y="2846746"/>
            <a:ext cx="1635125" cy="333523"/>
          </a:xfrm>
          <a:prstGeom prst="rect">
            <a:avLst/>
          </a:prstGeom>
          <a:gradFill flip="none" rotWithShape="1">
            <a:gsLst>
              <a:gs pos="18000">
                <a:srgbClr val="5E9EFF"/>
              </a:gs>
              <a:gs pos="26000">
                <a:srgbClr val="0070C0"/>
              </a:gs>
              <a:gs pos="36000">
                <a:srgbClr val="C4D6EB"/>
              </a:gs>
              <a:gs pos="100000">
                <a:srgbClr val="FFEBFA"/>
              </a:gs>
            </a:gsLst>
            <a:lin ang="13500000" scaled="1"/>
            <a:tileRect/>
          </a:gradFill>
          <a:ln w="9525">
            <a:noFill/>
            <a:round/>
            <a:headEnd/>
            <a:tailEnd/>
          </a:ln>
        </p:spPr>
        <p:txBody>
          <a:bodyPr lIns="80811" tIns="42022" rIns="80811" bIns="42022">
            <a:spAutoFit/>
          </a:bodyPr>
          <a:lstStyle/>
          <a:p>
            <a:pPr algn="ctr" defTabSz="403225" eaLnBrk="1">
              <a:lnSpc>
                <a:spcPct val="101000"/>
              </a:lnSpc>
              <a:spcBef>
                <a:spcPts val="1125"/>
              </a:spcBef>
              <a:buClr>
                <a:srgbClr val="000000"/>
              </a:buClr>
              <a:buSzPct val="100000"/>
              <a:buFont typeface="Times New Roman" pitchFamily="18" charset="0"/>
              <a:buNone/>
              <a:tabLst>
                <a:tab pos="649288" algn="l"/>
                <a:tab pos="1300163" algn="l"/>
              </a:tabLst>
            </a:pPr>
            <a:r>
              <a:rPr lang="es-ES" sz="1600" b="1" smtClean="0">
                <a:solidFill>
                  <a:schemeClr val="bg1"/>
                </a:solidFill>
                <a:latin typeface="Verdana" pitchFamily="34" charset="0"/>
                <a:cs typeface="Lucida Sans Unicode" pitchFamily="34" charset="0"/>
              </a:rPr>
              <a:t>Principio 2</a:t>
            </a:r>
            <a:endParaRPr lang="es-ES" sz="1600" b="1">
              <a:solidFill>
                <a:schemeClr val="bg1"/>
              </a:solidFill>
              <a:latin typeface="Verdana" pitchFamily="34" charset="0"/>
              <a:cs typeface="Lucida Sans Unicode" pitchFamily="34" charset="0"/>
            </a:endParaRPr>
          </a:p>
        </p:txBody>
      </p:sp>
      <p:sp>
        <p:nvSpPr>
          <p:cNvPr id="2" name="Slide Number Placeholder 1"/>
          <p:cNvSpPr>
            <a:spLocks noGrp="1"/>
          </p:cNvSpPr>
          <p:nvPr>
            <p:ph type="sldNum" sz="quarter" idx="11"/>
          </p:nvPr>
        </p:nvSpPr>
        <p:spPr/>
        <p:txBody>
          <a:bodyPr/>
          <a:lstStyle/>
          <a:p>
            <a:pPr>
              <a:defRPr/>
            </a:pPr>
            <a:fld id="{829FFA9C-6C74-4B6A-B28D-CFB01FB1611F}" type="slidenum">
              <a:rPr lang="en-GB" smtClean="0"/>
              <a:pPr>
                <a:defRPr/>
              </a:pPr>
              <a:t>13</a:t>
            </a:fld>
            <a:endParaRPr lang="en-GB" sz="1400">
              <a:latin typeface="Arial" charset="0"/>
            </a:endParaRPr>
          </a:p>
        </p:txBody>
      </p:sp>
    </p:spTree>
    <p:extLst>
      <p:ext uri="{BB962C8B-B14F-4D97-AF65-F5344CB8AC3E}">
        <p14:creationId xmlns:p14="http://schemas.microsoft.com/office/powerpoint/2010/main" val="295770727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heel(1)">
                                      <p:cBhvr>
                                        <p:cTn id="7" dur="2000"/>
                                        <p:tgtEl>
                                          <p:spTgt spid="4301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3023"/>
                                        </p:tgtEl>
                                        <p:attrNameLst>
                                          <p:attrName>style.visibility</p:attrName>
                                        </p:attrNameLst>
                                      </p:cBhvr>
                                      <p:to>
                                        <p:strVal val="visible"/>
                                      </p:to>
                                    </p:set>
                                    <p:anim calcmode="lin" valueType="num">
                                      <p:cBhvr>
                                        <p:cTn id="11" dur="500" fill="hold"/>
                                        <p:tgtEl>
                                          <p:spTgt spid="43023"/>
                                        </p:tgtEl>
                                        <p:attrNameLst>
                                          <p:attrName>ppt_w</p:attrName>
                                        </p:attrNameLst>
                                      </p:cBhvr>
                                      <p:tavLst>
                                        <p:tav tm="0">
                                          <p:val>
                                            <p:fltVal val="0"/>
                                          </p:val>
                                        </p:tav>
                                        <p:tav tm="100000">
                                          <p:val>
                                            <p:strVal val="#ppt_w"/>
                                          </p:val>
                                        </p:tav>
                                      </p:tavLst>
                                    </p:anim>
                                    <p:anim calcmode="lin" valueType="num">
                                      <p:cBhvr>
                                        <p:cTn id="12" dur="500" fill="hold"/>
                                        <p:tgtEl>
                                          <p:spTgt spid="43023"/>
                                        </p:tgtEl>
                                        <p:attrNameLst>
                                          <p:attrName>ppt_h</p:attrName>
                                        </p:attrNameLst>
                                      </p:cBhvr>
                                      <p:tavLst>
                                        <p:tav tm="0">
                                          <p:val>
                                            <p:fltVal val="0"/>
                                          </p:val>
                                        </p:tav>
                                        <p:tav tm="100000">
                                          <p:val>
                                            <p:strVal val="#ppt_h"/>
                                          </p:val>
                                        </p:tav>
                                      </p:tavLst>
                                    </p:anim>
                                    <p:animEffect transition="in" filter="fade">
                                      <p:cBhvr>
                                        <p:cTn id="13" dur="500"/>
                                        <p:tgtEl>
                                          <p:spTgt spid="4302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2000"/>
                                        <p:tgtEl>
                                          <p:spTgt spid="2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3024"/>
                                        </p:tgtEl>
                                        <p:attrNameLst>
                                          <p:attrName>style.visibility</p:attrName>
                                        </p:attrNameLst>
                                      </p:cBhvr>
                                      <p:to>
                                        <p:strVal val="visible"/>
                                      </p:to>
                                    </p:set>
                                    <p:anim calcmode="lin" valueType="num">
                                      <p:cBhvr>
                                        <p:cTn id="22" dur="500" fill="hold"/>
                                        <p:tgtEl>
                                          <p:spTgt spid="43024"/>
                                        </p:tgtEl>
                                        <p:attrNameLst>
                                          <p:attrName>ppt_w</p:attrName>
                                        </p:attrNameLst>
                                      </p:cBhvr>
                                      <p:tavLst>
                                        <p:tav tm="0">
                                          <p:val>
                                            <p:fltVal val="0"/>
                                          </p:val>
                                        </p:tav>
                                        <p:tav tm="100000">
                                          <p:val>
                                            <p:strVal val="#ppt_w"/>
                                          </p:val>
                                        </p:tav>
                                      </p:tavLst>
                                    </p:anim>
                                    <p:anim calcmode="lin" valueType="num">
                                      <p:cBhvr>
                                        <p:cTn id="23" dur="500" fill="hold"/>
                                        <p:tgtEl>
                                          <p:spTgt spid="43024"/>
                                        </p:tgtEl>
                                        <p:attrNameLst>
                                          <p:attrName>ppt_h</p:attrName>
                                        </p:attrNameLst>
                                      </p:cBhvr>
                                      <p:tavLst>
                                        <p:tav tm="0">
                                          <p:val>
                                            <p:fltVal val="0"/>
                                          </p:val>
                                        </p:tav>
                                        <p:tav tm="100000">
                                          <p:val>
                                            <p:strVal val="#ppt_h"/>
                                          </p:val>
                                        </p:tav>
                                      </p:tavLst>
                                    </p:anim>
                                    <p:animEffect transition="in" filter="fade">
                                      <p:cBhvr>
                                        <p:cTn id="24" dur="500"/>
                                        <p:tgtEl>
                                          <p:spTgt spid="4302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3016"/>
                                        </p:tgtEl>
                                        <p:attrNameLst>
                                          <p:attrName>style.visibility</p:attrName>
                                        </p:attrNameLst>
                                      </p:cBhvr>
                                      <p:to>
                                        <p:strVal val="visible"/>
                                      </p:to>
                                    </p:set>
                                    <p:animEffect transition="in" filter="wheel(1)">
                                      <p:cBhvr>
                                        <p:cTn id="29" dur="2000"/>
                                        <p:tgtEl>
                                          <p:spTgt spid="43016"/>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43025"/>
                                        </p:tgtEl>
                                        <p:attrNameLst>
                                          <p:attrName>style.visibility</p:attrName>
                                        </p:attrNameLst>
                                      </p:cBhvr>
                                      <p:to>
                                        <p:strVal val="visible"/>
                                      </p:to>
                                    </p:set>
                                    <p:anim calcmode="lin" valueType="num">
                                      <p:cBhvr>
                                        <p:cTn id="33" dur="500" fill="hold"/>
                                        <p:tgtEl>
                                          <p:spTgt spid="43025"/>
                                        </p:tgtEl>
                                        <p:attrNameLst>
                                          <p:attrName>ppt_w</p:attrName>
                                        </p:attrNameLst>
                                      </p:cBhvr>
                                      <p:tavLst>
                                        <p:tav tm="0">
                                          <p:val>
                                            <p:fltVal val="0"/>
                                          </p:val>
                                        </p:tav>
                                        <p:tav tm="100000">
                                          <p:val>
                                            <p:strVal val="#ppt_w"/>
                                          </p:val>
                                        </p:tav>
                                      </p:tavLst>
                                    </p:anim>
                                    <p:anim calcmode="lin" valueType="num">
                                      <p:cBhvr>
                                        <p:cTn id="34" dur="500" fill="hold"/>
                                        <p:tgtEl>
                                          <p:spTgt spid="43025"/>
                                        </p:tgtEl>
                                        <p:attrNameLst>
                                          <p:attrName>ppt_h</p:attrName>
                                        </p:attrNameLst>
                                      </p:cBhvr>
                                      <p:tavLst>
                                        <p:tav tm="0">
                                          <p:val>
                                            <p:fltVal val="0"/>
                                          </p:val>
                                        </p:tav>
                                        <p:tav tm="100000">
                                          <p:val>
                                            <p:strVal val="#ppt_h"/>
                                          </p:val>
                                        </p:tav>
                                      </p:tavLst>
                                    </p:anim>
                                    <p:animEffect transition="in" filter="fade">
                                      <p:cBhvr>
                                        <p:cTn id="35" dur="500"/>
                                        <p:tgtEl>
                                          <p:spTgt spid="4302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3017"/>
                                        </p:tgtEl>
                                        <p:attrNameLst>
                                          <p:attrName>style.visibility</p:attrName>
                                        </p:attrNameLst>
                                      </p:cBhvr>
                                      <p:to>
                                        <p:strVal val="visible"/>
                                      </p:to>
                                    </p:set>
                                    <p:animEffect transition="in" filter="wheel(1)">
                                      <p:cBhvr>
                                        <p:cTn id="40" dur="2000"/>
                                        <p:tgtEl>
                                          <p:spTgt spid="43017"/>
                                        </p:tgtEl>
                                      </p:cBhvr>
                                    </p:animEffect>
                                  </p:childTnLst>
                                </p:cTn>
                              </p:par>
                            </p:childTnLst>
                          </p:cTn>
                        </p:par>
                        <p:par>
                          <p:cTn id="41" fill="hold">
                            <p:stCondLst>
                              <p:cond delay="2000"/>
                            </p:stCondLst>
                            <p:childTnLst>
                              <p:par>
                                <p:cTn id="42" presetID="21" presetClass="entr" presetSubtype="1" fill="hold" grpId="0" nodeType="afterEffect">
                                  <p:stCondLst>
                                    <p:cond delay="0"/>
                                  </p:stCondLst>
                                  <p:childTnLst>
                                    <p:set>
                                      <p:cBhvr>
                                        <p:cTn id="43" dur="1" fill="hold">
                                          <p:stCondLst>
                                            <p:cond delay="0"/>
                                          </p:stCondLst>
                                        </p:cTn>
                                        <p:tgtEl>
                                          <p:spTgt spid="43026"/>
                                        </p:tgtEl>
                                        <p:attrNameLst>
                                          <p:attrName>style.visibility</p:attrName>
                                        </p:attrNameLst>
                                      </p:cBhvr>
                                      <p:to>
                                        <p:strVal val="visible"/>
                                      </p:to>
                                    </p:set>
                                    <p:animEffect transition="in" filter="wheel(1)">
                                      <p:cBhvr>
                                        <p:cTn id="44" dur="2000"/>
                                        <p:tgtEl>
                                          <p:spTgt spid="43026"/>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3018"/>
                                        </p:tgtEl>
                                        <p:attrNameLst>
                                          <p:attrName>style.visibility</p:attrName>
                                        </p:attrNameLst>
                                      </p:cBhvr>
                                      <p:to>
                                        <p:strVal val="visible"/>
                                      </p:to>
                                    </p:set>
                                    <p:animEffect transition="in" filter="wheel(1)">
                                      <p:cBhvr>
                                        <p:cTn id="49" dur="2000"/>
                                        <p:tgtEl>
                                          <p:spTgt spid="43018"/>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43027"/>
                                        </p:tgtEl>
                                        <p:attrNameLst>
                                          <p:attrName>style.visibility</p:attrName>
                                        </p:attrNameLst>
                                      </p:cBhvr>
                                      <p:to>
                                        <p:strVal val="visible"/>
                                      </p:to>
                                    </p:set>
                                    <p:anim calcmode="lin" valueType="num">
                                      <p:cBhvr>
                                        <p:cTn id="53" dur="500" fill="hold"/>
                                        <p:tgtEl>
                                          <p:spTgt spid="43027"/>
                                        </p:tgtEl>
                                        <p:attrNameLst>
                                          <p:attrName>ppt_w</p:attrName>
                                        </p:attrNameLst>
                                      </p:cBhvr>
                                      <p:tavLst>
                                        <p:tav tm="0">
                                          <p:val>
                                            <p:fltVal val="0"/>
                                          </p:val>
                                        </p:tav>
                                        <p:tav tm="100000">
                                          <p:val>
                                            <p:strVal val="#ppt_w"/>
                                          </p:val>
                                        </p:tav>
                                      </p:tavLst>
                                    </p:anim>
                                    <p:anim calcmode="lin" valueType="num">
                                      <p:cBhvr>
                                        <p:cTn id="54" dur="500" fill="hold"/>
                                        <p:tgtEl>
                                          <p:spTgt spid="43027"/>
                                        </p:tgtEl>
                                        <p:attrNameLst>
                                          <p:attrName>ppt_h</p:attrName>
                                        </p:attrNameLst>
                                      </p:cBhvr>
                                      <p:tavLst>
                                        <p:tav tm="0">
                                          <p:val>
                                            <p:fltVal val="0"/>
                                          </p:val>
                                        </p:tav>
                                        <p:tav tm="100000">
                                          <p:val>
                                            <p:strVal val="#ppt_h"/>
                                          </p:val>
                                        </p:tav>
                                      </p:tavLst>
                                    </p:anim>
                                    <p:animEffect transition="in" filter="fade">
                                      <p:cBhvr>
                                        <p:cTn id="55" dur="500"/>
                                        <p:tgtEl>
                                          <p:spTgt spid="4302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3019"/>
                                        </p:tgtEl>
                                        <p:attrNameLst>
                                          <p:attrName>style.visibility</p:attrName>
                                        </p:attrNameLst>
                                      </p:cBhvr>
                                      <p:to>
                                        <p:strVal val="visible"/>
                                      </p:to>
                                    </p:set>
                                    <p:animEffect transition="in" filter="wheel(1)">
                                      <p:cBhvr>
                                        <p:cTn id="60" dur="2000"/>
                                        <p:tgtEl>
                                          <p:spTgt spid="43019"/>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3028"/>
                                        </p:tgtEl>
                                        <p:attrNameLst>
                                          <p:attrName>style.visibility</p:attrName>
                                        </p:attrNameLst>
                                      </p:cBhvr>
                                      <p:to>
                                        <p:strVal val="visible"/>
                                      </p:to>
                                    </p:set>
                                    <p:anim calcmode="lin" valueType="num">
                                      <p:cBhvr>
                                        <p:cTn id="64" dur="500" fill="hold"/>
                                        <p:tgtEl>
                                          <p:spTgt spid="43028"/>
                                        </p:tgtEl>
                                        <p:attrNameLst>
                                          <p:attrName>ppt_w</p:attrName>
                                        </p:attrNameLst>
                                      </p:cBhvr>
                                      <p:tavLst>
                                        <p:tav tm="0">
                                          <p:val>
                                            <p:fltVal val="0"/>
                                          </p:val>
                                        </p:tav>
                                        <p:tav tm="100000">
                                          <p:val>
                                            <p:strVal val="#ppt_w"/>
                                          </p:val>
                                        </p:tav>
                                      </p:tavLst>
                                    </p:anim>
                                    <p:anim calcmode="lin" valueType="num">
                                      <p:cBhvr>
                                        <p:cTn id="65" dur="500" fill="hold"/>
                                        <p:tgtEl>
                                          <p:spTgt spid="43028"/>
                                        </p:tgtEl>
                                        <p:attrNameLst>
                                          <p:attrName>ppt_h</p:attrName>
                                        </p:attrNameLst>
                                      </p:cBhvr>
                                      <p:tavLst>
                                        <p:tav tm="0">
                                          <p:val>
                                            <p:fltVal val="0"/>
                                          </p:val>
                                        </p:tav>
                                        <p:tav tm="100000">
                                          <p:val>
                                            <p:strVal val="#ppt_h"/>
                                          </p:val>
                                        </p:tav>
                                      </p:tavLst>
                                    </p:anim>
                                    <p:animEffect transition="in" filter="fade">
                                      <p:cBhvr>
                                        <p:cTn id="66" dur="500"/>
                                        <p:tgtEl>
                                          <p:spTgt spid="430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43020"/>
                                        </p:tgtEl>
                                        <p:attrNameLst>
                                          <p:attrName>style.visibility</p:attrName>
                                        </p:attrNameLst>
                                      </p:cBhvr>
                                      <p:to>
                                        <p:strVal val="visible"/>
                                      </p:to>
                                    </p:set>
                                    <p:animEffect transition="in" filter="wheel(1)">
                                      <p:cBhvr>
                                        <p:cTn id="71" dur="2000"/>
                                        <p:tgtEl>
                                          <p:spTgt spid="43020"/>
                                        </p:tgtEl>
                                      </p:cBhvr>
                                    </p:animEffect>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43029"/>
                                        </p:tgtEl>
                                        <p:attrNameLst>
                                          <p:attrName>style.visibility</p:attrName>
                                        </p:attrNameLst>
                                      </p:cBhvr>
                                      <p:to>
                                        <p:strVal val="visible"/>
                                      </p:to>
                                    </p:set>
                                    <p:anim calcmode="lin" valueType="num">
                                      <p:cBhvr>
                                        <p:cTn id="75" dur="500" fill="hold"/>
                                        <p:tgtEl>
                                          <p:spTgt spid="43029"/>
                                        </p:tgtEl>
                                        <p:attrNameLst>
                                          <p:attrName>ppt_w</p:attrName>
                                        </p:attrNameLst>
                                      </p:cBhvr>
                                      <p:tavLst>
                                        <p:tav tm="0">
                                          <p:val>
                                            <p:fltVal val="0"/>
                                          </p:val>
                                        </p:tav>
                                        <p:tav tm="100000">
                                          <p:val>
                                            <p:strVal val="#ppt_w"/>
                                          </p:val>
                                        </p:tav>
                                      </p:tavLst>
                                    </p:anim>
                                    <p:anim calcmode="lin" valueType="num">
                                      <p:cBhvr>
                                        <p:cTn id="76" dur="500" fill="hold"/>
                                        <p:tgtEl>
                                          <p:spTgt spid="43029"/>
                                        </p:tgtEl>
                                        <p:attrNameLst>
                                          <p:attrName>ppt_h</p:attrName>
                                        </p:attrNameLst>
                                      </p:cBhvr>
                                      <p:tavLst>
                                        <p:tav tm="0">
                                          <p:val>
                                            <p:fltVal val="0"/>
                                          </p:val>
                                        </p:tav>
                                        <p:tav tm="100000">
                                          <p:val>
                                            <p:strVal val="#ppt_h"/>
                                          </p:val>
                                        </p:tav>
                                      </p:tavLst>
                                    </p:anim>
                                    <p:animEffect transition="in" filter="fade">
                                      <p:cBhvr>
                                        <p:cTn id="77" dur="500"/>
                                        <p:tgtEl>
                                          <p:spTgt spid="43029"/>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3021"/>
                                        </p:tgtEl>
                                        <p:attrNameLst>
                                          <p:attrName>style.visibility</p:attrName>
                                        </p:attrNameLst>
                                      </p:cBhvr>
                                      <p:to>
                                        <p:strVal val="visible"/>
                                      </p:to>
                                    </p:set>
                                    <p:animEffect transition="in" filter="wheel(1)">
                                      <p:cBhvr>
                                        <p:cTn id="82" dur="2000"/>
                                        <p:tgtEl>
                                          <p:spTgt spid="43021"/>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43030"/>
                                        </p:tgtEl>
                                        <p:attrNameLst>
                                          <p:attrName>style.visibility</p:attrName>
                                        </p:attrNameLst>
                                      </p:cBhvr>
                                      <p:to>
                                        <p:strVal val="visible"/>
                                      </p:to>
                                    </p:set>
                                    <p:anim calcmode="lin" valueType="num">
                                      <p:cBhvr>
                                        <p:cTn id="86" dur="500" fill="hold"/>
                                        <p:tgtEl>
                                          <p:spTgt spid="43030"/>
                                        </p:tgtEl>
                                        <p:attrNameLst>
                                          <p:attrName>ppt_w</p:attrName>
                                        </p:attrNameLst>
                                      </p:cBhvr>
                                      <p:tavLst>
                                        <p:tav tm="0">
                                          <p:val>
                                            <p:fltVal val="0"/>
                                          </p:val>
                                        </p:tav>
                                        <p:tav tm="100000">
                                          <p:val>
                                            <p:strVal val="#ppt_w"/>
                                          </p:val>
                                        </p:tav>
                                      </p:tavLst>
                                    </p:anim>
                                    <p:anim calcmode="lin" valueType="num">
                                      <p:cBhvr>
                                        <p:cTn id="87" dur="500" fill="hold"/>
                                        <p:tgtEl>
                                          <p:spTgt spid="43030"/>
                                        </p:tgtEl>
                                        <p:attrNameLst>
                                          <p:attrName>ppt_h</p:attrName>
                                        </p:attrNameLst>
                                      </p:cBhvr>
                                      <p:tavLst>
                                        <p:tav tm="0">
                                          <p:val>
                                            <p:fltVal val="0"/>
                                          </p:val>
                                        </p:tav>
                                        <p:tav tm="100000">
                                          <p:val>
                                            <p:strVal val="#ppt_h"/>
                                          </p:val>
                                        </p:tav>
                                      </p:tavLst>
                                    </p:anim>
                                    <p:animEffect transition="in" filter="fade">
                                      <p:cBhvr>
                                        <p:cTn id="88" dur="500"/>
                                        <p:tgtEl>
                                          <p:spTgt spid="43030"/>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43022"/>
                                        </p:tgtEl>
                                        <p:attrNameLst>
                                          <p:attrName>style.visibility</p:attrName>
                                        </p:attrNameLst>
                                      </p:cBhvr>
                                      <p:to>
                                        <p:strVal val="visible"/>
                                      </p:to>
                                    </p:set>
                                    <p:animEffect transition="in" filter="wheel(1)">
                                      <p:cBhvr>
                                        <p:cTn id="93" dur="2000"/>
                                        <p:tgtEl>
                                          <p:spTgt spid="43022"/>
                                        </p:tgtEl>
                                      </p:cBhvr>
                                    </p:animEffect>
                                  </p:childTnLst>
                                </p:cTn>
                              </p:par>
                            </p:childTnLst>
                          </p:cTn>
                        </p:par>
                        <p:par>
                          <p:cTn id="94" fill="hold">
                            <p:stCondLst>
                              <p:cond delay="2000"/>
                            </p:stCondLst>
                            <p:childTnLst>
                              <p:par>
                                <p:cTn id="95" presetID="53" presetClass="entr" presetSubtype="16" fill="hold" grpId="0" nodeType="afterEffect">
                                  <p:stCondLst>
                                    <p:cond delay="0"/>
                                  </p:stCondLst>
                                  <p:childTnLst>
                                    <p:set>
                                      <p:cBhvr>
                                        <p:cTn id="96" dur="1" fill="hold">
                                          <p:stCondLst>
                                            <p:cond delay="0"/>
                                          </p:stCondLst>
                                        </p:cTn>
                                        <p:tgtEl>
                                          <p:spTgt spid="43031"/>
                                        </p:tgtEl>
                                        <p:attrNameLst>
                                          <p:attrName>style.visibility</p:attrName>
                                        </p:attrNameLst>
                                      </p:cBhvr>
                                      <p:to>
                                        <p:strVal val="visible"/>
                                      </p:to>
                                    </p:set>
                                    <p:anim calcmode="lin" valueType="num">
                                      <p:cBhvr>
                                        <p:cTn id="97" dur="500" fill="hold"/>
                                        <p:tgtEl>
                                          <p:spTgt spid="43031"/>
                                        </p:tgtEl>
                                        <p:attrNameLst>
                                          <p:attrName>ppt_w</p:attrName>
                                        </p:attrNameLst>
                                      </p:cBhvr>
                                      <p:tavLst>
                                        <p:tav tm="0">
                                          <p:val>
                                            <p:fltVal val="0"/>
                                          </p:val>
                                        </p:tav>
                                        <p:tav tm="100000">
                                          <p:val>
                                            <p:strVal val="#ppt_w"/>
                                          </p:val>
                                        </p:tav>
                                      </p:tavLst>
                                    </p:anim>
                                    <p:anim calcmode="lin" valueType="num">
                                      <p:cBhvr>
                                        <p:cTn id="98" dur="500" fill="hold"/>
                                        <p:tgtEl>
                                          <p:spTgt spid="43031"/>
                                        </p:tgtEl>
                                        <p:attrNameLst>
                                          <p:attrName>ppt_h</p:attrName>
                                        </p:attrNameLst>
                                      </p:cBhvr>
                                      <p:tavLst>
                                        <p:tav tm="0">
                                          <p:val>
                                            <p:fltVal val="0"/>
                                          </p:val>
                                        </p:tav>
                                        <p:tav tm="100000">
                                          <p:val>
                                            <p:strVal val="#ppt_h"/>
                                          </p:val>
                                        </p:tav>
                                      </p:tavLst>
                                    </p:anim>
                                    <p:animEffect transition="in" filter="fade">
                                      <p:cBhvr>
                                        <p:cTn id="99" dur="500"/>
                                        <p:tgtEl>
                                          <p:spTgt spid="43031"/>
                                        </p:tgtEl>
                                      </p:cBhvr>
                                    </p:animEffect>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nodeType="clickEffect">
                                  <p:stCondLst>
                                    <p:cond delay="0"/>
                                  </p:stCondLst>
                                  <p:childTnLst>
                                    <p:set>
                                      <p:cBhvr>
                                        <p:cTn id="103" dur="1" fill="hold">
                                          <p:stCondLst>
                                            <p:cond delay="0"/>
                                          </p:stCondLst>
                                        </p:cTn>
                                        <p:tgtEl>
                                          <p:spTgt spid="43013"/>
                                        </p:tgtEl>
                                        <p:attrNameLst>
                                          <p:attrName>style.visibility</p:attrName>
                                        </p:attrNameLst>
                                      </p:cBhvr>
                                      <p:to>
                                        <p:strVal val="visible"/>
                                      </p:to>
                                    </p:set>
                                    <p:animEffect transition="in" filter="fade">
                                      <p:cBhvr>
                                        <p:cTn id="104" dur="2000"/>
                                        <p:tgtEl>
                                          <p:spTgt spid="43013"/>
                                        </p:tgtEl>
                                      </p:cBhvr>
                                    </p:animEffect>
                                    <p:anim calcmode="lin" valueType="num">
                                      <p:cBhvr>
                                        <p:cTn id="105" dur="2000" fill="hold"/>
                                        <p:tgtEl>
                                          <p:spTgt spid="43013"/>
                                        </p:tgtEl>
                                        <p:attrNameLst>
                                          <p:attrName>ppt_w</p:attrName>
                                        </p:attrNameLst>
                                      </p:cBhvr>
                                      <p:tavLst>
                                        <p:tav tm="0" fmla="#ppt_w*sin(2.5*pi*$)">
                                          <p:val>
                                            <p:fltVal val="0"/>
                                          </p:val>
                                        </p:tav>
                                        <p:tav tm="100000">
                                          <p:val>
                                            <p:fltVal val="1"/>
                                          </p:val>
                                        </p:tav>
                                      </p:tavLst>
                                    </p:anim>
                                    <p:anim calcmode="lin" valueType="num">
                                      <p:cBhvr>
                                        <p:cTn id="106" dur="2000" fill="hold"/>
                                        <p:tgtEl>
                                          <p:spTgt spid="430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6" grpId="0" animBg="1"/>
      <p:bldP spid="43017" grpId="0" animBg="1"/>
      <p:bldP spid="43018" grpId="0" animBg="1"/>
      <p:bldP spid="43019" grpId="0" animBg="1"/>
      <p:bldP spid="43020" grpId="0" animBg="1"/>
      <p:bldP spid="43021" grpId="0" animBg="1"/>
      <p:bldP spid="43022" grpId="0" animBg="1"/>
      <p:bldP spid="43023" grpId="0"/>
      <p:bldP spid="43024" grpId="0"/>
      <p:bldP spid="43025" grpId="0"/>
      <p:bldP spid="43026" grpId="0"/>
      <p:bldP spid="43027" grpId="0"/>
      <p:bldP spid="43028" grpId="0"/>
      <p:bldP spid="43029" grpId="0"/>
      <p:bldP spid="43030" grpId="0"/>
      <p:bldP spid="43031"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CE24328C-8142-47ED-834C-8F91278324AB}" type="slidenum">
              <a:rPr lang="es-ES" smtClean="0"/>
              <a:pPr>
                <a:defRPr/>
              </a:pPr>
              <a:t>14</a:t>
            </a:fld>
            <a:endParaRPr lang="es-ES" sz="1400">
              <a:latin typeface="Arial" charset="0"/>
            </a:endParaRPr>
          </a:p>
        </p:txBody>
      </p:sp>
      <p:sp>
        <p:nvSpPr>
          <p:cNvPr id="29699" name="Rectangle 2"/>
          <p:cNvSpPr>
            <a:spLocks noGrp="1" noChangeArrowheads="1"/>
          </p:cNvSpPr>
          <p:nvPr>
            <p:ph type="title" idx="4294967295"/>
          </p:nvPr>
        </p:nvSpPr>
        <p:spPr>
          <a:xfrm>
            <a:off x="533400" y="119063"/>
            <a:ext cx="6248400" cy="1066800"/>
          </a:xfrm>
          <a:prstGeom prst="rect">
            <a:avLst/>
          </a:prstGeom>
        </p:spPr>
        <p:txBody>
          <a:bodyPr/>
          <a:lstStyle/>
          <a:p>
            <a:r>
              <a:rPr lang="es-ES" smtClean="0">
                <a:latin typeface="Verdana" pitchFamily="34" charset="0"/>
              </a:rPr>
              <a:t>Balance de Solvencia</a:t>
            </a:r>
            <a:endParaRPr lang="es-ES" smtClean="0"/>
          </a:p>
        </p:txBody>
      </p:sp>
      <p:sp>
        <p:nvSpPr>
          <p:cNvPr id="29700" name="Rectangle 3"/>
          <p:cNvSpPr>
            <a:spLocks noGrp="1" noChangeArrowheads="1"/>
          </p:cNvSpPr>
          <p:nvPr>
            <p:ph type="body" sz="half" idx="4294967295"/>
          </p:nvPr>
        </p:nvSpPr>
        <p:spPr>
          <a:xfrm>
            <a:off x="533400" y="1676400"/>
            <a:ext cx="4003675" cy="4419600"/>
          </a:xfrm>
          <a:prstGeom prst="rect">
            <a:avLst/>
          </a:prstGeom>
        </p:spPr>
        <p:txBody>
          <a:bodyPr/>
          <a:lstStyle/>
          <a:p>
            <a:pPr marL="0" indent="0">
              <a:buFontTx/>
              <a:buNone/>
            </a:pPr>
            <a:endParaRPr lang="es-ES" dirty="0" smtClean="0"/>
          </a:p>
          <a:p>
            <a:pPr marL="0" indent="0">
              <a:buFontTx/>
              <a:buNone/>
            </a:pPr>
            <a:r>
              <a:rPr lang="es-ES" dirty="0" smtClean="0">
                <a:solidFill>
                  <a:srgbClr val="000066"/>
                </a:solidFill>
              </a:rPr>
              <a:t>Posición de partida para el cálculo de los fondos propios!!</a:t>
            </a:r>
          </a:p>
          <a:p>
            <a:pPr marL="0" indent="0"/>
            <a:endParaRPr lang="es-ES" dirty="0" smtClean="0">
              <a:solidFill>
                <a:srgbClr val="000066"/>
              </a:solidFill>
            </a:endParaRPr>
          </a:p>
          <a:p>
            <a:pPr marL="0" indent="0">
              <a:buNone/>
            </a:pPr>
            <a:endParaRPr lang="es-ES" dirty="0" smtClean="0"/>
          </a:p>
        </p:txBody>
      </p:sp>
      <p:pic>
        <p:nvPicPr>
          <p:cNvPr id="29701" name="Picture 4" descr="dglxasset[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3708400" y="1125538"/>
            <a:ext cx="4816475" cy="5468937"/>
          </a:xfrm>
          <a:prstGeom prst="rect">
            <a:avLst/>
          </a:prstGeom>
        </p:spPr>
      </p:pic>
    </p:spTree>
    <p:extLst>
      <p:ext uri="{BB962C8B-B14F-4D97-AF65-F5344CB8AC3E}">
        <p14:creationId xmlns:p14="http://schemas.microsoft.com/office/powerpoint/2010/main" val="5561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 calcmode="lin" valueType="num">
                                      <p:cBhvr additive="base">
                                        <p:cTn id="7" dur="5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p:cTn id="13" dur="1000" fill="hold"/>
                                        <p:tgtEl>
                                          <p:spTgt spid="29701"/>
                                        </p:tgtEl>
                                        <p:attrNameLst>
                                          <p:attrName>ppt_w</p:attrName>
                                        </p:attrNameLst>
                                      </p:cBhvr>
                                      <p:tavLst>
                                        <p:tav tm="0">
                                          <p:val>
                                            <p:fltVal val="0"/>
                                          </p:val>
                                        </p:tav>
                                        <p:tav tm="100000">
                                          <p:val>
                                            <p:strVal val="#ppt_w"/>
                                          </p:val>
                                        </p:tav>
                                      </p:tavLst>
                                    </p:anim>
                                    <p:anim calcmode="lin" valueType="num">
                                      <p:cBhvr>
                                        <p:cTn id="14" dur="1000" fill="hold"/>
                                        <p:tgtEl>
                                          <p:spTgt spid="29701"/>
                                        </p:tgtEl>
                                        <p:attrNameLst>
                                          <p:attrName>ppt_h</p:attrName>
                                        </p:attrNameLst>
                                      </p:cBhvr>
                                      <p:tavLst>
                                        <p:tav tm="0">
                                          <p:val>
                                            <p:fltVal val="0"/>
                                          </p:val>
                                        </p:tav>
                                        <p:tav tm="100000">
                                          <p:val>
                                            <p:strVal val="#ppt_h"/>
                                          </p:val>
                                        </p:tav>
                                      </p:tavLst>
                                    </p:anim>
                                    <p:anim calcmode="lin" valueType="num">
                                      <p:cBhvr>
                                        <p:cTn id="15" dur="1000" fill="hold"/>
                                        <p:tgtEl>
                                          <p:spTgt spid="29701"/>
                                        </p:tgtEl>
                                        <p:attrNameLst>
                                          <p:attrName>style.rotation</p:attrName>
                                        </p:attrNameLst>
                                      </p:cBhvr>
                                      <p:tavLst>
                                        <p:tav tm="0">
                                          <p:val>
                                            <p:fltVal val="90"/>
                                          </p:val>
                                        </p:tav>
                                        <p:tav tm="100000">
                                          <p:val>
                                            <p:fltVal val="0"/>
                                          </p:val>
                                        </p:tav>
                                      </p:tavLst>
                                    </p:anim>
                                    <p:animEffect transition="in" filter="fade">
                                      <p:cBhvr>
                                        <p:cTn id="16" dur="1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29FFA9C-6C74-4B6A-B28D-CFB01FB1611F}" type="slidenum">
              <a:rPr lang="en-GB" smtClean="0"/>
              <a:pPr>
                <a:defRPr/>
              </a:pPr>
              <a:t>15</a:t>
            </a:fld>
            <a:endParaRPr lang="en-GB" sz="1400">
              <a:latin typeface="Arial" charset="0"/>
            </a:endParaRPr>
          </a:p>
        </p:txBody>
      </p:sp>
      <p:sp>
        <p:nvSpPr>
          <p:cNvPr id="4" name="Rectangle 3"/>
          <p:cNvSpPr/>
          <p:nvPr/>
        </p:nvSpPr>
        <p:spPr>
          <a:xfrm>
            <a:off x="1066800" y="2209800"/>
            <a:ext cx="6553200" cy="2895600"/>
          </a:xfrm>
          <a:prstGeom prst="rect">
            <a:avLst/>
          </a:prstGeom>
          <a:ln>
            <a:noFill/>
          </a:ln>
        </p:spPr>
        <p:txBody>
          <a:bodyPr anchor="b">
            <a:noAutofit/>
          </a:bodyPr>
          <a:lstStyle/>
          <a:p>
            <a:pPr fontAlgn="auto">
              <a:spcAft>
                <a:spcPts val="0"/>
              </a:spcAft>
            </a:pPr>
            <a:r>
              <a:rPr lang="es-ES" sz="4000" b="1" dirty="0" smtClean="0">
                <a:solidFill>
                  <a:srgbClr val="023C70"/>
                </a:solidFill>
                <a:latin typeface="Arial Unicode MS" pitchFamily="34" charset="-128"/>
                <a:ea typeface="Arial Unicode MS" pitchFamily="34" charset="-128"/>
                <a:cs typeface="Arial Unicode MS" pitchFamily="34" charset="-128"/>
              </a:rPr>
              <a:t>Solvencia 2: </a:t>
            </a:r>
          </a:p>
          <a:p>
            <a:pPr fontAlgn="auto">
              <a:spcAft>
                <a:spcPts val="0"/>
              </a:spcAft>
            </a:pPr>
            <a:r>
              <a:rPr lang="es-ES" sz="4000" b="1" dirty="0" smtClean="0">
                <a:solidFill>
                  <a:srgbClr val="023C70"/>
                </a:solidFill>
                <a:latin typeface="Arial Unicode MS" pitchFamily="34" charset="-128"/>
                <a:ea typeface="Arial Unicode MS" pitchFamily="34" charset="-128"/>
                <a:cs typeface="Arial Unicode MS" pitchFamily="34" charset="-128"/>
              </a:rPr>
              <a:t>valoración de activos y pasivos distintos de Provisiones Técnicas</a:t>
            </a:r>
            <a:endParaRPr lang="es-ES" sz="4000" b="1" dirty="0">
              <a:solidFill>
                <a:srgbClr val="023C7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283665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3124200"/>
            <a:ext cx="6858000" cy="1143000"/>
          </a:xfrm>
        </p:spPr>
        <p:txBody>
          <a:bodyPr/>
          <a:lstStyle/>
          <a:p>
            <a:pPr eaLnBrk="1" hangingPunct="1">
              <a:defRPr/>
            </a:pPr>
            <a:r>
              <a:rPr lang="es-ES" sz="2400" smtClean="0"/>
              <a:t/>
            </a:r>
            <a:br>
              <a:rPr lang="es-ES" sz="2400" smtClean="0"/>
            </a:br>
            <a:r>
              <a:rPr lang="es-ES" sz="2400" smtClean="0"/>
              <a:t/>
            </a:r>
            <a:br>
              <a:rPr lang="es-ES" sz="2400" smtClean="0"/>
            </a:br>
            <a:endParaRPr lang="es-ES" sz="2400" smtClean="0"/>
          </a:p>
        </p:txBody>
      </p:sp>
      <p:sp>
        <p:nvSpPr>
          <p:cNvPr id="3" name="Rectangle 2"/>
          <p:cNvSpPr/>
          <p:nvPr/>
        </p:nvSpPr>
        <p:spPr>
          <a:xfrm>
            <a:off x="381000" y="228600"/>
            <a:ext cx="6553200" cy="1143000"/>
          </a:xfrm>
          <a:prstGeom prst="rect">
            <a:avLst/>
          </a:prstGeom>
          <a:ln>
            <a:noFill/>
          </a:ln>
        </p:spPr>
        <p:txBody>
          <a:bodyPr anchor="b">
            <a:normAutofit fontScale="97500"/>
          </a:bodyPr>
          <a:lstStyle/>
          <a:p>
            <a:pPr fontAlgn="auto">
              <a:spcAft>
                <a:spcPts val="0"/>
              </a:spcAft>
            </a:pPr>
            <a:r>
              <a:rPr lang="es-ES" sz="2800" b="1" dirty="0" smtClean="0">
                <a:solidFill>
                  <a:schemeClr val="bg1"/>
                </a:solidFill>
                <a:latin typeface="Arial Unicode MS" pitchFamily="34" charset="-128"/>
                <a:ea typeface="Arial Unicode MS" pitchFamily="34" charset="-128"/>
                <a:cs typeface="Arial Unicode MS" pitchFamily="34" charset="-128"/>
              </a:rPr>
              <a:t>Solvencia 2: valoración de activos y pasivos distintos de Provisiones Técnicas</a:t>
            </a:r>
            <a:endParaRPr lang="es-ES" sz="28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3"/>
          <p:cNvSpPr>
            <a:spLocks noChangeArrowheads="1"/>
          </p:cNvSpPr>
          <p:nvPr/>
        </p:nvSpPr>
        <p:spPr bwMode="auto">
          <a:xfrm>
            <a:off x="382588" y="1960563"/>
            <a:ext cx="3211512" cy="4164012"/>
          </a:xfrm>
          <a:prstGeom prst="rect">
            <a:avLst/>
          </a:prstGeom>
          <a:solidFill>
            <a:srgbClr val="CCECFF"/>
          </a:solidFill>
          <a:ln w="6350">
            <a:solidFill>
              <a:schemeClr val="tx1"/>
            </a:solidFill>
            <a:miter lim="800000"/>
            <a:headEnd/>
            <a:tailEnd/>
          </a:ln>
        </p:spPr>
        <p:txBody>
          <a:bodyPr/>
          <a:lstStyle/>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	</a:t>
            </a:r>
          </a:p>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Activos al valor al que puedan ser intercambiados…</a:t>
            </a:r>
          </a:p>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Los pasivos al valor de transferencia o cumplimiento</a:t>
            </a:r>
          </a:p>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Entre partes informadas…</a:t>
            </a:r>
          </a:p>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No se ajustan los pasivos por el riesgo de credito propio.</a:t>
            </a:r>
          </a:p>
          <a:p>
            <a:pPr marL="457200" indent="-457200">
              <a:lnSpc>
                <a:spcPct val="90000"/>
              </a:lnSpc>
              <a:spcBef>
                <a:spcPct val="50000"/>
              </a:spcBef>
              <a:buFont typeface="Wingdings" pitchFamily="2" charset="2"/>
              <a:buNone/>
            </a:pPr>
            <a:r>
              <a:rPr lang="es-ES" sz="1600" smtClean="0">
                <a:solidFill>
                  <a:srgbClr val="003366"/>
                </a:solidFill>
                <a:latin typeface="Verdana" pitchFamily="34" charset="0"/>
              </a:rPr>
              <a:t> </a:t>
            </a:r>
            <a:endParaRPr lang="es-ES" sz="1600">
              <a:solidFill>
                <a:srgbClr val="003366"/>
              </a:solidFill>
              <a:latin typeface="Verdana" pitchFamily="34" charset="0"/>
            </a:endParaRPr>
          </a:p>
        </p:txBody>
      </p:sp>
      <p:sp>
        <p:nvSpPr>
          <p:cNvPr id="9" name="Rectangle 3"/>
          <p:cNvSpPr>
            <a:spLocks noChangeArrowheads="1"/>
          </p:cNvSpPr>
          <p:nvPr/>
        </p:nvSpPr>
        <p:spPr bwMode="auto">
          <a:xfrm>
            <a:off x="3805238" y="2544763"/>
            <a:ext cx="4956175" cy="1225550"/>
          </a:xfrm>
          <a:prstGeom prst="rect">
            <a:avLst/>
          </a:prstGeom>
          <a:solidFill>
            <a:srgbClr val="FFEDD2"/>
          </a:solidFill>
          <a:ln w="6350">
            <a:solidFill>
              <a:schemeClr val="tx1"/>
            </a:solidFill>
            <a:miter lim="800000"/>
            <a:headEnd/>
            <a:tailEnd/>
          </a:ln>
        </p:spPr>
        <p:txBody>
          <a:bodyPr/>
          <a:lstStyle/>
          <a:p>
            <a:pPr marL="457200" indent="-457200" algn="just">
              <a:lnSpc>
                <a:spcPct val="90000"/>
              </a:lnSpc>
              <a:spcBef>
                <a:spcPct val="50000"/>
              </a:spcBef>
              <a:buFont typeface="Wingdings" pitchFamily="2" charset="2"/>
              <a:buNone/>
              <a:defRPr/>
            </a:pPr>
            <a:r>
              <a:rPr lang="es-ES" sz="1600" b="0" smtClean="0">
                <a:solidFill>
                  <a:srgbClr val="003366"/>
                </a:solidFill>
                <a:latin typeface="Verdana" pitchFamily="34" charset="0"/>
                <a:ea typeface="+mn-ea"/>
              </a:rPr>
              <a:t>	….los requerimientos de solvencia deben estar basados en </a:t>
            </a:r>
            <a:r>
              <a:rPr lang="es-ES" sz="1600" smtClean="0">
                <a:solidFill>
                  <a:srgbClr val="003366"/>
                </a:solidFill>
                <a:latin typeface="Verdana" pitchFamily="34" charset="0"/>
                <a:ea typeface="+mn-ea"/>
              </a:rPr>
              <a:t>una valoracion economica de todos los elementos del balance</a:t>
            </a:r>
            <a:r>
              <a:rPr lang="es-ES" sz="1600" b="0" smtClean="0">
                <a:solidFill>
                  <a:srgbClr val="003366"/>
                </a:solidFill>
                <a:latin typeface="Verdana" pitchFamily="34" charset="0"/>
                <a:ea typeface="+mn-ea"/>
              </a:rPr>
              <a:t>…</a:t>
            </a:r>
            <a:endParaRPr lang="es-ES" sz="1600" b="0">
              <a:solidFill>
                <a:srgbClr val="003366"/>
              </a:solidFill>
              <a:latin typeface="Verdana" pitchFamily="34" charset="0"/>
              <a:ea typeface="+mn-ea"/>
            </a:endParaRPr>
          </a:p>
        </p:txBody>
      </p:sp>
      <p:sp>
        <p:nvSpPr>
          <p:cNvPr id="10" name="Rectangle 3"/>
          <p:cNvSpPr>
            <a:spLocks noChangeArrowheads="1"/>
          </p:cNvSpPr>
          <p:nvPr/>
        </p:nvSpPr>
        <p:spPr bwMode="auto">
          <a:xfrm>
            <a:off x="3805238" y="4295775"/>
            <a:ext cx="4956175" cy="1204913"/>
          </a:xfrm>
          <a:prstGeom prst="rect">
            <a:avLst/>
          </a:prstGeom>
          <a:solidFill>
            <a:srgbClr val="CCECFF"/>
          </a:solidFill>
          <a:ln w="6350">
            <a:solidFill>
              <a:schemeClr val="tx1"/>
            </a:solidFill>
            <a:miter lim="800000"/>
            <a:headEnd/>
            <a:tailEnd/>
          </a:ln>
        </p:spPr>
        <p:txBody>
          <a:bodyPr/>
          <a:lstStyle/>
          <a:p>
            <a:pPr marL="457200" indent="-457200" algn="l">
              <a:lnSpc>
                <a:spcPct val="90000"/>
              </a:lnSpc>
              <a:spcBef>
                <a:spcPct val="50000"/>
              </a:spcBef>
              <a:buFont typeface="Wingdings" pitchFamily="2" charset="2"/>
              <a:buNone/>
            </a:pPr>
            <a:r>
              <a:rPr lang="es-ES" sz="1600" b="0" smtClean="0">
                <a:solidFill>
                  <a:srgbClr val="003366"/>
                </a:solidFill>
                <a:latin typeface="Verdana" pitchFamily="34" charset="0"/>
              </a:rPr>
              <a:t>	</a:t>
            </a:r>
            <a:r>
              <a:rPr lang="es-ES" sz="1600" smtClean="0">
                <a:solidFill>
                  <a:srgbClr val="003366"/>
                </a:solidFill>
                <a:latin typeface="Verdana" pitchFamily="34" charset="0"/>
              </a:rPr>
              <a:t>Las normas de valoracion deben ser compatibles con los desarrollos contables internacionales en la medida de lo posible, con el fin de reducir la carga administrativa</a:t>
            </a:r>
            <a:r>
              <a:rPr lang="es-ES" sz="1600" b="0" smtClean="0">
                <a:solidFill>
                  <a:srgbClr val="003366"/>
                </a:solidFill>
                <a:latin typeface="Verdana" pitchFamily="34" charset="0"/>
              </a:rPr>
              <a:t> …</a:t>
            </a:r>
            <a:endParaRPr lang="es-ES" sz="1600" b="0">
              <a:solidFill>
                <a:srgbClr val="003366"/>
              </a:solidFill>
              <a:latin typeface="Verdana" pitchFamily="34" charset="0"/>
            </a:endParaRP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16</a:t>
            </a:fld>
            <a:endParaRPr lang="en-GB">
              <a:solidFill>
                <a:schemeClr val="tx1"/>
              </a:solidFill>
            </a:endParaRPr>
          </a:p>
        </p:txBody>
      </p:sp>
    </p:spTree>
    <p:extLst>
      <p:ext uri="{BB962C8B-B14F-4D97-AF65-F5344CB8AC3E}">
        <p14:creationId xmlns:p14="http://schemas.microsoft.com/office/powerpoint/2010/main" val="41072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9BA0F740-23A1-40A3-A13C-17DD18CA38E3}" type="slidenum">
              <a:rPr lang="es-ES" smtClean="0"/>
              <a:pPr>
                <a:defRPr/>
              </a:pPr>
              <a:t>17</a:t>
            </a:fld>
            <a:endParaRPr lang="es-ES" sz="1400">
              <a:latin typeface="Arial" charset="0"/>
            </a:endParaRPr>
          </a:p>
        </p:txBody>
      </p:sp>
      <p:sp>
        <p:nvSpPr>
          <p:cNvPr id="28675" name="Rectangle 2"/>
          <p:cNvSpPr>
            <a:spLocks noChangeArrowheads="1"/>
          </p:cNvSpPr>
          <p:nvPr/>
        </p:nvSpPr>
        <p:spPr bwMode="auto">
          <a:xfrm>
            <a:off x="0" y="0"/>
            <a:ext cx="9140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 sz="2400" b="0">
              <a:latin typeface="Arial" charset="0"/>
            </a:endParaRPr>
          </a:p>
        </p:txBody>
      </p:sp>
      <p:sp>
        <p:nvSpPr>
          <p:cNvPr id="28676" name="Rectangle 3"/>
          <p:cNvSpPr>
            <a:spLocks noGrp="1" noChangeArrowheads="1"/>
          </p:cNvSpPr>
          <p:nvPr>
            <p:ph type="title" idx="4294967295"/>
          </p:nvPr>
        </p:nvSpPr>
        <p:spPr bwMode="gray">
          <a:xfrm>
            <a:off x="463550" y="663575"/>
            <a:ext cx="7769225" cy="427038"/>
          </a:xfrm>
          <a:prstGeom prst="rect">
            <a:avLst/>
          </a:prstGeom>
          <a:noFill/>
        </p:spPr>
        <p:txBody>
          <a:bodyPr>
            <a:spAutoFit/>
          </a:bodyPr>
          <a:lstStyle/>
          <a:p>
            <a:pPr eaLnBrk="1" hangingPunct="1"/>
            <a:r>
              <a:rPr lang="es-ES" dirty="0" smtClean="0">
                <a:latin typeface="Verdana" pitchFamily="34" charset="0"/>
              </a:rPr>
              <a:t>Interacción con IFRS</a:t>
            </a:r>
          </a:p>
        </p:txBody>
      </p:sp>
      <p:sp>
        <p:nvSpPr>
          <p:cNvPr id="28677" name="Rectangle 5"/>
          <p:cNvSpPr>
            <a:spLocks noChangeArrowheads="1"/>
          </p:cNvSpPr>
          <p:nvPr/>
        </p:nvSpPr>
        <p:spPr bwMode="auto">
          <a:xfrm>
            <a:off x="492125" y="280988"/>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s-ES" sz="4400" b="0">
              <a:solidFill>
                <a:schemeClr val="tx2"/>
              </a:solidFill>
              <a:latin typeface="Times New Roman" pitchFamily="18" charset="0"/>
            </a:endParaRPr>
          </a:p>
        </p:txBody>
      </p:sp>
      <p:sp>
        <p:nvSpPr>
          <p:cNvPr id="28678" name="Text Box 6"/>
          <p:cNvSpPr txBox="1">
            <a:spLocks noChangeArrowheads="1"/>
          </p:cNvSpPr>
          <p:nvPr/>
        </p:nvSpPr>
        <p:spPr bwMode="gray">
          <a:xfrm>
            <a:off x="3551238" y="0"/>
            <a:ext cx="55657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1100" b="1">
                <a:solidFill>
                  <a:schemeClr val="tx1"/>
                </a:solidFill>
                <a:latin typeface="Arial Narrow" pitchFamily="34" charset="0"/>
                <a:ea typeface="ＭＳ Ｐゴシック" pitchFamily="34" charset="-128"/>
              </a:defRPr>
            </a:lvl1pPr>
            <a:lvl2pPr marL="742950" indent="-285750">
              <a:defRPr sz="1100" b="1">
                <a:solidFill>
                  <a:schemeClr val="tx1"/>
                </a:solidFill>
                <a:latin typeface="Arial Narrow" pitchFamily="34" charset="0"/>
                <a:ea typeface="ＭＳ Ｐゴシック" pitchFamily="34" charset="-128"/>
              </a:defRPr>
            </a:lvl2pPr>
            <a:lvl3pPr marL="1143000" indent="-228600">
              <a:defRPr sz="1100" b="1">
                <a:solidFill>
                  <a:schemeClr val="tx1"/>
                </a:solidFill>
                <a:latin typeface="Arial Narrow" pitchFamily="34" charset="0"/>
                <a:ea typeface="ＭＳ Ｐゴシック" pitchFamily="34" charset="-128"/>
              </a:defRPr>
            </a:lvl3pPr>
            <a:lvl4pPr marL="1600200" indent="-228600">
              <a:defRPr sz="1100" b="1">
                <a:solidFill>
                  <a:schemeClr val="tx1"/>
                </a:solidFill>
                <a:latin typeface="Arial Narrow" pitchFamily="34" charset="0"/>
                <a:ea typeface="ＭＳ Ｐゴシック" pitchFamily="34" charset="-128"/>
              </a:defRPr>
            </a:lvl4pPr>
            <a:lvl5pPr marL="2057400" indent="-228600">
              <a:defRPr sz="1100" b="1">
                <a:solidFill>
                  <a:schemeClr val="tx1"/>
                </a:solidFill>
                <a:latin typeface="Arial Narrow" pitchFamily="34" charset="0"/>
                <a:ea typeface="ＭＳ Ｐゴシック" pitchFamily="34" charset="-128"/>
              </a:defRPr>
            </a:lvl5pPr>
            <a:lvl6pPr marL="25146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6pPr>
            <a:lvl7pPr marL="29718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7pPr>
            <a:lvl8pPr marL="34290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8pPr>
            <a:lvl9pPr marL="3886200" indent="-228600" algn="ctr" eaLnBrk="0" fontAlgn="base" hangingPunct="0">
              <a:spcBef>
                <a:spcPct val="0"/>
              </a:spcBef>
              <a:spcAft>
                <a:spcPct val="0"/>
              </a:spcAft>
              <a:defRPr sz="1100" b="1">
                <a:solidFill>
                  <a:schemeClr val="tx1"/>
                </a:solidFill>
                <a:latin typeface="Arial Narrow" pitchFamily="34" charset="0"/>
                <a:ea typeface="ＭＳ Ｐゴシック" pitchFamily="34" charset="-128"/>
              </a:defRPr>
            </a:lvl9pPr>
          </a:lstStyle>
          <a:p>
            <a:pPr algn="r"/>
            <a:endParaRPr lang="es-ES" sz="1200" b="0">
              <a:solidFill>
                <a:schemeClr val="bg1"/>
              </a:solidFill>
              <a:latin typeface="Arial" charset="0"/>
            </a:endParaRPr>
          </a:p>
        </p:txBody>
      </p:sp>
      <p:sp>
        <p:nvSpPr>
          <p:cNvPr id="72710" name="Rectangle 8"/>
          <p:cNvSpPr>
            <a:spLocks noGrp="1" noChangeArrowheads="1"/>
          </p:cNvSpPr>
          <p:nvPr>
            <p:ph type="body" idx="4294967295"/>
          </p:nvPr>
        </p:nvSpPr>
        <p:spPr>
          <a:xfrm>
            <a:off x="457200" y="1600200"/>
            <a:ext cx="8181975" cy="4637088"/>
          </a:xfrm>
          <a:prstGeom prst="rect">
            <a:avLst/>
          </a:prstGeom>
        </p:spPr>
        <p:txBody>
          <a:bodyPr/>
          <a:lstStyle/>
          <a:p>
            <a:pPr lvl="1">
              <a:lnSpc>
                <a:spcPct val="80000"/>
              </a:lnSpc>
            </a:pPr>
            <a:endParaRPr lang="es-ES" sz="1800" b="1" smtClean="0">
              <a:solidFill>
                <a:srgbClr val="003366"/>
              </a:solidFill>
            </a:endParaRPr>
          </a:p>
          <a:p>
            <a:pPr lvl="1">
              <a:lnSpc>
                <a:spcPct val="80000"/>
              </a:lnSpc>
              <a:buFontTx/>
              <a:buChar char="•"/>
            </a:pPr>
            <a:r>
              <a:rPr lang="es-ES" sz="1800" b="1" smtClean="0">
                <a:solidFill>
                  <a:srgbClr val="003366"/>
                </a:solidFill>
              </a:rPr>
              <a:t>Valoracion ha de hacerse de conformidad con las normas IFRS adoptadas por la EU, a menos que se diga lo contrario</a:t>
            </a:r>
          </a:p>
          <a:p>
            <a:pPr lvl="2">
              <a:lnSpc>
                <a:spcPct val="80000"/>
              </a:lnSpc>
            </a:pPr>
            <a:r>
              <a:rPr lang="es-ES" smtClean="0">
                <a:solidFill>
                  <a:srgbClr val="003366"/>
                </a:solidFill>
              </a:rPr>
              <a:t>IFRS es el marco de referencia, a menos que no sea compatible con la valoracion economica de S2</a:t>
            </a:r>
          </a:p>
          <a:p>
            <a:pPr lvl="2">
              <a:lnSpc>
                <a:spcPct val="80000"/>
              </a:lnSpc>
            </a:pPr>
            <a:r>
              <a:rPr lang="es-ES" smtClean="0">
                <a:solidFill>
                  <a:srgbClr val="003366"/>
                </a:solidFill>
              </a:rPr>
              <a:t>No significa que los aseguradores deban adoptar IFRS para sus estados financieros y contables</a:t>
            </a:r>
          </a:p>
          <a:p>
            <a:pPr lvl="2">
              <a:lnSpc>
                <a:spcPct val="80000"/>
              </a:lnSpc>
            </a:pPr>
            <a:r>
              <a:rPr lang="es-ES" smtClean="0">
                <a:solidFill>
                  <a:srgbClr val="003366"/>
                </a:solidFill>
              </a:rPr>
              <a:t>Diferencias entre S2 e IFRS son inevitables, debido a sus distintas perspectivas</a:t>
            </a:r>
          </a:p>
          <a:p>
            <a:pPr lvl="2">
              <a:lnSpc>
                <a:spcPct val="80000"/>
              </a:lnSpc>
            </a:pPr>
            <a:endParaRPr lang="es-ES" smtClean="0">
              <a:solidFill>
                <a:srgbClr val="003366"/>
              </a:solidFill>
            </a:endParaRPr>
          </a:p>
          <a:p>
            <a:pPr lvl="1" eaLnBrk="1" hangingPunct="1">
              <a:lnSpc>
                <a:spcPct val="80000"/>
              </a:lnSpc>
              <a:spcBef>
                <a:spcPct val="25000"/>
              </a:spcBef>
              <a:buFont typeface="Wingdings" pitchFamily="2" charset="2"/>
              <a:buChar char="Ø"/>
            </a:pPr>
            <a:r>
              <a:rPr lang="es-ES" sz="1800" smtClean="0">
                <a:solidFill>
                  <a:srgbClr val="003366"/>
                </a:solidFill>
              </a:rPr>
              <a:t>EIOPA debe hacer seguimiento de los desarrollos de IFRS</a:t>
            </a:r>
          </a:p>
          <a:p>
            <a:pPr lvl="3" indent="-239713">
              <a:lnSpc>
                <a:spcPct val="80000"/>
              </a:lnSpc>
            </a:pPr>
            <a:endParaRPr lang="es-ES" sz="1800" smtClean="0">
              <a:solidFill>
                <a:srgbClr val="003366"/>
              </a:solidFill>
            </a:endParaRPr>
          </a:p>
          <a:p>
            <a:pPr lvl="1" eaLnBrk="1" hangingPunct="1">
              <a:lnSpc>
                <a:spcPct val="80000"/>
              </a:lnSpc>
              <a:spcBef>
                <a:spcPct val="25000"/>
              </a:spcBef>
              <a:buFontTx/>
              <a:buChar char="•"/>
            </a:pPr>
            <a:r>
              <a:rPr lang="es-ES" sz="1800" b="1" smtClean="0">
                <a:solidFill>
                  <a:srgbClr val="003366"/>
                </a:solidFill>
              </a:rPr>
              <a:t>La valoracion de Solvencia 2 se basa en el principio de empresa en funcionamiento</a:t>
            </a:r>
          </a:p>
          <a:p>
            <a:pPr lvl="3" indent="-239713">
              <a:lnSpc>
                <a:spcPct val="80000"/>
              </a:lnSpc>
            </a:pPr>
            <a:endParaRPr lang="es-ES" sz="1400" smtClean="0"/>
          </a:p>
          <a:p>
            <a:pPr>
              <a:lnSpc>
                <a:spcPct val="80000"/>
              </a:lnSpc>
            </a:pPr>
            <a:endParaRPr lang="es-ES" sz="2000" b="1" smtClean="0">
              <a:solidFill>
                <a:srgbClr val="003366"/>
              </a:solidFill>
            </a:endParaRPr>
          </a:p>
          <a:p>
            <a:pPr eaLnBrk="1" hangingPunct="1">
              <a:lnSpc>
                <a:spcPct val="80000"/>
              </a:lnSpc>
            </a:pPr>
            <a:endParaRPr lang="es-ES" sz="2000" smtClean="0"/>
          </a:p>
        </p:txBody>
      </p:sp>
    </p:spTree>
    <p:extLst>
      <p:ext uri="{BB962C8B-B14F-4D97-AF65-F5344CB8AC3E}">
        <p14:creationId xmlns:p14="http://schemas.microsoft.com/office/powerpoint/2010/main" val="3816165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2710">
                                            <p:txEl>
                                              <p:pRg st="1" end="1"/>
                                            </p:txEl>
                                          </p:spTgt>
                                        </p:tgtEl>
                                        <p:attrNameLst>
                                          <p:attrName>style.visibility</p:attrName>
                                        </p:attrNameLst>
                                      </p:cBhvr>
                                      <p:to>
                                        <p:strVal val="visible"/>
                                      </p:to>
                                    </p:set>
                                    <p:anim calcmode="lin" valueType="num">
                                      <p:cBhvr additive="base">
                                        <p:cTn id="7" dur="500" fill="hold"/>
                                        <p:tgtEl>
                                          <p:spTgt spid="7271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10">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2710">
                                            <p:txEl>
                                              <p:pRg st="2" end="2"/>
                                            </p:txEl>
                                          </p:spTgt>
                                        </p:tgtEl>
                                        <p:attrNameLst>
                                          <p:attrName>style.visibility</p:attrName>
                                        </p:attrNameLst>
                                      </p:cBhvr>
                                      <p:to>
                                        <p:strVal val="visible"/>
                                      </p:to>
                                    </p:set>
                                    <p:anim calcmode="lin" valueType="num">
                                      <p:cBhvr additive="base">
                                        <p:cTn id="11" dur="500" fill="hold"/>
                                        <p:tgtEl>
                                          <p:spTgt spid="7271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2710">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2710">
                                            <p:txEl>
                                              <p:pRg st="3" end="3"/>
                                            </p:txEl>
                                          </p:spTgt>
                                        </p:tgtEl>
                                        <p:attrNameLst>
                                          <p:attrName>style.visibility</p:attrName>
                                        </p:attrNameLst>
                                      </p:cBhvr>
                                      <p:to>
                                        <p:strVal val="visible"/>
                                      </p:to>
                                    </p:set>
                                    <p:anim calcmode="lin" valueType="num">
                                      <p:cBhvr additive="base">
                                        <p:cTn id="15" dur="500" fill="hold"/>
                                        <p:tgtEl>
                                          <p:spTgt spid="72710">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2710">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2710">
                                            <p:txEl>
                                              <p:pRg st="4" end="4"/>
                                            </p:txEl>
                                          </p:spTgt>
                                        </p:tgtEl>
                                        <p:attrNameLst>
                                          <p:attrName>style.visibility</p:attrName>
                                        </p:attrNameLst>
                                      </p:cBhvr>
                                      <p:to>
                                        <p:strVal val="visible"/>
                                      </p:to>
                                    </p:set>
                                    <p:anim calcmode="lin" valueType="num">
                                      <p:cBhvr additive="base">
                                        <p:cTn id="19" dur="500" fill="hold"/>
                                        <p:tgtEl>
                                          <p:spTgt spid="7271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2710">
                                            <p:txEl>
                                              <p:pRg st="6" end="6"/>
                                            </p:txEl>
                                          </p:spTgt>
                                        </p:tgtEl>
                                        <p:attrNameLst>
                                          <p:attrName>style.visibility</p:attrName>
                                        </p:attrNameLst>
                                      </p:cBhvr>
                                      <p:to>
                                        <p:strVal val="visible"/>
                                      </p:to>
                                    </p:set>
                                    <p:anim calcmode="lin" valueType="num">
                                      <p:cBhvr additive="base">
                                        <p:cTn id="25" dur="500" fill="hold"/>
                                        <p:tgtEl>
                                          <p:spTgt spid="7271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2710">
                                            <p:txEl>
                                              <p:pRg st="8" end="8"/>
                                            </p:txEl>
                                          </p:spTgt>
                                        </p:tgtEl>
                                        <p:attrNameLst>
                                          <p:attrName>style.visibility</p:attrName>
                                        </p:attrNameLst>
                                      </p:cBhvr>
                                      <p:to>
                                        <p:strVal val="visible"/>
                                      </p:to>
                                    </p:set>
                                    <p:anim calcmode="lin" valueType="num">
                                      <p:cBhvr additive="base">
                                        <p:cTn id="31" dur="500" fill="hold"/>
                                        <p:tgtEl>
                                          <p:spTgt spid="7271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61" name="Text Box 129"/>
          <p:cNvSpPr txBox="1">
            <a:spLocks noChangeArrowheads="1"/>
          </p:cNvSpPr>
          <p:nvPr/>
        </p:nvSpPr>
        <p:spPr bwMode="auto">
          <a:xfrm>
            <a:off x="0" y="-72058"/>
            <a:ext cx="9144000" cy="7029450"/>
          </a:xfrm>
          <a:prstGeom prst="rect">
            <a:avLst/>
          </a:prstGeom>
          <a:gradFill>
            <a:gsLst>
              <a:gs pos="0">
                <a:schemeClr val="accent1">
                  <a:shade val="30000"/>
                  <a:satMod val="115000"/>
                  <a:alpha val="13000"/>
                </a:schemeClr>
              </a:gs>
              <a:gs pos="28887">
                <a:srgbClr val="90B2B5"/>
              </a:gs>
              <a:gs pos="21925">
                <a:srgbClr val="93B6B9"/>
              </a:gs>
              <a:gs pos="0">
                <a:schemeClr val="accent1">
                  <a:shade val="67500"/>
                  <a:satMod val="115000"/>
                </a:schemeClr>
              </a:gs>
              <a:gs pos="35850">
                <a:srgbClr val="8CAEB0"/>
              </a:gs>
              <a:gs pos="100000">
                <a:srgbClr val="0070C0"/>
              </a:gs>
            </a:gsLst>
            <a:lin ang="5400000" scaled="0"/>
          </a:gradFill>
          <a:ln>
            <a:noFill/>
          </a:ln>
          <a:effectLst>
            <a:prstShdw prst="shdw17" dist="17961" dir="2700000">
              <a:schemeClr val="bg1">
                <a:gamma/>
                <a:shade val="60000"/>
                <a:invGamma/>
              </a:schemeClr>
            </a:prstShdw>
          </a:effectLst>
          <a:extLst/>
        </p:spPr>
        <p:txBody>
          <a:bodyPr>
            <a:spAutoFit/>
          </a:bodyPr>
          <a:lstStyle/>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en-US" sz="2400" b="0" dirty="0">
              <a:latin typeface="Arial" charset="0"/>
            </a:endParaRPr>
          </a:p>
          <a:p>
            <a:pPr algn="l">
              <a:spcBef>
                <a:spcPct val="50000"/>
              </a:spcBef>
              <a:defRPr/>
            </a:pPr>
            <a:endParaRPr lang="nl-NL" sz="2400" b="0" dirty="0">
              <a:latin typeface="Arial" charset="0"/>
            </a:endParaRPr>
          </a:p>
        </p:txBody>
      </p:sp>
      <p:sp>
        <p:nvSpPr>
          <p:cNvPr id="104" name="Slide Number Placeholder 2"/>
          <p:cNvSpPr>
            <a:spLocks noGrp="1"/>
          </p:cNvSpPr>
          <p:nvPr>
            <p:ph type="sldNum" sz="quarter" idx="11"/>
          </p:nvPr>
        </p:nvSpPr>
        <p:spPr/>
        <p:txBody>
          <a:bodyPr/>
          <a:lstStyle/>
          <a:p>
            <a:pPr>
              <a:defRPr/>
            </a:pPr>
            <a:fld id="{FE428626-776B-4C36-9E3B-48E63297FAD0}" type="slidenum">
              <a:rPr lang="en-GB"/>
              <a:pPr>
                <a:defRPr/>
              </a:pPr>
              <a:t>18</a:t>
            </a:fld>
            <a:endParaRPr lang="en-GB" sz="1400" dirty="0">
              <a:latin typeface="Arial" charset="0"/>
            </a:endParaRPr>
          </a:p>
        </p:txBody>
      </p:sp>
      <p:grpSp>
        <p:nvGrpSpPr>
          <p:cNvPr id="33796" name="Group 29"/>
          <p:cNvGrpSpPr>
            <a:grpSpLocks noChangeAspect="1"/>
          </p:cNvGrpSpPr>
          <p:nvPr/>
        </p:nvGrpSpPr>
        <p:grpSpPr bwMode="auto">
          <a:xfrm>
            <a:off x="846258" y="92869"/>
            <a:ext cx="6442075" cy="6858000"/>
            <a:chOff x="657" y="0"/>
            <a:chExt cx="4058" cy="4320"/>
          </a:xfrm>
        </p:grpSpPr>
        <p:sp>
          <p:nvSpPr>
            <p:cNvPr id="33798" name="AutoShape 28"/>
            <p:cNvSpPr>
              <a:spLocks noChangeAspect="1" noChangeArrowheads="1" noTextEdit="1"/>
            </p:cNvSpPr>
            <p:nvPr/>
          </p:nvSpPr>
          <p:spPr bwMode="auto">
            <a:xfrm>
              <a:off x="657" y="0"/>
              <a:ext cx="40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799" name="Rectangle 30"/>
            <p:cNvSpPr>
              <a:spLocks noChangeArrowheads="1"/>
            </p:cNvSpPr>
            <p:nvPr/>
          </p:nvSpPr>
          <p:spPr bwMode="auto">
            <a:xfrm>
              <a:off x="2319" y="1338"/>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dirty="0">
                  <a:solidFill>
                    <a:srgbClr val="000000"/>
                  </a:solidFill>
                  <a:latin typeface="Calibri" pitchFamily="34" charset="0"/>
                </a:rPr>
                <a:t>no</a:t>
              </a:r>
              <a:endParaRPr lang="en-US" sz="2400" b="0" dirty="0">
                <a:latin typeface="Arial" charset="0"/>
              </a:endParaRPr>
            </a:p>
          </p:txBody>
        </p:sp>
        <p:sp>
          <p:nvSpPr>
            <p:cNvPr id="33800" name="Rectangle 31"/>
            <p:cNvSpPr>
              <a:spLocks noChangeArrowheads="1"/>
            </p:cNvSpPr>
            <p:nvPr/>
          </p:nvSpPr>
          <p:spPr bwMode="auto">
            <a:xfrm>
              <a:off x="1615" y="1730"/>
              <a:ext cx="3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smtClean="0">
                  <a:solidFill>
                    <a:srgbClr val="000000"/>
                  </a:solidFill>
                  <a:latin typeface="Calibri" pitchFamily="34" charset="0"/>
                </a:rPr>
                <a:t>Si, </a:t>
              </a:r>
              <a:r>
                <a:rPr lang="en-US" sz="800" dirty="0" err="1" smtClean="0">
                  <a:solidFill>
                    <a:srgbClr val="000000"/>
                  </a:solidFill>
                  <a:latin typeface="Calibri" pitchFamily="34" charset="0"/>
                </a:rPr>
                <a:t>respecto</a:t>
              </a:r>
              <a:r>
                <a:rPr lang="en-US" sz="800" dirty="0" smtClean="0">
                  <a:solidFill>
                    <a:srgbClr val="000000"/>
                  </a:solidFill>
                  <a:latin typeface="Calibri" pitchFamily="34" charset="0"/>
                </a:rPr>
                <a:t> a:</a:t>
              </a:r>
              <a:endParaRPr lang="en-US" sz="2400" b="0" dirty="0">
                <a:latin typeface="Arial" charset="0"/>
              </a:endParaRPr>
            </a:p>
          </p:txBody>
        </p:sp>
        <p:sp>
          <p:nvSpPr>
            <p:cNvPr id="33801" name="Rectangle 32"/>
            <p:cNvSpPr>
              <a:spLocks noChangeArrowheads="1"/>
            </p:cNvSpPr>
            <p:nvPr/>
          </p:nvSpPr>
          <p:spPr bwMode="auto">
            <a:xfrm>
              <a:off x="3546" y="2044"/>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Calibri" pitchFamily="34" charset="0"/>
                </a:rPr>
                <a:t>no</a:t>
              </a:r>
              <a:endParaRPr lang="en-US" sz="2400" b="0">
                <a:latin typeface="Arial" charset="0"/>
              </a:endParaRPr>
            </a:p>
          </p:txBody>
        </p:sp>
        <p:sp>
          <p:nvSpPr>
            <p:cNvPr id="33802" name="Rectangle 33"/>
            <p:cNvSpPr>
              <a:spLocks noChangeArrowheads="1"/>
            </p:cNvSpPr>
            <p:nvPr/>
          </p:nvSpPr>
          <p:spPr bwMode="auto">
            <a:xfrm>
              <a:off x="3099" y="259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si</a:t>
              </a:r>
              <a:endParaRPr lang="en-US" sz="2400" b="0" dirty="0">
                <a:latin typeface="Arial" charset="0"/>
              </a:endParaRPr>
            </a:p>
          </p:txBody>
        </p:sp>
        <p:sp>
          <p:nvSpPr>
            <p:cNvPr id="33803" name="Rectangle 34"/>
            <p:cNvSpPr>
              <a:spLocks noChangeArrowheads="1"/>
            </p:cNvSpPr>
            <p:nvPr/>
          </p:nvSpPr>
          <p:spPr bwMode="auto">
            <a:xfrm>
              <a:off x="3676" y="2985"/>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Calibri" pitchFamily="34" charset="0"/>
                </a:rPr>
                <a:t>no</a:t>
              </a:r>
              <a:endParaRPr lang="en-US" sz="2400" b="0">
                <a:latin typeface="Arial" charset="0"/>
              </a:endParaRPr>
            </a:p>
          </p:txBody>
        </p:sp>
        <p:sp>
          <p:nvSpPr>
            <p:cNvPr id="33804" name="Rectangle 35"/>
            <p:cNvSpPr>
              <a:spLocks noChangeArrowheads="1"/>
            </p:cNvSpPr>
            <p:nvPr/>
          </p:nvSpPr>
          <p:spPr bwMode="auto">
            <a:xfrm>
              <a:off x="3099" y="3377"/>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si</a:t>
              </a:r>
              <a:endParaRPr lang="en-US" sz="2400" b="0" dirty="0">
                <a:latin typeface="Arial" charset="0"/>
              </a:endParaRPr>
            </a:p>
          </p:txBody>
        </p:sp>
        <p:sp>
          <p:nvSpPr>
            <p:cNvPr id="33805" name="Rectangle 36"/>
            <p:cNvSpPr>
              <a:spLocks noChangeArrowheads="1"/>
            </p:cNvSpPr>
            <p:nvPr/>
          </p:nvSpPr>
          <p:spPr bwMode="auto">
            <a:xfrm>
              <a:off x="831" y="2024"/>
              <a:ext cx="1289" cy="10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6" name="Rectangle 37"/>
            <p:cNvSpPr>
              <a:spLocks noChangeArrowheads="1"/>
            </p:cNvSpPr>
            <p:nvPr/>
          </p:nvSpPr>
          <p:spPr bwMode="auto">
            <a:xfrm>
              <a:off x="831" y="2024"/>
              <a:ext cx="1289" cy="102"/>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7" name="Rectangle 38"/>
            <p:cNvSpPr>
              <a:spLocks noChangeArrowheads="1"/>
            </p:cNvSpPr>
            <p:nvPr/>
          </p:nvSpPr>
          <p:spPr bwMode="auto">
            <a:xfrm>
              <a:off x="944" y="2024"/>
              <a:ext cx="8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dirty="0" err="1" smtClean="0">
                  <a:solidFill>
                    <a:srgbClr val="000000"/>
                  </a:solidFill>
                  <a:latin typeface="Calibri" pitchFamily="34" charset="0"/>
                </a:rPr>
                <a:t>Fondo</a:t>
              </a:r>
              <a:r>
                <a:rPr lang="en-US" sz="1000" dirty="0" smtClean="0">
                  <a:solidFill>
                    <a:srgbClr val="000000"/>
                  </a:solidFill>
                  <a:latin typeface="Calibri" pitchFamily="34" charset="0"/>
                </a:rPr>
                <a:t> de </a:t>
              </a:r>
              <a:r>
                <a:rPr lang="en-US" sz="1000" dirty="0" err="1" smtClean="0">
                  <a:solidFill>
                    <a:srgbClr val="000000"/>
                  </a:solidFill>
                  <a:latin typeface="Calibri" pitchFamily="34" charset="0"/>
                </a:rPr>
                <a:t>comercio</a:t>
              </a:r>
              <a:r>
                <a:rPr lang="en-US" sz="1000" dirty="0" smtClean="0">
                  <a:solidFill>
                    <a:srgbClr val="000000"/>
                  </a:solidFill>
                  <a:latin typeface="Calibri" pitchFamily="34" charset="0"/>
                </a:rPr>
                <a:t>= </a:t>
              </a:r>
              <a:r>
                <a:rPr lang="en-US" sz="1000" dirty="0">
                  <a:solidFill>
                    <a:srgbClr val="000000"/>
                  </a:solidFill>
                  <a:latin typeface="Calibri" pitchFamily="34" charset="0"/>
                </a:rPr>
                <a:t>c</a:t>
              </a:r>
              <a:r>
                <a:rPr lang="en-US" sz="1000" dirty="0" smtClean="0">
                  <a:solidFill>
                    <a:srgbClr val="000000"/>
                  </a:solidFill>
                  <a:latin typeface="Calibri" pitchFamily="34" charset="0"/>
                </a:rPr>
                <a:t>ero</a:t>
              </a:r>
              <a:endParaRPr lang="en-US" sz="3200" b="0" dirty="0">
                <a:latin typeface="Arial" charset="0"/>
              </a:endParaRPr>
            </a:p>
          </p:txBody>
        </p:sp>
        <p:sp>
          <p:nvSpPr>
            <p:cNvPr id="33808" name="Rectangle 39"/>
            <p:cNvSpPr>
              <a:spLocks noChangeArrowheads="1"/>
            </p:cNvSpPr>
            <p:nvPr/>
          </p:nvSpPr>
          <p:spPr bwMode="auto">
            <a:xfrm>
              <a:off x="818" y="2306"/>
              <a:ext cx="1297" cy="102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9" name="Rectangle 40"/>
            <p:cNvSpPr>
              <a:spLocks noChangeArrowheads="1"/>
            </p:cNvSpPr>
            <p:nvPr/>
          </p:nvSpPr>
          <p:spPr bwMode="auto">
            <a:xfrm>
              <a:off x="818" y="2306"/>
              <a:ext cx="1297" cy="1028"/>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0" name="Rectangle 41"/>
            <p:cNvSpPr>
              <a:spLocks noChangeArrowheads="1"/>
            </p:cNvSpPr>
            <p:nvPr/>
          </p:nvSpPr>
          <p:spPr bwMode="auto">
            <a:xfrm>
              <a:off x="1027" y="2356"/>
              <a:ext cx="9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dirty="0" err="1" smtClean="0">
                  <a:solidFill>
                    <a:srgbClr val="000000"/>
                  </a:solidFill>
                  <a:latin typeface="Calibri" pitchFamily="34" charset="0"/>
                </a:rPr>
                <a:t>Paricipaciones</a:t>
              </a:r>
              <a:r>
                <a:rPr lang="en-US" sz="800" dirty="0" smtClean="0">
                  <a:solidFill>
                    <a:srgbClr val="000000"/>
                  </a:solidFill>
                  <a:latin typeface="Calibri" pitchFamily="34" charset="0"/>
                </a:rPr>
                <a:t> en </a:t>
              </a:r>
              <a:r>
                <a:rPr lang="en-US" sz="800" dirty="0" err="1" smtClean="0">
                  <a:solidFill>
                    <a:srgbClr val="000000"/>
                  </a:solidFill>
                  <a:latin typeface="Calibri" pitchFamily="34" charset="0"/>
                </a:rPr>
                <a:t>aseguradores</a:t>
              </a:r>
              <a:r>
                <a:rPr lang="en-US" sz="800" dirty="0" smtClean="0">
                  <a:solidFill>
                    <a:srgbClr val="000000"/>
                  </a:solidFill>
                  <a:latin typeface="Calibri" pitchFamily="34" charset="0"/>
                </a:rPr>
                <a:t> </a:t>
              </a:r>
            </a:p>
            <a:p>
              <a:pPr algn="l"/>
              <a:r>
                <a:rPr lang="en-US" sz="800" dirty="0" err="1">
                  <a:solidFill>
                    <a:srgbClr val="000000"/>
                  </a:solidFill>
                  <a:latin typeface="Calibri" pitchFamily="34" charset="0"/>
                </a:rPr>
                <a:t>s</a:t>
              </a:r>
              <a:r>
                <a:rPr lang="en-US" sz="800" dirty="0" err="1" smtClean="0">
                  <a:solidFill>
                    <a:srgbClr val="000000"/>
                  </a:solidFill>
                  <a:latin typeface="Calibri" pitchFamily="34" charset="0"/>
                </a:rPr>
                <a:t>ubordinados</a:t>
              </a:r>
              <a:endParaRPr lang="en-US" sz="2400" b="0" dirty="0">
                <a:latin typeface="Arial" charset="0"/>
              </a:endParaRPr>
            </a:p>
          </p:txBody>
        </p:sp>
        <p:sp>
          <p:nvSpPr>
            <p:cNvPr id="33811" name="Rectangle 42"/>
            <p:cNvSpPr>
              <a:spLocks noChangeArrowheads="1"/>
            </p:cNvSpPr>
            <p:nvPr/>
          </p:nvSpPr>
          <p:spPr bwMode="auto">
            <a:xfrm>
              <a:off x="1327" y="2525"/>
              <a:ext cx="2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err="1" smtClean="0">
                  <a:solidFill>
                    <a:srgbClr val="000000"/>
                  </a:solidFill>
                  <a:latin typeface="Calibri" pitchFamily="34" charset="0"/>
                </a:rPr>
                <a:t>Jerarquia</a:t>
              </a:r>
              <a:endParaRPr lang="en-US" sz="2400" b="0" dirty="0">
                <a:latin typeface="Arial" charset="0"/>
              </a:endParaRPr>
            </a:p>
          </p:txBody>
        </p:sp>
        <p:sp>
          <p:nvSpPr>
            <p:cNvPr id="33812" name="Rectangle 43"/>
            <p:cNvSpPr>
              <a:spLocks noChangeArrowheads="1"/>
            </p:cNvSpPr>
            <p:nvPr/>
          </p:nvSpPr>
          <p:spPr bwMode="auto">
            <a:xfrm>
              <a:off x="1327" y="2592"/>
              <a:ext cx="27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3" name="Rectangle 44"/>
            <p:cNvSpPr>
              <a:spLocks noChangeArrowheads="1"/>
            </p:cNvSpPr>
            <p:nvPr/>
          </p:nvSpPr>
          <p:spPr bwMode="auto">
            <a:xfrm>
              <a:off x="1168" y="2609"/>
              <a:ext cx="8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a:solidFill>
                    <a:srgbClr val="000000"/>
                  </a:solidFill>
                  <a:latin typeface="Calibri" pitchFamily="34" charset="0"/>
                </a:rPr>
                <a:t>- </a:t>
              </a:r>
              <a:r>
                <a:rPr lang="en-US" sz="900" dirty="0" err="1" smtClean="0">
                  <a:solidFill>
                    <a:srgbClr val="000000"/>
                  </a:solidFill>
                  <a:latin typeface="Calibri" pitchFamily="34" charset="0"/>
                </a:rPr>
                <a:t>Precio</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cotizado</a:t>
              </a:r>
              <a:r>
                <a:rPr lang="en-US" sz="900" dirty="0" smtClean="0">
                  <a:solidFill>
                    <a:srgbClr val="000000"/>
                  </a:solidFill>
                  <a:latin typeface="Calibri" pitchFamily="34" charset="0"/>
                </a:rPr>
                <a:t> en </a:t>
              </a:r>
              <a:r>
                <a:rPr lang="en-US" sz="900" dirty="0" err="1" smtClean="0">
                  <a:solidFill>
                    <a:srgbClr val="000000"/>
                  </a:solidFill>
                  <a:latin typeface="Calibri" pitchFamily="34" charset="0"/>
                </a:rPr>
                <a:t>mercado</a:t>
              </a:r>
              <a:endParaRPr lang="en-US" sz="2800" b="0" dirty="0">
                <a:latin typeface="Arial" charset="0"/>
              </a:endParaRPr>
            </a:p>
          </p:txBody>
        </p:sp>
        <p:sp>
          <p:nvSpPr>
            <p:cNvPr id="33814" name="Rectangle 45"/>
            <p:cNvSpPr>
              <a:spLocks noChangeArrowheads="1"/>
            </p:cNvSpPr>
            <p:nvPr/>
          </p:nvSpPr>
          <p:spPr bwMode="auto">
            <a:xfrm>
              <a:off x="840" y="2694"/>
              <a:ext cx="11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a:solidFill>
                    <a:srgbClr val="000000"/>
                  </a:solidFill>
                  <a:latin typeface="Calibri" pitchFamily="34" charset="0"/>
                </a:rPr>
                <a:t>- </a:t>
              </a:r>
              <a:r>
                <a:rPr lang="en-US" sz="900" dirty="0" err="1" smtClean="0">
                  <a:solidFill>
                    <a:srgbClr val="000000"/>
                  </a:solidFill>
                  <a:latin typeface="Calibri" pitchFamily="34" charset="0"/>
                </a:rPr>
                <a:t>Precio</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ajustado</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si</a:t>
              </a:r>
              <a:r>
                <a:rPr lang="en-US" sz="800" dirty="0" smtClean="0">
                  <a:solidFill>
                    <a:srgbClr val="000000"/>
                  </a:solidFill>
                  <a:latin typeface="Calibri" pitchFamily="34" charset="0"/>
                </a:rPr>
                <a:t> el </a:t>
              </a:r>
              <a:r>
                <a:rPr lang="en-US" sz="800" dirty="0" err="1" smtClean="0">
                  <a:solidFill>
                    <a:srgbClr val="000000"/>
                  </a:solidFill>
                  <a:latin typeface="Calibri" pitchFamily="34" charset="0"/>
                </a:rPr>
                <a:t>mercado</a:t>
              </a:r>
              <a:r>
                <a:rPr lang="en-US" sz="800" dirty="0" smtClean="0">
                  <a:solidFill>
                    <a:srgbClr val="000000"/>
                  </a:solidFill>
                  <a:latin typeface="Calibri" pitchFamily="34" charset="0"/>
                </a:rPr>
                <a:t> no </a:t>
              </a:r>
              <a:r>
                <a:rPr lang="en-US" sz="800" dirty="0" err="1" smtClean="0">
                  <a:solidFill>
                    <a:srgbClr val="000000"/>
                  </a:solidFill>
                  <a:latin typeface="Calibri" pitchFamily="34" charset="0"/>
                </a:rPr>
                <a:t>es</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activo</a:t>
              </a:r>
              <a:r>
                <a:rPr lang="en-US" sz="800" dirty="0" smtClean="0">
                  <a:solidFill>
                    <a:srgbClr val="000000"/>
                  </a:solidFill>
                  <a:latin typeface="Calibri" pitchFamily="34" charset="0"/>
                </a:rPr>
                <a:t>)</a:t>
              </a:r>
              <a:endParaRPr lang="en-US" sz="2400" b="0" dirty="0">
                <a:latin typeface="Arial" charset="0"/>
              </a:endParaRPr>
            </a:p>
          </p:txBody>
        </p:sp>
        <p:sp>
          <p:nvSpPr>
            <p:cNvPr id="33815" name="Rectangle 46"/>
            <p:cNvSpPr>
              <a:spLocks noChangeArrowheads="1"/>
            </p:cNvSpPr>
            <p:nvPr/>
          </p:nvSpPr>
          <p:spPr bwMode="auto">
            <a:xfrm>
              <a:off x="938" y="2778"/>
              <a:ext cx="12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a:solidFill>
                    <a:srgbClr val="000000"/>
                  </a:solidFill>
                  <a:latin typeface="Calibri" pitchFamily="34" charset="0"/>
                </a:rPr>
                <a:t>- IFRS </a:t>
              </a:r>
              <a:r>
                <a:rPr lang="en-US" sz="900" dirty="0" err="1" smtClean="0">
                  <a:solidFill>
                    <a:srgbClr val="000000"/>
                  </a:solidFill>
                  <a:latin typeface="Calibri" pitchFamily="34" charset="0"/>
                </a:rPr>
                <a:t>metodo</a:t>
              </a:r>
              <a:r>
                <a:rPr lang="en-US" sz="900" dirty="0" smtClean="0">
                  <a:solidFill>
                    <a:srgbClr val="000000"/>
                  </a:solidFill>
                  <a:latin typeface="Calibri" pitchFamily="34" charset="0"/>
                </a:rPr>
                <a:t> de </a:t>
              </a:r>
              <a:r>
                <a:rPr lang="en-US" sz="900" dirty="0" err="1" smtClean="0">
                  <a:solidFill>
                    <a:srgbClr val="000000"/>
                  </a:solidFill>
                  <a:latin typeface="Calibri" pitchFamily="34" charset="0"/>
                </a:rPr>
                <a:t>acciones</a:t>
              </a:r>
              <a:r>
                <a:rPr lang="en-US" sz="900" dirty="0" smtClean="0">
                  <a:solidFill>
                    <a:srgbClr val="000000"/>
                  </a:solidFill>
                  <a:latin typeface="Calibri" pitchFamily="34" charset="0"/>
                </a:rPr>
                <a:t> (no </a:t>
              </a:r>
              <a:r>
                <a:rPr lang="en-US" sz="900" dirty="0" err="1" smtClean="0">
                  <a:solidFill>
                    <a:srgbClr val="000000"/>
                  </a:solidFill>
                  <a:latin typeface="Calibri" pitchFamily="34" charset="0"/>
                </a:rPr>
                <a:t>asegurador</a:t>
              </a:r>
              <a:r>
                <a:rPr lang="en-US" sz="900" dirty="0" smtClean="0">
                  <a:solidFill>
                    <a:srgbClr val="000000"/>
                  </a:solidFill>
                  <a:latin typeface="Calibri" pitchFamily="34" charset="0"/>
                </a:rPr>
                <a:t>)</a:t>
              </a:r>
              <a:endParaRPr lang="en-US" sz="2800" b="0" dirty="0">
                <a:latin typeface="Arial" charset="0"/>
              </a:endParaRPr>
            </a:p>
          </p:txBody>
        </p:sp>
        <p:sp>
          <p:nvSpPr>
            <p:cNvPr id="33816" name="Rectangle 47"/>
            <p:cNvSpPr>
              <a:spLocks noChangeArrowheads="1"/>
            </p:cNvSpPr>
            <p:nvPr/>
          </p:nvSpPr>
          <p:spPr bwMode="auto">
            <a:xfrm>
              <a:off x="861" y="2862"/>
              <a:ext cx="13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smtClean="0">
                  <a:solidFill>
                    <a:srgbClr val="000000"/>
                  </a:solidFill>
                  <a:latin typeface="Calibri" pitchFamily="34" charset="0"/>
                </a:rPr>
                <a:t>-</a:t>
              </a:r>
              <a:r>
                <a:rPr lang="en-US" sz="900" dirty="0" err="1" smtClean="0">
                  <a:solidFill>
                    <a:srgbClr val="000000"/>
                  </a:solidFill>
                  <a:latin typeface="Calibri" pitchFamily="34" charset="0"/>
                </a:rPr>
                <a:t>Tecnicas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alternativas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si</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asociadas</a:t>
              </a:r>
              <a:r>
                <a:rPr lang="en-US" sz="900" dirty="0" smtClean="0">
                  <a:solidFill>
                    <a:srgbClr val="000000"/>
                  </a:solidFill>
                  <a:latin typeface="Calibri" pitchFamily="34" charset="0"/>
                </a:rPr>
                <a:t> o contro</a:t>
              </a:r>
              <a:r>
                <a:rPr lang="en-US" sz="900" dirty="0">
                  <a:solidFill>
                    <a:srgbClr val="000000"/>
                  </a:solidFill>
                  <a:latin typeface="Calibri" pitchFamily="34" charset="0"/>
                </a:rPr>
                <a:t>l</a:t>
              </a:r>
              <a:r>
                <a:rPr lang="en-US" sz="900" dirty="0" smtClean="0">
                  <a:solidFill>
                    <a:srgbClr val="000000"/>
                  </a:solidFill>
                  <a:latin typeface="Calibri" pitchFamily="34" charset="0"/>
                </a:rPr>
                <a:t> </a:t>
              </a:r>
              <a:endParaRPr lang="en-US" sz="2800" b="0" dirty="0">
                <a:latin typeface="Arial" charset="0"/>
              </a:endParaRPr>
            </a:p>
          </p:txBody>
        </p:sp>
        <p:sp>
          <p:nvSpPr>
            <p:cNvPr id="33817" name="Rectangle 48"/>
            <p:cNvSpPr>
              <a:spLocks noChangeArrowheads="1"/>
            </p:cNvSpPr>
            <p:nvPr/>
          </p:nvSpPr>
          <p:spPr bwMode="auto">
            <a:xfrm>
              <a:off x="1208" y="2946"/>
              <a:ext cx="2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err="1" smtClean="0">
                  <a:solidFill>
                    <a:srgbClr val="000000"/>
                  </a:solidFill>
                  <a:latin typeface="Calibri" pitchFamily="34" charset="0"/>
                </a:rPr>
                <a:t>conjunto</a:t>
              </a:r>
              <a:r>
                <a:rPr lang="en-US" sz="900" dirty="0" smtClean="0">
                  <a:solidFill>
                    <a:srgbClr val="000000"/>
                  </a:solidFill>
                  <a:latin typeface="Calibri" pitchFamily="34" charset="0"/>
                </a:rPr>
                <a:t>)</a:t>
              </a:r>
              <a:endParaRPr lang="en-US" sz="2800" b="0" dirty="0">
                <a:latin typeface="Arial" charset="0"/>
              </a:endParaRPr>
            </a:p>
          </p:txBody>
        </p:sp>
        <p:sp>
          <p:nvSpPr>
            <p:cNvPr id="33818" name="Rectangle 49"/>
            <p:cNvSpPr>
              <a:spLocks noChangeArrowheads="1"/>
            </p:cNvSpPr>
            <p:nvPr/>
          </p:nvSpPr>
          <p:spPr bwMode="auto">
            <a:xfrm>
              <a:off x="850" y="3115"/>
              <a:ext cx="11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err="1" smtClean="0">
                  <a:solidFill>
                    <a:srgbClr val="000000"/>
                  </a:solidFill>
                  <a:latin typeface="Calibri" pitchFamily="34" charset="0"/>
                </a:rPr>
                <a:t>Participaciones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excluidas</a:t>
              </a:r>
              <a:r>
                <a:rPr lang="en-US" sz="900" dirty="0" smtClean="0">
                  <a:solidFill>
                    <a:srgbClr val="000000"/>
                  </a:solidFill>
                  <a:latin typeface="Calibri" pitchFamily="34" charset="0"/>
                </a:rPr>
                <a:t> del </a:t>
              </a:r>
              <a:r>
                <a:rPr lang="en-US" sz="900" dirty="0" err="1" smtClean="0">
                  <a:solidFill>
                    <a:srgbClr val="000000"/>
                  </a:solidFill>
                  <a:latin typeface="Calibri" pitchFamily="34" charset="0"/>
                </a:rPr>
                <a:t>grupo</a:t>
              </a:r>
              <a:r>
                <a:rPr lang="en-US" sz="900" dirty="0" smtClean="0">
                  <a:solidFill>
                    <a:srgbClr val="000000"/>
                  </a:solidFill>
                  <a:latin typeface="Calibri" pitchFamily="34" charset="0"/>
                </a:rPr>
                <a:t> de </a:t>
              </a:r>
            </a:p>
            <a:p>
              <a:pPr algn="l"/>
              <a:r>
                <a:rPr lang="en-US" sz="900" dirty="0" smtClean="0">
                  <a:solidFill>
                    <a:srgbClr val="000000"/>
                  </a:solidFill>
                  <a:latin typeface="Calibri" pitchFamily="34" charset="0"/>
                </a:rPr>
                <a:t>Supervision = cero</a:t>
              </a:r>
              <a:endParaRPr lang="en-US" sz="2800" b="0" dirty="0">
                <a:latin typeface="Arial" charset="0"/>
              </a:endParaRPr>
            </a:p>
          </p:txBody>
        </p:sp>
        <p:sp>
          <p:nvSpPr>
            <p:cNvPr id="33820" name="Rectangle 51"/>
            <p:cNvSpPr>
              <a:spLocks noChangeArrowheads="1"/>
            </p:cNvSpPr>
            <p:nvPr/>
          </p:nvSpPr>
          <p:spPr bwMode="auto">
            <a:xfrm>
              <a:off x="818" y="3373"/>
              <a:ext cx="1293" cy="22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1" name="Rectangle 52"/>
            <p:cNvSpPr>
              <a:spLocks noChangeArrowheads="1"/>
            </p:cNvSpPr>
            <p:nvPr/>
          </p:nvSpPr>
          <p:spPr bwMode="auto">
            <a:xfrm>
              <a:off x="818" y="3373"/>
              <a:ext cx="1293" cy="227"/>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2" name="Rectangle 53"/>
            <p:cNvSpPr>
              <a:spLocks noChangeArrowheads="1"/>
            </p:cNvSpPr>
            <p:nvPr/>
          </p:nvSpPr>
          <p:spPr bwMode="auto">
            <a:xfrm>
              <a:off x="839" y="3434"/>
              <a:ext cx="12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err="1" smtClean="0">
                  <a:solidFill>
                    <a:srgbClr val="000000"/>
                  </a:solidFill>
                  <a:latin typeface="Calibri" pitchFamily="34" charset="0"/>
                </a:rPr>
                <a:t>Pasivos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contigentes</a:t>
              </a:r>
              <a:r>
                <a:rPr lang="en-US" sz="900" dirty="0" smtClean="0">
                  <a:solidFill>
                    <a:srgbClr val="000000"/>
                  </a:solidFill>
                  <a:latin typeface="Calibri" pitchFamily="34" charset="0"/>
                </a:rPr>
                <a:t> = </a:t>
              </a:r>
              <a:r>
                <a:rPr lang="en-US" sz="900" dirty="0" err="1" smtClean="0">
                  <a:solidFill>
                    <a:srgbClr val="000000"/>
                  </a:solidFill>
                  <a:latin typeface="Calibri" pitchFamily="34" charset="0"/>
                </a:rPr>
                <a:t>flujos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probabilizados</a:t>
              </a:r>
              <a:endParaRPr lang="en-US" sz="2800" b="0" dirty="0">
                <a:latin typeface="Arial" charset="0"/>
              </a:endParaRPr>
            </a:p>
          </p:txBody>
        </p:sp>
        <p:sp>
          <p:nvSpPr>
            <p:cNvPr id="33824" name="Rectangle 55"/>
            <p:cNvSpPr>
              <a:spLocks noChangeArrowheads="1"/>
            </p:cNvSpPr>
            <p:nvPr/>
          </p:nvSpPr>
          <p:spPr bwMode="auto">
            <a:xfrm>
              <a:off x="814" y="3945"/>
              <a:ext cx="1301" cy="28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5" name="Rectangle 56"/>
            <p:cNvSpPr>
              <a:spLocks noChangeArrowheads="1"/>
            </p:cNvSpPr>
            <p:nvPr/>
          </p:nvSpPr>
          <p:spPr bwMode="auto">
            <a:xfrm>
              <a:off x="814" y="3945"/>
              <a:ext cx="1301" cy="283"/>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6" name="Rectangle 57"/>
            <p:cNvSpPr>
              <a:spLocks noChangeArrowheads="1"/>
            </p:cNvSpPr>
            <p:nvPr/>
          </p:nvSpPr>
          <p:spPr bwMode="auto">
            <a:xfrm>
              <a:off x="841" y="3951"/>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Activos</a:t>
              </a:r>
              <a:r>
                <a:rPr lang="en-US" sz="800" dirty="0" smtClean="0">
                  <a:solidFill>
                    <a:srgbClr val="000000"/>
                  </a:solidFill>
                  <a:latin typeface="Calibri" pitchFamily="34" charset="0"/>
                </a:rPr>
                <a:t> y </a:t>
              </a:r>
              <a:r>
                <a:rPr lang="en-US" sz="800" dirty="0" err="1" smtClean="0">
                  <a:solidFill>
                    <a:srgbClr val="000000"/>
                  </a:solidFill>
                  <a:latin typeface="Calibri" pitchFamily="34" charset="0"/>
                </a:rPr>
                <a:t>pasivos</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por</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impuestos</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diferidos</a:t>
              </a:r>
              <a:r>
                <a:rPr lang="en-US" sz="800" dirty="0" smtClean="0">
                  <a:solidFill>
                    <a:srgbClr val="000000"/>
                  </a:solidFill>
                  <a:latin typeface="Calibri" pitchFamily="34" charset="0"/>
                </a:rPr>
                <a:t>: </a:t>
              </a:r>
            </a:p>
            <a:p>
              <a:pPr algn="l"/>
              <a:r>
                <a:rPr lang="en-US" sz="800" dirty="0" err="1" smtClean="0">
                  <a:solidFill>
                    <a:srgbClr val="000000"/>
                  </a:solidFill>
                  <a:latin typeface="Calibri" pitchFamily="34" charset="0"/>
                </a:rPr>
                <a:t>Aplicar</a:t>
              </a:r>
              <a:r>
                <a:rPr lang="en-US" sz="800" dirty="0" smtClean="0">
                  <a:solidFill>
                    <a:srgbClr val="000000"/>
                  </a:solidFill>
                  <a:latin typeface="Calibri" pitchFamily="34" charset="0"/>
                </a:rPr>
                <a:t> IFRS, </a:t>
              </a:r>
              <a:r>
                <a:rPr lang="en-US" sz="800" dirty="0" err="1" smtClean="0">
                  <a:solidFill>
                    <a:srgbClr val="000000"/>
                  </a:solidFill>
                  <a:latin typeface="Calibri" pitchFamily="34" charset="0"/>
                </a:rPr>
                <a:t>aunque</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basado</a:t>
              </a:r>
              <a:r>
                <a:rPr lang="en-US" sz="800" dirty="0" smtClean="0">
                  <a:solidFill>
                    <a:srgbClr val="000000"/>
                  </a:solidFill>
                  <a:latin typeface="Calibri" pitchFamily="34" charset="0"/>
                </a:rPr>
                <a:t> en </a:t>
              </a:r>
              <a:r>
                <a:rPr lang="en-US" sz="800" dirty="0" err="1" smtClean="0">
                  <a:solidFill>
                    <a:srgbClr val="000000"/>
                  </a:solidFill>
                  <a:latin typeface="Calibri" pitchFamily="34" charset="0"/>
                </a:rPr>
                <a:t>diferencia</a:t>
              </a:r>
              <a:r>
                <a:rPr lang="en-US" sz="800" dirty="0" smtClean="0">
                  <a:solidFill>
                    <a:srgbClr val="000000"/>
                  </a:solidFill>
                  <a:latin typeface="Calibri" pitchFamily="34" charset="0"/>
                </a:rPr>
                <a:t> entre </a:t>
              </a:r>
            </a:p>
            <a:p>
              <a:pPr algn="l"/>
              <a:r>
                <a:rPr lang="en-US" sz="800" dirty="0" err="1" smtClean="0">
                  <a:solidFill>
                    <a:srgbClr val="000000"/>
                  </a:solidFill>
                  <a:latin typeface="Calibri" pitchFamily="34" charset="0"/>
                </a:rPr>
                <a:t>Balnance</a:t>
              </a:r>
              <a:r>
                <a:rPr lang="en-US" sz="800" dirty="0" smtClean="0">
                  <a:solidFill>
                    <a:srgbClr val="000000"/>
                  </a:solidFill>
                  <a:latin typeface="Calibri" pitchFamily="34" charset="0"/>
                </a:rPr>
                <a:t> de </a:t>
              </a:r>
              <a:r>
                <a:rPr lang="en-US" sz="800" dirty="0" err="1" smtClean="0">
                  <a:solidFill>
                    <a:srgbClr val="000000"/>
                  </a:solidFill>
                  <a:latin typeface="Calibri" pitchFamily="34" charset="0"/>
                </a:rPr>
                <a:t>solvencia</a:t>
              </a:r>
              <a:r>
                <a:rPr lang="en-US" sz="800" dirty="0" smtClean="0">
                  <a:solidFill>
                    <a:srgbClr val="000000"/>
                  </a:solidFill>
                  <a:latin typeface="Calibri" pitchFamily="34" charset="0"/>
                </a:rPr>
                <a:t> y valor a </a:t>
              </a:r>
              <a:r>
                <a:rPr lang="en-US" sz="800" dirty="0" err="1" smtClean="0">
                  <a:solidFill>
                    <a:srgbClr val="000000"/>
                  </a:solidFill>
                  <a:latin typeface="Calibri" pitchFamily="34" charset="0"/>
                </a:rPr>
                <a:t>efectos</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fiscales</a:t>
              </a:r>
              <a:r>
                <a:rPr lang="en-US" sz="800" dirty="0" smtClean="0">
                  <a:solidFill>
                    <a:srgbClr val="000000"/>
                  </a:solidFill>
                  <a:latin typeface="Calibri" pitchFamily="34" charset="0"/>
                </a:rPr>
                <a:t> </a:t>
              </a:r>
              <a:endParaRPr lang="en-US" sz="2400" b="0" dirty="0">
                <a:latin typeface="Arial" charset="0"/>
              </a:endParaRPr>
            </a:p>
          </p:txBody>
        </p:sp>
        <p:sp>
          <p:nvSpPr>
            <p:cNvPr id="33829" name="Freeform 60"/>
            <p:cNvSpPr>
              <a:spLocks/>
            </p:cNvSpPr>
            <p:nvPr/>
          </p:nvSpPr>
          <p:spPr bwMode="auto">
            <a:xfrm>
              <a:off x="896" y="1243"/>
              <a:ext cx="1154" cy="479"/>
            </a:xfrm>
            <a:custGeom>
              <a:avLst/>
              <a:gdLst>
                <a:gd name="T0" fmla="*/ 289 w 2307"/>
                <a:gd name="T1" fmla="*/ 0 h 957"/>
                <a:gd name="T2" fmla="*/ 0 w 2307"/>
                <a:gd name="T3" fmla="*/ 120 h 957"/>
                <a:gd name="T4" fmla="*/ 289 w 2307"/>
                <a:gd name="T5" fmla="*/ 240 h 957"/>
                <a:gd name="T6" fmla="*/ 577 w 2307"/>
                <a:gd name="T7" fmla="*/ 120 h 957"/>
                <a:gd name="T8" fmla="*/ 289 w 2307"/>
                <a:gd name="T9" fmla="*/ 0 h 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7" h="957">
                  <a:moveTo>
                    <a:pt x="1153" y="0"/>
                  </a:moveTo>
                  <a:lnTo>
                    <a:pt x="0" y="478"/>
                  </a:lnTo>
                  <a:lnTo>
                    <a:pt x="1153" y="957"/>
                  </a:lnTo>
                  <a:lnTo>
                    <a:pt x="2307" y="478"/>
                  </a:lnTo>
                  <a:lnTo>
                    <a:pt x="115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30" name="Freeform 61"/>
            <p:cNvSpPr>
              <a:spLocks/>
            </p:cNvSpPr>
            <p:nvPr/>
          </p:nvSpPr>
          <p:spPr bwMode="auto">
            <a:xfrm>
              <a:off x="896" y="1243"/>
              <a:ext cx="1154" cy="479"/>
            </a:xfrm>
            <a:custGeom>
              <a:avLst/>
              <a:gdLst>
                <a:gd name="T0" fmla="*/ 289 w 2307"/>
                <a:gd name="T1" fmla="*/ 0 h 957"/>
                <a:gd name="T2" fmla="*/ 0 w 2307"/>
                <a:gd name="T3" fmla="*/ 120 h 957"/>
                <a:gd name="T4" fmla="*/ 289 w 2307"/>
                <a:gd name="T5" fmla="*/ 240 h 957"/>
                <a:gd name="T6" fmla="*/ 577 w 2307"/>
                <a:gd name="T7" fmla="*/ 120 h 957"/>
                <a:gd name="T8" fmla="*/ 289 w 2307"/>
                <a:gd name="T9" fmla="*/ 0 h 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7" h="957">
                  <a:moveTo>
                    <a:pt x="1153" y="0"/>
                  </a:moveTo>
                  <a:lnTo>
                    <a:pt x="0" y="478"/>
                  </a:lnTo>
                  <a:lnTo>
                    <a:pt x="1153" y="957"/>
                  </a:lnTo>
                  <a:lnTo>
                    <a:pt x="2307" y="478"/>
                  </a:lnTo>
                  <a:lnTo>
                    <a:pt x="1153" y="0"/>
                  </a:lnTo>
                  <a:close/>
                </a:path>
              </a:pathLst>
            </a:custGeom>
            <a:noFill/>
            <a:ln w="17463">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1" name="Rectangle 62"/>
            <p:cNvSpPr>
              <a:spLocks noChangeArrowheads="1"/>
            </p:cNvSpPr>
            <p:nvPr/>
          </p:nvSpPr>
          <p:spPr bwMode="auto">
            <a:xfrm>
              <a:off x="1202" y="1344"/>
              <a:ext cx="6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FFFFFF"/>
                  </a:solidFill>
                  <a:latin typeface="Calibri" pitchFamily="34" charset="0"/>
                </a:rPr>
                <a:t>Indicacion</a:t>
              </a:r>
              <a:r>
                <a:rPr lang="en-US" sz="800" dirty="0" smtClean="0">
                  <a:solidFill>
                    <a:srgbClr val="FFFFFF"/>
                  </a:solidFill>
                  <a:latin typeface="Calibri" pitchFamily="34" charset="0"/>
                </a:rPr>
                <a:t> en </a:t>
              </a:r>
              <a:r>
                <a:rPr lang="en-US" sz="800" dirty="0" err="1" smtClean="0">
                  <a:solidFill>
                    <a:srgbClr val="FFFFFF"/>
                  </a:solidFill>
                  <a:latin typeface="Calibri" pitchFamily="34" charset="0"/>
                </a:rPr>
                <a:t>contrario</a:t>
              </a:r>
              <a:r>
                <a:rPr lang="en-US" sz="800" dirty="0" smtClean="0">
                  <a:solidFill>
                    <a:srgbClr val="FFFFFF"/>
                  </a:solidFill>
                  <a:latin typeface="Calibri" pitchFamily="34" charset="0"/>
                </a:rPr>
                <a:t> </a:t>
              </a:r>
            </a:p>
            <a:p>
              <a:pPr algn="l"/>
              <a:r>
                <a:rPr lang="en-US" sz="800" b="0" dirty="0" smtClean="0">
                  <a:solidFill>
                    <a:srgbClr val="FFFFFF"/>
                  </a:solidFill>
                  <a:latin typeface="Calibri" pitchFamily="34" charset="0"/>
                </a:rPr>
                <a:t>En </a:t>
              </a:r>
              <a:r>
                <a:rPr lang="en-US" sz="800" b="0" dirty="0" err="1" smtClean="0">
                  <a:solidFill>
                    <a:srgbClr val="FFFFFF"/>
                  </a:solidFill>
                  <a:latin typeface="Calibri" pitchFamily="34" charset="0"/>
                </a:rPr>
                <a:t>medidas</a:t>
              </a:r>
              <a:r>
                <a:rPr lang="en-US" sz="800" b="0" dirty="0" smtClean="0">
                  <a:solidFill>
                    <a:srgbClr val="FFFFFF"/>
                  </a:solidFill>
                  <a:latin typeface="Calibri" pitchFamily="34" charset="0"/>
                </a:rPr>
                <a:t> de </a:t>
              </a:r>
            </a:p>
            <a:p>
              <a:pPr algn="l"/>
              <a:r>
                <a:rPr lang="en-US" sz="800" dirty="0" err="1" smtClean="0">
                  <a:solidFill>
                    <a:srgbClr val="FFFFFF"/>
                  </a:solidFill>
                  <a:latin typeface="Calibri" pitchFamily="34" charset="0"/>
                </a:rPr>
                <a:t>Implementacion</a:t>
              </a:r>
              <a:r>
                <a:rPr lang="en-US" sz="800" dirty="0" smtClean="0">
                  <a:solidFill>
                    <a:srgbClr val="FFFFFF"/>
                  </a:solidFill>
                  <a:latin typeface="Calibri" pitchFamily="34" charset="0"/>
                </a:rPr>
                <a:t>?</a:t>
              </a:r>
              <a:r>
                <a:rPr lang="en-US" sz="800" b="0" dirty="0" smtClean="0">
                  <a:solidFill>
                    <a:srgbClr val="FFFFFF"/>
                  </a:solidFill>
                  <a:latin typeface="Calibri" pitchFamily="34" charset="0"/>
                </a:rPr>
                <a:t> </a:t>
              </a:r>
              <a:endParaRPr lang="en-US" sz="2400" b="0" dirty="0">
                <a:latin typeface="Arial" charset="0"/>
              </a:endParaRPr>
            </a:p>
          </p:txBody>
        </p:sp>
        <p:sp>
          <p:nvSpPr>
            <p:cNvPr id="33833" name="Freeform 64"/>
            <p:cNvSpPr>
              <a:spLocks/>
            </p:cNvSpPr>
            <p:nvPr/>
          </p:nvSpPr>
          <p:spPr bwMode="auto">
            <a:xfrm>
              <a:off x="2402" y="2867"/>
              <a:ext cx="1202" cy="483"/>
            </a:xfrm>
            <a:custGeom>
              <a:avLst/>
              <a:gdLst>
                <a:gd name="T0" fmla="*/ 300 w 2402"/>
                <a:gd name="T1" fmla="*/ 0 h 964"/>
                <a:gd name="T2" fmla="*/ 0 w 2402"/>
                <a:gd name="T3" fmla="*/ 121 h 964"/>
                <a:gd name="T4" fmla="*/ 300 w 2402"/>
                <a:gd name="T5" fmla="*/ 242 h 964"/>
                <a:gd name="T6" fmla="*/ 602 w 2402"/>
                <a:gd name="T7" fmla="*/ 121 h 964"/>
                <a:gd name="T8" fmla="*/ 300 w 2402"/>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2" h="964">
                  <a:moveTo>
                    <a:pt x="1200" y="0"/>
                  </a:moveTo>
                  <a:lnTo>
                    <a:pt x="0" y="482"/>
                  </a:lnTo>
                  <a:lnTo>
                    <a:pt x="1200" y="964"/>
                  </a:lnTo>
                  <a:lnTo>
                    <a:pt x="2402" y="482"/>
                  </a:lnTo>
                  <a:lnTo>
                    <a:pt x="120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34" name="Freeform 65"/>
            <p:cNvSpPr>
              <a:spLocks/>
            </p:cNvSpPr>
            <p:nvPr/>
          </p:nvSpPr>
          <p:spPr bwMode="auto">
            <a:xfrm>
              <a:off x="2402" y="2867"/>
              <a:ext cx="1202" cy="483"/>
            </a:xfrm>
            <a:custGeom>
              <a:avLst/>
              <a:gdLst>
                <a:gd name="T0" fmla="*/ 300 w 2402"/>
                <a:gd name="T1" fmla="*/ 0 h 964"/>
                <a:gd name="T2" fmla="*/ 0 w 2402"/>
                <a:gd name="T3" fmla="*/ 121 h 964"/>
                <a:gd name="T4" fmla="*/ 300 w 2402"/>
                <a:gd name="T5" fmla="*/ 242 h 964"/>
                <a:gd name="T6" fmla="*/ 602 w 2402"/>
                <a:gd name="T7" fmla="*/ 121 h 964"/>
                <a:gd name="T8" fmla="*/ 300 w 2402"/>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2" h="964">
                  <a:moveTo>
                    <a:pt x="1200" y="0"/>
                  </a:moveTo>
                  <a:lnTo>
                    <a:pt x="0" y="482"/>
                  </a:lnTo>
                  <a:lnTo>
                    <a:pt x="1200" y="964"/>
                  </a:lnTo>
                  <a:lnTo>
                    <a:pt x="2402" y="482"/>
                  </a:lnTo>
                  <a:lnTo>
                    <a:pt x="1200" y="0"/>
                  </a:lnTo>
                  <a:close/>
                </a:path>
              </a:pathLst>
            </a:custGeom>
            <a:noFill/>
            <a:ln w="17463">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5" name="Rectangle 66"/>
            <p:cNvSpPr>
              <a:spLocks noChangeArrowheads="1"/>
            </p:cNvSpPr>
            <p:nvPr/>
          </p:nvSpPr>
          <p:spPr bwMode="auto">
            <a:xfrm>
              <a:off x="2805" y="2991"/>
              <a:ext cx="4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dirty="0" smtClean="0">
                  <a:solidFill>
                    <a:srgbClr val="FFFFFF"/>
                  </a:solidFill>
                  <a:latin typeface="Calibri" pitchFamily="34" charset="0"/>
                </a:rPr>
                <a:t>Mercado </a:t>
              </a:r>
              <a:r>
                <a:rPr lang="en-US" sz="800" b="0" dirty="0" err="1" smtClean="0">
                  <a:solidFill>
                    <a:srgbClr val="FFFFFF"/>
                  </a:solidFill>
                  <a:latin typeface="Calibri" pitchFamily="34" charset="0"/>
                </a:rPr>
                <a:t>activo</a:t>
              </a:r>
              <a:r>
                <a:rPr lang="en-US" sz="800" b="0" dirty="0" smtClean="0">
                  <a:solidFill>
                    <a:srgbClr val="FFFFFF"/>
                  </a:solidFill>
                  <a:latin typeface="Calibri" pitchFamily="34" charset="0"/>
                </a:rPr>
                <a:t>?</a:t>
              </a:r>
              <a:endParaRPr lang="en-US" sz="2400" b="0" dirty="0">
                <a:latin typeface="Arial" charset="0"/>
              </a:endParaRPr>
            </a:p>
          </p:txBody>
        </p:sp>
        <p:sp>
          <p:nvSpPr>
            <p:cNvPr id="33836" name="Rectangle 67"/>
            <p:cNvSpPr>
              <a:spLocks noChangeArrowheads="1"/>
            </p:cNvSpPr>
            <p:nvPr/>
          </p:nvSpPr>
          <p:spPr bwMode="auto">
            <a:xfrm>
              <a:off x="2757" y="3075"/>
              <a:ext cx="5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dirty="0" smtClean="0">
                  <a:solidFill>
                    <a:srgbClr val="FFFFFF"/>
                  </a:solidFill>
                  <a:latin typeface="Calibri" pitchFamily="34" charset="0"/>
                </a:rPr>
                <a:t>(de </a:t>
              </a:r>
              <a:r>
                <a:rPr lang="en-US" sz="800" b="0" dirty="0" err="1" smtClean="0">
                  <a:solidFill>
                    <a:srgbClr val="FFFFFF"/>
                  </a:solidFill>
                  <a:latin typeface="Calibri" pitchFamily="34" charset="0"/>
                </a:rPr>
                <a:t>acuerdo</a:t>
              </a:r>
              <a:r>
                <a:rPr lang="en-US" sz="800" b="0" dirty="0" smtClean="0">
                  <a:solidFill>
                    <a:srgbClr val="FFFFFF"/>
                  </a:solidFill>
                  <a:latin typeface="Calibri" pitchFamily="34" charset="0"/>
                </a:rPr>
                <a:t> con IFRS</a:t>
              </a:r>
              <a:r>
                <a:rPr lang="en-US" sz="800" b="0" dirty="0">
                  <a:solidFill>
                    <a:srgbClr val="FFFFFF"/>
                  </a:solidFill>
                  <a:latin typeface="Calibri" pitchFamily="34" charset="0"/>
                </a:rPr>
                <a:t>)</a:t>
              </a:r>
              <a:endParaRPr lang="en-US" sz="2400" b="0" dirty="0">
                <a:latin typeface="Arial" charset="0"/>
              </a:endParaRPr>
            </a:p>
          </p:txBody>
        </p:sp>
        <p:sp>
          <p:nvSpPr>
            <p:cNvPr id="33837" name="Rectangle 68"/>
            <p:cNvSpPr>
              <a:spLocks noChangeArrowheads="1"/>
            </p:cNvSpPr>
            <p:nvPr/>
          </p:nvSpPr>
          <p:spPr bwMode="auto">
            <a:xfrm>
              <a:off x="2857" y="3160"/>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38" name="Freeform 69"/>
            <p:cNvSpPr>
              <a:spLocks/>
            </p:cNvSpPr>
            <p:nvPr/>
          </p:nvSpPr>
          <p:spPr bwMode="auto">
            <a:xfrm>
              <a:off x="2394" y="1239"/>
              <a:ext cx="1218" cy="483"/>
            </a:xfrm>
            <a:custGeom>
              <a:avLst/>
              <a:gdLst>
                <a:gd name="T0" fmla="*/ 305 w 2436"/>
                <a:gd name="T1" fmla="*/ 0 h 965"/>
                <a:gd name="T2" fmla="*/ 0 w 2436"/>
                <a:gd name="T3" fmla="*/ 121 h 965"/>
                <a:gd name="T4" fmla="*/ 305 w 2436"/>
                <a:gd name="T5" fmla="*/ 242 h 965"/>
                <a:gd name="T6" fmla="*/ 609 w 2436"/>
                <a:gd name="T7" fmla="*/ 121 h 965"/>
                <a:gd name="T8" fmla="*/ 305 w 2436"/>
                <a:gd name="T9" fmla="*/ 0 h 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965">
                  <a:moveTo>
                    <a:pt x="1217" y="0"/>
                  </a:moveTo>
                  <a:lnTo>
                    <a:pt x="0" y="482"/>
                  </a:lnTo>
                  <a:lnTo>
                    <a:pt x="1217" y="965"/>
                  </a:lnTo>
                  <a:lnTo>
                    <a:pt x="2436" y="482"/>
                  </a:lnTo>
                  <a:lnTo>
                    <a:pt x="1217"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39" name="Freeform 70"/>
            <p:cNvSpPr>
              <a:spLocks/>
            </p:cNvSpPr>
            <p:nvPr/>
          </p:nvSpPr>
          <p:spPr bwMode="auto">
            <a:xfrm>
              <a:off x="2394" y="1239"/>
              <a:ext cx="1218" cy="483"/>
            </a:xfrm>
            <a:custGeom>
              <a:avLst/>
              <a:gdLst>
                <a:gd name="T0" fmla="*/ 305 w 2436"/>
                <a:gd name="T1" fmla="*/ 0 h 965"/>
                <a:gd name="T2" fmla="*/ 0 w 2436"/>
                <a:gd name="T3" fmla="*/ 121 h 965"/>
                <a:gd name="T4" fmla="*/ 305 w 2436"/>
                <a:gd name="T5" fmla="*/ 242 h 965"/>
                <a:gd name="T6" fmla="*/ 609 w 2436"/>
                <a:gd name="T7" fmla="*/ 121 h 965"/>
                <a:gd name="T8" fmla="*/ 305 w 2436"/>
                <a:gd name="T9" fmla="*/ 0 h 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965">
                  <a:moveTo>
                    <a:pt x="1217" y="0"/>
                  </a:moveTo>
                  <a:lnTo>
                    <a:pt x="0" y="482"/>
                  </a:lnTo>
                  <a:lnTo>
                    <a:pt x="1217" y="965"/>
                  </a:lnTo>
                  <a:lnTo>
                    <a:pt x="2436" y="482"/>
                  </a:lnTo>
                  <a:lnTo>
                    <a:pt x="1217" y="0"/>
                  </a:lnTo>
                  <a:close/>
                </a:path>
              </a:pathLst>
            </a:custGeom>
            <a:noFill/>
            <a:ln w="17463">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40" name="Rectangle 71"/>
            <p:cNvSpPr>
              <a:spLocks noChangeArrowheads="1"/>
            </p:cNvSpPr>
            <p:nvPr/>
          </p:nvSpPr>
          <p:spPr bwMode="auto">
            <a:xfrm>
              <a:off x="2738" y="1396"/>
              <a:ext cx="5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dirty="0">
                  <a:solidFill>
                    <a:srgbClr val="FFFFFF"/>
                  </a:solidFill>
                  <a:latin typeface="Calibri" pitchFamily="34" charset="0"/>
                </a:rPr>
                <a:t>IFSR </a:t>
              </a:r>
              <a:r>
                <a:rPr lang="en-US" sz="800" b="0" dirty="0" err="1" smtClean="0">
                  <a:solidFill>
                    <a:srgbClr val="FFFFFF"/>
                  </a:solidFill>
                  <a:latin typeface="Calibri" pitchFamily="34" charset="0"/>
                </a:rPr>
                <a:t>consistente</a:t>
              </a:r>
              <a:r>
                <a:rPr lang="en-US" sz="800" b="0" dirty="0" smtClean="0">
                  <a:solidFill>
                    <a:srgbClr val="FFFFFF"/>
                  </a:solidFill>
                  <a:latin typeface="Calibri" pitchFamily="34" charset="0"/>
                </a:rPr>
                <a:t> con </a:t>
              </a:r>
              <a:endParaRPr lang="en-US" sz="2400" b="0" dirty="0">
                <a:latin typeface="Arial" charset="0"/>
              </a:endParaRPr>
            </a:p>
          </p:txBody>
        </p:sp>
        <p:sp>
          <p:nvSpPr>
            <p:cNvPr id="33841" name="Rectangle 72"/>
            <p:cNvSpPr>
              <a:spLocks noChangeArrowheads="1"/>
            </p:cNvSpPr>
            <p:nvPr/>
          </p:nvSpPr>
          <p:spPr bwMode="auto">
            <a:xfrm>
              <a:off x="2729" y="1481"/>
              <a:ext cx="6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FFFFFF"/>
                  </a:solidFill>
                  <a:latin typeface="Calibri" pitchFamily="34" charset="0"/>
                </a:rPr>
                <a:t>Valoracion</a:t>
              </a:r>
              <a:r>
                <a:rPr lang="en-US" sz="800" dirty="0" smtClean="0">
                  <a:solidFill>
                    <a:srgbClr val="FFFFFF"/>
                  </a:solidFill>
                  <a:latin typeface="Calibri" pitchFamily="34" charset="0"/>
                </a:rPr>
                <a:t> </a:t>
              </a:r>
              <a:r>
                <a:rPr lang="en-US" sz="800" dirty="0" err="1" smtClean="0">
                  <a:solidFill>
                    <a:srgbClr val="FFFFFF"/>
                  </a:solidFill>
                  <a:latin typeface="Calibri" pitchFamily="34" charset="0"/>
                </a:rPr>
                <a:t>economica</a:t>
              </a:r>
              <a:r>
                <a:rPr lang="en-US" sz="800" b="0" dirty="0" smtClean="0">
                  <a:solidFill>
                    <a:srgbClr val="FFFFFF"/>
                  </a:solidFill>
                  <a:latin typeface="Calibri" pitchFamily="34" charset="0"/>
                </a:rPr>
                <a:t>?</a:t>
              </a:r>
              <a:endParaRPr lang="en-US" sz="2400" b="0" dirty="0">
                <a:latin typeface="Arial" charset="0"/>
              </a:endParaRPr>
            </a:p>
          </p:txBody>
        </p:sp>
        <p:sp>
          <p:nvSpPr>
            <p:cNvPr id="33842" name="Rectangle 73"/>
            <p:cNvSpPr>
              <a:spLocks noChangeArrowheads="1"/>
            </p:cNvSpPr>
            <p:nvPr/>
          </p:nvSpPr>
          <p:spPr bwMode="auto">
            <a:xfrm>
              <a:off x="3786" y="2828"/>
              <a:ext cx="823" cy="5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43" name="Rectangle 74"/>
            <p:cNvSpPr>
              <a:spLocks noChangeArrowheads="1"/>
            </p:cNvSpPr>
            <p:nvPr/>
          </p:nvSpPr>
          <p:spPr bwMode="auto">
            <a:xfrm>
              <a:off x="3786" y="2828"/>
              <a:ext cx="823" cy="560"/>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4" name="Rectangle 75"/>
            <p:cNvSpPr>
              <a:spLocks noChangeArrowheads="1"/>
            </p:cNvSpPr>
            <p:nvPr/>
          </p:nvSpPr>
          <p:spPr bwMode="auto">
            <a:xfrm>
              <a:off x="3912" y="2898"/>
              <a:ext cx="5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Metodos</a:t>
              </a:r>
              <a:r>
                <a:rPr lang="en-US" sz="800" dirty="0" smtClean="0">
                  <a:solidFill>
                    <a:srgbClr val="000000"/>
                  </a:solidFill>
                  <a:latin typeface="Calibri" pitchFamily="34" charset="0"/>
                </a:rPr>
                <a:t> </a:t>
              </a:r>
              <a:r>
                <a:rPr lang="en-US" sz="800" dirty="0" err="1" smtClean="0">
                  <a:solidFill>
                    <a:srgbClr val="000000"/>
                  </a:solidFill>
                  <a:latin typeface="Calibri" pitchFamily="34" charset="0"/>
                </a:rPr>
                <a:t>alternativos</a:t>
              </a:r>
              <a:r>
                <a:rPr lang="en-US" sz="800" dirty="0" smtClean="0">
                  <a:solidFill>
                    <a:srgbClr val="000000"/>
                  </a:solidFill>
                  <a:latin typeface="Calibri" pitchFamily="34" charset="0"/>
                </a:rPr>
                <a:t> </a:t>
              </a:r>
              <a:endParaRPr lang="en-US" sz="2400" b="0" dirty="0">
                <a:latin typeface="Arial" charset="0"/>
              </a:endParaRPr>
            </a:p>
          </p:txBody>
        </p:sp>
        <p:sp>
          <p:nvSpPr>
            <p:cNvPr id="33845" name="Rectangle 76"/>
            <p:cNvSpPr>
              <a:spLocks noChangeArrowheads="1"/>
            </p:cNvSpPr>
            <p:nvPr/>
          </p:nvSpPr>
          <p:spPr bwMode="auto">
            <a:xfrm>
              <a:off x="3862" y="2982"/>
              <a:ext cx="4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Basados</a:t>
              </a:r>
              <a:r>
                <a:rPr lang="en-US" sz="800" dirty="0" smtClean="0">
                  <a:solidFill>
                    <a:srgbClr val="000000"/>
                  </a:solidFill>
                  <a:latin typeface="Calibri" pitchFamily="34" charset="0"/>
                </a:rPr>
                <a:t> en el</a:t>
              </a:r>
            </a:p>
            <a:p>
              <a:pPr algn="l"/>
              <a:r>
                <a:rPr lang="en-US" sz="800" dirty="0" smtClean="0">
                  <a:solidFill>
                    <a:srgbClr val="000000"/>
                  </a:solidFill>
                  <a:latin typeface="Calibri" pitchFamily="34" charset="0"/>
                </a:rPr>
                <a:t> ‘fair value’ d</a:t>
              </a:r>
              <a:r>
                <a:rPr lang="en-US" sz="800" b="0" dirty="0" smtClean="0">
                  <a:solidFill>
                    <a:srgbClr val="000000"/>
                  </a:solidFill>
                  <a:latin typeface="Calibri" pitchFamily="34" charset="0"/>
                </a:rPr>
                <a:t>e IFRS</a:t>
              </a:r>
              <a:endParaRPr lang="en-US" sz="2400" b="0" dirty="0">
                <a:latin typeface="Arial" charset="0"/>
              </a:endParaRPr>
            </a:p>
          </p:txBody>
        </p:sp>
        <p:sp>
          <p:nvSpPr>
            <p:cNvPr id="33849" name="Rectangle 80"/>
            <p:cNvSpPr>
              <a:spLocks noChangeArrowheads="1"/>
            </p:cNvSpPr>
            <p:nvPr/>
          </p:nvSpPr>
          <p:spPr bwMode="auto">
            <a:xfrm>
              <a:off x="831" y="2157"/>
              <a:ext cx="1284" cy="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0" name="Rectangle 81"/>
            <p:cNvSpPr>
              <a:spLocks noChangeArrowheads="1"/>
            </p:cNvSpPr>
            <p:nvPr/>
          </p:nvSpPr>
          <p:spPr bwMode="auto">
            <a:xfrm>
              <a:off x="831" y="2157"/>
              <a:ext cx="1284" cy="110"/>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1" name="Rectangle 82"/>
            <p:cNvSpPr>
              <a:spLocks noChangeArrowheads="1"/>
            </p:cNvSpPr>
            <p:nvPr/>
          </p:nvSpPr>
          <p:spPr bwMode="auto">
            <a:xfrm>
              <a:off x="930" y="2170"/>
              <a:ext cx="11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dirty="0">
                  <a:solidFill>
                    <a:srgbClr val="000000"/>
                  </a:solidFill>
                  <a:latin typeface="Calibri" pitchFamily="34" charset="0"/>
                </a:rPr>
                <a:t>Intangibles,  </a:t>
              </a:r>
              <a:r>
                <a:rPr lang="en-US" sz="1000" dirty="0" smtClean="0">
                  <a:solidFill>
                    <a:srgbClr val="000000"/>
                  </a:solidFill>
                  <a:latin typeface="Calibri" pitchFamily="34" charset="0"/>
                </a:rPr>
                <a:t>cero, a </a:t>
              </a:r>
              <a:r>
                <a:rPr lang="en-US" sz="1000" dirty="0" err="1" smtClean="0">
                  <a:solidFill>
                    <a:srgbClr val="000000"/>
                  </a:solidFill>
                  <a:latin typeface="Calibri" pitchFamily="34" charset="0"/>
                </a:rPr>
                <a:t>menos</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que</a:t>
              </a:r>
              <a:r>
                <a:rPr lang="en-US" sz="1000" dirty="0" smtClean="0">
                  <a:solidFill>
                    <a:srgbClr val="000000"/>
                  </a:solidFill>
                  <a:latin typeface="Calibri" pitchFamily="34" charset="0"/>
                </a:rPr>
                <a:t>….. </a:t>
              </a:r>
              <a:endParaRPr lang="en-US" sz="3200" b="0" dirty="0">
                <a:latin typeface="Arial" charset="0"/>
              </a:endParaRPr>
            </a:p>
          </p:txBody>
        </p:sp>
        <p:sp>
          <p:nvSpPr>
            <p:cNvPr id="33852" name="Rectangle 83"/>
            <p:cNvSpPr>
              <a:spLocks noChangeArrowheads="1"/>
            </p:cNvSpPr>
            <p:nvPr/>
          </p:nvSpPr>
          <p:spPr bwMode="auto">
            <a:xfrm>
              <a:off x="814" y="3643"/>
              <a:ext cx="1297" cy="2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3" name="Rectangle 84"/>
            <p:cNvSpPr>
              <a:spLocks noChangeArrowheads="1"/>
            </p:cNvSpPr>
            <p:nvPr/>
          </p:nvSpPr>
          <p:spPr bwMode="auto">
            <a:xfrm>
              <a:off x="814" y="3643"/>
              <a:ext cx="1297" cy="263"/>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4" name="Rectangle 85"/>
            <p:cNvSpPr>
              <a:spLocks noChangeArrowheads="1"/>
            </p:cNvSpPr>
            <p:nvPr/>
          </p:nvSpPr>
          <p:spPr bwMode="auto">
            <a:xfrm>
              <a:off x="834" y="3649"/>
              <a:ext cx="1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dirty="0" err="1" smtClean="0">
                  <a:solidFill>
                    <a:srgbClr val="000000"/>
                  </a:solidFill>
                  <a:latin typeface="Calibri" pitchFamily="34" charset="0"/>
                </a:rPr>
                <a:t>Pasivos</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financieros</a:t>
              </a:r>
              <a:r>
                <a:rPr lang="en-US" sz="900" dirty="0" smtClean="0">
                  <a:solidFill>
                    <a:srgbClr val="000000"/>
                  </a:solidFill>
                  <a:latin typeface="Calibri" pitchFamily="34" charset="0"/>
                </a:rPr>
                <a:t>: no </a:t>
              </a:r>
              <a:r>
                <a:rPr lang="en-US" sz="900" dirty="0" err="1" smtClean="0">
                  <a:solidFill>
                    <a:srgbClr val="000000"/>
                  </a:solidFill>
                  <a:latin typeface="Calibri" pitchFamily="34" charset="0"/>
                </a:rPr>
                <a:t>ajuste</a:t>
              </a:r>
              <a:r>
                <a:rPr lang="en-US" sz="900" dirty="0" smtClean="0">
                  <a:solidFill>
                    <a:srgbClr val="000000"/>
                  </a:solidFill>
                  <a:latin typeface="Calibri" pitchFamily="34" charset="0"/>
                </a:rPr>
                <a:t> </a:t>
              </a:r>
              <a:r>
                <a:rPr lang="en-US" sz="900" dirty="0" err="1" smtClean="0">
                  <a:solidFill>
                    <a:srgbClr val="000000"/>
                  </a:solidFill>
                  <a:latin typeface="Calibri" pitchFamily="34" charset="0"/>
                </a:rPr>
                <a:t>por</a:t>
              </a:r>
              <a:r>
                <a:rPr lang="en-US" sz="900" dirty="0" smtClean="0">
                  <a:solidFill>
                    <a:srgbClr val="000000"/>
                  </a:solidFill>
                  <a:latin typeface="Calibri" pitchFamily="34" charset="0"/>
                </a:rPr>
                <a:t> el </a:t>
              </a:r>
              <a:r>
                <a:rPr lang="en-US" sz="900" dirty="0" err="1" smtClean="0">
                  <a:solidFill>
                    <a:srgbClr val="000000"/>
                  </a:solidFill>
                  <a:latin typeface="Calibri" pitchFamily="34" charset="0"/>
                </a:rPr>
                <a:t>propio</a:t>
              </a:r>
              <a:r>
                <a:rPr lang="en-US" sz="900" dirty="0" smtClean="0">
                  <a:solidFill>
                    <a:srgbClr val="000000"/>
                  </a:solidFill>
                  <a:latin typeface="Calibri" pitchFamily="34" charset="0"/>
                </a:rPr>
                <a:t> </a:t>
              </a:r>
            </a:p>
            <a:p>
              <a:pPr algn="l"/>
              <a:r>
                <a:rPr lang="en-US" sz="900" dirty="0">
                  <a:solidFill>
                    <a:srgbClr val="000000"/>
                  </a:solidFill>
                  <a:latin typeface="Calibri" pitchFamily="34" charset="0"/>
                </a:rPr>
                <a:t> </a:t>
              </a:r>
              <a:r>
                <a:rPr lang="en-US" sz="900" dirty="0" err="1" smtClean="0">
                  <a:solidFill>
                    <a:srgbClr val="000000"/>
                  </a:solidFill>
                  <a:latin typeface="Calibri" pitchFamily="34" charset="0"/>
                </a:rPr>
                <a:t>riesgo</a:t>
              </a:r>
              <a:r>
                <a:rPr lang="en-US" sz="900" dirty="0" smtClean="0">
                  <a:solidFill>
                    <a:srgbClr val="000000"/>
                  </a:solidFill>
                  <a:latin typeface="Calibri" pitchFamily="34" charset="0"/>
                </a:rPr>
                <a:t> de </a:t>
              </a:r>
              <a:r>
                <a:rPr lang="en-US" sz="900" dirty="0" err="1" smtClean="0">
                  <a:solidFill>
                    <a:srgbClr val="000000"/>
                  </a:solidFill>
                  <a:latin typeface="Calibri" pitchFamily="34" charset="0"/>
                </a:rPr>
                <a:t>credito</a:t>
              </a:r>
              <a:r>
                <a:rPr lang="en-US" sz="900" dirty="0" smtClean="0">
                  <a:solidFill>
                    <a:srgbClr val="000000"/>
                  </a:solidFill>
                  <a:latin typeface="Calibri" pitchFamily="34" charset="0"/>
                </a:rPr>
                <a:t> del </a:t>
              </a:r>
              <a:r>
                <a:rPr lang="en-US" sz="900" dirty="0" err="1" smtClean="0">
                  <a:solidFill>
                    <a:srgbClr val="000000"/>
                  </a:solidFill>
                  <a:latin typeface="Calibri" pitchFamily="34" charset="0"/>
                </a:rPr>
                <a:t>deudor</a:t>
              </a:r>
              <a:r>
                <a:rPr lang="en-US" sz="900" dirty="0" smtClean="0">
                  <a:solidFill>
                    <a:srgbClr val="000000"/>
                  </a:solidFill>
                  <a:latin typeface="Calibri" pitchFamily="34" charset="0"/>
                </a:rPr>
                <a:t> </a:t>
              </a:r>
              <a:endParaRPr lang="en-US" sz="2800" b="0" dirty="0">
                <a:latin typeface="Arial" charset="0"/>
              </a:endParaRPr>
            </a:p>
          </p:txBody>
        </p:sp>
        <p:sp>
          <p:nvSpPr>
            <p:cNvPr id="33857" name="Rectangle 88"/>
            <p:cNvSpPr>
              <a:spLocks noChangeArrowheads="1"/>
            </p:cNvSpPr>
            <p:nvPr/>
          </p:nvSpPr>
          <p:spPr bwMode="auto">
            <a:xfrm>
              <a:off x="3782" y="2036"/>
              <a:ext cx="831" cy="4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8" name="Rectangle 89"/>
            <p:cNvSpPr>
              <a:spLocks noChangeArrowheads="1"/>
            </p:cNvSpPr>
            <p:nvPr/>
          </p:nvSpPr>
          <p:spPr bwMode="auto">
            <a:xfrm>
              <a:off x="3782" y="2036"/>
              <a:ext cx="831" cy="459"/>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9" name="Rectangle 90"/>
            <p:cNvSpPr>
              <a:spLocks noChangeArrowheads="1"/>
            </p:cNvSpPr>
            <p:nvPr/>
          </p:nvSpPr>
          <p:spPr bwMode="auto">
            <a:xfrm>
              <a:off x="3897" y="2139"/>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60" name="Rectangle 91"/>
            <p:cNvSpPr>
              <a:spLocks noChangeArrowheads="1"/>
            </p:cNvSpPr>
            <p:nvPr/>
          </p:nvSpPr>
          <p:spPr bwMode="auto">
            <a:xfrm>
              <a:off x="3833" y="2223"/>
              <a:ext cx="5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Calibri" pitchFamily="34" charset="0"/>
                </a:rPr>
                <a:t>Technical standard </a:t>
              </a:r>
              <a:endParaRPr lang="en-US" sz="2400" b="0">
                <a:latin typeface="Arial" charset="0"/>
              </a:endParaRPr>
            </a:p>
          </p:txBody>
        </p:sp>
        <p:sp>
          <p:nvSpPr>
            <p:cNvPr id="33861" name="Rectangle 92"/>
            <p:cNvSpPr>
              <a:spLocks noChangeArrowheads="1"/>
            </p:cNvSpPr>
            <p:nvPr/>
          </p:nvSpPr>
          <p:spPr bwMode="auto">
            <a:xfrm>
              <a:off x="4030" y="2307"/>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62" name="Rectangle 93"/>
            <p:cNvSpPr>
              <a:spLocks noChangeArrowheads="1"/>
            </p:cNvSpPr>
            <p:nvPr/>
          </p:nvSpPr>
          <p:spPr bwMode="auto">
            <a:xfrm>
              <a:off x="2603" y="3526"/>
              <a:ext cx="804" cy="12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63" name="Rectangle 94"/>
            <p:cNvSpPr>
              <a:spLocks noChangeArrowheads="1"/>
            </p:cNvSpPr>
            <p:nvPr/>
          </p:nvSpPr>
          <p:spPr bwMode="auto">
            <a:xfrm>
              <a:off x="2603" y="3526"/>
              <a:ext cx="804" cy="126"/>
            </a:xfrm>
            <a:prstGeom prst="rect">
              <a:avLst/>
            </a:prstGeom>
            <a:noFill/>
            <a:ln w="17463">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64" name="Rectangle 95"/>
            <p:cNvSpPr>
              <a:spLocks noChangeArrowheads="1"/>
            </p:cNvSpPr>
            <p:nvPr/>
          </p:nvSpPr>
          <p:spPr bwMode="auto">
            <a:xfrm>
              <a:off x="2850" y="3547"/>
              <a:ext cx="3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err="1" smtClean="0">
                  <a:solidFill>
                    <a:srgbClr val="000000"/>
                  </a:solidFill>
                  <a:latin typeface="Calibri" pitchFamily="34" charset="0"/>
                </a:rPr>
                <a:t>Aplicar</a:t>
              </a:r>
              <a:r>
                <a:rPr lang="en-US" sz="800" dirty="0" smtClean="0">
                  <a:solidFill>
                    <a:srgbClr val="000000"/>
                  </a:solidFill>
                  <a:latin typeface="Calibri" pitchFamily="34" charset="0"/>
                </a:rPr>
                <a:t> </a:t>
              </a:r>
              <a:r>
                <a:rPr lang="en-US" sz="800" dirty="0">
                  <a:solidFill>
                    <a:srgbClr val="000000"/>
                  </a:solidFill>
                  <a:latin typeface="Calibri" pitchFamily="34" charset="0"/>
                </a:rPr>
                <a:t>IFRS </a:t>
              </a:r>
              <a:endParaRPr lang="en-US" sz="2400" b="0" dirty="0">
                <a:latin typeface="Arial" charset="0"/>
              </a:endParaRPr>
            </a:p>
          </p:txBody>
        </p:sp>
        <p:sp>
          <p:nvSpPr>
            <p:cNvPr id="33865" name="Freeform 96"/>
            <p:cNvSpPr>
              <a:spLocks/>
            </p:cNvSpPr>
            <p:nvPr/>
          </p:nvSpPr>
          <p:spPr bwMode="auto">
            <a:xfrm>
              <a:off x="814" y="71"/>
              <a:ext cx="1297" cy="219"/>
            </a:xfrm>
            <a:custGeom>
              <a:avLst/>
              <a:gdLst>
                <a:gd name="T0" fmla="*/ 16 w 1847"/>
                <a:gd name="T1" fmla="*/ 0 h 440"/>
                <a:gd name="T2" fmla="*/ 12 w 1847"/>
                <a:gd name="T3" fmla="*/ 0 h 440"/>
                <a:gd name="T4" fmla="*/ 9 w 1847"/>
                <a:gd name="T5" fmla="*/ 2 h 440"/>
                <a:gd name="T6" fmla="*/ 6 w 1847"/>
                <a:gd name="T7" fmla="*/ 4 h 440"/>
                <a:gd name="T8" fmla="*/ 4 w 1847"/>
                <a:gd name="T9" fmla="*/ 6 h 440"/>
                <a:gd name="T10" fmla="*/ 2 w 1847"/>
                <a:gd name="T11" fmla="*/ 9 h 440"/>
                <a:gd name="T12" fmla="*/ 0 w 1847"/>
                <a:gd name="T13" fmla="*/ 12 h 440"/>
                <a:gd name="T14" fmla="*/ 0 w 1847"/>
                <a:gd name="T15" fmla="*/ 16 h 440"/>
                <a:gd name="T16" fmla="*/ 0 w 1847"/>
                <a:gd name="T17" fmla="*/ 91 h 440"/>
                <a:gd name="T18" fmla="*/ 0 w 1847"/>
                <a:gd name="T19" fmla="*/ 94 h 440"/>
                <a:gd name="T20" fmla="*/ 1 w 1847"/>
                <a:gd name="T21" fmla="*/ 98 h 440"/>
                <a:gd name="T22" fmla="*/ 3 w 1847"/>
                <a:gd name="T23" fmla="*/ 101 h 440"/>
                <a:gd name="T24" fmla="*/ 5 w 1847"/>
                <a:gd name="T25" fmla="*/ 104 h 440"/>
                <a:gd name="T26" fmla="*/ 7 w 1847"/>
                <a:gd name="T27" fmla="*/ 106 h 440"/>
                <a:gd name="T28" fmla="*/ 11 w 1847"/>
                <a:gd name="T29" fmla="*/ 108 h 440"/>
                <a:gd name="T30" fmla="*/ 14 w 1847"/>
                <a:gd name="T31" fmla="*/ 109 h 440"/>
                <a:gd name="T32" fmla="*/ 18 w 1847"/>
                <a:gd name="T33" fmla="*/ 109 h 440"/>
                <a:gd name="T34" fmla="*/ 445 w 1847"/>
                <a:gd name="T35" fmla="*/ 109 h 440"/>
                <a:gd name="T36" fmla="*/ 448 w 1847"/>
                <a:gd name="T37" fmla="*/ 108 h 440"/>
                <a:gd name="T38" fmla="*/ 452 w 1847"/>
                <a:gd name="T39" fmla="*/ 107 h 440"/>
                <a:gd name="T40" fmla="*/ 454 w 1847"/>
                <a:gd name="T41" fmla="*/ 105 h 440"/>
                <a:gd name="T42" fmla="*/ 457 w 1847"/>
                <a:gd name="T43" fmla="*/ 103 h 440"/>
                <a:gd name="T44" fmla="*/ 459 w 1847"/>
                <a:gd name="T45" fmla="*/ 100 h 440"/>
                <a:gd name="T46" fmla="*/ 460 w 1847"/>
                <a:gd name="T47" fmla="*/ 96 h 440"/>
                <a:gd name="T48" fmla="*/ 461 w 1847"/>
                <a:gd name="T49" fmla="*/ 93 h 440"/>
                <a:gd name="T50" fmla="*/ 461 w 1847"/>
                <a:gd name="T51" fmla="*/ 18 h 440"/>
                <a:gd name="T52" fmla="*/ 461 w 1847"/>
                <a:gd name="T53" fmla="*/ 14 h 440"/>
                <a:gd name="T54" fmla="*/ 460 w 1847"/>
                <a:gd name="T55" fmla="*/ 11 h 440"/>
                <a:gd name="T56" fmla="*/ 458 w 1847"/>
                <a:gd name="T57" fmla="*/ 7 h 440"/>
                <a:gd name="T58" fmla="*/ 456 w 1847"/>
                <a:gd name="T59" fmla="*/ 5 h 440"/>
                <a:gd name="T60" fmla="*/ 453 w 1847"/>
                <a:gd name="T61" fmla="*/ 3 h 440"/>
                <a:gd name="T62" fmla="*/ 450 w 1847"/>
                <a:gd name="T63" fmla="*/ 1 h 440"/>
                <a:gd name="T64" fmla="*/ 446 w 1847"/>
                <a:gd name="T65" fmla="*/ 0 h 440"/>
                <a:gd name="T66" fmla="*/ 443 w 1847"/>
                <a:gd name="T67" fmla="*/ 0 h 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7" h="440">
                  <a:moveTo>
                    <a:pt x="73" y="0"/>
                  </a:moveTo>
                  <a:lnTo>
                    <a:pt x="65" y="0"/>
                  </a:lnTo>
                  <a:lnTo>
                    <a:pt x="59" y="2"/>
                  </a:lnTo>
                  <a:lnTo>
                    <a:pt x="51" y="3"/>
                  </a:lnTo>
                  <a:lnTo>
                    <a:pt x="44" y="6"/>
                  </a:lnTo>
                  <a:lnTo>
                    <a:pt x="38" y="8"/>
                  </a:lnTo>
                  <a:lnTo>
                    <a:pt x="31" y="12"/>
                  </a:lnTo>
                  <a:lnTo>
                    <a:pt x="26" y="16"/>
                  </a:lnTo>
                  <a:lnTo>
                    <a:pt x="21" y="21"/>
                  </a:lnTo>
                  <a:lnTo>
                    <a:pt x="16" y="26"/>
                  </a:lnTo>
                  <a:lnTo>
                    <a:pt x="12" y="31"/>
                  </a:lnTo>
                  <a:lnTo>
                    <a:pt x="8" y="38"/>
                  </a:lnTo>
                  <a:lnTo>
                    <a:pt x="5" y="44"/>
                  </a:lnTo>
                  <a:lnTo>
                    <a:pt x="3" y="51"/>
                  </a:lnTo>
                  <a:lnTo>
                    <a:pt x="1" y="59"/>
                  </a:lnTo>
                  <a:lnTo>
                    <a:pt x="0" y="65"/>
                  </a:lnTo>
                  <a:lnTo>
                    <a:pt x="0" y="73"/>
                  </a:lnTo>
                  <a:lnTo>
                    <a:pt x="0" y="366"/>
                  </a:lnTo>
                  <a:lnTo>
                    <a:pt x="0" y="374"/>
                  </a:lnTo>
                  <a:lnTo>
                    <a:pt x="1" y="380"/>
                  </a:lnTo>
                  <a:lnTo>
                    <a:pt x="3" y="388"/>
                  </a:lnTo>
                  <a:lnTo>
                    <a:pt x="5" y="394"/>
                  </a:lnTo>
                  <a:lnTo>
                    <a:pt x="8" y="401"/>
                  </a:lnTo>
                  <a:lnTo>
                    <a:pt x="12" y="407"/>
                  </a:lnTo>
                  <a:lnTo>
                    <a:pt x="16" y="413"/>
                  </a:lnTo>
                  <a:lnTo>
                    <a:pt x="21" y="418"/>
                  </a:lnTo>
                  <a:lnTo>
                    <a:pt x="26" y="423"/>
                  </a:lnTo>
                  <a:lnTo>
                    <a:pt x="31" y="427"/>
                  </a:lnTo>
                  <a:lnTo>
                    <a:pt x="38" y="431"/>
                  </a:lnTo>
                  <a:lnTo>
                    <a:pt x="44" y="433"/>
                  </a:lnTo>
                  <a:lnTo>
                    <a:pt x="51" y="436"/>
                  </a:lnTo>
                  <a:lnTo>
                    <a:pt x="59" y="437"/>
                  </a:lnTo>
                  <a:lnTo>
                    <a:pt x="65" y="439"/>
                  </a:lnTo>
                  <a:lnTo>
                    <a:pt x="73" y="440"/>
                  </a:lnTo>
                  <a:lnTo>
                    <a:pt x="1773" y="440"/>
                  </a:lnTo>
                  <a:lnTo>
                    <a:pt x="1781" y="439"/>
                  </a:lnTo>
                  <a:lnTo>
                    <a:pt x="1787" y="437"/>
                  </a:lnTo>
                  <a:lnTo>
                    <a:pt x="1795" y="436"/>
                  </a:lnTo>
                  <a:lnTo>
                    <a:pt x="1801" y="433"/>
                  </a:lnTo>
                  <a:lnTo>
                    <a:pt x="1808" y="431"/>
                  </a:lnTo>
                  <a:lnTo>
                    <a:pt x="1814" y="427"/>
                  </a:lnTo>
                  <a:lnTo>
                    <a:pt x="1819" y="423"/>
                  </a:lnTo>
                  <a:lnTo>
                    <a:pt x="1825" y="418"/>
                  </a:lnTo>
                  <a:lnTo>
                    <a:pt x="1830" y="413"/>
                  </a:lnTo>
                  <a:lnTo>
                    <a:pt x="1834" y="407"/>
                  </a:lnTo>
                  <a:lnTo>
                    <a:pt x="1838" y="401"/>
                  </a:lnTo>
                  <a:lnTo>
                    <a:pt x="1840" y="394"/>
                  </a:lnTo>
                  <a:lnTo>
                    <a:pt x="1843" y="388"/>
                  </a:lnTo>
                  <a:lnTo>
                    <a:pt x="1844" y="380"/>
                  </a:lnTo>
                  <a:lnTo>
                    <a:pt x="1845" y="374"/>
                  </a:lnTo>
                  <a:lnTo>
                    <a:pt x="1847" y="366"/>
                  </a:lnTo>
                  <a:lnTo>
                    <a:pt x="1847" y="73"/>
                  </a:lnTo>
                  <a:lnTo>
                    <a:pt x="1845" y="65"/>
                  </a:lnTo>
                  <a:lnTo>
                    <a:pt x="1844" y="59"/>
                  </a:lnTo>
                  <a:lnTo>
                    <a:pt x="1843" y="51"/>
                  </a:lnTo>
                  <a:lnTo>
                    <a:pt x="1840" y="44"/>
                  </a:lnTo>
                  <a:lnTo>
                    <a:pt x="1838" y="38"/>
                  </a:lnTo>
                  <a:lnTo>
                    <a:pt x="1834" y="31"/>
                  </a:lnTo>
                  <a:lnTo>
                    <a:pt x="1830" y="26"/>
                  </a:lnTo>
                  <a:lnTo>
                    <a:pt x="1825" y="21"/>
                  </a:lnTo>
                  <a:lnTo>
                    <a:pt x="1819" y="16"/>
                  </a:lnTo>
                  <a:lnTo>
                    <a:pt x="1814" y="12"/>
                  </a:lnTo>
                  <a:lnTo>
                    <a:pt x="1808" y="8"/>
                  </a:lnTo>
                  <a:lnTo>
                    <a:pt x="1801" y="6"/>
                  </a:lnTo>
                  <a:lnTo>
                    <a:pt x="1795" y="3"/>
                  </a:lnTo>
                  <a:lnTo>
                    <a:pt x="1787" y="2"/>
                  </a:lnTo>
                  <a:lnTo>
                    <a:pt x="1781" y="0"/>
                  </a:lnTo>
                  <a:lnTo>
                    <a:pt x="1773" y="0"/>
                  </a:lnTo>
                  <a:lnTo>
                    <a:pt x="73"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4000"/>
            </a:p>
          </p:txBody>
        </p:sp>
        <p:sp>
          <p:nvSpPr>
            <p:cNvPr id="33866" name="Freeform 97"/>
            <p:cNvSpPr>
              <a:spLocks/>
            </p:cNvSpPr>
            <p:nvPr/>
          </p:nvSpPr>
          <p:spPr bwMode="auto">
            <a:xfrm>
              <a:off x="818" y="71"/>
              <a:ext cx="1302" cy="221"/>
            </a:xfrm>
            <a:custGeom>
              <a:avLst/>
              <a:gdLst>
                <a:gd name="T0" fmla="*/ 16 w 1847"/>
                <a:gd name="T1" fmla="*/ 0 h 440"/>
                <a:gd name="T2" fmla="*/ 12 w 1847"/>
                <a:gd name="T3" fmla="*/ 0 h 440"/>
                <a:gd name="T4" fmla="*/ 9 w 1847"/>
                <a:gd name="T5" fmla="*/ 2 h 440"/>
                <a:gd name="T6" fmla="*/ 6 w 1847"/>
                <a:gd name="T7" fmla="*/ 4 h 440"/>
                <a:gd name="T8" fmla="*/ 4 w 1847"/>
                <a:gd name="T9" fmla="*/ 6 h 440"/>
                <a:gd name="T10" fmla="*/ 2 w 1847"/>
                <a:gd name="T11" fmla="*/ 9 h 440"/>
                <a:gd name="T12" fmla="*/ 0 w 1847"/>
                <a:gd name="T13" fmla="*/ 12 h 440"/>
                <a:gd name="T14" fmla="*/ 0 w 1847"/>
                <a:gd name="T15" fmla="*/ 16 h 440"/>
                <a:gd name="T16" fmla="*/ 0 w 1847"/>
                <a:gd name="T17" fmla="*/ 91 h 440"/>
                <a:gd name="T18" fmla="*/ 0 w 1847"/>
                <a:gd name="T19" fmla="*/ 94 h 440"/>
                <a:gd name="T20" fmla="*/ 1 w 1847"/>
                <a:gd name="T21" fmla="*/ 98 h 440"/>
                <a:gd name="T22" fmla="*/ 3 w 1847"/>
                <a:gd name="T23" fmla="*/ 101 h 440"/>
                <a:gd name="T24" fmla="*/ 5 w 1847"/>
                <a:gd name="T25" fmla="*/ 104 h 440"/>
                <a:gd name="T26" fmla="*/ 7 w 1847"/>
                <a:gd name="T27" fmla="*/ 106 h 440"/>
                <a:gd name="T28" fmla="*/ 11 w 1847"/>
                <a:gd name="T29" fmla="*/ 108 h 440"/>
                <a:gd name="T30" fmla="*/ 14 w 1847"/>
                <a:gd name="T31" fmla="*/ 109 h 440"/>
                <a:gd name="T32" fmla="*/ 18 w 1847"/>
                <a:gd name="T33" fmla="*/ 109 h 440"/>
                <a:gd name="T34" fmla="*/ 445 w 1847"/>
                <a:gd name="T35" fmla="*/ 109 h 440"/>
                <a:gd name="T36" fmla="*/ 448 w 1847"/>
                <a:gd name="T37" fmla="*/ 108 h 440"/>
                <a:gd name="T38" fmla="*/ 452 w 1847"/>
                <a:gd name="T39" fmla="*/ 107 h 440"/>
                <a:gd name="T40" fmla="*/ 454 w 1847"/>
                <a:gd name="T41" fmla="*/ 105 h 440"/>
                <a:gd name="T42" fmla="*/ 457 w 1847"/>
                <a:gd name="T43" fmla="*/ 103 h 440"/>
                <a:gd name="T44" fmla="*/ 459 w 1847"/>
                <a:gd name="T45" fmla="*/ 100 h 440"/>
                <a:gd name="T46" fmla="*/ 460 w 1847"/>
                <a:gd name="T47" fmla="*/ 96 h 440"/>
                <a:gd name="T48" fmla="*/ 461 w 1847"/>
                <a:gd name="T49" fmla="*/ 93 h 440"/>
                <a:gd name="T50" fmla="*/ 461 w 1847"/>
                <a:gd name="T51" fmla="*/ 18 h 440"/>
                <a:gd name="T52" fmla="*/ 461 w 1847"/>
                <a:gd name="T53" fmla="*/ 14 h 440"/>
                <a:gd name="T54" fmla="*/ 460 w 1847"/>
                <a:gd name="T55" fmla="*/ 11 h 440"/>
                <a:gd name="T56" fmla="*/ 458 w 1847"/>
                <a:gd name="T57" fmla="*/ 7 h 440"/>
                <a:gd name="T58" fmla="*/ 456 w 1847"/>
                <a:gd name="T59" fmla="*/ 5 h 440"/>
                <a:gd name="T60" fmla="*/ 453 w 1847"/>
                <a:gd name="T61" fmla="*/ 3 h 440"/>
                <a:gd name="T62" fmla="*/ 450 w 1847"/>
                <a:gd name="T63" fmla="*/ 1 h 440"/>
                <a:gd name="T64" fmla="*/ 446 w 1847"/>
                <a:gd name="T65" fmla="*/ 0 h 440"/>
                <a:gd name="T66" fmla="*/ 443 w 1847"/>
                <a:gd name="T67" fmla="*/ 0 h 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7" h="440">
                  <a:moveTo>
                    <a:pt x="73" y="0"/>
                  </a:moveTo>
                  <a:lnTo>
                    <a:pt x="65" y="0"/>
                  </a:lnTo>
                  <a:lnTo>
                    <a:pt x="59" y="2"/>
                  </a:lnTo>
                  <a:lnTo>
                    <a:pt x="51" y="3"/>
                  </a:lnTo>
                  <a:lnTo>
                    <a:pt x="44" y="6"/>
                  </a:lnTo>
                  <a:lnTo>
                    <a:pt x="38" y="8"/>
                  </a:lnTo>
                  <a:lnTo>
                    <a:pt x="31" y="12"/>
                  </a:lnTo>
                  <a:lnTo>
                    <a:pt x="26" y="16"/>
                  </a:lnTo>
                  <a:lnTo>
                    <a:pt x="21" y="21"/>
                  </a:lnTo>
                  <a:lnTo>
                    <a:pt x="16" y="26"/>
                  </a:lnTo>
                  <a:lnTo>
                    <a:pt x="12" y="31"/>
                  </a:lnTo>
                  <a:lnTo>
                    <a:pt x="8" y="38"/>
                  </a:lnTo>
                  <a:lnTo>
                    <a:pt x="5" y="44"/>
                  </a:lnTo>
                  <a:lnTo>
                    <a:pt x="3" y="51"/>
                  </a:lnTo>
                  <a:lnTo>
                    <a:pt x="1" y="59"/>
                  </a:lnTo>
                  <a:lnTo>
                    <a:pt x="0" y="65"/>
                  </a:lnTo>
                  <a:lnTo>
                    <a:pt x="0" y="73"/>
                  </a:lnTo>
                  <a:lnTo>
                    <a:pt x="0" y="366"/>
                  </a:lnTo>
                  <a:lnTo>
                    <a:pt x="0" y="374"/>
                  </a:lnTo>
                  <a:lnTo>
                    <a:pt x="1" y="380"/>
                  </a:lnTo>
                  <a:lnTo>
                    <a:pt x="3" y="388"/>
                  </a:lnTo>
                  <a:lnTo>
                    <a:pt x="5" y="394"/>
                  </a:lnTo>
                  <a:lnTo>
                    <a:pt x="8" y="401"/>
                  </a:lnTo>
                  <a:lnTo>
                    <a:pt x="12" y="407"/>
                  </a:lnTo>
                  <a:lnTo>
                    <a:pt x="16" y="413"/>
                  </a:lnTo>
                  <a:lnTo>
                    <a:pt x="21" y="418"/>
                  </a:lnTo>
                  <a:lnTo>
                    <a:pt x="26" y="423"/>
                  </a:lnTo>
                  <a:lnTo>
                    <a:pt x="31" y="427"/>
                  </a:lnTo>
                  <a:lnTo>
                    <a:pt x="38" y="431"/>
                  </a:lnTo>
                  <a:lnTo>
                    <a:pt x="44" y="433"/>
                  </a:lnTo>
                  <a:lnTo>
                    <a:pt x="51" y="436"/>
                  </a:lnTo>
                  <a:lnTo>
                    <a:pt x="59" y="437"/>
                  </a:lnTo>
                  <a:lnTo>
                    <a:pt x="65" y="439"/>
                  </a:lnTo>
                  <a:lnTo>
                    <a:pt x="73" y="440"/>
                  </a:lnTo>
                  <a:lnTo>
                    <a:pt x="1773" y="440"/>
                  </a:lnTo>
                  <a:lnTo>
                    <a:pt x="1781" y="439"/>
                  </a:lnTo>
                  <a:lnTo>
                    <a:pt x="1787" y="437"/>
                  </a:lnTo>
                  <a:lnTo>
                    <a:pt x="1795" y="436"/>
                  </a:lnTo>
                  <a:lnTo>
                    <a:pt x="1801" y="433"/>
                  </a:lnTo>
                  <a:lnTo>
                    <a:pt x="1808" y="431"/>
                  </a:lnTo>
                  <a:lnTo>
                    <a:pt x="1814" y="427"/>
                  </a:lnTo>
                  <a:lnTo>
                    <a:pt x="1819" y="423"/>
                  </a:lnTo>
                  <a:lnTo>
                    <a:pt x="1825" y="418"/>
                  </a:lnTo>
                  <a:lnTo>
                    <a:pt x="1830" y="413"/>
                  </a:lnTo>
                  <a:lnTo>
                    <a:pt x="1834" y="407"/>
                  </a:lnTo>
                  <a:lnTo>
                    <a:pt x="1838" y="401"/>
                  </a:lnTo>
                  <a:lnTo>
                    <a:pt x="1840" y="394"/>
                  </a:lnTo>
                  <a:lnTo>
                    <a:pt x="1843" y="388"/>
                  </a:lnTo>
                  <a:lnTo>
                    <a:pt x="1844" y="380"/>
                  </a:lnTo>
                  <a:lnTo>
                    <a:pt x="1845" y="374"/>
                  </a:lnTo>
                  <a:lnTo>
                    <a:pt x="1847" y="366"/>
                  </a:lnTo>
                  <a:lnTo>
                    <a:pt x="1847" y="73"/>
                  </a:lnTo>
                  <a:lnTo>
                    <a:pt x="1845" y="65"/>
                  </a:lnTo>
                  <a:lnTo>
                    <a:pt x="1844" y="59"/>
                  </a:lnTo>
                  <a:lnTo>
                    <a:pt x="1843" y="51"/>
                  </a:lnTo>
                  <a:lnTo>
                    <a:pt x="1840" y="44"/>
                  </a:lnTo>
                  <a:lnTo>
                    <a:pt x="1838" y="38"/>
                  </a:lnTo>
                  <a:lnTo>
                    <a:pt x="1834" y="31"/>
                  </a:lnTo>
                  <a:lnTo>
                    <a:pt x="1830" y="26"/>
                  </a:lnTo>
                  <a:lnTo>
                    <a:pt x="1825" y="21"/>
                  </a:lnTo>
                  <a:lnTo>
                    <a:pt x="1819" y="16"/>
                  </a:lnTo>
                  <a:lnTo>
                    <a:pt x="1814" y="12"/>
                  </a:lnTo>
                  <a:lnTo>
                    <a:pt x="1808" y="8"/>
                  </a:lnTo>
                  <a:lnTo>
                    <a:pt x="1801" y="6"/>
                  </a:lnTo>
                  <a:lnTo>
                    <a:pt x="1795" y="3"/>
                  </a:lnTo>
                  <a:lnTo>
                    <a:pt x="1787" y="2"/>
                  </a:lnTo>
                  <a:lnTo>
                    <a:pt x="1781" y="0"/>
                  </a:lnTo>
                  <a:lnTo>
                    <a:pt x="1773" y="0"/>
                  </a:lnTo>
                  <a:lnTo>
                    <a:pt x="73"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33867" name="Rectangle 98"/>
            <p:cNvSpPr>
              <a:spLocks noChangeArrowheads="1"/>
            </p:cNvSpPr>
            <p:nvPr/>
          </p:nvSpPr>
          <p:spPr bwMode="auto">
            <a:xfrm>
              <a:off x="834" y="87"/>
              <a:ext cx="12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sz="1100" dirty="0" smtClean="0">
                  <a:solidFill>
                    <a:srgbClr val="000000"/>
                  </a:solidFill>
                  <a:latin typeface="Calibri" pitchFamily="34" charset="0"/>
                </a:rPr>
                <a:t>Balance de </a:t>
              </a:r>
              <a:r>
                <a:rPr lang="en-US" sz="1100" dirty="0" err="1" smtClean="0">
                  <a:solidFill>
                    <a:srgbClr val="000000"/>
                  </a:solidFill>
                  <a:latin typeface="Calibri" pitchFamily="34" charset="0"/>
                </a:rPr>
                <a:t>solvencia</a:t>
              </a:r>
              <a:endParaRPr lang="en-US" sz="1100" dirty="0" smtClean="0">
                <a:solidFill>
                  <a:srgbClr val="000000"/>
                </a:solidFill>
                <a:latin typeface="Calibri" pitchFamily="34" charset="0"/>
              </a:endParaRPr>
            </a:p>
            <a:p>
              <a:pPr algn="l"/>
              <a:r>
                <a:rPr lang="en-US" sz="1100" dirty="0" smtClean="0">
                  <a:solidFill>
                    <a:srgbClr val="000000"/>
                  </a:solidFill>
                  <a:latin typeface="Calibri" pitchFamily="34" charset="0"/>
                </a:rPr>
                <a:t>Salvo </a:t>
              </a:r>
              <a:r>
                <a:rPr lang="en-US" sz="1100" dirty="0" err="1" smtClean="0">
                  <a:solidFill>
                    <a:srgbClr val="000000"/>
                  </a:solidFill>
                  <a:latin typeface="Calibri" pitchFamily="34" charset="0"/>
                </a:rPr>
                <a:t>Provisiones</a:t>
              </a:r>
              <a:r>
                <a:rPr lang="en-US" sz="1100" dirty="0" smtClean="0">
                  <a:solidFill>
                    <a:srgbClr val="000000"/>
                  </a:solidFill>
                  <a:latin typeface="Calibri" pitchFamily="34" charset="0"/>
                </a:rPr>
                <a:t> </a:t>
              </a:r>
              <a:r>
                <a:rPr lang="en-US" sz="1100" dirty="0" err="1" smtClean="0">
                  <a:solidFill>
                    <a:srgbClr val="000000"/>
                  </a:solidFill>
                  <a:latin typeface="Calibri" pitchFamily="34" charset="0"/>
                </a:rPr>
                <a:t>Tecnicas</a:t>
              </a:r>
              <a:r>
                <a:rPr lang="en-US" sz="1100" dirty="0" smtClean="0">
                  <a:solidFill>
                    <a:srgbClr val="000000"/>
                  </a:solidFill>
                  <a:latin typeface="Calibri" pitchFamily="34" charset="0"/>
                </a:rPr>
                <a:t>- </a:t>
              </a:r>
              <a:endParaRPr lang="en-US" sz="4000" b="0" dirty="0">
                <a:latin typeface="Arial" charset="0"/>
              </a:endParaRPr>
            </a:p>
          </p:txBody>
        </p:sp>
        <p:sp>
          <p:nvSpPr>
            <p:cNvPr id="33869" name="Rectangle 100"/>
            <p:cNvSpPr>
              <a:spLocks noChangeArrowheads="1"/>
            </p:cNvSpPr>
            <p:nvPr/>
          </p:nvSpPr>
          <p:spPr bwMode="auto">
            <a:xfrm>
              <a:off x="1759" y="171"/>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70" name="Rectangle 101"/>
            <p:cNvSpPr>
              <a:spLocks noChangeArrowheads="1"/>
            </p:cNvSpPr>
            <p:nvPr/>
          </p:nvSpPr>
          <p:spPr bwMode="auto">
            <a:xfrm>
              <a:off x="1039" y="255"/>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71" name="Freeform 102"/>
            <p:cNvSpPr>
              <a:spLocks/>
            </p:cNvSpPr>
            <p:nvPr/>
          </p:nvSpPr>
          <p:spPr bwMode="auto">
            <a:xfrm>
              <a:off x="831" y="384"/>
              <a:ext cx="1284" cy="295"/>
            </a:xfrm>
            <a:custGeom>
              <a:avLst/>
              <a:gdLst>
                <a:gd name="T0" fmla="*/ 21 w 1847"/>
                <a:gd name="T1" fmla="*/ 0 h 588"/>
                <a:gd name="T2" fmla="*/ 17 w 1847"/>
                <a:gd name="T3" fmla="*/ 1 h 588"/>
                <a:gd name="T4" fmla="*/ 12 w 1847"/>
                <a:gd name="T5" fmla="*/ 3 h 588"/>
                <a:gd name="T6" fmla="*/ 8 w 1847"/>
                <a:gd name="T7" fmla="*/ 6 h 588"/>
                <a:gd name="T8" fmla="*/ 5 w 1847"/>
                <a:gd name="T9" fmla="*/ 9 h 588"/>
                <a:gd name="T10" fmla="*/ 3 w 1847"/>
                <a:gd name="T11" fmla="*/ 13 h 588"/>
                <a:gd name="T12" fmla="*/ 1 w 1847"/>
                <a:gd name="T13" fmla="*/ 18 h 588"/>
                <a:gd name="T14" fmla="*/ 0 w 1847"/>
                <a:gd name="T15" fmla="*/ 22 h 588"/>
                <a:gd name="T16" fmla="*/ 0 w 1847"/>
                <a:gd name="T17" fmla="*/ 123 h 588"/>
                <a:gd name="T18" fmla="*/ 0 w 1847"/>
                <a:gd name="T19" fmla="*/ 128 h 588"/>
                <a:gd name="T20" fmla="*/ 1 w 1847"/>
                <a:gd name="T21" fmla="*/ 133 h 588"/>
                <a:gd name="T22" fmla="*/ 4 w 1847"/>
                <a:gd name="T23" fmla="*/ 137 h 588"/>
                <a:gd name="T24" fmla="*/ 7 w 1847"/>
                <a:gd name="T25" fmla="*/ 140 h 588"/>
                <a:gd name="T26" fmla="*/ 10 w 1847"/>
                <a:gd name="T27" fmla="*/ 144 h 588"/>
                <a:gd name="T28" fmla="*/ 15 w 1847"/>
                <a:gd name="T29" fmla="*/ 146 h 588"/>
                <a:gd name="T30" fmla="*/ 19 w 1847"/>
                <a:gd name="T31" fmla="*/ 147 h 588"/>
                <a:gd name="T32" fmla="*/ 24 w 1847"/>
                <a:gd name="T33" fmla="*/ 148 h 588"/>
                <a:gd name="T34" fmla="*/ 439 w 1847"/>
                <a:gd name="T35" fmla="*/ 147 h 588"/>
                <a:gd name="T36" fmla="*/ 444 w 1847"/>
                <a:gd name="T37" fmla="*/ 146 h 588"/>
                <a:gd name="T38" fmla="*/ 448 w 1847"/>
                <a:gd name="T39" fmla="*/ 144 h 588"/>
                <a:gd name="T40" fmla="*/ 452 w 1847"/>
                <a:gd name="T41" fmla="*/ 142 h 588"/>
                <a:gd name="T42" fmla="*/ 455 w 1847"/>
                <a:gd name="T43" fmla="*/ 139 h 588"/>
                <a:gd name="T44" fmla="*/ 458 w 1847"/>
                <a:gd name="T45" fmla="*/ 135 h 588"/>
                <a:gd name="T46" fmla="*/ 460 w 1847"/>
                <a:gd name="T47" fmla="*/ 130 h 588"/>
                <a:gd name="T48" fmla="*/ 461 w 1847"/>
                <a:gd name="T49" fmla="*/ 126 h 588"/>
                <a:gd name="T50" fmla="*/ 461 w 1847"/>
                <a:gd name="T51" fmla="*/ 25 h 588"/>
                <a:gd name="T52" fmla="*/ 461 w 1847"/>
                <a:gd name="T53" fmla="*/ 20 h 588"/>
                <a:gd name="T54" fmla="*/ 459 w 1847"/>
                <a:gd name="T55" fmla="*/ 15 h 588"/>
                <a:gd name="T56" fmla="*/ 457 w 1847"/>
                <a:gd name="T57" fmla="*/ 11 h 588"/>
                <a:gd name="T58" fmla="*/ 454 w 1847"/>
                <a:gd name="T59" fmla="*/ 7 h 588"/>
                <a:gd name="T60" fmla="*/ 450 w 1847"/>
                <a:gd name="T61" fmla="*/ 4 h 588"/>
                <a:gd name="T62" fmla="*/ 446 w 1847"/>
                <a:gd name="T63" fmla="*/ 2 h 588"/>
                <a:gd name="T64" fmla="*/ 442 w 1847"/>
                <a:gd name="T65" fmla="*/ 1 h 588"/>
                <a:gd name="T66" fmla="*/ 437 w 1847"/>
                <a:gd name="T67" fmla="*/ 0 h 5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7" h="588">
                  <a:moveTo>
                    <a:pt x="97" y="0"/>
                  </a:moveTo>
                  <a:lnTo>
                    <a:pt x="87" y="0"/>
                  </a:lnTo>
                  <a:lnTo>
                    <a:pt x="78" y="1"/>
                  </a:lnTo>
                  <a:lnTo>
                    <a:pt x="69" y="4"/>
                  </a:lnTo>
                  <a:lnTo>
                    <a:pt x="60" y="6"/>
                  </a:lnTo>
                  <a:lnTo>
                    <a:pt x="51" y="12"/>
                  </a:lnTo>
                  <a:lnTo>
                    <a:pt x="43" y="15"/>
                  </a:lnTo>
                  <a:lnTo>
                    <a:pt x="35" y="22"/>
                  </a:lnTo>
                  <a:lnTo>
                    <a:pt x="29" y="28"/>
                  </a:lnTo>
                  <a:lnTo>
                    <a:pt x="22" y="35"/>
                  </a:lnTo>
                  <a:lnTo>
                    <a:pt x="16" y="43"/>
                  </a:lnTo>
                  <a:lnTo>
                    <a:pt x="12" y="50"/>
                  </a:lnTo>
                  <a:lnTo>
                    <a:pt x="7" y="59"/>
                  </a:lnTo>
                  <a:lnTo>
                    <a:pt x="4" y="69"/>
                  </a:lnTo>
                  <a:lnTo>
                    <a:pt x="1" y="78"/>
                  </a:lnTo>
                  <a:lnTo>
                    <a:pt x="0" y="87"/>
                  </a:lnTo>
                  <a:lnTo>
                    <a:pt x="0" y="97"/>
                  </a:lnTo>
                  <a:lnTo>
                    <a:pt x="0" y="490"/>
                  </a:lnTo>
                  <a:lnTo>
                    <a:pt x="0" y="500"/>
                  </a:lnTo>
                  <a:lnTo>
                    <a:pt x="1" y="509"/>
                  </a:lnTo>
                  <a:lnTo>
                    <a:pt x="4" y="518"/>
                  </a:lnTo>
                  <a:lnTo>
                    <a:pt x="7" y="528"/>
                  </a:lnTo>
                  <a:lnTo>
                    <a:pt x="12" y="537"/>
                  </a:lnTo>
                  <a:lnTo>
                    <a:pt x="16" y="544"/>
                  </a:lnTo>
                  <a:lnTo>
                    <a:pt x="22" y="552"/>
                  </a:lnTo>
                  <a:lnTo>
                    <a:pt x="29" y="559"/>
                  </a:lnTo>
                  <a:lnTo>
                    <a:pt x="35" y="565"/>
                  </a:lnTo>
                  <a:lnTo>
                    <a:pt x="43" y="572"/>
                  </a:lnTo>
                  <a:lnTo>
                    <a:pt x="51" y="575"/>
                  </a:lnTo>
                  <a:lnTo>
                    <a:pt x="60" y="581"/>
                  </a:lnTo>
                  <a:lnTo>
                    <a:pt x="69" y="583"/>
                  </a:lnTo>
                  <a:lnTo>
                    <a:pt x="78" y="586"/>
                  </a:lnTo>
                  <a:lnTo>
                    <a:pt x="87" y="587"/>
                  </a:lnTo>
                  <a:lnTo>
                    <a:pt x="97" y="588"/>
                  </a:lnTo>
                  <a:lnTo>
                    <a:pt x="1748" y="588"/>
                  </a:lnTo>
                  <a:lnTo>
                    <a:pt x="1758" y="587"/>
                  </a:lnTo>
                  <a:lnTo>
                    <a:pt x="1768" y="586"/>
                  </a:lnTo>
                  <a:lnTo>
                    <a:pt x="1777" y="583"/>
                  </a:lnTo>
                  <a:lnTo>
                    <a:pt x="1786" y="581"/>
                  </a:lnTo>
                  <a:lnTo>
                    <a:pt x="1795" y="575"/>
                  </a:lnTo>
                  <a:lnTo>
                    <a:pt x="1803" y="572"/>
                  </a:lnTo>
                  <a:lnTo>
                    <a:pt x="1810" y="565"/>
                  </a:lnTo>
                  <a:lnTo>
                    <a:pt x="1817" y="559"/>
                  </a:lnTo>
                  <a:lnTo>
                    <a:pt x="1823" y="552"/>
                  </a:lnTo>
                  <a:lnTo>
                    <a:pt x="1830" y="544"/>
                  </a:lnTo>
                  <a:lnTo>
                    <a:pt x="1834" y="537"/>
                  </a:lnTo>
                  <a:lnTo>
                    <a:pt x="1839" y="528"/>
                  </a:lnTo>
                  <a:lnTo>
                    <a:pt x="1841" y="518"/>
                  </a:lnTo>
                  <a:lnTo>
                    <a:pt x="1844" y="509"/>
                  </a:lnTo>
                  <a:lnTo>
                    <a:pt x="1845" y="500"/>
                  </a:lnTo>
                  <a:lnTo>
                    <a:pt x="1847" y="490"/>
                  </a:lnTo>
                  <a:lnTo>
                    <a:pt x="1847" y="97"/>
                  </a:lnTo>
                  <a:lnTo>
                    <a:pt x="1845" y="87"/>
                  </a:lnTo>
                  <a:lnTo>
                    <a:pt x="1844" y="78"/>
                  </a:lnTo>
                  <a:lnTo>
                    <a:pt x="1841" y="69"/>
                  </a:lnTo>
                  <a:lnTo>
                    <a:pt x="1839" y="59"/>
                  </a:lnTo>
                  <a:lnTo>
                    <a:pt x="1834" y="50"/>
                  </a:lnTo>
                  <a:lnTo>
                    <a:pt x="1830" y="43"/>
                  </a:lnTo>
                  <a:lnTo>
                    <a:pt x="1823" y="35"/>
                  </a:lnTo>
                  <a:lnTo>
                    <a:pt x="1817" y="28"/>
                  </a:lnTo>
                  <a:lnTo>
                    <a:pt x="1810" y="22"/>
                  </a:lnTo>
                  <a:lnTo>
                    <a:pt x="1803" y="15"/>
                  </a:lnTo>
                  <a:lnTo>
                    <a:pt x="1795" y="12"/>
                  </a:lnTo>
                  <a:lnTo>
                    <a:pt x="1786" y="6"/>
                  </a:lnTo>
                  <a:lnTo>
                    <a:pt x="1777" y="4"/>
                  </a:lnTo>
                  <a:lnTo>
                    <a:pt x="1768" y="1"/>
                  </a:lnTo>
                  <a:lnTo>
                    <a:pt x="1758" y="0"/>
                  </a:lnTo>
                  <a:lnTo>
                    <a:pt x="1748" y="0"/>
                  </a:lnTo>
                  <a:lnTo>
                    <a:pt x="9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72" name="Freeform 103"/>
            <p:cNvSpPr>
              <a:spLocks/>
            </p:cNvSpPr>
            <p:nvPr/>
          </p:nvSpPr>
          <p:spPr bwMode="auto">
            <a:xfrm>
              <a:off x="818" y="384"/>
              <a:ext cx="1302" cy="298"/>
            </a:xfrm>
            <a:custGeom>
              <a:avLst/>
              <a:gdLst>
                <a:gd name="T0" fmla="*/ 21 w 1847"/>
                <a:gd name="T1" fmla="*/ 0 h 588"/>
                <a:gd name="T2" fmla="*/ 17 w 1847"/>
                <a:gd name="T3" fmla="*/ 1 h 588"/>
                <a:gd name="T4" fmla="*/ 12 w 1847"/>
                <a:gd name="T5" fmla="*/ 3 h 588"/>
                <a:gd name="T6" fmla="*/ 8 w 1847"/>
                <a:gd name="T7" fmla="*/ 6 h 588"/>
                <a:gd name="T8" fmla="*/ 5 w 1847"/>
                <a:gd name="T9" fmla="*/ 9 h 588"/>
                <a:gd name="T10" fmla="*/ 3 w 1847"/>
                <a:gd name="T11" fmla="*/ 13 h 588"/>
                <a:gd name="T12" fmla="*/ 1 w 1847"/>
                <a:gd name="T13" fmla="*/ 18 h 588"/>
                <a:gd name="T14" fmla="*/ 0 w 1847"/>
                <a:gd name="T15" fmla="*/ 22 h 588"/>
                <a:gd name="T16" fmla="*/ 0 w 1847"/>
                <a:gd name="T17" fmla="*/ 123 h 588"/>
                <a:gd name="T18" fmla="*/ 0 w 1847"/>
                <a:gd name="T19" fmla="*/ 128 h 588"/>
                <a:gd name="T20" fmla="*/ 1 w 1847"/>
                <a:gd name="T21" fmla="*/ 133 h 588"/>
                <a:gd name="T22" fmla="*/ 4 w 1847"/>
                <a:gd name="T23" fmla="*/ 137 h 588"/>
                <a:gd name="T24" fmla="*/ 7 w 1847"/>
                <a:gd name="T25" fmla="*/ 140 h 588"/>
                <a:gd name="T26" fmla="*/ 10 w 1847"/>
                <a:gd name="T27" fmla="*/ 144 h 588"/>
                <a:gd name="T28" fmla="*/ 15 w 1847"/>
                <a:gd name="T29" fmla="*/ 146 h 588"/>
                <a:gd name="T30" fmla="*/ 19 w 1847"/>
                <a:gd name="T31" fmla="*/ 147 h 588"/>
                <a:gd name="T32" fmla="*/ 24 w 1847"/>
                <a:gd name="T33" fmla="*/ 148 h 588"/>
                <a:gd name="T34" fmla="*/ 439 w 1847"/>
                <a:gd name="T35" fmla="*/ 147 h 588"/>
                <a:gd name="T36" fmla="*/ 444 w 1847"/>
                <a:gd name="T37" fmla="*/ 146 h 588"/>
                <a:gd name="T38" fmla="*/ 448 w 1847"/>
                <a:gd name="T39" fmla="*/ 144 h 588"/>
                <a:gd name="T40" fmla="*/ 452 w 1847"/>
                <a:gd name="T41" fmla="*/ 142 h 588"/>
                <a:gd name="T42" fmla="*/ 455 w 1847"/>
                <a:gd name="T43" fmla="*/ 139 h 588"/>
                <a:gd name="T44" fmla="*/ 458 w 1847"/>
                <a:gd name="T45" fmla="*/ 135 h 588"/>
                <a:gd name="T46" fmla="*/ 460 w 1847"/>
                <a:gd name="T47" fmla="*/ 130 h 588"/>
                <a:gd name="T48" fmla="*/ 461 w 1847"/>
                <a:gd name="T49" fmla="*/ 126 h 588"/>
                <a:gd name="T50" fmla="*/ 461 w 1847"/>
                <a:gd name="T51" fmla="*/ 25 h 588"/>
                <a:gd name="T52" fmla="*/ 461 w 1847"/>
                <a:gd name="T53" fmla="*/ 20 h 588"/>
                <a:gd name="T54" fmla="*/ 459 w 1847"/>
                <a:gd name="T55" fmla="*/ 15 h 588"/>
                <a:gd name="T56" fmla="*/ 457 w 1847"/>
                <a:gd name="T57" fmla="*/ 11 h 588"/>
                <a:gd name="T58" fmla="*/ 454 w 1847"/>
                <a:gd name="T59" fmla="*/ 7 h 588"/>
                <a:gd name="T60" fmla="*/ 450 w 1847"/>
                <a:gd name="T61" fmla="*/ 4 h 588"/>
                <a:gd name="T62" fmla="*/ 446 w 1847"/>
                <a:gd name="T63" fmla="*/ 2 h 588"/>
                <a:gd name="T64" fmla="*/ 442 w 1847"/>
                <a:gd name="T65" fmla="*/ 1 h 588"/>
                <a:gd name="T66" fmla="*/ 437 w 1847"/>
                <a:gd name="T67" fmla="*/ 0 h 5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7" h="588">
                  <a:moveTo>
                    <a:pt x="97" y="0"/>
                  </a:moveTo>
                  <a:lnTo>
                    <a:pt x="87" y="0"/>
                  </a:lnTo>
                  <a:lnTo>
                    <a:pt x="78" y="1"/>
                  </a:lnTo>
                  <a:lnTo>
                    <a:pt x="69" y="4"/>
                  </a:lnTo>
                  <a:lnTo>
                    <a:pt x="60" y="6"/>
                  </a:lnTo>
                  <a:lnTo>
                    <a:pt x="51" y="12"/>
                  </a:lnTo>
                  <a:lnTo>
                    <a:pt x="43" y="15"/>
                  </a:lnTo>
                  <a:lnTo>
                    <a:pt x="35" y="22"/>
                  </a:lnTo>
                  <a:lnTo>
                    <a:pt x="29" y="28"/>
                  </a:lnTo>
                  <a:lnTo>
                    <a:pt x="22" y="35"/>
                  </a:lnTo>
                  <a:lnTo>
                    <a:pt x="16" y="43"/>
                  </a:lnTo>
                  <a:lnTo>
                    <a:pt x="12" y="50"/>
                  </a:lnTo>
                  <a:lnTo>
                    <a:pt x="7" y="59"/>
                  </a:lnTo>
                  <a:lnTo>
                    <a:pt x="4" y="69"/>
                  </a:lnTo>
                  <a:lnTo>
                    <a:pt x="1" y="78"/>
                  </a:lnTo>
                  <a:lnTo>
                    <a:pt x="0" y="87"/>
                  </a:lnTo>
                  <a:lnTo>
                    <a:pt x="0" y="97"/>
                  </a:lnTo>
                  <a:lnTo>
                    <a:pt x="0" y="490"/>
                  </a:lnTo>
                  <a:lnTo>
                    <a:pt x="0" y="500"/>
                  </a:lnTo>
                  <a:lnTo>
                    <a:pt x="1" y="509"/>
                  </a:lnTo>
                  <a:lnTo>
                    <a:pt x="4" y="518"/>
                  </a:lnTo>
                  <a:lnTo>
                    <a:pt x="7" y="528"/>
                  </a:lnTo>
                  <a:lnTo>
                    <a:pt x="12" y="537"/>
                  </a:lnTo>
                  <a:lnTo>
                    <a:pt x="16" y="544"/>
                  </a:lnTo>
                  <a:lnTo>
                    <a:pt x="22" y="552"/>
                  </a:lnTo>
                  <a:lnTo>
                    <a:pt x="29" y="559"/>
                  </a:lnTo>
                  <a:lnTo>
                    <a:pt x="35" y="565"/>
                  </a:lnTo>
                  <a:lnTo>
                    <a:pt x="43" y="572"/>
                  </a:lnTo>
                  <a:lnTo>
                    <a:pt x="51" y="575"/>
                  </a:lnTo>
                  <a:lnTo>
                    <a:pt x="60" y="581"/>
                  </a:lnTo>
                  <a:lnTo>
                    <a:pt x="69" y="583"/>
                  </a:lnTo>
                  <a:lnTo>
                    <a:pt x="78" y="586"/>
                  </a:lnTo>
                  <a:lnTo>
                    <a:pt x="87" y="587"/>
                  </a:lnTo>
                  <a:lnTo>
                    <a:pt x="97" y="588"/>
                  </a:lnTo>
                  <a:lnTo>
                    <a:pt x="1748" y="588"/>
                  </a:lnTo>
                  <a:lnTo>
                    <a:pt x="1758" y="587"/>
                  </a:lnTo>
                  <a:lnTo>
                    <a:pt x="1768" y="586"/>
                  </a:lnTo>
                  <a:lnTo>
                    <a:pt x="1777" y="583"/>
                  </a:lnTo>
                  <a:lnTo>
                    <a:pt x="1786" y="581"/>
                  </a:lnTo>
                  <a:lnTo>
                    <a:pt x="1795" y="575"/>
                  </a:lnTo>
                  <a:lnTo>
                    <a:pt x="1803" y="572"/>
                  </a:lnTo>
                  <a:lnTo>
                    <a:pt x="1810" y="565"/>
                  </a:lnTo>
                  <a:lnTo>
                    <a:pt x="1817" y="559"/>
                  </a:lnTo>
                  <a:lnTo>
                    <a:pt x="1823" y="552"/>
                  </a:lnTo>
                  <a:lnTo>
                    <a:pt x="1830" y="544"/>
                  </a:lnTo>
                  <a:lnTo>
                    <a:pt x="1834" y="537"/>
                  </a:lnTo>
                  <a:lnTo>
                    <a:pt x="1839" y="528"/>
                  </a:lnTo>
                  <a:lnTo>
                    <a:pt x="1841" y="518"/>
                  </a:lnTo>
                  <a:lnTo>
                    <a:pt x="1844" y="509"/>
                  </a:lnTo>
                  <a:lnTo>
                    <a:pt x="1845" y="500"/>
                  </a:lnTo>
                  <a:lnTo>
                    <a:pt x="1847" y="490"/>
                  </a:lnTo>
                  <a:lnTo>
                    <a:pt x="1847" y="97"/>
                  </a:lnTo>
                  <a:lnTo>
                    <a:pt x="1845" y="87"/>
                  </a:lnTo>
                  <a:lnTo>
                    <a:pt x="1844" y="78"/>
                  </a:lnTo>
                  <a:lnTo>
                    <a:pt x="1841" y="69"/>
                  </a:lnTo>
                  <a:lnTo>
                    <a:pt x="1839" y="59"/>
                  </a:lnTo>
                  <a:lnTo>
                    <a:pt x="1834" y="50"/>
                  </a:lnTo>
                  <a:lnTo>
                    <a:pt x="1830" y="43"/>
                  </a:lnTo>
                  <a:lnTo>
                    <a:pt x="1823" y="35"/>
                  </a:lnTo>
                  <a:lnTo>
                    <a:pt x="1817" y="28"/>
                  </a:lnTo>
                  <a:lnTo>
                    <a:pt x="1810" y="22"/>
                  </a:lnTo>
                  <a:lnTo>
                    <a:pt x="1803" y="15"/>
                  </a:lnTo>
                  <a:lnTo>
                    <a:pt x="1795" y="12"/>
                  </a:lnTo>
                  <a:lnTo>
                    <a:pt x="1786" y="6"/>
                  </a:lnTo>
                  <a:lnTo>
                    <a:pt x="1777" y="4"/>
                  </a:lnTo>
                  <a:lnTo>
                    <a:pt x="1768" y="1"/>
                  </a:lnTo>
                  <a:lnTo>
                    <a:pt x="1758" y="0"/>
                  </a:lnTo>
                  <a:lnTo>
                    <a:pt x="1748" y="0"/>
                  </a:lnTo>
                  <a:lnTo>
                    <a:pt x="97"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b="1" dirty="0"/>
            </a:p>
          </p:txBody>
        </p:sp>
        <p:sp>
          <p:nvSpPr>
            <p:cNvPr id="33873" name="Rectangle 104"/>
            <p:cNvSpPr>
              <a:spLocks noChangeArrowheads="1"/>
            </p:cNvSpPr>
            <p:nvPr/>
          </p:nvSpPr>
          <p:spPr bwMode="auto">
            <a:xfrm>
              <a:off x="831" y="405"/>
              <a:ext cx="12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sz="1000" dirty="0" err="1" smtClean="0">
                  <a:solidFill>
                    <a:srgbClr val="000000"/>
                  </a:solidFill>
                  <a:latin typeface="Calibri" pitchFamily="34" charset="0"/>
                </a:rPr>
                <a:t>Valoracion</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economica</a:t>
              </a:r>
              <a:r>
                <a:rPr lang="en-US" sz="1000" dirty="0" smtClean="0">
                  <a:solidFill>
                    <a:srgbClr val="000000"/>
                  </a:solidFill>
                  <a:latin typeface="Calibri" pitchFamily="34" charset="0"/>
                </a:rPr>
                <a:t> salvo </a:t>
              </a:r>
              <a:r>
                <a:rPr lang="en-US" sz="1000" dirty="0" err="1" smtClean="0">
                  <a:solidFill>
                    <a:srgbClr val="000000"/>
                  </a:solidFill>
                  <a:latin typeface="Calibri" pitchFamily="34" charset="0"/>
                </a:rPr>
                <a:t>ajuste</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por</a:t>
              </a:r>
              <a:r>
                <a:rPr lang="en-US" sz="1000" dirty="0" smtClean="0">
                  <a:solidFill>
                    <a:srgbClr val="000000"/>
                  </a:solidFill>
                  <a:latin typeface="Calibri" pitchFamily="34" charset="0"/>
                </a:rPr>
                <a:t> el </a:t>
              </a:r>
              <a:r>
                <a:rPr lang="en-US" sz="1000" dirty="0" err="1" smtClean="0">
                  <a:solidFill>
                    <a:srgbClr val="000000"/>
                  </a:solidFill>
                  <a:latin typeface="Calibri" pitchFamily="34" charset="0"/>
                </a:rPr>
                <a:t>propio</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riesgo</a:t>
              </a:r>
              <a:r>
                <a:rPr lang="en-US" sz="1000" dirty="0" smtClean="0">
                  <a:solidFill>
                    <a:srgbClr val="000000"/>
                  </a:solidFill>
                  <a:latin typeface="Calibri" pitchFamily="34" charset="0"/>
                </a:rPr>
                <a:t> de </a:t>
              </a:r>
              <a:r>
                <a:rPr lang="en-US" sz="1000" dirty="0" err="1" smtClean="0">
                  <a:solidFill>
                    <a:srgbClr val="000000"/>
                  </a:solidFill>
                  <a:latin typeface="Calibri" pitchFamily="34" charset="0"/>
                </a:rPr>
                <a:t>credito</a:t>
              </a:r>
              <a:endParaRPr lang="en-US" sz="3200" b="0" dirty="0">
                <a:latin typeface="Arial" charset="0"/>
              </a:endParaRPr>
            </a:p>
          </p:txBody>
        </p:sp>
        <p:sp>
          <p:nvSpPr>
            <p:cNvPr id="33874" name="Rectangle 105"/>
            <p:cNvSpPr>
              <a:spLocks noChangeArrowheads="1"/>
            </p:cNvSpPr>
            <p:nvPr/>
          </p:nvSpPr>
          <p:spPr bwMode="auto">
            <a:xfrm>
              <a:off x="1042" y="489"/>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dirty="0">
                <a:latin typeface="Arial" charset="0"/>
              </a:endParaRPr>
            </a:p>
          </p:txBody>
        </p:sp>
        <p:sp>
          <p:nvSpPr>
            <p:cNvPr id="33875" name="Rectangle 106"/>
            <p:cNvSpPr>
              <a:spLocks noChangeArrowheads="1"/>
            </p:cNvSpPr>
            <p:nvPr/>
          </p:nvSpPr>
          <p:spPr bwMode="auto">
            <a:xfrm>
              <a:off x="1042" y="573"/>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dirty="0">
                <a:latin typeface="Arial" charset="0"/>
              </a:endParaRPr>
            </a:p>
          </p:txBody>
        </p:sp>
        <p:sp>
          <p:nvSpPr>
            <p:cNvPr id="33876" name="Rectangle 107"/>
            <p:cNvSpPr>
              <a:spLocks noChangeArrowheads="1"/>
            </p:cNvSpPr>
            <p:nvPr/>
          </p:nvSpPr>
          <p:spPr bwMode="auto">
            <a:xfrm>
              <a:off x="1042" y="657"/>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77" name="Freeform 108"/>
            <p:cNvSpPr>
              <a:spLocks/>
            </p:cNvSpPr>
            <p:nvPr/>
          </p:nvSpPr>
          <p:spPr bwMode="auto">
            <a:xfrm>
              <a:off x="818" y="781"/>
              <a:ext cx="1302" cy="195"/>
            </a:xfrm>
            <a:custGeom>
              <a:avLst/>
              <a:gdLst>
                <a:gd name="T0" fmla="*/ 14 w 1846"/>
                <a:gd name="T1" fmla="*/ 0 h 392"/>
                <a:gd name="T2" fmla="*/ 11 w 1846"/>
                <a:gd name="T3" fmla="*/ 0 h 392"/>
                <a:gd name="T4" fmla="*/ 8 w 1846"/>
                <a:gd name="T5" fmla="*/ 2 h 392"/>
                <a:gd name="T6" fmla="*/ 6 w 1846"/>
                <a:gd name="T7" fmla="*/ 3 h 392"/>
                <a:gd name="T8" fmla="*/ 3 w 1846"/>
                <a:gd name="T9" fmla="*/ 5 h 392"/>
                <a:gd name="T10" fmla="*/ 2 w 1846"/>
                <a:gd name="T11" fmla="*/ 8 h 392"/>
                <a:gd name="T12" fmla="*/ 0 w 1846"/>
                <a:gd name="T13" fmla="*/ 11 h 392"/>
                <a:gd name="T14" fmla="*/ 0 w 1846"/>
                <a:gd name="T15" fmla="*/ 14 h 392"/>
                <a:gd name="T16" fmla="*/ 0 w 1846"/>
                <a:gd name="T17" fmla="*/ 81 h 392"/>
                <a:gd name="T18" fmla="*/ 0 w 1846"/>
                <a:gd name="T19" fmla="*/ 84 h 392"/>
                <a:gd name="T20" fmla="*/ 1 w 1846"/>
                <a:gd name="T21" fmla="*/ 87 h 392"/>
                <a:gd name="T22" fmla="*/ 2 w 1846"/>
                <a:gd name="T23" fmla="*/ 90 h 392"/>
                <a:gd name="T24" fmla="*/ 4 w 1846"/>
                <a:gd name="T25" fmla="*/ 92 h 392"/>
                <a:gd name="T26" fmla="*/ 7 w 1846"/>
                <a:gd name="T27" fmla="*/ 94 h 392"/>
                <a:gd name="T28" fmla="*/ 9 w 1846"/>
                <a:gd name="T29" fmla="*/ 96 h 392"/>
                <a:gd name="T30" fmla="*/ 13 w 1846"/>
                <a:gd name="T31" fmla="*/ 97 h 392"/>
                <a:gd name="T32" fmla="*/ 16 w 1846"/>
                <a:gd name="T33" fmla="*/ 97 h 392"/>
                <a:gd name="T34" fmla="*/ 446 w 1846"/>
                <a:gd name="T35" fmla="*/ 97 h 392"/>
                <a:gd name="T36" fmla="*/ 449 w 1846"/>
                <a:gd name="T37" fmla="*/ 96 h 392"/>
                <a:gd name="T38" fmla="*/ 452 w 1846"/>
                <a:gd name="T39" fmla="*/ 95 h 392"/>
                <a:gd name="T40" fmla="*/ 455 w 1846"/>
                <a:gd name="T41" fmla="*/ 93 h 392"/>
                <a:gd name="T42" fmla="*/ 457 w 1846"/>
                <a:gd name="T43" fmla="*/ 91 h 392"/>
                <a:gd name="T44" fmla="*/ 459 w 1846"/>
                <a:gd name="T45" fmla="*/ 89 h 392"/>
                <a:gd name="T46" fmla="*/ 460 w 1846"/>
                <a:gd name="T47" fmla="*/ 86 h 392"/>
                <a:gd name="T48" fmla="*/ 460 w 1846"/>
                <a:gd name="T49" fmla="*/ 82 h 392"/>
                <a:gd name="T50" fmla="*/ 461 w 1846"/>
                <a:gd name="T51" fmla="*/ 16 h 392"/>
                <a:gd name="T52" fmla="*/ 460 w 1846"/>
                <a:gd name="T53" fmla="*/ 13 h 392"/>
                <a:gd name="T54" fmla="*/ 459 w 1846"/>
                <a:gd name="T55" fmla="*/ 9 h 392"/>
                <a:gd name="T56" fmla="*/ 458 w 1846"/>
                <a:gd name="T57" fmla="*/ 7 h 392"/>
                <a:gd name="T58" fmla="*/ 456 w 1846"/>
                <a:gd name="T59" fmla="*/ 4 h 392"/>
                <a:gd name="T60" fmla="*/ 453 w 1846"/>
                <a:gd name="T61" fmla="*/ 2 h 392"/>
                <a:gd name="T62" fmla="*/ 451 w 1846"/>
                <a:gd name="T63" fmla="*/ 1 h 392"/>
                <a:gd name="T64" fmla="*/ 447 w 1846"/>
                <a:gd name="T65" fmla="*/ 0 h 392"/>
                <a:gd name="T66" fmla="*/ 444 w 1846"/>
                <a:gd name="T67" fmla="*/ 0 h 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6" h="392">
                  <a:moveTo>
                    <a:pt x="65" y="0"/>
                  </a:moveTo>
                  <a:lnTo>
                    <a:pt x="59" y="0"/>
                  </a:lnTo>
                  <a:lnTo>
                    <a:pt x="52" y="1"/>
                  </a:lnTo>
                  <a:lnTo>
                    <a:pt x="46" y="3"/>
                  </a:lnTo>
                  <a:lnTo>
                    <a:pt x="39" y="4"/>
                  </a:lnTo>
                  <a:lnTo>
                    <a:pt x="34" y="8"/>
                  </a:lnTo>
                  <a:lnTo>
                    <a:pt x="29" y="10"/>
                  </a:lnTo>
                  <a:lnTo>
                    <a:pt x="24" y="14"/>
                  </a:lnTo>
                  <a:lnTo>
                    <a:pt x="19" y="18"/>
                  </a:lnTo>
                  <a:lnTo>
                    <a:pt x="15" y="23"/>
                  </a:lnTo>
                  <a:lnTo>
                    <a:pt x="11" y="29"/>
                  </a:lnTo>
                  <a:lnTo>
                    <a:pt x="8" y="34"/>
                  </a:lnTo>
                  <a:lnTo>
                    <a:pt x="4" y="39"/>
                  </a:lnTo>
                  <a:lnTo>
                    <a:pt x="3" y="45"/>
                  </a:lnTo>
                  <a:lnTo>
                    <a:pt x="2" y="52"/>
                  </a:lnTo>
                  <a:lnTo>
                    <a:pt x="0" y="58"/>
                  </a:lnTo>
                  <a:lnTo>
                    <a:pt x="0" y="65"/>
                  </a:lnTo>
                  <a:lnTo>
                    <a:pt x="0" y="325"/>
                  </a:lnTo>
                  <a:lnTo>
                    <a:pt x="0" y="332"/>
                  </a:lnTo>
                  <a:lnTo>
                    <a:pt x="2" y="338"/>
                  </a:lnTo>
                  <a:lnTo>
                    <a:pt x="3" y="345"/>
                  </a:lnTo>
                  <a:lnTo>
                    <a:pt x="4" y="351"/>
                  </a:lnTo>
                  <a:lnTo>
                    <a:pt x="8" y="357"/>
                  </a:lnTo>
                  <a:lnTo>
                    <a:pt x="11" y="362"/>
                  </a:lnTo>
                  <a:lnTo>
                    <a:pt x="15" y="367"/>
                  </a:lnTo>
                  <a:lnTo>
                    <a:pt x="19" y="372"/>
                  </a:lnTo>
                  <a:lnTo>
                    <a:pt x="24" y="376"/>
                  </a:lnTo>
                  <a:lnTo>
                    <a:pt x="29" y="380"/>
                  </a:lnTo>
                  <a:lnTo>
                    <a:pt x="34" y="382"/>
                  </a:lnTo>
                  <a:lnTo>
                    <a:pt x="39" y="386"/>
                  </a:lnTo>
                  <a:lnTo>
                    <a:pt x="46" y="388"/>
                  </a:lnTo>
                  <a:lnTo>
                    <a:pt x="52" y="389"/>
                  </a:lnTo>
                  <a:lnTo>
                    <a:pt x="59" y="390"/>
                  </a:lnTo>
                  <a:lnTo>
                    <a:pt x="65" y="392"/>
                  </a:lnTo>
                  <a:lnTo>
                    <a:pt x="1779" y="392"/>
                  </a:lnTo>
                  <a:lnTo>
                    <a:pt x="1786" y="390"/>
                  </a:lnTo>
                  <a:lnTo>
                    <a:pt x="1792" y="389"/>
                  </a:lnTo>
                  <a:lnTo>
                    <a:pt x="1799" y="388"/>
                  </a:lnTo>
                  <a:lnTo>
                    <a:pt x="1805" y="386"/>
                  </a:lnTo>
                  <a:lnTo>
                    <a:pt x="1811" y="382"/>
                  </a:lnTo>
                  <a:lnTo>
                    <a:pt x="1816" y="380"/>
                  </a:lnTo>
                  <a:lnTo>
                    <a:pt x="1821" y="376"/>
                  </a:lnTo>
                  <a:lnTo>
                    <a:pt x="1826" y="372"/>
                  </a:lnTo>
                  <a:lnTo>
                    <a:pt x="1830" y="367"/>
                  </a:lnTo>
                  <a:lnTo>
                    <a:pt x="1834" y="362"/>
                  </a:lnTo>
                  <a:lnTo>
                    <a:pt x="1837" y="357"/>
                  </a:lnTo>
                  <a:lnTo>
                    <a:pt x="1840" y="351"/>
                  </a:lnTo>
                  <a:lnTo>
                    <a:pt x="1842" y="345"/>
                  </a:lnTo>
                  <a:lnTo>
                    <a:pt x="1843" y="338"/>
                  </a:lnTo>
                  <a:lnTo>
                    <a:pt x="1844" y="332"/>
                  </a:lnTo>
                  <a:lnTo>
                    <a:pt x="1846" y="325"/>
                  </a:lnTo>
                  <a:lnTo>
                    <a:pt x="1846" y="65"/>
                  </a:lnTo>
                  <a:lnTo>
                    <a:pt x="1844" y="58"/>
                  </a:lnTo>
                  <a:lnTo>
                    <a:pt x="1843" y="52"/>
                  </a:lnTo>
                  <a:lnTo>
                    <a:pt x="1842" y="45"/>
                  </a:lnTo>
                  <a:lnTo>
                    <a:pt x="1840" y="39"/>
                  </a:lnTo>
                  <a:lnTo>
                    <a:pt x="1837" y="34"/>
                  </a:lnTo>
                  <a:lnTo>
                    <a:pt x="1834" y="29"/>
                  </a:lnTo>
                  <a:lnTo>
                    <a:pt x="1830" y="23"/>
                  </a:lnTo>
                  <a:lnTo>
                    <a:pt x="1826" y="18"/>
                  </a:lnTo>
                  <a:lnTo>
                    <a:pt x="1821" y="14"/>
                  </a:lnTo>
                  <a:lnTo>
                    <a:pt x="1816" y="10"/>
                  </a:lnTo>
                  <a:lnTo>
                    <a:pt x="1811" y="8"/>
                  </a:lnTo>
                  <a:lnTo>
                    <a:pt x="1805" y="4"/>
                  </a:lnTo>
                  <a:lnTo>
                    <a:pt x="1799" y="3"/>
                  </a:lnTo>
                  <a:lnTo>
                    <a:pt x="1792" y="1"/>
                  </a:lnTo>
                  <a:lnTo>
                    <a:pt x="1786" y="0"/>
                  </a:lnTo>
                  <a:lnTo>
                    <a:pt x="1779" y="0"/>
                  </a:lnTo>
                  <a:lnTo>
                    <a:pt x="6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78" name="Freeform 109"/>
            <p:cNvSpPr>
              <a:spLocks/>
            </p:cNvSpPr>
            <p:nvPr/>
          </p:nvSpPr>
          <p:spPr bwMode="auto">
            <a:xfrm>
              <a:off x="814" y="781"/>
              <a:ext cx="1301" cy="197"/>
            </a:xfrm>
            <a:custGeom>
              <a:avLst/>
              <a:gdLst>
                <a:gd name="T0" fmla="*/ 14 w 1846"/>
                <a:gd name="T1" fmla="*/ 0 h 392"/>
                <a:gd name="T2" fmla="*/ 11 w 1846"/>
                <a:gd name="T3" fmla="*/ 0 h 392"/>
                <a:gd name="T4" fmla="*/ 8 w 1846"/>
                <a:gd name="T5" fmla="*/ 2 h 392"/>
                <a:gd name="T6" fmla="*/ 6 w 1846"/>
                <a:gd name="T7" fmla="*/ 3 h 392"/>
                <a:gd name="T8" fmla="*/ 3 w 1846"/>
                <a:gd name="T9" fmla="*/ 5 h 392"/>
                <a:gd name="T10" fmla="*/ 2 w 1846"/>
                <a:gd name="T11" fmla="*/ 8 h 392"/>
                <a:gd name="T12" fmla="*/ 0 w 1846"/>
                <a:gd name="T13" fmla="*/ 11 h 392"/>
                <a:gd name="T14" fmla="*/ 0 w 1846"/>
                <a:gd name="T15" fmla="*/ 14 h 392"/>
                <a:gd name="T16" fmla="*/ 0 w 1846"/>
                <a:gd name="T17" fmla="*/ 81 h 392"/>
                <a:gd name="T18" fmla="*/ 0 w 1846"/>
                <a:gd name="T19" fmla="*/ 84 h 392"/>
                <a:gd name="T20" fmla="*/ 1 w 1846"/>
                <a:gd name="T21" fmla="*/ 87 h 392"/>
                <a:gd name="T22" fmla="*/ 2 w 1846"/>
                <a:gd name="T23" fmla="*/ 90 h 392"/>
                <a:gd name="T24" fmla="*/ 4 w 1846"/>
                <a:gd name="T25" fmla="*/ 92 h 392"/>
                <a:gd name="T26" fmla="*/ 7 w 1846"/>
                <a:gd name="T27" fmla="*/ 94 h 392"/>
                <a:gd name="T28" fmla="*/ 9 w 1846"/>
                <a:gd name="T29" fmla="*/ 96 h 392"/>
                <a:gd name="T30" fmla="*/ 13 w 1846"/>
                <a:gd name="T31" fmla="*/ 97 h 392"/>
                <a:gd name="T32" fmla="*/ 16 w 1846"/>
                <a:gd name="T33" fmla="*/ 97 h 392"/>
                <a:gd name="T34" fmla="*/ 446 w 1846"/>
                <a:gd name="T35" fmla="*/ 97 h 392"/>
                <a:gd name="T36" fmla="*/ 449 w 1846"/>
                <a:gd name="T37" fmla="*/ 96 h 392"/>
                <a:gd name="T38" fmla="*/ 452 w 1846"/>
                <a:gd name="T39" fmla="*/ 95 h 392"/>
                <a:gd name="T40" fmla="*/ 455 w 1846"/>
                <a:gd name="T41" fmla="*/ 93 h 392"/>
                <a:gd name="T42" fmla="*/ 457 w 1846"/>
                <a:gd name="T43" fmla="*/ 91 h 392"/>
                <a:gd name="T44" fmla="*/ 459 w 1846"/>
                <a:gd name="T45" fmla="*/ 89 h 392"/>
                <a:gd name="T46" fmla="*/ 460 w 1846"/>
                <a:gd name="T47" fmla="*/ 86 h 392"/>
                <a:gd name="T48" fmla="*/ 460 w 1846"/>
                <a:gd name="T49" fmla="*/ 82 h 392"/>
                <a:gd name="T50" fmla="*/ 461 w 1846"/>
                <a:gd name="T51" fmla="*/ 16 h 392"/>
                <a:gd name="T52" fmla="*/ 460 w 1846"/>
                <a:gd name="T53" fmla="*/ 13 h 392"/>
                <a:gd name="T54" fmla="*/ 459 w 1846"/>
                <a:gd name="T55" fmla="*/ 9 h 392"/>
                <a:gd name="T56" fmla="*/ 458 w 1846"/>
                <a:gd name="T57" fmla="*/ 7 h 392"/>
                <a:gd name="T58" fmla="*/ 456 w 1846"/>
                <a:gd name="T59" fmla="*/ 4 h 392"/>
                <a:gd name="T60" fmla="*/ 453 w 1846"/>
                <a:gd name="T61" fmla="*/ 2 h 392"/>
                <a:gd name="T62" fmla="*/ 451 w 1846"/>
                <a:gd name="T63" fmla="*/ 1 h 392"/>
                <a:gd name="T64" fmla="*/ 447 w 1846"/>
                <a:gd name="T65" fmla="*/ 0 h 392"/>
                <a:gd name="T66" fmla="*/ 444 w 1846"/>
                <a:gd name="T67" fmla="*/ 0 h 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46" h="392">
                  <a:moveTo>
                    <a:pt x="65" y="0"/>
                  </a:moveTo>
                  <a:lnTo>
                    <a:pt x="59" y="0"/>
                  </a:lnTo>
                  <a:lnTo>
                    <a:pt x="52" y="1"/>
                  </a:lnTo>
                  <a:lnTo>
                    <a:pt x="46" y="3"/>
                  </a:lnTo>
                  <a:lnTo>
                    <a:pt x="39" y="4"/>
                  </a:lnTo>
                  <a:lnTo>
                    <a:pt x="34" y="8"/>
                  </a:lnTo>
                  <a:lnTo>
                    <a:pt x="29" y="10"/>
                  </a:lnTo>
                  <a:lnTo>
                    <a:pt x="24" y="14"/>
                  </a:lnTo>
                  <a:lnTo>
                    <a:pt x="19" y="18"/>
                  </a:lnTo>
                  <a:lnTo>
                    <a:pt x="15" y="23"/>
                  </a:lnTo>
                  <a:lnTo>
                    <a:pt x="11" y="29"/>
                  </a:lnTo>
                  <a:lnTo>
                    <a:pt x="8" y="34"/>
                  </a:lnTo>
                  <a:lnTo>
                    <a:pt x="4" y="39"/>
                  </a:lnTo>
                  <a:lnTo>
                    <a:pt x="3" y="45"/>
                  </a:lnTo>
                  <a:lnTo>
                    <a:pt x="2" y="52"/>
                  </a:lnTo>
                  <a:lnTo>
                    <a:pt x="0" y="58"/>
                  </a:lnTo>
                  <a:lnTo>
                    <a:pt x="0" y="65"/>
                  </a:lnTo>
                  <a:lnTo>
                    <a:pt x="0" y="325"/>
                  </a:lnTo>
                  <a:lnTo>
                    <a:pt x="0" y="332"/>
                  </a:lnTo>
                  <a:lnTo>
                    <a:pt x="2" y="338"/>
                  </a:lnTo>
                  <a:lnTo>
                    <a:pt x="3" y="345"/>
                  </a:lnTo>
                  <a:lnTo>
                    <a:pt x="4" y="351"/>
                  </a:lnTo>
                  <a:lnTo>
                    <a:pt x="8" y="357"/>
                  </a:lnTo>
                  <a:lnTo>
                    <a:pt x="11" y="362"/>
                  </a:lnTo>
                  <a:lnTo>
                    <a:pt x="15" y="367"/>
                  </a:lnTo>
                  <a:lnTo>
                    <a:pt x="19" y="372"/>
                  </a:lnTo>
                  <a:lnTo>
                    <a:pt x="24" y="376"/>
                  </a:lnTo>
                  <a:lnTo>
                    <a:pt x="29" y="380"/>
                  </a:lnTo>
                  <a:lnTo>
                    <a:pt x="34" y="382"/>
                  </a:lnTo>
                  <a:lnTo>
                    <a:pt x="39" y="386"/>
                  </a:lnTo>
                  <a:lnTo>
                    <a:pt x="46" y="388"/>
                  </a:lnTo>
                  <a:lnTo>
                    <a:pt x="52" y="389"/>
                  </a:lnTo>
                  <a:lnTo>
                    <a:pt x="59" y="390"/>
                  </a:lnTo>
                  <a:lnTo>
                    <a:pt x="65" y="392"/>
                  </a:lnTo>
                  <a:lnTo>
                    <a:pt x="1779" y="392"/>
                  </a:lnTo>
                  <a:lnTo>
                    <a:pt x="1786" y="390"/>
                  </a:lnTo>
                  <a:lnTo>
                    <a:pt x="1792" y="389"/>
                  </a:lnTo>
                  <a:lnTo>
                    <a:pt x="1799" y="388"/>
                  </a:lnTo>
                  <a:lnTo>
                    <a:pt x="1805" y="386"/>
                  </a:lnTo>
                  <a:lnTo>
                    <a:pt x="1811" y="382"/>
                  </a:lnTo>
                  <a:lnTo>
                    <a:pt x="1816" y="380"/>
                  </a:lnTo>
                  <a:lnTo>
                    <a:pt x="1821" y="376"/>
                  </a:lnTo>
                  <a:lnTo>
                    <a:pt x="1826" y="372"/>
                  </a:lnTo>
                  <a:lnTo>
                    <a:pt x="1830" y="367"/>
                  </a:lnTo>
                  <a:lnTo>
                    <a:pt x="1834" y="362"/>
                  </a:lnTo>
                  <a:lnTo>
                    <a:pt x="1837" y="357"/>
                  </a:lnTo>
                  <a:lnTo>
                    <a:pt x="1840" y="351"/>
                  </a:lnTo>
                  <a:lnTo>
                    <a:pt x="1842" y="345"/>
                  </a:lnTo>
                  <a:lnTo>
                    <a:pt x="1843" y="338"/>
                  </a:lnTo>
                  <a:lnTo>
                    <a:pt x="1844" y="332"/>
                  </a:lnTo>
                  <a:lnTo>
                    <a:pt x="1846" y="325"/>
                  </a:lnTo>
                  <a:lnTo>
                    <a:pt x="1846" y="65"/>
                  </a:lnTo>
                  <a:lnTo>
                    <a:pt x="1844" y="58"/>
                  </a:lnTo>
                  <a:lnTo>
                    <a:pt x="1843" y="52"/>
                  </a:lnTo>
                  <a:lnTo>
                    <a:pt x="1842" y="45"/>
                  </a:lnTo>
                  <a:lnTo>
                    <a:pt x="1840" y="39"/>
                  </a:lnTo>
                  <a:lnTo>
                    <a:pt x="1837" y="34"/>
                  </a:lnTo>
                  <a:lnTo>
                    <a:pt x="1834" y="29"/>
                  </a:lnTo>
                  <a:lnTo>
                    <a:pt x="1830" y="23"/>
                  </a:lnTo>
                  <a:lnTo>
                    <a:pt x="1826" y="18"/>
                  </a:lnTo>
                  <a:lnTo>
                    <a:pt x="1821" y="14"/>
                  </a:lnTo>
                  <a:lnTo>
                    <a:pt x="1816" y="10"/>
                  </a:lnTo>
                  <a:lnTo>
                    <a:pt x="1811" y="8"/>
                  </a:lnTo>
                  <a:lnTo>
                    <a:pt x="1805" y="4"/>
                  </a:lnTo>
                  <a:lnTo>
                    <a:pt x="1799" y="3"/>
                  </a:lnTo>
                  <a:lnTo>
                    <a:pt x="1792" y="1"/>
                  </a:lnTo>
                  <a:lnTo>
                    <a:pt x="1786" y="0"/>
                  </a:lnTo>
                  <a:lnTo>
                    <a:pt x="1779" y="0"/>
                  </a:lnTo>
                  <a:lnTo>
                    <a:pt x="65"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b="1" dirty="0"/>
            </a:p>
          </p:txBody>
        </p:sp>
        <p:sp>
          <p:nvSpPr>
            <p:cNvPr id="33879" name="Rectangle 110"/>
            <p:cNvSpPr>
              <a:spLocks noChangeArrowheads="1"/>
            </p:cNvSpPr>
            <p:nvPr/>
          </p:nvSpPr>
          <p:spPr bwMode="auto">
            <a:xfrm>
              <a:off x="841" y="799"/>
              <a:ext cx="1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sz="1000" dirty="0" err="1" smtClean="0">
                  <a:solidFill>
                    <a:srgbClr val="000000"/>
                  </a:solidFill>
                  <a:latin typeface="Calibri" pitchFamily="34" charset="0"/>
                </a:rPr>
                <a:t>Por</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defecto</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precio</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cotizado</a:t>
              </a:r>
              <a:r>
                <a:rPr lang="en-US" sz="1000" dirty="0" smtClean="0">
                  <a:solidFill>
                    <a:srgbClr val="000000"/>
                  </a:solidFill>
                  <a:latin typeface="Calibri" pitchFamily="34" charset="0"/>
                </a:rPr>
                <a:t> en </a:t>
              </a:r>
            </a:p>
            <a:p>
              <a:pPr algn="l"/>
              <a:r>
                <a:rPr lang="en-US" sz="1000" dirty="0" err="1" smtClean="0">
                  <a:solidFill>
                    <a:srgbClr val="000000"/>
                  </a:solidFill>
                  <a:latin typeface="Calibri" pitchFamily="34" charset="0"/>
                </a:rPr>
                <a:t>mercado</a:t>
              </a:r>
              <a:r>
                <a:rPr lang="en-US" sz="1000" dirty="0" smtClean="0">
                  <a:solidFill>
                    <a:srgbClr val="000000"/>
                  </a:solidFill>
                  <a:latin typeface="Calibri" pitchFamily="34" charset="0"/>
                </a:rPr>
                <a:t> </a:t>
              </a:r>
              <a:r>
                <a:rPr lang="en-US" sz="1000" dirty="0" err="1" smtClean="0">
                  <a:solidFill>
                    <a:srgbClr val="000000"/>
                  </a:solidFill>
                  <a:latin typeface="Calibri" pitchFamily="34" charset="0"/>
                </a:rPr>
                <a:t>activo</a:t>
              </a:r>
              <a:endParaRPr lang="en-US" sz="3200" b="0" dirty="0">
                <a:latin typeface="Arial" charset="0"/>
              </a:endParaRPr>
            </a:p>
          </p:txBody>
        </p:sp>
        <p:sp>
          <p:nvSpPr>
            <p:cNvPr id="33880" name="Rectangle 111"/>
            <p:cNvSpPr>
              <a:spLocks noChangeArrowheads="1"/>
            </p:cNvSpPr>
            <p:nvPr/>
          </p:nvSpPr>
          <p:spPr bwMode="auto">
            <a:xfrm>
              <a:off x="1034" y="880"/>
              <a:ext cx="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smtClean="0">
                  <a:solidFill>
                    <a:srgbClr val="000000"/>
                  </a:solidFill>
                  <a:latin typeface="Calibri" pitchFamily="34" charset="0"/>
                </a:rPr>
                <a:t>.</a:t>
              </a:r>
              <a:endParaRPr lang="en-US" sz="2400" b="0" dirty="0">
                <a:latin typeface="Arial" charset="0"/>
              </a:endParaRPr>
            </a:p>
          </p:txBody>
        </p:sp>
        <p:sp>
          <p:nvSpPr>
            <p:cNvPr id="33881" name="Freeform 112"/>
            <p:cNvSpPr>
              <a:spLocks/>
            </p:cNvSpPr>
            <p:nvPr/>
          </p:nvSpPr>
          <p:spPr bwMode="auto">
            <a:xfrm>
              <a:off x="2607" y="2012"/>
              <a:ext cx="800" cy="490"/>
            </a:xfrm>
            <a:custGeom>
              <a:avLst/>
              <a:gdLst>
                <a:gd name="T0" fmla="*/ 38 w 1601"/>
                <a:gd name="T1" fmla="*/ 0 h 981"/>
                <a:gd name="T2" fmla="*/ 34 w 1601"/>
                <a:gd name="T3" fmla="*/ 0 h 981"/>
                <a:gd name="T4" fmla="*/ 30 w 1601"/>
                <a:gd name="T5" fmla="*/ 1 h 981"/>
                <a:gd name="T6" fmla="*/ 26 w 1601"/>
                <a:gd name="T7" fmla="*/ 2 h 981"/>
                <a:gd name="T8" fmla="*/ 23 w 1601"/>
                <a:gd name="T9" fmla="*/ 4 h 981"/>
                <a:gd name="T10" fmla="*/ 19 w 1601"/>
                <a:gd name="T11" fmla="*/ 6 h 981"/>
                <a:gd name="T12" fmla="*/ 14 w 1601"/>
                <a:gd name="T13" fmla="*/ 9 h 981"/>
                <a:gd name="T14" fmla="*/ 9 w 1601"/>
                <a:gd name="T15" fmla="*/ 14 h 981"/>
                <a:gd name="T16" fmla="*/ 6 w 1601"/>
                <a:gd name="T17" fmla="*/ 19 h 981"/>
                <a:gd name="T18" fmla="*/ 4 w 1601"/>
                <a:gd name="T19" fmla="*/ 23 h 981"/>
                <a:gd name="T20" fmla="*/ 2 w 1601"/>
                <a:gd name="T21" fmla="*/ 26 h 981"/>
                <a:gd name="T22" fmla="*/ 1 w 1601"/>
                <a:gd name="T23" fmla="*/ 30 h 981"/>
                <a:gd name="T24" fmla="*/ 0 w 1601"/>
                <a:gd name="T25" fmla="*/ 34 h 981"/>
                <a:gd name="T26" fmla="*/ 0 w 1601"/>
                <a:gd name="T27" fmla="*/ 38 h 981"/>
                <a:gd name="T28" fmla="*/ 0 w 1601"/>
                <a:gd name="T29" fmla="*/ 204 h 981"/>
                <a:gd name="T30" fmla="*/ 0 w 1601"/>
                <a:gd name="T31" fmla="*/ 208 h 981"/>
                <a:gd name="T32" fmla="*/ 0 w 1601"/>
                <a:gd name="T33" fmla="*/ 212 h 981"/>
                <a:gd name="T34" fmla="*/ 1 w 1601"/>
                <a:gd name="T35" fmla="*/ 216 h 981"/>
                <a:gd name="T36" fmla="*/ 3 w 1601"/>
                <a:gd name="T37" fmla="*/ 220 h 981"/>
                <a:gd name="T38" fmla="*/ 5 w 1601"/>
                <a:gd name="T39" fmla="*/ 223 h 981"/>
                <a:gd name="T40" fmla="*/ 7 w 1601"/>
                <a:gd name="T41" fmla="*/ 227 h 981"/>
                <a:gd name="T42" fmla="*/ 11 w 1601"/>
                <a:gd name="T43" fmla="*/ 233 h 981"/>
                <a:gd name="T44" fmla="*/ 18 w 1601"/>
                <a:gd name="T45" fmla="*/ 238 h 981"/>
                <a:gd name="T46" fmla="*/ 21 w 1601"/>
                <a:gd name="T47" fmla="*/ 240 h 981"/>
                <a:gd name="T48" fmla="*/ 25 w 1601"/>
                <a:gd name="T49" fmla="*/ 242 h 981"/>
                <a:gd name="T50" fmla="*/ 28 w 1601"/>
                <a:gd name="T51" fmla="*/ 243 h 981"/>
                <a:gd name="T52" fmla="*/ 32 w 1601"/>
                <a:gd name="T53" fmla="*/ 244 h 981"/>
                <a:gd name="T54" fmla="*/ 36 w 1601"/>
                <a:gd name="T55" fmla="*/ 244 h 981"/>
                <a:gd name="T56" fmla="*/ 41 w 1601"/>
                <a:gd name="T57" fmla="*/ 245 h 981"/>
                <a:gd name="T58" fmla="*/ 361 w 1601"/>
                <a:gd name="T59" fmla="*/ 244 h 981"/>
                <a:gd name="T60" fmla="*/ 365 w 1601"/>
                <a:gd name="T61" fmla="*/ 244 h 981"/>
                <a:gd name="T62" fmla="*/ 369 w 1601"/>
                <a:gd name="T63" fmla="*/ 243 h 981"/>
                <a:gd name="T64" fmla="*/ 373 w 1601"/>
                <a:gd name="T65" fmla="*/ 242 h 981"/>
                <a:gd name="T66" fmla="*/ 376 w 1601"/>
                <a:gd name="T67" fmla="*/ 241 h 981"/>
                <a:gd name="T68" fmla="*/ 380 w 1601"/>
                <a:gd name="T69" fmla="*/ 239 h 981"/>
                <a:gd name="T70" fmla="*/ 385 w 1601"/>
                <a:gd name="T71" fmla="*/ 235 h 981"/>
                <a:gd name="T72" fmla="*/ 390 w 1601"/>
                <a:gd name="T73" fmla="*/ 230 h 981"/>
                <a:gd name="T74" fmla="*/ 394 w 1601"/>
                <a:gd name="T75" fmla="*/ 225 h 981"/>
                <a:gd name="T76" fmla="*/ 396 w 1601"/>
                <a:gd name="T77" fmla="*/ 221 h 981"/>
                <a:gd name="T78" fmla="*/ 397 w 1601"/>
                <a:gd name="T79" fmla="*/ 218 h 981"/>
                <a:gd name="T80" fmla="*/ 398 w 1601"/>
                <a:gd name="T81" fmla="*/ 214 h 981"/>
                <a:gd name="T82" fmla="*/ 399 w 1601"/>
                <a:gd name="T83" fmla="*/ 210 h 981"/>
                <a:gd name="T84" fmla="*/ 399 w 1601"/>
                <a:gd name="T85" fmla="*/ 206 h 981"/>
                <a:gd name="T86" fmla="*/ 400 w 1601"/>
                <a:gd name="T87" fmla="*/ 41 h 981"/>
                <a:gd name="T88" fmla="*/ 399 w 1601"/>
                <a:gd name="T89" fmla="*/ 36 h 981"/>
                <a:gd name="T90" fmla="*/ 399 w 1601"/>
                <a:gd name="T91" fmla="*/ 32 h 981"/>
                <a:gd name="T92" fmla="*/ 398 w 1601"/>
                <a:gd name="T93" fmla="*/ 28 h 981"/>
                <a:gd name="T94" fmla="*/ 397 w 1601"/>
                <a:gd name="T95" fmla="*/ 25 h 981"/>
                <a:gd name="T96" fmla="*/ 395 w 1601"/>
                <a:gd name="T97" fmla="*/ 21 h 981"/>
                <a:gd name="T98" fmla="*/ 393 w 1601"/>
                <a:gd name="T99" fmla="*/ 18 h 981"/>
                <a:gd name="T100" fmla="*/ 388 w 1601"/>
                <a:gd name="T101" fmla="*/ 11 h 981"/>
                <a:gd name="T102" fmla="*/ 382 w 1601"/>
                <a:gd name="T103" fmla="*/ 7 h 981"/>
                <a:gd name="T104" fmla="*/ 378 w 1601"/>
                <a:gd name="T105" fmla="*/ 5 h 981"/>
                <a:gd name="T106" fmla="*/ 375 w 1601"/>
                <a:gd name="T107" fmla="*/ 3 h 981"/>
                <a:gd name="T108" fmla="*/ 371 w 1601"/>
                <a:gd name="T109" fmla="*/ 1 h 981"/>
                <a:gd name="T110" fmla="*/ 367 w 1601"/>
                <a:gd name="T111" fmla="*/ 0 h 981"/>
                <a:gd name="T112" fmla="*/ 363 w 1601"/>
                <a:gd name="T113" fmla="*/ 0 h 981"/>
                <a:gd name="T114" fmla="*/ 359 w 1601"/>
                <a:gd name="T115" fmla="*/ 0 h 9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1" h="981">
                  <a:moveTo>
                    <a:pt x="164" y="0"/>
                  </a:moveTo>
                  <a:lnTo>
                    <a:pt x="155" y="0"/>
                  </a:lnTo>
                  <a:lnTo>
                    <a:pt x="147" y="0"/>
                  </a:lnTo>
                  <a:lnTo>
                    <a:pt x="138" y="2"/>
                  </a:lnTo>
                  <a:lnTo>
                    <a:pt x="130" y="3"/>
                  </a:lnTo>
                  <a:lnTo>
                    <a:pt x="122" y="4"/>
                  </a:lnTo>
                  <a:lnTo>
                    <a:pt x="115" y="7"/>
                  </a:lnTo>
                  <a:lnTo>
                    <a:pt x="107" y="9"/>
                  </a:lnTo>
                  <a:lnTo>
                    <a:pt x="100" y="12"/>
                  </a:lnTo>
                  <a:lnTo>
                    <a:pt x="93" y="16"/>
                  </a:lnTo>
                  <a:lnTo>
                    <a:pt x="86" y="20"/>
                  </a:lnTo>
                  <a:lnTo>
                    <a:pt x="78" y="24"/>
                  </a:lnTo>
                  <a:lnTo>
                    <a:pt x="72" y="28"/>
                  </a:lnTo>
                  <a:lnTo>
                    <a:pt x="59" y="37"/>
                  </a:lnTo>
                  <a:lnTo>
                    <a:pt x="47" y="47"/>
                  </a:lnTo>
                  <a:lnTo>
                    <a:pt x="37" y="59"/>
                  </a:lnTo>
                  <a:lnTo>
                    <a:pt x="28" y="72"/>
                  </a:lnTo>
                  <a:lnTo>
                    <a:pt x="24" y="78"/>
                  </a:lnTo>
                  <a:lnTo>
                    <a:pt x="20" y="86"/>
                  </a:lnTo>
                  <a:lnTo>
                    <a:pt x="16" y="92"/>
                  </a:lnTo>
                  <a:lnTo>
                    <a:pt x="12" y="100"/>
                  </a:lnTo>
                  <a:lnTo>
                    <a:pt x="10" y="107"/>
                  </a:lnTo>
                  <a:lnTo>
                    <a:pt x="7" y="114"/>
                  </a:lnTo>
                  <a:lnTo>
                    <a:pt x="4" y="122"/>
                  </a:lnTo>
                  <a:lnTo>
                    <a:pt x="3" y="130"/>
                  </a:lnTo>
                  <a:lnTo>
                    <a:pt x="2" y="138"/>
                  </a:lnTo>
                  <a:lnTo>
                    <a:pt x="0" y="147"/>
                  </a:lnTo>
                  <a:lnTo>
                    <a:pt x="0" y="155"/>
                  </a:lnTo>
                  <a:lnTo>
                    <a:pt x="0" y="164"/>
                  </a:lnTo>
                  <a:lnTo>
                    <a:pt x="0" y="817"/>
                  </a:lnTo>
                  <a:lnTo>
                    <a:pt x="0" y="825"/>
                  </a:lnTo>
                  <a:lnTo>
                    <a:pt x="0" y="833"/>
                  </a:lnTo>
                  <a:lnTo>
                    <a:pt x="2" y="842"/>
                  </a:lnTo>
                  <a:lnTo>
                    <a:pt x="3" y="850"/>
                  </a:lnTo>
                  <a:lnTo>
                    <a:pt x="4" y="857"/>
                  </a:lnTo>
                  <a:lnTo>
                    <a:pt x="7" y="865"/>
                  </a:lnTo>
                  <a:lnTo>
                    <a:pt x="10" y="873"/>
                  </a:lnTo>
                  <a:lnTo>
                    <a:pt x="12" y="881"/>
                  </a:lnTo>
                  <a:lnTo>
                    <a:pt x="16" y="887"/>
                  </a:lnTo>
                  <a:lnTo>
                    <a:pt x="20" y="895"/>
                  </a:lnTo>
                  <a:lnTo>
                    <a:pt x="24" y="901"/>
                  </a:lnTo>
                  <a:lnTo>
                    <a:pt x="28" y="908"/>
                  </a:lnTo>
                  <a:lnTo>
                    <a:pt x="37" y="921"/>
                  </a:lnTo>
                  <a:lnTo>
                    <a:pt x="47" y="933"/>
                  </a:lnTo>
                  <a:lnTo>
                    <a:pt x="59" y="943"/>
                  </a:lnTo>
                  <a:lnTo>
                    <a:pt x="72" y="952"/>
                  </a:lnTo>
                  <a:lnTo>
                    <a:pt x="78" y="956"/>
                  </a:lnTo>
                  <a:lnTo>
                    <a:pt x="86" y="960"/>
                  </a:lnTo>
                  <a:lnTo>
                    <a:pt x="93" y="964"/>
                  </a:lnTo>
                  <a:lnTo>
                    <a:pt x="100" y="968"/>
                  </a:lnTo>
                  <a:lnTo>
                    <a:pt x="107" y="970"/>
                  </a:lnTo>
                  <a:lnTo>
                    <a:pt x="115" y="973"/>
                  </a:lnTo>
                  <a:lnTo>
                    <a:pt x="122" y="975"/>
                  </a:lnTo>
                  <a:lnTo>
                    <a:pt x="130" y="977"/>
                  </a:lnTo>
                  <a:lnTo>
                    <a:pt x="138" y="978"/>
                  </a:lnTo>
                  <a:lnTo>
                    <a:pt x="147" y="979"/>
                  </a:lnTo>
                  <a:lnTo>
                    <a:pt x="155" y="979"/>
                  </a:lnTo>
                  <a:lnTo>
                    <a:pt x="164" y="981"/>
                  </a:lnTo>
                  <a:lnTo>
                    <a:pt x="1437" y="981"/>
                  </a:lnTo>
                  <a:lnTo>
                    <a:pt x="1445" y="979"/>
                  </a:lnTo>
                  <a:lnTo>
                    <a:pt x="1453" y="979"/>
                  </a:lnTo>
                  <a:lnTo>
                    <a:pt x="1462" y="978"/>
                  </a:lnTo>
                  <a:lnTo>
                    <a:pt x="1470" y="977"/>
                  </a:lnTo>
                  <a:lnTo>
                    <a:pt x="1477" y="975"/>
                  </a:lnTo>
                  <a:lnTo>
                    <a:pt x="1485" y="973"/>
                  </a:lnTo>
                  <a:lnTo>
                    <a:pt x="1493" y="970"/>
                  </a:lnTo>
                  <a:lnTo>
                    <a:pt x="1501" y="968"/>
                  </a:lnTo>
                  <a:lnTo>
                    <a:pt x="1507" y="964"/>
                  </a:lnTo>
                  <a:lnTo>
                    <a:pt x="1515" y="960"/>
                  </a:lnTo>
                  <a:lnTo>
                    <a:pt x="1521" y="956"/>
                  </a:lnTo>
                  <a:lnTo>
                    <a:pt x="1528" y="952"/>
                  </a:lnTo>
                  <a:lnTo>
                    <a:pt x="1541" y="943"/>
                  </a:lnTo>
                  <a:lnTo>
                    <a:pt x="1553" y="933"/>
                  </a:lnTo>
                  <a:lnTo>
                    <a:pt x="1563" y="921"/>
                  </a:lnTo>
                  <a:lnTo>
                    <a:pt x="1572" y="908"/>
                  </a:lnTo>
                  <a:lnTo>
                    <a:pt x="1576" y="901"/>
                  </a:lnTo>
                  <a:lnTo>
                    <a:pt x="1580" y="895"/>
                  </a:lnTo>
                  <a:lnTo>
                    <a:pt x="1584" y="887"/>
                  </a:lnTo>
                  <a:lnTo>
                    <a:pt x="1588" y="881"/>
                  </a:lnTo>
                  <a:lnTo>
                    <a:pt x="1590" y="873"/>
                  </a:lnTo>
                  <a:lnTo>
                    <a:pt x="1593" y="865"/>
                  </a:lnTo>
                  <a:lnTo>
                    <a:pt x="1595" y="857"/>
                  </a:lnTo>
                  <a:lnTo>
                    <a:pt x="1597" y="850"/>
                  </a:lnTo>
                  <a:lnTo>
                    <a:pt x="1598" y="842"/>
                  </a:lnTo>
                  <a:lnTo>
                    <a:pt x="1599" y="833"/>
                  </a:lnTo>
                  <a:lnTo>
                    <a:pt x="1599" y="825"/>
                  </a:lnTo>
                  <a:lnTo>
                    <a:pt x="1601" y="817"/>
                  </a:lnTo>
                  <a:lnTo>
                    <a:pt x="1601" y="164"/>
                  </a:lnTo>
                  <a:lnTo>
                    <a:pt x="1599" y="155"/>
                  </a:lnTo>
                  <a:lnTo>
                    <a:pt x="1599" y="147"/>
                  </a:lnTo>
                  <a:lnTo>
                    <a:pt x="1598" y="138"/>
                  </a:lnTo>
                  <a:lnTo>
                    <a:pt x="1597" y="130"/>
                  </a:lnTo>
                  <a:lnTo>
                    <a:pt x="1595" y="122"/>
                  </a:lnTo>
                  <a:lnTo>
                    <a:pt x="1593" y="114"/>
                  </a:lnTo>
                  <a:lnTo>
                    <a:pt x="1590" y="107"/>
                  </a:lnTo>
                  <a:lnTo>
                    <a:pt x="1588" y="100"/>
                  </a:lnTo>
                  <a:lnTo>
                    <a:pt x="1584" y="92"/>
                  </a:lnTo>
                  <a:lnTo>
                    <a:pt x="1580" y="86"/>
                  </a:lnTo>
                  <a:lnTo>
                    <a:pt x="1576" y="78"/>
                  </a:lnTo>
                  <a:lnTo>
                    <a:pt x="1572" y="72"/>
                  </a:lnTo>
                  <a:lnTo>
                    <a:pt x="1563" y="59"/>
                  </a:lnTo>
                  <a:lnTo>
                    <a:pt x="1553" y="47"/>
                  </a:lnTo>
                  <a:lnTo>
                    <a:pt x="1541" y="37"/>
                  </a:lnTo>
                  <a:lnTo>
                    <a:pt x="1528" y="28"/>
                  </a:lnTo>
                  <a:lnTo>
                    <a:pt x="1521" y="24"/>
                  </a:lnTo>
                  <a:lnTo>
                    <a:pt x="1515" y="20"/>
                  </a:lnTo>
                  <a:lnTo>
                    <a:pt x="1507" y="16"/>
                  </a:lnTo>
                  <a:lnTo>
                    <a:pt x="1501" y="12"/>
                  </a:lnTo>
                  <a:lnTo>
                    <a:pt x="1493" y="9"/>
                  </a:lnTo>
                  <a:lnTo>
                    <a:pt x="1485" y="7"/>
                  </a:lnTo>
                  <a:lnTo>
                    <a:pt x="1477" y="4"/>
                  </a:lnTo>
                  <a:lnTo>
                    <a:pt x="1470" y="3"/>
                  </a:lnTo>
                  <a:lnTo>
                    <a:pt x="1462" y="2"/>
                  </a:lnTo>
                  <a:lnTo>
                    <a:pt x="1453" y="0"/>
                  </a:lnTo>
                  <a:lnTo>
                    <a:pt x="1445" y="0"/>
                  </a:lnTo>
                  <a:lnTo>
                    <a:pt x="1437" y="0"/>
                  </a:lnTo>
                  <a:lnTo>
                    <a:pt x="16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882" name="Freeform 113"/>
            <p:cNvSpPr>
              <a:spLocks/>
            </p:cNvSpPr>
            <p:nvPr/>
          </p:nvSpPr>
          <p:spPr bwMode="auto">
            <a:xfrm>
              <a:off x="2607" y="2012"/>
              <a:ext cx="800" cy="490"/>
            </a:xfrm>
            <a:custGeom>
              <a:avLst/>
              <a:gdLst>
                <a:gd name="T0" fmla="*/ 38 w 1601"/>
                <a:gd name="T1" fmla="*/ 0 h 981"/>
                <a:gd name="T2" fmla="*/ 34 w 1601"/>
                <a:gd name="T3" fmla="*/ 0 h 981"/>
                <a:gd name="T4" fmla="*/ 30 w 1601"/>
                <a:gd name="T5" fmla="*/ 1 h 981"/>
                <a:gd name="T6" fmla="*/ 26 w 1601"/>
                <a:gd name="T7" fmla="*/ 2 h 981"/>
                <a:gd name="T8" fmla="*/ 23 w 1601"/>
                <a:gd name="T9" fmla="*/ 4 h 981"/>
                <a:gd name="T10" fmla="*/ 19 w 1601"/>
                <a:gd name="T11" fmla="*/ 6 h 981"/>
                <a:gd name="T12" fmla="*/ 14 w 1601"/>
                <a:gd name="T13" fmla="*/ 9 h 981"/>
                <a:gd name="T14" fmla="*/ 9 w 1601"/>
                <a:gd name="T15" fmla="*/ 14 h 981"/>
                <a:gd name="T16" fmla="*/ 6 w 1601"/>
                <a:gd name="T17" fmla="*/ 19 h 981"/>
                <a:gd name="T18" fmla="*/ 4 w 1601"/>
                <a:gd name="T19" fmla="*/ 23 h 981"/>
                <a:gd name="T20" fmla="*/ 2 w 1601"/>
                <a:gd name="T21" fmla="*/ 26 h 981"/>
                <a:gd name="T22" fmla="*/ 1 w 1601"/>
                <a:gd name="T23" fmla="*/ 30 h 981"/>
                <a:gd name="T24" fmla="*/ 0 w 1601"/>
                <a:gd name="T25" fmla="*/ 34 h 981"/>
                <a:gd name="T26" fmla="*/ 0 w 1601"/>
                <a:gd name="T27" fmla="*/ 38 h 981"/>
                <a:gd name="T28" fmla="*/ 0 w 1601"/>
                <a:gd name="T29" fmla="*/ 204 h 981"/>
                <a:gd name="T30" fmla="*/ 0 w 1601"/>
                <a:gd name="T31" fmla="*/ 208 h 981"/>
                <a:gd name="T32" fmla="*/ 0 w 1601"/>
                <a:gd name="T33" fmla="*/ 212 h 981"/>
                <a:gd name="T34" fmla="*/ 1 w 1601"/>
                <a:gd name="T35" fmla="*/ 216 h 981"/>
                <a:gd name="T36" fmla="*/ 3 w 1601"/>
                <a:gd name="T37" fmla="*/ 220 h 981"/>
                <a:gd name="T38" fmla="*/ 5 w 1601"/>
                <a:gd name="T39" fmla="*/ 223 h 981"/>
                <a:gd name="T40" fmla="*/ 7 w 1601"/>
                <a:gd name="T41" fmla="*/ 227 h 981"/>
                <a:gd name="T42" fmla="*/ 11 w 1601"/>
                <a:gd name="T43" fmla="*/ 233 h 981"/>
                <a:gd name="T44" fmla="*/ 18 w 1601"/>
                <a:gd name="T45" fmla="*/ 238 h 981"/>
                <a:gd name="T46" fmla="*/ 21 w 1601"/>
                <a:gd name="T47" fmla="*/ 240 h 981"/>
                <a:gd name="T48" fmla="*/ 25 w 1601"/>
                <a:gd name="T49" fmla="*/ 242 h 981"/>
                <a:gd name="T50" fmla="*/ 28 w 1601"/>
                <a:gd name="T51" fmla="*/ 243 h 981"/>
                <a:gd name="T52" fmla="*/ 32 w 1601"/>
                <a:gd name="T53" fmla="*/ 244 h 981"/>
                <a:gd name="T54" fmla="*/ 36 w 1601"/>
                <a:gd name="T55" fmla="*/ 244 h 981"/>
                <a:gd name="T56" fmla="*/ 41 w 1601"/>
                <a:gd name="T57" fmla="*/ 245 h 981"/>
                <a:gd name="T58" fmla="*/ 361 w 1601"/>
                <a:gd name="T59" fmla="*/ 244 h 981"/>
                <a:gd name="T60" fmla="*/ 365 w 1601"/>
                <a:gd name="T61" fmla="*/ 244 h 981"/>
                <a:gd name="T62" fmla="*/ 369 w 1601"/>
                <a:gd name="T63" fmla="*/ 243 h 981"/>
                <a:gd name="T64" fmla="*/ 373 w 1601"/>
                <a:gd name="T65" fmla="*/ 242 h 981"/>
                <a:gd name="T66" fmla="*/ 376 w 1601"/>
                <a:gd name="T67" fmla="*/ 241 h 981"/>
                <a:gd name="T68" fmla="*/ 380 w 1601"/>
                <a:gd name="T69" fmla="*/ 239 h 981"/>
                <a:gd name="T70" fmla="*/ 385 w 1601"/>
                <a:gd name="T71" fmla="*/ 235 h 981"/>
                <a:gd name="T72" fmla="*/ 390 w 1601"/>
                <a:gd name="T73" fmla="*/ 230 h 981"/>
                <a:gd name="T74" fmla="*/ 394 w 1601"/>
                <a:gd name="T75" fmla="*/ 225 h 981"/>
                <a:gd name="T76" fmla="*/ 396 w 1601"/>
                <a:gd name="T77" fmla="*/ 221 h 981"/>
                <a:gd name="T78" fmla="*/ 397 w 1601"/>
                <a:gd name="T79" fmla="*/ 218 h 981"/>
                <a:gd name="T80" fmla="*/ 398 w 1601"/>
                <a:gd name="T81" fmla="*/ 214 h 981"/>
                <a:gd name="T82" fmla="*/ 399 w 1601"/>
                <a:gd name="T83" fmla="*/ 210 h 981"/>
                <a:gd name="T84" fmla="*/ 399 w 1601"/>
                <a:gd name="T85" fmla="*/ 206 h 981"/>
                <a:gd name="T86" fmla="*/ 400 w 1601"/>
                <a:gd name="T87" fmla="*/ 41 h 981"/>
                <a:gd name="T88" fmla="*/ 399 w 1601"/>
                <a:gd name="T89" fmla="*/ 36 h 981"/>
                <a:gd name="T90" fmla="*/ 399 w 1601"/>
                <a:gd name="T91" fmla="*/ 32 h 981"/>
                <a:gd name="T92" fmla="*/ 398 w 1601"/>
                <a:gd name="T93" fmla="*/ 28 h 981"/>
                <a:gd name="T94" fmla="*/ 397 w 1601"/>
                <a:gd name="T95" fmla="*/ 25 h 981"/>
                <a:gd name="T96" fmla="*/ 395 w 1601"/>
                <a:gd name="T97" fmla="*/ 21 h 981"/>
                <a:gd name="T98" fmla="*/ 393 w 1601"/>
                <a:gd name="T99" fmla="*/ 18 h 981"/>
                <a:gd name="T100" fmla="*/ 388 w 1601"/>
                <a:gd name="T101" fmla="*/ 11 h 981"/>
                <a:gd name="T102" fmla="*/ 382 w 1601"/>
                <a:gd name="T103" fmla="*/ 7 h 981"/>
                <a:gd name="T104" fmla="*/ 378 w 1601"/>
                <a:gd name="T105" fmla="*/ 5 h 981"/>
                <a:gd name="T106" fmla="*/ 375 w 1601"/>
                <a:gd name="T107" fmla="*/ 3 h 981"/>
                <a:gd name="T108" fmla="*/ 371 w 1601"/>
                <a:gd name="T109" fmla="*/ 1 h 981"/>
                <a:gd name="T110" fmla="*/ 367 w 1601"/>
                <a:gd name="T111" fmla="*/ 0 h 981"/>
                <a:gd name="T112" fmla="*/ 363 w 1601"/>
                <a:gd name="T113" fmla="*/ 0 h 981"/>
                <a:gd name="T114" fmla="*/ 359 w 1601"/>
                <a:gd name="T115" fmla="*/ 0 h 9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1" h="981">
                  <a:moveTo>
                    <a:pt x="164" y="0"/>
                  </a:moveTo>
                  <a:lnTo>
                    <a:pt x="155" y="0"/>
                  </a:lnTo>
                  <a:lnTo>
                    <a:pt x="147" y="0"/>
                  </a:lnTo>
                  <a:lnTo>
                    <a:pt x="138" y="2"/>
                  </a:lnTo>
                  <a:lnTo>
                    <a:pt x="130" y="3"/>
                  </a:lnTo>
                  <a:lnTo>
                    <a:pt x="122" y="4"/>
                  </a:lnTo>
                  <a:lnTo>
                    <a:pt x="115" y="7"/>
                  </a:lnTo>
                  <a:lnTo>
                    <a:pt x="107" y="9"/>
                  </a:lnTo>
                  <a:lnTo>
                    <a:pt x="100" y="12"/>
                  </a:lnTo>
                  <a:lnTo>
                    <a:pt x="93" y="16"/>
                  </a:lnTo>
                  <a:lnTo>
                    <a:pt x="86" y="20"/>
                  </a:lnTo>
                  <a:lnTo>
                    <a:pt x="78" y="24"/>
                  </a:lnTo>
                  <a:lnTo>
                    <a:pt x="72" y="28"/>
                  </a:lnTo>
                  <a:lnTo>
                    <a:pt x="59" y="37"/>
                  </a:lnTo>
                  <a:lnTo>
                    <a:pt x="47" y="47"/>
                  </a:lnTo>
                  <a:lnTo>
                    <a:pt x="37" y="59"/>
                  </a:lnTo>
                  <a:lnTo>
                    <a:pt x="28" y="72"/>
                  </a:lnTo>
                  <a:lnTo>
                    <a:pt x="24" y="78"/>
                  </a:lnTo>
                  <a:lnTo>
                    <a:pt x="20" y="86"/>
                  </a:lnTo>
                  <a:lnTo>
                    <a:pt x="16" y="92"/>
                  </a:lnTo>
                  <a:lnTo>
                    <a:pt x="12" y="100"/>
                  </a:lnTo>
                  <a:lnTo>
                    <a:pt x="10" y="107"/>
                  </a:lnTo>
                  <a:lnTo>
                    <a:pt x="7" y="114"/>
                  </a:lnTo>
                  <a:lnTo>
                    <a:pt x="4" y="122"/>
                  </a:lnTo>
                  <a:lnTo>
                    <a:pt x="3" y="130"/>
                  </a:lnTo>
                  <a:lnTo>
                    <a:pt x="2" y="138"/>
                  </a:lnTo>
                  <a:lnTo>
                    <a:pt x="0" y="147"/>
                  </a:lnTo>
                  <a:lnTo>
                    <a:pt x="0" y="155"/>
                  </a:lnTo>
                  <a:lnTo>
                    <a:pt x="0" y="164"/>
                  </a:lnTo>
                  <a:lnTo>
                    <a:pt x="0" y="817"/>
                  </a:lnTo>
                  <a:lnTo>
                    <a:pt x="0" y="825"/>
                  </a:lnTo>
                  <a:lnTo>
                    <a:pt x="0" y="833"/>
                  </a:lnTo>
                  <a:lnTo>
                    <a:pt x="2" y="842"/>
                  </a:lnTo>
                  <a:lnTo>
                    <a:pt x="3" y="850"/>
                  </a:lnTo>
                  <a:lnTo>
                    <a:pt x="4" y="857"/>
                  </a:lnTo>
                  <a:lnTo>
                    <a:pt x="7" y="865"/>
                  </a:lnTo>
                  <a:lnTo>
                    <a:pt x="10" y="873"/>
                  </a:lnTo>
                  <a:lnTo>
                    <a:pt x="12" y="881"/>
                  </a:lnTo>
                  <a:lnTo>
                    <a:pt x="16" y="887"/>
                  </a:lnTo>
                  <a:lnTo>
                    <a:pt x="20" y="895"/>
                  </a:lnTo>
                  <a:lnTo>
                    <a:pt x="24" y="901"/>
                  </a:lnTo>
                  <a:lnTo>
                    <a:pt x="28" y="908"/>
                  </a:lnTo>
                  <a:lnTo>
                    <a:pt x="37" y="921"/>
                  </a:lnTo>
                  <a:lnTo>
                    <a:pt x="47" y="933"/>
                  </a:lnTo>
                  <a:lnTo>
                    <a:pt x="59" y="943"/>
                  </a:lnTo>
                  <a:lnTo>
                    <a:pt x="72" y="952"/>
                  </a:lnTo>
                  <a:lnTo>
                    <a:pt x="78" y="956"/>
                  </a:lnTo>
                  <a:lnTo>
                    <a:pt x="86" y="960"/>
                  </a:lnTo>
                  <a:lnTo>
                    <a:pt x="93" y="964"/>
                  </a:lnTo>
                  <a:lnTo>
                    <a:pt x="100" y="968"/>
                  </a:lnTo>
                  <a:lnTo>
                    <a:pt x="107" y="970"/>
                  </a:lnTo>
                  <a:lnTo>
                    <a:pt x="115" y="973"/>
                  </a:lnTo>
                  <a:lnTo>
                    <a:pt x="122" y="975"/>
                  </a:lnTo>
                  <a:lnTo>
                    <a:pt x="130" y="977"/>
                  </a:lnTo>
                  <a:lnTo>
                    <a:pt x="138" y="978"/>
                  </a:lnTo>
                  <a:lnTo>
                    <a:pt x="147" y="979"/>
                  </a:lnTo>
                  <a:lnTo>
                    <a:pt x="155" y="979"/>
                  </a:lnTo>
                  <a:lnTo>
                    <a:pt x="164" y="981"/>
                  </a:lnTo>
                  <a:lnTo>
                    <a:pt x="1437" y="981"/>
                  </a:lnTo>
                  <a:lnTo>
                    <a:pt x="1445" y="979"/>
                  </a:lnTo>
                  <a:lnTo>
                    <a:pt x="1453" y="979"/>
                  </a:lnTo>
                  <a:lnTo>
                    <a:pt x="1462" y="978"/>
                  </a:lnTo>
                  <a:lnTo>
                    <a:pt x="1470" y="977"/>
                  </a:lnTo>
                  <a:lnTo>
                    <a:pt x="1477" y="975"/>
                  </a:lnTo>
                  <a:lnTo>
                    <a:pt x="1485" y="973"/>
                  </a:lnTo>
                  <a:lnTo>
                    <a:pt x="1493" y="970"/>
                  </a:lnTo>
                  <a:lnTo>
                    <a:pt x="1501" y="968"/>
                  </a:lnTo>
                  <a:lnTo>
                    <a:pt x="1507" y="964"/>
                  </a:lnTo>
                  <a:lnTo>
                    <a:pt x="1515" y="960"/>
                  </a:lnTo>
                  <a:lnTo>
                    <a:pt x="1521" y="956"/>
                  </a:lnTo>
                  <a:lnTo>
                    <a:pt x="1528" y="952"/>
                  </a:lnTo>
                  <a:lnTo>
                    <a:pt x="1541" y="943"/>
                  </a:lnTo>
                  <a:lnTo>
                    <a:pt x="1553" y="933"/>
                  </a:lnTo>
                  <a:lnTo>
                    <a:pt x="1563" y="921"/>
                  </a:lnTo>
                  <a:lnTo>
                    <a:pt x="1572" y="908"/>
                  </a:lnTo>
                  <a:lnTo>
                    <a:pt x="1576" y="901"/>
                  </a:lnTo>
                  <a:lnTo>
                    <a:pt x="1580" y="895"/>
                  </a:lnTo>
                  <a:lnTo>
                    <a:pt x="1584" y="887"/>
                  </a:lnTo>
                  <a:lnTo>
                    <a:pt x="1588" y="881"/>
                  </a:lnTo>
                  <a:lnTo>
                    <a:pt x="1590" y="873"/>
                  </a:lnTo>
                  <a:lnTo>
                    <a:pt x="1593" y="865"/>
                  </a:lnTo>
                  <a:lnTo>
                    <a:pt x="1595" y="857"/>
                  </a:lnTo>
                  <a:lnTo>
                    <a:pt x="1597" y="850"/>
                  </a:lnTo>
                  <a:lnTo>
                    <a:pt x="1598" y="842"/>
                  </a:lnTo>
                  <a:lnTo>
                    <a:pt x="1599" y="833"/>
                  </a:lnTo>
                  <a:lnTo>
                    <a:pt x="1599" y="825"/>
                  </a:lnTo>
                  <a:lnTo>
                    <a:pt x="1601" y="817"/>
                  </a:lnTo>
                  <a:lnTo>
                    <a:pt x="1601" y="164"/>
                  </a:lnTo>
                  <a:lnTo>
                    <a:pt x="1599" y="155"/>
                  </a:lnTo>
                  <a:lnTo>
                    <a:pt x="1599" y="147"/>
                  </a:lnTo>
                  <a:lnTo>
                    <a:pt x="1598" y="138"/>
                  </a:lnTo>
                  <a:lnTo>
                    <a:pt x="1597" y="130"/>
                  </a:lnTo>
                  <a:lnTo>
                    <a:pt x="1595" y="122"/>
                  </a:lnTo>
                  <a:lnTo>
                    <a:pt x="1593" y="114"/>
                  </a:lnTo>
                  <a:lnTo>
                    <a:pt x="1590" y="107"/>
                  </a:lnTo>
                  <a:lnTo>
                    <a:pt x="1588" y="100"/>
                  </a:lnTo>
                  <a:lnTo>
                    <a:pt x="1584" y="92"/>
                  </a:lnTo>
                  <a:lnTo>
                    <a:pt x="1580" y="86"/>
                  </a:lnTo>
                  <a:lnTo>
                    <a:pt x="1576" y="78"/>
                  </a:lnTo>
                  <a:lnTo>
                    <a:pt x="1572" y="72"/>
                  </a:lnTo>
                  <a:lnTo>
                    <a:pt x="1563" y="59"/>
                  </a:lnTo>
                  <a:lnTo>
                    <a:pt x="1553" y="47"/>
                  </a:lnTo>
                  <a:lnTo>
                    <a:pt x="1541" y="37"/>
                  </a:lnTo>
                  <a:lnTo>
                    <a:pt x="1528" y="28"/>
                  </a:lnTo>
                  <a:lnTo>
                    <a:pt x="1521" y="24"/>
                  </a:lnTo>
                  <a:lnTo>
                    <a:pt x="1515" y="20"/>
                  </a:lnTo>
                  <a:lnTo>
                    <a:pt x="1507" y="16"/>
                  </a:lnTo>
                  <a:lnTo>
                    <a:pt x="1501" y="12"/>
                  </a:lnTo>
                  <a:lnTo>
                    <a:pt x="1493" y="9"/>
                  </a:lnTo>
                  <a:lnTo>
                    <a:pt x="1485" y="7"/>
                  </a:lnTo>
                  <a:lnTo>
                    <a:pt x="1477" y="4"/>
                  </a:lnTo>
                  <a:lnTo>
                    <a:pt x="1470" y="3"/>
                  </a:lnTo>
                  <a:lnTo>
                    <a:pt x="1462" y="2"/>
                  </a:lnTo>
                  <a:lnTo>
                    <a:pt x="1453" y="0"/>
                  </a:lnTo>
                  <a:lnTo>
                    <a:pt x="1445" y="0"/>
                  </a:lnTo>
                  <a:lnTo>
                    <a:pt x="1437" y="0"/>
                  </a:lnTo>
                  <a:lnTo>
                    <a:pt x="164"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83" name="Rectangle 114"/>
            <p:cNvSpPr>
              <a:spLocks noChangeArrowheads="1"/>
            </p:cNvSpPr>
            <p:nvPr/>
          </p:nvSpPr>
          <p:spPr bwMode="auto">
            <a:xfrm>
              <a:off x="2645" y="2042"/>
              <a:ext cx="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a:latin typeface="Arial" charset="0"/>
              </a:endParaRPr>
            </a:p>
          </p:txBody>
        </p:sp>
        <p:sp>
          <p:nvSpPr>
            <p:cNvPr id="33884" name="Rectangle 115"/>
            <p:cNvSpPr>
              <a:spLocks noChangeArrowheads="1"/>
            </p:cNvSpPr>
            <p:nvPr/>
          </p:nvSpPr>
          <p:spPr bwMode="auto">
            <a:xfrm>
              <a:off x="2645" y="2126"/>
              <a:ext cx="6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dirty="0">
                  <a:solidFill>
                    <a:srgbClr val="000000"/>
                  </a:solidFill>
                  <a:latin typeface="Calibri" pitchFamily="34" charset="0"/>
                </a:rPr>
                <a:t>Technical standard </a:t>
              </a:r>
              <a:r>
                <a:rPr lang="en-US" sz="800" dirty="0" smtClean="0">
                  <a:solidFill>
                    <a:srgbClr val="000000"/>
                  </a:solidFill>
                  <a:latin typeface="Calibri" pitchFamily="34" charset="0"/>
                </a:rPr>
                <a:t>–</a:t>
              </a:r>
            </a:p>
            <a:p>
              <a:pPr algn="l"/>
              <a:r>
                <a:rPr lang="en-US" sz="800" dirty="0" err="1" smtClean="0">
                  <a:solidFill>
                    <a:srgbClr val="000000"/>
                  </a:solidFill>
                  <a:latin typeface="Calibri" pitchFamily="34" charset="0"/>
                </a:rPr>
                <a:t>Analisis</a:t>
              </a:r>
              <a:r>
                <a:rPr lang="en-US" sz="800" dirty="0" smtClean="0">
                  <a:solidFill>
                    <a:srgbClr val="000000"/>
                  </a:solidFill>
                  <a:latin typeface="Calibri" pitchFamily="34" charset="0"/>
                </a:rPr>
                <a:t> de </a:t>
              </a:r>
              <a:r>
                <a:rPr lang="en-US" sz="800" dirty="0" err="1" smtClean="0">
                  <a:solidFill>
                    <a:srgbClr val="000000"/>
                  </a:solidFill>
                  <a:latin typeface="Calibri" pitchFamily="34" charset="0"/>
                </a:rPr>
                <a:t>consistencia</a:t>
              </a:r>
              <a:endParaRPr lang="en-US" sz="800" dirty="0" smtClean="0">
                <a:solidFill>
                  <a:srgbClr val="000000"/>
                </a:solidFill>
                <a:latin typeface="Calibri" pitchFamily="34" charset="0"/>
              </a:endParaRPr>
            </a:p>
            <a:p>
              <a:pPr algn="l"/>
              <a:r>
                <a:rPr lang="en-US" sz="800" dirty="0" err="1" smtClean="0">
                  <a:solidFill>
                    <a:srgbClr val="000000"/>
                  </a:solidFill>
                  <a:latin typeface="Calibri" pitchFamily="34" charset="0"/>
                </a:rPr>
                <a:t>Elemento</a:t>
              </a:r>
              <a:r>
                <a:rPr lang="en-US" sz="800" dirty="0" smtClean="0">
                  <a:solidFill>
                    <a:srgbClr val="000000"/>
                  </a:solidFill>
                  <a:latin typeface="Calibri" pitchFamily="34" charset="0"/>
                </a:rPr>
                <a:t> a </a:t>
              </a:r>
              <a:r>
                <a:rPr lang="en-US" sz="800" dirty="0" err="1" smtClean="0">
                  <a:solidFill>
                    <a:srgbClr val="000000"/>
                  </a:solidFill>
                  <a:latin typeface="Calibri" pitchFamily="34" charset="0"/>
                </a:rPr>
                <a:t>elemento</a:t>
              </a:r>
              <a:r>
                <a:rPr lang="en-US" sz="800" dirty="0" smtClean="0">
                  <a:solidFill>
                    <a:srgbClr val="000000"/>
                  </a:solidFill>
                  <a:latin typeface="Calibri" pitchFamily="34" charset="0"/>
                </a:rPr>
                <a:t> del</a:t>
              </a:r>
            </a:p>
            <a:p>
              <a:pPr algn="l"/>
              <a:r>
                <a:rPr lang="en-US" sz="800" dirty="0" smtClean="0">
                  <a:solidFill>
                    <a:srgbClr val="000000"/>
                  </a:solidFill>
                  <a:latin typeface="Calibri" pitchFamily="34" charset="0"/>
                </a:rPr>
                <a:t>balance </a:t>
              </a:r>
              <a:endParaRPr lang="en-US" sz="2400" b="0" dirty="0">
                <a:latin typeface="Arial" charset="0"/>
              </a:endParaRPr>
            </a:p>
          </p:txBody>
        </p:sp>
        <p:sp>
          <p:nvSpPr>
            <p:cNvPr id="33886" name="Rectangle 117"/>
            <p:cNvSpPr>
              <a:spLocks noChangeArrowheads="1"/>
            </p:cNvSpPr>
            <p:nvPr/>
          </p:nvSpPr>
          <p:spPr bwMode="auto">
            <a:xfrm>
              <a:off x="2645" y="2295"/>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2400" b="0" dirty="0">
                <a:latin typeface="Arial" charset="0"/>
              </a:endParaRPr>
            </a:p>
          </p:txBody>
        </p:sp>
        <p:sp>
          <p:nvSpPr>
            <p:cNvPr id="33887" name="Rectangle 118"/>
            <p:cNvSpPr>
              <a:spLocks noChangeArrowheads="1"/>
            </p:cNvSpPr>
            <p:nvPr/>
          </p:nvSpPr>
          <p:spPr bwMode="auto">
            <a:xfrm>
              <a:off x="2645" y="2379"/>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Calibri" pitchFamily="34" charset="0"/>
                </a:rPr>
                <a:t>  </a:t>
              </a:r>
              <a:endParaRPr lang="en-US" sz="2400" b="0">
                <a:latin typeface="Arial" charset="0"/>
              </a:endParaRPr>
            </a:p>
          </p:txBody>
        </p:sp>
        <p:sp>
          <p:nvSpPr>
            <p:cNvPr id="33888" name="Freeform 119"/>
            <p:cNvSpPr>
              <a:spLocks noEditPoints="1"/>
            </p:cNvSpPr>
            <p:nvPr/>
          </p:nvSpPr>
          <p:spPr bwMode="auto">
            <a:xfrm>
              <a:off x="1459" y="291"/>
              <a:ext cx="32" cy="90"/>
            </a:xfrm>
            <a:custGeom>
              <a:avLst/>
              <a:gdLst>
                <a:gd name="T0" fmla="*/ 9 w 65"/>
                <a:gd name="T1" fmla="*/ 2 h 179"/>
                <a:gd name="T2" fmla="*/ 9 w 65"/>
                <a:gd name="T3" fmla="*/ 32 h 179"/>
                <a:gd name="T4" fmla="*/ 9 w 65"/>
                <a:gd name="T5" fmla="*/ 32 h 179"/>
                <a:gd name="T6" fmla="*/ 9 w 65"/>
                <a:gd name="T7" fmla="*/ 32 h 179"/>
                <a:gd name="T8" fmla="*/ 8 w 65"/>
                <a:gd name="T9" fmla="*/ 33 h 179"/>
                <a:gd name="T10" fmla="*/ 8 w 65"/>
                <a:gd name="T11" fmla="*/ 33 h 179"/>
                <a:gd name="T12" fmla="*/ 7 w 65"/>
                <a:gd name="T13" fmla="*/ 33 h 179"/>
                <a:gd name="T14" fmla="*/ 7 w 65"/>
                <a:gd name="T15" fmla="*/ 32 h 179"/>
                <a:gd name="T16" fmla="*/ 6 w 65"/>
                <a:gd name="T17" fmla="*/ 32 h 179"/>
                <a:gd name="T18" fmla="*/ 6 w 65"/>
                <a:gd name="T19" fmla="*/ 32 h 179"/>
                <a:gd name="T20" fmla="*/ 6 w 65"/>
                <a:gd name="T21" fmla="*/ 2 h 179"/>
                <a:gd name="T22" fmla="*/ 6 w 65"/>
                <a:gd name="T23" fmla="*/ 1 h 179"/>
                <a:gd name="T24" fmla="*/ 7 w 65"/>
                <a:gd name="T25" fmla="*/ 1 h 179"/>
                <a:gd name="T26" fmla="*/ 7 w 65"/>
                <a:gd name="T27" fmla="*/ 1 h 179"/>
                <a:gd name="T28" fmla="*/ 8 w 65"/>
                <a:gd name="T29" fmla="*/ 0 h 179"/>
                <a:gd name="T30" fmla="*/ 8 w 65"/>
                <a:gd name="T31" fmla="*/ 1 h 179"/>
                <a:gd name="T32" fmla="*/ 9 w 65"/>
                <a:gd name="T33" fmla="*/ 1 h 179"/>
                <a:gd name="T34" fmla="*/ 9 w 65"/>
                <a:gd name="T35" fmla="*/ 1 h 179"/>
                <a:gd name="T36" fmla="*/ 9 w 65"/>
                <a:gd name="T37" fmla="*/ 2 h 179"/>
                <a:gd name="T38" fmla="*/ 9 w 65"/>
                <a:gd name="T39" fmla="*/ 2 h 179"/>
                <a:gd name="T40" fmla="*/ 16 w 65"/>
                <a:gd name="T41" fmla="*/ 29 h 179"/>
                <a:gd name="T42" fmla="*/ 8 w 65"/>
                <a:gd name="T43" fmla="*/ 45 h 179"/>
                <a:gd name="T44" fmla="*/ 0 w 65"/>
                <a:gd name="T45" fmla="*/ 29 h 179"/>
                <a:gd name="T46" fmla="*/ 16 w 65"/>
                <a:gd name="T47" fmla="*/ 29 h 1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179">
                  <a:moveTo>
                    <a:pt x="38" y="7"/>
                  </a:moveTo>
                  <a:lnTo>
                    <a:pt x="38" y="125"/>
                  </a:lnTo>
                  <a:lnTo>
                    <a:pt x="36" y="127"/>
                  </a:lnTo>
                  <a:lnTo>
                    <a:pt x="36" y="128"/>
                  </a:lnTo>
                  <a:lnTo>
                    <a:pt x="34" y="130"/>
                  </a:lnTo>
                  <a:lnTo>
                    <a:pt x="32" y="130"/>
                  </a:lnTo>
                  <a:lnTo>
                    <a:pt x="30" y="130"/>
                  </a:lnTo>
                  <a:lnTo>
                    <a:pt x="29" y="128"/>
                  </a:lnTo>
                  <a:lnTo>
                    <a:pt x="27" y="127"/>
                  </a:lnTo>
                  <a:lnTo>
                    <a:pt x="26" y="125"/>
                  </a:lnTo>
                  <a:lnTo>
                    <a:pt x="26" y="7"/>
                  </a:lnTo>
                  <a:lnTo>
                    <a:pt x="27" y="4"/>
                  </a:lnTo>
                  <a:lnTo>
                    <a:pt x="29" y="3"/>
                  </a:lnTo>
                  <a:lnTo>
                    <a:pt x="30" y="1"/>
                  </a:lnTo>
                  <a:lnTo>
                    <a:pt x="32" y="0"/>
                  </a:lnTo>
                  <a:lnTo>
                    <a:pt x="34" y="1"/>
                  </a:lnTo>
                  <a:lnTo>
                    <a:pt x="36" y="3"/>
                  </a:lnTo>
                  <a:lnTo>
                    <a:pt x="36" y="4"/>
                  </a:lnTo>
                  <a:lnTo>
                    <a:pt x="38" y="7"/>
                  </a:lnTo>
                  <a:close/>
                  <a:moveTo>
                    <a:pt x="65" y="114"/>
                  </a:moveTo>
                  <a:lnTo>
                    <a:pt x="32" y="179"/>
                  </a:lnTo>
                  <a:lnTo>
                    <a:pt x="0" y="114"/>
                  </a:lnTo>
                  <a:lnTo>
                    <a:pt x="65" y="114"/>
                  </a:lnTo>
                  <a:close/>
                </a:path>
              </a:pathLst>
            </a:custGeom>
            <a:solidFill>
              <a:srgbClr val="000000"/>
            </a:solidFill>
            <a:ln w="1588">
              <a:solidFill>
                <a:srgbClr val="000000"/>
              </a:solidFill>
              <a:prstDash val="solid"/>
              <a:round/>
              <a:headEnd/>
              <a:tailEnd/>
            </a:ln>
          </p:spPr>
          <p:txBody>
            <a:bodyPr/>
            <a:lstStyle/>
            <a:p>
              <a:endParaRPr lang="en-GB"/>
            </a:p>
          </p:txBody>
        </p:sp>
        <p:sp>
          <p:nvSpPr>
            <p:cNvPr id="33889" name="Freeform 120"/>
            <p:cNvSpPr>
              <a:spLocks noEditPoints="1"/>
            </p:cNvSpPr>
            <p:nvPr/>
          </p:nvSpPr>
          <p:spPr bwMode="auto">
            <a:xfrm>
              <a:off x="1456" y="679"/>
              <a:ext cx="32" cy="98"/>
            </a:xfrm>
            <a:custGeom>
              <a:avLst/>
              <a:gdLst>
                <a:gd name="T0" fmla="*/ 11 w 64"/>
                <a:gd name="T1" fmla="*/ 2 h 194"/>
                <a:gd name="T2" fmla="*/ 10 w 64"/>
                <a:gd name="T3" fmla="*/ 36 h 194"/>
                <a:gd name="T4" fmla="*/ 9 w 64"/>
                <a:gd name="T5" fmla="*/ 36 h 194"/>
                <a:gd name="T6" fmla="*/ 9 w 64"/>
                <a:gd name="T7" fmla="*/ 37 h 194"/>
                <a:gd name="T8" fmla="*/ 9 w 64"/>
                <a:gd name="T9" fmla="*/ 37 h 194"/>
                <a:gd name="T10" fmla="*/ 8 w 64"/>
                <a:gd name="T11" fmla="*/ 37 h 194"/>
                <a:gd name="T12" fmla="*/ 8 w 64"/>
                <a:gd name="T13" fmla="*/ 37 h 194"/>
                <a:gd name="T14" fmla="*/ 7 w 64"/>
                <a:gd name="T15" fmla="*/ 37 h 194"/>
                <a:gd name="T16" fmla="*/ 7 w 64"/>
                <a:gd name="T17" fmla="*/ 36 h 194"/>
                <a:gd name="T18" fmla="*/ 7 w 64"/>
                <a:gd name="T19" fmla="*/ 36 h 194"/>
                <a:gd name="T20" fmla="*/ 8 w 64"/>
                <a:gd name="T21" fmla="*/ 2 h 194"/>
                <a:gd name="T22" fmla="*/ 9 w 64"/>
                <a:gd name="T23" fmla="*/ 1 h 194"/>
                <a:gd name="T24" fmla="*/ 9 w 64"/>
                <a:gd name="T25" fmla="*/ 1 h 194"/>
                <a:gd name="T26" fmla="*/ 9 w 64"/>
                <a:gd name="T27" fmla="*/ 1 h 194"/>
                <a:gd name="T28" fmla="*/ 10 w 64"/>
                <a:gd name="T29" fmla="*/ 0 h 194"/>
                <a:gd name="T30" fmla="*/ 10 w 64"/>
                <a:gd name="T31" fmla="*/ 1 h 194"/>
                <a:gd name="T32" fmla="*/ 11 w 64"/>
                <a:gd name="T33" fmla="*/ 1 h 194"/>
                <a:gd name="T34" fmla="*/ 11 w 64"/>
                <a:gd name="T35" fmla="*/ 1 h 194"/>
                <a:gd name="T36" fmla="*/ 11 w 64"/>
                <a:gd name="T37" fmla="*/ 2 h 194"/>
                <a:gd name="T38" fmla="*/ 11 w 64"/>
                <a:gd name="T39" fmla="*/ 2 h 194"/>
                <a:gd name="T40" fmla="*/ 16 w 64"/>
                <a:gd name="T41" fmla="*/ 33 h 194"/>
                <a:gd name="T42" fmla="*/ 8 w 64"/>
                <a:gd name="T43" fmla="*/ 50 h 194"/>
                <a:gd name="T44" fmla="*/ 0 w 64"/>
                <a:gd name="T45" fmla="*/ 32 h 194"/>
                <a:gd name="T46" fmla="*/ 16 w 64"/>
                <a:gd name="T47" fmla="*/ 33 h 1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 h="194">
                  <a:moveTo>
                    <a:pt x="44" y="6"/>
                  </a:moveTo>
                  <a:lnTo>
                    <a:pt x="37" y="140"/>
                  </a:lnTo>
                  <a:lnTo>
                    <a:pt x="36" y="142"/>
                  </a:lnTo>
                  <a:lnTo>
                    <a:pt x="35" y="144"/>
                  </a:lnTo>
                  <a:lnTo>
                    <a:pt x="33" y="145"/>
                  </a:lnTo>
                  <a:lnTo>
                    <a:pt x="31" y="145"/>
                  </a:lnTo>
                  <a:lnTo>
                    <a:pt x="29" y="145"/>
                  </a:lnTo>
                  <a:lnTo>
                    <a:pt x="27" y="144"/>
                  </a:lnTo>
                  <a:lnTo>
                    <a:pt x="27" y="141"/>
                  </a:lnTo>
                  <a:lnTo>
                    <a:pt x="25" y="140"/>
                  </a:lnTo>
                  <a:lnTo>
                    <a:pt x="32" y="5"/>
                  </a:lnTo>
                  <a:lnTo>
                    <a:pt x="33" y="4"/>
                  </a:lnTo>
                  <a:lnTo>
                    <a:pt x="35" y="1"/>
                  </a:lnTo>
                  <a:lnTo>
                    <a:pt x="36" y="1"/>
                  </a:lnTo>
                  <a:lnTo>
                    <a:pt x="38" y="0"/>
                  </a:lnTo>
                  <a:lnTo>
                    <a:pt x="40" y="1"/>
                  </a:lnTo>
                  <a:lnTo>
                    <a:pt x="42" y="2"/>
                  </a:lnTo>
                  <a:lnTo>
                    <a:pt x="42" y="4"/>
                  </a:lnTo>
                  <a:lnTo>
                    <a:pt x="44" y="6"/>
                  </a:lnTo>
                  <a:close/>
                  <a:moveTo>
                    <a:pt x="64" y="131"/>
                  </a:moveTo>
                  <a:lnTo>
                    <a:pt x="29" y="194"/>
                  </a:lnTo>
                  <a:lnTo>
                    <a:pt x="0" y="127"/>
                  </a:lnTo>
                  <a:lnTo>
                    <a:pt x="64" y="131"/>
                  </a:lnTo>
                  <a:close/>
                </a:path>
              </a:pathLst>
            </a:custGeom>
            <a:solidFill>
              <a:srgbClr val="000000"/>
            </a:solidFill>
            <a:ln w="1588">
              <a:solidFill>
                <a:srgbClr val="000000"/>
              </a:solidFill>
              <a:prstDash val="solid"/>
              <a:round/>
              <a:headEnd/>
              <a:tailEnd/>
            </a:ln>
          </p:spPr>
          <p:txBody>
            <a:bodyPr/>
            <a:lstStyle/>
            <a:p>
              <a:endParaRPr lang="en-GB"/>
            </a:p>
          </p:txBody>
        </p:sp>
        <p:sp>
          <p:nvSpPr>
            <p:cNvPr id="33890" name="Freeform 121"/>
            <p:cNvSpPr>
              <a:spLocks noEditPoints="1"/>
            </p:cNvSpPr>
            <p:nvPr/>
          </p:nvSpPr>
          <p:spPr bwMode="auto">
            <a:xfrm>
              <a:off x="1462" y="978"/>
              <a:ext cx="29" cy="261"/>
            </a:xfrm>
            <a:custGeom>
              <a:avLst/>
              <a:gdLst>
                <a:gd name="T0" fmla="*/ 8 w 65"/>
                <a:gd name="T1" fmla="*/ 1 h 524"/>
                <a:gd name="T2" fmla="*/ 10 w 65"/>
                <a:gd name="T3" fmla="*/ 117 h 524"/>
                <a:gd name="T4" fmla="*/ 10 w 65"/>
                <a:gd name="T5" fmla="*/ 117 h 524"/>
                <a:gd name="T6" fmla="*/ 9 w 65"/>
                <a:gd name="T7" fmla="*/ 118 h 524"/>
                <a:gd name="T8" fmla="*/ 9 w 65"/>
                <a:gd name="T9" fmla="*/ 118 h 524"/>
                <a:gd name="T10" fmla="*/ 8 w 65"/>
                <a:gd name="T11" fmla="*/ 118 h 524"/>
                <a:gd name="T12" fmla="*/ 8 w 65"/>
                <a:gd name="T13" fmla="*/ 118 h 524"/>
                <a:gd name="T14" fmla="*/ 7 w 65"/>
                <a:gd name="T15" fmla="*/ 118 h 524"/>
                <a:gd name="T16" fmla="*/ 7 w 65"/>
                <a:gd name="T17" fmla="*/ 117 h 524"/>
                <a:gd name="T18" fmla="*/ 7 w 65"/>
                <a:gd name="T19" fmla="*/ 117 h 524"/>
                <a:gd name="T20" fmla="*/ 5 w 65"/>
                <a:gd name="T21" fmla="*/ 1 h 524"/>
                <a:gd name="T22" fmla="*/ 5 w 65"/>
                <a:gd name="T23" fmla="*/ 1 h 524"/>
                <a:gd name="T24" fmla="*/ 5 w 65"/>
                <a:gd name="T25" fmla="*/ 0 h 524"/>
                <a:gd name="T26" fmla="*/ 6 w 65"/>
                <a:gd name="T27" fmla="*/ 0 h 524"/>
                <a:gd name="T28" fmla="*/ 6 w 65"/>
                <a:gd name="T29" fmla="*/ 0 h 524"/>
                <a:gd name="T30" fmla="*/ 7 w 65"/>
                <a:gd name="T31" fmla="*/ 0 h 524"/>
                <a:gd name="T32" fmla="*/ 7 w 65"/>
                <a:gd name="T33" fmla="*/ 0 h 524"/>
                <a:gd name="T34" fmla="*/ 7 w 65"/>
                <a:gd name="T35" fmla="*/ 1 h 524"/>
                <a:gd name="T36" fmla="*/ 8 w 65"/>
                <a:gd name="T37" fmla="*/ 1 h 524"/>
                <a:gd name="T38" fmla="*/ 8 w 65"/>
                <a:gd name="T39" fmla="*/ 1 h 524"/>
                <a:gd name="T40" fmla="*/ 17 w 65"/>
                <a:gd name="T41" fmla="*/ 114 h 524"/>
                <a:gd name="T42" fmla="*/ 9 w 65"/>
                <a:gd name="T43" fmla="*/ 130 h 524"/>
                <a:gd name="T44" fmla="*/ 0 w 65"/>
                <a:gd name="T45" fmla="*/ 114 h 524"/>
                <a:gd name="T46" fmla="*/ 17 w 65"/>
                <a:gd name="T47" fmla="*/ 114 h 5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524">
                  <a:moveTo>
                    <a:pt x="30" y="5"/>
                  </a:moveTo>
                  <a:lnTo>
                    <a:pt x="37" y="469"/>
                  </a:lnTo>
                  <a:lnTo>
                    <a:pt x="37" y="471"/>
                  </a:lnTo>
                  <a:lnTo>
                    <a:pt x="36" y="473"/>
                  </a:lnTo>
                  <a:lnTo>
                    <a:pt x="35" y="475"/>
                  </a:lnTo>
                  <a:lnTo>
                    <a:pt x="32" y="475"/>
                  </a:lnTo>
                  <a:lnTo>
                    <a:pt x="30" y="475"/>
                  </a:lnTo>
                  <a:lnTo>
                    <a:pt x="28" y="473"/>
                  </a:lnTo>
                  <a:lnTo>
                    <a:pt x="27" y="472"/>
                  </a:lnTo>
                  <a:lnTo>
                    <a:pt x="27" y="469"/>
                  </a:lnTo>
                  <a:lnTo>
                    <a:pt x="18" y="7"/>
                  </a:lnTo>
                  <a:lnTo>
                    <a:pt x="19" y="4"/>
                  </a:lnTo>
                  <a:lnTo>
                    <a:pt x="20" y="3"/>
                  </a:lnTo>
                  <a:lnTo>
                    <a:pt x="22" y="1"/>
                  </a:lnTo>
                  <a:lnTo>
                    <a:pt x="23" y="0"/>
                  </a:lnTo>
                  <a:lnTo>
                    <a:pt x="26" y="1"/>
                  </a:lnTo>
                  <a:lnTo>
                    <a:pt x="27" y="3"/>
                  </a:lnTo>
                  <a:lnTo>
                    <a:pt x="28" y="4"/>
                  </a:lnTo>
                  <a:lnTo>
                    <a:pt x="30" y="5"/>
                  </a:lnTo>
                  <a:close/>
                  <a:moveTo>
                    <a:pt x="65" y="458"/>
                  </a:moveTo>
                  <a:lnTo>
                    <a:pt x="33" y="524"/>
                  </a:lnTo>
                  <a:lnTo>
                    <a:pt x="0" y="459"/>
                  </a:lnTo>
                  <a:lnTo>
                    <a:pt x="65" y="458"/>
                  </a:lnTo>
                  <a:close/>
                </a:path>
              </a:pathLst>
            </a:custGeom>
            <a:solidFill>
              <a:srgbClr val="000000"/>
            </a:solidFill>
            <a:ln w="1588">
              <a:solidFill>
                <a:srgbClr val="000000"/>
              </a:solidFill>
              <a:prstDash val="solid"/>
              <a:round/>
              <a:headEnd/>
              <a:tailEnd/>
            </a:ln>
          </p:spPr>
          <p:txBody>
            <a:bodyPr/>
            <a:lstStyle/>
            <a:p>
              <a:endParaRPr lang="en-GB"/>
            </a:p>
          </p:txBody>
        </p:sp>
        <p:sp>
          <p:nvSpPr>
            <p:cNvPr id="33891" name="Freeform 122"/>
            <p:cNvSpPr>
              <a:spLocks noEditPoints="1"/>
            </p:cNvSpPr>
            <p:nvPr/>
          </p:nvSpPr>
          <p:spPr bwMode="auto">
            <a:xfrm>
              <a:off x="1459" y="1722"/>
              <a:ext cx="32" cy="298"/>
            </a:xfrm>
            <a:custGeom>
              <a:avLst/>
              <a:gdLst>
                <a:gd name="T0" fmla="*/ 9 w 65"/>
                <a:gd name="T1" fmla="*/ 2 h 595"/>
                <a:gd name="T2" fmla="*/ 9 w 65"/>
                <a:gd name="T3" fmla="*/ 135 h 595"/>
                <a:gd name="T4" fmla="*/ 9 w 65"/>
                <a:gd name="T5" fmla="*/ 136 h 595"/>
                <a:gd name="T6" fmla="*/ 9 w 65"/>
                <a:gd name="T7" fmla="*/ 136 h 595"/>
                <a:gd name="T8" fmla="*/ 8 w 65"/>
                <a:gd name="T9" fmla="*/ 137 h 595"/>
                <a:gd name="T10" fmla="*/ 8 w 65"/>
                <a:gd name="T11" fmla="*/ 137 h 595"/>
                <a:gd name="T12" fmla="*/ 7 w 65"/>
                <a:gd name="T13" fmla="*/ 137 h 595"/>
                <a:gd name="T14" fmla="*/ 7 w 65"/>
                <a:gd name="T15" fmla="*/ 136 h 595"/>
                <a:gd name="T16" fmla="*/ 6 w 65"/>
                <a:gd name="T17" fmla="*/ 136 h 595"/>
                <a:gd name="T18" fmla="*/ 6 w 65"/>
                <a:gd name="T19" fmla="*/ 135 h 595"/>
                <a:gd name="T20" fmla="*/ 6 w 65"/>
                <a:gd name="T21" fmla="*/ 2 h 595"/>
                <a:gd name="T22" fmla="*/ 6 w 65"/>
                <a:gd name="T23" fmla="*/ 1 h 595"/>
                <a:gd name="T24" fmla="*/ 7 w 65"/>
                <a:gd name="T25" fmla="*/ 1 h 595"/>
                <a:gd name="T26" fmla="*/ 7 w 65"/>
                <a:gd name="T27" fmla="*/ 1 h 595"/>
                <a:gd name="T28" fmla="*/ 8 w 65"/>
                <a:gd name="T29" fmla="*/ 0 h 595"/>
                <a:gd name="T30" fmla="*/ 8 w 65"/>
                <a:gd name="T31" fmla="*/ 1 h 595"/>
                <a:gd name="T32" fmla="*/ 9 w 65"/>
                <a:gd name="T33" fmla="*/ 1 h 595"/>
                <a:gd name="T34" fmla="*/ 9 w 65"/>
                <a:gd name="T35" fmla="*/ 1 h 595"/>
                <a:gd name="T36" fmla="*/ 9 w 65"/>
                <a:gd name="T37" fmla="*/ 2 h 595"/>
                <a:gd name="T38" fmla="*/ 9 w 65"/>
                <a:gd name="T39" fmla="*/ 2 h 595"/>
                <a:gd name="T40" fmla="*/ 16 w 65"/>
                <a:gd name="T41" fmla="*/ 133 h 595"/>
                <a:gd name="T42" fmla="*/ 8 w 65"/>
                <a:gd name="T43" fmla="*/ 149 h 595"/>
                <a:gd name="T44" fmla="*/ 0 w 65"/>
                <a:gd name="T45" fmla="*/ 133 h 595"/>
                <a:gd name="T46" fmla="*/ 16 w 65"/>
                <a:gd name="T47" fmla="*/ 133 h 5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595">
                  <a:moveTo>
                    <a:pt x="38" y="6"/>
                  </a:moveTo>
                  <a:lnTo>
                    <a:pt x="38" y="540"/>
                  </a:lnTo>
                  <a:lnTo>
                    <a:pt x="36" y="543"/>
                  </a:lnTo>
                  <a:lnTo>
                    <a:pt x="36" y="544"/>
                  </a:lnTo>
                  <a:lnTo>
                    <a:pt x="34" y="546"/>
                  </a:lnTo>
                  <a:lnTo>
                    <a:pt x="32" y="546"/>
                  </a:lnTo>
                  <a:lnTo>
                    <a:pt x="30" y="546"/>
                  </a:lnTo>
                  <a:lnTo>
                    <a:pt x="29" y="544"/>
                  </a:lnTo>
                  <a:lnTo>
                    <a:pt x="27" y="543"/>
                  </a:lnTo>
                  <a:lnTo>
                    <a:pt x="26" y="540"/>
                  </a:lnTo>
                  <a:lnTo>
                    <a:pt x="26" y="6"/>
                  </a:lnTo>
                  <a:lnTo>
                    <a:pt x="27" y="4"/>
                  </a:lnTo>
                  <a:lnTo>
                    <a:pt x="29" y="2"/>
                  </a:lnTo>
                  <a:lnTo>
                    <a:pt x="30" y="1"/>
                  </a:lnTo>
                  <a:lnTo>
                    <a:pt x="32" y="0"/>
                  </a:lnTo>
                  <a:lnTo>
                    <a:pt x="34" y="1"/>
                  </a:lnTo>
                  <a:lnTo>
                    <a:pt x="36" y="2"/>
                  </a:lnTo>
                  <a:lnTo>
                    <a:pt x="36" y="4"/>
                  </a:lnTo>
                  <a:lnTo>
                    <a:pt x="38" y="6"/>
                  </a:lnTo>
                  <a:close/>
                  <a:moveTo>
                    <a:pt x="65" y="530"/>
                  </a:moveTo>
                  <a:lnTo>
                    <a:pt x="32" y="595"/>
                  </a:lnTo>
                  <a:lnTo>
                    <a:pt x="0" y="530"/>
                  </a:lnTo>
                  <a:lnTo>
                    <a:pt x="65" y="530"/>
                  </a:lnTo>
                  <a:close/>
                </a:path>
              </a:pathLst>
            </a:custGeom>
            <a:solidFill>
              <a:srgbClr val="000000"/>
            </a:solidFill>
            <a:ln w="1588">
              <a:solidFill>
                <a:srgbClr val="000000"/>
              </a:solidFill>
              <a:prstDash val="solid"/>
              <a:round/>
              <a:headEnd/>
              <a:tailEnd/>
            </a:ln>
          </p:spPr>
          <p:txBody>
            <a:bodyPr/>
            <a:lstStyle/>
            <a:p>
              <a:endParaRPr lang="en-GB"/>
            </a:p>
          </p:txBody>
        </p:sp>
        <p:sp>
          <p:nvSpPr>
            <p:cNvPr id="33892" name="Freeform 123"/>
            <p:cNvSpPr>
              <a:spLocks noEditPoints="1"/>
            </p:cNvSpPr>
            <p:nvPr/>
          </p:nvSpPr>
          <p:spPr bwMode="auto">
            <a:xfrm>
              <a:off x="2051" y="1466"/>
              <a:ext cx="338" cy="33"/>
            </a:xfrm>
            <a:custGeom>
              <a:avLst/>
              <a:gdLst>
                <a:gd name="T0" fmla="*/ 1 w 677"/>
                <a:gd name="T1" fmla="*/ 7 h 65"/>
                <a:gd name="T2" fmla="*/ 155 w 677"/>
                <a:gd name="T3" fmla="*/ 7 h 65"/>
                <a:gd name="T4" fmla="*/ 156 w 677"/>
                <a:gd name="T5" fmla="*/ 7 h 65"/>
                <a:gd name="T6" fmla="*/ 156 w 677"/>
                <a:gd name="T7" fmla="*/ 7 h 65"/>
                <a:gd name="T8" fmla="*/ 156 w 677"/>
                <a:gd name="T9" fmla="*/ 8 h 65"/>
                <a:gd name="T10" fmla="*/ 156 w 677"/>
                <a:gd name="T11" fmla="*/ 8 h 65"/>
                <a:gd name="T12" fmla="*/ 156 w 677"/>
                <a:gd name="T13" fmla="*/ 9 h 65"/>
                <a:gd name="T14" fmla="*/ 156 w 677"/>
                <a:gd name="T15" fmla="*/ 9 h 65"/>
                <a:gd name="T16" fmla="*/ 156 w 677"/>
                <a:gd name="T17" fmla="*/ 9 h 65"/>
                <a:gd name="T18" fmla="*/ 155 w 677"/>
                <a:gd name="T19" fmla="*/ 10 h 65"/>
                <a:gd name="T20" fmla="*/ 1 w 677"/>
                <a:gd name="T21" fmla="*/ 10 h 65"/>
                <a:gd name="T22" fmla="*/ 1 w 677"/>
                <a:gd name="T23" fmla="*/ 9 h 65"/>
                <a:gd name="T24" fmla="*/ 0 w 677"/>
                <a:gd name="T25" fmla="*/ 9 h 65"/>
                <a:gd name="T26" fmla="*/ 0 w 677"/>
                <a:gd name="T27" fmla="*/ 9 h 65"/>
                <a:gd name="T28" fmla="*/ 0 w 677"/>
                <a:gd name="T29" fmla="*/ 8 h 65"/>
                <a:gd name="T30" fmla="*/ 0 w 677"/>
                <a:gd name="T31" fmla="*/ 8 h 65"/>
                <a:gd name="T32" fmla="*/ 0 w 677"/>
                <a:gd name="T33" fmla="*/ 7 h 65"/>
                <a:gd name="T34" fmla="*/ 1 w 677"/>
                <a:gd name="T35" fmla="*/ 7 h 65"/>
                <a:gd name="T36" fmla="*/ 1 w 677"/>
                <a:gd name="T37" fmla="*/ 7 h 65"/>
                <a:gd name="T38" fmla="*/ 1 w 677"/>
                <a:gd name="T39" fmla="*/ 7 h 65"/>
                <a:gd name="T40" fmla="*/ 153 w 677"/>
                <a:gd name="T41" fmla="*/ 0 h 65"/>
                <a:gd name="T42" fmla="*/ 169 w 677"/>
                <a:gd name="T43" fmla="*/ 8 h 65"/>
                <a:gd name="T44" fmla="*/ 153 w 677"/>
                <a:gd name="T45" fmla="*/ 17 h 65"/>
                <a:gd name="T46" fmla="*/ 153 w 677"/>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77" h="65">
                  <a:moveTo>
                    <a:pt x="6" y="26"/>
                  </a:moveTo>
                  <a:lnTo>
                    <a:pt x="622" y="26"/>
                  </a:lnTo>
                  <a:lnTo>
                    <a:pt x="625" y="27"/>
                  </a:lnTo>
                  <a:lnTo>
                    <a:pt x="626" y="28"/>
                  </a:lnTo>
                  <a:lnTo>
                    <a:pt x="627" y="30"/>
                  </a:lnTo>
                  <a:lnTo>
                    <a:pt x="627" y="32"/>
                  </a:lnTo>
                  <a:lnTo>
                    <a:pt x="627" y="33"/>
                  </a:lnTo>
                  <a:lnTo>
                    <a:pt x="626" y="36"/>
                  </a:lnTo>
                  <a:lnTo>
                    <a:pt x="625" y="36"/>
                  </a:lnTo>
                  <a:lnTo>
                    <a:pt x="622" y="37"/>
                  </a:lnTo>
                  <a:lnTo>
                    <a:pt x="6" y="37"/>
                  </a:lnTo>
                  <a:lnTo>
                    <a:pt x="4" y="36"/>
                  </a:lnTo>
                  <a:lnTo>
                    <a:pt x="2" y="36"/>
                  </a:lnTo>
                  <a:lnTo>
                    <a:pt x="1" y="33"/>
                  </a:lnTo>
                  <a:lnTo>
                    <a:pt x="0" y="32"/>
                  </a:lnTo>
                  <a:lnTo>
                    <a:pt x="1" y="30"/>
                  </a:lnTo>
                  <a:lnTo>
                    <a:pt x="2" y="28"/>
                  </a:lnTo>
                  <a:lnTo>
                    <a:pt x="4" y="27"/>
                  </a:lnTo>
                  <a:lnTo>
                    <a:pt x="6" y="26"/>
                  </a:lnTo>
                  <a:close/>
                  <a:moveTo>
                    <a:pt x="612" y="0"/>
                  </a:moveTo>
                  <a:lnTo>
                    <a:pt x="677" y="32"/>
                  </a:lnTo>
                  <a:lnTo>
                    <a:pt x="612" y="65"/>
                  </a:lnTo>
                  <a:lnTo>
                    <a:pt x="612" y="0"/>
                  </a:lnTo>
                  <a:close/>
                </a:path>
              </a:pathLst>
            </a:custGeom>
            <a:solidFill>
              <a:srgbClr val="000000"/>
            </a:solidFill>
            <a:ln w="1588">
              <a:solidFill>
                <a:srgbClr val="000000"/>
              </a:solidFill>
              <a:prstDash val="solid"/>
              <a:round/>
              <a:headEnd/>
              <a:tailEnd/>
            </a:ln>
          </p:spPr>
          <p:txBody>
            <a:bodyPr/>
            <a:lstStyle/>
            <a:p>
              <a:endParaRPr lang="en-GB"/>
            </a:p>
          </p:txBody>
        </p:sp>
        <p:sp>
          <p:nvSpPr>
            <p:cNvPr id="33893" name="Freeform 124"/>
            <p:cNvSpPr>
              <a:spLocks noEditPoints="1"/>
            </p:cNvSpPr>
            <p:nvPr/>
          </p:nvSpPr>
          <p:spPr bwMode="auto">
            <a:xfrm>
              <a:off x="2990" y="1722"/>
              <a:ext cx="33" cy="286"/>
            </a:xfrm>
            <a:custGeom>
              <a:avLst/>
              <a:gdLst>
                <a:gd name="T0" fmla="*/ 8 w 65"/>
                <a:gd name="T1" fmla="*/ 2 h 572"/>
                <a:gd name="T2" fmla="*/ 10 w 65"/>
                <a:gd name="T3" fmla="*/ 130 h 572"/>
                <a:gd name="T4" fmla="*/ 10 w 65"/>
                <a:gd name="T5" fmla="*/ 130 h 572"/>
                <a:gd name="T6" fmla="*/ 9 w 65"/>
                <a:gd name="T7" fmla="*/ 131 h 572"/>
                <a:gd name="T8" fmla="*/ 9 w 65"/>
                <a:gd name="T9" fmla="*/ 131 h 572"/>
                <a:gd name="T10" fmla="*/ 8 w 65"/>
                <a:gd name="T11" fmla="*/ 131 h 572"/>
                <a:gd name="T12" fmla="*/ 8 w 65"/>
                <a:gd name="T13" fmla="*/ 131 h 572"/>
                <a:gd name="T14" fmla="*/ 7 w 65"/>
                <a:gd name="T15" fmla="*/ 131 h 572"/>
                <a:gd name="T16" fmla="*/ 7 w 65"/>
                <a:gd name="T17" fmla="*/ 130 h 572"/>
                <a:gd name="T18" fmla="*/ 7 w 65"/>
                <a:gd name="T19" fmla="*/ 130 h 572"/>
                <a:gd name="T20" fmla="*/ 5 w 65"/>
                <a:gd name="T21" fmla="*/ 2 h 572"/>
                <a:gd name="T22" fmla="*/ 6 w 65"/>
                <a:gd name="T23" fmla="*/ 1 h 572"/>
                <a:gd name="T24" fmla="*/ 6 w 65"/>
                <a:gd name="T25" fmla="*/ 1 h 572"/>
                <a:gd name="T26" fmla="*/ 6 w 65"/>
                <a:gd name="T27" fmla="*/ 1 h 572"/>
                <a:gd name="T28" fmla="*/ 7 w 65"/>
                <a:gd name="T29" fmla="*/ 0 h 572"/>
                <a:gd name="T30" fmla="*/ 7 w 65"/>
                <a:gd name="T31" fmla="*/ 1 h 572"/>
                <a:gd name="T32" fmla="*/ 7 w 65"/>
                <a:gd name="T33" fmla="*/ 1 h 572"/>
                <a:gd name="T34" fmla="*/ 8 w 65"/>
                <a:gd name="T35" fmla="*/ 1 h 572"/>
                <a:gd name="T36" fmla="*/ 8 w 65"/>
                <a:gd name="T37" fmla="*/ 2 h 572"/>
                <a:gd name="T38" fmla="*/ 8 w 65"/>
                <a:gd name="T39" fmla="*/ 2 h 572"/>
                <a:gd name="T40" fmla="*/ 17 w 65"/>
                <a:gd name="T41" fmla="*/ 127 h 572"/>
                <a:gd name="T42" fmla="*/ 9 w 65"/>
                <a:gd name="T43" fmla="*/ 143 h 572"/>
                <a:gd name="T44" fmla="*/ 0 w 65"/>
                <a:gd name="T45" fmla="*/ 127 h 572"/>
                <a:gd name="T46" fmla="*/ 17 w 65"/>
                <a:gd name="T47" fmla="*/ 127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572">
                  <a:moveTo>
                    <a:pt x="31" y="6"/>
                  </a:moveTo>
                  <a:lnTo>
                    <a:pt x="37" y="517"/>
                  </a:lnTo>
                  <a:lnTo>
                    <a:pt x="37" y="518"/>
                  </a:lnTo>
                  <a:lnTo>
                    <a:pt x="36" y="521"/>
                  </a:lnTo>
                  <a:lnTo>
                    <a:pt x="35" y="522"/>
                  </a:lnTo>
                  <a:lnTo>
                    <a:pt x="32" y="522"/>
                  </a:lnTo>
                  <a:lnTo>
                    <a:pt x="30" y="522"/>
                  </a:lnTo>
                  <a:lnTo>
                    <a:pt x="28" y="521"/>
                  </a:lnTo>
                  <a:lnTo>
                    <a:pt x="27" y="520"/>
                  </a:lnTo>
                  <a:lnTo>
                    <a:pt x="27" y="517"/>
                  </a:lnTo>
                  <a:lnTo>
                    <a:pt x="19" y="6"/>
                  </a:lnTo>
                  <a:lnTo>
                    <a:pt x="21" y="4"/>
                  </a:lnTo>
                  <a:lnTo>
                    <a:pt x="22" y="2"/>
                  </a:lnTo>
                  <a:lnTo>
                    <a:pt x="23" y="1"/>
                  </a:lnTo>
                  <a:lnTo>
                    <a:pt x="26" y="0"/>
                  </a:lnTo>
                  <a:lnTo>
                    <a:pt x="27" y="1"/>
                  </a:lnTo>
                  <a:lnTo>
                    <a:pt x="28" y="2"/>
                  </a:lnTo>
                  <a:lnTo>
                    <a:pt x="30" y="4"/>
                  </a:lnTo>
                  <a:lnTo>
                    <a:pt x="31" y="6"/>
                  </a:lnTo>
                  <a:close/>
                  <a:moveTo>
                    <a:pt x="65" y="505"/>
                  </a:moveTo>
                  <a:lnTo>
                    <a:pt x="34" y="572"/>
                  </a:lnTo>
                  <a:lnTo>
                    <a:pt x="0" y="507"/>
                  </a:lnTo>
                  <a:lnTo>
                    <a:pt x="65" y="505"/>
                  </a:lnTo>
                  <a:close/>
                </a:path>
              </a:pathLst>
            </a:custGeom>
            <a:solidFill>
              <a:srgbClr val="000000"/>
            </a:solidFill>
            <a:ln w="1588">
              <a:solidFill>
                <a:srgbClr val="000000"/>
              </a:solidFill>
              <a:prstDash val="solid"/>
              <a:round/>
              <a:headEnd/>
              <a:tailEnd/>
            </a:ln>
          </p:spPr>
          <p:txBody>
            <a:bodyPr/>
            <a:lstStyle/>
            <a:p>
              <a:endParaRPr lang="en-GB"/>
            </a:p>
          </p:txBody>
        </p:sp>
        <p:sp>
          <p:nvSpPr>
            <p:cNvPr id="33894" name="Freeform 125"/>
            <p:cNvSpPr>
              <a:spLocks noEditPoints="1"/>
            </p:cNvSpPr>
            <p:nvPr/>
          </p:nvSpPr>
          <p:spPr bwMode="auto">
            <a:xfrm>
              <a:off x="2987" y="2504"/>
              <a:ext cx="33" cy="359"/>
            </a:xfrm>
            <a:custGeom>
              <a:avLst/>
              <a:gdLst>
                <a:gd name="T0" fmla="*/ 12 w 65"/>
                <a:gd name="T1" fmla="*/ 1 h 720"/>
                <a:gd name="T2" fmla="*/ 10 w 65"/>
                <a:gd name="T3" fmla="*/ 166 h 720"/>
                <a:gd name="T4" fmla="*/ 10 w 65"/>
                <a:gd name="T5" fmla="*/ 166 h 720"/>
                <a:gd name="T6" fmla="*/ 10 w 65"/>
                <a:gd name="T7" fmla="*/ 167 h 720"/>
                <a:gd name="T8" fmla="*/ 9 w 65"/>
                <a:gd name="T9" fmla="*/ 167 h 720"/>
                <a:gd name="T10" fmla="*/ 9 w 65"/>
                <a:gd name="T11" fmla="*/ 167 h 720"/>
                <a:gd name="T12" fmla="*/ 8 w 65"/>
                <a:gd name="T13" fmla="*/ 167 h 720"/>
                <a:gd name="T14" fmla="*/ 8 w 65"/>
                <a:gd name="T15" fmla="*/ 167 h 720"/>
                <a:gd name="T16" fmla="*/ 7 w 65"/>
                <a:gd name="T17" fmla="*/ 166 h 720"/>
                <a:gd name="T18" fmla="*/ 7 w 65"/>
                <a:gd name="T19" fmla="*/ 166 h 720"/>
                <a:gd name="T20" fmla="*/ 9 w 65"/>
                <a:gd name="T21" fmla="*/ 1 h 720"/>
                <a:gd name="T22" fmla="*/ 9 w 65"/>
                <a:gd name="T23" fmla="*/ 0 h 720"/>
                <a:gd name="T24" fmla="*/ 10 w 65"/>
                <a:gd name="T25" fmla="*/ 0 h 720"/>
                <a:gd name="T26" fmla="*/ 10 w 65"/>
                <a:gd name="T27" fmla="*/ 0 h 720"/>
                <a:gd name="T28" fmla="*/ 11 w 65"/>
                <a:gd name="T29" fmla="*/ 0 h 720"/>
                <a:gd name="T30" fmla="*/ 11 w 65"/>
                <a:gd name="T31" fmla="*/ 0 h 720"/>
                <a:gd name="T32" fmla="*/ 11 w 65"/>
                <a:gd name="T33" fmla="*/ 0 h 720"/>
                <a:gd name="T34" fmla="*/ 11 w 65"/>
                <a:gd name="T35" fmla="*/ 0 h 720"/>
                <a:gd name="T36" fmla="*/ 12 w 65"/>
                <a:gd name="T37" fmla="*/ 1 h 720"/>
                <a:gd name="T38" fmla="*/ 12 w 65"/>
                <a:gd name="T39" fmla="*/ 1 h 720"/>
                <a:gd name="T40" fmla="*/ 17 w 65"/>
                <a:gd name="T41" fmla="*/ 163 h 720"/>
                <a:gd name="T42" fmla="*/ 9 w 65"/>
                <a:gd name="T43" fmla="*/ 179 h 720"/>
                <a:gd name="T44" fmla="*/ 0 w 65"/>
                <a:gd name="T45" fmla="*/ 163 h 720"/>
                <a:gd name="T46" fmla="*/ 17 w 65"/>
                <a:gd name="T47" fmla="*/ 163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720">
                  <a:moveTo>
                    <a:pt x="46" y="5"/>
                  </a:moveTo>
                  <a:lnTo>
                    <a:pt x="38" y="665"/>
                  </a:lnTo>
                  <a:lnTo>
                    <a:pt x="38" y="668"/>
                  </a:lnTo>
                  <a:lnTo>
                    <a:pt x="37" y="669"/>
                  </a:lnTo>
                  <a:lnTo>
                    <a:pt x="35" y="670"/>
                  </a:lnTo>
                  <a:lnTo>
                    <a:pt x="33" y="670"/>
                  </a:lnTo>
                  <a:lnTo>
                    <a:pt x="30" y="670"/>
                  </a:lnTo>
                  <a:lnTo>
                    <a:pt x="29" y="669"/>
                  </a:lnTo>
                  <a:lnTo>
                    <a:pt x="28" y="668"/>
                  </a:lnTo>
                  <a:lnTo>
                    <a:pt x="28" y="665"/>
                  </a:lnTo>
                  <a:lnTo>
                    <a:pt x="35" y="5"/>
                  </a:lnTo>
                  <a:lnTo>
                    <a:pt x="35" y="3"/>
                  </a:lnTo>
                  <a:lnTo>
                    <a:pt x="37" y="1"/>
                  </a:lnTo>
                  <a:lnTo>
                    <a:pt x="38" y="0"/>
                  </a:lnTo>
                  <a:lnTo>
                    <a:pt x="41" y="0"/>
                  </a:lnTo>
                  <a:lnTo>
                    <a:pt x="42" y="0"/>
                  </a:lnTo>
                  <a:lnTo>
                    <a:pt x="44" y="1"/>
                  </a:lnTo>
                  <a:lnTo>
                    <a:pt x="44" y="3"/>
                  </a:lnTo>
                  <a:lnTo>
                    <a:pt x="46" y="5"/>
                  </a:lnTo>
                  <a:close/>
                  <a:moveTo>
                    <a:pt x="65" y="655"/>
                  </a:moveTo>
                  <a:lnTo>
                    <a:pt x="33" y="720"/>
                  </a:lnTo>
                  <a:lnTo>
                    <a:pt x="0" y="654"/>
                  </a:lnTo>
                  <a:lnTo>
                    <a:pt x="65" y="655"/>
                  </a:lnTo>
                  <a:close/>
                </a:path>
              </a:pathLst>
            </a:custGeom>
            <a:solidFill>
              <a:srgbClr val="000000"/>
            </a:solidFill>
            <a:ln w="1588">
              <a:solidFill>
                <a:srgbClr val="000000"/>
              </a:solidFill>
              <a:prstDash val="solid"/>
              <a:round/>
              <a:headEnd/>
              <a:tailEnd/>
            </a:ln>
          </p:spPr>
          <p:txBody>
            <a:bodyPr/>
            <a:lstStyle/>
            <a:p>
              <a:endParaRPr lang="en-GB"/>
            </a:p>
          </p:txBody>
        </p:sp>
        <p:sp>
          <p:nvSpPr>
            <p:cNvPr id="33895" name="Freeform 126"/>
            <p:cNvSpPr>
              <a:spLocks noEditPoints="1"/>
            </p:cNvSpPr>
            <p:nvPr/>
          </p:nvSpPr>
          <p:spPr bwMode="auto">
            <a:xfrm>
              <a:off x="2990" y="3351"/>
              <a:ext cx="33" cy="171"/>
            </a:xfrm>
            <a:custGeom>
              <a:avLst/>
              <a:gdLst>
                <a:gd name="T0" fmla="*/ 8 w 65"/>
                <a:gd name="T1" fmla="*/ 2 h 342"/>
                <a:gd name="T2" fmla="*/ 10 w 65"/>
                <a:gd name="T3" fmla="*/ 72 h 342"/>
                <a:gd name="T4" fmla="*/ 9 w 65"/>
                <a:gd name="T5" fmla="*/ 73 h 342"/>
                <a:gd name="T6" fmla="*/ 9 w 65"/>
                <a:gd name="T7" fmla="*/ 73 h 342"/>
                <a:gd name="T8" fmla="*/ 9 w 65"/>
                <a:gd name="T9" fmla="*/ 74 h 342"/>
                <a:gd name="T10" fmla="*/ 8 w 65"/>
                <a:gd name="T11" fmla="*/ 74 h 342"/>
                <a:gd name="T12" fmla="*/ 8 w 65"/>
                <a:gd name="T13" fmla="*/ 74 h 342"/>
                <a:gd name="T14" fmla="*/ 7 w 65"/>
                <a:gd name="T15" fmla="*/ 73 h 342"/>
                <a:gd name="T16" fmla="*/ 7 w 65"/>
                <a:gd name="T17" fmla="*/ 73 h 342"/>
                <a:gd name="T18" fmla="*/ 7 w 65"/>
                <a:gd name="T19" fmla="*/ 72 h 342"/>
                <a:gd name="T20" fmla="*/ 6 w 65"/>
                <a:gd name="T21" fmla="*/ 2 h 342"/>
                <a:gd name="T22" fmla="*/ 6 w 65"/>
                <a:gd name="T23" fmla="*/ 1 h 342"/>
                <a:gd name="T24" fmla="*/ 6 w 65"/>
                <a:gd name="T25" fmla="*/ 1 h 342"/>
                <a:gd name="T26" fmla="*/ 6 w 65"/>
                <a:gd name="T27" fmla="*/ 0 h 342"/>
                <a:gd name="T28" fmla="*/ 7 w 65"/>
                <a:gd name="T29" fmla="*/ 0 h 342"/>
                <a:gd name="T30" fmla="*/ 7 w 65"/>
                <a:gd name="T31" fmla="*/ 0 h 342"/>
                <a:gd name="T32" fmla="*/ 7 w 65"/>
                <a:gd name="T33" fmla="*/ 1 h 342"/>
                <a:gd name="T34" fmla="*/ 8 w 65"/>
                <a:gd name="T35" fmla="*/ 1 h 342"/>
                <a:gd name="T36" fmla="*/ 8 w 65"/>
                <a:gd name="T37" fmla="*/ 2 h 342"/>
                <a:gd name="T38" fmla="*/ 8 w 65"/>
                <a:gd name="T39" fmla="*/ 2 h 342"/>
                <a:gd name="T40" fmla="*/ 17 w 65"/>
                <a:gd name="T41" fmla="*/ 69 h 342"/>
                <a:gd name="T42" fmla="*/ 9 w 65"/>
                <a:gd name="T43" fmla="*/ 86 h 342"/>
                <a:gd name="T44" fmla="*/ 0 w 65"/>
                <a:gd name="T45" fmla="*/ 70 h 342"/>
                <a:gd name="T46" fmla="*/ 17 w 65"/>
                <a:gd name="T47" fmla="*/ 69 h 3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342">
                  <a:moveTo>
                    <a:pt x="31" y="5"/>
                  </a:moveTo>
                  <a:lnTo>
                    <a:pt x="37" y="288"/>
                  </a:lnTo>
                  <a:lnTo>
                    <a:pt x="36" y="289"/>
                  </a:lnTo>
                  <a:lnTo>
                    <a:pt x="36" y="291"/>
                  </a:lnTo>
                  <a:lnTo>
                    <a:pt x="34" y="293"/>
                  </a:lnTo>
                  <a:lnTo>
                    <a:pt x="32" y="293"/>
                  </a:lnTo>
                  <a:lnTo>
                    <a:pt x="30" y="293"/>
                  </a:lnTo>
                  <a:lnTo>
                    <a:pt x="28" y="291"/>
                  </a:lnTo>
                  <a:lnTo>
                    <a:pt x="27" y="290"/>
                  </a:lnTo>
                  <a:lnTo>
                    <a:pt x="27" y="288"/>
                  </a:lnTo>
                  <a:lnTo>
                    <a:pt x="21" y="5"/>
                  </a:lnTo>
                  <a:lnTo>
                    <a:pt x="21" y="2"/>
                  </a:lnTo>
                  <a:lnTo>
                    <a:pt x="22" y="1"/>
                  </a:lnTo>
                  <a:lnTo>
                    <a:pt x="23" y="0"/>
                  </a:lnTo>
                  <a:lnTo>
                    <a:pt x="26" y="0"/>
                  </a:lnTo>
                  <a:lnTo>
                    <a:pt x="27" y="0"/>
                  </a:lnTo>
                  <a:lnTo>
                    <a:pt x="28" y="1"/>
                  </a:lnTo>
                  <a:lnTo>
                    <a:pt x="30" y="2"/>
                  </a:lnTo>
                  <a:lnTo>
                    <a:pt x="31" y="5"/>
                  </a:lnTo>
                  <a:close/>
                  <a:moveTo>
                    <a:pt x="65" y="276"/>
                  </a:moveTo>
                  <a:lnTo>
                    <a:pt x="34" y="342"/>
                  </a:lnTo>
                  <a:lnTo>
                    <a:pt x="0" y="277"/>
                  </a:lnTo>
                  <a:lnTo>
                    <a:pt x="65" y="276"/>
                  </a:lnTo>
                  <a:close/>
                </a:path>
              </a:pathLst>
            </a:custGeom>
            <a:solidFill>
              <a:srgbClr val="000000"/>
            </a:solidFill>
            <a:ln w="1588">
              <a:solidFill>
                <a:srgbClr val="000000"/>
              </a:solidFill>
              <a:prstDash val="solid"/>
              <a:round/>
              <a:headEnd/>
              <a:tailEnd/>
            </a:ln>
          </p:spPr>
          <p:txBody>
            <a:bodyPr/>
            <a:lstStyle/>
            <a:p>
              <a:endParaRPr lang="en-GB"/>
            </a:p>
          </p:txBody>
        </p:sp>
        <p:sp>
          <p:nvSpPr>
            <p:cNvPr id="33896" name="Freeform 127"/>
            <p:cNvSpPr>
              <a:spLocks noEditPoints="1"/>
            </p:cNvSpPr>
            <p:nvPr/>
          </p:nvSpPr>
          <p:spPr bwMode="auto">
            <a:xfrm>
              <a:off x="3409" y="2250"/>
              <a:ext cx="368" cy="33"/>
            </a:xfrm>
            <a:custGeom>
              <a:avLst/>
              <a:gdLst>
                <a:gd name="T0" fmla="*/ 1 w 737"/>
                <a:gd name="T1" fmla="*/ 4 h 65"/>
                <a:gd name="T2" fmla="*/ 170 w 737"/>
                <a:gd name="T3" fmla="*/ 7 h 65"/>
                <a:gd name="T4" fmla="*/ 171 w 737"/>
                <a:gd name="T5" fmla="*/ 7 h 65"/>
                <a:gd name="T6" fmla="*/ 171 w 737"/>
                <a:gd name="T7" fmla="*/ 8 h 65"/>
                <a:gd name="T8" fmla="*/ 172 w 737"/>
                <a:gd name="T9" fmla="*/ 8 h 65"/>
                <a:gd name="T10" fmla="*/ 172 w 737"/>
                <a:gd name="T11" fmla="*/ 9 h 65"/>
                <a:gd name="T12" fmla="*/ 172 w 737"/>
                <a:gd name="T13" fmla="*/ 9 h 65"/>
                <a:gd name="T14" fmla="*/ 171 w 737"/>
                <a:gd name="T15" fmla="*/ 10 h 65"/>
                <a:gd name="T16" fmla="*/ 171 w 737"/>
                <a:gd name="T17" fmla="*/ 10 h 65"/>
                <a:gd name="T18" fmla="*/ 170 w 737"/>
                <a:gd name="T19" fmla="*/ 10 h 65"/>
                <a:gd name="T20" fmla="*/ 1 w 737"/>
                <a:gd name="T21" fmla="*/ 6 h 65"/>
                <a:gd name="T22" fmla="*/ 0 w 737"/>
                <a:gd name="T23" fmla="*/ 6 h 65"/>
                <a:gd name="T24" fmla="*/ 0 w 737"/>
                <a:gd name="T25" fmla="*/ 6 h 65"/>
                <a:gd name="T26" fmla="*/ 0 w 737"/>
                <a:gd name="T27" fmla="*/ 5 h 65"/>
                <a:gd name="T28" fmla="*/ 0 w 737"/>
                <a:gd name="T29" fmla="*/ 5 h 65"/>
                <a:gd name="T30" fmla="*/ 0 w 737"/>
                <a:gd name="T31" fmla="*/ 4 h 65"/>
                <a:gd name="T32" fmla="*/ 0 w 737"/>
                <a:gd name="T33" fmla="*/ 4 h 65"/>
                <a:gd name="T34" fmla="*/ 0 w 737"/>
                <a:gd name="T35" fmla="*/ 4 h 65"/>
                <a:gd name="T36" fmla="*/ 1 w 737"/>
                <a:gd name="T37" fmla="*/ 4 h 65"/>
                <a:gd name="T38" fmla="*/ 1 w 737"/>
                <a:gd name="T39" fmla="*/ 4 h 65"/>
                <a:gd name="T40" fmla="*/ 168 w 737"/>
                <a:gd name="T41" fmla="*/ 0 h 65"/>
                <a:gd name="T42" fmla="*/ 184 w 737"/>
                <a:gd name="T43" fmla="*/ 9 h 65"/>
                <a:gd name="T44" fmla="*/ 167 w 737"/>
                <a:gd name="T45" fmla="*/ 17 h 65"/>
                <a:gd name="T46" fmla="*/ 168 w 737"/>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7" h="65">
                  <a:moveTo>
                    <a:pt x="6" y="13"/>
                  </a:moveTo>
                  <a:lnTo>
                    <a:pt x="683" y="27"/>
                  </a:lnTo>
                  <a:lnTo>
                    <a:pt x="685" y="27"/>
                  </a:lnTo>
                  <a:lnTo>
                    <a:pt x="686" y="29"/>
                  </a:lnTo>
                  <a:lnTo>
                    <a:pt x="688" y="30"/>
                  </a:lnTo>
                  <a:lnTo>
                    <a:pt x="688" y="33"/>
                  </a:lnTo>
                  <a:lnTo>
                    <a:pt x="688" y="34"/>
                  </a:lnTo>
                  <a:lnTo>
                    <a:pt x="686" y="37"/>
                  </a:lnTo>
                  <a:lnTo>
                    <a:pt x="684" y="38"/>
                  </a:lnTo>
                  <a:lnTo>
                    <a:pt x="683" y="38"/>
                  </a:lnTo>
                  <a:lnTo>
                    <a:pt x="6" y="24"/>
                  </a:lnTo>
                  <a:lnTo>
                    <a:pt x="3" y="22"/>
                  </a:lnTo>
                  <a:lnTo>
                    <a:pt x="2" y="21"/>
                  </a:lnTo>
                  <a:lnTo>
                    <a:pt x="0" y="20"/>
                  </a:lnTo>
                  <a:lnTo>
                    <a:pt x="0" y="18"/>
                  </a:lnTo>
                  <a:lnTo>
                    <a:pt x="0" y="16"/>
                  </a:lnTo>
                  <a:lnTo>
                    <a:pt x="2" y="14"/>
                  </a:lnTo>
                  <a:lnTo>
                    <a:pt x="3" y="13"/>
                  </a:lnTo>
                  <a:lnTo>
                    <a:pt x="6" y="13"/>
                  </a:lnTo>
                  <a:close/>
                  <a:moveTo>
                    <a:pt x="672" y="0"/>
                  </a:moveTo>
                  <a:lnTo>
                    <a:pt x="737" y="34"/>
                  </a:lnTo>
                  <a:lnTo>
                    <a:pt x="671" y="65"/>
                  </a:lnTo>
                  <a:lnTo>
                    <a:pt x="672" y="0"/>
                  </a:lnTo>
                  <a:close/>
                </a:path>
              </a:pathLst>
            </a:custGeom>
            <a:solidFill>
              <a:srgbClr val="000000"/>
            </a:solidFill>
            <a:ln w="1588">
              <a:solidFill>
                <a:srgbClr val="000000"/>
              </a:solidFill>
              <a:prstDash val="solid"/>
              <a:round/>
              <a:headEnd/>
              <a:tailEnd/>
            </a:ln>
          </p:spPr>
          <p:txBody>
            <a:bodyPr/>
            <a:lstStyle/>
            <a:p>
              <a:endParaRPr lang="en-GB"/>
            </a:p>
          </p:txBody>
        </p:sp>
        <p:sp>
          <p:nvSpPr>
            <p:cNvPr id="33897" name="Freeform 128"/>
            <p:cNvSpPr>
              <a:spLocks noEditPoints="1"/>
            </p:cNvSpPr>
            <p:nvPr/>
          </p:nvSpPr>
          <p:spPr bwMode="auto">
            <a:xfrm>
              <a:off x="3605" y="3094"/>
              <a:ext cx="177" cy="33"/>
            </a:xfrm>
            <a:custGeom>
              <a:avLst/>
              <a:gdLst>
                <a:gd name="T0" fmla="*/ 2 w 354"/>
                <a:gd name="T1" fmla="*/ 7 h 65"/>
                <a:gd name="T2" fmla="*/ 75 w 354"/>
                <a:gd name="T3" fmla="*/ 7 h 65"/>
                <a:gd name="T4" fmla="*/ 76 w 354"/>
                <a:gd name="T5" fmla="*/ 7 h 65"/>
                <a:gd name="T6" fmla="*/ 76 w 354"/>
                <a:gd name="T7" fmla="*/ 8 h 65"/>
                <a:gd name="T8" fmla="*/ 77 w 354"/>
                <a:gd name="T9" fmla="*/ 8 h 65"/>
                <a:gd name="T10" fmla="*/ 77 w 354"/>
                <a:gd name="T11" fmla="*/ 9 h 65"/>
                <a:gd name="T12" fmla="*/ 77 w 354"/>
                <a:gd name="T13" fmla="*/ 9 h 65"/>
                <a:gd name="T14" fmla="*/ 76 w 354"/>
                <a:gd name="T15" fmla="*/ 10 h 65"/>
                <a:gd name="T16" fmla="*/ 76 w 354"/>
                <a:gd name="T17" fmla="*/ 10 h 65"/>
                <a:gd name="T18" fmla="*/ 75 w 354"/>
                <a:gd name="T19" fmla="*/ 10 h 65"/>
                <a:gd name="T20" fmla="*/ 2 w 354"/>
                <a:gd name="T21" fmla="*/ 10 h 65"/>
                <a:gd name="T22" fmla="*/ 1 w 354"/>
                <a:gd name="T23" fmla="*/ 10 h 65"/>
                <a:gd name="T24" fmla="*/ 1 w 354"/>
                <a:gd name="T25" fmla="*/ 10 h 65"/>
                <a:gd name="T26" fmla="*/ 0 w 354"/>
                <a:gd name="T27" fmla="*/ 9 h 65"/>
                <a:gd name="T28" fmla="*/ 0 w 354"/>
                <a:gd name="T29" fmla="*/ 9 h 65"/>
                <a:gd name="T30" fmla="*/ 0 w 354"/>
                <a:gd name="T31" fmla="*/ 8 h 65"/>
                <a:gd name="T32" fmla="*/ 1 w 354"/>
                <a:gd name="T33" fmla="*/ 8 h 65"/>
                <a:gd name="T34" fmla="*/ 1 w 354"/>
                <a:gd name="T35" fmla="*/ 7 h 65"/>
                <a:gd name="T36" fmla="*/ 2 w 354"/>
                <a:gd name="T37" fmla="*/ 7 h 65"/>
                <a:gd name="T38" fmla="*/ 2 w 354"/>
                <a:gd name="T39" fmla="*/ 7 h 65"/>
                <a:gd name="T40" fmla="*/ 73 w 354"/>
                <a:gd name="T41" fmla="*/ 0 h 65"/>
                <a:gd name="T42" fmla="*/ 89 w 354"/>
                <a:gd name="T43" fmla="*/ 9 h 65"/>
                <a:gd name="T44" fmla="*/ 73 w 354"/>
                <a:gd name="T45" fmla="*/ 17 h 65"/>
                <a:gd name="T46" fmla="*/ 73 w 354"/>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65">
                  <a:moveTo>
                    <a:pt x="5" y="28"/>
                  </a:moveTo>
                  <a:lnTo>
                    <a:pt x="300" y="28"/>
                  </a:lnTo>
                  <a:lnTo>
                    <a:pt x="302" y="28"/>
                  </a:lnTo>
                  <a:lnTo>
                    <a:pt x="303" y="29"/>
                  </a:lnTo>
                  <a:lnTo>
                    <a:pt x="305" y="30"/>
                  </a:lnTo>
                  <a:lnTo>
                    <a:pt x="305" y="33"/>
                  </a:lnTo>
                  <a:lnTo>
                    <a:pt x="305" y="34"/>
                  </a:lnTo>
                  <a:lnTo>
                    <a:pt x="303" y="37"/>
                  </a:lnTo>
                  <a:lnTo>
                    <a:pt x="302" y="37"/>
                  </a:lnTo>
                  <a:lnTo>
                    <a:pt x="300" y="38"/>
                  </a:lnTo>
                  <a:lnTo>
                    <a:pt x="5" y="38"/>
                  </a:lnTo>
                  <a:lnTo>
                    <a:pt x="3" y="37"/>
                  </a:lnTo>
                  <a:lnTo>
                    <a:pt x="1" y="37"/>
                  </a:lnTo>
                  <a:lnTo>
                    <a:pt x="0" y="34"/>
                  </a:lnTo>
                  <a:lnTo>
                    <a:pt x="0" y="33"/>
                  </a:lnTo>
                  <a:lnTo>
                    <a:pt x="0" y="30"/>
                  </a:lnTo>
                  <a:lnTo>
                    <a:pt x="1" y="29"/>
                  </a:lnTo>
                  <a:lnTo>
                    <a:pt x="3" y="28"/>
                  </a:lnTo>
                  <a:lnTo>
                    <a:pt x="5" y="28"/>
                  </a:lnTo>
                  <a:close/>
                  <a:moveTo>
                    <a:pt x="289" y="0"/>
                  </a:moveTo>
                  <a:lnTo>
                    <a:pt x="354" y="33"/>
                  </a:lnTo>
                  <a:lnTo>
                    <a:pt x="289" y="65"/>
                  </a:lnTo>
                  <a:lnTo>
                    <a:pt x="289" y="0"/>
                  </a:lnTo>
                  <a:close/>
                </a:path>
              </a:pathLst>
            </a:custGeom>
            <a:solidFill>
              <a:srgbClr val="000000"/>
            </a:solidFill>
            <a:ln w="1588">
              <a:solidFill>
                <a:srgbClr val="000000"/>
              </a:solidFill>
              <a:prstDash val="solid"/>
              <a:round/>
              <a:headEnd/>
              <a:tailEnd/>
            </a:ln>
          </p:spPr>
          <p:txBody>
            <a:bodyPr/>
            <a:lstStyle/>
            <a:p>
              <a:endParaRPr lang="en-GB"/>
            </a:p>
          </p:txBody>
        </p:sp>
      </p:grpSp>
      <p:sp>
        <p:nvSpPr>
          <p:cNvPr id="33797" name="Rechthoek 1"/>
          <p:cNvSpPr>
            <a:spLocks noChangeArrowheads="1"/>
          </p:cNvSpPr>
          <p:nvPr/>
        </p:nvSpPr>
        <p:spPr bwMode="auto">
          <a:xfrm>
            <a:off x="4139952" y="414561"/>
            <a:ext cx="4759325" cy="86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r>
              <a:rPr lang="es-ES" sz="2400" b="1" dirty="0" smtClean="0">
                <a:solidFill>
                  <a:schemeClr val="bg1"/>
                </a:solidFill>
                <a:latin typeface="Arial" charset="0"/>
              </a:rPr>
              <a:t>Esquema de valoración para solvencia</a:t>
            </a:r>
            <a:endParaRPr lang="es-ES" sz="2400" b="1" dirty="0">
              <a:solidFill>
                <a:schemeClr val="bg1"/>
              </a:solidFill>
              <a:latin typeface="Arial" charset="0"/>
            </a:endParaRPr>
          </a:p>
        </p:txBody>
      </p:sp>
    </p:spTree>
    <p:extLst>
      <p:ext uri="{BB962C8B-B14F-4D97-AF65-F5344CB8AC3E}">
        <p14:creationId xmlns:p14="http://schemas.microsoft.com/office/powerpoint/2010/main" val="225205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pPr>
              <a:defRPr/>
            </a:pPr>
            <a:fld id="{3689AAE5-41DF-4EDC-BFDE-2B4E00BCAD31}" type="slidenum">
              <a:rPr lang="en-GB"/>
              <a:pPr>
                <a:defRPr/>
              </a:pPr>
              <a:t>19</a:t>
            </a:fld>
            <a:endParaRPr lang="en-GB" sz="1400" dirty="0">
              <a:latin typeface="Arial" charset="0"/>
            </a:endParaRPr>
          </a:p>
        </p:txBody>
      </p:sp>
      <p:sp>
        <p:nvSpPr>
          <p:cNvPr id="5" name="Slide Number Placeholder 2"/>
          <p:cNvSpPr txBox="1">
            <a:spLocks noGrp="1"/>
          </p:cNvSpPr>
          <p:nvPr/>
        </p:nvSpPr>
        <p:spPr bwMode="auto">
          <a:xfrm>
            <a:off x="6934200" y="6400800"/>
            <a:ext cx="1905000" cy="457200"/>
          </a:xfrm>
          <a:prstGeom prst="rect">
            <a:avLst/>
          </a:prstGeom>
          <a:noFill/>
          <a:ln>
            <a:miter lim="800000"/>
            <a:headEnd/>
            <a:tailEnd/>
          </a:ln>
        </p:spPr>
        <p:txBody>
          <a:bodyPr lIns="0" tIns="0" rIns="0" bIns="0"/>
          <a:lstStyle/>
          <a:p>
            <a:pPr algn="r">
              <a:defRPr/>
            </a:pPr>
            <a:fld id="{247EE1E7-5954-403F-89A7-ECCBCA68825B}" type="slidenum">
              <a:rPr lang="en-GB" sz="1000" b="0">
                <a:latin typeface="+mn-lt"/>
                <a:ea typeface="ＭＳ Ｐゴシック" pitchFamily="96" charset="-128"/>
              </a:rPr>
              <a:pPr algn="r">
                <a:defRPr/>
              </a:pPr>
              <a:t>19</a:t>
            </a:fld>
            <a:endParaRPr lang="en-GB" sz="1400" b="0" dirty="0">
              <a:latin typeface="Arial" charset="0"/>
              <a:ea typeface="ＭＳ Ｐゴシック" pitchFamily="96" charset="-128"/>
            </a:endParaRPr>
          </a:p>
        </p:txBody>
      </p:sp>
      <p:sp>
        <p:nvSpPr>
          <p:cNvPr id="34820" name="Rectangle 2"/>
          <p:cNvSpPr>
            <a:spLocks noGrp="1" noChangeArrowheads="1"/>
          </p:cNvSpPr>
          <p:nvPr>
            <p:ph type="title" idx="4294967295"/>
          </p:nvPr>
        </p:nvSpPr>
        <p:spPr>
          <a:xfrm>
            <a:off x="395288" y="476250"/>
            <a:ext cx="7010400" cy="649288"/>
          </a:xfrm>
        </p:spPr>
        <p:txBody>
          <a:bodyPr/>
          <a:lstStyle/>
          <a:p>
            <a:r>
              <a:rPr lang="en-US" dirty="0" err="1" smtClean="0">
                <a:latin typeface="Verdana" pitchFamily="34" charset="0"/>
              </a:rPr>
              <a:t>Participaciones</a:t>
            </a:r>
            <a:r>
              <a:rPr lang="en-US" dirty="0" smtClean="0">
                <a:latin typeface="Verdana" pitchFamily="34" charset="0"/>
              </a:rPr>
              <a:t> en </a:t>
            </a:r>
            <a:r>
              <a:rPr lang="en-US" dirty="0" err="1" smtClean="0">
                <a:latin typeface="Verdana" pitchFamily="34" charset="0"/>
              </a:rPr>
              <a:t>entidades</a:t>
            </a:r>
            <a:r>
              <a:rPr lang="en-US" dirty="0" smtClean="0">
                <a:latin typeface="Verdana" pitchFamily="34" charset="0"/>
              </a:rPr>
              <a:t> </a:t>
            </a:r>
            <a:r>
              <a:rPr lang="en-US" dirty="0" err="1" smtClean="0">
                <a:latin typeface="Verdana" pitchFamily="34" charset="0"/>
              </a:rPr>
              <a:t>vinculadas</a:t>
            </a:r>
            <a:endParaRPr lang="en-US" dirty="0" smtClean="0">
              <a:latin typeface="Verdana" pitchFamily="34" charset="0"/>
            </a:endParaRPr>
          </a:p>
        </p:txBody>
      </p:sp>
      <p:sp>
        <p:nvSpPr>
          <p:cNvPr id="2" name="Rechthoek 1"/>
          <p:cNvSpPr/>
          <p:nvPr/>
        </p:nvSpPr>
        <p:spPr bwMode="auto">
          <a:xfrm>
            <a:off x="3348038" y="1484313"/>
            <a:ext cx="1655762" cy="431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err="1" smtClean="0">
                <a:latin typeface="Arial" charset="0"/>
                <a:ea typeface="ＭＳ Ｐゴシック" pitchFamily="96" charset="-128"/>
              </a:rPr>
              <a:t>Participaciones</a:t>
            </a:r>
            <a:r>
              <a:rPr lang="en-US" sz="1200" dirty="0" smtClean="0">
                <a:latin typeface="Arial" charset="0"/>
                <a:ea typeface="ＭＳ Ｐゴシック" pitchFamily="96" charset="-128"/>
              </a:rPr>
              <a:t> en </a:t>
            </a:r>
          </a:p>
          <a:p>
            <a:pPr>
              <a:defRPr/>
            </a:pPr>
            <a:r>
              <a:rPr lang="en-US" sz="1200" dirty="0" err="1" smtClean="0">
                <a:ea typeface="ＭＳ Ｐゴシック" pitchFamily="96" charset="-128"/>
              </a:rPr>
              <a:t>Entidades</a:t>
            </a:r>
            <a:r>
              <a:rPr lang="en-US" sz="1200" dirty="0" smtClean="0">
                <a:ea typeface="ＭＳ Ｐゴシック" pitchFamily="96" charset="-128"/>
              </a:rPr>
              <a:t> </a:t>
            </a:r>
            <a:r>
              <a:rPr lang="en-US" sz="1200" dirty="0" err="1" smtClean="0">
                <a:ea typeface="ＭＳ Ｐゴシック" pitchFamily="96" charset="-128"/>
              </a:rPr>
              <a:t>vinculadas</a:t>
            </a:r>
            <a:endParaRPr lang="en-US" sz="1200" dirty="0">
              <a:latin typeface="Arial" charset="0"/>
              <a:ea typeface="ＭＳ Ｐゴシック" pitchFamily="96" charset="-128"/>
            </a:endParaRPr>
          </a:p>
        </p:txBody>
      </p:sp>
      <p:sp>
        <p:nvSpPr>
          <p:cNvPr id="9" name="Rechthoek 8"/>
          <p:cNvSpPr/>
          <p:nvPr/>
        </p:nvSpPr>
        <p:spPr bwMode="auto">
          <a:xfrm>
            <a:off x="5867400" y="2636838"/>
            <a:ext cx="1657350" cy="431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err="1" smtClean="0">
                <a:latin typeface="Arial" charset="0"/>
                <a:ea typeface="ＭＳ Ｐゴシック" pitchFamily="96" charset="-128"/>
              </a:rPr>
              <a:t>Asociada</a:t>
            </a:r>
            <a:endParaRPr lang="en-US" sz="1200" dirty="0">
              <a:latin typeface="Arial" charset="0"/>
              <a:ea typeface="ＭＳ Ｐゴシック" pitchFamily="96" charset="-128"/>
            </a:endParaRPr>
          </a:p>
        </p:txBody>
      </p:sp>
      <p:sp>
        <p:nvSpPr>
          <p:cNvPr id="10" name="Rechthoek 9"/>
          <p:cNvSpPr/>
          <p:nvPr/>
        </p:nvSpPr>
        <p:spPr bwMode="auto">
          <a:xfrm>
            <a:off x="1116013" y="2636838"/>
            <a:ext cx="1655762" cy="431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smtClean="0">
                <a:latin typeface="Arial" charset="0"/>
                <a:ea typeface="ＭＳ Ｐゴシック" pitchFamily="96" charset="-128"/>
              </a:rPr>
              <a:t>Filial</a:t>
            </a:r>
            <a:endParaRPr lang="en-US" sz="1200" dirty="0">
              <a:latin typeface="Arial" charset="0"/>
              <a:ea typeface="ＭＳ Ｐゴシック" pitchFamily="96" charset="-128"/>
            </a:endParaRPr>
          </a:p>
        </p:txBody>
      </p:sp>
      <p:sp>
        <p:nvSpPr>
          <p:cNvPr id="34824" name="Rechthoek 10"/>
          <p:cNvSpPr>
            <a:spLocks noChangeArrowheads="1"/>
          </p:cNvSpPr>
          <p:nvPr/>
        </p:nvSpPr>
        <p:spPr bwMode="auto">
          <a:xfrm>
            <a:off x="557213" y="3284538"/>
            <a:ext cx="1135062" cy="527050"/>
          </a:xfrm>
          <a:prstGeom prst="rect">
            <a:avLst/>
          </a:prstGeom>
          <a:solidFill>
            <a:srgbClr val="FFC000"/>
          </a:solidFill>
          <a:ln w="9525" algn="ctr">
            <a:solidFill>
              <a:schemeClr val="tx1"/>
            </a:solidFill>
            <a:round/>
            <a:headEnd/>
            <a:tailEnd/>
          </a:ln>
        </p:spPr>
        <p:txBody>
          <a:bodyPr/>
          <a:lstStyle/>
          <a:p>
            <a:r>
              <a:rPr lang="nl-NL" sz="1200" dirty="0" smtClean="0">
                <a:latin typeface="Arial" charset="0"/>
              </a:rPr>
              <a:t>Asegurador</a:t>
            </a:r>
            <a:endParaRPr lang="en-US" sz="1200" dirty="0">
              <a:latin typeface="Arial" charset="0"/>
            </a:endParaRPr>
          </a:p>
        </p:txBody>
      </p:sp>
      <p:sp>
        <p:nvSpPr>
          <p:cNvPr id="34825" name="Rechthoek 11"/>
          <p:cNvSpPr>
            <a:spLocks noChangeArrowheads="1"/>
          </p:cNvSpPr>
          <p:nvPr/>
        </p:nvSpPr>
        <p:spPr bwMode="auto">
          <a:xfrm>
            <a:off x="2124075" y="3284538"/>
            <a:ext cx="1152525" cy="527050"/>
          </a:xfrm>
          <a:prstGeom prst="rect">
            <a:avLst/>
          </a:prstGeom>
          <a:solidFill>
            <a:srgbClr val="F7E8A7"/>
          </a:solidFill>
          <a:ln w="9525" algn="ctr">
            <a:solidFill>
              <a:schemeClr val="tx1"/>
            </a:solidFill>
            <a:round/>
            <a:headEnd/>
            <a:tailEnd/>
          </a:ln>
        </p:spPr>
        <p:txBody>
          <a:bodyPr/>
          <a:lstStyle/>
          <a:p>
            <a:r>
              <a:rPr lang="nl-NL" sz="1200" dirty="0" smtClean="0">
                <a:latin typeface="Arial" charset="0"/>
              </a:rPr>
              <a:t>No asegurador</a:t>
            </a:r>
            <a:endParaRPr lang="en-US" sz="1200" dirty="0">
              <a:latin typeface="Arial" charset="0"/>
            </a:endParaRPr>
          </a:p>
        </p:txBody>
      </p:sp>
      <p:sp>
        <p:nvSpPr>
          <p:cNvPr id="3" name="Afgeronde rechthoek 2"/>
          <p:cNvSpPr/>
          <p:nvPr/>
        </p:nvSpPr>
        <p:spPr bwMode="auto">
          <a:xfrm>
            <a:off x="565150" y="4005263"/>
            <a:ext cx="1127125" cy="622300"/>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smtClean="0">
                <a:ea typeface="ＭＳ Ｐゴシック" pitchFamily="96" charset="-128"/>
              </a:rPr>
              <a:t>Valor </a:t>
            </a:r>
            <a:r>
              <a:rPr lang="en-US" sz="1200" dirty="0" err="1" smtClean="0">
                <a:ea typeface="ＭＳ Ｐゴシック" pitchFamily="96" charset="-128"/>
              </a:rPr>
              <a:t>neto</a:t>
            </a:r>
            <a:r>
              <a:rPr lang="en-US" sz="1200" dirty="0" smtClean="0">
                <a:ea typeface="ＭＳ Ｐゴシック" pitchFamily="96" charset="-128"/>
              </a:rPr>
              <a:t> de capital </a:t>
            </a:r>
            <a:r>
              <a:rPr lang="en-US" sz="1200" dirty="0" err="1" smtClean="0">
                <a:ea typeface="ＭＳ Ｐゴシック" pitchFamily="96" charset="-128"/>
              </a:rPr>
              <a:t>ajustado</a:t>
            </a:r>
            <a:endParaRPr lang="en-US" sz="1200" dirty="0" smtClean="0">
              <a:latin typeface="Arial" charset="0"/>
              <a:ea typeface="ＭＳ Ｐゴシック" pitchFamily="96" charset="-128"/>
            </a:endParaRPr>
          </a:p>
        </p:txBody>
      </p:sp>
      <p:sp>
        <p:nvSpPr>
          <p:cNvPr id="34827" name="Afgeronde rechthoek 18"/>
          <p:cNvSpPr>
            <a:spLocks noChangeArrowheads="1"/>
          </p:cNvSpPr>
          <p:nvPr/>
        </p:nvSpPr>
        <p:spPr bwMode="auto">
          <a:xfrm>
            <a:off x="2124075" y="4821238"/>
            <a:ext cx="1152525" cy="644525"/>
          </a:xfrm>
          <a:prstGeom prst="roundRect">
            <a:avLst>
              <a:gd name="adj" fmla="val 16667"/>
            </a:avLst>
          </a:prstGeom>
          <a:solidFill>
            <a:srgbClr val="92D050"/>
          </a:solidFill>
          <a:ln w="9525" algn="ctr">
            <a:solidFill>
              <a:schemeClr val="tx1"/>
            </a:solidFill>
            <a:round/>
            <a:headEnd/>
            <a:tailEnd/>
          </a:ln>
        </p:spPr>
        <p:txBody>
          <a:bodyPr/>
          <a:lstStyle/>
          <a:p>
            <a:pPr algn="l"/>
            <a:r>
              <a:rPr lang="en-US" sz="1200" dirty="0" err="1" smtClean="0">
                <a:latin typeface="Arial" charset="0"/>
              </a:rPr>
              <a:t>Metodo</a:t>
            </a:r>
            <a:r>
              <a:rPr lang="en-US" sz="1200" dirty="0" smtClean="0">
                <a:latin typeface="Arial" charset="0"/>
              </a:rPr>
              <a:t> </a:t>
            </a:r>
            <a:r>
              <a:rPr lang="en-US" sz="1200" dirty="0" err="1" smtClean="0">
                <a:latin typeface="Arial" charset="0"/>
              </a:rPr>
              <a:t>ajustdo</a:t>
            </a:r>
            <a:r>
              <a:rPr lang="en-US" sz="1200" dirty="0" smtClean="0">
                <a:latin typeface="Arial" charset="0"/>
              </a:rPr>
              <a:t> de IFRS</a:t>
            </a:r>
            <a:endParaRPr lang="en-US" sz="1200" dirty="0">
              <a:latin typeface="Arial" charset="0"/>
            </a:endParaRPr>
          </a:p>
        </p:txBody>
      </p:sp>
      <p:sp>
        <p:nvSpPr>
          <p:cNvPr id="34828" name="Afgeronde rechthoek 20"/>
          <p:cNvSpPr>
            <a:spLocks noChangeArrowheads="1"/>
          </p:cNvSpPr>
          <p:nvPr/>
        </p:nvSpPr>
        <p:spPr bwMode="auto">
          <a:xfrm>
            <a:off x="7107238" y="5661025"/>
            <a:ext cx="1131887" cy="647700"/>
          </a:xfrm>
          <a:prstGeom prst="roundRect">
            <a:avLst>
              <a:gd name="adj" fmla="val 16667"/>
            </a:avLst>
          </a:prstGeom>
          <a:solidFill>
            <a:srgbClr val="FFFF00"/>
          </a:solidFill>
          <a:ln w="9525" algn="ctr">
            <a:solidFill>
              <a:schemeClr val="tx1"/>
            </a:solidFill>
            <a:round/>
            <a:headEnd/>
            <a:tailEnd/>
          </a:ln>
        </p:spPr>
        <p:txBody>
          <a:bodyPr/>
          <a:lstStyle/>
          <a:p>
            <a:r>
              <a:rPr lang="en-US" sz="1200" dirty="0" err="1"/>
              <a:t>Metodo</a:t>
            </a:r>
            <a:r>
              <a:rPr lang="en-US" sz="1200" dirty="0"/>
              <a:t> </a:t>
            </a:r>
            <a:r>
              <a:rPr lang="en-US" sz="1200" dirty="0" err="1"/>
              <a:t>alternativo</a:t>
            </a:r>
            <a:endParaRPr lang="en-US" sz="1200" dirty="0"/>
          </a:p>
        </p:txBody>
      </p:sp>
      <p:sp>
        <p:nvSpPr>
          <p:cNvPr id="4" name="Afgeronde rechthoek 3"/>
          <p:cNvSpPr/>
          <p:nvPr/>
        </p:nvSpPr>
        <p:spPr bwMode="auto">
          <a:xfrm>
            <a:off x="3348038" y="2133600"/>
            <a:ext cx="1655762" cy="447675"/>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r>
              <a:rPr lang="en-US" sz="1200" dirty="0" err="1" smtClean="0">
                <a:solidFill>
                  <a:schemeClr val="accent3"/>
                </a:solidFill>
                <a:latin typeface="Arial" charset="0"/>
                <a:ea typeface="ＭＳ Ｐゴシック" pitchFamily="96" charset="-128"/>
              </a:rPr>
              <a:t>Precios</a:t>
            </a:r>
            <a:r>
              <a:rPr lang="en-US" sz="1200" dirty="0" smtClean="0">
                <a:solidFill>
                  <a:schemeClr val="accent3"/>
                </a:solidFill>
                <a:latin typeface="Arial" charset="0"/>
                <a:ea typeface="ＭＳ Ｐゴシック" pitchFamily="96" charset="-128"/>
              </a:rPr>
              <a:t> </a:t>
            </a:r>
            <a:r>
              <a:rPr lang="en-US" sz="1200" dirty="0" err="1" smtClean="0">
                <a:solidFill>
                  <a:schemeClr val="accent3"/>
                </a:solidFill>
                <a:latin typeface="Arial" charset="0"/>
                <a:ea typeface="ＭＳ Ｐゴシック" pitchFamily="96" charset="-128"/>
              </a:rPr>
              <a:t>observados</a:t>
            </a:r>
            <a:r>
              <a:rPr lang="en-US" sz="1200" dirty="0" smtClean="0">
                <a:solidFill>
                  <a:schemeClr val="accent3"/>
                </a:solidFill>
                <a:latin typeface="Arial" charset="0"/>
                <a:ea typeface="ＭＳ Ｐゴシック" pitchFamily="96" charset="-128"/>
              </a:rPr>
              <a:t> </a:t>
            </a:r>
          </a:p>
          <a:p>
            <a:pPr>
              <a:defRPr/>
            </a:pPr>
            <a:r>
              <a:rPr lang="en-US" sz="1200" dirty="0" smtClean="0">
                <a:solidFill>
                  <a:schemeClr val="accent3"/>
                </a:solidFill>
                <a:ea typeface="ＭＳ Ｐゴシック" pitchFamily="96" charset="-128"/>
              </a:rPr>
              <a:t>En </a:t>
            </a:r>
            <a:r>
              <a:rPr lang="en-US" sz="1200" dirty="0" err="1" smtClean="0">
                <a:solidFill>
                  <a:schemeClr val="accent3"/>
                </a:solidFill>
                <a:ea typeface="ＭＳ Ｐゴシック" pitchFamily="96" charset="-128"/>
              </a:rPr>
              <a:t>mercados</a:t>
            </a:r>
            <a:r>
              <a:rPr lang="en-US" sz="1200" dirty="0" smtClean="0">
                <a:solidFill>
                  <a:schemeClr val="accent3"/>
                </a:solidFill>
                <a:ea typeface="ＭＳ Ｐゴシック" pitchFamily="96" charset="-128"/>
              </a:rPr>
              <a:t> </a:t>
            </a:r>
            <a:r>
              <a:rPr lang="en-US" sz="1200" dirty="0" err="1" smtClean="0">
                <a:solidFill>
                  <a:schemeClr val="accent3"/>
                </a:solidFill>
                <a:ea typeface="ＭＳ Ｐゴシック" pitchFamily="96" charset="-128"/>
              </a:rPr>
              <a:t>activos</a:t>
            </a:r>
            <a:endParaRPr lang="en-US" sz="1200" dirty="0">
              <a:solidFill>
                <a:schemeClr val="accent3"/>
              </a:solidFill>
              <a:latin typeface="Arial" charset="0"/>
              <a:ea typeface="ＭＳ Ｐゴシック" pitchFamily="96" charset="-128"/>
            </a:endParaRPr>
          </a:p>
        </p:txBody>
      </p:sp>
      <p:sp>
        <p:nvSpPr>
          <p:cNvPr id="34830" name="Rechthoek 23"/>
          <p:cNvSpPr>
            <a:spLocks noChangeArrowheads="1"/>
          </p:cNvSpPr>
          <p:nvPr/>
        </p:nvSpPr>
        <p:spPr bwMode="auto">
          <a:xfrm>
            <a:off x="5405438" y="3284538"/>
            <a:ext cx="1111250" cy="527050"/>
          </a:xfrm>
          <a:prstGeom prst="rect">
            <a:avLst/>
          </a:prstGeom>
          <a:solidFill>
            <a:srgbClr val="FFC000"/>
          </a:solidFill>
          <a:ln w="9525" algn="ctr">
            <a:solidFill>
              <a:schemeClr val="tx1"/>
            </a:solidFill>
            <a:round/>
            <a:headEnd/>
            <a:tailEnd/>
          </a:ln>
        </p:spPr>
        <p:txBody>
          <a:bodyPr/>
          <a:lstStyle/>
          <a:p>
            <a:r>
              <a:rPr lang="nl-NL" sz="1200" dirty="0" smtClean="0"/>
              <a:t>Asegurador</a:t>
            </a:r>
            <a:endParaRPr lang="en-US" sz="1200" dirty="0"/>
          </a:p>
        </p:txBody>
      </p:sp>
      <p:sp>
        <p:nvSpPr>
          <p:cNvPr id="34831" name="Rechthoek 24"/>
          <p:cNvSpPr>
            <a:spLocks noChangeArrowheads="1"/>
          </p:cNvSpPr>
          <p:nvPr/>
        </p:nvSpPr>
        <p:spPr bwMode="auto">
          <a:xfrm>
            <a:off x="7086600" y="3284538"/>
            <a:ext cx="1152525" cy="527050"/>
          </a:xfrm>
          <a:prstGeom prst="rect">
            <a:avLst/>
          </a:prstGeom>
          <a:solidFill>
            <a:srgbClr val="F7E8A7"/>
          </a:solidFill>
          <a:ln w="9525" algn="ctr">
            <a:solidFill>
              <a:schemeClr val="tx1"/>
            </a:solidFill>
            <a:round/>
            <a:headEnd/>
            <a:tailEnd/>
          </a:ln>
        </p:spPr>
        <p:txBody>
          <a:bodyPr/>
          <a:lstStyle/>
          <a:p>
            <a:r>
              <a:rPr lang="nl-NL" sz="1200" dirty="0" smtClean="0">
                <a:latin typeface="Arial" charset="0"/>
              </a:rPr>
              <a:t>No asegurador</a:t>
            </a:r>
            <a:endParaRPr lang="en-US" sz="1200" dirty="0">
              <a:latin typeface="Arial" charset="0"/>
            </a:endParaRPr>
          </a:p>
        </p:txBody>
      </p:sp>
      <p:sp>
        <p:nvSpPr>
          <p:cNvPr id="26" name="Afgeronde rechthoek 25"/>
          <p:cNvSpPr/>
          <p:nvPr/>
        </p:nvSpPr>
        <p:spPr bwMode="auto">
          <a:xfrm>
            <a:off x="2124075" y="4027488"/>
            <a:ext cx="1152525" cy="600075"/>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smtClean="0">
                <a:latin typeface="Arial" charset="0"/>
                <a:ea typeface="ＭＳ Ｐゴシック" pitchFamily="96" charset="-128"/>
              </a:rPr>
              <a:t>Valor </a:t>
            </a:r>
            <a:r>
              <a:rPr lang="en-US" sz="1200" dirty="0" err="1" smtClean="0">
                <a:latin typeface="Arial" charset="0"/>
                <a:ea typeface="ＭＳ Ｐゴシック" pitchFamily="96" charset="-128"/>
              </a:rPr>
              <a:t>neto</a:t>
            </a:r>
            <a:r>
              <a:rPr lang="en-US" sz="1200" dirty="0" smtClean="0">
                <a:latin typeface="Arial" charset="0"/>
                <a:ea typeface="ＭＳ Ｐゴシック" pitchFamily="96" charset="-128"/>
              </a:rPr>
              <a:t> de </a:t>
            </a:r>
          </a:p>
          <a:p>
            <a:pPr>
              <a:defRPr/>
            </a:pPr>
            <a:r>
              <a:rPr lang="en-US" sz="1200" dirty="0" smtClean="0">
                <a:ea typeface="ＭＳ Ｐゴシック" pitchFamily="96" charset="-128"/>
              </a:rPr>
              <a:t>Capital </a:t>
            </a:r>
            <a:r>
              <a:rPr lang="en-US" sz="1200" dirty="0" err="1" smtClean="0">
                <a:ea typeface="ＭＳ Ｐゴシック" pitchFamily="96" charset="-128"/>
              </a:rPr>
              <a:t>ajustado</a:t>
            </a:r>
            <a:endParaRPr lang="en-US" sz="1200" dirty="0">
              <a:latin typeface="Arial" charset="0"/>
              <a:ea typeface="ＭＳ Ｐゴシック" pitchFamily="96" charset="-128"/>
            </a:endParaRPr>
          </a:p>
        </p:txBody>
      </p:sp>
      <p:sp>
        <p:nvSpPr>
          <p:cNvPr id="27" name="Afgeronde rechthoek 26"/>
          <p:cNvSpPr/>
          <p:nvPr/>
        </p:nvSpPr>
        <p:spPr bwMode="auto">
          <a:xfrm>
            <a:off x="5405438" y="4005263"/>
            <a:ext cx="1111250" cy="600075"/>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a:ea typeface="ＭＳ Ｐゴシック" pitchFamily="96" charset="-128"/>
              </a:rPr>
              <a:t>Valor </a:t>
            </a:r>
            <a:r>
              <a:rPr lang="en-US" sz="1200" dirty="0" err="1">
                <a:ea typeface="ＭＳ Ｐゴシック" pitchFamily="96" charset="-128"/>
              </a:rPr>
              <a:t>neto</a:t>
            </a:r>
            <a:r>
              <a:rPr lang="en-US" sz="1200" dirty="0">
                <a:ea typeface="ＭＳ Ｐゴシック" pitchFamily="96" charset="-128"/>
              </a:rPr>
              <a:t> de capital </a:t>
            </a:r>
            <a:r>
              <a:rPr lang="en-US" sz="1200" dirty="0" err="1">
                <a:ea typeface="ＭＳ Ｐゴシック" pitchFamily="96" charset="-128"/>
              </a:rPr>
              <a:t>ajustado</a:t>
            </a:r>
            <a:endParaRPr lang="en-US" sz="1200" dirty="0">
              <a:ea typeface="ＭＳ Ｐゴシック" pitchFamily="96" charset="-128"/>
            </a:endParaRPr>
          </a:p>
        </p:txBody>
      </p:sp>
      <p:sp>
        <p:nvSpPr>
          <p:cNvPr id="28" name="Afgeronde rechthoek 27"/>
          <p:cNvSpPr/>
          <p:nvPr/>
        </p:nvSpPr>
        <p:spPr bwMode="auto">
          <a:xfrm>
            <a:off x="7107238" y="4005263"/>
            <a:ext cx="1131887" cy="600075"/>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200" dirty="0">
                <a:ea typeface="ＭＳ Ｐゴシック" pitchFamily="96" charset="-128"/>
              </a:rPr>
              <a:t>Valor </a:t>
            </a:r>
            <a:r>
              <a:rPr lang="en-US" sz="1200" dirty="0" err="1" smtClean="0">
                <a:ea typeface="ＭＳ Ｐゴシック" pitchFamily="96" charset="-128"/>
              </a:rPr>
              <a:t>neto</a:t>
            </a:r>
            <a:r>
              <a:rPr lang="en-US" sz="1200" dirty="0" smtClean="0">
                <a:ea typeface="ＭＳ Ｐゴシック" pitchFamily="96" charset="-128"/>
              </a:rPr>
              <a:t> de Capital </a:t>
            </a:r>
            <a:r>
              <a:rPr lang="en-US" sz="1200" dirty="0" err="1">
                <a:ea typeface="ＭＳ Ｐゴシック" pitchFamily="96" charset="-128"/>
              </a:rPr>
              <a:t>ajustado</a:t>
            </a:r>
            <a:endParaRPr lang="en-US" sz="1200" dirty="0">
              <a:ea typeface="ＭＳ Ｐゴシック" pitchFamily="96" charset="-128"/>
            </a:endParaRPr>
          </a:p>
        </p:txBody>
      </p:sp>
      <p:sp>
        <p:nvSpPr>
          <p:cNvPr id="34835" name="Afgeronde rechthoek 28"/>
          <p:cNvSpPr>
            <a:spLocks noChangeArrowheads="1"/>
          </p:cNvSpPr>
          <p:nvPr/>
        </p:nvSpPr>
        <p:spPr bwMode="auto">
          <a:xfrm>
            <a:off x="7107238" y="4800600"/>
            <a:ext cx="1131887" cy="644525"/>
          </a:xfrm>
          <a:prstGeom prst="roundRect">
            <a:avLst>
              <a:gd name="adj" fmla="val 16667"/>
            </a:avLst>
          </a:prstGeom>
          <a:solidFill>
            <a:srgbClr val="92D050"/>
          </a:solidFill>
          <a:ln w="9525" algn="ctr">
            <a:solidFill>
              <a:schemeClr val="tx1"/>
            </a:solidFill>
            <a:round/>
            <a:headEnd/>
            <a:tailEnd/>
          </a:ln>
        </p:spPr>
        <p:txBody>
          <a:bodyPr/>
          <a:lstStyle/>
          <a:p>
            <a:r>
              <a:rPr lang="en-US" sz="1200" dirty="0" err="1"/>
              <a:t>Metodo</a:t>
            </a:r>
            <a:r>
              <a:rPr lang="en-US" sz="1200" dirty="0"/>
              <a:t> </a:t>
            </a:r>
            <a:r>
              <a:rPr lang="en-US" sz="1200" dirty="0" err="1"/>
              <a:t>ajustdo</a:t>
            </a:r>
            <a:r>
              <a:rPr lang="en-US" sz="1200" dirty="0"/>
              <a:t> de IFRS</a:t>
            </a:r>
          </a:p>
        </p:txBody>
      </p:sp>
      <p:sp>
        <p:nvSpPr>
          <p:cNvPr id="34836" name="Afgeronde rechthoek 29"/>
          <p:cNvSpPr>
            <a:spLocks noChangeArrowheads="1"/>
          </p:cNvSpPr>
          <p:nvPr/>
        </p:nvSpPr>
        <p:spPr bwMode="auto">
          <a:xfrm>
            <a:off x="5405438" y="4800600"/>
            <a:ext cx="1152525" cy="665163"/>
          </a:xfrm>
          <a:prstGeom prst="roundRect">
            <a:avLst>
              <a:gd name="adj" fmla="val 16667"/>
            </a:avLst>
          </a:prstGeom>
          <a:solidFill>
            <a:srgbClr val="FFFF00"/>
          </a:solidFill>
          <a:ln w="9525" algn="ctr">
            <a:solidFill>
              <a:schemeClr val="tx1"/>
            </a:solidFill>
            <a:round/>
            <a:headEnd/>
            <a:tailEnd/>
          </a:ln>
        </p:spPr>
        <p:txBody>
          <a:bodyPr/>
          <a:lstStyle/>
          <a:p>
            <a:r>
              <a:rPr lang="en-US" sz="1200" dirty="0" err="1" smtClean="0">
                <a:latin typeface="Arial" charset="0"/>
              </a:rPr>
              <a:t>Metodo</a:t>
            </a:r>
            <a:r>
              <a:rPr lang="en-US" sz="1200" dirty="0" smtClean="0">
                <a:latin typeface="Arial" charset="0"/>
              </a:rPr>
              <a:t> </a:t>
            </a:r>
            <a:r>
              <a:rPr lang="en-US" sz="1200" dirty="0" err="1" smtClean="0">
                <a:latin typeface="Arial" charset="0"/>
              </a:rPr>
              <a:t>alternativo</a:t>
            </a:r>
            <a:endParaRPr lang="en-US" sz="1200" dirty="0">
              <a:latin typeface="Arial" charset="0"/>
            </a:endParaRPr>
          </a:p>
        </p:txBody>
      </p:sp>
      <p:sp>
        <p:nvSpPr>
          <p:cNvPr id="34837" name="Rechthoek 31"/>
          <p:cNvSpPr>
            <a:spLocks noChangeArrowheads="1"/>
          </p:cNvSpPr>
          <p:nvPr/>
        </p:nvSpPr>
        <p:spPr bwMode="auto">
          <a:xfrm>
            <a:off x="4140200" y="1916113"/>
            <a:ext cx="16748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r>
              <a:rPr lang="en-US" sz="1200" b="0" dirty="0">
                <a:latin typeface="Arial" charset="0"/>
              </a:rPr>
              <a:t> </a:t>
            </a:r>
            <a:r>
              <a:rPr lang="en-US" sz="1200" b="0" dirty="0" err="1" smtClean="0">
                <a:latin typeface="Arial" charset="0"/>
              </a:rPr>
              <a:t>por</a:t>
            </a:r>
            <a:r>
              <a:rPr lang="en-US" sz="1200" b="0" dirty="0" smtClean="0">
                <a:latin typeface="Arial" charset="0"/>
              </a:rPr>
              <a:t> </a:t>
            </a:r>
            <a:r>
              <a:rPr lang="en-US" sz="1200" b="0" dirty="0" err="1" smtClean="0">
                <a:latin typeface="Arial" charset="0"/>
              </a:rPr>
              <a:t>defecto</a:t>
            </a:r>
            <a:endParaRPr lang="en-US" sz="1200" b="0" dirty="0">
              <a:latin typeface="Arial" charset="0"/>
            </a:endParaRPr>
          </a:p>
        </p:txBody>
      </p:sp>
      <p:cxnSp>
        <p:nvCxnSpPr>
          <p:cNvPr id="34838" name="Gebogen verbindingslijn 138244"/>
          <p:cNvCxnSpPr>
            <a:cxnSpLocks noChangeShapeType="1"/>
            <a:stCxn id="4" idx="2"/>
          </p:cNvCxnSpPr>
          <p:nvPr/>
        </p:nvCxnSpPr>
        <p:spPr bwMode="auto">
          <a:xfrm rot="16200000" flipH="1">
            <a:off x="4856956" y="1901032"/>
            <a:ext cx="334963" cy="169545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39" name="Rechte verbindingslijn met pijl 138252"/>
          <p:cNvCxnSpPr>
            <a:cxnSpLocks noChangeShapeType="1"/>
          </p:cNvCxnSpPr>
          <p:nvPr/>
        </p:nvCxnSpPr>
        <p:spPr bwMode="auto">
          <a:xfrm flipH="1">
            <a:off x="2771775" y="2916238"/>
            <a:ext cx="140493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840" name="Rechthoek 48"/>
          <p:cNvSpPr>
            <a:spLocks noChangeArrowheads="1"/>
          </p:cNvSpPr>
          <p:nvPr/>
        </p:nvSpPr>
        <p:spPr bwMode="auto">
          <a:xfrm>
            <a:off x="3203848" y="2897188"/>
            <a:ext cx="1905794"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r>
              <a:rPr lang="en-US" sz="1200" dirty="0" err="1" smtClean="0"/>
              <a:t>Cuando</a:t>
            </a:r>
            <a:r>
              <a:rPr lang="en-US" sz="1200" dirty="0" smtClean="0"/>
              <a:t> no </a:t>
            </a:r>
            <a:r>
              <a:rPr lang="en-US" sz="1200" dirty="0" err="1" smtClean="0"/>
              <a:t>fuera</a:t>
            </a:r>
            <a:r>
              <a:rPr lang="en-US" sz="1200" dirty="0" smtClean="0"/>
              <a:t> </a:t>
            </a:r>
            <a:r>
              <a:rPr lang="en-US" sz="1200" dirty="0" err="1" smtClean="0"/>
              <a:t>posible</a:t>
            </a:r>
            <a:endParaRPr lang="en-US" sz="1200" b="0" dirty="0">
              <a:latin typeface="Arial" charset="0"/>
            </a:endParaRPr>
          </a:p>
        </p:txBody>
      </p:sp>
      <p:cxnSp>
        <p:nvCxnSpPr>
          <p:cNvPr id="34841" name="Gebogen verbindingslijn 138257"/>
          <p:cNvCxnSpPr>
            <a:cxnSpLocks noChangeShapeType="1"/>
            <a:stCxn id="10" idx="2"/>
            <a:endCxn id="34825" idx="0"/>
          </p:cNvCxnSpPr>
          <p:nvPr/>
        </p:nvCxnSpPr>
        <p:spPr bwMode="auto">
          <a:xfrm rot="16200000" flipH="1">
            <a:off x="2213769" y="2797969"/>
            <a:ext cx="215900" cy="757238"/>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2" name="Gebogen verbindingslijn 138259"/>
          <p:cNvCxnSpPr>
            <a:cxnSpLocks noChangeShapeType="1"/>
            <a:stCxn id="10" idx="2"/>
            <a:endCxn id="34824" idx="0"/>
          </p:cNvCxnSpPr>
          <p:nvPr/>
        </p:nvCxnSpPr>
        <p:spPr bwMode="auto">
          <a:xfrm rot="5400000">
            <a:off x="1425575" y="2767013"/>
            <a:ext cx="215900" cy="81915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3" name="Gebogen verbindingslijn 56"/>
          <p:cNvCxnSpPr>
            <a:cxnSpLocks noChangeShapeType="1"/>
          </p:cNvCxnSpPr>
          <p:nvPr/>
        </p:nvCxnSpPr>
        <p:spPr bwMode="auto">
          <a:xfrm rot="16200000" flipH="1">
            <a:off x="6978650" y="2809875"/>
            <a:ext cx="215900" cy="75565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4" name="Gebogen verbindingslijn 57"/>
          <p:cNvCxnSpPr>
            <a:cxnSpLocks noChangeShapeType="1"/>
          </p:cNvCxnSpPr>
          <p:nvPr/>
        </p:nvCxnSpPr>
        <p:spPr bwMode="auto">
          <a:xfrm rot="5400000">
            <a:off x="6191250" y="2762250"/>
            <a:ext cx="215900" cy="819150"/>
          </a:xfrm>
          <a:prstGeom prst="bentConnector3">
            <a:avLst>
              <a:gd name="adj1" fmla="val 5846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5" name="Rechte verbindingslijn met pijl 138265"/>
          <p:cNvCxnSpPr>
            <a:cxnSpLocks noChangeShapeType="1"/>
            <a:stCxn id="2" idx="2"/>
            <a:endCxn id="4" idx="0"/>
          </p:cNvCxnSpPr>
          <p:nvPr/>
        </p:nvCxnSpPr>
        <p:spPr bwMode="auto">
          <a:xfrm>
            <a:off x="4176713" y="1916113"/>
            <a:ext cx="0" cy="2174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6" name="Rechte verbindingslijn met pijl 138267"/>
          <p:cNvCxnSpPr>
            <a:cxnSpLocks noChangeShapeType="1"/>
            <a:stCxn id="34830" idx="2"/>
            <a:endCxn id="27" idx="0"/>
          </p:cNvCxnSpPr>
          <p:nvPr/>
        </p:nvCxnSpPr>
        <p:spPr bwMode="auto">
          <a:xfrm>
            <a:off x="5961063" y="3811588"/>
            <a:ext cx="0"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7" name="Rechte verbindingslijn met pijl 138269"/>
          <p:cNvCxnSpPr>
            <a:cxnSpLocks noChangeShapeType="1"/>
            <a:stCxn id="27" idx="2"/>
            <a:endCxn id="34836" idx="0"/>
          </p:cNvCxnSpPr>
          <p:nvPr/>
        </p:nvCxnSpPr>
        <p:spPr bwMode="auto">
          <a:xfrm>
            <a:off x="5961063" y="4605338"/>
            <a:ext cx="20637" cy="195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8" name="Rechte verbindingslijn met pijl 32"/>
          <p:cNvCxnSpPr>
            <a:cxnSpLocks noChangeShapeType="1"/>
            <a:stCxn id="34831" idx="2"/>
            <a:endCxn id="28" idx="0"/>
          </p:cNvCxnSpPr>
          <p:nvPr/>
        </p:nvCxnSpPr>
        <p:spPr bwMode="auto">
          <a:xfrm>
            <a:off x="7662863" y="3811588"/>
            <a:ext cx="9525"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9" name="Rechte verbindingslijn met pijl 34"/>
          <p:cNvCxnSpPr>
            <a:cxnSpLocks noChangeShapeType="1"/>
            <a:stCxn id="28" idx="2"/>
            <a:endCxn id="34835" idx="0"/>
          </p:cNvCxnSpPr>
          <p:nvPr/>
        </p:nvCxnSpPr>
        <p:spPr bwMode="auto">
          <a:xfrm>
            <a:off x="7672388" y="4605338"/>
            <a:ext cx="0" cy="195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50" name="Rechte verbindingslijn met pijl 36"/>
          <p:cNvCxnSpPr>
            <a:cxnSpLocks noChangeShapeType="1"/>
            <a:stCxn id="34835" idx="2"/>
            <a:endCxn id="34828" idx="0"/>
          </p:cNvCxnSpPr>
          <p:nvPr/>
        </p:nvCxnSpPr>
        <p:spPr bwMode="auto">
          <a:xfrm>
            <a:off x="7672388" y="5445125"/>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51" name="Rechte verbindingslijn met pijl 38"/>
          <p:cNvCxnSpPr>
            <a:cxnSpLocks noChangeShapeType="1"/>
            <a:stCxn id="34824" idx="2"/>
            <a:endCxn id="3" idx="0"/>
          </p:cNvCxnSpPr>
          <p:nvPr/>
        </p:nvCxnSpPr>
        <p:spPr bwMode="auto">
          <a:xfrm>
            <a:off x="1123950" y="3811588"/>
            <a:ext cx="4763"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52" name="Rechte verbindingslijn met pijl 40"/>
          <p:cNvCxnSpPr>
            <a:cxnSpLocks noChangeShapeType="1"/>
            <a:stCxn id="34825" idx="2"/>
            <a:endCxn id="26" idx="0"/>
          </p:cNvCxnSpPr>
          <p:nvPr/>
        </p:nvCxnSpPr>
        <p:spPr bwMode="auto">
          <a:xfrm>
            <a:off x="2700338" y="3811588"/>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53" name="Rechte verbindingslijn met pijl 42"/>
          <p:cNvCxnSpPr>
            <a:cxnSpLocks noChangeShapeType="1"/>
            <a:stCxn id="26" idx="2"/>
            <a:endCxn id="34827" idx="0"/>
          </p:cNvCxnSpPr>
          <p:nvPr/>
        </p:nvCxnSpPr>
        <p:spPr bwMode="auto">
          <a:xfrm>
            <a:off x="2700338" y="4627563"/>
            <a:ext cx="0"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854" name="Rechthoek 81"/>
          <p:cNvSpPr>
            <a:spLocks noChangeArrowheads="1"/>
          </p:cNvSpPr>
          <p:nvPr/>
        </p:nvSpPr>
        <p:spPr bwMode="auto">
          <a:xfrm>
            <a:off x="2771775" y="4581525"/>
            <a:ext cx="1674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r>
              <a:rPr lang="en-US" sz="1200" b="0" dirty="0" smtClean="0">
                <a:latin typeface="Arial" charset="0"/>
              </a:rPr>
              <a:t>Si no </a:t>
            </a:r>
            <a:r>
              <a:rPr lang="en-US" sz="1200" b="0" dirty="0" err="1" smtClean="0">
                <a:latin typeface="Arial" charset="0"/>
              </a:rPr>
              <a:t>fuera</a:t>
            </a:r>
            <a:r>
              <a:rPr lang="en-US" sz="1200" b="0" dirty="0" smtClean="0">
                <a:latin typeface="Arial" charset="0"/>
              </a:rPr>
              <a:t> </a:t>
            </a:r>
            <a:r>
              <a:rPr lang="en-US" sz="1200" b="0" dirty="0" err="1" smtClean="0">
                <a:latin typeface="Arial" charset="0"/>
              </a:rPr>
              <a:t>posible</a:t>
            </a:r>
            <a:endParaRPr lang="en-US" sz="1200" b="0" dirty="0">
              <a:latin typeface="Arial" charset="0"/>
            </a:endParaRPr>
          </a:p>
        </p:txBody>
      </p:sp>
      <p:sp>
        <p:nvSpPr>
          <p:cNvPr id="34855" name="Rechthoek 82"/>
          <p:cNvSpPr>
            <a:spLocks noChangeArrowheads="1"/>
          </p:cNvSpPr>
          <p:nvPr/>
        </p:nvSpPr>
        <p:spPr bwMode="auto">
          <a:xfrm>
            <a:off x="5997575" y="4581525"/>
            <a:ext cx="1674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200" dirty="0"/>
              <a:t>Si no </a:t>
            </a:r>
            <a:r>
              <a:rPr lang="en-US" sz="1200" dirty="0" err="1"/>
              <a:t>fuera</a:t>
            </a:r>
            <a:r>
              <a:rPr lang="en-US" sz="1200" dirty="0"/>
              <a:t> </a:t>
            </a:r>
            <a:r>
              <a:rPr lang="en-US" sz="1200" dirty="0" err="1"/>
              <a:t>posible</a:t>
            </a:r>
            <a:endParaRPr lang="en-US" sz="1200" dirty="0"/>
          </a:p>
        </p:txBody>
      </p:sp>
      <p:sp>
        <p:nvSpPr>
          <p:cNvPr id="34856" name="Rechthoek 83"/>
          <p:cNvSpPr>
            <a:spLocks noChangeArrowheads="1"/>
          </p:cNvSpPr>
          <p:nvPr/>
        </p:nvSpPr>
        <p:spPr bwMode="auto">
          <a:xfrm>
            <a:off x="7649715" y="4581525"/>
            <a:ext cx="1674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200" dirty="0"/>
              <a:t>Si no </a:t>
            </a:r>
            <a:r>
              <a:rPr lang="en-US" sz="1200" dirty="0" err="1"/>
              <a:t>fuera</a:t>
            </a:r>
            <a:r>
              <a:rPr lang="en-US" sz="1200" dirty="0"/>
              <a:t> </a:t>
            </a:r>
            <a:r>
              <a:rPr lang="en-US" sz="1200" dirty="0" err="1"/>
              <a:t>posible</a:t>
            </a:r>
            <a:endParaRPr lang="en-US" sz="1200" dirty="0"/>
          </a:p>
        </p:txBody>
      </p:sp>
      <p:sp>
        <p:nvSpPr>
          <p:cNvPr id="34857" name="Rechthoek 84"/>
          <p:cNvSpPr>
            <a:spLocks noChangeArrowheads="1"/>
          </p:cNvSpPr>
          <p:nvPr/>
        </p:nvSpPr>
        <p:spPr bwMode="auto">
          <a:xfrm>
            <a:off x="7668344" y="5408613"/>
            <a:ext cx="1674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200" dirty="0"/>
              <a:t>Si no </a:t>
            </a:r>
            <a:r>
              <a:rPr lang="en-US" sz="1200" dirty="0" err="1"/>
              <a:t>fuera</a:t>
            </a:r>
            <a:r>
              <a:rPr lang="en-US" sz="1200" dirty="0"/>
              <a:t> </a:t>
            </a:r>
            <a:r>
              <a:rPr lang="en-US" sz="1200" dirty="0" err="1"/>
              <a:t>posible</a:t>
            </a:r>
            <a:endParaRPr lang="en-US" sz="1200" dirty="0"/>
          </a:p>
        </p:txBody>
      </p:sp>
    </p:spTree>
    <p:extLst>
      <p:ext uri="{BB962C8B-B14F-4D97-AF65-F5344CB8AC3E}">
        <p14:creationId xmlns:p14="http://schemas.microsoft.com/office/powerpoint/2010/main" val="36954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45"/>
                                        </p:tgtEl>
                                        <p:attrNameLst>
                                          <p:attrName>style.visibility</p:attrName>
                                        </p:attrNameLst>
                                      </p:cBhvr>
                                      <p:to>
                                        <p:strVal val="visible"/>
                                      </p:to>
                                    </p:set>
                                    <p:animEffect transition="in" filter="fade">
                                      <p:cBhvr>
                                        <p:cTn id="15" dur="500"/>
                                        <p:tgtEl>
                                          <p:spTgt spid="348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37"/>
                                        </p:tgtEl>
                                        <p:attrNameLst>
                                          <p:attrName>style.visibility</p:attrName>
                                        </p:attrNameLst>
                                      </p:cBhvr>
                                      <p:to>
                                        <p:strVal val="visible"/>
                                      </p:to>
                                    </p:set>
                                    <p:animEffect transition="in" filter="fade">
                                      <p:cBhvr>
                                        <p:cTn id="18" dur="500"/>
                                        <p:tgtEl>
                                          <p:spTgt spid="348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840"/>
                                        </p:tgtEl>
                                        <p:attrNameLst>
                                          <p:attrName>style.visibility</p:attrName>
                                        </p:attrNameLst>
                                      </p:cBhvr>
                                      <p:to>
                                        <p:strVal val="visible"/>
                                      </p:to>
                                    </p:set>
                                    <p:animEffect transition="in" filter="fade">
                                      <p:cBhvr>
                                        <p:cTn id="28" dur="500"/>
                                        <p:tgtEl>
                                          <p:spTgt spid="348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34839"/>
                                        </p:tgtEl>
                                        <p:attrNameLst>
                                          <p:attrName>style.visibility</p:attrName>
                                        </p:attrNameLst>
                                      </p:cBhvr>
                                      <p:to>
                                        <p:strVal val="visible"/>
                                      </p:to>
                                    </p:set>
                                    <p:animEffect transition="in" filter="fade">
                                      <p:cBhvr>
                                        <p:cTn id="34" dur="500"/>
                                        <p:tgtEl>
                                          <p:spTgt spid="348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842"/>
                                        </p:tgtEl>
                                        <p:attrNameLst>
                                          <p:attrName>style.visibility</p:attrName>
                                        </p:attrNameLst>
                                      </p:cBhvr>
                                      <p:to>
                                        <p:strVal val="visible"/>
                                      </p:to>
                                    </p:set>
                                    <p:animEffect transition="in" filter="fade">
                                      <p:cBhvr>
                                        <p:cTn id="39" dur="500"/>
                                        <p:tgtEl>
                                          <p:spTgt spid="34842"/>
                                        </p:tgtEl>
                                      </p:cBhvr>
                                    </p:animEffect>
                                  </p:childTnLst>
                                </p:cTn>
                              </p:par>
                              <p:par>
                                <p:cTn id="40" presetID="10" presetClass="entr" presetSubtype="0" fill="hold" nodeType="withEffect">
                                  <p:stCondLst>
                                    <p:cond delay="0"/>
                                  </p:stCondLst>
                                  <p:childTnLst>
                                    <p:set>
                                      <p:cBhvr>
                                        <p:cTn id="41" dur="1" fill="hold">
                                          <p:stCondLst>
                                            <p:cond delay="0"/>
                                          </p:stCondLst>
                                        </p:cTn>
                                        <p:tgtEl>
                                          <p:spTgt spid="34841"/>
                                        </p:tgtEl>
                                        <p:attrNameLst>
                                          <p:attrName>style.visibility</p:attrName>
                                        </p:attrNameLst>
                                      </p:cBhvr>
                                      <p:to>
                                        <p:strVal val="visible"/>
                                      </p:to>
                                    </p:set>
                                    <p:animEffect transition="in" filter="fade">
                                      <p:cBhvr>
                                        <p:cTn id="42" dur="500"/>
                                        <p:tgtEl>
                                          <p:spTgt spid="348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824"/>
                                        </p:tgtEl>
                                        <p:attrNameLst>
                                          <p:attrName>style.visibility</p:attrName>
                                        </p:attrNameLst>
                                      </p:cBhvr>
                                      <p:to>
                                        <p:strVal val="visible"/>
                                      </p:to>
                                    </p:set>
                                    <p:animEffect transition="in" filter="fade">
                                      <p:cBhvr>
                                        <p:cTn id="45" dur="500"/>
                                        <p:tgtEl>
                                          <p:spTgt spid="348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825"/>
                                        </p:tgtEl>
                                        <p:attrNameLst>
                                          <p:attrName>style.visibility</p:attrName>
                                        </p:attrNameLst>
                                      </p:cBhvr>
                                      <p:to>
                                        <p:strVal val="visible"/>
                                      </p:to>
                                    </p:set>
                                    <p:animEffect transition="in" filter="fade">
                                      <p:cBhvr>
                                        <p:cTn id="48" dur="500"/>
                                        <p:tgtEl>
                                          <p:spTgt spid="348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851"/>
                                        </p:tgtEl>
                                        <p:attrNameLst>
                                          <p:attrName>style.visibility</p:attrName>
                                        </p:attrNameLst>
                                      </p:cBhvr>
                                      <p:to>
                                        <p:strVal val="visible"/>
                                      </p:to>
                                    </p:set>
                                    <p:animEffect transition="in" filter="fade">
                                      <p:cBhvr>
                                        <p:cTn id="53" dur="500"/>
                                        <p:tgtEl>
                                          <p:spTgt spid="34851"/>
                                        </p:tgtEl>
                                      </p:cBhvr>
                                    </p:animEffect>
                                  </p:childTnLst>
                                </p:cTn>
                              </p:par>
                              <p:par>
                                <p:cTn id="54" presetID="10" presetClass="entr" presetSubtype="0" fill="hold" nodeType="withEffect">
                                  <p:stCondLst>
                                    <p:cond delay="0"/>
                                  </p:stCondLst>
                                  <p:childTnLst>
                                    <p:set>
                                      <p:cBhvr>
                                        <p:cTn id="55" dur="1" fill="hold">
                                          <p:stCondLst>
                                            <p:cond delay="0"/>
                                          </p:stCondLst>
                                        </p:cTn>
                                        <p:tgtEl>
                                          <p:spTgt spid="34852"/>
                                        </p:tgtEl>
                                        <p:attrNameLst>
                                          <p:attrName>style.visibility</p:attrName>
                                        </p:attrNameLst>
                                      </p:cBhvr>
                                      <p:to>
                                        <p:strVal val="visible"/>
                                      </p:to>
                                    </p:set>
                                    <p:animEffect transition="in" filter="fade">
                                      <p:cBhvr>
                                        <p:cTn id="56" dur="500"/>
                                        <p:tgtEl>
                                          <p:spTgt spid="348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854"/>
                                        </p:tgtEl>
                                        <p:attrNameLst>
                                          <p:attrName>style.visibility</p:attrName>
                                        </p:attrNameLst>
                                      </p:cBhvr>
                                      <p:to>
                                        <p:strVal val="visible"/>
                                      </p:to>
                                    </p:set>
                                    <p:animEffect transition="in" filter="fade">
                                      <p:cBhvr>
                                        <p:cTn id="67" dur="500"/>
                                        <p:tgtEl>
                                          <p:spTgt spid="348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853"/>
                                        </p:tgtEl>
                                        <p:attrNameLst>
                                          <p:attrName>style.visibility</p:attrName>
                                        </p:attrNameLst>
                                      </p:cBhvr>
                                      <p:to>
                                        <p:strVal val="visible"/>
                                      </p:to>
                                    </p:set>
                                    <p:animEffect transition="in" filter="fade">
                                      <p:cBhvr>
                                        <p:cTn id="72" dur="500"/>
                                        <p:tgtEl>
                                          <p:spTgt spid="348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827"/>
                                        </p:tgtEl>
                                        <p:attrNameLst>
                                          <p:attrName>style.visibility</p:attrName>
                                        </p:attrNameLst>
                                      </p:cBhvr>
                                      <p:to>
                                        <p:strVal val="visible"/>
                                      </p:to>
                                    </p:set>
                                    <p:animEffect transition="in" filter="fade">
                                      <p:cBhvr>
                                        <p:cTn id="75" dur="500"/>
                                        <p:tgtEl>
                                          <p:spTgt spid="348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4838"/>
                                        </p:tgtEl>
                                        <p:attrNameLst>
                                          <p:attrName>style.visibility</p:attrName>
                                        </p:attrNameLst>
                                      </p:cBhvr>
                                      <p:to>
                                        <p:strVal val="visible"/>
                                      </p:to>
                                    </p:set>
                                    <p:animEffect transition="in" filter="fade">
                                      <p:cBhvr>
                                        <p:cTn id="80" dur="500"/>
                                        <p:tgtEl>
                                          <p:spTgt spid="348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4844"/>
                                        </p:tgtEl>
                                        <p:attrNameLst>
                                          <p:attrName>style.visibility</p:attrName>
                                        </p:attrNameLst>
                                      </p:cBhvr>
                                      <p:to>
                                        <p:strVal val="visible"/>
                                      </p:to>
                                    </p:set>
                                    <p:animEffect transition="in" filter="fade">
                                      <p:cBhvr>
                                        <p:cTn id="88" dur="500"/>
                                        <p:tgtEl>
                                          <p:spTgt spid="34844"/>
                                        </p:tgtEl>
                                      </p:cBhvr>
                                    </p:animEffect>
                                  </p:childTnLst>
                                </p:cTn>
                              </p:par>
                              <p:par>
                                <p:cTn id="89" presetID="10" presetClass="entr" presetSubtype="0" fill="hold" nodeType="withEffect">
                                  <p:stCondLst>
                                    <p:cond delay="0"/>
                                  </p:stCondLst>
                                  <p:childTnLst>
                                    <p:set>
                                      <p:cBhvr>
                                        <p:cTn id="90" dur="1" fill="hold">
                                          <p:stCondLst>
                                            <p:cond delay="0"/>
                                          </p:stCondLst>
                                        </p:cTn>
                                        <p:tgtEl>
                                          <p:spTgt spid="34843"/>
                                        </p:tgtEl>
                                        <p:attrNameLst>
                                          <p:attrName>style.visibility</p:attrName>
                                        </p:attrNameLst>
                                      </p:cBhvr>
                                      <p:to>
                                        <p:strVal val="visible"/>
                                      </p:to>
                                    </p:set>
                                    <p:animEffect transition="in" filter="fade">
                                      <p:cBhvr>
                                        <p:cTn id="91" dur="500"/>
                                        <p:tgtEl>
                                          <p:spTgt spid="3484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831"/>
                                        </p:tgtEl>
                                        <p:attrNameLst>
                                          <p:attrName>style.visibility</p:attrName>
                                        </p:attrNameLst>
                                      </p:cBhvr>
                                      <p:to>
                                        <p:strVal val="visible"/>
                                      </p:to>
                                    </p:set>
                                    <p:animEffect transition="in" filter="fade">
                                      <p:cBhvr>
                                        <p:cTn id="94" dur="500"/>
                                        <p:tgtEl>
                                          <p:spTgt spid="348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830"/>
                                        </p:tgtEl>
                                        <p:attrNameLst>
                                          <p:attrName>style.visibility</p:attrName>
                                        </p:attrNameLst>
                                      </p:cBhvr>
                                      <p:to>
                                        <p:strVal val="visible"/>
                                      </p:to>
                                    </p:set>
                                    <p:animEffect transition="in" filter="fade">
                                      <p:cBhvr>
                                        <p:cTn id="97" dur="500"/>
                                        <p:tgtEl>
                                          <p:spTgt spid="34830"/>
                                        </p:tgtEl>
                                      </p:cBhvr>
                                    </p:animEffect>
                                  </p:childTnLst>
                                </p:cTn>
                              </p:par>
                              <p:par>
                                <p:cTn id="98" presetID="10" presetClass="entr" presetSubtype="0" fill="hold" nodeType="withEffect">
                                  <p:stCondLst>
                                    <p:cond delay="0"/>
                                  </p:stCondLst>
                                  <p:childTnLst>
                                    <p:set>
                                      <p:cBhvr>
                                        <p:cTn id="99" dur="1" fill="hold">
                                          <p:stCondLst>
                                            <p:cond delay="0"/>
                                          </p:stCondLst>
                                        </p:cTn>
                                        <p:tgtEl>
                                          <p:spTgt spid="34846"/>
                                        </p:tgtEl>
                                        <p:attrNameLst>
                                          <p:attrName>style.visibility</p:attrName>
                                        </p:attrNameLst>
                                      </p:cBhvr>
                                      <p:to>
                                        <p:strVal val="visible"/>
                                      </p:to>
                                    </p:set>
                                    <p:animEffect transition="in" filter="fade">
                                      <p:cBhvr>
                                        <p:cTn id="100" dur="500"/>
                                        <p:tgtEl>
                                          <p:spTgt spid="34846"/>
                                        </p:tgtEl>
                                      </p:cBhvr>
                                    </p:animEffect>
                                  </p:childTnLst>
                                </p:cTn>
                              </p:par>
                              <p:par>
                                <p:cTn id="101" presetID="10" presetClass="entr" presetSubtype="0" fill="hold" nodeType="withEffect">
                                  <p:stCondLst>
                                    <p:cond delay="0"/>
                                  </p:stCondLst>
                                  <p:childTnLst>
                                    <p:set>
                                      <p:cBhvr>
                                        <p:cTn id="102" dur="1" fill="hold">
                                          <p:stCondLst>
                                            <p:cond delay="0"/>
                                          </p:stCondLst>
                                        </p:cTn>
                                        <p:tgtEl>
                                          <p:spTgt spid="34848"/>
                                        </p:tgtEl>
                                        <p:attrNameLst>
                                          <p:attrName>style.visibility</p:attrName>
                                        </p:attrNameLst>
                                      </p:cBhvr>
                                      <p:to>
                                        <p:strVal val="visible"/>
                                      </p:to>
                                    </p:set>
                                    <p:animEffect transition="in" filter="fade">
                                      <p:cBhvr>
                                        <p:cTn id="103" dur="500"/>
                                        <p:tgtEl>
                                          <p:spTgt spid="3484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nodeType="withEffect">
                                  <p:stCondLst>
                                    <p:cond delay="0"/>
                                  </p:stCondLst>
                                  <p:childTnLst>
                                    <p:set>
                                      <p:cBhvr>
                                        <p:cTn id="111" dur="1" fill="hold">
                                          <p:stCondLst>
                                            <p:cond delay="0"/>
                                          </p:stCondLst>
                                        </p:cTn>
                                        <p:tgtEl>
                                          <p:spTgt spid="34849"/>
                                        </p:tgtEl>
                                        <p:attrNameLst>
                                          <p:attrName>style.visibility</p:attrName>
                                        </p:attrNameLst>
                                      </p:cBhvr>
                                      <p:to>
                                        <p:strVal val="visible"/>
                                      </p:to>
                                    </p:set>
                                    <p:animEffect transition="in" filter="fade">
                                      <p:cBhvr>
                                        <p:cTn id="112" dur="500"/>
                                        <p:tgtEl>
                                          <p:spTgt spid="3484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4856"/>
                                        </p:tgtEl>
                                        <p:attrNameLst>
                                          <p:attrName>style.visibility</p:attrName>
                                        </p:attrNameLst>
                                      </p:cBhvr>
                                      <p:to>
                                        <p:strVal val="visible"/>
                                      </p:to>
                                    </p:set>
                                    <p:animEffect transition="in" filter="fade">
                                      <p:cBhvr>
                                        <p:cTn id="115" dur="500"/>
                                        <p:tgtEl>
                                          <p:spTgt spid="3485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835"/>
                                        </p:tgtEl>
                                        <p:attrNameLst>
                                          <p:attrName>style.visibility</p:attrName>
                                        </p:attrNameLst>
                                      </p:cBhvr>
                                      <p:to>
                                        <p:strVal val="visible"/>
                                      </p:to>
                                    </p:set>
                                    <p:animEffect transition="in" filter="fade">
                                      <p:cBhvr>
                                        <p:cTn id="118" dur="500"/>
                                        <p:tgtEl>
                                          <p:spTgt spid="3483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4855"/>
                                        </p:tgtEl>
                                        <p:attrNameLst>
                                          <p:attrName>style.visibility</p:attrName>
                                        </p:attrNameLst>
                                      </p:cBhvr>
                                      <p:to>
                                        <p:strVal val="visible"/>
                                      </p:to>
                                    </p:set>
                                    <p:animEffect transition="in" filter="fade">
                                      <p:cBhvr>
                                        <p:cTn id="123" dur="500"/>
                                        <p:tgtEl>
                                          <p:spTgt spid="34855"/>
                                        </p:tgtEl>
                                      </p:cBhvr>
                                    </p:animEffect>
                                  </p:childTnLst>
                                </p:cTn>
                              </p:par>
                              <p:par>
                                <p:cTn id="124" presetID="10" presetClass="entr" presetSubtype="0" fill="hold" nodeType="withEffect">
                                  <p:stCondLst>
                                    <p:cond delay="0"/>
                                  </p:stCondLst>
                                  <p:childTnLst>
                                    <p:set>
                                      <p:cBhvr>
                                        <p:cTn id="125" dur="1" fill="hold">
                                          <p:stCondLst>
                                            <p:cond delay="0"/>
                                          </p:stCondLst>
                                        </p:cTn>
                                        <p:tgtEl>
                                          <p:spTgt spid="34847"/>
                                        </p:tgtEl>
                                        <p:attrNameLst>
                                          <p:attrName>style.visibility</p:attrName>
                                        </p:attrNameLst>
                                      </p:cBhvr>
                                      <p:to>
                                        <p:strVal val="visible"/>
                                      </p:to>
                                    </p:set>
                                    <p:animEffect transition="in" filter="fade">
                                      <p:cBhvr>
                                        <p:cTn id="126" dur="500"/>
                                        <p:tgtEl>
                                          <p:spTgt spid="3484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4836"/>
                                        </p:tgtEl>
                                        <p:attrNameLst>
                                          <p:attrName>style.visibility</p:attrName>
                                        </p:attrNameLst>
                                      </p:cBhvr>
                                      <p:to>
                                        <p:strVal val="visible"/>
                                      </p:to>
                                    </p:set>
                                    <p:animEffect transition="in" filter="fade">
                                      <p:cBhvr>
                                        <p:cTn id="129" dur="500"/>
                                        <p:tgtEl>
                                          <p:spTgt spid="34836"/>
                                        </p:tgtEl>
                                      </p:cBhvr>
                                    </p:animEffect>
                                  </p:childTnLst>
                                </p:cTn>
                              </p:par>
                              <p:par>
                                <p:cTn id="130" presetID="10" presetClass="entr" presetSubtype="0" fill="hold" nodeType="withEffect">
                                  <p:stCondLst>
                                    <p:cond delay="0"/>
                                  </p:stCondLst>
                                  <p:childTnLst>
                                    <p:set>
                                      <p:cBhvr>
                                        <p:cTn id="131" dur="1" fill="hold">
                                          <p:stCondLst>
                                            <p:cond delay="0"/>
                                          </p:stCondLst>
                                        </p:cTn>
                                        <p:tgtEl>
                                          <p:spTgt spid="34850"/>
                                        </p:tgtEl>
                                        <p:attrNameLst>
                                          <p:attrName>style.visibility</p:attrName>
                                        </p:attrNameLst>
                                      </p:cBhvr>
                                      <p:to>
                                        <p:strVal val="visible"/>
                                      </p:to>
                                    </p:set>
                                    <p:animEffect transition="in" filter="fade">
                                      <p:cBhvr>
                                        <p:cTn id="132" dur="500"/>
                                        <p:tgtEl>
                                          <p:spTgt spid="3485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4857"/>
                                        </p:tgtEl>
                                        <p:attrNameLst>
                                          <p:attrName>style.visibility</p:attrName>
                                        </p:attrNameLst>
                                      </p:cBhvr>
                                      <p:to>
                                        <p:strVal val="visible"/>
                                      </p:to>
                                    </p:set>
                                    <p:animEffect transition="in" filter="fade">
                                      <p:cBhvr>
                                        <p:cTn id="135" dur="500"/>
                                        <p:tgtEl>
                                          <p:spTgt spid="3485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4828"/>
                                        </p:tgtEl>
                                        <p:attrNameLst>
                                          <p:attrName>style.visibility</p:attrName>
                                        </p:attrNameLst>
                                      </p:cBhvr>
                                      <p:to>
                                        <p:strVal val="visible"/>
                                      </p:to>
                                    </p:set>
                                    <p:animEffect transition="in" filter="fade">
                                      <p:cBhvr>
                                        <p:cTn id="138"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34824" grpId="0" animBg="1"/>
      <p:bldP spid="34825" grpId="0" animBg="1"/>
      <p:bldP spid="3" grpId="0" animBg="1"/>
      <p:bldP spid="34827" grpId="0" animBg="1"/>
      <p:bldP spid="34828" grpId="0" animBg="1"/>
      <p:bldP spid="4" grpId="0" animBg="1"/>
      <p:bldP spid="34830" grpId="0" animBg="1"/>
      <p:bldP spid="34831" grpId="0" animBg="1"/>
      <p:bldP spid="26" grpId="0" animBg="1"/>
      <p:bldP spid="27" grpId="0" animBg="1"/>
      <p:bldP spid="28" grpId="0" animBg="1"/>
      <p:bldP spid="34835" grpId="0" animBg="1"/>
      <p:bldP spid="34836" grpId="0" animBg="1"/>
      <p:bldP spid="34837" grpId="0"/>
      <p:bldP spid="34840" grpId="0"/>
      <p:bldP spid="34854" grpId="0"/>
      <p:bldP spid="34855" grpId="0"/>
      <p:bldP spid="34856" grpId="0"/>
      <p:bldP spid="348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1" y="1488523"/>
            <a:ext cx="5791199" cy="860425"/>
          </a:xfrm>
          <a:pattFill prst="weave">
            <a:fgClr>
              <a:schemeClr val="accent1"/>
            </a:fgClr>
            <a:bgClr>
              <a:schemeClr val="bg1"/>
            </a:bgClr>
          </a:pattFill>
        </p:spPr>
        <p:txBody>
          <a:bodyPr/>
          <a:lstStyle/>
          <a:p>
            <a:pPr algn="ctr" eaLnBrk="1" hangingPunct="1"/>
            <a:r>
              <a:rPr lang="es-ES_tradnl" b="1" dirty="0" smtClean="0">
                <a:solidFill>
                  <a:schemeClr val="tx1"/>
                </a:solidFill>
              </a:rPr>
              <a:t/>
            </a:r>
            <a:br>
              <a:rPr lang="es-ES_tradnl" b="1" dirty="0" smtClean="0">
                <a:solidFill>
                  <a:schemeClr val="tx1"/>
                </a:solidFill>
              </a:rPr>
            </a:br>
            <a:r>
              <a:rPr lang="es-ES_tradnl" sz="2000" i="1" dirty="0" smtClean="0">
                <a:solidFill>
                  <a:srgbClr val="0070C0"/>
                </a:solidFill>
              </a:rPr>
              <a:t>Cuando el dinero sale por la puerta, </a:t>
            </a:r>
            <a:br>
              <a:rPr lang="es-ES_tradnl" sz="2000" i="1" dirty="0" smtClean="0">
                <a:solidFill>
                  <a:srgbClr val="0070C0"/>
                </a:solidFill>
              </a:rPr>
            </a:br>
            <a:r>
              <a:rPr lang="es-ES_tradnl" sz="2000" i="1" dirty="0" smtClean="0">
                <a:solidFill>
                  <a:srgbClr val="0070C0"/>
                </a:solidFill>
              </a:rPr>
              <a:t>el amor salta por la ventana!</a:t>
            </a:r>
          </a:p>
        </p:txBody>
      </p:sp>
      <p:sp>
        <p:nvSpPr>
          <p:cNvPr id="11267" name="Rectangle 3"/>
          <p:cNvSpPr>
            <a:spLocks noGrp="1" noChangeArrowheads="1"/>
          </p:cNvSpPr>
          <p:nvPr>
            <p:ph type="body" sz="half" idx="1"/>
          </p:nvPr>
        </p:nvSpPr>
        <p:spPr>
          <a:xfrm>
            <a:off x="390525" y="4267200"/>
            <a:ext cx="2886075" cy="1866900"/>
          </a:xfrm>
          <a:pattFill prst="pct5">
            <a:fgClr>
              <a:schemeClr val="accent1"/>
            </a:fgClr>
            <a:bgClr>
              <a:schemeClr val="bg1"/>
            </a:bgClr>
          </a:pattFill>
          <a:ln cmpd="dbl"/>
        </p:spPr>
        <p:txBody>
          <a:bodyPr/>
          <a:lstStyle/>
          <a:p>
            <a:pPr eaLnBrk="1" hangingPunct="1">
              <a:buFontTx/>
              <a:buNone/>
            </a:pPr>
            <a:r>
              <a:rPr lang="es-ES_tradnl" sz="1800" u="sng" dirty="0" smtClean="0"/>
              <a:t>Ingresos</a:t>
            </a:r>
          </a:p>
          <a:p>
            <a:pPr eaLnBrk="1" hangingPunct="1">
              <a:buFontTx/>
              <a:buNone/>
            </a:pPr>
            <a:r>
              <a:rPr lang="es-ES_tradnl" sz="1800" dirty="0" smtClean="0"/>
              <a:t>Primas</a:t>
            </a:r>
          </a:p>
          <a:p>
            <a:pPr eaLnBrk="1" hangingPunct="1">
              <a:buFontTx/>
              <a:buNone/>
            </a:pPr>
            <a:r>
              <a:rPr lang="es-ES_tradnl" sz="1800" dirty="0" smtClean="0"/>
              <a:t>Reaseguro</a:t>
            </a:r>
          </a:p>
          <a:p>
            <a:pPr eaLnBrk="1" hangingPunct="1">
              <a:buFontTx/>
              <a:buNone/>
            </a:pPr>
            <a:r>
              <a:rPr lang="es-ES_tradnl" sz="1800" dirty="0" smtClean="0"/>
              <a:t>Inversiones</a:t>
            </a:r>
          </a:p>
          <a:p>
            <a:pPr eaLnBrk="1" hangingPunct="1">
              <a:buFontTx/>
              <a:buNone/>
            </a:pPr>
            <a:r>
              <a:rPr lang="es-ES_tradnl" sz="1800" dirty="0" smtClean="0"/>
              <a:t>Capital(Fondos propios)</a:t>
            </a:r>
          </a:p>
        </p:txBody>
      </p:sp>
      <p:sp>
        <p:nvSpPr>
          <p:cNvPr id="11268" name="Rectangle 4"/>
          <p:cNvSpPr>
            <a:spLocks noGrp="1" noChangeArrowheads="1"/>
          </p:cNvSpPr>
          <p:nvPr>
            <p:ph type="body" sz="half" idx="2"/>
          </p:nvPr>
        </p:nvSpPr>
        <p:spPr>
          <a:xfrm>
            <a:off x="5562600" y="4110038"/>
            <a:ext cx="3124200" cy="2138362"/>
          </a:xfrm>
          <a:pattFill prst="pct5">
            <a:fgClr>
              <a:schemeClr val="accent1"/>
            </a:fgClr>
            <a:bgClr>
              <a:schemeClr val="bg1"/>
            </a:bgClr>
          </a:pattFill>
        </p:spPr>
        <p:txBody>
          <a:bodyPr/>
          <a:lstStyle/>
          <a:p>
            <a:pPr algn="r" eaLnBrk="1" hangingPunct="1">
              <a:buFontTx/>
              <a:buNone/>
            </a:pPr>
            <a:r>
              <a:rPr lang="es-ES_tradnl" sz="1600" u="sng" dirty="0" smtClean="0"/>
              <a:t>Pagos</a:t>
            </a:r>
          </a:p>
          <a:p>
            <a:pPr algn="r" eaLnBrk="1" hangingPunct="1">
              <a:buFontTx/>
              <a:buNone/>
            </a:pPr>
            <a:r>
              <a:rPr lang="es-ES_tradnl" sz="1600" dirty="0" smtClean="0"/>
              <a:t>Prestaciones</a:t>
            </a:r>
          </a:p>
          <a:p>
            <a:pPr algn="r" eaLnBrk="1" hangingPunct="1">
              <a:buFontTx/>
              <a:buNone/>
            </a:pPr>
            <a:r>
              <a:rPr lang="es-ES_tradnl" sz="1600" dirty="0" smtClean="0"/>
              <a:t>Primas de reaseguro</a:t>
            </a:r>
          </a:p>
          <a:p>
            <a:pPr algn="r" eaLnBrk="1" hangingPunct="1">
              <a:buFontTx/>
              <a:buNone/>
            </a:pPr>
            <a:r>
              <a:rPr lang="es-ES_tradnl" sz="1600" dirty="0" smtClean="0"/>
              <a:t>Impuestos</a:t>
            </a:r>
          </a:p>
          <a:p>
            <a:pPr algn="r" eaLnBrk="1" hangingPunct="1">
              <a:buFontTx/>
              <a:buNone/>
            </a:pPr>
            <a:r>
              <a:rPr lang="es-ES_tradnl" sz="1600" dirty="0" smtClean="0"/>
              <a:t>Comisiones de intermediarios</a:t>
            </a:r>
          </a:p>
          <a:p>
            <a:pPr algn="r" eaLnBrk="1" hangingPunct="1">
              <a:buFontTx/>
              <a:buNone/>
            </a:pPr>
            <a:r>
              <a:rPr lang="es-ES_tradnl" sz="1600" dirty="0" smtClean="0"/>
              <a:t>Gastos (salarios...)</a:t>
            </a:r>
          </a:p>
          <a:p>
            <a:pPr algn="r" eaLnBrk="1" hangingPunct="1">
              <a:buFontTx/>
              <a:buNone/>
            </a:pPr>
            <a:r>
              <a:rPr lang="es-ES_tradnl" sz="1600" dirty="0" smtClean="0"/>
              <a:t>Dividendos </a:t>
            </a:r>
          </a:p>
        </p:txBody>
      </p:sp>
      <p:pic>
        <p:nvPicPr>
          <p:cNvPr id="11269" name="Picture 5" descr="j0185604"/>
          <p:cNvPicPr>
            <a:picLocks noChangeAspect="1" noChangeArrowheads="1"/>
          </p:cNvPicPr>
          <p:nvPr/>
        </p:nvPicPr>
        <p:blipFill>
          <a:blip r:embed="rId3"/>
          <a:srcRect/>
          <a:stretch>
            <a:fillRect/>
          </a:stretch>
        </p:blipFill>
        <p:spPr bwMode="auto">
          <a:xfrm>
            <a:off x="3505200" y="4364037"/>
            <a:ext cx="1905000" cy="1584325"/>
          </a:xfrm>
          <a:prstGeom prst="rect">
            <a:avLst/>
          </a:prstGeom>
          <a:noFill/>
          <a:ln w="9525">
            <a:noFill/>
            <a:miter lim="800000"/>
            <a:headEnd/>
            <a:tailEnd/>
          </a:ln>
        </p:spPr>
      </p:pic>
      <p:sp>
        <p:nvSpPr>
          <p:cNvPr id="11270" name="AutoShape 6"/>
          <p:cNvSpPr>
            <a:spLocks noChangeArrowheads="1"/>
          </p:cNvSpPr>
          <p:nvPr/>
        </p:nvSpPr>
        <p:spPr bwMode="auto">
          <a:xfrm rot="1624771">
            <a:off x="2305467" y="4847078"/>
            <a:ext cx="1315468" cy="434913"/>
          </a:xfrm>
          <a:prstGeom prst="rightArrow">
            <a:avLst>
              <a:gd name="adj1" fmla="val 50000"/>
              <a:gd name="adj2" fmla="val 69846"/>
            </a:avLst>
          </a:prstGeom>
          <a:solidFill>
            <a:srgbClr val="FF9900"/>
          </a:solidFill>
          <a:ln w="9525">
            <a:solidFill>
              <a:schemeClr val="tx1"/>
            </a:solidFill>
            <a:miter lim="800000"/>
            <a:headEnd/>
            <a:tailEnd/>
          </a:ln>
          <a:effectLst/>
        </p:spPr>
        <p:txBody>
          <a:bodyPr wrap="none" anchor="ctr"/>
          <a:lstStyle/>
          <a:p>
            <a:endParaRPr lang="es-ES_tradnl" sz="1800"/>
          </a:p>
        </p:txBody>
      </p:sp>
      <p:sp>
        <p:nvSpPr>
          <p:cNvPr id="11271" name="AutoShape 7"/>
          <p:cNvSpPr>
            <a:spLocks noChangeArrowheads="1"/>
          </p:cNvSpPr>
          <p:nvPr/>
        </p:nvSpPr>
        <p:spPr bwMode="auto">
          <a:xfrm rot="20356327">
            <a:off x="5258043" y="4983470"/>
            <a:ext cx="1107170" cy="403575"/>
          </a:xfrm>
          <a:prstGeom prst="rightArrow">
            <a:avLst>
              <a:gd name="adj1" fmla="val 50000"/>
              <a:gd name="adj2" fmla="val 73121"/>
            </a:avLst>
          </a:prstGeom>
          <a:solidFill>
            <a:srgbClr val="FF9900"/>
          </a:solidFill>
          <a:ln w="9525">
            <a:solidFill>
              <a:schemeClr val="tx1"/>
            </a:solidFill>
            <a:miter lim="800000"/>
            <a:headEnd/>
            <a:tailEnd/>
          </a:ln>
          <a:effectLst/>
        </p:spPr>
        <p:txBody>
          <a:bodyPr wrap="none" anchor="ctr"/>
          <a:lstStyle/>
          <a:p>
            <a:endParaRPr lang="es-ES_tradnl" sz="1800"/>
          </a:p>
        </p:txBody>
      </p:sp>
      <p:sp>
        <p:nvSpPr>
          <p:cNvPr id="11272" name="Text Box 8"/>
          <p:cNvSpPr txBox="1">
            <a:spLocks noChangeArrowheads="1"/>
          </p:cNvSpPr>
          <p:nvPr/>
        </p:nvSpPr>
        <p:spPr bwMode="auto">
          <a:xfrm>
            <a:off x="395536" y="-522312"/>
            <a:ext cx="8136904"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2800" b="1">
                <a:solidFill>
                  <a:schemeClr val="bg1"/>
                </a:solidFill>
                <a:latin typeface="Verdana" pitchFamily="34" charset="0"/>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n-GB" dirty="0"/>
              <a:t> </a:t>
            </a:r>
            <a:r>
              <a:rPr lang="en-GB" dirty="0" err="1" smtClean="0"/>
              <a:t>Negocio</a:t>
            </a:r>
            <a:r>
              <a:rPr lang="en-GB" dirty="0" smtClean="0"/>
              <a:t> </a:t>
            </a:r>
            <a:r>
              <a:rPr lang="en-GB" dirty="0" err="1" smtClean="0"/>
              <a:t>asegurador</a:t>
            </a:r>
            <a:r>
              <a:rPr lang="en-GB" dirty="0" smtClean="0"/>
              <a:t> </a:t>
            </a:r>
            <a:r>
              <a:rPr lang="en-GB" dirty="0"/>
              <a:t>= </a:t>
            </a:r>
            <a:r>
              <a:rPr lang="en-GB" dirty="0" err="1" smtClean="0"/>
              <a:t>gestion</a:t>
            </a:r>
            <a:r>
              <a:rPr lang="en-GB" dirty="0" smtClean="0"/>
              <a:t> del </a:t>
            </a:r>
            <a:r>
              <a:rPr lang="en-GB" dirty="0" err="1" smtClean="0"/>
              <a:t>riego</a:t>
            </a:r>
            <a:endParaRPr lang="en-GB" dirty="0"/>
          </a:p>
        </p:txBody>
      </p:sp>
      <p:sp>
        <p:nvSpPr>
          <p:cNvPr id="2" name="Rectangle 1"/>
          <p:cNvSpPr/>
          <p:nvPr/>
        </p:nvSpPr>
        <p:spPr>
          <a:xfrm>
            <a:off x="1979712" y="2362200"/>
            <a:ext cx="5792688" cy="1569660"/>
          </a:xfrm>
          <a:prstGeom prst="rect">
            <a:avLst/>
          </a:prstGeom>
          <a:blipFill dpi="0" rotWithShape="1">
            <a:blip r:embed="rId4">
              <a:alphaModFix amt="63000"/>
              <a:extLst>
                <a:ext uri="{BEBA8EAE-BF5A-486C-A8C5-ECC9F3942E4B}">
                  <a14:imgProps xmlns:a14="http://schemas.microsoft.com/office/drawing/2010/main">
                    <a14:imgLayer r:embed="rId5">
                      <a14:imgEffect>
                        <a14:sharpenSoften amount="16000"/>
                      </a14:imgEffect>
                      <a14:imgEffect>
                        <a14:brightnessContrast bright="-37000" contrast="-22000"/>
                      </a14:imgEffect>
                    </a14:imgLayer>
                  </a14:imgProps>
                </a:ext>
                <a:ext uri="{28A0092B-C50C-407E-A947-70E740481C1C}">
                  <a14:useLocalDpi xmlns:a14="http://schemas.microsoft.com/office/drawing/2010/main" val="0"/>
                </a:ext>
              </a:extLst>
            </a:blip>
            <a:srcRect/>
            <a:stretch>
              <a:fillRect/>
            </a:stretch>
          </a:blipFill>
        </p:spPr>
        <p:txBody>
          <a:bodyPr wrap="square">
            <a:spAutoFit/>
          </a:bodyPr>
          <a:lstStyle/>
          <a:p>
            <a:pPr algn="ctr"/>
            <a:r>
              <a:rPr lang="es-ES_tradnl" sz="2800" b="1" dirty="0" smtClean="0">
                <a:solidFill>
                  <a:srgbClr val="C00000"/>
                </a:solidFill>
              </a:rPr>
              <a:t>Pasivos de seguros </a:t>
            </a:r>
          </a:p>
          <a:p>
            <a:pPr algn="ctr"/>
            <a:r>
              <a:rPr lang="es-ES_tradnl" sz="2000" b="1" dirty="0" smtClean="0">
                <a:solidFill>
                  <a:srgbClr val="C00000"/>
                </a:solidFill>
              </a:rPr>
              <a:t>(Provisiones </a:t>
            </a:r>
            <a:r>
              <a:rPr lang="es-ES_tradnl" sz="2000" b="1" dirty="0" err="1" smtClean="0">
                <a:solidFill>
                  <a:srgbClr val="C00000"/>
                </a:solidFill>
              </a:rPr>
              <a:t>Tecnicas</a:t>
            </a:r>
            <a:r>
              <a:rPr lang="es-ES_tradnl" sz="2000" b="1" dirty="0" smtClean="0">
                <a:solidFill>
                  <a:srgbClr val="C00000"/>
                </a:solidFill>
              </a:rPr>
              <a:t>)</a:t>
            </a:r>
          </a:p>
          <a:p>
            <a:pPr algn="ctr"/>
            <a:r>
              <a:rPr lang="es-ES_tradnl" sz="2800" b="1" dirty="0" smtClean="0">
                <a:solidFill>
                  <a:srgbClr val="C00000"/>
                </a:solidFill>
              </a:rPr>
              <a:t>Requerimientos de  Capital </a:t>
            </a:r>
            <a:r>
              <a:rPr lang="es-ES_tradnl" sz="2000" b="1" dirty="0" smtClean="0">
                <a:solidFill>
                  <a:srgbClr val="C00000"/>
                </a:solidFill>
              </a:rPr>
              <a:t>(cobertura con fondos propios)</a:t>
            </a:r>
            <a:endParaRPr lang="es-ES_tradnl" sz="2000" b="1" dirty="0">
              <a:solidFill>
                <a:srgbClr val="C00000"/>
              </a:solidFill>
            </a:endParaRPr>
          </a:p>
        </p:txBody>
      </p:sp>
      <p:pic>
        <p:nvPicPr>
          <p:cNvPr id="1026" name="Picture 2" descr="C:\Users\PerezDa\AppData\Local\Microsoft\Windows\Temporary Internet Files\Content.IE5\EEO5BSAL\MC90043624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969" y="4509120"/>
            <a:ext cx="371983" cy="346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4521497"/>
            <a:ext cx="3714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PerezDa\AppData\Local\Microsoft\Windows\Temporary Internet Files\Content.IE5\EUCYSQ4N\MC90005487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2104" y="5574880"/>
            <a:ext cx="791657" cy="5018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370335CD-D6D2-4680-A115-B3FEC4D60165}" type="slidenum">
              <a:rPr lang="en-GB" smtClean="0"/>
              <a:pPr>
                <a:defRPr/>
              </a:pPr>
              <a:t>2</a:t>
            </a:fld>
            <a:endParaRPr lang="en-GB" sz="1400">
              <a:latin typeface="Arial" charset="0"/>
            </a:endParaRPr>
          </a:p>
        </p:txBody>
      </p:sp>
    </p:spTree>
    <p:extLst>
      <p:ext uri="{BB962C8B-B14F-4D97-AF65-F5344CB8AC3E}">
        <p14:creationId xmlns:p14="http://schemas.microsoft.com/office/powerpoint/2010/main" val="8013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ppt_x"/>
                                          </p:val>
                                        </p:tav>
                                        <p:tav tm="100000">
                                          <p:val>
                                            <p:strVal val="#ppt_x"/>
                                          </p:val>
                                        </p:tav>
                                      </p:tavLst>
                                    </p:anim>
                                    <p:anim calcmode="lin" valueType="num">
                                      <p:cBhvr additive="base">
                                        <p:cTn id="14" dur="500" fill="hold"/>
                                        <p:tgtEl>
                                          <p:spTgt spid="1127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68">
                                            <p:txEl>
                                              <p:pRg st="0" end="0"/>
                                            </p:txEl>
                                          </p:spTgt>
                                        </p:tgtEl>
                                        <p:attrNameLst>
                                          <p:attrName>style.visibility</p:attrName>
                                        </p:attrNameLst>
                                      </p:cBhvr>
                                      <p:to>
                                        <p:strVal val="visible"/>
                                      </p:to>
                                    </p:set>
                                  </p:childTnLst>
                                </p:cTn>
                              </p:par>
                              <p:par>
                                <p:cTn id="22" presetID="42" presetClass="entr" presetSubtype="0" fill="hold" grpId="0" nodeType="withEffect">
                                  <p:stCondLst>
                                    <p:cond delay="0"/>
                                  </p:stCondLst>
                                  <p:childTnLst>
                                    <p:set>
                                      <p:cBhvr>
                                        <p:cTn id="23" dur="1" fill="hold">
                                          <p:stCondLst>
                                            <p:cond delay="0"/>
                                          </p:stCondLst>
                                        </p:cTn>
                                        <p:tgtEl>
                                          <p:spTgt spid="11271"/>
                                        </p:tgtEl>
                                        <p:attrNameLst>
                                          <p:attrName>style.visibility</p:attrName>
                                        </p:attrNameLst>
                                      </p:cBhvr>
                                      <p:to>
                                        <p:strVal val="visible"/>
                                      </p:to>
                                    </p:set>
                                    <p:animEffect transition="in" filter="fade">
                                      <p:cBhvr>
                                        <p:cTn id="24" dur="1000"/>
                                        <p:tgtEl>
                                          <p:spTgt spid="11271"/>
                                        </p:tgtEl>
                                      </p:cBhvr>
                                    </p:animEffect>
                                    <p:anim calcmode="lin" valueType="num">
                                      <p:cBhvr>
                                        <p:cTn id="25" dur="1000" fill="hold"/>
                                        <p:tgtEl>
                                          <p:spTgt spid="11271"/>
                                        </p:tgtEl>
                                        <p:attrNameLst>
                                          <p:attrName>ppt_x</p:attrName>
                                        </p:attrNameLst>
                                      </p:cBhvr>
                                      <p:tavLst>
                                        <p:tav tm="0">
                                          <p:val>
                                            <p:strVal val="#ppt_x"/>
                                          </p:val>
                                        </p:tav>
                                        <p:tav tm="100000">
                                          <p:val>
                                            <p:strVal val="#ppt_x"/>
                                          </p:val>
                                        </p:tav>
                                      </p:tavLst>
                                    </p:anim>
                                    <p:anim calcmode="lin" valueType="num">
                                      <p:cBhvr>
                                        <p:cTn id="26" dur="1000" fill="hold"/>
                                        <p:tgtEl>
                                          <p:spTgt spid="1127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1267">
                                            <p:txEl>
                                              <p:pRg st="2" end="2"/>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1267">
                                            <p:txEl>
                                              <p:pRg st="3" end="3"/>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268">
                                            <p:txEl>
                                              <p:pRg st="1" end="1"/>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1268">
                                            <p:txEl>
                                              <p:pRg st="2" end="2"/>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1268">
                                            <p:txEl>
                                              <p:pRg st="3" end="3"/>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1268">
                                            <p:txEl>
                                              <p:pRg st="4" end="4"/>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1268">
                                            <p:txEl>
                                              <p:pRg st="5" end="5"/>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266"/>
                                        </p:tgtEl>
                                        <p:attrNameLst>
                                          <p:attrName>style.visibility</p:attrName>
                                        </p:attrNameLst>
                                      </p:cBhvr>
                                      <p:to>
                                        <p:strVal val="visible"/>
                                      </p:to>
                                    </p:set>
                                    <p:anim calcmode="lin" valueType="num">
                                      <p:cBhvr additive="base">
                                        <p:cTn id="76" dur="500" fill="hold"/>
                                        <p:tgtEl>
                                          <p:spTgt spid="11266"/>
                                        </p:tgtEl>
                                        <p:attrNameLst>
                                          <p:attrName>ppt_x</p:attrName>
                                        </p:attrNameLst>
                                      </p:cBhvr>
                                      <p:tavLst>
                                        <p:tav tm="0">
                                          <p:val>
                                            <p:strVal val="#ppt_x"/>
                                          </p:val>
                                        </p:tav>
                                        <p:tav tm="100000">
                                          <p:val>
                                            <p:strVal val="#ppt_x"/>
                                          </p:val>
                                        </p:tav>
                                      </p:tavLst>
                                    </p:anim>
                                    <p:anim calcmode="lin" valueType="num">
                                      <p:cBhvr additive="base">
                                        <p:cTn id="77" dur="500" fill="hold"/>
                                        <p:tgtEl>
                                          <p:spTgt spid="11266"/>
                                        </p:tgtEl>
                                        <p:attrNameLst>
                                          <p:attrName>ppt_y</p:attrName>
                                        </p:attrNameLst>
                                      </p:cBhvr>
                                      <p:tavLst>
                                        <p:tav tm="0">
                                          <p:val>
                                            <p:strVal val="1+#ppt_h/2"/>
                                          </p:val>
                                        </p:tav>
                                        <p:tav tm="100000">
                                          <p:val>
                                            <p:strVal val="#ppt_y"/>
                                          </p:val>
                                        </p:tav>
                                      </p:tavLst>
                                    </p:anim>
                                  </p:childTnLst>
                                </p:cTn>
                              </p:par>
                              <p:par>
                                <p:cTn id="78" presetID="50" presetClass="path" presetSubtype="0" repeatCount="indefinite" accel="50000" decel="50000" fill="hold" nodeType="withEffect">
                                  <p:stCondLst>
                                    <p:cond delay="0"/>
                                  </p:stCondLst>
                                  <p:childTnLst>
                                    <p:animMotion origin="layout" path="M 0 0 L 0.125 0 C 0.181 0 0.25 0.069 0.25 0.125 L 0.25 0.25 E" pathEditMode="relative" ptsTypes="">
                                      <p:cBhvr>
                                        <p:cTn id="79" dur="2000" fill="hold"/>
                                        <p:tgtEl>
                                          <p:spTgt spid="1032"/>
                                        </p:tgtEl>
                                        <p:attrNameLst>
                                          <p:attrName>ppt_x</p:attrName>
                                          <p:attrName>ppt_y</p:attrName>
                                        </p:attrNameLst>
                                      </p:cBhvr>
                                    </p:animMotion>
                                  </p:childTnLst>
                                </p:cTn>
                              </p:par>
                            </p:childTnLst>
                          </p:cTn>
                        </p:par>
                        <p:par>
                          <p:cTn id="80" fill="hold">
                            <p:stCondLst>
                              <p:cond delay="2000"/>
                            </p:stCondLst>
                            <p:childTnLst>
                              <p:par>
                                <p:cTn id="81" presetID="50" presetClass="path" presetSubtype="0" repeatCount="indefinite" accel="50000" decel="50000" fill="hold" nodeType="afterEffect">
                                  <p:stCondLst>
                                    <p:cond delay="0"/>
                                  </p:stCondLst>
                                  <p:endCondLst>
                                    <p:cond evt="onNext" delay="0">
                                      <p:tgtEl>
                                        <p:sldTgt/>
                                      </p:tgtEl>
                                    </p:cond>
                                  </p:endCondLst>
                                  <p:childTnLst>
                                    <p:animMotion origin="layout" path="M 4.72222E-6 2.59944E-6 L -0.21632 2.59944E-6 C -0.31337 2.59944E-6 -0.43247 -0.08233 -0.43247 -0.14917 L -0.43247 -0.29787 " pathEditMode="relative" rAng="0" ptsTypes="FfFF">
                                      <p:cBhvr>
                                        <p:cTn id="82" dur="2000" fill="hold"/>
                                        <p:tgtEl>
                                          <p:spTgt spid="1026"/>
                                        </p:tgtEl>
                                        <p:attrNameLst>
                                          <p:attrName>ppt_x</p:attrName>
                                          <p:attrName>ppt_y</p:attrName>
                                        </p:attrNameLst>
                                      </p:cBhvr>
                                      <p:rCtr x="-21632" y="-14894"/>
                                    </p:animMotion>
                                  </p:childTnLst>
                                </p:cTn>
                              </p:par>
                            </p:childTnLst>
                          </p:cTn>
                        </p:par>
                        <p:par>
                          <p:cTn id="83" fill="hold">
                            <p:stCondLst>
                              <p:cond delay="4000"/>
                            </p:stCondLst>
                            <p:childTnLst>
                              <p:par>
                                <p:cTn id="84" presetID="50" presetClass="path" presetSubtype="0" repeatCount="indefinite" accel="50000" decel="50000" fill="hold" nodeType="afterEffect">
                                  <p:stCondLst>
                                    <p:cond delay="0"/>
                                  </p:stCondLst>
                                  <p:endCondLst>
                                    <p:cond evt="onNext" delay="0">
                                      <p:tgtEl>
                                        <p:sldTgt/>
                                      </p:tgtEl>
                                    </p:cond>
                                  </p:endCondLst>
                                  <p:childTnLst>
                                    <p:animMotion origin="layout" path="M -3.61111E-6 2.46068E-6 L 0.22796 2.46068E-6 C 0.33021 2.46068E-6 0.45608 -0.0828 0.45608 -0.15009 L 0.45608 -0.29972 " pathEditMode="relative" rAng="0" ptsTypes="FfFF">
                                      <p:cBhvr>
                                        <p:cTn id="85" dur="2000" fill="hold"/>
                                        <p:tgtEl>
                                          <p:spTgt spid="1029"/>
                                        </p:tgtEl>
                                        <p:attrNameLst>
                                          <p:attrName>ppt_x</p:attrName>
                                          <p:attrName>ppt_y</p:attrName>
                                        </p:attrNameLst>
                                      </p:cBhvr>
                                      <p:rCtr x="22795" y="-14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uiExpand="1" build="p" animBg="1"/>
      <p:bldP spid="11268" grpId="0" uiExpand="1" build="p"/>
      <p:bldP spid="11270" grpId="0" uiExpand="1" animBg="1"/>
      <p:bldP spid="11271" grpId="0" uiExpand="1"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5"/>
          <p:cNvSpPr>
            <a:spLocks noChangeArrowheads="1"/>
          </p:cNvSpPr>
          <p:nvPr/>
        </p:nvSpPr>
        <p:spPr bwMode="auto">
          <a:xfrm>
            <a:off x="5608638" y="5619750"/>
            <a:ext cx="479425" cy="204788"/>
          </a:xfrm>
          <a:prstGeom prst="rect">
            <a:avLst/>
          </a:prstGeom>
          <a:pattFill prst="smGrid">
            <a:fgClr>
              <a:schemeClr val="accent1">
                <a:lumMod val="75000"/>
              </a:schemeClr>
            </a:fgClr>
            <a:bgClr>
              <a:schemeClr val="bg1"/>
            </a:bgClr>
          </a:pattFill>
          <a:ln>
            <a:noFill/>
          </a:ln>
        </p:spPr>
        <p:txBody>
          <a:bodyPr/>
          <a:lstStyle/>
          <a:p>
            <a:pPr algn="l" eaLnBrk="1" hangingPunct="1">
              <a:defRPr/>
            </a:pPr>
            <a:endParaRPr lang="es-ES" sz="1800" b="0">
              <a:latin typeface="Arial" charset="0"/>
            </a:endParaRPr>
          </a:p>
        </p:txBody>
      </p:sp>
      <p:sp>
        <p:nvSpPr>
          <p:cNvPr id="66"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5F9BD5C4-86DC-4B0D-82F3-74F552E13265}" type="slidenum">
              <a:rPr lang="es-ES" smtClean="0"/>
              <a:pPr>
                <a:defRPr/>
              </a:pPr>
              <a:t>20</a:t>
            </a:fld>
            <a:endParaRPr lang="es-ES" sz="1400">
              <a:latin typeface="Arial" charset="0"/>
            </a:endParaRPr>
          </a:p>
        </p:txBody>
      </p:sp>
      <p:grpSp>
        <p:nvGrpSpPr>
          <p:cNvPr id="30724" name="Group 300"/>
          <p:cNvGrpSpPr>
            <a:grpSpLocks/>
          </p:cNvGrpSpPr>
          <p:nvPr/>
        </p:nvGrpSpPr>
        <p:grpSpPr bwMode="auto">
          <a:xfrm>
            <a:off x="395288" y="1700213"/>
            <a:ext cx="8258174" cy="4157662"/>
            <a:chOff x="457200" y="1857375"/>
            <a:chExt cx="8258204" cy="4157663"/>
          </a:xfrm>
        </p:grpSpPr>
        <p:sp>
          <p:nvSpPr>
            <p:cNvPr id="30733" name="AutoShape 7"/>
            <p:cNvSpPr>
              <a:spLocks noChangeAspect="1" noChangeArrowheads="1" noTextEdit="1"/>
            </p:cNvSpPr>
            <p:nvPr/>
          </p:nvSpPr>
          <p:spPr bwMode="auto">
            <a:xfrm>
              <a:off x="457200" y="1874838"/>
              <a:ext cx="8229600"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100"/>
            </a:p>
          </p:txBody>
        </p:sp>
        <p:sp>
          <p:nvSpPr>
            <p:cNvPr id="30734" name="Rectangle 10"/>
            <p:cNvSpPr>
              <a:spLocks noChangeArrowheads="1"/>
            </p:cNvSpPr>
            <p:nvPr/>
          </p:nvSpPr>
          <p:spPr bwMode="auto">
            <a:xfrm>
              <a:off x="1643067" y="2073275"/>
              <a:ext cx="8047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FFFFFF"/>
                  </a:solidFill>
                  <a:latin typeface="Arial" charset="0"/>
                </a:rPr>
                <a:t>Statutaire balans </a:t>
              </a:r>
              <a:endParaRPr lang="es-ES" sz="1000" b="0">
                <a:latin typeface="Arial" charset="0"/>
              </a:endParaRPr>
            </a:p>
          </p:txBody>
        </p:sp>
        <p:sp>
          <p:nvSpPr>
            <p:cNvPr id="30735" name="Rectangle 11"/>
            <p:cNvSpPr>
              <a:spLocks noChangeArrowheads="1"/>
            </p:cNvSpPr>
            <p:nvPr/>
          </p:nvSpPr>
          <p:spPr bwMode="auto">
            <a:xfrm>
              <a:off x="1931988" y="2179638"/>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endParaRPr lang="es-ES" sz="1000" b="0">
                <a:latin typeface="Arial" charset="0"/>
              </a:endParaRPr>
            </a:p>
          </p:txBody>
        </p:sp>
        <p:sp>
          <p:nvSpPr>
            <p:cNvPr id="30736" name="Rectangle 12"/>
            <p:cNvSpPr>
              <a:spLocks noChangeArrowheads="1"/>
            </p:cNvSpPr>
            <p:nvPr/>
          </p:nvSpPr>
          <p:spPr bwMode="auto">
            <a:xfrm>
              <a:off x="2236788" y="3571875"/>
              <a:ext cx="477838" cy="549275"/>
            </a:xfrm>
            <a:prstGeom prst="rect">
              <a:avLst/>
            </a:prstGeom>
            <a:solidFill>
              <a:srgbClr val="FDC2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37" name="Rectangle 16"/>
            <p:cNvSpPr>
              <a:spLocks noChangeArrowheads="1"/>
            </p:cNvSpPr>
            <p:nvPr/>
          </p:nvSpPr>
          <p:spPr bwMode="auto">
            <a:xfrm>
              <a:off x="2236788" y="4124325"/>
              <a:ext cx="477838" cy="1876425"/>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38" name="Rectangle 17"/>
            <p:cNvSpPr>
              <a:spLocks noChangeArrowheads="1"/>
            </p:cNvSpPr>
            <p:nvPr/>
          </p:nvSpPr>
          <p:spPr bwMode="auto">
            <a:xfrm>
              <a:off x="2236788" y="3089275"/>
              <a:ext cx="479425" cy="554037"/>
            </a:xfrm>
            <a:prstGeom prst="rect">
              <a:avLst/>
            </a:prstGeom>
            <a:solidFill>
              <a:srgbClr val="143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39" name="Rectangle 18"/>
            <p:cNvSpPr>
              <a:spLocks noChangeArrowheads="1"/>
            </p:cNvSpPr>
            <p:nvPr/>
          </p:nvSpPr>
          <p:spPr bwMode="auto">
            <a:xfrm>
              <a:off x="2236788" y="3571875"/>
              <a:ext cx="479425" cy="571500"/>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40" name="Rectangle 19"/>
            <p:cNvSpPr>
              <a:spLocks noChangeArrowheads="1"/>
            </p:cNvSpPr>
            <p:nvPr/>
          </p:nvSpPr>
          <p:spPr bwMode="auto">
            <a:xfrm>
              <a:off x="5113338" y="3038475"/>
              <a:ext cx="479425" cy="2943225"/>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41" name="Rectangle 20"/>
            <p:cNvSpPr>
              <a:spLocks noChangeArrowheads="1"/>
            </p:cNvSpPr>
            <p:nvPr/>
          </p:nvSpPr>
          <p:spPr bwMode="auto">
            <a:xfrm>
              <a:off x="1711329" y="2857500"/>
              <a:ext cx="3093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143B7B"/>
                  </a:solidFill>
                  <a:latin typeface="Arial" charset="0"/>
                </a:rPr>
                <a:t>Assets</a:t>
              </a:r>
              <a:endParaRPr lang="es-ES" sz="1000" b="0">
                <a:latin typeface="Arial" charset="0"/>
              </a:endParaRPr>
            </a:p>
          </p:txBody>
        </p:sp>
        <p:sp>
          <p:nvSpPr>
            <p:cNvPr id="30742" name="Rectangle 21"/>
            <p:cNvSpPr>
              <a:spLocks noChangeArrowheads="1"/>
            </p:cNvSpPr>
            <p:nvPr/>
          </p:nvSpPr>
          <p:spPr bwMode="auto">
            <a:xfrm>
              <a:off x="2212981" y="2857500"/>
              <a:ext cx="4520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143B7B"/>
                  </a:solidFill>
                  <a:latin typeface="Arial" charset="0"/>
                </a:rPr>
                <a:t> Liabilities</a:t>
              </a:r>
              <a:endParaRPr lang="es-ES" sz="1000" b="0">
                <a:latin typeface="Arial" charset="0"/>
              </a:endParaRPr>
            </a:p>
          </p:txBody>
        </p:sp>
        <p:sp>
          <p:nvSpPr>
            <p:cNvPr id="30743" name="Freeform 22"/>
            <p:cNvSpPr>
              <a:spLocks/>
            </p:cNvSpPr>
            <p:nvPr/>
          </p:nvSpPr>
          <p:spPr bwMode="auto">
            <a:xfrm>
              <a:off x="6208713" y="3792538"/>
              <a:ext cx="136525" cy="547687"/>
            </a:xfrm>
            <a:custGeom>
              <a:avLst/>
              <a:gdLst>
                <a:gd name="T0" fmla="*/ 2147483647 w 257"/>
                <a:gd name="T1" fmla="*/ 0 h 1035"/>
                <a:gd name="T2" fmla="*/ 2147483647 w 257"/>
                <a:gd name="T3" fmla="*/ 2147483647 h 1035"/>
                <a:gd name="T4" fmla="*/ 2147483647 w 257"/>
                <a:gd name="T5" fmla="*/ 2147483647 h 1035"/>
                <a:gd name="T6" fmla="*/ 2147483647 w 257"/>
                <a:gd name="T7" fmla="*/ 2147483647 h 1035"/>
                <a:gd name="T8" fmla="*/ 2147483647 w 257"/>
                <a:gd name="T9" fmla="*/ 2147483647 h 1035"/>
                <a:gd name="T10" fmla="*/ 2147483647 w 257"/>
                <a:gd name="T11" fmla="*/ 2147483647 h 1035"/>
                <a:gd name="T12" fmla="*/ 2147483647 w 257"/>
                <a:gd name="T13" fmla="*/ 2147483647 h 1035"/>
                <a:gd name="T14" fmla="*/ 2147483647 w 257"/>
                <a:gd name="T15" fmla="*/ 2147483647 h 1035"/>
                <a:gd name="T16" fmla="*/ 2147483647 w 257"/>
                <a:gd name="T17" fmla="*/ 2147483647 h 1035"/>
                <a:gd name="T18" fmla="*/ 2147483647 w 257"/>
                <a:gd name="T19" fmla="*/ 2147483647 h 1035"/>
                <a:gd name="T20" fmla="*/ 2147483647 w 257"/>
                <a:gd name="T21" fmla="*/ 2147483647 h 1035"/>
                <a:gd name="T22" fmla="*/ 2147483647 w 257"/>
                <a:gd name="T23" fmla="*/ 2147483647 h 1035"/>
                <a:gd name="T24" fmla="*/ 2147483647 w 257"/>
                <a:gd name="T25" fmla="*/ 2147483647 h 1035"/>
                <a:gd name="T26" fmla="*/ 2147483647 w 257"/>
                <a:gd name="T27" fmla="*/ 2147483647 h 1035"/>
                <a:gd name="T28" fmla="*/ 2147483647 w 257"/>
                <a:gd name="T29" fmla="*/ 2147483647 h 1035"/>
                <a:gd name="T30" fmla="*/ 2147483647 w 257"/>
                <a:gd name="T31" fmla="*/ 2147483647 h 1035"/>
                <a:gd name="T32" fmla="*/ 2147483647 w 257"/>
                <a:gd name="T33" fmla="*/ 2147483647 h 1035"/>
                <a:gd name="T34" fmla="*/ 2147483647 w 257"/>
                <a:gd name="T35" fmla="*/ 2147483647 h 1035"/>
                <a:gd name="T36" fmla="*/ 2147483647 w 257"/>
                <a:gd name="T37" fmla="*/ 2147483647 h 1035"/>
                <a:gd name="T38" fmla="*/ 2147483647 w 257"/>
                <a:gd name="T39" fmla="*/ 2147483647 h 1035"/>
                <a:gd name="T40" fmla="*/ 2147483647 w 257"/>
                <a:gd name="T41" fmla="*/ 2147483647 h 1035"/>
                <a:gd name="T42" fmla="*/ 2147483647 w 257"/>
                <a:gd name="T43" fmla="*/ 2147483647 h 1035"/>
                <a:gd name="T44" fmla="*/ 2147483647 w 257"/>
                <a:gd name="T45" fmla="*/ 2147483647 h 1035"/>
                <a:gd name="T46" fmla="*/ 2147483647 w 257"/>
                <a:gd name="T47" fmla="*/ 2147483647 h 1035"/>
                <a:gd name="T48" fmla="*/ 2147483647 w 257"/>
                <a:gd name="T49" fmla="*/ 2147483647 h 1035"/>
                <a:gd name="T50" fmla="*/ 2147483647 w 257"/>
                <a:gd name="T51" fmla="*/ 2147483647 h 1035"/>
                <a:gd name="T52" fmla="*/ 2147483647 w 257"/>
                <a:gd name="T53" fmla="*/ 2147483647 h 1035"/>
                <a:gd name="T54" fmla="*/ 2147483647 w 257"/>
                <a:gd name="T55" fmla="*/ 2147483647 h 1035"/>
                <a:gd name="T56" fmla="*/ 2147483647 w 257"/>
                <a:gd name="T57" fmla="*/ 2147483647 h 1035"/>
                <a:gd name="T58" fmla="*/ 2147483647 w 257"/>
                <a:gd name="T59" fmla="*/ 2147483647 h 1035"/>
                <a:gd name="T60" fmla="*/ 2147483647 w 257"/>
                <a:gd name="T61" fmla="*/ 2147483647 h 1035"/>
                <a:gd name="T62" fmla="*/ 2147483647 w 257"/>
                <a:gd name="T63" fmla="*/ 2147483647 h 1035"/>
                <a:gd name="T64" fmla="*/ 2147483647 w 257"/>
                <a:gd name="T65" fmla="*/ 2147483647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1035"/>
                <a:gd name="T101" fmla="*/ 257 w 25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1035">
                  <a:moveTo>
                    <a:pt x="0" y="0"/>
                  </a:moveTo>
                  <a:lnTo>
                    <a:pt x="13" y="0"/>
                  </a:lnTo>
                  <a:lnTo>
                    <a:pt x="26" y="1"/>
                  </a:lnTo>
                  <a:lnTo>
                    <a:pt x="38" y="2"/>
                  </a:lnTo>
                  <a:lnTo>
                    <a:pt x="50" y="5"/>
                  </a:lnTo>
                  <a:lnTo>
                    <a:pt x="61" y="9"/>
                  </a:lnTo>
                  <a:lnTo>
                    <a:pt x="72" y="13"/>
                  </a:lnTo>
                  <a:lnTo>
                    <a:pt x="82" y="19"/>
                  </a:lnTo>
                  <a:lnTo>
                    <a:pt x="91" y="24"/>
                  </a:lnTo>
                  <a:lnTo>
                    <a:pt x="100" y="30"/>
                  </a:lnTo>
                  <a:lnTo>
                    <a:pt x="107" y="37"/>
                  </a:lnTo>
                  <a:lnTo>
                    <a:pt x="113" y="43"/>
                  </a:lnTo>
                  <a:lnTo>
                    <a:pt x="119" y="52"/>
                  </a:lnTo>
                  <a:lnTo>
                    <a:pt x="123" y="60"/>
                  </a:lnTo>
                  <a:lnTo>
                    <a:pt x="126" y="68"/>
                  </a:lnTo>
                  <a:lnTo>
                    <a:pt x="128" y="76"/>
                  </a:lnTo>
                  <a:lnTo>
                    <a:pt x="128" y="86"/>
                  </a:lnTo>
                  <a:lnTo>
                    <a:pt x="128" y="431"/>
                  </a:lnTo>
                  <a:lnTo>
                    <a:pt x="130" y="439"/>
                  </a:lnTo>
                  <a:lnTo>
                    <a:pt x="131" y="447"/>
                  </a:lnTo>
                  <a:lnTo>
                    <a:pt x="134" y="456"/>
                  </a:lnTo>
                  <a:lnTo>
                    <a:pt x="138" y="464"/>
                  </a:lnTo>
                  <a:lnTo>
                    <a:pt x="144" y="472"/>
                  </a:lnTo>
                  <a:lnTo>
                    <a:pt x="150" y="479"/>
                  </a:lnTo>
                  <a:lnTo>
                    <a:pt x="157" y="486"/>
                  </a:lnTo>
                  <a:lnTo>
                    <a:pt x="165" y="491"/>
                  </a:lnTo>
                  <a:lnTo>
                    <a:pt x="175" y="497"/>
                  </a:lnTo>
                  <a:lnTo>
                    <a:pt x="185" y="502"/>
                  </a:lnTo>
                  <a:lnTo>
                    <a:pt x="196" y="506"/>
                  </a:lnTo>
                  <a:lnTo>
                    <a:pt x="207" y="510"/>
                  </a:lnTo>
                  <a:lnTo>
                    <a:pt x="219" y="513"/>
                  </a:lnTo>
                  <a:lnTo>
                    <a:pt x="231" y="514"/>
                  </a:lnTo>
                  <a:lnTo>
                    <a:pt x="243" y="516"/>
                  </a:lnTo>
                  <a:lnTo>
                    <a:pt x="257" y="517"/>
                  </a:lnTo>
                  <a:lnTo>
                    <a:pt x="243" y="517"/>
                  </a:lnTo>
                  <a:lnTo>
                    <a:pt x="231" y="519"/>
                  </a:lnTo>
                  <a:lnTo>
                    <a:pt x="219" y="520"/>
                  </a:lnTo>
                  <a:lnTo>
                    <a:pt x="207" y="523"/>
                  </a:lnTo>
                  <a:lnTo>
                    <a:pt x="196" y="527"/>
                  </a:lnTo>
                  <a:lnTo>
                    <a:pt x="185" y="531"/>
                  </a:lnTo>
                  <a:lnTo>
                    <a:pt x="175" y="536"/>
                  </a:lnTo>
                  <a:lnTo>
                    <a:pt x="165" y="542"/>
                  </a:lnTo>
                  <a:lnTo>
                    <a:pt x="157" y="547"/>
                  </a:lnTo>
                  <a:lnTo>
                    <a:pt x="150" y="554"/>
                  </a:lnTo>
                  <a:lnTo>
                    <a:pt x="144" y="561"/>
                  </a:lnTo>
                  <a:lnTo>
                    <a:pt x="138" y="569"/>
                  </a:lnTo>
                  <a:lnTo>
                    <a:pt x="134" y="577"/>
                  </a:lnTo>
                  <a:lnTo>
                    <a:pt x="131" y="586"/>
                  </a:lnTo>
                  <a:lnTo>
                    <a:pt x="130" y="594"/>
                  </a:lnTo>
                  <a:lnTo>
                    <a:pt x="128" y="603"/>
                  </a:lnTo>
                  <a:lnTo>
                    <a:pt x="128" y="948"/>
                  </a:lnTo>
                  <a:lnTo>
                    <a:pt x="128" y="957"/>
                  </a:lnTo>
                  <a:lnTo>
                    <a:pt x="126" y="965"/>
                  </a:lnTo>
                  <a:lnTo>
                    <a:pt x="123" y="973"/>
                  </a:lnTo>
                  <a:lnTo>
                    <a:pt x="119" y="981"/>
                  </a:lnTo>
                  <a:lnTo>
                    <a:pt x="113" y="989"/>
                  </a:lnTo>
                  <a:lnTo>
                    <a:pt x="107" y="996"/>
                  </a:lnTo>
                  <a:lnTo>
                    <a:pt x="100" y="1003"/>
                  </a:lnTo>
                  <a:lnTo>
                    <a:pt x="91" y="1009"/>
                  </a:lnTo>
                  <a:lnTo>
                    <a:pt x="82" y="1014"/>
                  </a:lnTo>
                  <a:lnTo>
                    <a:pt x="72" y="1020"/>
                  </a:lnTo>
                  <a:lnTo>
                    <a:pt x="61" y="1024"/>
                  </a:lnTo>
                  <a:lnTo>
                    <a:pt x="50" y="1028"/>
                  </a:lnTo>
                  <a:lnTo>
                    <a:pt x="38" y="1031"/>
                  </a:lnTo>
                  <a:lnTo>
                    <a:pt x="26" y="1032"/>
                  </a:lnTo>
                  <a:lnTo>
                    <a:pt x="13" y="1033"/>
                  </a:lnTo>
                  <a:lnTo>
                    <a:pt x="0" y="1035"/>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44" name="Freeform 23"/>
            <p:cNvSpPr>
              <a:spLocks/>
            </p:cNvSpPr>
            <p:nvPr/>
          </p:nvSpPr>
          <p:spPr bwMode="auto">
            <a:xfrm>
              <a:off x="6208713" y="4749800"/>
              <a:ext cx="136525" cy="996603"/>
            </a:xfrm>
            <a:custGeom>
              <a:avLst/>
              <a:gdLst>
                <a:gd name="T0" fmla="*/ 2147483647 w 260"/>
                <a:gd name="T1" fmla="*/ 0 h 2327"/>
                <a:gd name="T2" fmla="*/ 2147483647 w 260"/>
                <a:gd name="T3" fmla="*/ 0 h 2327"/>
                <a:gd name="T4" fmla="*/ 2147483647 w 260"/>
                <a:gd name="T5" fmla="*/ 2147483647 h 2327"/>
                <a:gd name="T6" fmla="*/ 2147483647 w 260"/>
                <a:gd name="T7" fmla="*/ 2147483647 h 2327"/>
                <a:gd name="T8" fmla="*/ 2147483647 w 260"/>
                <a:gd name="T9" fmla="*/ 2147483647 h 2327"/>
                <a:gd name="T10" fmla="*/ 2147483647 w 260"/>
                <a:gd name="T11" fmla="*/ 2147483647 h 2327"/>
                <a:gd name="T12" fmla="*/ 2147483647 w 260"/>
                <a:gd name="T13" fmla="*/ 2147483647 h 2327"/>
                <a:gd name="T14" fmla="*/ 2147483647 w 260"/>
                <a:gd name="T15" fmla="*/ 2147483647 h 2327"/>
                <a:gd name="T16" fmla="*/ 2147483647 w 260"/>
                <a:gd name="T17" fmla="*/ 2147483647 h 2327"/>
                <a:gd name="T18" fmla="*/ 2147483647 w 260"/>
                <a:gd name="T19" fmla="*/ 2147483647 h 2327"/>
                <a:gd name="T20" fmla="*/ 2147483647 w 260"/>
                <a:gd name="T21" fmla="*/ 2147483647 h 2327"/>
                <a:gd name="T22" fmla="*/ 2147483647 w 260"/>
                <a:gd name="T23" fmla="*/ 2147483647 h 2327"/>
                <a:gd name="T24" fmla="*/ 2147483647 w 260"/>
                <a:gd name="T25" fmla="*/ 2147483647 h 2327"/>
                <a:gd name="T26" fmla="*/ 2147483647 w 260"/>
                <a:gd name="T27" fmla="*/ 2147483647 h 2327"/>
                <a:gd name="T28" fmla="*/ 2147483647 w 260"/>
                <a:gd name="T29" fmla="*/ 2147483647 h 2327"/>
                <a:gd name="T30" fmla="*/ 2147483647 w 260"/>
                <a:gd name="T31" fmla="*/ 2147483647 h 2327"/>
                <a:gd name="T32" fmla="*/ 2147483647 w 260"/>
                <a:gd name="T33" fmla="*/ 2147483647 h 2327"/>
                <a:gd name="T34" fmla="*/ 2147483647 w 260"/>
                <a:gd name="T35" fmla="*/ 2147483647 h 2327"/>
                <a:gd name="T36" fmla="*/ 2147483647 w 260"/>
                <a:gd name="T37" fmla="*/ 2147483647 h 2327"/>
                <a:gd name="T38" fmla="*/ 2147483647 w 260"/>
                <a:gd name="T39" fmla="*/ 2147483647 h 2327"/>
                <a:gd name="T40" fmla="*/ 2147483647 w 260"/>
                <a:gd name="T41" fmla="*/ 2147483647 h 2327"/>
                <a:gd name="T42" fmla="*/ 2147483647 w 260"/>
                <a:gd name="T43" fmla="*/ 2147483647 h 2327"/>
                <a:gd name="T44" fmla="*/ 2147483647 w 260"/>
                <a:gd name="T45" fmla="*/ 2147483647 h 2327"/>
                <a:gd name="T46" fmla="*/ 2147483647 w 260"/>
                <a:gd name="T47" fmla="*/ 2147483647 h 2327"/>
                <a:gd name="T48" fmla="*/ 2147483647 w 260"/>
                <a:gd name="T49" fmla="*/ 2147483647 h 2327"/>
                <a:gd name="T50" fmla="*/ 2147483647 w 260"/>
                <a:gd name="T51" fmla="*/ 2147483647 h 2327"/>
                <a:gd name="T52" fmla="*/ 2147483647 w 260"/>
                <a:gd name="T53" fmla="*/ 2147483647 h 2327"/>
                <a:gd name="T54" fmla="*/ 2147483647 w 260"/>
                <a:gd name="T55" fmla="*/ 2147483647 h 2327"/>
                <a:gd name="T56" fmla="*/ 2147483647 w 260"/>
                <a:gd name="T57" fmla="*/ 2147483647 h 2327"/>
                <a:gd name="T58" fmla="*/ 2147483647 w 260"/>
                <a:gd name="T59" fmla="*/ 2147483647 h 2327"/>
                <a:gd name="T60" fmla="*/ 2147483647 w 260"/>
                <a:gd name="T61" fmla="*/ 2147483647 h 2327"/>
                <a:gd name="T62" fmla="*/ 2147483647 w 260"/>
                <a:gd name="T63" fmla="*/ 2147483647 h 2327"/>
                <a:gd name="T64" fmla="*/ 2147483647 w 260"/>
                <a:gd name="T65" fmla="*/ 2147483647 h 2327"/>
                <a:gd name="T66" fmla="*/ 2147483647 w 260"/>
                <a:gd name="T67" fmla="*/ 2147483647 h 2327"/>
                <a:gd name="T68" fmla="*/ 2147483647 w 260"/>
                <a:gd name="T69" fmla="*/ 2147483647 h 2327"/>
                <a:gd name="T70" fmla="*/ 2147483647 w 260"/>
                <a:gd name="T71" fmla="*/ 2147483647 h 2327"/>
                <a:gd name="T72" fmla="*/ 2147483647 w 260"/>
                <a:gd name="T73" fmla="*/ 2147483647 h 2327"/>
                <a:gd name="T74" fmla="*/ 2147483647 w 260"/>
                <a:gd name="T75" fmla="*/ 2147483647 h 2327"/>
                <a:gd name="T76" fmla="*/ 2147483647 w 260"/>
                <a:gd name="T77" fmla="*/ 2147483647 h 2327"/>
                <a:gd name="T78" fmla="*/ 2147483647 w 260"/>
                <a:gd name="T79" fmla="*/ 2147483647 h 2327"/>
                <a:gd name="T80" fmla="*/ 2147483647 w 260"/>
                <a:gd name="T81" fmla="*/ 2147483647 h 2327"/>
                <a:gd name="T82" fmla="*/ 2147483647 w 260"/>
                <a:gd name="T83" fmla="*/ 2147483647 h 2327"/>
                <a:gd name="T84" fmla="*/ 2147483647 w 260"/>
                <a:gd name="T85" fmla="*/ 2147483647 h 2327"/>
                <a:gd name="T86" fmla="*/ 2147483647 w 260"/>
                <a:gd name="T87" fmla="*/ 2147483647 h 2327"/>
                <a:gd name="T88" fmla="*/ 2147483647 w 260"/>
                <a:gd name="T89" fmla="*/ 2147483647 h 2327"/>
                <a:gd name="T90" fmla="*/ 2147483647 w 260"/>
                <a:gd name="T91" fmla="*/ 2147483647 h 2327"/>
                <a:gd name="T92" fmla="*/ 2147483647 w 260"/>
                <a:gd name="T93" fmla="*/ 2147483647 h 2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0"/>
                <a:gd name="T142" fmla="*/ 0 h 2327"/>
                <a:gd name="T143" fmla="*/ 260 w 260"/>
                <a:gd name="T144" fmla="*/ 2327 h 2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0" h="2327">
                  <a:moveTo>
                    <a:pt x="0" y="0"/>
                  </a:moveTo>
                  <a:lnTo>
                    <a:pt x="7" y="0"/>
                  </a:lnTo>
                  <a:lnTo>
                    <a:pt x="13" y="0"/>
                  </a:lnTo>
                  <a:lnTo>
                    <a:pt x="19" y="1"/>
                  </a:lnTo>
                  <a:lnTo>
                    <a:pt x="26" y="3"/>
                  </a:lnTo>
                  <a:lnTo>
                    <a:pt x="33" y="5"/>
                  </a:lnTo>
                  <a:lnTo>
                    <a:pt x="38" y="8"/>
                  </a:lnTo>
                  <a:lnTo>
                    <a:pt x="45" y="11"/>
                  </a:lnTo>
                  <a:lnTo>
                    <a:pt x="50" y="15"/>
                  </a:lnTo>
                  <a:lnTo>
                    <a:pt x="56" y="18"/>
                  </a:lnTo>
                  <a:lnTo>
                    <a:pt x="61" y="23"/>
                  </a:lnTo>
                  <a:lnTo>
                    <a:pt x="67" y="27"/>
                  </a:lnTo>
                  <a:lnTo>
                    <a:pt x="72" y="33"/>
                  </a:lnTo>
                  <a:lnTo>
                    <a:pt x="78" y="38"/>
                  </a:lnTo>
                  <a:lnTo>
                    <a:pt x="82" y="44"/>
                  </a:lnTo>
                  <a:lnTo>
                    <a:pt x="91" y="56"/>
                  </a:lnTo>
                  <a:lnTo>
                    <a:pt x="100" y="70"/>
                  </a:lnTo>
                  <a:lnTo>
                    <a:pt x="108" y="85"/>
                  </a:lnTo>
                  <a:lnTo>
                    <a:pt x="115" y="101"/>
                  </a:lnTo>
                  <a:lnTo>
                    <a:pt x="120" y="118"/>
                  </a:lnTo>
                  <a:lnTo>
                    <a:pt x="124" y="135"/>
                  </a:lnTo>
                  <a:lnTo>
                    <a:pt x="127" y="155"/>
                  </a:lnTo>
                  <a:lnTo>
                    <a:pt x="130" y="174"/>
                  </a:lnTo>
                  <a:lnTo>
                    <a:pt x="130" y="193"/>
                  </a:lnTo>
                  <a:lnTo>
                    <a:pt x="130" y="969"/>
                  </a:lnTo>
                  <a:lnTo>
                    <a:pt x="131" y="988"/>
                  </a:lnTo>
                  <a:lnTo>
                    <a:pt x="133" y="1008"/>
                  </a:lnTo>
                  <a:lnTo>
                    <a:pt x="135" y="1027"/>
                  </a:lnTo>
                  <a:lnTo>
                    <a:pt x="139" y="1045"/>
                  </a:lnTo>
                  <a:lnTo>
                    <a:pt x="145" y="1061"/>
                  </a:lnTo>
                  <a:lnTo>
                    <a:pt x="152" y="1077"/>
                  </a:lnTo>
                  <a:lnTo>
                    <a:pt x="160" y="1092"/>
                  </a:lnTo>
                  <a:lnTo>
                    <a:pt x="168" y="1106"/>
                  </a:lnTo>
                  <a:lnTo>
                    <a:pt x="178" y="1118"/>
                  </a:lnTo>
                  <a:lnTo>
                    <a:pt x="182" y="1124"/>
                  </a:lnTo>
                  <a:lnTo>
                    <a:pt x="187" y="1129"/>
                  </a:lnTo>
                  <a:lnTo>
                    <a:pt x="193" y="1135"/>
                  </a:lnTo>
                  <a:lnTo>
                    <a:pt x="198" y="1139"/>
                  </a:lnTo>
                  <a:lnTo>
                    <a:pt x="204" y="1145"/>
                  </a:lnTo>
                  <a:lnTo>
                    <a:pt x="209" y="1147"/>
                  </a:lnTo>
                  <a:lnTo>
                    <a:pt x="215" y="1151"/>
                  </a:lnTo>
                  <a:lnTo>
                    <a:pt x="222" y="1154"/>
                  </a:lnTo>
                  <a:lnTo>
                    <a:pt x="227" y="1157"/>
                  </a:lnTo>
                  <a:lnTo>
                    <a:pt x="234" y="1160"/>
                  </a:lnTo>
                  <a:lnTo>
                    <a:pt x="241" y="1161"/>
                  </a:lnTo>
                  <a:lnTo>
                    <a:pt x="246" y="1162"/>
                  </a:lnTo>
                  <a:lnTo>
                    <a:pt x="253" y="1162"/>
                  </a:lnTo>
                  <a:lnTo>
                    <a:pt x="260" y="1164"/>
                  </a:lnTo>
                  <a:lnTo>
                    <a:pt x="253" y="1164"/>
                  </a:lnTo>
                  <a:lnTo>
                    <a:pt x="246" y="1164"/>
                  </a:lnTo>
                  <a:lnTo>
                    <a:pt x="241" y="1165"/>
                  </a:lnTo>
                  <a:lnTo>
                    <a:pt x="234" y="1166"/>
                  </a:lnTo>
                  <a:lnTo>
                    <a:pt x="227" y="1169"/>
                  </a:lnTo>
                  <a:lnTo>
                    <a:pt x="222" y="1172"/>
                  </a:lnTo>
                  <a:lnTo>
                    <a:pt x="215" y="1175"/>
                  </a:lnTo>
                  <a:lnTo>
                    <a:pt x="209" y="1179"/>
                  </a:lnTo>
                  <a:lnTo>
                    <a:pt x="204" y="1181"/>
                  </a:lnTo>
                  <a:lnTo>
                    <a:pt x="198" y="1187"/>
                  </a:lnTo>
                  <a:lnTo>
                    <a:pt x="193" y="1191"/>
                  </a:lnTo>
                  <a:lnTo>
                    <a:pt x="187" y="1197"/>
                  </a:lnTo>
                  <a:lnTo>
                    <a:pt x="182" y="1202"/>
                  </a:lnTo>
                  <a:lnTo>
                    <a:pt x="178" y="1207"/>
                  </a:lnTo>
                  <a:lnTo>
                    <a:pt x="168" y="1220"/>
                  </a:lnTo>
                  <a:lnTo>
                    <a:pt x="160" y="1233"/>
                  </a:lnTo>
                  <a:lnTo>
                    <a:pt x="152" y="1249"/>
                  </a:lnTo>
                  <a:lnTo>
                    <a:pt x="145" y="1265"/>
                  </a:lnTo>
                  <a:lnTo>
                    <a:pt x="139" y="1281"/>
                  </a:lnTo>
                  <a:lnTo>
                    <a:pt x="135" y="1299"/>
                  </a:lnTo>
                  <a:lnTo>
                    <a:pt x="133" y="1318"/>
                  </a:lnTo>
                  <a:lnTo>
                    <a:pt x="131" y="1338"/>
                  </a:lnTo>
                  <a:lnTo>
                    <a:pt x="130" y="1357"/>
                  </a:lnTo>
                  <a:lnTo>
                    <a:pt x="130" y="2133"/>
                  </a:lnTo>
                  <a:lnTo>
                    <a:pt x="130" y="2152"/>
                  </a:lnTo>
                  <a:lnTo>
                    <a:pt x="127" y="2171"/>
                  </a:lnTo>
                  <a:lnTo>
                    <a:pt x="124" y="2190"/>
                  </a:lnTo>
                  <a:lnTo>
                    <a:pt x="120" y="2208"/>
                  </a:lnTo>
                  <a:lnTo>
                    <a:pt x="115" y="2225"/>
                  </a:lnTo>
                  <a:lnTo>
                    <a:pt x="108" y="2241"/>
                  </a:lnTo>
                  <a:lnTo>
                    <a:pt x="100" y="2256"/>
                  </a:lnTo>
                  <a:lnTo>
                    <a:pt x="91" y="2270"/>
                  </a:lnTo>
                  <a:lnTo>
                    <a:pt x="82" y="2282"/>
                  </a:lnTo>
                  <a:lnTo>
                    <a:pt x="78" y="2288"/>
                  </a:lnTo>
                  <a:lnTo>
                    <a:pt x="72" y="2293"/>
                  </a:lnTo>
                  <a:lnTo>
                    <a:pt x="67" y="2299"/>
                  </a:lnTo>
                  <a:lnTo>
                    <a:pt x="61" y="2303"/>
                  </a:lnTo>
                  <a:lnTo>
                    <a:pt x="56" y="2308"/>
                  </a:lnTo>
                  <a:lnTo>
                    <a:pt x="50" y="2311"/>
                  </a:lnTo>
                  <a:lnTo>
                    <a:pt x="45" y="2315"/>
                  </a:lnTo>
                  <a:lnTo>
                    <a:pt x="38" y="2318"/>
                  </a:lnTo>
                  <a:lnTo>
                    <a:pt x="33" y="2321"/>
                  </a:lnTo>
                  <a:lnTo>
                    <a:pt x="26" y="2323"/>
                  </a:lnTo>
                  <a:lnTo>
                    <a:pt x="19" y="2325"/>
                  </a:lnTo>
                  <a:lnTo>
                    <a:pt x="13" y="2326"/>
                  </a:lnTo>
                  <a:lnTo>
                    <a:pt x="7" y="2326"/>
                  </a:lnTo>
                  <a:lnTo>
                    <a:pt x="0" y="2327"/>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45" name="Rectangle 24"/>
            <p:cNvSpPr>
              <a:spLocks noChangeArrowheads="1"/>
            </p:cNvSpPr>
            <p:nvPr/>
          </p:nvSpPr>
          <p:spPr bwMode="auto">
            <a:xfrm>
              <a:off x="6367483" y="5146675"/>
              <a:ext cx="990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1" hangingPunct="1"/>
              <a:r>
                <a:rPr lang="es-ES" sz="1100" smtClean="0">
                  <a:solidFill>
                    <a:srgbClr val="143B7B"/>
                  </a:solidFill>
                  <a:latin typeface="Arial" charset="0"/>
                </a:rPr>
                <a:t>Best estimate TP</a:t>
              </a:r>
              <a:endParaRPr lang="es-ES" sz="1000" b="0">
                <a:latin typeface="Arial" charset="0"/>
              </a:endParaRPr>
            </a:p>
          </p:txBody>
        </p:sp>
        <p:sp>
          <p:nvSpPr>
            <p:cNvPr id="30746" name="Rectangle 27"/>
            <p:cNvSpPr>
              <a:spLocks noChangeArrowheads="1"/>
            </p:cNvSpPr>
            <p:nvPr/>
          </p:nvSpPr>
          <p:spPr bwMode="auto">
            <a:xfrm>
              <a:off x="6367463" y="3776663"/>
              <a:ext cx="776305" cy="5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hangingPunct="1"/>
              <a:r>
                <a:rPr lang="es-ES" sz="1100" smtClean="0">
                  <a:solidFill>
                    <a:srgbClr val="FF0101"/>
                  </a:solidFill>
                  <a:latin typeface="Arial" charset="0"/>
                </a:rPr>
                <a:t>MCR</a:t>
              </a:r>
              <a:endParaRPr lang="es-ES" sz="1000" b="0">
                <a:latin typeface="Arial" charset="0"/>
              </a:endParaRPr>
            </a:p>
          </p:txBody>
        </p:sp>
        <p:sp>
          <p:nvSpPr>
            <p:cNvPr id="30747" name="Freeform 30"/>
            <p:cNvSpPr>
              <a:spLocks/>
            </p:cNvSpPr>
            <p:nvPr/>
          </p:nvSpPr>
          <p:spPr bwMode="auto">
            <a:xfrm>
              <a:off x="2786063" y="3643313"/>
              <a:ext cx="68263" cy="476250"/>
            </a:xfrm>
            <a:custGeom>
              <a:avLst/>
              <a:gdLst>
                <a:gd name="T0" fmla="*/ 2147483647 w 132"/>
                <a:gd name="T1" fmla="*/ 0 h 1035"/>
                <a:gd name="T2" fmla="*/ 2147483647 w 132"/>
                <a:gd name="T3" fmla="*/ 2147483647 h 1035"/>
                <a:gd name="T4" fmla="*/ 2147483647 w 132"/>
                <a:gd name="T5" fmla="*/ 2147483647 h 1035"/>
                <a:gd name="T6" fmla="*/ 2147483647 w 132"/>
                <a:gd name="T7" fmla="*/ 2147483647 h 1035"/>
                <a:gd name="T8" fmla="*/ 2147483647 w 132"/>
                <a:gd name="T9" fmla="*/ 2147483647 h 1035"/>
                <a:gd name="T10" fmla="*/ 2147483647 w 132"/>
                <a:gd name="T11" fmla="*/ 2147483647 h 1035"/>
                <a:gd name="T12" fmla="*/ 2147483647 w 132"/>
                <a:gd name="T13" fmla="*/ 2147483647 h 1035"/>
                <a:gd name="T14" fmla="*/ 2147483647 w 132"/>
                <a:gd name="T15" fmla="*/ 2147483647 h 1035"/>
                <a:gd name="T16" fmla="*/ 2147483647 w 132"/>
                <a:gd name="T17" fmla="*/ 2147483647 h 1035"/>
                <a:gd name="T18" fmla="*/ 2147483647 w 132"/>
                <a:gd name="T19" fmla="*/ 2147483647 h 1035"/>
                <a:gd name="T20" fmla="*/ 2147483647 w 132"/>
                <a:gd name="T21" fmla="*/ 2147483647 h 1035"/>
                <a:gd name="T22" fmla="*/ 2147483647 w 132"/>
                <a:gd name="T23" fmla="*/ 2147483647 h 1035"/>
                <a:gd name="T24" fmla="*/ 2147483647 w 132"/>
                <a:gd name="T25" fmla="*/ 2147483647 h 1035"/>
                <a:gd name="T26" fmla="*/ 2147483647 w 132"/>
                <a:gd name="T27" fmla="*/ 2147483647 h 1035"/>
                <a:gd name="T28" fmla="*/ 2147483647 w 132"/>
                <a:gd name="T29" fmla="*/ 2147483647 h 1035"/>
                <a:gd name="T30" fmla="*/ 2147483647 w 132"/>
                <a:gd name="T31" fmla="*/ 2147483647 h 1035"/>
                <a:gd name="T32" fmla="*/ 2147483647 w 132"/>
                <a:gd name="T33" fmla="*/ 2147483647 h 1035"/>
                <a:gd name="T34" fmla="*/ 2147483647 w 132"/>
                <a:gd name="T35" fmla="*/ 2147483647 h 1035"/>
                <a:gd name="T36" fmla="*/ 2147483647 w 132"/>
                <a:gd name="T37" fmla="*/ 2147483647 h 1035"/>
                <a:gd name="T38" fmla="*/ 2147483647 w 132"/>
                <a:gd name="T39" fmla="*/ 2147483647 h 1035"/>
                <a:gd name="T40" fmla="*/ 2147483647 w 132"/>
                <a:gd name="T41" fmla="*/ 2147483647 h 1035"/>
                <a:gd name="T42" fmla="*/ 2147483647 w 132"/>
                <a:gd name="T43" fmla="*/ 2147483647 h 1035"/>
                <a:gd name="T44" fmla="*/ 2147483647 w 132"/>
                <a:gd name="T45" fmla="*/ 2147483647 h 1035"/>
                <a:gd name="T46" fmla="*/ 2147483647 w 132"/>
                <a:gd name="T47" fmla="*/ 2147483647 h 1035"/>
                <a:gd name="T48" fmla="*/ 2147483647 w 132"/>
                <a:gd name="T49" fmla="*/ 2147483647 h 1035"/>
                <a:gd name="T50" fmla="*/ 2147483647 w 132"/>
                <a:gd name="T51" fmla="*/ 2147483647 h 1035"/>
                <a:gd name="T52" fmla="*/ 2147483647 w 132"/>
                <a:gd name="T53" fmla="*/ 2147483647 h 1035"/>
                <a:gd name="T54" fmla="*/ 2147483647 w 132"/>
                <a:gd name="T55" fmla="*/ 2147483647 h 1035"/>
                <a:gd name="T56" fmla="*/ 2147483647 w 132"/>
                <a:gd name="T57" fmla="*/ 2147483647 h 1035"/>
                <a:gd name="T58" fmla="*/ 2147483647 w 132"/>
                <a:gd name="T59" fmla="*/ 2147483647 h 1035"/>
                <a:gd name="T60" fmla="*/ 2147483647 w 132"/>
                <a:gd name="T61" fmla="*/ 2147483647 h 1035"/>
                <a:gd name="T62" fmla="*/ 2147483647 w 132"/>
                <a:gd name="T63" fmla="*/ 2147483647 h 1035"/>
                <a:gd name="T64" fmla="*/ 2147483647 w 132"/>
                <a:gd name="T65" fmla="*/ 2147483647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035"/>
                <a:gd name="T101" fmla="*/ 132 w 132"/>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035">
                  <a:moveTo>
                    <a:pt x="0" y="0"/>
                  </a:moveTo>
                  <a:lnTo>
                    <a:pt x="7" y="0"/>
                  </a:lnTo>
                  <a:lnTo>
                    <a:pt x="14" y="1"/>
                  </a:lnTo>
                  <a:lnTo>
                    <a:pt x="20" y="3"/>
                  </a:lnTo>
                  <a:lnTo>
                    <a:pt x="26" y="5"/>
                  </a:lnTo>
                  <a:lnTo>
                    <a:pt x="32" y="10"/>
                  </a:lnTo>
                  <a:lnTo>
                    <a:pt x="37" y="14"/>
                  </a:lnTo>
                  <a:lnTo>
                    <a:pt x="43" y="19"/>
                  </a:lnTo>
                  <a:lnTo>
                    <a:pt x="47" y="25"/>
                  </a:lnTo>
                  <a:lnTo>
                    <a:pt x="51" y="30"/>
                  </a:lnTo>
                  <a:lnTo>
                    <a:pt x="55" y="37"/>
                  </a:lnTo>
                  <a:lnTo>
                    <a:pt x="58" y="45"/>
                  </a:lnTo>
                  <a:lnTo>
                    <a:pt x="61" y="52"/>
                  </a:lnTo>
                  <a:lnTo>
                    <a:pt x="63" y="60"/>
                  </a:lnTo>
                  <a:lnTo>
                    <a:pt x="65" y="68"/>
                  </a:lnTo>
                  <a:lnTo>
                    <a:pt x="66" y="77"/>
                  </a:lnTo>
                  <a:lnTo>
                    <a:pt x="66" y="86"/>
                  </a:lnTo>
                  <a:lnTo>
                    <a:pt x="66" y="431"/>
                  </a:lnTo>
                  <a:lnTo>
                    <a:pt x="66" y="439"/>
                  </a:lnTo>
                  <a:lnTo>
                    <a:pt x="68" y="448"/>
                  </a:lnTo>
                  <a:lnTo>
                    <a:pt x="69" y="456"/>
                  </a:lnTo>
                  <a:lnTo>
                    <a:pt x="72" y="464"/>
                  </a:lnTo>
                  <a:lnTo>
                    <a:pt x="74" y="472"/>
                  </a:lnTo>
                  <a:lnTo>
                    <a:pt x="77" y="479"/>
                  </a:lnTo>
                  <a:lnTo>
                    <a:pt x="81" y="486"/>
                  </a:lnTo>
                  <a:lnTo>
                    <a:pt x="85" y="491"/>
                  </a:lnTo>
                  <a:lnTo>
                    <a:pt x="89" y="497"/>
                  </a:lnTo>
                  <a:lnTo>
                    <a:pt x="95" y="502"/>
                  </a:lnTo>
                  <a:lnTo>
                    <a:pt x="100" y="506"/>
                  </a:lnTo>
                  <a:lnTo>
                    <a:pt x="106" y="511"/>
                  </a:lnTo>
                  <a:lnTo>
                    <a:pt x="113" y="513"/>
                  </a:lnTo>
                  <a:lnTo>
                    <a:pt x="118" y="515"/>
                  </a:lnTo>
                  <a:lnTo>
                    <a:pt x="125" y="516"/>
                  </a:lnTo>
                  <a:lnTo>
                    <a:pt x="132" y="517"/>
                  </a:lnTo>
                  <a:lnTo>
                    <a:pt x="125" y="517"/>
                  </a:lnTo>
                  <a:lnTo>
                    <a:pt x="118" y="519"/>
                  </a:lnTo>
                  <a:lnTo>
                    <a:pt x="113" y="522"/>
                  </a:lnTo>
                  <a:lnTo>
                    <a:pt x="106" y="524"/>
                  </a:lnTo>
                  <a:lnTo>
                    <a:pt x="100" y="527"/>
                  </a:lnTo>
                  <a:lnTo>
                    <a:pt x="95" y="533"/>
                  </a:lnTo>
                  <a:lnTo>
                    <a:pt x="89" y="537"/>
                  </a:lnTo>
                  <a:lnTo>
                    <a:pt x="85" y="542"/>
                  </a:lnTo>
                  <a:lnTo>
                    <a:pt x="81" y="549"/>
                  </a:lnTo>
                  <a:lnTo>
                    <a:pt x="77" y="556"/>
                  </a:lnTo>
                  <a:lnTo>
                    <a:pt x="74" y="563"/>
                  </a:lnTo>
                  <a:lnTo>
                    <a:pt x="72" y="569"/>
                  </a:lnTo>
                  <a:lnTo>
                    <a:pt x="69" y="578"/>
                  </a:lnTo>
                  <a:lnTo>
                    <a:pt x="68" y="586"/>
                  </a:lnTo>
                  <a:lnTo>
                    <a:pt x="66" y="594"/>
                  </a:lnTo>
                  <a:lnTo>
                    <a:pt x="66" y="604"/>
                  </a:lnTo>
                  <a:lnTo>
                    <a:pt x="66" y="949"/>
                  </a:lnTo>
                  <a:lnTo>
                    <a:pt x="66" y="957"/>
                  </a:lnTo>
                  <a:lnTo>
                    <a:pt x="65" y="965"/>
                  </a:lnTo>
                  <a:lnTo>
                    <a:pt x="63" y="973"/>
                  </a:lnTo>
                  <a:lnTo>
                    <a:pt x="61" y="982"/>
                  </a:lnTo>
                  <a:lnTo>
                    <a:pt x="58" y="990"/>
                  </a:lnTo>
                  <a:lnTo>
                    <a:pt x="55" y="997"/>
                  </a:lnTo>
                  <a:lnTo>
                    <a:pt x="51" y="1003"/>
                  </a:lnTo>
                  <a:lnTo>
                    <a:pt x="47" y="1009"/>
                  </a:lnTo>
                  <a:lnTo>
                    <a:pt x="43" y="1014"/>
                  </a:lnTo>
                  <a:lnTo>
                    <a:pt x="37" y="1020"/>
                  </a:lnTo>
                  <a:lnTo>
                    <a:pt x="32" y="1024"/>
                  </a:lnTo>
                  <a:lnTo>
                    <a:pt x="26" y="1028"/>
                  </a:lnTo>
                  <a:lnTo>
                    <a:pt x="20" y="1031"/>
                  </a:lnTo>
                  <a:lnTo>
                    <a:pt x="14" y="1032"/>
                  </a:lnTo>
                  <a:lnTo>
                    <a:pt x="7" y="1034"/>
                  </a:lnTo>
                  <a:lnTo>
                    <a:pt x="0" y="1035"/>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48" name="Rectangle 31"/>
            <p:cNvSpPr>
              <a:spLocks noChangeArrowheads="1"/>
            </p:cNvSpPr>
            <p:nvPr/>
          </p:nvSpPr>
          <p:spPr bwMode="auto">
            <a:xfrm>
              <a:off x="2943225" y="3760788"/>
              <a:ext cx="751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smtClean="0">
                  <a:solidFill>
                    <a:srgbClr val="FF0101"/>
                  </a:solidFill>
                  <a:latin typeface="Arial" charset="0"/>
                </a:rPr>
                <a:t>Solvency I </a:t>
              </a:r>
            </a:p>
            <a:p>
              <a:pPr algn="l" eaLnBrk="1" hangingPunct="1"/>
              <a:r>
                <a:rPr lang="es-ES" sz="1100" smtClean="0">
                  <a:solidFill>
                    <a:srgbClr val="FF0101"/>
                  </a:solidFill>
                  <a:latin typeface="Arial" charset="0"/>
                </a:rPr>
                <a:t>requirement</a:t>
              </a:r>
              <a:endParaRPr lang="es-ES" sz="1000" b="0">
                <a:latin typeface="Arial" charset="0"/>
              </a:endParaRPr>
            </a:p>
          </p:txBody>
        </p:sp>
        <p:sp>
          <p:nvSpPr>
            <p:cNvPr id="30749" name="Rectangle 32"/>
            <p:cNvSpPr>
              <a:spLocks noChangeArrowheads="1"/>
            </p:cNvSpPr>
            <p:nvPr/>
          </p:nvSpPr>
          <p:spPr bwMode="auto">
            <a:xfrm>
              <a:off x="457200" y="3074987"/>
              <a:ext cx="1163638" cy="294005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50" name="Rectangle 33"/>
            <p:cNvSpPr>
              <a:spLocks noChangeArrowheads="1"/>
            </p:cNvSpPr>
            <p:nvPr/>
          </p:nvSpPr>
          <p:spPr bwMode="auto">
            <a:xfrm>
              <a:off x="568325" y="3878263"/>
              <a:ext cx="1003279" cy="155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hangingPunct="1"/>
              <a:r>
                <a:rPr lang="es-ES" sz="1100" dirty="0" err="1" smtClean="0">
                  <a:solidFill>
                    <a:srgbClr val="FFFFFF"/>
                  </a:solidFill>
                  <a:latin typeface="Arial" charset="0"/>
                </a:rPr>
                <a:t>Different</a:t>
              </a:r>
              <a:r>
                <a:rPr lang="es-ES" sz="1100" dirty="0" smtClean="0">
                  <a:solidFill>
                    <a:srgbClr val="FFFFFF"/>
                  </a:solidFill>
                  <a:latin typeface="Arial" charset="0"/>
                </a:rPr>
                <a:t> </a:t>
              </a:r>
              <a:r>
                <a:rPr lang="es-ES" sz="1100" dirty="0" err="1" smtClean="0">
                  <a:solidFill>
                    <a:srgbClr val="FFFFFF"/>
                  </a:solidFill>
                  <a:latin typeface="Arial" charset="0"/>
                </a:rPr>
                <a:t>valuation</a:t>
              </a:r>
              <a:r>
                <a:rPr lang="es-ES" sz="1100" dirty="0" smtClean="0">
                  <a:solidFill>
                    <a:srgbClr val="FFFFFF"/>
                  </a:solidFill>
                  <a:latin typeface="Arial" charset="0"/>
                </a:rPr>
                <a:t> bases </a:t>
              </a:r>
              <a:r>
                <a:rPr lang="es-ES" sz="1100" dirty="0" err="1" smtClean="0">
                  <a:solidFill>
                    <a:srgbClr val="FFFFFF"/>
                  </a:solidFill>
                  <a:latin typeface="Arial" charset="0"/>
                </a:rPr>
                <a:t>for</a:t>
              </a:r>
              <a:r>
                <a:rPr lang="es-ES" sz="1100" dirty="0" smtClean="0">
                  <a:solidFill>
                    <a:srgbClr val="FFFFFF"/>
                  </a:solidFill>
                  <a:latin typeface="Arial" charset="0"/>
                </a:rPr>
                <a:t> </a:t>
              </a:r>
              <a:r>
                <a:rPr lang="es-ES" sz="1100" dirty="0" err="1" smtClean="0">
                  <a:solidFill>
                    <a:srgbClr val="FFFFFF"/>
                  </a:solidFill>
                  <a:latin typeface="Arial" charset="0"/>
                </a:rPr>
                <a:t>assets</a:t>
              </a:r>
              <a:endParaRPr lang="es-ES" sz="1100" dirty="0" smtClean="0">
                <a:solidFill>
                  <a:srgbClr val="FFFFFF"/>
                </a:solidFill>
                <a:latin typeface="Arial" charset="0"/>
              </a:endParaRPr>
            </a:p>
            <a:p>
              <a:pPr algn="l" eaLnBrk="1" hangingPunct="1"/>
              <a:endParaRPr lang="es-ES" sz="1100" dirty="0" smtClean="0">
                <a:solidFill>
                  <a:srgbClr val="FFFFFF"/>
                </a:solidFill>
                <a:latin typeface="Arial" charset="0"/>
              </a:endParaRPr>
            </a:p>
            <a:p>
              <a:pPr algn="l" eaLnBrk="1" hangingPunct="1"/>
              <a:endParaRPr lang="es-ES" sz="1100" dirty="0" smtClean="0">
                <a:solidFill>
                  <a:srgbClr val="FFFFFF"/>
                </a:solidFill>
                <a:latin typeface="Arial" charset="0"/>
              </a:endParaRPr>
            </a:p>
            <a:p>
              <a:pPr algn="l" eaLnBrk="1" hangingPunct="1"/>
              <a:r>
                <a:rPr lang="es-ES" sz="1100" dirty="0" err="1" smtClean="0">
                  <a:solidFill>
                    <a:srgbClr val="FFFFFF"/>
                  </a:solidFill>
                  <a:latin typeface="Arial" charset="0"/>
                </a:rPr>
                <a:t>Implicit</a:t>
              </a:r>
              <a:r>
                <a:rPr lang="es-ES" sz="1100" dirty="0" smtClean="0">
                  <a:solidFill>
                    <a:srgbClr val="FFFFFF"/>
                  </a:solidFill>
                  <a:latin typeface="Arial" charset="0"/>
                </a:rPr>
                <a:t> </a:t>
              </a:r>
              <a:r>
                <a:rPr lang="es-ES" sz="1100" dirty="0" err="1" smtClean="0">
                  <a:solidFill>
                    <a:srgbClr val="FFFFFF"/>
                  </a:solidFill>
                  <a:latin typeface="Arial" charset="0"/>
                </a:rPr>
                <a:t>prudence</a:t>
              </a:r>
              <a:r>
                <a:rPr lang="es-ES" sz="1100" dirty="0" smtClean="0">
                  <a:solidFill>
                    <a:srgbClr val="FFFFFF"/>
                  </a:solidFill>
                  <a:latin typeface="Arial" charset="0"/>
                </a:rPr>
                <a:t> in </a:t>
              </a:r>
              <a:r>
                <a:rPr lang="es-ES" sz="1100" dirty="0" err="1" smtClean="0">
                  <a:solidFill>
                    <a:srgbClr val="FFFFFF"/>
                  </a:solidFill>
                  <a:latin typeface="Arial" charset="0"/>
                </a:rPr>
                <a:t>technical</a:t>
              </a:r>
              <a:r>
                <a:rPr lang="es-ES" sz="1100" dirty="0" smtClean="0">
                  <a:solidFill>
                    <a:srgbClr val="FFFFFF"/>
                  </a:solidFill>
                  <a:latin typeface="Arial" charset="0"/>
                </a:rPr>
                <a:t> </a:t>
              </a:r>
              <a:r>
                <a:rPr lang="es-ES" sz="1100" dirty="0" err="1" smtClean="0">
                  <a:solidFill>
                    <a:srgbClr val="FFFFFF"/>
                  </a:solidFill>
                  <a:latin typeface="Arial" charset="0"/>
                </a:rPr>
                <a:t>provisions</a:t>
              </a:r>
              <a:r>
                <a:rPr lang="es-ES" sz="1100" dirty="0" smtClean="0">
                  <a:solidFill>
                    <a:srgbClr val="FFFFFF"/>
                  </a:solidFill>
                  <a:latin typeface="Arial" charset="0"/>
                </a:rPr>
                <a:t>  </a:t>
              </a:r>
            </a:p>
            <a:p>
              <a:pPr algn="l" eaLnBrk="1" hangingPunct="1"/>
              <a:endParaRPr lang="es-ES" sz="1100" dirty="0" smtClean="0">
                <a:solidFill>
                  <a:srgbClr val="FFFFFF"/>
                </a:solidFill>
                <a:latin typeface="Arial" charset="0"/>
              </a:endParaRPr>
            </a:p>
            <a:p>
              <a:pPr algn="l" eaLnBrk="1" hangingPunct="1"/>
              <a:endParaRPr lang="es-ES" sz="1100" dirty="0">
                <a:solidFill>
                  <a:srgbClr val="FFFFFF"/>
                </a:solidFill>
                <a:latin typeface="Arial" charset="0"/>
              </a:endParaRPr>
            </a:p>
          </p:txBody>
        </p:sp>
        <p:sp>
          <p:nvSpPr>
            <p:cNvPr id="30751" name="Rectangle 38"/>
            <p:cNvSpPr>
              <a:spLocks noChangeArrowheads="1"/>
            </p:cNvSpPr>
            <p:nvPr/>
          </p:nvSpPr>
          <p:spPr bwMode="auto">
            <a:xfrm>
              <a:off x="3881438" y="3038475"/>
              <a:ext cx="1163638" cy="294322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52" name="Rectangle 39"/>
            <p:cNvSpPr>
              <a:spLocks noChangeArrowheads="1"/>
            </p:cNvSpPr>
            <p:nvPr/>
          </p:nvSpPr>
          <p:spPr bwMode="auto">
            <a:xfrm>
              <a:off x="3971925" y="3352800"/>
              <a:ext cx="1028703" cy="214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hangingPunct="1"/>
              <a:r>
                <a:rPr lang="es-ES" sz="1100" smtClean="0">
                  <a:solidFill>
                    <a:srgbClr val="FFFFFF"/>
                  </a:solidFill>
                  <a:latin typeface="Arial" charset="0"/>
                </a:rPr>
                <a:t>Harmonized Solvency II balance sheet with explicit risk margin in the technical provisions</a:t>
              </a:r>
              <a:endParaRPr lang="es-ES" sz="1000" b="0">
                <a:latin typeface="Arial" charset="0"/>
              </a:endParaRPr>
            </a:p>
          </p:txBody>
        </p:sp>
        <p:sp>
          <p:nvSpPr>
            <p:cNvPr id="30753" name="Freeform 48"/>
            <p:cNvSpPr>
              <a:spLocks/>
            </p:cNvSpPr>
            <p:nvPr/>
          </p:nvSpPr>
          <p:spPr bwMode="auto">
            <a:xfrm>
              <a:off x="2784475" y="3143250"/>
              <a:ext cx="68263" cy="479425"/>
            </a:xfrm>
            <a:custGeom>
              <a:avLst/>
              <a:gdLst>
                <a:gd name="T0" fmla="*/ 2147483647 w 129"/>
                <a:gd name="T1" fmla="*/ 0 h 905"/>
                <a:gd name="T2" fmla="*/ 2147483647 w 129"/>
                <a:gd name="T3" fmla="*/ 2147483647 h 905"/>
                <a:gd name="T4" fmla="*/ 2147483647 w 129"/>
                <a:gd name="T5" fmla="*/ 2147483647 h 905"/>
                <a:gd name="T6" fmla="*/ 2147483647 w 129"/>
                <a:gd name="T7" fmla="*/ 2147483647 h 905"/>
                <a:gd name="T8" fmla="*/ 2147483647 w 129"/>
                <a:gd name="T9" fmla="*/ 2147483647 h 905"/>
                <a:gd name="T10" fmla="*/ 2147483647 w 129"/>
                <a:gd name="T11" fmla="*/ 2147483647 h 905"/>
                <a:gd name="T12" fmla="*/ 2147483647 w 129"/>
                <a:gd name="T13" fmla="*/ 2147483647 h 905"/>
                <a:gd name="T14" fmla="*/ 2147483647 w 129"/>
                <a:gd name="T15" fmla="*/ 2147483647 h 905"/>
                <a:gd name="T16" fmla="*/ 2147483647 w 129"/>
                <a:gd name="T17" fmla="*/ 2147483647 h 905"/>
                <a:gd name="T18" fmla="*/ 2147483647 w 129"/>
                <a:gd name="T19" fmla="*/ 2147483647 h 905"/>
                <a:gd name="T20" fmla="*/ 2147483647 w 129"/>
                <a:gd name="T21" fmla="*/ 2147483647 h 905"/>
                <a:gd name="T22" fmla="*/ 2147483647 w 129"/>
                <a:gd name="T23" fmla="*/ 2147483647 h 905"/>
                <a:gd name="T24" fmla="*/ 2147483647 w 129"/>
                <a:gd name="T25" fmla="*/ 2147483647 h 905"/>
                <a:gd name="T26" fmla="*/ 2147483647 w 129"/>
                <a:gd name="T27" fmla="*/ 2147483647 h 905"/>
                <a:gd name="T28" fmla="*/ 2147483647 w 129"/>
                <a:gd name="T29" fmla="*/ 2147483647 h 905"/>
                <a:gd name="T30" fmla="*/ 2147483647 w 129"/>
                <a:gd name="T31" fmla="*/ 2147483647 h 905"/>
                <a:gd name="T32" fmla="*/ 2147483647 w 129"/>
                <a:gd name="T33" fmla="*/ 2147483647 h 905"/>
                <a:gd name="T34" fmla="*/ 2147483647 w 129"/>
                <a:gd name="T35" fmla="*/ 2147483647 h 905"/>
                <a:gd name="T36" fmla="*/ 2147483647 w 129"/>
                <a:gd name="T37" fmla="*/ 2147483647 h 905"/>
                <a:gd name="T38" fmla="*/ 2147483647 w 129"/>
                <a:gd name="T39" fmla="*/ 2147483647 h 905"/>
                <a:gd name="T40" fmla="*/ 2147483647 w 129"/>
                <a:gd name="T41" fmla="*/ 2147483647 h 905"/>
                <a:gd name="T42" fmla="*/ 2147483647 w 129"/>
                <a:gd name="T43" fmla="*/ 2147483647 h 905"/>
                <a:gd name="T44" fmla="*/ 2147483647 w 129"/>
                <a:gd name="T45" fmla="*/ 2147483647 h 905"/>
                <a:gd name="T46" fmla="*/ 2147483647 w 129"/>
                <a:gd name="T47" fmla="*/ 2147483647 h 905"/>
                <a:gd name="T48" fmla="*/ 2147483647 w 129"/>
                <a:gd name="T49" fmla="*/ 2147483647 h 905"/>
                <a:gd name="T50" fmla="*/ 2147483647 w 129"/>
                <a:gd name="T51" fmla="*/ 2147483647 h 905"/>
                <a:gd name="T52" fmla="*/ 2147483647 w 129"/>
                <a:gd name="T53" fmla="*/ 2147483647 h 905"/>
                <a:gd name="T54" fmla="*/ 2147483647 w 129"/>
                <a:gd name="T55" fmla="*/ 2147483647 h 905"/>
                <a:gd name="T56" fmla="*/ 2147483647 w 129"/>
                <a:gd name="T57" fmla="*/ 2147483647 h 905"/>
                <a:gd name="T58" fmla="*/ 2147483647 w 129"/>
                <a:gd name="T59" fmla="*/ 2147483647 h 905"/>
                <a:gd name="T60" fmla="*/ 2147483647 w 129"/>
                <a:gd name="T61" fmla="*/ 2147483647 h 905"/>
                <a:gd name="T62" fmla="*/ 2147483647 w 129"/>
                <a:gd name="T63" fmla="*/ 2147483647 h 905"/>
                <a:gd name="T64" fmla="*/ 2147483647 w 129"/>
                <a:gd name="T65" fmla="*/ 2147483647 h 9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905"/>
                <a:gd name="T101" fmla="*/ 129 w 129"/>
                <a:gd name="T102" fmla="*/ 905 h 9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905">
                  <a:moveTo>
                    <a:pt x="0" y="0"/>
                  </a:moveTo>
                  <a:lnTo>
                    <a:pt x="7" y="0"/>
                  </a:lnTo>
                  <a:lnTo>
                    <a:pt x="14" y="2"/>
                  </a:lnTo>
                  <a:lnTo>
                    <a:pt x="20" y="4"/>
                  </a:lnTo>
                  <a:lnTo>
                    <a:pt x="25" y="6"/>
                  </a:lnTo>
                  <a:lnTo>
                    <a:pt x="31" y="10"/>
                  </a:lnTo>
                  <a:lnTo>
                    <a:pt x="36" y="13"/>
                  </a:lnTo>
                  <a:lnTo>
                    <a:pt x="42" y="18"/>
                  </a:lnTo>
                  <a:lnTo>
                    <a:pt x="46" y="22"/>
                  </a:lnTo>
                  <a:lnTo>
                    <a:pt x="50" y="28"/>
                  </a:lnTo>
                  <a:lnTo>
                    <a:pt x="54" y="33"/>
                  </a:lnTo>
                  <a:lnTo>
                    <a:pt x="57" y="40"/>
                  </a:lnTo>
                  <a:lnTo>
                    <a:pt x="59" y="47"/>
                  </a:lnTo>
                  <a:lnTo>
                    <a:pt x="62" y="54"/>
                  </a:lnTo>
                  <a:lnTo>
                    <a:pt x="63" y="60"/>
                  </a:lnTo>
                  <a:lnTo>
                    <a:pt x="65" y="67"/>
                  </a:lnTo>
                  <a:lnTo>
                    <a:pt x="65" y="76"/>
                  </a:lnTo>
                  <a:lnTo>
                    <a:pt x="65" y="377"/>
                  </a:lnTo>
                  <a:lnTo>
                    <a:pt x="65" y="385"/>
                  </a:lnTo>
                  <a:lnTo>
                    <a:pt x="66" y="392"/>
                  </a:lnTo>
                  <a:lnTo>
                    <a:pt x="68" y="400"/>
                  </a:lnTo>
                  <a:lnTo>
                    <a:pt x="70" y="407"/>
                  </a:lnTo>
                  <a:lnTo>
                    <a:pt x="73" y="412"/>
                  </a:lnTo>
                  <a:lnTo>
                    <a:pt x="76" y="419"/>
                  </a:lnTo>
                  <a:lnTo>
                    <a:pt x="80" y="425"/>
                  </a:lnTo>
                  <a:lnTo>
                    <a:pt x="84" y="430"/>
                  </a:lnTo>
                  <a:lnTo>
                    <a:pt x="88" y="436"/>
                  </a:lnTo>
                  <a:lnTo>
                    <a:pt x="94" y="440"/>
                  </a:lnTo>
                  <a:lnTo>
                    <a:pt x="99" y="444"/>
                  </a:lnTo>
                  <a:lnTo>
                    <a:pt x="105" y="447"/>
                  </a:lnTo>
                  <a:lnTo>
                    <a:pt x="110" y="449"/>
                  </a:lnTo>
                  <a:lnTo>
                    <a:pt x="115" y="451"/>
                  </a:lnTo>
                  <a:lnTo>
                    <a:pt x="122" y="452"/>
                  </a:lnTo>
                  <a:lnTo>
                    <a:pt x="129" y="452"/>
                  </a:lnTo>
                  <a:lnTo>
                    <a:pt x="122" y="453"/>
                  </a:lnTo>
                  <a:lnTo>
                    <a:pt x="115" y="453"/>
                  </a:lnTo>
                  <a:lnTo>
                    <a:pt x="110" y="456"/>
                  </a:lnTo>
                  <a:lnTo>
                    <a:pt x="105" y="459"/>
                  </a:lnTo>
                  <a:lnTo>
                    <a:pt x="99" y="462"/>
                  </a:lnTo>
                  <a:lnTo>
                    <a:pt x="94" y="466"/>
                  </a:lnTo>
                  <a:lnTo>
                    <a:pt x="88" y="470"/>
                  </a:lnTo>
                  <a:lnTo>
                    <a:pt x="84" y="474"/>
                  </a:lnTo>
                  <a:lnTo>
                    <a:pt x="80" y="479"/>
                  </a:lnTo>
                  <a:lnTo>
                    <a:pt x="76" y="486"/>
                  </a:lnTo>
                  <a:lnTo>
                    <a:pt x="73" y="492"/>
                  </a:lnTo>
                  <a:lnTo>
                    <a:pt x="70" y="499"/>
                  </a:lnTo>
                  <a:lnTo>
                    <a:pt x="68" y="505"/>
                  </a:lnTo>
                  <a:lnTo>
                    <a:pt x="66" y="512"/>
                  </a:lnTo>
                  <a:lnTo>
                    <a:pt x="65" y="520"/>
                  </a:lnTo>
                  <a:lnTo>
                    <a:pt x="65" y="527"/>
                  </a:lnTo>
                  <a:lnTo>
                    <a:pt x="65" y="830"/>
                  </a:lnTo>
                  <a:lnTo>
                    <a:pt x="65" y="837"/>
                  </a:lnTo>
                  <a:lnTo>
                    <a:pt x="63" y="845"/>
                  </a:lnTo>
                  <a:lnTo>
                    <a:pt x="62" y="852"/>
                  </a:lnTo>
                  <a:lnTo>
                    <a:pt x="59" y="859"/>
                  </a:lnTo>
                  <a:lnTo>
                    <a:pt x="57" y="865"/>
                  </a:lnTo>
                  <a:lnTo>
                    <a:pt x="54" y="871"/>
                  </a:lnTo>
                  <a:lnTo>
                    <a:pt x="50" y="876"/>
                  </a:lnTo>
                  <a:lnTo>
                    <a:pt x="46" y="882"/>
                  </a:lnTo>
                  <a:lnTo>
                    <a:pt x="42" y="887"/>
                  </a:lnTo>
                  <a:lnTo>
                    <a:pt x="36" y="892"/>
                  </a:lnTo>
                  <a:lnTo>
                    <a:pt x="31" y="896"/>
                  </a:lnTo>
                  <a:lnTo>
                    <a:pt x="25" y="898"/>
                  </a:lnTo>
                  <a:lnTo>
                    <a:pt x="20" y="901"/>
                  </a:lnTo>
                  <a:lnTo>
                    <a:pt x="14" y="902"/>
                  </a:lnTo>
                  <a:lnTo>
                    <a:pt x="7" y="904"/>
                  </a:lnTo>
                  <a:lnTo>
                    <a:pt x="0" y="905"/>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54" name="Rectangle 49"/>
            <p:cNvSpPr>
              <a:spLocks noChangeArrowheads="1"/>
            </p:cNvSpPr>
            <p:nvPr/>
          </p:nvSpPr>
          <p:spPr bwMode="auto">
            <a:xfrm>
              <a:off x="2833720" y="3286125"/>
              <a:ext cx="9585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smtClean="0">
                  <a:solidFill>
                    <a:srgbClr val="143B7B"/>
                  </a:solidFill>
                  <a:latin typeface="Arial" charset="0"/>
                </a:rPr>
                <a:t>Surplus Capital</a:t>
              </a:r>
              <a:endParaRPr lang="es-ES" sz="1000" b="0">
                <a:latin typeface="Arial" charset="0"/>
              </a:endParaRPr>
            </a:p>
          </p:txBody>
        </p:sp>
        <p:sp>
          <p:nvSpPr>
            <p:cNvPr id="30755" name="Rectangle 50"/>
            <p:cNvSpPr>
              <a:spLocks noChangeArrowheads="1"/>
            </p:cNvSpPr>
            <p:nvPr/>
          </p:nvSpPr>
          <p:spPr bwMode="auto">
            <a:xfrm>
              <a:off x="5661025" y="3790950"/>
              <a:ext cx="479425" cy="546100"/>
            </a:xfrm>
            <a:prstGeom prst="rect">
              <a:avLst/>
            </a:prstGeom>
            <a:solidFill>
              <a:srgbClr val="FDC2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56" name="Rectangle 52"/>
            <p:cNvSpPr>
              <a:spLocks noChangeArrowheads="1"/>
            </p:cNvSpPr>
            <p:nvPr/>
          </p:nvSpPr>
          <p:spPr bwMode="auto">
            <a:xfrm>
              <a:off x="5661025" y="3790950"/>
              <a:ext cx="479425" cy="546100"/>
            </a:xfrm>
            <a:prstGeom prst="rect">
              <a:avLst/>
            </a:prstGeom>
            <a:solidFill>
              <a:srgbClr val="FDC2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57" name="Rectangle 53"/>
            <p:cNvSpPr>
              <a:spLocks noChangeArrowheads="1"/>
            </p:cNvSpPr>
            <p:nvPr/>
          </p:nvSpPr>
          <p:spPr bwMode="auto">
            <a:xfrm>
              <a:off x="5661025" y="3792538"/>
              <a:ext cx="479425" cy="546100"/>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58" name="Rectangle 54"/>
            <p:cNvSpPr>
              <a:spLocks noChangeArrowheads="1"/>
            </p:cNvSpPr>
            <p:nvPr/>
          </p:nvSpPr>
          <p:spPr bwMode="auto">
            <a:xfrm>
              <a:off x="5661025" y="4340225"/>
              <a:ext cx="479425" cy="1643062"/>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59" name="Rectangle 55"/>
            <p:cNvSpPr>
              <a:spLocks noChangeArrowheads="1"/>
            </p:cNvSpPr>
            <p:nvPr/>
          </p:nvSpPr>
          <p:spPr bwMode="auto">
            <a:xfrm>
              <a:off x="5661025" y="4340225"/>
              <a:ext cx="479425" cy="4095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60" name="Rectangle 56"/>
            <p:cNvSpPr>
              <a:spLocks noChangeArrowheads="1"/>
            </p:cNvSpPr>
            <p:nvPr/>
          </p:nvSpPr>
          <p:spPr bwMode="auto">
            <a:xfrm>
              <a:off x="5661025" y="4340225"/>
              <a:ext cx="479425" cy="409575"/>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61" name="Rectangle 57"/>
            <p:cNvSpPr>
              <a:spLocks noChangeArrowheads="1"/>
            </p:cNvSpPr>
            <p:nvPr/>
          </p:nvSpPr>
          <p:spPr bwMode="auto">
            <a:xfrm>
              <a:off x="5661025" y="3038475"/>
              <a:ext cx="479425" cy="2730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62" name="Rectangle 58"/>
            <p:cNvSpPr>
              <a:spLocks noChangeArrowheads="1"/>
            </p:cNvSpPr>
            <p:nvPr/>
          </p:nvSpPr>
          <p:spPr bwMode="auto">
            <a:xfrm>
              <a:off x="5661025" y="3038475"/>
              <a:ext cx="479425" cy="273050"/>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63" name="Freeform 59"/>
            <p:cNvSpPr>
              <a:spLocks/>
            </p:cNvSpPr>
            <p:nvPr/>
          </p:nvSpPr>
          <p:spPr bwMode="auto">
            <a:xfrm>
              <a:off x="6208713" y="4340225"/>
              <a:ext cx="157163" cy="409575"/>
            </a:xfrm>
            <a:custGeom>
              <a:avLst/>
              <a:gdLst>
                <a:gd name="T0" fmla="*/ 2147483647 w 297"/>
                <a:gd name="T1" fmla="*/ 0 h 776"/>
                <a:gd name="T2" fmla="*/ 2147483647 w 297"/>
                <a:gd name="T3" fmla="*/ 2147483647 h 776"/>
                <a:gd name="T4" fmla="*/ 2147483647 w 297"/>
                <a:gd name="T5" fmla="*/ 2147483647 h 776"/>
                <a:gd name="T6" fmla="*/ 2147483647 w 297"/>
                <a:gd name="T7" fmla="*/ 2147483647 h 776"/>
                <a:gd name="T8" fmla="*/ 2147483647 w 297"/>
                <a:gd name="T9" fmla="*/ 2147483647 h 776"/>
                <a:gd name="T10" fmla="*/ 2147483647 w 297"/>
                <a:gd name="T11" fmla="*/ 2147483647 h 776"/>
                <a:gd name="T12" fmla="*/ 2147483647 w 297"/>
                <a:gd name="T13" fmla="*/ 2147483647 h 776"/>
                <a:gd name="T14" fmla="*/ 2147483647 w 297"/>
                <a:gd name="T15" fmla="*/ 2147483647 h 776"/>
                <a:gd name="T16" fmla="*/ 2147483647 w 297"/>
                <a:gd name="T17" fmla="*/ 2147483647 h 776"/>
                <a:gd name="T18" fmla="*/ 2147483647 w 297"/>
                <a:gd name="T19" fmla="*/ 2147483647 h 776"/>
                <a:gd name="T20" fmla="*/ 2147483647 w 297"/>
                <a:gd name="T21" fmla="*/ 2147483647 h 776"/>
                <a:gd name="T22" fmla="*/ 2147483647 w 297"/>
                <a:gd name="T23" fmla="*/ 2147483647 h 776"/>
                <a:gd name="T24" fmla="*/ 2147483647 w 297"/>
                <a:gd name="T25" fmla="*/ 2147483647 h 776"/>
                <a:gd name="T26" fmla="*/ 2147483647 w 297"/>
                <a:gd name="T27" fmla="*/ 2147483647 h 776"/>
                <a:gd name="T28" fmla="*/ 2147483647 w 297"/>
                <a:gd name="T29" fmla="*/ 2147483647 h 776"/>
                <a:gd name="T30" fmla="*/ 2147483647 w 297"/>
                <a:gd name="T31" fmla="*/ 2147483647 h 776"/>
                <a:gd name="T32" fmla="*/ 2147483647 w 297"/>
                <a:gd name="T33" fmla="*/ 2147483647 h 776"/>
                <a:gd name="T34" fmla="*/ 2147483647 w 297"/>
                <a:gd name="T35" fmla="*/ 2147483647 h 776"/>
                <a:gd name="T36" fmla="*/ 2147483647 w 297"/>
                <a:gd name="T37" fmla="*/ 2147483647 h 776"/>
                <a:gd name="T38" fmla="*/ 2147483647 w 297"/>
                <a:gd name="T39" fmla="*/ 2147483647 h 776"/>
                <a:gd name="T40" fmla="*/ 2147483647 w 297"/>
                <a:gd name="T41" fmla="*/ 2147483647 h 776"/>
                <a:gd name="T42" fmla="*/ 2147483647 w 297"/>
                <a:gd name="T43" fmla="*/ 2147483647 h 776"/>
                <a:gd name="T44" fmla="*/ 2147483647 w 297"/>
                <a:gd name="T45" fmla="*/ 2147483647 h 776"/>
                <a:gd name="T46" fmla="*/ 2147483647 w 297"/>
                <a:gd name="T47" fmla="*/ 2147483647 h 776"/>
                <a:gd name="T48" fmla="*/ 2147483647 w 297"/>
                <a:gd name="T49" fmla="*/ 2147483647 h 776"/>
                <a:gd name="T50" fmla="*/ 2147483647 w 297"/>
                <a:gd name="T51" fmla="*/ 2147483647 h 776"/>
                <a:gd name="T52" fmla="*/ 2147483647 w 297"/>
                <a:gd name="T53" fmla="*/ 2147483647 h 776"/>
                <a:gd name="T54" fmla="*/ 2147483647 w 297"/>
                <a:gd name="T55" fmla="*/ 2147483647 h 776"/>
                <a:gd name="T56" fmla="*/ 2147483647 w 297"/>
                <a:gd name="T57" fmla="*/ 2147483647 h 776"/>
                <a:gd name="T58" fmla="*/ 2147483647 w 297"/>
                <a:gd name="T59" fmla="*/ 2147483647 h 776"/>
                <a:gd name="T60" fmla="*/ 2147483647 w 297"/>
                <a:gd name="T61" fmla="*/ 2147483647 h 776"/>
                <a:gd name="T62" fmla="*/ 2147483647 w 297"/>
                <a:gd name="T63" fmla="*/ 2147483647 h 776"/>
                <a:gd name="T64" fmla="*/ 2147483647 w 297"/>
                <a:gd name="T65" fmla="*/ 2147483647 h 776"/>
                <a:gd name="T66" fmla="*/ 2147483647 w 297"/>
                <a:gd name="T67" fmla="*/ 2147483647 h 776"/>
                <a:gd name="T68" fmla="*/ 2147483647 w 297"/>
                <a:gd name="T69" fmla="*/ 2147483647 h 776"/>
                <a:gd name="T70" fmla="*/ 2147483647 w 297"/>
                <a:gd name="T71" fmla="*/ 2147483647 h 776"/>
                <a:gd name="T72" fmla="*/ 2147483647 w 297"/>
                <a:gd name="T73" fmla="*/ 2147483647 h 776"/>
                <a:gd name="T74" fmla="*/ 2147483647 w 297"/>
                <a:gd name="T75" fmla="*/ 2147483647 h 776"/>
                <a:gd name="T76" fmla="*/ 2147483647 w 297"/>
                <a:gd name="T77" fmla="*/ 2147483647 h 7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7"/>
                <a:gd name="T118" fmla="*/ 0 h 776"/>
                <a:gd name="T119" fmla="*/ 297 w 297"/>
                <a:gd name="T120" fmla="*/ 776 h 7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7" h="776">
                  <a:moveTo>
                    <a:pt x="0" y="0"/>
                  </a:moveTo>
                  <a:lnTo>
                    <a:pt x="15" y="0"/>
                  </a:lnTo>
                  <a:lnTo>
                    <a:pt x="30" y="0"/>
                  </a:lnTo>
                  <a:lnTo>
                    <a:pt x="44" y="2"/>
                  </a:lnTo>
                  <a:lnTo>
                    <a:pt x="57" y="4"/>
                  </a:lnTo>
                  <a:lnTo>
                    <a:pt x="71" y="7"/>
                  </a:lnTo>
                  <a:lnTo>
                    <a:pt x="83" y="11"/>
                  </a:lnTo>
                  <a:lnTo>
                    <a:pt x="94" y="13"/>
                  </a:lnTo>
                  <a:lnTo>
                    <a:pt x="105" y="19"/>
                  </a:lnTo>
                  <a:lnTo>
                    <a:pt x="115" y="23"/>
                  </a:lnTo>
                  <a:lnTo>
                    <a:pt x="123" y="28"/>
                  </a:lnTo>
                  <a:lnTo>
                    <a:pt x="130" y="33"/>
                  </a:lnTo>
                  <a:lnTo>
                    <a:pt x="137" y="39"/>
                  </a:lnTo>
                  <a:lnTo>
                    <a:pt x="142" y="45"/>
                  </a:lnTo>
                  <a:lnTo>
                    <a:pt x="144" y="48"/>
                  </a:lnTo>
                  <a:lnTo>
                    <a:pt x="145" y="52"/>
                  </a:lnTo>
                  <a:lnTo>
                    <a:pt x="146" y="54"/>
                  </a:lnTo>
                  <a:lnTo>
                    <a:pt x="148" y="57"/>
                  </a:lnTo>
                  <a:lnTo>
                    <a:pt x="148" y="61"/>
                  </a:lnTo>
                  <a:lnTo>
                    <a:pt x="149" y="64"/>
                  </a:lnTo>
                  <a:lnTo>
                    <a:pt x="149" y="323"/>
                  </a:lnTo>
                  <a:lnTo>
                    <a:pt x="149" y="326"/>
                  </a:lnTo>
                  <a:lnTo>
                    <a:pt x="149" y="330"/>
                  </a:lnTo>
                  <a:lnTo>
                    <a:pt x="150" y="332"/>
                  </a:lnTo>
                  <a:lnTo>
                    <a:pt x="152" y="336"/>
                  </a:lnTo>
                  <a:lnTo>
                    <a:pt x="153" y="339"/>
                  </a:lnTo>
                  <a:lnTo>
                    <a:pt x="154" y="342"/>
                  </a:lnTo>
                  <a:lnTo>
                    <a:pt x="160" y="347"/>
                  </a:lnTo>
                  <a:lnTo>
                    <a:pt x="167" y="353"/>
                  </a:lnTo>
                  <a:lnTo>
                    <a:pt x="174" y="358"/>
                  </a:lnTo>
                  <a:lnTo>
                    <a:pt x="182" y="364"/>
                  </a:lnTo>
                  <a:lnTo>
                    <a:pt x="191" y="368"/>
                  </a:lnTo>
                  <a:lnTo>
                    <a:pt x="202" y="372"/>
                  </a:lnTo>
                  <a:lnTo>
                    <a:pt x="213" y="376"/>
                  </a:lnTo>
                  <a:lnTo>
                    <a:pt x="226" y="379"/>
                  </a:lnTo>
                  <a:lnTo>
                    <a:pt x="239" y="382"/>
                  </a:lnTo>
                  <a:lnTo>
                    <a:pt x="253" y="384"/>
                  </a:lnTo>
                  <a:lnTo>
                    <a:pt x="267" y="386"/>
                  </a:lnTo>
                  <a:lnTo>
                    <a:pt x="282" y="387"/>
                  </a:lnTo>
                  <a:lnTo>
                    <a:pt x="297" y="387"/>
                  </a:lnTo>
                  <a:lnTo>
                    <a:pt x="282" y="387"/>
                  </a:lnTo>
                  <a:lnTo>
                    <a:pt x="267" y="388"/>
                  </a:lnTo>
                  <a:lnTo>
                    <a:pt x="253" y="390"/>
                  </a:lnTo>
                  <a:lnTo>
                    <a:pt x="239" y="393"/>
                  </a:lnTo>
                  <a:lnTo>
                    <a:pt x="226" y="395"/>
                  </a:lnTo>
                  <a:lnTo>
                    <a:pt x="213" y="398"/>
                  </a:lnTo>
                  <a:lnTo>
                    <a:pt x="202" y="402"/>
                  </a:lnTo>
                  <a:lnTo>
                    <a:pt x="191" y="406"/>
                  </a:lnTo>
                  <a:lnTo>
                    <a:pt x="182" y="410"/>
                  </a:lnTo>
                  <a:lnTo>
                    <a:pt x="174" y="416"/>
                  </a:lnTo>
                  <a:lnTo>
                    <a:pt x="167" y="421"/>
                  </a:lnTo>
                  <a:lnTo>
                    <a:pt x="160" y="427"/>
                  </a:lnTo>
                  <a:lnTo>
                    <a:pt x="154" y="432"/>
                  </a:lnTo>
                  <a:lnTo>
                    <a:pt x="153" y="435"/>
                  </a:lnTo>
                  <a:lnTo>
                    <a:pt x="152" y="439"/>
                  </a:lnTo>
                  <a:lnTo>
                    <a:pt x="150" y="442"/>
                  </a:lnTo>
                  <a:lnTo>
                    <a:pt x="149" y="445"/>
                  </a:lnTo>
                  <a:lnTo>
                    <a:pt x="149" y="449"/>
                  </a:lnTo>
                  <a:lnTo>
                    <a:pt x="149" y="451"/>
                  </a:lnTo>
                  <a:lnTo>
                    <a:pt x="149" y="710"/>
                  </a:lnTo>
                  <a:lnTo>
                    <a:pt x="148" y="713"/>
                  </a:lnTo>
                  <a:lnTo>
                    <a:pt x="148" y="717"/>
                  </a:lnTo>
                  <a:lnTo>
                    <a:pt x="146" y="720"/>
                  </a:lnTo>
                  <a:lnTo>
                    <a:pt x="145" y="724"/>
                  </a:lnTo>
                  <a:lnTo>
                    <a:pt x="144" y="727"/>
                  </a:lnTo>
                  <a:lnTo>
                    <a:pt x="142" y="729"/>
                  </a:lnTo>
                  <a:lnTo>
                    <a:pt x="137" y="735"/>
                  </a:lnTo>
                  <a:lnTo>
                    <a:pt x="130" y="742"/>
                  </a:lnTo>
                  <a:lnTo>
                    <a:pt x="123" y="746"/>
                  </a:lnTo>
                  <a:lnTo>
                    <a:pt x="115" y="751"/>
                  </a:lnTo>
                  <a:lnTo>
                    <a:pt x="105" y="757"/>
                  </a:lnTo>
                  <a:lnTo>
                    <a:pt x="94" y="761"/>
                  </a:lnTo>
                  <a:lnTo>
                    <a:pt x="83" y="764"/>
                  </a:lnTo>
                  <a:lnTo>
                    <a:pt x="71" y="768"/>
                  </a:lnTo>
                  <a:lnTo>
                    <a:pt x="57" y="770"/>
                  </a:lnTo>
                  <a:lnTo>
                    <a:pt x="44" y="772"/>
                  </a:lnTo>
                  <a:lnTo>
                    <a:pt x="30" y="775"/>
                  </a:lnTo>
                  <a:lnTo>
                    <a:pt x="15" y="775"/>
                  </a:lnTo>
                  <a:lnTo>
                    <a:pt x="0" y="776"/>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64" name="Rectangle 60"/>
            <p:cNvSpPr>
              <a:spLocks noChangeArrowheads="1"/>
            </p:cNvSpPr>
            <p:nvPr/>
          </p:nvSpPr>
          <p:spPr bwMode="auto">
            <a:xfrm>
              <a:off x="6367483" y="4392613"/>
              <a:ext cx="990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1" hangingPunct="1"/>
              <a:r>
                <a:rPr lang="es-ES" sz="1100" smtClean="0">
                  <a:solidFill>
                    <a:srgbClr val="143B7B"/>
                  </a:solidFill>
                  <a:latin typeface="Arial" charset="0"/>
                </a:rPr>
                <a:t>Risk margin TP</a:t>
              </a:r>
              <a:endParaRPr lang="es-ES" sz="1100" b="0" smtClean="0">
                <a:latin typeface="Arial" charset="0"/>
              </a:endParaRPr>
            </a:p>
            <a:p>
              <a:pPr algn="l" eaLnBrk="1" hangingPunct="1"/>
              <a:r>
                <a:rPr lang="es-ES" sz="1100" smtClean="0">
                  <a:solidFill>
                    <a:srgbClr val="143B7B"/>
                  </a:solidFill>
                  <a:latin typeface="Arial" charset="0"/>
                </a:rPr>
                <a:t> </a:t>
              </a:r>
              <a:endParaRPr lang="es-ES" sz="1000" b="0">
                <a:latin typeface="Arial" charset="0"/>
              </a:endParaRPr>
            </a:p>
          </p:txBody>
        </p:sp>
        <p:sp>
          <p:nvSpPr>
            <p:cNvPr id="30765" name="Freeform 63"/>
            <p:cNvSpPr>
              <a:spLocks/>
            </p:cNvSpPr>
            <p:nvPr/>
          </p:nvSpPr>
          <p:spPr bwMode="auto">
            <a:xfrm>
              <a:off x="4770438" y="1874838"/>
              <a:ext cx="2690813" cy="563562"/>
            </a:xfrm>
            <a:custGeom>
              <a:avLst/>
              <a:gdLst>
                <a:gd name="T0" fmla="*/ 2147483647 w 5084"/>
                <a:gd name="T1" fmla="*/ 2147483647 h 1064"/>
                <a:gd name="T2" fmla="*/ 2147483647 w 5084"/>
                <a:gd name="T3" fmla="*/ 2147483647 h 1064"/>
                <a:gd name="T4" fmla="*/ 2147483647 w 5084"/>
                <a:gd name="T5" fmla="*/ 2147483647 h 1064"/>
                <a:gd name="T6" fmla="*/ 2147483647 w 5084"/>
                <a:gd name="T7" fmla="*/ 2147483647 h 1064"/>
                <a:gd name="T8" fmla="*/ 2147483647 w 5084"/>
                <a:gd name="T9" fmla="*/ 2147483647 h 1064"/>
                <a:gd name="T10" fmla="*/ 2147483647 w 5084"/>
                <a:gd name="T11" fmla="*/ 2147483647 h 1064"/>
                <a:gd name="T12" fmla="*/ 2147483647 w 5084"/>
                <a:gd name="T13" fmla="*/ 2147483647 h 1064"/>
                <a:gd name="T14" fmla="*/ 2147483647 w 5084"/>
                <a:gd name="T15" fmla="*/ 2147483647 h 1064"/>
                <a:gd name="T16" fmla="*/ 2147483647 w 5084"/>
                <a:gd name="T17" fmla="*/ 2147483647 h 1064"/>
                <a:gd name="T18" fmla="*/ 2147483647 w 5084"/>
                <a:gd name="T19" fmla="*/ 2147483647 h 1064"/>
                <a:gd name="T20" fmla="*/ 2147483647 w 5084"/>
                <a:gd name="T21" fmla="*/ 2147483647 h 1064"/>
                <a:gd name="T22" fmla="*/ 2147483647 w 5084"/>
                <a:gd name="T23" fmla="*/ 2147483647 h 1064"/>
                <a:gd name="T24" fmla="*/ 0 w 5084"/>
                <a:gd name="T25" fmla="*/ 2147483647 h 1064"/>
                <a:gd name="T26" fmla="*/ 2147483647 w 5084"/>
                <a:gd name="T27" fmla="*/ 2147483647 h 1064"/>
                <a:gd name="T28" fmla="*/ 2147483647 w 5084"/>
                <a:gd name="T29" fmla="*/ 2147483647 h 1064"/>
                <a:gd name="T30" fmla="*/ 2147483647 w 5084"/>
                <a:gd name="T31" fmla="*/ 2147483647 h 1064"/>
                <a:gd name="T32" fmla="*/ 2147483647 w 5084"/>
                <a:gd name="T33" fmla="*/ 2147483647 h 1064"/>
                <a:gd name="T34" fmla="*/ 2147483647 w 5084"/>
                <a:gd name="T35" fmla="*/ 2147483647 h 1064"/>
                <a:gd name="T36" fmla="*/ 2147483647 w 5084"/>
                <a:gd name="T37" fmla="*/ 2147483647 h 1064"/>
                <a:gd name="T38" fmla="*/ 2147483647 w 5084"/>
                <a:gd name="T39" fmla="*/ 2147483647 h 1064"/>
                <a:gd name="T40" fmla="*/ 2147483647 w 5084"/>
                <a:gd name="T41" fmla="*/ 2147483647 h 1064"/>
                <a:gd name="T42" fmla="*/ 2147483647 w 5084"/>
                <a:gd name="T43" fmla="*/ 2147483647 h 1064"/>
                <a:gd name="T44" fmla="*/ 2147483647 w 5084"/>
                <a:gd name="T45" fmla="*/ 2147483647 h 1064"/>
                <a:gd name="T46" fmla="*/ 2147483647 w 5084"/>
                <a:gd name="T47" fmla="*/ 2147483647 h 1064"/>
                <a:gd name="T48" fmla="*/ 2147483647 w 5084"/>
                <a:gd name="T49" fmla="*/ 2147483647 h 1064"/>
                <a:gd name="T50" fmla="*/ 2147483647 w 5084"/>
                <a:gd name="T51" fmla="*/ 2147483647 h 1064"/>
                <a:gd name="T52" fmla="*/ 2147483647 w 5084"/>
                <a:gd name="T53" fmla="*/ 2147483647 h 1064"/>
                <a:gd name="T54" fmla="*/ 2147483647 w 5084"/>
                <a:gd name="T55" fmla="*/ 2147483647 h 1064"/>
                <a:gd name="T56" fmla="*/ 2147483647 w 5084"/>
                <a:gd name="T57" fmla="*/ 2147483647 h 1064"/>
                <a:gd name="T58" fmla="*/ 2147483647 w 5084"/>
                <a:gd name="T59" fmla="*/ 2147483647 h 1064"/>
                <a:gd name="T60" fmla="*/ 2147483647 w 5084"/>
                <a:gd name="T61" fmla="*/ 2147483647 h 1064"/>
                <a:gd name="T62" fmla="*/ 2147483647 w 5084"/>
                <a:gd name="T63" fmla="*/ 2147483647 h 1064"/>
                <a:gd name="T64" fmla="*/ 2147483647 w 5084"/>
                <a:gd name="T65" fmla="*/ 2147483647 h 1064"/>
                <a:gd name="T66" fmla="*/ 2147483647 w 5084"/>
                <a:gd name="T67" fmla="*/ 2147483647 h 1064"/>
                <a:gd name="T68" fmla="*/ 2147483647 w 5084"/>
                <a:gd name="T69" fmla="*/ 2147483647 h 1064"/>
                <a:gd name="T70" fmla="*/ 2147483647 w 5084"/>
                <a:gd name="T71" fmla="*/ 2147483647 h 1064"/>
                <a:gd name="T72" fmla="*/ 2147483647 w 5084"/>
                <a:gd name="T73" fmla="*/ 2147483647 h 1064"/>
                <a:gd name="T74" fmla="*/ 2147483647 w 5084"/>
                <a:gd name="T75" fmla="*/ 2147483647 h 1064"/>
                <a:gd name="T76" fmla="*/ 2147483647 w 5084"/>
                <a:gd name="T77" fmla="*/ 2147483647 h 1064"/>
                <a:gd name="T78" fmla="*/ 2147483647 w 5084"/>
                <a:gd name="T79" fmla="*/ 2147483647 h 1064"/>
                <a:gd name="T80" fmla="*/ 2147483647 w 5084"/>
                <a:gd name="T81" fmla="*/ 2147483647 h 1064"/>
                <a:gd name="T82" fmla="*/ 2147483647 w 5084"/>
                <a:gd name="T83" fmla="*/ 2147483647 h 1064"/>
                <a:gd name="T84" fmla="*/ 2147483647 w 5084"/>
                <a:gd name="T85" fmla="*/ 2147483647 h 1064"/>
                <a:gd name="T86" fmla="*/ 2147483647 w 5084"/>
                <a:gd name="T87" fmla="*/ 2147483647 h 1064"/>
                <a:gd name="T88" fmla="*/ 2147483647 w 5084"/>
                <a:gd name="T89" fmla="*/ 2147483647 h 1064"/>
                <a:gd name="T90" fmla="*/ 2147483647 w 5084"/>
                <a:gd name="T91" fmla="*/ 2147483647 h 1064"/>
                <a:gd name="T92" fmla="*/ 2147483647 w 5084"/>
                <a:gd name="T93" fmla="*/ 2147483647 h 1064"/>
                <a:gd name="T94" fmla="*/ 2147483647 w 5084"/>
                <a:gd name="T95" fmla="*/ 2147483647 h 1064"/>
                <a:gd name="T96" fmla="*/ 2147483647 w 5084"/>
                <a:gd name="T97" fmla="*/ 2147483647 h 1064"/>
                <a:gd name="T98" fmla="*/ 2147483647 w 5084"/>
                <a:gd name="T99" fmla="*/ 2147483647 h 1064"/>
                <a:gd name="T100" fmla="*/ 2147483647 w 5084"/>
                <a:gd name="T101" fmla="*/ 0 h 10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4"/>
                <a:gd name="T154" fmla="*/ 0 h 1064"/>
                <a:gd name="T155" fmla="*/ 5084 w 5084"/>
                <a:gd name="T156" fmla="*/ 1064 h 10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4" h="1064">
                  <a:moveTo>
                    <a:pt x="2541" y="0"/>
                  </a:moveTo>
                  <a:lnTo>
                    <a:pt x="2411" y="0"/>
                  </a:lnTo>
                  <a:lnTo>
                    <a:pt x="2281" y="3"/>
                  </a:lnTo>
                  <a:lnTo>
                    <a:pt x="2154" y="5"/>
                  </a:lnTo>
                  <a:lnTo>
                    <a:pt x="2029" y="10"/>
                  </a:lnTo>
                  <a:lnTo>
                    <a:pt x="1906" y="16"/>
                  </a:lnTo>
                  <a:lnTo>
                    <a:pt x="1785" y="23"/>
                  </a:lnTo>
                  <a:lnTo>
                    <a:pt x="1667" y="31"/>
                  </a:lnTo>
                  <a:lnTo>
                    <a:pt x="1552" y="41"/>
                  </a:lnTo>
                  <a:lnTo>
                    <a:pt x="1439" y="52"/>
                  </a:lnTo>
                  <a:lnTo>
                    <a:pt x="1329" y="63"/>
                  </a:lnTo>
                  <a:lnTo>
                    <a:pt x="1224" y="77"/>
                  </a:lnTo>
                  <a:lnTo>
                    <a:pt x="1120" y="90"/>
                  </a:lnTo>
                  <a:lnTo>
                    <a:pt x="1021" y="105"/>
                  </a:lnTo>
                  <a:lnTo>
                    <a:pt x="972" y="112"/>
                  </a:lnTo>
                  <a:lnTo>
                    <a:pt x="924" y="120"/>
                  </a:lnTo>
                  <a:lnTo>
                    <a:pt x="877" y="129"/>
                  </a:lnTo>
                  <a:lnTo>
                    <a:pt x="832" y="137"/>
                  </a:lnTo>
                  <a:lnTo>
                    <a:pt x="788" y="146"/>
                  </a:lnTo>
                  <a:lnTo>
                    <a:pt x="744" y="155"/>
                  </a:lnTo>
                  <a:lnTo>
                    <a:pt x="702" y="164"/>
                  </a:lnTo>
                  <a:lnTo>
                    <a:pt x="660" y="174"/>
                  </a:lnTo>
                  <a:lnTo>
                    <a:pt x="620" y="183"/>
                  </a:lnTo>
                  <a:lnTo>
                    <a:pt x="580" y="193"/>
                  </a:lnTo>
                  <a:lnTo>
                    <a:pt x="542" y="203"/>
                  </a:lnTo>
                  <a:lnTo>
                    <a:pt x="505" y="214"/>
                  </a:lnTo>
                  <a:lnTo>
                    <a:pt x="468" y="223"/>
                  </a:lnTo>
                  <a:lnTo>
                    <a:pt x="434" y="234"/>
                  </a:lnTo>
                  <a:lnTo>
                    <a:pt x="399" y="245"/>
                  </a:lnTo>
                  <a:lnTo>
                    <a:pt x="368" y="256"/>
                  </a:lnTo>
                  <a:lnTo>
                    <a:pt x="336" y="267"/>
                  </a:lnTo>
                  <a:lnTo>
                    <a:pt x="306" y="278"/>
                  </a:lnTo>
                  <a:lnTo>
                    <a:pt x="278" y="289"/>
                  </a:lnTo>
                  <a:lnTo>
                    <a:pt x="250" y="301"/>
                  </a:lnTo>
                  <a:lnTo>
                    <a:pt x="224" y="312"/>
                  </a:lnTo>
                  <a:lnTo>
                    <a:pt x="199" y="324"/>
                  </a:lnTo>
                  <a:lnTo>
                    <a:pt x="176" y="337"/>
                  </a:lnTo>
                  <a:lnTo>
                    <a:pt x="154" y="348"/>
                  </a:lnTo>
                  <a:lnTo>
                    <a:pt x="134" y="360"/>
                  </a:lnTo>
                  <a:lnTo>
                    <a:pt x="113" y="374"/>
                  </a:lnTo>
                  <a:lnTo>
                    <a:pt x="95" y="386"/>
                  </a:lnTo>
                  <a:lnTo>
                    <a:pt x="79" y="398"/>
                  </a:lnTo>
                  <a:lnTo>
                    <a:pt x="65" y="411"/>
                  </a:lnTo>
                  <a:lnTo>
                    <a:pt x="52" y="424"/>
                  </a:lnTo>
                  <a:lnTo>
                    <a:pt x="39" y="437"/>
                  </a:lnTo>
                  <a:lnTo>
                    <a:pt x="28" y="450"/>
                  </a:lnTo>
                  <a:lnTo>
                    <a:pt x="20" y="464"/>
                  </a:lnTo>
                  <a:lnTo>
                    <a:pt x="13" y="476"/>
                  </a:lnTo>
                  <a:lnTo>
                    <a:pt x="6" y="490"/>
                  </a:lnTo>
                  <a:lnTo>
                    <a:pt x="2" y="504"/>
                  </a:lnTo>
                  <a:lnTo>
                    <a:pt x="1" y="518"/>
                  </a:lnTo>
                  <a:lnTo>
                    <a:pt x="0" y="531"/>
                  </a:lnTo>
                  <a:lnTo>
                    <a:pt x="1" y="545"/>
                  </a:lnTo>
                  <a:lnTo>
                    <a:pt x="2" y="559"/>
                  </a:lnTo>
                  <a:lnTo>
                    <a:pt x="6" y="572"/>
                  </a:lnTo>
                  <a:lnTo>
                    <a:pt x="13" y="586"/>
                  </a:lnTo>
                  <a:lnTo>
                    <a:pt x="20" y="598"/>
                  </a:lnTo>
                  <a:lnTo>
                    <a:pt x="28" y="612"/>
                  </a:lnTo>
                  <a:lnTo>
                    <a:pt x="39" y="626"/>
                  </a:lnTo>
                  <a:lnTo>
                    <a:pt x="52" y="638"/>
                  </a:lnTo>
                  <a:lnTo>
                    <a:pt x="65" y="652"/>
                  </a:lnTo>
                  <a:lnTo>
                    <a:pt x="79" y="664"/>
                  </a:lnTo>
                  <a:lnTo>
                    <a:pt x="95" y="676"/>
                  </a:lnTo>
                  <a:lnTo>
                    <a:pt x="113" y="690"/>
                  </a:lnTo>
                  <a:lnTo>
                    <a:pt x="134" y="702"/>
                  </a:lnTo>
                  <a:lnTo>
                    <a:pt x="154" y="715"/>
                  </a:lnTo>
                  <a:lnTo>
                    <a:pt x="176" y="726"/>
                  </a:lnTo>
                  <a:lnTo>
                    <a:pt x="199" y="738"/>
                  </a:lnTo>
                  <a:lnTo>
                    <a:pt x="224" y="750"/>
                  </a:lnTo>
                  <a:lnTo>
                    <a:pt x="250" y="761"/>
                  </a:lnTo>
                  <a:lnTo>
                    <a:pt x="278" y="774"/>
                  </a:lnTo>
                  <a:lnTo>
                    <a:pt x="306" y="784"/>
                  </a:lnTo>
                  <a:lnTo>
                    <a:pt x="336" y="795"/>
                  </a:lnTo>
                  <a:lnTo>
                    <a:pt x="368" y="806"/>
                  </a:lnTo>
                  <a:lnTo>
                    <a:pt x="399" y="817"/>
                  </a:lnTo>
                  <a:lnTo>
                    <a:pt x="434" y="828"/>
                  </a:lnTo>
                  <a:lnTo>
                    <a:pt x="468" y="839"/>
                  </a:lnTo>
                  <a:lnTo>
                    <a:pt x="505" y="849"/>
                  </a:lnTo>
                  <a:lnTo>
                    <a:pt x="542" y="860"/>
                  </a:lnTo>
                  <a:lnTo>
                    <a:pt x="580" y="869"/>
                  </a:lnTo>
                  <a:lnTo>
                    <a:pt x="620" y="879"/>
                  </a:lnTo>
                  <a:lnTo>
                    <a:pt x="660" y="889"/>
                  </a:lnTo>
                  <a:lnTo>
                    <a:pt x="702" y="898"/>
                  </a:lnTo>
                  <a:lnTo>
                    <a:pt x="744" y="908"/>
                  </a:lnTo>
                  <a:lnTo>
                    <a:pt x="788" y="916"/>
                  </a:lnTo>
                  <a:lnTo>
                    <a:pt x="832" y="926"/>
                  </a:lnTo>
                  <a:lnTo>
                    <a:pt x="877" y="934"/>
                  </a:lnTo>
                  <a:lnTo>
                    <a:pt x="924" y="942"/>
                  </a:lnTo>
                  <a:lnTo>
                    <a:pt x="972" y="950"/>
                  </a:lnTo>
                  <a:lnTo>
                    <a:pt x="1021" y="957"/>
                  </a:lnTo>
                  <a:lnTo>
                    <a:pt x="1120" y="972"/>
                  </a:lnTo>
                  <a:lnTo>
                    <a:pt x="1224" y="986"/>
                  </a:lnTo>
                  <a:lnTo>
                    <a:pt x="1329" y="999"/>
                  </a:lnTo>
                  <a:lnTo>
                    <a:pt x="1439" y="1010"/>
                  </a:lnTo>
                  <a:lnTo>
                    <a:pt x="1552" y="1021"/>
                  </a:lnTo>
                  <a:lnTo>
                    <a:pt x="1667" y="1031"/>
                  </a:lnTo>
                  <a:lnTo>
                    <a:pt x="1785" y="1039"/>
                  </a:lnTo>
                  <a:lnTo>
                    <a:pt x="1906" y="1046"/>
                  </a:lnTo>
                  <a:lnTo>
                    <a:pt x="2029" y="1053"/>
                  </a:lnTo>
                  <a:lnTo>
                    <a:pt x="2154" y="1057"/>
                  </a:lnTo>
                  <a:lnTo>
                    <a:pt x="2281" y="1061"/>
                  </a:lnTo>
                  <a:lnTo>
                    <a:pt x="2411" y="1062"/>
                  </a:lnTo>
                  <a:lnTo>
                    <a:pt x="2541" y="1064"/>
                  </a:lnTo>
                  <a:lnTo>
                    <a:pt x="2673" y="1062"/>
                  </a:lnTo>
                  <a:lnTo>
                    <a:pt x="2801" y="1061"/>
                  </a:lnTo>
                  <a:lnTo>
                    <a:pt x="2929" y="1057"/>
                  </a:lnTo>
                  <a:lnTo>
                    <a:pt x="3053" y="1053"/>
                  </a:lnTo>
                  <a:lnTo>
                    <a:pt x="3176" y="1046"/>
                  </a:lnTo>
                  <a:lnTo>
                    <a:pt x="3297" y="1039"/>
                  </a:lnTo>
                  <a:lnTo>
                    <a:pt x="3415" y="1031"/>
                  </a:lnTo>
                  <a:lnTo>
                    <a:pt x="3531" y="1021"/>
                  </a:lnTo>
                  <a:lnTo>
                    <a:pt x="3643" y="1010"/>
                  </a:lnTo>
                  <a:lnTo>
                    <a:pt x="3753" y="999"/>
                  </a:lnTo>
                  <a:lnTo>
                    <a:pt x="3860" y="986"/>
                  </a:lnTo>
                  <a:lnTo>
                    <a:pt x="3962" y="972"/>
                  </a:lnTo>
                  <a:lnTo>
                    <a:pt x="4062" y="957"/>
                  </a:lnTo>
                  <a:lnTo>
                    <a:pt x="4110" y="950"/>
                  </a:lnTo>
                  <a:lnTo>
                    <a:pt x="4158" y="942"/>
                  </a:lnTo>
                  <a:lnTo>
                    <a:pt x="4205" y="934"/>
                  </a:lnTo>
                  <a:lnTo>
                    <a:pt x="4250" y="926"/>
                  </a:lnTo>
                  <a:lnTo>
                    <a:pt x="4295" y="916"/>
                  </a:lnTo>
                  <a:lnTo>
                    <a:pt x="4339" y="908"/>
                  </a:lnTo>
                  <a:lnTo>
                    <a:pt x="4382" y="898"/>
                  </a:lnTo>
                  <a:lnTo>
                    <a:pt x="4423" y="889"/>
                  </a:lnTo>
                  <a:lnTo>
                    <a:pt x="4464" y="879"/>
                  </a:lnTo>
                  <a:lnTo>
                    <a:pt x="4503" y="869"/>
                  </a:lnTo>
                  <a:lnTo>
                    <a:pt x="4542" y="860"/>
                  </a:lnTo>
                  <a:lnTo>
                    <a:pt x="4579" y="849"/>
                  </a:lnTo>
                  <a:lnTo>
                    <a:pt x="4614" y="839"/>
                  </a:lnTo>
                  <a:lnTo>
                    <a:pt x="4650" y="828"/>
                  </a:lnTo>
                  <a:lnTo>
                    <a:pt x="4683" y="817"/>
                  </a:lnTo>
                  <a:lnTo>
                    <a:pt x="4716" y="806"/>
                  </a:lnTo>
                  <a:lnTo>
                    <a:pt x="4747" y="795"/>
                  </a:lnTo>
                  <a:lnTo>
                    <a:pt x="4776" y="784"/>
                  </a:lnTo>
                  <a:lnTo>
                    <a:pt x="4805" y="774"/>
                  </a:lnTo>
                  <a:lnTo>
                    <a:pt x="4832" y="761"/>
                  </a:lnTo>
                  <a:lnTo>
                    <a:pt x="4859" y="750"/>
                  </a:lnTo>
                  <a:lnTo>
                    <a:pt x="4884" y="738"/>
                  </a:lnTo>
                  <a:lnTo>
                    <a:pt x="4907" y="726"/>
                  </a:lnTo>
                  <a:lnTo>
                    <a:pt x="4929" y="715"/>
                  </a:lnTo>
                  <a:lnTo>
                    <a:pt x="4950" y="702"/>
                  </a:lnTo>
                  <a:lnTo>
                    <a:pt x="4969" y="690"/>
                  </a:lnTo>
                  <a:lnTo>
                    <a:pt x="4987" y="676"/>
                  </a:lnTo>
                  <a:lnTo>
                    <a:pt x="5003" y="664"/>
                  </a:lnTo>
                  <a:lnTo>
                    <a:pt x="5018" y="652"/>
                  </a:lnTo>
                  <a:lnTo>
                    <a:pt x="5032" y="638"/>
                  </a:lnTo>
                  <a:lnTo>
                    <a:pt x="5044" y="626"/>
                  </a:lnTo>
                  <a:lnTo>
                    <a:pt x="5054" y="612"/>
                  </a:lnTo>
                  <a:lnTo>
                    <a:pt x="5063" y="598"/>
                  </a:lnTo>
                  <a:lnTo>
                    <a:pt x="5070" y="586"/>
                  </a:lnTo>
                  <a:lnTo>
                    <a:pt x="5076" y="572"/>
                  </a:lnTo>
                  <a:lnTo>
                    <a:pt x="5080" y="559"/>
                  </a:lnTo>
                  <a:lnTo>
                    <a:pt x="5083" y="545"/>
                  </a:lnTo>
                  <a:lnTo>
                    <a:pt x="5084" y="531"/>
                  </a:lnTo>
                  <a:lnTo>
                    <a:pt x="5083" y="518"/>
                  </a:lnTo>
                  <a:lnTo>
                    <a:pt x="5080" y="504"/>
                  </a:lnTo>
                  <a:lnTo>
                    <a:pt x="5076" y="490"/>
                  </a:lnTo>
                  <a:lnTo>
                    <a:pt x="5070" y="476"/>
                  </a:lnTo>
                  <a:lnTo>
                    <a:pt x="5063" y="464"/>
                  </a:lnTo>
                  <a:lnTo>
                    <a:pt x="5054" y="450"/>
                  </a:lnTo>
                  <a:lnTo>
                    <a:pt x="5044" y="437"/>
                  </a:lnTo>
                  <a:lnTo>
                    <a:pt x="5032" y="424"/>
                  </a:lnTo>
                  <a:lnTo>
                    <a:pt x="5018" y="411"/>
                  </a:lnTo>
                  <a:lnTo>
                    <a:pt x="5003" y="398"/>
                  </a:lnTo>
                  <a:lnTo>
                    <a:pt x="4987" y="386"/>
                  </a:lnTo>
                  <a:lnTo>
                    <a:pt x="4969" y="374"/>
                  </a:lnTo>
                  <a:lnTo>
                    <a:pt x="4950" y="360"/>
                  </a:lnTo>
                  <a:lnTo>
                    <a:pt x="4929" y="348"/>
                  </a:lnTo>
                  <a:lnTo>
                    <a:pt x="4907" y="337"/>
                  </a:lnTo>
                  <a:lnTo>
                    <a:pt x="4884" y="324"/>
                  </a:lnTo>
                  <a:lnTo>
                    <a:pt x="4859" y="312"/>
                  </a:lnTo>
                  <a:lnTo>
                    <a:pt x="4832" y="301"/>
                  </a:lnTo>
                  <a:lnTo>
                    <a:pt x="4805" y="289"/>
                  </a:lnTo>
                  <a:lnTo>
                    <a:pt x="4776" y="278"/>
                  </a:lnTo>
                  <a:lnTo>
                    <a:pt x="4747" y="267"/>
                  </a:lnTo>
                  <a:lnTo>
                    <a:pt x="4716" y="256"/>
                  </a:lnTo>
                  <a:lnTo>
                    <a:pt x="4683" y="245"/>
                  </a:lnTo>
                  <a:lnTo>
                    <a:pt x="4650" y="234"/>
                  </a:lnTo>
                  <a:lnTo>
                    <a:pt x="4614" y="223"/>
                  </a:lnTo>
                  <a:lnTo>
                    <a:pt x="4579" y="214"/>
                  </a:lnTo>
                  <a:lnTo>
                    <a:pt x="4542" y="203"/>
                  </a:lnTo>
                  <a:lnTo>
                    <a:pt x="4503" y="193"/>
                  </a:lnTo>
                  <a:lnTo>
                    <a:pt x="4464" y="183"/>
                  </a:lnTo>
                  <a:lnTo>
                    <a:pt x="4423" y="174"/>
                  </a:lnTo>
                  <a:lnTo>
                    <a:pt x="4382" y="164"/>
                  </a:lnTo>
                  <a:lnTo>
                    <a:pt x="4339" y="155"/>
                  </a:lnTo>
                  <a:lnTo>
                    <a:pt x="4295" y="146"/>
                  </a:lnTo>
                  <a:lnTo>
                    <a:pt x="4250" y="137"/>
                  </a:lnTo>
                  <a:lnTo>
                    <a:pt x="4205" y="129"/>
                  </a:lnTo>
                  <a:lnTo>
                    <a:pt x="4158" y="120"/>
                  </a:lnTo>
                  <a:lnTo>
                    <a:pt x="4110" y="112"/>
                  </a:lnTo>
                  <a:lnTo>
                    <a:pt x="4062" y="105"/>
                  </a:lnTo>
                  <a:lnTo>
                    <a:pt x="3962" y="90"/>
                  </a:lnTo>
                  <a:lnTo>
                    <a:pt x="3860" y="77"/>
                  </a:lnTo>
                  <a:lnTo>
                    <a:pt x="3753" y="63"/>
                  </a:lnTo>
                  <a:lnTo>
                    <a:pt x="3643" y="52"/>
                  </a:lnTo>
                  <a:lnTo>
                    <a:pt x="3531" y="41"/>
                  </a:lnTo>
                  <a:lnTo>
                    <a:pt x="3415" y="31"/>
                  </a:lnTo>
                  <a:lnTo>
                    <a:pt x="3297" y="23"/>
                  </a:lnTo>
                  <a:lnTo>
                    <a:pt x="3176" y="16"/>
                  </a:lnTo>
                  <a:lnTo>
                    <a:pt x="3053" y="10"/>
                  </a:lnTo>
                  <a:lnTo>
                    <a:pt x="2929" y="5"/>
                  </a:lnTo>
                  <a:lnTo>
                    <a:pt x="2801" y="3"/>
                  </a:lnTo>
                  <a:lnTo>
                    <a:pt x="2673" y="0"/>
                  </a:lnTo>
                  <a:lnTo>
                    <a:pt x="2541"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sz="1100"/>
            </a:p>
          </p:txBody>
        </p:sp>
        <p:sp>
          <p:nvSpPr>
            <p:cNvPr id="30766" name="Rectangle 64"/>
            <p:cNvSpPr>
              <a:spLocks noChangeArrowheads="1"/>
            </p:cNvSpPr>
            <p:nvPr/>
          </p:nvSpPr>
          <p:spPr bwMode="auto">
            <a:xfrm>
              <a:off x="5268929" y="195103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FFFFFF"/>
                  </a:solidFill>
                  <a:latin typeface="Arial" charset="0"/>
                </a:rPr>
                <a:t>  </a:t>
              </a:r>
              <a:endParaRPr lang="es-ES" sz="1000" b="0">
                <a:latin typeface="Arial" charset="0"/>
              </a:endParaRPr>
            </a:p>
          </p:txBody>
        </p:sp>
        <p:sp>
          <p:nvSpPr>
            <p:cNvPr id="30767" name="Rectangle 65"/>
            <p:cNvSpPr>
              <a:spLocks noChangeArrowheads="1"/>
            </p:cNvSpPr>
            <p:nvPr/>
          </p:nvSpPr>
          <p:spPr bwMode="auto">
            <a:xfrm>
              <a:off x="5286392" y="2073275"/>
              <a:ext cx="504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FFFFFF"/>
                  </a:solidFill>
                  <a:latin typeface="Arial" charset="0"/>
                </a:rPr>
                <a:t>Solvency II</a:t>
              </a:r>
              <a:endParaRPr lang="es-ES" sz="1000" b="0">
                <a:latin typeface="Arial" charset="0"/>
              </a:endParaRPr>
            </a:p>
          </p:txBody>
        </p:sp>
        <p:sp>
          <p:nvSpPr>
            <p:cNvPr id="30768" name="Rectangle 66"/>
            <p:cNvSpPr>
              <a:spLocks noChangeArrowheads="1"/>
            </p:cNvSpPr>
            <p:nvPr/>
          </p:nvSpPr>
          <p:spPr bwMode="auto">
            <a:xfrm>
              <a:off x="5705493" y="2816225"/>
              <a:ext cx="4231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143B7B"/>
                  </a:solidFill>
                  <a:latin typeface="Arial" charset="0"/>
                </a:rPr>
                <a:t>Liabilities</a:t>
              </a:r>
              <a:endParaRPr lang="es-ES" sz="1000" b="0">
                <a:latin typeface="Arial" charset="0"/>
              </a:endParaRPr>
            </a:p>
          </p:txBody>
        </p:sp>
        <p:sp>
          <p:nvSpPr>
            <p:cNvPr id="30769" name="Rectangle 67"/>
            <p:cNvSpPr>
              <a:spLocks noChangeArrowheads="1"/>
            </p:cNvSpPr>
            <p:nvPr/>
          </p:nvSpPr>
          <p:spPr bwMode="auto">
            <a:xfrm>
              <a:off x="5067316" y="2816225"/>
              <a:ext cx="3093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800" smtClean="0">
                  <a:solidFill>
                    <a:srgbClr val="143B7B"/>
                  </a:solidFill>
                  <a:latin typeface="Arial" charset="0"/>
                </a:rPr>
                <a:t>Assets</a:t>
              </a:r>
              <a:endParaRPr lang="es-ES" sz="1000" b="0">
                <a:latin typeface="Arial" charset="0"/>
              </a:endParaRPr>
            </a:p>
          </p:txBody>
        </p:sp>
        <p:sp>
          <p:nvSpPr>
            <p:cNvPr id="30770" name="Freeform 68"/>
            <p:cNvSpPr>
              <a:spLocks/>
            </p:cNvSpPr>
            <p:nvPr/>
          </p:nvSpPr>
          <p:spPr bwMode="auto">
            <a:xfrm>
              <a:off x="7292995" y="4340225"/>
              <a:ext cx="136525" cy="1641475"/>
            </a:xfrm>
            <a:custGeom>
              <a:avLst/>
              <a:gdLst>
                <a:gd name="T0" fmla="*/ 2147483647 w 260"/>
                <a:gd name="T1" fmla="*/ 0 h 3103"/>
                <a:gd name="T2" fmla="*/ 2147483647 w 260"/>
                <a:gd name="T3" fmla="*/ 2147483647 h 3103"/>
                <a:gd name="T4" fmla="*/ 2147483647 w 260"/>
                <a:gd name="T5" fmla="*/ 2147483647 h 3103"/>
                <a:gd name="T6" fmla="*/ 2147483647 w 260"/>
                <a:gd name="T7" fmla="*/ 2147483647 h 3103"/>
                <a:gd name="T8" fmla="*/ 2147483647 w 260"/>
                <a:gd name="T9" fmla="*/ 2147483647 h 3103"/>
                <a:gd name="T10" fmla="*/ 2147483647 w 260"/>
                <a:gd name="T11" fmla="*/ 2147483647 h 3103"/>
                <a:gd name="T12" fmla="*/ 2147483647 w 260"/>
                <a:gd name="T13" fmla="*/ 2147483647 h 3103"/>
                <a:gd name="T14" fmla="*/ 2147483647 w 260"/>
                <a:gd name="T15" fmla="*/ 2147483647 h 3103"/>
                <a:gd name="T16" fmla="*/ 2147483647 w 260"/>
                <a:gd name="T17" fmla="*/ 2147483647 h 3103"/>
                <a:gd name="T18" fmla="*/ 2147483647 w 260"/>
                <a:gd name="T19" fmla="*/ 2147483647 h 3103"/>
                <a:gd name="T20" fmla="*/ 2147483647 w 260"/>
                <a:gd name="T21" fmla="*/ 2147483647 h 3103"/>
                <a:gd name="T22" fmla="*/ 2147483647 w 260"/>
                <a:gd name="T23" fmla="*/ 2147483647 h 3103"/>
                <a:gd name="T24" fmla="*/ 2147483647 w 260"/>
                <a:gd name="T25" fmla="*/ 2147483647 h 3103"/>
                <a:gd name="T26" fmla="*/ 2147483647 w 260"/>
                <a:gd name="T27" fmla="*/ 2147483647 h 3103"/>
                <a:gd name="T28" fmla="*/ 2147483647 w 260"/>
                <a:gd name="T29" fmla="*/ 2147483647 h 3103"/>
                <a:gd name="T30" fmla="*/ 2147483647 w 260"/>
                <a:gd name="T31" fmla="*/ 2147483647 h 3103"/>
                <a:gd name="T32" fmla="*/ 2147483647 w 260"/>
                <a:gd name="T33" fmla="*/ 2147483647 h 3103"/>
                <a:gd name="T34" fmla="*/ 2147483647 w 260"/>
                <a:gd name="T35" fmla="*/ 2147483647 h 3103"/>
                <a:gd name="T36" fmla="*/ 2147483647 w 260"/>
                <a:gd name="T37" fmla="*/ 2147483647 h 3103"/>
                <a:gd name="T38" fmla="*/ 2147483647 w 260"/>
                <a:gd name="T39" fmla="*/ 2147483647 h 3103"/>
                <a:gd name="T40" fmla="*/ 2147483647 w 260"/>
                <a:gd name="T41" fmla="*/ 2147483647 h 3103"/>
                <a:gd name="T42" fmla="*/ 2147483647 w 260"/>
                <a:gd name="T43" fmla="*/ 2147483647 h 3103"/>
                <a:gd name="T44" fmla="*/ 2147483647 w 260"/>
                <a:gd name="T45" fmla="*/ 2147483647 h 3103"/>
                <a:gd name="T46" fmla="*/ 2147483647 w 260"/>
                <a:gd name="T47" fmla="*/ 2147483647 h 3103"/>
                <a:gd name="T48" fmla="*/ 2147483647 w 260"/>
                <a:gd name="T49" fmla="*/ 2147483647 h 3103"/>
                <a:gd name="T50" fmla="*/ 2147483647 w 260"/>
                <a:gd name="T51" fmla="*/ 2147483647 h 3103"/>
                <a:gd name="T52" fmla="*/ 2147483647 w 260"/>
                <a:gd name="T53" fmla="*/ 2147483647 h 3103"/>
                <a:gd name="T54" fmla="*/ 2147483647 w 260"/>
                <a:gd name="T55" fmla="*/ 2147483647 h 3103"/>
                <a:gd name="T56" fmla="*/ 2147483647 w 260"/>
                <a:gd name="T57" fmla="*/ 2147483647 h 3103"/>
                <a:gd name="T58" fmla="*/ 2147483647 w 260"/>
                <a:gd name="T59" fmla="*/ 2147483647 h 3103"/>
                <a:gd name="T60" fmla="*/ 2147483647 w 260"/>
                <a:gd name="T61" fmla="*/ 2147483647 h 3103"/>
                <a:gd name="T62" fmla="*/ 2147483647 w 260"/>
                <a:gd name="T63" fmla="*/ 2147483647 h 3103"/>
                <a:gd name="T64" fmla="*/ 2147483647 w 260"/>
                <a:gd name="T65" fmla="*/ 2147483647 h 3103"/>
                <a:gd name="T66" fmla="*/ 2147483647 w 260"/>
                <a:gd name="T67" fmla="*/ 2147483647 h 3103"/>
                <a:gd name="T68" fmla="*/ 2147483647 w 260"/>
                <a:gd name="T69" fmla="*/ 2147483647 h 3103"/>
                <a:gd name="T70" fmla="*/ 2147483647 w 260"/>
                <a:gd name="T71" fmla="*/ 2147483647 h 3103"/>
                <a:gd name="T72" fmla="*/ 2147483647 w 260"/>
                <a:gd name="T73" fmla="*/ 2147483647 h 3103"/>
                <a:gd name="T74" fmla="*/ 2147483647 w 260"/>
                <a:gd name="T75" fmla="*/ 2147483647 h 3103"/>
                <a:gd name="T76" fmla="*/ 2147483647 w 260"/>
                <a:gd name="T77" fmla="*/ 2147483647 h 3103"/>
                <a:gd name="T78" fmla="*/ 2147483647 w 260"/>
                <a:gd name="T79" fmla="*/ 2147483647 h 3103"/>
                <a:gd name="T80" fmla="*/ 2147483647 w 260"/>
                <a:gd name="T81" fmla="*/ 2147483647 h 3103"/>
                <a:gd name="T82" fmla="*/ 2147483647 w 260"/>
                <a:gd name="T83" fmla="*/ 2147483647 h 3103"/>
                <a:gd name="T84" fmla="*/ 2147483647 w 260"/>
                <a:gd name="T85" fmla="*/ 2147483647 h 3103"/>
                <a:gd name="T86" fmla="*/ 2147483647 w 260"/>
                <a:gd name="T87" fmla="*/ 2147483647 h 3103"/>
                <a:gd name="T88" fmla="*/ 2147483647 w 260"/>
                <a:gd name="T89" fmla="*/ 2147483647 h 3103"/>
                <a:gd name="T90" fmla="*/ 2147483647 w 260"/>
                <a:gd name="T91" fmla="*/ 2147483647 h 3103"/>
                <a:gd name="T92" fmla="*/ 2147483647 w 260"/>
                <a:gd name="T93" fmla="*/ 2147483647 h 3103"/>
                <a:gd name="T94" fmla="*/ 2147483647 w 260"/>
                <a:gd name="T95" fmla="*/ 2147483647 h 3103"/>
                <a:gd name="T96" fmla="*/ 2147483647 w 260"/>
                <a:gd name="T97" fmla="*/ 2147483647 h 3103"/>
                <a:gd name="T98" fmla="*/ 2147483647 w 260"/>
                <a:gd name="T99" fmla="*/ 2147483647 h 3103"/>
                <a:gd name="T100" fmla="*/ 2147483647 w 260"/>
                <a:gd name="T101" fmla="*/ 2147483647 h 3103"/>
                <a:gd name="T102" fmla="*/ 2147483647 w 260"/>
                <a:gd name="T103" fmla="*/ 2147483647 h 3103"/>
                <a:gd name="T104" fmla="*/ 2147483647 w 260"/>
                <a:gd name="T105" fmla="*/ 2147483647 h 3103"/>
                <a:gd name="T106" fmla="*/ 2147483647 w 260"/>
                <a:gd name="T107" fmla="*/ 2147483647 h 3103"/>
                <a:gd name="T108" fmla="*/ 2147483647 w 260"/>
                <a:gd name="T109" fmla="*/ 2147483647 h 3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3103"/>
                <a:gd name="T167" fmla="*/ 260 w 260"/>
                <a:gd name="T168" fmla="*/ 3103 h 3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3103">
                  <a:moveTo>
                    <a:pt x="0" y="0"/>
                  </a:moveTo>
                  <a:lnTo>
                    <a:pt x="7" y="0"/>
                  </a:lnTo>
                  <a:lnTo>
                    <a:pt x="14" y="0"/>
                  </a:lnTo>
                  <a:lnTo>
                    <a:pt x="19" y="2"/>
                  </a:lnTo>
                  <a:lnTo>
                    <a:pt x="26" y="4"/>
                  </a:lnTo>
                  <a:lnTo>
                    <a:pt x="33" y="7"/>
                  </a:lnTo>
                  <a:lnTo>
                    <a:pt x="38" y="11"/>
                  </a:lnTo>
                  <a:lnTo>
                    <a:pt x="45" y="15"/>
                  </a:lnTo>
                  <a:lnTo>
                    <a:pt x="51" y="19"/>
                  </a:lnTo>
                  <a:lnTo>
                    <a:pt x="56" y="24"/>
                  </a:lnTo>
                  <a:lnTo>
                    <a:pt x="62" y="30"/>
                  </a:lnTo>
                  <a:lnTo>
                    <a:pt x="67" y="37"/>
                  </a:lnTo>
                  <a:lnTo>
                    <a:pt x="73" y="43"/>
                  </a:lnTo>
                  <a:lnTo>
                    <a:pt x="78" y="50"/>
                  </a:lnTo>
                  <a:lnTo>
                    <a:pt x="82" y="59"/>
                  </a:lnTo>
                  <a:lnTo>
                    <a:pt x="88" y="67"/>
                  </a:lnTo>
                  <a:lnTo>
                    <a:pt x="92" y="75"/>
                  </a:lnTo>
                  <a:lnTo>
                    <a:pt x="96" y="83"/>
                  </a:lnTo>
                  <a:lnTo>
                    <a:pt x="100" y="93"/>
                  </a:lnTo>
                  <a:lnTo>
                    <a:pt x="104" y="102"/>
                  </a:lnTo>
                  <a:lnTo>
                    <a:pt x="107" y="113"/>
                  </a:lnTo>
                  <a:lnTo>
                    <a:pt x="111" y="123"/>
                  </a:lnTo>
                  <a:lnTo>
                    <a:pt x="114" y="134"/>
                  </a:lnTo>
                  <a:lnTo>
                    <a:pt x="119" y="157"/>
                  </a:lnTo>
                  <a:lnTo>
                    <a:pt x="123" y="180"/>
                  </a:lnTo>
                  <a:lnTo>
                    <a:pt x="127" y="205"/>
                  </a:lnTo>
                  <a:lnTo>
                    <a:pt x="129" y="231"/>
                  </a:lnTo>
                  <a:lnTo>
                    <a:pt x="130" y="258"/>
                  </a:lnTo>
                  <a:lnTo>
                    <a:pt x="130" y="1293"/>
                  </a:lnTo>
                  <a:lnTo>
                    <a:pt x="130" y="1319"/>
                  </a:lnTo>
                  <a:lnTo>
                    <a:pt x="132" y="1345"/>
                  </a:lnTo>
                  <a:lnTo>
                    <a:pt x="136" y="1370"/>
                  </a:lnTo>
                  <a:lnTo>
                    <a:pt x="140" y="1395"/>
                  </a:lnTo>
                  <a:lnTo>
                    <a:pt x="145" y="1417"/>
                  </a:lnTo>
                  <a:lnTo>
                    <a:pt x="148" y="1428"/>
                  </a:lnTo>
                  <a:lnTo>
                    <a:pt x="152" y="1439"/>
                  </a:lnTo>
                  <a:lnTo>
                    <a:pt x="155" y="1448"/>
                  </a:lnTo>
                  <a:lnTo>
                    <a:pt x="159" y="1458"/>
                  </a:lnTo>
                  <a:lnTo>
                    <a:pt x="163" y="1467"/>
                  </a:lnTo>
                  <a:lnTo>
                    <a:pt x="167" y="1477"/>
                  </a:lnTo>
                  <a:lnTo>
                    <a:pt x="173" y="1485"/>
                  </a:lnTo>
                  <a:lnTo>
                    <a:pt x="177" y="1493"/>
                  </a:lnTo>
                  <a:lnTo>
                    <a:pt x="182" y="1502"/>
                  </a:lnTo>
                  <a:lnTo>
                    <a:pt x="186" y="1508"/>
                  </a:lnTo>
                  <a:lnTo>
                    <a:pt x="192" y="1515"/>
                  </a:lnTo>
                  <a:lnTo>
                    <a:pt x="197" y="1521"/>
                  </a:lnTo>
                  <a:lnTo>
                    <a:pt x="203" y="1526"/>
                  </a:lnTo>
                  <a:lnTo>
                    <a:pt x="210" y="1532"/>
                  </a:lnTo>
                  <a:lnTo>
                    <a:pt x="215" y="1537"/>
                  </a:lnTo>
                  <a:lnTo>
                    <a:pt x="221" y="1541"/>
                  </a:lnTo>
                  <a:lnTo>
                    <a:pt x="227" y="1544"/>
                  </a:lnTo>
                  <a:lnTo>
                    <a:pt x="233" y="1547"/>
                  </a:lnTo>
                  <a:lnTo>
                    <a:pt x="240" y="1549"/>
                  </a:lnTo>
                  <a:lnTo>
                    <a:pt x="247" y="1551"/>
                  </a:lnTo>
                  <a:lnTo>
                    <a:pt x="253" y="1552"/>
                  </a:lnTo>
                  <a:lnTo>
                    <a:pt x="260" y="1552"/>
                  </a:lnTo>
                  <a:lnTo>
                    <a:pt x="253" y="1552"/>
                  </a:lnTo>
                  <a:lnTo>
                    <a:pt x="247" y="1554"/>
                  </a:lnTo>
                  <a:lnTo>
                    <a:pt x="240" y="1555"/>
                  </a:lnTo>
                  <a:lnTo>
                    <a:pt x="233" y="1558"/>
                  </a:lnTo>
                  <a:lnTo>
                    <a:pt x="227" y="1560"/>
                  </a:lnTo>
                  <a:lnTo>
                    <a:pt x="221" y="1565"/>
                  </a:lnTo>
                  <a:lnTo>
                    <a:pt x="215" y="1567"/>
                  </a:lnTo>
                  <a:lnTo>
                    <a:pt x="210" y="1573"/>
                  </a:lnTo>
                  <a:lnTo>
                    <a:pt x="203" y="1578"/>
                  </a:lnTo>
                  <a:lnTo>
                    <a:pt x="197" y="1584"/>
                  </a:lnTo>
                  <a:lnTo>
                    <a:pt x="192" y="1589"/>
                  </a:lnTo>
                  <a:lnTo>
                    <a:pt x="186" y="1596"/>
                  </a:lnTo>
                  <a:lnTo>
                    <a:pt x="182" y="1604"/>
                  </a:lnTo>
                  <a:lnTo>
                    <a:pt x="177" y="1611"/>
                  </a:lnTo>
                  <a:lnTo>
                    <a:pt x="173" y="1619"/>
                  </a:lnTo>
                  <a:lnTo>
                    <a:pt x="167" y="1628"/>
                  </a:lnTo>
                  <a:lnTo>
                    <a:pt x="163" y="1637"/>
                  </a:lnTo>
                  <a:lnTo>
                    <a:pt x="159" y="1647"/>
                  </a:lnTo>
                  <a:lnTo>
                    <a:pt x="155" y="1656"/>
                  </a:lnTo>
                  <a:lnTo>
                    <a:pt x="152" y="1666"/>
                  </a:lnTo>
                  <a:lnTo>
                    <a:pt x="148" y="1677"/>
                  </a:lnTo>
                  <a:lnTo>
                    <a:pt x="145" y="1688"/>
                  </a:lnTo>
                  <a:lnTo>
                    <a:pt x="140" y="1710"/>
                  </a:lnTo>
                  <a:lnTo>
                    <a:pt x="136" y="1734"/>
                  </a:lnTo>
                  <a:lnTo>
                    <a:pt x="132" y="1759"/>
                  </a:lnTo>
                  <a:lnTo>
                    <a:pt x="130" y="1785"/>
                  </a:lnTo>
                  <a:lnTo>
                    <a:pt x="130" y="1811"/>
                  </a:lnTo>
                  <a:lnTo>
                    <a:pt x="130" y="2845"/>
                  </a:lnTo>
                  <a:lnTo>
                    <a:pt x="129" y="2871"/>
                  </a:lnTo>
                  <a:lnTo>
                    <a:pt x="127" y="2897"/>
                  </a:lnTo>
                  <a:lnTo>
                    <a:pt x="123" y="2921"/>
                  </a:lnTo>
                  <a:lnTo>
                    <a:pt x="119" y="2945"/>
                  </a:lnTo>
                  <a:lnTo>
                    <a:pt x="114" y="2966"/>
                  </a:lnTo>
                  <a:lnTo>
                    <a:pt x="111" y="2977"/>
                  </a:lnTo>
                  <a:lnTo>
                    <a:pt x="107" y="2988"/>
                  </a:lnTo>
                  <a:lnTo>
                    <a:pt x="104" y="2998"/>
                  </a:lnTo>
                  <a:lnTo>
                    <a:pt x="100" y="3009"/>
                  </a:lnTo>
                  <a:lnTo>
                    <a:pt x="96" y="3017"/>
                  </a:lnTo>
                  <a:lnTo>
                    <a:pt x="92" y="3027"/>
                  </a:lnTo>
                  <a:lnTo>
                    <a:pt x="88" y="3035"/>
                  </a:lnTo>
                  <a:lnTo>
                    <a:pt x="82" y="3043"/>
                  </a:lnTo>
                  <a:lnTo>
                    <a:pt x="78" y="3051"/>
                  </a:lnTo>
                  <a:lnTo>
                    <a:pt x="73" y="3058"/>
                  </a:lnTo>
                  <a:lnTo>
                    <a:pt x="67" y="3065"/>
                  </a:lnTo>
                  <a:lnTo>
                    <a:pt x="62" y="3072"/>
                  </a:lnTo>
                  <a:lnTo>
                    <a:pt x="56" y="3077"/>
                  </a:lnTo>
                  <a:lnTo>
                    <a:pt x="51" y="3083"/>
                  </a:lnTo>
                  <a:lnTo>
                    <a:pt x="45" y="3087"/>
                  </a:lnTo>
                  <a:lnTo>
                    <a:pt x="38" y="3091"/>
                  </a:lnTo>
                  <a:lnTo>
                    <a:pt x="33" y="3095"/>
                  </a:lnTo>
                  <a:lnTo>
                    <a:pt x="26" y="3098"/>
                  </a:lnTo>
                  <a:lnTo>
                    <a:pt x="19" y="3099"/>
                  </a:lnTo>
                  <a:lnTo>
                    <a:pt x="14" y="3102"/>
                  </a:lnTo>
                  <a:lnTo>
                    <a:pt x="7" y="3102"/>
                  </a:lnTo>
                  <a:lnTo>
                    <a:pt x="0" y="3103"/>
                  </a:lnTo>
                </a:path>
              </a:pathLst>
            </a:custGeom>
            <a:noFill/>
            <a:ln w="12700">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71" name="Rectangle 69"/>
            <p:cNvSpPr>
              <a:spLocks noChangeArrowheads="1"/>
            </p:cNvSpPr>
            <p:nvPr/>
          </p:nvSpPr>
          <p:spPr bwMode="auto">
            <a:xfrm>
              <a:off x="7467601" y="4940300"/>
              <a:ext cx="1247803" cy="4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hangingPunct="1"/>
              <a:r>
                <a:rPr lang="es-ES" sz="1100" smtClean="0">
                  <a:solidFill>
                    <a:srgbClr val="143B7B"/>
                  </a:solidFill>
                  <a:latin typeface="Arial" charset="0"/>
                </a:rPr>
                <a:t>Economic valuation</a:t>
              </a:r>
              <a:endParaRPr lang="es-ES" sz="1000" b="0">
                <a:latin typeface="Arial" charset="0"/>
              </a:endParaRPr>
            </a:p>
          </p:txBody>
        </p:sp>
        <p:sp>
          <p:nvSpPr>
            <p:cNvPr id="30772" name="Rectangle 71"/>
            <p:cNvSpPr>
              <a:spLocks noChangeArrowheads="1"/>
            </p:cNvSpPr>
            <p:nvPr/>
          </p:nvSpPr>
          <p:spPr bwMode="auto">
            <a:xfrm>
              <a:off x="7396163" y="5287963"/>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endParaRPr lang="es-ES" sz="1000" b="0">
                <a:latin typeface="Arial" charset="0"/>
              </a:endParaRPr>
            </a:p>
          </p:txBody>
        </p:sp>
        <p:sp>
          <p:nvSpPr>
            <p:cNvPr id="30773" name="Rectangle 72"/>
            <p:cNvSpPr>
              <a:spLocks noChangeArrowheads="1"/>
            </p:cNvSpPr>
            <p:nvPr/>
          </p:nvSpPr>
          <p:spPr bwMode="auto">
            <a:xfrm>
              <a:off x="7467601" y="3570288"/>
              <a:ext cx="1033489" cy="64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hangingPunct="1"/>
              <a:r>
                <a:rPr lang="es-ES" sz="1100" smtClean="0">
                  <a:solidFill>
                    <a:srgbClr val="FF0101"/>
                  </a:solidFill>
                  <a:latin typeface="Arial" charset="0"/>
                </a:rPr>
                <a:t>SCR</a:t>
              </a:r>
              <a:endParaRPr lang="es-ES" sz="1000" b="0">
                <a:latin typeface="Arial" charset="0"/>
              </a:endParaRPr>
            </a:p>
          </p:txBody>
        </p:sp>
        <p:sp>
          <p:nvSpPr>
            <p:cNvPr id="30774" name="Freeform 75"/>
            <p:cNvSpPr>
              <a:spLocks/>
            </p:cNvSpPr>
            <p:nvPr/>
          </p:nvSpPr>
          <p:spPr bwMode="auto">
            <a:xfrm>
              <a:off x="7292995" y="3311525"/>
              <a:ext cx="136525" cy="1028700"/>
            </a:xfrm>
            <a:custGeom>
              <a:avLst/>
              <a:gdLst>
                <a:gd name="T0" fmla="*/ 2147483647 w 258"/>
                <a:gd name="T1" fmla="*/ 0 h 1943"/>
                <a:gd name="T2" fmla="*/ 2147483647 w 258"/>
                <a:gd name="T3" fmla="*/ 0 h 1943"/>
                <a:gd name="T4" fmla="*/ 2147483647 w 258"/>
                <a:gd name="T5" fmla="*/ 2147483647 h 1943"/>
                <a:gd name="T6" fmla="*/ 2147483647 w 258"/>
                <a:gd name="T7" fmla="*/ 2147483647 h 1943"/>
                <a:gd name="T8" fmla="*/ 2147483647 w 258"/>
                <a:gd name="T9" fmla="*/ 2147483647 h 1943"/>
                <a:gd name="T10" fmla="*/ 2147483647 w 258"/>
                <a:gd name="T11" fmla="*/ 2147483647 h 1943"/>
                <a:gd name="T12" fmla="*/ 2147483647 w 258"/>
                <a:gd name="T13" fmla="*/ 2147483647 h 1943"/>
                <a:gd name="T14" fmla="*/ 2147483647 w 258"/>
                <a:gd name="T15" fmla="*/ 2147483647 h 1943"/>
                <a:gd name="T16" fmla="*/ 2147483647 w 258"/>
                <a:gd name="T17" fmla="*/ 2147483647 h 1943"/>
                <a:gd name="T18" fmla="*/ 2147483647 w 258"/>
                <a:gd name="T19" fmla="*/ 2147483647 h 1943"/>
                <a:gd name="T20" fmla="*/ 2147483647 w 258"/>
                <a:gd name="T21" fmla="*/ 2147483647 h 1943"/>
                <a:gd name="T22" fmla="*/ 2147483647 w 258"/>
                <a:gd name="T23" fmla="*/ 2147483647 h 1943"/>
                <a:gd name="T24" fmla="*/ 2147483647 w 258"/>
                <a:gd name="T25" fmla="*/ 2147483647 h 1943"/>
                <a:gd name="T26" fmla="*/ 2147483647 w 258"/>
                <a:gd name="T27" fmla="*/ 2147483647 h 1943"/>
                <a:gd name="T28" fmla="*/ 2147483647 w 258"/>
                <a:gd name="T29" fmla="*/ 2147483647 h 1943"/>
                <a:gd name="T30" fmla="*/ 2147483647 w 258"/>
                <a:gd name="T31" fmla="*/ 2147483647 h 1943"/>
                <a:gd name="T32" fmla="*/ 2147483647 w 258"/>
                <a:gd name="T33" fmla="*/ 2147483647 h 1943"/>
                <a:gd name="T34" fmla="*/ 2147483647 w 258"/>
                <a:gd name="T35" fmla="*/ 2147483647 h 1943"/>
                <a:gd name="T36" fmla="*/ 2147483647 w 258"/>
                <a:gd name="T37" fmla="*/ 2147483647 h 1943"/>
                <a:gd name="T38" fmla="*/ 2147483647 w 258"/>
                <a:gd name="T39" fmla="*/ 2147483647 h 1943"/>
                <a:gd name="T40" fmla="*/ 2147483647 w 258"/>
                <a:gd name="T41" fmla="*/ 2147483647 h 1943"/>
                <a:gd name="T42" fmla="*/ 2147483647 w 258"/>
                <a:gd name="T43" fmla="*/ 2147483647 h 1943"/>
                <a:gd name="T44" fmla="*/ 2147483647 w 258"/>
                <a:gd name="T45" fmla="*/ 2147483647 h 1943"/>
                <a:gd name="T46" fmla="*/ 2147483647 w 258"/>
                <a:gd name="T47" fmla="*/ 2147483647 h 1943"/>
                <a:gd name="T48" fmla="*/ 2147483647 w 258"/>
                <a:gd name="T49" fmla="*/ 2147483647 h 1943"/>
                <a:gd name="T50" fmla="*/ 2147483647 w 258"/>
                <a:gd name="T51" fmla="*/ 2147483647 h 1943"/>
                <a:gd name="T52" fmla="*/ 2147483647 w 258"/>
                <a:gd name="T53" fmla="*/ 2147483647 h 1943"/>
                <a:gd name="T54" fmla="*/ 2147483647 w 258"/>
                <a:gd name="T55" fmla="*/ 2147483647 h 1943"/>
                <a:gd name="T56" fmla="*/ 2147483647 w 258"/>
                <a:gd name="T57" fmla="*/ 2147483647 h 1943"/>
                <a:gd name="T58" fmla="*/ 2147483647 w 258"/>
                <a:gd name="T59" fmla="*/ 2147483647 h 1943"/>
                <a:gd name="T60" fmla="*/ 2147483647 w 258"/>
                <a:gd name="T61" fmla="*/ 2147483647 h 1943"/>
                <a:gd name="T62" fmla="*/ 2147483647 w 258"/>
                <a:gd name="T63" fmla="*/ 2147483647 h 1943"/>
                <a:gd name="T64" fmla="*/ 2147483647 w 258"/>
                <a:gd name="T65" fmla="*/ 2147483647 h 1943"/>
                <a:gd name="T66" fmla="*/ 2147483647 w 258"/>
                <a:gd name="T67" fmla="*/ 2147483647 h 1943"/>
                <a:gd name="T68" fmla="*/ 2147483647 w 258"/>
                <a:gd name="T69" fmla="*/ 2147483647 h 1943"/>
                <a:gd name="T70" fmla="*/ 2147483647 w 258"/>
                <a:gd name="T71" fmla="*/ 2147483647 h 1943"/>
                <a:gd name="T72" fmla="*/ 2147483647 w 258"/>
                <a:gd name="T73" fmla="*/ 2147483647 h 1943"/>
                <a:gd name="T74" fmla="*/ 2147483647 w 258"/>
                <a:gd name="T75" fmla="*/ 2147483647 h 1943"/>
                <a:gd name="T76" fmla="*/ 2147483647 w 258"/>
                <a:gd name="T77" fmla="*/ 2147483647 h 1943"/>
                <a:gd name="T78" fmla="*/ 2147483647 w 258"/>
                <a:gd name="T79" fmla="*/ 2147483647 h 1943"/>
                <a:gd name="T80" fmla="*/ 2147483647 w 258"/>
                <a:gd name="T81" fmla="*/ 2147483647 h 1943"/>
                <a:gd name="T82" fmla="*/ 2147483647 w 258"/>
                <a:gd name="T83" fmla="*/ 2147483647 h 1943"/>
                <a:gd name="T84" fmla="*/ 0 w 258"/>
                <a:gd name="T85" fmla="*/ 2147483647 h 19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1943"/>
                <a:gd name="T131" fmla="*/ 258 w 258"/>
                <a:gd name="T132" fmla="*/ 1943 h 19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1943">
                  <a:moveTo>
                    <a:pt x="0" y="0"/>
                  </a:moveTo>
                  <a:lnTo>
                    <a:pt x="7" y="0"/>
                  </a:lnTo>
                  <a:lnTo>
                    <a:pt x="14" y="1"/>
                  </a:lnTo>
                  <a:lnTo>
                    <a:pt x="19" y="1"/>
                  </a:lnTo>
                  <a:lnTo>
                    <a:pt x="26" y="3"/>
                  </a:lnTo>
                  <a:lnTo>
                    <a:pt x="32" y="5"/>
                  </a:lnTo>
                  <a:lnTo>
                    <a:pt x="38" y="7"/>
                  </a:lnTo>
                  <a:lnTo>
                    <a:pt x="44" y="10"/>
                  </a:lnTo>
                  <a:lnTo>
                    <a:pt x="49" y="12"/>
                  </a:lnTo>
                  <a:lnTo>
                    <a:pt x="55" y="16"/>
                  </a:lnTo>
                  <a:lnTo>
                    <a:pt x="62" y="19"/>
                  </a:lnTo>
                  <a:lnTo>
                    <a:pt x="71" y="27"/>
                  </a:lnTo>
                  <a:lnTo>
                    <a:pt x="81" y="37"/>
                  </a:lnTo>
                  <a:lnTo>
                    <a:pt x="91" y="48"/>
                  </a:lnTo>
                  <a:lnTo>
                    <a:pt x="99" y="59"/>
                  </a:lnTo>
                  <a:lnTo>
                    <a:pt x="107" y="71"/>
                  </a:lnTo>
                  <a:lnTo>
                    <a:pt x="112" y="85"/>
                  </a:lnTo>
                  <a:lnTo>
                    <a:pt x="118" y="98"/>
                  </a:lnTo>
                  <a:lnTo>
                    <a:pt x="122" y="114"/>
                  </a:lnTo>
                  <a:lnTo>
                    <a:pt x="126" y="129"/>
                  </a:lnTo>
                  <a:lnTo>
                    <a:pt x="127" y="145"/>
                  </a:lnTo>
                  <a:lnTo>
                    <a:pt x="129" y="161"/>
                  </a:lnTo>
                  <a:lnTo>
                    <a:pt x="129" y="809"/>
                  </a:lnTo>
                  <a:lnTo>
                    <a:pt x="129" y="825"/>
                  </a:lnTo>
                  <a:lnTo>
                    <a:pt x="130" y="842"/>
                  </a:lnTo>
                  <a:lnTo>
                    <a:pt x="134" y="857"/>
                  </a:lnTo>
                  <a:lnTo>
                    <a:pt x="138" y="872"/>
                  </a:lnTo>
                  <a:lnTo>
                    <a:pt x="144" y="887"/>
                  </a:lnTo>
                  <a:lnTo>
                    <a:pt x="151" y="899"/>
                  </a:lnTo>
                  <a:lnTo>
                    <a:pt x="158" y="912"/>
                  </a:lnTo>
                  <a:lnTo>
                    <a:pt x="166" y="924"/>
                  </a:lnTo>
                  <a:lnTo>
                    <a:pt x="175" y="934"/>
                  </a:lnTo>
                  <a:lnTo>
                    <a:pt x="185" y="943"/>
                  </a:lnTo>
                  <a:lnTo>
                    <a:pt x="196" y="951"/>
                  </a:lnTo>
                  <a:lnTo>
                    <a:pt x="201" y="956"/>
                  </a:lnTo>
                  <a:lnTo>
                    <a:pt x="207" y="958"/>
                  </a:lnTo>
                  <a:lnTo>
                    <a:pt x="212" y="961"/>
                  </a:lnTo>
                  <a:lnTo>
                    <a:pt x="219" y="964"/>
                  </a:lnTo>
                  <a:lnTo>
                    <a:pt x="225" y="966"/>
                  </a:lnTo>
                  <a:lnTo>
                    <a:pt x="232" y="968"/>
                  </a:lnTo>
                  <a:lnTo>
                    <a:pt x="237" y="969"/>
                  </a:lnTo>
                  <a:lnTo>
                    <a:pt x="244" y="971"/>
                  </a:lnTo>
                  <a:lnTo>
                    <a:pt x="251" y="971"/>
                  </a:lnTo>
                  <a:lnTo>
                    <a:pt x="258" y="972"/>
                  </a:lnTo>
                  <a:lnTo>
                    <a:pt x="251" y="972"/>
                  </a:lnTo>
                  <a:lnTo>
                    <a:pt x="244" y="972"/>
                  </a:lnTo>
                  <a:lnTo>
                    <a:pt x="237" y="973"/>
                  </a:lnTo>
                  <a:lnTo>
                    <a:pt x="232" y="975"/>
                  </a:lnTo>
                  <a:lnTo>
                    <a:pt x="225" y="976"/>
                  </a:lnTo>
                  <a:lnTo>
                    <a:pt x="219" y="979"/>
                  </a:lnTo>
                  <a:lnTo>
                    <a:pt x="212" y="982"/>
                  </a:lnTo>
                  <a:lnTo>
                    <a:pt x="207" y="984"/>
                  </a:lnTo>
                  <a:lnTo>
                    <a:pt x="196" y="991"/>
                  </a:lnTo>
                  <a:lnTo>
                    <a:pt x="185" y="999"/>
                  </a:lnTo>
                  <a:lnTo>
                    <a:pt x="175" y="1008"/>
                  </a:lnTo>
                  <a:lnTo>
                    <a:pt x="166" y="1019"/>
                  </a:lnTo>
                  <a:lnTo>
                    <a:pt x="158" y="1029"/>
                  </a:lnTo>
                  <a:lnTo>
                    <a:pt x="151" y="1042"/>
                  </a:lnTo>
                  <a:lnTo>
                    <a:pt x="144" y="1055"/>
                  </a:lnTo>
                  <a:lnTo>
                    <a:pt x="138" y="1069"/>
                  </a:lnTo>
                  <a:lnTo>
                    <a:pt x="134" y="1084"/>
                  </a:lnTo>
                  <a:lnTo>
                    <a:pt x="130" y="1101"/>
                  </a:lnTo>
                  <a:lnTo>
                    <a:pt x="129" y="1116"/>
                  </a:lnTo>
                  <a:lnTo>
                    <a:pt x="129" y="1134"/>
                  </a:lnTo>
                  <a:lnTo>
                    <a:pt x="129" y="1781"/>
                  </a:lnTo>
                  <a:lnTo>
                    <a:pt x="127" y="1798"/>
                  </a:lnTo>
                  <a:lnTo>
                    <a:pt x="126" y="1813"/>
                  </a:lnTo>
                  <a:lnTo>
                    <a:pt x="122" y="1829"/>
                  </a:lnTo>
                  <a:lnTo>
                    <a:pt x="118" y="1843"/>
                  </a:lnTo>
                  <a:lnTo>
                    <a:pt x="112" y="1858"/>
                  </a:lnTo>
                  <a:lnTo>
                    <a:pt x="107" y="1870"/>
                  </a:lnTo>
                  <a:lnTo>
                    <a:pt x="99" y="1884"/>
                  </a:lnTo>
                  <a:lnTo>
                    <a:pt x="91" y="1895"/>
                  </a:lnTo>
                  <a:lnTo>
                    <a:pt x="81" y="1906"/>
                  </a:lnTo>
                  <a:lnTo>
                    <a:pt x="71" y="1914"/>
                  </a:lnTo>
                  <a:lnTo>
                    <a:pt x="62" y="1922"/>
                  </a:lnTo>
                  <a:lnTo>
                    <a:pt x="55" y="1926"/>
                  </a:lnTo>
                  <a:lnTo>
                    <a:pt x="49" y="1929"/>
                  </a:lnTo>
                  <a:lnTo>
                    <a:pt x="44" y="1932"/>
                  </a:lnTo>
                  <a:lnTo>
                    <a:pt x="38" y="1934"/>
                  </a:lnTo>
                  <a:lnTo>
                    <a:pt x="32" y="1937"/>
                  </a:lnTo>
                  <a:lnTo>
                    <a:pt x="26" y="1939"/>
                  </a:lnTo>
                  <a:lnTo>
                    <a:pt x="19" y="1940"/>
                  </a:lnTo>
                  <a:lnTo>
                    <a:pt x="14" y="1941"/>
                  </a:lnTo>
                  <a:lnTo>
                    <a:pt x="7" y="1941"/>
                  </a:lnTo>
                  <a:lnTo>
                    <a:pt x="0" y="1943"/>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75" name="Rectangle 76"/>
            <p:cNvSpPr>
              <a:spLocks noChangeArrowheads="1"/>
            </p:cNvSpPr>
            <p:nvPr/>
          </p:nvSpPr>
          <p:spPr bwMode="auto">
            <a:xfrm>
              <a:off x="5661025" y="3311525"/>
              <a:ext cx="479425" cy="47942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76" name="Rectangle 78"/>
            <p:cNvSpPr>
              <a:spLocks noChangeArrowheads="1"/>
            </p:cNvSpPr>
            <p:nvPr/>
          </p:nvSpPr>
          <p:spPr bwMode="auto">
            <a:xfrm>
              <a:off x="5661025" y="3311525"/>
              <a:ext cx="479425" cy="47942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s-ES" sz="1000" b="0">
                <a:latin typeface="Arial" charset="0"/>
              </a:endParaRPr>
            </a:p>
          </p:txBody>
        </p:sp>
        <p:sp>
          <p:nvSpPr>
            <p:cNvPr id="30777" name="Rectangle 79"/>
            <p:cNvSpPr>
              <a:spLocks noChangeArrowheads="1"/>
            </p:cNvSpPr>
            <p:nvPr/>
          </p:nvSpPr>
          <p:spPr bwMode="auto">
            <a:xfrm>
              <a:off x="5661025" y="3311525"/>
              <a:ext cx="479425" cy="479425"/>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sp>
          <p:nvSpPr>
            <p:cNvPr id="30778" name="Rectangle 80"/>
            <p:cNvSpPr>
              <a:spLocks noChangeArrowheads="1"/>
            </p:cNvSpPr>
            <p:nvPr/>
          </p:nvSpPr>
          <p:spPr bwMode="auto">
            <a:xfrm>
              <a:off x="6434133" y="3092450"/>
              <a:ext cx="19829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smtClean="0">
                  <a:solidFill>
                    <a:srgbClr val="143B7B"/>
                  </a:solidFill>
                  <a:latin typeface="Arial" charset="0"/>
                </a:rPr>
                <a:t>Excess of assets over liabilities </a:t>
              </a:r>
              <a:endParaRPr lang="es-ES" sz="1000" b="0">
                <a:latin typeface="Arial" charset="0"/>
              </a:endParaRPr>
            </a:p>
          </p:txBody>
        </p:sp>
        <p:sp>
          <p:nvSpPr>
            <p:cNvPr id="30779" name="Freeform 81"/>
            <p:cNvSpPr>
              <a:spLocks/>
            </p:cNvSpPr>
            <p:nvPr/>
          </p:nvSpPr>
          <p:spPr bwMode="auto">
            <a:xfrm>
              <a:off x="6208713" y="3038475"/>
              <a:ext cx="68263" cy="273050"/>
            </a:xfrm>
            <a:custGeom>
              <a:avLst/>
              <a:gdLst>
                <a:gd name="T0" fmla="*/ 2147483647 w 128"/>
                <a:gd name="T1" fmla="*/ 0 h 516"/>
                <a:gd name="T2" fmla="*/ 2147483647 w 128"/>
                <a:gd name="T3" fmla="*/ 0 h 516"/>
                <a:gd name="T4" fmla="*/ 2147483647 w 128"/>
                <a:gd name="T5" fmla="*/ 2147483647 h 516"/>
                <a:gd name="T6" fmla="*/ 2147483647 w 128"/>
                <a:gd name="T7" fmla="*/ 2147483647 h 516"/>
                <a:gd name="T8" fmla="*/ 2147483647 w 128"/>
                <a:gd name="T9" fmla="*/ 2147483647 h 516"/>
                <a:gd name="T10" fmla="*/ 2147483647 w 128"/>
                <a:gd name="T11" fmla="*/ 2147483647 h 516"/>
                <a:gd name="T12" fmla="*/ 2147483647 w 128"/>
                <a:gd name="T13" fmla="*/ 2147483647 h 516"/>
                <a:gd name="T14" fmla="*/ 2147483647 w 128"/>
                <a:gd name="T15" fmla="*/ 2147483647 h 516"/>
                <a:gd name="T16" fmla="*/ 2147483647 w 128"/>
                <a:gd name="T17" fmla="*/ 2147483647 h 516"/>
                <a:gd name="T18" fmla="*/ 2147483647 w 128"/>
                <a:gd name="T19" fmla="*/ 2147483647 h 516"/>
                <a:gd name="T20" fmla="*/ 2147483647 w 128"/>
                <a:gd name="T21" fmla="*/ 2147483647 h 516"/>
                <a:gd name="T22" fmla="*/ 2147483647 w 128"/>
                <a:gd name="T23" fmla="*/ 2147483647 h 516"/>
                <a:gd name="T24" fmla="*/ 2147483647 w 128"/>
                <a:gd name="T25" fmla="*/ 2147483647 h 516"/>
                <a:gd name="T26" fmla="*/ 2147483647 w 128"/>
                <a:gd name="T27" fmla="*/ 2147483647 h 516"/>
                <a:gd name="T28" fmla="*/ 2147483647 w 128"/>
                <a:gd name="T29" fmla="*/ 2147483647 h 516"/>
                <a:gd name="T30" fmla="*/ 2147483647 w 128"/>
                <a:gd name="T31" fmla="*/ 2147483647 h 516"/>
                <a:gd name="T32" fmla="*/ 2147483647 w 128"/>
                <a:gd name="T33" fmla="*/ 2147483647 h 516"/>
                <a:gd name="T34" fmla="*/ 2147483647 w 128"/>
                <a:gd name="T35" fmla="*/ 2147483647 h 516"/>
                <a:gd name="T36" fmla="*/ 2147483647 w 128"/>
                <a:gd name="T37" fmla="*/ 2147483647 h 516"/>
                <a:gd name="T38" fmla="*/ 2147483647 w 128"/>
                <a:gd name="T39" fmla="*/ 2147483647 h 516"/>
                <a:gd name="T40" fmla="*/ 2147483647 w 128"/>
                <a:gd name="T41" fmla="*/ 2147483647 h 516"/>
                <a:gd name="T42" fmla="*/ 2147483647 w 128"/>
                <a:gd name="T43" fmla="*/ 2147483647 h 516"/>
                <a:gd name="T44" fmla="*/ 2147483647 w 128"/>
                <a:gd name="T45" fmla="*/ 2147483647 h 516"/>
                <a:gd name="T46" fmla="*/ 2147483647 w 128"/>
                <a:gd name="T47" fmla="*/ 2147483647 h 516"/>
                <a:gd name="T48" fmla="*/ 2147483647 w 128"/>
                <a:gd name="T49" fmla="*/ 2147483647 h 516"/>
                <a:gd name="T50" fmla="*/ 2147483647 w 128"/>
                <a:gd name="T51" fmla="*/ 2147483647 h 516"/>
                <a:gd name="T52" fmla="*/ 2147483647 w 128"/>
                <a:gd name="T53" fmla="*/ 2147483647 h 516"/>
                <a:gd name="T54" fmla="*/ 2147483647 w 128"/>
                <a:gd name="T55" fmla="*/ 2147483647 h 516"/>
                <a:gd name="T56" fmla="*/ 2147483647 w 128"/>
                <a:gd name="T57" fmla="*/ 2147483647 h 516"/>
                <a:gd name="T58" fmla="*/ 2147483647 w 128"/>
                <a:gd name="T59" fmla="*/ 2147483647 h 516"/>
                <a:gd name="T60" fmla="*/ 2147483647 w 128"/>
                <a:gd name="T61" fmla="*/ 2147483647 h 516"/>
                <a:gd name="T62" fmla="*/ 2147483647 w 128"/>
                <a:gd name="T63" fmla="*/ 2147483647 h 516"/>
                <a:gd name="T64" fmla="*/ 2147483647 w 128"/>
                <a:gd name="T65" fmla="*/ 2147483647 h 5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516"/>
                <a:gd name="T101" fmla="*/ 128 w 128"/>
                <a:gd name="T102" fmla="*/ 516 h 5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516">
                  <a:moveTo>
                    <a:pt x="0" y="0"/>
                  </a:moveTo>
                  <a:lnTo>
                    <a:pt x="7" y="0"/>
                  </a:lnTo>
                  <a:lnTo>
                    <a:pt x="13" y="1"/>
                  </a:lnTo>
                  <a:lnTo>
                    <a:pt x="19" y="1"/>
                  </a:lnTo>
                  <a:lnTo>
                    <a:pt x="24" y="3"/>
                  </a:lnTo>
                  <a:lnTo>
                    <a:pt x="30" y="5"/>
                  </a:lnTo>
                  <a:lnTo>
                    <a:pt x="35" y="7"/>
                  </a:lnTo>
                  <a:lnTo>
                    <a:pt x="41" y="9"/>
                  </a:lnTo>
                  <a:lnTo>
                    <a:pt x="45" y="12"/>
                  </a:lnTo>
                  <a:lnTo>
                    <a:pt x="49" y="15"/>
                  </a:lnTo>
                  <a:lnTo>
                    <a:pt x="53" y="19"/>
                  </a:lnTo>
                  <a:lnTo>
                    <a:pt x="56" y="22"/>
                  </a:lnTo>
                  <a:lnTo>
                    <a:pt x="59" y="26"/>
                  </a:lnTo>
                  <a:lnTo>
                    <a:pt x="61" y="30"/>
                  </a:lnTo>
                  <a:lnTo>
                    <a:pt x="63" y="34"/>
                  </a:lnTo>
                  <a:lnTo>
                    <a:pt x="64" y="38"/>
                  </a:lnTo>
                  <a:lnTo>
                    <a:pt x="64" y="42"/>
                  </a:lnTo>
                  <a:lnTo>
                    <a:pt x="64" y="215"/>
                  </a:lnTo>
                  <a:lnTo>
                    <a:pt x="64" y="219"/>
                  </a:lnTo>
                  <a:lnTo>
                    <a:pt x="65" y="223"/>
                  </a:lnTo>
                  <a:lnTo>
                    <a:pt x="67" y="227"/>
                  </a:lnTo>
                  <a:lnTo>
                    <a:pt x="70" y="231"/>
                  </a:lnTo>
                  <a:lnTo>
                    <a:pt x="72" y="235"/>
                  </a:lnTo>
                  <a:lnTo>
                    <a:pt x="75" y="239"/>
                  </a:lnTo>
                  <a:lnTo>
                    <a:pt x="79" y="242"/>
                  </a:lnTo>
                  <a:lnTo>
                    <a:pt x="83" y="245"/>
                  </a:lnTo>
                  <a:lnTo>
                    <a:pt x="87" y="248"/>
                  </a:lnTo>
                  <a:lnTo>
                    <a:pt x="93" y="250"/>
                  </a:lnTo>
                  <a:lnTo>
                    <a:pt x="98" y="253"/>
                  </a:lnTo>
                  <a:lnTo>
                    <a:pt x="104" y="254"/>
                  </a:lnTo>
                  <a:lnTo>
                    <a:pt x="109" y="256"/>
                  </a:lnTo>
                  <a:lnTo>
                    <a:pt x="116" y="257"/>
                  </a:lnTo>
                  <a:lnTo>
                    <a:pt x="122" y="257"/>
                  </a:lnTo>
                  <a:lnTo>
                    <a:pt x="128" y="259"/>
                  </a:lnTo>
                  <a:lnTo>
                    <a:pt x="122" y="259"/>
                  </a:lnTo>
                  <a:lnTo>
                    <a:pt x="116" y="259"/>
                  </a:lnTo>
                  <a:lnTo>
                    <a:pt x="109" y="260"/>
                  </a:lnTo>
                  <a:lnTo>
                    <a:pt x="104" y="261"/>
                  </a:lnTo>
                  <a:lnTo>
                    <a:pt x="98" y="263"/>
                  </a:lnTo>
                  <a:lnTo>
                    <a:pt x="93" y="265"/>
                  </a:lnTo>
                  <a:lnTo>
                    <a:pt x="87" y="268"/>
                  </a:lnTo>
                  <a:lnTo>
                    <a:pt x="83" y="271"/>
                  </a:lnTo>
                  <a:lnTo>
                    <a:pt x="79" y="274"/>
                  </a:lnTo>
                  <a:lnTo>
                    <a:pt x="75" y="276"/>
                  </a:lnTo>
                  <a:lnTo>
                    <a:pt x="72" y="280"/>
                  </a:lnTo>
                  <a:lnTo>
                    <a:pt x="70" y="285"/>
                  </a:lnTo>
                  <a:lnTo>
                    <a:pt x="67" y="289"/>
                  </a:lnTo>
                  <a:lnTo>
                    <a:pt x="65" y="293"/>
                  </a:lnTo>
                  <a:lnTo>
                    <a:pt x="64" y="297"/>
                  </a:lnTo>
                  <a:lnTo>
                    <a:pt x="64" y="301"/>
                  </a:lnTo>
                  <a:lnTo>
                    <a:pt x="64" y="473"/>
                  </a:lnTo>
                  <a:lnTo>
                    <a:pt x="64" y="478"/>
                  </a:lnTo>
                  <a:lnTo>
                    <a:pt x="63" y="482"/>
                  </a:lnTo>
                  <a:lnTo>
                    <a:pt x="61" y="486"/>
                  </a:lnTo>
                  <a:lnTo>
                    <a:pt x="59" y="490"/>
                  </a:lnTo>
                  <a:lnTo>
                    <a:pt x="56" y="494"/>
                  </a:lnTo>
                  <a:lnTo>
                    <a:pt x="53" y="497"/>
                  </a:lnTo>
                  <a:lnTo>
                    <a:pt x="49" y="501"/>
                  </a:lnTo>
                  <a:lnTo>
                    <a:pt x="45" y="504"/>
                  </a:lnTo>
                  <a:lnTo>
                    <a:pt x="41" y="506"/>
                  </a:lnTo>
                  <a:lnTo>
                    <a:pt x="35" y="509"/>
                  </a:lnTo>
                  <a:lnTo>
                    <a:pt x="30" y="510"/>
                  </a:lnTo>
                  <a:lnTo>
                    <a:pt x="24" y="513"/>
                  </a:lnTo>
                  <a:lnTo>
                    <a:pt x="19" y="515"/>
                  </a:lnTo>
                  <a:lnTo>
                    <a:pt x="13" y="515"/>
                  </a:lnTo>
                  <a:lnTo>
                    <a:pt x="7" y="516"/>
                  </a:lnTo>
                  <a:lnTo>
                    <a:pt x="0" y="516"/>
                  </a:lnTo>
                </a:path>
              </a:pathLst>
            </a:custGeom>
            <a:noFill/>
            <a:ln w="9525">
              <a:solidFill>
                <a:srgbClr val="143B7B"/>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100"/>
            </a:p>
          </p:txBody>
        </p:sp>
        <p:sp>
          <p:nvSpPr>
            <p:cNvPr id="30780" name="Freeform 82"/>
            <p:cNvSpPr>
              <a:spLocks/>
            </p:cNvSpPr>
            <p:nvPr/>
          </p:nvSpPr>
          <p:spPr bwMode="auto">
            <a:xfrm>
              <a:off x="6894513" y="2422525"/>
              <a:ext cx="1779588" cy="1116012"/>
            </a:xfrm>
            <a:custGeom>
              <a:avLst/>
              <a:gdLst>
                <a:gd name="T0" fmla="*/ 2147483647 w 3365"/>
                <a:gd name="T1" fmla="*/ 0 h 2108"/>
                <a:gd name="T2" fmla="*/ 2147483647 w 3365"/>
                <a:gd name="T3" fmla="*/ 2147483647 h 2108"/>
                <a:gd name="T4" fmla="*/ 2147483647 w 3365"/>
                <a:gd name="T5" fmla="*/ 2147483647 h 2108"/>
                <a:gd name="T6" fmla="*/ 2147483647 w 3365"/>
                <a:gd name="T7" fmla="*/ 2147483647 h 2108"/>
                <a:gd name="T8" fmla="*/ 2147483647 w 3365"/>
                <a:gd name="T9" fmla="*/ 2147483647 h 2108"/>
                <a:gd name="T10" fmla="*/ 2147483647 w 3365"/>
                <a:gd name="T11" fmla="*/ 2147483647 h 2108"/>
                <a:gd name="T12" fmla="*/ 2147483647 w 3365"/>
                <a:gd name="T13" fmla="*/ 2147483647 h 2108"/>
                <a:gd name="T14" fmla="*/ 2147483647 w 3365"/>
                <a:gd name="T15" fmla="*/ 2147483647 h 2108"/>
                <a:gd name="T16" fmla="*/ 2147483647 w 3365"/>
                <a:gd name="T17" fmla="*/ 2147483647 h 2108"/>
                <a:gd name="T18" fmla="*/ 2147483647 w 3365"/>
                <a:gd name="T19" fmla="*/ 2147483647 h 2108"/>
                <a:gd name="T20" fmla="*/ 2147483647 w 3365"/>
                <a:gd name="T21" fmla="*/ 2147483647 h 2108"/>
                <a:gd name="T22" fmla="*/ 0 w 3365"/>
                <a:gd name="T23" fmla="*/ 2147483647 h 2108"/>
                <a:gd name="T24" fmla="*/ 0 w 3365"/>
                <a:gd name="T25" fmla="*/ 2147483647 h 2108"/>
                <a:gd name="T26" fmla="*/ 2147483647 w 3365"/>
                <a:gd name="T27" fmla="*/ 2147483647 h 2108"/>
                <a:gd name="T28" fmla="*/ 2147483647 w 3365"/>
                <a:gd name="T29" fmla="*/ 2147483647 h 2108"/>
                <a:gd name="T30" fmla="*/ 2147483647 w 3365"/>
                <a:gd name="T31" fmla="*/ 2147483647 h 2108"/>
                <a:gd name="T32" fmla="*/ 2147483647 w 3365"/>
                <a:gd name="T33" fmla="*/ 2147483647 h 2108"/>
                <a:gd name="T34" fmla="*/ 2147483647 w 3365"/>
                <a:gd name="T35" fmla="*/ 2147483647 h 2108"/>
                <a:gd name="T36" fmla="*/ 2147483647 w 3365"/>
                <a:gd name="T37" fmla="*/ 2147483647 h 2108"/>
                <a:gd name="T38" fmla="*/ 2147483647 w 3365"/>
                <a:gd name="T39" fmla="*/ 2147483647 h 2108"/>
                <a:gd name="T40" fmla="*/ 2147483647 w 3365"/>
                <a:gd name="T41" fmla="*/ 2147483647 h 2108"/>
                <a:gd name="T42" fmla="*/ 2147483647 w 3365"/>
                <a:gd name="T43" fmla="*/ 2147483647 h 2108"/>
                <a:gd name="T44" fmla="*/ 2147483647 w 3365"/>
                <a:gd name="T45" fmla="*/ 2147483647 h 2108"/>
                <a:gd name="T46" fmla="*/ 2147483647 w 3365"/>
                <a:gd name="T47" fmla="*/ 2147483647 h 2108"/>
                <a:gd name="T48" fmla="*/ 2147483647 w 3365"/>
                <a:gd name="T49" fmla="*/ 2147483647 h 2108"/>
                <a:gd name="T50" fmla="*/ 2147483647 w 3365"/>
                <a:gd name="T51" fmla="*/ 2147483647 h 2108"/>
                <a:gd name="T52" fmla="*/ 2147483647 w 3365"/>
                <a:gd name="T53" fmla="*/ 2147483647 h 2108"/>
                <a:gd name="T54" fmla="*/ 2147483647 w 3365"/>
                <a:gd name="T55" fmla="*/ 2147483647 h 2108"/>
                <a:gd name="T56" fmla="*/ 2147483647 w 3365"/>
                <a:gd name="T57" fmla="*/ 2147483647 h 2108"/>
                <a:gd name="T58" fmla="*/ 2147483647 w 3365"/>
                <a:gd name="T59" fmla="*/ 2147483647 h 2108"/>
                <a:gd name="T60" fmla="*/ 2147483647 w 3365"/>
                <a:gd name="T61" fmla="*/ 2147483647 h 2108"/>
                <a:gd name="T62" fmla="*/ 2147483647 w 3365"/>
                <a:gd name="T63" fmla="*/ 2147483647 h 2108"/>
                <a:gd name="T64" fmla="*/ 2147483647 w 3365"/>
                <a:gd name="T65" fmla="*/ 2147483647 h 2108"/>
                <a:gd name="T66" fmla="*/ 2147483647 w 3365"/>
                <a:gd name="T67" fmla="*/ 2147483647 h 2108"/>
                <a:gd name="T68" fmla="*/ 2147483647 w 3365"/>
                <a:gd name="T69" fmla="*/ 2147483647 h 2108"/>
                <a:gd name="T70" fmla="*/ 2147483647 w 3365"/>
                <a:gd name="T71" fmla="*/ 2147483647 h 2108"/>
                <a:gd name="T72" fmla="*/ 2147483647 w 3365"/>
                <a:gd name="T73" fmla="*/ 2147483647 h 2108"/>
                <a:gd name="T74" fmla="*/ 2147483647 w 3365"/>
                <a:gd name="T75" fmla="*/ 2147483647 h 2108"/>
                <a:gd name="T76" fmla="*/ 2147483647 w 3365"/>
                <a:gd name="T77" fmla="*/ 2147483647 h 2108"/>
                <a:gd name="T78" fmla="*/ 2147483647 w 3365"/>
                <a:gd name="T79" fmla="*/ 2147483647 h 2108"/>
                <a:gd name="T80" fmla="*/ 2147483647 w 3365"/>
                <a:gd name="T81" fmla="*/ 2147483647 h 2108"/>
                <a:gd name="T82" fmla="*/ 2147483647 w 3365"/>
                <a:gd name="T83" fmla="*/ 2147483647 h 2108"/>
                <a:gd name="T84" fmla="*/ 2147483647 w 3365"/>
                <a:gd name="T85" fmla="*/ 2147483647 h 2108"/>
                <a:gd name="T86" fmla="*/ 2147483647 w 3365"/>
                <a:gd name="T87" fmla="*/ 2147483647 h 2108"/>
                <a:gd name="T88" fmla="*/ 2147483647 w 3365"/>
                <a:gd name="T89" fmla="*/ 2147483647 h 2108"/>
                <a:gd name="T90" fmla="*/ 2147483647 w 3365"/>
                <a:gd name="T91" fmla="*/ 2147483647 h 2108"/>
                <a:gd name="T92" fmla="*/ 2147483647 w 3365"/>
                <a:gd name="T93" fmla="*/ 2147483647 h 2108"/>
                <a:gd name="T94" fmla="*/ 2147483647 w 3365"/>
                <a:gd name="T95" fmla="*/ 2147483647 h 2108"/>
                <a:gd name="T96" fmla="*/ 2147483647 w 3365"/>
                <a:gd name="T97" fmla="*/ 0 h 2108"/>
                <a:gd name="T98" fmla="*/ 2147483647 w 3365"/>
                <a:gd name="T99" fmla="*/ 0 h 2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65"/>
                <a:gd name="T151" fmla="*/ 0 h 2108"/>
                <a:gd name="T152" fmla="*/ 3365 w 3365"/>
                <a:gd name="T153" fmla="*/ 2108 h 2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65" h="2108">
                  <a:moveTo>
                    <a:pt x="562" y="0"/>
                  </a:moveTo>
                  <a:lnTo>
                    <a:pt x="531" y="0"/>
                  </a:lnTo>
                  <a:lnTo>
                    <a:pt x="504" y="1"/>
                  </a:lnTo>
                  <a:lnTo>
                    <a:pt x="475" y="3"/>
                  </a:lnTo>
                  <a:lnTo>
                    <a:pt x="448" y="4"/>
                  </a:lnTo>
                  <a:lnTo>
                    <a:pt x="421" y="6"/>
                  </a:lnTo>
                  <a:lnTo>
                    <a:pt x="395" y="8"/>
                  </a:lnTo>
                  <a:lnTo>
                    <a:pt x="369" y="12"/>
                  </a:lnTo>
                  <a:lnTo>
                    <a:pt x="343" y="15"/>
                  </a:lnTo>
                  <a:lnTo>
                    <a:pt x="318" y="19"/>
                  </a:lnTo>
                  <a:lnTo>
                    <a:pt x="293" y="23"/>
                  </a:lnTo>
                  <a:lnTo>
                    <a:pt x="270" y="29"/>
                  </a:lnTo>
                  <a:lnTo>
                    <a:pt x="248" y="33"/>
                  </a:lnTo>
                  <a:lnTo>
                    <a:pt x="226" y="38"/>
                  </a:lnTo>
                  <a:lnTo>
                    <a:pt x="204" y="44"/>
                  </a:lnTo>
                  <a:lnTo>
                    <a:pt x="184" y="51"/>
                  </a:lnTo>
                  <a:lnTo>
                    <a:pt x="164" y="58"/>
                  </a:lnTo>
                  <a:lnTo>
                    <a:pt x="145" y="63"/>
                  </a:lnTo>
                  <a:lnTo>
                    <a:pt x="129" y="71"/>
                  </a:lnTo>
                  <a:lnTo>
                    <a:pt x="111" y="78"/>
                  </a:lnTo>
                  <a:lnTo>
                    <a:pt x="96" y="85"/>
                  </a:lnTo>
                  <a:lnTo>
                    <a:pt x="81" y="93"/>
                  </a:lnTo>
                  <a:lnTo>
                    <a:pt x="67" y="101"/>
                  </a:lnTo>
                  <a:lnTo>
                    <a:pt x="55" y="110"/>
                  </a:lnTo>
                  <a:lnTo>
                    <a:pt x="44" y="119"/>
                  </a:lnTo>
                  <a:lnTo>
                    <a:pt x="34" y="127"/>
                  </a:lnTo>
                  <a:lnTo>
                    <a:pt x="25" y="136"/>
                  </a:lnTo>
                  <a:lnTo>
                    <a:pt x="18" y="145"/>
                  </a:lnTo>
                  <a:lnTo>
                    <a:pt x="11" y="155"/>
                  </a:lnTo>
                  <a:lnTo>
                    <a:pt x="7" y="164"/>
                  </a:lnTo>
                  <a:lnTo>
                    <a:pt x="4" y="170"/>
                  </a:lnTo>
                  <a:lnTo>
                    <a:pt x="3" y="174"/>
                  </a:lnTo>
                  <a:lnTo>
                    <a:pt x="2" y="179"/>
                  </a:lnTo>
                  <a:lnTo>
                    <a:pt x="2" y="183"/>
                  </a:lnTo>
                  <a:lnTo>
                    <a:pt x="0" y="189"/>
                  </a:lnTo>
                  <a:lnTo>
                    <a:pt x="0" y="194"/>
                  </a:lnTo>
                  <a:lnTo>
                    <a:pt x="0" y="679"/>
                  </a:lnTo>
                  <a:lnTo>
                    <a:pt x="0" y="969"/>
                  </a:lnTo>
                  <a:lnTo>
                    <a:pt x="0" y="975"/>
                  </a:lnTo>
                  <a:lnTo>
                    <a:pt x="2" y="979"/>
                  </a:lnTo>
                  <a:lnTo>
                    <a:pt x="2" y="984"/>
                  </a:lnTo>
                  <a:lnTo>
                    <a:pt x="3" y="990"/>
                  </a:lnTo>
                  <a:lnTo>
                    <a:pt x="4" y="994"/>
                  </a:lnTo>
                  <a:lnTo>
                    <a:pt x="7" y="999"/>
                  </a:lnTo>
                  <a:lnTo>
                    <a:pt x="11" y="1009"/>
                  </a:lnTo>
                  <a:lnTo>
                    <a:pt x="18" y="1019"/>
                  </a:lnTo>
                  <a:lnTo>
                    <a:pt x="25" y="1027"/>
                  </a:lnTo>
                  <a:lnTo>
                    <a:pt x="34" y="1036"/>
                  </a:lnTo>
                  <a:lnTo>
                    <a:pt x="44" y="1045"/>
                  </a:lnTo>
                  <a:lnTo>
                    <a:pt x="55" y="1054"/>
                  </a:lnTo>
                  <a:lnTo>
                    <a:pt x="67" y="1062"/>
                  </a:lnTo>
                  <a:lnTo>
                    <a:pt x="81" y="1071"/>
                  </a:lnTo>
                  <a:lnTo>
                    <a:pt x="96" y="1078"/>
                  </a:lnTo>
                  <a:lnTo>
                    <a:pt x="111" y="1086"/>
                  </a:lnTo>
                  <a:lnTo>
                    <a:pt x="129" y="1093"/>
                  </a:lnTo>
                  <a:lnTo>
                    <a:pt x="145" y="1101"/>
                  </a:lnTo>
                  <a:lnTo>
                    <a:pt x="164" y="1106"/>
                  </a:lnTo>
                  <a:lnTo>
                    <a:pt x="184" y="1113"/>
                  </a:lnTo>
                  <a:lnTo>
                    <a:pt x="204" y="1120"/>
                  </a:lnTo>
                  <a:lnTo>
                    <a:pt x="226" y="1125"/>
                  </a:lnTo>
                  <a:lnTo>
                    <a:pt x="248" y="1131"/>
                  </a:lnTo>
                  <a:lnTo>
                    <a:pt x="270" y="1135"/>
                  </a:lnTo>
                  <a:lnTo>
                    <a:pt x="293" y="1140"/>
                  </a:lnTo>
                  <a:lnTo>
                    <a:pt x="318" y="1145"/>
                  </a:lnTo>
                  <a:lnTo>
                    <a:pt x="343" y="1149"/>
                  </a:lnTo>
                  <a:lnTo>
                    <a:pt x="369" y="1151"/>
                  </a:lnTo>
                  <a:lnTo>
                    <a:pt x="395" y="1156"/>
                  </a:lnTo>
                  <a:lnTo>
                    <a:pt x="421" y="1157"/>
                  </a:lnTo>
                  <a:lnTo>
                    <a:pt x="448" y="1160"/>
                  </a:lnTo>
                  <a:lnTo>
                    <a:pt x="475" y="1161"/>
                  </a:lnTo>
                  <a:lnTo>
                    <a:pt x="504" y="1162"/>
                  </a:lnTo>
                  <a:lnTo>
                    <a:pt x="531" y="1164"/>
                  </a:lnTo>
                  <a:lnTo>
                    <a:pt x="560" y="1164"/>
                  </a:lnTo>
                  <a:lnTo>
                    <a:pt x="1962" y="1164"/>
                  </a:lnTo>
                  <a:lnTo>
                    <a:pt x="1709" y="2108"/>
                  </a:lnTo>
                  <a:lnTo>
                    <a:pt x="2803" y="1164"/>
                  </a:lnTo>
                  <a:lnTo>
                    <a:pt x="2832" y="1164"/>
                  </a:lnTo>
                  <a:lnTo>
                    <a:pt x="2861" y="1162"/>
                  </a:lnTo>
                  <a:lnTo>
                    <a:pt x="2888" y="1161"/>
                  </a:lnTo>
                  <a:lnTo>
                    <a:pt x="2917" y="1160"/>
                  </a:lnTo>
                  <a:lnTo>
                    <a:pt x="2943" y="1158"/>
                  </a:lnTo>
                  <a:lnTo>
                    <a:pt x="2970" y="1156"/>
                  </a:lnTo>
                  <a:lnTo>
                    <a:pt x="2996" y="1151"/>
                  </a:lnTo>
                  <a:lnTo>
                    <a:pt x="3021" y="1149"/>
                  </a:lnTo>
                  <a:lnTo>
                    <a:pt x="3046" y="1145"/>
                  </a:lnTo>
                  <a:lnTo>
                    <a:pt x="3070" y="1140"/>
                  </a:lnTo>
                  <a:lnTo>
                    <a:pt x="3094" y="1135"/>
                  </a:lnTo>
                  <a:lnTo>
                    <a:pt x="3117" y="1131"/>
                  </a:lnTo>
                  <a:lnTo>
                    <a:pt x="3139" y="1125"/>
                  </a:lnTo>
                  <a:lnTo>
                    <a:pt x="3159" y="1120"/>
                  </a:lnTo>
                  <a:lnTo>
                    <a:pt x="3180" y="1113"/>
                  </a:lnTo>
                  <a:lnTo>
                    <a:pt x="3200" y="1106"/>
                  </a:lnTo>
                  <a:lnTo>
                    <a:pt x="3218" y="1101"/>
                  </a:lnTo>
                  <a:lnTo>
                    <a:pt x="3236" y="1093"/>
                  </a:lnTo>
                  <a:lnTo>
                    <a:pt x="3252" y="1086"/>
                  </a:lnTo>
                  <a:lnTo>
                    <a:pt x="3269" y="1078"/>
                  </a:lnTo>
                  <a:lnTo>
                    <a:pt x="3283" y="1071"/>
                  </a:lnTo>
                  <a:lnTo>
                    <a:pt x="3296" y="1062"/>
                  </a:lnTo>
                  <a:lnTo>
                    <a:pt x="3309" y="1054"/>
                  </a:lnTo>
                  <a:lnTo>
                    <a:pt x="3320" y="1045"/>
                  </a:lnTo>
                  <a:lnTo>
                    <a:pt x="3330" y="1036"/>
                  </a:lnTo>
                  <a:lnTo>
                    <a:pt x="3339" y="1027"/>
                  </a:lnTo>
                  <a:lnTo>
                    <a:pt x="3347" y="1019"/>
                  </a:lnTo>
                  <a:lnTo>
                    <a:pt x="3352" y="1009"/>
                  </a:lnTo>
                  <a:lnTo>
                    <a:pt x="3358" y="999"/>
                  </a:lnTo>
                  <a:lnTo>
                    <a:pt x="3359" y="994"/>
                  </a:lnTo>
                  <a:lnTo>
                    <a:pt x="3361" y="990"/>
                  </a:lnTo>
                  <a:lnTo>
                    <a:pt x="3362" y="984"/>
                  </a:lnTo>
                  <a:lnTo>
                    <a:pt x="3363" y="979"/>
                  </a:lnTo>
                  <a:lnTo>
                    <a:pt x="3363" y="975"/>
                  </a:lnTo>
                  <a:lnTo>
                    <a:pt x="3365" y="969"/>
                  </a:lnTo>
                  <a:lnTo>
                    <a:pt x="3365" y="679"/>
                  </a:lnTo>
                  <a:lnTo>
                    <a:pt x="3365" y="194"/>
                  </a:lnTo>
                  <a:lnTo>
                    <a:pt x="3363" y="189"/>
                  </a:lnTo>
                  <a:lnTo>
                    <a:pt x="3363" y="183"/>
                  </a:lnTo>
                  <a:lnTo>
                    <a:pt x="3362" y="179"/>
                  </a:lnTo>
                  <a:lnTo>
                    <a:pt x="3361" y="174"/>
                  </a:lnTo>
                  <a:lnTo>
                    <a:pt x="3359" y="170"/>
                  </a:lnTo>
                  <a:lnTo>
                    <a:pt x="3358" y="164"/>
                  </a:lnTo>
                  <a:lnTo>
                    <a:pt x="3352" y="155"/>
                  </a:lnTo>
                  <a:lnTo>
                    <a:pt x="3347" y="145"/>
                  </a:lnTo>
                  <a:lnTo>
                    <a:pt x="3339" y="136"/>
                  </a:lnTo>
                  <a:lnTo>
                    <a:pt x="3330" y="127"/>
                  </a:lnTo>
                  <a:lnTo>
                    <a:pt x="3320" y="119"/>
                  </a:lnTo>
                  <a:lnTo>
                    <a:pt x="3309" y="110"/>
                  </a:lnTo>
                  <a:lnTo>
                    <a:pt x="3296" y="101"/>
                  </a:lnTo>
                  <a:lnTo>
                    <a:pt x="3283" y="93"/>
                  </a:lnTo>
                  <a:lnTo>
                    <a:pt x="3269" y="85"/>
                  </a:lnTo>
                  <a:lnTo>
                    <a:pt x="3252" y="78"/>
                  </a:lnTo>
                  <a:lnTo>
                    <a:pt x="3236" y="71"/>
                  </a:lnTo>
                  <a:lnTo>
                    <a:pt x="3218" y="63"/>
                  </a:lnTo>
                  <a:lnTo>
                    <a:pt x="3200" y="58"/>
                  </a:lnTo>
                  <a:lnTo>
                    <a:pt x="3180" y="51"/>
                  </a:lnTo>
                  <a:lnTo>
                    <a:pt x="3159" y="44"/>
                  </a:lnTo>
                  <a:lnTo>
                    <a:pt x="3139" y="38"/>
                  </a:lnTo>
                  <a:lnTo>
                    <a:pt x="3117" y="33"/>
                  </a:lnTo>
                  <a:lnTo>
                    <a:pt x="3094" y="29"/>
                  </a:lnTo>
                  <a:lnTo>
                    <a:pt x="3070" y="23"/>
                  </a:lnTo>
                  <a:lnTo>
                    <a:pt x="3046" y="19"/>
                  </a:lnTo>
                  <a:lnTo>
                    <a:pt x="3021" y="15"/>
                  </a:lnTo>
                  <a:lnTo>
                    <a:pt x="2996" y="12"/>
                  </a:lnTo>
                  <a:lnTo>
                    <a:pt x="2970" y="8"/>
                  </a:lnTo>
                  <a:lnTo>
                    <a:pt x="2943" y="6"/>
                  </a:lnTo>
                  <a:lnTo>
                    <a:pt x="2916" y="4"/>
                  </a:lnTo>
                  <a:lnTo>
                    <a:pt x="2888" y="3"/>
                  </a:lnTo>
                  <a:lnTo>
                    <a:pt x="2861" y="1"/>
                  </a:lnTo>
                  <a:lnTo>
                    <a:pt x="2832" y="0"/>
                  </a:lnTo>
                  <a:lnTo>
                    <a:pt x="2803" y="0"/>
                  </a:lnTo>
                  <a:lnTo>
                    <a:pt x="1962" y="0"/>
                  </a:lnTo>
                  <a:lnTo>
                    <a:pt x="562" y="0"/>
                  </a:lnTo>
                  <a:close/>
                </a:path>
              </a:pathLst>
            </a:custGeom>
            <a:solidFill>
              <a:srgbClr val="FFFF99">
                <a:alpha val="59999"/>
              </a:srgbClr>
            </a:solidFill>
            <a:ln w="9525">
              <a:solidFill>
                <a:srgbClr val="FFFF00"/>
              </a:solidFill>
              <a:round/>
              <a:headEnd/>
              <a:tailEnd/>
            </a:ln>
          </p:spPr>
          <p:txBody>
            <a:bodyPr/>
            <a:lstStyle/>
            <a:p>
              <a:endParaRPr lang="es-ES" sz="1100"/>
            </a:p>
          </p:txBody>
        </p:sp>
        <p:sp>
          <p:nvSpPr>
            <p:cNvPr id="30781" name="Rectangle 83"/>
            <p:cNvSpPr>
              <a:spLocks noChangeArrowheads="1"/>
            </p:cNvSpPr>
            <p:nvPr/>
          </p:nvSpPr>
          <p:spPr bwMode="auto">
            <a:xfrm>
              <a:off x="7040586" y="2422525"/>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endParaRPr lang="es-ES" sz="1000" b="0">
                <a:latin typeface="Arial" charset="0"/>
              </a:endParaRPr>
            </a:p>
          </p:txBody>
        </p:sp>
        <p:sp>
          <p:nvSpPr>
            <p:cNvPr id="30782" name="Rectangle 84"/>
            <p:cNvSpPr>
              <a:spLocks noChangeArrowheads="1"/>
            </p:cNvSpPr>
            <p:nvPr/>
          </p:nvSpPr>
          <p:spPr bwMode="auto">
            <a:xfrm>
              <a:off x="7040563" y="2598738"/>
              <a:ext cx="464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b="0" smtClean="0">
                  <a:solidFill>
                    <a:srgbClr val="FFFFFF"/>
                  </a:solidFill>
                </a:rPr>
                <a:t>-</a:t>
              </a:r>
              <a:endParaRPr lang="es-ES" sz="1000" b="0">
                <a:latin typeface="Arial" charset="0"/>
              </a:endParaRPr>
            </a:p>
          </p:txBody>
        </p:sp>
        <p:sp>
          <p:nvSpPr>
            <p:cNvPr id="30783" name="Rectangle 85"/>
            <p:cNvSpPr>
              <a:spLocks noChangeArrowheads="1"/>
            </p:cNvSpPr>
            <p:nvPr/>
          </p:nvSpPr>
          <p:spPr bwMode="auto">
            <a:xfrm>
              <a:off x="7113611" y="2598738"/>
              <a:ext cx="12439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smtClean="0">
                  <a:solidFill>
                    <a:srgbClr val="000066"/>
                  </a:solidFill>
                </a:rPr>
                <a:t>Standard formula or</a:t>
              </a:r>
              <a:endParaRPr lang="es-ES" sz="1000" b="0">
                <a:solidFill>
                  <a:srgbClr val="000066"/>
                </a:solidFill>
                <a:latin typeface="Arial" charset="0"/>
              </a:endParaRPr>
            </a:p>
          </p:txBody>
        </p:sp>
        <p:sp>
          <p:nvSpPr>
            <p:cNvPr id="30784" name="Rectangle 86"/>
            <p:cNvSpPr>
              <a:spLocks noChangeArrowheads="1"/>
            </p:cNvSpPr>
            <p:nvPr/>
          </p:nvSpPr>
          <p:spPr bwMode="auto">
            <a:xfrm>
              <a:off x="7040563" y="2773363"/>
              <a:ext cx="464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b="0" smtClean="0">
                  <a:solidFill>
                    <a:srgbClr val="FFFFFF"/>
                  </a:solidFill>
                </a:rPr>
                <a:t>-</a:t>
              </a:r>
              <a:endParaRPr lang="es-ES" sz="1000" b="0">
                <a:latin typeface="Arial" charset="0"/>
              </a:endParaRPr>
            </a:p>
          </p:txBody>
        </p:sp>
        <p:sp>
          <p:nvSpPr>
            <p:cNvPr id="30785" name="Rectangle 87"/>
            <p:cNvSpPr>
              <a:spLocks noChangeArrowheads="1"/>
            </p:cNvSpPr>
            <p:nvPr/>
          </p:nvSpPr>
          <p:spPr bwMode="auto">
            <a:xfrm>
              <a:off x="7113611" y="2773363"/>
              <a:ext cx="89287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s-ES" sz="1100" smtClean="0">
                  <a:solidFill>
                    <a:srgbClr val="000066"/>
                  </a:solidFill>
                </a:rPr>
                <a:t>Internal model</a:t>
              </a:r>
              <a:endParaRPr lang="es-ES" sz="1000" b="0">
                <a:solidFill>
                  <a:srgbClr val="000066"/>
                </a:solidFill>
                <a:latin typeface="Arial" charset="0"/>
              </a:endParaRPr>
            </a:p>
          </p:txBody>
        </p:sp>
        <p:sp>
          <p:nvSpPr>
            <p:cNvPr id="30786" name="Freeform 63"/>
            <p:cNvSpPr>
              <a:spLocks/>
            </p:cNvSpPr>
            <p:nvPr/>
          </p:nvSpPr>
          <p:spPr bwMode="auto">
            <a:xfrm>
              <a:off x="1000125" y="1857375"/>
              <a:ext cx="2690813" cy="563563"/>
            </a:xfrm>
            <a:custGeom>
              <a:avLst/>
              <a:gdLst>
                <a:gd name="T0" fmla="*/ 2147483647 w 5084"/>
                <a:gd name="T1" fmla="*/ 2147483647 h 1064"/>
                <a:gd name="T2" fmla="*/ 2147483647 w 5084"/>
                <a:gd name="T3" fmla="*/ 2147483647 h 1064"/>
                <a:gd name="T4" fmla="*/ 2147483647 w 5084"/>
                <a:gd name="T5" fmla="*/ 2147483647 h 1064"/>
                <a:gd name="T6" fmla="*/ 2147483647 w 5084"/>
                <a:gd name="T7" fmla="*/ 2147483647 h 1064"/>
                <a:gd name="T8" fmla="*/ 2147483647 w 5084"/>
                <a:gd name="T9" fmla="*/ 2147483647 h 1064"/>
                <a:gd name="T10" fmla="*/ 2147483647 w 5084"/>
                <a:gd name="T11" fmla="*/ 2147483647 h 1064"/>
                <a:gd name="T12" fmla="*/ 2147483647 w 5084"/>
                <a:gd name="T13" fmla="*/ 2147483647 h 1064"/>
                <a:gd name="T14" fmla="*/ 2147483647 w 5084"/>
                <a:gd name="T15" fmla="*/ 2147483647 h 1064"/>
                <a:gd name="T16" fmla="*/ 2147483647 w 5084"/>
                <a:gd name="T17" fmla="*/ 2147483647 h 1064"/>
                <a:gd name="T18" fmla="*/ 2147483647 w 5084"/>
                <a:gd name="T19" fmla="*/ 2147483647 h 1064"/>
                <a:gd name="T20" fmla="*/ 2147483647 w 5084"/>
                <a:gd name="T21" fmla="*/ 2147483647 h 1064"/>
                <a:gd name="T22" fmla="*/ 2147483647 w 5084"/>
                <a:gd name="T23" fmla="*/ 2147483647 h 1064"/>
                <a:gd name="T24" fmla="*/ 0 w 5084"/>
                <a:gd name="T25" fmla="*/ 2147483647 h 1064"/>
                <a:gd name="T26" fmla="*/ 2147483647 w 5084"/>
                <a:gd name="T27" fmla="*/ 2147483647 h 1064"/>
                <a:gd name="T28" fmla="*/ 2147483647 w 5084"/>
                <a:gd name="T29" fmla="*/ 2147483647 h 1064"/>
                <a:gd name="T30" fmla="*/ 2147483647 w 5084"/>
                <a:gd name="T31" fmla="*/ 2147483647 h 1064"/>
                <a:gd name="T32" fmla="*/ 2147483647 w 5084"/>
                <a:gd name="T33" fmla="*/ 2147483647 h 1064"/>
                <a:gd name="T34" fmla="*/ 2147483647 w 5084"/>
                <a:gd name="T35" fmla="*/ 2147483647 h 1064"/>
                <a:gd name="T36" fmla="*/ 2147483647 w 5084"/>
                <a:gd name="T37" fmla="*/ 2147483647 h 1064"/>
                <a:gd name="T38" fmla="*/ 2147483647 w 5084"/>
                <a:gd name="T39" fmla="*/ 2147483647 h 1064"/>
                <a:gd name="T40" fmla="*/ 2147483647 w 5084"/>
                <a:gd name="T41" fmla="*/ 2147483647 h 1064"/>
                <a:gd name="T42" fmla="*/ 2147483647 w 5084"/>
                <a:gd name="T43" fmla="*/ 2147483647 h 1064"/>
                <a:gd name="T44" fmla="*/ 2147483647 w 5084"/>
                <a:gd name="T45" fmla="*/ 2147483647 h 1064"/>
                <a:gd name="T46" fmla="*/ 2147483647 w 5084"/>
                <a:gd name="T47" fmla="*/ 2147483647 h 1064"/>
                <a:gd name="T48" fmla="*/ 2147483647 w 5084"/>
                <a:gd name="T49" fmla="*/ 2147483647 h 1064"/>
                <a:gd name="T50" fmla="*/ 2147483647 w 5084"/>
                <a:gd name="T51" fmla="*/ 2147483647 h 1064"/>
                <a:gd name="T52" fmla="*/ 2147483647 w 5084"/>
                <a:gd name="T53" fmla="*/ 2147483647 h 1064"/>
                <a:gd name="T54" fmla="*/ 2147483647 w 5084"/>
                <a:gd name="T55" fmla="*/ 2147483647 h 1064"/>
                <a:gd name="T56" fmla="*/ 2147483647 w 5084"/>
                <a:gd name="T57" fmla="*/ 2147483647 h 1064"/>
                <a:gd name="T58" fmla="*/ 2147483647 w 5084"/>
                <a:gd name="T59" fmla="*/ 2147483647 h 1064"/>
                <a:gd name="T60" fmla="*/ 2147483647 w 5084"/>
                <a:gd name="T61" fmla="*/ 2147483647 h 1064"/>
                <a:gd name="T62" fmla="*/ 2147483647 w 5084"/>
                <a:gd name="T63" fmla="*/ 2147483647 h 1064"/>
                <a:gd name="T64" fmla="*/ 2147483647 w 5084"/>
                <a:gd name="T65" fmla="*/ 2147483647 h 1064"/>
                <a:gd name="T66" fmla="*/ 2147483647 w 5084"/>
                <a:gd name="T67" fmla="*/ 2147483647 h 1064"/>
                <a:gd name="T68" fmla="*/ 2147483647 w 5084"/>
                <a:gd name="T69" fmla="*/ 2147483647 h 1064"/>
                <a:gd name="T70" fmla="*/ 2147483647 w 5084"/>
                <a:gd name="T71" fmla="*/ 2147483647 h 1064"/>
                <a:gd name="T72" fmla="*/ 2147483647 w 5084"/>
                <a:gd name="T73" fmla="*/ 2147483647 h 1064"/>
                <a:gd name="T74" fmla="*/ 2147483647 w 5084"/>
                <a:gd name="T75" fmla="*/ 2147483647 h 1064"/>
                <a:gd name="T76" fmla="*/ 2147483647 w 5084"/>
                <a:gd name="T77" fmla="*/ 2147483647 h 1064"/>
                <a:gd name="T78" fmla="*/ 2147483647 w 5084"/>
                <a:gd name="T79" fmla="*/ 2147483647 h 1064"/>
                <a:gd name="T80" fmla="*/ 2147483647 w 5084"/>
                <a:gd name="T81" fmla="*/ 2147483647 h 1064"/>
                <a:gd name="T82" fmla="*/ 2147483647 w 5084"/>
                <a:gd name="T83" fmla="*/ 2147483647 h 1064"/>
                <a:gd name="T84" fmla="*/ 2147483647 w 5084"/>
                <a:gd name="T85" fmla="*/ 2147483647 h 1064"/>
                <a:gd name="T86" fmla="*/ 2147483647 w 5084"/>
                <a:gd name="T87" fmla="*/ 2147483647 h 1064"/>
                <a:gd name="T88" fmla="*/ 2147483647 w 5084"/>
                <a:gd name="T89" fmla="*/ 2147483647 h 1064"/>
                <a:gd name="T90" fmla="*/ 2147483647 w 5084"/>
                <a:gd name="T91" fmla="*/ 2147483647 h 1064"/>
                <a:gd name="T92" fmla="*/ 2147483647 w 5084"/>
                <a:gd name="T93" fmla="*/ 2147483647 h 1064"/>
                <a:gd name="T94" fmla="*/ 2147483647 w 5084"/>
                <a:gd name="T95" fmla="*/ 2147483647 h 1064"/>
                <a:gd name="T96" fmla="*/ 2147483647 w 5084"/>
                <a:gd name="T97" fmla="*/ 2147483647 h 1064"/>
                <a:gd name="T98" fmla="*/ 2147483647 w 5084"/>
                <a:gd name="T99" fmla="*/ 2147483647 h 1064"/>
                <a:gd name="T100" fmla="*/ 2147483647 w 5084"/>
                <a:gd name="T101" fmla="*/ 0 h 10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4"/>
                <a:gd name="T154" fmla="*/ 0 h 1064"/>
                <a:gd name="T155" fmla="*/ 5084 w 5084"/>
                <a:gd name="T156" fmla="*/ 1064 h 10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4" h="1064">
                  <a:moveTo>
                    <a:pt x="2541" y="0"/>
                  </a:moveTo>
                  <a:lnTo>
                    <a:pt x="2411" y="0"/>
                  </a:lnTo>
                  <a:lnTo>
                    <a:pt x="2281" y="3"/>
                  </a:lnTo>
                  <a:lnTo>
                    <a:pt x="2154" y="5"/>
                  </a:lnTo>
                  <a:lnTo>
                    <a:pt x="2029" y="10"/>
                  </a:lnTo>
                  <a:lnTo>
                    <a:pt x="1906" y="16"/>
                  </a:lnTo>
                  <a:lnTo>
                    <a:pt x="1785" y="23"/>
                  </a:lnTo>
                  <a:lnTo>
                    <a:pt x="1667" y="31"/>
                  </a:lnTo>
                  <a:lnTo>
                    <a:pt x="1552" y="41"/>
                  </a:lnTo>
                  <a:lnTo>
                    <a:pt x="1439" y="52"/>
                  </a:lnTo>
                  <a:lnTo>
                    <a:pt x="1329" y="63"/>
                  </a:lnTo>
                  <a:lnTo>
                    <a:pt x="1224" y="77"/>
                  </a:lnTo>
                  <a:lnTo>
                    <a:pt x="1120" y="90"/>
                  </a:lnTo>
                  <a:lnTo>
                    <a:pt x="1021" y="105"/>
                  </a:lnTo>
                  <a:lnTo>
                    <a:pt x="972" y="112"/>
                  </a:lnTo>
                  <a:lnTo>
                    <a:pt x="924" y="120"/>
                  </a:lnTo>
                  <a:lnTo>
                    <a:pt x="877" y="129"/>
                  </a:lnTo>
                  <a:lnTo>
                    <a:pt x="832" y="137"/>
                  </a:lnTo>
                  <a:lnTo>
                    <a:pt x="788" y="146"/>
                  </a:lnTo>
                  <a:lnTo>
                    <a:pt x="744" y="155"/>
                  </a:lnTo>
                  <a:lnTo>
                    <a:pt x="702" y="164"/>
                  </a:lnTo>
                  <a:lnTo>
                    <a:pt x="660" y="174"/>
                  </a:lnTo>
                  <a:lnTo>
                    <a:pt x="620" y="183"/>
                  </a:lnTo>
                  <a:lnTo>
                    <a:pt x="580" y="193"/>
                  </a:lnTo>
                  <a:lnTo>
                    <a:pt x="542" y="203"/>
                  </a:lnTo>
                  <a:lnTo>
                    <a:pt x="505" y="214"/>
                  </a:lnTo>
                  <a:lnTo>
                    <a:pt x="468" y="223"/>
                  </a:lnTo>
                  <a:lnTo>
                    <a:pt x="434" y="234"/>
                  </a:lnTo>
                  <a:lnTo>
                    <a:pt x="399" y="245"/>
                  </a:lnTo>
                  <a:lnTo>
                    <a:pt x="368" y="256"/>
                  </a:lnTo>
                  <a:lnTo>
                    <a:pt x="336" y="267"/>
                  </a:lnTo>
                  <a:lnTo>
                    <a:pt x="306" y="278"/>
                  </a:lnTo>
                  <a:lnTo>
                    <a:pt x="278" y="289"/>
                  </a:lnTo>
                  <a:lnTo>
                    <a:pt x="250" y="301"/>
                  </a:lnTo>
                  <a:lnTo>
                    <a:pt x="224" y="312"/>
                  </a:lnTo>
                  <a:lnTo>
                    <a:pt x="199" y="324"/>
                  </a:lnTo>
                  <a:lnTo>
                    <a:pt x="176" y="337"/>
                  </a:lnTo>
                  <a:lnTo>
                    <a:pt x="154" y="348"/>
                  </a:lnTo>
                  <a:lnTo>
                    <a:pt x="134" y="360"/>
                  </a:lnTo>
                  <a:lnTo>
                    <a:pt x="113" y="374"/>
                  </a:lnTo>
                  <a:lnTo>
                    <a:pt x="95" y="386"/>
                  </a:lnTo>
                  <a:lnTo>
                    <a:pt x="79" y="398"/>
                  </a:lnTo>
                  <a:lnTo>
                    <a:pt x="65" y="411"/>
                  </a:lnTo>
                  <a:lnTo>
                    <a:pt x="52" y="424"/>
                  </a:lnTo>
                  <a:lnTo>
                    <a:pt x="39" y="437"/>
                  </a:lnTo>
                  <a:lnTo>
                    <a:pt x="28" y="450"/>
                  </a:lnTo>
                  <a:lnTo>
                    <a:pt x="20" y="464"/>
                  </a:lnTo>
                  <a:lnTo>
                    <a:pt x="13" y="476"/>
                  </a:lnTo>
                  <a:lnTo>
                    <a:pt x="6" y="490"/>
                  </a:lnTo>
                  <a:lnTo>
                    <a:pt x="2" y="504"/>
                  </a:lnTo>
                  <a:lnTo>
                    <a:pt x="1" y="518"/>
                  </a:lnTo>
                  <a:lnTo>
                    <a:pt x="0" y="531"/>
                  </a:lnTo>
                  <a:lnTo>
                    <a:pt x="1" y="545"/>
                  </a:lnTo>
                  <a:lnTo>
                    <a:pt x="2" y="559"/>
                  </a:lnTo>
                  <a:lnTo>
                    <a:pt x="6" y="572"/>
                  </a:lnTo>
                  <a:lnTo>
                    <a:pt x="13" y="586"/>
                  </a:lnTo>
                  <a:lnTo>
                    <a:pt x="20" y="598"/>
                  </a:lnTo>
                  <a:lnTo>
                    <a:pt x="28" y="612"/>
                  </a:lnTo>
                  <a:lnTo>
                    <a:pt x="39" y="626"/>
                  </a:lnTo>
                  <a:lnTo>
                    <a:pt x="52" y="638"/>
                  </a:lnTo>
                  <a:lnTo>
                    <a:pt x="65" y="652"/>
                  </a:lnTo>
                  <a:lnTo>
                    <a:pt x="79" y="664"/>
                  </a:lnTo>
                  <a:lnTo>
                    <a:pt x="95" y="676"/>
                  </a:lnTo>
                  <a:lnTo>
                    <a:pt x="113" y="690"/>
                  </a:lnTo>
                  <a:lnTo>
                    <a:pt x="134" y="702"/>
                  </a:lnTo>
                  <a:lnTo>
                    <a:pt x="154" y="715"/>
                  </a:lnTo>
                  <a:lnTo>
                    <a:pt x="176" y="726"/>
                  </a:lnTo>
                  <a:lnTo>
                    <a:pt x="199" y="738"/>
                  </a:lnTo>
                  <a:lnTo>
                    <a:pt x="224" y="750"/>
                  </a:lnTo>
                  <a:lnTo>
                    <a:pt x="250" y="761"/>
                  </a:lnTo>
                  <a:lnTo>
                    <a:pt x="278" y="774"/>
                  </a:lnTo>
                  <a:lnTo>
                    <a:pt x="306" y="784"/>
                  </a:lnTo>
                  <a:lnTo>
                    <a:pt x="336" y="795"/>
                  </a:lnTo>
                  <a:lnTo>
                    <a:pt x="368" y="806"/>
                  </a:lnTo>
                  <a:lnTo>
                    <a:pt x="399" y="817"/>
                  </a:lnTo>
                  <a:lnTo>
                    <a:pt x="434" y="828"/>
                  </a:lnTo>
                  <a:lnTo>
                    <a:pt x="468" y="839"/>
                  </a:lnTo>
                  <a:lnTo>
                    <a:pt x="505" y="849"/>
                  </a:lnTo>
                  <a:lnTo>
                    <a:pt x="542" y="860"/>
                  </a:lnTo>
                  <a:lnTo>
                    <a:pt x="580" y="869"/>
                  </a:lnTo>
                  <a:lnTo>
                    <a:pt x="620" y="879"/>
                  </a:lnTo>
                  <a:lnTo>
                    <a:pt x="660" y="889"/>
                  </a:lnTo>
                  <a:lnTo>
                    <a:pt x="702" y="898"/>
                  </a:lnTo>
                  <a:lnTo>
                    <a:pt x="744" y="908"/>
                  </a:lnTo>
                  <a:lnTo>
                    <a:pt x="788" y="916"/>
                  </a:lnTo>
                  <a:lnTo>
                    <a:pt x="832" y="926"/>
                  </a:lnTo>
                  <a:lnTo>
                    <a:pt x="877" y="934"/>
                  </a:lnTo>
                  <a:lnTo>
                    <a:pt x="924" y="942"/>
                  </a:lnTo>
                  <a:lnTo>
                    <a:pt x="972" y="950"/>
                  </a:lnTo>
                  <a:lnTo>
                    <a:pt x="1021" y="957"/>
                  </a:lnTo>
                  <a:lnTo>
                    <a:pt x="1120" y="972"/>
                  </a:lnTo>
                  <a:lnTo>
                    <a:pt x="1224" y="986"/>
                  </a:lnTo>
                  <a:lnTo>
                    <a:pt x="1329" y="999"/>
                  </a:lnTo>
                  <a:lnTo>
                    <a:pt x="1439" y="1010"/>
                  </a:lnTo>
                  <a:lnTo>
                    <a:pt x="1552" y="1021"/>
                  </a:lnTo>
                  <a:lnTo>
                    <a:pt x="1667" y="1031"/>
                  </a:lnTo>
                  <a:lnTo>
                    <a:pt x="1785" y="1039"/>
                  </a:lnTo>
                  <a:lnTo>
                    <a:pt x="1906" y="1046"/>
                  </a:lnTo>
                  <a:lnTo>
                    <a:pt x="2029" y="1053"/>
                  </a:lnTo>
                  <a:lnTo>
                    <a:pt x="2154" y="1057"/>
                  </a:lnTo>
                  <a:lnTo>
                    <a:pt x="2281" y="1061"/>
                  </a:lnTo>
                  <a:lnTo>
                    <a:pt x="2411" y="1062"/>
                  </a:lnTo>
                  <a:lnTo>
                    <a:pt x="2541" y="1064"/>
                  </a:lnTo>
                  <a:lnTo>
                    <a:pt x="2673" y="1062"/>
                  </a:lnTo>
                  <a:lnTo>
                    <a:pt x="2801" y="1061"/>
                  </a:lnTo>
                  <a:lnTo>
                    <a:pt x="2929" y="1057"/>
                  </a:lnTo>
                  <a:lnTo>
                    <a:pt x="3053" y="1053"/>
                  </a:lnTo>
                  <a:lnTo>
                    <a:pt x="3176" y="1046"/>
                  </a:lnTo>
                  <a:lnTo>
                    <a:pt x="3297" y="1039"/>
                  </a:lnTo>
                  <a:lnTo>
                    <a:pt x="3415" y="1031"/>
                  </a:lnTo>
                  <a:lnTo>
                    <a:pt x="3531" y="1021"/>
                  </a:lnTo>
                  <a:lnTo>
                    <a:pt x="3643" y="1010"/>
                  </a:lnTo>
                  <a:lnTo>
                    <a:pt x="3753" y="999"/>
                  </a:lnTo>
                  <a:lnTo>
                    <a:pt x="3860" y="986"/>
                  </a:lnTo>
                  <a:lnTo>
                    <a:pt x="3962" y="972"/>
                  </a:lnTo>
                  <a:lnTo>
                    <a:pt x="4062" y="957"/>
                  </a:lnTo>
                  <a:lnTo>
                    <a:pt x="4110" y="950"/>
                  </a:lnTo>
                  <a:lnTo>
                    <a:pt x="4158" y="942"/>
                  </a:lnTo>
                  <a:lnTo>
                    <a:pt x="4205" y="934"/>
                  </a:lnTo>
                  <a:lnTo>
                    <a:pt x="4250" y="926"/>
                  </a:lnTo>
                  <a:lnTo>
                    <a:pt x="4295" y="916"/>
                  </a:lnTo>
                  <a:lnTo>
                    <a:pt x="4339" y="908"/>
                  </a:lnTo>
                  <a:lnTo>
                    <a:pt x="4382" y="898"/>
                  </a:lnTo>
                  <a:lnTo>
                    <a:pt x="4423" y="889"/>
                  </a:lnTo>
                  <a:lnTo>
                    <a:pt x="4464" y="879"/>
                  </a:lnTo>
                  <a:lnTo>
                    <a:pt x="4503" y="869"/>
                  </a:lnTo>
                  <a:lnTo>
                    <a:pt x="4542" y="860"/>
                  </a:lnTo>
                  <a:lnTo>
                    <a:pt x="4579" y="849"/>
                  </a:lnTo>
                  <a:lnTo>
                    <a:pt x="4614" y="839"/>
                  </a:lnTo>
                  <a:lnTo>
                    <a:pt x="4650" y="828"/>
                  </a:lnTo>
                  <a:lnTo>
                    <a:pt x="4683" y="817"/>
                  </a:lnTo>
                  <a:lnTo>
                    <a:pt x="4716" y="806"/>
                  </a:lnTo>
                  <a:lnTo>
                    <a:pt x="4747" y="795"/>
                  </a:lnTo>
                  <a:lnTo>
                    <a:pt x="4776" y="784"/>
                  </a:lnTo>
                  <a:lnTo>
                    <a:pt x="4805" y="774"/>
                  </a:lnTo>
                  <a:lnTo>
                    <a:pt x="4832" y="761"/>
                  </a:lnTo>
                  <a:lnTo>
                    <a:pt x="4859" y="750"/>
                  </a:lnTo>
                  <a:lnTo>
                    <a:pt x="4884" y="738"/>
                  </a:lnTo>
                  <a:lnTo>
                    <a:pt x="4907" y="726"/>
                  </a:lnTo>
                  <a:lnTo>
                    <a:pt x="4929" y="715"/>
                  </a:lnTo>
                  <a:lnTo>
                    <a:pt x="4950" y="702"/>
                  </a:lnTo>
                  <a:lnTo>
                    <a:pt x="4969" y="690"/>
                  </a:lnTo>
                  <a:lnTo>
                    <a:pt x="4987" y="676"/>
                  </a:lnTo>
                  <a:lnTo>
                    <a:pt x="5003" y="664"/>
                  </a:lnTo>
                  <a:lnTo>
                    <a:pt x="5018" y="652"/>
                  </a:lnTo>
                  <a:lnTo>
                    <a:pt x="5032" y="638"/>
                  </a:lnTo>
                  <a:lnTo>
                    <a:pt x="5044" y="626"/>
                  </a:lnTo>
                  <a:lnTo>
                    <a:pt x="5054" y="612"/>
                  </a:lnTo>
                  <a:lnTo>
                    <a:pt x="5063" y="598"/>
                  </a:lnTo>
                  <a:lnTo>
                    <a:pt x="5070" y="586"/>
                  </a:lnTo>
                  <a:lnTo>
                    <a:pt x="5076" y="572"/>
                  </a:lnTo>
                  <a:lnTo>
                    <a:pt x="5080" y="559"/>
                  </a:lnTo>
                  <a:lnTo>
                    <a:pt x="5083" y="545"/>
                  </a:lnTo>
                  <a:lnTo>
                    <a:pt x="5084" y="531"/>
                  </a:lnTo>
                  <a:lnTo>
                    <a:pt x="5083" y="518"/>
                  </a:lnTo>
                  <a:lnTo>
                    <a:pt x="5080" y="504"/>
                  </a:lnTo>
                  <a:lnTo>
                    <a:pt x="5076" y="490"/>
                  </a:lnTo>
                  <a:lnTo>
                    <a:pt x="5070" y="476"/>
                  </a:lnTo>
                  <a:lnTo>
                    <a:pt x="5063" y="464"/>
                  </a:lnTo>
                  <a:lnTo>
                    <a:pt x="5054" y="450"/>
                  </a:lnTo>
                  <a:lnTo>
                    <a:pt x="5044" y="437"/>
                  </a:lnTo>
                  <a:lnTo>
                    <a:pt x="5032" y="424"/>
                  </a:lnTo>
                  <a:lnTo>
                    <a:pt x="5018" y="411"/>
                  </a:lnTo>
                  <a:lnTo>
                    <a:pt x="5003" y="398"/>
                  </a:lnTo>
                  <a:lnTo>
                    <a:pt x="4987" y="386"/>
                  </a:lnTo>
                  <a:lnTo>
                    <a:pt x="4969" y="374"/>
                  </a:lnTo>
                  <a:lnTo>
                    <a:pt x="4950" y="360"/>
                  </a:lnTo>
                  <a:lnTo>
                    <a:pt x="4929" y="348"/>
                  </a:lnTo>
                  <a:lnTo>
                    <a:pt x="4907" y="337"/>
                  </a:lnTo>
                  <a:lnTo>
                    <a:pt x="4884" y="324"/>
                  </a:lnTo>
                  <a:lnTo>
                    <a:pt x="4859" y="312"/>
                  </a:lnTo>
                  <a:lnTo>
                    <a:pt x="4832" y="301"/>
                  </a:lnTo>
                  <a:lnTo>
                    <a:pt x="4805" y="289"/>
                  </a:lnTo>
                  <a:lnTo>
                    <a:pt x="4776" y="278"/>
                  </a:lnTo>
                  <a:lnTo>
                    <a:pt x="4747" y="267"/>
                  </a:lnTo>
                  <a:lnTo>
                    <a:pt x="4716" y="256"/>
                  </a:lnTo>
                  <a:lnTo>
                    <a:pt x="4683" y="245"/>
                  </a:lnTo>
                  <a:lnTo>
                    <a:pt x="4650" y="234"/>
                  </a:lnTo>
                  <a:lnTo>
                    <a:pt x="4614" y="223"/>
                  </a:lnTo>
                  <a:lnTo>
                    <a:pt x="4579" y="214"/>
                  </a:lnTo>
                  <a:lnTo>
                    <a:pt x="4542" y="203"/>
                  </a:lnTo>
                  <a:lnTo>
                    <a:pt x="4503" y="193"/>
                  </a:lnTo>
                  <a:lnTo>
                    <a:pt x="4464" y="183"/>
                  </a:lnTo>
                  <a:lnTo>
                    <a:pt x="4423" y="174"/>
                  </a:lnTo>
                  <a:lnTo>
                    <a:pt x="4382" y="164"/>
                  </a:lnTo>
                  <a:lnTo>
                    <a:pt x="4339" y="155"/>
                  </a:lnTo>
                  <a:lnTo>
                    <a:pt x="4295" y="146"/>
                  </a:lnTo>
                  <a:lnTo>
                    <a:pt x="4250" y="137"/>
                  </a:lnTo>
                  <a:lnTo>
                    <a:pt x="4205" y="129"/>
                  </a:lnTo>
                  <a:lnTo>
                    <a:pt x="4158" y="120"/>
                  </a:lnTo>
                  <a:lnTo>
                    <a:pt x="4110" y="112"/>
                  </a:lnTo>
                  <a:lnTo>
                    <a:pt x="4062" y="105"/>
                  </a:lnTo>
                  <a:lnTo>
                    <a:pt x="3962" y="90"/>
                  </a:lnTo>
                  <a:lnTo>
                    <a:pt x="3860" y="77"/>
                  </a:lnTo>
                  <a:lnTo>
                    <a:pt x="3753" y="63"/>
                  </a:lnTo>
                  <a:lnTo>
                    <a:pt x="3643" y="52"/>
                  </a:lnTo>
                  <a:lnTo>
                    <a:pt x="3531" y="41"/>
                  </a:lnTo>
                  <a:lnTo>
                    <a:pt x="3415" y="31"/>
                  </a:lnTo>
                  <a:lnTo>
                    <a:pt x="3297" y="23"/>
                  </a:lnTo>
                  <a:lnTo>
                    <a:pt x="3176" y="16"/>
                  </a:lnTo>
                  <a:lnTo>
                    <a:pt x="3053" y="10"/>
                  </a:lnTo>
                  <a:lnTo>
                    <a:pt x="2929" y="5"/>
                  </a:lnTo>
                  <a:lnTo>
                    <a:pt x="2801" y="3"/>
                  </a:lnTo>
                  <a:lnTo>
                    <a:pt x="2673" y="0"/>
                  </a:lnTo>
                  <a:lnTo>
                    <a:pt x="2541"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sz="1100"/>
            </a:p>
          </p:txBody>
        </p:sp>
        <p:sp>
          <p:nvSpPr>
            <p:cNvPr id="30787" name="Rectangle 10"/>
            <p:cNvSpPr>
              <a:spLocks noChangeArrowheads="1"/>
            </p:cNvSpPr>
            <p:nvPr/>
          </p:nvSpPr>
          <p:spPr bwMode="auto">
            <a:xfrm>
              <a:off x="2023663" y="2070100"/>
              <a:ext cx="856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es-ES" sz="800" dirty="0" smtClean="0">
                  <a:solidFill>
                    <a:srgbClr val="FFFFFF"/>
                  </a:solidFill>
                  <a:latin typeface="Arial" charset="0"/>
                </a:rPr>
                <a:t>SI / fin. </a:t>
              </a:r>
              <a:r>
                <a:rPr lang="es-ES" sz="800" dirty="0" err="1" smtClean="0">
                  <a:solidFill>
                    <a:srgbClr val="FFFFFF"/>
                  </a:solidFill>
                  <a:latin typeface="Arial" charset="0"/>
                </a:rPr>
                <a:t>statements</a:t>
              </a:r>
              <a:endParaRPr lang="es-ES" sz="800" dirty="0" smtClean="0">
                <a:solidFill>
                  <a:srgbClr val="FFFFFF"/>
                </a:solidFill>
                <a:latin typeface="Arial" charset="0"/>
              </a:endParaRPr>
            </a:p>
            <a:p>
              <a:pPr algn="r" eaLnBrk="1" hangingPunct="1"/>
              <a:endParaRPr lang="es-ES" sz="1000" b="0" dirty="0">
                <a:latin typeface="Arial" charset="0"/>
              </a:endParaRPr>
            </a:p>
          </p:txBody>
        </p:sp>
        <p:sp>
          <p:nvSpPr>
            <p:cNvPr id="30788" name="Rectangle 19"/>
            <p:cNvSpPr>
              <a:spLocks noChangeArrowheads="1"/>
            </p:cNvSpPr>
            <p:nvPr/>
          </p:nvSpPr>
          <p:spPr bwMode="auto">
            <a:xfrm>
              <a:off x="1714500" y="3071813"/>
              <a:ext cx="479425" cy="2943225"/>
            </a:xfrm>
            <a:prstGeom prst="rect">
              <a:avLst/>
            </a:prstGeom>
            <a:noFill/>
            <a:ln w="9525">
              <a:solidFill>
                <a:srgbClr val="143B7B"/>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s-ES" sz="1000" b="0">
                <a:latin typeface="Arial" charset="0"/>
              </a:endParaRPr>
            </a:p>
          </p:txBody>
        </p:sp>
      </p:grpSp>
      <p:pic>
        <p:nvPicPr>
          <p:cNvPr id="30726"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1217613"/>
            <a:ext cx="5461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1217613"/>
            <a:ext cx="4794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3"/>
          <p:cNvSpPr>
            <a:spLocks noChangeArrowheads="1"/>
          </p:cNvSpPr>
          <p:nvPr/>
        </p:nvSpPr>
        <p:spPr bwMode="gray">
          <a:xfrm>
            <a:off x="463550" y="228839"/>
            <a:ext cx="77692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l" eaLnBrk="1" hangingPunct="1"/>
            <a:r>
              <a:rPr lang="es-ES" sz="2800" b="0" dirty="0" smtClean="0">
                <a:solidFill>
                  <a:schemeClr val="bg1"/>
                </a:solidFill>
                <a:latin typeface="Verdana" pitchFamily="34" charset="0"/>
              </a:rPr>
              <a:t>Relación a los fondos propios básicos </a:t>
            </a:r>
          </a:p>
          <a:p>
            <a:pPr algn="l" eaLnBrk="1" hangingPunct="1"/>
            <a:r>
              <a:rPr lang="es-ES" sz="2800" dirty="0" smtClean="0">
                <a:solidFill>
                  <a:schemeClr val="bg1"/>
                </a:solidFill>
                <a:latin typeface="Verdana" pitchFamily="34" charset="0"/>
              </a:rPr>
              <a:t>(</a:t>
            </a:r>
            <a:r>
              <a:rPr lang="es-ES" sz="2800" b="0" dirty="0" smtClean="0">
                <a:solidFill>
                  <a:schemeClr val="bg1"/>
                </a:solidFill>
                <a:latin typeface="Verdana" pitchFamily="34" charset="0"/>
              </a:rPr>
              <a:t>BOF)</a:t>
            </a:r>
            <a:endParaRPr lang="es-ES" sz="2800" b="0" dirty="0">
              <a:solidFill>
                <a:schemeClr val="bg1"/>
              </a:solidFill>
              <a:latin typeface="Verdana" pitchFamily="34" charset="0"/>
            </a:endParaRPr>
          </a:p>
        </p:txBody>
      </p:sp>
      <p:sp>
        <p:nvSpPr>
          <p:cNvPr id="30729" name="AutoShape 122"/>
          <p:cNvSpPr>
            <a:spLocks noChangeArrowheads="1"/>
          </p:cNvSpPr>
          <p:nvPr/>
        </p:nvSpPr>
        <p:spPr bwMode="auto">
          <a:xfrm>
            <a:off x="7885113" y="5229200"/>
            <a:ext cx="1152525" cy="647700"/>
          </a:xfrm>
          <a:prstGeom prst="wedgeRoundRectCallout">
            <a:avLst>
              <a:gd name="adj1" fmla="val -78648"/>
              <a:gd name="adj2" fmla="val -59560"/>
              <a:gd name="adj3" fmla="val 16667"/>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lstStyle/>
          <a:p>
            <a:r>
              <a:rPr lang="es-ES" sz="1600" dirty="0" err="1" smtClean="0">
                <a:solidFill>
                  <a:srgbClr val="000066"/>
                </a:solidFill>
              </a:rPr>
              <a:t>Or</a:t>
            </a:r>
            <a:r>
              <a:rPr lang="es-ES" sz="1600" dirty="0" smtClean="0">
                <a:solidFill>
                  <a:srgbClr val="000066"/>
                </a:solidFill>
              </a:rPr>
              <a:t> “TP as a </a:t>
            </a:r>
            <a:r>
              <a:rPr lang="es-ES" sz="1600" dirty="0" err="1" smtClean="0">
                <a:solidFill>
                  <a:srgbClr val="000066"/>
                </a:solidFill>
              </a:rPr>
              <a:t>whole</a:t>
            </a:r>
            <a:r>
              <a:rPr lang="es-ES" sz="1600" dirty="0" smtClean="0">
                <a:solidFill>
                  <a:srgbClr val="000066"/>
                </a:solidFill>
              </a:rPr>
              <a:t>”</a:t>
            </a:r>
            <a:endParaRPr lang="es-ES" sz="1600" dirty="0">
              <a:solidFill>
                <a:srgbClr val="000066"/>
              </a:solidFill>
            </a:endParaRPr>
          </a:p>
        </p:txBody>
      </p:sp>
      <p:sp>
        <p:nvSpPr>
          <p:cNvPr id="134267" name="Rectangle 3"/>
          <p:cNvSpPr>
            <a:spLocks noChangeArrowheads="1"/>
          </p:cNvSpPr>
          <p:nvPr/>
        </p:nvSpPr>
        <p:spPr bwMode="gray">
          <a:xfrm>
            <a:off x="250825" y="6021288"/>
            <a:ext cx="8713788" cy="254000"/>
          </a:xfrm>
          <a:prstGeom prst="rect">
            <a:avLst/>
          </a:prstGeom>
          <a:solidFill>
            <a:srgbClr val="99CCFF"/>
          </a:solidFill>
          <a:ln w="9525">
            <a:solidFill>
              <a:schemeClr val="tx1"/>
            </a:solidFill>
            <a:miter lim="800000"/>
            <a:headEnd/>
            <a:tailEnd/>
          </a:ln>
        </p:spPr>
        <p:txBody>
          <a:bodyPr lIns="0" tIns="0" rIns="0" bIns="0" anchor="b">
            <a:spAutoFit/>
          </a:bodyPr>
          <a:lstStyle/>
          <a:p>
            <a:pPr algn="l" eaLnBrk="1" hangingPunct="1"/>
            <a:r>
              <a:rPr lang="es-ES" sz="1600" b="0" dirty="0" smtClean="0">
                <a:solidFill>
                  <a:srgbClr val="000066"/>
                </a:solidFill>
                <a:latin typeface="Verdana" pitchFamily="34" charset="0"/>
              </a:rPr>
              <a:t>SII: Basic </a:t>
            </a:r>
            <a:r>
              <a:rPr lang="es-ES" sz="1600" b="0" dirty="0" err="1" smtClean="0">
                <a:solidFill>
                  <a:srgbClr val="000066"/>
                </a:solidFill>
                <a:latin typeface="Verdana" pitchFamily="34" charset="0"/>
              </a:rPr>
              <a:t>Own</a:t>
            </a:r>
            <a:r>
              <a:rPr lang="es-ES" sz="1600" b="0" dirty="0" smtClean="0">
                <a:solidFill>
                  <a:srgbClr val="000066"/>
                </a:solidFill>
                <a:latin typeface="Verdana" pitchFamily="34" charset="0"/>
              </a:rPr>
              <a:t> </a:t>
            </a:r>
            <a:r>
              <a:rPr lang="es-ES" sz="1600" b="0" dirty="0" err="1" smtClean="0">
                <a:solidFill>
                  <a:srgbClr val="000066"/>
                </a:solidFill>
                <a:latin typeface="Verdana" pitchFamily="34" charset="0"/>
              </a:rPr>
              <a:t>Funds</a:t>
            </a:r>
            <a:r>
              <a:rPr lang="es-ES" sz="1600" b="0" dirty="0" smtClean="0">
                <a:solidFill>
                  <a:srgbClr val="000066"/>
                </a:solidFill>
                <a:latin typeface="Verdana" pitchFamily="34" charset="0"/>
              </a:rPr>
              <a:t> = </a:t>
            </a:r>
            <a:r>
              <a:rPr lang="es-ES" sz="1600" b="0" dirty="0" err="1" smtClean="0">
                <a:solidFill>
                  <a:srgbClr val="000066"/>
                </a:solidFill>
                <a:latin typeface="Verdana" pitchFamily="34" charset="0"/>
              </a:rPr>
              <a:t>excess</a:t>
            </a:r>
            <a:r>
              <a:rPr lang="es-ES" sz="1600" b="0" dirty="0" smtClean="0">
                <a:solidFill>
                  <a:srgbClr val="000066"/>
                </a:solidFill>
                <a:latin typeface="Verdana" pitchFamily="34" charset="0"/>
              </a:rPr>
              <a:t> of </a:t>
            </a:r>
            <a:r>
              <a:rPr lang="es-ES" sz="1600" b="0" dirty="0" err="1" smtClean="0">
                <a:solidFill>
                  <a:srgbClr val="000066"/>
                </a:solidFill>
                <a:latin typeface="Verdana" pitchFamily="34" charset="0"/>
              </a:rPr>
              <a:t>assets</a:t>
            </a:r>
            <a:r>
              <a:rPr lang="es-ES" sz="1600" b="0" dirty="0" smtClean="0">
                <a:solidFill>
                  <a:srgbClr val="000066"/>
                </a:solidFill>
                <a:latin typeface="Verdana" pitchFamily="34" charset="0"/>
              </a:rPr>
              <a:t> </a:t>
            </a:r>
            <a:r>
              <a:rPr lang="es-ES" sz="1600" b="0" dirty="0" err="1" smtClean="0">
                <a:solidFill>
                  <a:srgbClr val="000066"/>
                </a:solidFill>
                <a:latin typeface="Verdana" pitchFamily="34" charset="0"/>
              </a:rPr>
              <a:t>over</a:t>
            </a:r>
            <a:r>
              <a:rPr lang="es-ES" sz="1600" b="0" dirty="0" smtClean="0">
                <a:solidFill>
                  <a:srgbClr val="000066"/>
                </a:solidFill>
                <a:latin typeface="Verdana" pitchFamily="34" charset="0"/>
              </a:rPr>
              <a:t> </a:t>
            </a:r>
            <a:r>
              <a:rPr lang="es-ES" sz="1600" b="0" dirty="0" err="1" smtClean="0">
                <a:solidFill>
                  <a:srgbClr val="000066"/>
                </a:solidFill>
                <a:latin typeface="Verdana" pitchFamily="34" charset="0"/>
              </a:rPr>
              <a:t>liabilities</a:t>
            </a:r>
            <a:r>
              <a:rPr lang="es-ES" sz="1600" b="0" dirty="0" smtClean="0">
                <a:solidFill>
                  <a:srgbClr val="000066"/>
                </a:solidFill>
                <a:latin typeface="Verdana" pitchFamily="34" charset="0"/>
              </a:rPr>
              <a:t> + </a:t>
            </a:r>
            <a:r>
              <a:rPr lang="es-ES" sz="1600" b="0" dirty="0" err="1" smtClean="0">
                <a:solidFill>
                  <a:srgbClr val="000066"/>
                </a:solidFill>
                <a:latin typeface="Verdana" pitchFamily="34" charset="0"/>
              </a:rPr>
              <a:t>subordinated</a:t>
            </a:r>
            <a:r>
              <a:rPr lang="es-ES" sz="1600" b="0" dirty="0" smtClean="0">
                <a:solidFill>
                  <a:srgbClr val="000066"/>
                </a:solidFill>
                <a:latin typeface="Verdana" pitchFamily="34" charset="0"/>
              </a:rPr>
              <a:t> </a:t>
            </a:r>
            <a:r>
              <a:rPr lang="es-ES" sz="1600" b="0" dirty="0" err="1" smtClean="0">
                <a:solidFill>
                  <a:srgbClr val="000066"/>
                </a:solidFill>
                <a:latin typeface="Verdana" pitchFamily="34" charset="0"/>
              </a:rPr>
              <a:t>liabilities</a:t>
            </a:r>
            <a:endParaRPr lang="es-ES" sz="1600" b="0" dirty="0">
              <a:solidFill>
                <a:srgbClr val="000066"/>
              </a:solidFill>
              <a:latin typeface="Verdana" pitchFamily="34" charset="0"/>
            </a:endParaRPr>
          </a:p>
        </p:txBody>
      </p:sp>
      <p:sp>
        <p:nvSpPr>
          <p:cNvPr id="134268" name="AutoShape 124"/>
          <p:cNvSpPr>
            <a:spLocks/>
          </p:cNvSpPr>
          <p:nvPr/>
        </p:nvSpPr>
        <p:spPr bwMode="auto">
          <a:xfrm>
            <a:off x="6227763" y="2882900"/>
            <a:ext cx="144462" cy="1338263"/>
          </a:xfrm>
          <a:prstGeom prst="rightBrace">
            <a:avLst>
              <a:gd name="adj1" fmla="val 70605"/>
              <a:gd name="adj2" fmla="val 16731"/>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rgbClr val="339966"/>
                </a:solidFill>
              </a14:hiddenFill>
            </a:ext>
          </a:extLst>
        </p:spPr>
        <p:txBody>
          <a:bodyPr wrap="none" anchor="ctr"/>
          <a:lstStyle/>
          <a:p>
            <a:pPr>
              <a:defRPr/>
            </a:pPr>
            <a:endParaRPr lang="es-ES"/>
          </a:p>
        </p:txBody>
      </p:sp>
      <p:sp>
        <p:nvSpPr>
          <p:cNvPr id="30732" name="Rectangle 24"/>
          <p:cNvSpPr>
            <a:spLocks noChangeArrowheads="1"/>
          </p:cNvSpPr>
          <p:nvPr/>
        </p:nvSpPr>
        <p:spPr bwMode="auto">
          <a:xfrm>
            <a:off x="6149975" y="5619750"/>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1" hangingPunct="1"/>
            <a:r>
              <a:rPr lang="es-ES" sz="1200" smtClean="0">
                <a:solidFill>
                  <a:srgbClr val="143B7B"/>
                </a:solidFill>
                <a:latin typeface="Arial" charset="0"/>
              </a:rPr>
              <a:t>Other liabilities</a:t>
            </a:r>
            <a:endParaRPr lang="es-ES" sz="1050" b="0">
              <a:latin typeface="Arial" charset="0"/>
            </a:endParaRPr>
          </a:p>
        </p:txBody>
      </p:sp>
    </p:spTree>
    <p:extLst>
      <p:ext uri="{BB962C8B-B14F-4D97-AF65-F5344CB8AC3E}">
        <p14:creationId xmlns:p14="http://schemas.microsoft.com/office/powerpoint/2010/main" val="2036228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267"/>
                                        </p:tgtEl>
                                        <p:attrNameLst>
                                          <p:attrName>style.visibility</p:attrName>
                                        </p:attrNameLst>
                                      </p:cBhvr>
                                      <p:to>
                                        <p:strVal val="visible"/>
                                      </p:to>
                                    </p:set>
                                    <p:anim calcmode="lin" valueType="num">
                                      <p:cBhvr additive="base">
                                        <p:cTn id="7" dur="2000" fill="hold"/>
                                        <p:tgtEl>
                                          <p:spTgt spid="134267"/>
                                        </p:tgtEl>
                                        <p:attrNameLst>
                                          <p:attrName>ppt_x</p:attrName>
                                        </p:attrNameLst>
                                      </p:cBhvr>
                                      <p:tavLst>
                                        <p:tav tm="0">
                                          <p:val>
                                            <p:strVal val="0-#ppt_w/2"/>
                                          </p:val>
                                        </p:tav>
                                        <p:tav tm="100000">
                                          <p:val>
                                            <p:strVal val="#ppt_x"/>
                                          </p:val>
                                        </p:tav>
                                      </p:tavLst>
                                    </p:anim>
                                    <p:anim calcmode="lin" valueType="num">
                                      <p:cBhvr additive="base">
                                        <p:cTn id="8" dur="2000" fill="hold"/>
                                        <p:tgtEl>
                                          <p:spTgt spid="134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797E536A-D6EB-4B98-8C6B-332E56C9F00B}" type="slidenum">
              <a:rPr lang="en-GB"/>
              <a:pPr>
                <a:defRPr/>
              </a:pPr>
              <a:t>21</a:t>
            </a:fld>
            <a:endParaRPr lang="en-GB" sz="1400" dirty="0">
              <a:latin typeface="Arial" charset="0"/>
            </a:endParaRPr>
          </a:p>
        </p:txBody>
      </p:sp>
      <p:sp>
        <p:nvSpPr>
          <p:cNvPr id="5" name="Slide Number Placeholder 2"/>
          <p:cNvSpPr txBox="1">
            <a:spLocks noGrp="1"/>
          </p:cNvSpPr>
          <p:nvPr/>
        </p:nvSpPr>
        <p:spPr bwMode="auto">
          <a:xfrm>
            <a:off x="6934200" y="6400800"/>
            <a:ext cx="1905000" cy="457200"/>
          </a:xfrm>
          <a:prstGeom prst="rect">
            <a:avLst/>
          </a:prstGeom>
          <a:noFill/>
          <a:ln>
            <a:miter lim="800000"/>
            <a:headEnd/>
            <a:tailEnd/>
          </a:ln>
        </p:spPr>
        <p:txBody>
          <a:bodyPr lIns="0" tIns="0" rIns="0" bIns="0"/>
          <a:lstStyle/>
          <a:p>
            <a:pPr algn="r">
              <a:defRPr/>
            </a:pPr>
            <a:fld id="{E0D0D590-7D10-46C3-95CB-7E6F4A00DCC3}" type="slidenum">
              <a:rPr lang="en-GB" sz="1000" b="0">
                <a:latin typeface="+mn-lt"/>
                <a:ea typeface="ＭＳ Ｐゴシック" pitchFamily="96" charset="-128"/>
              </a:rPr>
              <a:pPr algn="r">
                <a:defRPr/>
              </a:pPr>
              <a:t>21</a:t>
            </a:fld>
            <a:endParaRPr lang="en-GB" sz="1400" b="0" dirty="0">
              <a:latin typeface="Arial" charset="0"/>
              <a:ea typeface="ＭＳ Ｐゴシック" pitchFamily="96" charset="-128"/>
            </a:endParaRPr>
          </a:p>
        </p:txBody>
      </p:sp>
      <p:sp>
        <p:nvSpPr>
          <p:cNvPr id="31748" name="Rectangle 2"/>
          <p:cNvSpPr>
            <a:spLocks noGrp="1" noChangeArrowheads="1"/>
          </p:cNvSpPr>
          <p:nvPr>
            <p:ph type="title" idx="4294967295"/>
          </p:nvPr>
        </p:nvSpPr>
        <p:spPr>
          <a:xfrm>
            <a:off x="457200" y="304800"/>
            <a:ext cx="7010400" cy="838200"/>
          </a:xfrm>
          <a:prstGeom prst="rect">
            <a:avLst/>
          </a:prstGeom>
        </p:spPr>
        <p:txBody>
          <a:bodyPr/>
          <a:lstStyle/>
          <a:p>
            <a:r>
              <a:rPr lang="es-ES" smtClean="0">
                <a:latin typeface="Verdana" pitchFamily="34" charset="0"/>
              </a:rPr>
              <a:t>Balance de Solvencia 2 (QIS5)</a:t>
            </a:r>
            <a:br>
              <a:rPr lang="es-ES" smtClean="0">
                <a:latin typeface="Verdana" pitchFamily="34" charset="0"/>
              </a:rPr>
            </a:br>
            <a:r>
              <a:rPr lang="es-ES" smtClean="0">
                <a:latin typeface="Verdana" pitchFamily="34" charset="0"/>
              </a:rPr>
              <a:t>Activos </a:t>
            </a:r>
          </a:p>
        </p:txBody>
      </p:sp>
      <p:graphicFrame>
        <p:nvGraphicFramePr>
          <p:cNvPr id="123908" name="Group 4"/>
          <p:cNvGraphicFramePr>
            <a:graphicFrameLocks noGrp="1"/>
          </p:cNvGraphicFramePr>
          <p:nvPr/>
        </p:nvGraphicFramePr>
        <p:xfrm>
          <a:off x="323850" y="1557338"/>
          <a:ext cx="6335713" cy="4745039"/>
        </p:xfrm>
        <a:graphic>
          <a:graphicData uri="http://schemas.openxmlformats.org/drawingml/2006/table">
            <a:tbl>
              <a:tblPr/>
              <a:tblGrid>
                <a:gridCol w="2138363"/>
                <a:gridCol w="2211387"/>
                <a:gridCol w="1985963"/>
              </a:tblGrid>
              <a:tr h="358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Assets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Current Balance sheet</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SII balance sheet</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Total assets</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7,457 </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7,432</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Unit linked</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19.1%</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20.0%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Corporate bonds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22.5%</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22.7%</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Sovereigns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19.0%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20.4%</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Equity</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10.3%</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10.8%</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Mortgage</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4.1%</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Property</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2.1%</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2.8%</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Cash</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3.6%</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3.8%</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Reinsurance</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6.6%</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5.9%</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Investment funds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6.0%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3.7%</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Deferred tax assets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0.2%</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0.3%</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Goodwill</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0,1%</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Other</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6.4%</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5.7%</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70" name="Rectangle 66"/>
          <p:cNvSpPr>
            <a:spLocks noChangeArrowheads="1"/>
          </p:cNvSpPr>
          <p:nvPr/>
        </p:nvSpPr>
        <p:spPr bwMode="auto">
          <a:xfrm>
            <a:off x="6659563" y="1916113"/>
            <a:ext cx="1944687" cy="360362"/>
          </a:xfrm>
          <a:prstGeom prst="rect">
            <a:avLst/>
          </a:prstGeom>
          <a:solidFill>
            <a:schemeClr val="accent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r>
              <a:rPr lang="en-US" sz="1400" dirty="0">
                <a:latin typeface="Verdana" pitchFamily="34" charset="0"/>
              </a:rPr>
              <a:t>-24 (-0,3%)</a:t>
            </a:r>
            <a:endParaRPr lang="nl-NL" sz="1400" dirty="0">
              <a:latin typeface="Verdana" pitchFamily="34" charset="0"/>
            </a:endParaRPr>
          </a:p>
        </p:txBody>
      </p:sp>
    </p:spTree>
    <p:extLst>
      <p:ext uri="{BB962C8B-B14F-4D97-AF65-F5344CB8AC3E}">
        <p14:creationId xmlns:p14="http://schemas.microsoft.com/office/powerpoint/2010/main" val="401587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93825945-29B9-4D22-8058-2080DDE0BE43}" type="slidenum">
              <a:rPr lang="en-GB"/>
              <a:pPr>
                <a:defRPr/>
              </a:pPr>
              <a:t>22</a:t>
            </a:fld>
            <a:endParaRPr lang="en-GB" sz="1400" dirty="0">
              <a:latin typeface="Arial" charset="0"/>
            </a:endParaRPr>
          </a:p>
        </p:txBody>
      </p:sp>
      <p:sp>
        <p:nvSpPr>
          <p:cNvPr id="5" name="Slide Number Placeholder 2"/>
          <p:cNvSpPr txBox="1">
            <a:spLocks noGrp="1"/>
          </p:cNvSpPr>
          <p:nvPr/>
        </p:nvSpPr>
        <p:spPr bwMode="auto">
          <a:xfrm>
            <a:off x="6934200" y="6400800"/>
            <a:ext cx="1905000" cy="457200"/>
          </a:xfrm>
          <a:prstGeom prst="rect">
            <a:avLst/>
          </a:prstGeom>
          <a:noFill/>
          <a:ln>
            <a:miter lim="800000"/>
            <a:headEnd/>
            <a:tailEnd/>
          </a:ln>
        </p:spPr>
        <p:txBody>
          <a:bodyPr lIns="0" tIns="0" rIns="0" bIns="0"/>
          <a:lstStyle/>
          <a:p>
            <a:pPr algn="r">
              <a:defRPr/>
            </a:pPr>
            <a:fld id="{5331A563-3C27-462B-92C2-57D931448948}" type="slidenum">
              <a:rPr lang="en-GB" sz="1000" b="0">
                <a:latin typeface="+mn-lt"/>
                <a:ea typeface="ＭＳ Ｐゴシック" pitchFamily="96" charset="-128"/>
              </a:rPr>
              <a:pPr algn="r">
                <a:defRPr/>
              </a:pPr>
              <a:t>22</a:t>
            </a:fld>
            <a:endParaRPr lang="en-GB" sz="1400" b="0" dirty="0">
              <a:latin typeface="Arial" charset="0"/>
              <a:ea typeface="ＭＳ Ｐゴシック" pitchFamily="96" charset="-128"/>
            </a:endParaRPr>
          </a:p>
        </p:txBody>
      </p:sp>
      <p:graphicFrame>
        <p:nvGraphicFramePr>
          <p:cNvPr id="125956" name="Group 4"/>
          <p:cNvGraphicFramePr>
            <a:graphicFrameLocks noGrp="1"/>
          </p:cNvGraphicFramePr>
          <p:nvPr/>
        </p:nvGraphicFramePr>
        <p:xfrm>
          <a:off x="323850" y="1557338"/>
          <a:ext cx="6408738" cy="4084663"/>
        </p:xfrm>
        <a:graphic>
          <a:graphicData uri="http://schemas.openxmlformats.org/drawingml/2006/table">
            <a:tbl>
              <a:tblPr/>
              <a:tblGrid>
                <a:gridCol w="2160588"/>
                <a:gridCol w="1457325"/>
                <a:gridCol w="2790825"/>
              </a:tblGrid>
              <a:tr h="5181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Liabilities &amp; OF</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Current Balance sheet</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SII balance sheet</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Total liabilities</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6,714</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6,491</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Non-Life TP</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9.1%</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6.7%</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Health TP</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4.3%</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Life TP</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47.9%</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45.9%</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Unit-Linked TP</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21.2%</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20.7%</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Risk Margin</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1.9%</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Short term liabilities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3.3%</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Deferred tax liabilities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0.2%</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1.3%</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Others</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4.0%</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pitchFamily="34" charset="-128"/>
                        </a:rPr>
                        <a:t>3.8%</a:t>
                      </a: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sz="1400" b="0"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Basic Own Funds</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743</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pitchFamily="34" charset="-128"/>
                        </a:rPr>
                        <a:t>941 </a:t>
                      </a:r>
                      <a:endParaRPr kumimoji="0" lang="nl-NL" sz="1400" b="1" i="0" u="none" strike="noStrike" cap="none" normalizeH="0" baseline="0" dirty="0" smtClean="0">
                        <a:ln>
                          <a:noFill/>
                        </a:ln>
                        <a:solidFill>
                          <a:schemeClr val="tx1"/>
                        </a:solidFill>
                        <a:effectLst/>
                        <a:latin typeface="Verdana"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010" name="Rectangle 58"/>
          <p:cNvSpPr>
            <a:spLocks noChangeArrowheads="1"/>
          </p:cNvSpPr>
          <p:nvPr/>
        </p:nvSpPr>
        <p:spPr bwMode="auto">
          <a:xfrm>
            <a:off x="6732588" y="2060575"/>
            <a:ext cx="1944687" cy="360363"/>
          </a:xfrm>
          <a:prstGeom prst="rect">
            <a:avLst/>
          </a:prstGeom>
          <a:solidFill>
            <a:schemeClr val="accent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r>
              <a:rPr lang="en-US" sz="1400" dirty="0">
                <a:latin typeface="Verdana" pitchFamily="34" charset="0"/>
              </a:rPr>
              <a:t>-223 (-3,3%)</a:t>
            </a:r>
            <a:endParaRPr lang="nl-NL" sz="1400" dirty="0">
              <a:latin typeface="Verdana" pitchFamily="34" charset="0"/>
            </a:endParaRPr>
          </a:p>
        </p:txBody>
      </p:sp>
      <p:sp>
        <p:nvSpPr>
          <p:cNvPr id="126011" name="Rectangle 59"/>
          <p:cNvSpPr>
            <a:spLocks noChangeArrowheads="1"/>
          </p:cNvSpPr>
          <p:nvPr/>
        </p:nvSpPr>
        <p:spPr bwMode="auto">
          <a:xfrm>
            <a:off x="6732588" y="5300663"/>
            <a:ext cx="1944687" cy="360362"/>
          </a:xfrm>
          <a:prstGeom prst="rect">
            <a:avLst/>
          </a:prstGeom>
          <a:solidFill>
            <a:schemeClr val="accent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r>
              <a:rPr lang="en-US" sz="1400" dirty="0">
                <a:latin typeface="Verdana" pitchFamily="34" charset="0"/>
              </a:rPr>
              <a:t>+198 (+27%)</a:t>
            </a:r>
            <a:endParaRPr lang="nl-NL" sz="1400" dirty="0">
              <a:latin typeface="Verdana" pitchFamily="34" charset="0"/>
            </a:endParaRPr>
          </a:p>
        </p:txBody>
      </p:sp>
      <p:sp>
        <p:nvSpPr>
          <p:cNvPr id="9" name="Rectangle 2"/>
          <p:cNvSpPr txBox="1">
            <a:spLocks noChangeArrowheads="1"/>
          </p:cNvSpPr>
          <p:nvPr/>
        </p:nvSpPr>
        <p:spPr bwMode="auto">
          <a:xfrm>
            <a:off x="457200" y="304800"/>
            <a:ext cx="7010400"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r>
              <a:rPr lang="es-ES" smtClean="0">
                <a:latin typeface="Verdana" pitchFamily="34" charset="0"/>
              </a:rPr>
              <a:t>Balance de Solvencia 2 (QIS5) </a:t>
            </a:r>
          </a:p>
          <a:p>
            <a:r>
              <a:rPr lang="es-ES" smtClean="0">
                <a:latin typeface="Verdana" pitchFamily="34" charset="0"/>
              </a:rPr>
              <a:t>Pasivos y fondos propios</a:t>
            </a:r>
          </a:p>
        </p:txBody>
      </p:sp>
    </p:spTree>
    <p:extLst>
      <p:ext uri="{BB962C8B-B14F-4D97-AF65-F5344CB8AC3E}">
        <p14:creationId xmlns:p14="http://schemas.microsoft.com/office/powerpoint/2010/main" val="315028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E727CC11-BD60-48C2-8256-BE52E4787037}" type="slidenum">
              <a:rPr lang="en-GB"/>
              <a:pPr>
                <a:defRPr/>
              </a:pPr>
              <a:t>23</a:t>
            </a:fld>
            <a:endParaRPr lang="en-GB" sz="1400" dirty="0">
              <a:latin typeface="Arial" charset="0"/>
            </a:endParaRPr>
          </a:p>
        </p:txBody>
      </p:sp>
      <p:sp>
        <p:nvSpPr>
          <p:cNvPr id="5" name="Slide Number Placeholder 2"/>
          <p:cNvSpPr txBox="1">
            <a:spLocks noGrp="1"/>
          </p:cNvSpPr>
          <p:nvPr/>
        </p:nvSpPr>
        <p:spPr bwMode="auto">
          <a:xfrm>
            <a:off x="6934200" y="6400800"/>
            <a:ext cx="1905000" cy="457200"/>
          </a:xfrm>
          <a:prstGeom prst="rect">
            <a:avLst/>
          </a:prstGeom>
          <a:noFill/>
          <a:ln>
            <a:miter lim="800000"/>
            <a:headEnd/>
            <a:tailEnd/>
          </a:ln>
        </p:spPr>
        <p:txBody>
          <a:bodyPr lIns="0" tIns="0" rIns="0" bIns="0"/>
          <a:lstStyle/>
          <a:p>
            <a:pPr algn="r">
              <a:defRPr/>
            </a:pPr>
            <a:fld id="{89A0C38F-6F8B-4826-9895-47C9280865ED}" type="slidenum">
              <a:rPr lang="en-GB" sz="1000" b="0">
                <a:latin typeface="+mn-lt"/>
                <a:ea typeface="ＭＳ Ｐゴシック" pitchFamily="96" charset="-128"/>
              </a:rPr>
              <a:pPr algn="r">
                <a:defRPr/>
              </a:pPr>
              <a:t>23</a:t>
            </a:fld>
            <a:endParaRPr lang="en-GB" sz="1400" b="0" dirty="0">
              <a:latin typeface="Arial" charset="0"/>
              <a:ea typeface="ＭＳ Ｐゴシック" pitchFamily="96" charset="-128"/>
            </a:endParaRPr>
          </a:p>
        </p:txBody>
      </p:sp>
      <p:sp>
        <p:nvSpPr>
          <p:cNvPr id="37892" name="Rectangle 2"/>
          <p:cNvSpPr>
            <a:spLocks noGrp="1" noChangeArrowheads="1"/>
          </p:cNvSpPr>
          <p:nvPr>
            <p:ph type="title" idx="4294967295"/>
          </p:nvPr>
        </p:nvSpPr>
        <p:spPr>
          <a:xfrm>
            <a:off x="323528" y="187425"/>
            <a:ext cx="7778750" cy="649287"/>
          </a:xfrm>
          <a:prstGeom prst="rect">
            <a:avLst/>
          </a:prstGeom>
        </p:spPr>
        <p:txBody>
          <a:bodyPr/>
          <a:lstStyle/>
          <a:p>
            <a:r>
              <a:rPr lang="es-ES" dirty="0" smtClean="0">
                <a:latin typeface="Verdana" pitchFamily="34" charset="0"/>
              </a:rPr>
              <a:t>Métodos  </a:t>
            </a:r>
            <a:r>
              <a:rPr lang="es-ES" dirty="0">
                <a:latin typeface="Verdana" pitchFamily="34" charset="0"/>
              </a:rPr>
              <a:t>de </a:t>
            </a:r>
            <a:r>
              <a:rPr lang="es-ES" dirty="0" smtClean="0">
                <a:latin typeface="Verdana" pitchFamily="34" charset="0"/>
              </a:rPr>
              <a:t>valoración </a:t>
            </a:r>
            <a:r>
              <a:rPr lang="es-ES" dirty="0">
                <a:latin typeface="Verdana" pitchFamily="34" charset="0"/>
              </a:rPr>
              <a:t>alternativos (1)</a:t>
            </a:r>
            <a:br>
              <a:rPr lang="es-ES" dirty="0">
                <a:latin typeface="Verdana" pitchFamily="34" charset="0"/>
              </a:rPr>
            </a:br>
            <a:r>
              <a:rPr lang="es-ES" sz="2000" dirty="0">
                <a:latin typeface="Verdana" pitchFamily="34" charset="0"/>
              </a:rPr>
              <a:t>(cuando no hay precios disponibles de mercados activos)</a:t>
            </a:r>
          </a:p>
        </p:txBody>
      </p:sp>
      <p:sp>
        <p:nvSpPr>
          <p:cNvPr id="37893" name="Rectangle 3"/>
          <p:cNvSpPr>
            <a:spLocks noGrp="1" noChangeArrowheads="1"/>
          </p:cNvSpPr>
          <p:nvPr>
            <p:ph type="body" idx="4294967295"/>
          </p:nvPr>
        </p:nvSpPr>
        <p:spPr>
          <a:xfrm>
            <a:off x="323850" y="1628775"/>
            <a:ext cx="8280400" cy="4700588"/>
          </a:xfrm>
          <a:prstGeom prst="rect">
            <a:avLst/>
          </a:prstGeom>
        </p:spPr>
        <p:txBody>
          <a:bodyPr/>
          <a:lstStyle/>
          <a:p>
            <a:pPr>
              <a:defRPr/>
            </a:pPr>
            <a:r>
              <a:rPr lang="es-ES" dirty="0" smtClean="0">
                <a:solidFill>
                  <a:srgbClr val="023C70"/>
                </a:solidFill>
                <a:latin typeface="Arial" pitchFamily="34" charset="0"/>
                <a:cs typeface="Arial" pitchFamily="34" charset="0"/>
              </a:rPr>
              <a:t>Tener en cuenta todas las características del activo o el pasivo que hubiera tenido en cuenta cualquier participante en el mercado, como localización, estado del bien y restricciones, si las hubiera para la venta o uso. </a:t>
            </a:r>
          </a:p>
          <a:p>
            <a:pPr>
              <a:defRPr/>
            </a:pPr>
            <a:r>
              <a:rPr lang="es-ES" dirty="0" smtClean="0">
                <a:solidFill>
                  <a:srgbClr val="023C70"/>
                </a:solidFill>
                <a:latin typeface="Arial" pitchFamily="34" charset="0"/>
                <a:cs typeface="Arial" pitchFamily="34" charset="0"/>
              </a:rPr>
              <a:t>Hacer máximo uso de información de mercado, con ajustes cuando fuera necesario.</a:t>
            </a:r>
          </a:p>
          <a:p>
            <a:pPr>
              <a:defRPr/>
            </a:pPr>
            <a:r>
              <a:rPr lang="es-ES" dirty="0" smtClean="0">
                <a:solidFill>
                  <a:srgbClr val="023C70"/>
                </a:solidFill>
                <a:latin typeface="Arial" pitchFamily="34" charset="0"/>
                <a:cs typeface="Arial" pitchFamily="34" charset="0"/>
              </a:rPr>
              <a:t>En el desarrollo de variables no observables, se podrán utilizar hipótesis especificas del asegurador si razonablemente se pudiera interpretar que otros participantes en el mercado habrían usado dicha información.</a:t>
            </a:r>
            <a:endParaRPr lang="es-ES" sz="2800" dirty="0" smtClean="0">
              <a:solidFill>
                <a:srgbClr val="023C70"/>
              </a:solidFill>
              <a:latin typeface="Arial" pitchFamily="34" charset="0"/>
              <a:cs typeface="Arial" pitchFamily="34" charset="0"/>
            </a:endParaRPr>
          </a:p>
        </p:txBody>
      </p:sp>
    </p:spTree>
    <p:extLst>
      <p:ext uri="{BB962C8B-B14F-4D97-AF65-F5344CB8AC3E}">
        <p14:creationId xmlns:p14="http://schemas.microsoft.com/office/powerpoint/2010/main" val="8395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barn(inVertical)">
                                      <p:cBhvr>
                                        <p:cTn id="7" dur="500"/>
                                        <p:tgtEl>
                                          <p:spTgt spid="378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3">
                                            <p:txEl>
                                              <p:pRg st="2" end="2"/>
                                            </p:txEl>
                                          </p:spTgt>
                                        </p:tgtEl>
                                        <p:attrNameLst>
                                          <p:attrName>style.visibility</p:attrName>
                                        </p:attrNameLst>
                                      </p:cBhvr>
                                      <p:to>
                                        <p:strVal val="visible"/>
                                      </p:to>
                                    </p:set>
                                    <p:animEffect transition="in" filter="barn(inVertical)">
                                      <p:cBhvr>
                                        <p:cTn id="12" dur="500"/>
                                        <p:tgtEl>
                                          <p:spTgt spid="37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7295852D-FC43-4050-9767-B57E10C36130}" type="slidenum">
              <a:rPr lang="en-GB"/>
              <a:pPr>
                <a:defRPr/>
              </a:pPr>
              <a:t>24</a:t>
            </a:fld>
            <a:endParaRPr lang="en-GB" sz="1400" dirty="0">
              <a:latin typeface="Arial" charset="0"/>
            </a:endParaRPr>
          </a:p>
        </p:txBody>
      </p:sp>
      <p:sp>
        <p:nvSpPr>
          <p:cNvPr id="5" name="Slide Number Placeholder 2"/>
          <p:cNvSpPr txBox="1">
            <a:spLocks noGrp="1"/>
          </p:cNvSpPr>
          <p:nvPr/>
        </p:nvSpPr>
        <p:spPr bwMode="auto">
          <a:xfrm>
            <a:off x="6934200" y="6400800"/>
            <a:ext cx="1905000" cy="457200"/>
          </a:xfrm>
          <a:prstGeom prst="rect">
            <a:avLst/>
          </a:prstGeom>
          <a:noFill/>
          <a:ln>
            <a:miter lim="800000"/>
            <a:headEnd/>
            <a:tailEnd/>
          </a:ln>
        </p:spPr>
        <p:txBody>
          <a:bodyPr lIns="0" tIns="0" rIns="0" bIns="0"/>
          <a:lstStyle/>
          <a:p>
            <a:pPr algn="r">
              <a:defRPr/>
            </a:pPr>
            <a:fld id="{904CAE8F-4EDB-4DC0-8F4D-54B5178F962A}" type="slidenum">
              <a:rPr lang="en-GB" sz="1000" b="0">
                <a:latin typeface="+mn-lt"/>
                <a:ea typeface="ＭＳ Ｐゴシック" pitchFamily="96" charset="-128"/>
              </a:rPr>
              <a:pPr algn="r">
                <a:defRPr/>
              </a:pPr>
              <a:t>24</a:t>
            </a:fld>
            <a:endParaRPr lang="en-GB" sz="1400" b="0" dirty="0">
              <a:latin typeface="Arial" charset="0"/>
              <a:ea typeface="ＭＳ Ｐゴシック" pitchFamily="96" charset="-128"/>
            </a:endParaRPr>
          </a:p>
        </p:txBody>
      </p:sp>
      <p:sp>
        <p:nvSpPr>
          <p:cNvPr id="37893" name="Rectangle 3"/>
          <p:cNvSpPr>
            <a:spLocks noGrp="1" noChangeArrowheads="1"/>
          </p:cNvSpPr>
          <p:nvPr>
            <p:ph type="body" idx="4294967295"/>
          </p:nvPr>
        </p:nvSpPr>
        <p:spPr>
          <a:xfrm>
            <a:off x="323850" y="1700213"/>
            <a:ext cx="8280400" cy="4700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spcBef>
                <a:spcPts val="0"/>
              </a:spcBef>
            </a:pPr>
            <a:endParaRPr lang="es-ES" dirty="0" smtClean="0">
              <a:solidFill>
                <a:srgbClr val="023C70"/>
              </a:solidFill>
              <a:latin typeface="Arial" pitchFamily="34" charset="0"/>
              <a:cs typeface="Arial" pitchFamily="34" charset="0"/>
            </a:endParaRPr>
          </a:p>
          <a:p>
            <a:pPr>
              <a:spcBef>
                <a:spcPts val="0"/>
              </a:spcBef>
            </a:pPr>
            <a:r>
              <a:rPr lang="es-ES" dirty="0" smtClean="0">
                <a:solidFill>
                  <a:srgbClr val="023C70"/>
                </a:solidFill>
                <a:latin typeface="Arial" pitchFamily="34" charset="0"/>
                <a:cs typeface="Arial" pitchFamily="34" charset="0"/>
              </a:rPr>
              <a:t>El enfoque de mercado: usar información de transacciones idénticas de similares activos o pasivos.</a:t>
            </a:r>
          </a:p>
          <a:p>
            <a:pPr>
              <a:spcBef>
                <a:spcPts val="0"/>
              </a:spcBef>
            </a:pPr>
            <a:r>
              <a:rPr lang="es-ES" dirty="0" smtClean="0">
                <a:solidFill>
                  <a:srgbClr val="023C70"/>
                </a:solidFill>
                <a:latin typeface="Arial" pitchFamily="34" charset="0"/>
                <a:cs typeface="Arial" pitchFamily="34" charset="0"/>
              </a:rPr>
              <a:t>Enfoque de la renta: convertir a flujos futuros de ingresos y gastos y obtener una única cifra. </a:t>
            </a:r>
          </a:p>
          <a:p>
            <a:pPr>
              <a:spcBef>
                <a:spcPts val="0"/>
              </a:spcBef>
            </a:pPr>
            <a:r>
              <a:rPr lang="es-ES" dirty="0" smtClean="0">
                <a:solidFill>
                  <a:srgbClr val="023C70"/>
                </a:solidFill>
                <a:latin typeface="Arial" pitchFamily="34" charset="0"/>
                <a:cs typeface="Arial" pitchFamily="34" charset="0"/>
              </a:rPr>
              <a:t>Coste o coste de reposición: refleja la cantidad requerida para remplazar la capacidad de servicio del bien. </a:t>
            </a:r>
          </a:p>
          <a:p>
            <a:pPr>
              <a:spcBef>
                <a:spcPts val="0"/>
              </a:spcBef>
            </a:pPr>
            <a:endParaRPr lang="es-ES" dirty="0">
              <a:solidFill>
                <a:srgbClr val="023C70"/>
              </a:solidFill>
              <a:latin typeface="Arial" pitchFamily="34" charset="0"/>
              <a:cs typeface="Arial" pitchFamily="34" charset="0"/>
            </a:endParaRPr>
          </a:p>
        </p:txBody>
      </p:sp>
      <p:sp>
        <p:nvSpPr>
          <p:cNvPr id="7" name="Rectangle 2"/>
          <p:cNvSpPr txBox="1">
            <a:spLocks noChangeArrowheads="1"/>
          </p:cNvSpPr>
          <p:nvPr/>
        </p:nvSpPr>
        <p:spPr bwMode="auto">
          <a:xfrm>
            <a:off x="908050" y="152400"/>
            <a:ext cx="7778750" cy="6492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r>
              <a:rPr lang="es-ES" smtClean="0">
                <a:latin typeface="Verdana" pitchFamily="34" charset="0"/>
              </a:rPr>
              <a:t>Metodos  de valoracion alternativos (2)</a:t>
            </a:r>
            <a:br>
              <a:rPr lang="es-ES" smtClean="0">
                <a:latin typeface="Verdana" pitchFamily="34" charset="0"/>
              </a:rPr>
            </a:br>
            <a:r>
              <a:rPr lang="es-ES" sz="2000" smtClean="0">
                <a:latin typeface="Verdana" pitchFamily="34" charset="0"/>
              </a:rPr>
              <a:t>(cuando no hay precios disponibles de mercados activos)</a:t>
            </a:r>
            <a:endParaRPr lang="es-ES" sz="2000">
              <a:latin typeface="Verdana" pitchFamily="34" charset="0"/>
            </a:endParaRPr>
          </a:p>
        </p:txBody>
      </p:sp>
    </p:spTree>
    <p:extLst>
      <p:ext uri="{BB962C8B-B14F-4D97-AF65-F5344CB8AC3E}">
        <p14:creationId xmlns:p14="http://schemas.microsoft.com/office/powerpoint/2010/main" val="38550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animEffect transition="in" filter="barn(inVertical)">
                                      <p:cBhvr>
                                        <p:cTn id="7" dur="500"/>
                                        <p:tgtEl>
                                          <p:spTgt spid="378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3">
                                            <p:txEl>
                                              <p:pRg st="3" end="3"/>
                                            </p:txEl>
                                          </p:spTgt>
                                        </p:tgtEl>
                                        <p:attrNameLst>
                                          <p:attrName>style.visibility</p:attrName>
                                        </p:attrNameLst>
                                      </p:cBhvr>
                                      <p:to>
                                        <p:strVal val="visible"/>
                                      </p:to>
                                    </p:set>
                                    <p:animEffect transition="in" filter="barn(inVertical)">
                                      <p:cBhvr>
                                        <p:cTn id="12" dur="500"/>
                                        <p:tgtEl>
                                          <p:spTgt spid="378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29FFA9C-6C74-4B6A-B28D-CFB01FB1611F}" type="slidenum">
              <a:rPr lang="es-ES" smtClean="0"/>
              <a:pPr>
                <a:defRPr/>
              </a:pPr>
              <a:t>25</a:t>
            </a:fld>
            <a:endParaRPr lang="es-ES" sz="1400">
              <a:latin typeface="Arial" charset="0"/>
            </a:endParaRPr>
          </a:p>
        </p:txBody>
      </p:sp>
      <p:sp>
        <p:nvSpPr>
          <p:cNvPr id="4" name="Rectangle 3"/>
          <p:cNvSpPr/>
          <p:nvPr/>
        </p:nvSpPr>
        <p:spPr>
          <a:xfrm>
            <a:off x="1066800" y="1772816"/>
            <a:ext cx="6553200" cy="2895600"/>
          </a:xfrm>
          <a:prstGeom prst="rect">
            <a:avLst/>
          </a:prstGeom>
          <a:ln>
            <a:noFill/>
          </a:ln>
        </p:spPr>
        <p:txBody>
          <a:bodyPr anchor="b">
            <a:noAutofit/>
          </a:bodyPr>
          <a:lstStyle/>
          <a:p>
            <a:pPr fontAlgn="auto">
              <a:spcAft>
                <a:spcPts val="0"/>
              </a:spcAft>
            </a:pPr>
            <a:r>
              <a:rPr lang="es-ES" sz="4000" b="1" dirty="0" smtClean="0">
                <a:solidFill>
                  <a:srgbClr val="023C70"/>
                </a:solidFill>
                <a:latin typeface="Arial Unicode MS" pitchFamily="34" charset="-128"/>
                <a:ea typeface="Arial Unicode MS" pitchFamily="34" charset="-128"/>
                <a:cs typeface="Arial Unicode MS" pitchFamily="34" charset="-128"/>
              </a:rPr>
              <a:t>Solvencia 2: </a:t>
            </a:r>
          </a:p>
          <a:p>
            <a:pPr fontAlgn="auto">
              <a:spcAft>
                <a:spcPts val="0"/>
              </a:spcAft>
            </a:pPr>
            <a:r>
              <a:rPr lang="es-ES" sz="4000" b="1" dirty="0" smtClean="0">
                <a:solidFill>
                  <a:srgbClr val="023C70"/>
                </a:solidFill>
                <a:latin typeface="Arial Unicode MS" pitchFamily="34" charset="-128"/>
                <a:ea typeface="Arial Unicode MS" pitchFamily="34" charset="-128"/>
                <a:cs typeface="Arial Unicode MS" pitchFamily="34" charset="-128"/>
              </a:rPr>
              <a:t>valoración de Provisiones Técnicas</a:t>
            </a:r>
            <a:endParaRPr lang="es-ES" sz="4000" b="1" dirty="0">
              <a:solidFill>
                <a:srgbClr val="023C7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39305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 y="1201738"/>
            <a:ext cx="9141069" cy="4094162"/>
          </a:xfrm>
          <a:prstGeom prst="rect">
            <a:avLst/>
          </a:prstGeom>
          <a:noFill/>
          <a:ln w="9525">
            <a:noFill/>
            <a:miter lim="800000"/>
            <a:headEnd/>
            <a:tailEnd/>
          </a:ln>
          <a:effectLst/>
        </p:spPr>
        <p:txBody>
          <a:bodyPr wrap="none" anchor="ctr"/>
          <a:lstStyle/>
          <a:p>
            <a:pPr algn="ctr"/>
            <a:endParaRPr lang="es-ES" sz="2400" i="0"/>
          </a:p>
        </p:txBody>
      </p:sp>
      <p:sp>
        <p:nvSpPr>
          <p:cNvPr id="287766" name="Text Box 22"/>
          <p:cNvSpPr txBox="1">
            <a:spLocks noChangeArrowheads="1"/>
          </p:cNvSpPr>
          <p:nvPr/>
        </p:nvSpPr>
        <p:spPr bwMode="gray">
          <a:xfrm>
            <a:off x="3550627" y="1"/>
            <a:ext cx="5566996" cy="347663"/>
          </a:xfrm>
          <a:prstGeom prst="rect">
            <a:avLst/>
          </a:prstGeom>
          <a:noFill/>
          <a:ln w="9525">
            <a:noFill/>
            <a:miter lim="800000"/>
            <a:headEnd/>
            <a:tailEnd/>
          </a:ln>
          <a:effectLst/>
        </p:spPr>
        <p:txBody>
          <a:bodyPr/>
          <a:lstStyle/>
          <a:p>
            <a:endParaRPr lang="es-ES" sz="1200" i="0">
              <a:solidFill>
                <a:schemeClr val="tx2"/>
              </a:solidFill>
            </a:endParaRPr>
          </a:p>
        </p:txBody>
      </p:sp>
      <p:sp>
        <p:nvSpPr>
          <p:cNvPr id="287768" name="Rectangle 24"/>
          <p:cNvSpPr>
            <a:spLocks noChangeArrowheads="1"/>
          </p:cNvSpPr>
          <p:nvPr/>
        </p:nvSpPr>
        <p:spPr bwMode="gray">
          <a:xfrm>
            <a:off x="203689" y="1817688"/>
            <a:ext cx="8937380" cy="3478212"/>
          </a:xfrm>
          <a:prstGeom prst="rect">
            <a:avLst/>
          </a:prstGeom>
          <a:noFill/>
          <a:ln w="9525" algn="ctr">
            <a:noFill/>
            <a:miter lim="800000"/>
            <a:headEnd/>
            <a:tailEnd/>
          </a:ln>
          <a:effectLst/>
        </p:spPr>
        <p:txBody>
          <a:bodyPr/>
          <a:lstStyle/>
          <a:p>
            <a:pPr marL="269875" indent="-269875" algn="l" eaLnBrk="1" hangingPunct="1">
              <a:spcBef>
                <a:spcPct val="50000"/>
              </a:spcBef>
            </a:pPr>
            <a:r>
              <a:rPr lang="en-US" sz="2200" i="0">
                <a:latin typeface="Verdana" pitchFamily="34" charset="0"/>
              </a:rPr>
              <a:t>   </a:t>
            </a:r>
          </a:p>
          <a:p>
            <a:pPr marL="269875" indent="-269875" algn="l" eaLnBrk="1" hangingPunct="1">
              <a:spcBef>
                <a:spcPct val="50000"/>
              </a:spcBef>
            </a:pPr>
            <a:endParaRPr lang="es-ES" sz="2200" i="0">
              <a:latin typeface="Verdana" pitchFamily="34" charset="0"/>
            </a:endParaRPr>
          </a:p>
        </p:txBody>
      </p:sp>
      <p:sp>
        <p:nvSpPr>
          <p:cNvPr id="287770" name="Rectangle 26"/>
          <p:cNvSpPr>
            <a:spLocks noChangeArrowheads="1"/>
          </p:cNvSpPr>
          <p:nvPr/>
        </p:nvSpPr>
        <p:spPr bwMode="auto">
          <a:xfrm>
            <a:off x="467458" y="5445224"/>
            <a:ext cx="7704942" cy="669925"/>
          </a:xfrm>
          <a:prstGeom prst="rect">
            <a:avLst/>
          </a:prstGeom>
          <a:solidFill>
            <a:schemeClr val="bg1"/>
          </a:solidFill>
          <a:ln w="9525" algn="ctr">
            <a:solidFill>
              <a:srgbClr val="98B6DC"/>
            </a:solidFill>
            <a:miter lim="800000"/>
            <a:headEnd/>
            <a:tailEnd/>
          </a:ln>
          <a:effectLst>
            <a:prstShdw prst="shdw17" dist="17961" dir="2700000">
              <a:srgbClr val="98B6DC">
                <a:gamma/>
                <a:shade val="60000"/>
                <a:invGamma/>
              </a:srgbClr>
            </a:prstShdw>
          </a:effectLst>
        </p:spPr>
        <p:txBody>
          <a:bodyPr anchor="ctr"/>
          <a:lstStyle/>
          <a:p>
            <a:pPr algn="ctr"/>
            <a:r>
              <a:rPr lang="es-ES_tradnl" sz="2000" b="1" i="0" dirty="0" smtClean="0">
                <a:solidFill>
                  <a:schemeClr val="accent2"/>
                </a:solidFill>
                <a:latin typeface="Verdana" pitchFamily="34" charset="0"/>
              </a:rPr>
              <a:t>El SCR depende de la valoración de las PT</a:t>
            </a:r>
            <a:endParaRPr lang="en-US" sz="2000" b="1" i="0" dirty="0">
              <a:solidFill>
                <a:schemeClr val="accent2"/>
              </a:solidFill>
              <a:latin typeface="Verdana" pitchFamily="34" charset="0"/>
            </a:endParaRPr>
          </a:p>
        </p:txBody>
      </p:sp>
      <p:sp>
        <p:nvSpPr>
          <p:cNvPr id="287774" name="Rectangle 30"/>
          <p:cNvSpPr>
            <a:spLocks noGrp="1" noChangeArrowheads="1"/>
          </p:cNvSpPr>
          <p:nvPr>
            <p:ph type="title"/>
          </p:nvPr>
        </p:nvSpPr>
        <p:spPr>
          <a:xfrm>
            <a:off x="400613" y="400830"/>
            <a:ext cx="7987811" cy="867930"/>
          </a:xfrm>
          <a:ln/>
        </p:spPr>
        <p:txBody>
          <a:bodyPr/>
          <a:lstStyle/>
          <a:p>
            <a:pPr lvl="0"/>
            <a:r>
              <a:rPr lang="es-ES" b="1" dirty="0">
                <a:latin typeface="Verdana" pitchFamily="34" charset="0"/>
              </a:rPr>
              <a:t>Solvencia </a:t>
            </a:r>
            <a:r>
              <a:rPr lang="es-ES" b="1" dirty="0" smtClean="0">
                <a:latin typeface="Verdana" pitchFamily="34" charset="0"/>
              </a:rPr>
              <a:t>2</a:t>
            </a:r>
            <a:r>
              <a:rPr lang="es-ES" b="1" dirty="0">
                <a:latin typeface="Verdana" pitchFamily="34" charset="0"/>
              </a:rPr>
              <a:t> </a:t>
            </a:r>
            <a:r>
              <a:rPr lang="es-ES" b="1" dirty="0" smtClean="0">
                <a:latin typeface="Verdana" pitchFamily="34" charset="0"/>
              </a:rPr>
              <a:t>y la valoración </a:t>
            </a:r>
            <a:r>
              <a:rPr lang="es-ES" b="1" dirty="0">
                <a:latin typeface="Verdana" pitchFamily="34" charset="0"/>
              </a:rPr>
              <a:t>de Provisiones Técnicas</a:t>
            </a:r>
          </a:p>
        </p:txBody>
      </p:sp>
      <p:sp>
        <p:nvSpPr>
          <p:cNvPr id="12" name="Date Placeholder 3"/>
          <p:cNvSpPr txBox="1">
            <a:spLocks/>
          </p:cNvSpPr>
          <p:nvPr/>
        </p:nvSpPr>
        <p:spPr bwMode="auto">
          <a:xfrm>
            <a:off x="6922477" y="6543675"/>
            <a:ext cx="9906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98B6DC"/>
              </a:solidFill>
              <a:effectLst/>
              <a:uLnTx/>
              <a:uFillTx/>
              <a:latin typeface="+mn-lt"/>
              <a:ea typeface="+mn-ea"/>
              <a:cs typeface="+mn-cs"/>
            </a:endParaRPr>
          </a:p>
        </p:txBody>
      </p:sp>
      <p:sp>
        <p:nvSpPr>
          <p:cNvPr id="16" name="Rectangle 15"/>
          <p:cNvSpPr/>
          <p:nvPr/>
        </p:nvSpPr>
        <p:spPr bwMode="auto">
          <a:xfrm>
            <a:off x="3237819" y="4797152"/>
            <a:ext cx="1910245" cy="4037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800" b="0" i="1" u="none" strike="noStrike" cap="none" normalizeH="0" baseline="0" dirty="0" smtClean="0">
                <a:ln>
                  <a:noFill/>
                </a:ln>
                <a:solidFill>
                  <a:schemeClr val="tx1"/>
                </a:solidFill>
                <a:effectLst/>
                <a:latin typeface="+mn-lt"/>
              </a:rPr>
              <a:t>Otros pasivos</a:t>
            </a:r>
          </a:p>
        </p:txBody>
      </p:sp>
      <p:sp>
        <p:nvSpPr>
          <p:cNvPr id="17" name="Rectangle 16"/>
          <p:cNvSpPr/>
          <p:nvPr/>
        </p:nvSpPr>
        <p:spPr bwMode="auto">
          <a:xfrm>
            <a:off x="3237819" y="2998800"/>
            <a:ext cx="1910245" cy="179269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2000" b="0" i="1" u="none" strike="noStrike" cap="none" normalizeH="0" baseline="0" dirty="0" smtClean="0">
                <a:ln>
                  <a:noFill/>
                </a:ln>
                <a:solidFill>
                  <a:schemeClr val="bg1"/>
                </a:solidFill>
                <a:effectLst/>
                <a:latin typeface="+mn-lt"/>
              </a:rPr>
              <a:t>Prov</a:t>
            </a:r>
            <a:r>
              <a:rPr kumimoji="0" lang="fi-FI" sz="2000" b="0" i="1" u="none" strike="noStrike" cap="none" normalizeH="0" dirty="0" smtClean="0">
                <a:ln>
                  <a:noFill/>
                </a:ln>
                <a:solidFill>
                  <a:schemeClr val="bg1"/>
                </a:solidFill>
                <a:effectLst/>
                <a:latin typeface="+mn-lt"/>
              </a:rPr>
              <a:t> Tecnicas</a:t>
            </a:r>
            <a:endParaRPr kumimoji="0" lang="fi-FI" sz="2000" b="0" i="1" u="none" strike="noStrike" cap="none" normalizeH="0" baseline="0" dirty="0" smtClean="0">
              <a:ln>
                <a:noFill/>
              </a:ln>
              <a:solidFill>
                <a:schemeClr val="bg1"/>
              </a:solidFill>
              <a:effectLst/>
              <a:latin typeface="+mn-lt"/>
            </a:endParaRPr>
          </a:p>
        </p:txBody>
      </p:sp>
      <p:sp>
        <p:nvSpPr>
          <p:cNvPr id="18" name="Rectangle 17"/>
          <p:cNvSpPr/>
          <p:nvPr/>
        </p:nvSpPr>
        <p:spPr bwMode="auto">
          <a:xfrm>
            <a:off x="3237819" y="2057397"/>
            <a:ext cx="1910245" cy="95049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2000" b="0" i="1" u="none" strike="noStrike" cap="none" normalizeH="0" baseline="0" dirty="0" smtClean="0">
                <a:ln>
                  <a:noFill/>
                </a:ln>
                <a:solidFill>
                  <a:schemeClr val="tx1"/>
                </a:solidFill>
                <a:effectLst/>
                <a:latin typeface="+mn-lt"/>
              </a:rPr>
              <a:t>Capital</a:t>
            </a:r>
          </a:p>
        </p:txBody>
      </p:sp>
      <p:sp>
        <p:nvSpPr>
          <p:cNvPr id="19" name="Right Brace 18"/>
          <p:cNvSpPr/>
          <p:nvPr/>
        </p:nvSpPr>
        <p:spPr bwMode="auto">
          <a:xfrm>
            <a:off x="5251939" y="2418343"/>
            <a:ext cx="544197" cy="589553"/>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i-FI" sz="2000" b="0" i="1"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5868144" y="2322081"/>
            <a:ext cx="3262061" cy="830997"/>
          </a:xfrm>
          <a:prstGeom prst="rect">
            <a:avLst/>
          </a:prstGeom>
          <a:noFill/>
        </p:spPr>
        <p:txBody>
          <a:bodyPr wrap="square" rtlCol="0">
            <a:spAutoFit/>
          </a:bodyPr>
          <a:lstStyle/>
          <a:p>
            <a:pPr algn="l"/>
            <a:r>
              <a:rPr lang="es-ES" dirty="0" smtClean="0">
                <a:latin typeface="+mn-lt"/>
              </a:rPr>
              <a:t>Absorción de perdidas </a:t>
            </a:r>
            <a:r>
              <a:rPr lang="es-ES" sz="2000" dirty="0" smtClean="0">
                <a:latin typeface="+mn-lt"/>
              </a:rPr>
              <a:t>(SCR)</a:t>
            </a:r>
            <a:endParaRPr lang="es-ES" dirty="0">
              <a:latin typeface="+mn-lt"/>
            </a:endParaRPr>
          </a:p>
        </p:txBody>
      </p:sp>
      <p:sp>
        <p:nvSpPr>
          <p:cNvPr id="21" name="TextBox 20"/>
          <p:cNvSpPr txBox="1"/>
          <p:nvPr/>
        </p:nvSpPr>
        <p:spPr>
          <a:xfrm>
            <a:off x="1500428" y="1556792"/>
            <a:ext cx="4350871" cy="400110"/>
          </a:xfrm>
          <a:prstGeom prst="rect">
            <a:avLst/>
          </a:prstGeom>
          <a:noFill/>
        </p:spPr>
        <p:txBody>
          <a:bodyPr wrap="none" rtlCol="0">
            <a:spAutoFit/>
          </a:bodyPr>
          <a:lstStyle/>
          <a:p>
            <a:pPr algn="ctr"/>
            <a:r>
              <a:rPr lang="fi-FI" sz="2000" b="1" dirty="0" smtClean="0">
                <a:latin typeface="+mn-lt"/>
              </a:rPr>
              <a:t>Balance de Solvencia: Pasivo</a:t>
            </a:r>
            <a:endParaRPr lang="fi-FI" sz="2000" b="1" dirty="0">
              <a:latin typeface="+mn-lt"/>
            </a:endParaRPr>
          </a:p>
        </p:txBody>
      </p:sp>
      <p:sp>
        <p:nvSpPr>
          <p:cNvPr id="22" name="Rectangle 21"/>
          <p:cNvSpPr/>
          <p:nvPr/>
        </p:nvSpPr>
        <p:spPr bwMode="auto">
          <a:xfrm>
            <a:off x="3236400" y="2710768"/>
            <a:ext cx="1910245" cy="2080725"/>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2000" i="1" dirty="0" smtClean="0">
                <a:solidFill>
                  <a:schemeClr val="bg1"/>
                </a:solidFill>
                <a:latin typeface="+mn-lt"/>
              </a:rPr>
              <a:t>Prov. </a:t>
            </a:r>
            <a:r>
              <a:rPr lang="es-ES" sz="2000" i="1" dirty="0" err="1" smtClean="0">
                <a:solidFill>
                  <a:schemeClr val="bg1"/>
                </a:solidFill>
                <a:latin typeface="+mn-lt"/>
              </a:rPr>
              <a:t>Tecnicas</a:t>
            </a:r>
            <a:endParaRPr kumimoji="0" lang="es-ES" sz="2000" b="0" i="1" u="none" strike="noStrike" cap="none" normalizeH="0" baseline="0" dirty="0" smtClean="0">
              <a:ln>
                <a:noFill/>
              </a:ln>
              <a:solidFill>
                <a:schemeClr val="bg1"/>
              </a:solidFill>
              <a:effectLst/>
              <a:latin typeface="+mn-lt"/>
            </a:endParaRPr>
          </a:p>
        </p:txBody>
      </p:sp>
      <p:sp>
        <p:nvSpPr>
          <p:cNvPr id="25" name="Rectangle 24"/>
          <p:cNvSpPr/>
          <p:nvPr/>
        </p:nvSpPr>
        <p:spPr bwMode="auto">
          <a:xfrm>
            <a:off x="3237819" y="2060848"/>
            <a:ext cx="1910245" cy="136815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2000" b="0" i="1" u="none" strike="noStrike" cap="none" normalizeH="0" baseline="0" dirty="0" smtClean="0">
                <a:ln>
                  <a:noFill/>
                </a:ln>
                <a:solidFill>
                  <a:schemeClr val="tx1"/>
                </a:solidFill>
                <a:effectLst/>
                <a:latin typeface="+mn-lt"/>
              </a:rPr>
              <a:t>Capital</a:t>
            </a:r>
          </a:p>
        </p:txBody>
      </p:sp>
      <p:cxnSp>
        <p:nvCxnSpPr>
          <p:cNvPr id="26" name="Straight Connector 25"/>
          <p:cNvCxnSpPr/>
          <p:nvPr/>
        </p:nvCxnSpPr>
        <p:spPr bwMode="auto">
          <a:xfrm>
            <a:off x="3236400" y="2996952"/>
            <a:ext cx="19116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3236400" y="2996952"/>
            <a:ext cx="19116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26</a:t>
            </a:fld>
            <a:endParaRPr lang="en-GB" sz="1400">
              <a:latin typeface="Arial" charset="0"/>
            </a:endParaRPr>
          </a:p>
        </p:txBody>
      </p:sp>
    </p:spTree>
    <p:extLst>
      <p:ext uri="{BB962C8B-B14F-4D97-AF65-F5344CB8AC3E}">
        <p14:creationId xmlns:p14="http://schemas.microsoft.com/office/powerpoint/2010/main" val="2663538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2222E-6 2.96296E-6 L 2.22222E-6 -0.04213 " pathEditMode="relative" rAng="0" ptsTypes="AA">
                                      <p:cBhvr>
                                        <p:cTn id="6" dur="2000" fill="hold"/>
                                        <p:tgtEl>
                                          <p:spTgt spid="26"/>
                                        </p:tgtEl>
                                        <p:attrNameLst>
                                          <p:attrName>ppt_x</p:attrName>
                                          <p:attrName>ppt_y</p:attrName>
                                        </p:attrNameLst>
                                      </p:cBhvr>
                                      <p:rCtr x="0" y="-21"/>
                                    </p:animMotion>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3.05556E-6 2.96296E-6 L 0.00035 0.06296 " pathEditMode="relative" rAng="0" ptsTypes="AA">
                                      <p:cBhvr>
                                        <p:cTn id="13" dur="2000" fill="hold"/>
                                        <p:tgtEl>
                                          <p:spTgt spid="28"/>
                                        </p:tgtEl>
                                        <p:attrNameLst>
                                          <p:attrName>ppt_x</p:attrName>
                                          <p:attrName>ppt_y</p:attrName>
                                        </p:attrNameLst>
                                      </p:cBhvr>
                                      <p:rCtr x="0" y="31"/>
                                    </p:animMotion>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70" grpId="0" animBg="1"/>
      <p:bldP spid="22"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5576" y="116632"/>
            <a:ext cx="6768752" cy="106680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dirty="0" smtClean="0">
                <a:latin typeface="Verdana" pitchFamily="34" charset="0"/>
              </a:rPr>
              <a:t>Principios Básicos en valoración Provisiones Técnicas</a:t>
            </a:r>
            <a:endParaRPr lang="es-ES" b="1" dirty="0">
              <a:latin typeface="Verdana" pitchFamily="34" charset="0"/>
            </a:endParaRPr>
          </a:p>
        </p:txBody>
      </p:sp>
      <p:sp>
        <p:nvSpPr>
          <p:cNvPr id="27651" name="Rectangle 3"/>
          <p:cNvSpPr>
            <a:spLocks noGrp="1" noChangeArrowheads="1"/>
          </p:cNvSpPr>
          <p:nvPr>
            <p:ph type="body" idx="1"/>
          </p:nvPr>
        </p:nvSpPr>
        <p:spPr>
          <a:xfrm>
            <a:off x="533400" y="1676400"/>
            <a:ext cx="8153400" cy="2667000"/>
          </a:xfrm>
          <a:ln>
            <a:noFill/>
          </a:ln>
        </p:spPr>
        <p:txBody>
          <a:bodyPr/>
          <a:lstStyle/>
          <a:p>
            <a:pPr eaLnBrk="1" hangingPunct="1"/>
            <a:r>
              <a:rPr lang="es-ES" sz="1800" b="1" dirty="0" smtClean="0">
                <a:solidFill>
                  <a:srgbClr val="023C70"/>
                </a:solidFill>
              </a:rPr>
              <a:t>Valor de Transferencia</a:t>
            </a:r>
            <a:r>
              <a:rPr lang="es-ES" sz="1800" dirty="0" smtClean="0">
                <a:solidFill>
                  <a:srgbClr val="023C70"/>
                </a:solidFill>
              </a:rPr>
              <a:t>: valor que asegura la transferencia inmediata a un tercero o que permite recapitalizar</a:t>
            </a:r>
          </a:p>
          <a:p>
            <a:pPr eaLnBrk="1" hangingPunct="1"/>
            <a:r>
              <a:rPr lang="es-ES" sz="1800" b="1" dirty="0" smtClean="0">
                <a:solidFill>
                  <a:srgbClr val="023C70"/>
                </a:solidFill>
              </a:rPr>
              <a:t>Valoración Económica</a:t>
            </a:r>
            <a:r>
              <a:rPr lang="es-ES" sz="1800" dirty="0" smtClean="0">
                <a:solidFill>
                  <a:srgbClr val="023C70"/>
                </a:solidFill>
              </a:rPr>
              <a:t> y consistente con el mercado: uso optimo de la información de los mercados financieros y de la información disponible del riesgo de suscripción</a:t>
            </a:r>
          </a:p>
          <a:p>
            <a:pPr eaLnBrk="1" hangingPunct="1"/>
            <a:r>
              <a:rPr lang="es-ES" sz="1800" b="1" dirty="0" smtClean="0">
                <a:solidFill>
                  <a:srgbClr val="023C70"/>
                </a:solidFill>
              </a:rPr>
              <a:t>Calculo</a:t>
            </a:r>
            <a:r>
              <a:rPr lang="es-ES" sz="1800" dirty="0" smtClean="0">
                <a:solidFill>
                  <a:srgbClr val="023C70"/>
                </a:solidFill>
              </a:rPr>
              <a:t> prudente, fiable y objetivo.</a:t>
            </a:r>
          </a:p>
          <a:p>
            <a:pPr eaLnBrk="1" hangingPunct="1"/>
            <a:r>
              <a:rPr lang="es-ES" sz="1800" b="1" dirty="0" smtClean="0">
                <a:solidFill>
                  <a:srgbClr val="023C70"/>
                </a:solidFill>
              </a:rPr>
              <a:t>Marco Flexible y basado en principios</a:t>
            </a:r>
          </a:p>
          <a:p>
            <a:pPr eaLnBrk="1" hangingPunct="1"/>
            <a:r>
              <a:rPr lang="es-ES" sz="1800" b="1" dirty="0" smtClean="0">
                <a:solidFill>
                  <a:srgbClr val="023C70"/>
                </a:solidFill>
              </a:rPr>
              <a:t>Mejor estimación y margen de riego </a:t>
            </a:r>
            <a:r>
              <a:rPr lang="es-ES" sz="1800" dirty="0" smtClean="0">
                <a:solidFill>
                  <a:srgbClr val="023C70"/>
                </a:solidFill>
              </a:rPr>
              <a:t>(descuento de flujos) es la regla general</a:t>
            </a:r>
          </a:p>
          <a:p>
            <a:pPr eaLnBrk="1" hangingPunct="1">
              <a:buFontTx/>
              <a:buNone/>
            </a:pPr>
            <a:endParaRPr lang="es-ES" sz="1400" b="1" dirty="0" smtClean="0">
              <a:solidFill>
                <a:srgbClr val="023C70"/>
              </a:solidFill>
            </a:endParaRPr>
          </a:p>
          <a:p>
            <a:pPr lvl="1" eaLnBrk="1" hangingPunct="1">
              <a:buFontTx/>
              <a:buNone/>
            </a:pPr>
            <a:r>
              <a:rPr lang="es-ES" b="1" dirty="0" smtClean="0">
                <a:solidFill>
                  <a:srgbClr val="023C70"/>
                </a:solidFill>
                <a:latin typeface="Arial" pitchFamily="34" charset="0"/>
                <a:cs typeface="Arial" pitchFamily="34" charset="0"/>
              </a:rPr>
              <a:t>Limitaciones de implementación:</a:t>
            </a:r>
          </a:p>
          <a:p>
            <a:pPr lvl="1" eaLnBrk="1" hangingPunct="1"/>
            <a:r>
              <a:rPr lang="es-ES" dirty="0" smtClean="0">
                <a:solidFill>
                  <a:srgbClr val="023C70"/>
                </a:solidFill>
                <a:latin typeface="Arial" pitchFamily="34" charset="0"/>
                <a:cs typeface="Arial" pitchFamily="34" charset="0"/>
              </a:rPr>
              <a:t>No existen mercados activos para pasivos de seguros</a:t>
            </a:r>
          </a:p>
          <a:p>
            <a:pPr lvl="1" eaLnBrk="1" hangingPunct="1"/>
            <a:r>
              <a:rPr lang="es-ES" dirty="0" smtClean="0">
                <a:solidFill>
                  <a:srgbClr val="023C70"/>
                </a:solidFill>
                <a:latin typeface="Arial" pitchFamily="34" charset="0"/>
                <a:cs typeface="Arial" pitchFamily="34" charset="0"/>
              </a:rPr>
              <a:t>Información del mercado disponible solo para aspectos aislados</a:t>
            </a:r>
          </a:p>
          <a:p>
            <a:pPr lvl="1" eaLnBrk="1" hangingPunct="1"/>
            <a:r>
              <a:rPr lang="es-ES" dirty="0" smtClean="0">
                <a:solidFill>
                  <a:srgbClr val="023C70"/>
                </a:solidFill>
                <a:latin typeface="Arial" pitchFamily="34" charset="0"/>
                <a:cs typeface="Arial" pitchFamily="34" charset="0"/>
              </a:rPr>
              <a:t>Información técnica de seguros basada en propia experiencia</a:t>
            </a:r>
            <a:endParaRPr lang="es-ES" dirty="0">
              <a:solidFill>
                <a:srgbClr val="023C70"/>
              </a:solidFill>
              <a:latin typeface="Arial" pitchFamily="34" charset="0"/>
              <a:cs typeface="Arial" pitchFamily="34" charset="0"/>
            </a:endParaRPr>
          </a:p>
        </p:txBody>
      </p:sp>
      <p:sp>
        <p:nvSpPr>
          <p:cNvPr id="5"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n-GB"/>
              <a:pPr>
                <a:defRPr/>
              </a:pPr>
              <a:t>27</a:t>
            </a:fld>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fade">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 calcmode="lin" valueType="num">
                                      <p:cBhvr additive="base">
                                        <p:cTn id="37"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8" end="8"/>
                                            </p:txEl>
                                          </p:spTgt>
                                        </p:tgtEl>
                                        <p:attrNameLst>
                                          <p:attrName>style.visibility</p:attrName>
                                        </p:attrNameLst>
                                      </p:cBhvr>
                                      <p:to>
                                        <p:strVal val="visible"/>
                                      </p:to>
                                    </p:set>
                                    <p:anim calcmode="lin" valueType="num">
                                      <p:cBhvr additive="base">
                                        <p:cTn id="43"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1">
                                            <p:txEl>
                                              <p:pRg st="9" end="9"/>
                                            </p:txEl>
                                          </p:spTgt>
                                        </p:tgtEl>
                                        <p:attrNameLst>
                                          <p:attrName>style.visibility</p:attrName>
                                        </p:attrNameLst>
                                      </p:cBhvr>
                                      <p:to>
                                        <p:strVal val="visible"/>
                                      </p:to>
                                    </p:set>
                                    <p:anim calcmode="lin" valueType="num">
                                      <p:cBhvr additive="base">
                                        <p:cTn id="49"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 smtClean="0"/>
              <a:t>Clasificacion basica de las Provisiones Tecnicas</a:t>
            </a:r>
          </a:p>
        </p:txBody>
      </p:sp>
      <p:sp>
        <p:nvSpPr>
          <p:cNvPr id="61444" name="AutoShape 4"/>
          <p:cNvSpPr>
            <a:spLocks noChangeArrowheads="1"/>
          </p:cNvSpPr>
          <p:nvPr/>
        </p:nvSpPr>
        <p:spPr bwMode="auto">
          <a:xfrm>
            <a:off x="2819400" y="1524001"/>
            <a:ext cx="3340893" cy="896938"/>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2000" b="1" i="1" smtClean="0">
                <a:solidFill>
                  <a:schemeClr val="bg1"/>
                </a:solidFill>
                <a:latin typeface="Verdana" pitchFamily="34" charset="0"/>
              </a:rPr>
              <a:t>Valoracion Provisiones Tecnicas</a:t>
            </a:r>
            <a:endParaRPr lang="es-ES" sz="2000" b="1" i="1">
              <a:solidFill>
                <a:schemeClr val="bg1"/>
              </a:solidFill>
              <a:latin typeface="Verdana" pitchFamily="34" charset="0"/>
            </a:endParaRPr>
          </a:p>
        </p:txBody>
      </p:sp>
      <p:sp>
        <p:nvSpPr>
          <p:cNvPr id="61445" name="AutoShape 5"/>
          <p:cNvSpPr>
            <a:spLocks noChangeArrowheads="1"/>
          </p:cNvSpPr>
          <p:nvPr/>
        </p:nvSpPr>
        <p:spPr bwMode="auto">
          <a:xfrm>
            <a:off x="899318" y="2997200"/>
            <a:ext cx="2736055" cy="720725"/>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1800" b="1" i="1" smtClean="0">
                <a:solidFill>
                  <a:schemeClr val="bg1"/>
                </a:solidFill>
                <a:latin typeface="Verdana" pitchFamily="34" charset="0"/>
              </a:rPr>
              <a:t>Riesgos replicables con fiabilidad</a:t>
            </a:r>
            <a:endParaRPr lang="es-ES" sz="1800" b="1" i="1">
              <a:solidFill>
                <a:schemeClr val="bg1"/>
              </a:solidFill>
              <a:latin typeface="Verdana" pitchFamily="34" charset="0"/>
            </a:endParaRPr>
          </a:p>
        </p:txBody>
      </p:sp>
      <p:sp>
        <p:nvSpPr>
          <p:cNvPr id="61446" name="AutoShape 6"/>
          <p:cNvSpPr>
            <a:spLocks noChangeArrowheads="1"/>
          </p:cNvSpPr>
          <p:nvPr/>
        </p:nvSpPr>
        <p:spPr bwMode="auto">
          <a:xfrm>
            <a:off x="4787899" y="2997200"/>
            <a:ext cx="3140075" cy="720725"/>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2000" b="1" i="1" smtClean="0">
                <a:solidFill>
                  <a:schemeClr val="bg1"/>
                </a:solidFill>
                <a:latin typeface="Verdana" pitchFamily="34" charset="0"/>
              </a:rPr>
              <a:t>Riesgos no Replicables</a:t>
            </a:r>
            <a:endParaRPr lang="es-ES" sz="2000" b="1" i="1">
              <a:solidFill>
                <a:schemeClr val="bg1"/>
              </a:solidFill>
              <a:latin typeface="Verdana" pitchFamily="34" charset="0"/>
            </a:endParaRPr>
          </a:p>
        </p:txBody>
      </p:sp>
      <p:sp>
        <p:nvSpPr>
          <p:cNvPr id="61447" name="AutoShape 7"/>
          <p:cNvSpPr>
            <a:spLocks noChangeArrowheads="1"/>
          </p:cNvSpPr>
          <p:nvPr/>
        </p:nvSpPr>
        <p:spPr bwMode="auto">
          <a:xfrm>
            <a:off x="755648" y="4221163"/>
            <a:ext cx="2879725" cy="1265237"/>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2000" b="1" i="1" smtClean="0">
                <a:solidFill>
                  <a:schemeClr val="bg1"/>
                </a:solidFill>
                <a:latin typeface="Verdana" pitchFamily="34" charset="0"/>
              </a:rPr>
              <a:t>Valor de mercado de los activos financieros</a:t>
            </a:r>
            <a:endParaRPr lang="es-ES" sz="2000" b="1" i="1">
              <a:solidFill>
                <a:schemeClr val="bg1"/>
              </a:solidFill>
              <a:latin typeface="Verdana" pitchFamily="34" charset="0"/>
            </a:endParaRPr>
          </a:p>
        </p:txBody>
      </p:sp>
      <p:sp>
        <p:nvSpPr>
          <p:cNvPr id="61448" name="AutoShape 8"/>
          <p:cNvSpPr>
            <a:spLocks noChangeArrowheads="1"/>
          </p:cNvSpPr>
          <p:nvPr/>
        </p:nvSpPr>
        <p:spPr bwMode="auto">
          <a:xfrm>
            <a:off x="3733800" y="4221163"/>
            <a:ext cx="2436812" cy="1265237"/>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1600" b="1" i="1" smtClean="0">
                <a:solidFill>
                  <a:schemeClr val="bg1"/>
                </a:solidFill>
                <a:latin typeface="Verdana" pitchFamily="34" charset="0"/>
              </a:rPr>
              <a:t>Mejor estimacion: </a:t>
            </a:r>
            <a:r>
              <a:rPr lang="es-ES" sz="1050" b="1" i="1" smtClean="0">
                <a:solidFill>
                  <a:schemeClr val="bg1"/>
                </a:solidFill>
                <a:latin typeface="Verdana" pitchFamily="34" charset="0"/>
              </a:rPr>
              <a:t>Proyeccion de todos los flujos futuros probabilizados y descontados</a:t>
            </a:r>
            <a:endParaRPr lang="es-ES" sz="1800" b="1" i="1">
              <a:solidFill>
                <a:schemeClr val="bg1"/>
              </a:solidFill>
              <a:latin typeface="Verdana" pitchFamily="34" charset="0"/>
            </a:endParaRPr>
          </a:p>
        </p:txBody>
      </p:sp>
      <p:sp>
        <p:nvSpPr>
          <p:cNvPr id="61449" name="AutoShape 9"/>
          <p:cNvSpPr>
            <a:spLocks noChangeArrowheads="1"/>
          </p:cNvSpPr>
          <p:nvPr/>
        </p:nvSpPr>
        <p:spPr bwMode="auto">
          <a:xfrm>
            <a:off x="6326188" y="4221163"/>
            <a:ext cx="2436812" cy="1265237"/>
          </a:xfrm>
          <a:prstGeom prst="roundRect">
            <a:avLst>
              <a:gd name="adj" fmla="val 16667"/>
            </a:avLst>
          </a:prstGeom>
          <a:solidFill>
            <a:srgbClr val="98B6DC"/>
          </a:solidFill>
          <a:ln w="9525">
            <a:solidFill>
              <a:schemeClr val="tx1"/>
            </a:solidFill>
            <a:miter lim="800000"/>
            <a:headEnd/>
            <a:tailEnd/>
          </a:ln>
          <a:effectLst/>
        </p:spPr>
        <p:txBody>
          <a:bodyPr/>
          <a:lstStyle/>
          <a:p>
            <a:pPr algn="ctr"/>
            <a:r>
              <a:rPr lang="es-ES" sz="1800" b="1" i="1" smtClean="0">
                <a:solidFill>
                  <a:schemeClr val="bg1"/>
                </a:solidFill>
                <a:latin typeface="Verdana" pitchFamily="34" charset="0"/>
              </a:rPr>
              <a:t>Margen riesgo: </a:t>
            </a:r>
          </a:p>
          <a:p>
            <a:pPr algn="ctr"/>
            <a:r>
              <a:rPr lang="es-ES" sz="1000" b="1" i="1" smtClean="0">
                <a:solidFill>
                  <a:schemeClr val="bg1"/>
                </a:solidFill>
                <a:latin typeface="Verdana" pitchFamily="34" charset="0"/>
              </a:rPr>
              <a:t>Margen que cualquiera exigiria por asumir los compromisos de seguros hasta la extincion</a:t>
            </a:r>
          </a:p>
          <a:p>
            <a:pPr algn="ctr"/>
            <a:endParaRPr lang="es-ES" sz="1800" b="1" i="1">
              <a:solidFill>
                <a:schemeClr val="bg1"/>
              </a:solidFill>
              <a:latin typeface="Verdana" pitchFamily="34" charset="0"/>
            </a:endParaRPr>
          </a:p>
        </p:txBody>
      </p:sp>
      <p:sp>
        <p:nvSpPr>
          <p:cNvPr id="61450" name="Line 10"/>
          <p:cNvSpPr>
            <a:spLocks noChangeShapeType="1"/>
          </p:cNvSpPr>
          <p:nvPr/>
        </p:nvSpPr>
        <p:spPr bwMode="auto">
          <a:xfrm flipH="1">
            <a:off x="2195509" y="2420938"/>
            <a:ext cx="2300289"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1" name="Line 11"/>
          <p:cNvSpPr>
            <a:spLocks noChangeShapeType="1"/>
          </p:cNvSpPr>
          <p:nvPr/>
        </p:nvSpPr>
        <p:spPr bwMode="auto">
          <a:xfrm>
            <a:off x="4495798" y="2420938"/>
            <a:ext cx="1617665"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2" name="Line 12"/>
          <p:cNvSpPr>
            <a:spLocks noChangeShapeType="1"/>
          </p:cNvSpPr>
          <p:nvPr/>
        </p:nvSpPr>
        <p:spPr bwMode="auto">
          <a:xfrm flipH="1">
            <a:off x="5364163" y="3716338"/>
            <a:ext cx="720725"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3" name="Line 13"/>
          <p:cNvSpPr>
            <a:spLocks noChangeShapeType="1"/>
          </p:cNvSpPr>
          <p:nvPr/>
        </p:nvSpPr>
        <p:spPr bwMode="auto">
          <a:xfrm>
            <a:off x="6156325" y="3716338"/>
            <a:ext cx="720725"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4" name="Text Box 14"/>
          <p:cNvSpPr txBox="1">
            <a:spLocks noChangeArrowheads="1"/>
          </p:cNvSpPr>
          <p:nvPr/>
        </p:nvSpPr>
        <p:spPr bwMode="auto">
          <a:xfrm>
            <a:off x="6113463" y="4648200"/>
            <a:ext cx="287337" cy="3869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s-ES" sz="1900" b="1" smtClean="0"/>
              <a:t>+</a:t>
            </a:r>
            <a:endParaRPr lang="es-ES" sz="1900" b="1"/>
          </a:p>
        </p:txBody>
      </p:sp>
      <p:sp>
        <p:nvSpPr>
          <p:cNvPr id="61455" name="Rectangle 15"/>
          <p:cNvSpPr>
            <a:spLocks noChangeArrowheads="1"/>
          </p:cNvSpPr>
          <p:nvPr/>
        </p:nvSpPr>
        <p:spPr bwMode="auto">
          <a:xfrm>
            <a:off x="5435600" y="5475289"/>
            <a:ext cx="1800225" cy="9255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s-ES" sz="1800" b="1" smtClean="0">
                <a:solidFill>
                  <a:schemeClr val="accent6">
                    <a:lumMod val="60000"/>
                    <a:lumOff val="40000"/>
                  </a:schemeClr>
                </a:solidFill>
              </a:rPr>
              <a:t>Descuento al tipo libre de riesgo</a:t>
            </a:r>
            <a:endParaRPr lang="es-ES" sz="1800" b="1">
              <a:solidFill>
                <a:schemeClr val="accent6">
                  <a:lumMod val="60000"/>
                  <a:lumOff val="40000"/>
                </a:schemeClr>
              </a:solidFill>
            </a:endParaRPr>
          </a:p>
        </p:txBody>
      </p:sp>
      <p:sp>
        <p:nvSpPr>
          <p:cNvPr id="61456" name="Line 16"/>
          <p:cNvSpPr>
            <a:spLocks noChangeShapeType="1"/>
          </p:cNvSpPr>
          <p:nvPr/>
        </p:nvSpPr>
        <p:spPr bwMode="auto">
          <a:xfrm flipH="1">
            <a:off x="3733799" y="5741731"/>
            <a:ext cx="1630363" cy="0"/>
          </a:xfrm>
          <a:prstGeom prst="line">
            <a:avLst/>
          </a:prstGeom>
          <a:noFill/>
          <a:ln w="222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7" name="Line 17"/>
          <p:cNvSpPr>
            <a:spLocks noChangeShapeType="1"/>
          </p:cNvSpPr>
          <p:nvPr/>
        </p:nvSpPr>
        <p:spPr bwMode="auto">
          <a:xfrm>
            <a:off x="7092950" y="5741731"/>
            <a:ext cx="1670050" cy="0"/>
          </a:xfrm>
          <a:prstGeom prst="line">
            <a:avLst/>
          </a:prstGeom>
          <a:noFill/>
          <a:ln w="22225">
            <a:solidFill>
              <a:schemeClr val="accent6">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61458" name="Line 18"/>
          <p:cNvSpPr>
            <a:spLocks noChangeShapeType="1"/>
          </p:cNvSpPr>
          <p:nvPr/>
        </p:nvSpPr>
        <p:spPr bwMode="auto">
          <a:xfrm flipH="1">
            <a:off x="2195511" y="3716338"/>
            <a:ext cx="2"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18"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n-GB"/>
              <a:pPr>
                <a:defRPr/>
              </a:pPr>
              <a:t>28</a:t>
            </a:fld>
            <a:endParaRPr lang="en-GB" dirty="0">
              <a:solidFill>
                <a:schemeClr val="tx1"/>
              </a:solidFill>
            </a:endParaRPr>
          </a:p>
        </p:txBody>
      </p:sp>
    </p:spTree>
    <p:extLst>
      <p:ext uri="{BB962C8B-B14F-4D97-AF65-F5344CB8AC3E}">
        <p14:creationId xmlns:p14="http://schemas.microsoft.com/office/powerpoint/2010/main" val="16970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wipe(down)">
                                      <p:cBhvr>
                                        <p:cTn id="7" dur="580">
                                          <p:stCondLst>
                                            <p:cond delay="0"/>
                                          </p:stCondLst>
                                        </p:cTn>
                                        <p:tgtEl>
                                          <p:spTgt spid="61450"/>
                                        </p:tgtEl>
                                      </p:cBhvr>
                                    </p:animEffect>
                                    <p:anim calcmode="lin" valueType="num">
                                      <p:cBhvr>
                                        <p:cTn id="8" dur="1822" tmFilter="0,0; 0.14,0.36; 0.43,0.73; 0.71,0.91; 1.0,1.0">
                                          <p:stCondLst>
                                            <p:cond delay="0"/>
                                          </p:stCondLst>
                                        </p:cTn>
                                        <p:tgtEl>
                                          <p:spTgt spid="614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50"/>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50"/>
                                        </p:tgtEl>
                                      </p:cBhvr>
                                      <p:to x="100000" y="60000"/>
                                    </p:animScale>
                                    <p:animScale>
                                      <p:cBhvr>
                                        <p:cTn id="14" dur="166" decel="50000">
                                          <p:stCondLst>
                                            <p:cond delay="676"/>
                                          </p:stCondLst>
                                        </p:cTn>
                                        <p:tgtEl>
                                          <p:spTgt spid="61450"/>
                                        </p:tgtEl>
                                      </p:cBhvr>
                                      <p:to x="100000" y="100000"/>
                                    </p:animScale>
                                    <p:animScale>
                                      <p:cBhvr>
                                        <p:cTn id="15" dur="26">
                                          <p:stCondLst>
                                            <p:cond delay="1312"/>
                                          </p:stCondLst>
                                        </p:cTn>
                                        <p:tgtEl>
                                          <p:spTgt spid="61450"/>
                                        </p:tgtEl>
                                      </p:cBhvr>
                                      <p:to x="100000" y="80000"/>
                                    </p:animScale>
                                    <p:animScale>
                                      <p:cBhvr>
                                        <p:cTn id="16" dur="166" decel="50000">
                                          <p:stCondLst>
                                            <p:cond delay="1338"/>
                                          </p:stCondLst>
                                        </p:cTn>
                                        <p:tgtEl>
                                          <p:spTgt spid="61450"/>
                                        </p:tgtEl>
                                      </p:cBhvr>
                                      <p:to x="100000" y="100000"/>
                                    </p:animScale>
                                    <p:animScale>
                                      <p:cBhvr>
                                        <p:cTn id="17" dur="26">
                                          <p:stCondLst>
                                            <p:cond delay="1642"/>
                                          </p:stCondLst>
                                        </p:cTn>
                                        <p:tgtEl>
                                          <p:spTgt spid="61450"/>
                                        </p:tgtEl>
                                      </p:cBhvr>
                                      <p:to x="100000" y="90000"/>
                                    </p:animScale>
                                    <p:animScale>
                                      <p:cBhvr>
                                        <p:cTn id="18" dur="166" decel="50000">
                                          <p:stCondLst>
                                            <p:cond delay="1668"/>
                                          </p:stCondLst>
                                        </p:cTn>
                                        <p:tgtEl>
                                          <p:spTgt spid="61450"/>
                                        </p:tgtEl>
                                      </p:cBhvr>
                                      <p:to x="100000" y="100000"/>
                                    </p:animScale>
                                    <p:animScale>
                                      <p:cBhvr>
                                        <p:cTn id="19" dur="26">
                                          <p:stCondLst>
                                            <p:cond delay="1808"/>
                                          </p:stCondLst>
                                        </p:cTn>
                                        <p:tgtEl>
                                          <p:spTgt spid="61450"/>
                                        </p:tgtEl>
                                      </p:cBhvr>
                                      <p:to x="100000" y="95000"/>
                                    </p:animScale>
                                    <p:animScale>
                                      <p:cBhvr>
                                        <p:cTn id="20" dur="166" decel="50000">
                                          <p:stCondLst>
                                            <p:cond delay="1834"/>
                                          </p:stCondLst>
                                        </p:cTn>
                                        <p:tgtEl>
                                          <p:spTgt spid="6145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1445"/>
                                        </p:tgtEl>
                                        <p:attrNameLst>
                                          <p:attrName>style.visibility</p:attrName>
                                        </p:attrNameLst>
                                      </p:cBhvr>
                                      <p:to>
                                        <p:strVal val="visible"/>
                                      </p:to>
                                    </p:set>
                                    <p:animEffect transition="in" filter="wipe(down)">
                                      <p:cBhvr>
                                        <p:cTn id="23" dur="580">
                                          <p:stCondLst>
                                            <p:cond delay="0"/>
                                          </p:stCondLst>
                                        </p:cTn>
                                        <p:tgtEl>
                                          <p:spTgt spid="61445"/>
                                        </p:tgtEl>
                                      </p:cBhvr>
                                    </p:animEffect>
                                    <p:anim calcmode="lin" valueType="num">
                                      <p:cBhvr>
                                        <p:cTn id="24" dur="1822" tmFilter="0,0; 0.14,0.36; 0.43,0.73; 0.71,0.91; 1.0,1.0">
                                          <p:stCondLst>
                                            <p:cond delay="0"/>
                                          </p:stCondLst>
                                        </p:cTn>
                                        <p:tgtEl>
                                          <p:spTgt spid="614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14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14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14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1445"/>
                                        </p:tgtEl>
                                        <p:attrNameLst>
                                          <p:attrName>ppt_y</p:attrName>
                                        </p:attrNameLst>
                                      </p:cBhvr>
                                      <p:tavLst>
                                        <p:tav tm="0" fmla="#ppt_y-sin(pi*$)/81">
                                          <p:val>
                                            <p:fltVal val="0"/>
                                          </p:val>
                                        </p:tav>
                                        <p:tav tm="100000">
                                          <p:val>
                                            <p:fltVal val="1"/>
                                          </p:val>
                                        </p:tav>
                                      </p:tavLst>
                                    </p:anim>
                                    <p:animScale>
                                      <p:cBhvr>
                                        <p:cTn id="29" dur="26">
                                          <p:stCondLst>
                                            <p:cond delay="650"/>
                                          </p:stCondLst>
                                        </p:cTn>
                                        <p:tgtEl>
                                          <p:spTgt spid="61445"/>
                                        </p:tgtEl>
                                      </p:cBhvr>
                                      <p:to x="100000" y="60000"/>
                                    </p:animScale>
                                    <p:animScale>
                                      <p:cBhvr>
                                        <p:cTn id="30" dur="166" decel="50000">
                                          <p:stCondLst>
                                            <p:cond delay="676"/>
                                          </p:stCondLst>
                                        </p:cTn>
                                        <p:tgtEl>
                                          <p:spTgt spid="61445"/>
                                        </p:tgtEl>
                                      </p:cBhvr>
                                      <p:to x="100000" y="100000"/>
                                    </p:animScale>
                                    <p:animScale>
                                      <p:cBhvr>
                                        <p:cTn id="31" dur="26">
                                          <p:stCondLst>
                                            <p:cond delay="1312"/>
                                          </p:stCondLst>
                                        </p:cTn>
                                        <p:tgtEl>
                                          <p:spTgt spid="61445"/>
                                        </p:tgtEl>
                                      </p:cBhvr>
                                      <p:to x="100000" y="80000"/>
                                    </p:animScale>
                                    <p:animScale>
                                      <p:cBhvr>
                                        <p:cTn id="32" dur="166" decel="50000">
                                          <p:stCondLst>
                                            <p:cond delay="1338"/>
                                          </p:stCondLst>
                                        </p:cTn>
                                        <p:tgtEl>
                                          <p:spTgt spid="61445"/>
                                        </p:tgtEl>
                                      </p:cBhvr>
                                      <p:to x="100000" y="100000"/>
                                    </p:animScale>
                                    <p:animScale>
                                      <p:cBhvr>
                                        <p:cTn id="33" dur="26">
                                          <p:stCondLst>
                                            <p:cond delay="1642"/>
                                          </p:stCondLst>
                                        </p:cTn>
                                        <p:tgtEl>
                                          <p:spTgt spid="61445"/>
                                        </p:tgtEl>
                                      </p:cBhvr>
                                      <p:to x="100000" y="90000"/>
                                    </p:animScale>
                                    <p:animScale>
                                      <p:cBhvr>
                                        <p:cTn id="34" dur="166" decel="50000">
                                          <p:stCondLst>
                                            <p:cond delay="1668"/>
                                          </p:stCondLst>
                                        </p:cTn>
                                        <p:tgtEl>
                                          <p:spTgt spid="61445"/>
                                        </p:tgtEl>
                                      </p:cBhvr>
                                      <p:to x="100000" y="100000"/>
                                    </p:animScale>
                                    <p:animScale>
                                      <p:cBhvr>
                                        <p:cTn id="35" dur="26">
                                          <p:stCondLst>
                                            <p:cond delay="1808"/>
                                          </p:stCondLst>
                                        </p:cTn>
                                        <p:tgtEl>
                                          <p:spTgt spid="61445"/>
                                        </p:tgtEl>
                                      </p:cBhvr>
                                      <p:to x="100000" y="95000"/>
                                    </p:animScale>
                                    <p:animScale>
                                      <p:cBhvr>
                                        <p:cTn id="36" dur="166" decel="50000">
                                          <p:stCondLst>
                                            <p:cond delay="1834"/>
                                          </p:stCondLst>
                                        </p:cTn>
                                        <p:tgtEl>
                                          <p:spTgt spid="6144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1458"/>
                                        </p:tgtEl>
                                        <p:attrNameLst>
                                          <p:attrName>style.visibility</p:attrName>
                                        </p:attrNameLst>
                                      </p:cBhvr>
                                      <p:to>
                                        <p:strVal val="visible"/>
                                      </p:to>
                                    </p:set>
                                    <p:animEffect transition="in" filter="wipe(down)">
                                      <p:cBhvr>
                                        <p:cTn id="41" dur="580">
                                          <p:stCondLst>
                                            <p:cond delay="0"/>
                                          </p:stCondLst>
                                        </p:cTn>
                                        <p:tgtEl>
                                          <p:spTgt spid="61458"/>
                                        </p:tgtEl>
                                      </p:cBhvr>
                                    </p:animEffect>
                                    <p:anim calcmode="lin" valueType="num">
                                      <p:cBhvr>
                                        <p:cTn id="42" dur="1822" tmFilter="0,0; 0.14,0.36; 0.43,0.73; 0.71,0.91; 1.0,1.0">
                                          <p:stCondLst>
                                            <p:cond delay="0"/>
                                          </p:stCondLst>
                                        </p:cTn>
                                        <p:tgtEl>
                                          <p:spTgt spid="6145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145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145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145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1458"/>
                                        </p:tgtEl>
                                        <p:attrNameLst>
                                          <p:attrName>ppt_y</p:attrName>
                                        </p:attrNameLst>
                                      </p:cBhvr>
                                      <p:tavLst>
                                        <p:tav tm="0" fmla="#ppt_y-sin(pi*$)/81">
                                          <p:val>
                                            <p:fltVal val="0"/>
                                          </p:val>
                                        </p:tav>
                                        <p:tav tm="100000">
                                          <p:val>
                                            <p:fltVal val="1"/>
                                          </p:val>
                                        </p:tav>
                                      </p:tavLst>
                                    </p:anim>
                                    <p:animScale>
                                      <p:cBhvr>
                                        <p:cTn id="47" dur="26">
                                          <p:stCondLst>
                                            <p:cond delay="650"/>
                                          </p:stCondLst>
                                        </p:cTn>
                                        <p:tgtEl>
                                          <p:spTgt spid="61458"/>
                                        </p:tgtEl>
                                      </p:cBhvr>
                                      <p:to x="100000" y="60000"/>
                                    </p:animScale>
                                    <p:animScale>
                                      <p:cBhvr>
                                        <p:cTn id="48" dur="166" decel="50000">
                                          <p:stCondLst>
                                            <p:cond delay="676"/>
                                          </p:stCondLst>
                                        </p:cTn>
                                        <p:tgtEl>
                                          <p:spTgt spid="61458"/>
                                        </p:tgtEl>
                                      </p:cBhvr>
                                      <p:to x="100000" y="100000"/>
                                    </p:animScale>
                                    <p:animScale>
                                      <p:cBhvr>
                                        <p:cTn id="49" dur="26">
                                          <p:stCondLst>
                                            <p:cond delay="1312"/>
                                          </p:stCondLst>
                                        </p:cTn>
                                        <p:tgtEl>
                                          <p:spTgt spid="61458"/>
                                        </p:tgtEl>
                                      </p:cBhvr>
                                      <p:to x="100000" y="80000"/>
                                    </p:animScale>
                                    <p:animScale>
                                      <p:cBhvr>
                                        <p:cTn id="50" dur="166" decel="50000">
                                          <p:stCondLst>
                                            <p:cond delay="1338"/>
                                          </p:stCondLst>
                                        </p:cTn>
                                        <p:tgtEl>
                                          <p:spTgt spid="61458"/>
                                        </p:tgtEl>
                                      </p:cBhvr>
                                      <p:to x="100000" y="100000"/>
                                    </p:animScale>
                                    <p:animScale>
                                      <p:cBhvr>
                                        <p:cTn id="51" dur="26">
                                          <p:stCondLst>
                                            <p:cond delay="1642"/>
                                          </p:stCondLst>
                                        </p:cTn>
                                        <p:tgtEl>
                                          <p:spTgt spid="61458"/>
                                        </p:tgtEl>
                                      </p:cBhvr>
                                      <p:to x="100000" y="90000"/>
                                    </p:animScale>
                                    <p:animScale>
                                      <p:cBhvr>
                                        <p:cTn id="52" dur="166" decel="50000">
                                          <p:stCondLst>
                                            <p:cond delay="1668"/>
                                          </p:stCondLst>
                                        </p:cTn>
                                        <p:tgtEl>
                                          <p:spTgt spid="61458"/>
                                        </p:tgtEl>
                                      </p:cBhvr>
                                      <p:to x="100000" y="100000"/>
                                    </p:animScale>
                                    <p:animScale>
                                      <p:cBhvr>
                                        <p:cTn id="53" dur="26">
                                          <p:stCondLst>
                                            <p:cond delay="1808"/>
                                          </p:stCondLst>
                                        </p:cTn>
                                        <p:tgtEl>
                                          <p:spTgt spid="61458"/>
                                        </p:tgtEl>
                                      </p:cBhvr>
                                      <p:to x="100000" y="95000"/>
                                    </p:animScale>
                                    <p:animScale>
                                      <p:cBhvr>
                                        <p:cTn id="54" dur="166" decel="50000">
                                          <p:stCondLst>
                                            <p:cond delay="1834"/>
                                          </p:stCondLst>
                                        </p:cTn>
                                        <p:tgtEl>
                                          <p:spTgt spid="6145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61447"/>
                                        </p:tgtEl>
                                        <p:attrNameLst>
                                          <p:attrName>style.visibility</p:attrName>
                                        </p:attrNameLst>
                                      </p:cBhvr>
                                      <p:to>
                                        <p:strVal val="visible"/>
                                      </p:to>
                                    </p:set>
                                    <p:animEffect transition="in" filter="wipe(down)">
                                      <p:cBhvr>
                                        <p:cTn id="57" dur="580">
                                          <p:stCondLst>
                                            <p:cond delay="0"/>
                                          </p:stCondLst>
                                        </p:cTn>
                                        <p:tgtEl>
                                          <p:spTgt spid="61447"/>
                                        </p:tgtEl>
                                      </p:cBhvr>
                                    </p:animEffect>
                                    <p:anim calcmode="lin" valueType="num">
                                      <p:cBhvr>
                                        <p:cTn id="58" dur="1822" tmFilter="0,0; 0.14,0.36; 0.43,0.73; 0.71,0.91; 1.0,1.0">
                                          <p:stCondLst>
                                            <p:cond delay="0"/>
                                          </p:stCondLst>
                                        </p:cTn>
                                        <p:tgtEl>
                                          <p:spTgt spid="6144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144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144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144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1447"/>
                                        </p:tgtEl>
                                        <p:attrNameLst>
                                          <p:attrName>ppt_y</p:attrName>
                                        </p:attrNameLst>
                                      </p:cBhvr>
                                      <p:tavLst>
                                        <p:tav tm="0" fmla="#ppt_y-sin(pi*$)/81">
                                          <p:val>
                                            <p:fltVal val="0"/>
                                          </p:val>
                                        </p:tav>
                                        <p:tav tm="100000">
                                          <p:val>
                                            <p:fltVal val="1"/>
                                          </p:val>
                                        </p:tav>
                                      </p:tavLst>
                                    </p:anim>
                                    <p:animScale>
                                      <p:cBhvr>
                                        <p:cTn id="63" dur="26">
                                          <p:stCondLst>
                                            <p:cond delay="650"/>
                                          </p:stCondLst>
                                        </p:cTn>
                                        <p:tgtEl>
                                          <p:spTgt spid="61447"/>
                                        </p:tgtEl>
                                      </p:cBhvr>
                                      <p:to x="100000" y="60000"/>
                                    </p:animScale>
                                    <p:animScale>
                                      <p:cBhvr>
                                        <p:cTn id="64" dur="166" decel="50000">
                                          <p:stCondLst>
                                            <p:cond delay="676"/>
                                          </p:stCondLst>
                                        </p:cTn>
                                        <p:tgtEl>
                                          <p:spTgt spid="61447"/>
                                        </p:tgtEl>
                                      </p:cBhvr>
                                      <p:to x="100000" y="100000"/>
                                    </p:animScale>
                                    <p:animScale>
                                      <p:cBhvr>
                                        <p:cTn id="65" dur="26">
                                          <p:stCondLst>
                                            <p:cond delay="1312"/>
                                          </p:stCondLst>
                                        </p:cTn>
                                        <p:tgtEl>
                                          <p:spTgt spid="61447"/>
                                        </p:tgtEl>
                                      </p:cBhvr>
                                      <p:to x="100000" y="80000"/>
                                    </p:animScale>
                                    <p:animScale>
                                      <p:cBhvr>
                                        <p:cTn id="66" dur="166" decel="50000">
                                          <p:stCondLst>
                                            <p:cond delay="1338"/>
                                          </p:stCondLst>
                                        </p:cTn>
                                        <p:tgtEl>
                                          <p:spTgt spid="61447"/>
                                        </p:tgtEl>
                                      </p:cBhvr>
                                      <p:to x="100000" y="100000"/>
                                    </p:animScale>
                                    <p:animScale>
                                      <p:cBhvr>
                                        <p:cTn id="67" dur="26">
                                          <p:stCondLst>
                                            <p:cond delay="1642"/>
                                          </p:stCondLst>
                                        </p:cTn>
                                        <p:tgtEl>
                                          <p:spTgt spid="61447"/>
                                        </p:tgtEl>
                                      </p:cBhvr>
                                      <p:to x="100000" y="90000"/>
                                    </p:animScale>
                                    <p:animScale>
                                      <p:cBhvr>
                                        <p:cTn id="68" dur="166" decel="50000">
                                          <p:stCondLst>
                                            <p:cond delay="1668"/>
                                          </p:stCondLst>
                                        </p:cTn>
                                        <p:tgtEl>
                                          <p:spTgt spid="61447"/>
                                        </p:tgtEl>
                                      </p:cBhvr>
                                      <p:to x="100000" y="100000"/>
                                    </p:animScale>
                                    <p:animScale>
                                      <p:cBhvr>
                                        <p:cTn id="69" dur="26">
                                          <p:stCondLst>
                                            <p:cond delay="1808"/>
                                          </p:stCondLst>
                                        </p:cTn>
                                        <p:tgtEl>
                                          <p:spTgt spid="61447"/>
                                        </p:tgtEl>
                                      </p:cBhvr>
                                      <p:to x="100000" y="95000"/>
                                    </p:animScale>
                                    <p:animScale>
                                      <p:cBhvr>
                                        <p:cTn id="70" dur="166" decel="50000">
                                          <p:stCondLst>
                                            <p:cond delay="1834"/>
                                          </p:stCondLst>
                                        </p:cTn>
                                        <p:tgtEl>
                                          <p:spTgt spid="6144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61451"/>
                                        </p:tgtEl>
                                        <p:attrNameLst>
                                          <p:attrName>style.visibility</p:attrName>
                                        </p:attrNameLst>
                                      </p:cBhvr>
                                      <p:to>
                                        <p:strVal val="visible"/>
                                      </p:to>
                                    </p:set>
                                    <p:anim calcmode="lin" valueType="num">
                                      <p:cBhvr>
                                        <p:cTn id="75" dur="1000" fill="hold"/>
                                        <p:tgtEl>
                                          <p:spTgt spid="61451"/>
                                        </p:tgtEl>
                                        <p:attrNameLst>
                                          <p:attrName>ppt_w</p:attrName>
                                        </p:attrNameLst>
                                      </p:cBhvr>
                                      <p:tavLst>
                                        <p:tav tm="0">
                                          <p:val>
                                            <p:fltVal val="0"/>
                                          </p:val>
                                        </p:tav>
                                        <p:tav tm="100000">
                                          <p:val>
                                            <p:strVal val="#ppt_w"/>
                                          </p:val>
                                        </p:tav>
                                      </p:tavLst>
                                    </p:anim>
                                    <p:anim calcmode="lin" valueType="num">
                                      <p:cBhvr>
                                        <p:cTn id="76" dur="1000" fill="hold"/>
                                        <p:tgtEl>
                                          <p:spTgt spid="61451"/>
                                        </p:tgtEl>
                                        <p:attrNameLst>
                                          <p:attrName>ppt_h</p:attrName>
                                        </p:attrNameLst>
                                      </p:cBhvr>
                                      <p:tavLst>
                                        <p:tav tm="0">
                                          <p:val>
                                            <p:fltVal val="0"/>
                                          </p:val>
                                        </p:tav>
                                        <p:tav tm="100000">
                                          <p:val>
                                            <p:strVal val="#ppt_h"/>
                                          </p:val>
                                        </p:tav>
                                      </p:tavLst>
                                    </p:anim>
                                    <p:anim calcmode="lin" valueType="num">
                                      <p:cBhvr>
                                        <p:cTn id="77" dur="1000" fill="hold"/>
                                        <p:tgtEl>
                                          <p:spTgt spid="61451"/>
                                        </p:tgtEl>
                                        <p:attrNameLst>
                                          <p:attrName>style.rotation</p:attrName>
                                        </p:attrNameLst>
                                      </p:cBhvr>
                                      <p:tavLst>
                                        <p:tav tm="0">
                                          <p:val>
                                            <p:fltVal val="90"/>
                                          </p:val>
                                        </p:tav>
                                        <p:tav tm="100000">
                                          <p:val>
                                            <p:fltVal val="0"/>
                                          </p:val>
                                        </p:tav>
                                      </p:tavLst>
                                    </p:anim>
                                    <p:animEffect transition="in" filter="fade">
                                      <p:cBhvr>
                                        <p:cTn id="78" dur="1000"/>
                                        <p:tgtEl>
                                          <p:spTgt spid="61451"/>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61446"/>
                                        </p:tgtEl>
                                        <p:attrNameLst>
                                          <p:attrName>style.visibility</p:attrName>
                                        </p:attrNameLst>
                                      </p:cBhvr>
                                      <p:to>
                                        <p:strVal val="visible"/>
                                      </p:to>
                                    </p:set>
                                    <p:anim calcmode="lin" valueType="num">
                                      <p:cBhvr>
                                        <p:cTn id="81" dur="1000" fill="hold"/>
                                        <p:tgtEl>
                                          <p:spTgt spid="61446"/>
                                        </p:tgtEl>
                                        <p:attrNameLst>
                                          <p:attrName>ppt_w</p:attrName>
                                        </p:attrNameLst>
                                      </p:cBhvr>
                                      <p:tavLst>
                                        <p:tav tm="0">
                                          <p:val>
                                            <p:fltVal val="0"/>
                                          </p:val>
                                        </p:tav>
                                        <p:tav tm="100000">
                                          <p:val>
                                            <p:strVal val="#ppt_w"/>
                                          </p:val>
                                        </p:tav>
                                      </p:tavLst>
                                    </p:anim>
                                    <p:anim calcmode="lin" valueType="num">
                                      <p:cBhvr>
                                        <p:cTn id="82" dur="1000" fill="hold"/>
                                        <p:tgtEl>
                                          <p:spTgt spid="61446"/>
                                        </p:tgtEl>
                                        <p:attrNameLst>
                                          <p:attrName>ppt_h</p:attrName>
                                        </p:attrNameLst>
                                      </p:cBhvr>
                                      <p:tavLst>
                                        <p:tav tm="0">
                                          <p:val>
                                            <p:fltVal val="0"/>
                                          </p:val>
                                        </p:tav>
                                        <p:tav tm="100000">
                                          <p:val>
                                            <p:strVal val="#ppt_h"/>
                                          </p:val>
                                        </p:tav>
                                      </p:tavLst>
                                    </p:anim>
                                    <p:anim calcmode="lin" valueType="num">
                                      <p:cBhvr>
                                        <p:cTn id="83" dur="1000" fill="hold"/>
                                        <p:tgtEl>
                                          <p:spTgt spid="61446"/>
                                        </p:tgtEl>
                                        <p:attrNameLst>
                                          <p:attrName>style.rotation</p:attrName>
                                        </p:attrNameLst>
                                      </p:cBhvr>
                                      <p:tavLst>
                                        <p:tav tm="0">
                                          <p:val>
                                            <p:fltVal val="90"/>
                                          </p:val>
                                        </p:tav>
                                        <p:tav tm="100000">
                                          <p:val>
                                            <p:fltVal val="0"/>
                                          </p:val>
                                        </p:tav>
                                      </p:tavLst>
                                    </p:anim>
                                    <p:animEffect transition="in" filter="fade">
                                      <p:cBhvr>
                                        <p:cTn id="84" dur="1000"/>
                                        <p:tgtEl>
                                          <p:spTgt spid="61446"/>
                                        </p:tgtEl>
                                      </p:cBhvr>
                                    </p:animEffec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1" nodeType="clickEffect">
                                  <p:stCondLst>
                                    <p:cond delay="0"/>
                                  </p:stCondLst>
                                  <p:childTnLst>
                                    <p:set>
                                      <p:cBhvr>
                                        <p:cTn id="88" dur="1" fill="hold">
                                          <p:stCondLst>
                                            <p:cond delay="0"/>
                                          </p:stCondLst>
                                        </p:cTn>
                                        <p:tgtEl>
                                          <p:spTgt spid="61451"/>
                                        </p:tgtEl>
                                        <p:attrNameLst>
                                          <p:attrName>style.visibility</p:attrName>
                                        </p:attrNameLst>
                                      </p:cBhvr>
                                      <p:to>
                                        <p:strVal val="visible"/>
                                      </p:to>
                                    </p:set>
                                    <p:animEffect transition="in" filter="fade">
                                      <p:cBhvr>
                                        <p:cTn id="89" dur="2000"/>
                                        <p:tgtEl>
                                          <p:spTgt spid="61451"/>
                                        </p:tgtEl>
                                      </p:cBhvr>
                                    </p:animEffect>
                                    <p:anim calcmode="lin" valueType="num">
                                      <p:cBhvr>
                                        <p:cTn id="90" dur="2000" fill="hold"/>
                                        <p:tgtEl>
                                          <p:spTgt spid="61451"/>
                                        </p:tgtEl>
                                        <p:attrNameLst>
                                          <p:attrName>ppt_w</p:attrName>
                                        </p:attrNameLst>
                                      </p:cBhvr>
                                      <p:tavLst>
                                        <p:tav tm="0" fmla="#ppt_w*sin(2.5*pi*$)">
                                          <p:val>
                                            <p:fltVal val="0"/>
                                          </p:val>
                                        </p:tav>
                                        <p:tav tm="100000">
                                          <p:val>
                                            <p:fltVal val="1"/>
                                          </p:val>
                                        </p:tav>
                                      </p:tavLst>
                                    </p:anim>
                                    <p:anim calcmode="lin" valueType="num">
                                      <p:cBhvr>
                                        <p:cTn id="91" dur="2000" fill="hold"/>
                                        <p:tgtEl>
                                          <p:spTgt spid="61451"/>
                                        </p:tgtEl>
                                        <p:attrNameLst>
                                          <p:attrName>ppt_h</p:attrName>
                                        </p:attrNameLst>
                                      </p:cBhvr>
                                      <p:tavLst>
                                        <p:tav tm="0">
                                          <p:val>
                                            <p:strVal val="#ppt_h"/>
                                          </p:val>
                                        </p:tav>
                                        <p:tav tm="100000">
                                          <p:val>
                                            <p:strVal val="#ppt_h"/>
                                          </p:val>
                                        </p:tav>
                                      </p:tavLst>
                                    </p:anim>
                                  </p:childTnLst>
                                </p:cTn>
                              </p:par>
                              <p:par>
                                <p:cTn id="92" presetID="45" presetClass="entr" presetSubtype="0" fill="hold" grpId="1" nodeType="withEffect">
                                  <p:stCondLst>
                                    <p:cond delay="0"/>
                                  </p:stCondLst>
                                  <p:childTnLst>
                                    <p:set>
                                      <p:cBhvr>
                                        <p:cTn id="93" dur="1" fill="hold">
                                          <p:stCondLst>
                                            <p:cond delay="0"/>
                                          </p:stCondLst>
                                        </p:cTn>
                                        <p:tgtEl>
                                          <p:spTgt spid="61446"/>
                                        </p:tgtEl>
                                        <p:attrNameLst>
                                          <p:attrName>style.visibility</p:attrName>
                                        </p:attrNameLst>
                                      </p:cBhvr>
                                      <p:to>
                                        <p:strVal val="visible"/>
                                      </p:to>
                                    </p:set>
                                    <p:animEffect transition="in" filter="fade">
                                      <p:cBhvr>
                                        <p:cTn id="94" dur="2000"/>
                                        <p:tgtEl>
                                          <p:spTgt spid="61446"/>
                                        </p:tgtEl>
                                      </p:cBhvr>
                                    </p:animEffect>
                                    <p:anim calcmode="lin" valueType="num">
                                      <p:cBhvr>
                                        <p:cTn id="95" dur="2000" fill="hold"/>
                                        <p:tgtEl>
                                          <p:spTgt spid="61446"/>
                                        </p:tgtEl>
                                        <p:attrNameLst>
                                          <p:attrName>ppt_w</p:attrName>
                                        </p:attrNameLst>
                                      </p:cBhvr>
                                      <p:tavLst>
                                        <p:tav tm="0" fmla="#ppt_w*sin(2.5*pi*$)">
                                          <p:val>
                                            <p:fltVal val="0"/>
                                          </p:val>
                                        </p:tav>
                                        <p:tav tm="100000">
                                          <p:val>
                                            <p:fltVal val="1"/>
                                          </p:val>
                                        </p:tav>
                                      </p:tavLst>
                                    </p:anim>
                                    <p:anim calcmode="lin" valueType="num">
                                      <p:cBhvr>
                                        <p:cTn id="96" dur="2000" fill="hold"/>
                                        <p:tgtEl>
                                          <p:spTgt spid="61446"/>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61452"/>
                                        </p:tgtEl>
                                        <p:attrNameLst>
                                          <p:attrName>style.visibility</p:attrName>
                                        </p:attrNameLst>
                                      </p:cBhvr>
                                      <p:to>
                                        <p:strVal val="visible"/>
                                      </p:to>
                                    </p:set>
                                    <p:animEffect transition="in" filter="fade">
                                      <p:cBhvr>
                                        <p:cTn id="101" dur="1000"/>
                                        <p:tgtEl>
                                          <p:spTgt spid="61452"/>
                                        </p:tgtEl>
                                      </p:cBhvr>
                                    </p:animEffect>
                                    <p:anim calcmode="lin" valueType="num">
                                      <p:cBhvr>
                                        <p:cTn id="102" dur="1000" fill="hold"/>
                                        <p:tgtEl>
                                          <p:spTgt spid="61452"/>
                                        </p:tgtEl>
                                        <p:attrNameLst>
                                          <p:attrName>ppt_x</p:attrName>
                                        </p:attrNameLst>
                                      </p:cBhvr>
                                      <p:tavLst>
                                        <p:tav tm="0">
                                          <p:val>
                                            <p:strVal val="#ppt_x"/>
                                          </p:val>
                                        </p:tav>
                                        <p:tav tm="100000">
                                          <p:val>
                                            <p:strVal val="#ppt_x"/>
                                          </p:val>
                                        </p:tav>
                                      </p:tavLst>
                                    </p:anim>
                                    <p:anim calcmode="lin" valueType="num">
                                      <p:cBhvr>
                                        <p:cTn id="103" dur="1000" fill="hold"/>
                                        <p:tgtEl>
                                          <p:spTgt spid="6145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448"/>
                                        </p:tgtEl>
                                        <p:attrNameLst>
                                          <p:attrName>style.visibility</p:attrName>
                                        </p:attrNameLst>
                                      </p:cBhvr>
                                      <p:to>
                                        <p:strVal val="visible"/>
                                      </p:to>
                                    </p:set>
                                    <p:animEffect transition="in" filter="fade">
                                      <p:cBhvr>
                                        <p:cTn id="106" dur="1000"/>
                                        <p:tgtEl>
                                          <p:spTgt spid="61448"/>
                                        </p:tgtEl>
                                      </p:cBhvr>
                                    </p:animEffect>
                                    <p:anim calcmode="lin" valueType="num">
                                      <p:cBhvr>
                                        <p:cTn id="107" dur="1000" fill="hold"/>
                                        <p:tgtEl>
                                          <p:spTgt spid="61448"/>
                                        </p:tgtEl>
                                        <p:attrNameLst>
                                          <p:attrName>ppt_x</p:attrName>
                                        </p:attrNameLst>
                                      </p:cBhvr>
                                      <p:tavLst>
                                        <p:tav tm="0">
                                          <p:val>
                                            <p:strVal val="#ppt_x"/>
                                          </p:val>
                                        </p:tav>
                                        <p:tav tm="100000">
                                          <p:val>
                                            <p:strVal val="#ppt_x"/>
                                          </p:val>
                                        </p:tav>
                                      </p:tavLst>
                                    </p:anim>
                                    <p:anim calcmode="lin" valueType="num">
                                      <p:cBhvr>
                                        <p:cTn id="108" dur="1000" fill="hold"/>
                                        <p:tgtEl>
                                          <p:spTgt spid="6144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14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144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45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45" presetClass="entr" presetSubtype="0" fill="hold" grpId="0" nodeType="clickEffect">
                                  <p:stCondLst>
                                    <p:cond delay="0"/>
                                  </p:stCondLst>
                                  <p:childTnLst>
                                    <p:set>
                                      <p:cBhvr>
                                        <p:cTn id="122" dur="1" fill="hold">
                                          <p:stCondLst>
                                            <p:cond delay="0"/>
                                          </p:stCondLst>
                                        </p:cTn>
                                        <p:tgtEl>
                                          <p:spTgt spid="61455"/>
                                        </p:tgtEl>
                                        <p:attrNameLst>
                                          <p:attrName>style.visibility</p:attrName>
                                        </p:attrNameLst>
                                      </p:cBhvr>
                                      <p:to>
                                        <p:strVal val="visible"/>
                                      </p:to>
                                    </p:set>
                                    <p:animEffect transition="in" filter="fade">
                                      <p:cBhvr>
                                        <p:cTn id="123" dur="2000"/>
                                        <p:tgtEl>
                                          <p:spTgt spid="61455"/>
                                        </p:tgtEl>
                                      </p:cBhvr>
                                    </p:animEffect>
                                    <p:anim calcmode="lin" valueType="num">
                                      <p:cBhvr>
                                        <p:cTn id="124" dur="2000" fill="hold"/>
                                        <p:tgtEl>
                                          <p:spTgt spid="61455"/>
                                        </p:tgtEl>
                                        <p:attrNameLst>
                                          <p:attrName>ppt_w</p:attrName>
                                        </p:attrNameLst>
                                      </p:cBhvr>
                                      <p:tavLst>
                                        <p:tav tm="0" fmla="#ppt_w*sin(2.5*pi*$)">
                                          <p:val>
                                            <p:fltVal val="0"/>
                                          </p:val>
                                        </p:tav>
                                        <p:tav tm="100000">
                                          <p:val>
                                            <p:fltVal val="1"/>
                                          </p:val>
                                        </p:tav>
                                      </p:tavLst>
                                    </p:anim>
                                    <p:anim calcmode="lin" valueType="num">
                                      <p:cBhvr>
                                        <p:cTn id="125" dur="2000" fill="hold"/>
                                        <p:tgtEl>
                                          <p:spTgt spid="61455"/>
                                        </p:tgtEl>
                                        <p:attrNameLst>
                                          <p:attrName>ppt_h</p:attrName>
                                        </p:attrNameLst>
                                      </p:cBhvr>
                                      <p:tavLst>
                                        <p:tav tm="0">
                                          <p:val>
                                            <p:strVal val="#ppt_h"/>
                                          </p:val>
                                        </p:tav>
                                        <p:tav tm="100000">
                                          <p:val>
                                            <p:strVal val="#ppt_h"/>
                                          </p:val>
                                        </p:tav>
                                      </p:tavLst>
                                    </p:anim>
                                  </p:childTnLst>
                                </p:cTn>
                              </p:par>
                              <p:par>
                                <p:cTn id="126" presetID="45" presetClass="entr" presetSubtype="0" fill="hold" grpId="0" nodeType="withEffect">
                                  <p:stCondLst>
                                    <p:cond delay="0"/>
                                  </p:stCondLst>
                                  <p:childTnLst>
                                    <p:set>
                                      <p:cBhvr>
                                        <p:cTn id="127" dur="1" fill="hold">
                                          <p:stCondLst>
                                            <p:cond delay="0"/>
                                          </p:stCondLst>
                                        </p:cTn>
                                        <p:tgtEl>
                                          <p:spTgt spid="61457"/>
                                        </p:tgtEl>
                                        <p:attrNameLst>
                                          <p:attrName>style.visibility</p:attrName>
                                        </p:attrNameLst>
                                      </p:cBhvr>
                                      <p:to>
                                        <p:strVal val="visible"/>
                                      </p:to>
                                    </p:set>
                                    <p:animEffect transition="in" filter="fade">
                                      <p:cBhvr>
                                        <p:cTn id="128" dur="2000"/>
                                        <p:tgtEl>
                                          <p:spTgt spid="61457"/>
                                        </p:tgtEl>
                                      </p:cBhvr>
                                    </p:animEffect>
                                    <p:anim calcmode="lin" valueType="num">
                                      <p:cBhvr>
                                        <p:cTn id="129" dur="2000" fill="hold"/>
                                        <p:tgtEl>
                                          <p:spTgt spid="61457"/>
                                        </p:tgtEl>
                                        <p:attrNameLst>
                                          <p:attrName>ppt_w</p:attrName>
                                        </p:attrNameLst>
                                      </p:cBhvr>
                                      <p:tavLst>
                                        <p:tav tm="0" fmla="#ppt_w*sin(2.5*pi*$)">
                                          <p:val>
                                            <p:fltVal val="0"/>
                                          </p:val>
                                        </p:tav>
                                        <p:tav tm="100000">
                                          <p:val>
                                            <p:fltVal val="1"/>
                                          </p:val>
                                        </p:tav>
                                      </p:tavLst>
                                    </p:anim>
                                    <p:anim calcmode="lin" valueType="num">
                                      <p:cBhvr>
                                        <p:cTn id="130" dur="2000" fill="hold"/>
                                        <p:tgtEl>
                                          <p:spTgt spid="61457"/>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1456"/>
                                        </p:tgtEl>
                                        <p:attrNameLst>
                                          <p:attrName>style.visibility</p:attrName>
                                        </p:attrNameLst>
                                      </p:cBhvr>
                                      <p:to>
                                        <p:strVal val="visible"/>
                                      </p:to>
                                    </p:set>
                                    <p:animEffect transition="in" filter="fade">
                                      <p:cBhvr>
                                        <p:cTn id="133" dur="2000"/>
                                        <p:tgtEl>
                                          <p:spTgt spid="61456"/>
                                        </p:tgtEl>
                                      </p:cBhvr>
                                    </p:animEffect>
                                    <p:anim calcmode="lin" valueType="num">
                                      <p:cBhvr>
                                        <p:cTn id="134" dur="2000" fill="hold"/>
                                        <p:tgtEl>
                                          <p:spTgt spid="61456"/>
                                        </p:tgtEl>
                                        <p:attrNameLst>
                                          <p:attrName>ppt_w</p:attrName>
                                        </p:attrNameLst>
                                      </p:cBhvr>
                                      <p:tavLst>
                                        <p:tav tm="0" fmla="#ppt_w*sin(2.5*pi*$)">
                                          <p:val>
                                            <p:fltVal val="0"/>
                                          </p:val>
                                        </p:tav>
                                        <p:tav tm="100000">
                                          <p:val>
                                            <p:fltVal val="1"/>
                                          </p:val>
                                        </p:tav>
                                      </p:tavLst>
                                    </p:anim>
                                    <p:anim calcmode="lin" valueType="num">
                                      <p:cBhvr>
                                        <p:cTn id="135" dur="2000" fill="hold"/>
                                        <p:tgtEl>
                                          <p:spTgt spid="614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P spid="61446" grpId="1" animBg="1"/>
      <p:bldP spid="61447" grpId="0" animBg="1"/>
      <p:bldP spid="61448" grpId="0" animBg="1"/>
      <p:bldP spid="61449" grpId="0" animBg="1"/>
      <p:bldP spid="61450" grpId="0" animBg="1"/>
      <p:bldP spid="61451" grpId="0" animBg="1"/>
      <p:bldP spid="61451" grpId="1" animBg="1"/>
      <p:bldP spid="61452" grpId="0" animBg="1"/>
      <p:bldP spid="61453" grpId="0" animBg="1"/>
      <p:bldP spid="61454" grpId="0"/>
      <p:bldP spid="61455" grpId="0"/>
      <p:bldP spid="61456" grpId="0" animBg="1"/>
      <p:bldP spid="61457" grpId="0" animBg="1"/>
      <p:bldP spid="614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67585" name="Rectangle 1"/>
          <p:cNvSpPr>
            <a:spLocks noChangeArrowheads="1"/>
          </p:cNvSpPr>
          <p:nvPr/>
        </p:nvSpPr>
        <p:spPr bwMode="auto">
          <a:xfrm>
            <a:off x="533400" y="1522184"/>
            <a:ext cx="8153400" cy="470898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es-ES" sz="2000" dirty="0" smtClean="0">
                <a:solidFill>
                  <a:srgbClr val="023C70"/>
                </a:solidFill>
              </a:rPr>
              <a:t>Artículo 77(4) Directiva 138/2009, de 25 de noviembre</a:t>
            </a:r>
          </a:p>
          <a:p>
            <a:pPr>
              <a:defRPr/>
            </a:pPr>
            <a:endParaRPr lang="es-ES" sz="2000" dirty="0" smtClean="0">
              <a:solidFill>
                <a:srgbClr val="023C70"/>
              </a:solidFill>
            </a:endParaRPr>
          </a:p>
          <a:p>
            <a:pPr algn="just">
              <a:defRPr/>
            </a:pPr>
            <a:r>
              <a:rPr lang="es-ES" sz="2000" dirty="0" smtClean="0">
                <a:solidFill>
                  <a:srgbClr val="023C70"/>
                </a:solidFill>
              </a:rPr>
              <a:t>4. </a:t>
            </a:r>
            <a:r>
              <a:rPr lang="es-ES" sz="2000" i="1" dirty="0" smtClean="0">
                <a:solidFill>
                  <a:srgbClr val="023C70"/>
                </a:solidFill>
              </a:rPr>
              <a:t>Las </a:t>
            </a:r>
            <a:r>
              <a:rPr lang="es-ES" sz="2000" i="1" dirty="0">
                <a:solidFill>
                  <a:srgbClr val="023C70"/>
                </a:solidFill>
              </a:rPr>
              <a:t>empresas de seguros y de reaseguros calcularán la mejor estimación y el margen de riesgo por separado. </a:t>
            </a:r>
          </a:p>
          <a:p>
            <a:pPr>
              <a:defRPr/>
            </a:pPr>
            <a:endParaRPr lang="es-ES" sz="2000" i="1" dirty="0">
              <a:solidFill>
                <a:srgbClr val="023C70"/>
              </a:solidFill>
            </a:endParaRPr>
          </a:p>
          <a:p>
            <a:pPr algn="just">
              <a:defRPr/>
            </a:pPr>
            <a:r>
              <a:rPr lang="es-ES" sz="2000" i="1" dirty="0" smtClean="0">
                <a:solidFill>
                  <a:srgbClr val="023C70"/>
                </a:solidFill>
              </a:rPr>
              <a:t>No obstante, cuando </a:t>
            </a:r>
            <a:r>
              <a:rPr lang="es-ES" sz="2000" i="1" dirty="0">
                <a:solidFill>
                  <a:srgbClr val="023C70"/>
                </a:solidFill>
              </a:rPr>
              <a:t>los flujos de caja futuros asociados a las obligaciones de seguro o reaseguro puedan </a:t>
            </a:r>
            <a:r>
              <a:rPr lang="es-ES" sz="2000" i="1" u="sng" dirty="0">
                <a:solidFill>
                  <a:srgbClr val="023C70"/>
                </a:solidFill>
              </a:rPr>
              <a:t>replicarse con fiabilidad utilizando instrumentos financieros en los que se pueda observar un valor de mercado fiable, </a:t>
            </a:r>
            <a:r>
              <a:rPr lang="es-ES" sz="2000" i="1" dirty="0">
                <a:solidFill>
                  <a:srgbClr val="023C70"/>
                </a:solidFill>
              </a:rPr>
              <a:t>el valor de las provisiones técnicas asociadas con esos flujos de caja futuros se determinará a partir del valor de mercado de dichos instrumentos financieros. </a:t>
            </a:r>
          </a:p>
          <a:p>
            <a:pPr>
              <a:defRPr/>
            </a:pPr>
            <a:endParaRPr lang="es-ES" sz="2000" i="1" dirty="0">
              <a:solidFill>
                <a:srgbClr val="023C70"/>
              </a:solidFill>
            </a:endParaRPr>
          </a:p>
          <a:p>
            <a:pPr algn="just">
              <a:defRPr/>
            </a:pPr>
            <a:r>
              <a:rPr lang="es-ES" sz="2000" i="1" dirty="0">
                <a:solidFill>
                  <a:srgbClr val="023C70"/>
                </a:solidFill>
              </a:rPr>
              <a:t>En tal caso, no será necesario calcular por separado la mejor estimación y el margen de riesgo</a:t>
            </a:r>
            <a:r>
              <a:rPr lang="es-ES" sz="2000" dirty="0">
                <a:solidFill>
                  <a:srgbClr val="023C70"/>
                </a:solidFill>
              </a:rPr>
              <a:t>. </a:t>
            </a:r>
          </a:p>
          <a:p>
            <a:pPr marL="457200" indent="-457200" algn="just" eaLnBrk="0" hangingPunct="0">
              <a:tabLst>
                <a:tab pos="457200" algn="r"/>
                <a:tab pos="493713" algn="r"/>
                <a:tab pos="800100" algn="r"/>
                <a:tab pos="1030288" algn="r"/>
                <a:tab pos="1257300" algn="r"/>
                <a:tab pos="2743200" algn="ctr"/>
                <a:tab pos="3060700" algn="ctr"/>
                <a:tab pos="5486400" algn="r"/>
                <a:tab pos="6119813" algn="r"/>
              </a:tabLst>
              <a:defRPr/>
            </a:pPr>
            <a:endParaRPr lang="es-ES" sz="2000" dirty="0">
              <a:solidFill>
                <a:srgbClr val="023C70"/>
              </a:solidFill>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bwMode="auto">
          <a:xfrm>
            <a:off x="914400" y="142874"/>
            <a:ext cx="5715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800">
                <a:solidFill>
                  <a:schemeClr val="bg1"/>
                </a:solidFill>
                <a:latin typeface="+mj-lt"/>
                <a:ea typeface="+mj-ea"/>
                <a:cs typeface="+mj-cs"/>
              </a:rPr>
              <a:t>Cálculo</a:t>
            </a:r>
            <a:r>
              <a:rPr lang="es-ES" sz="3600" b="1" smtClean="0">
                <a:solidFill>
                  <a:schemeClr val="bg1"/>
                </a:solidFill>
                <a:latin typeface="Arial Unicode MS" pitchFamily="34" charset="-128"/>
                <a:ea typeface="Arial Unicode MS" pitchFamily="34" charset="-128"/>
                <a:cs typeface="Arial Unicode MS" pitchFamily="34" charset="-128"/>
              </a:rPr>
              <a:t> </a:t>
            </a:r>
            <a:r>
              <a:rPr lang="es-ES" sz="2800">
                <a:solidFill>
                  <a:schemeClr val="bg1"/>
                </a:solidFill>
                <a:latin typeface="+mj-lt"/>
                <a:ea typeface="+mj-ea"/>
                <a:cs typeface="+mj-cs"/>
              </a:rPr>
              <a:t>de las provisiones </a:t>
            </a:r>
          </a:p>
          <a:p>
            <a:pPr algn="ctr" eaLnBrk="1" hangingPunct="1"/>
            <a:r>
              <a:rPr lang="es-ES" sz="2800">
                <a:solidFill>
                  <a:schemeClr val="bg1"/>
                </a:solidFill>
                <a:latin typeface="+mj-lt"/>
                <a:ea typeface="+mj-ea"/>
                <a:cs typeface="+mj-cs"/>
              </a:rPr>
              <a:t>como un todo</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29</a:t>
            </a:fld>
            <a:endParaRPr lang="en-GB">
              <a:solidFill>
                <a:schemeClr val="tx1"/>
              </a:solidFill>
            </a:endParaRPr>
          </a:p>
        </p:txBody>
      </p:sp>
    </p:spTree>
    <p:extLst>
      <p:ext uri="{BB962C8B-B14F-4D97-AF65-F5344CB8AC3E}">
        <p14:creationId xmlns:p14="http://schemas.microsoft.com/office/powerpoint/2010/main" val="415710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585">
                                            <p:txEl>
                                              <p:pRg st="4" end="4"/>
                                            </p:txEl>
                                          </p:spTgt>
                                        </p:tgtEl>
                                        <p:attrNameLst>
                                          <p:attrName>style.visibility</p:attrName>
                                        </p:attrNameLst>
                                      </p:cBhvr>
                                      <p:to>
                                        <p:strVal val="visible"/>
                                      </p:to>
                                    </p:set>
                                    <p:animEffect transition="in" filter="barn(inVertical)">
                                      <p:cBhvr>
                                        <p:cTn id="7" dur="500"/>
                                        <p:tgtEl>
                                          <p:spTgt spid="6758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7585">
                                            <p:txEl>
                                              <p:pRg st="6" end="6"/>
                                            </p:txEl>
                                          </p:spTgt>
                                        </p:tgtEl>
                                        <p:attrNameLst>
                                          <p:attrName>style.visibility</p:attrName>
                                        </p:attrNameLst>
                                      </p:cBhvr>
                                      <p:to>
                                        <p:strVal val="visible"/>
                                      </p:to>
                                    </p:set>
                                    <p:animEffect transition="in" filter="barn(inVertical)">
                                      <p:cBhvr>
                                        <p:cTn id="12" dur="500"/>
                                        <p:tgtEl>
                                          <p:spTgt spid="675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1371600"/>
            <a:ext cx="3169952" cy="4838700"/>
          </a:xfrm>
          <a:prstGeom prst="rect">
            <a:avLst/>
          </a:prstGeom>
        </p:spPr>
      </p:pic>
      <p:sp>
        <p:nvSpPr>
          <p:cNvPr id="2" name="Title 1"/>
          <p:cNvSpPr>
            <a:spLocks noGrp="1"/>
          </p:cNvSpPr>
          <p:nvPr>
            <p:ph type="title"/>
          </p:nvPr>
        </p:nvSpPr>
        <p:spPr/>
        <p:txBody>
          <a:bodyPr/>
          <a:lstStyle/>
          <a:p>
            <a:r>
              <a:rPr lang="en-GB" dirty="0" err="1" smtClean="0"/>
              <a:t>Cuantos</a:t>
            </a:r>
            <a:r>
              <a:rPr lang="en-GB" dirty="0" smtClean="0"/>
              <a:t> </a:t>
            </a:r>
            <a:r>
              <a:rPr lang="en-GB" dirty="0" err="1" smtClean="0"/>
              <a:t>pilares</a:t>
            </a:r>
            <a:r>
              <a:rPr lang="en-GB" dirty="0" smtClean="0"/>
              <a:t> </a:t>
            </a:r>
            <a:r>
              <a:rPr lang="en-GB" dirty="0" err="1" smtClean="0"/>
              <a:t>necesitamos</a:t>
            </a:r>
            <a:r>
              <a:rPr lang="en-GB" dirty="0" smtClean="0"/>
              <a:t>?</a:t>
            </a:r>
            <a:endParaRPr lang="en-GB" dirty="0"/>
          </a:p>
        </p:txBody>
      </p:sp>
      <p:sp>
        <p:nvSpPr>
          <p:cNvPr id="6" name="Slide Number Placeholder 5"/>
          <p:cNvSpPr>
            <a:spLocks noGrp="1"/>
          </p:cNvSpPr>
          <p:nvPr>
            <p:ph type="sldNum" sz="quarter" idx="11"/>
          </p:nvPr>
        </p:nvSpPr>
        <p:spPr/>
        <p:txBody>
          <a:bodyPr/>
          <a:lstStyle/>
          <a:p>
            <a:pPr>
              <a:defRPr/>
            </a:pPr>
            <a:fld id="{370335CD-D6D2-4680-A115-B3FEC4D60165}" type="slidenum">
              <a:rPr lang="en-GB" smtClean="0"/>
              <a:pPr>
                <a:defRPr/>
              </a:pPr>
              <a:t>3</a:t>
            </a:fld>
            <a:endParaRPr lang="en-GB" sz="1400">
              <a:latin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371600"/>
            <a:ext cx="2971800" cy="27146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 y="3409950"/>
            <a:ext cx="3499980" cy="2800350"/>
          </a:xfrm>
          <a:prstGeom prst="rect">
            <a:avLst/>
          </a:prstGeom>
        </p:spPr>
      </p:pic>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 y="1371600"/>
            <a:ext cx="3504872" cy="2209800"/>
          </a:xfrm>
        </p:spPr>
      </p:pic>
      <p:pic>
        <p:nvPicPr>
          <p:cNvPr id="7" name="Content Placeholder 6"/>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6191250" y="3962400"/>
            <a:ext cx="2952750" cy="2247900"/>
          </a:xfrm>
        </p:spPr>
      </p:pic>
    </p:spTree>
    <p:extLst>
      <p:ext uri="{BB962C8B-B14F-4D97-AF65-F5344CB8AC3E}">
        <p14:creationId xmlns:p14="http://schemas.microsoft.com/office/powerpoint/2010/main" val="11390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2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150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67585" name="Rectangle 1"/>
          <p:cNvSpPr>
            <a:spLocks noChangeArrowheads="1"/>
          </p:cNvSpPr>
          <p:nvPr/>
        </p:nvSpPr>
        <p:spPr bwMode="auto">
          <a:xfrm>
            <a:off x="428625" y="1428750"/>
            <a:ext cx="8215313" cy="4000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s-ES" sz="2000" b="1" u="sng" dirty="0">
                <a:solidFill>
                  <a:srgbClr val="023C70"/>
                </a:solidFill>
              </a:rPr>
              <a:t>No se pueden calcular  las provisiones técnicas como un todo  si </a:t>
            </a:r>
          </a:p>
        </p:txBody>
      </p:sp>
      <p:sp>
        <p:nvSpPr>
          <p:cNvPr id="48133" name="4 Rectángulo"/>
          <p:cNvSpPr>
            <a:spLocks noChangeArrowheads="1"/>
          </p:cNvSpPr>
          <p:nvPr/>
        </p:nvSpPr>
        <p:spPr bwMode="auto">
          <a:xfrm>
            <a:off x="642938" y="2181225"/>
            <a:ext cx="76438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1200"/>
              </a:spcBef>
            </a:pPr>
            <a:r>
              <a:rPr lang="es-ES" sz="2000" dirty="0">
                <a:solidFill>
                  <a:srgbClr val="023C70"/>
                </a:solidFill>
              </a:rPr>
              <a:t>a) Flujos de caja asociados con obligaciones de seguro o reaseguro cuyo nivel, tendencia o volatilidad depende de las tasas de mortalidad, invalidez, enfermedad o morbilidad</a:t>
            </a:r>
          </a:p>
        </p:txBody>
      </p:sp>
      <p:sp>
        <p:nvSpPr>
          <p:cNvPr id="48134" name="5 Rectángulo"/>
          <p:cNvSpPr>
            <a:spLocks noChangeArrowheads="1"/>
          </p:cNvSpPr>
          <p:nvPr/>
        </p:nvSpPr>
        <p:spPr bwMode="auto">
          <a:xfrm>
            <a:off x="642938" y="3405188"/>
            <a:ext cx="7643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pPr>
            <a:r>
              <a:rPr lang="es-ES" sz="2000" dirty="0">
                <a:solidFill>
                  <a:srgbClr val="023C70"/>
                </a:solidFill>
              </a:rPr>
              <a:t>b) Flujos de caja asociados con obligaciones de seguro o reaseguro que dependen de la probabilidad de que el tomador ejerza opciones contractuales ( incluidas reducciones y rescates)</a:t>
            </a:r>
          </a:p>
        </p:txBody>
      </p:sp>
      <p:sp>
        <p:nvSpPr>
          <p:cNvPr id="48135" name="7 Rectángulo"/>
          <p:cNvSpPr>
            <a:spLocks noChangeArrowheads="1"/>
          </p:cNvSpPr>
          <p:nvPr/>
        </p:nvSpPr>
        <p:spPr bwMode="auto">
          <a:xfrm>
            <a:off x="642938" y="4721225"/>
            <a:ext cx="764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pPr>
            <a:r>
              <a:rPr lang="es-ES" sz="2000" dirty="0">
                <a:solidFill>
                  <a:srgbClr val="023C70"/>
                </a:solidFill>
              </a:rPr>
              <a:t>c) Todos los gastos correspondientes a la gestión/adquisición de las obligaciones de seguro y reaseguro</a:t>
            </a:r>
          </a:p>
        </p:txBody>
      </p:sp>
      <p:sp>
        <p:nvSpPr>
          <p:cNvPr id="9" name="1 Título"/>
          <p:cNvSpPr txBox="1">
            <a:spLocks/>
          </p:cNvSpPr>
          <p:nvPr/>
        </p:nvSpPr>
        <p:spPr bwMode="auto">
          <a:xfrm>
            <a:off x="914400" y="142874"/>
            <a:ext cx="5715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800" dirty="0">
                <a:solidFill>
                  <a:schemeClr val="bg1"/>
                </a:solidFill>
                <a:latin typeface="+mj-lt"/>
                <a:ea typeface="+mj-ea"/>
                <a:cs typeface="+mj-cs"/>
              </a:rPr>
              <a:t>Cálculo</a:t>
            </a:r>
            <a:r>
              <a:rPr lang="es-ES" sz="3600" b="1" dirty="0" smtClean="0">
                <a:solidFill>
                  <a:schemeClr val="bg1"/>
                </a:solidFill>
                <a:latin typeface="Arial Unicode MS" pitchFamily="34" charset="-128"/>
                <a:ea typeface="Arial Unicode MS" pitchFamily="34" charset="-128"/>
                <a:cs typeface="Arial Unicode MS" pitchFamily="34" charset="-128"/>
              </a:rPr>
              <a:t> </a:t>
            </a:r>
            <a:r>
              <a:rPr lang="es-ES" sz="2800" dirty="0">
                <a:solidFill>
                  <a:schemeClr val="bg1"/>
                </a:solidFill>
                <a:latin typeface="+mj-lt"/>
                <a:ea typeface="+mj-ea"/>
                <a:cs typeface="+mj-cs"/>
              </a:rPr>
              <a:t>de las provisiones </a:t>
            </a:r>
          </a:p>
          <a:p>
            <a:pPr algn="ctr" eaLnBrk="1" hangingPunct="1"/>
            <a:r>
              <a:rPr lang="es-ES" sz="2800" dirty="0">
                <a:solidFill>
                  <a:schemeClr val="bg1"/>
                </a:solidFill>
                <a:latin typeface="+mj-lt"/>
                <a:ea typeface="+mj-ea"/>
                <a:cs typeface="+mj-cs"/>
              </a:rPr>
              <a:t>como un todo</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30</a:t>
            </a:fld>
            <a:endParaRPr lang="en-GB">
              <a:solidFill>
                <a:schemeClr val="tx1"/>
              </a:solidFill>
            </a:endParaRPr>
          </a:p>
        </p:txBody>
      </p:sp>
    </p:spTree>
    <p:extLst>
      <p:ext uri="{BB962C8B-B14F-4D97-AF65-F5344CB8AC3E}">
        <p14:creationId xmlns:p14="http://schemas.microsoft.com/office/powerpoint/2010/main" val="264935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p:cTn id="7" dur="1000" fill="hold"/>
                                        <p:tgtEl>
                                          <p:spTgt spid="48133"/>
                                        </p:tgtEl>
                                        <p:attrNameLst>
                                          <p:attrName>ppt_w</p:attrName>
                                        </p:attrNameLst>
                                      </p:cBhvr>
                                      <p:tavLst>
                                        <p:tav tm="0">
                                          <p:val>
                                            <p:strVal val="#ppt_w*0.70"/>
                                          </p:val>
                                        </p:tav>
                                        <p:tav tm="100000">
                                          <p:val>
                                            <p:strVal val="#ppt_w"/>
                                          </p:val>
                                        </p:tav>
                                      </p:tavLst>
                                    </p:anim>
                                    <p:anim calcmode="lin" valueType="num">
                                      <p:cBhvr>
                                        <p:cTn id="8" dur="1000" fill="hold"/>
                                        <p:tgtEl>
                                          <p:spTgt spid="48133"/>
                                        </p:tgtEl>
                                        <p:attrNameLst>
                                          <p:attrName>ppt_h</p:attrName>
                                        </p:attrNameLst>
                                      </p:cBhvr>
                                      <p:tavLst>
                                        <p:tav tm="0">
                                          <p:val>
                                            <p:strVal val="#ppt_h"/>
                                          </p:val>
                                        </p:tav>
                                        <p:tav tm="100000">
                                          <p:val>
                                            <p:strVal val="#ppt_h"/>
                                          </p:val>
                                        </p:tav>
                                      </p:tavLst>
                                    </p:anim>
                                    <p:animEffect transition="in" filter="fade">
                                      <p:cBhvr>
                                        <p:cTn id="9" dur="1000"/>
                                        <p:tgtEl>
                                          <p:spTgt spid="481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checkerboard(across)">
                                      <p:cBhvr>
                                        <p:cTn id="14" dur="1000"/>
                                        <p:tgtEl>
                                          <p:spTgt spid="481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Effect transition="in" filter="blinds(horizontal)">
                                      <p:cBhvr>
                                        <p:cTn id="19" dur="10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67585" name="Rectangle 1"/>
          <p:cNvSpPr>
            <a:spLocks noChangeArrowheads="1"/>
          </p:cNvSpPr>
          <p:nvPr/>
        </p:nvSpPr>
        <p:spPr bwMode="auto">
          <a:xfrm>
            <a:off x="785813" y="1524000"/>
            <a:ext cx="7429500" cy="209288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r>
              <a:rPr lang="es-ES" sz="2000" b="1" u="sng" dirty="0">
                <a:solidFill>
                  <a:srgbClr val="023C70"/>
                </a:solidFill>
              </a:rPr>
              <a:t>Casos en los que es posible el cálculo como un todo.</a:t>
            </a:r>
          </a:p>
          <a:p>
            <a:pPr marL="457200" indent="-457200">
              <a:spcBef>
                <a:spcPts val="600"/>
              </a:spcBef>
              <a:buFont typeface="+mj-lt"/>
              <a:buAutoNum type="arabicPeriod"/>
            </a:pPr>
            <a:r>
              <a:rPr lang="es-ES" sz="2000" dirty="0">
                <a:solidFill>
                  <a:srgbClr val="023C70"/>
                </a:solidFill>
              </a:rPr>
              <a:t>Determinados seguros </a:t>
            </a:r>
            <a:r>
              <a:rPr lang="es-ES" sz="2000" dirty="0" err="1">
                <a:solidFill>
                  <a:srgbClr val="023C70"/>
                </a:solidFill>
              </a:rPr>
              <a:t>unit-linked</a:t>
            </a:r>
            <a:r>
              <a:rPr lang="es-ES" sz="2000" dirty="0">
                <a:solidFill>
                  <a:srgbClr val="023C70"/>
                </a:solidFill>
              </a:rPr>
              <a:t>, sólo por la parte correspondiente a los activos de referencia y si se cumplen los requisitos</a:t>
            </a:r>
          </a:p>
          <a:p>
            <a:pPr marL="457200" indent="-457200">
              <a:spcBef>
                <a:spcPts val="600"/>
              </a:spcBef>
              <a:buFont typeface="+mj-lt"/>
              <a:buAutoNum type="arabicPeriod"/>
            </a:pPr>
            <a:r>
              <a:rPr lang="es-ES" sz="2000" dirty="0">
                <a:solidFill>
                  <a:srgbClr val="023C70"/>
                </a:solidFill>
              </a:rPr>
              <a:t>El asegurador pagará el valor de mercado de una cartera de activos o entregará la cartera a la fecha comprometida</a:t>
            </a:r>
          </a:p>
        </p:txBody>
      </p:sp>
      <p:sp>
        <p:nvSpPr>
          <p:cNvPr id="5" name="4 Rectángulo"/>
          <p:cNvSpPr/>
          <p:nvPr/>
        </p:nvSpPr>
        <p:spPr>
          <a:xfrm>
            <a:off x="785813" y="3670300"/>
            <a:ext cx="7358062" cy="2862322"/>
          </a:xfrm>
          <a:prstGeom prst="rect">
            <a:avLst/>
          </a:prstGeom>
        </p:spPr>
        <p:txBody>
          <a:bodyPr>
            <a:spAutoFit/>
          </a:bodyPr>
          <a:lstStyle/>
          <a:p>
            <a:pPr algn="just">
              <a:spcBef>
                <a:spcPts val="1200"/>
              </a:spcBef>
              <a:defRPr/>
            </a:pPr>
            <a:r>
              <a:rPr lang="es-ES" sz="2000" dirty="0">
                <a:solidFill>
                  <a:srgbClr val="023C70"/>
                </a:solidFill>
              </a:rPr>
              <a:t>Normalmente la provisión técnica se calculará en dos partes:</a:t>
            </a:r>
          </a:p>
          <a:p>
            <a:pPr marL="355600" algn="just">
              <a:spcBef>
                <a:spcPts val="1200"/>
              </a:spcBef>
              <a:defRPr/>
            </a:pPr>
            <a:r>
              <a:rPr lang="es-ES" sz="2000" dirty="0">
                <a:solidFill>
                  <a:srgbClr val="023C70"/>
                </a:solidFill>
              </a:rPr>
              <a:t>1ª.- Con referencia a la cartera de activos, se podrá calcular como un todo, pero sólo si existe una valor de mercado fiable para cada activo incluido en la cartera referida. Si no existe valor de mercado fiable debe calcularse como suma de la mejor estimación y de un margen de riesgo</a:t>
            </a:r>
          </a:p>
          <a:p>
            <a:pPr marL="355600" algn="just">
              <a:spcBef>
                <a:spcPts val="1200"/>
              </a:spcBef>
              <a:defRPr/>
            </a:pPr>
            <a:r>
              <a:rPr lang="es-ES" sz="2000" dirty="0">
                <a:solidFill>
                  <a:srgbClr val="023C70"/>
                </a:solidFill>
              </a:rPr>
              <a:t>2ª.- Con referencia a los gastos de administración, como suma de la mejor estimación y de un margen de riesgo</a:t>
            </a:r>
          </a:p>
        </p:txBody>
      </p:sp>
      <p:sp>
        <p:nvSpPr>
          <p:cNvPr id="6" name="1 Título"/>
          <p:cNvSpPr txBox="1">
            <a:spLocks/>
          </p:cNvSpPr>
          <p:nvPr/>
        </p:nvSpPr>
        <p:spPr bwMode="auto">
          <a:xfrm>
            <a:off x="914400" y="152400"/>
            <a:ext cx="5715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800" dirty="0">
                <a:solidFill>
                  <a:schemeClr val="bg1"/>
                </a:solidFill>
                <a:latin typeface="+mj-lt"/>
                <a:ea typeface="+mj-ea"/>
                <a:cs typeface="+mj-cs"/>
              </a:rPr>
              <a:t>Cálculo</a:t>
            </a:r>
            <a:r>
              <a:rPr lang="es-ES" sz="3600" b="1" dirty="0" smtClean="0">
                <a:solidFill>
                  <a:schemeClr val="bg1"/>
                </a:solidFill>
                <a:latin typeface="Arial Unicode MS" pitchFamily="34" charset="-128"/>
                <a:ea typeface="Arial Unicode MS" pitchFamily="34" charset="-128"/>
                <a:cs typeface="Arial Unicode MS" pitchFamily="34" charset="-128"/>
              </a:rPr>
              <a:t> </a:t>
            </a:r>
            <a:r>
              <a:rPr lang="es-ES" sz="2800" dirty="0">
                <a:solidFill>
                  <a:schemeClr val="bg1"/>
                </a:solidFill>
                <a:latin typeface="+mj-lt"/>
                <a:ea typeface="+mj-ea"/>
                <a:cs typeface="+mj-cs"/>
              </a:rPr>
              <a:t>de las provisiones </a:t>
            </a:r>
          </a:p>
          <a:p>
            <a:pPr algn="ctr" eaLnBrk="1" hangingPunct="1"/>
            <a:r>
              <a:rPr lang="es-ES" sz="2800" dirty="0">
                <a:solidFill>
                  <a:schemeClr val="bg1"/>
                </a:solidFill>
                <a:latin typeface="+mj-lt"/>
                <a:ea typeface="+mj-ea"/>
                <a:cs typeface="+mj-cs"/>
              </a:rPr>
              <a:t>como un todo</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31</a:t>
            </a:fld>
            <a:endParaRPr lang="en-GB">
              <a:solidFill>
                <a:schemeClr val="tx1"/>
              </a:solidFill>
            </a:endParaRPr>
          </a:p>
        </p:txBody>
      </p:sp>
    </p:spTree>
    <p:extLst>
      <p:ext uri="{BB962C8B-B14F-4D97-AF65-F5344CB8AC3E}">
        <p14:creationId xmlns:p14="http://schemas.microsoft.com/office/powerpoint/2010/main" val="2944143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585">
                                            <p:txEl>
                                              <p:pRg st="2" end="2"/>
                                            </p:txEl>
                                          </p:spTgt>
                                        </p:tgtEl>
                                        <p:attrNameLst>
                                          <p:attrName>style.visibility</p:attrName>
                                        </p:attrNameLst>
                                      </p:cBhvr>
                                      <p:to>
                                        <p:strVal val="visible"/>
                                      </p:to>
                                    </p:set>
                                    <p:animEffect transition="in" filter="barn(inVertical)">
                                      <p:cBhvr>
                                        <p:cTn id="7" dur="500"/>
                                        <p:tgtEl>
                                          <p:spTgt spid="675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69342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a:defRPr/>
            </a:pPr>
            <a:fld id="{6F99B84B-6B3D-45DD-ACFA-64F3022FBDB4}" type="slidenum">
              <a:rPr lang="es-ES" sz="1000" smtClean="0">
                <a:latin typeface="+mn-lt"/>
              </a:rPr>
              <a:pPr algn="r">
                <a:defRPr/>
              </a:pPr>
              <a:t>32</a:t>
            </a:fld>
            <a:endParaRPr lang="es-ES" sz="1400"/>
          </a:p>
        </p:txBody>
      </p:sp>
      <p:sp>
        <p:nvSpPr>
          <p:cNvPr id="25604" name="Rectangle 2"/>
          <p:cNvSpPr>
            <a:spLocks noGrp="1" noChangeArrowheads="1"/>
          </p:cNvSpPr>
          <p:nvPr>
            <p:ph type="title" idx="4294967295"/>
          </p:nvPr>
        </p:nvSpPr>
        <p:spPr>
          <a:xfrm>
            <a:off x="533400" y="188640"/>
            <a:ext cx="7062936" cy="933673"/>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dirty="0">
                <a:latin typeface="Verdana" pitchFamily="34" charset="0"/>
              </a:rPr>
              <a:t>Cálculo de las Provisiones </a:t>
            </a:r>
            <a:r>
              <a:rPr lang="es-ES" b="1" dirty="0" smtClean="0">
                <a:latin typeface="Verdana" pitchFamily="34" charset="0"/>
              </a:rPr>
              <a:t>Técnicas </a:t>
            </a:r>
            <a:r>
              <a:rPr lang="en-GB" sz="2000" b="1" dirty="0">
                <a:latin typeface="Verdana" pitchFamily="34" charset="0"/>
              </a:rPr>
              <a:t>PT= </a:t>
            </a:r>
            <a:r>
              <a:rPr lang="en-GB" sz="2000" b="1" dirty="0" err="1">
                <a:latin typeface="Verdana" pitchFamily="34" charset="0"/>
              </a:rPr>
              <a:t>Mejor</a:t>
            </a:r>
            <a:r>
              <a:rPr lang="en-GB" sz="2000" b="1" dirty="0">
                <a:latin typeface="Verdana" pitchFamily="34" charset="0"/>
              </a:rPr>
              <a:t> </a:t>
            </a:r>
            <a:r>
              <a:rPr lang="en-GB" sz="2000" b="1" dirty="0" err="1">
                <a:latin typeface="Verdana" pitchFamily="34" charset="0"/>
              </a:rPr>
              <a:t>estimacion</a:t>
            </a:r>
            <a:r>
              <a:rPr lang="en-GB" sz="2000" b="1" dirty="0">
                <a:latin typeface="Verdana" pitchFamily="34" charset="0"/>
              </a:rPr>
              <a:t> + </a:t>
            </a:r>
            <a:r>
              <a:rPr lang="en-GB" sz="2000" b="1" dirty="0" err="1">
                <a:latin typeface="Verdana" pitchFamily="34" charset="0"/>
              </a:rPr>
              <a:t>Margen</a:t>
            </a:r>
            <a:r>
              <a:rPr lang="en-GB" sz="2000" b="1" dirty="0">
                <a:latin typeface="Verdana" pitchFamily="34" charset="0"/>
              </a:rPr>
              <a:t> de </a:t>
            </a:r>
            <a:r>
              <a:rPr lang="en-GB" sz="2000" b="1" dirty="0" err="1" smtClean="0">
                <a:latin typeface="Verdana" pitchFamily="34" charset="0"/>
              </a:rPr>
              <a:t>riesgo</a:t>
            </a:r>
            <a:endParaRPr lang="es-ES" sz="2000" b="1" dirty="0">
              <a:latin typeface="Verdana" pitchFamily="34" charset="0"/>
            </a:endParaRPr>
          </a:p>
        </p:txBody>
      </p:sp>
      <p:sp>
        <p:nvSpPr>
          <p:cNvPr id="25605" name="Rectangle 3"/>
          <p:cNvSpPr>
            <a:spLocks noGrp="1" noChangeArrowheads="1"/>
          </p:cNvSpPr>
          <p:nvPr>
            <p:ph type="body" idx="4294967295"/>
          </p:nvPr>
        </p:nvSpPr>
        <p:spPr>
          <a:xfrm>
            <a:off x="533400" y="1524000"/>
            <a:ext cx="8305800" cy="4419600"/>
          </a:xfrm>
        </p:spPr>
        <p:txBody>
          <a:bodyPr/>
          <a:lstStyle/>
          <a:p>
            <a:r>
              <a:rPr lang="es-ES" sz="2000" dirty="0" smtClean="0">
                <a:solidFill>
                  <a:srgbClr val="023C70"/>
                </a:solidFill>
                <a:latin typeface="Arial" pitchFamily="34" charset="0"/>
                <a:cs typeface="Arial" pitchFamily="34" charset="0"/>
              </a:rPr>
              <a:t>Metodología de valoración: </a:t>
            </a:r>
          </a:p>
          <a:p>
            <a:pPr lvl="1"/>
            <a:r>
              <a:rPr lang="es-ES" dirty="0" smtClean="0">
                <a:solidFill>
                  <a:srgbClr val="023C70"/>
                </a:solidFill>
                <a:latin typeface="Arial" pitchFamily="34" charset="0"/>
                <a:cs typeface="Arial" pitchFamily="34" charset="0"/>
              </a:rPr>
              <a:t>Seleccionar </a:t>
            </a:r>
            <a:r>
              <a:rPr lang="es-ES" dirty="0">
                <a:solidFill>
                  <a:srgbClr val="023C70"/>
                </a:solidFill>
                <a:latin typeface="Arial" pitchFamily="34" charset="0"/>
                <a:cs typeface="Arial" pitchFamily="34" charset="0"/>
              </a:rPr>
              <a:t>los </a:t>
            </a:r>
            <a:r>
              <a:rPr lang="es-ES" dirty="0" smtClean="0">
                <a:solidFill>
                  <a:srgbClr val="023C70"/>
                </a:solidFill>
                <a:latin typeface="Arial" pitchFamily="34" charset="0"/>
                <a:cs typeface="Arial" pitchFamily="34" charset="0"/>
              </a:rPr>
              <a:t>métodos apropiados</a:t>
            </a:r>
          </a:p>
          <a:p>
            <a:pPr lvl="1"/>
            <a:r>
              <a:rPr lang="es-ES" dirty="0" smtClean="0">
                <a:solidFill>
                  <a:srgbClr val="023C70"/>
                </a:solidFill>
                <a:latin typeface="Arial" pitchFamily="34" charset="0"/>
                <a:cs typeface="Arial" pitchFamily="34" charset="0"/>
              </a:rPr>
              <a:t>Establecer las hipótesis </a:t>
            </a:r>
          </a:p>
          <a:p>
            <a:pPr lvl="2"/>
            <a:r>
              <a:rPr lang="es-ES" sz="2000" dirty="0" smtClean="0">
                <a:solidFill>
                  <a:srgbClr val="023C70"/>
                </a:solidFill>
                <a:latin typeface="Arial" pitchFamily="34" charset="0"/>
                <a:cs typeface="Arial" pitchFamily="34" charset="0"/>
              </a:rPr>
              <a:t>Comportamiento del asegurado (</a:t>
            </a:r>
            <a:r>
              <a:rPr lang="es-ES" sz="2000" dirty="0" err="1" smtClean="0">
                <a:solidFill>
                  <a:srgbClr val="023C70"/>
                </a:solidFill>
                <a:latin typeface="Arial" pitchFamily="34" charset="0"/>
                <a:cs typeface="Arial" pitchFamily="34" charset="0"/>
              </a:rPr>
              <a:t>e.g</a:t>
            </a:r>
            <a:r>
              <a:rPr lang="es-ES" sz="2000" dirty="0" smtClean="0">
                <a:solidFill>
                  <a:srgbClr val="023C70"/>
                </a:solidFill>
                <a:latin typeface="Arial" pitchFamily="34" charset="0"/>
                <a:cs typeface="Arial" pitchFamily="34" charset="0"/>
              </a:rPr>
              <a:t>. rescates)</a:t>
            </a:r>
          </a:p>
          <a:p>
            <a:pPr lvl="2"/>
            <a:r>
              <a:rPr lang="es-ES" sz="2000" dirty="0" smtClean="0">
                <a:solidFill>
                  <a:srgbClr val="023C70"/>
                </a:solidFill>
                <a:latin typeface="Arial" pitchFamily="34" charset="0"/>
                <a:cs typeface="Arial" pitchFamily="34" charset="0"/>
              </a:rPr>
              <a:t>Gastos</a:t>
            </a:r>
          </a:p>
          <a:p>
            <a:pPr lvl="2"/>
            <a:r>
              <a:rPr lang="es-ES" sz="2000" dirty="0" smtClean="0">
                <a:solidFill>
                  <a:srgbClr val="023C70"/>
                </a:solidFill>
                <a:latin typeface="Arial" pitchFamily="34" charset="0"/>
                <a:cs typeface="Arial" pitchFamily="34" charset="0"/>
              </a:rPr>
              <a:t>Acciones de gestión y participaciones en beneficios futuras</a:t>
            </a:r>
          </a:p>
          <a:p>
            <a:pPr lvl="1"/>
            <a:r>
              <a:rPr lang="es-ES" dirty="0" smtClean="0">
                <a:solidFill>
                  <a:srgbClr val="023C70"/>
                </a:solidFill>
                <a:latin typeface="Arial" pitchFamily="34" charset="0"/>
                <a:cs typeface="Arial" pitchFamily="34" charset="0"/>
              </a:rPr>
              <a:t>Validación &amp; Back-</a:t>
            </a:r>
            <a:r>
              <a:rPr lang="es-ES" dirty="0" err="1" smtClean="0">
                <a:solidFill>
                  <a:srgbClr val="023C70"/>
                </a:solidFill>
                <a:latin typeface="Arial" pitchFamily="34" charset="0"/>
                <a:cs typeface="Arial" pitchFamily="34" charset="0"/>
              </a:rPr>
              <a:t>testing</a:t>
            </a:r>
            <a:endParaRPr lang="es-ES" dirty="0" smtClean="0">
              <a:solidFill>
                <a:srgbClr val="023C70"/>
              </a:solidFill>
              <a:latin typeface="Arial" pitchFamily="34" charset="0"/>
              <a:cs typeface="Arial" pitchFamily="34" charset="0"/>
            </a:endParaRPr>
          </a:p>
          <a:p>
            <a:pPr lvl="1"/>
            <a:r>
              <a:rPr lang="es-ES" dirty="0" smtClean="0">
                <a:solidFill>
                  <a:srgbClr val="023C70"/>
                </a:solidFill>
                <a:latin typeface="Arial" pitchFamily="34" charset="0"/>
                <a:cs typeface="Arial" pitchFamily="34" charset="0"/>
              </a:rPr>
              <a:t>Juicio Experto</a:t>
            </a:r>
          </a:p>
          <a:p>
            <a:r>
              <a:rPr lang="es-ES" sz="2000" dirty="0" smtClean="0">
                <a:solidFill>
                  <a:srgbClr val="023C70"/>
                </a:solidFill>
                <a:latin typeface="Arial" pitchFamily="34" charset="0"/>
                <a:cs typeface="Arial" pitchFamily="34" charset="0"/>
              </a:rPr>
              <a:t>Aplicación de sofisticados métodos de valoración:</a:t>
            </a:r>
          </a:p>
          <a:p>
            <a:pPr lvl="2"/>
            <a:r>
              <a:rPr lang="es-ES" sz="2000" dirty="0" smtClean="0">
                <a:solidFill>
                  <a:srgbClr val="023C70"/>
                </a:solidFill>
                <a:latin typeface="Arial" pitchFamily="34" charset="0"/>
                <a:cs typeface="Arial" pitchFamily="34" charset="0"/>
              </a:rPr>
              <a:t>Valoración de opciones y garantías </a:t>
            </a:r>
          </a:p>
          <a:p>
            <a:pPr lvl="2"/>
            <a:r>
              <a:rPr lang="es-ES" sz="2000" dirty="0" smtClean="0">
                <a:solidFill>
                  <a:srgbClr val="023C70"/>
                </a:solidFill>
                <a:latin typeface="Arial" pitchFamily="34" charset="0"/>
                <a:cs typeface="Arial" pitchFamily="34" charset="0"/>
              </a:rPr>
              <a:t>Modelización estocástica del negocio de vida</a:t>
            </a:r>
          </a:p>
          <a:p>
            <a:pPr lvl="2"/>
            <a:r>
              <a:rPr lang="es-ES" sz="2000" dirty="0" smtClean="0">
                <a:solidFill>
                  <a:srgbClr val="023C70"/>
                </a:solidFill>
                <a:latin typeface="Arial" pitchFamily="34" charset="0"/>
                <a:cs typeface="Arial" pitchFamily="34" charset="0"/>
              </a:rPr>
              <a:t>Uso </a:t>
            </a:r>
            <a:r>
              <a:rPr lang="es-ES" sz="2000" dirty="0">
                <a:solidFill>
                  <a:srgbClr val="023C70"/>
                </a:solidFill>
                <a:latin typeface="Arial" pitchFamily="34" charset="0"/>
                <a:cs typeface="Arial" pitchFamily="34" charset="0"/>
              </a:rPr>
              <a:t>de generadores de escenarios </a:t>
            </a:r>
            <a:r>
              <a:rPr lang="es-ES" sz="2000" dirty="0" smtClean="0">
                <a:solidFill>
                  <a:srgbClr val="023C70"/>
                </a:solidFill>
                <a:latin typeface="Arial" pitchFamily="34" charset="0"/>
                <a:cs typeface="Arial" pitchFamily="34" charset="0"/>
              </a:rPr>
              <a:t>económicos</a:t>
            </a:r>
          </a:p>
        </p:txBody>
      </p:sp>
      <p:sp>
        <p:nvSpPr>
          <p:cNvPr id="2" name="Slide Number Placeholder 1"/>
          <p:cNvSpPr>
            <a:spLocks noGrp="1"/>
          </p:cNvSpPr>
          <p:nvPr>
            <p:ph type="sldNum" sz="quarter" idx="11"/>
          </p:nvPr>
        </p:nvSpPr>
        <p:spPr/>
        <p:txBody>
          <a:bodyPr/>
          <a:lstStyle/>
          <a:p>
            <a:pPr>
              <a:defRPr/>
            </a:pPr>
            <a:fld id="{829FFA9C-6C74-4B6A-B28D-CFB01FB1611F}" type="slidenum">
              <a:rPr lang="en-GB" smtClean="0"/>
              <a:pPr>
                <a:defRPr/>
              </a:pPr>
              <a:t>32</a:t>
            </a:fld>
            <a:endParaRPr lang="en-GB" sz="1400">
              <a:latin typeface="Arial" charset="0"/>
            </a:endParaRPr>
          </a:p>
        </p:txBody>
      </p:sp>
    </p:spTree>
    <p:extLst>
      <p:ext uri="{BB962C8B-B14F-4D97-AF65-F5344CB8AC3E}">
        <p14:creationId xmlns:p14="http://schemas.microsoft.com/office/powerpoint/2010/main" val="83530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animEffect transition="in" filter="wipe(down)">
                                      <p:cBhvr>
                                        <p:cTn id="7" dur="500"/>
                                        <p:tgtEl>
                                          <p:spTgt spid="256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5">
                                            <p:txEl>
                                              <p:pRg st="2" end="2"/>
                                            </p:txEl>
                                          </p:spTgt>
                                        </p:tgtEl>
                                        <p:attrNameLst>
                                          <p:attrName>style.visibility</p:attrName>
                                        </p:attrNameLst>
                                      </p:cBhvr>
                                      <p:to>
                                        <p:strVal val="visible"/>
                                      </p:to>
                                    </p:set>
                                    <p:animEffect transition="in" filter="wipe(down)">
                                      <p:cBhvr>
                                        <p:cTn id="12" dur="500"/>
                                        <p:tgtEl>
                                          <p:spTgt spid="256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605">
                                            <p:txEl>
                                              <p:pRg st="3" end="3"/>
                                            </p:txEl>
                                          </p:spTgt>
                                        </p:tgtEl>
                                        <p:attrNameLst>
                                          <p:attrName>style.visibility</p:attrName>
                                        </p:attrNameLst>
                                      </p:cBhvr>
                                      <p:to>
                                        <p:strVal val="visible"/>
                                      </p:to>
                                    </p:set>
                                    <p:animEffect transition="in" filter="fade">
                                      <p:cBhvr>
                                        <p:cTn id="17" dur="1000"/>
                                        <p:tgtEl>
                                          <p:spTgt spid="25605">
                                            <p:txEl>
                                              <p:pRg st="3" end="3"/>
                                            </p:txEl>
                                          </p:spTgt>
                                        </p:tgtEl>
                                      </p:cBhvr>
                                    </p:animEffect>
                                    <p:anim calcmode="lin" valueType="num">
                                      <p:cBhvr>
                                        <p:cTn id="18" dur="1000" fill="hold"/>
                                        <p:tgtEl>
                                          <p:spTgt spid="2560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5605">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animEffect transition="in" filter="fade">
                                      <p:cBhvr>
                                        <p:cTn id="23" dur="1000"/>
                                        <p:tgtEl>
                                          <p:spTgt spid="25605">
                                            <p:txEl>
                                              <p:pRg st="4" end="4"/>
                                            </p:txEl>
                                          </p:spTgt>
                                        </p:tgtEl>
                                      </p:cBhvr>
                                    </p:animEffect>
                                    <p:anim calcmode="lin" valueType="num">
                                      <p:cBhvr>
                                        <p:cTn id="24" dur="10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560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5605">
                                            <p:txEl>
                                              <p:pRg st="5" end="5"/>
                                            </p:txEl>
                                          </p:spTgt>
                                        </p:tgtEl>
                                        <p:attrNameLst>
                                          <p:attrName>style.visibility</p:attrName>
                                        </p:attrNameLst>
                                      </p:cBhvr>
                                      <p:to>
                                        <p:strVal val="visible"/>
                                      </p:to>
                                    </p:set>
                                    <p:animEffect transition="in" filter="fade">
                                      <p:cBhvr>
                                        <p:cTn id="29" dur="1000"/>
                                        <p:tgtEl>
                                          <p:spTgt spid="25605">
                                            <p:txEl>
                                              <p:pRg st="5" end="5"/>
                                            </p:txEl>
                                          </p:spTgt>
                                        </p:tgtEl>
                                      </p:cBhvr>
                                    </p:animEffect>
                                    <p:anim calcmode="lin" valueType="num">
                                      <p:cBhvr>
                                        <p:cTn id="30" dur="1000" fill="hold"/>
                                        <p:tgtEl>
                                          <p:spTgt spid="2560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56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605">
                                            <p:txEl>
                                              <p:pRg st="6" end="6"/>
                                            </p:txEl>
                                          </p:spTgt>
                                        </p:tgtEl>
                                        <p:attrNameLst>
                                          <p:attrName>style.visibility</p:attrName>
                                        </p:attrNameLst>
                                      </p:cBhvr>
                                      <p:to>
                                        <p:strVal val="visible"/>
                                      </p:to>
                                    </p:set>
                                    <p:animEffect transition="in" filter="fade">
                                      <p:cBhvr>
                                        <p:cTn id="36" dur="1000"/>
                                        <p:tgtEl>
                                          <p:spTgt spid="25605">
                                            <p:txEl>
                                              <p:pRg st="6" end="6"/>
                                            </p:txEl>
                                          </p:spTgt>
                                        </p:tgtEl>
                                      </p:cBhvr>
                                    </p:animEffect>
                                    <p:anim calcmode="lin" valueType="num">
                                      <p:cBhvr>
                                        <p:cTn id="37" dur="1000" fill="hold"/>
                                        <p:tgtEl>
                                          <p:spTgt spid="2560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560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605">
                                            <p:txEl>
                                              <p:pRg st="7" end="7"/>
                                            </p:txEl>
                                          </p:spTgt>
                                        </p:tgtEl>
                                        <p:attrNameLst>
                                          <p:attrName>style.visibility</p:attrName>
                                        </p:attrNameLst>
                                      </p:cBhvr>
                                      <p:to>
                                        <p:strVal val="visible"/>
                                      </p:to>
                                    </p:set>
                                    <p:animEffect transition="in" filter="fade">
                                      <p:cBhvr>
                                        <p:cTn id="43" dur="1000"/>
                                        <p:tgtEl>
                                          <p:spTgt spid="25605">
                                            <p:txEl>
                                              <p:pRg st="7" end="7"/>
                                            </p:txEl>
                                          </p:spTgt>
                                        </p:tgtEl>
                                      </p:cBhvr>
                                    </p:animEffect>
                                    <p:anim calcmode="lin" valueType="num">
                                      <p:cBhvr>
                                        <p:cTn id="44" dur="1000" fill="hold"/>
                                        <p:tgtEl>
                                          <p:spTgt spid="2560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560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605">
                                            <p:txEl>
                                              <p:pRg st="8" end="8"/>
                                            </p:txEl>
                                          </p:spTgt>
                                        </p:tgtEl>
                                        <p:attrNameLst>
                                          <p:attrName>style.visibility</p:attrName>
                                        </p:attrNameLst>
                                      </p:cBhvr>
                                      <p:to>
                                        <p:strVal val="visible"/>
                                      </p:to>
                                    </p:set>
                                    <p:animEffect transition="in" filter="barn(inVertical)">
                                      <p:cBhvr>
                                        <p:cTn id="50" dur="500"/>
                                        <p:tgtEl>
                                          <p:spTgt spid="2560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605">
                                            <p:txEl>
                                              <p:pRg st="9" end="9"/>
                                            </p:txEl>
                                          </p:spTgt>
                                        </p:tgtEl>
                                        <p:attrNameLst>
                                          <p:attrName>style.visibility</p:attrName>
                                        </p:attrNameLst>
                                      </p:cBhvr>
                                      <p:to>
                                        <p:strVal val="visible"/>
                                      </p:to>
                                    </p:set>
                                    <p:animEffect transition="in" filter="fade">
                                      <p:cBhvr>
                                        <p:cTn id="55" dur="1000"/>
                                        <p:tgtEl>
                                          <p:spTgt spid="25605">
                                            <p:txEl>
                                              <p:pRg st="9" end="9"/>
                                            </p:txEl>
                                          </p:spTgt>
                                        </p:tgtEl>
                                      </p:cBhvr>
                                    </p:animEffect>
                                    <p:anim calcmode="lin" valueType="num">
                                      <p:cBhvr>
                                        <p:cTn id="56" dur="1000" fill="hold"/>
                                        <p:tgtEl>
                                          <p:spTgt spid="25605">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5605">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42" presetClass="entr" presetSubtype="0" fill="hold" nodeType="afterEffect">
                                  <p:stCondLst>
                                    <p:cond delay="0"/>
                                  </p:stCondLst>
                                  <p:childTnLst>
                                    <p:set>
                                      <p:cBhvr>
                                        <p:cTn id="60" dur="1" fill="hold">
                                          <p:stCondLst>
                                            <p:cond delay="0"/>
                                          </p:stCondLst>
                                        </p:cTn>
                                        <p:tgtEl>
                                          <p:spTgt spid="25605">
                                            <p:txEl>
                                              <p:pRg st="10" end="10"/>
                                            </p:txEl>
                                          </p:spTgt>
                                        </p:tgtEl>
                                        <p:attrNameLst>
                                          <p:attrName>style.visibility</p:attrName>
                                        </p:attrNameLst>
                                      </p:cBhvr>
                                      <p:to>
                                        <p:strVal val="visible"/>
                                      </p:to>
                                    </p:set>
                                    <p:animEffect transition="in" filter="fade">
                                      <p:cBhvr>
                                        <p:cTn id="61" dur="1000"/>
                                        <p:tgtEl>
                                          <p:spTgt spid="25605">
                                            <p:txEl>
                                              <p:pRg st="10" end="10"/>
                                            </p:txEl>
                                          </p:spTgt>
                                        </p:tgtEl>
                                      </p:cBhvr>
                                    </p:animEffect>
                                    <p:anim calcmode="lin" valueType="num">
                                      <p:cBhvr>
                                        <p:cTn id="62" dur="1000" fill="hold"/>
                                        <p:tgtEl>
                                          <p:spTgt spid="2560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5605">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nodeType="afterEffect">
                                  <p:stCondLst>
                                    <p:cond delay="0"/>
                                  </p:stCondLst>
                                  <p:childTnLst>
                                    <p:set>
                                      <p:cBhvr>
                                        <p:cTn id="66" dur="1" fill="hold">
                                          <p:stCondLst>
                                            <p:cond delay="0"/>
                                          </p:stCondLst>
                                        </p:cTn>
                                        <p:tgtEl>
                                          <p:spTgt spid="25605">
                                            <p:txEl>
                                              <p:pRg st="11" end="11"/>
                                            </p:txEl>
                                          </p:spTgt>
                                        </p:tgtEl>
                                        <p:attrNameLst>
                                          <p:attrName>style.visibility</p:attrName>
                                        </p:attrNameLst>
                                      </p:cBhvr>
                                      <p:to>
                                        <p:strVal val="visible"/>
                                      </p:to>
                                    </p:set>
                                    <p:animEffect transition="in" filter="fade">
                                      <p:cBhvr>
                                        <p:cTn id="67" dur="1000"/>
                                        <p:tgtEl>
                                          <p:spTgt spid="25605">
                                            <p:txEl>
                                              <p:pRg st="11" end="11"/>
                                            </p:txEl>
                                          </p:spTgt>
                                        </p:tgtEl>
                                      </p:cBhvr>
                                    </p:animEffect>
                                    <p:anim calcmode="lin" valueType="num">
                                      <p:cBhvr>
                                        <p:cTn id="68" dur="1000" fill="hold"/>
                                        <p:tgtEl>
                                          <p:spTgt spid="25605">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560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69342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a:defRPr/>
            </a:pPr>
            <a:fld id="{6F99B84B-6B3D-45DD-ACFA-64F3022FBDB4}" type="slidenum">
              <a:rPr lang="es-ES" sz="1000" smtClean="0">
                <a:latin typeface="+mn-lt"/>
              </a:rPr>
              <a:pPr algn="r">
                <a:defRPr/>
              </a:pPr>
              <a:t>33</a:t>
            </a:fld>
            <a:endParaRPr lang="es-ES" sz="1400"/>
          </a:p>
        </p:txBody>
      </p:sp>
      <p:sp>
        <p:nvSpPr>
          <p:cNvPr id="25604" name="Rectangle 2"/>
          <p:cNvSpPr>
            <a:spLocks noGrp="1" noChangeArrowheads="1"/>
          </p:cNvSpPr>
          <p:nvPr>
            <p:ph type="title" idx="4294967295"/>
          </p:nvPr>
        </p:nvSpPr>
        <p:spPr>
          <a:xfrm>
            <a:off x="533400" y="188640"/>
            <a:ext cx="7062936" cy="933673"/>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n-GB" sz="2000" b="1" dirty="0" smtClean="0">
                <a:latin typeface="Verdana" pitchFamily="34" charset="0"/>
              </a:rPr>
              <a:t>PT</a:t>
            </a:r>
            <a:r>
              <a:rPr lang="en-GB" sz="2000" b="1" dirty="0">
                <a:latin typeface="Verdana" pitchFamily="34" charset="0"/>
              </a:rPr>
              <a:t>= </a:t>
            </a:r>
            <a:r>
              <a:rPr lang="en-GB" sz="2000" b="1" dirty="0" err="1">
                <a:latin typeface="Verdana" pitchFamily="34" charset="0"/>
              </a:rPr>
              <a:t>Mejor</a:t>
            </a:r>
            <a:r>
              <a:rPr lang="en-GB" sz="2000" b="1" dirty="0">
                <a:latin typeface="Verdana" pitchFamily="34" charset="0"/>
              </a:rPr>
              <a:t> </a:t>
            </a:r>
            <a:r>
              <a:rPr lang="en-GB" sz="2000" b="1" dirty="0" err="1">
                <a:latin typeface="Verdana" pitchFamily="34" charset="0"/>
              </a:rPr>
              <a:t>estimacion</a:t>
            </a:r>
            <a:r>
              <a:rPr lang="en-GB" sz="2000" b="1" dirty="0">
                <a:latin typeface="Verdana" pitchFamily="34" charset="0"/>
              </a:rPr>
              <a:t> + </a:t>
            </a:r>
            <a:r>
              <a:rPr lang="en-GB" sz="2000" b="1" dirty="0" err="1">
                <a:latin typeface="Verdana" pitchFamily="34" charset="0"/>
              </a:rPr>
              <a:t>Margen</a:t>
            </a:r>
            <a:r>
              <a:rPr lang="en-GB" sz="2000" b="1" dirty="0">
                <a:latin typeface="Verdana" pitchFamily="34" charset="0"/>
              </a:rPr>
              <a:t> de </a:t>
            </a:r>
            <a:r>
              <a:rPr lang="en-GB" sz="2000" b="1" dirty="0" err="1" smtClean="0">
                <a:latin typeface="Verdana" pitchFamily="34" charset="0"/>
              </a:rPr>
              <a:t>riesgo</a:t>
            </a:r>
            <a:endParaRPr lang="es-ES" sz="2000" b="1" dirty="0">
              <a:latin typeface="Verdana" pitchFamily="34" charset="0"/>
            </a:endParaRPr>
          </a:p>
        </p:txBody>
      </p:sp>
      <p:sp>
        <p:nvSpPr>
          <p:cNvPr id="25605" name="Rectangle 3"/>
          <p:cNvSpPr>
            <a:spLocks noGrp="1" noChangeArrowheads="1"/>
          </p:cNvSpPr>
          <p:nvPr>
            <p:ph type="body" idx="4294967295"/>
          </p:nvPr>
        </p:nvSpPr>
        <p:spPr>
          <a:xfrm>
            <a:off x="533400" y="1524000"/>
            <a:ext cx="8305800" cy="4419600"/>
          </a:xfrm>
        </p:spPr>
        <p:txBody>
          <a:bodyPr/>
          <a:lstStyle/>
          <a:p>
            <a:pPr marL="0" indent="0">
              <a:buNone/>
            </a:pPr>
            <a:r>
              <a:rPr lang="es-ES" sz="2000" dirty="0" smtClean="0">
                <a:solidFill>
                  <a:srgbClr val="023C70"/>
                </a:solidFill>
                <a:latin typeface="Arial" pitchFamily="34" charset="0"/>
                <a:cs typeface="Arial" pitchFamily="34" charset="0"/>
              </a:rPr>
              <a:t>Mejor estimación: </a:t>
            </a:r>
            <a:r>
              <a:rPr lang="es-ES" sz="2000" dirty="0" err="1" smtClean="0">
                <a:solidFill>
                  <a:srgbClr val="023C70"/>
                </a:solidFill>
                <a:latin typeface="Arial" pitchFamily="34" charset="0"/>
                <a:cs typeface="Arial" pitchFamily="34" charset="0"/>
              </a:rPr>
              <a:t>Best</a:t>
            </a:r>
            <a:r>
              <a:rPr lang="es-ES" sz="2000" dirty="0" smtClean="0">
                <a:solidFill>
                  <a:srgbClr val="023C70"/>
                </a:solidFill>
                <a:latin typeface="Arial" pitchFamily="34" charset="0"/>
                <a:cs typeface="Arial" pitchFamily="34" charset="0"/>
              </a:rPr>
              <a:t> </a:t>
            </a:r>
            <a:r>
              <a:rPr lang="es-ES" sz="2000" dirty="0" err="1" smtClean="0">
                <a:solidFill>
                  <a:srgbClr val="023C70"/>
                </a:solidFill>
                <a:latin typeface="Arial" pitchFamily="34" charset="0"/>
                <a:cs typeface="Arial" pitchFamily="34" charset="0"/>
              </a:rPr>
              <a:t>estimate</a:t>
            </a:r>
            <a:r>
              <a:rPr lang="es-ES" sz="2000" dirty="0" smtClean="0">
                <a:solidFill>
                  <a:srgbClr val="023C70"/>
                </a:solidFill>
                <a:latin typeface="Arial" pitchFamily="34" charset="0"/>
                <a:cs typeface="Arial" pitchFamily="34" charset="0"/>
              </a:rPr>
              <a:t> (BE):</a:t>
            </a:r>
          </a:p>
          <a:p>
            <a:endParaRPr lang="es-ES" sz="2000" dirty="0" smtClean="0">
              <a:solidFill>
                <a:srgbClr val="023C70"/>
              </a:solidFill>
              <a:latin typeface="Arial" pitchFamily="34" charset="0"/>
              <a:cs typeface="Arial" pitchFamily="34" charset="0"/>
            </a:endParaRPr>
          </a:p>
          <a:p>
            <a:pPr marL="0" indent="0">
              <a:buNone/>
            </a:pPr>
            <a:r>
              <a:rPr lang="es-ES" sz="2000" dirty="0" smtClean="0">
                <a:solidFill>
                  <a:srgbClr val="023C70"/>
                </a:solidFill>
                <a:latin typeface="Arial" pitchFamily="34" charset="0"/>
                <a:cs typeface="Arial" pitchFamily="34" charset="0"/>
              </a:rPr>
              <a:t>…. Corresponderá al valor actual de los flujos de caja </a:t>
            </a:r>
            <a:r>
              <a:rPr lang="es-ES" sz="2000" dirty="0" err="1" smtClean="0">
                <a:solidFill>
                  <a:srgbClr val="023C70"/>
                </a:solidFill>
                <a:latin typeface="Arial" pitchFamily="34" charset="0"/>
                <a:cs typeface="Arial" pitchFamily="34" charset="0"/>
              </a:rPr>
              <a:t>probabilizados</a:t>
            </a:r>
            <a:r>
              <a:rPr lang="es-ES" sz="2000" dirty="0" smtClean="0">
                <a:solidFill>
                  <a:srgbClr val="023C70"/>
                </a:solidFill>
                <a:latin typeface="Arial" pitchFamily="34" charset="0"/>
                <a:cs typeface="Arial" pitchFamily="34" charset="0"/>
              </a:rPr>
              <a:t> y descontados a la tasa libre de riesgo….</a:t>
            </a:r>
          </a:p>
          <a:p>
            <a:pPr marL="0" indent="0">
              <a:buNone/>
            </a:pPr>
            <a:endParaRPr lang="es-ES" sz="2000" dirty="0" smtClean="0">
              <a:solidFill>
                <a:srgbClr val="023C70"/>
              </a:solidFill>
              <a:latin typeface="Arial" pitchFamily="34" charset="0"/>
              <a:cs typeface="Arial" pitchFamily="34" charset="0"/>
            </a:endParaRPr>
          </a:p>
          <a:p>
            <a:pPr marL="0" indent="0">
              <a:buNone/>
            </a:pPr>
            <a:r>
              <a:rPr lang="es-ES" sz="2000" dirty="0" smtClean="0">
                <a:solidFill>
                  <a:srgbClr val="023C70"/>
                </a:solidFill>
                <a:latin typeface="Arial" pitchFamily="34" charset="0"/>
                <a:cs typeface="Arial" pitchFamily="34" charset="0"/>
              </a:rPr>
              <a:t>…la proyección de flujos tendrá en cuenta todos los flujos futuros de cobro o pago hasta la total extinción de las obligaciones…</a:t>
            </a:r>
          </a:p>
          <a:p>
            <a:pPr marL="0" indent="0">
              <a:buNone/>
            </a:pPr>
            <a:endParaRPr lang="es-ES" sz="2000" dirty="0" smtClean="0">
              <a:solidFill>
                <a:srgbClr val="023C70"/>
              </a:solidFill>
              <a:latin typeface="Arial" pitchFamily="34" charset="0"/>
              <a:cs typeface="Arial" pitchFamily="34" charset="0"/>
            </a:endParaRPr>
          </a:p>
          <a:p>
            <a:pPr marL="0" indent="0">
              <a:buNone/>
            </a:pPr>
            <a:r>
              <a:rPr lang="es-ES" sz="2000" dirty="0" smtClean="0">
                <a:solidFill>
                  <a:srgbClr val="023C70"/>
                </a:solidFill>
                <a:latin typeface="Arial" pitchFamily="34" charset="0"/>
                <a:cs typeface="Arial" pitchFamily="34" charset="0"/>
              </a:rPr>
              <a:t>…se calculara bruto de reaseguro, los recobros de reaseguro se calcularan separadamente…</a:t>
            </a:r>
          </a:p>
          <a:p>
            <a:pPr marL="0" indent="0">
              <a:buNone/>
            </a:pPr>
            <a:endParaRPr lang="es-ES" sz="2000" dirty="0" smtClean="0">
              <a:solidFill>
                <a:srgbClr val="023C70"/>
              </a:solidFill>
              <a:latin typeface="Arial" pitchFamily="34" charset="0"/>
              <a:cs typeface="Arial" pitchFamily="34" charset="0"/>
            </a:endParaRPr>
          </a:p>
        </p:txBody>
      </p:sp>
      <p:sp>
        <p:nvSpPr>
          <p:cNvPr id="2" name="Slide Number Placeholder 1"/>
          <p:cNvSpPr>
            <a:spLocks noGrp="1"/>
          </p:cNvSpPr>
          <p:nvPr>
            <p:ph type="sldNum" sz="quarter" idx="11"/>
          </p:nvPr>
        </p:nvSpPr>
        <p:spPr/>
        <p:txBody>
          <a:bodyPr/>
          <a:lstStyle/>
          <a:p>
            <a:pPr>
              <a:defRPr/>
            </a:pPr>
            <a:fld id="{829FFA9C-6C74-4B6A-B28D-CFB01FB1611F}" type="slidenum">
              <a:rPr lang="en-GB" smtClean="0"/>
              <a:pPr>
                <a:defRPr/>
              </a:pPr>
              <a:t>33</a:t>
            </a:fld>
            <a:endParaRPr lang="en-GB" sz="1400">
              <a:latin typeface="Arial" charset="0"/>
            </a:endParaRPr>
          </a:p>
        </p:txBody>
      </p:sp>
    </p:spTree>
    <p:extLst>
      <p:ext uri="{BB962C8B-B14F-4D97-AF65-F5344CB8AC3E}">
        <p14:creationId xmlns:p14="http://schemas.microsoft.com/office/powerpoint/2010/main" val="26394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5">
                                            <p:txEl>
                                              <p:pRg st="2" end="2"/>
                                            </p:txEl>
                                          </p:spTgt>
                                        </p:tgtEl>
                                        <p:attrNameLst>
                                          <p:attrName>style.visibility</p:attrName>
                                        </p:attrNameLst>
                                      </p:cBhvr>
                                      <p:to>
                                        <p:strVal val="visible"/>
                                      </p:to>
                                    </p:set>
                                    <p:animEffect transition="in" filter="fade">
                                      <p:cBhvr>
                                        <p:cTn id="7" dur="1000"/>
                                        <p:tgtEl>
                                          <p:spTgt spid="25605">
                                            <p:txEl>
                                              <p:pRg st="2" end="2"/>
                                            </p:txEl>
                                          </p:spTgt>
                                        </p:tgtEl>
                                      </p:cBhvr>
                                    </p:animEffect>
                                    <p:anim calcmode="lin" valueType="num">
                                      <p:cBhvr>
                                        <p:cTn id="8" dur="10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5">
                                            <p:txEl>
                                              <p:pRg st="4" end="4"/>
                                            </p:txEl>
                                          </p:spTgt>
                                        </p:tgtEl>
                                        <p:attrNameLst>
                                          <p:attrName>style.visibility</p:attrName>
                                        </p:attrNameLst>
                                      </p:cBhvr>
                                      <p:to>
                                        <p:strVal val="visible"/>
                                      </p:to>
                                    </p:set>
                                    <p:animEffect transition="in" filter="fade">
                                      <p:cBhvr>
                                        <p:cTn id="14" dur="1000"/>
                                        <p:tgtEl>
                                          <p:spTgt spid="25605">
                                            <p:txEl>
                                              <p:pRg st="4" end="4"/>
                                            </p:txEl>
                                          </p:spTgt>
                                        </p:tgtEl>
                                      </p:cBhvr>
                                    </p:animEffect>
                                    <p:anim calcmode="lin" valueType="num">
                                      <p:cBhvr>
                                        <p:cTn id="15" dur="10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6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5">
                                            <p:txEl>
                                              <p:pRg st="6" end="6"/>
                                            </p:txEl>
                                          </p:spTgt>
                                        </p:tgtEl>
                                        <p:attrNameLst>
                                          <p:attrName>style.visibility</p:attrName>
                                        </p:attrNameLst>
                                      </p:cBhvr>
                                      <p:to>
                                        <p:strVal val="visible"/>
                                      </p:to>
                                    </p:set>
                                    <p:animEffect transition="in" filter="fade">
                                      <p:cBhvr>
                                        <p:cTn id="21" dur="1000"/>
                                        <p:tgtEl>
                                          <p:spTgt spid="25605">
                                            <p:txEl>
                                              <p:pRg st="6" end="6"/>
                                            </p:txEl>
                                          </p:spTgt>
                                        </p:tgtEl>
                                      </p:cBhvr>
                                    </p:animEffect>
                                    <p:anim calcmode="lin" valueType="num">
                                      <p:cBhvr>
                                        <p:cTn id="22" dur="1000" fill="hold"/>
                                        <p:tgtEl>
                                          <p:spTgt spid="2560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560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Subtítulo"/>
          <p:cNvSpPr txBox="1">
            <a:spLocks noChangeAspect="1"/>
          </p:cNvSpPr>
          <p:nvPr/>
        </p:nvSpPr>
        <p:spPr bwMode="auto">
          <a:xfrm>
            <a:off x="647701" y="1676400"/>
            <a:ext cx="764381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69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600"/>
              </a:spcBef>
              <a:buClr>
                <a:schemeClr val="accent1"/>
              </a:buClr>
              <a:buSzPct val="80000"/>
              <a:buFont typeface="Wingdings 2" pitchFamily="18" charset="2"/>
              <a:buNone/>
            </a:pPr>
            <a:r>
              <a:rPr lang="es-ES" dirty="0" smtClean="0">
                <a:solidFill>
                  <a:srgbClr val="023C70"/>
                </a:solidFill>
                <a:latin typeface="Arial Unicode MS" pitchFamily="34" charset="-128"/>
                <a:ea typeface="Arial Unicode MS" pitchFamily="34" charset="-128"/>
                <a:cs typeface="Arial Unicode MS" pitchFamily="34" charset="-128"/>
              </a:rPr>
              <a:t>Calidad </a:t>
            </a:r>
            <a:r>
              <a:rPr lang="es-ES" dirty="0">
                <a:solidFill>
                  <a:srgbClr val="023C70"/>
                </a:solidFill>
                <a:latin typeface="Arial Unicode MS" pitchFamily="34" charset="-128"/>
                <a:ea typeface="Arial Unicode MS" pitchFamily="34" charset="-128"/>
                <a:cs typeface="Arial Unicode MS" pitchFamily="34" charset="-128"/>
              </a:rPr>
              <a:t>= procesos adecuados de gestión de los datos + procedimientos de control </a:t>
            </a:r>
            <a:r>
              <a:rPr lang="es-ES" dirty="0" smtClean="0">
                <a:solidFill>
                  <a:srgbClr val="023C70"/>
                </a:solidFill>
                <a:latin typeface="Arial Unicode MS" pitchFamily="34" charset="-128"/>
                <a:ea typeface="Arial Unicode MS" pitchFamily="34" charset="-128"/>
                <a:cs typeface="Arial Unicode MS" pitchFamily="34" charset="-128"/>
              </a:rPr>
              <a:t>suficientes</a:t>
            </a:r>
            <a:endParaRPr lang="es-ES" dirty="0">
              <a:solidFill>
                <a:srgbClr val="023C70"/>
              </a:solidFill>
              <a:latin typeface="Arial Unicode MS" pitchFamily="34" charset="-128"/>
              <a:ea typeface="Arial Unicode MS" pitchFamily="34" charset="-128"/>
              <a:cs typeface="Arial Unicode MS" pitchFamily="34" charset="-128"/>
            </a:endParaRPr>
          </a:p>
          <a:p>
            <a:pPr eaLnBrk="1" hangingPunct="1">
              <a:spcBef>
                <a:spcPts val="600"/>
              </a:spcBef>
              <a:buClr>
                <a:schemeClr val="accent1"/>
              </a:buClr>
              <a:buSzPct val="80000"/>
              <a:buFont typeface="Wingdings 2" pitchFamily="18" charset="2"/>
              <a:buNone/>
            </a:pPr>
            <a:endParaRPr lang="es-ES" dirty="0">
              <a:solidFill>
                <a:srgbClr val="023C70"/>
              </a:solidFill>
              <a:latin typeface="Arial Unicode MS" pitchFamily="34" charset="-128"/>
              <a:ea typeface="Arial Unicode MS" pitchFamily="34" charset="-128"/>
              <a:cs typeface="Arial Unicode MS" pitchFamily="34" charset="-128"/>
            </a:endParaRPr>
          </a:p>
        </p:txBody>
      </p:sp>
      <p:sp>
        <p:nvSpPr>
          <p:cNvPr id="7171" name="4 Rectángulo"/>
          <p:cNvSpPr>
            <a:spLocks noChangeArrowheads="1"/>
          </p:cNvSpPr>
          <p:nvPr/>
        </p:nvSpPr>
        <p:spPr bwMode="auto">
          <a:xfrm>
            <a:off x="457200" y="3157619"/>
            <a:ext cx="82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8" algn="ctr">
              <a:spcBef>
                <a:spcPts val="600"/>
              </a:spcBef>
              <a:buClr>
                <a:schemeClr val="accent1"/>
              </a:buClr>
              <a:buSzPct val="80000"/>
              <a:buFont typeface="Wingdings 2" pitchFamily="18" charset="2"/>
              <a:buNone/>
            </a:pPr>
            <a:r>
              <a:rPr lang="es-ES" dirty="0">
                <a:solidFill>
                  <a:srgbClr val="023C70"/>
                </a:solidFill>
                <a:latin typeface="Arial Unicode MS" pitchFamily="34" charset="-128"/>
                <a:ea typeface="Arial Unicode MS" pitchFamily="34" charset="-128"/>
                <a:cs typeface="Arial Unicode MS" pitchFamily="34" charset="-128"/>
              </a:rPr>
              <a:t>Solvencia II reconoce los beneficios derivados de un contrato, desde el momento inicial del mismo. </a:t>
            </a:r>
          </a:p>
        </p:txBody>
      </p:sp>
      <p:sp>
        <p:nvSpPr>
          <p:cNvPr id="7172" name="5 Rectángulo"/>
          <p:cNvSpPr>
            <a:spLocks noChangeArrowheads="1"/>
          </p:cNvSpPr>
          <p:nvPr/>
        </p:nvSpPr>
        <p:spPr bwMode="auto">
          <a:xfrm>
            <a:off x="571500" y="4453019"/>
            <a:ext cx="80248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8" algn="ctr">
              <a:spcBef>
                <a:spcPts val="600"/>
              </a:spcBef>
              <a:buClr>
                <a:schemeClr val="accent1"/>
              </a:buClr>
              <a:buSzPct val="80000"/>
              <a:buFont typeface="Wingdings 2" pitchFamily="18" charset="2"/>
              <a:buNone/>
            </a:pPr>
            <a:r>
              <a:rPr lang="es-ES" dirty="0">
                <a:solidFill>
                  <a:srgbClr val="023C70"/>
                </a:solidFill>
                <a:latin typeface="Arial Unicode MS" pitchFamily="34" charset="-128"/>
                <a:ea typeface="Arial Unicode MS" pitchFamily="34" charset="-128"/>
                <a:cs typeface="Arial Unicode MS" pitchFamily="34" charset="-128"/>
              </a:rPr>
              <a:t>Por ello es importante que cualquier beneficio reconocido con motivo de la valoración de las provisiones técnicas, sea ‘</a:t>
            </a:r>
            <a:r>
              <a:rPr lang="es-ES" i="1" dirty="0">
                <a:solidFill>
                  <a:srgbClr val="023C70"/>
                </a:solidFill>
                <a:latin typeface="Arial Unicode MS" pitchFamily="34" charset="-128"/>
                <a:ea typeface="Arial Unicode MS" pitchFamily="34" charset="-128"/>
                <a:cs typeface="Arial Unicode MS" pitchFamily="34" charset="-128"/>
              </a:rPr>
              <a:t>objetivo, fiable y prudente</a:t>
            </a:r>
            <a:r>
              <a:rPr lang="es-ES" dirty="0">
                <a:solidFill>
                  <a:srgbClr val="023C70"/>
                </a:solidFill>
                <a:latin typeface="Arial Unicode MS" pitchFamily="34" charset="-128"/>
                <a:ea typeface="Arial Unicode MS" pitchFamily="34" charset="-128"/>
                <a:cs typeface="Arial Unicode MS" pitchFamily="34" charset="-128"/>
              </a:rPr>
              <a:t>’ (artº 76.4 de la directiva nivel 1)</a:t>
            </a:r>
          </a:p>
        </p:txBody>
      </p:sp>
      <p:sp>
        <p:nvSpPr>
          <p:cNvPr id="8" name="1 Título"/>
          <p:cNvSpPr txBox="1">
            <a:spLocks/>
          </p:cNvSpPr>
          <p:nvPr/>
        </p:nvSpPr>
        <p:spPr>
          <a:xfrm>
            <a:off x="533401" y="214313"/>
            <a:ext cx="66103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de-DE"/>
            </a:defPPr>
            <a:lvl1pPr algn="ctr" eaLnBrk="1" hangingPunct="1">
              <a:defRPr sz="2800">
                <a:solidFill>
                  <a:schemeClr val="bg1"/>
                </a:solidFill>
                <a:latin typeface="+mj-lt"/>
                <a:ea typeface="+mj-ea"/>
                <a:cs typeface="+mj-cs"/>
              </a:defRPr>
            </a:lvl1pPr>
            <a:lvl2pPr marL="742950" indent="-285750">
              <a:defRPr>
                <a:cs typeface="Arial" charset="0"/>
              </a:defRPr>
            </a:lvl2pPr>
            <a:lvl3pPr marL="1143000" indent="-228600">
              <a:defRPr>
                <a:cs typeface="Arial" charset="0"/>
              </a:defRPr>
            </a:lvl3pPr>
            <a:lvl4pPr marL="1600200" indent="-228600">
              <a:defRPr>
                <a:cs typeface="Arial" charset="0"/>
              </a:defRPr>
            </a:lvl4pPr>
            <a:lvl5pPr marL="2057400" indent="-22860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Hipótesis de cálculo</a:t>
            </a:r>
          </a:p>
          <a:p>
            <a:r>
              <a:rPr lang="es-ES" dirty="0"/>
              <a:t>calidad de los datos </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34</a:t>
            </a:fld>
            <a:endParaRPr lang="en-GB">
              <a:solidFill>
                <a:schemeClr val="tx1"/>
              </a:solidFill>
            </a:endParaRPr>
          </a:p>
        </p:txBody>
      </p:sp>
    </p:spTree>
    <p:extLst>
      <p:ext uri="{BB962C8B-B14F-4D97-AF65-F5344CB8AC3E}">
        <p14:creationId xmlns:p14="http://schemas.microsoft.com/office/powerpoint/2010/main" val="2687104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20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2000" fill="hold"/>
                                        <p:tgtEl>
                                          <p:spTgt spid="7172"/>
                                        </p:tgtEl>
                                        <p:attrNameLst>
                                          <p:attrName>ppt_x</p:attrName>
                                        </p:attrNameLst>
                                      </p:cBhvr>
                                      <p:tavLst>
                                        <p:tav tm="0">
                                          <p:val>
                                            <p:strVal val="#ppt_x"/>
                                          </p:val>
                                        </p:tav>
                                        <p:tav tm="100000">
                                          <p:val>
                                            <p:strVal val="#ppt_x"/>
                                          </p:val>
                                        </p:tav>
                                      </p:tavLst>
                                    </p:anim>
                                    <p:anim calcmode="lin" valueType="num">
                                      <p:cBhvr additive="base">
                                        <p:cTn id="13" dur="20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Marcador de contenido"/>
          <p:cNvSpPr txBox="1">
            <a:spLocks/>
          </p:cNvSpPr>
          <p:nvPr/>
        </p:nvSpPr>
        <p:spPr bwMode="auto">
          <a:xfrm>
            <a:off x="457200" y="1485900"/>
            <a:ext cx="79724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just">
              <a:defRPr sz="2000">
                <a:solidFill>
                  <a:srgbClr val="800000"/>
                </a:solidFill>
                <a:latin typeface="Arial Unicode MS" pitchFamily="34" charset="-128"/>
                <a:ea typeface="Arial Unicode MS" pitchFamily="34" charset="-128"/>
                <a:cs typeface="Arial Unicode MS" pitchFamily="34" charset="-128"/>
              </a:defRPr>
            </a:lvl1pPr>
          </a:lstStyle>
          <a:p>
            <a:pPr marL="342900" indent="-342900">
              <a:buFont typeface="Arial" pitchFamily="34" charset="0"/>
              <a:buChar char="•"/>
            </a:pPr>
            <a:r>
              <a:rPr lang="es-ES" dirty="0">
                <a:solidFill>
                  <a:srgbClr val="023C70"/>
                </a:solidFill>
              </a:rPr>
              <a:t>no puede </a:t>
            </a:r>
            <a:r>
              <a:rPr lang="es-ES" dirty="0" smtClean="0">
                <a:solidFill>
                  <a:srgbClr val="023C70"/>
                </a:solidFill>
              </a:rPr>
              <a:t>remplazar </a:t>
            </a:r>
            <a:r>
              <a:rPr lang="es-ES" dirty="0">
                <a:solidFill>
                  <a:srgbClr val="023C70"/>
                </a:solidFill>
              </a:rPr>
              <a:t>los estándares de calidad de los datos</a:t>
            </a:r>
          </a:p>
          <a:p>
            <a:pPr marL="342900" indent="-342900">
              <a:buFont typeface="Arial" pitchFamily="34" charset="0"/>
              <a:buChar char="•"/>
            </a:pPr>
            <a:r>
              <a:rPr lang="es-ES" dirty="0" smtClean="0">
                <a:solidFill>
                  <a:srgbClr val="023C70"/>
                </a:solidFill>
              </a:rPr>
              <a:t>no </a:t>
            </a:r>
            <a:r>
              <a:rPr lang="es-ES" dirty="0">
                <a:solidFill>
                  <a:srgbClr val="023C70"/>
                </a:solidFill>
              </a:rPr>
              <a:t>debe aplicarse como única </a:t>
            </a:r>
            <a:r>
              <a:rPr lang="es-ES" dirty="0" smtClean="0">
                <a:solidFill>
                  <a:srgbClr val="023C70"/>
                </a:solidFill>
              </a:rPr>
              <a:t>alternativa, salvo </a:t>
            </a:r>
            <a:r>
              <a:rPr lang="es-ES" dirty="0">
                <a:solidFill>
                  <a:srgbClr val="023C70"/>
                </a:solidFill>
              </a:rPr>
              <a:t>que sea inevitable. Si es así, deben usar criterios de prudencia</a:t>
            </a:r>
          </a:p>
          <a:p>
            <a:pPr marL="342900" indent="-342900">
              <a:buFont typeface="Arial" pitchFamily="34" charset="0"/>
              <a:buChar char="•"/>
            </a:pPr>
            <a:r>
              <a:rPr lang="es-ES" dirty="0" smtClean="0">
                <a:solidFill>
                  <a:srgbClr val="023C70"/>
                </a:solidFill>
              </a:rPr>
              <a:t>normas </a:t>
            </a:r>
            <a:r>
              <a:rPr lang="es-ES" dirty="0">
                <a:solidFill>
                  <a:srgbClr val="023C70"/>
                </a:solidFill>
              </a:rPr>
              <a:t>para garantizar el conocimiento, experiencia, correcto  entendimiento y comprensión del asunto por el experto</a:t>
            </a:r>
          </a:p>
          <a:p>
            <a:pPr marL="342900" indent="-342900">
              <a:buFont typeface="Arial" pitchFamily="34" charset="0"/>
              <a:buChar char="•"/>
            </a:pPr>
            <a:r>
              <a:rPr lang="es-ES" dirty="0" smtClean="0">
                <a:solidFill>
                  <a:srgbClr val="023C70"/>
                </a:solidFill>
              </a:rPr>
              <a:t>Documentación</a:t>
            </a:r>
            <a:r>
              <a:rPr lang="es-ES" dirty="0">
                <a:solidFill>
                  <a:srgbClr val="023C70"/>
                </a:solidFill>
              </a:rPr>
              <a:t>: </a:t>
            </a:r>
          </a:p>
          <a:p>
            <a:pPr marL="800100" lvl="1" indent="-342900">
              <a:buFont typeface="Arial" pitchFamily="34" charset="0"/>
              <a:buChar char="•"/>
            </a:pPr>
            <a:r>
              <a:rPr lang="es-ES" sz="2000" dirty="0">
                <a:solidFill>
                  <a:srgbClr val="023C70"/>
                </a:solidFill>
              </a:rPr>
              <a:t>justificado, explicado y validado (incluido back-</a:t>
            </a:r>
            <a:r>
              <a:rPr lang="es-ES" sz="2000" dirty="0" err="1">
                <a:solidFill>
                  <a:srgbClr val="023C70"/>
                </a:solidFill>
              </a:rPr>
              <a:t>testing</a:t>
            </a:r>
            <a:r>
              <a:rPr lang="es-ES" sz="2000" dirty="0">
                <a:solidFill>
                  <a:srgbClr val="023C70"/>
                </a:solidFill>
              </a:rPr>
              <a:t>)</a:t>
            </a:r>
          </a:p>
          <a:p>
            <a:pPr marL="800100" lvl="1" indent="-342900">
              <a:buFont typeface="Arial" pitchFamily="34" charset="0"/>
              <a:buChar char="•"/>
            </a:pPr>
            <a:r>
              <a:rPr lang="es-ES" sz="2000" dirty="0" smtClean="0">
                <a:solidFill>
                  <a:srgbClr val="023C70"/>
                </a:solidFill>
              </a:rPr>
              <a:t>verificable </a:t>
            </a:r>
            <a:r>
              <a:rPr lang="es-ES" sz="2000" dirty="0">
                <a:solidFill>
                  <a:srgbClr val="023C70"/>
                </a:solidFill>
              </a:rPr>
              <a:t>y reproducible</a:t>
            </a:r>
          </a:p>
          <a:p>
            <a:pPr marL="800100" lvl="1" indent="-342900">
              <a:buFont typeface="Arial" pitchFamily="34" charset="0"/>
              <a:buChar char="•"/>
            </a:pPr>
            <a:r>
              <a:rPr lang="es-ES" sz="2000" dirty="0" smtClean="0">
                <a:solidFill>
                  <a:srgbClr val="023C70"/>
                </a:solidFill>
              </a:rPr>
              <a:t>entradas </a:t>
            </a:r>
            <a:r>
              <a:rPr lang="es-ES" sz="2000" dirty="0">
                <a:solidFill>
                  <a:srgbClr val="023C70"/>
                </a:solidFill>
              </a:rPr>
              <a:t>/ objetivos / alternativas / criterios de decisión / limitaciones existentes / validación / back- </a:t>
            </a:r>
            <a:r>
              <a:rPr lang="es-ES" sz="2000" dirty="0" err="1">
                <a:solidFill>
                  <a:srgbClr val="023C70"/>
                </a:solidFill>
              </a:rPr>
              <a:t>testing</a:t>
            </a:r>
            <a:endParaRPr lang="es-ES" sz="2000" dirty="0">
              <a:solidFill>
                <a:srgbClr val="023C70"/>
              </a:solidFill>
            </a:endParaRPr>
          </a:p>
          <a:p>
            <a:pPr marL="342900" indent="-342900">
              <a:buFont typeface="Arial" pitchFamily="34" charset="0"/>
              <a:buChar char="•"/>
            </a:pPr>
            <a:r>
              <a:rPr lang="es-ES" dirty="0">
                <a:solidFill>
                  <a:srgbClr val="023C70"/>
                </a:solidFill>
              </a:rPr>
              <a:t> Análisis de sensibilidad a desviaciones respecto del juicio</a:t>
            </a:r>
          </a:p>
          <a:p>
            <a:pPr marL="342900" indent="-342900">
              <a:buFont typeface="Arial" pitchFamily="34" charset="0"/>
              <a:buChar char="•"/>
            </a:pPr>
            <a:r>
              <a:rPr lang="es-ES" dirty="0">
                <a:solidFill>
                  <a:srgbClr val="023C70"/>
                </a:solidFill>
              </a:rPr>
              <a:t> Comparación con otros juicios expertos u otra información</a:t>
            </a:r>
          </a:p>
          <a:p>
            <a:pPr marL="342900" indent="-342900">
              <a:buFont typeface="Arial" pitchFamily="34" charset="0"/>
              <a:buChar char="•"/>
            </a:pPr>
            <a:r>
              <a:rPr lang="es-ES" dirty="0">
                <a:solidFill>
                  <a:srgbClr val="023C70"/>
                </a:solidFill>
              </a:rPr>
              <a:t> Normas información interna (</a:t>
            </a:r>
            <a:r>
              <a:rPr lang="es-ES" dirty="0" err="1">
                <a:solidFill>
                  <a:srgbClr val="023C70"/>
                </a:solidFill>
              </a:rPr>
              <a:t>reporting</a:t>
            </a:r>
            <a:r>
              <a:rPr lang="es-ES" dirty="0">
                <a:solidFill>
                  <a:srgbClr val="023C70"/>
                </a:solidFill>
              </a:rPr>
              <a:t>) s/ todos los puntos anteriores </a:t>
            </a:r>
          </a:p>
        </p:txBody>
      </p:sp>
      <p:sp>
        <p:nvSpPr>
          <p:cNvPr id="5" name="1 Título"/>
          <p:cNvSpPr txBox="1">
            <a:spLocks/>
          </p:cNvSpPr>
          <p:nvPr/>
        </p:nvSpPr>
        <p:spPr>
          <a:xfrm>
            <a:off x="990600" y="214312"/>
            <a:ext cx="60817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de-DE"/>
            </a:defPPr>
            <a:lvl1pPr algn="ctr" eaLnBrk="1" hangingPunct="1">
              <a:defRPr sz="2800">
                <a:solidFill>
                  <a:schemeClr val="bg1"/>
                </a:solidFill>
                <a:latin typeface="+mj-lt"/>
                <a:ea typeface="+mj-ea"/>
                <a:cs typeface="+mj-cs"/>
              </a:defRPr>
            </a:lvl1pPr>
            <a:lvl2pPr marL="742950" indent="-285750">
              <a:defRPr>
                <a:cs typeface="Arial" charset="0"/>
              </a:defRPr>
            </a:lvl2pPr>
            <a:lvl3pPr marL="1143000" indent="-228600">
              <a:defRPr>
                <a:cs typeface="Arial" charset="0"/>
              </a:defRPr>
            </a:lvl3pPr>
            <a:lvl4pPr marL="1600200" indent="-228600">
              <a:defRPr>
                <a:cs typeface="Arial" charset="0"/>
              </a:defRPr>
            </a:lvl4pPr>
            <a:lvl5pPr marL="2057400" indent="-22860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Hipótesis de cálculo</a:t>
            </a:r>
          </a:p>
          <a:p>
            <a:r>
              <a:rPr lang="es-ES" dirty="0"/>
              <a:t>Uso de juicio experto</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35</a:t>
            </a:fld>
            <a:endParaRPr lang="en-GB">
              <a:solidFill>
                <a:schemeClr val="tx1"/>
              </a:solidFill>
            </a:endParaRPr>
          </a:p>
        </p:txBody>
      </p:sp>
    </p:spTree>
    <p:extLst>
      <p:ext uri="{BB962C8B-B14F-4D97-AF65-F5344CB8AC3E}">
        <p14:creationId xmlns:p14="http://schemas.microsoft.com/office/powerpoint/2010/main" val="36575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1000"/>
                                        <p:tgtEl>
                                          <p:spTgt spid="6146">
                                            <p:txEl>
                                              <p:pRg st="1" end="1"/>
                                            </p:txEl>
                                          </p:spTgt>
                                        </p:tgtEl>
                                      </p:cBhvr>
                                    </p:animEffect>
                                    <p:anim calcmode="lin" valueType="num">
                                      <p:cBhvr>
                                        <p:cTn id="8"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xEl>
                                              <p:pRg st="2" end="2"/>
                                            </p:txEl>
                                          </p:spTgt>
                                        </p:tgtEl>
                                        <p:attrNameLst>
                                          <p:attrName>style.visibility</p:attrName>
                                        </p:attrNameLst>
                                      </p:cBhvr>
                                      <p:to>
                                        <p:strVal val="visible"/>
                                      </p:to>
                                    </p:set>
                                    <p:animEffect transition="in" filter="fade">
                                      <p:cBhvr>
                                        <p:cTn id="14" dur="1000"/>
                                        <p:tgtEl>
                                          <p:spTgt spid="6146">
                                            <p:txEl>
                                              <p:pRg st="2" end="2"/>
                                            </p:txEl>
                                          </p:spTgt>
                                        </p:tgtEl>
                                      </p:cBhvr>
                                    </p:animEffect>
                                    <p:anim calcmode="lin" valueType="num">
                                      <p:cBhvr>
                                        <p:cTn id="15"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xEl>
                                              <p:pRg st="3" end="3"/>
                                            </p:txEl>
                                          </p:spTgt>
                                        </p:tgtEl>
                                        <p:attrNameLst>
                                          <p:attrName>style.visibility</p:attrName>
                                        </p:attrNameLst>
                                      </p:cBhvr>
                                      <p:to>
                                        <p:strVal val="visible"/>
                                      </p:to>
                                    </p:set>
                                    <p:animEffect transition="in" filter="fade">
                                      <p:cBhvr>
                                        <p:cTn id="21" dur="1000"/>
                                        <p:tgtEl>
                                          <p:spTgt spid="6146">
                                            <p:txEl>
                                              <p:pRg st="3" end="3"/>
                                            </p:txEl>
                                          </p:spTgt>
                                        </p:tgtEl>
                                      </p:cBhvr>
                                    </p:animEffect>
                                    <p:anim calcmode="lin" valueType="num">
                                      <p:cBhvr>
                                        <p:cTn id="22"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randombar(horizontal)">
                                      <p:cBhvr>
                                        <p:cTn id="27" dur="500"/>
                                        <p:tgtEl>
                                          <p:spTgt spid="6146">
                                            <p:txEl>
                                              <p:pRg st="4" end="4"/>
                                            </p:txEl>
                                          </p:spTgt>
                                        </p:tgtEl>
                                      </p:cBhvr>
                                    </p:animEffect>
                                  </p:childTnLst>
                                </p:cTn>
                              </p:par>
                            </p:childTnLst>
                          </p:cTn>
                        </p:par>
                        <p:par>
                          <p:cTn id="28" fill="hold">
                            <p:stCondLst>
                              <p:cond delay="1500"/>
                            </p:stCondLst>
                            <p:childTnLst>
                              <p:par>
                                <p:cTn id="29" presetID="14" presetClass="entr" presetSubtype="10" fill="hold" nodeType="after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Effect transition="in" filter="randombar(horizontal)">
                                      <p:cBhvr>
                                        <p:cTn id="31" dur="500"/>
                                        <p:tgtEl>
                                          <p:spTgt spid="6146">
                                            <p:txEl>
                                              <p:pRg st="5" end="5"/>
                                            </p:txEl>
                                          </p:spTgt>
                                        </p:tgtEl>
                                      </p:cBhvr>
                                    </p:animEffect>
                                  </p:childTnLst>
                                </p:cTn>
                              </p:par>
                            </p:childTnLst>
                          </p:cTn>
                        </p:par>
                        <p:par>
                          <p:cTn id="32" fill="hold">
                            <p:stCondLst>
                              <p:cond delay="2000"/>
                            </p:stCondLst>
                            <p:childTnLst>
                              <p:par>
                                <p:cTn id="33" presetID="14" presetClass="entr" presetSubtype="10" fill="hold" nodeType="after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Effect transition="in" filter="randombar(horizontal)">
                                      <p:cBhvr>
                                        <p:cTn id="35" dur="500"/>
                                        <p:tgtEl>
                                          <p:spTgt spid="614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146">
                                            <p:txEl>
                                              <p:pRg st="7" end="7"/>
                                            </p:txEl>
                                          </p:spTgt>
                                        </p:tgtEl>
                                        <p:attrNameLst>
                                          <p:attrName>style.visibility</p:attrName>
                                        </p:attrNameLst>
                                      </p:cBhvr>
                                      <p:to>
                                        <p:strVal val="visible"/>
                                      </p:to>
                                    </p:set>
                                    <p:animEffect transition="in" filter="fade">
                                      <p:cBhvr>
                                        <p:cTn id="40" dur="1000"/>
                                        <p:tgtEl>
                                          <p:spTgt spid="6146">
                                            <p:txEl>
                                              <p:pRg st="7" end="7"/>
                                            </p:txEl>
                                          </p:spTgt>
                                        </p:tgtEl>
                                      </p:cBhvr>
                                    </p:animEffect>
                                    <p:anim calcmode="lin" valueType="num">
                                      <p:cBhvr>
                                        <p:cTn id="41" dur="1000" fill="hold"/>
                                        <p:tgtEl>
                                          <p:spTgt spid="6146">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614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146">
                                            <p:txEl>
                                              <p:pRg st="8" end="8"/>
                                            </p:txEl>
                                          </p:spTgt>
                                        </p:tgtEl>
                                        <p:attrNameLst>
                                          <p:attrName>style.visibility</p:attrName>
                                        </p:attrNameLst>
                                      </p:cBhvr>
                                      <p:to>
                                        <p:strVal val="visible"/>
                                      </p:to>
                                    </p:set>
                                    <p:animEffect transition="in" filter="fade">
                                      <p:cBhvr>
                                        <p:cTn id="47" dur="1000"/>
                                        <p:tgtEl>
                                          <p:spTgt spid="6146">
                                            <p:txEl>
                                              <p:pRg st="8" end="8"/>
                                            </p:txEl>
                                          </p:spTgt>
                                        </p:tgtEl>
                                      </p:cBhvr>
                                    </p:animEffect>
                                    <p:anim calcmode="lin" valueType="num">
                                      <p:cBhvr>
                                        <p:cTn id="48" dur="1000" fill="hold"/>
                                        <p:tgtEl>
                                          <p:spTgt spid="614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14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146">
                                            <p:txEl>
                                              <p:pRg st="9" end="9"/>
                                            </p:txEl>
                                          </p:spTgt>
                                        </p:tgtEl>
                                        <p:attrNameLst>
                                          <p:attrName>style.visibility</p:attrName>
                                        </p:attrNameLst>
                                      </p:cBhvr>
                                      <p:to>
                                        <p:strVal val="visible"/>
                                      </p:to>
                                    </p:set>
                                    <p:animEffect transition="in" filter="fade">
                                      <p:cBhvr>
                                        <p:cTn id="54" dur="1000"/>
                                        <p:tgtEl>
                                          <p:spTgt spid="6146">
                                            <p:txEl>
                                              <p:pRg st="9" end="9"/>
                                            </p:txEl>
                                          </p:spTgt>
                                        </p:tgtEl>
                                      </p:cBhvr>
                                    </p:animEffect>
                                    <p:anim calcmode="lin" valueType="num">
                                      <p:cBhvr>
                                        <p:cTn id="55" dur="1000" fill="hold"/>
                                        <p:tgtEl>
                                          <p:spTgt spid="614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14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2 Subtítulo"/>
          <p:cNvSpPr txBox="1">
            <a:spLocks/>
          </p:cNvSpPr>
          <p:nvPr/>
        </p:nvSpPr>
        <p:spPr bwMode="auto">
          <a:xfrm>
            <a:off x="457200" y="3010253"/>
            <a:ext cx="8458200" cy="1015663"/>
          </a:xfrm>
          <a:prstGeom prst="rect">
            <a:avLst/>
          </a:prstGeom>
          <a:noFill/>
          <a:ln w="9525">
            <a:noFill/>
            <a:miter lim="800000"/>
            <a:headEnd/>
            <a:tailEnd/>
          </a:ln>
          <a:effectLst>
            <a:prstShdw prst="shdw17" dist="17961" dir="2700000">
              <a:schemeClr val="accent1">
                <a:gamma/>
                <a:shade val="60000"/>
                <a:invGamma/>
              </a:schemeClr>
            </a:prstShdw>
          </a:effectLst>
          <a:extLst/>
        </p:spPr>
        <p:txBody>
          <a:bodyPr anchor="ctr">
            <a:spAutoFit/>
          </a:bodyPr>
          <a:lstStyle>
            <a:defPPr>
              <a:defRPr lang="de-DE"/>
            </a:defPPr>
            <a:lvl1pPr>
              <a:defRPr sz="2000">
                <a:solidFill>
                  <a:srgbClr val="023C70"/>
                </a:solidFill>
              </a:defRPr>
            </a:lvl1pPr>
          </a:lstStyle>
          <a:p>
            <a:r>
              <a:rPr lang="es-ES" dirty="0"/>
              <a:t>Las hipótesis deben reflejar las características de cada cartera, evaluándose s/ datos homogéneos y con referencia a tipos de negocio similares</a:t>
            </a:r>
          </a:p>
        </p:txBody>
      </p:sp>
      <p:sp>
        <p:nvSpPr>
          <p:cNvPr id="6" name="1 Título"/>
          <p:cNvSpPr txBox="1">
            <a:spLocks/>
          </p:cNvSpPr>
          <p:nvPr/>
        </p:nvSpPr>
        <p:spPr>
          <a:xfrm>
            <a:off x="-152400" y="350836"/>
            <a:ext cx="89392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de-DE"/>
            </a:defPPr>
            <a:lvl1pPr algn="ctr" eaLnBrk="1" hangingPunct="1">
              <a:defRPr sz="2800">
                <a:solidFill>
                  <a:schemeClr val="bg1"/>
                </a:solidFill>
                <a:latin typeface="+mj-lt"/>
                <a:ea typeface="+mj-ea"/>
                <a:cs typeface="+mj-cs"/>
              </a:defRPr>
            </a:lvl1pPr>
            <a:lvl2pPr marL="742950" indent="-285750">
              <a:defRPr>
                <a:cs typeface="Arial" charset="0"/>
              </a:defRPr>
            </a:lvl2pPr>
            <a:lvl3pPr marL="1143000" indent="-228600">
              <a:defRPr>
                <a:cs typeface="Arial" charset="0"/>
              </a:defRPr>
            </a:lvl3pPr>
            <a:lvl4pPr marL="1600200" indent="-228600">
              <a:defRPr>
                <a:cs typeface="Arial" charset="0"/>
              </a:defRPr>
            </a:lvl4pPr>
            <a:lvl5pPr marL="2057400" indent="-22860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Segmentación por grupos de riesgos homogéneos</a:t>
            </a:r>
          </a:p>
        </p:txBody>
      </p:sp>
      <p:sp>
        <p:nvSpPr>
          <p:cNvPr id="8" name="2 Subtítulo"/>
          <p:cNvSpPr txBox="1">
            <a:spLocks/>
          </p:cNvSpPr>
          <p:nvPr/>
        </p:nvSpPr>
        <p:spPr bwMode="auto">
          <a:xfrm>
            <a:off x="1000125" y="4214187"/>
            <a:ext cx="7027863" cy="1015663"/>
          </a:xfrm>
          <a:prstGeom prst="rect">
            <a:avLst/>
          </a:prstGeom>
          <a:noFill/>
          <a:ln w="9525">
            <a:noFill/>
            <a:miter lim="800000"/>
            <a:headEnd/>
            <a:tailEnd/>
          </a:ln>
          <a:effectLst>
            <a:prstShdw prst="shdw17" dist="17961" dir="2700000">
              <a:schemeClr val="accent1">
                <a:gamma/>
                <a:shade val="60000"/>
                <a:invGamma/>
              </a:schemeClr>
            </a:prstShdw>
          </a:effectLst>
          <a:extLst/>
        </p:spPr>
        <p:txBody>
          <a:bodyPr anchor="ctr">
            <a:spAutoFit/>
          </a:bodyPr>
          <a:lstStyle>
            <a:defPPr>
              <a:defRPr lang="de-DE"/>
            </a:defPPr>
            <a:lvl1pPr>
              <a:defRPr sz="2000">
                <a:solidFill>
                  <a:srgbClr val="023C70"/>
                </a:solidFill>
              </a:defRPr>
            </a:lvl1pPr>
          </a:lstStyle>
          <a:p>
            <a:r>
              <a:rPr lang="es-ES" dirty="0"/>
              <a:t>Solvencia II no admite el uso de hipótesis sectoriales.  </a:t>
            </a:r>
          </a:p>
          <a:p>
            <a:r>
              <a:rPr lang="es-ES" dirty="0"/>
              <a:t>(aunque en ciertos aspectos financieros, deben usarse hipótesis de mercado, </a:t>
            </a:r>
            <a:r>
              <a:rPr lang="es-ES" dirty="0" err="1"/>
              <a:t>p.e</a:t>
            </a:r>
            <a:r>
              <a:rPr lang="es-ES" dirty="0"/>
              <a:t>. tipos de descuento)</a:t>
            </a:r>
          </a:p>
        </p:txBody>
      </p:sp>
      <p:sp>
        <p:nvSpPr>
          <p:cNvPr id="10" name="2 Subtítulo"/>
          <p:cNvSpPr txBox="1">
            <a:spLocks/>
          </p:cNvSpPr>
          <p:nvPr/>
        </p:nvSpPr>
        <p:spPr bwMode="auto">
          <a:xfrm>
            <a:off x="457200" y="5322957"/>
            <a:ext cx="8458200" cy="707886"/>
          </a:xfrm>
          <a:prstGeom prst="rect">
            <a:avLst/>
          </a:prstGeom>
          <a:noFill/>
          <a:ln w="9525">
            <a:noFill/>
            <a:miter lim="800000"/>
            <a:headEnd/>
            <a:tailEnd/>
          </a:ln>
          <a:effectLst>
            <a:prstShdw prst="shdw17" dist="17961" dir="2700000">
              <a:schemeClr val="accent1">
                <a:gamma/>
                <a:shade val="60000"/>
                <a:invGamma/>
              </a:schemeClr>
            </a:prstShdw>
          </a:effectLst>
          <a:extLst/>
        </p:spPr>
        <p:txBody>
          <a:bodyPr wrap="square" anchor="ctr">
            <a:spAutoFit/>
          </a:bodyPr>
          <a:lstStyle>
            <a:defPPr>
              <a:defRPr lang="de-DE"/>
            </a:defPPr>
            <a:lvl1pPr>
              <a:defRPr sz="2000">
                <a:solidFill>
                  <a:srgbClr val="023C70"/>
                </a:solidFill>
              </a:defRPr>
            </a:lvl1pPr>
          </a:lstStyle>
          <a:p>
            <a:r>
              <a:rPr lang="es-ES" dirty="0"/>
              <a:t>Se delimita el ámbito en que son admisibles las hipótesis basadas en la propia entidad</a:t>
            </a:r>
          </a:p>
        </p:txBody>
      </p:sp>
      <p:sp>
        <p:nvSpPr>
          <p:cNvPr id="16" name="6 Rectángulo"/>
          <p:cNvSpPr>
            <a:spLocks noChangeArrowheads="1"/>
          </p:cNvSpPr>
          <p:nvPr/>
        </p:nvSpPr>
        <p:spPr bwMode="auto">
          <a:xfrm>
            <a:off x="381000" y="1462445"/>
            <a:ext cx="8405813" cy="132343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r>
              <a:rPr lang="es-ES" sz="2000" dirty="0">
                <a:solidFill>
                  <a:srgbClr val="023C70"/>
                </a:solidFill>
              </a:rPr>
              <a:t>Al calcular las provisiones técnicas, las entidades aseguradoras y reaseguradoras deben segmentar las obligaciones de seguros y reaseguro en grupos homogéneos de riesgo y, al menos, por líneas de negocio (artículo 80). </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36</a:t>
            </a:fld>
            <a:endParaRPr lang="en-GB">
              <a:solidFill>
                <a:schemeClr val="tx1"/>
              </a:solidFill>
            </a:endParaRPr>
          </a:p>
        </p:txBody>
      </p:sp>
    </p:spTree>
    <p:extLst>
      <p:ext uri="{BB962C8B-B14F-4D97-AF65-F5344CB8AC3E}">
        <p14:creationId xmlns:p14="http://schemas.microsoft.com/office/powerpoint/2010/main" val="3842666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s-ES" kern="1200" dirty="0"/>
              <a:t>Segmentación: Vida y Salud</a:t>
            </a:r>
          </a:p>
        </p:txBody>
      </p:sp>
      <p:sp>
        <p:nvSpPr>
          <p:cNvPr id="4"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n-GB"/>
              <a:pPr>
                <a:defRPr/>
              </a:pPr>
              <a:t>37</a:t>
            </a:fld>
            <a:endParaRPr lang="en-GB" dirty="0">
              <a:solidFill>
                <a:schemeClr val="tx1"/>
              </a:solidFill>
            </a:endParaRPr>
          </a:p>
        </p:txBody>
      </p:sp>
      <p:sp>
        <p:nvSpPr>
          <p:cNvPr id="2" name="TextBox 1"/>
          <p:cNvSpPr txBox="1"/>
          <p:nvPr/>
        </p:nvSpPr>
        <p:spPr>
          <a:xfrm>
            <a:off x="304800" y="1556792"/>
            <a:ext cx="7772400" cy="5016758"/>
          </a:xfrm>
          <a:prstGeom prst="rect">
            <a:avLst/>
          </a:prstGeom>
          <a:noFill/>
        </p:spPr>
        <p:txBody>
          <a:bodyPr wrap="square" rtlCol="0">
            <a:spAutoFit/>
          </a:bodyPr>
          <a:lstStyle/>
          <a:p>
            <a:pPr lvl="0" algn="just">
              <a:spcBef>
                <a:spcPts val="600"/>
              </a:spcBef>
              <a:spcAft>
                <a:spcPts val="0"/>
              </a:spcAft>
              <a:tabLst>
                <a:tab pos="571500" algn="l"/>
                <a:tab pos="654685" algn="l"/>
                <a:tab pos="799465" algn="l"/>
                <a:tab pos="1256665" algn="l"/>
              </a:tabLst>
            </a:pPr>
            <a:r>
              <a:rPr lang="es-ES" sz="2000" b="1" u="sng" dirty="0" smtClean="0">
                <a:solidFill>
                  <a:srgbClr val="023C70"/>
                </a:solidFill>
                <a:latin typeface="Arial" pitchFamily="34" charset="0"/>
                <a:ea typeface="Times New Roman"/>
                <a:cs typeface="Arial" pitchFamily="34" charset="0"/>
              </a:rPr>
              <a:t>Obligaciones de seguros de Vida: 6 </a:t>
            </a:r>
            <a:r>
              <a:rPr lang="es-ES" sz="2000" b="1" u="sng" dirty="0" err="1" smtClean="0">
                <a:solidFill>
                  <a:srgbClr val="023C70"/>
                </a:solidFill>
                <a:latin typeface="Arial" pitchFamily="34" charset="0"/>
                <a:ea typeface="Times New Roman"/>
                <a:cs typeface="Arial" pitchFamily="34" charset="0"/>
              </a:rPr>
              <a:t>lineas</a:t>
            </a:r>
            <a:r>
              <a:rPr lang="es-ES" sz="2000" b="1" u="sng" dirty="0" smtClean="0">
                <a:solidFill>
                  <a:srgbClr val="023C70"/>
                </a:solidFill>
                <a:latin typeface="Arial" pitchFamily="34" charset="0"/>
                <a:ea typeface="Times New Roman"/>
                <a:cs typeface="Arial" pitchFamily="34" charset="0"/>
              </a:rPr>
              <a:t> de negocio</a:t>
            </a:r>
          </a:p>
          <a:p>
            <a:pPr marL="914400" indent="-457200" algn="just">
              <a:spcBef>
                <a:spcPts val="600"/>
              </a:spcBef>
              <a:spcAft>
                <a:spcPts val="0"/>
              </a:spcAft>
              <a:buFont typeface="+mj-lt"/>
              <a:buAutoNum type="arabicPeriod"/>
              <a:tabLst>
                <a:tab pos="571500" algn="l"/>
                <a:tab pos="799465" algn="l"/>
                <a:tab pos="1029970" algn="l"/>
                <a:tab pos="1256665" algn="l"/>
              </a:tabLst>
            </a:pPr>
            <a:r>
              <a:rPr lang="es-ES" sz="2000" dirty="0" err="1" smtClean="0">
                <a:solidFill>
                  <a:srgbClr val="023C70"/>
                </a:solidFill>
                <a:latin typeface="Arial" pitchFamily="34" charset="0"/>
                <a:ea typeface="Times New Roman"/>
                <a:cs typeface="Arial" pitchFamily="34" charset="0"/>
              </a:rPr>
              <a:t>Health</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endParaRPr lang="es-ES" sz="2000" dirty="0" smtClean="0">
              <a:solidFill>
                <a:srgbClr val="023C70"/>
              </a:solidFill>
              <a:latin typeface="Arial" pitchFamily="34" charset="0"/>
              <a:ea typeface="Times New Roman"/>
              <a:cs typeface="Arial" pitchFamily="34" charset="0"/>
            </a:endParaRPr>
          </a:p>
          <a:p>
            <a:pPr marL="914400" indent="-457200" algn="just">
              <a:spcBef>
                <a:spcPts val="600"/>
              </a:spcBef>
              <a:spcAft>
                <a:spcPts val="0"/>
              </a:spcAft>
              <a:buFont typeface="+mj-lt"/>
              <a:buAutoNum type="arabicPeriod"/>
              <a:tabLst>
                <a:tab pos="571500" algn="l"/>
                <a:tab pos="799465" algn="l"/>
                <a:tab pos="1256665" algn="l"/>
              </a:tabLst>
            </a:pPr>
            <a:r>
              <a:rPr lang="es-ES" sz="2000" dirty="0" err="1" smtClean="0">
                <a:solidFill>
                  <a:srgbClr val="023C70"/>
                </a:solidFill>
                <a:latin typeface="Arial" pitchFamily="34" charset="0"/>
                <a:ea typeface="Times New Roman"/>
                <a:cs typeface="Arial" pitchFamily="34" charset="0"/>
              </a:rPr>
              <a:t>Life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with</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profit</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participation</a:t>
            </a:r>
            <a:r>
              <a:rPr lang="es-ES" sz="2000" dirty="0" smtClean="0">
                <a:solidFill>
                  <a:srgbClr val="023C70"/>
                </a:solidFill>
                <a:latin typeface="Arial" pitchFamily="34" charset="0"/>
                <a:ea typeface="Times New Roman"/>
                <a:cs typeface="Arial" pitchFamily="34" charset="0"/>
              </a:rPr>
              <a:t> </a:t>
            </a:r>
          </a:p>
          <a:p>
            <a:pPr marL="914400" indent="-457200" algn="just">
              <a:spcBef>
                <a:spcPts val="600"/>
              </a:spcBef>
              <a:spcAft>
                <a:spcPts val="0"/>
              </a:spcAft>
              <a:buFont typeface="+mj-lt"/>
              <a:buAutoNum type="arabicPeriod"/>
              <a:tabLst>
                <a:tab pos="571500" algn="l"/>
                <a:tab pos="799465" algn="l"/>
                <a:tab pos="1256665" algn="l"/>
              </a:tabLst>
            </a:pPr>
            <a:r>
              <a:rPr lang="es-ES" sz="2000" dirty="0" err="1" smtClean="0">
                <a:solidFill>
                  <a:srgbClr val="023C70"/>
                </a:solidFill>
                <a:latin typeface="Arial" pitchFamily="34" charset="0"/>
                <a:ea typeface="Times New Roman"/>
                <a:cs typeface="Arial" pitchFamily="34" charset="0"/>
              </a:rPr>
              <a:t>Index-linked</a:t>
            </a:r>
            <a:r>
              <a:rPr lang="es-ES" sz="2000" dirty="0" smtClean="0">
                <a:solidFill>
                  <a:srgbClr val="023C70"/>
                </a:solidFill>
                <a:latin typeface="Arial" pitchFamily="34" charset="0"/>
                <a:ea typeface="Times New Roman"/>
                <a:cs typeface="Arial" pitchFamily="34" charset="0"/>
              </a:rPr>
              <a:t> and </a:t>
            </a:r>
            <a:r>
              <a:rPr lang="es-ES" sz="2000" dirty="0" err="1" smtClean="0">
                <a:solidFill>
                  <a:srgbClr val="023C70"/>
                </a:solidFill>
                <a:latin typeface="Arial" pitchFamily="34" charset="0"/>
                <a:ea typeface="Times New Roman"/>
                <a:cs typeface="Arial" pitchFamily="34" charset="0"/>
              </a:rPr>
              <a:t>unit-linked</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p>
          <a:p>
            <a:pPr marL="914400" indent="-457200" algn="just">
              <a:spcBef>
                <a:spcPts val="600"/>
              </a:spcBef>
              <a:spcAft>
                <a:spcPts val="0"/>
              </a:spcAft>
              <a:buFont typeface="+mj-lt"/>
              <a:buAutoNum type="arabicPeriod"/>
              <a:tabLst>
                <a:tab pos="571500" algn="l"/>
                <a:tab pos="799465" algn="l"/>
                <a:tab pos="1256665" algn="l"/>
              </a:tabLst>
            </a:pPr>
            <a:r>
              <a:rPr lang="es-ES" sz="2000" dirty="0" err="1" smtClean="0">
                <a:solidFill>
                  <a:srgbClr val="023C70"/>
                </a:solidFill>
                <a:latin typeface="Arial" pitchFamily="34" charset="0"/>
                <a:ea typeface="Times New Roman"/>
                <a:cs typeface="Arial" pitchFamily="34" charset="0"/>
              </a:rPr>
              <a:t>Other</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life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p>
          <a:p>
            <a:pPr marL="914400" indent="-457200" algn="just">
              <a:spcBef>
                <a:spcPts val="600"/>
              </a:spcBef>
              <a:spcAft>
                <a:spcPts val="0"/>
              </a:spcAft>
              <a:buFont typeface="+mj-lt"/>
              <a:buAutoNum type="arabicPeriod"/>
              <a:tabLst>
                <a:tab pos="571500" algn="l"/>
                <a:tab pos="799465" algn="l"/>
                <a:tab pos="1256665" algn="l"/>
              </a:tabLst>
            </a:pPr>
            <a:r>
              <a:rPr lang="es-ES" sz="2000" dirty="0" err="1" smtClean="0">
                <a:solidFill>
                  <a:srgbClr val="023C70"/>
                </a:solidFill>
                <a:latin typeface="Arial" pitchFamily="34" charset="0"/>
                <a:ea typeface="Times New Roman"/>
                <a:cs typeface="Arial" pitchFamily="34" charset="0"/>
              </a:rPr>
              <a:t>Annuities</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stemming</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from</a:t>
            </a:r>
            <a:r>
              <a:rPr lang="es-ES" sz="2000" dirty="0" smtClean="0">
                <a:solidFill>
                  <a:srgbClr val="023C70"/>
                </a:solidFill>
                <a:latin typeface="Arial" pitchFamily="34" charset="0"/>
                <a:ea typeface="Times New Roman"/>
                <a:cs typeface="Arial" pitchFamily="34" charset="0"/>
              </a:rPr>
              <a:t> non-</a:t>
            </a:r>
            <a:r>
              <a:rPr lang="es-ES" sz="2000" dirty="0" err="1" smtClean="0">
                <a:solidFill>
                  <a:srgbClr val="023C70"/>
                </a:solidFill>
                <a:latin typeface="Arial" pitchFamily="34" charset="0"/>
                <a:ea typeface="Times New Roman"/>
                <a:cs typeface="Arial" pitchFamily="34" charset="0"/>
              </a:rPr>
              <a:t>life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contracts</a:t>
            </a:r>
            <a:r>
              <a:rPr lang="es-ES" sz="2000" dirty="0" smtClean="0">
                <a:solidFill>
                  <a:srgbClr val="023C70"/>
                </a:solidFill>
                <a:latin typeface="Arial" pitchFamily="34" charset="0"/>
                <a:ea typeface="Times New Roman"/>
                <a:cs typeface="Arial" pitchFamily="34" charset="0"/>
              </a:rPr>
              <a:t> and </a:t>
            </a:r>
            <a:r>
              <a:rPr lang="es-ES" sz="2000" dirty="0" err="1" smtClean="0">
                <a:solidFill>
                  <a:srgbClr val="023C70"/>
                </a:solidFill>
                <a:latin typeface="Arial" pitchFamily="34" charset="0"/>
                <a:ea typeface="Times New Roman"/>
                <a:cs typeface="Arial" pitchFamily="34" charset="0"/>
              </a:rPr>
              <a:t>relating</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to</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health</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obligations</a:t>
            </a:r>
            <a:r>
              <a:rPr lang="es-ES" sz="2000" dirty="0" smtClean="0">
                <a:solidFill>
                  <a:srgbClr val="023C70"/>
                </a:solidFill>
                <a:latin typeface="Arial" pitchFamily="34" charset="0"/>
                <a:ea typeface="Times New Roman"/>
                <a:cs typeface="Arial" pitchFamily="34" charset="0"/>
              </a:rPr>
              <a:t> </a:t>
            </a:r>
          </a:p>
          <a:p>
            <a:pPr marL="914400" indent="-457200" algn="just">
              <a:spcBef>
                <a:spcPts val="600"/>
              </a:spcBef>
              <a:spcAft>
                <a:spcPts val="0"/>
              </a:spcAft>
              <a:buFont typeface="+mj-lt"/>
              <a:buAutoNum type="arabicPeriod"/>
              <a:tabLst>
                <a:tab pos="571500" algn="l"/>
                <a:tab pos="799465" algn="l"/>
                <a:tab pos="1256665" algn="l"/>
              </a:tabLst>
            </a:pPr>
            <a:r>
              <a:rPr lang="es-ES" sz="2000" dirty="0" err="1" smtClean="0">
                <a:solidFill>
                  <a:srgbClr val="023C70"/>
                </a:solidFill>
                <a:latin typeface="Arial" pitchFamily="34" charset="0"/>
                <a:ea typeface="Times New Roman"/>
                <a:cs typeface="Arial" pitchFamily="34" charset="0"/>
              </a:rPr>
              <a:t>Annuities</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stemming</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from</a:t>
            </a:r>
            <a:r>
              <a:rPr lang="es-ES" sz="2000" dirty="0" smtClean="0">
                <a:solidFill>
                  <a:srgbClr val="023C70"/>
                </a:solidFill>
                <a:latin typeface="Arial" pitchFamily="34" charset="0"/>
                <a:ea typeface="Times New Roman"/>
                <a:cs typeface="Arial" pitchFamily="34" charset="0"/>
              </a:rPr>
              <a:t> non-</a:t>
            </a:r>
            <a:r>
              <a:rPr lang="es-ES" sz="2000" dirty="0" err="1" smtClean="0">
                <a:solidFill>
                  <a:srgbClr val="023C70"/>
                </a:solidFill>
                <a:latin typeface="Arial" pitchFamily="34" charset="0"/>
                <a:ea typeface="Times New Roman"/>
                <a:cs typeface="Arial" pitchFamily="34" charset="0"/>
              </a:rPr>
              <a:t>life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contracts</a:t>
            </a:r>
            <a:r>
              <a:rPr lang="es-ES" sz="2000" dirty="0" smtClean="0">
                <a:solidFill>
                  <a:srgbClr val="023C70"/>
                </a:solidFill>
                <a:latin typeface="Arial" pitchFamily="34" charset="0"/>
                <a:ea typeface="Times New Roman"/>
                <a:cs typeface="Arial" pitchFamily="34" charset="0"/>
              </a:rPr>
              <a:t> and </a:t>
            </a:r>
            <a:r>
              <a:rPr lang="es-ES" sz="2000" dirty="0" err="1" smtClean="0">
                <a:solidFill>
                  <a:srgbClr val="023C70"/>
                </a:solidFill>
                <a:latin typeface="Arial" pitchFamily="34" charset="0"/>
                <a:ea typeface="Times New Roman"/>
                <a:cs typeface="Arial" pitchFamily="34" charset="0"/>
              </a:rPr>
              <a:t>relating</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to</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obligations</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other</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than</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health</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insurance</a:t>
            </a:r>
            <a:r>
              <a:rPr lang="es-ES" sz="2000" dirty="0" smtClean="0">
                <a:solidFill>
                  <a:srgbClr val="023C70"/>
                </a:solidFill>
                <a:latin typeface="Arial" pitchFamily="34" charset="0"/>
                <a:ea typeface="Times New Roman"/>
                <a:cs typeface="Arial" pitchFamily="34" charset="0"/>
              </a:rPr>
              <a:t> </a:t>
            </a:r>
            <a:r>
              <a:rPr lang="es-ES" sz="2000" dirty="0" err="1" smtClean="0">
                <a:solidFill>
                  <a:srgbClr val="023C70"/>
                </a:solidFill>
                <a:latin typeface="Arial" pitchFamily="34" charset="0"/>
                <a:ea typeface="Times New Roman"/>
                <a:cs typeface="Arial" pitchFamily="34" charset="0"/>
              </a:rPr>
              <a:t>obligations</a:t>
            </a:r>
            <a:r>
              <a:rPr lang="es-ES" sz="2000" dirty="0" smtClean="0">
                <a:solidFill>
                  <a:srgbClr val="023C70"/>
                </a:solidFill>
                <a:latin typeface="Arial" pitchFamily="34" charset="0"/>
                <a:ea typeface="Times New Roman"/>
                <a:cs typeface="Arial" pitchFamily="34" charset="0"/>
              </a:rPr>
              <a:t> </a:t>
            </a:r>
          </a:p>
          <a:p>
            <a:pPr marL="457200" lvl="0" algn="just">
              <a:spcBef>
                <a:spcPts val="600"/>
              </a:spcBef>
              <a:spcAft>
                <a:spcPts val="0"/>
              </a:spcAft>
              <a:tabLst>
                <a:tab pos="571500" algn="l"/>
                <a:tab pos="799465" algn="l"/>
                <a:tab pos="1256665" algn="l"/>
              </a:tabLst>
            </a:pPr>
            <a:r>
              <a:rPr lang="es-ES" sz="2000" b="1" u="sng" dirty="0" smtClean="0">
                <a:solidFill>
                  <a:srgbClr val="023C70"/>
                </a:solidFill>
                <a:latin typeface="Arial" pitchFamily="34" charset="0"/>
                <a:ea typeface="Times New Roman"/>
                <a:cs typeface="Arial" pitchFamily="34" charset="0"/>
              </a:rPr>
              <a:t>Obligaciones de seguros de Salud </a:t>
            </a:r>
            <a:r>
              <a:rPr lang="es-ES" sz="2000" dirty="0" smtClean="0">
                <a:solidFill>
                  <a:srgbClr val="023C70"/>
                </a:solidFill>
                <a:latin typeface="Arial" pitchFamily="34" charset="0"/>
                <a:ea typeface="Times New Roman"/>
                <a:cs typeface="Arial" pitchFamily="34" charset="0"/>
              </a:rPr>
              <a:t>se asignaran a las líneas de negocio de vida o no vida atendiendo a su sustancia técnica.</a:t>
            </a:r>
          </a:p>
          <a:p>
            <a:pPr marL="914400" indent="-457200" algn="just">
              <a:spcBef>
                <a:spcPts val="600"/>
              </a:spcBef>
              <a:spcAft>
                <a:spcPts val="0"/>
              </a:spcAft>
              <a:buFont typeface="+mj-lt"/>
              <a:buAutoNum type="arabicPeriod"/>
              <a:tabLst>
                <a:tab pos="571500" algn="l"/>
                <a:tab pos="799465" algn="l"/>
                <a:tab pos="1256665" algn="l"/>
              </a:tabLst>
            </a:pPr>
            <a:endParaRPr lang="es-ES" sz="2000" dirty="0" smtClean="0">
              <a:solidFill>
                <a:srgbClr val="023C7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4272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E67E3EB7-8950-4EE6-8F5C-B70EA3B383C7}" type="slidenum">
              <a:rPr lang="en-GB"/>
              <a:pPr>
                <a:defRPr/>
              </a:pPr>
              <a:t>38</a:t>
            </a:fld>
            <a:endParaRPr lang="en-GB" sz="1400">
              <a:latin typeface="Arial" charset="0"/>
            </a:endParaRPr>
          </a:p>
        </p:txBody>
      </p:sp>
      <p:sp>
        <p:nvSpPr>
          <p:cNvPr id="5124" name="Rectangle 2"/>
          <p:cNvSpPr>
            <a:spLocks noGrp="1" noChangeArrowheads="1"/>
          </p:cNvSpPr>
          <p:nvPr>
            <p:ph type="title"/>
          </p:nvPr>
        </p:nvSpPr>
        <p:spPr>
          <a:xfrm>
            <a:off x="395536" y="44624"/>
            <a:ext cx="6248400" cy="7811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s-ES" kern="1200" dirty="0"/>
              <a:t>Segmentación: No vida</a:t>
            </a:r>
          </a:p>
        </p:txBody>
      </p:sp>
      <p:graphicFrame>
        <p:nvGraphicFramePr>
          <p:cNvPr id="5338" name="Group 218"/>
          <p:cNvGraphicFramePr>
            <a:graphicFrameLocks noGrp="1"/>
          </p:cNvGraphicFramePr>
          <p:nvPr>
            <p:extLst>
              <p:ext uri="{D42A27DB-BD31-4B8C-83A1-F6EECF244321}">
                <p14:modId xmlns:p14="http://schemas.microsoft.com/office/powerpoint/2010/main" val="3776900119"/>
              </p:ext>
            </p:extLst>
          </p:nvPr>
        </p:nvGraphicFramePr>
        <p:xfrm>
          <a:off x="0" y="1196752"/>
          <a:ext cx="9144000" cy="5412740"/>
        </p:xfrm>
        <a:graphic>
          <a:graphicData uri="http://schemas.openxmlformats.org/drawingml/2006/table">
            <a:tbl>
              <a:tblPr>
                <a:tableStyleId>{3C2FFA5D-87B4-456A-9821-1D502468CF0F}</a:tableStyleId>
              </a:tblPr>
              <a:tblGrid>
                <a:gridCol w="4117939"/>
                <a:gridCol w="5026061"/>
              </a:tblGrid>
              <a:tr h="3559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800" b="1" u="none" strike="noStrike" cap="none" normalizeH="0" baseline="0" dirty="0" smtClean="0">
                          <a:ln>
                            <a:noFill/>
                          </a:ln>
                          <a:effectLst/>
                          <a:latin typeface="+mn-lt"/>
                        </a:rPr>
                        <a:t>Non-life:</a:t>
                      </a:r>
                      <a:endParaRPr kumimoji="0" lang="de-DE" sz="1800" b="1"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 </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Medical expenses +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cs typeface="Arial" charset="0"/>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Preventive or curative medical treatment or care.</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Income protection +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Compensation because of illness, accident, disability or infirmity.</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38829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Workers' compensation +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Medical treatment or care / financial compensation relating to accident at work, industrial injury or occupational disease.</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Motor liability+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Liability cover - land vehicles.</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Motor other +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All damage to and loss of land vehicles.</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38829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Marine, aviation &amp; transport + Prop.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All damage to and loss of vessels, aircraft, goods in transit, and liability from use of vessels / aircraft.</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38829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Fire &amp; other damage + Prop ortional Reinsurance </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All damage to and loss of property not covered by motor / MAT due to fire, natural force, nuclear, subsidence and theft.</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General liability + Prop ortional Reinsurance </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All liabilities other than those covered by motor / MAT.</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Credit &amp; Suretyship+ Prop ortional Reinsurance </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Insolvency, credit, mortgages and suretyship obligations.</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Legal expenses+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Legal expenses and cost of litigation.</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Assistance +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Cover for travelling, or when away from residence.</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38829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Miscellaneous non-life+ Prop ortional Reinsurance</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smtClean="0">
                          <a:ln>
                            <a:noFill/>
                          </a:ln>
                          <a:effectLst/>
                          <a:latin typeface="+mn-lt"/>
                        </a:rPr>
                        <a:t>Employment risk, income risk, weather, loss of value, other financial loss not covered elsewhere.</a:t>
                      </a:r>
                      <a:endParaRPr kumimoji="0" lang="de-DE" sz="1000" b="0" i="0" u="none" strike="noStrike" cap="none" normalizeH="0" baseline="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smtClean="0">
                          <a:ln>
                            <a:noFill/>
                          </a:ln>
                          <a:effectLst/>
                          <a:latin typeface="+mn-lt"/>
                        </a:rPr>
                        <a:t>Non-prop health</a:t>
                      </a:r>
                      <a:endParaRPr kumimoji="0" lang="de-DE" sz="1100" b="0" i="0" u="none" strike="noStrike" cap="none" normalizeH="0" baseline="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Accepted non-proportional reinsurance related to health lines of business.</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smtClean="0">
                          <a:ln>
                            <a:noFill/>
                          </a:ln>
                          <a:effectLst/>
                          <a:latin typeface="+mn-lt"/>
                        </a:rPr>
                        <a:t>Non-prop property</a:t>
                      </a:r>
                      <a:endParaRPr kumimoji="0" lang="de-DE" sz="1100" b="0" i="0" u="none" strike="noStrike" cap="none" normalizeH="0" baseline="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Accepted non-proportional reinsurance related to property lines of business.</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smtClean="0">
                          <a:ln>
                            <a:noFill/>
                          </a:ln>
                          <a:effectLst/>
                          <a:latin typeface="+mn-lt"/>
                        </a:rPr>
                        <a:t>Non-prop casualty</a:t>
                      </a:r>
                      <a:endParaRPr kumimoji="0" lang="de-DE" sz="1100" b="0" i="0" u="none" strike="noStrike" cap="none" normalizeH="0" baseline="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Accepted non-proportional reinsurance related to casualty lines of business.</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r h="2669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sz="1100" u="none" strike="noStrike" cap="none" normalizeH="0" baseline="0" dirty="0" smtClean="0">
                          <a:ln>
                            <a:noFill/>
                          </a:ln>
                          <a:effectLst/>
                          <a:latin typeface="+mn-lt"/>
                        </a:rPr>
                        <a:t>Non-prop MAT</a:t>
                      </a:r>
                      <a:endParaRPr kumimoji="0" lang="de-DE" sz="1100" b="0" i="0" u="none" strike="noStrike" cap="none" normalizeH="0" baseline="0" dirty="0" smtClean="0">
                        <a:ln>
                          <a:noFill/>
                        </a:ln>
                        <a:solidFill>
                          <a:schemeClr val="tx1"/>
                        </a:solidFill>
                        <a:effectLst/>
                        <a:latin typeface="+mn-lt"/>
                        <a:ea typeface="ＭＳ Ｐゴシック" pitchFamily="96" charset="-128"/>
                      </a:endParaRP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000" u="none" strike="noStrike" cap="none" normalizeH="0" baseline="0" dirty="0" smtClean="0">
                          <a:ln>
                            <a:noFill/>
                          </a:ln>
                          <a:effectLst/>
                          <a:latin typeface="+mn-lt"/>
                        </a:rPr>
                        <a:t>Accepted non-proportional reinsurance related to MAT lines of business.</a:t>
                      </a:r>
                      <a:endParaRPr kumimoji="0" lang="de-DE" sz="1000" b="0" i="0" u="none" strike="noStrike" cap="none" normalizeH="0" baseline="0" dirty="0" smtClean="0">
                        <a:ln>
                          <a:noFill/>
                        </a:ln>
                        <a:solidFill>
                          <a:schemeClr val="tx1"/>
                        </a:solidFill>
                        <a:effectLst/>
                        <a:latin typeface="+mn-lt"/>
                        <a:ea typeface="ＭＳ Ｐゴシック" pitchFamily="96" charset="-128"/>
                      </a:endParaRPr>
                    </a:p>
                  </a:txBody>
                  <a:tcPr anchor="b" horzOverflow="overflow"/>
                </a:tc>
              </a:tr>
            </a:tbl>
          </a:graphicData>
        </a:graphic>
      </p:graphicFrame>
    </p:spTree>
    <p:extLst>
      <p:ext uri="{BB962C8B-B14F-4D97-AF65-F5344CB8AC3E}">
        <p14:creationId xmlns:p14="http://schemas.microsoft.com/office/powerpoint/2010/main" val="1007214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6200" y="1501588"/>
            <a:ext cx="2667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s-ES" b="1" dirty="0" smtClean="0">
                <a:solidFill>
                  <a:srgbClr val="023C70"/>
                </a:solidFill>
              </a:rPr>
              <a:t>Mejor estimador</a:t>
            </a:r>
            <a:endParaRPr lang="es-ES" dirty="0" smtClean="0">
              <a:solidFill>
                <a:srgbClr val="023C70"/>
              </a:solidFill>
            </a:endParaRPr>
          </a:p>
          <a:p>
            <a:pPr algn="ctr"/>
            <a:r>
              <a:rPr lang="es-ES" dirty="0" smtClean="0">
                <a:solidFill>
                  <a:srgbClr val="023C70"/>
                </a:solidFill>
              </a:rPr>
              <a:t>(BE)</a:t>
            </a:r>
            <a:endParaRPr lang="es-ES" dirty="0">
              <a:solidFill>
                <a:srgbClr val="023C70"/>
              </a:solidFill>
            </a:endParaRPr>
          </a:p>
        </p:txBody>
      </p:sp>
      <p:sp>
        <p:nvSpPr>
          <p:cNvPr id="3993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s-ES" kern="1200" dirty="0"/>
              <a:t>Delimitación de la proyección de flujos: limites del contrato</a:t>
            </a:r>
          </a:p>
        </p:txBody>
      </p:sp>
      <p:sp>
        <p:nvSpPr>
          <p:cNvPr id="2" name="Rectangle 1"/>
          <p:cNvSpPr/>
          <p:nvPr/>
        </p:nvSpPr>
        <p:spPr bwMode="auto">
          <a:xfrm>
            <a:off x="87086" y="3581400"/>
            <a:ext cx="2667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buNone/>
            </a:pPr>
            <a:r>
              <a:rPr lang="es-ES" b="1" dirty="0" smtClean="0">
                <a:solidFill>
                  <a:srgbClr val="023C70"/>
                </a:solidFill>
              </a:rPr>
              <a:t>Flujos de caja futuros</a:t>
            </a:r>
            <a:endParaRPr kumimoji="0" lang="es-ES" b="1" i="0" u="none" strike="noStrike" cap="none" normalizeH="0" baseline="0" dirty="0" smtClean="0">
              <a:ln>
                <a:noFill/>
              </a:ln>
              <a:solidFill>
                <a:srgbClr val="023C70"/>
              </a:solidFill>
              <a:effectLst/>
              <a:ea typeface="ＭＳ Ｐゴシック" pitchFamily="96" charset="-128"/>
            </a:endParaRPr>
          </a:p>
        </p:txBody>
      </p:sp>
      <p:sp>
        <p:nvSpPr>
          <p:cNvPr id="6" name="Rectangle 5"/>
          <p:cNvSpPr/>
          <p:nvPr/>
        </p:nvSpPr>
        <p:spPr bwMode="auto">
          <a:xfrm>
            <a:off x="6096000" y="1524000"/>
            <a:ext cx="28194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 sz="2000" dirty="0" smtClean="0">
                <a:solidFill>
                  <a:srgbClr val="023C70"/>
                </a:solidFill>
                <a:ea typeface="ＭＳ Ｐゴシック" pitchFamily="96" charset="-128"/>
              </a:rPr>
              <a:t>Relativos al negocio existente a fecha de valoración</a:t>
            </a:r>
            <a:endParaRPr lang="es-ES" sz="2000" dirty="0">
              <a:solidFill>
                <a:srgbClr val="023C70"/>
              </a:solidFill>
              <a:ea typeface="ＭＳ Ｐゴシック" pitchFamily="96" charset="-128"/>
            </a:endParaRPr>
          </a:p>
        </p:txBody>
      </p:sp>
      <p:sp>
        <p:nvSpPr>
          <p:cNvPr id="7" name="Rectangle 6"/>
          <p:cNvSpPr/>
          <p:nvPr/>
        </p:nvSpPr>
        <p:spPr bwMode="auto">
          <a:xfrm>
            <a:off x="3238948" y="2559399"/>
            <a:ext cx="2667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buNone/>
            </a:pPr>
            <a:r>
              <a:rPr lang="es-ES" sz="2000" dirty="0" smtClean="0">
                <a:solidFill>
                  <a:srgbClr val="023C70"/>
                </a:solidFill>
              </a:rPr>
              <a:t>Que flujos de caja se deben considerar?</a:t>
            </a:r>
            <a:endParaRPr kumimoji="0" lang="es-ES" sz="2000" b="0" i="0" u="none" strike="noStrike" cap="none" normalizeH="0" baseline="0" dirty="0" smtClean="0">
              <a:ln>
                <a:noFill/>
              </a:ln>
              <a:solidFill>
                <a:srgbClr val="023C70"/>
              </a:solidFill>
              <a:effectLst/>
              <a:ea typeface="ＭＳ Ｐゴシック" pitchFamily="96" charset="-128"/>
            </a:endParaRPr>
          </a:p>
        </p:txBody>
      </p:sp>
      <p:sp>
        <p:nvSpPr>
          <p:cNvPr id="8" name="Rectangle 7"/>
          <p:cNvSpPr/>
          <p:nvPr/>
        </p:nvSpPr>
        <p:spPr bwMode="auto">
          <a:xfrm>
            <a:off x="6248400" y="3048000"/>
            <a:ext cx="2667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 sz="2000" dirty="0" smtClean="0">
                <a:solidFill>
                  <a:srgbClr val="023C70"/>
                </a:solidFill>
              </a:rPr>
              <a:t>Como se puede definir el negocio existente?</a:t>
            </a:r>
            <a:endParaRPr lang="es-ES" sz="2000" dirty="0">
              <a:solidFill>
                <a:srgbClr val="023C70"/>
              </a:solidFill>
            </a:endParaRPr>
          </a:p>
        </p:txBody>
      </p:sp>
      <p:sp>
        <p:nvSpPr>
          <p:cNvPr id="9" name="Rectangle 8"/>
          <p:cNvSpPr/>
          <p:nvPr/>
        </p:nvSpPr>
        <p:spPr bwMode="auto">
          <a:xfrm>
            <a:off x="3276600" y="4716016"/>
            <a:ext cx="2629348" cy="13772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buNone/>
            </a:pPr>
            <a:r>
              <a:rPr lang="es-ES" sz="2000" dirty="0" smtClean="0">
                <a:solidFill>
                  <a:srgbClr val="023C70"/>
                </a:solidFill>
              </a:rPr>
              <a:t>Flujos de cobro &amp; flujos de pago, hasta extinción de las obligaciones</a:t>
            </a:r>
            <a:endParaRPr lang="es-ES" sz="2000" dirty="0">
              <a:solidFill>
                <a:srgbClr val="023C70"/>
              </a:solidFill>
            </a:endParaRPr>
          </a:p>
        </p:txBody>
      </p:sp>
      <p:sp>
        <p:nvSpPr>
          <p:cNvPr id="10" name="Rectangle 9"/>
          <p:cNvSpPr/>
          <p:nvPr/>
        </p:nvSpPr>
        <p:spPr bwMode="auto">
          <a:xfrm>
            <a:off x="6223299" y="4572000"/>
            <a:ext cx="2667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 sz="2000" dirty="0" smtClean="0">
                <a:solidFill>
                  <a:srgbClr val="023C70"/>
                </a:solidFill>
              </a:rPr>
              <a:t>Reconocimiento &amp; limite de un contrato</a:t>
            </a:r>
            <a:endParaRPr lang="es-ES" sz="1600" dirty="0" smtClean="0">
              <a:solidFill>
                <a:srgbClr val="023C70"/>
              </a:solidFill>
            </a:endParaRPr>
          </a:p>
          <a:p>
            <a:pPr marL="0" indent="0">
              <a:buNone/>
            </a:pPr>
            <a:endParaRPr lang="es-ES" sz="2000" dirty="0">
              <a:solidFill>
                <a:srgbClr val="023C70"/>
              </a:solidFill>
            </a:endParaRPr>
          </a:p>
        </p:txBody>
      </p:sp>
      <p:sp>
        <p:nvSpPr>
          <p:cNvPr id="4" name="Down Arrow 3"/>
          <p:cNvSpPr/>
          <p:nvPr/>
        </p:nvSpPr>
        <p:spPr bwMode="auto">
          <a:xfrm rot="15454942">
            <a:off x="4986013" y="1367363"/>
            <a:ext cx="457200" cy="1646345"/>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4" name="Down Arrow 13"/>
          <p:cNvSpPr/>
          <p:nvPr/>
        </p:nvSpPr>
        <p:spPr bwMode="auto">
          <a:xfrm>
            <a:off x="7277100" y="2590800"/>
            <a:ext cx="457200" cy="30480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a:ea typeface="ＭＳ Ｐゴシック" pitchFamily="96" charset="-128"/>
            </a:endParaRPr>
          </a:p>
        </p:txBody>
      </p:sp>
      <p:sp>
        <p:nvSpPr>
          <p:cNvPr id="15" name="Down Arrow 14"/>
          <p:cNvSpPr/>
          <p:nvPr/>
        </p:nvSpPr>
        <p:spPr bwMode="auto">
          <a:xfrm>
            <a:off x="4305748" y="3581400"/>
            <a:ext cx="457200" cy="1134616"/>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a:ea typeface="ＭＳ Ｐゴシック" pitchFamily="96" charset="-128"/>
            </a:endParaRPr>
          </a:p>
        </p:txBody>
      </p:sp>
      <p:sp>
        <p:nvSpPr>
          <p:cNvPr id="16" name="Down Arrow 15"/>
          <p:cNvSpPr/>
          <p:nvPr/>
        </p:nvSpPr>
        <p:spPr bwMode="auto">
          <a:xfrm>
            <a:off x="7277100" y="4110318"/>
            <a:ext cx="457200" cy="30480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a:ea typeface="ＭＳ Ｐゴシック" pitchFamily="96" charset="-128"/>
            </a:endParaRPr>
          </a:p>
        </p:txBody>
      </p:sp>
      <p:sp>
        <p:nvSpPr>
          <p:cNvPr id="17"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n-GB"/>
              <a:pPr>
                <a:defRPr/>
              </a:pPr>
              <a:t>39</a:t>
            </a:fld>
            <a:endParaRPr lang="en-GB" dirty="0">
              <a:solidFill>
                <a:schemeClr val="tx1"/>
              </a:solidFill>
            </a:endParaRPr>
          </a:p>
        </p:txBody>
      </p:sp>
      <p:sp>
        <p:nvSpPr>
          <p:cNvPr id="18" name="Down Arrow 17"/>
          <p:cNvSpPr/>
          <p:nvPr/>
        </p:nvSpPr>
        <p:spPr bwMode="auto">
          <a:xfrm>
            <a:off x="1181100" y="2590800"/>
            <a:ext cx="457200" cy="95250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9" name="Down Arrow 18"/>
          <p:cNvSpPr/>
          <p:nvPr/>
        </p:nvSpPr>
        <p:spPr bwMode="auto">
          <a:xfrm rot="14588369">
            <a:off x="2758586" y="3326583"/>
            <a:ext cx="457200" cy="30480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11580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4" grpId="0" animBg="1"/>
      <p:bldP spid="15"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371404"/>
            <a:ext cx="4000500" cy="302959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6300" y="2428015"/>
            <a:ext cx="4000500" cy="2916370"/>
          </a:xfrm>
        </p:spPr>
      </p:pic>
      <p:sp>
        <p:nvSpPr>
          <p:cNvPr id="6" name="Slide Number Placeholder 5"/>
          <p:cNvSpPr>
            <a:spLocks noGrp="1"/>
          </p:cNvSpPr>
          <p:nvPr>
            <p:ph type="sldNum" sz="quarter" idx="11"/>
          </p:nvPr>
        </p:nvSpPr>
        <p:spPr/>
        <p:txBody>
          <a:bodyPr/>
          <a:lstStyle/>
          <a:p>
            <a:pPr>
              <a:defRPr/>
            </a:pPr>
            <a:fld id="{370335CD-D6D2-4680-A115-B3FEC4D60165}" type="slidenum">
              <a:rPr lang="en-GB" smtClean="0"/>
              <a:pPr>
                <a:defRPr/>
              </a:pPr>
              <a:t>4</a:t>
            </a:fld>
            <a:endParaRPr lang="en-GB" sz="1400">
              <a:latin typeface="Arial" charset="0"/>
            </a:endParaRPr>
          </a:p>
        </p:txBody>
      </p:sp>
      <p:sp>
        <p:nvSpPr>
          <p:cNvPr id="9" name="Title 1"/>
          <p:cNvSpPr txBox="1">
            <a:spLocks/>
          </p:cNvSpPr>
          <p:nvPr/>
        </p:nvSpPr>
        <p:spPr bwMode="auto">
          <a:xfrm>
            <a:off x="539552" y="-27384"/>
            <a:ext cx="676652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r>
              <a:rPr lang="es-ES" dirty="0" smtClean="0"/>
              <a:t>Cuantos pilares son necesarios?</a:t>
            </a:r>
            <a:endParaRPr lang="es-ES" dirty="0"/>
          </a:p>
        </p:txBody>
      </p:sp>
    </p:spTree>
    <p:extLst>
      <p:ext uri="{BB962C8B-B14F-4D97-AF65-F5344CB8AC3E}">
        <p14:creationId xmlns:p14="http://schemas.microsoft.com/office/powerpoint/2010/main" val="38461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928688" y="1500188"/>
            <a:ext cx="7715250" cy="1143000"/>
          </a:xfrm>
          <a:prstGeom prst="rect">
            <a:avLst/>
          </a:prstGeom>
        </p:spPr>
        <p:txBody>
          <a:bodyPr tIns="0">
            <a:normAutofit/>
          </a:bodyPr>
          <a:lstStyle/>
          <a:p>
            <a:pPr marL="27432" fontAlgn="auto">
              <a:spcBef>
                <a:spcPts val="600"/>
              </a:spcBef>
              <a:spcAft>
                <a:spcPts val="0"/>
              </a:spcAft>
              <a:buClr>
                <a:schemeClr val="accent1"/>
              </a:buClr>
              <a:buSzPct val="80000"/>
              <a:buFont typeface="Wingdings 2"/>
              <a:buNone/>
              <a:defRPr/>
            </a:pPr>
            <a:r>
              <a:rPr lang="es-ES" sz="2400" dirty="0">
                <a:solidFill>
                  <a:srgbClr val="023C70"/>
                </a:solidFill>
                <a:latin typeface="Arial Unicode MS" pitchFamily="34" charset="-128"/>
                <a:ea typeface="Arial Unicode MS" pitchFamily="34" charset="-128"/>
                <a:cs typeface="Arial Unicode MS" pitchFamily="34" charset="-128"/>
              </a:rPr>
              <a:t>Aspecto de gran trascendencia por su impacto presente y sobre todo por el potencial. Es fundamental conocer el marco completo que afecta a este punto</a:t>
            </a:r>
          </a:p>
        </p:txBody>
      </p:sp>
      <p:sp>
        <p:nvSpPr>
          <p:cNvPr id="8" name="1 Título"/>
          <p:cNvSpPr txBox="1">
            <a:spLocks/>
          </p:cNvSpPr>
          <p:nvPr/>
        </p:nvSpPr>
        <p:spPr>
          <a:xfrm>
            <a:off x="1547664" y="555526"/>
            <a:ext cx="4500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de-DE"/>
            </a:defPPr>
            <a:lvl1pPr algn="ctr" eaLnBrk="1" hangingPunct="1">
              <a:defRPr sz="2800">
                <a:solidFill>
                  <a:schemeClr val="bg1"/>
                </a:solidFill>
                <a:latin typeface="+mj-lt"/>
                <a:ea typeface="+mj-ea"/>
                <a:cs typeface="+mj-cs"/>
              </a:defRPr>
            </a:lvl1pPr>
            <a:lvl2pPr marL="742950" indent="-285750">
              <a:defRPr>
                <a:cs typeface="Arial" charset="0"/>
              </a:defRPr>
            </a:lvl2pPr>
            <a:lvl3pPr marL="1143000" indent="-228600">
              <a:defRPr>
                <a:cs typeface="Arial" charset="0"/>
              </a:defRPr>
            </a:lvl3pPr>
            <a:lvl4pPr marL="1600200" indent="-228600">
              <a:defRPr>
                <a:cs typeface="Arial" charset="0"/>
              </a:defRPr>
            </a:lvl4pPr>
            <a:lvl5pPr marL="2057400" indent="-22860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Límites del contrato </a:t>
            </a:r>
          </a:p>
          <a:p>
            <a:r>
              <a:rPr lang="es-ES" dirty="0"/>
              <a:t>(primas futuras)</a:t>
            </a:r>
          </a:p>
        </p:txBody>
      </p:sp>
      <p:sp>
        <p:nvSpPr>
          <p:cNvPr id="16388" name="8 CuadroTexto"/>
          <p:cNvSpPr txBox="1">
            <a:spLocks noChangeArrowheads="1"/>
          </p:cNvSpPr>
          <p:nvPr/>
        </p:nvSpPr>
        <p:spPr bwMode="auto">
          <a:xfrm>
            <a:off x="1143000" y="3140075"/>
            <a:ext cx="1428750" cy="707886"/>
          </a:xfrm>
          <a:prstGeom prst="rect">
            <a:avLst/>
          </a:prstGeom>
          <a:solidFill>
            <a:srgbClr val="FDEFC7"/>
          </a:solidFill>
          <a:ln w="9525">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000" dirty="0">
                <a:latin typeface="Arial Unicode MS" pitchFamily="34" charset="-128"/>
                <a:ea typeface="Arial Unicode MS" pitchFamily="34" charset="-128"/>
                <a:cs typeface="Arial Unicode MS" pitchFamily="34" charset="-128"/>
              </a:rPr>
              <a:t>Límites del contrato</a:t>
            </a:r>
          </a:p>
        </p:txBody>
      </p:sp>
      <p:sp>
        <p:nvSpPr>
          <p:cNvPr id="10" name="9 Flecha a la derecha con muesca"/>
          <p:cNvSpPr/>
          <p:nvPr/>
        </p:nvSpPr>
        <p:spPr>
          <a:xfrm>
            <a:off x="2786063" y="3282950"/>
            <a:ext cx="642937" cy="28575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0" name="10 CuadroTexto"/>
          <p:cNvSpPr txBox="1">
            <a:spLocks noChangeArrowheads="1"/>
          </p:cNvSpPr>
          <p:nvPr/>
        </p:nvSpPr>
        <p:spPr bwMode="auto">
          <a:xfrm>
            <a:off x="3714750" y="3136900"/>
            <a:ext cx="2143125" cy="646331"/>
          </a:xfrm>
          <a:prstGeom prst="rect">
            <a:avLst/>
          </a:prstGeom>
          <a:solidFill>
            <a:srgbClr val="FDEFC7"/>
          </a:solidFill>
          <a:ln w="9525">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800">
                <a:latin typeface="Arial Unicode MS" pitchFamily="34" charset="-128"/>
                <a:ea typeface="Arial Unicode MS" pitchFamily="34" charset="-128"/>
                <a:cs typeface="Arial Unicode MS" pitchFamily="34" charset="-128"/>
              </a:rPr>
              <a:t>Primas futuras y gastos asociados</a:t>
            </a:r>
          </a:p>
        </p:txBody>
      </p:sp>
      <p:sp>
        <p:nvSpPr>
          <p:cNvPr id="13" name="12 Flecha doblada"/>
          <p:cNvSpPr/>
          <p:nvPr/>
        </p:nvSpPr>
        <p:spPr>
          <a:xfrm rot="5400000">
            <a:off x="6607969" y="2818607"/>
            <a:ext cx="571500" cy="1643062"/>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6392" name="14 CuadroTexto"/>
          <p:cNvSpPr txBox="1">
            <a:spLocks noChangeArrowheads="1"/>
          </p:cNvSpPr>
          <p:nvPr/>
        </p:nvSpPr>
        <p:spPr bwMode="auto">
          <a:xfrm>
            <a:off x="6429375" y="4000500"/>
            <a:ext cx="2214563" cy="923330"/>
          </a:xfrm>
          <a:prstGeom prst="rect">
            <a:avLst/>
          </a:prstGeom>
          <a:solidFill>
            <a:srgbClr val="FDEFC7"/>
          </a:solidFill>
          <a:ln w="9525">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800" dirty="0">
                <a:latin typeface="Arial Unicode MS" pitchFamily="34" charset="-128"/>
                <a:ea typeface="Arial Unicode MS" pitchFamily="34" charset="-128"/>
                <a:cs typeface="Arial Unicode MS" pitchFamily="34" charset="-128"/>
              </a:rPr>
              <a:t>Reconocimiento inmediato de beneficios/pérdidas</a:t>
            </a:r>
          </a:p>
        </p:txBody>
      </p:sp>
      <p:sp>
        <p:nvSpPr>
          <p:cNvPr id="17" name="16 Flecha doblada"/>
          <p:cNvSpPr/>
          <p:nvPr/>
        </p:nvSpPr>
        <p:spPr>
          <a:xfrm rot="10800000">
            <a:off x="6072188" y="5059363"/>
            <a:ext cx="1571625" cy="581025"/>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6394" name="17 CuadroTexto"/>
          <p:cNvSpPr txBox="1">
            <a:spLocks noChangeArrowheads="1"/>
          </p:cNvSpPr>
          <p:nvPr/>
        </p:nvSpPr>
        <p:spPr bwMode="auto">
          <a:xfrm>
            <a:off x="4214813" y="5208588"/>
            <a:ext cx="1714500" cy="1015663"/>
          </a:xfrm>
          <a:prstGeom prst="rect">
            <a:avLst/>
          </a:prstGeom>
          <a:solidFill>
            <a:srgbClr val="FDEFC7"/>
          </a:solidFill>
          <a:ln w="9525">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000">
                <a:latin typeface="Arial Unicode MS" pitchFamily="34" charset="-128"/>
                <a:ea typeface="Arial Unicode MS" pitchFamily="34" charset="-128"/>
                <a:cs typeface="Arial Unicode MS" pitchFamily="34" charset="-128"/>
              </a:rPr>
              <a:t>Incremento de fondos propios</a:t>
            </a:r>
          </a:p>
        </p:txBody>
      </p:sp>
      <p:sp>
        <p:nvSpPr>
          <p:cNvPr id="19" name="18 Flecha a la derecha con muesca"/>
          <p:cNvSpPr/>
          <p:nvPr/>
        </p:nvSpPr>
        <p:spPr>
          <a:xfrm rot="10800000">
            <a:off x="2928938" y="5426075"/>
            <a:ext cx="1143000" cy="28575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6" name="19 CuadroTexto"/>
          <p:cNvSpPr txBox="1">
            <a:spLocks noChangeArrowheads="1"/>
          </p:cNvSpPr>
          <p:nvPr/>
        </p:nvSpPr>
        <p:spPr bwMode="auto">
          <a:xfrm>
            <a:off x="1143000" y="5211763"/>
            <a:ext cx="1571625" cy="1015663"/>
          </a:xfrm>
          <a:prstGeom prst="rect">
            <a:avLst/>
          </a:prstGeom>
          <a:solidFill>
            <a:srgbClr val="FDEFC7"/>
          </a:solidFill>
          <a:ln w="9525">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000" dirty="0">
                <a:latin typeface="Arial Unicode MS" pitchFamily="34" charset="-128"/>
                <a:ea typeface="Arial Unicode MS" pitchFamily="34" charset="-128"/>
                <a:cs typeface="Arial Unicode MS" pitchFamily="34" charset="-128"/>
              </a:rPr>
              <a:t>Cálculo SCR asociado</a:t>
            </a:r>
          </a:p>
        </p:txBody>
      </p:sp>
      <p:sp>
        <p:nvSpPr>
          <p:cNvPr id="2" name="Slide Number Placeholder 1"/>
          <p:cNvSpPr>
            <a:spLocks noGrp="1"/>
          </p:cNvSpPr>
          <p:nvPr>
            <p:ph type="sldNum" sz="quarter" idx="11"/>
          </p:nvPr>
        </p:nvSpPr>
        <p:spPr>
          <a:xfrm>
            <a:off x="6934200" y="6400800"/>
            <a:ext cx="1905000" cy="340568"/>
          </a:xfrm>
        </p:spPr>
        <p:txBody>
          <a:bodyPr/>
          <a:lstStyle/>
          <a:p>
            <a:pPr>
              <a:defRPr/>
            </a:pPr>
            <a:fld id="{7EBB049C-E5BD-4B3E-A8CD-C967BC576F72}" type="slidenum">
              <a:rPr lang="en-GB" smtClean="0">
                <a:solidFill>
                  <a:schemeClr val="tx1"/>
                </a:solidFill>
              </a:rPr>
              <a:pPr>
                <a:defRPr/>
              </a:pPr>
              <a:t>40</a:t>
            </a:fld>
            <a:endParaRPr lang="en-GB">
              <a:solidFill>
                <a:schemeClr val="tx1"/>
              </a:solidFill>
            </a:endParaRPr>
          </a:p>
        </p:txBody>
      </p:sp>
    </p:spTree>
    <p:extLst>
      <p:ext uri="{BB962C8B-B14F-4D97-AF65-F5344CB8AC3E}">
        <p14:creationId xmlns:p14="http://schemas.microsoft.com/office/powerpoint/2010/main" val="22455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390"/>
                                        </p:tgtEl>
                                        <p:attrNameLst>
                                          <p:attrName>style.visibility</p:attrName>
                                        </p:attrNameLst>
                                      </p:cBhvr>
                                      <p:to>
                                        <p:strVal val="visible"/>
                                      </p:to>
                                    </p:set>
                                    <p:animEffect transition="in" filter="wipe(left)">
                                      <p:cBhvr>
                                        <p:cTn id="18" dur="1000"/>
                                        <p:tgtEl>
                                          <p:spTgt spid="163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childTnLst>
                          </p:cTn>
                        </p:par>
                        <p:par>
                          <p:cTn id="24" fill="hold" nodeType="afterGroup">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wipe(up)">
                                      <p:cBhvr>
                                        <p:cTn id="27" dur="1000"/>
                                        <p:tgtEl>
                                          <p:spTgt spid="16392"/>
                                        </p:tgtEl>
                                      </p:cBhvr>
                                    </p:animEffect>
                                  </p:childTnLst>
                                </p:cTn>
                              </p:par>
                            </p:childTnLst>
                          </p:cTn>
                        </p:par>
                        <p:par>
                          <p:cTn id="28" fill="hold" nodeType="withGroup">
                            <p:stCondLst>
                              <p:cond delay="2000"/>
                            </p:stCondLst>
                            <p:childTnLst>
                              <p:par>
                                <p:cTn id="29" presetID="10" presetClass="emph" presetSubtype="0" repeatCount="indefinite" fill="hold" grpId="1" nodeType="afterEffect">
                                  <p:stCondLst>
                                    <p:cond delay="0"/>
                                  </p:stCondLst>
                                  <p:childTnLst>
                                    <p:anim calcmode="discrete" valueType="str">
                                      <p:cBhvr override="childStyle">
                                        <p:cTn id="30" dur="2000" fill="hold"/>
                                        <p:tgtEl>
                                          <p:spTgt spid="1639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1000"/>
                                        <p:tgtEl>
                                          <p:spTgt spid="17"/>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wipe(right)">
                                      <p:cBhvr>
                                        <p:cTn id="39" dur="1000"/>
                                        <p:tgtEl>
                                          <p:spTgt spid="16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6396"/>
                                        </p:tgtEl>
                                        <p:attrNameLst>
                                          <p:attrName>style.visibility</p:attrName>
                                        </p:attrNameLst>
                                      </p:cBhvr>
                                      <p:to>
                                        <p:strVal val="visible"/>
                                      </p:to>
                                    </p:set>
                                    <p:animEffect transition="in" filter="wipe(right)">
                                      <p:cBhvr>
                                        <p:cTn id="48"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0" grpId="0" animBg="1"/>
      <p:bldP spid="16390" grpId="0" animBg="1"/>
      <p:bldP spid="16392" grpId="0" animBg="1"/>
      <p:bldP spid="16392" grpId="1" animBg="1"/>
      <p:bldP spid="16394" grpId="0" animBg="1"/>
      <p:bldP spid="19" grpId="0" animBg="1"/>
      <p:bldP spid="1639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Subtítulo"/>
          <p:cNvSpPr txBox="1">
            <a:spLocks/>
          </p:cNvSpPr>
          <p:nvPr/>
        </p:nvSpPr>
        <p:spPr bwMode="auto">
          <a:xfrm>
            <a:off x="611188" y="1500188"/>
            <a:ext cx="8035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300"/>
              </a:spcAft>
            </a:pPr>
            <a:r>
              <a:rPr lang="es-ES" i="1" dirty="0">
                <a:solidFill>
                  <a:srgbClr val="023C70"/>
                </a:solidFill>
                <a:latin typeface="Arial" pitchFamily="34" charset="0"/>
                <a:ea typeface="Arial Unicode MS" pitchFamily="34" charset="-128"/>
                <a:cs typeface="Arial" pitchFamily="34" charset="0"/>
              </a:rPr>
              <a:t>Cuando en un determinado momento del tiempo el asegurador tenga </a:t>
            </a:r>
            <a:r>
              <a:rPr lang="es-ES" i="1" dirty="0" smtClean="0">
                <a:solidFill>
                  <a:srgbClr val="FF0000"/>
                </a:solidFill>
                <a:latin typeface="Arial" pitchFamily="34" charset="0"/>
                <a:ea typeface="Arial Unicode MS" pitchFamily="34" charset="-128"/>
                <a:cs typeface="Arial" pitchFamily="34" charset="0"/>
              </a:rPr>
              <a:t>derecho unilateral</a:t>
            </a:r>
          </a:p>
          <a:p>
            <a:pPr marL="342900" indent="-342900" eaLnBrk="1" hangingPunct="1">
              <a:spcBef>
                <a:spcPts val="600"/>
              </a:spcBef>
              <a:spcAft>
                <a:spcPts val="300"/>
              </a:spcAft>
              <a:buFont typeface="Arial" pitchFamily="34" charset="0"/>
              <a:buChar char="•"/>
            </a:pPr>
            <a:r>
              <a:rPr lang="es-ES" i="1" dirty="0" smtClean="0">
                <a:solidFill>
                  <a:srgbClr val="023C70"/>
                </a:solidFill>
                <a:latin typeface="Arial" pitchFamily="34" charset="0"/>
                <a:ea typeface="Arial Unicode MS" pitchFamily="34" charset="-128"/>
                <a:cs typeface="Arial" pitchFamily="34" charset="0"/>
              </a:rPr>
              <a:t>a terminar </a:t>
            </a:r>
            <a:r>
              <a:rPr lang="es-ES" i="1" dirty="0">
                <a:solidFill>
                  <a:srgbClr val="023C70"/>
                </a:solidFill>
                <a:latin typeface="Arial" pitchFamily="34" charset="0"/>
                <a:ea typeface="Arial Unicode MS" pitchFamily="34" charset="-128"/>
                <a:cs typeface="Arial" pitchFamily="34" charset="0"/>
              </a:rPr>
              <a:t>el contrato, o </a:t>
            </a:r>
            <a:endParaRPr lang="es-ES" i="1" dirty="0" smtClean="0">
              <a:solidFill>
                <a:srgbClr val="023C70"/>
              </a:solidFill>
              <a:latin typeface="Arial" pitchFamily="34" charset="0"/>
              <a:ea typeface="Arial Unicode MS" pitchFamily="34" charset="-128"/>
              <a:cs typeface="Arial" pitchFamily="34" charset="0"/>
            </a:endParaRPr>
          </a:p>
          <a:p>
            <a:pPr marL="342900" indent="-342900" eaLnBrk="1" hangingPunct="1">
              <a:spcBef>
                <a:spcPts val="600"/>
              </a:spcBef>
              <a:spcAft>
                <a:spcPts val="300"/>
              </a:spcAft>
              <a:buFont typeface="Arial" pitchFamily="34" charset="0"/>
              <a:buChar char="•"/>
            </a:pPr>
            <a:r>
              <a:rPr lang="es-ES" i="1" dirty="0" smtClean="0">
                <a:solidFill>
                  <a:srgbClr val="023C70"/>
                </a:solidFill>
                <a:latin typeface="Arial" pitchFamily="34" charset="0"/>
                <a:ea typeface="Arial Unicode MS" pitchFamily="34" charset="-128"/>
                <a:cs typeface="Arial" pitchFamily="34" charset="0"/>
              </a:rPr>
              <a:t>a </a:t>
            </a:r>
            <a:r>
              <a:rPr lang="es-ES" i="1" dirty="0">
                <a:solidFill>
                  <a:srgbClr val="023C70"/>
                </a:solidFill>
                <a:latin typeface="Arial" pitchFamily="34" charset="0"/>
                <a:ea typeface="Arial Unicode MS" pitchFamily="34" charset="-128"/>
                <a:cs typeface="Arial" pitchFamily="34" charset="0"/>
              </a:rPr>
              <a:t>rechazar la prima, o </a:t>
            </a:r>
            <a:endParaRPr lang="es-ES" i="1" dirty="0" smtClean="0">
              <a:solidFill>
                <a:srgbClr val="023C70"/>
              </a:solidFill>
              <a:latin typeface="Arial" pitchFamily="34" charset="0"/>
              <a:ea typeface="Arial Unicode MS" pitchFamily="34" charset="-128"/>
              <a:cs typeface="Arial" pitchFamily="34" charset="0"/>
            </a:endParaRPr>
          </a:p>
          <a:p>
            <a:pPr marL="342900" indent="-342900" eaLnBrk="1" hangingPunct="1">
              <a:spcBef>
                <a:spcPts val="600"/>
              </a:spcBef>
              <a:spcAft>
                <a:spcPts val="300"/>
              </a:spcAft>
              <a:buFont typeface="Arial" pitchFamily="34" charset="0"/>
              <a:buChar char="•"/>
            </a:pPr>
            <a:r>
              <a:rPr lang="es-ES" i="1" dirty="0" smtClean="0">
                <a:solidFill>
                  <a:srgbClr val="023C70"/>
                </a:solidFill>
                <a:latin typeface="Arial" pitchFamily="34" charset="0"/>
                <a:ea typeface="Arial Unicode MS" pitchFamily="34" charset="-128"/>
                <a:cs typeface="Arial" pitchFamily="34" charset="0"/>
              </a:rPr>
              <a:t>a modificar </a:t>
            </a:r>
            <a:r>
              <a:rPr lang="es-ES" i="1" dirty="0">
                <a:solidFill>
                  <a:srgbClr val="023C70"/>
                </a:solidFill>
                <a:latin typeface="Arial" pitchFamily="34" charset="0"/>
                <a:ea typeface="Arial Unicode MS" pitchFamily="34" charset="-128"/>
                <a:cs typeface="Arial" pitchFamily="34" charset="0"/>
              </a:rPr>
              <a:t>la prima o las coberturas del contrato, </a:t>
            </a:r>
            <a:r>
              <a:rPr lang="es-ES" i="1" dirty="0" smtClean="0">
                <a:solidFill>
                  <a:srgbClr val="023C70"/>
                </a:solidFill>
                <a:latin typeface="Arial" pitchFamily="34" charset="0"/>
                <a:ea typeface="Arial Unicode MS" pitchFamily="34" charset="-128"/>
                <a:cs typeface="Arial" pitchFamily="34" charset="0"/>
              </a:rPr>
              <a:t>de manera que las primas reflejen completamente el riesgo, cualquier </a:t>
            </a:r>
            <a:r>
              <a:rPr lang="es-ES" i="1" dirty="0">
                <a:solidFill>
                  <a:srgbClr val="023C70"/>
                </a:solidFill>
                <a:latin typeface="Arial" pitchFamily="34" charset="0"/>
                <a:ea typeface="Arial Unicode MS" pitchFamily="34" charset="-128"/>
                <a:cs typeface="Arial" pitchFamily="34" charset="0"/>
              </a:rPr>
              <a:t>obligación de cobertura posterior a dicho momento no pertenece al </a:t>
            </a:r>
            <a:r>
              <a:rPr lang="es-ES" i="1" dirty="0" smtClean="0">
                <a:solidFill>
                  <a:srgbClr val="023C70"/>
                </a:solidFill>
                <a:latin typeface="Arial" pitchFamily="34" charset="0"/>
                <a:ea typeface="Arial Unicode MS" pitchFamily="34" charset="-128"/>
                <a:cs typeface="Arial" pitchFamily="34" charset="0"/>
              </a:rPr>
              <a:t>contrato,</a:t>
            </a:r>
            <a:r>
              <a:rPr lang="es-ES" i="1" dirty="0">
                <a:solidFill>
                  <a:srgbClr val="023C70"/>
                </a:solidFill>
                <a:latin typeface="Arial" pitchFamily="34" charset="0"/>
                <a:ea typeface="Arial Unicode MS" pitchFamily="34" charset="-128"/>
                <a:cs typeface="Arial" pitchFamily="34" charset="0"/>
              </a:rPr>
              <a:t> </a:t>
            </a:r>
            <a:r>
              <a:rPr lang="es-ES" i="1" dirty="0" smtClean="0">
                <a:solidFill>
                  <a:srgbClr val="023C70"/>
                </a:solidFill>
                <a:latin typeface="Arial" pitchFamily="34" charset="0"/>
                <a:ea typeface="Arial Unicode MS" pitchFamily="34" charset="-128"/>
                <a:cs typeface="Arial" pitchFamily="34" charset="0"/>
              </a:rPr>
              <a:t>s</a:t>
            </a:r>
            <a:r>
              <a:rPr lang="es-ES" dirty="0" smtClean="0">
                <a:solidFill>
                  <a:srgbClr val="023C70"/>
                </a:solidFill>
                <a:latin typeface="Arial" pitchFamily="34" charset="0"/>
                <a:ea typeface="Arial Unicode MS" pitchFamily="34" charset="-128"/>
                <a:cs typeface="Arial" pitchFamily="34" charset="0"/>
              </a:rPr>
              <a:t>alvo que el asegurador puede exigir  el pago de la prima al tomador</a:t>
            </a:r>
            <a:r>
              <a:rPr lang="es-ES" i="1" dirty="0" smtClean="0">
                <a:solidFill>
                  <a:srgbClr val="023C70"/>
                </a:solidFill>
                <a:latin typeface="Arial" pitchFamily="34" charset="0"/>
                <a:ea typeface="Arial Unicode MS" pitchFamily="34" charset="-128"/>
                <a:cs typeface="Arial" pitchFamily="34" charset="0"/>
              </a:rPr>
              <a:t>.</a:t>
            </a:r>
            <a:endParaRPr lang="es-ES" i="1" dirty="0">
              <a:solidFill>
                <a:srgbClr val="023C70"/>
              </a:solidFill>
              <a:latin typeface="Arial" pitchFamily="34" charset="0"/>
              <a:ea typeface="Arial Unicode MS" pitchFamily="34" charset="-128"/>
              <a:cs typeface="Arial" pitchFamily="34" charset="0"/>
            </a:endParaRPr>
          </a:p>
          <a:p>
            <a:pPr eaLnBrk="1" hangingPunct="1">
              <a:spcBef>
                <a:spcPts val="600"/>
              </a:spcBef>
              <a:spcAft>
                <a:spcPts val="600"/>
              </a:spcAft>
            </a:pPr>
            <a:endParaRPr lang="es-ES" dirty="0">
              <a:solidFill>
                <a:srgbClr val="023C70"/>
              </a:solidFill>
              <a:latin typeface="Arial" pitchFamily="34" charset="0"/>
              <a:ea typeface="Arial Unicode MS" pitchFamily="34" charset="-128"/>
              <a:cs typeface="Arial" pitchFamily="34" charset="0"/>
            </a:endParaRPr>
          </a:p>
          <a:p>
            <a:pPr eaLnBrk="1" hangingPunct="1">
              <a:spcBef>
                <a:spcPts val="600"/>
              </a:spcBef>
              <a:spcAft>
                <a:spcPts val="600"/>
              </a:spcAft>
            </a:pPr>
            <a:endParaRPr lang="es-ES" i="1" dirty="0">
              <a:solidFill>
                <a:srgbClr val="023C70"/>
              </a:solidFill>
              <a:latin typeface="Arial" pitchFamily="34" charset="0"/>
              <a:ea typeface="Arial Unicode MS" pitchFamily="34" charset="-128"/>
              <a:cs typeface="Arial" pitchFamily="34" charset="0"/>
            </a:endParaRPr>
          </a:p>
        </p:txBody>
      </p:sp>
      <p:sp>
        <p:nvSpPr>
          <p:cNvPr id="4" name="1 Título"/>
          <p:cNvSpPr txBox="1">
            <a:spLocks/>
          </p:cNvSpPr>
          <p:nvPr/>
        </p:nvSpPr>
        <p:spPr>
          <a:xfrm>
            <a:off x="1143001" y="361950"/>
            <a:ext cx="5786438" cy="857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ctr" eaLnBrk="1" hangingPunct="1">
              <a:defRPr sz="2800">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Límites del contrato </a:t>
            </a:r>
          </a:p>
          <a:p>
            <a:r>
              <a:rPr lang="es-ES" dirty="0"/>
              <a:t>(primas futuras)</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41</a:t>
            </a:fld>
            <a:endParaRPr lang="en-GB" dirty="0">
              <a:solidFill>
                <a:schemeClr val="tx1"/>
              </a:solidFill>
            </a:endParaRPr>
          </a:p>
        </p:txBody>
      </p:sp>
    </p:spTree>
    <p:extLst>
      <p:ext uri="{BB962C8B-B14F-4D97-AF65-F5344CB8AC3E}">
        <p14:creationId xmlns:p14="http://schemas.microsoft.com/office/powerpoint/2010/main" val="32596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194">
                                            <p:txEl>
                                              <p:pRg st="2" end="2"/>
                                            </p:txEl>
                                          </p:spTgt>
                                        </p:tgtEl>
                                        <p:attrNameLst>
                                          <p:attrName>style.visibility</p:attrName>
                                        </p:attrNameLst>
                                      </p:cBhvr>
                                      <p:to>
                                        <p:strVal val="visible"/>
                                      </p:to>
                                    </p:set>
                                    <p:anim calcmode="lin" valueType="num">
                                      <p:cBhvr additive="base">
                                        <p:cTn id="14"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194">
                                            <p:txEl>
                                              <p:pRg st="3" end="3"/>
                                            </p:txEl>
                                          </p:spTgt>
                                        </p:tgtEl>
                                        <p:attrNameLst>
                                          <p:attrName>style.visibility</p:attrName>
                                        </p:attrNameLst>
                                      </p:cBhvr>
                                      <p:to>
                                        <p:strVal val="visible"/>
                                      </p:to>
                                    </p:set>
                                    <p:animEffect transition="in" filter="barn(inVertical)">
                                      <p:cBhvr>
                                        <p:cTn id="20"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algn="ctr" eaLnBrk="1" hangingPunct="1"/>
            <a:r>
              <a:rPr lang="es-ES" kern="1200" dirty="0" smtClean="0"/>
              <a:t>Interpretación de los límites del contrato: renta diferida</a:t>
            </a:r>
            <a:endParaRPr lang="es-ES" kern="1200" dirty="0"/>
          </a:p>
        </p:txBody>
      </p:sp>
      <p:sp>
        <p:nvSpPr>
          <p:cNvPr id="5" name="Slide Number Placeholder 4"/>
          <p:cNvSpPr>
            <a:spLocks noGrp="1"/>
          </p:cNvSpPr>
          <p:nvPr>
            <p:ph type="sldNum" sz="quarter" idx="11"/>
          </p:nvPr>
        </p:nvSpPr>
        <p:spPr>
          <a:xfrm>
            <a:off x="8622138" y="6429810"/>
            <a:ext cx="203527" cy="457200"/>
          </a:xfrm>
        </p:spPr>
        <p:txBody>
          <a:bodyPr/>
          <a:lstStyle/>
          <a:p>
            <a:pPr>
              <a:defRPr/>
            </a:pPr>
            <a:fld id="{DC985F40-3A00-41C0-A8C3-9761C753B3C1}" type="slidenum">
              <a:rPr lang="en-GB" smtClean="0"/>
              <a:pPr>
                <a:defRPr/>
              </a:pPr>
              <a:t>42</a:t>
            </a:fld>
            <a:endParaRPr lang="en-GB" sz="1400" dirty="0">
              <a:latin typeface="Arial" charset="0"/>
            </a:endParaRPr>
          </a:p>
        </p:txBody>
      </p:sp>
      <p:grpSp>
        <p:nvGrpSpPr>
          <p:cNvPr id="34" name="Group 33"/>
          <p:cNvGrpSpPr>
            <a:grpSpLocks noChangeAspect="1"/>
          </p:cNvGrpSpPr>
          <p:nvPr/>
        </p:nvGrpSpPr>
        <p:grpSpPr bwMode="auto">
          <a:xfrm>
            <a:off x="311031" y="1676400"/>
            <a:ext cx="8672460" cy="3734144"/>
            <a:chOff x="0" y="-96"/>
            <a:chExt cx="8640" cy="3957"/>
          </a:xfrm>
        </p:grpSpPr>
        <p:sp>
          <p:nvSpPr>
            <p:cNvPr id="35" name="AutoShape 2"/>
            <p:cNvSpPr>
              <a:spLocks noChangeAspect="1" noChangeArrowheads="1"/>
            </p:cNvSpPr>
            <p:nvPr/>
          </p:nvSpPr>
          <p:spPr bwMode="auto">
            <a:xfrm>
              <a:off x="0" y="0"/>
              <a:ext cx="8640"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6" name="Line 3"/>
            <p:cNvSpPr>
              <a:spLocks noChangeShapeType="1"/>
            </p:cNvSpPr>
            <p:nvPr/>
          </p:nvSpPr>
          <p:spPr bwMode="auto">
            <a:xfrm>
              <a:off x="181" y="2159"/>
              <a:ext cx="809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7" name="Rectangle 36"/>
            <p:cNvSpPr>
              <a:spLocks noChangeArrowheads="1"/>
            </p:cNvSpPr>
            <p:nvPr/>
          </p:nvSpPr>
          <p:spPr bwMode="auto">
            <a:xfrm>
              <a:off x="1080" y="1440"/>
              <a:ext cx="180" cy="720"/>
            </a:xfrm>
            <a:prstGeom prst="rect">
              <a:avLst/>
            </a:prstGeom>
            <a:solidFill>
              <a:srgbClr val="99CCFF"/>
            </a:solidFill>
            <a:ln w="9525">
              <a:solidFill>
                <a:srgbClr val="000000"/>
              </a:solidFill>
              <a:miter lim="800000"/>
              <a:headEnd/>
              <a:tailEnd/>
            </a:ln>
          </p:spPr>
          <p:txBody>
            <a:bodyPr/>
            <a:lstStyle/>
            <a:p>
              <a:endParaRPr lang="es-ES"/>
            </a:p>
          </p:txBody>
        </p:sp>
        <p:sp>
          <p:nvSpPr>
            <p:cNvPr id="38" name="Rectangle 37"/>
            <p:cNvSpPr>
              <a:spLocks noChangeArrowheads="1"/>
            </p:cNvSpPr>
            <p:nvPr/>
          </p:nvSpPr>
          <p:spPr bwMode="auto">
            <a:xfrm>
              <a:off x="1360" y="1440"/>
              <a:ext cx="180" cy="720"/>
            </a:xfrm>
            <a:prstGeom prst="rect">
              <a:avLst/>
            </a:prstGeom>
            <a:solidFill>
              <a:srgbClr val="99CCFF"/>
            </a:solidFill>
            <a:ln w="9525">
              <a:solidFill>
                <a:srgbClr val="000000"/>
              </a:solidFill>
              <a:miter lim="800000"/>
              <a:headEnd/>
              <a:tailEnd/>
            </a:ln>
          </p:spPr>
          <p:txBody>
            <a:bodyPr/>
            <a:lstStyle/>
            <a:p>
              <a:endParaRPr lang="es-ES"/>
            </a:p>
          </p:txBody>
        </p:sp>
        <p:sp>
          <p:nvSpPr>
            <p:cNvPr id="39" name="Rectangle 38"/>
            <p:cNvSpPr>
              <a:spLocks noChangeArrowheads="1"/>
            </p:cNvSpPr>
            <p:nvPr/>
          </p:nvSpPr>
          <p:spPr bwMode="auto">
            <a:xfrm>
              <a:off x="1620" y="1440"/>
              <a:ext cx="180" cy="720"/>
            </a:xfrm>
            <a:prstGeom prst="rect">
              <a:avLst/>
            </a:prstGeom>
            <a:solidFill>
              <a:srgbClr val="99CCFF"/>
            </a:solidFill>
            <a:ln w="9525">
              <a:solidFill>
                <a:srgbClr val="000000"/>
              </a:solidFill>
              <a:miter lim="800000"/>
              <a:headEnd/>
              <a:tailEnd/>
            </a:ln>
          </p:spPr>
          <p:txBody>
            <a:bodyPr/>
            <a:lstStyle/>
            <a:p>
              <a:endParaRPr lang="es-ES"/>
            </a:p>
          </p:txBody>
        </p:sp>
        <p:sp>
          <p:nvSpPr>
            <p:cNvPr id="40" name="Rectangle 39"/>
            <p:cNvSpPr>
              <a:spLocks noChangeArrowheads="1"/>
            </p:cNvSpPr>
            <p:nvPr/>
          </p:nvSpPr>
          <p:spPr bwMode="auto">
            <a:xfrm>
              <a:off x="5760" y="2160"/>
              <a:ext cx="180" cy="900"/>
            </a:xfrm>
            <a:prstGeom prst="rect">
              <a:avLst/>
            </a:prstGeom>
            <a:solidFill>
              <a:srgbClr val="99CCFF"/>
            </a:solidFill>
            <a:ln w="9525">
              <a:solidFill>
                <a:srgbClr val="000000"/>
              </a:solidFill>
              <a:miter lim="800000"/>
              <a:headEnd/>
              <a:tailEnd/>
            </a:ln>
          </p:spPr>
          <p:txBody>
            <a:bodyPr/>
            <a:lstStyle/>
            <a:p>
              <a:endParaRPr lang="es-ES"/>
            </a:p>
          </p:txBody>
        </p:sp>
        <p:sp>
          <p:nvSpPr>
            <p:cNvPr id="41" name="Text Box 8"/>
            <p:cNvSpPr txBox="1">
              <a:spLocks noChangeArrowheads="1"/>
            </p:cNvSpPr>
            <p:nvPr/>
          </p:nvSpPr>
          <p:spPr bwMode="auto">
            <a:xfrm>
              <a:off x="181" y="2431"/>
              <a:ext cx="1619" cy="1430"/>
            </a:xfrm>
            <a:prstGeom prst="rect">
              <a:avLst/>
            </a:prstGeom>
            <a:noFill/>
            <a:ln w="9525">
              <a:noFill/>
              <a:miter lim="800000"/>
              <a:headEnd/>
              <a:tailEnd/>
            </a:ln>
          </p:spPr>
          <p:txBody>
            <a:bodyPr wrap="square" lIns="91440" tIns="45720" rIns="91440" bIns="45720" anchor="t" upright="1"/>
            <a:lstStyle>
              <a:defPPr>
                <a:defRPr lang="de-DE"/>
              </a:defPPr>
              <a:lvl1pPr marL="0" indent="0">
                <a:defRPr sz="1200" b="0" i="1" u="none" strike="noStrike" baseline="0">
                  <a:solidFill>
                    <a:srgbClr val="000000"/>
                  </a:solidFill>
                  <a:latin typeface="Arial" pitchFamily="34" charset="0"/>
                  <a:ea typeface="+mn-ea"/>
                  <a:cs typeface="Arial" pitchFamily="34" charset="0"/>
                </a:defRPr>
              </a:lvl1pPr>
              <a:lvl2pPr indent="0">
                <a:defRPr sz="1100">
                  <a:latin typeface="+mn-lt"/>
                  <a:ea typeface="+mn-ea"/>
                </a:defRPr>
              </a:lvl2pPr>
              <a:lvl3pPr indent="0">
                <a:defRPr sz="1100">
                  <a:latin typeface="+mn-lt"/>
                  <a:ea typeface="+mn-ea"/>
                </a:defRPr>
              </a:lvl3pPr>
              <a:lvl4pPr indent="0">
                <a:defRPr sz="1100">
                  <a:latin typeface="+mn-lt"/>
                  <a:ea typeface="+mn-ea"/>
                </a:defRPr>
              </a:lvl4pPr>
              <a:lvl5pPr indent="0">
                <a:defRPr sz="1100">
                  <a:latin typeface="+mn-lt"/>
                  <a:ea typeface="+mn-ea"/>
                </a:defRPr>
              </a:lvl5pPr>
              <a:lvl6pPr indent="0">
                <a:defRPr sz="1100">
                  <a:latin typeface="+mn-lt"/>
                  <a:ea typeface="+mn-ea"/>
                </a:defRPr>
              </a:lvl6pPr>
              <a:lvl7pPr indent="0">
                <a:defRPr sz="1100">
                  <a:latin typeface="+mn-lt"/>
                  <a:ea typeface="+mn-ea"/>
                </a:defRPr>
              </a:lvl7pPr>
              <a:lvl8pPr indent="0">
                <a:defRPr sz="1100">
                  <a:latin typeface="+mn-lt"/>
                  <a:ea typeface="+mn-ea"/>
                </a:defRPr>
              </a:lvl8pPr>
              <a:lvl9pPr indent="0">
                <a:defRPr sz="1100">
                  <a:latin typeface="+mn-lt"/>
                  <a:ea typeface="+mn-ea"/>
                </a:defRPr>
              </a:lvl9pPr>
            </a:lstStyle>
            <a:p>
              <a:r>
                <a:rPr lang="es-ES" dirty="0" smtClean="0"/>
                <a:t>Limite del contrato (en este punto el asegurador tiene el derecho de modificar las condiciones </a:t>
              </a:r>
              <a:r>
                <a:rPr lang="es-ES" dirty="0" err="1" smtClean="0"/>
                <a:t>economicas</a:t>
              </a:r>
              <a:r>
                <a:rPr lang="es-ES" dirty="0" smtClean="0"/>
                <a:t> del contrato)</a:t>
              </a:r>
            </a:p>
            <a:p>
              <a:endParaRPr lang="es-ES" dirty="0"/>
            </a:p>
          </p:txBody>
        </p:sp>
        <p:sp>
          <p:nvSpPr>
            <p:cNvPr id="42" name="Line 9"/>
            <p:cNvSpPr>
              <a:spLocks noChangeShapeType="1"/>
            </p:cNvSpPr>
            <p:nvPr/>
          </p:nvSpPr>
          <p:spPr bwMode="auto">
            <a:xfrm flipV="1">
              <a:off x="1865" y="2219"/>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 name="Rectangle 42"/>
            <p:cNvSpPr>
              <a:spLocks noChangeArrowheads="1"/>
            </p:cNvSpPr>
            <p:nvPr/>
          </p:nvSpPr>
          <p:spPr bwMode="auto">
            <a:xfrm>
              <a:off x="6300" y="2160"/>
              <a:ext cx="180" cy="900"/>
            </a:xfrm>
            <a:prstGeom prst="rect">
              <a:avLst/>
            </a:prstGeom>
            <a:solidFill>
              <a:srgbClr val="99CCFF"/>
            </a:solidFill>
            <a:ln w="9525">
              <a:solidFill>
                <a:srgbClr val="000000"/>
              </a:solidFill>
              <a:miter lim="800000"/>
              <a:headEnd/>
              <a:tailEnd/>
            </a:ln>
          </p:spPr>
          <p:txBody>
            <a:bodyPr/>
            <a:lstStyle/>
            <a:p>
              <a:endParaRPr lang="es-ES"/>
            </a:p>
          </p:txBody>
        </p:sp>
        <p:sp>
          <p:nvSpPr>
            <p:cNvPr id="44" name="Rectangle 43"/>
            <p:cNvSpPr>
              <a:spLocks noChangeArrowheads="1"/>
            </p:cNvSpPr>
            <p:nvPr/>
          </p:nvSpPr>
          <p:spPr bwMode="auto">
            <a:xfrm>
              <a:off x="6840" y="2160"/>
              <a:ext cx="180" cy="900"/>
            </a:xfrm>
            <a:prstGeom prst="rect">
              <a:avLst/>
            </a:prstGeom>
            <a:solidFill>
              <a:srgbClr val="99CCFF"/>
            </a:solidFill>
            <a:ln w="9525">
              <a:solidFill>
                <a:srgbClr val="000000"/>
              </a:solidFill>
              <a:miter lim="800000"/>
              <a:headEnd/>
              <a:tailEnd/>
            </a:ln>
          </p:spPr>
          <p:txBody>
            <a:bodyPr/>
            <a:lstStyle/>
            <a:p>
              <a:endParaRPr lang="es-ES"/>
            </a:p>
          </p:txBody>
        </p:sp>
        <p:sp>
          <p:nvSpPr>
            <p:cNvPr id="45" name="Text Box 12"/>
            <p:cNvSpPr txBox="1">
              <a:spLocks noChangeArrowheads="1"/>
            </p:cNvSpPr>
            <p:nvPr/>
          </p:nvSpPr>
          <p:spPr bwMode="auto">
            <a:xfrm>
              <a:off x="542" y="1616"/>
              <a:ext cx="542" cy="365"/>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200"/>
                </a:lnSpc>
                <a:defRPr sz="1000"/>
              </a:pPr>
              <a:r>
                <a:rPr lang="es-ES" sz="3600" b="0" i="0" u="none" strike="noStrike" baseline="0" smtClean="0">
                  <a:solidFill>
                    <a:srgbClr val="000000"/>
                  </a:solidFill>
                  <a:latin typeface="Times New Roman"/>
                  <a:cs typeface="Times New Roman"/>
                </a:rPr>
                <a:t>…</a:t>
              </a:r>
            </a:p>
            <a:p>
              <a:pPr algn="l" rtl="0">
                <a:lnSpc>
                  <a:spcPts val="1200"/>
                </a:lnSpc>
                <a:defRPr sz="1000"/>
              </a:pPr>
              <a:endParaRPr lang="es-ES" sz="3600" b="0" i="0" u="none" strike="noStrike" baseline="0">
                <a:solidFill>
                  <a:srgbClr val="000000"/>
                </a:solidFill>
                <a:latin typeface="Times New Roman"/>
                <a:cs typeface="Times New Roman"/>
              </a:endParaRPr>
            </a:p>
          </p:txBody>
        </p:sp>
        <p:sp>
          <p:nvSpPr>
            <p:cNvPr id="46" name="Text Box 13"/>
            <p:cNvSpPr txBox="1">
              <a:spLocks noChangeArrowheads="1"/>
            </p:cNvSpPr>
            <p:nvPr/>
          </p:nvSpPr>
          <p:spPr bwMode="auto">
            <a:xfrm>
              <a:off x="7200" y="2164"/>
              <a:ext cx="727" cy="534"/>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200"/>
                </a:lnSpc>
                <a:defRPr sz="1000"/>
              </a:pPr>
              <a:r>
                <a:rPr lang="es-ES" sz="3600" b="0" i="0" u="none" strike="noStrike" baseline="0" smtClean="0">
                  <a:solidFill>
                    <a:srgbClr val="000000"/>
                  </a:solidFill>
                  <a:latin typeface="Times New Roman"/>
                  <a:cs typeface="Times New Roman"/>
                </a:rPr>
                <a:t>…</a:t>
              </a:r>
            </a:p>
            <a:p>
              <a:pPr algn="l" rtl="0">
                <a:lnSpc>
                  <a:spcPts val="1200"/>
                </a:lnSpc>
                <a:defRPr sz="1000"/>
              </a:pPr>
              <a:endParaRPr lang="es-ES" sz="3600" b="0" i="0" u="none" strike="noStrike" baseline="0">
                <a:solidFill>
                  <a:srgbClr val="000000"/>
                </a:solidFill>
                <a:latin typeface="Times New Roman"/>
                <a:cs typeface="Times New Roman"/>
              </a:endParaRPr>
            </a:p>
          </p:txBody>
        </p:sp>
        <p:sp>
          <p:nvSpPr>
            <p:cNvPr id="47" name="Line 14"/>
            <p:cNvSpPr>
              <a:spLocks noChangeShapeType="1"/>
            </p:cNvSpPr>
            <p:nvPr/>
          </p:nvSpPr>
          <p:spPr bwMode="auto">
            <a:xfrm>
              <a:off x="5701" y="1743"/>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8" name="Text Box 15"/>
            <p:cNvSpPr txBox="1">
              <a:spLocks noChangeArrowheads="1"/>
            </p:cNvSpPr>
            <p:nvPr/>
          </p:nvSpPr>
          <p:spPr bwMode="auto">
            <a:xfrm>
              <a:off x="5218" y="899"/>
              <a:ext cx="1625" cy="717"/>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S" sz="1200" b="0" i="1" u="none" strike="noStrike" baseline="0" smtClean="0">
                  <a:solidFill>
                    <a:srgbClr val="000000"/>
                  </a:solidFill>
                  <a:latin typeface="Calibri"/>
                </a:rPr>
                <a:t>Edad de jubilacion, comienza el pago de prestaciones</a:t>
              </a:r>
            </a:p>
            <a:p>
              <a:pPr algn="l" rtl="0">
                <a:defRPr sz="1000"/>
              </a:pPr>
              <a:endParaRPr lang="es-ES" sz="1200" b="0" i="1" u="none" strike="noStrike" baseline="0">
                <a:solidFill>
                  <a:srgbClr val="000000"/>
                </a:solidFill>
                <a:latin typeface="Calibri"/>
              </a:endParaRPr>
            </a:p>
          </p:txBody>
        </p:sp>
        <p:sp>
          <p:nvSpPr>
            <p:cNvPr id="49" name="Rectangle 48"/>
            <p:cNvSpPr>
              <a:spLocks noChangeArrowheads="1"/>
            </p:cNvSpPr>
            <p:nvPr/>
          </p:nvSpPr>
          <p:spPr bwMode="auto">
            <a:xfrm>
              <a:off x="1921" y="1440"/>
              <a:ext cx="180" cy="720"/>
            </a:xfrm>
            <a:prstGeom prst="rect">
              <a:avLst/>
            </a:prstGeom>
            <a:solidFill>
              <a:srgbClr val="333399"/>
            </a:solidFill>
            <a:ln w="9525">
              <a:solidFill>
                <a:srgbClr val="000000"/>
              </a:solidFill>
              <a:miter lim="800000"/>
              <a:headEnd/>
              <a:tailEnd/>
            </a:ln>
          </p:spPr>
          <p:txBody>
            <a:bodyPr/>
            <a:lstStyle/>
            <a:p>
              <a:endParaRPr lang="es-ES"/>
            </a:p>
          </p:txBody>
        </p:sp>
        <p:sp>
          <p:nvSpPr>
            <p:cNvPr id="50" name="Rectangle 49"/>
            <p:cNvSpPr>
              <a:spLocks noChangeArrowheads="1"/>
            </p:cNvSpPr>
            <p:nvPr/>
          </p:nvSpPr>
          <p:spPr bwMode="auto">
            <a:xfrm>
              <a:off x="2228" y="1440"/>
              <a:ext cx="180" cy="720"/>
            </a:xfrm>
            <a:prstGeom prst="rect">
              <a:avLst/>
            </a:prstGeom>
            <a:solidFill>
              <a:srgbClr val="333399"/>
            </a:solidFill>
            <a:ln w="9525">
              <a:solidFill>
                <a:srgbClr val="000000"/>
              </a:solidFill>
              <a:miter lim="800000"/>
              <a:headEnd/>
              <a:tailEnd/>
            </a:ln>
          </p:spPr>
          <p:txBody>
            <a:bodyPr/>
            <a:lstStyle/>
            <a:p>
              <a:endParaRPr lang="es-ES"/>
            </a:p>
          </p:txBody>
        </p:sp>
        <p:sp>
          <p:nvSpPr>
            <p:cNvPr id="51" name="Rectangle 50"/>
            <p:cNvSpPr>
              <a:spLocks noChangeArrowheads="1"/>
            </p:cNvSpPr>
            <p:nvPr/>
          </p:nvSpPr>
          <p:spPr bwMode="auto">
            <a:xfrm>
              <a:off x="2520" y="1440"/>
              <a:ext cx="180" cy="720"/>
            </a:xfrm>
            <a:prstGeom prst="rect">
              <a:avLst/>
            </a:prstGeom>
            <a:solidFill>
              <a:srgbClr val="333399"/>
            </a:solidFill>
            <a:ln w="9525">
              <a:solidFill>
                <a:srgbClr val="000000"/>
              </a:solidFill>
              <a:miter lim="800000"/>
              <a:headEnd/>
              <a:tailEnd/>
            </a:ln>
          </p:spPr>
          <p:txBody>
            <a:bodyPr/>
            <a:lstStyle/>
            <a:p>
              <a:endParaRPr lang="es-ES"/>
            </a:p>
          </p:txBody>
        </p:sp>
        <p:sp>
          <p:nvSpPr>
            <p:cNvPr id="52" name="Text Box 19"/>
            <p:cNvSpPr txBox="1">
              <a:spLocks noChangeArrowheads="1"/>
            </p:cNvSpPr>
            <p:nvPr/>
          </p:nvSpPr>
          <p:spPr bwMode="auto">
            <a:xfrm>
              <a:off x="2695" y="1616"/>
              <a:ext cx="542" cy="365"/>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200"/>
                </a:lnSpc>
                <a:defRPr sz="1000"/>
              </a:pPr>
              <a:r>
                <a:rPr lang="es-ES" sz="3600" b="0" i="0" u="none" strike="noStrike" baseline="0" smtClean="0">
                  <a:solidFill>
                    <a:srgbClr val="000000"/>
                  </a:solidFill>
                  <a:latin typeface="Times New Roman"/>
                  <a:cs typeface="Times New Roman"/>
                </a:rPr>
                <a:t>…</a:t>
              </a:r>
            </a:p>
            <a:p>
              <a:pPr algn="l" rtl="0">
                <a:lnSpc>
                  <a:spcPts val="1200"/>
                </a:lnSpc>
                <a:defRPr sz="1000"/>
              </a:pPr>
              <a:endParaRPr lang="es-ES" sz="3600" b="0" i="0" u="none" strike="noStrike" baseline="0">
                <a:solidFill>
                  <a:srgbClr val="000000"/>
                </a:solidFill>
                <a:latin typeface="Times New Roman"/>
                <a:cs typeface="Times New Roman"/>
              </a:endParaRPr>
            </a:p>
          </p:txBody>
        </p:sp>
        <p:sp>
          <p:nvSpPr>
            <p:cNvPr id="53" name="AutoShape 20"/>
            <p:cNvSpPr>
              <a:spLocks/>
            </p:cNvSpPr>
            <p:nvPr/>
          </p:nvSpPr>
          <p:spPr bwMode="auto">
            <a:xfrm rot="-5400000">
              <a:off x="2250" y="810"/>
              <a:ext cx="180" cy="720"/>
            </a:xfrm>
            <a:prstGeom prst="rightBrace">
              <a:avLst>
                <a:gd name="adj1" fmla="val 33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4" name="Text Box 21"/>
            <p:cNvSpPr txBox="1">
              <a:spLocks noChangeArrowheads="1"/>
            </p:cNvSpPr>
            <p:nvPr/>
          </p:nvSpPr>
          <p:spPr bwMode="auto">
            <a:xfrm>
              <a:off x="1800" y="-96"/>
              <a:ext cx="1437" cy="1353"/>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S" sz="1200" b="0" i="1" u="none" strike="noStrike" baseline="0" smtClean="0">
                  <a:solidFill>
                    <a:srgbClr val="000000"/>
                  </a:solidFill>
                  <a:latin typeface="Arial" pitchFamily="34" charset="0"/>
                  <a:cs typeface="Arial" pitchFamily="34" charset="0"/>
                </a:rPr>
                <a:t>Primas mas alla del limite del contrato se consideran negocio futuro</a:t>
              </a:r>
            </a:p>
            <a:p>
              <a:pPr algn="l" rtl="0">
                <a:lnSpc>
                  <a:spcPts val="800"/>
                </a:lnSpc>
                <a:defRPr sz="1000"/>
              </a:pPr>
              <a:endParaRPr lang="es-ES" sz="1200" b="0" i="1" u="none" strike="noStrike" baseline="0">
                <a:solidFill>
                  <a:srgbClr val="000000"/>
                </a:solidFill>
                <a:latin typeface="Calibri"/>
              </a:endParaRPr>
            </a:p>
          </p:txBody>
        </p:sp>
        <p:sp>
          <p:nvSpPr>
            <p:cNvPr id="55" name="Rectangle 54"/>
            <p:cNvSpPr>
              <a:spLocks noChangeArrowheads="1"/>
            </p:cNvSpPr>
            <p:nvPr/>
          </p:nvSpPr>
          <p:spPr bwMode="auto">
            <a:xfrm>
              <a:off x="5760" y="3060"/>
              <a:ext cx="180" cy="360"/>
            </a:xfrm>
            <a:prstGeom prst="rect">
              <a:avLst/>
            </a:prstGeom>
            <a:solidFill>
              <a:srgbClr val="333399"/>
            </a:solidFill>
            <a:ln w="9525">
              <a:solidFill>
                <a:srgbClr val="000000"/>
              </a:solidFill>
              <a:miter lim="800000"/>
              <a:headEnd/>
              <a:tailEnd/>
            </a:ln>
          </p:spPr>
          <p:txBody>
            <a:bodyPr/>
            <a:lstStyle/>
            <a:p>
              <a:endParaRPr lang="es-ES"/>
            </a:p>
          </p:txBody>
        </p:sp>
        <p:sp>
          <p:nvSpPr>
            <p:cNvPr id="56" name="Rectangle 55"/>
            <p:cNvSpPr>
              <a:spLocks noChangeArrowheads="1"/>
            </p:cNvSpPr>
            <p:nvPr/>
          </p:nvSpPr>
          <p:spPr bwMode="auto">
            <a:xfrm>
              <a:off x="6300" y="3060"/>
              <a:ext cx="180" cy="360"/>
            </a:xfrm>
            <a:prstGeom prst="rect">
              <a:avLst/>
            </a:prstGeom>
            <a:solidFill>
              <a:srgbClr val="333399"/>
            </a:solidFill>
            <a:ln w="9525">
              <a:solidFill>
                <a:srgbClr val="000000"/>
              </a:solidFill>
              <a:miter lim="800000"/>
              <a:headEnd/>
              <a:tailEnd/>
            </a:ln>
          </p:spPr>
          <p:txBody>
            <a:bodyPr/>
            <a:lstStyle/>
            <a:p>
              <a:endParaRPr lang="es-ES"/>
            </a:p>
          </p:txBody>
        </p:sp>
        <p:sp>
          <p:nvSpPr>
            <p:cNvPr id="57" name="Rectangle 56"/>
            <p:cNvSpPr>
              <a:spLocks noChangeArrowheads="1"/>
            </p:cNvSpPr>
            <p:nvPr/>
          </p:nvSpPr>
          <p:spPr bwMode="auto">
            <a:xfrm>
              <a:off x="6840" y="3060"/>
              <a:ext cx="180" cy="360"/>
            </a:xfrm>
            <a:prstGeom prst="rect">
              <a:avLst/>
            </a:prstGeom>
            <a:solidFill>
              <a:srgbClr val="333399"/>
            </a:solidFill>
            <a:ln w="9525">
              <a:solidFill>
                <a:srgbClr val="000000"/>
              </a:solidFill>
              <a:miter lim="800000"/>
              <a:headEnd/>
              <a:tailEnd/>
            </a:ln>
          </p:spPr>
          <p:txBody>
            <a:bodyPr/>
            <a:lstStyle/>
            <a:p>
              <a:endParaRPr lang="es-ES"/>
            </a:p>
          </p:txBody>
        </p:sp>
        <p:sp>
          <p:nvSpPr>
            <p:cNvPr id="58" name="AutoShape 25"/>
            <p:cNvSpPr>
              <a:spLocks/>
            </p:cNvSpPr>
            <p:nvPr/>
          </p:nvSpPr>
          <p:spPr bwMode="auto">
            <a:xfrm>
              <a:off x="5220" y="2160"/>
              <a:ext cx="180" cy="900"/>
            </a:xfrm>
            <a:prstGeom prst="leftBrace">
              <a:avLst>
                <a:gd name="adj1" fmla="val 4166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9" name="Text Box 26"/>
            <p:cNvSpPr txBox="1">
              <a:spLocks noChangeArrowheads="1"/>
            </p:cNvSpPr>
            <p:nvPr/>
          </p:nvSpPr>
          <p:spPr bwMode="auto">
            <a:xfrm>
              <a:off x="3486" y="2220"/>
              <a:ext cx="1732" cy="899"/>
            </a:xfrm>
            <a:prstGeom prst="rect">
              <a:avLst/>
            </a:prstGeom>
            <a:noFill/>
            <a:ln w="9525">
              <a:noFill/>
              <a:miter lim="800000"/>
              <a:headEnd/>
              <a:tailEnd/>
            </a:ln>
          </p:spPr>
          <p:txBody>
            <a:bodyPr wrap="square" lIns="91440" tIns="45720" rIns="91440" bIns="45720" anchor="t" upright="1"/>
            <a:lstStyle>
              <a:defPPr>
                <a:defRPr lang="de-DE"/>
              </a:defPPr>
              <a:lvl1pPr marL="0" indent="0">
                <a:defRPr sz="1200" b="0" i="1" u="none" strike="noStrike" baseline="0">
                  <a:solidFill>
                    <a:srgbClr val="000000"/>
                  </a:solidFill>
                  <a:latin typeface="Arial" pitchFamily="34" charset="0"/>
                  <a:ea typeface="+mn-ea"/>
                  <a:cs typeface="Arial" pitchFamily="34" charset="0"/>
                </a:defRPr>
              </a:lvl1pPr>
              <a:lvl2pPr indent="0">
                <a:defRPr sz="1100">
                  <a:latin typeface="+mn-lt"/>
                  <a:ea typeface="+mn-ea"/>
                </a:defRPr>
              </a:lvl2pPr>
              <a:lvl3pPr indent="0">
                <a:defRPr sz="1100">
                  <a:latin typeface="+mn-lt"/>
                  <a:ea typeface="+mn-ea"/>
                </a:defRPr>
              </a:lvl3pPr>
              <a:lvl4pPr indent="0">
                <a:defRPr sz="1100">
                  <a:latin typeface="+mn-lt"/>
                  <a:ea typeface="+mn-ea"/>
                </a:defRPr>
              </a:lvl4pPr>
              <a:lvl5pPr indent="0">
                <a:defRPr sz="1100">
                  <a:latin typeface="+mn-lt"/>
                  <a:ea typeface="+mn-ea"/>
                </a:defRPr>
              </a:lvl5pPr>
              <a:lvl6pPr indent="0">
                <a:defRPr sz="1100">
                  <a:latin typeface="+mn-lt"/>
                  <a:ea typeface="+mn-ea"/>
                </a:defRPr>
              </a:lvl6pPr>
              <a:lvl7pPr indent="0">
                <a:defRPr sz="1100">
                  <a:latin typeface="+mn-lt"/>
                  <a:ea typeface="+mn-ea"/>
                </a:defRPr>
              </a:lvl7pPr>
              <a:lvl8pPr indent="0">
                <a:defRPr sz="1100">
                  <a:latin typeface="+mn-lt"/>
                  <a:ea typeface="+mn-ea"/>
                </a:defRPr>
              </a:lvl8pPr>
              <a:lvl9pPr indent="0">
                <a:defRPr sz="1100">
                  <a:latin typeface="+mn-lt"/>
                  <a:ea typeface="+mn-ea"/>
                </a:defRPr>
              </a:lvl9pPr>
            </a:lstStyle>
            <a:p>
              <a:r>
                <a:rPr lang="es-ES" smtClean="0"/>
                <a:t>Pagos de prestaciones relativas al negocio en vigor (azul claro)</a:t>
              </a:r>
            </a:p>
            <a:p>
              <a:endParaRPr lang="es-ES"/>
            </a:p>
          </p:txBody>
        </p:sp>
        <p:sp>
          <p:nvSpPr>
            <p:cNvPr id="60" name="AutoShape 27"/>
            <p:cNvSpPr>
              <a:spLocks/>
            </p:cNvSpPr>
            <p:nvPr/>
          </p:nvSpPr>
          <p:spPr bwMode="auto">
            <a:xfrm>
              <a:off x="5220" y="3060"/>
              <a:ext cx="180" cy="360"/>
            </a:xfrm>
            <a:prstGeom prst="leftBrace">
              <a:avLst>
                <a:gd name="adj1" fmla="val 1666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1" name="Text Box 28"/>
            <p:cNvSpPr txBox="1">
              <a:spLocks noChangeArrowheads="1"/>
            </p:cNvSpPr>
            <p:nvPr/>
          </p:nvSpPr>
          <p:spPr bwMode="auto">
            <a:xfrm>
              <a:off x="3562" y="3060"/>
              <a:ext cx="1268" cy="481"/>
            </a:xfrm>
            <a:prstGeom prst="rect">
              <a:avLst/>
            </a:prstGeom>
            <a:noFill/>
            <a:ln w="9525">
              <a:noFill/>
              <a:miter lim="800000"/>
              <a:headEnd/>
              <a:tailEnd/>
            </a:ln>
          </p:spPr>
          <p:txBody>
            <a:bodyPr wrap="square" lIns="91440" tIns="45720" rIns="91440" bIns="45720" anchor="t" upright="1"/>
            <a:lstStyle>
              <a:defPPr>
                <a:defRPr lang="de-DE"/>
              </a:defPPr>
              <a:lvl1pPr marL="0" indent="0">
                <a:defRPr sz="1200" b="0" i="1" u="none" strike="noStrike" baseline="0">
                  <a:solidFill>
                    <a:srgbClr val="000000"/>
                  </a:solidFill>
                  <a:latin typeface="Arial" pitchFamily="34" charset="0"/>
                  <a:ea typeface="+mn-ea"/>
                  <a:cs typeface="Arial" pitchFamily="34" charset="0"/>
                </a:defRPr>
              </a:lvl1pPr>
              <a:lvl2pPr indent="0">
                <a:defRPr sz="1100">
                  <a:latin typeface="+mn-lt"/>
                  <a:ea typeface="+mn-ea"/>
                </a:defRPr>
              </a:lvl2pPr>
              <a:lvl3pPr indent="0">
                <a:defRPr sz="1100">
                  <a:latin typeface="+mn-lt"/>
                  <a:ea typeface="+mn-ea"/>
                </a:defRPr>
              </a:lvl3pPr>
              <a:lvl4pPr indent="0">
                <a:defRPr sz="1100">
                  <a:latin typeface="+mn-lt"/>
                  <a:ea typeface="+mn-ea"/>
                </a:defRPr>
              </a:lvl4pPr>
              <a:lvl5pPr indent="0">
                <a:defRPr sz="1100">
                  <a:latin typeface="+mn-lt"/>
                  <a:ea typeface="+mn-ea"/>
                </a:defRPr>
              </a:lvl5pPr>
              <a:lvl6pPr indent="0">
                <a:defRPr sz="1100">
                  <a:latin typeface="+mn-lt"/>
                  <a:ea typeface="+mn-ea"/>
                </a:defRPr>
              </a:lvl6pPr>
              <a:lvl7pPr indent="0">
                <a:defRPr sz="1100">
                  <a:latin typeface="+mn-lt"/>
                  <a:ea typeface="+mn-ea"/>
                </a:defRPr>
              </a:lvl7pPr>
              <a:lvl8pPr indent="0">
                <a:defRPr sz="1100">
                  <a:latin typeface="+mn-lt"/>
                  <a:ea typeface="+mn-ea"/>
                </a:defRPr>
              </a:lvl8pPr>
              <a:lvl9pPr indent="0">
                <a:defRPr sz="1100">
                  <a:latin typeface="+mn-lt"/>
                  <a:ea typeface="+mn-ea"/>
                </a:defRPr>
              </a:lvl9pPr>
            </a:lstStyle>
            <a:p>
              <a:r>
                <a:rPr lang="es-ES" smtClean="0"/>
                <a:t>Considerado negocio futuro</a:t>
              </a:r>
            </a:p>
            <a:p>
              <a:endParaRPr lang="es-ES"/>
            </a:p>
          </p:txBody>
        </p:sp>
      </p:grpSp>
    </p:spTree>
    <p:extLst>
      <p:ext uri="{BB962C8B-B14F-4D97-AF65-F5344CB8AC3E}">
        <p14:creationId xmlns:p14="http://schemas.microsoft.com/office/powerpoint/2010/main" val="2150862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Proyección de flujos</a:t>
            </a:r>
            <a:endParaRPr lang="es-ES" dirty="0"/>
          </a:p>
        </p:txBody>
      </p:sp>
      <p:sp>
        <p:nvSpPr>
          <p:cNvPr id="3" name="Content Placeholder 2"/>
          <p:cNvSpPr>
            <a:spLocks noGrp="1"/>
          </p:cNvSpPr>
          <p:nvPr>
            <p:ph idx="1"/>
          </p:nvPr>
        </p:nvSpPr>
        <p:spPr/>
        <p:txBody>
          <a:bodyPr/>
          <a:lstStyle/>
          <a:p>
            <a:r>
              <a:rPr lang="es-ES" dirty="0" smtClean="0">
                <a:solidFill>
                  <a:srgbClr val="023C70"/>
                </a:solidFill>
                <a:latin typeface="Arial" pitchFamily="34" charset="0"/>
                <a:cs typeface="Arial" pitchFamily="34" charset="0"/>
              </a:rPr>
              <a:t>…de todos los flujos futuros esperados…</a:t>
            </a:r>
          </a:p>
          <a:p>
            <a:endParaRPr lang="es-ES" dirty="0" smtClean="0">
              <a:solidFill>
                <a:srgbClr val="023C70"/>
              </a:solidFill>
              <a:latin typeface="Arial" pitchFamily="34" charset="0"/>
              <a:cs typeface="Arial" pitchFamily="34" charset="0"/>
            </a:endParaRPr>
          </a:p>
          <a:p>
            <a:r>
              <a:rPr lang="es-ES" dirty="0" smtClean="0">
                <a:solidFill>
                  <a:srgbClr val="023C70"/>
                </a:solidFill>
                <a:latin typeface="Arial" pitchFamily="34" charset="0"/>
                <a:cs typeface="Arial" pitchFamily="34" charset="0"/>
              </a:rPr>
              <a:t>Debiendo considerar  adecuadamente:</a:t>
            </a:r>
          </a:p>
          <a:p>
            <a:pPr lvl="1"/>
            <a:r>
              <a:rPr lang="es-ES" sz="2400" dirty="0" smtClean="0">
                <a:solidFill>
                  <a:srgbClr val="023C70"/>
                </a:solidFill>
                <a:latin typeface="Arial" pitchFamily="34" charset="0"/>
                <a:cs typeface="Arial" pitchFamily="34" charset="0"/>
              </a:rPr>
              <a:t>la incertidumbre en tiempo, frecuencia y severidad de los eventos asegurados</a:t>
            </a:r>
          </a:p>
          <a:p>
            <a:pPr lvl="1"/>
            <a:r>
              <a:rPr lang="es-ES" sz="2400" dirty="0" smtClean="0">
                <a:solidFill>
                  <a:srgbClr val="023C70"/>
                </a:solidFill>
                <a:latin typeface="Arial" pitchFamily="34" charset="0"/>
                <a:cs typeface="Arial" pitchFamily="34" charset="0"/>
              </a:rPr>
              <a:t>la incertidumbre en la cuantía de las prestaciones, el tiempo necesario para cumplir las prestaciones, la inflación en las prestaciones.</a:t>
            </a:r>
          </a:p>
          <a:p>
            <a:pPr lvl="1"/>
            <a:r>
              <a:rPr lang="es-ES" sz="2400" dirty="0" smtClean="0">
                <a:solidFill>
                  <a:srgbClr val="023C70"/>
                </a:solidFill>
                <a:latin typeface="Arial" pitchFamily="34" charset="0"/>
                <a:cs typeface="Arial" pitchFamily="34" charset="0"/>
              </a:rPr>
              <a:t>la incertidumbre en los gastos.</a:t>
            </a:r>
          </a:p>
          <a:p>
            <a:pPr lvl="1"/>
            <a:r>
              <a:rPr lang="es-ES" sz="2400" dirty="0" smtClean="0">
                <a:solidFill>
                  <a:srgbClr val="023C70"/>
                </a:solidFill>
                <a:latin typeface="Arial" pitchFamily="34" charset="0"/>
                <a:cs typeface="Arial" pitchFamily="34" charset="0"/>
              </a:rPr>
              <a:t>la incertidumbre comportamiento del tomador</a:t>
            </a:r>
          </a:p>
          <a:p>
            <a:pPr lvl="1"/>
            <a:r>
              <a:rPr lang="es-ES" sz="2400" dirty="0" smtClean="0">
                <a:solidFill>
                  <a:srgbClr val="023C70"/>
                </a:solidFill>
                <a:latin typeface="Arial" pitchFamily="34" charset="0"/>
                <a:cs typeface="Arial" pitchFamily="34" charset="0"/>
              </a:rPr>
              <a:t>la dependencia entre dos causas de incertidumbre</a:t>
            </a:r>
          </a:p>
        </p:txBody>
      </p:sp>
      <p:sp>
        <p:nvSpPr>
          <p:cNvPr id="4" name="Slide Number Placeholder 3"/>
          <p:cNvSpPr>
            <a:spLocks noGrp="1"/>
          </p:cNvSpPr>
          <p:nvPr>
            <p:ph type="sldNum" sz="quarter" idx="11"/>
          </p:nvPr>
        </p:nvSpPr>
        <p:spPr/>
        <p:txBody>
          <a:bodyPr/>
          <a:lstStyle/>
          <a:p>
            <a:pPr>
              <a:defRPr/>
            </a:pPr>
            <a:fld id="{DC985F40-3A00-41C0-A8C3-9761C753B3C1}" type="slidenum">
              <a:rPr lang="en-GB" smtClean="0"/>
              <a:pPr>
                <a:defRPr/>
              </a:pPr>
              <a:t>43</a:t>
            </a:fld>
            <a:endParaRPr lang="en-GB" sz="1400">
              <a:latin typeface="Arial" charset="0"/>
            </a:endParaRPr>
          </a:p>
        </p:txBody>
      </p:sp>
    </p:spTree>
    <p:extLst>
      <p:ext uri="{BB962C8B-B14F-4D97-AF65-F5344CB8AC3E}">
        <p14:creationId xmlns:p14="http://schemas.microsoft.com/office/powerpoint/2010/main" val="9444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91264" cy="4776936"/>
          </a:xfrm>
        </p:spPr>
        <p:txBody>
          <a:bodyPr/>
          <a:lstStyle/>
          <a:p>
            <a:r>
              <a:rPr lang="es-ES" sz="2000" dirty="0" smtClean="0">
                <a:solidFill>
                  <a:srgbClr val="023C70"/>
                </a:solidFill>
                <a:latin typeface="Arial" pitchFamily="34" charset="0"/>
                <a:cs typeface="Arial" pitchFamily="34" charset="0"/>
              </a:rPr>
              <a:t>Determinista: proyección basada en un conjunto cerrado de hipótesis. La incertidumbre debe capturarse en la determinación de esas hipótesis.</a:t>
            </a:r>
          </a:p>
          <a:p>
            <a:pPr lvl="1"/>
            <a:r>
              <a:rPr lang="es-ES" sz="1800" dirty="0" err="1" smtClean="0">
                <a:solidFill>
                  <a:srgbClr val="023C70"/>
                </a:solidFill>
                <a:latin typeface="Arial" pitchFamily="34" charset="0"/>
                <a:cs typeface="Arial" pitchFamily="34" charset="0"/>
              </a:rPr>
              <a:t>Run</a:t>
            </a:r>
            <a:r>
              <a:rPr lang="es-ES" sz="1800" dirty="0" smtClean="0">
                <a:solidFill>
                  <a:srgbClr val="023C70"/>
                </a:solidFill>
                <a:latin typeface="Arial" pitchFamily="34" charset="0"/>
                <a:cs typeface="Arial" pitchFamily="34" charset="0"/>
              </a:rPr>
              <a:t> off triángulos</a:t>
            </a:r>
          </a:p>
          <a:p>
            <a:pPr lvl="1"/>
            <a:r>
              <a:rPr lang="es-ES" sz="1800" dirty="0" smtClean="0">
                <a:solidFill>
                  <a:srgbClr val="023C70"/>
                </a:solidFill>
                <a:latin typeface="Arial" pitchFamily="34" charset="0"/>
                <a:cs typeface="Arial" pitchFamily="34" charset="0"/>
              </a:rPr>
              <a:t>Modelos de frecuencia y severidad de prestaciones</a:t>
            </a:r>
          </a:p>
          <a:p>
            <a:pPr lvl="1"/>
            <a:r>
              <a:rPr lang="es-ES" sz="1800" dirty="0" smtClean="0">
                <a:solidFill>
                  <a:srgbClr val="023C70"/>
                </a:solidFill>
                <a:latin typeface="Arial" pitchFamily="34" charset="0"/>
                <a:cs typeface="Arial" pitchFamily="34" charset="0"/>
              </a:rPr>
              <a:t>Metodologías basadas en Ratios</a:t>
            </a:r>
          </a:p>
          <a:p>
            <a:r>
              <a:rPr lang="es-ES" sz="2000" dirty="0" smtClean="0">
                <a:solidFill>
                  <a:srgbClr val="023C70"/>
                </a:solidFill>
                <a:latin typeface="Arial" pitchFamily="34" charset="0"/>
                <a:cs typeface="Arial" pitchFamily="34" charset="0"/>
              </a:rPr>
              <a:t>Analíticos: utilización de formulas cerradas</a:t>
            </a:r>
          </a:p>
          <a:p>
            <a:r>
              <a:rPr lang="es-ES" sz="2000" dirty="0" smtClean="0">
                <a:solidFill>
                  <a:srgbClr val="023C70"/>
                </a:solidFill>
                <a:latin typeface="Arial" pitchFamily="34" charset="0"/>
                <a:cs typeface="Arial" pitchFamily="34" charset="0"/>
              </a:rPr>
              <a:t>Estocásticos:</a:t>
            </a:r>
          </a:p>
          <a:p>
            <a:pPr lvl="1"/>
            <a:r>
              <a:rPr lang="es-ES" sz="1800" dirty="0" smtClean="0">
                <a:solidFill>
                  <a:srgbClr val="023C70"/>
                </a:solidFill>
                <a:latin typeface="Arial" pitchFamily="34" charset="0"/>
                <a:cs typeface="Arial" pitchFamily="34" charset="0"/>
              </a:rPr>
              <a:t>Simulaciones de Montecarlo: gran numero de escenarios en los que varias hipótesis se cambian en cada escenario. Mediante la simulación se obtiene la distribución de los flujos y la media seria una estimación.</a:t>
            </a:r>
          </a:p>
          <a:p>
            <a:pPr lvl="1"/>
            <a:r>
              <a:rPr lang="es-ES" sz="1800" dirty="0" err="1" smtClean="0">
                <a:solidFill>
                  <a:srgbClr val="023C70"/>
                </a:solidFill>
                <a:latin typeface="Arial" pitchFamily="34" charset="0"/>
                <a:cs typeface="Arial" pitchFamily="34" charset="0"/>
              </a:rPr>
              <a:t>Bootstrapping</a:t>
            </a:r>
            <a:r>
              <a:rPr lang="es-ES" sz="1800" dirty="0" smtClean="0">
                <a:solidFill>
                  <a:srgbClr val="023C70"/>
                </a:solidFill>
                <a:latin typeface="Arial" pitchFamily="34" charset="0"/>
                <a:cs typeface="Arial" pitchFamily="34" charset="0"/>
              </a:rPr>
              <a:t>, explicar como se pagan las prestaciones e ir limpiando residuos.</a:t>
            </a:r>
          </a:p>
          <a:p>
            <a:pPr lvl="1"/>
            <a:r>
              <a:rPr lang="es-ES" sz="1800" dirty="0" smtClean="0">
                <a:solidFill>
                  <a:srgbClr val="023C70"/>
                </a:solidFill>
                <a:latin typeface="Arial" pitchFamily="34" charset="0"/>
                <a:cs typeface="Arial" pitchFamily="34" charset="0"/>
              </a:rPr>
              <a:t>Métodos Bayesianos: mezclar hipótesis con observaciones</a:t>
            </a:r>
          </a:p>
          <a:p>
            <a:pPr lvl="1"/>
            <a:endParaRPr lang="es-ES" sz="1800" dirty="0" smtClean="0">
              <a:solidFill>
                <a:srgbClr val="023C70"/>
              </a:solidFill>
              <a:latin typeface="Arial" pitchFamily="34" charset="0"/>
              <a:cs typeface="Arial" pitchFamily="34" charset="0"/>
            </a:endParaRPr>
          </a:p>
          <a:p>
            <a:endParaRPr lang="es-ES" sz="2000" dirty="0">
              <a:solidFill>
                <a:srgbClr val="023C70"/>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pPr>
              <a:defRPr/>
            </a:pPr>
            <a:fld id="{DC985F40-3A00-41C0-A8C3-9761C753B3C1}" type="slidenum">
              <a:rPr lang="en-GB" smtClean="0"/>
              <a:pPr>
                <a:defRPr/>
              </a:pPr>
              <a:t>44</a:t>
            </a:fld>
            <a:endParaRPr lang="en-GB" sz="1400">
              <a:latin typeface="Arial" charset="0"/>
            </a:endParaRPr>
          </a:p>
        </p:txBody>
      </p:sp>
      <p:sp>
        <p:nvSpPr>
          <p:cNvPr id="5" name="Title 1"/>
          <p:cNvSpPr>
            <a:spLocks noGrp="1"/>
          </p:cNvSpPr>
          <p:nvPr>
            <p:ph type="title"/>
          </p:nvPr>
        </p:nvSpPr>
        <p:spPr>
          <a:xfrm>
            <a:off x="533400" y="129952"/>
            <a:ext cx="6248400" cy="1066800"/>
          </a:xfrm>
        </p:spPr>
        <p:txBody>
          <a:bodyPr/>
          <a:lstStyle/>
          <a:p>
            <a:r>
              <a:rPr lang="es-ES" dirty="0" smtClean="0"/>
              <a:t>Proyección de flujos: selección de métodos</a:t>
            </a:r>
            <a:endParaRPr lang="es-ES" dirty="0"/>
          </a:p>
        </p:txBody>
      </p:sp>
    </p:spTree>
    <p:extLst>
      <p:ext uri="{BB962C8B-B14F-4D97-AF65-F5344CB8AC3E}">
        <p14:creationId xmlns:p14="http://schemas.microsoft.com/office/powerpoint/2010/main" val="3815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071563" y="0"/>
            <a:ext cx="5786437" cy="1295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algn="ctr" eaLnBrk="1" hangingPunct="1">
              <a:defRPr sz="2800">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Otras consideraciones </a:t>
            </a:r>
          </a:p>
          <a:p>
            <a:r>
              <a:rPr lang="es-ES" dirty="0"/>
              <a:t>al proyectar flujos: gastos</a:t>
            </a:r>
          </a:p>
        </p:txBody>
      </p:sp>
      <p:sp>
        <p:nvSpPr>
          <p:cNvPr id="11267" name="4 Rectángulo"/>
          <p:cNvSpPr>
            <a:spLocks noChangeArrowheads="1"/>
          </p:cNvSpPr>
          <p:nvPr/>
        </p:nvSpPr>
        <p:spPr bwMode="auto">
          <a:xfrm>
            <a:off x="1071563" y="1500188"/>
            <a:ext cx="7500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s-ES" sz="2000" i="1" u="sng" dirty="0"/>
              <a:t>Proyección de gastos no individualizables</a:t>
            </a:r>
          </a:p>
        </p:txBody>
      </p:sp>
      <p:sp>
        <p:nvSpPr>
          <p:cNvPr id="4" name="3 Rectángulo"/>
          <p:cNvSpPr/>
          <p:nvPr/>
        </p:nvSpPr>
        <p:spPr>
          <a:xfrm>
            <a:off x="3143250" y="4035425"/>
            <a:ext cx="5500688" cy="1046440"/>
          </a:xfrm>
          <a:prstGeom prst="rect">
            <a:avLst/>
          </a:prstGeom>
        </p:spPr>
        <p:txBody>
          <a:bodyPr>
            <a:spAutoFit/>
          </a:bodyPr>
          <a:lstStyle/>
          <a:p>
            <a:pPr>
              <a:spcBef>
                <a:spcPts val="1200"/>
              </a:spcBef>
              <a:defRPr/>
            </a:pPr>
            <a:r>
              <a:rPr lang="es-ES" sz="1600" i="1" u="sng" dirty="0"/>
              <a:t>Provisión para primas no consumidas</a:t>
            </a:r>
          </a:p>
          <a:p>
            <a:pPr marL="355600">
              <a:spcBef>
                <a:spcPts val="1200"/>
              </a:spcBef>
              <a:defRPr/>
            </a:pPr>
            <a:r>
              <a:rPr lang="es-ES" sz="1800" dirty="0"/>
              <a:t>Provisión </a:t>
            </a:r>
            <a:r>
              <a:rPr lang="es-ES" sz="1800" dirty="0" smtClean="0"/>
              <a:t>para </a:t>
            </a:r>
            <a:r>
              <a:rPr lang="es-ES" sz="1800" dirty="0"/>
              <a:t>siniestros pendientes de ocurrir y gastos asociados</a:t>
            </a:r>
          </a:p>
        </p:txBody>
      </p:sp>
      <p:sp>
        <p:nvSpPr>
          <p:cNvPr id="22533" name="5 Rectángulo"/>
          <p:cNvSpPr>
            <a:spLocks noChangeArrowheads="1"/>
          </p:cNvSpPr>
          <p:nvPr/>
        </p:nvSpPr>
        <p:spPr bwMode="auto">
          <a:xfrm>
            <a:off x="609600" y="2143125"/>
            <a:ext cx="2143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s-ES" sz="1800" dirty="0"/>
              <a:t>Distribución bajo el principio de empresa en funcionamiento</a:t>
            </a:r>
          </a:p>
        </p:txBody>
      </p:sp>
      <p:sp>
        <p:nvSpPr>
          <p:cNvPr id="22534" name="7 Rectángulo"/>
          <p:cNvSpPr>
            <a:spLocks noChangeArrowheads="1"/>
          </p:cNvSpPr>
          <p:nvPr/>
        </p:nvSpPr>
        <p:spPr bwMode="auto">
          <a:xfrm>
            <a:off x="3395663" y="2022475"/>
            <a:ext cx="25003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s-ES" sz="1800" dirty="0"/>
              <a:t>Distribución de los gastos futuros </a:t>
            </a:r>
          </a:p>
          <a:p>
            <a:pPr algn="ctr"/>
            <a:r>
              <a:rPr lang="es-ES" sz="1800" u="sng" dirty="0"/>
              <a:t>no individualizables </a:t>
            </a:r>
            <a:r>
              <a:rPr lang="es-ES" sz="1800" dirty="0"/>
              <a:t>entre cartera existente y el nuevo negocio</a:t>
            </a:r>
          </a:p>
        </p:txBody>
      </p:sp>
      <p:sp>
        <p:nvSpPr>
          <p:cNvPr id="22535" name="8 Rectángulo"/>
          <p:cNvSpPr>
            <a:spLocks noChangeArrowheads="1"/>
          </p:cNvSpPr>
          <p:nvPr/>
        </p:nvSpPr>
        <p:spPr bwMode="auto">
          <a:xfrm>
            <a:off x="6610350" y="1928813"/>
            <a:ext cx="19288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s-ES" sz="1800" dirty="0"/>
              <a:t>No significa en modo </a:t>
            </a:r>
            <a:r>
              <a:rPr lang="es-ES" sz="1800" dirty="0" smtClean="0"/>
              <a:t>alguno considerar </a:t>
            </a:r>
            <a:r>
              <a:rPr lang="es-ES" sz="1800" dirty="0"/>
              <a:t>flujos por nuevo negocio</a:t>
            </a:r>
          </a:p>
        </p:txBody>
      </p:sp>
      <p:sp>
        <p:nvSpPr>
          <p:cNvPr id="13320" name="9 Rectángulo"/>
          <p:cNvSpPr>
            <a:spLocks noChangeArrowheads="1"/>
          </p:cNvSpPr>
          <p:nvPr/>
        </p:nvSpPr>
        <p:spPr bwMode="auto">
          <a:xfrm>
            <a:off x="3143250" y="5384800"/>
            <a:ext cx="4714875" cy="769441"/>
          </a:xfrm>
          <a:prstGeom prst="rect">
            <a:avLst/>
          </a:prstGeom>
          <a:noFill/>
          <a:ln w="9525">
            <a:noFill/>
            <a:miter lim="800000"/>
            <a:headEnd/>
            <a:tailEnd/>
          </a:ln>
        </p:spPr>
        <p:txBody>
          <a:bodyPr>
            <a:spAutoFit/>
          </a:bodyPr>
          <a:lstStyle/>
          <a:p>
            <a:pPr>
              <a:spcBef>
                <a:spcPts val="1200"/>
              </a:spcBef>
              <a:defRPr/>
            </a:pPr>
            <a:r>
              <a:rPr lang="es-ES" sz="1600" i="1" u="sng" dirty="0">
                <a:latin typeface="Arial Unicode MS" pitchFamily="34" charset="-128"/>
                <a:ea typeface="Arial Unicode MS" pitchFamily="34" charset="-128"/>
                <a:cs typeface="Arial Unicode MS" pitchFamily="34" charset="-128"/>
              </a:rPr>
              <a:t>Provisión para prestaciones.   </a:t>
            </a:r>
          </a:p>
          <a:p>
            <a:pPr marL="450850">
              <a:spcBef>
                <a:spcPts val="1200"/>
              </a:spcBef>
              <a:defRPr/>
            </a:pPr>
            <a:r>
              <a:rPr lang="es-ES" sz="1800" dirty="0"/>
              <a:t>Necesidad de descomposición en flujos </a:t>
            </a:r>
          </a:p>
        </p:txBody>
      </p:sp>
      <p:sp>
        <p:nvSpPr>
          <p:cNvPr id="11" name="10 Flecha a la derecha con muesca"/>
          <p:cNvSpPr/>
          <p:nvPr/>
        </p:nvSpPr>
        <p:spPr>
          <a:xfrm>
            <a:off x="2752725" y="2571750"/>
            <a:ext cx="642938" cy="28575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Flecha a la derecha con muesca"/>
          <p:cNvSpPr/>
          <p:nvPr/>
        </p:nvSpPr>
        <p:spPr>
          <a:xfrm>
            <a:off x="5895975" y="2571750"/>
            <a:ext cx="642938" cy="28575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5 Rectángulo"/>
          <p:cNvSpPr>
            <a:spLocks noChangeArrowheads="1"/>
          </p:cNvSpPr>
          <p:nvPr/>
        </p:nvSpPr>
        <p:spPr bwMode="auto">
          <a:xfrm>
            <a:off x="285750" y="4000500"/>
            <a:ext cx="26431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buFont typeface="Wingdings" pitchFamily="2" charset="2"/>
              <a:buChar char="Ø"/>
            </a:pPr>
            <a:r>
              <a:rPr lang="es-ES" sz="1800" dirty="0"/>
              <a:t> Cálculo separado</a:t>
            </a:r>
          </a:p>
          <a:p>
            <a:pPr>
              <a:spcBef>
                <a:spcPts val="1200"/>
              </a:spcBef>
              <a:buFont typeface="Wingdings" pitchFamily="2" charset="2"/>
              <a:buChar char="Ø"/>
            </a:pPr>
            <a:r>
              <a:rPr lang="es-ES" sz="1800" dirty="0"/>
              <a:t> Sin márgenes de prudencia</a:t>
            </a:r>
          </a:p>
          <a:p>
            <a:pPr>
              <a:spcBef>
                <a:spcPts val="1200"/>
              </a:spcBef>
              <a:buFont typeface="Wingdings" pitchFamily="2" charset="2"/>
              <a:buChar char="Ø"/>
            </a:pPr>
            <a:r>
              <a:rPr lang="es-ES" sz="1800" dirty="0"/>
              <a:t> Seguro directo separado de reaseguro</a:t>
            </a:r>
          </a:p>
          <a:p>
            <a:pPr>
              <a:spcBef>
                <a:spcPts val="1200"/>
              </a:spcBef>
              <a:buFont typeface="Wingdings" pitchFamily="2" charset="2"/>
              <a:buChar char="Ø"/>
            </a:pPr>
            <a:r>
              <a:rPr lang="es-ES" sz="1800" dirty="0"/>
              <a:t> Cálculo en tres pasos</a:t>
            </a:r>
          </a:p>
        </p:txBody>
      </p:sp>
      <p:cxnSp>
        <p:nvCxnSpPr>
          <p:cNvPr id="14" name="13 Conector recto"/>
          <p:cNvCxnSpPr>
            <a:cxnSpLocks noChangeShapeType="1"/>
          </p:cNvCxnSpPr>
          <p:nvPr/>
        </p:nvCxnSpPr>
        <p:spPr bwMode="auto">
          <a:xfrm rot="5400000">
            <a:off x="1893887" y="5180013"/>
            <a:ext cx="2212975" cy="0"/>
          </a:xfrm>
          <a:prstGeom prst="line">
            <a:avLst/>
          </a:prstGeom>
          <a:noFill/>
          <a:ln w="25400" algn="ctr">
            <a:solidFill>
              <a:srgbClr val="800000"/>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45</a:t>
            </a:fld>
            <a:endParaRPr lang="en-GB">
              <a:solidFill>
                <a:schemeClr val="tx1"/>
              </a:solidFill>
            </a:endParaRPr>
          </a:p>
        </p:txBody>
      </p:sp>
    </p:spTree>
    <p:extLst>
      <p:ext uri="{BB962C8B-B14F-4D97-AF65-F5344CB8AC3E}">
        <p14:creationId xmlns:p14="http://schemas.microsoft.com/office/powerpoint/2010/main" val="2233139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wipe(left)">
                                      <p:cBhvr>
                                        <p:cTn id="16" dur="1000"/>
                                        <p:tgtEl>
                                          <p:spTgt spid="225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2535"/>
                                        </p:tgtEl>
                                        <p:attrNameLst>
                                          <p:attrName>style.visibility</p:attrName>
                                        </p:attrNameLst>
                                      </p:cBhvr>
                                      <p:to>
                                        <p:strVal val="visible"/>
                                      </p:to>
                                    </p:set>
                                    <p:animEffect transition="in" filter="wipe(left)">
                                      <p:cBhvr>
                                        <p:cTn id="25" dur="1000"/>
                                        <p:tgtEl>
                                          <p:spTgt spid="2253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nodeType="afterGroup">
                            <p:stCondLst>
                              <p:cond delay="1000"/>
                            </p:stCondLst>
                            <p:childTnLst>
                              <p:par>
                                <p:cTn id="36" presetID="8"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2000"/>
                                        <p:tgtEl>
                                          <p:spTgt spid="4"/>
                                        </p:tgtEl>
                                      </p:cBhvr>
                                    </p:animEffect>
                                  </p:childTnLst>
                                </p:cTn>
                              </p:par>
                              <p:par>
                                <p:cTn id="39" presetID="8" presetClass="entr" presetSubtype="32" fill="hold" grpId="0" nodeType="withEffect">
                                  <p:stCondLst>
                                    <p:cond delay="0"/>
                                  </p:stCondLst>
                                  <p:childTnLst>
                                    <p:set>
                                      <p:cBhvr>
                                        <p:cTn id="40" dur="1" fill="hold">
                                          <p:stCondLst>
                                            <p:cond delay="0"/>
                                          </p:stCondLst>
                                        </p:cTn>
                                        <p:tgtEl>
                                          <p:spTgt spid="13320"/>
                                        </p:tgtEl>
                                        <p:attrNameLst>
                                          <p:attrName>style.visibility</p:attrName>
                                        </p:attrNameLst>
                                      </p:cBhvr>
                                      <p:to>
                                        <p:strVal val="visible"/>
                                      </p:to>
                                    </p:set>
                                    <p:animEffect transition="in" filter="diamond(out)">
                                      <p:cBhvr>
                                        <p:cTn id="41"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533" grpId="0"/>
      <p:bldP spid="22534" grpId="0"/>
      <p:bldP spid="22535" grpId="0"/>
      <p:bldP spid="13320" grpId="0"/>
      <p:bldP spid="11" grpId="0" animBg="1"/>
      <p:bldP spid="1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b="1" dirty="0" smtClean="0">
                <a:latin typeface="Verdana" pitchFamily="34" charset="0"/>
              </a:rPr>
              <a:t>Margen de Riesgo</a:t>
            </a:r>
            <a:endParaRPr lang="en-US" b="1" dirty="0" smtClean="0"/>
          </a:p>
        </p:txBody>
      </p:sp>
      <p:sp>
        <p:nvSpPr>
          <p:cNvPr id="7171" name="Rectangle 3"/>
          <p:cNvSpPr>
            <a:spLocks noGrp="1" noChangeArrowheads="1"/>
          </p:cNvSpPr>
          <p:nvPr>
            <p:ph type="body" idx="1"/>
          </p:nvPr>
        </p:nvSpPr>
        <p:spPr/>
        <p:txBody>
          <a:bodyPr/>
          <a:lstStyle/>
          <a:p>
            <a:pPr>
              <a:buNone/>
            </a:pPr>
            <a:r>
              <a:rPr lang="en-GB" sz="2800" b="1" dirty="0" smtClean="0">
                <a:solidFill>
                  <a:srgbClr val="023C70"/>
                </a:solidFill>
                <a:latin typeface="Verdana" pitchFamily="34" charset="0"/>
              </a:rPr>
              <a:t>PT= </a:t>
            </a:r>
            <a:r>
              <a:rPr lang="en-GB" sz="2800" b="1" dirty="0" err="1" smtClean="0">
                <a:solidFill>
                  <a:srgbClr val="023C70"/>
                </a:solidFill>
                <a:latin typeface="Verdana" pitchFamily="34" charset="0"/>
              </a:rPr>
              <a:t>Mejor</a:t>
            </a:r>
            <a:r>
              <a:rPr lang="en-GB" sz="2800" b="1" dirty="0" smtClean="0">
                <a:solidFill>
                  <a:srgbClr val="023C70"/>
                </a:solidFill>
                <a:latin typeface="Verdana" pitchFamily="34" charset="0"/>
              </a:rPr>
              <a:t> </a:t>
            </a:r>
            <a:r>
              <a:rPr lang="en-GB" sz="2800" b="1" dirty="0" err="1" smtClean="0">
                <a:solidFill>
                  <a:srgbClr val="023C70"/>
                </a:solidFill>
                <a:latin typeface="Verdana" pitchFamily="34" charset="0"/>
              </a:rPr>
              <a:t>estimacion</a:t>
            </a:r>
            <a:r>
              <a:rPr lang="en-GB" sz="2800" b="1" dirty="0" smtClean="0">
                <a:solidFill>
                  <a:srgbClr val="023C70"/>
                </a:solidFill>
                <a:latin typeface="Verdana" pitchFamily="34" charset="0"/>
              </a:rPr>
              <a:t> + </a:t>
            </a:r>
            <a:r>
              <a:rPr lang="en-GB" sz="2800" b="1" dirty="0" err="1" smtClean="0">
                <a:solidFill>
                  <a:srgbClr val="023C70"/>
                </a:solidFill>
                <a:latin typeface="Verdana" pitchFamily="34" charset="0"/>
              </a:rPr>
              <a:t>Margen</a:t>
            </a:r>
            <a:r>
              <a:rPr lang="en-GB" sz="2800" b="1" dirty="0" smtClean="0">
                <a:solidFill>
                  <a:srgbClr val="023C70"/>
                </a:solidFill>
                <a:latin typeface="Verdana" pitchFamily="34" charset="0"/>
              </a:rPr>
              <a:t> de </a:t>
            </a:r>
            <a:r>
              <a:rPr lang="en-GB" sz="2800" b="1" dirty="0" err="1" smtClean="0">
                <a:solidFill>
                  <a:srgbClr val="023C70"/>
                </a:solidFill>
                <a:latin typeface="Verdana" pitchFamily="34" charset="0"/>
              </a:rPr>
              <a:t>riesgo</a:t>
            </a:r>
            <a:endParaRPr lang="fi-FI" sz="2800" b="1" dirty="0" smtClean="0">
              <a:solidFill>
                <a:srgbClr val="023C70"/>
              </a:solidFill>
            </a:endParaRPr>
          </a:p>
          <a:p>
            <a:pPr>
              <a:buNone/>
            </a:pPr>
            <a:endParaRPr lang="en-GB" dirty="0" smtClean="0">
              <a:solidFill>
                <a:srgbClr val="023C70"/>
              </a:solidFill>
              <a:latin typeface="Verdana" pitchFamily="34" charset="0"/>
            </a:endParaRPr>
          </a:p>
          <a:p>
            <a:pPr>
              <a:buNone/>
            </a:pPr>
            <a:r>
              <a:rPr lang="en-GB" dirty="0" err="1" smtClean="0">
                <a:solidFill>
                  <a:srgbClr val="023C70"/>
                </a:solidFill>
                <a:latin typeface="Verdana" pitchFamily="34" charset="0"/>
              </a:rPr>
              <a:t>Porque</a:t>
            </a:r>
            <a:r>
              <a:rPr lang="en-GB" dirty="0" smtClean="0">
                <a:solidFill>
                  <a:srgbClr val="023C70"/>
                </a:solidFill>
                <a:latin typeface="Verdana" pitchFamily="34" charset="0"/>
              </a:rPr>
              <a:t> se </a:t>
            </a:r>
            <a:r>
              <a:rPr lang="en-GB" dirty="0" err="1" smtClean="0">
                <a:solidFill>
                  <a:srgbClr val="023C70"/>
                </a:solidFill>
                <a:latin typeface="Verdana" pitchFamily="34" charset="0"/>
              </a:rPr>
              <a:t>necesita</a:t>
            </a:r>
            <a:r>
              <a:rPr lang="en-GB" dirty="0" smtClean="0">
                <a:solidFill>
                  <a:srgbClr val="023C70"/>
                </a:solidFill>
                <a:latin typeface="Verdana" pitchFamily="34" charset="0"/>
              </a:rPr>
              <a:t> un </a:t>
            </a:r>
            <a:r>
              <a:rPr lang="en-GB" dirty="0" err="1" smtClean="0">
                <a:solidFill>
                  <a:srgbClr val="023C70"/>
                </a:solidFill>
                <a:latin typeface="Verdana" pitchFamily="34" charset="0"/>
              </a:rPr>
              <a:t>margen</a:t>
            </a:r>
            <a:r>
              <a:rPr lang="en-GB" dirty="0" smtClean="0">
                <a:solidFill>
                  <a:srgbClr val="023C70"/>
                </a:solidFill>
                <a:latin typeface="Verdana" pitchFamily="34" charset="0"/>
              </a:rPr>
              <a:t> de </a:t>
            </a:r>
            <a:r>
              <a:rPr lang="en-GB" dirty="0" err="1" smtClean="0">
                <a:solidFill>
                  <a:srgbClr val="023C70"/>
                </a:solidFill>
                <a:latin typeface="Verdana" pitchFamily="34" charset="0"/>
              </a:rPr>
              <a:t>riesgo</a:t>
            </a:r>
            <a:r>
              <a:rPr lang="en-GB" dirty="0" smtClean="0">
                <a:solidFill>
                  <a:srgbClr val="023C70"/>
                </a:solidFill>
                <a:latin typeface="Verdana" pitchFamily="34" charset="0"/>
              </a:rPr>
              <a:t>?</a:t>
            </a:r>
          </a:p>
          <a:p>
            <a:pPr marL="914400" lvl="1" indent="-457200">
              <a:buFont typeface="+mj-lt"/>
              <a:buAutoNum type="arabicPeriod"/>
            </a:pPr>
            <a:r>
              <a:rPr lang="en-GB" dirty="0" err="1" smtClean="0">
                <a:solidFill>
                  <a:srgbClr val="023C70"/>
                </a:solidFill>
                <a:latin typeface="Verdana" pitchFamily="34" charset="0"/>
              </a:rPr>
              <a:t>Punto</a:t>
            </a:r>
            <a:r>
              <a:rPr lang="en-GB" dirty="0" smtClean="0">
                <a:solidFill>
                  <a:srgbClr val="023C70"/>
                </a:solidFill>
                <a:latin typeface="Verdana" pitchFamily="34" charset="0"/>
              </a:rPr>
              <a:t> de vista del </a:t>
            </a:r>
            <a:r>
              <a:rPr lang="en-GB" dirty="0" err="1" smtClean="0">
                <a:solidFill>
                  <a:srgbClr val="023C70"/>
                </a:solidFill>
                <a:latin typeface="Verdana" pitchFamily="34" charset="0"/>
              </a:rPr>
              <a:t>mercado</a:t>
            </a:r>
            <a:r>
              <a:rPr lang="en-GB" dirty="0" smtClean="0">
                <a:solidFill>
                  <a:srgbClr val="023C70"/>
                </a:solidFill>
                <a:latin typeface="Verdana" pitchFamily="34" charset="0"/>
              </a:rPr>
              <a:t> – </a:t>
            </a:r>
            <a:r>
              <a:rPr lang="en-GB" dirty="0" err="1" smtClean="0">
                <a:solidFill>
                  <a:srgbClr val="023C70"/>
                </a:solidFill>
                <a:latin typeface="Verdana" pitchFamily="34" charset="0"/>
              </a:rPr>
              <a:t>volatilidad</a:t>
            </a:r>
            <a:endParaRPr lang="en-GB" dirty="0" smtClean="0">
              <a:solidFill>
                <a:srgbClr val="023C70"/>
              </a:solidFill>
              <a:latin typeface="Verdana" pitchFamily="34" charset="0"/>
            </a:endParaRPr>
          </a:p>
          <a:p>
            <a:pPr marL="914400" lvl="1" indent="-457200">
              <a:buFont typeface="+mj-lt"/>
              <a:buAutoNum type="arabicPeriod"/>
            </a:pPr>
            <a:r>
              <a:rPr lang="en-GB" dirty="0" err="1" smtClean="0">
                <a:solidFill>
                  <a:srgbClr val="023C70"/>
                </a:solidFill>
                <a:latin typeface="Verdana" pitchFamily="34" charset="0"/>
              </a:rPr>
              <a:t>Punto</a:t>
            </a:r>
            <a:r>
              <a:rPr lang="en-GB" dirty="0" smtClean="0">
                <a:solidFill>
                  <a:srgbClr val="023C70"/>
                </a:solidFill>
                <a:latin typeface="Verdana" pitchFamily="34" charset="0"/>
              </a:rPr>
              <a:t> de vista Actuarial  – </a:t>
            </a:r>
            <a:r>
              <a:rPr lang="en-GB" dirty="0" err="1" smtClean="0">
                <a:solidFill>
                  <a:srgbClr val="023C70"/>
                </a:solidFill>
                <a:latin typeface="Verdana" pitchFamily="34" charset="0"/>
              </a:rPr>
              <a:t>incertidumbre</a:t>
            </a:r>
            <a:endParaRPr lang="en-GB" dirty="0" smtClean="0">
              <a:solidFill>
                <a:srgbClr val="023C70"/>
              </a:solidFill>
              <a:latin typeface="Verdana" pitchFamily="34" charset="0"/>
            </a:endParaRPr>
          </a:p>
          <a:p>
            <a:pPr marL="914400" lvl="1" indent="-457200">
              <a:buFont typeface="+mj-lt"/>
              <a:buAutoNum type="arabicPeriod"/>
            </a:pPr>
            <a:r>
              <a:rPr lang="en-GB" dirty="0" err="1" smtClean="0">
                <a:solidFill>
                  <a:srgbClr val="023C70"/>
                </a:solidFill>
                <a:latin typeface="Verdana" pitchFamily="34" charset="0"/>
              </a:rPr>
              <a:t>Punto</a:t>
            </a:r>
            <a:r>
              <a:rPr lang="en-GB" dirty="0" smtClean="0">
                <a:solidFill>
                  <a:srgbClr val="023C70"/>
                </a:solidFill>
                <a:latin typeface="Verdana" pitchFamily="34" charset="0"/>
              </a:rPr>
              <a:t> de vista Supervisor – </a:t>
            </a:r>
            <a:r>
              <a:rPr lang="en-GB" dirty="0" err="1" smtClean="0">
                <a:solidFill>
                  <a:srgbClr val="023C70"/>
                </a:solidFill>
                <a:latin typeface="Verdana" pitchFamily="34" charset="0"/>
              </a:rPr>
              <a:t>prudencia</a:t>
            </a:r>
            <a:r>
              <a:rPr lang="en-GB" dirty="0" smtClean="0">
                <a:solidFill>
                  <a:srgbClr val="023C70"/>
                </a:solidFill>
                <a:latin typeface="Verdana" pitchFamily="34" charset="0"/>
              </a:rPr>
              <a:t/>
            </a:r>
            <a:br>
              <a:rPr lang="en-GB" dirty="0" smtClean="0">
                <a:solidFill>
                  <a:srgbClr val="023C70"/>
                </a:solidFill>
                <a:latin typeface="Verdana" pitchFamily="34" charset="0"/>
              </a:rPr>
            </a:br>
            <a:r>
              <a:rPr lang="en-GB" dirty="0" smtClean="0">
                <a:solidFill>
                  <a:srgbClr val="023C70"/>
                </a:solidFill>
                <a:latin typeface="Verdana" pitchFamily="34" charset="0"/>
              </a:rPr>
              <a:t>(</a:t>
            </a:r>
            <a:r>
              <a:rPr lang="en-GB" dirty="0" err="1" smtClean="0">
                <a:solidFill>
                  <a:srgbClr val="023C70"/>
                </a:solidFill>
                <a:latin typeface="Verdana" pitchFamily="34" charset="0"/>
              </a:rPr>
              <a:t>proteccion</a:t>
            </a:r>
            <a:r>
              <a:rPr lang="en-GB" dirty="0" smtClean="0">
                <a:solidFill>
                  <a:srgbClr val="023C70"/>
                </a:solidFill>
                <a:latin typeface="Verdana" pitchFamily="34" charset="0"/>
              </a:rPr>
              <a:t> </a:t>
            </a:r>
            <a:r>
              <a:rPr lang="en-GB" dirty="0" err="1" smtClean="0">
                <a:solidFill>
                  <a:srgbClr val="023C70"/>
                </a:solidFill>
                <a:latin typeface="Verdana" pitchFamily="34" charset="0"/>
              </a:rPr>
              <a:t>tomadores</a:t>
            </a:r>
            <a:r>
              <a:rPr lang="en-GB" dirty="0" smtClean="0">
                <a:solidFill>
                  <a:srgbClr val="023C70"/>
                </a:solidFill>
                <a:latin typeface="Verdana" pitchFamily="34" charset="0"/>
              </a:rPr>
              <a:t> y </a:t>
            </a:r>
            <a:r>
              <a:rPr lang="en-GB" dirty="0" err="1" smtClean="0">
                <a:solidFill>
                  <a:srgbClr val="023C70"/>
                </a:solidFill>
                <a:latin typeface="Verdana" pitchFamily="34" charset="0"/>
              </a:rPr>
              <a:t>beneficiarios</a:t>
            </a:r>
            <a:r>
              <a:rPr lang="en-GB" dirty="0" smtClean="0">
                <a:solidFill>
                  <a:srgbClr val="023C70"/>
                </a:solidFill>
                <a:latin typeface="Verdana" pitchFamily="34" charset="0"/>
              </a:rPr>
              <a:t>)</a:t>
            </a:r>
          </a:p>
          <a:p>
            <a:endParaRPr lang="en-US" dirty="0" smtClean="0">
              <a:solidFill>
                <a:srgbClr val="023C70"/>
              </a:solidFill>
            </a:endParaRP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46</a:t>
            </a:fld>
            <a:endParaRPr lang="en-GB" sz="1400">
              <a:latin typeface="Arial" charset="0"/>
            </a:endParaRPr>
          </a:p>
        </p:txBody>
      </p:sp>
    </p:spTree>
    <p:extLst>
      <p:ext uri="{BB962C8B-B14F-4D97-AF65-F5344CB8AC3E}">
        <p14:creationId xmlns:p14="http://schemas.microsoft.com/office/powerpoint/2010/main" val="1023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err="1" smtClean="0"/>
              <a:t>Cual</a:t>
            </a:r>
            <a:r>
              <a:rPr lang="en-US" dirty="0" smtClean="0"/>
              <a:t> </a:t>
            </a:r>
            <a:r>
              <a:rPr lang="en-US" dirty="0" err="1" smtClean="0"/>
              <a:t>es</a:t>
            </a:r>
            <a:r>
              <a:rPr lang="en-US" dirty="0" smtClean="0"/>
              <a:t> el valor de </a:t>
            </a:r>
            <a:r>
              <a:rPr lang="en-US" dirty="0" err="1" smtClean="0"/>
              <a:t>transferencia</a:t>
            </a:r>
            <a:r>
              <a:rPr lang="en-US" dirty="0" smtClean="0"/>
              <a:t>?</a:t>
            </a:r>
          </a:p>
        </p:txBody>
      </p:sp>
      <p:sp>
        <p:nvSpPr>
          <p:cNvPr id="7171" name="Rectangle 3"/>
          <p:cNvSpPr>
            <a:spLocks noGrp="1" noChangeArrowheads="1"/>
          </p:cNvSpPr>
          <p:nvPr>
            <p:ph type="body" idx="1"/>
          </p:nvPr>
        </p:nvSpPr>
        <p:spPr>
          <a:xfrm>
            <a:off x="533400" y="1628800"/>
            <a:ext cx="8153400" cy="4419600"/>
          </a:xfrm>
        </p:spPr>
        <p:txBody>
          <a:bodyPr/>
          <a:lstStyle/>
          <a:p>
            <a:pPr marL="228600" lvl="0" indent="-228600" eaLnBrk="0" hangingPunct="0">
              <a:spcBef>
                <a:spcPct val="50000"/>
              </a:spcBef>
              <a:defRPr/>
            </a:pPr>
            <a:r>
              <a:rPr lang="es-ES" sz="2000" dirty="0" smtClean="0"/>
              <a:t>SII: Valoración de PT (Art. 76.2)</a:t>
            </a:r>
          </a:p>
          <a:p>
            <a:pPr marL="685800" lvl="1" indent="-228600">
              <a:spcBef>
                <a:spcPct val="50000"/>
              </a:spcBef>
              <a:spcAft>
                <a:spcPts val="1200"/>
              </a:spcAft>
              <a:buNone/>
            </a:pPr>
            <a:r>
              <a:rPr lang="es-ES" sz="1800" i="1" dirty="0" smtClean="0"/>
              <a:t>“El valor de las provisiones </a:t>
            </a:r>
            <a:r>
              <a:rPr lang="es-ES" sz="1800" i="1" dirty="0" err="1" smtClean="0"/>
              <a:t>tecnicas</a:t>
            </a:r>
            <a:r>
              <a:rPr lang="es-ES" sz="1800" i="1" dirty="0" smtClean="0"/>
              <a:t> </a:t>
            </a:r>
            <a:r>
              <a:rPr lang="es-ES" sz="1800" i="1" dirty="0" err="1" smtClean="0"/>
              <a:t>correspondera</a:t>
            </a:r>
            <a:r>
              <a:rPr lang="es-ES" sz="1800" i="1" dirty="0" smtClean="0"/>
              <a:t> con la </a:t>
            </a:r>
            <a:r>
              <a:rPr lang="es-ES" sz="1800" i="1" dirty="0" err="1" smtClean="0"/>
              <a:t>cuantia</a:t>
            </a:r>
            <a:r>
              <a:rPr lang="es-ES" sz="1800" i="1" dirty="0" smtClean="0"/>
              <a:t> que un reasegurador </a:t>
            </a:r>
            <a:r>
              <a:rPr lang="es-ES" sz="1800" i="1" dirty="0" err="1" smtClean="0"/>
              <a:t>tendria</a:t>
            </a:r>
            <a:r>
              <a:rPr lang="es-ES" sz="1800" i="1" dirty="0" smtClean="0"/>
              <a:t> que pagar si quisiera transferir las obligaciones de seguros inmediatamente a otro asegurador.</a:t>
            </a:r>
          </a:p>
          <a:p>
            <a:pPr marL="285750" indent="-228600">
              <a:spcBef>
                <a:spcPts val="0"/>
              </a:spcBef>
              <a:spcAft>
                <a:spcPts val="0"/>
              </a:spcAft>
              <a:buNone/>
            </a:pPr>
            <a:r>
              <a:rPr lang="es-ES" sz="1400" i="1" dirty="0" smtClean="0"/>
              <a:t> </a:t>
            </a:r>
          </a:p>
          <a:p>
            <a:pPr marL="0" indent="0">
              <a:buNone/>
            </a:pPr>
            <a:endParaRPr lang="es-ES" sz="2000" dirty="0" smtClean="0"/>
          </a:p>
        </p:txBody>
      </p:sp>
      <p:sp>
        <p:nvSpPr>
          <p:cNvPr id="4" name="Rectangle 26"/>
          <p:cNvSpPr>
            <a:spLocks noChangeArrowheads="1"/>
          </p:cNvSpPr>
          <p:nvPr/>
        </p:nvSpPr>
        <p:spPr bwMode="auto">
          <a:xfrm>
            <a:off x="467458" y="5639395"/>
            <a:ext cx="8532934" cy="669925"/>
          </a:xfrm>
          <a:prstGeom prst="rect">
            <a:avLst/>
          </a:prstGeom>
          <a:solidFill>
            <a:schemeClr val="bg1"/>
          </a:solidFill>
          <a:ln w="9525" algn="ctr">
            <a:solidFill>
              <a:srgbClr val="98B6DC"/>
            </a:solidFill>
            <a:miter lim="800000"/>
            <a:headEnd/>
            <a:tailEnd/>
          </a:ln>
          <a:effectLst>
            <a:prstShdw prst="shdw17" dist="17961" dir="2700000">
              <a:srgbClr val="98B6DC">
                <a:gamma/>
                <a:shade val="60000"/>
                <a:invGamma/>
              </a:srgbClr>
            </a:prstShdw>
          </a:effectLst>
        </p:spPr>
        <p:txBody>
          <a:bodyPr anchor="ctr"/>
          <a:lstStyle/>
          <a:p>
            <a:pPr algn="ctr"/>
            <a:r>
              <a:rPr lang="es-ES" sz="1800" b="1" i="0" dirty="0" smtClean="0">
                <a:solidFill>
                  <a:schemeClr val="accent2"/>
                </a:solidFill>
                <a:latin typeface="Verdana" pitchFamily="34" charset="0"/>
              </a:rPr>
              <a:t>Como saber cuanto tendría que pagar? </a:t>
            </a:r>
            <a:endParaRPr lang="es-ES" sz="1800" b="1" i="0" dirty="0">
              <a:solidFill>
                <a:schemeClr val="accent2"/>
              </a:solidFill>
              <a:latin typeface="Verdana" pitchFamily="34" charset="0"/>
            </a:endParaRPr>
          </a:p>
        </p:txBody>
      </p:sp>
      <p:sp>
        <p:nvSpPr>
          <p:cNvPr id="5" name="Rectangle 6"/>
          <p:cNvSpPr>
            <a:spLocks noChangeArrowheads="1"/>
          </p:cNvSpPr>
          <p:nvPr/>
        </p:nvSpPr>
        <p:spPr bwMode="auto">
          <a:xfrm>
            <a:off x="1096108" y="3072501"/>
            <a:ext cx="1598070" cy="1462534"/>
          </a:xfrm>
          <a:prstGeom prst="rect">
            <a:avLst/>
          </a:prstGeom>
          <a:solidFill>
            <a:srgbClr val="92D050">
              <a:alpha val="54117"/>
            </a:srgbClr>
          </a:solidFill>
          <a:ln w="9525">
            <a:solidFill>
              <a:schemeClr val="tx1"/>
            </a:solidFill>
            <a:miter lim="800000"/>
            <a:headEnd/>
            <a:tailEnd/>
          </a:ln>
        </p:spPr>
        <p:txBody>
          <a:bodyPr wrap="none" anchor="ctr"/>
          <a:lstStyle/>
          <a:p>
            <a:pPr algn="ctr"/>
            <a:r>
              <a:rPr lang="es-ES" sz="2000" smtClean="0">
                <a:latin typeface="+mn-lt"/>
              </a:rPr>
              <a:t>Asegurador </a:t>
            </a:r>
          </a:p>
          <a:p>
            <a:pPr algn="ctr"/>
            <a:r>
              <a:rPr lang="es-ES" sz="2000" smtClean="0">
                <a:latin typeface="+mn-lt"/>
              </a:rPr>
              <a:t>Original</a:t>
            </a:r>
            <a:endParaRPr lang="es-ES" sz="2000">
              <a:latin typeface="+mn-lt"/>
            </a:endParaRPr>
          </a:p>
        </p:txBody>
      </p:sp>
      <p:sp>
        <p:nvSpPr>
          <p:cNvPr id="6" name="Rectangle 7"/>
          <p:cNvSpPr>
            <a:spLocks noChangeArrowheads="1"/>
          </p:cNvSpPr>
          <p:nvPr/>
        </p:nvSpPr>
        <p:spPr bwMode="auto">
          <a:xfrm>
            <a:off x="5076056" y="3064751"/>
            <a:ext cx="1598070" cy="1470285"/>
          </a:xfrm>
          <a:prstGeom prst="rect">
            <a:avLst/>
          </a:prstGeom>
          <a:solidFill>
            <a:srgbClr val="FFFF00">
              <a:alpha val="58038"/>
            </a:srgbClr>
          </a:solidFill>
          <a:ln w="9525">
            <a:solidFill>
              <a:schemeClr val="tx1"/>
            </a:solidFill>
            <a:miter lim="800000"/>
            <a:headEnd/>
            <a:tailEnd/>
          </a:ln>
        </p:spPr>
        <p:txBody>
          <a:bodyPr wrap="none" anchor="ctr"/>
          <a:lstStyle/>
          <a:p>
            <a:pPr algn="ctr"/>
            <a:r>
              <a:rPr lang="es-ES" sz="2000" dirty="0" smtClean="0">
                <a:latin typeface="+mn-lt"/>
              </a:rPr>
              <a:t>Otro </a:t>
            </a:r>
          </a:p>
          <a:p>
            <a:pPr algn="ctr"/>
            <a:r>
              <a:rPr lang="es-ES" sz="2000" dirty="0" smtClean="0">
                <a:latin typeface="+mn-lt"/>
              </a:rPr>
              <a:t>asegurador</a:t>
            </a:r>
            <a:endParaRPr lang="es-ES" sz="2000" dirty="0">
              <a:latin typeface="+mn-lt"/>
            </a:endParaRPr>
          </a:p>
        </p:txBody>
      </p:sp>
      <p:sp>
        <p:nvSpPr>
          <p:cNvPr id="7" name="AutoShape 12"/>
          <p:cNvSpPr>
            <a:spLocks noChangeArrowheads="1"/>
          </p:cNvSpPr>
          <p:nvPr/>
        </p:nvSpPr>
        <p:spPr bwMode="auto">
          <a:xfrm>
            <a:off x="2823798" y="2958865"/>
            <a:ext cx="2140617" cy="637706"/>
          </a:xfrm>
          <a:prstGeom prst="rightArrow">
            <a:avLst>
              <a:gd name="adj1" fmla="val 50000"/>
              <a:gd name="adj2" fmla="val 88627"/>
            </a:avLst>
          </a:prstGeom>
          <a:solidFill>
            <a:srgbClr val="FF9900"/>
          </a:solidFill>
          <a:ln w="9525">
            <a:solidFill>
              <a:schemeClr val="tx1"/>
            </a:solidFill>
            <a:miter lim="800000"/>
            <a:headEnd/>
            <a:tailEnd/>
          </a:ln>
        </p:spPr>
        <p:txBody>
          <a:bodyPr wrap="none" anchor="ctr"/>
          <a:lstStyle/>
          <a:p>
            <a:pPr algn="ctr"/>
            <a:r>
              <a:rPr lang="es-ES" sz="2000" smtClean="0">
                <a:latin typeface="+mn-lt"/>
              </a:rPr>
              <a:t>Obligaciones</a:t>
            </a:r>
            <a:endParaRPr lang="es-ES" sz="2000">
              <a:latin typeface="+mn-lt"/>
            </a:endParaRPr>
          </a:p>
        </p:txBody>
      </p:sp>
      <p:sp>
        <p:nvSpPr>
          <p:cNvPr id="8" name="AutoShape 14"/>
          <p:cNvSpPr>
            <a:spLocks noChangeArrowheads="1"/>
          </p:cNvSpPr>
          <p:nvPr/>
        </p:nvSpPr>
        <p:spPr bwMode="auto">
          <a:xfrm>
            <a:off x="2823798" y="3839195"/>
            <a:ext cx="2140617" cy="648072"/>
          </a:xfrm>
          <a:prstGeom prst="rightArrow">
            <a:avLst>
              <a:gd name="adj1" fmla="val 50000"/>
              <a:gd name="adj2" fmla="val 88627"/>
            </a:avLst>
          </a:prstGeom>
          <a:solidFill>
            <a:srgbClr val="33CCCC"/>
          </a:solidFill>
          <a:ln w="9525">
            <a:solidFill>
              <a:schemeClr val="tx1"/>
            </a:solidFill>
            <a:miter lim="800000"/>
            <a:headEnd/>
            <a:tailEnd/>
          </a:ln>
        </p:spPr>
        <p:txBody>
          <a:bodyPr wrap="none" anchor="ctr"/>
          <a:lstStyle/>
          <a:p>
            <a:pPr algn="ctr"/>
            <a:r>
              <a:rPr lang="es-ES" sz="2000" dirty="0" smtClean="0">
                <a:solidFill>
                  <a:schemeClr val="bg1"/>
                </a:solidFill>
                <a:latin typeface="+mn-lt"/>
              </a:rPr>
              <a:t>Compensación</a:t>
            </a:r>
            <a:endParaRPr lang="es-ES" sz="2000" dirty="0">
              <a:solidFill>
                <a:schemeClr val="bg1"/>
              </a:solidFill>
              <a:latin typeface="+mn-lt"/>
            </a:endParaRPr>
          </a:p>
        </p:txBody>
      </p:sp>
      <p:sp>
        <p:nvSpPr>
          <p:cNvPr id="9" name="Line 15"/>
          <p:cNvSpPr>
            <a:spLocks noChangeShapeType="1"/>
          </p:cNvSpPr>
          <p:nvPr/>
        </p:nvSpPr>
        <p:spPr bwMode="auto">
          <a:xfrm flipH="1">
            <a:off x="3923928" y="4415259"/>
            <a:ext cx="0" cy="325487"/>
          </a:xfrm>
          <a:prstGeom prst="line">
            <a:avLst/>
          </a:prstGeom>
          <a:noFill/>
          <a:ln w="38100">
            <a:solidFill>
              <a:schemeClr val="tx1"/>
            </a:solidFill>
            <a:round/>
            <a:headEnd type="triangle" w="med" len="med"/>
            <a:tailEnd/>
          </a:ln>
        </p:spPr>
        <p:txBody>
          <a:bodyPr wrap="none" anchor="ctr"/>
          <a:lstStyle/>
          <a:p>
            <a:endParaRPr lang="es-ES"/>
          </a:p>
        </p:txBody>
      </p:sp>
      <p:sp>
        <p:nvSpPr>
          <p:cNvPr id="10" name="Text Box 16"/>
          <p:cNvSpPr txBox="1">
            <a:spLocks noChangeArrowheads="1"/>
          </p:cNvSpPr>
          <p:nvPr/>
        </p:nvSpPr>
        <p:spPr bwMode="auto">
          <a:xfrm>
            <a:off x="1619672" y="4740746"/>
            <a:ext cx="4608512" cy="538609"/>
          </a:xfrm>
          <a:prstGeom prst="rect">
            <a:avLst/>
          </a:prstGeom>
          <a:noFill/>
          <a:ln w="9525">
            <a:noFill/>
            <a:miter lim="800000"/>
            <a:headEnd/>
            <a:tailEnd/>
          </a:ln>
        </p:spPr>
        <p:txBody>
          <a:bodyPr wrap="square">
            <a:spAutoFit/>
          </a:bodyPr>
          <a:lstStyle/>
          <a:p>
            <a:pPr algn="ctr"/>
            <a:r>
              <a:rPr lang="es-ES" sz="2000" b="1" dirty="0" smtClean="0">
                <a:latin typeface="+mn-lt"/>
              </a:rPr>
              <a:t>Provisión técnica</a:t>
            </a:r>
          </a:p>
          <a:p>
            <a:pPr algn="l"/>
            <a:endParaRPr lang="es-ES" sz="900" b="1" dirty="0">
              <a:latin typeface="+mn-lt"/>
            </a:endParaRPr>
          </a:p>
        </p:txBody>
      </p:sp>
      <p:pic>
        <p:nvPicPr>
          <p:cNvPr id="11" name="Picture 8" descr="eiopa_Platform_segment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279355"/>
            <a:ext cx="434657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6"/>
          <p:cNvSpPr>
            <a:spLocks noChangeArrowheads="1"/>
          </p:cNvSpPr>
          <p:nvPr/>
        </p:nvSpPr>
        <p:spPr bwMode="auto">
          <a:xfrm>
            <a:off x="467544" y="5641734"/>
            <a:ext cx="8532934" cy="669925"/>
          </a:xfrm>
          <a:prstGeom prst="rect">
            <a:avLst/>
          </a:prstGeom>
          <a:solidFill>
            <a:schemeClr val="bg1"/>
          </a:solidFill>
          <a:ln w="9525" algn="ctr">
            <a:solidFill>
              <a:srgbClr val="98B6DC"/>
            </a:solidFill>
            <a:miter lim="800000"/>
            <a:headEnd/>
            <a:tailEnd/>
          </a:ln>
          <a:effectLst>
            <a:prstShdw prst="shdw17" dist="17961" dir="2700000">
              <a:srgbClr val="98B6DC">
                <a:gamma/>
                <a:shade val="60000"/>
                <a:invGamma/>
              </a:srgbClr>
            </a:prstShdw>
          </a:effectLst>
        </p:spPr>
        <p:txBody>
          <a:bodyPr anchor="ctr"/>
          <a:lstStyle/>
          <a:p>
            <a:pPr algn="ctr"/>
            <a:r>
              <a:rPr lang="es-ES_tradnl" sz="1800" b="1" i="0" dirty="0" smtClean="0">
                <a:solidFill>
                  <a:schemeClr val="accent2"/>
                </a:solidFill>
                <a:latin typeface="Verdana" pitchFamily="34" charset="0"/>
              </a:rPr>
              <a:t>Cuanto debería el asegurador de referencia requerir a cambio?</a:t>
            </a:r>
            <a:endParaRPr lang="en-US" sz="1800" b="1" i="0" dirty="0">
              <a:solidFill>
                <a:schemeClr val="accent2"/>
              </a:solidFill>
              <a:latin typeface="Verdana" pitchFamily="34" charset="0"/>
            </a:endParaRPr>
          </a:p>
        </p:txBody>
      </p:sp>
      <p:sp>
        <p:nvSpPr>
          <p:cNvPr id="15" name="Rectangle 3"/>
          <p:cNvSpPr txBox="1">
            <a:spLocks noChangeArrowheads="1"/>
          </p:cNvSpPr>
          <p:nvPr/>
        </p:nvSpPr>
        <p:spPr bwMode="auto">
          <a:xfrm>
            <a:off x="467544" y="1572842"/>
            <a:ext cx="8153400" cy="1402073"/>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20000"/>
              </a:lnSpc>
            </a:pPr>
            <a:r>
              <a:rPr lang="es-ES" sz="2000" dirty="0" smtClean="0">
                <a:solidFill>
                  <a:srgbClr val="023C70"/>
                </a:solidFill>
              </a:rPr>
              <a:t>Considerando 55:</a:t>
            </a:r>
            <a:endParaRPr lang="es-ES" sz="2000" b="1" dirty="0" smtClean="0">
              <a:solidFill>
                <a:srgbClr val="023C70"/>
              </a:solidFill>
            </a:endParaRPr>
          </a:p>
          <a:p>
            <a:pPr lvl="1">
              <a:lnSpc>
                <a:spcPct val="120000"/>
              </a:lnSpc>
              <a:buFontTx/>
              <a:buNone/>
            </a:pPr>
            <a:r>
              <a:rPr lang="es-ES" sz="1800" i="1" dirty="0" smtClean="0">
                <a:solidFill>
                  <a:srgbClr val="023C70"/>
                </a:solidFill>
              </a:rPr>
              <a:t>	“Consecuentemente el valor de las PT debería corresponder con la cuantía que el asegurador de referencia esperaría recibir para asumir y cumplir las obligaciones.”</a:t>
            </a:r>
          </a:p>
          <a:p>
            <a:endParaRPr lang="es-ES" sz="2000" dirty="0" smtClean="0">
              <a:solidFill>
                <a:srgbClr val="023C70"/>
              </a:solidFill>
            </a:endParaRPr>
          </a:p>
          <a:p>
            <a:endParaRPr lang="es-ES" sz="2000" dirty="0" smtClean="0">
              <a:solidFill>
                <a:srgbClr val="023C70"/>
              </a:solidFill>
            </a:endParaRPr>
          </a:p>
          <a:p>
            <a:endParaRPr lang="es-ES" sz="2000" dirty="0" smtClean="0">
              <a:solidFill>
                <a:srgbClr val="023C70"/>
              </a:solidFill>
            </a:endParaRP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47</a:t>
            </a:fld>
            <a:endParaRPr lang="en-GB" sz="1400">
              <a:latin typeface="Arial" charset="0"/>
            </a:endParaRPr>
          </a:p>
        </p:txBody>
      </p:sp>
    </p:spTree>
    <p:extLst>
      <p:ext uri="{BB962C8B-B14F-4D97-AF65-F5344CB8AC3E}">
        <p14:creationId xmlns:p14="http://schemas.microsoft.com/office/powerpoint/2010/main" val="36889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1" presetClass="entr" presetSubtype="0" fill="hold" nodeType="withEffect">
                                  <p:stCondLst>
                                    <p:cond delay="50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4" grpId="0" animBg="1"/>
      <p:bldP spid="5" grpId="0" animBg="1"/>
      <p:bldP spid="6" grpId="0" animBg="1"/>
      <p:bldP spid="7" grpId="0" animBg="1"/>
      <p:bldP spid="8" grpId="0" animBg="1"/>
      <p:bldP spid="9" grpId="0" animBg="1"/>
      <p:bldP spid="13"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57554" y="254451"/>
            <a:ext cx="7769469" cy="867930"/>
          </a:xfrm>
        </p:spPr>
        <p:txBody>
          <a:bodyPr/>
          <a:lstStyle/>
          <a:p>
            <a:pPr eaLnBrk="1" hangingPunct="1"/>
            <a:r>
              <a:rPr lang="es-ES" b="1" dirty="0" smtClean="0">
                <a:solidFill>
                  <a:schemeClr val="bg1"/>
                </a:solidFill>
                <a:latin typeface="Verdana" pitchFamily="34" charset="0"/>
              </a:rPr>
              <a:t>Cuanto debería requerir el asegurador de referencia?</a:t>
            </a:r>
          </a:p>
        </p:txBody>
      </p:sp>
      <p:sp>
        <p:nvSpPr>
          <p:cNvPr id="7" name="Content Placeholder 2"/>
          <p:cNvSpPr>
            <a:spLocks noGrp="1"/>
          </p:cNvSpPr>
          <p:nvPr>
            <p:ph idx="1"/>
          </p:nvPr>
        </p:nvSpPr>
        <p:spPr>
          <a:xfrm>
            <a:off x="422031" y="1380607"/>
            <a:ext cx="8018585" cy="2301054"/>
          </a:xfrm>
        </p:spPr>
        <p:txBody>
          <a:bodyPr>
            <a:noAutofit/>
          </a:bodyPr>
          <a:lstStyle/>
          <a:p>
            <a:pPr>
              <a:lnSpc>
                <a:spcPct val="120000"/>
              </a:lnSpc>
              <a:spcBef>
                <a:spcPts val="0"/>
              </a:spcBef>
            </a:pPr>
            <a:r>
              <a:rPr lang="fi-FI" sz="1800" dirty="0" smtClean="0">
                <a:solidFill>
                  <a:srgbClr val="023C70"/>
                </a:solidFill>
              </a:rPr>
              <a:t>Art. 77.5:</a:t>
            </a:r>
            <a:endParaRPr lang="fi-FI" sz="1800" b="1" dirty="0" smtClean="0">
              <a:solidFill>
                <a:srgbClr val="023C70"/>
              </a:solidFill>
            </a:endParaRPr>
          </a:p>
          <a:p>
            <a:pPr lvl="1">
              <a:lnSpc>
                <a:spcPct val="120000"/>
              </a:lnSpc>
              <a:spcBef>
                <a:spcPts val="0"/>
              </a:spcBef>
              <a:buNone/>
            </a:pPr>
            <a:r>
              <a:rPr lang="en-US" sz="1800" i="1" dirty="0" smtClean="0">
                <a:solidFill>
                  <a:srgbClr val="023C70"/>
                </a:solidFill>
              </a:rPr>
              <a:t>“… el </a:t>
            </a:r>
            <a:r>
              <a:rPr lang="en-US" sz="1800" i="1" dirty="0" err="1" smtClean="0">
                <a:solidFill>
                  <a:srgbClr val="023C70"/>
                </a:solidFill>
              </a:rPr>
              <a:t>margen</a:t>
            </a:r>
            <a:r>
              <a:rPr lang="en-US" sz="1800" i="1" dirty="0" smtClean="0">
                <a:solidFill>
                  <a:srgbClr val="023C70"/>
                </a:solidFill>
              </a:rPr>
              <a:t> de </a:t>
            </a:r>
            <a:r>
              <a:rPr lang="en-US" sz="1800" i="1" dirty="0" err="1" smtClean="0">
                <a:solidFill>
                  <a:srgbClr val="023C70"/>
                </a:solidFill>
              </a:rPr>
              <a:t>riesgo</a:t>
            </a:r>
            <a:r>
              <a:rPr lang="en-US" sz="1800" i="1" dirty="0" smtClean="0">
                <a:solidFill>
                  <a:srgbClr val="023C70"/>
                </a:solidFill>
              </a:rPr>
              <a:t> se </a:t>
            </a:r>
            <a:r>
              <a:rPr lang="en-US" sz="1800" i="1" dirty="0" err="1" smtClean="0">
                <a:solidFill>
                  <a:srgbClr val="023C70"/>
                </a:solidFill>
              </a:rPr>
              <a:t>calculara</a:t>
            </a:r>
            <a:r>
              <a:rPr lang="en-US" sz="1800" i="1" dirty="0" smtClean="0">
                <a:solidFill>
                  <a:srgbClr val="023C70"/>
                </a:solidFill>
              </a:rPr>
              <a:t> </a:t>
            </a:r>
            <a:r>
              <a:rPr lang="en-US" sz="1800" i="1" dirty="0" err="1" smtClean="0">
                <a:solidFill>
                  <a:srgbClr val="023C70"/>
                </a:solidFill>
              </a:rPr>
              <a:t>determinando</a:t>
            </a:r>
            <a:r>
              <a:rPr lang="en-US" sz="1800" i="1" dirty="0" smtClean="0">
                <a:solidFill>
                  <a:srgbClr val="023C70"/>
                </a:solidFill>
              </a:rPr>
              <a:t> el </a:t>
            </a:r>
            <a:r>
              <a:rPr lang="en-US" sz="1800" i="1" dirty="0" err="1" smtClean="0">
                <a:solidFill>
                  <a:srgbClr val="023C70"/>
                </a:solidFill>
              </a:rPr>
              <a:t>coste</a:t>
            </a:r>
            <a:r>
              <a:rPr lang="en-US" sz="1800" i="1" dirty="0" smtClean="0">
                <a:solidFill>
                  <a:srgbClr val="023C70"/>
                </a:solidFill>
              </a:rPr>
              <a:t> de </a:t>
            </a:r>
            <a:r>
              <a:rPr lang="en-US" sz="1800" i="1" dirty="0" err="1" smtClean="0">
                <a:solidFill>
                  <a:srgbClr val="023C70"/>
                </a:solidFill>
              </a:rPr>
              <a:t>proveer</a:t>
            </a:r>
            <a:r>
              <a:rPr lang="en-US" sz="1800" i="1" dirty="0" smtClean="0">
                <a:solidFill>
                  <a:srgbClr val="023C70"/>
                </a:solidFill>
              </a:rPr>
              <a:t> de </a:t>
            </a:r>
            <a:r>
              <a:rPr lang="en-US" sz="1800" i="1" dirty="0" err="1" smtClean="0">
                <a:solidFill>
                  <a:srgbClr val="023C70"/>
                </a:solidFill>
              </a:rPr>
              <a:t>fondos</a:t>
            </a:r>
            <a:r>
              <a:rPr lang="en-US" sz="1800" i="1" dirty="0" smtClean="0">
                <a:solidFill>
                  <a:srgbClr val="023C70"/>
                </a:solidFill>
              </a:rPr>
              <a:t> </a:t>
            </a:r>
            <a:r>
              <a:rPr lang="en-US" sz="1800" i="1" dirty="0" err="1" smtClean="0">
                <a:solidFill>
                  <a:srgbClr val="023C70"/>
                </a:solidFill>
              </a:rPr>
              <a:t>propios</a:t>
            </a:r>
            <a:r>
              <a:rPr lang="en-US" sz="1800" i="1" dirty="0" smtClean="0">
                <a:solidFill>
                  <a:srgbClr val="023C70"/>
                </a:solidFill>
              </a:rPr>
              <a:t> </a:t>
            </a:r>
            <a:r>
              <a:rPr lang="en-US" sz="1800" i="1" dirty="0" err="1" smtClean="0">
                <a:solidFill>
                  <a:srgbClr val="023C70"/>
                </a:solidFill>
              </a:rPr>
              <a:t>disponibles</a:t>
            </a:r>
            <a:r>
              <a:rPr lang="en-US" sz="1800" i="1" dirty="0" smtClean="0">
                <a:solidFill>
                  <a:srgbClr val="023C70"/>
                </a:solidFill>
              </a:rPr>
              <a:t> </a:t>
            </a:r>
            <a:r>
              <a:rPr lang="en-US" sz="1800" i="1" dirty="0" err="1" smtClean="0">
                <a:solidFill>
                  <a:srgbClr val="023C70"/>
                </a:solidFill>
              </a:rPr>
              <a:t>por</a:t>
            </a:r>
            <a:r>
              <a:rPr lang="en-US" sz="1800" i="1" dirty="0" smtClean="0">
                <a:solidFill>
                  <a:srgbClr val="023C70"/>
                </a:solidFill>
              </a:rPr>
              <a:t> </a:t>
            </a:r>
            <a:r>
              <a:rPr lang="en-US" sz="1800" i="1" dirty="0" err="1" smtClean="0">
                <a:solidFill>
                  <a:srgbClr val="023C70"/>
                </a:solidFill>
              </a:rPr>
              <a:t>importe</a:t>
            </a:r>
            <a:r>
              <a:rPr lang="en-US" sz="1800" i="1" dirty="0" smtClean="0">
                <a:solidFill>
                  <a:srgbClr val="023C70"/>
                </a:solidFill>
              </a:rPr>
              <a:t> </a:t>
            </a:r>
            <a:r>
              <a:rPr lang="en-US" sz="1800" i="1" dirty="0" err="1" smtClean="0">
                <a:solidFill>
                  <a:srgbClr val="023C70"/>
                </a:solidFill>
              </a:rPr>
              <a:t>igual</a:t>
            </a:r>
            <a:r>
              <a:rPr lang="en-US" sz="1800" i="1" dirty="0" smtClean="0">
                <a:solidFill>
                  <a:srgbClr val="023C70"/>
                </a:solidFill>
              </a:rPr>
              <a:t> al </a:t>
            </a:r>
            <a:r>
              <a:rPr lang="en-US" sz="1800" i="1" dirty="0" err="1" smtClean="0">
                <a:solidFill>
                  <a:srgbClr val="023C70"/>
                </a:solidFill>
              </a:rPr>
              <a:t>requerimiento</a:t>
            </a:r>
            <a:r>
              <a:rPr lang="en-US" sz="1800" i="1" dirty="0" smtClean="0">
                <a:solidFill>
                  <a:srgbClr val="023C70"/>
                </a:solidFill>
              </a:rPr>
              <a:t> de </a:t>
            </a:r>
            <a:r>
              <a:rPr lang="en-US" sz="1800" i="1" dirty="0" err="1" smtClean="0">
                <a:solidFill>
                  <a:srgbClr val="023C70"/>
                </a:solidFill>
              </a:rPr>
              <a:t>solvencia</a:t>
            </a:r>
            <a:r>
              <a:rPr lang="en-US" sz="1800" b="1" i="1" dirty="0" smtClean="0">
                <a:solidFill>
                  <a:srgbClr val="023C70"/>
                </a:solidFill>
              </a:rPr>
              <a:t> (SCR)</a:t>
            </a:r>
            <a:r>
              <a:rPr lang="en-US" sz="1800" i="1" dirty="0" smtClean="0">
                <a:solidFill>
                  <a:srgbClr val="023C70"/>
                </a:solidFill>
              </a:rPr>
              <a:t> </a:t>
            </a:r>
            <a:r>
              <a:rPr lang="en-US" sz="1800" i="1" dirty="0" err="1" smtClean="0">
                <a:solidFill>
                  <a:srgbClr val="023C70"/>
                </a:solidFill>
              </a:rPr>
              <a:t>que</a:t>
            </a:r>
            <a:r>
              <a:rPr lang="en-US" sz="1800" i="1" dirty="0" smtClean="0">
                <a:solidFill>
                  <a:srgbClr val="023C70"/>
                </a:solidFill>
              </a:rPr>
              <a:t> </a:t>
            </a:r>
            <a:r>
              <a:rPr lang="en-US" sz="1800" i="1" dirty="0" err="1" smtClean="0">
                <a:solidFill>
                  <a:srgbClr val="023C70"/>
                </a:solidFill>
              </a:rPr>
              <a:t>seria</a:t>
            </a:r>
            <a:r>
              <a:rPr lang="en-US" sz="1800" i="1" dirty="0" smtClean="0">
                <a:solidFill>
                  <a:srgbClr val="023C70"/>
                </a:solidFill>
              </a:rPr>
              <a:t> </a:t>
            </a:r>
            <a:r>
              <a:rPr lang="en-US" sz="1800" i="1" dirty="0" err="1" smtClean="0">
                <a:solidFill>
                  <a:srgbClr val="023C70"/>
                </a:solidFill>
              </a:rPr>
              <a:t>necesario</a:t>
            </a:r>
            <a:r>
              <a:rPr lang="en-US" sz="1800" i="1" dirty="0" smtClean="0">
                <a:solidFill>
                  <a:srgbClr val="023C70"/>
                </a:solidFill>
              </a:rPr>
              <a:t> </a:t>
            </a:r>
            <a:r>
              <a:rPr lang="en-US" sz="1800" i="1" dirty="0" err="1" smtClean="0">
                <a:solidFill>
                  <a:srgbClr val="023C70"/>
                </a:solidFill>
              </a:rPr>
              <a:t>para</a:t>
            </a:r>
            <a:r>
              <a:rPr lang="en-US" sz="1800" i="1" dirty="0">
                <a:solidFill>
                  <a:srgbClr val="023C70"/>
                </a:solidFill>
              </a:rPr>
              <a:t> </a:t>
            </a:r>
            <a:r>
              <a:rPr lang="en-US" sz="1800" i="1" dirty="0" err="1" smtClean="0">
                <a:solidFill>
                  <a:srgbClr val="023C70"/>
                </a:solidFill>
              </a:rPr>
              <a:t>mantener</a:t>
            </a:r>
            <a:r>
              <a:rPr lang="en-US" sz="1800" i="1" dirty="0" smtClean="0">
                <a:solidFill>
                  <a:srgbClr val="023C70"/>
                </a:solidFill>
              </a:rPr>
              <a:t> hasta la total </a:t>
            </a:r>
            <a:r>
              <a:rPr lang="en-US" sz="1800" i="1" dirty="0" err="1" smtClean="0">
                <a:solidFill>
                  <a:srgbClr val="023C70"/>
                </a:solidFill>
              </a:rPr>
              <a:t>extincion</a:t>
            </a:r>
            <a:r>
              <a:rPr lang="en-US" sz="1800" i="1" dirty="0" smtClean="0">
                <a:solidFill>
                  <a:srgbClr val="023C70"/>
                </a:solidFill>
              </a:rPr>
              <a:t> de </a:t>
            </a:r>
            <a:r>
              <a:rPr lang="en-US" sz="1800" i="1" dirty="0" err="1" smtClean="0">
                <a:solidFill>
                  <a:srgbClr val="023C70"/>
                </a:solidFill>
              </a:rPr>
              <a:t>las</a:t>
            </a:r>
            <a:r>
              <a:rPr lang="en-US" sz="1800" i="1" dirty="0" smtClean="0">
                <a:solidFill>
                  <a:srgbClr val="023C70"/>
                </a:solidFill>
              </a:rPr>
              <a:t> </a:t>
            </a:r>
            <a:r>
              <a:rPr lang="en-US" sz="1800" i="1" dirty="0" err="1" smtClean="0">
                <a:solidFill>
                  <a:srgbClr val="023C70"/>
                </a:solidFill>
              </a:rPr>
              <a:t>obligaciones</a:t>
            </a:r>
            <a:r>
              <a:rPr lang="en-US" sz="1800" i="1" dirty="0" smtClean="0">
                <a:solidFill>
                  <a:srgbClr val="023C70"/>
                </a:solidFill>
              </a:rPr>
              <a:t>.”</a:t>
            </a:r>
          </a:p>
          <a:p>
            <a:pPr lvl="1">
              <a:lnSpc>
                <a:spcPct val="120000"/>
              </a:lnSpc>
            </a:pPr>
            <a:endParaRPr lang="fi-FI" sz="1800" dirty="0" smtClean="0">
              <a:solidFill>
                <a:srgbClr val="023C70"/>
              </a:solidFill>
            </a:endParaRPr>
          </a:p>
        </p:txBody>
      </p:sp>
      <p:sp>
        <p:nvSpPr>
          <p:cNvPr id="8" name="Rectangle 6"/>
          <p:cNvSpPr>
            <a:spLocks noChangeArrowheads="1"/>
          </p:cNvSpPr>
          <p:nvPr/>
        </p:nvSpPr>
        <p:spPr bwMode="auto">
          <a:xfrm>
            <a:off x="611560" y="3672035"/>
            <a:ext cx="1814094" cy="1797379"/>
          </a:xfrm>
          <a:prstGeom prst="rect">
            <a:avLst/>
          </a:prstGeom>
          <a:solidFill>
            <a:srgbClr val="92D050">
              <a:alpha val="54117"/>
            </a:srgbClr>
          </a:solidFill>
          <a:ln w="9525">
            <a:solidFill>
              <a:schemeClr val="tx1"/>
            </a:solidFill>
            <a:miter lim="800000"/>
            <a:headEnd/>
            <a:tailEnd/>
          </a:ln>
        </p:spPr>
        <p:txBody>
          <a:bodyPr wrap="none" anchor="ctr"/>
          <a:lstStyle/>
          <a:p>
            <a:pPr algn="ctr"/>
            <a:r>
              <a:rPr lang="en-GB" sz="2000" dirty="0" err="1" smtClean="0">
                <a:latin typeface="+mn-lt"/>
              </a:rPr>
              <a:t>Asegurador</a:t>
            </a:r>
            <a:endParaRPr lang="en-GB" sz="2000" dirty="0">
              <a:latin typeface="+mn-lt"/>
            </a:endParaRPr>
          </a:p>
          <a:p>
            <a:pPr algn="ctr"/>
            <a:r>
              <a:rPr lang="bin-NG" sz="2000" dirty="0" smtClean="0">
                <a:latin typeface="+mn-lt"/>
              </a:rPr>
              <a:t>Original</a:t>
            </a:r>
            <a:endParaRPr lang="bin-NG" sz="2000" dirty="0">
              <a:latin typeface="+mn-lt"/>
            </a:endParaRPr>
          </a:p>
        </p:txBody>
      </p:sp>
      <p:sp>
        <p:nvSpPr>
          <p:cNvPr id="10" name="Rectangle 7"/>
          <p:cNvSpPr>
            <a:spLocks noChangeArrowheads="1"/>
          </p:cNvSpPr>
          <p:nvPr/>
        </p:nvSpPr>
        <p:spPr bwMode="auto">
          <a:xfrm>
            <a:off x="4932040" y="3731659"/>
            <a:ext cx="1814337" cy="1733692"/>
          </a:xfrm>
          <a:prstGeom prst="rect">
            <a:avLst/>
          </a:prstGeom>
          <a:solidFill>
            <a:srgbClr val="FFFF00">
              <a:alpha val="58038"/>
            </a:srgbClr>
          </a:solidFill>
          <a:ln w="9525">
            <a:solidFill>
              <a:schemeClr val="tx1"/>
            </a:solidFill>
            <a:miter lim="800000"/>
            <a:headEnd/>
            <a:tailEnd/>
          </a:ln>
        </p:spPr>
        <p:txBody>
          <a:bodyPr wrap="none" anchor="ctr"/>
          <a:lstStyle/>
          <a:p>
            <a:pPr algn="ctr"/>
            <a:r>
              <a:rPr lang="en-GB" sz="2000" b="1" dirty="0" err="1" smtClean="0">
                <a:latin typeface="+mn-lt"/>
              </a:rPr>
              <a:t>Asegurador</a:t>
            </a:r>
            <a:r>
              <a:rPr lang="en-GB" sz="2000" b="1" dirty="0" smtClean="0">
                <a:latin typeface="+mn-lt"/>
              </a:rPr>
              <a:t> </a:t>
            </a:r>
          </a:p>
          <a:p>
            <a:pPr algn="ctr"/>
            <a:r>
              <a:rPr lang="en-GB" sz="2000" b="1" dirty="0" smtClean="0">
                <a:latin typeface="+mn-lt"/>
              </a:rPr>
              <a:t>de </a:t>
            </a:r>
          </a:p>
          <a:p>
            <a:pPr algn="ctr"/>
            <a:r>
              <a:rPr lang="en-GB" sz="2000" b="1" dirty="0" err="1" smtClean="0">
                <a:latin typeface="+mn-lt"/>
              </a:rPr>
              <a:t>referencia</a:t>
            </a:r>
            <a:endParaRPr lang="bin-NG" sz="2000" b="1" dirty="0">
              <a:latin typeface="+mn-lt"/>
            </a:endParaRPr>
          </a:p>
        </p:txBody>
      </p:sp>
      <p:sp>
        <p:nvSpPr>
          <p:cNvPr id="11" name="AutoShape 12"/>
          <p:cNvSpPr>
            <a:spLocks noChangeArrowheads="1"/>
          </p:cNvSpPr>
          <p:nvPr/>
        </p:nvSpPr>
        <p:spPr bwMode="auto">
          <a:xfrm>
            <a:off x="2483768" y="3645024"/>
            <a:ext cx="2397783" cy="706214"/>
          </a:xfrm>
          <a:prstGeom prst="rightArrow">
            <a:avLst>
              <a:gd name="adj1" fmla="val 50000"/>
              <a:gd name="adj2" fmla="val 88627"/>
            </a:avLst>
          </a:prstGeom>
          <a:solidFill>
            <a:srgbClr val="FF9900"/>
          </a:solidFill>
          <a:ln w="9525">
            <a:solidFill>
              <a:schemeClr val="tx1"/>
            </a:solidFill>
            <a:miter lim="800000"/>
            <a:headEnd/>
            <a:tailEnd/>
          </a:ln>
        </p:spPr>
        <p:txBody>
          <a:bodyPr wrap="none" anchor="ctr"/>
          <a:lstStyle/>
          <a:p>
            <a:pPr algn="ctr"/>
            <a:r>
              <a:rPr lang="en-GB" sz="2000" dirty="0" err="1" smtClean="0">
                <a:latin typeface="+mn-lt"/>
              </a:rPr>
              <a:t>Obligaciones</a:t>
            </a:r>
            <a:endParaRPr lang="bin-NG" sz="2000" dirty="0">
              <a:latin typeface="+mn-lt"/>
            </a:endParaRPr>
          </a:p>
        </p:txBody>
      </p:sp>
      <p:sp>
        <p:nvSpPr>
          <p:cNvPr id="15" name="AutoShape 9"/>
          <p:cNvSpPr>
            <a:spLocks noChangeArrowheads="1"/>
          </p:cNvSpPr>
          <p:nvPr/>
        </p:nvSpPr>
        <p:spPr bwMode="auto">
          <a:xfrm rot="18900000">
            <a:off x="6817213" y="3423306"/>
            <a:ext cx="982229" cy="443388"/>
          </a:xfrm>
          <a:prstGeom prst="leftArrow">
            <a:avLst>
              <a:gd name="adj1" fmla="val 50000"/>
              <a:gd name="adj2" fmla="val 52594"/>
            </a:avLst>
          </a:prstGeom>
          <a:solidFill>
            <a:srgbClr val="00B050"/>
          </a:solidFill>
          <a:ln w="9525">
            <a:solidFill>
              <a:schemeClr val="tx1"/>
            </a:solidFill>
            <a:miter lim="800000"/>
            <a:headEnd/>
            <a:tailEnd/>
          </a:ln>
          <a:effectLst/>
        </p:spPr>
        <p:txBody>
          <a:bodyPr wrap="none" anchor="ctr"/>
          <a:lstStyle/>
          <a:p>
            <a:r>
              <a:rPr lang="en-GB" sz="1600" dirty="0" smtClean="0">
                <a:solidFill>
                  <a:schemeClr val="bg1"/>
                </a:solidFill>
                <a:latin typeface="+mn-lt"/>
              </a:rPr>
              <a:t>Capital</a:t>
            </a:r>
            <a:endParaRPr lang="en-GB" sz="1600" dirty="0">
              <a:solidFill>
                <a:schemeClr val="bg1"/>
              </a:solidFill>
              <a:latin typeface="+mn-lt"/>
            </a:endParaRPr>
          </a:p>
        </p:txBody>
      </p:sp>
      <p:sp>
        <p:nvSpPr>
          <p:cNvPr id="17" name="AutoShape 9"/>
          <p:cNvSpPr>
            <a:spLocks noChangeArrowheads="1"/>
          </p:cNvSpPr>
          <p:nvPr/>
        </p:nvSpPr>
        <p:spPr bwMode="auto">
          <a:xfrm rot="18900000">
            <a:off x="6871642" y="4092599"/>
            <a:ext cx="775103" cy="290139"/>
          </a:xfrm>
          <a:prstGeom prst="leftArrow">
            <a:avLst>
              <a:gd name="adj1" fmla="val 50000"/>
              <a:gd name="adj2" fmla="val 52594"/>
            </a:avLst>
          </a:prstGeom>
          <a:solidFill>
            <a:srgbClr val="00B050"/>
          </a:solidFill>
          <a:ln w="9525">
            <a:solidFill>
              <a:schemeClr val="tx1"/>
            </a:solidFill>
            <a:miter lim="800000"/>
            <a:headEnd/>
            <a:tailEnd/>
          </a:ln>
          <a:effectLst/>
        </p:spPr>
        <p:txBody>
          <a:bodyPr wrap="none" anchor="ctr"/>
          <a:lstStyle/>
          <a:p>
            <a:endParaRPr lang="en-GB" sz="1600" dirty="0">
              <a:latin typeface="+mn-lt"/>
            </a:endParaRPr>
          </a:p>
        </p:txBody>
      </p:sp>
      <p:sp>
        <p:nvSpPr>
          <p:cNvPr id="18" name="AutoShape 9"/>
          <p:cNvSpPr>
            <a:spLocks noChangeArrowheads="1"/>
          </p:cNvSpPr>
          <p:nvPr/>
        </p:nvSpPr>
        <p:spPr bwMode="auto">
          <a:xfrm rot="18900000">
            <a:off x="6859606" y="4636628"/>
            <a:ext cx="639358" cy="181170"/>
          </a:xfrm>
          <a:prstGeom prst="leftArrow">
            <a:avLst>
              <a:gd name="adj1" fmla="val 50000"/>
              <a:gd name="adj2" fmla="val 52594"/>
            </a:avLst>
          </a:prstGeom>
          <a:solidFill>
            <a:srgbClr val="00B050"/>
          </a:solidFill>
          <a:ln w="9525">
            <a:solidFill>
              <a:schemeClr val="tx1"/>
            </a:solidFill>
            <a:miter lim="800000"/>
            <a:headEnd/>
            <a:tailEnd/>
          </a:ln>
          <a:effectLst/>
        </p:spPr>
        <p:txBody>
          <a:bodyPr wrap="none" anchor="ctr"/>
          <a:lstStyle/>
          <a:p>
            <a:endParaRPr lang="en-GB" sz="1600" dirty="0">
              <a:latin typeface="+mn-lt"/>
            </a:endParaRPr>
          </a:p>
        </p:txBody>
      </p:sp>
      <p:sp>
        <p:nvSpPr>
          <p:cNvPr id="19" name="AutoShape 9"/>
          <p:cNvSpPr>
            <a:spLocks noChangeArrowheads="1"/>
          </p:cNvSpPr>
          <p:nvPr/>
        </p:nvSpPr>
        <p:spPr bwMode="auto">
          <a:xfrm rot="18900000">
            <a:off x="6897262" y="5020436"/>
            <a:ext cx="590669" cy="84281"/>
          </a:xfrm>
          <a:prstGeom prst="leftArrow">
            <a:avLst>
              <a:gd name="adj1" fmla="val 50000"/>
              <a:gd name="adj2" fmla="val 52594"/>
            </a:avLst>
          </a:prstGeom>
          <a:solidFill>
            <a:srgbClr val="00B050"/>
          </a:solidFill>
          <a:ln w="9525">
            <a:solidFill>
              <a:schemeClr val="tx1"/>
            </a:solidFill>
            <a:miter lim="800000"/>
            <a:headEnd/>
            <a:tailEnd/>
          </a:ln>
          <a:effectLst/>
        </p:spPr>
        <p:txBody>
          <a:bodyPr wrap="none" anchor="ctr"/>
          <a:lstStyle/>
          <a:p>
            <a:endParaRPr lang="en-GB" sz="1600" dirty="0">
              <a:latin typeface="+mn-lt"/>
            </a:endParaRPr>
          </a:p>
        </p:txBody>
      </p:sp>
      <p:sp>
        <p:nvSpPr>
          <p:cNvPr id="20" name="TextBox 19"/>
          <p:cNvSpPr txBox="1"/>
          <p:nvPr/>
        </p:nvSpPr>
        <p:spPr>
          <a:xfrm>
            <a:off x="7812360" y="3140968"/>
            <a:ext cx="1080120" cy="338554"/>
          </a:xfrm>
          <a:prstGeom prst="rect">
            <a:avLst/>
          </a:prstGeom>
          <a:noFill/>
        </p:spPr>
        <p:txBody>
          <a:bodyPr wrap="square" rtlCol="0">
            <a:spAutoFit/>
          </a:bodyPr>
          <a:lstStyle/>
          <a:p>
            <a:r>
              <a:rPr lang="fi-FI" sz="1600" dirty="0" smtClean="0">
                <a:latin typeface="+mn-lt"/>
              </a:rPr>
              <a:t>Año 0</a:t>
            </a:r>
            <a:endParaRPr lang="fi-FI" sz="1600" dirty="0">
              <a:latin typeface="+mn-lt"/>
            </a:endParaRPr>
          </a:p>
        </p:txBody>
      </p:sp>
      <p:sp>
        <p:nvSpPr>
          <p:cNvPr id="21" name="TextBox 20"/>
          <p:cNvSpPr txBox="1"/>
          <p:nvPr/>
        </p:nvSpPr>
        <p:spPr>
          <a:xfrm>
            <a:off x="7812362" y="3810526"/>
            <a:ext cx="782587" cy="338554"/>
          </a:xfrm>
          <a:prstGeom prst="rect">
            <a:avLst/>
          </a:prstGeom>
          <a:noFill/>
        </p:spPr>
        <p:txBody>
          <a:bodyPr wrap="square" rtlCol="0">
            <a:spAutoFit/>
          </a:bodyPr>
          <a:lstStyle>
            <a:defPPr>
              <a:defRPr lang="de-DE"/>
            </a:defPPr>
            <a:lvl1pPr>
              <a:defRPr sz="1600">
                <a:latin typeface="+mn-lt"/>
              </a:defRPr>
            </a:lvl1pPr>
          </a:lstStyle>
          <a:p>
            <a:r>
              <a:rPr lang="es-ES" dirty="0"/>
              <a:t>Año </a:t>
            </a:r>
            <a:r>
              <a:rPr lang="fi-FI" dirty="0"/>
              <a:t>1</a:t>
            </a:r>
          </a:p>
        </p:txBody>
      </p:sp>
      <p:sp>
        <p:nvSpPr>
          <p:cNvPr id="23" name="TextBox 22"/>
          <p:cNvSpPr txBox="1"/>
          <p:nvPr/>
        </p:nvSpPr>
        <p:spPr>
          <a:xfrm>
            <a:off x="7900726" y="4797152"/>
            <a:ext cx="569387" cy="338554"/>
          </a:xfrm>
          <a:prstGeom prst="rect">
            <a:avLst/>
          </a:prstGeom>
          <a:noFill/>
        </p:spPr>
        <p:txBody>
          <a:bodyPr wrap="none" rtlCol="0">
            <a:spAutoFit/>
          </a:bodyPr>
          <a:lstStyle/>
          <a:p>
            <a:r>
              <a:rPr lang="fi-FI" sz="1600" dirty="0" smtClean="0">
                <a:latin typeface="+mn-lt"/>
              </a:rPr>
              <a:t>etc.</a:t>
            </a:r>
            <a:endParaRPr lang="fi-FI" sz="1600" dirty="0">
              <a:latin typeface="+mn-lt"/>
            </a:endParaRPr>
          </a:p>
        </p:txBody>
      </p:sp>
      <p:sp>
        <p:nvSpPr>
          <p:cNvPr id="28" name="TextBox 27"/>
          <p:cNvSpPr txBox="1"/>
          <p:nvPr/>
        </p:nvSpPr>
        <p:spPr>
          <a:xfrm>
            <a:off x="7344817" y="5229200"/>
            <a:ext cx="549145" cy="461665"/>
          </a:xfrm>
          <a:prstGeom prst="rect">
            <a:avLst/>
          </a:prstGeom>
          <a:noFill/>
        </p:spPr>
        <p:txBody>
          <a:bodyPr wrap="square" rtlCol="0">
            <a:spAutoFit/>
          </a:bodyPr>
          <a:lstStyle/>
          <a:p>
            <a:r>
              <a:rPr lang="fi-FI" sz="2400" b="1" i="0" dirty="0" smtClean="0">
                <a:latin typeface="+mn-lt"/>
                <a:sym typeface="Symbol"/>
              </a:rPr>
              <a:t></a:t>
            </a:r>
            <a:endParaRPr lang="fi-FI" sz="2400" b="1" i="0" dirty="0">
              <a:latin typeface="+mn-lt"/>
            </a:endParaRPr>
          </a:p>
        </p:txBody>
      </p:sp>
      <p:sp>
        <p:nvSpPr>
          <p:cNvPr id="26" name="Oval 25"/>
          <p:cNvSpPr/>
          <p:nvPr/>
        </p:nvSpPr>
        <p:spPr bwMode="auto">
          <a:xfrm>
            <a:off x="6917770" y="5690865"/>
            <a:ext cx="1398646" cy="54644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mn-lt"/>
              </a:rPr>
              <a:t>COSTE</a:t>
            </a: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48</a:t>
            </a:fld>
            <a:endParaRPr lang="en-GB" sz="1400">
              <a:latin typeface="Arial" charset="0"/>
            </a:endParaRPr>
          </a:p>
        </p:txBody>
      </p:sp>
      <p:sp>
        <p:nvSpPr>
          <p:cNvPr id="24" name="TextBox 23"/>
          <p:cNvSpPr txBox="1"/>
          <p:nvPr/>
        </p:nvSpPr>
        <p:spPr>
          <a:xfrm>
            <a:off x="7812360" y="4290267"/>
            <a:ext cx="782587" cy="338554"/>
          </a:xfrm>
          <a:prstGeom prst="rect">
            <a:avLst/>
          </a:prstGeom>
          <a:noFill/>
        </p:spPr>
        <p:txBody>
          <a:bodyPr wrap="square" rtlCol="0">
            <a:spAutoFit/>
          </a:bodyPr>
          <a:lstStyle>
            <a:defPPr>
              <a:defRPr lang="de-DE"/>
            </a:defPPr>
            <a:lvl1pPr>
              <a:defRPr sz="1600">
                <a:latin typeface="+mn-lt"/>
              </a:defRPr>
            </a:lvl1pPr>
          </a:lstStyle>
          <a:p>
            <a:r>
              <a:rPr lang="es-ES" dirty="0"/>
              <a:t>Año </a:t>
            </a:r>
            <a:r>
              <a:rPr lang="es-ES" dirty="0" smtClean="0"/>
              <a:t>2</a:t>
            </a:r>
            <a:endParaRPr lang="fi-FI" dirty="0"/>
          </a:p>
        </p:txBody>
      </p:sp>
    </p:spTree>
    <p:extLst>
      <p:ext uri="{BB962C8B-B14F-4D97-AF65-F5344CB8AC3E}">
        <p14:creationId xmlns:p14="http://schemas.microsoft.com/office/powerpoint/2010/main" val="35741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10" grpId="0" animBg="1"/>
      <p:bldP spid="11" grpId="0" animBg="1"/>
      <p:bldP spid="15" grpId="0" animBg="1"/>
      <p:bldP spid="17" grpId="0" animBg="1"/>
      <p:bldP spid="18" grpId="0" animBg="1"/>
      <p:bldP spid="19" grpId="0" animBg="1"/>
      <p:bldP spid="20" grpId="0"/>
      <p:bldP spid="28" grpId="0"/>
      <p:bldP spid="2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i-FI" dirty="0" smtClean="0"/>
              <a:t>RM: No es un enfoque basado en principios</a:t>
            </a:r>
            <a:endParaRPr lang="en-US" dirty="0" smtClean="0"/>
          </a:p>
        </p:txBody>
      </p:sp>
      <p:sp>
        <p:nvSpPr>
          <p:cNvPr id="7171" name="Rectangle 3"/>
          <p:cNvSpPr>
            <a:spLocks noGrp="1" noChangeArrowheads="1"/>
          </p:cNvSpPr>
          <p:nvPr>
            <p:ph type="body" idx="1"/>
          </p:nvPr>
        </p:nvSpPr>
        <p:spPr>
          <a:xfrm>
            <a:off x="533400" y="1484784"/>
            <a:ext cx="8153400" cy="4419600"/>
          </a:xfrm>
        </p:spPr>
        <p:txBody>
          <a:bodyPr/>
          <a:lstStyle/>
          <a:p>
            <a:r>
              <a:rPr lang="fi-FI" dirty="0" smtClean="0">
                <a:solidFill>
                  <a:srgbClr val="023C70"/>
                </a:solidFill>
              </a:rPr>
              <a:t>La directiva fija los elementos para el calculo del Margen de Riesgo (RM)</a:t>
            </a:r>
          </a:p>
          <a:p>
            <a:r>
              <a:rPr lang="fi-FI" dirty="0" smtClean="0">
                <a:solidFill>
                  <a:srgbClr val="023C70"/>
                </a:solidFill>
              </a:rPr>
              <a:t>El valor del RM debera reflejar lo siguiente</a:t>
            </a:r>
          </a:p>
          <a:p>
            <a:pPr lvl="1"/>
            <a:r>
              <a:rPr lang="fi-FI" dirty="0" smtClean="0">
                <a:solidFill>
                  <a:srgbClr val="023C70"/>
                </a:solidFill>
              </a:rPr>
              <a:t>Las obligaciones</a:t>
            </a:r>
          </a:p>
          <a:p>
            <a:pPr lvl="1"/>
            <a:r>
              <a:rPr lang="fi-FI" dirty="0" smtClean="0">
                <a:solidFill>
                  <a:srgbClr val="023C70"/>
                </a:solidFill>
              </a:rPr>
              <a:t>El SCR necesario para cumplir tales obligaciones</a:t>
            </a:r>
          </a:p>
          <a:p>
            <a:pPr lvl="1"/>
            <a:r>
              <a:rPr lang="fi-FI" dirty="0" smtClean="0">
                <a:solidFill>
                  <a:srgbClr val="023C70"/>
                </a:solidFill>
              </a:rPr>
              <a:t>La duracion de tales obligaciones</a:t>
            </a:r>
          </a:p>
          <a:p>
            <a:pPr lvl="1"/>
            <a:r>
              <a:rPr lang="fi-FI" dirty="0" smtClean="0">
                <a:solidFill>
                  <a:srgbClr val="023C70"/>
                </a:solidFill>
              </a:rPr>
              <a:t>El valor presente (descontado a la taasa libre de riesgo)</a:t>
            </a:r>
          </a:p>
          <a:p>
            <a:pPr lvl="1"/>
            <a:r>
              <a:rPr lang="fi-FI" dirty="0" smtClean="0">
                <a:solidFill>
                  <a:srgbClr val="023C70"/>
                </a:solidFill>
              </a:rPr>
              <a:t>La tasa de coste: </a:t>
            </a:r>
          </a:p>
          <a:p>
            <a:pPr lvl="2"/>
            <a:r>
              <a:rPr lang="fi-FI" dirty="0" smtClean="0">
                <a:solidFill>
                  <a:srgbClr val="023C70"/>
                </a:solidFill>
              </a:rPr>
              <a:t>debe ser la misma para todos los aseguradores (6%) y revisarse periodicamente.</a:t>
            </a:r>
          </a:p>
          <a:p>
            <a:pPr lvl="2"/>
            <a:r>
              <a:rPr lang="fi-FI" dirty="0" smtClean="0">
                <a:solidFill>
                  <a:srgbClr val="023C70"/>
                </a:solidFill>
              </a:rPr>
              <a:t>Coste  en exceso del tipo libre de riesgo que se exigiria por disponer de los fondos propios exigibles para cumplir con el SCR derivado de las obligaciones</a:t>
            </a:r>
          </a:p>
          <a:p>
            <a:pPr marL="342900" lvl="2" indent="-342900">
              <a:buFontTx/>
              <a:buChar char="•"/>
            </a:pPr>
            <a:r>
              <a:rPr lang="en-US" b="1" dirty="0">
                <a:solidFill>
                  <a:srgbClr val="023C70"/>
                </a:solidFill>
                <a:cs typeface="Arial"/>
              </a:rPr>
              <a:t>~ </a:t>
            </a:r>
            <a:r>
              <a:rPr lang="en-US" b="1" dirty="0" smtClean="0">
                <a:solidFill>
                  <a:srgbClr val="023C70"/>
                </a:solidFill>
                <a:cs typeface="Arial"/>
              </a:rPr>
              <a:t>prima de </a:t>
            </a:r>
            <a:r>
              <a:rPr lang="en-US" b="1" dirty="0" err="1" smtClean="0">
                <a:solidFill>
                  <a:srgbClr val="023C70"/>
                </a:solidFill>
                <a:cs typeface="Arial"/>
              </a:rPr>
              <a:t>riesgo</a:t>
            </a:r>
            <a:r>
              <a:rPr lang="en-US" b="1" dirty="0" smtClean="0">
                <a:solidFill>
                  <a:srgbClr val="023C70"/>
                </a:solidFill>
                <a:cs typeface="Arial"/>
              </a:rPr>
              <a:t> de un </a:t>
            </a:r>
            <a:r>
              <a:rPr lang="en-US" b="1" dirty="0" err="1" smtClean="0">
                <a:solidFill>
                  <a:srgbClr val="023C70"/>
                </a:solidFill>
                <a:cs typeface="Arial"/>
              </a:rPr>
              <a:t>asegurador</a:t>
            </a:r>
            <a:r>
              <a:rPr lang="en-US" b="1" dirty="0" smtClean="0">
                <a:solidFill>
                  <a:srgbClr val="023C70"/>
                </a:solidFill>
                <a:cs typeface="Arial"/>
              </a:rPr>
              <a:t> con rating BBB</a:t>
            </a:r>
            <a:endParaRPr lang="en-US" b="1" dirty="0">
              <a:solidFill>
                <a:srgbClr val="023C70"/>
              </a:solidFill>
            </a:endParaRPr>
          </a:p>
          <a:p>
            <a:pPr marL="0" indent="0">
              <a:buNone/>
            </a:pPr>
            <a:endParaRPr lang="en-US" dirty="0" smtClean="0">
              <a:solidFill>
                <a:srgbClr val="023C70"/>
              </a:solidFill>
            </a:endParaRP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49</a:t>
            </a:fld>
            <a:endParaRPr lang="en-GB" sz="1400">
              <a:latin typeface="Arial" charset="0"/>
            </a:endParaRPr>
          </a:p>
        </p:txBody>
      </p:sp>
    </p:spTree>
    <p:extLst>
      <p:ext uri="{BB962C8B-B14F-4D97-AF65-F5344CB8AC3E}">
        <p14:creationId xmlns:p14="http://schemas.microsoft.com/office/powerpoint/2010/main" val="24911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barn(inVertical)">
                                      <p:cBhvr>
                                        <p:cTn id="14" dur="500"/>
                                        <p:tgtEl>
                                          <p:spTgt spid="7171">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barn(inVertical)">
                                      <p:cBhvr>
                                        <p:cTn id="20" dur="500"/>
                                        <p:tgtEl>
                                          <p:spTgt spid="7171">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arn(inVertical)">
                                      <p:cBhvr>
                                        <p:cTn id="23" dur="500"/>
                                        <p:tgtEl>
                                          <p:spTgt spid="7171">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barn(inVertical)">
                                      <p:cBhvr>
                                        <p:cTn id="26" dur="500"/>
                                        <p:tgtEl>
                                          <p:spTgt spid="7171">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barn(inVertical)">
                                      <p:cBhvr>
                                        <p:cTn id="29" dur="500"/>
                                        <p:tgtEl>
                                          <p:spTgt spid="7171">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barn(inVertical)">
                                      <p:cBhvr>
                                        <p:cTn id="32" dur="500"/>
                                        <p:tgtEl>
                                          <p:spTgt spid="7171">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barn(inVertical)">
                                      <p:cBhvr>
                                        <p:cTn id="35" dur="500"/>
                                        <p:tgtEl>
                                          <p:spTgt spid="717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171">
                                            <p:txEl>
                                              <p:pRg st="9" end="9"/>
                                            </p:txEl>
                                          </p:spTgt>
                                        </p:tgtEl>
                                        <p:attrNameLst>
                                          <p:attrName>style.visibility</p:attrName>
                                        </p:attrNameLst>
                                      </p:cBhvr>
                                      <p:to>
                                        <p:strVal val="visible"/>
                                      </p:to>
                                    </p:set>
                                    <p:animEffect transition="in" filter="wipe(down)">
                                      <p:cBhvr>
                                        <p:cTn id="40"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60884" y="188640"/>
            <a:ext cx="5771356" cy="91440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_tradnl" b="1" dirty="0" smtClean="0">
                <a:latin typeface="Verdana" pitchFamily="34" charset="0"/>
              </a:rPr>
              <a:t>Los Pilares de Solvencia II</a:t>
            </a:r>
            <a:endParaRPr lang="es-ES_tradnl" b="1" dirty="0">
              <a:latin typeface="Verdana" pitchFamily="34" charset="0"/>
            </a:endParaRPr>
          </a:p>
        </p:txBody>
      </p:sp>
      <p:grpSp>
        <p:nvGrpSpPr>
          <p:cNvPr id="14341" name="Group 5"/>
          <p:cNvGrpSpPr>
            <a:grpSpLocks/>
          </p:cNvGrpSpPr>
          <p:nvPr/>
        </p:nvGrpSpPr>
        <p:grpSpPr bwMode="auto">
          <a:xfrm>
            <a:off x="919163" y="4849813"/>
            <a:ext cx="7523162" cy="1360487"/>
            <a:chOff x="585" y="3256"/>
            <a:chExt cx="4739" cy="857"/>
          </a:xfrm>
        </p:grpSpPr>
        <p:sp>
          <p:nvSpPr>
            <p:cNvPr id="74758" name="AutoShape 6"/>
            <p:cNvSpPr>
              <a:spLocks noChangeArrowheads="1"/>
            </p:cNvSpPr>
            <p:nvPr/>
          </p:nvSpPr>
          <p:spPr bwMode="auto">
            <a:xfrm>
              <a:off x="2221" y="3256"/>
              <a:ext cx="1429" cy="857"/>
            </a:xfrm>
            <a:prstGeom prst="can">
              <a:avLst>
                <a:gd name="adj" fmla="val 17602"/>
              </a:avLst>
            </a:prstGeom>
            <a:gradFill rotWithShape="1">
              <a:gsLst>
                <a:gs pos="0">
                  <a:schemeClr val="accent2"/>
                </a:gs>
                <a:gs pos="100000">
                  <a:schemeClr val="accent2">
                    <a:gamma/>
                    <a:tint val="70196"/>
                    <a:invGamma/>
                  </a:schemeClr>
                </a:gs>
              </a:gsLst>
              <a:lin ang="5400000" scaled="1"/>
            </a:gradFill>
            <a:ln w="9525">
              <a:solidFill>
                <a:srgbClr val="F47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S_tradnl" sz="1200" b="1" smtClean="0">
                  <a:solidFill>
                    <a:schemeClr val="bg1"/>
                  </a:solidFill>
                  <a:latin typeface="Arial" pitchFamily="34" charset="0"/>
                </a:rPr>
                <a:t>Enfasis en la responsabiliad de las Companias</a:t>
              </a:r>
            </a:p>
            <a:p>
              <a:pPr algn="ctr">
                <a:defRPr/>
              </a:pPr>
              <a:r>
                <a:rPr lang="es-ES_tradnl" sz="1200" b="1" smtClean="0">
                  <a:solidFill>
                    <a:schemeClr val="bg1"/>
                  </a:solidFill>
                  <a:latin typeface="Arial" pitchFamily="34" charset="0"/>
                </a:rPr>
                <a:t>Convergencia de las practicas supervisoras</a:t>
              </a:r>
              <a:endParaRPr lang="es-ES_tradnl" sz="1200" b="1">
                <a:solidFill>
                  <a:schemeClr val="bg1"/>
                </a:solidFill>
                <a:latin typeface="Arial" pitchFamily="34" charset="0"/>
              </a:endParaRPr>
            </a:p>
          </p:txBody>
        </p:sp>
        <p:sp>
          <p:nvSpPr>
            <p:cNvPr id="74759" name="AutoShape 7"/>
            <p:cNvSpPr>
              <a:spLocks noChangeArrowheads="1"/>
            </p:cNvSpPr>
            <p:nvPr/>
          </p:nvSpPr>
          <p:spPr bwMode="auto">
            <a:xfrm>
              <a:off x="3883" y="3264"/>
              <a:ext cx="1441" cy="849"/>
            </a:xfrm>
            <a:prstGeom prst="can">
              <a:avLst>
                <a:gd name="adj" fmla="val 17602"/>
              </a:avLst>
            </a:prstGeom>
            <a:gradFill rotWithShape="1">
              <a:gsLst>
                <a:gs pos="0">
                  <a:schemeClr val="accent2"/>
                </a:gs>
                <a:gs pos="100000">
                  <a:schemeClr val="accent2">
                    <a:gamma/>
                    <a:tint val="70196"/>
                    <a:invGamma/>
                  </a:schemeClr>
                </a:gs>
              </a:gsLst>
              <a:lin ang="5400000" scaled="1"/>
            </a:gradFill>
            <a:ln w="9525">
              <a:solidFill>
                <a:srgbClr val="F47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S_tradnl" sz="1200" b="1" smtClean="0">
                  <a:solidFill>
                    <a:schemeClr val="bg1"/>
                  </a:solidFill>
                  <a:latin typeface="Arial" pitchFamily="34" charset="0"/>
                </a:rPr>
                <a:t>Convergencia en la informacion a supervisores</a:t>
              </a:r>
            </a:p>
            <a:p>
              <a:pPr algn="ctr">
                <a:defRPr/>
              </a:pPr>
              <a:endParaRPr lang="es-ES_tradnl" sz="300" b="1" smtClean="0">
                <a:solidFill>
                  <a:schemeClr val="bg1"/>
                </a:solidFill>
                <a:latin typeface="Arial" pitchFamily="34" charset="0"/>
              </a:endParaRPr>
            </a:p>
            <a:p>
              <a:pPr algn="ctr">
                <a:defRPr/>
              </a:pPr>
              <a:r>
                <a:rPr lang="es-ES_tradnl" sz="1200" b="1" smtClean="0">
                  <a:solidFill>
                    <a:schemeClr val="bg1"/>
                  </a:solidFill>
                  <a:latin typeface="Arial" pitchFamily="34" charset="0"/>
                </a:rPr>
                <a:t>Mayor presion de los mercados de capitales, de analistas financieros</a:t>
              </a:r>
              <a:endParaRPr lang="es-ES_tradnl" sz="1200">
                <a:solidFill>
                  <a:schemeClr val="bg1"/>
                </a:solidFill>
                <a:latin typeface="Arial" pitchFamily="34" charset="0"/>
              </a:endParaRPr>
            </a:p>
          </p:txBody>
        </p:sp>
        <p:sp>
          <p:nvSpPr>
            <p:cNvPr id="74760" name="AutoShape 8"/>
            <p:cNvSpPr>
              <a:spLocks noChangeArrowheads="1"/>
            </p:cNvSpPr>
            <p:nvPr/>
          </p:nvSpPr>
          <p:spPr bwMode="auto">
            <a:xfrm>
              <a:off x="585" y="3256"/>
              <a:ext cx="1429" cy="857"/>
            </a:xfrm>
            <a:prstGeom prst="can">
              <a:avLst>
                <a:gd name="adj" fmla="val 17602"/>
              </a:avLst>
            </a:prstGeom>
            <a:gradFill rotWithShape="1">
              <a:gsLst>
                <a:gs pos="0">
                  <a:schemeClr val="accent2"/>
                </a:gs>
                <a:gs pos="100000">
                  <a:schemeClr val="accent2">
                    <a:gamma/>
                    <a:tint val="70196"/>
                    <a:invGamma/>
                  </a:schemeClr>
                </a:gs>
              </a:gsLst>
              <a:lin ang="5400000" scaled="1"/>
            </a:gradFill>
            <a:ln w="9525">
              <a:solidFill>
                <a:srgbClr val="F47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S_tradnl" sz="1200" b="1" dirty="0" smtClean="0">
                  <a:solidFill>
                    <a:schemeClr val="bg1"/>
                  </a:solidFill>
                  <a:latin typeface="Arial" pitchFamily="34" charset="0"/>
                </a:rPr>
                <a:t>Enfoque de balance total</a:t>
              </a:r>
            </a:p>
            <a:p>
              <a:pPr algn="ctr">
                <a:defRPr/>
              </a:pPr>
              <a:r>
                <a:rPr lang="es-ES_tradnl" sz="1200" b="1" dirty="0" smtClean="0">
                  <a:solidFill>
                    <a:schemeClr val="bg1"/>
                  </a:solidFill>
                  <a:latin typeface="Arial" pitchFamily="34" charset="0"/>
                </a:rPr>
                <a:t>Valoración consistente Aprobación de modelos</a:t>
              </a:r>
              <a:endParaRPr lang="es-ES_tradnl" sz="1200" b="1" dirty="0">
                <a:solidFill>
                  <a:schemeClr val="bg1"/>
                </a:solidFill>
                <a:latin typeface="Arial" pitchFamily="34" charset="0"/>
              </a:endParaRPr>
            </a:p>
          </p:txBody>
        </p:sp>
      </p:grpSp>
      <p:grpSp>
        <p:nvGrpSpPr>
          <p:cNvPr id="14342" name="Group 9"/>
          <p:cNvGrpSpPr>
            <a:grpSpLocks/>
          </p:cNvGrpSpPr>
          <p:nvPr/>
        </p:nvGrpSpPr>
        <p:grpSpPr bwMode="auto">
          <a:xfrm>
            <a:off x="900113" y="2422525"/>
            <a:ext cx="7546975" cy="2446338"/>
            <a:chOff x="579" y="1840"/>
            <a:chExt cx="4742" cy="1269"/>
          </a:xfrm>
        </p:grpSpPr>
        <p:sp>
          <p:nvSpPr>
            <p:cNvPr id="14347" name="AutoShape 10"/>
            <p:cNvSpPr>
              <a:spLocks noChangeArrowheads="1"/>
            </p:cNvSpPr>
            <p:nvPr/>
          </p:nvSpPr>
          <p:spPr bwMode="gray">
            <a:xfrm>
              <a:off x="579" y="1840"/>
              <a:ext cx="1438" cy="1269"/>
            </a:xfrm>
            <a:prstGeom prst="can">
              <a:avLst>
                <a:gd name="adj" fmla="val 12583"/>
              </a:avLst>
            </a:prstGeom>
            <a:solidFill>
              <a:srgbClr val="FF9900"/>
            </a:solidFill>
            <a:ln w="12700">
              <a:solidFill>
                <a:schemeClr val="tx2"/>
              </a:solidFill>
              <a:round/>
              <a:headEnd/>
              <a:tailEnd/>
            </a:ln>
            <a:effectLst/>
          </p:spPr>
          <p:txBody>
            <a:bodyPr lIns="72000" tIns="108000" rIns="36000" bIns="36000"/>
            <a:lstStyle/>
            <a:p>
              <a:pPr algn="ctr">
                <a:lnSpc>
                  <a:spcPct val="85000"/>
                </a:lnSpc>
                <a:spcBef>
                  <a:spcPct val="20000"/>
                </a:spcBef>
                <a:buClr>
                  <a:schemeClr val="accent2"/>
                </a:buClr>
                <a:buSzPct val="90000"/>
                <a:buFont typeface="Wingdings" pitchFamily="2" charset="2"/>
                <a:buNone/>
              </a:pPr>
              <a:r>
                <a:rPr lang="es-ES_tradnl" sz="1400" b="1" dirty="0" err="1" smtClean="0">
                  <a:solidFill>
                    <a:schemeClr val="tx2"/>
                  </a:solidFill>
                </a:rPr>
                <a:t>Req</a:t>
              </a:r>
              <a:r>
                <a:rPr lang="es-ES_tradnl" sz="1400" b="1" dirty="0" smtClean="0">
                  <a:solidFill>
                    <a:schemeClr val="tx2"/>
                  </a:solidFill>
                </a:rPr>
                <a:t>. Cuantitativos</a:t>
              </a:r>
              <a:endParaRPr lang="es-ES_tradnl" sz="1400" dirty="0" smtClean="0">
                <a:solidFill>
                  <a:schemeClr val="tx2"/>
                </a:solidFill>
              </a:endParaRP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Provisiones </a:t>
              </a:r>
              <a:r>
                <a:rPr lang="es-ES_tradnl" sz="1400" dirty="0" err="1" smtClean="0">
                  <a:solidFill>
                    <a:schemeClr val="tx2"/>
                  </a:solidFill>
                </a:rPr>
                <a:t>Tecnicas</a:t>
              </a:r>
              <a:r>
                <a:rPr lang="es-ES_tradnl" sz="1400" dirty="0" smtClean="0">
                  <a:solidFill>
                    <a:schemeClr val="tx2"/>
                  </a:solidFill>
                </a:rPr>
                <a:t> </a:t>
              </a: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2 Niveles de requerimiento </a:t>
              </a:r>
            </a:p>
            <a:p>
              <a:pPr marL="1587" lvl="1">
                <a:lnSpc>
                  <a:spcPct val="85000"/>
                </a:lnSpc>
                <a:buClr>
                  <a:srgbClr val="264C98"/>
                </a:buClr>
                <a:buSzPct val="85000"/>
              </a:pPr>
              <a:r>
                <a:rPr lang="es-ES_tradnl" sz="1400" dirty="0" smtClean="0">
                  <a:solidFill>
                    <a:schemeClr val="tx2"/>
                  </a:solidFill>
                </a:rPr>
                <a:t>       (MCR y SCR)</a:t>
              </a:r>
            </a:p>
            <a:p>
              <a:pPr marL="292100" lvl="1" indent="-290513">
                <a:lnSpc>
                  <a:spcPct val="85000"/>
                </a:lnSpc>
                <a:spcBef>
                  <a:spcPct val="20000"/>
                </a:spcBef>
                <a:buClr>
                  <a:srgbClr val="264C98"/>
                </a:buClr>
                <a:buSzPct val="85000"/>
                <a:buFont typeface="Wingdings" pitchFamily="2" charset="2"/>
                <a:buChar char="l"/>
              </a:pPr>
              <a:r>
                <a:rPr lang="es-ES_tradnl" sz="1400" dirty="0" smtClean="0">
                  <a:solidFill>
                    <a:schemeClr val="tx2"/>
                  </a:solidFill>
                </a:rPr>
                <a:t>Principio Persona Prudente</a:t>
              </a:r>
            </a:p>
            <a:p>
              <a:pPr marL="292100" lvl="1" indent="-290513">
                <a:lnSpc>
                  <a:spcPct val="85000"/>
                </a:lnSpc>
                <a:spcBef>
                  <a:spcPct val="20000"/>
                </a:spcBef>
                <a:buClr>
                  <a:srgbClr val="264C98"/>
                </a:buClr>
                <a:buSzPct val="85000"/>
                <a:buFont typeface="Wingdings" pitchFamily="2" charset="2"/>
                <a:buChar char="l"/>
              </a:pPr>
              <a:r>
                <a:rPr lang="es-ES_tradnl" sz="1400" dirty="0" smtClean="0">
                  <a:solidFill>
                    <a:schemeClr val="tx2"/>
                  </a:solidFill>
                </a:rPr>
                <a:t>Fondos Propios (3 niveles)</a:t>
              </a:r>
            </a:p>
            <a:p>
              <a:pPr marL="292100" lvl="1" indent="-290513">
                <a:lnSpc>
                  <a:spcPct val="85000"/>
                </a:lnSpc>
                <a:spcBef>
                  <a:spcPct val="20000"/>
                </a:spcBef>
                <a:buClr>
                  <a:srgbClr val="264C98"/>
                </a:buClr>
                <a:buSzPct val="85000"/>
                <a:buFont typeface="Wingdings" pitchFamily="2" charset="2"/>
                <a:buChar char="l"/>
              </a:pPr>
              <a:endParaRPr lang="es-ES_tradnl" sz="1400" dirty="0">
                <a:solidFill>
                  <a:schemeClr val="tx2"/>
                </a:solidFill>
              </a:endParaRPr>
            </a:p>
          </p:txBody>
        </p:sp>
        <p:sp>
          <p:nvSpPr>
            <p:cNvPr id="14348" name="AutoShape 11"/>
            <p:cNvSpPr>
              <a:spLocks noChangeArrowheads="1"/>
            </p:cNvSpPr>
            <p:nvPr/>
          </p:nvSpPr>
          <p:spPr bwMode="gray">
            <a:xfrm>
              <a:off x="2216" y="1840"/>
              <a:ext cx="1438" cy="1269"/>
            </a:xfrm>
            <a:prstGeom prst="can">
              <a:avLst>
                <a:gd name="adj" fmla="val 12583"/>
              </a:avLst>
            </a:prstGeom>
            <a:solidFill>
              <a:srgbClr val="FF9900"/>
            </a:solidFill>
            <a:ln w="12700">
              <a:solidFill>
                <a:schemeClr val="tx2"/>
              </a:solidFill>
              <a:round/>
              <a:headEnd/>
              <a:tailEnd/>
            </a:ln>
            <a:effectLst/>
          </p:spPr>
          <p:txBody>
            <a:bodyPr lIns="72000" tIns="108000" rIns="36000" bIns="36000"/>
            <a:lstStyle/>
            <a:p>
              <a:pPr algn="ctr">
                <a:lnSpc>
                  <a:spcPct val="85000"/>
                </a:lnSpc>
                <a:spcBef>
                  <a:spcPct val="20000"/>
                </a:spcBef>
                <a:buClr>
                  <a:schemeClr val="accent2"/>
                </a:buClr>
                <a:buSzPct val="90000"/>
                <a:buFont typeface="Wingdings" pitchFamily="2" charset="2"/>
                <a:buNone/>
              </a:pPr>
              <a:r>
                <a:rPr lang="es-ES_tradnl" sz="1400" b="1" dirty="0" err="1" smtClean="0">
                  <a:solidFill>
                    <a:schemeClr val="tx2"/>
                  </a:solidFill>
                </a:rPr>
                <a:t>Req</a:t>
              </a:r>
              <a:r>
                <a:rPr lang="es-ES_tradnl" sz="1400" b="1" dirty="0" smtClean="0">
                  <a:solidFill>
                    <a:schemeClr val="tx2"/>
                  </a:solidFill>
                </a:rPr>
                <a:t>. Cualitativos</a:t>
              </a:r>
              <a:endParaRPr lang="es-ES_tradnl" sz="1400" dirty="0" smtClean="0">
                <a:solidFill>
                  <a:schemeClr val="tx2"/>
                </a:solidFill>
              </a:endParaRP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Buena gobernanza</a:t>
              </a: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Control interno</a:t>
              </a: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Gestión del riesgo</a:t>
              </a: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Auditoria interna</a:t>
              </a:r>
            </a:p>
            <a:p>
              <a:pPr marL="292100" lvl="1" indent="-290513">
                <a:lnSpc>
                  <a:spcPct val="85000"/>
                </a:lnSpc>
                <a:buClr>
                  <a:srgbClr val="264C98"/>
                </a:buClr>
                <a:buSzPct val="85000"/>
                <a:buFont typeface="Wingdings" pitchFamily="2" charset="2"/>
                <a:buChar char="l"/>
              </a:pPr>
              <a:r>
                <a:rPr lang="es-ES" sz="1400" dirty="0">
                  <a:solidFill>
                    <a:schemeClr val="tx2"/>
                  </a:solidFill>
                  <a:latin typeface="Arial Unicode MS" pitchFamily="34" charset="-128"/>
                  <a:ea typeface="Arial Unicode MS" pitchFamily="34" charset="-128"/>
                  <a:cs typeface="Arial Unicode MS" pitchFamily="34" charset="-128"/>
                </a:rPr>
                <a:t>Autoevaluación</a:t>
              </a:r>
              <a:r>
                <a:rPr lang="es-ES_tradnl" sz="1400" dirty="0" smtClean="0">
                  <a:solidFill>
                    <a:schemeClr val="tx2"/>
                  </a:solidFill>
                </a:rPr>
                <a:t> - ORSA</a:t>
              </a:r>
            </a:p>
            <a:p>
              <a:pPr marL="292100" lvl="1" indent="-290513">
                <a:lnSpc>
                  <a:spcPct val="85000"/>
                </a:lnSpc>
                <a:buClr>
                  <a:srgbClr val="264C98"/>
                </a:buClr>
                <a:buSzPct val="85000"/>
                <a:buFont typeface="Wingdings" pitchFamily="2" charset="2"/>
                <a:buChar char="l"/>
              </a:pPr>
              <a:r>
                <a:rPr lang="es-ES_tradnl" sz="1400" dirty="0" smtClean="0">
                  <a:solidFill>
                    <a:schemeClr val="tx2"/>
                  </a:solidFill>
                </a:rPr>
                <a:t>Revisión Supervisora (</a:t>
              </a:r>
              <a:r>
                <a:rPr lang="es-ES_tradnl" sz="1400" dirty="0" err="1" smtClean="0">
                  <a:solidFill>
                    <a:schemeClr val="tx2"/>
                  </a:solidFill>
                </a:rPr>
                <a:t>cualit</a:t>
              </a:r>
              <a:r>
                <a:rPr lang="es-ES_tradnl" sz="1400" dirty="0" smtClean="0">
                  <a:solidFill>
                    <a:schemeClr val="tx2"/>
                  </a:solidFill>
                </a:rPr>
                <a:t>. &amp; </a:t>
              </a:r>
              <a:r>
                <a:rPr lang="es-ES_tradnl" sz="1400" dirty="0" err="1" smtClean="0">
                  <a:solidFill>
                    <a:schemeClr val="tx2"/>
                  </a:solidFill>
                </a:rPr>
                <a:t>cuantit</a:t>
              </a:r>
              <a:r>
                <a:rPr lang="es-ES_tradnl" sz="1400" dirty="0" smtClean="0">
                  <a:solidFill>
                    <a:schemeClr val="tx2"/>
                  </a:solidFill>
                </a:rPr>
                <a:t>. - </a:t>
              </a:r>
              <a:r>
                <a:rPr lang="es-ES_tradnl" sz="1400" dirty="0" err="1" smtClean="0">
                  <a:solidFill>
                    <a:schemeClr val="tx2"/>
                  </a:solidFill>
                </a:rPr>
                <a:t>Add-ons</a:t>
              </a:r>
              <a:r>
                <a:rPr lang="es-ES_tradnl" sz="1400" dirty="0" smtClean="0">
                  <a:solidFill>
                    <a:schemeClr val="tx2"/>
                  </a:solidFill>
                </a:rPr>
                <a:t>)</a:t>
              </a:r>
              <a:endParaRPr lang="es-ES_tradnl" sz="1400" dirty="0">
                <a:solidFill>
                  <a:schemeClr val="tx2"/>
                </a:solidFill>
              </a:endParaRPr>
            </a:p>
          </p:txBody>
        </p:sp>
        <p:sp>
          <p:nvSpPr>
            <p:cNvPr id="14349" name="AutoShape 12"/>
            <p:cNvSpPr>
              <a:spLocks noChangeArrowheads="1"/>
            </p:cNvSpPr>
            <p:nvPr/>
          </p:nvSpPr>
          <p:spPr bwMode="gray">
            <a:xfrm>
              <a:off x="3883" y="1840"/>
              <a:ext cx="1438" cy="1269"/>
            </a:xfrm>
            <a:prstGeom prst="can">
              <a:avLst>
                <a:gd name="adj" fmla="val 12583"/>
              </a:avLst>
            </a:prstGeom>
            <a:solidFill>
              <a:srgbClr val="FF9900"/>
            </a:solidFill>
            <a:ln w="12700">
              <a:solidFill>
                <a:schemeClr val="tx2"/>
              </a:solidFill>
              <a:round/>
              <a:headEnd/>
              <a:tailEnd/>
            </a:ln>
            <a:effectLst/>
          </p:spPr>
          <p:txBody>
            <a:bodyPr lIns="72000" tIns="108000" rIns="36000" bIns="36000"/>
            <a:lstStyle/>
            <a:p>
              <a:pPr algn="ctr">
                <a:lnSpc>
                  <a:spcPct val="85000"/>
                </a:lnSpc>
                <a:spcBef>
                  <a:spcPct val="20000"/>
                </a:spcBef>
                <a:buClr>
                  <a:schemeClr val="accent2"/>
                </a:buClr>
                <a:buSzPct val="90000"/>
                <a:buFont typeface="Wingdings" pitchFamily="2" charset="2"/>
                <a:buNone/>
              </a:pPr>
              <a:r>
                <a:rPr lang="es-ES_tradnl" sz="1400" b="1" smtClean="0">
                  <a:solidFill>
                    <a:schemeClr val="tx2"/>
                  </a:solidFill>
                </a:rPr>
                <a:t>Reporting</a:t>
              </a:r>
              <a:endParaRPr lang="es-ES_tradnl" sz="1400" smtClean="0">
                <a:solidFill>
                  <a:schemeClr val="tx2"/>
                </a:solidFill>
              </a:endParaRPr>
            </a:p>
            <a:p>
              <a:pPr marL="292100" lvl="1" indent="-290513">
                <a:lnSpc>
                  <a:spcPct val="85000"/>
                </a:lnSpc>
                <a:spcBef>
                  <a:spcPct val="20000"/>
                </a:spcBef>
                <a:buClr>
                  <a:schemeClr val="accent2"/>
                </a:buClr>
                <a:buSzPct val="90000"/>
                <a:buFont typeface="Wingdings" pitchFamily="2" charset="2"/>
                <a:buChar char="n"/>
              </a:pPr>
              <a:endParaRPr lang="es-ES_tradnl" sz="1400" smtClean="0">
                <a:solidFill>
                  <a:schemeClr val="tx2"/>
                </a:solidFill>
              </a:endParaRPr>
            </a:p>
            <a:p>
              <a:pPr marL="292100" lvl="1" indent="-290513">
                <a:lnSpc>
                  <a:spcPct val="85000"/>
                </a:lnSpc>
                <a:buClr>
                  <a:srgbClr val="264C98"/>
                </a:buClr>
                <a:buSzPct val="85000"/>
                <a:buFont typeface="Wingdings" pitchFamily="2" charset="2"/>
                <a:buChar char="l"/>
              </a:pPr>
              <a:r>
                <a:rPr lang="es-ES_tradnl" sz="1400" smtClean="0">
                  <a:solidFill>
                    <a:schemeClr val="tx2"/>
                  </a:solidFill>
                </a:rPr>
                <a:t>Informacion a supervisor</a:t>
              </a:r>
            </a:p>
            <a:p>
              <a:pPr marL="292100" lvl="1" indent="-290513">
                <a:lnSpc>
                  <a:spcPct val="85000"/>
                </a:lnSpc>
                <a:spcBef>
                  <a:spcPct val="20000"/>
                </a:spcBef>
                <a:buClr>
                  <a:srgbClr val="264C98"/>
                </a:buClr>
                <a:buSzPct val="85000"/>
                <a:buFont typeface="Wingdings" pitchFamily="2" charset="2"/>
                <a:buChar char="l"/>
              </a:pPr>
              <a:r>
                <a:rPr lang="es-ES_tradnl" sz="1400" smtClean="0">
                  <a:solidFill>
                    <a:schemeClr val="tx2"/>
                  </a:solidFill>
                </a:rPr>
                <a:t>Informacion publica</a:t>
              </a:r>
            </a:p>
            <a:p>
              <a:pPr marL="292100" lvl="1" indent="-290513">
                <a:lnSpc>
                  <a:spcPct val="85000"/>
                </a:lnSpc>
                <a:spcBef>
                  <a:spcPct val="20000"/>
                </a:spcBef>
                <a:buClr>
                  <a:srgbClr val="264C98"/>
                </a:buClr>
                <a:buSzPct val="85000"/>
                <a:buFont typeface="Wingdings" pitchFamily="2" charset="2"/>
                <a:buChar char="l"/>
              </a:pPr>
              <a:r>
                <a:rPr lang="es-ES_tradnl" sz="1400" smtClean="0">
                  <a:solidFill>
                    <a:schemeClr val="tx2"/>
                  </a:solidFill>
                </a:rPr>
                <a:t>Disciplina del mercado</a:t>
              </a:r>
              <a:endParaRPr lang="es-ES_tradnl" sz="1400">
                <a:solidFill>
                  <a:schemeClr val="tx2"/>
                </a:solidFill>
              </a:endParaRPr>
            </a:p>
          </p:txBody>
        </p:sp>
      </p:grpSp>
      <p:grpSp>
        <p:nvGrpSpPr>
          <p:cNvPr id="14343" name="Group 13"/>
          <p:cNvGrpSpPr>
            <a:grpSpLocks/>
          </p:cNvGrpSpPr>
          <p:nvPr/>
        </p:nvGrpSpPr>
        <p:grpSpPr bwMode="auto">
          <a:xfrm>
            <a:off x="954088" y="2466975"/>
            <a:ext cx="7499350" cy="220663"/>
            <a:chOff x="601" y="2007"/>
            <a:chExt cx="4724" cy="139"/>
          </a:xfrm>
        </p:grpSpPr>
        <p:sp>
          <p:nvSpPr>
            <p:cNvPr id="14344" name="Rectangle 14"/>
            <p:cNvSpPr>
              <a:spLocks noChangeArrowheads="1"/>
            </p:cNvSpPr>
            <p:nvPr/>
          </p:nvSpPr>
          <p:spPr bwMode="gray">
            <a:xfrm>
              <a:off x="601" y="2007"/>
              <a:ext cx="1390" cy="139"/>
            </a:xfrm>
            <a:prstGeom prst="rect">
              <a:avLst/>
            </a:prstGeom>
            <a:noFill/>
            <a:ln w="12700">
              <a:noFill/>
              <a:miter lim="800000"/>
              <a:headEnd/>
              <a:tailEnd/>
            </a:ln>
            <a:effectLst/>
          </p:spPr>
          <p:txBody>
            <a:bodyPr lIns="0" tIns="0" rIns="0" bIns="0" anchor="ctr">
              <a:spAutoFit/>
            </a:bodyPr>
            <a:lstStyle/>
            <a:p>
              <a:pPr algn="ctr">
                <a:lnSpc>
                  <a:spcPct val="90000"/>
                </a:lnSpc>
                <a:spcBef>
                  <a:spcPct val="30000"/>
                </a:spcBef>
                <a:buClr>
                  <a:schemeClr val="accent2"/>
                </a:buClr>
                <a:buSzPct val="90000"/>
                <a:buFont typeface="Wingdings" pitchFamily="2" charset="2"/>
                <a:buNone/>
              </a:pPr>
              <a:r>
                <a:rPr lang="es-ES_tradnl" sz="1600" b="1" smtClean="0">
                  <a:solidFill>
                    <a:schemeClr val="tx2"/>
                  </a:solidFill>
                </a:rPr>
                <a:t>Pilar 1</a:t>
              </a:r>
              <a:endParaRPr lang="es-ES_tradnl" sz="1600" b="1">
                <a:solidFill>
                  <a:schemeClr val="tx2"/>
                </a:solidFill>
              </a:endParaRPr>
            </a:p>
          </p:txBody>
        </p:sp>
        <p:sp>
          <p:nvSpPr>
            <p:cNvPr id="14345" name="Rectangle 15"/>
            <p:cNvSpPr>
              <a:spLocks noChangeArrowheads="1"/>
            </p:cNvSpPr>
            <p:nvPr/>
          </p:nvSpPr>
          <p:spPr bwMode="gray">
            <a:xfrm>
              <a:off x="2262" y="2007"/>
              <a:ext cx="1390" cy="139"/>
            </a:xfrm>
            <a:prstGeom prst="rect">
              <a:avLst/>
            </a:prstGeom>
            <a:noFill/>
            <a:ln w="12700">
              <a:noFill/>
              <a:miter lim="800000"/>
              <a:headEnd/>
              <a:tailEnd/>
            </a:ln>
            <a:effectLst/>
          </p:spPr>
          <p:txBody>
            <a:bodyPr lIns="0" tIns="0" rIns="0" bIns="0" anchor="ctr">
              <a:spAutoFit/>
            </a:bodyPr>
            <a:lstStyle/>
            <a:p>
              <a:pPr algn="ctr">
                <a:lnSpc>
                  <a:spcPct val="90000"/>
                </a:lnSpc>
                <a:spcBef>
                  <a:spcPct val="30000"/>
                </a:spcBef>
                <a:buClr>
                  <a:schemeClr val="accent2"/>
                </a:buClr>
                <a:buSzPct val="90000"/>
                <a:buFont typeface="Wingdings" pitchFamily="2" charset="2"/>
                <a:buNone/>
              </a:pPr>
              <a:r>
                <a:rPr lang="es-ES_tradnl" sz="1600" b="1" smtClean="0">
                  <a:solidFill>
                    <a:schemeClr val="tx2"/>
                  </a:solidFill>
                </a:rPr>
                <a:t>Pilar 2 </a:t>
              </a:r>
              <a:endParaRPr lang="es-ES_tradnl" sz="1600" b="1">
                <a:solidFill>
                  <a:schemeClr val="tx2"/>
                </a:solidFill>
              </a:endParaRPr>
            </a:p>
          </p:txBody>
        </p:sp>
        <p:sp>
          <p:nvSpPr>
            <p:cNvPr id="14346" name="Rectangle 16"/>
            <p:cNvSpPr>
              <a:spLocks noChangeArrowheads="1"/>
            </p:cNvSpPr>
            <p:nvPr/>
          </p:nvSpPr>
          <p:spPr bwMode="gray">
            <a:xfrm>
              <a:off x="3887" y="2007"/>
              <a:ext cx="1438" cy="139"/>
            </a:xfrm>
            <a:prstGeom prst="rect">
              <a:avLst/>
            </a:prstGeom>
            <a:noFill/>
            <a:ln w="12700">
              <a:noFill/>
              <a:miter lim="800000"/>
              <a:headEnd/>
              <a:tailEnd/>
            </a:ln>
            <a:effectLst/>
          </p:spPr>
          <p:txBody>
            <a:bodyPr lIns="0" tIns="0" rIns="0" bIns="0" anchor="ctr">
              <a:spAutoFit/>
            </a:bodyPr>
            <a:lstStyle/>
            <a:p>
              <a:pPr algn="ctr">
                <a:lnSpc>
                  <a:spcPct val="90000"/>
                </a:lnSpc>
                <a:spcBef>
                  <a:spcPct val="30000"/>
                </a:spcBef>
                <a:buClr>
                  <a:schemeClr val="accent2"/>
                </a:buClr>
                <a:buSzPct val="90000"/>
                <a:buFont typeface="Wingdings" pitchFamily="2" charset="2"/>
                <a:buNone/>
              </a:pPr>
              <a:r>
                <a:rPr lang="es-ES_tradnl" sz="1600" b="1" smtClean="0">
                  <a:solidFill>
                    <a:schemeClr val="tx2"/>
                  </a:solidFill>
                </a:rPr>
                <a:t>Pilar 3</a:t>
              </a:r>
              <a:endParaRPr lang="es-ES_tradnl" sz="1600" b="1">
                <a:solidFill>
                  <a:schemeClr val="tx2"/>
                </a:solidFill>
              </a:endParaRPr>
            </a:p>
          </p:txBody>
        </p:sp>
      </p:grpSp>
      <p:sp>
        <p:nvSpPr>
          <p:cNvPr id="3" name="Line Callout 3 (No Border) 2"/>
          <p:cNvSpPr/>
          <p:nvPr/>
        </p:nvSpPr>
        <p:spPr bwMode="auto">
          <a:xfrm>
            <a:off x="188912" y="2514600"/>
            <a:ext cx="573088" cy="381000"/>
          </a:xfrm>
          <a:prstGeom prst="callout3">
            <a:avLst>
              <a:gd name="adj1" fmla="val 18750"/>
              <a:gd name="adj2" fmla="val -8333"/>
              <a:gd name="adj3" fmla="val 18750"/>
              <a:gd name="adj4" fmla="val -16667"/>
              <a:gd name="adj5" fmla="val 100000"/>
              <a:gd name="adj6" fmla="val -16667"/>
              <a:gd name="adj7" fmla="val 136252"/>
              <a:gd name="adj8" fmla="val 1328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_tradnl" sz="700" smtClean="0">
                <a:ea typeface="ＭＳ Ｐゴシック" pitchFamily="96" charset="-128"/>
              </a:rPr>
              <a:t>Perdidas esperadas</a:t>
            </a:r>
            <a:endParaRPr lang="es-ES_tradnl" sz="700">
              <a:ea typeface="ＭＳ Ｐゴシック" pitchFamily="96" charset="-128"/>
            </a:endParaRPr>
          </a:p>
        </p:txBody>
      </p:sp>
      <p:sp>
        <p:nvSpPr>
          <p:cNvPr id="19" name="Line Callout 3 (No Border) 18"/>
          <p:cNvSpPr/>
          <p:nvPr/>
        </p:nvSpPr>
        <p:spPr bwMode="auto">
          <a:xfrm>
            <a:off x="112712" y="3124200"/>
            <a:ext cx="573088" cy="381000"/>
          </a:xfrm>
          <a:prstGeom prst="callout3">
            <a:avLst>
              <a:gd name="adj1" fmla="val 18750"/>
              <a:gd name="adj2" fmla="val -8333"/>
              <a:gd name="adj3" fmla="val 18750"/>
              <a:gd name="adj4" fmla="val -16667"/>
              <a:gd name="adj5" fmla="val 157600"/>
              <a:gd name="adj6" fmla="val -16667"/>
              <a:gd name="adj7" fmla="val 46760"/>
              <a:gd name="adj8" fmla="val 14103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_tradnl" sz="700" smtClean="0">
                <a:ea typeface="ＭＳ Ｐゴシック" pitchFamily="96" charset="-128"/>
              </a:rPr>
              <a:t>Perdidas inesperadas</a:t>
            </a:r>
            <a:endParaRPr lang="es-ES_tradnl" sz="700">
              <a:ea typeface="ＭＳ Ｐゴシック" pitchFamily="96" charset="-128"/>
            </a:endParaRPr>
          </a:p>
        </p:txBody>
      </p:sp>
      <p:sp>
        <p:nvSpPr>
          <p:cNvPr id="21" name="Line Callout 3 (No Border) 20"/>
          <p:cNvSpPr/>
          <p:nvPr/>
        </p:nvSpPr>
        <p:spPr bwMode="auto">
          <a:xfrm>
            <a:off x="152400" y="3810000"/>
            <a:ext cx="685800" cy="457200"/>
          </a:xfrm>
          <a:prstGeom prst="callout3">
            <a:avLst>
              <a:gd name="adj1" fmla="val 18750"/>
              <a:gd name="adj2" fmla="val -8333"/>
              <a:gd name="adj3" fmla="val 18750"/>
              <a:gd name="adj4" fmla="val -16667"/>
              <a:gd name="adj5" fmla="val 157600"/>
              <a:gd name="adj6" fmla="val -16667"/>
              <a:gd name="adj7" fmla="val -58481"/>
              <a:gd name="adj8" fmla="val 1594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s-ES_tradnl" sz="700" smtClean="0">
                <a:ea typeface="ＭＳ Ｐゴシック" pitchFamily="96" charset="-128"/>
              </a:rPr>
              <a:t>Calculo estandard modelo interno</a:t>
            </a:r>
            <a:endParaRPr lang="es-ES_tradnl" sz="700">
              <a:ea typeface="ＭＳ Ｐゴシック" pitchFamily="96" charset="-128"/>
            </a:endParaRPr>
          </a:p>
        </p:txBody>
      </p:sp>
      <p:sp>
        <p:nvSpPr>
          <p:cNvPr id="74755" name="AutoShape 3"/>
          <p:cNvSpPr>
            <a:spLocks noChangeArrowheads="1"/>
          </p:cNvSpPr>
          <p:nvPr/>
        </p:nvSpPr>
        <p:spPr bwMode="auto">
          <a:xfrm>
            <a:off x="701675" y="1412875"/>
            <a:ext cx="7985125" cy="935038"/>
          </a:xfrm>
          <a:prstGeom prst="triangle">
            <a:avLst>
              <a:gd name="adj" fmla="val 49523"/>
            </a:avLst>
          </a:prstGeom>
          <a:gradFill rotWithShape="1">
            <a:gsLst>
              <a:gs pos="0">
                <a:schemeClr val="accent1"/>
              </a:gs>
              <a:gs pos="100000">
                <a:schemeClr val="accent1">
                  <a:gamma/>
                  <a:tint val="70196"/>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s-ES_tradnl" sz="1400">
              <a:latin typeface="Arial" pitchFamily="34" charset="0"/>
              <a:cs typeface="Arial" pitchFamily="34" charset="0"/>
            </a:endParaRPr>
          </a:p>
        </p:txBody>
      </p:sp>
      <p:sp>
        <p:nvSpPr>
          <p:cNvPr id="14340" name="Rectangle 4"/>
          <p:cNvSpPr>
            <a:spLocks noChangeArrowheads="1"/>
          </p:cNvSpPr>
          <p:nvPr/>
        </p:nvSpPr>
        <p:spPr bwMode="auto">
          <a:xfrm>
            <a:off x="3200400" y="1752600"/>
            <a:ext cx="2676525" cy="535531"/>
          </a:xfrm>
          <a:prstGeom prst="rect">
            <a:avLst/>
          </a:prstGeom>
          <a:noFill/>
          <a:ln w="9525">
            <a:noFill/>
            <a:miter lim="800000"/>
            <a:headEnd/>
            <a:tailEnd/>
          </a:ln>
          <a:effectLst/>
        </p:spPr>
        <p:txBody>
          <a:bodyPr>
            <a:spAutoFit/>
          </a:bodyPr>
          <a:lstStyle/>
          <a:p>
            <a:pPr algn="ctr">
              <a:lnSpc>
                <a:spcPct val="90000"/>
              </a:lnSpc>
              <a:spcBef>
                <a:spcPct val="20000"/>
              </a:spcBef>
            </a:pPr>
            <a:r>
              <a:rPr lang="es-ES_tradnl" sz="1600" b="1" smtClean="0"/>
              <a:t>Supervision individual y de grupos</a:t>
            </a:r>
            <a:endParaRPr lang="es-ES_tradnl" sz="1400" b="1"/>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5</a:t>
            </a:fld>
            <a:endParaRPr lang="en-GB" sz="1400">
              <a:latin typeface="Arial" charset="0"/>
            </a:endParaRPr>
          </a:p>
        </p:txBody>
      </p:sp>
    </p:spTree>
    <p:extLst>
      <p:ext uri="{BB962C8B-B14F-4D97-AF65-F5344CB8AC3E}">
        <p14:creationId xmlns:p14="http://schemas.microsoft.com/office/powerpoint/2010/main" val="21243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circle(in)">
                                      <p:cBhvr>
                                        <p:cTn id="7" dur="20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fade">
                                      <p:cBhvr>
                                        <p:cTn id="12" dur="1000"/>
                                        <p:tgtEl>
                                          <p:spTgt spid="14342"/>
                                        </p:tgtEl>
                                      </p:cBhvr>
                                    </p:animEffect>
                                    <p:anim calcmode="lin" valueType="num">
                                      <p:cBhvr>
                                        <p:cTn id="13" dur="1000" fill="hold"/>
                                        <p:tgtEl>
                                          <p:spTgt spid="14342"/>
                                        </p:tgtEl>
                                        <p:attrNameLst>
                                          <p:attrName>ppt_x</p:attrName>
                                        </p:attrNameLst>
                                      </p:cBhvr>
                                      <p:tavLst>
                                        <p:tav tm="0">
                                          <p:val>
                                            <p:strVal val="#ppt_x"/>
                                          </p:val>
                                        </p:tav>
                                        <p:tav tm="100000">
                                          <p:val>
                                            <p:strVal val="#ppt_x"/>
                                          </p:val>
                                        </p:tav>
                                      </p:tavLst>
                                    </p:anim>
                                    <p:anim calcmode="lin" valueType="num">
                                      <p:cBhvr>
                                        <p:cTn id="14"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wipe(down)">
                                      <p:cBhvr>
                                        <p:cTn id="19" dur="500"/>
                                        <p:tgtEl>
                                          <p:spTgt spid="14341"/>
                                        </p:tgtEl>
                                      </p:cBhvr>
                                    </p:animEffect>
                                  </p:childTnLst>
                                </p:cTn>
                              </p:par>
                            </p:childTnLst>
                          </p:cTn>
                        </p:par>
                        <p:par>
                          <p:cTn id="20" fill="hold">
                            <p:stCondLst>
                              <p:cond delay="500"/>
                            </p:stCondLst>
                            <p:childTnLst>
                              <p:par>
                                <p:cTn id="21" presetID="6"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4755"/>
                                        </p:tgtEl>
                                        <p:attrNameLst>
                                          <p:attrName>style.visibility</p:attrName>
                                        </p:attrNameLst>
                                      </p:cBhvr>
                                      <p:to>
                                        <p:strVal val="visible"/>
                                      </p:to>
                                    </p:set>
                                    <p:animEffect transition="in" filter="fade">
                                      <p:cBhvr>
                                        <p:cTn id="36" dur="1000"/>
                                        <p:tgtEl>
                                          <p:spTgt spid="74755"/>
                                        </p:tgtEl>
                                      </p:cBhvr>
                                    </p:animEffect>
                                    <p:anim calcmode="lin" valueType="num">
                                      <p:cBhvr>
                                        <p:cTn id="37" dur="1000" fill="hold"/>
                                        <p:tgtEl>
                                          <p:spTgt spid="74755"/>
                                        </p:tgtEl>
                                        <p:attrNameLst>
                                          <p:attrName>ppt_x</p:attrName>
                                        </p:attrNameLst>
                                      </p:cBhvr>
                                      <p:tavLst>
                                        <p:tav tm="0">
                                          <p:val>
                                            <p:strVal val="#ppt_x"/>
                                          </p:val>
                                        </p:tav>
                                        <p:tav tm="100000">
                                          <p:val>
                                            <p:strVal val="#ppt_x"/>
                                          </p:val>
                                        </p:tav>
                                      </p:tavLst>
                                    </p:anim>
                                    <p:anim calcmode="lin" valueType="num">
                                      <p:cBhvr>
                                        <p:cTn id="38" dur="1000" fill="hold"/>
                                        <p:tgtEl>
                                          <p:spTgt spid="747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340"/>
                                        </p:tgtEl>
                                        <p:attrNameLst>
                                          <p:attrName>style.visibility</p:attrName>
                                        </p:attrNameLst>
                                      </p:cBhvr>
                                      <p:to>
                                        <p:strVal val="visible"/>
                                      </p:to>
                                    </p:set>
                                    <p:animEffect transition="in" filter="fade">
                                      <p:cBhvr>
                                        <p:cTn id="41" dur="1000"/>
                                        <p:tgtEl>
                                          <p:spTgt spid="14340"/>
                                        </p:tgtEl>
                                      </p:cBhvr>
                                    </p:animEffect>
                                    <p:anim calcmode="lin" valueType="num">
                                      <p:cBhvr>
                                        <p:cTn id="42" dur="1000" fill="hold"/>
                                        <p:tgtEl>
                                          <p:spTgt spid="14340"/>
                                        </p:tgtEl>
                                        <p:attrNameLst>
                                          <p:attrName>ppt_x</p:attrName>
                                        </p:attrNameLst>
                                      </p:cBhvr>
                                      <p:tavLst>
                                        <p:tav tm="0">
                                          <p:val>
                                            <p:strVal val="#ppt_x"/>
                                          </p:val>
                                        </p:tav>
                                        <p:tav tm="100000">
                                          <p:val>
                                            <p:strVal val="#ppt_x"/>
                                          </p:val>
                                        </p:tav>
                                      </p:tavLst>
                                    </p:anim>
                                    <p:anim calcmode="lin" valueType="num">
                                      <p:cBhvr>
                                        <p:cTn id="4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74755" grpId="0" animBg="1"/>
      <p:bldP spid="143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16632"/>
            <a:ext cx="6774904" cy="1224136"/>
          </a:xfrm>
        </p:spPr>
        <p:txBody>
          <a:bodyPr>
            <a:noAutofit/>
          </a:bodyPr>
          <a:lstStyle/>
          <a:p>
            <a:r>
              <a:rPr lang="es-ES" sz="2400" dirty="0" smtClean="0"/>
              <a:t>Art. 31 Dir. hipótesis correspondientes a la entidad de referencia para el cálculo del Margen de Riesgo (RM)</a:t>
            </a:r>
          </a:p>
        </p:txBody>
      </p:sp>
      <p:sp>
        <p:nvSpPr>
          <p:cNvPr id="7171" name="Rectangle 3"/>
          <p:cNvSpPr>
            <a:spLocks noGrp="1" noChangeArrowheads="1"/>
          </p:cNvSpPr>
          <p:nvPr>
            <p:ph type="body" idx="1"/>
          </p:nvPr>
        </p:nvSpPr>
        <p:spPr>
          <a:xfrm>
            <a:off x="539552" y="1628800"/>
            <a:ext cx="8153400" cy="4419600"/>
          </a:xfrm>
          <a:noFill/>
          <a:ln w="9525">
            <a:noFill/>
            <a:miter lim="800000"/>
            <a:headEnd/>
            <a:tailEnd/>
          </a:ln>
        </p:spPr>
        <p:txBody>
          <a:bodyPr vert="horz" wrap="square" lIns="0" tIns="0" rIns="0" bIns="0" numCol="1" anchor="t" anchorCtr="0" compatLnSpc="1">
            <a:prstTxWarp prst="textNoShape">
              <a:avLst/>
            </a:prstTxWarp>
          </a:bodyPr>
          <a:lstStyle/>
          <a:p>
            <a:pPr>
              <a:lnSpc>
                <a:spcPct val="150000"/>
              </a:lnSpc>
            </a:pPr>
            <a:r>
              <a:rPr lang="es-ES" sz="2000" dirty="0" smtClean="0">
                <a:solidFill>
                  <a:srgbClr val="023C70"/>
                </a:solidFill>
              </a:rPr>
              <a:t>Se transfiere toda la cartera del asegurador</a:t>
            </a:r>
          </a:p>
          <a:p>
            <a:pPr>
              <a:lnSpc>
                <a:spcPct val="150000"/>
              </a:lnSpc>
            </a:pPr>
            <a:r>
              <a:rPr lang="es-ES" sz="2000" dirty="0" smtClean="0">
                <a:solidFill>
                  <a:srgbClr val="023C70"/>
                </a:solidFill>
              </a:rPr>
              <a:t>Las entidades mixtas tienen 2 aseguradores de referencia</a:t>
            </a:r>
          </a:p>
          <a:p>
            <a:pPr>
              <a:lnSpc>
                <a:spcPct val="150000"/>
              </a:lnSpc>
            </a:pPr>
            <a:r>
              <a:rPr lang="es-ES" sz="2000" dirty="0" smtClean="0">
                <a:solidFill>
                  <a:srgbClr val="023C70"/>
                </a:solidFill>
              </a:rPr>
              <a:t>Contratos de reaseguro y </a:t>
            </a:r>
            <a:r>
              <a:rPr lang="es-ES" sz="2000" dirty="0" err="1" smtClean="0">
                <a:solidFill>
                  <a:srgbClr val="023C70"/>
                </a:solidFill>
              </a:rPr>
              <a:t>SPVs</a:t>
            </a:r>
            <a:r>
              <a:rPr lang="es-ES" sz="2000" dirty="0" smtClean="0">
                <a:solidFill>
                  <a:srgbClr val="023C70"/>
                </a:solidFill>
              </a:rPr>
              <a:t> s e transfieren también</a:t>
            </a:r>
          </a:p>
          <a:p>
            <a:pPr>
              <a:lnSpc>
                <a:spcPct val="150000"/>
              </a:lnSpc>
            </a:pPr>
            <a:r>
              <a:rPr lang="es-ES" sz="2000" dirty="0" smtClean="0">
                <a:solidFill>
                  <a:srgbClr val="023C70"/>
                </a:solidFill>
              </a:rPr>
              <a:t>El asegurador de referencia esta vacío</a:t>
            </a:r>
          </a:p>
          <a:p>
            <a:pPr>
              <a:lnSpc>
                <a:spcPct val="150000"/>
              </a:lnSpc>
            </a:pPr>
            <a:r>
              <a:rPr lang="es-ES" sz="2000" dirty="0" smtClean="0">
                <a:solidFill>
                  <a:srgbClr val="023C70"/>
                </a:solidFill>
              </a:rPr>
              <a:t>No se consideran nuevas obligaciones</a:t>
            </a:r>
          </a:p>
          <a:p>
            <a:pPr>
              <a:lnSpc>
                <a:spcPct val="150000"/>
              </a:lnSpc>
            </a:pPr>
            <a:r>
              <a:rPr lang="es-ES" sz="2000" dirty="0" smtClean="0">
                <a:solidFill>
                  <a:srgbClr val="023C70"/>
                </a:solidFill>
              </a:rPr>
              <a:t>Fondos propios disponibles para cubrir el SCR derivado de las obligaciones hasta su extinción</a:t>
            </a:r>
          </a:p>
          <a:p>
            <a:pPr>
              <a:lnSpc>
                <a:spcPct val="150000"/>
              </a:lnSpc>
            </a:pPr>
            <a:r>
              <a:rPr lang="es-ES" sz="2000" dirty="0" smtClean="0">
                <a:solidFill>
                  <a:srgbClr val="023C70"/>
                </a:solidFill>
              </a:rPr>
              <a:t>Los activos que cubren los fondos propios y las PT (netas) minimizan el riesgo de mercado…</a:t>
            </a:r>
          </a:p>
          <a:p>
            <a:pPr>
              <a:lnSpc>
                <a:spcPct val="150000"/>
              </a:lnSpc>
            </a:pPr>
            <a:endParaRPr lang="es-ES" sz="2000" dirty="0">
              <a:solidFill>
                <a:srgbClr val="023C70"/>
              </a:solidFill>
            </a:endParaRP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50</a:t>
            </a:fld>
            <a:endParaRPr lang="en-GB" sz="1400">
              <a:latin typeface="Arial" charset="0"/>
            </a:endParaRPr>
          </a:p>
        </p:txBody>
      </p:sp>
    </p:spTree>
    <p:extLst>
      <p:ext uri="{BB962C8B-B14F-4D97-AF65-F5344CB8AC3E}">
        <p14:creationId xmlns:p14="http://schemas.microsoft.com/office/powerpoint/2010/main" val="17155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3400" y="1412776"/>
            <a:ext cx="8153400" cy="3168352"/>
          </a:xfrm>
        </p:spPr>
        <p:txBody>
          <a:bodyPr>
            <a:normAutofit fontScale="92500" lnSpcReduction="20000"/>
          </a:bodyPr>
          <a:lstStyle/>
          <a:p>
            <a:endParaRPr lang="en-US" sz="2000" dirty="0" smtClean="0">
              <a:solidFill>
                <a:srgbClr val="023C70"/>
              </a:solidFill>
            </a:endParaRPr>
          </a:p>
          <a:p>
            <a:pPr>
              <a:spcBef>
                <a:spcPts val="1200"/>
              </a:spcBef>
              <a:buNone/>
            </a:pPr>
            <a:r>
              <a:rPr lang="en-US" i="1" dirty="0" err="1" smtClean="0">
                <a:solidFill>
                  <a:srgbClr val="023C70"/>
                </a:solidFill>
              </a:rPr>
              <a:t>Margen</a:t>
            </a:r>
            <a:r>
              <a:rPr lang="en-US" i="1" dirty="0" smtClean="0">
                <a:solidFill>
                  <a:srgbClr val="023C70"/>
                </a:solidFill>
              </a:rPr>
              <a:t> de </a:t>
            </a:r>
            <a:r>
              <a:rPr lang="en-US" i="1" dirty="0" err="1" smtClean="0">
                <a:solidFill>
                  <a:srgbClr val="023C70"/>
                </a:solidFill>
              </a:rPr>
              <a:t>riesgo</a:t>
            </a:r>
            <a:endParaRPr lang="en-US" i="1" dirty="0" smtClean="0">
              <a:solidFill>
                <a:srgbClr val="023C70"/>
              </a:solidFill>
            </a:endParaRPr>
          </a:p>
          <a:p>
            <a:endParaRPr lang="en-US" sz="2000" dirty="0" smtClean="0">
              <a:solidFill>
                <a:srgbClr val="023C70"/>
              </a:solidFill>
            </a:endParaRPr>
          </a:p>
          <a:p>
            <a:pPr>
              <a:buNone/>
            </a:pPr>
            <a:r>
              <a:rPr lang="en-US" sz="2000" i="1" dirty="0" err="1" smtClean="0">
                <a:solidFill>
                  <a:srgbClr val="023C70"/>
                </a:solidFill>
              </a:rPr>
              <a:t>Donde</a:t>
            </a:r>
            <a:r>
              <a:rPr lang="en-US" sz="2000" i="1" dirty="0" smtClean="0">
                <a:solidFill>
                  <a:srgbClr val="023C70"/>
                </a:solidFill>
              </a:rPr>
              <a:t> </a:t>
            </a:r>
          </a:p>
          <a:p>
            <a:pPr>
              <a:buNone/>
            </a:pPr>
            <a:r>
              <a:rPr lang="en-US" sz="2000" i="1" dirty="0" smtClean="0">
                <a:solidFill>
                  <a:srgbClr val="023C70"/>
                </a:solidFill>
              </a:rPr>
              <a:t>	</a:t>
            </a:r>
            <a:r>
              <a:rPr lang="en-US" sz="2000" i="1" dirty="0" err="1" smtClean="0">
                <a:solidFill>
                  <a:srgbClr val="023C70"/>
                </a:solidFill>
              </a:rPr>
              <a:t>CoC</a:t>
            </a:r>
            <a:r>
              <a:rPr lang="en-US" sz="2000" i="1" dirty="0" smtClean="0">
                <a:solidFill>
                  <a:srgbClr val="023C70"/>
                </a:solidFill>
              </a:rPr>
              <a:t> = </a:t>
            </a:r>
            <a:r>
              <a:rPr lang="en-US" sz="2000" i="1" dirty="0" err="1" smtClean="0">
                <a:solidFill>
                  <a:srgbClr val="023C70"/>
                </a:solidFill>
              </a:rPr>
              <a:t>tasa</a:t>
            </a:r>
            <a:r>
              <a:rPr lang="en-US" sz="2000" i="1" dirty="0" smtClean="0">
                <a:solidFill>
                  <a:srgbClr val="023C70"/>
                </a:solidFill>
              </a:rPr>
              <a:t> de </a:t>
            </a:r>
            <a:r>
              <a:rPr lang="en-US" sz="2000" i="1" dirty="0" err="1" smtClean="0">
                <a:solidFill>
                  <a:srgbClr val="023C70"/>
                </a:solidFill>
              </a:rPr>
              <a:t>coste</a:t>
            </a:r>
            <a:r>
              <a:rPr lang="en-US" sz="2000" i="1" dirty="0" smtClean="0">
                <a:solidFill>
                  <a:srgbClr val="023C70"/>
                </a:solidFill>
              </a:rPr>
              <a:t> de capital </a:t>
            </a:r>
          </a:p>
          <a:p>
            <a:pPr>
              <a:buNone/>
            </a:pPr>
            <a:r>
              <a:rPr lang="en-US" sz="2000" i="1" dirty="0" smtClean="0">
                <a:solidFill>
                  <a:srgbClr val="023C70"/>
                </a:solidFill>
              </a:rPr>
              <a:t>	SCR(t) = SCR </a:t>
            </a:r>
            <a:r>
              <a:rPr lang="en-US" sz="2000" i="1" dirty="0" err="1" smtClean="0">
                <a:solidFill>
                  <a:srgbClr val="023C70"/>
                </a:solidFill>
              </a:rPr>
              <a:t>despuesde</a:t>
            </a:r>
            <a:r>
              <a:rPr lang="en-US" sz="2000" i="1" dirty="0" smtClean="0">
                <a:solidFill>
                  <a:srgbClr val="023C70"/>
                </a:solidFill>
              </a:rPr>
              <a:t>  t </a:t>
            </a:r>
            <a:r>
              <a:rPr lang="en-US" sz="2000" i="1" dirty="0" err="1" smtClean="0">
                <a:solidFill>
                  <a:srgbClr val="023C70"/>
                </a:solidFill>
              </a:rPr>
              <a:t>anios</a:t>
            </a:r>
            <a:endParaRPr lang="en-US" sz="2000" i="1" dirty="0" smtClean="0">
              <a:solidFill>
                <a:srgbClr val="023C70"/>
              </a:solidFill>
            </a:endParaRPr>
          </a:p>
          <a:p>
            <a:pPr>
              <a:buNone/>
            </a:pPr>
            <a:r>
              <a:rPr lang="en-US" sz="2000" i="1" dirty="0" smtClean="0">
                <a:solidFill>
                  <a:srgbClr val="023C70"/>
                </a:solidFill>
              </a:rPr>
              <a:t>	r(t+1) = </a:t>
            </a:r>
            <a:r>
              <a:rPr lang="en-US" sz="2000" i="1" dirty="0" err="1" smtClean="0">
                <a:solidFill>
                  <a:srgbClr val="023C70"/>
                </a:solidFill>
              </a:rPr>
              <a:t>tasa</a:t>
            </a:r>
            <a:r>
              <a:rPr lang="en-US" sz="2000" i="1" dirty="0" smtClean="0">
                <a:solidFill>
                  <a:srgbClr val="023C70"/>
                </a:solidFill>
              </a:rPr>
              <a:t> </a:t>
            </a:r>
            <a:r>
              <a:rPr lang="en-US" sz="2000" i="1" dirty="0" err="1" smtClean="0">
                <a:solidFill>
                  <a:srgbClr val="023C70"/>
                </a:solidFill>
              </a:rPr>
              <a:t>libre</a:t>
            </a:r>
            <a:r>
              <a:rPr lang="en-US" sz="2000" i="1" dirty="0" smtClean="0">
                <a:solidFill>
                  <a:srgbClr val="023C70"/>
                </a:solidFill>
              </a:rPr>
              <a:t> de </a:t>
            </a:r>
            <a:r>
              <a:rPr lang="en-US" sz="2000" i="1" dirty="0" err="1" smtClean="0">
                <a:solidFill>
                  <a:srgbClr val="023C70"/>
                </a:solidFill>
              </a:rPr>
              <a:t>riesgo</a:t>
            </a:r>
            <a:r>
              <a:rPr lang="en-US" sz="2000" i="1" dirty="0" smtClean="0">
                <a:solidFill>
                  <a:srgbClr val="023C70"/>
                </a:solidFill>
              </a:rPr>
              <a:t> en t+1</a:t>
            </a:r>
          </a:p>
          <a:p>
            <a:endParaRPr lang="en-US" sz="2000" i="1" dirty="0" smtClean="0">
              <a:solidFill>
                <a:srgbClr val="023C70"/>
              </a:solidFill>
            </a:endParaRPr>
          </a:p>
          <a:p>
            <a:pPr>
              <a:buNone/>
            </a:pPr>
            <a:r>
              <a:rPr lang="en-US" sz="2000" i="1" dirty="0" smtClean="0">
                <a:solidFill>
                  <a:srgbClr val="023C70"/>
                </a:solidFill>
              </a:rPr>
              <a:t>r(t+1) sera en la </a:t>
            </a:r>
            <a:r>
              <a:rPr lang="en-US" sz="2000" i="1" dirty="0" err="1" smtClean="0">
                <a:solidFill>
                  <a:srgbClr val="023C70"/>
                </a:solidFill>
              </a:rPr>
              <a:t>divisa</a:t>
            </a:r>
            <a:r>
              <a:rPr lang="en-US" sz="2000" i="1" dirty="0" smtClean="0">
                <a:solidFill>
                  <a:srgbClr val="023C70"/>
                </a:solidFill>
              </a:rPr>
              <a:t> </a:t>
            </a:r>
            <a:r>
              <a:rPr lang="en-US" sz="2000" i="1" dirty="0" err="1" smtClean="0">
                <a:solidFill>
                  <a:srgbClr val="023C70"/>
                </a:solidFill>
              </a:rPr>
              <a:t>utilizada</a:t>
            </a:r>
            <a:r>
              <a:rPr lang="en-US" sz="2000" i="1" dirty="0" smtClean="0">
                <a:solidFill>
                  <a:srgbClr val="023C70"/>
                </a:solidFill>
              </a:rPr>
              <a:t> </a:t>
            </a:r>
            <a:r>
              <a:rPr lang="en-US" sz="2000" i="1" dirty="0" err="1" smtClean="0">
                <a:solidFill>
                  <a:srgbClr val="023C70"/>
                </a:solidFill>
              </a:rPr>
              <a:t>por</a:t>
            </a:r>
            <a:r>
              <a:rPr lang="en-US" sz="2000" i="1" dirty="0" smtClean="0">
                <a:solidFill>
                  <a:srgbClr val="023C70"/>
                </a:solidFill>
              </a:rPr>
              <a:t> el </a:t>
            </a:r>
            <a:r>
              <a:rPr lang="en-US" sz="2000" i="1" dirty="0" err="1" smtClean="0">
                <a:solidFill>
                  <a:srgbClr val="023C70"/>
                </a:solidFill>
              </a:rPr>
              <a:t>asegurador</a:t>
            </a:r>
            <a:r>
              <a:rPr lang="en-US" sz="2000" i="1" dirty="0" smtClean="0">
                <a:solidFill>
                  <a:srgbClr val="023C70"/>
                </a:solidFill>
              </a:rPr>
              <a:t> en </a:t>
            </a:r>
            <a:r>
              <a:rPr lang="en-US" sz="2000" i="1" dirty="0" err="1" smtClean="0">
                <a:solidFill>
                  <a:srgbClr val="023C70"/>
                </a:solidFill>
              </a:rPr>
              <a:t>sus</a:t>
            </a:r>
            <a:r>
              <a:rPr lang="en-US" sz="2000" i="1" dirty="0" smtClean="0">
                <a:solidFill>
                  <a:srgbClr val="023C70"/>
                </a:solidFill>
              </a:rPr>
              <a:t> </a:t>
            </a:r>
            <a:r>
              <a:rPr lang="en-US" sz="2000" i="1" dirty="0" err="1" smtClean="0">
                <a:solidFill>
                  <a:srgbClr val="023C70"/>
                </a:solidFill>
              </a:rPr>
              <a:t>estados</a:t>
            </a:r>
            <a:r>
              <a:rPr lang="en-US" sz="2000" i="1" dirty="0" smtClean="0">
                <a:solidFill>
                  <a:srgbClr val="023C70"/>
                </a:solidFill>
              </a:rPr>
              <a:t> </a:t>
            </a:r>
            <a:r>
              <a:rPr lang="en-US" sz="2000" i="1" dirty="0" err="1" smtClean="0">
                <a:solidFill>
                  <a:srgbClr val="023C70"/>
                </a:solidFill>
              </a:rPr>
              <a:t>contables</a:t>
            </a:r>
            <a:endParaRPr lang="en-US" sz="2000" i="1" dirty="0" smtClean="0">
              <a:solidFill>
                <a:srgbClr val="023C70"/>
              </a:solidFill>
            </a:endParaRPr>
          </a:p>
        </p:txBody>
      </p:sp>
      <p:pic>
        <p:nvPicPr>
          <p:cNvPr id="6" name="Picture 2"/>
          <p:cNvPicPr>
            <a:picLocks noChangeAspect="1" noChangeArrowheads="1"/>
          </p:cNvPicPr>
          <p:nvPr/>
        </p:nvPicPr>
        <p:blipFill>
          <a:blip r:embed="rId3" cstate="print"/>
          <a:srcRect/>
          <a:stretch>
            <a:fillRect/>
          </a:stretch>
        </p:blipFill>
        <p:spPr bwMode="auto">
          <a:xfrm>
            <a:off x="3366262" y="1412776"/>
            <a:ext cx="4590114" cy="1200902"/>
          </a:xfrm>
          <a:prstGeom prst="rect">
            <a:avLst/>
          </a:prstGeom>
          <a:noFill/>
          <a:ln w="9525">
            <a:noFill/>
            <a:miter lim="800000"/>
            <a:headEnd/>
            <a:tailEnd/>
          </a:ln>
          <a:effectLst/>
        </p:spPr>
      </p:pic>
      <p:sp>
        <p:nvSpPr>
          <p:cNvPr id="7" name="Rectangle 2"/>
          <p:cNvSpPr txBox="1">
            <a:spLocks noChangeArrowheads="1"/>
          </p:cNvSpPr>
          <p:nvPr/>
        </p:nvSpPr>
        <p:spPr bwMode="auto">
          <a:xfrm>
            <a:off x="357554" y="661988"/>
            <a:ext cx="7769469" cy="476250"/>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fi-FI" dirty="0"/>
              <a:t>Calculo del Margen de Riesgo</a:t>
            </a:r>
          </a:p>
        </p:txBody>
      </p:sp>
      <p:sp>
        <p:nvSpPr>
          <p:cNvPr id="8" name="Rectangle 3"/>
          <p:cNvSpPr txBox="1">
            <a:spLocks noChangeArrowheads="1"/>
          </p:cNvSpPr>
          <p:nvPr/>
        </p:nvSpPr>
        <p:spPr bwMode="auto">
          <a:xfrm>
            <a:off x="533400" y="4869160"/>
            <a:ext cx="8153400" cy="139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000" dirty="0" err="1" smtClean="0">
                <a:solidFill>
                  <a:srgbClr val="023C70"/>
                </a:solidFill>
              </a:rPr>
              <a:t>Uso</a:t>
            </a:r>
            <a:r>
              <a:rPr lang="en-US" sz="2000" dirty="0" smtClean="0">
                <a:solidFill>
                  <a:srgbClr val="023C70"/>
                </a:solidFill>
              </a:rPr>
              <a:t> de </a:t>
            </a:r>
            <a:r>
              <a:rPr lang="en-US" sz="2000" dirty="0" err="1" smtClean="0">
                <a:solidFill>
                  <a:srgbClr val="023C70"/>
                </a:solidFill>
              </a:rPr>
              <a:t>modelos</a:t>
            </a:r>
            <a:r>
              <a:rPr lang="en-US" sz="2000" dirty="0" smtClean="0">
                <a:solidFill>
                  <a:srgbClr val="023C70"/>
                </a:solidFill>
              </a:rPr>
              <a:t> </a:t>
            </a:r>
            <a:r>
              <a:rPr lang="en-US" sz="2000" dirty="0" err="1" smtClean="0">
                <a:solidFill>
                  <a:srgbClr val="023C70"/>
                </a:solidFill>
              </a:rPr>
              <a:t>internos</a:t>
            </a:r>
            <a:endParaRPr lang="en-US" sz="2000" dirty="0" smtClean="0">
              <a:solidFill>
                <a:srgbClr val="023C70"/>
              </a:solidFill>
            </a:endParaRPr>
          </a:p>
          <a:p>
            <a:r>
              <a:rPr lang="en-US" sz="2000" dirty="0" err="1" smtClean="0">
                <a:solidFill>
                  <a:srgbClr val="023C70"/>
                </a:solidFill>
              </a:rPr>
              <a:t>Es</a:t>
            </a:r>
            <a:r>
              <a:rPr lang="en-US" sz="2000" dirty="0" smtClean="0">
                <a:solidFill>
                  <a:srgbClr val="023C70"/>
                </a:solidFill>
              </a:rPr>
              <a:t> un </a:t>
            </a:r>
            <a:r>
              <a:rPr lang="en-US" sz="2000" dirty="0" err="1" smtClean="0">
                <a:solidFill>
                  <a:srgbClr val="023C70"/>
                </a:solidFill>
              </a:rPr>
              <a:t>proceso</a:t>
            </a:r>
            <a:r>
              <a:rPr lang="en-US" sz="2000" dirty="0" smtClean="0">
                <a:solidFill>
                  <a:srgbClr val="023C70"/>
                </a:solidFill>
              </a:rPr>
              <a:t> de 2 </a:t>
            </a:r>
            <a:r>
              <a:rPr lang="en-US" sz="2000" dirty="0" err="1" smtClean="0">
                <a:solidFill>
                  <a:srgbClr val="023C70"/>
                </a:solidFill>
              </a:rPr>
              <a:t>pasos</a:t>
            </a:r>
            <a:r>
              <a:rPr lang="en-US" sz="2000" dirty="0">
                <a:solidFill>
                  <a:srgbClr val="023C70"/>
                </a:solidFill>
              </a:rPr>
              <a:t>, </a:t>
            </a:r>
            <a:r>
              <a:rPr lang="en-US" sz="2000" dirty="0" err="1">
                <a:solidFill>
                  <a:srgbClr val="023C70"/>
                </a:solidFill>
              </a:rPr>
              <a:t>primero</a:t>
            </a:r>
            <a:r>
              <a:rPr lang="en-US" sz="2000" dirty="0">
                <a:solidFill>
                  <a:srgbClr val="023C70"/>
                </a:solidFill>
              </a:rPr>
              <a:t> se </a:t>
            </a:r>
            <a:r>
              <a:rPr lang="en-US" sz="2000" dirty="0" err="1">
                <a:solidFill>
                  <a:srgbClr val="023C70"/>
                </a:solidFill>
              </a:rPr>
              <a:t>calcula</a:t>
            </a:r>
            <a:r>
              <a:rPr lang="en-US" sz="2000" dirty="0">
                <a:solidFill>
                  <a:srgbClr val="023C70"/>
                </a:solidFill>
              </a:rPr>
              <a:t> el </a:t>
            </a:r>
            <a:r>
              <a:rPr lang="en-US" sz="2000" dirty="0" err="1">
                <a:solidFill>
                  <a:srgbClr val="023C70"/>
                </a:solidFill>
              </a:rPr>
              <a:t>margen</a:t>
            </a:r>
            <a:r>
              <a:rPr lang="en-US" sz="2000" dirty="0">
                <a:solidFill>
                  <a:srgbClr val="023C70"/>
                </a:solidFill>
              </a:rPr>
              <a:t> de </a:t>
            </a:r>
            <a:r>
              <a:rPr lang="en-US" sz="2000" dirty="0" err="1">
                <a:solidFill>
                  <a:srgbClr val="023C70"/>
                </a:solidFill>
              </a:rPr>
              <a:t>riesgo</a:t>
            </a:r>
            <a:r>
              <a:rPr lang="en-US" sz="2000" dirty="0">
                <a:solidFill>
                  <a:srgbClr val="023C70"/>
                </a:solidFill>
              </a:rPr>
              <a:t> </a:t>
            </a:r>
            <a:r>
              <a:rPr lang="en-US" sz="2000" dirty="0" smtClean="0">
                <a:solidFill>
                  <a:srgbClr val="023C70"/>
                </a:solidFill>
              </a:rPr>
              <a:t>a </a:t>
            </a:r>
            <a:r>
              <a:rPr lang="en-US" sz="2000" dirty="0" err="1" smtClean="0">
                <a:solidFill>
                  <a:srgbClr val="023C70"/>
                </a:solidFill>
              </a:rPr>
              <a:t>nivel</a:t>
            </a:r>
            <a:r>
              <a:rPr lang="en-US" sz="2000" dirty="0" smtClean="0">
                <a:solidFill>
                  <a:srgbClr val="023C70"/>
                </a:solidFill>
              </a:rPr>
              <a:t> </a:t>
            </a:r>
            <a:r>
              <a:rPr lang="en-US" sz="2000" dirty="0">
                <a:solidFill>
                  <a:srgbClr val="023C70"/>
                </a:solidFill>
              </a:rPr>
              <a:t>de </a:t>
            </a:r>
            <a:r>
              <a:rPr lang="en-US" sz="2000" dirty="0" err="1">
                <a:solidFill>
                  <a:srgbClr val="023C70"/>
                </a:solidFill>
              </a:rPr>
              <a:t>entidad</a:t>
            </a:r>
            <a:r>
              <a:rPr lang="en-US" sz="2000" dirty="0">
                <a:solidFill>
                  <a:srgbClr val="023C70"/>
                </a:solidFill>
              </a:rPr>
              <a:t> y </a:t>
            </a:r>
            <a:r>
              <a:rPr lang="en-US" sz="2000" dirty="0" err="1">
                <a:solidFill>
                  <a:srgbClr val="023C70"/>
                </a:solidFill>
              </a:rPr>
              <a:t>luego</a:t>
            </a:r>
            <a:r>
              <a:rPr lang="en-US" sz="2000" dirty="0">
                <a:solidFill>
                  <a:srgbClr val="023C70"/>
                </a:solidFill>
              </a:rPr>
              <a:t> se </a:t>
            </a:r>
            <a:r>
              <a:rPr lang="en-US" sz="2000" dirty="0" err="1">
                <a:solidFill>
                  <a:srgbClr val="023C70"/>
                </a:solidFill>
              </a:rPr>
              <a:t>asigna</a:t>
            </a:r>
            <a:r>
              <a:rPr lang="en-US" sz="2000" dirty="0">
                <a:solidFill>
                  <a:srgbClr val="023C70"/>
                </a:solidFill>
              </a:rPr>
              <a:t> </a:t>
            </a:r>
            <a:r>
              <a:rPr lang="en-US" sz="2000" dirty="0" err="1">
                <a:solidFill>
                  <a:srgbClr val="023C70"/>
                </a:solidFill>
              </a:rPr>
              <a:t>por</a:t>
            </a:r>
            <a:r>
              <a:rPr lang="en-US" sz="2000" dirty="0">
                <a:solidFill>
                  <a:srgbClr val="023C70"/>
                </a:solidFill>
              </a:rPr>
              <a:t> </a:t>
            </a:r>
            <a:r>
              <a:rPr lang="en-US" sz="2000" dirty="0" err="1">
                <a:solidFill>
                  <a:srgbClr val="023C70"/>
                </a:solidFill>
              </a:rPr>
              <a:t>linea</a:t>
            </a:r>
            <a:r>
              <a:rPr lang="en-US" sz="2000" dirty="0">
                <a:solidFill>
                  <a:srgbClr val="023C70"/>
                </a:solidFill>
              </a:rPr>
              <a:t> de </a:t>
            </a:r>
            <a:r>
              <a:rPr lang="en-US" sz="2000" dirty="0" err="1">
                <a:solidFill>
                  <a:srgbClr val="023C70"/>
                </a:solidFill>
              </a:rPr>
              <a:t>negocio</a:t>
            </a:r>
            <a:r>
              <a:rPr lang="en-US" sz="2000" dirty="0">
                <a:solidFill>
                  <a:srgbClr val="023C70"/>
                </a:solidFill>
              </a:rPr>
              <a:t> en </a:t>
            </a:r>
            <a:r>
              <a:rPr lang="en-US" sz="2000" dirty="0" err="1">
                <a:solidFill>
                  <a:srgbClr val="023C70"/>
                </a:solidFill>
              </a:rPr>
              <a:t>proporcion</a:t>
            </a:r>
            <a:r>
              <a:rPr lang="en-US" sz="2000" dirty="0">
                <a:solidFill>
                  <a:srgbClr val="023C70"/>
                </a:solidFill>
              </a:rPr>
              <a:t> a la </a:t>
            </a:r>
            <a:r>
              <a:rPr lang="en-US" sz="2000" dirty="0" err="1">
                <a:solidFill>
                  <a:srgbClr val="023C70"/>
                </a:solidFill>
              </a:rPr>
              <a:t>contribucion</a:t>
            </a:r>
            <a:r>
              <a:rPr lang="en-US" sz="2000" dirty="0">
                <a:solidFill>
                  <a:srgbClr val="023C70"/>
                </a:solidFill>
              </a:rPr>
              <a:t> al </a:t>
            </a:r>
            <a:r>
              <a:rPr lang="en-US" sz="2000" dirty="0" smtClean="0">
                <a:solidFill>
                  <a:srgbClr val="023C70"/>
                </a:solidFill>
              </a:rPr>
              <a:t>SCR</a:t>
            </a: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51</a:t>
            </a:fld>
            <a:endParaRPr lang="en-GB" sz="1400">
              <a:latin typeface="Arial" charset="0"/>
            </a:endParaRPr>
          </a:p>
        </p:txBody>
      </p:sp>
    </p:spTree>
    <p:extLst>
      <p:ext uri="{BB962C8B-B14F-4D97-AF65-F5344CB8AC3E}">
        <p14:creationId xmlns:p14="http://schemas.microsoft.com/office/powerpoint/2010/main" val="42802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57554" y="661988"/>
            <a:ext cx="7769469" cy="476250"/>
          </a:xfrm>
          <a:noFill/>
          <a:ln w="9525">
            <a:noFill/>
            <a:miter lim="800000"/>
            <a:headEnd/>
            <a:tailEnd/>
          </a:ln>
        </p:spPr>
        <p:txBody>
          <a:bodyPr vert="horz" wrap="square" lIns="0" tIns="0" rIns="0" bIns="0" numCol="1" anchor="b" anchorCtr="0" compatLnSpc="1">
            <a:prstTxWarp prst="textNoShape">
              <a:avLst/>
            </a:prstTxWarp>
            <a:noAutofit/>
          </a:bodyPr>
          <a:lstStyle/>
          <a:p>
            <a:r>
              <a:rPr lang="fi-FI" sz="2400" kern="1200" dirty="0"/>
              <a:t>Calculo del Margen de Riesgo</a:t>
            </a:r>
          </a:p>
        </p:txBody>
      </p:sp>
      <p:sp>
        <p:nvSpPr>
          <p:cNvPr id="28679" name="Dian numeron paikkamerkki 5"/>
          <p:cNvSpPr txBox="1">
            <a:spLocks/>
          </p:cNvSpPr>
          <p:nvPr/>
        </p:nvSpPr>
        <p:spPr bwMode="auto">
          <a:xfrm>
            <a:off x="713643" y="6553200"/>
            <a:ext cx="260838" cy="152400"/>
          </a:xfrm>
          <a:prstGeom prst="rect">
            <a:avLst/>
          </a:prstGeom>
          <a:noFill/>
          <a:ln w="9525">
            <a:noFill/>
            <a:miter lim="800000"/>
            <a:headEnd/>
            <a:tailEnd/>
          </a:ln>
        </p:spPr>
        <p:txBody>
          <a:bodyPr/>
          <a:lstStyle/>
          <a:p>
            <a:endParaRPr lang="fi-FI"/>
          </a:p>
        </p:txBody>
      </p:sp>
      <p:sp>
        <p:nvSpPr>
          <p:cNvPr id="28700" name="Suorakulmio 31"/>
          <p:cNvSpPr>
            <a:spLocks noChangeArrowheads="1"/>
          </p:cNvSpPr>
          <p:nvPr/>
        </p:nvSpPr>
        <p:spPr bwMode="auto">
          <a:xfrm>
            <a:off x="1867206" y="2475399"/>
            <a:ext cx="593481" cy="785759"/>
          </a:xfrm>
          <a:prstGeom prst="rect">
            <a:avLst/>
          </a:prstGeom>
          <a:solidFill>
            <a:srgbClr val="FF6600"/>
          </a:solidFill>
          <a:ln w="9525" algn="ctr">
            <a:solidFill>
              <a:schemeClr val="tx1"/>
            </a:solidFill>
            <a:round/>
            <a:headEnd/>
            <a:tailEnd/>
          </a:ln>
        </p:spPr>
        <p:txBody>
          <a:bodyPr wrap="none" anchor="ctr"/>
          <a:lstStyle/>
          <a:p>
            <a:endParaRPr lang="fi-FI">
              <a:solidFill>
                <a:srgbClr val="FFC000"/>
              </a:solidFill>
            </a:endParaRPr>
          </a:p>
        </p:txBody>
      </p:sp>
      <p:sp>
        <p:nvSpPr>
          <p:cNvPr id="28701" name="Tekstikehys 32"/>
          <p:cNvSpPr txBox="1">
            <a:spLocks noChangeArrowheads="1"/>
          </p:cNvSpPr>
          <p:nvPr/>
        </p:nvSpPr>
        <p:spPr bwMode="auto">
          <a:xfrm>
            <a:off x="1394102" y="1855661"/>
            <a:ext cx="1306768" cy="523220"/>
          </a:xfrm>
          <a:prstGeom prst="rect">
            <a:avLst/>
          </a:prstGeom>
          <a:noFill/>
          <a:ln w="9525">
            <a:noFill/>
            <a:miter lim="800000"/>
            <a:headEnd/>
            <a:tailEnd/>
          </a:ln>
        </p:spPr>
        <p:txBody>
          <a:bodyPr wrap="none">
            <a:spAutoFit/>
          </a:bodyPr>
          <a:lstStyle/>
          <a:p>
            <a:pPr algn="ctr"/>
            <a:r>
              <a:rPr lang="fi-FI" sz="1400" b="1" dirty="0" smtClean="0"/>
              <a:t>Obligaciones</a:t>
            </a:r>
            <a:endParaRPr lang="fi-FI" sz="1400" b="1" dirty="0"/>
          </a:p>
          <a:p>
            <a:pPr algn="ctr"/>
            <a:r>
              <a:rPr lang="fi-FI" sz="1400" b="1" dirty="0" smtClean="0"/>
              <a:t>(BE)</a:t>
            </a:r>
            <a:endParaRPr lang="fi-FI" sz="1400" b="1" dirty="0"/>
          </a:p>
        </p:txBody>
      </p:sp>
      <p:sp>
        <p:nvSpPr>
          <p:cNvPr id="28702" name="Tekstikehys 33"/>
          <p:cNvSpPr txBox="1">
            <a:spLocks noChangeArrowheads="1"/>
          </p:cNvSpPr>
          <p:nvPr/>
        </p:nvSpPr>
        <p:spPr bwMode="auto">
          <a:xfrm>
            <a:off x="2537912" y="1860460"/>
            <a:ext cx="1545615" cy="523220"/>
          </a:xfrm>
          <a:prstGeom prst="rect">
            <a:avLst/>
          </a:prstGeom>
          <a:noFill/>
          <a:ln w="9525">
            <a:noFill/>
            <a:miter lim="800000"/>
            <a:headEnd/>
            <a:tailEnd/>
          </a:ln>
        </p:spPr>
        <p:txBody>
          <a:bodyPr wrap="none">
            <a:spAutoFit/>
          </a:bodyPr>
          <a:lstStyle/>
          <a:p>
            <a:pPr algn="ctr"/>
            <a:r>
              <a:rPr lang="fi-FI" sz="1400" b="1" dirty="0" smtClean="0"/>
              <a:t>Fondos Propios</a:t>
            </a:r>
            <a:endParaRPr lang="fi-FI" sz="1400" b="1" dirty="0"/>
          </a:p>
          <a:p>
            <a:pPr algn="ctr"/>
            <a:r>
              <a:rPr lang="fi-FI" sz="1400" b="1" dirty="0"/>
              <a:t>(SCR)</a:t>
            </a:r>
          </a:p>
        </p:txBody>
      </p:sp>
      <p:sp>
        <p:nvSpPr>
          <p:cNvPr id="28704" name="Tekstikehys 35"/>
          <p:cNvSpPr txBox="1">
            <a:spLocks noChangeArrowheads="1"/>
          </p:cNvSpPr>
          <p:nvPr/>
        </p:nvSpPr>
        <p:spPr bwMode="auto">
          <a:xfrm>
            <a:off x="642284" y="2118235"/>
            <a:ext cx="582211" cy="338554"/>
          </a:xfrm>
          <a:prstGeom prst="rect">
            <a:avLst/>
          </a:prstGeom>
          <a:noFill/>
          <a:ln w="9525">
            <a:noFill/>
            <a:miter lim="800000"/>
            <a:headEnd/>
            <a:tailEnd/>
          </a:ln>
        </p:spPr>
        <p:txBody>
          <a:bodyPr wrap="none">
            <a:spAutoFit/>
          </a:bodyPr>
          <a:lstStyle/>
          <a:p>
            <a:r>
              <a:rPr lang="es-ES" sz="1600" b="1" dirty="0" smtClean="0"/>
              <a:t>Año</a:t>
            </a:r>
            <a:endParaRPr lang="es-ES" sz="1600" b="1" dirty="0"/>
          </a:p>
        </p:txBody>
      </p:sp>
      <p:cxnSp>
        <p:nvCxnSpPr>
          <p:cNvPr id="28705" name="Suora yhdysviiva 36"/>
          <p:cNvCxnSpPr>
            <a:cxnSpLocks noChangeShapeType="1"/>
          </p:cNvCxnSpPr>
          <p:nvPr/>
        </p:nvCxnSpPr>
        <p:spPr bwMode="auto">
          <a:xfrm>
            <a:off x="746186" y="3261158"/>
            <a:ext cx="3060000" cy="1588"/>
          </a:xfrm>
          <a:prstGeom prst="line">
            <a:avLst/>
          </a:prstGeom>
          <a:noFill/>
          <a:ln w="9525" algn="ctr">
            <a:solidFill>
              <a:schemeClr val="tx1"/>
            </a:solidFill>
            <a:round/>
            <a:headEnd/>
            <a:tailEnd/>
          </a:ln>
        </p:spPr>
      </p:cxnSp>
      <p:sp>
        <p:nvSpPr>
          <p:cNvPr id="28706" name="Tekstikehys 37"/>
          <p:cNvSpPr txBox="1">
            <a:spLocks noChangeArrowheads="1"/>
          </p:cNvSpPr>
          <p:nvPr/>
        </p:nvSpPr>
        <p:spPr bwMode="auto">
          <a:xfrm>
            <a:off x="680244" y="2903995"/>
            <a:ext cx="697627" cy="369332"/>
          </a:xfrm>
          <a:prstGeom prst="rect">
            <a:avLst/>
          </a:prstGeom>
          <a:noFill/>
          <a:ln w="9525">
            <a:noFill/>
            <a:miter lim="800000"/>
            <a:headEnd/>
            <a:tailEnd/>
          </a:ln>
        </p:spPr>
        <p:txBody>
          <a:bodyPr wrap="none">
            <a:spAutoFit/>
          </a:bodyPr>
          <a:lstStyle/>
          <a:p>
            <a:r>
              <a:rPr lang="fi-FI" sz="1800" smtClean="0"/>
              <a:t>2014</a:t>
            </a:r>
            <a:endParaRPr lang="fi-FI" sz="1800" dirty="0"/>
          </a:p>
        </p:txBody>
      </p:sp>
      <p:sp>
        <p:nvSpPr>
          <p:cNvPr id="18" name="Suorakulmio 38"/>
          <p:cNvSpPr>
            <a:spLocks noChangeArrowheads="1"/>
          </p:cNvSpPr>
          <p:nvPr/>
        </p:nvSpPr>
        <p:spPr bwMode="auto">
          <a:xfrm>
            <a:off x="3054166" y="2764800"/>
            <a:ext cx="593481" cy="500063"/>
          </a:xfrm>
          <a:prstGeom prst="rect">
            <a:avLst/>
          </a:prstGeom>
          <a:solidFill>
            <a:srgbClr val="0070C0"/>
          </a:solidFill>
          <a:ln w="9525" algn="ctr">
            <a:solidFill>
              <a:schemeClr val="tx1"/>
            </a:solidFill>
            <a:round/>
            <a:headEnd/>
            <a:tailEnd/>
          </a:ln>
        </p:spPr>
        <p:txBody>
          <a:bodyPr wrap="none" anchor="ctr"/>
          <a:lstStyle/>
          <a:p>
            <a:endParaRPr lang="fi-FI"/>
          </a:p>
        </p:txBody>
      </p:sp>
      <p:sp>
        <p:nvSpPr>
          <p:cNvPr id="28695" name="Suorakulmio 41"/>
          <p:cNvSpPr>
            <a:spLocks noChangeArrowheads="1"/>
          </p:cNvSpPr>
          <p:nvPr/>
        </p:nvSpPr>
        <p:spPr bwMode="auto">
          <a:xfrm>
            <a:off x="1867206" y="3559049"/>
            <a:ext cx="593481" cy="572046"/>
          </a:xfrm>
          <a:prstGeom prst="rect">
            <a:avLst/>
          </a:prstGeom>
          <a:solidFill>
            <a:srgbClr val="FF6600"/>
          </a:solidFill>
          <a:ln w="9525" algn="ctr">
            <a:solidFill>
              <a:schemeClr val="tx1"/>
            </a:solidFill>
            <a:round/>
            <a:headEnd/>
            <a:tailEnd/>
          </a:ln>
        </p:spPr>
        <p:txBody>
          <a:bodyPr wrap="none" anchor="ctr"/>
          <a:lstStyle/>
          <a:p>
            <a:endParaRPr lang="fi-FI">
              <a:solidFill>
                <a:srgbClr val="FFC000"/>
              </a:solidFill>
            </a:endParaRPr>
          </a:p>
        </p:txBody>
      </p:sp>
      <p:sp>
        <p:nvSpPr>
          <p:cNvPr id="28696" name="Suorakulmio 42"/>
          <p:cNvSpPr>
            <a:spLocks noChangeArrowheads="1"/>
          </p:cNvSpPr>
          <p:nvPr/>
        </p:nvSpPr>
        <p:spPr bwMode="auto">
          <a:xfrm>
            <a:off x="3054167" y="3773566"/>
            <a:ext cx="593481" cy="357529"/>
          </a:xfrm>
          <a:prstGeom prst="rect">
            <a:avLst/>
          </a:prstGeom>
          <a:solidFill>
            <a:srgbClr val="0070C0"/>
          </a:solidFill>
          <a:ln w="9525" algn="ctr">
            <a:solidFill>
              <a:schemeClr val="tx1"/>
            </a:solidFill>
            <a:round/>
            <a:headEnd/>
            <a:tailEnd/>
          </a:ln>
        </p:spPr>
        <p:txBody>
          <a:bodyPr wrap="none" anchor="ctr"/>
          <a:lstStyle/>
          <a:p>
            <a:endParaRPr lang="fi-FI"/>
          </a:p>
        </p:txBody>
      </p:sp>
      <p:cxnSp>
        <p:nvCxnSpPr>
          <p:cNvPr id="28698" name="Suora yhdysviiva 44"/>
          <p:cNvCxnSpPr>
            <a:cxnSpLocks noChangeShapeType="1"/>
          </p:cNvCxnSpPr>
          <p:nvPr/>
        </p:nvCxnSpPr>
        <p:spPr bwMode="auto">
          <a:xfrm>
            <a:off x="746186" y="4129506"/>
            <a:ext cx="3060000" cy="1590"/>
          </a:xfrm>
          <a:prstGeom prst="line">
            <a:avLst/>
          </a:prstGeom>
          <a:noFill/>
          <a:ln w="9525" algn="ctr">
            <a:solidFill>
              <a:schemeClr val="tx1"/>
            </a:solidFill>
            <a:round/>
            <a:headEnd/>
            <a:tailEnd/>
          </a:ln>
        </p:spPr>
      </p:cxnSp>
      <p:sp>
        <p:nvSpPr>
          <p:cNvPr id="28699" name="Tekstikehys 45"/>
          <p:cNvSpPr txBox="1">
            <a:spLocks noChangeArrowheads="1"/>
          </p:cNvSpPr>
          <p:nvPr/>
        </p:nvSpPr>
        <p:spPr bwMode="auto">
          <a:xfrm>
            <a:off x="680244" y="3773566"/>
            <a:ext cx="1088760" cy="369332"/>
          </a:xfrm>
          <a:prstGeom prst="rect">
            <a:avLst/>
          </a:prstGeom>
          <a:noFill/>
          <a:ln w="9525">
            <a:noFill/>
            <a:miter lim="800000"/>
            <a:headEnd/>
            <a:tailEnd/>
          </a:ln>
        </p:spPr>
        <p:txBody>
          <a:bodyPr wrap="none">
            <a:spAutoFit/>
          </a:bodyPr>
          <a:lstStyle/>
          <a:p>
            <a:r>
              <a:rPr lang="fi-FI" sz="1800" smtClean="0"/>
              <a:t>2014 </a:t>
            </a:r>
            <a:r>
              <a:rPr lang="fi-FI" sz="1800" dirty="0"/>
              <a:t>+ 1</a:t>
            </a:r>
          </a:p>
        </p:txBody>
      </p:sp>
      <p:sp>
        <p:nvSpPr>
          <p:cNvPr id="28690" name="Suorakulmio 47"/>
          <p:cNvSpPr>
            <a:spLocks noChangeArrowheads="1"/>
          </p:cNvSpPr>
          <p:nvPr/>
        </p:nvSpPr>
        <p:spPr bwMode="auto">
          <a:xfrm>
            <a:off x="1899899" y="4689564"/>
            <a:ext cx="609828" cy="214636"/>
          </a:xfrm>
          <a:prstGeom prst="rect">
            <a:avLst/>
          </a:prstGeom>
          <a:solidFill>
            <a:srgbClr val="FF6600"/>
          </a:solidFill>
          <a:ln w="9525" algn="ctr">
            <a:solidFill>
              <a:schemeClr val="tx1"/>
            </a:solidFill>
            <a:round/>
            <a:headEnd/>
            <a:tailEnd/>
          </a:ln>
        </p:spPr>
        <p:txBody>
          <a:bodyPr wrap="none" anchor="ctr"/>
          <a:lstStyle/>
          <a:p>
            <a:endParaRPr lang="fi-FI">
              <a:solidFill>
                <a:srgbClr val="FFC000"/>
              </a:solidFill>
            </a:endParaRPr>
          </a:p>
        </p:txBody>
      </p:sp>
      <p:sp>
        <p:nvSpPr>
          <p:cNvPr id="28691" name="Suorakulmio 48"/>
          <p:cNvSpPr>
            <a:spLocks noChangeArrowheads="1"/>
          </p:cNvSpPr>
          <p:nvPr/>
        </p:nvSpPr>
        <p:spPr bwMode="auto">
          <a:xfrm>
            <a:off x="3119555" y="4761109"/>
            <a:ext cx="609828" cy="143091"/>
          </a:xfrm>
          <a:prstGeom prst="rect">
            <a:avLst/>
          </a:prstGeom>
          <a:solidFill>
            <a:srgbClr val="0070C0"/>
          </a:solidFill>
          <a:ln w="9525" algn="ctr">
            <a:solidFill>
              <a:schemeClr val="tx1"/>
            </a:solidFill>
            <a:round/>
            <a:headEnd/>
            <a:tailEnd/>
          </a:ln>
        </p:spPr>
        <p:txBody>
          <a:bodyPr wrap="none" anchor="ctr"/>
          <a:lstStyle/>
          <a:p>
            <a:endParaRPr lang="fi-FI"/>
          </a:p>
        </p:txBody>
      </p:sp>
      <p:sp>
        <p:nvSpPr>
          <p:cNvPr id="28694" name="Tekstikehys 51"/>
          <p:cNvSpPr txBox="1">
            <a:spLocks noChangeArrowheads="1"/>
          </p:cNvSpPr>
          <p:nvPr/>
        </p:nvSpPr>
        <p:spPr bwMode="auto">
          <a:xfrm>
            <a:off x="680244" y="4546473"/>
            <a:ext cx="1118749" cy="369332"/>
          </a:xfrm>
          <a:prstGeom prst="rect">
            <a:avLst/>
          </a:prstGeom>
          <a:noFill/>
          <a:ln w="9525">
            <a:noFill/>
            <a:miter lim="800000"/>
            <a:headEnd/>
            <a:tailEnd/>
          </a:ln>
        </p:spPr>
        <p:txBody>
          <a:bodyPr wrap="square">
            <a:spAutoFit/>
          </a:bodyPr>
          <a:lstStyle/>
          <a:p>
            <a:r>
              <a:rPr lang="fi-FI" sz="1800" smtClean="0"/>
              <a:t>2014 </a:t>
            </a:r>
            <a:r>
              <a:rPr lang="fi-FI" sz="1800" dirty="0"/>
              <a:t>+ 2</a:t>
            </a:r>
          </a:p>
        </p:txBody>
      </p:sp>
      <p:sp>
        <p:nvSpPr>
          <p:cNvPr id="33" name="Kaari 53"/>
          <p:cNvSpPr/>
          <p:nvPr/>
        </p:nvSpPr>
        <p:spPr bwMode="auto">
          <a:xfrm flipV="1">
            <a:off x="3271350" y="2773237"/>
            <a:ext cx="1516674" cy="428625"/>
          </a:xfrm>
          <a:prstGeom prst="arc">
            <a:avLst/>
          </a:prstGeom>
          <a:noFill/>
          <a:ln w="25400" cap="flat" cmpd="sng" algn="ctr">
            <a:solidFill>
              <a:schemeClr val="tx1"/>
            </a:solidFill>
            <a:prstDash val="solid"/>
            <a:round/>
            <a:headEnd type="none" w="med" len="med"/>
            <a:tailEnd type="stealth" w="lg" len="med"/>
          </a:ln>
          <a:effectLst/>
        </p:spPr>
        <p:txBody>
          <a:bodyPr wrap="none" anchor="ctr"/>
          <a:lstStyle/>
          <a:p>
            <a:pPr>
              <a:defRPr/>
            </a:pPr>
            <a:endParaRPr lang="fi-FI"/>
          </a:p>
        </p:txBody>
      </p:sp>
      <p:sp>
        <p:nvSpPr>
          <p:cNvPr id="34" name="Kaari 54"/>
          <p:cNvSpPr/>
          <p:nvPr/>
        </p:nvSpPr>
        <p:spPr bwMode="auto">
          <a:xfrm flipV="1">
            <a:off x="3019714" y="2201737"/>
            <a:ext cx="1912326" cy="1857375"/>
          </a:xfrm>
          <a:prstGeom prst="arc">
            <a:avLst/>
          </a:prstGeom>
          <a:noFill/>
          <a:ln w="25400" cap="flat" cmpd="sng" algn="ctr">
            <a:solidFill>
              <a:schemeClr val="tx1"/>
            </a:solidFill>
            <a:prstDash val="solid"/>
            <a:round/>
            <a:headEnd type="none" w="med" len="med"/>
            <a:tailEnd type="stealth" w="lg" len="med"/>
          </a:ln>
          <a:effectLst/>
        </p:spPr>
        <p:txBody>
          <a:bodyPr wrap="none" anchor="ctr"/>
          <a:lstStyle/>
          <a:p>
            <a:pPr>
              <a:defRPr/>
            </a:pPr>
            <a:endParaRPr lang="fi-FI"/>
          </a:p>
        </p:txBody>
      </p:sp>
      <p:sp>
        <p:nvSpPr>
          <p:cNvPr id="35" name="Kaari 55"/>
          <p:cNvSpPr/>
          <p:nvPr/>
        </p:nvSpPr>
        <p:spPr bwMode="auto">
          <a:xfrm flipV="1">
            <a:off x="2771800" y="1415924"/>
            <a:ext cx="2373923" cy="3429000"/>
          </a:xfrm>
          <a:prstGeom prst="arc">
            <a:avLst/>
          </a:prstGeom>
          <a:noFill/>
          <a:ln w="25400" cap="flat" cmpd="sng" algn="ctr">
            <a:solidFill>
              <a:schemeClr val="tx1"/>
            </a:solidFill>
            <a:prstDash val="solid"/>
            <a:round/>
            <a:headEnd type="none" w="med" len="med"/>
            <a:tailEnd type="stealth" w="lg" len="med"/>
          </a:ln>
          <a:effectLst/>
        </p:spPr>
        <p:txBody>
          <a:bodyPr wrap="none" anchor="ctr"/>
          <a:lstStyle/>
          <a:p>
            <a:pPr>
              <a:defRPr/>
            </a:pPr>
            <a:endParaRPr lang="fi-FI"/>
          </a:p>
        </p:txBody>
      </p:sp>
      <p:sp>
        <p:nvSpPr>
          <p:cNvPr id="36" name="Rectangle 35"/>
          <p:cNvSpPr>
            <a:spLocks noChangeArrowheads="1"/>
          </p:cNvSpPr>
          <p:nvPr/>
        </p:nvSpPr>
        <p:spPr bwMode="auto">
          <a:xfrm>
            <a:off x="4716016" y="3861048"/>
            <a:ext cx="1802423" cy="369332"/>
          </a:xfrm>
          <a:prstGeom prst="rect">
            <a:avLst/>
          </a:prstGeom>
          <a:noFill/>
          <a:ln w="9525" algn="ctr">
            <a:solidFill>
              <a:schemeClr val="tx1"/>
            </a:solidFill>
            <a:round/>
            <a:headEnd/>
            <a:tailEnd/>
          </a:ln>
        </p:spPr>
        <p:txBody>
          <a:bodyPr wrap="square">
            <a:spAutoFit/>
          </a:bodyPr>
          <a:lstStyle/>
          <a:p>
            <a:pPr algn="ctr"/>
            <a:r>
              <a:rPr lang="fi-FI" sz="1800" dirty="0" smtClean="0"/>
              <a:t>Descuento</a:t>
            </a:r>
            <a:endParaRPr lang="fi-FI" sz="1800" dirty="0"/>
          </a:p>
        </p:txBody>
      </p:sp>
      <p:sp>
        <p:nvSpPr>
          <p:cNvPr id="37" name="Ellipsi 36"/>
          <p:cNvSpPr/>
          <p:nvPr/>
        </p:nvSpPr>
        <p:spPr bwMode="auto">
          <a:xfrm>
            <a:off x="1615006" y="1524000"/>
            <a:ext cx="1176253" cy="3771900"/>
          </a:xfrm>
          <a:prstGeom prst="ellipse">
            <a:avLst/>
          </a:prstGeom>
          <a:solidFill>
            <a:schemeClr val="accent1">
              <a:alpha val="20000"/>
            </a:schemeClr>
          </a:solidFill>
          <a:ln w="31750" cap="flat" cmpd="sng" algn="ctr">
            <a:solidFill>
              <a:srgbClr val="005C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i-FI" sz="2000" b="0" i="1" u="none" strike="noStrike" cap="none" normalizeH="0" baseline="0" smtClean="0">
              <a:ln>
                <a:noFill/>
              </a:ln>
              <a:solidFill>
                <a:schemeClr val="tx1"/>
              </a:solidFill>
              <a:effectLst/>
              <a:latin typeface="Arial" pitchFamily="34" charset="0"/>
            </a:endParaRPr>
          </a:p>
        </p:txBody>
      </p:sp>
      <p:sp>
        <p:nvSpPr>
          <p:cNvPr id="38" name="Dian numeron paikkamerkki 5"/>
          <p:cNvSpPr txBox="1">
            <a:spLocks/>
          </p:cNvSpPr>
          <p:nvPr/>
        </p:nvSpPr>
        <p:spPr bwMode="auto">
          <a:xfrm>
            <a:off x="826477" y="5295900"/>
            <a:ext cx="1755866" cy="941412"/>
          </a:xfrm>
          <a:prstGeom prst="rect">
            <a:avLst/>
          </a:prstGeom>
          <a:noFill/>
          <a:ln w="9525">
            <a:solidFill>
              <a:srgbClr val="005C2A"/>
            </a:solidFill>
            <a:miter lim="800000"/>
            <a:headEnd/>
            <a:tailEnd/>
          </a:ln>
        </p:spPr>
        <p:txBody>
          <a:bodyPr/>
          <a:lstStyle/>
          <a:p>
            <a:pPr algn="ctr"/>
            <a:r>
              <a:rPr lang="fi-FI" sz="1200" u="sng" dirty="0" smtClean="0">
                <a:latin typeface="+mn-lt"/>
              </a:rPr>
              <a:t>Obligaciones futuras. Calculo complejo</a:t>
            </a:r>
            <a:endParaRPr lang="fi-FI" sz="1200" dirty="0">
              <a:latin typeface="+mn-lt"/>
            </a:endParaRPr>
          </a:p>
        </p:txBody>
      </p:sp>
      <p:sp>
        <p:nvSpPr>
          <p:cNvPr id="39" name="Ellipsi 37"/>
          <p:cNvSpPr/>
          <p:nvPr/>
        </p:nvSpPr>
        <p:spPr bwMode="auto">
          <a:xfrm>
            <a:off x="2785769" y="1512000"/>
            <a:ext cx="1176253" cy="3771900"/>
          </a:xfrm>
          <a:prstGeom prst="ellipse">
            <a:avLst/>
          </a:prstGeom>
          <a:solidFill>
            <a:schemeClr val="accent1">
              <a:alpha val="20000"/>
            </a:schemeClr>
          </a:solidFill>
          <a:ln w="31750" cap="flat" cmpd="sng" algn="ctr">
            <a:solidFill>
              <a:srgbClr val="005C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i-FI" sz="2000" b="0" i="1" u="none" strike="noStrike" cap="none" normalizeH="0" baseline="0" smtClean="0">
              <a:ln>
                <a:noFill/>
              </a:ln>
              <a:solidFill>
                <a:schemeClr val="tx1"/>
              </a:solidFill>
              <a:effectLst/>
              <a:latin typeface="Arial" pitchFamily="34" charset="0"/>
            </a:endParaRPr>
          </a:p>
        </p:txBody>
      </p:sp>
      <p:sp>
        <p:nvSpPr>
          <p:cNvPr id="41" name="Dian numeron paikkamerkki 5"/>
          <p:cNvSpPr txBox="1">
            <a:spLocks/>
          </p:cNvSpPr>
          <p:nvPr/>
        </p:nvSpPr>
        <p:spPr bwMode="auto">
          <a:xfrm>
            <a:off x="2648336" y="5295900"/>
            <a:ext cx="2118945" cy="941412"/>
          </a:xfrm>
          <a:prstGeom prst="rect">
            <a:avLst/>
          </a:prstGeom>
          <a:noFill/>
          <a:ln w="9525">
            <a:solidFill>
              <a:srgbClr val="005C2A"/>
            </a:solidFill>
            <a:miter lim="800000"/>
            <a:headEnd/>
            <a:tailEnd/>
          </a:ln>
        </p:spPr>
        <p:txBody>
          <a:bodyPr/>
          <a:lstStyle/>
          <a:p>
            <a:pPr algn="ctr"/>
            <a:r>
              <a:rPr lang="fi-FI" sz="1200" b="1" u="sng" dirty="0" smtClean="0">
                <a:latin typeface="+mn-lt"/>
              </a:rPr>
              <a:t>Proyeccion de los SCR futuros: laborioso, y complejo. Requiere tiempo</a:t>
            </a:r>
            <a:endParaRPr lang="fi-FI" sz="1200" b="1" dirty="0">
              <a:latin typeface="+mn-lt"/>
            </a:endParaRPr>
          </a:p>
        </p:txBody>
      </p:sp>
      <p:sp>
        <p:nvSpPr>
          <p:cNvPr id="42" name="Pyöristetty suorakulmio 40"/>
          <p:cNvSpPr/>
          <p:nvPr/>
        </p:nvSpPr>
        <p:spPr bwMode="auto">
          <a:xfrm>
            <a:off x="4572000" y="1415924"/>
            <a:ext cx="4464496" cy="3819525"/>
          </a:xfrm>
          <a:prstGeom prst="roundRect">
            <a:avLst/>
          </a:prstGeom>
          <a:solidFill>
            <a:schemeClr val="accent1">
              <a:alpha val="20000"/>
            </a:schemeClr>
          </a:solidFill>
          <a:ln w="31750" cap="flat" cmpd="sng" algn="ctr">
            <a:solidFill>
              <a:srgbClr val="005C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i-FI" sz="2000" b="0" i="1" u="none" strike="noStrike" cap="none" normalizeH="0" baseline="0" smtClean="0">
              <a:ln>
                <a:noFill/>
              </a:ln>
              <a:solidFill>
                <a:schemeClr val="tx1"/>
              </a:solidFill>
              <a:effectLst/>
              <a:latin typeface="Arial" pitchFamily="34" charset="0"/>
            </a:endParaRPr>
          </a:p>
        </p:txBody>
      </p:sp>
      <p:sp>
        <p:nvSpPr>
          <p:cNvPr id="43" name="Dian numeron paikkamerkki 5"/>
          <p:cNvSpPr txBox="1">
            <a:spLocks/>
          </p:cNvSpPr>
          <p:nvPr/>
        </p:nvSpPr>
        <p:spPr bwMode="auto">
          <a:xfrm>
            <a:off x="4933951" y="5467350"/>
            <a:ext cx="1988526" cy="769962"/>
          </a:xfrm>
          <a:prstGeom prst="rect">
            <a:avLst/>
          </a:prstGeom>
          <a:noFill/>
          <a:ln w="9525">
            <a:solidFill>
              <a:srgbClr val="005C2A"/>
            </a:solidFill>
            <a:miter lim="800000"/>
            <a:headEnd/>
            <a:tailEnd/>
          </a:ln>
        </p:spPr>
        <p:txBody>
          <a:bodyPr/>
          <a:lstStyle/>
          <a:p>
            <a:pPr algn="l"/>
            <a:r>
              <a:rPr lang="fi-FI" sz="1200" u="sng" dirty="0" smtClean="0">
                <a:latin typeface="+mn-lt"/>
              </a:rPr>
              <a:t>Descuento y calculo del Coste: calculo directo y sencillo</a:t>
            </a:r>
            <a:endParaRPr lang="fi-FI" sz="1200" dirty="0">
              <a:latin typeface="+mn-lt"/>
            </a:endParaRPr>
          </a:p>
        </p:txBody>
      </p:sp>
      <p:cxnSp>
        <p:nvCxnSpPr>
          <p:cNvPr id="47" name="Suora yhdysviiva 44"/>
          <p:cNvCxnSpPr>
            <a:cxnSpLocks noChangeShapeType="1"/>
          </p:cNvCxnSpPr>
          <p:nvPr/>
        </p:nvCxnSpPr>
        <p:spPr bwMode="auto">
          <a:xfrm>
            <a:off x="755576" y="4903200"/>
            <a:ext cx="3060000" cy="1590"/>
          </a:xfrm>
          <a:prstGeom prst="line">
            <a:avLst/>
          </a:prstGeom>
          <a:noFill/>
          <a:ln w="9525" algn="ctr">
            <a:solidFill>
              <a:schemeClr val="tx1"/>
            </a:solidFill>
            <a:round/>
            <a:headEnd/>
            <a:tailEnd/>
          </a:ln>
        </p:spPr>
      </p:cxnSp>
      <p:sp>
        <p:nvSpPr>
          <p:cNvPr id="48" name="Rectangle 47"/>
          <p:cNvSpPr/>
          <p:nvPr/>
        </p:nvSpPr>
        <p:spPr bwMode="auto">
          <a:xfrm>
            <a:off x="5004048" y="2420888"/>
            <a:ext cx="914400" cy="57606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2000" b="0" i="0" u="none" strike="noStrike" cap="none" normalizeH="0" baseline="0" dirty="0" smtClean="0">
                <a:ln>
                  <a:noFill/>
                </a:ln>
                <a:solidFill>
                  <a:schemeClr val="tx1"/>
                </a:solidFill>
                <a:effectLst/>
                <a:latin typeface="Arial" charset="0"/>
                <a:ea typeface="ＭＳ Ｐゴシック" pitchFamily="96" charset="-128"/>
              </a:rPr>
              <a:t>Suma</a:t>
            </a:r>
          </a:p>
        </p:txBody>
      </p:sp>
      <p:sp>
        <p:nvSpPr>
          <p:cNvPr id="49" name="Rectangle 48"/>
          <p:cNvSpPr/>
          <p:nvPr/>
        </p:nvSpPr>
        <p:spPr bwMode="auto">
          <a:xfrm>
            <a:off x="6012160" y="2420888"/>
            <a:ext cx="2952328" cy="57606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i-FI" sz="1800" b="0" i="0" u="none" strike="noStrike" cap="none" normalizeH="0" baseline="0" dirty="0" smtClean="0">
                <a:ln>
                  <a:noFill/>
                </a:ln>
                <a:solidFill>
                  <a:schemeClr val="tx1"/>
                </a:solidFill>
                <a:effectLst/>
                <a:latin typeface="Arial" charset="0"/>
                <a:ea typeface="ＭＳ Ｐゴシック" pitchFamily="96" charset="-128"/>
              </a:rPr>
              <a:t>× CoC % = Margen Riesgo</a:t>
            </a: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52</a:t>
            </a:fld>
            <a:endParaRPr lang="en-GB" sz="1400">
              <a:latin typeface="Arial" charset="0"/>
            </a:endParaRPr>
          </a:p>
        </p:txBody>
      </p:sp>
    </p:spTree>
    <p:extLst>
      <p:ext uri="{BB962C8B-B14F-4D97-AF65-F5344CB8AC3E}">
        <p14:creationId xmlns:p14="http://schemas.microsoft.com/office/powerpoint/2010/main" val="26659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95" grpId="0" animBg="1"/>
      <p:bldP spid="28696" grpId="0" animBg="1"/>
      <p:bldP spid="28699" grpId="0"/>
      <p:bldP spid="28690" grpId="0" animBg="1"/>
      <p:bldP spid="28691" grpId="0" animBg="1"/>
      <p:bldP spid="28694" grpId="0"/>
      <p:bldP spid="33" grpId="0" animBg="1"/>
      <p:bldP spid="34" grpId="0" animBg="1"/>
      <p:bldP spid="35" grpId="0" animBg="1"/>
      <p:bldP spid="36" grpId="0" animBg="1"/>
      <p:bldP spid="37" grpId="0" animBg="1"/>
      <p:bldP spid="38" grpId="0" animBg="1"/>
      <p:bldP spid="39" grpId="0" animBg="1"/>
      <p:bldP spid="41" grpId="0" animBg="1"/>
      <p:bldP spid="42" grpId="0" animBg="1"/>
      <p:bldP spid="43" grpId="0" animBg="1"/>
      <p:bldP spid="48" grpId="0" animBg="1"/>
      <p:bldP spid="4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560" y="228600"/>
            <a:ext cx="7162800" cy="904875"/>
          </a:xfrm>
          <a:noFill/>
          <a:ln w="9525">
            <a:noFill/>
            <a:miter lim="800000"/>
            <a:headEnd/>
            <a:tailEnd/>
          </a:ln>
          <a:extLst/>
        </p:spPr>
        <p:txBody>
          <a:bodyPr vert="horz" wrap="square" lIns="0" tIns="0" rIns="0" bIns="0" numCol="1" anchor="b" anchorCtr="0" compatLnSpc="1">
            <a:prstTxWarp prst="textNoShape">
              <a:avLst/>
            </a:prstTxWarp>
            <a:noAutofit/>
          </a:bodyPr>
          <a:lstStyle/>
          <a:p>
            <a:r>
              <a:rPr lang="es-ES" sz="2400" kern="1200"/>
              <a:t>Margen de Riesgo:</a:t>
            </a:r>
          </a:p>
        </p:txBody>
      </p:sp>
      <p:sp>
        <p:nvSpPr>
          <p:cNvPr id="3" name="Text Placeholder 2"/>
          <p:cNvSpPr>
            <a:spLocks noGrp="1"/>
          </p:cNvSpPr>
          <p:nvPr>
            <p:ph type="body" idx="1"/>
          </p:nvPr>
        </p:nvSpPr>
        <p:spPr>
          <a:xfrm>
            <a:off x="381000" y="2971800"/>
            <a:ext cx="8305800" cy="3352800"/>
          </a:xfrm>
          <a:noFill/>
          <a:ln w="9525">
            <a:noFill/>
            <a:miter lim="800000"/>
            <a:headEnd/>
            <a:tailEnd/>
          </a:ln>
        </p:spPr>
        <p:txBody>
          <a:bodyPr vert="horz" wrap="square" lIns="0" tIns="0" rIns="0" bIns="0" numCol="1" anchor="t" anchorCtr="0" compatLnSpc="1">
            <a:prstTxWarp prst="textNoShape">
              <a:avLst/>
            </a:prstTxWarp>
          </a:bodyPr>
          <a:lstStyle/>
          <a:p>
            <a:r>
              <a:rPr lang="es-ES" sz="1800" b="1" dirty="0" smtClean="0"/>
              <a:t>Por defecto </a:t>
            </a:r>
            <a:r>
              <a:rPr lang="es-ES" sz="1800" dirty="0" smtClean="0"/>
              <a:t>el Margen de riesgo supone un calculo de todos los SCR futuros, bien mediante la formula estándar o el modelo interno, sin utilizar simplificaciones.</a:t>
            </a:r>
          </a:p>
          <a:p>
            <a:r>
              <a:rPr lang="es-ES" sz="1800" b="1" dirty="0" smtClean="0"/>
              <a:t>Simplificaciones:</a:t>
            </a:r>
          </a:p>
          <a:p>
            <a:pPr marL="342900" indent="-342900">
              <a:buChar char="•"/>
            </a:pPr>
            <a:r>
              <a:rPr lang="es-ES" sz="1800" dirty="0" smtClean="0"/>
              <a:t>Aproximar los riesgos o sub riesgos individuales mediante simplificaciones  para alguno o todos los módulos o sub módulos usados para calcular los SCR futuros.</a:t>
            </a:r>
          </a:p>
          <a:p>
            <a:pPr marL="342900" indent="-342900">
              <a:buChar char="•"/>
            </a:pPr>
            <a:r>
              <a:rPr lang="es-ES" sz="1800" dirty="0" smtClean="0"/>
              <a:t>Aproximar el SCR global para cada ano futuro, por ejemplo utilizando un enfoque proporcional.</a:t>
            </a:r>
          </a:p>
          <a:p>
            <a:pPr marL="342900" indent="-342900">
              <a:buChar char="•"/>
            </a:pPr>
            <a:r>
              <a:rPr lang="es-ES" sz="1800" dirty="0" smtClean="0"/>
              <a:t>Estimar todos los SCR futuros de una sola vez, por ejemplo usando una aproximación basada en el enfoque de duraciones.</a:t>
            </a:r>
          </a:p>
          <a:p>
            <a:pPr marL="342900" indent="-342900">
              <a:buChar char="•"/>
            </a:pPr>
            <a:endParaRPr lang="es-ES" sz="1800" dirty="0"/>
          </a:p>
        </p:txBody>
      </p:sp>
      <p:sp>
        <p:nvSpPr>
          <p:cNvPr id="5" name="Slide Number Placeholder 4"/>
          <p:cNvSpPr>
            <a:spLocks noGrp="1"/>
          </p:cNvSpPr>
          <p:nvPr>
            <p:ph type="sldNum" sz="quarter" idx="11"/>
          </p:nvPr>
        </p:nvSpPr>
        <p:spPr/>
        <p:txBody>
          <a:bodyPr/>
          <a:lstStyle/>
          <a:p>
            <a:pPr>
              <a:defRPr/>
            </a:pPr>
            <a:fld id="{098C5239-2E41-4346-940E-D3901D237E1E}" type="slidenum">
              <a:rPr lang="es-ES" smtClean="0"/>
              <a:pPr>
                <a:defRPr/>
              </a:pPr>
              <a:t>53</a:t>
            </a:fld>
            <a:endParaRPr lang="es-ES" sz="1400">
              <a:latin typeface="Arial" charset="0"/>
            </a:endParaRPr>
          </a:p>
        </p:txBody>
      </p:sp>
      <p:sp>
        <p:nvSpPr>
          <p:cNvPr id="6" name="Rectangle 5"/>
          <p:cNvSpPr/>
          <p:nvPr/>
        </p:nvSpPr>
        <p:spPr>
          <a:xfrm>
            <a:off x="304800" y="1447800"/>
            <a:ext cx="8686800" cy="1015663"/>
          </a:xfrm>
          <a:prstGeom prst="rect">
            <a:avLst/>
          </a:prstGeom>
        </p:spPr>
        <p:txBody>
          <a:bodyPr wrap="square">
            <a:spAutoFit/>
          </a:bodyPr>
          <a:lstStyle/>
          <a:p>
            <a:r>
              <a:rPr lang="es-ES" sz="2000" b="1" dirty="0" smtClean="0"/>
              <a:t>Diversificación</a:t>
            </a:r>
            <a:r>
              <a:rPr lang="es-ES" sz="2000" dirty="0" smtClean="0"/>
              <a:t> </a:t>
            </a:r>
            <a:r>
              <a:rPr lang="es-ES" sz="2000" dirty="0"/>
              <a:t>entre líneas de negocio / </a:t>
            </a:r>
            <a:r>
              <a:rPr lang="es-ES" sz="2000" dirty="0" smtClean="0"/>
              <a:t>HRG, reconocido a </a:t>
            </a:r>
            <a:r>
              <a:rPr lang="es-ES" sz="2000" dirty="0"/>
              <a:t>nivel individual . No entre entidades del mismo </a:t>
            </a:r>
            <a:r>
              <a:rPr lang="es-ES" sz="2000" dirty="0" smtClean="0"/>
              <a:t>grupo.</a:t>
            </a:r>
            <a:endParaRPr lang="es-ES" sz="2000" dirty="0"/>
          </a:p>
          <a:p>
            <a:endParaRPr lang="es-ES" sz="2000" b="1" dirty="0" smtClean="0"/>
          </a:p>
        </p:txBody>
      </p:sp>
    </p:spTree>
    <p:extLst>
      <p:ext uri="{BB962C8B-B14F-4D97-AF65-F5344CB8AC3E}">
        <p14:creationId xmlns:p14="http://schemas.microsoft.com/office/powerpoint/2010/main" val="6686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fi-FI" sz="2400" kern="1200" dirty="0"/>
              <a:t/>
            </a:r>
            <a:br>
              <a:rPr lang="fi-FI" sz="2400" kern="1200" dirty="0"/>
            </a:br>
            <a:r>
              <a:rPr lang="fi-FI" sz="2400" kern="1200" dirty="0"/>
              <a:t>0. Calculo completo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5371725"/>
              </p:ext>
            </p:extLst>
          </p:nvPr>
        </p:nvGraphicFramePr>
        <p:xfrm>
          <a:off x="533400" y="1676400"/>
          <a:ext cx="7836669" cy="3840480"/>
        </p:xfrm>
        <a:graphic>
          <a:graphicData uri="http://schemas.openxmlformats.org/drawingml/2006/table">
            <a:tbl>
              <a:tblPr firstRow="1" bandRow="1">
                <a:tableStyleId>{5C22544A-7EE6-4342-B048-85BDC9FD1C3A}</a:tableStyleId>
              </a:tblPr>
              <a:tblGrid>
                <a:gridCol w="848043"/>
                <a:gridCol w="1164771"/>
                <a:gridCol w="1164771"/>
                <a:gridCol w="1164771"/>
                <a:gridCol w="1164771"/>
                <a:gridCol w="1164771"/>
                <a:gridCol w="1164771"/>
              </a:tblGrid>
              <a:tr h="370840">
                <a:tc>
                  <a:txBody>
                    <a:bodyPr/>
                    <a:lstStyle/>
                    <a:p>
                      <a:r>
                        <a:rPr lang="es-ES" sz="1600" dirty="0" smtClean="0">
                          <a:solidFill>
                            <a:srgbClr val="023C70"/>
                          </a:solidFill>
                        </a:rPr>
                        <a:t>Año</a:t>
                      </a:r>
                      <a:endParaRPr lang="fi-FI" sz="1600" dirty="0">
                        <a:solidFill>
                          <a:srgbClr val="023C70"/>
                        </a:solidFill>
                      </a:endParaRPr>
                    </a:p>
                  </a:txBody>
                  <a:tcPr/>
                </a:tc>
                <a:tc>
                  <a:txBody>
                    <a:bodyPr/>
                    <a:lstStyle/>
                    <a:p>
                      <a:r>
                        <a:rPr lang="fi-FI" sz="1600" dirty="0" err="1" smtClean="0">
                          <a:solidFill>
                            <a:schemeClr val="tx1"/>
                          </a:solidFill>
                        </a:rPr>
                        <a:t>Non-life</a:t>
                      </a:r>
                      <a:r>
                        <a:rPr lang="fi-FI" sz="1600" dirty="0" smtClean="0">
                          <a:solidFill>
                            <a:schemeClr val="tx1"/>
                          </a:solidFill>
                        </a:rPr>
                        <a:t> </a:t>
                      </a:r>
                    </a:p>
                    <a:p>
                      <a:r>
                        <a:rPr lang="fi-FI" sz="1600" dirty="0" err="1" smtClean="0">
                          <a:solidFill>
                            <a:schemeClr val="tx1"/>
                          </a:solidFill>
                        </a:rPr>
                        <a:t>Prem</a:t>
                      </a:r>
                      <a:r>
                        <a:rPr lang="fi-FI" sz="1600" dirty="0" smtClean="0">
                          <a:solidFill>
                            <a:schemeClr val="tx1"/>
                          </a:solidFill>
                        </a:rPr>
                        <a:t>.&amp;</a:t>
                      </a:r>
                    </a:p>
                    <a:p>
                      <a:r>
                        <a:rPr lang="fi-FI" sz="1600" dirty="0" err="1" smtClean="0">
                          <a:solidFill>
                            <a:schemeClr val="tx1"/>
                          </a:solidFill>
                        </a:rPr>
                        <a:t>reserve</a:t>
                      </a:r>
                      <a:r>
                        <a:rPr lang="fi-FI" sz="1600" dirty="0" smtClean="0">
                          <a:solidFill>
                            <a:schemeClr val="tx1"/>
                          </a:solidFill>
                        </a:rPr>
                        <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CAT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Counterparty</a:t>
                      </a:r>
                      <a:r>
                        <a:rPr lang="fi-FI" sz="1600" dirty="0" smtClean="0">
                          <a:solidFill>
                            <a:schemeClr val="tx1"/>
                          </a:solidFill>
                        </a:rPr>
                        <a:t> </a:t>
                      </a:r>
                      <a:r>
                        <a:rPr lang="fi-FI" sz="1600" dirty="0" err="1" smtClean="0">
                          <a:solidFill>
                            <a:schemeClr val="tx1"/>
                          </a:solidFill>
                        </a:rPr>
                        <a:t>default</a:t>
                      </a:r>
                      <a:r>
                        <a:rPr lang="fi-FI" sz="1600" baseline="0" dirty="0" smtClean="0">
                          <a:solidFill>
                            <a:schemeClr val="tx1"/>
                          </a:solidFill>
                        </a:rPr>
                        <a:t> </a:t>
                      </a:r>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Market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Operat</a:t>
                      </a:r>
                      <a:r>
                        <a:rPr lang="fi-FI" sz="1600" dirty="0" smtClean="0">
                          <a:solidFill>
                            <a:schemeClr val="tx1"/>
                          </a:solidFill>
                        </a:rPr>
                        <a:t>.</a:t>
                      </a:r>
                    </a:p>
                    <a:p>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SCR(t)</a:t>
                      </a:r>
                      <a:endParaRPr lang="fi-FI" sz="1600" dirty="0">
                        <a:solidFill>
                          <a:schemeClr val="tx1"/>
                        </a:solidFill>
                      </a:endParaRPr>
                    </a:p>
                  </a:txBody>
                  <a:tcPr/>
                </a:tc>
              </a:tr>
              <a:tr h="397768">
                <a:tc>
                  <a:txBody>
                    <a:bodyPr/>
                    <a:lstStyle/>
                    <a:p>
                      <a:r>
                        <a:rPr lang="fi-FI" dirty="0" smtClean="0"/>
                        <a:t>0</a:t>
                      </a:r>
                      <a:endParaRPr lang="fi-FI" dirty="0"/>
                    </a:p>
                  </a:txBody>
                  <a:tcPr/>
                </a:tc>
                <a:tc>
                  <a:txBody>
                    <a:bodyPr/>
                    <a:lstStyle/>
                    <a:p>
                      <a:r>
                        <a:rPr lang="fi-FI" sz="1200" err="1" smtClean="0"/>
                        <a:t>SCR</a:t>
                      </a:r>
                      <a:r>
                        <a:rPr lang="fi-FI" sz="1200" baseline="-25000" err="1" smtClean="0"/>
                        <a:t>nl</a:t>
                      </a:r>
                      <a:r>
                        <a:rPr lang="fi-FI" sz="1200" baseline="0" smtClean="0"/>
                        <a:t> </a:t>
                      </a:r>
                      <a:r>
                        <a:rPr lang="fi-FI" sz="1200" baseline="-25000" smtClean="0"/>
                        <a:t>p&amp;r</a:t>
                      </a:r>
                      <a:r>
                        <a:rPr lang="fi-FI" sz="1200" smtClean="0"/>
                        <a:t>(0)</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def</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smtClean="0">
                          <a:ln>
                            <a:noFill/>
                          </a:ln>
                          <a:solidFill>
                            <a:srgbClr val="000000"/>
                          </a:solidFill>
                          <a:effectLst/>
                          <a:uLnTx/>
                          <a:uFillTx/>
                          <a:latin typeface="+mn-lt"/>
                          <a:ea typeface="+mn-ea"/>
                          <a:cs typeface="+mn-cs"/>
                        </a:rPr>
                        <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r>
                        <a:rPr lang="fi-FI" smtClean="0"/>
                        <a:t>SCR(0)</a:t>
                      </a:r>
                      <a:endParaRPr lang="fi-FI" dirty="0"/>
                    </a:p>
                  </a:txBody>
                  <a:tcPr/>
                </a:tc>
              </a:tr>
              <a:tr h="370840">
                <a:tc>
                  <a:txBody>
                    <a:bodyPr/>
                    <a:lstStyle/>
                    <a:p>
                      <a:r>
                        <a:rPr lang="fi-FI" dirty="0" smtClean="0"/>
                        <a:t>1</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(1)</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r>
                        <a:rPr lang="fi-FI" dirty="0" smtClean="0"/>
                        <a:t>SCR(1)</a:t>
                      </a:r>
                      <a:endParaRPr lang="fi-FI" dirty="0"/>
                    </a:p>
                  </a:txBody>
                  <a:tcPr/>
                </a:tc>
              </a:tr>
              <a:tr h="370840">
                <a:tc>
                  <a:txBody>
                    <a:bodyPr/>
                    <a:lstStyle/>
                    <a:p>
                      <a:r>
                        <a:rPr lang="fi-FI" dirty="0" smtClean="0"/>
                        <a:t>2</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(2)</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r>
                        <a:rPr lang="fi-FI" dirty="0" smtClean="0"/>
                        <a:t>SCR(2)</a:t>
                      </a:r>
                      <a:endParaRPr lang="fi-FI" dirty="0"/>
                    </a:p>
                  </a:txBody>
                  <a:tcPr/>
                </a:tc>
              </a:tr>
              <a:tr h="370840">
                <a:tc>
                  <a:txBody>
                    <a:bodyPr/>
                    <a:lstStyle/>
                    <a:p>
                      <a:r>
                        <a:rPr lang="fi-FI" dirty="0" smtClean="0"/>
                        <a:t>3</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r>
                        <a:rPr lang="fi-FI" dirty="0" smtClean="0"/>
                        <a:t>SCR(3)</a:t>
                      </a:r>
                      <a:endParaRPr lang="fi-FI" dirty="0"/>
                    </a:p>
                  </a:txBody>
                  <a:tcPr/>
                </a:tc>
              </a:tr>
              <a:tr h="370840">
                <a:tc>
                  <a:txBody>
                    <a:bodyPr/>
                    <a:lstStyle/>
                    <a:p>
                      <a:r>
                        <a:rPr lang="fi-FI" dirty="0" smtClean="0"/>
                        <a:t>4</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(4)</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r>
                        <a:rPr lang="fi-FI" dirty="0" smtClean="0"/>
                        <a:t>SCR(4)</a:t>
                      </a:r>
                      <a:endParaRPr lang="fi-FI" dirty="0"/>
                    </a:p>
                  </a:txBody>
                  <a:tcPr/>
                </a:tc>
              </a:tr>
              <a:tr h="370840">
                <a:tc>
                  <a:txBody>
                    <a:bodyPr/>
                    <a:lstStyle/>
                    <a:p>
                      <a:r>
                        <a:rPr lang="fi-FI" dirty="0" smtClean="0"/>
                        <a:t>…</a:t>
                      </a:r>
                      <a:endParaRPr lang="fi-FI" dirty="0"/>
                    </a:p>
                  </a:txBody>
                  <a:tcPr/>
                </a:tc>
                <a:tc>
                  <a:txBody>
                    <a:bodyPr/>
                    <a:lstStyle/>
                    <a:p>
                      <a:endParaRPr lang="fi-FI"/>
                    </a:p>
                  </a:txBody>
                  <a:tcPr/>
                </a:tc>
                <a:tc>
                  <a:txBody>
                    <a:bodyPr/>
                    <a:lstStyle/>
                    <a:p>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tr>
              <a:tr h="370840">
                <a:tc>
                  <a:txBody>
                    <a:bodyPr/>
                    <a:lstStyle/>
                    <a:p>
                      <a:r>
                        <a:rPr lang="fi-FI" dirty="0" smtClean="0"/>
                        <a:t>T</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(T)</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r>
                        <a:rPr lang="fi-FI" dirty="0" smtClean="0"/>
                        <a:t>SCR(T)</a:t>
                      </a:r>
                      <a:endParaRPr lang="fi-FI" dirty="0"/>
                    </a:p>
                  </a:txBody>
                  <a:tcPr/>
                </a:tc>
              </a:tr>
            </a:tbl>
          </a:graphicData>
        </a:graphic>
      </p:graphicFrame>
      <p:sp>
        <p:nvSpPr>
          <p:cNvPr id="5" name="Rectangle 4"/>
          <p:cNvSpPr/>
          <p:nvPr/>
        </p:nvSpPr>
        <p:spPr bwMode="auto">
          <a:xfrm>
            <a:off x="1403648" y="2780928"/>
            <a:ext cx="6984776" cy="2736304"/>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6" name="Rectangle 5"/>
          <p:cNvSpPr/>
          <p:nvPr/>
        </p:nvSpPr>
        <p:spPr bwMode="auto">
          <a:xfrm>
            <a:off x="1043608" y="5762873"/>
            <a:ext cx="432048" cy="360040"/>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7" name="TextBox 6"/>
          <p:cNvSpPr txBox="1"/>
          <p:nvPr/>
        </p:nvSpPr>
        <p:spPr>
          <a:xfrm>
            <a:off x="1547664" y="5733256"/>
            <a:ext cx="3816424" cy="461665"/>
          </a:xfrm>
          <a:prstGeom prst="rect">
            <a:avLst/>
          </a:prstGeom>
          <a:noFill/>
        </p:spPr>
        <p:txBody>
          <a:bodyPr wrap="square" rtlCol="0">
            <a:spAutoFit/>
          </a:bodyPr>
          <a:lstStyle/>
          <a:p>
            <a:r>
              <a:rPr lang="fi-FI" dirty="0" smtClean="0"/>
              <a:t>= calculo completo</a:t>
            </a:r>
            <a:endParaRPr lang="fi-FI" dirty="0"/>
          </a:p>
        </p:txBody>
      </p:sp>
      <p:sp>
        <p:nvSpPr>
          <p:cNvPr id="3" name="Slide Number Placeholder 2"/>
          <p:cNvSpPr>
            <a:spLocks noGrp="1"/>
          </p:cNvSpPr>
          <p:nvPr>
            <p:ph type="sldNum" sz="quarter" idx="11"/>
          </p:nvPr>
        </p:nvSpPr>
        <p:spPr/>
        <p:txBody>
          <a:bodyPr/>
          <a:lstStyle/>
          <a:p>
            <a:pPr>
              <a:defRPr/>
            </a:pPr>
            <a:fld id="{DC985F40-3A00-41C0-A8C3-9761C753B3C1}" type="slidenum">
              <a:rPr lang="en-GB" smtClean="0"/>
              <a:pPr>
                <a:defRPr/>
              </a:pPr>
              <a:t>54</a:t>
            </a:fld>
            <a:endParaRPr lang="en-GB" sz="1400">
              <a:latin typeface="Arial" charset="0"/>
            </a:endParaRPr>
          </a:p>
        </p:txBody>
      </p:sp>
    </p:spTree>
    <p:extLst>
      <p:ext uri="{BB962C8B-B14F-4D97-AF65-F5344CB8AC3E}">
        <p14:creationId xmlns:p14="http://schemas.microsoft.com/office/powerpoint/2010/main" val="11245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fi-FI" sz="2400" kern="1200" dirty="0"/>
              <a:t/>
            </a:r>
            <a:br>
              <a:rPr lang="fi-FI" sz="2400" kern="1200" dirty="0"/>
            </a:br>
            <a:r>
              <a:rPr lang="fi-FI" sz="2400" kern="1200" dirty="0"/>
              <a:t>1. Aproximacion (sub)modulos</a:t>
            </a:r>
          </a:p>
        </p:txBody>
      </p:sp>
      <p:graphicFrame>
        <p:nvGraphicFramePr>
          <p:cNvPr id="4" name="Content Placeholder 3"/>
          <p:cNvGraphicFramePr>
            <a:graphicFrameLocks noGrp="1"/>
          </p:cNvGraphicFramePr>
          <p:nvPr>
            <p:ph idx="1"/>
          </p:nvPr>
        </p:nvGraphicFramePr>
        <p:xfrm>
          <a:off x="533400" y="1676400"/>
          <a:ext cx="7836669" cy="3840480"/>
        </p:xfrm>
        <a:graphic>
          <a:graphicData uri="http://schemas.openxmlformats.org/drawingml/2006/table">
            <a:tbl>
              <a:tblPr firstRow="1" bandRow="1">
                <a:tableStyleId>{5C22544A-7EE6-4342-B048-85BDC9FD1C3A}</a:tableStyleId>
              </a:tblPr>
              <a:tblGrid>
                <a:gridCol w="848043"/>
                <a:gridCol w="1164771"/>
                <a:gridCol w="1164771"/>
                <a:gridCol w="1164771"/>
                <a:gridCol w="1164771"/>
                <a:gridCol w="1164771"/>
                <a:gridCol w="116477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rgbClr val="023C70"/>
                          </a:solidFill>
                        </a:rPr>
                        <a:t>Año</a:t>
                      </a:r>
                      <a:endParaRPr lang="fi-FI" sz="1600" dirty="0" smtClean="0">
                        <a:solidFill>
                          <a:srgbClr val="023C70"/>
                        </a:solidFill>
                      </a:endParaRPr>
                    </a:p>
                    <a:p>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a:t>
                      </a:r>
                    </a:p>
                    <a:p>
                      <a:r>
                        <a:rPr lang="fi-FI" sz="1600" dirty="0" err="1" smtClean="0">
                          <a:solidFill>
                            <a:schemeClr val="tx1"/>
                          </a:solidFill>
                        </a:rPr>
                        <a:t>Prem</a:t>
                      </a:r>
                      <a:r>
                        <a:rPr lang="fi-FI" sz="1600" dirty="0" smtClean="0">
                          <a:solidFill>
                            <a:schemeClr val="tx1"/>
                          </a:solidFill>
                        </a:rPr>
                        <a:t>.&amp;</a:t>
                      </a:r>
                    </a:p>
                    <a:p>
                      <a:r>
                        <a:rPr lang="fi-FI" sz="1600" dirty="0" err="1" smtClean="0">
                          <a:solidFill>
                            <a:schemeClr val="tx1"/>
                          </a:solidFill>
                        </a:rPr>
                        <a:t>reserve</a:t>
                      </a:r>
                      <a:r>
                        <a:rPr lang="fi-FI" sz="1600" dirty="0" smtClean="0">
                          <a:solidFill>
                            <a:schemeClr val="tx1"/>
                          </a:solidFill>
                        </a:rPr>
                        <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CAT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Counterparty</a:t>
                      </a:r>
                      <a:r>
                        <a:rPr lang="fi-FI" sz="1600" dirty="0" smtClean="0">
                          <a:solidFill>
                            <a:schemeClr val="tx1"/>
                          </a:solidFill>
                        </a:rPr>
                        <a:t> </a:t>
                      </a:r>
                      <a:r>
                        <a:rPr lang="fi-FI" sz="1600" dirty="0" err="1" smtClean="0">
                          <a:solidFill>
                            <a:schemeClr val="tx1"/>
                          </a:solidFill>
                        </a:rPr>
                        <a:t>default</a:t>
                      </a:r>
                      <a:r>
                        <a:rPr lang="fi-FI" sz="1600" baseline="0" dirty="0" smtClean="0">
                          <a:solidFill>
                            <a:schemeClr val="tx1"/>
                          </a:solidFill>
                        </a:rPr>
                        <a:t> </a:t>
                      </a:r>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Market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Operat</a:t>
                      </a:r>
                      <a:r>
                        <a:rPr lang="fi-FI" sz="1600" dirty="0" smtClean="0">
                          <a:solidFill>
                            <a:schemeClr val="tx1"/>
                          </a:solidFill>
                        </a:rPr>
                        <a:t>.</a:t>
                      </a:r>
                    </a:p>
                    <a:p>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SCR(t)</a:t>
                      </a:r>
                      <a:endParaRPr lang="fi-FI" sz="1600" dirty="0">
                        <a:solidFill>
                          <a:schemeClr val="tx1"/>
                        </a:solidFill>
                      </a:endParaRPr>
                    </a:p>
                  </a:txBody>
                  <a:tcPr/>
                </a:tc>
              </a:tr>
              <a:tr h="397768">
                <a:tc>
                  <a:txBody>
                    <a:bodyPr/>
                    <a:lstStyle/>
                    <a:p>
                      <a:r>
                        <a:rPr lang="fi-FI" smtClean="0"/>
                        <a:t>0</a:t>
                      </a:r>
                      <a:endParaRPr lang="fi-FI" dirty="0"/>
                    </a:p>
                  </a:txBody>
                  <a:tcPr/>
                </a:tc>
                <a:tc>
                  <a:txBody>
                    <a:bodyPr/>
                    <a:lstStyle/>
                    <a:p>
                      <a:r>
                        <a:rPr lang="fi-FI" sz="1200" err="1" smtClean="0"/>
                        <a:t>SCR</a:t>
                      </a:r>
                      <a:r>
                        <a:rPr lang="fi-FI" sz="1200" baseline="-25000" err="1" smtClean="0"/>
                        <a:t>nl</a:t>
                      </a:r>
                      <a:r>
                        <a:rPr lang="fi-FI" sz="1200" baseline="0" smtClean="0"/>
                        <a:t> </a:t>
                      </a:r>
                      <a:r>
                        <a:rPr lang="fi-FI" sz="1200" baseline="-25000" smtClean="0"/>
                        <a:t>p&amp;r</a:t>
                      </a:r>
                      <a:r>
                        <a:rPr lang="fi-FI" sz="1200" smtClean="0"/>
                        <a:t>(0)</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def</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smtClean="0">
                          <a:ln>
                            <a:noFill/>
                          </a:ln>
                          <a:solidFill>
                            <a:srgbClr val="000000"/>
                          </a:solidFill>
                          <a:effectLst/>
                          <a:uLnTx/>
                          <a:uFillTx/>
                          <a:latin typeface="+mn-lt"/>
                          <a:ea typeface="+mn-ea"/>
                          <a:cs typeface="+mn-cs"/>
                        </a:rPr>
                        <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r>
                        <a:rPr lang="fi-FI" smtClean="0"/>
                        <a:t>SCR(0)</a:t>
                      </a:r>
                      <a:endParaRPr lang="fi-FI" dirty="0"/>
                    </a:p>
                  </a:txBody>
                  <a:tcPr/>
                </a:tc>
              </a:tr>
              <a:tr h="370840">
                <a:tc>
                  <a:txBody>
                    <a:bodyPr/>
                    <a:lstStyle/>
                    <a:p>
                      <a:r>
                        <a:rPr lang="fi-FI" dirty="0" smtClean="0"/>
                        <a:t>1</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(1)</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r>
                        <a:rPr lang="fi-FI" dirty="0" smtClean="0"/>
                        <a:t>SCR(1)</a:t>
                      </a:r>
                      <a:endParaRPr lang="fi-FI" dirty="0"/>
                    </a:p>
                  </a:txBody>
                  <a:tcPr/>
                </a:tc>
              </a:tr>
              <a:tr h="370840">
                <a:tc>
                  <a:txBody>
                    <a:bodyPr/>
                    <a:lstStyle/>
                    <a:p>
                      <a:r>
                        <a:rPr lang="fi-FI" dirty="0" smtClean="0"/>
                        <a:t>2</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(2)</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r>
                        <a:rPr lang="fi-FI" dirty="0" smtClean="0"/>
                        <a:t>SCR(2)</a:t>
                      </a:r>
                      <a:endParaRPr lang="fi-FI" dirty="0"/>
                    </a:p>
                  </a:txBody>
                  <a:tcPr/>
                </a:tc>
              </a:tr>
              <a:tr h="370840">
                <a:tc>
                  <a:txBody>
                    <a:bodyPr/>
                    <a:lstStyle/>
                    <a:p>
                      <a:r>
                        <a:rPr lang="fi-FI" dirty="0" smtClean="0"/>
                        <a:t>3</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r>
                        <a:rPr lang="fi-FI" dirty="0" smtClean="0"/>
                        <a:t>SCR(3)</a:t>
                      </a:r>
                      <a:endParaRPr lang="fi-FI" dirty="0"/>
                    </a:p>
                  </a:txBody>
                  <a:tcPr/>
                </a:tc>
              </a:tr>
              <a:tr h="370840">
                <a:tc>
                  <a:txBody>
                    <a:bodyPr/>
                    <a:lstStyle/>
                    <a:p>
                      <a:r>
                        <a:rPr lang="fi-FI" dirty="0" smtClean="0"/>
                        <a:t>4</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(4)</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r>
                        <a:rPr lang="fi-FI" dirty="0" smtClean="0"/>
                        <a:t>SCR(4)</a:t>
                      </a:r>
                      <a:endParaRPr lang="fi-FI" dirty="0"/>
                    </a:p>
                  </a:txBody>
                  <a:tcPr/>
                </a:tc>
              </a:tr>
              <a:tr h="370840">
                <a:tc>
                  <a:txBody>
                    <a:bodyPr/>
                    <a:lstStyle/>
                    <a:p>
                      <a:r>
                        <a:rPr lang="fi-FI" dirty="0" smtClean="0"/>
                        <a:t>…</a:t>
                      </a:r>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tr>
              <a:tr h="370840">
                <a:tc>
                  <a:txBody>
                    <a:bodyPr/>
                    <a:lstStyle/>
                    <a:p>
                      <a:r>
                        <a:rPr lang="fi-FI" dirty="0" smtClean="0"/>
                        <a:t>T</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(T)</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r>
                        <a:rPr lang="fi-FI" dirty="0" smtClean="0"/>
                        <a:t>SCR(T)</a:t>
                      </a:r>
                      <a:endParaRPr lang="fi-FI" dirty="0"/>
                    </a:p>
                  </a:txBody>
                  <a:tcPr/>
                </a:tc>
              </a:tr>
            </a:tbl>
          </a:graphicData>
        </a:graphic>
      </p:graphicFrame>
      <p:sp>
        <p:nvSpPr>
          <p:cNvPr id="5" name="Rectangle 4"/>
          <p:cNvSpPr/>
          <p:nvPr/>
        </p:nvSpPr>
        <p:spPr bwMode="auto">
          <a:xfrm>
            <a:off x="1403648" y="2780928"/>
            <a:ext cx="5760640" cy="504056"/>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6" name="Rectangle 5"/>
          <p:cNvSpPr/>
          <p:nvPr/>
        </p:nvSpPr>
        <p:spPr bwMode="auto">
          <a:xfrm>
            <a:off x="1403648" y="3356992"/>
            <a:ext cx="1008112" cy="21602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7" name="Rectangle 6"/>
          <p:cNvSpPr/>
          <p:nvPr/>
        </p:nvSpPr>
        <p:spPr bwMode="auto">
          <a:xfrm>
            <a:off x="3707904" y="3356992"/>
            <a:ext cx="1008112" cy="21602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8" name="Rectangle 7"/>
          <p:cNvSpPr/>
          <p:nvPr/>
        </p:nvSpPr>
        <p:spPr bwMode="auto">
          <a:xfrm>
            <a:off x="4932040" y="3356992"/>
            <a:ext cx="1008112" cy="21602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9" name="Rectangle 8"/>
          <p:cNvSpPr/>
          <p:nvPr/>
        </p:nvSpPr>
        <p:spPr bwMode="auto">
          <a:xfrm>
            <a:off x="6084168" y="3356992"/>
            <a:ext cx="1008112" cy="21602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0" name="Rectangle 9"/>
          <p:cNvSpPr/>
          <p:nvPr/>
        </p:nvSpPr>
        <p:spPr bwMode="auto">
          <a:xfrm>
            <a:off x="2555776" y="3356992"/>
            <a:ext cx="1008112" cy="288032"/>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1" name="Rectangle 10"/>
          <p:cNvSpPr/>
          <p:nvPr/>
        </p:nvSpPr>
        <p:spPr bwMode="auto">
          <a:xfrm>
            <a:off x="7236296" y="2780928"/>
            <a:ext cx="1008112" cy="2736304"/>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fi-FI" smtClean="0">
              <a:ea typeface="ＭＳ Ｐゴシック" pitchFamily="96" charset="-128"/>
            </a:endParaRPr>
          </a:p>
        </p:txBody>
      </p:sp>
      <p:sp>
        <p:nvSpPr>
          <p:cNvPr id="12" name="Rectangle 11"/>
          <p:cNvSpPr/>
          <p:nvPr/>
        </p:nvSpPr>
        <p:spPr bwMode="auto">
          <a:xfrm>
            <a:off x="1043608" y="5762873"/>
            <a:ext cx="432048" cy="360040"/>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3" name="TextBox 12"/>
          <p:cNvSpPr txBox="1"/>
          <p:nvPr/>
        </p:nvSpPr>
        <p:spPr>
          <a:xfrm>
            <a:off x="1547664" y="5733256"/>
            <a:ext cx="2736304" cy="461665"/>
          </a:xfrm>
          <a:prstGeom prst="rect">
            <a:avLst/>
          </a:prstGeom>
          <a:noFill/>
        </p:spPr>
        <p:txBody>
          <a:bodyPr wrap="square" rtlCol="0">
            <a:spAutoFit/>
          </a:bodyPr>
          <a:lstStyle/>
          <a:p>
            <a:r>
              <a:rPr lang="fi-FI" dirty="0"/>
              <a:t>= calculo completo</a:t>
            </a:r>
          </a:p>
        </p:txBody>
      </p:sp>
      <p:sp>
        <p:nvSpPr>
          <p:cNvPr id="14" name="Rectangle 13"/>
          <p:cNvSpPr/>
          <p:nvPr/>
        </p:nvSpPr>
        <p:spPr bwMode="auto">
          <a:xfrm>
            <a:off x="5724128" y="5762873"/>
            <a:ext cx="432048" cy="3600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15" name="TextBox 14"/>
          <p:cNvSpPr txBox="1"/>
          <p:nvPr/>
        </p:nvSpPr>
        <p:spPr>
          <a:xfrm>
            <a:off x="6228184" y="5733256"/>
            <a:ext cx="2304256" cy="461665"/>
          </a:xfrm>
          <a:prstGeom prst="rect">
            <a:avLst/>
          </a:prstGeom>
          <a:noFill/>
        </p:spPr>
        <p:txBody>
          <a:bodyPr wrap="square" rtlCol="0">
            <a:spAutoFit/>
          </a:bodyPr>
          <a:lstStyle/>
          <a:p>
            <a:r>
              <a:rPr lang="fi-FI" dirty="0" smtClean="0"/>
              <a:t>= aproximacion</a:t>
            </a:r>
            <a:endParaRPr lang="fi-FI" dirty="0"/>
          </a:p>
        </p:txBody>
      </p:sp>
      <p:sp>
        <p:nvSpPr>
          <p:cNvPr id="3" name="Slide Number Placeholder 2"/>
          <p:cNvSpPr>
            <a:spLocks noGrp="1"/>
          </p:cNvSpPr>
          <p:nvPr>
            <p:ph type="sldNum" sz="quarter" idx="11"/>
          </p:nvPr>
        </p:nvSpPr>
        <p:spPr/>
        <p:txBody>
          <a:bodyPr/>
          <a:lstStyle/>
          <a:p>
            <a:pPr>
              <a:defRPr/>
            </a:pPr>
            <a:fld id="{DC985F40-3A00-41C0-A8C3-9761C753B3C1}" type="slidenum">
              <a:rPr lang="en-GB" smtClean="0"/>
              <a:pPr>
                <a:defRPr/>
              </a:pPr>
              <a:t>55</a:t>
            </a:fld>
            <a:endParaRPr lang="en-GB" sz="1400">
              <a:latin typeface="Arial" charset="0"/>
            </a:endParaRPr>
          </a:p>
        </p:txBody>
      </p:sp>
    </p:spTree>
    <p:extLst>
      <p:ext uri="{BB962C8B-B14F-4D97-AF65-F5344CB8AC3E}">
        <p14:creationId xmlns:p14="http://schemas.microsoft.com/office/powerpoint/2010/main" val="13018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fi-FI" sz="2400" kern="1200" dirty="0"/>
              <a:t/>
            </a:r>
            <a:br>
              <a:rPr lang="fi-FI" sz="2400" kern="1200" dirty="0"/>
            </a:br>
            <a:r>
              <a:rPr lang="fi-FI" sz="2400" kern="1200" dirty="0"/>
              <a:t>2. Aproximacion SCR futuros</a:t>
            </a:r>
          </a:p>
        </p:txBody>
      </p:sp>
      <p:graphicFrame>
        <p:nvGraphicFramePr>
          <p:cNvPr id="4" name="Content Placeholder 3"/>
          <p:cNvGraphicFramePr>
            <a:graphicFrameLocks noGrp="1"/>
          </p:cNvGraphicFramePr>
          <p:nvPr>
            <p:ph idx="1"/>
          </p:nvPr>
        </p:nvGraphicFramePr>
        <p:xfrm>
          <a:off x="533400" y="1676400"/>
          <a:ext cx="7836669" cy="3840480"/>
        </p:xfrm>
        <a:graphic>
          <a:graphicData uri="http://schemas.openxmlformats.org/drawingml/2006/table">
            <a:tbl>
              <a:tblPr firstRow="1" bandRow="1">
                <a:tableStyleId>{5C22544A-7EE6-4342-B048-85BDC9FD1C3A}</a:tableStyleId>
              </a:tblPr>
              <a:tblGrid>
                <a:gridCol w="848043"/>
                <a:gridCol w="1164771"/>
                <a:gridCol w="1164771"/>
                <a:gridCol w="1164771"/>
                <a:gridCol w="1164771"/>
                <a:gridCol w="1164771"/>
                <a:gridCol w="116477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rgbClr val="023C70"/>
                          </a:solidFill>
                        </a:rPr>
                        <a:t>Año</a:t>
                      </a:r>
                      <a:endParaRPr lang="fi-FI" sz="1600" dirty="0" smtClean="0">
                        <a:solidFill>
                          <a:srgbClr val="023C70"/>
                        </a:solidFill>
                      </a:endParaRPr>
                    </a:p>
                    <a:p>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a:t>
                      </a:r>
                    </a:p>
                    <a:p>
                      <a:r>
                        <a:rPr lang="fi-FI" sz="1600" dirty="0" err="1" smtClean="0">
                          <a:solidFill>
                            <a:schemeClr val="tx1"/>
                          </a:solidFill>
                        </a:rPr>
                        <a:t>Prem</a:t>
                      </a:r>
                      <a:r>
                        <a:rPr lang="fi-FI" sz="1600" dirty="0" smtClean="0">
                          <a:solidFill>
                            <a:schemeClr val="tx1"/>
                          </a:solidFill>
                        </a:rPr>
                        <a:t>.&amp;</a:t>
                      </a:r>
                    </a:p>
                    <a:p>
                      <a:r>
                        <a:rPr lang="fi-FI" sz="1600" dirty="0" err="1" smtClean="0">
                          <a:solidFill>
                            <a:schemeClr val="tx1"/>
                          </a:solidFill>
                        </a:rPr>
                        <a:t>reserve</a:t>
                      </a:r>
                      <a:r>
                        <a:rPr lang="fi-FI" sz="1600" dirty="0" smtClean="0">
                          <a:solidFill>
                            <a:schemeClr val="tx1"/>
                          </a:solidFill>
                        </a:rPr>
                        <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CAT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Counterparty</a:t>
                      </a:r>
                      <a:r>
                        <a:rPr lang="fi-FI" sz="1600" dirty="0" smtClean="0">
                          <a:solidFill>
                            <a:schemeClr val="tx1"/>
                          </a:solidFill>
                        </a:rPr>
                        <a:t> </a:t>
                      </a:r>
                      <a:r>
                        <a:rPr lang="fi-FI" sz="1600" dirty="0" err="1" smtClean="0">
                          <a:solidFill>
                            <a:schemeClr val="tx1"/>
                          </a:solidFill>
                        </a:rPr>
                        <a:t>default</a:t>
                      </a:r>
                      <a:r>
                        <a:rPr lang="fi-FI" sz="1600" baseline="0" dirty="0" smtClean="0">
                          <a:solidFill>
                            <a:schemeClr val="tx1"/>
                          </a:solidFill>
                        </a:rPr>
                        <a:t> </a:t>
                      </a:r>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Market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Operat</a:t>
                      </a:r>
                      <a:r>
                        <a:rPr lang="fi-FI" sz="1600" dirty="0" smtClean="0">
                          <a:solidFill>
                            <a:schemeClr val="tx1"/>
                          </a:solidFill>
                        </a:rPr>
                        <a:t>.</a:t>
                      </a:r>
                    </a:p>
                    <a:p>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SCR(t)</a:t>
                      </a:r>
                      <a:endParaRPr lang="fi-FI" sz="1600" dirty="0">
                        <a:solidFill>
                          <a:schemeClr val="tx1"/>
                        </a:solidFill>
                      </a:endParaRPr>
                    </a:p>
                  </a:txBody>
                  <a:tcPr/>
                </a:tc>
              </a:tr>
              <a:tr h="397768">
                <a:tc>
                  <a:txBody>
                    <a:bodyPr/>
                    <a:lstStyle/>
                    <a:p>
                      <a:r>
                        <a:rPr lang="fi-FI" smtClean="0"/>
                        <a:t>0</a:t>
                      </a:r>
                      <a:endParaRPr lang="fi-FI" dirty="0"/>
                    </a:p>
                  </a:txBody>
                  <a:tcPr/>
                </a:tc>
                <a:tc>
                  <a:txBody>
                    <a:bodyPr/>
                    <a:lstStyle/>
                    <a:p>
                      <a:r>
                        <a:rPr lang="fi-FI" sz="1200" err="1" smtClean="0"/>
                        <a:t>SCR</a:t>
                      </a:r>
                      <a:r>
                        <a:rPr lang="fi-FI" sz="1200" baseline="-25000" err="1" smtClean="0"/>
                        <a:t>nl</a:t>
                      </a:r>
                      <a:r>
                        <a:rPr lang="fi-FI" sz="1200" baseline="0" smtClean="0"/>
                        <a:t> </a:t>
                      </a:r>
                      <a:r>
                        <a:rPr lang="fi-FI" sz="1200" baseline="-25000" smtClean="0"/>
                        <a:t>p&amp;r</a:t>
                      </a:r>
                      <a:r>
                        <a:rPr lang="fi-FI" sz="1200" smtClean="0"/>
                        <a:t>(0)</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def</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smtClean="0">
                          <a:ln>
                            <a:noFill/>
                          </a:ln>
                          <a:solidFill>
                            <a:srgbClr val="000000"/>
                          </a:solidFill>
                          <a:effectLst/>
                          <a:uLnTx/>
                          <a:uFillTx/>
                          <a:latin typeface="+mn-lt"/>
                          <a:ea typeface="+mn-ea"/>
                          <a:cs typeface="+mn-cs"/>
                        </a:rPr>
                        <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r>
                        <a:rPr lang="fi-FI" smtClean="0"/>
                        <a:t>SCR(0)</a:t>
                      </a:r>
                      <a:endParaRPr lang="fi-FI" dirty="0"/>
                    </a:p>
                  </a:txBody>
                  <a:tcPr/>
                </a:tc>
              </a:tr>
              <a:tr h="370840">
                <a:tc>
                  <a:txBody>
                    <a:bodyPr/>
                    <a:lstStyle/>
                    <a:p>
                      <a:r>
                        <a:rPr lang="fi-FI" dirty="0" smtClean="0"/>
                        <a:t>1</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(1)</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r>
                        <a:rPr lang="fi-FI" dirty="0" smtClean="0"/>
                        <a:t>SCR(1)</a:t>
                      </a:r>
                      <a:endParaRPr lang="fi-FI" dirty="0"/>
                    </a:p>
                  </a:txBody>
                  <a:tcPr/>
                </a:tc>
              </a:tr>
              <a:tr h="370840">
                <a:tc>
                  <a:txBody>
                    <a:bodyPr/>
                    <a:lstStyle/>
                    <a:p>
                      <a:r>
                        <a:rPr lang="fi-FI" dirty="0" smtClean="0"/>
                        <a:t>2</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(2)</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r>
                        <a:rPr lang="fi-FI" dirty="0" smtClean="0"/>
                        <a:t>SCR(2)</a:t>
                      </a:r>
                      <a:endParaRPr lang="fi-FI" dirty="0"/>
                    </a:p>
                  </a:txBody>
                  <a:tcPr/>
                </a:tc>
              </a:tr>
              <a:tr h="370840">
                <a:tc>
                  <a:txBody>
                    <a:bodyPr/>
                    <a:lstStyle/>
                    <a:p>
                      <a:r>
                        <a:rPr lang="fi-FI" dirty="0" smtClean="0"/>
                        <a:t>3</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r>
                        <a:rPr lang="fi-FI" dirty="0" smtClean="0"/>
                        <a:t>SCR(3)</a:t>
                      </a:r>
                      <a:endParaRPr lang="fi-FI" dirty="0"/>
                    </a:p>
                  </a:txBody>
                  <a:tcPr/>
                </a:tc>
              </a:tr>
              <a:tr h="370840">
                <a:tc>
                  <a:txBody>
                    <a:bodyPr/>
                    <a:lstStyle/>
                    <a:p>
                      <a:r>
                        <a:rPr lang="fi-FI" dirty="0" smtClean="0"/>
                        <a:t>4</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(4)</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r>
                        <a:rPr lang="fi-FI" dirty="0" smtClean="0"/>
                        <a:t>SCR(4)</a:t>
                      </a:r>
                      <a:endParaRPr lang="fi-FI" dirty="0"/>
                    </a:p>
                  </a:txBody>
                  <a:tcPr/>
                </a:tc>
              </a:tr>
              <a:tr h="370840">
                <a:tc>
                  <a:txBody>
                    <a:bodyPr/>
                    <a:lstStyle/>
                    <a:p>
                      <a:r>
                        <a:rPr lang="fi-FI" dirty="0" smtClean="0"/>
                        <a:t>…</a:t>
                      </a:r>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tr>
              <a:tr h="370840">
                <a:tc>
                  <a:txBody>
                    <a:bodyPr/>
                    <a:lstStyle/>
                    <a:p>
                      <a:r>
                        <a:rPr lang="fi-FI" dirty="0" smtClean="0"/>
                        <a:t>T</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(T)</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r>
                        <a:rPr lang="fi-FI" dirty="0" smtClean="0"/>
                        <a:t>SCR(T)</a:t>
                      </a:r>
                      <a:endParaRPr lang="fi-FI" dirty="0"/>
                    </a:p>
                  </a:txBody>
                  <a:tcPr/>
                </a:tc>
              </a:tr>
            </a:tbl>
          </a:graphicData>
        </a:graphic>
      </p:graphicFrame>
      <p:sp>
        <p:nvSpPr>
          <p:cNvPr id="5" name="Rectangle 4"/>
          <p:cNvSpPr/>
          <p:nvPr/>
        </p:nvSpPr>
        <p:spPr bwMode="auto">
          <a:xfrm>
            <a:off x="1403648" y="2780928"/>
            <a:ext cx="6912768" cy="504056"/>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16" name="Rectangle 15"/>
          <p:cNvSpPr/>
          <p:nvPr/>
        </p:nvSpPr>
        <p:spPr bwMode="auto">
          <a:xfrm>
            <a:off x="7236296" y="3356992"/>
            <a:ext cx="1080120" cy="21602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fi-FI" smtClean="0">
              <a:ea typeface="ＭＳ Ｐゴシック" pitchFamily="96" charset="-128"/>
            </a:endParaRPr>
          </a:p>
        </p:txBody>
      </p:sp>
      <p:sp>
        <p:nvSpPr>
          <p:cNvPr id="17" name="Rectangle 16"/>
          <p:cNvSpPr/>
          <p:nvPr/>
        </p:nvSpPr>
        <p:spPr bwMode="auto">
          <a:xfrm>
            <a:off x="1043608" y="5762873"/>
            <a:ext cx="432048" cy="360040"/>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8" name="TextBox 17"/>
          <p:cNvSpPr txBox="1"/>
          <p:nvPr/>
        </p:nvSpPr>
        <p:spPr>
          <a:xfrm>
            <a:off x="1547664" y="5733256"/>
            <a:ext cx="2952328" cy="461665"/>
          </a:xfrm>
          <a:prstGeom prst="rect">
            <a:avLst/>
          </a:prstGeom>
          <a:noFill/>
        </p:spPr>
        <p:txBody>
          <a:bodyPr wrap="square" rtlCol="0">
            <a:spAutoFit/>
          </a:bodyPr>
          <a:lstStyle/>
          <a:p>
            <a:r>
              <a:rPr lang="fi-FI" dirty="0" smtClean="0"/>
              <a:t>= calculo completo</a:t>
            </a:r>
            <a:endParaRPr lang="fi-FI" dirty="0"/>
          </a:p>
        </p:txBody>
      </p:sp>
      <p:sp>
        <p:nvSpPr>
          <p:cNvPr id="19" name="Rectangle 18"/>
          <p:cNvSpPr/>
          <p:nvPr/>
        </p:nvSpPr>
        <p:spPr bwMode="auto">
          <a:xfrm>
            <a:off x="5724128" y="5762873"/>
            <a:ext cx="432048" cy="3600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20" name="TextBox 19"/>
          <p:cNvSpPr txBox="1"/>
          <p:nvPr/>
        </p:nvSpPr>
        <p:spPr>
          <a:xfrm>
            <a:off x="6228184" y="5733256"/>
            <a:ext cx="2304256" cy="461665"/>
          </a:xfrm>
          <a:prstGeom prst="rect">
            <a:avLst/>
          </a:prstGeom>
          <a:noFill/>
        </p:spPr>
        <p:txBody>
          <a:bodyPr wrap="square" rtlCol="0">
            <a:spAutoFit/>
          </a:bodyPr>
          <a:lstStyle/>
          <a:p>
            <a:r>
              <a:rPr lang="fi-FI" dirty="0" smtClean="0"/>
              <a:t>= aproximacion</a:t>
            </a:r>
            <a:endParaRPr lang="fi-FI" dirty="0"/>
          </a:p>
        </p:txBody>
      </p:sp>
      <p:sp>
        <p:nvSpPr>
          <p:cNvPr id="3" name="Slide Number Placeholder 2"/>
          <p:cNvSpPr>
            <a:spLocks noGrp="1"/>
          </p:cNvSpPr>
          <p:nvPr>
            <p:ph type="sldNum" sz="quarter" idx="11"/>
          </p:nvPr>
        </p:nvSpPr>
        <p:spPr/>
        <p:txBody>
          <a:bodyPr/>
          <a:lstStyle/>
          <a:p>
            <a:pPr>
              <a:defRPr/>
            </a:pPr>
            <a:fld id="{DC985F40-3A00-41C0-A8C3-9761C753B3C1}" type="slidenum">
              <a:rPr lang="en-GB" smtClean="0"/>
              <a:pPr>
                <a:defRPr/>
              </a:pPr>
              <a:t>56</a:t>
            </a:fld>
            <a:endParaRPr lang="en-GB" sz="1400">
              <a:latin typeface="Arial" charset="0"/>
            </a:endParaRPr>
          </a:p>
        </p:txBody>
      </p:sp>
    </p:spTree>
    <p:extLst>
      <p:ext uri="{BB962C8B-B14F-4D97-AF65-F5344CB8AC3E}">
        <p14:creationId xmlns:p14="http://schemas.microsoft.com/office/powerpoint/2010/main" val="28893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fi-FI" sz="2400" kern="1200" dirty="0"/>
              <a:t/>
            </a:r>
            <a:br>
              <a:rPr lang="fi-FI" sz="2400" kern="1200" dirty="0"/>
            </a:br>
            <a:r>
              <a:rPr lang="fi-FI" sz="2400" kern="1200" dirty="0"/>
              <a:t>3. Aproximacion de la suma los SCR futuros descontados</a:t>
            </a:r>
          </a:p>
        </p:txBody>
      </p:sp>
      <p:graphicFrame>
        <p:nvGraphicFramePr>
          <p:cNvPr id="4" name="Content Placeholder 3"/>
          <p:cNvGraphicFramePr>
            <a:graphicFrameLocks noGrp="1"/>
          </p:cNvGraphicFramePr>
          <p:nvPr>
            <p:ph idx="1"/>
          </p:nvPr>
        </p:nvGraphicFramePr>
        <p:xfrm>
          <a:off x="533400" y="1676400"/>
          <a:ext cx="7836669" cy="3840480"/>
        </p:xfrm>
        <a:graphic>
          <a:graphicData uri="http://schemas.openxmlformats.org/drawingml/2006/table">
            <a:tbl>
              <a:tblPr firstRow="1" bandRow="1">
                <a:tableStyleId>{5C22544A-7EE6-4342-B048-85BDC9FD1C3A}</a:tableStyleId>
              </a:tblPr>
              <a:tblGrid>
                <a:gridCol w="848043"/>
                <a:gridCol w="1164771"/>
                <a:gridCol w="1164771"/>
                <a:gridCol w="1164771"/>
                <a:gridCol w="1164771"/>
                <a:gridCol w="1164771"/>
                <a:gridCol w="116477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rgbClr val="023C70"/>
                          </a:solidFill>
                        </a:rPr>
                        <a:t>Año</a:t>
                      </a:r>
                      <a:endParaRPr lang="fi-FI" sz="1600" dirty="0" smtClean="0">
                        <a:solidFill>
                          <a:srgbClr val="023C70"/>
                        </a:solidFill>
                      </a:endParaRPr>
                    </a:p>
                    <a:p>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a:t>
                      </a:r>
                    </a:p>
                    <a:p>
                      <a:r>
                        <a:rPr lang="fi-FI" sz="1600" dirty="0" err="1" smtClean="0">
                          <a:solidFill>
                            <a:schemeClr val="tx1"/>
                          </a:solidFill>
                        </a:rPr>
                        <a:t>Prem</a:t>
                      </a:r>
                      <a:r>
                        <a:rPr lang="fi-FI" sz="1600" dirty="0" smtClean="0">
                          <a:solidFill>
                            <a:schemeClr val="tx1"/>
                          </a:solidFill>
                        </a:rPr>
                        <a:t>.&amp;</a:t>
                      </a:r>
                    </a:p>
                    <a:p>
                      <a:r>
                        <a:rPr lang="fi-FI" sz="1600" dirty="0" err="1" smtClean="0">
                          <a:solidFill>
                            <a:schemeClr val="tx1"/>
                          </a:solidFill>
                        </a:rPr>
                        <a:t>reserve</a:t>
                      </a:r>
                      <a:r>
                        <a:rPr lang="fi-FI" sz="1600" dirty="0" smtClean="0">
                          <a:solidFill>
                            <a:schemeClr val="tx1"/>
                          </a:solidFill>
                        </a:rPr>
                        <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Non-life</a:t>
                      </a:r>
                      <a:r>
                        <a:rPr lang="fi-FI" sz="1600" dirty="0" smtClean="0">
                          <a:solidFill>
                            <a:schemeClr val="tx1"/>
                          </a:solidFill>
                        </a:rPr>
                        <a:t> CAT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Counterparty</a:t>
                      </a:r>
                      <a:r>
                        <a:rPr lang="fi-FI" sz="1600" dirty="0" smtClean="0">
                          <a:solidFill>
                            <a:schemeClr val="tx1"/>
                          </a:solidFill>
                        </a:rPr>
                        <a:t> </a:t>
                      </a:r>
                      <a:r>
                        <a:rPr lang="fi-FI" sz="1600" dirty="0" err="1" smtClean="0">
                          <a:solidFill>
                            <a:schemeClr val="tx1"/>
                          </a:solidFill>
                        </a:rPr>
                        <a:t>default</a:t>
                      </a:r>
                      <a:r>
                        <a:rPr lang="fi-FI" sz="1600" baseline="0" dirty="0" smtClean="0">
                          <a:solidFill>
                            <a:schemeClr val="tx1"/>
                          </a:solidFill>
                        </a:rPr>
                        <a:t> </a:t>
                      </a:r>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Market </a:t>
                      </a:r>
                      <a:r>
                        <a:rPr lang="fi-FI" sz="1600" dirty="0" err="1" smtClean="0">
                          <a:solidFill>
                            <a:schemeClr val="tx1"/>
                          </a:solidFill>
                        </a:rPr>
                        <a:t>risk</a:t>
                      </a:r>
                      <a:endParaRPr lang="fi-FI" sz="1600" dirty="0">
                        <a:solidFill>
                          <a:schemeClr val="tx1"/>
                        </a:solidFill>
                      </a:endParaRPr>
                    </a:p>
                  </a:txBody>
                  <a:tcPr/>
                </a:tc>
                <a:tc>
                  <a:txBody>
                    <a:bodyPr/>
                    <a:lstStyle/>
                    <a:p>
                      <a:r>
                        <a:rPr lang="fi-FI" sz="1600" dirty="0" err="1" smtClean="0">
                          <a:solidFill>
                            <a:schemeClr val="tx1"/>
                          </a:solidFill>
                        </a:rPr>
                        <a:t>Operat</a:t>
                      </a:r>
                      <a:r>
                        <a:rPr lang="fi-FI" sz="1600" dirty="0" smtClean="0">
                          <a:solidFill>
                            <a:schemeClr val="tx1"/>
                          </a:solidFill>
                        </a:rPr>
                        <a:t>.</a:t>
                      </a:r>
                    </a:p>
                    <a:p>
                      <a:r>
                        <a:rPr lang="fi-FI" sz="1600" baseline="0" dirty="0" err="1" smtClean="0">
                          <a:solidFill>
                            <a:schemeClr val="tx1"/>
                          </a:solidFill>
                        </a:rPr>
                        <a:t>risk</a:t>
                      </a:r>
                      <a:endParaRPr lang="fi-FI" sz="1600" dirty="0">
                        <a:solidFill>
                          <a:schemeClr val="tx1"/>
                        </a:solidFill>
                      </a:endParaRPr>
                    </a:p>
                  </a:txBody>
                  <a:tcPr/>
                </a:tc>
                <a:tc>
                  <a:txBody>
                    <a:bodyPr/>
                    <a:lstStyle/>
                    <a:p>
                      <a:r>
                        <a:rPr lang="fi-FI" sz="1600" dirty="0" smtClean="0">
                          <a:solidFill>
                            <a:schemeClr val="tx1"/>
                          </a:solidFill>
                        </a:rPr>
                        <a:t>SCR(t)</a:t>
                      </a:r>
                      <a:endParaRPr lang="fi-FI" sz="1600" dirty="0">
                        <a:solidFill>
                          <a:schemeClr val="tx1"/>
                        </a:solidFill>
                      </a:endParaRPr>
                    </a:p>
                  </a:txBody>
                  <a:tcPr/>
                </a:tc>
              </a:tr>
              <a:tr h="397768">
                <a:tc>
                  <a:txBody>
                    <a:bodyPr/>
                    <a:lstStyle/>
                    <a:p>
                      <a:r>
                        <a:rPr lang="fi-FI" smtClean="0"/>
                        <a:t>0</a:t>
                      </a:r>
                      <a:endParaRPr lang="fi-FI" dirty="0"/>
                    </a:p>
                  </a:txBody>
                  <a:tcPr/>
                </a:tc>
                <a:tc>
                  <a:txBody>
                    <a:bodyPr/>
                    <a:lstStyle/>
                    <a:p>
                      <a:r>
                        <a:rPr lang="fi-FI" sz="1200" err="1" smtClean="0"/>
                        <a:t>SCR</a:t>
                      </a:r>
                      <a:r>
                        <a:rPr lang="fi-FI" sz="1200" baseline="-25000" err="1" smtClean="0"/>
                        <a:t>nl</a:t>
                      </a:r>
                      <a:r>
                        <a:rPr lang="fi-FI" sz="1200" baseline="0" smtClean="0"/>
                        <a:t> </a:t>
                      </a:r>
                      <a:r>
                        <a:rPr lang="fi-FI" sz="1200" baseline="-25000" smtClean="0"/>
                        <a:t>p&amp;r</a:t>
                      </a:r>
                      <a:r>
                        <a:rPr lang="fi-FI" sz="1200" smtClean="0"/>
                        <a:t>(0)</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def</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smtClean="0">
                          <a:ln>
                            <a:noFill/>
                          </a:ln>
                          <a:solidFill>
                            <a:srgbClr val="000000"/>
                          </a:solidFill>
                          <a:effectLst/>
                          <a:uLnTx/>
                          <a:uFillTx/>
                          <a:latin typeface="+mn-lt"/>
                          <a:ea typeface="+mn-ea"/>
                          <a:cs typeface="+mn-cs"/>
                        </a:rPr>
                        <a:t>.</a:t>
                      </a:r>
                      <a:r>
                        <a:rPr kumimoji="0" lang="fi-FI" sz="1200" b="0" i="0" u="none" strike="noStrike" kern="1200" cap="none" spc="0" normalizeH="0" baseline="0" noProof="0" smtClean="0">
                          <a:ln>
                            <a:noFill/>
                          </a:ln>
                          <a:solidFill>
                            <a:srgbClr val="000000"/>
                          </a:solidFill>
                          <a:effectLst/>
                          <a:uLnTx/>
                          <a:uFillTx/>
                          <a:latin typeface="+mn-lt"/>
                          <a:ea typeface="+mn-ea"/>
                          <a:cs typeface="+mn-cs"/>
                        </a:rPr>
                        <a:t>(0)</a:t>
                      </a: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p>
                      <a:endParaRPr lang="fi-FI" dirty="0"/>
                    </a:p>
                  </a:txBody>
                  <a:tcPr/>
                </a:tc>
                <a:tc>
                  <a:txBody>
                    <a:bodyPr/>
                    <a:lstStyle/>
                    <a:p>
                      <a:r>
                        <a:rPr lang="fi-FI" smtClean="0"/>
                        <a:t>SCR(0)</a:t>
                      </a:r>
                      <a:endParaRPr lang="fi-FI" dirty="0"/>
                    </a:p>
                  </a:txBody>
                  <a:tcPr/>
                </a:tc>
              </a:tr>
              <a:tr h="370840">
                <a:tc>
                  <a:txBody>
                    <a:bodyPr/>
                    <a:lstStyle/>
                    <a:p>
                      <a:r>
                        <a:rPr lang="fi-FI" dirty="0" smtClean="0"/>
                        <a:t>1</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(1)</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nl</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 CAT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(1)</a:t>
                      </a:r>
                    </a:p>
                  </a:txBody>
                  <a:tcPr/>
                </a:tc>
                <a:tc>
                  <a:txBody>
                    <a:bodyPr/>
                    <a:lstStyle/>
                    <a:p>
                      <a:r>
                        <a:rPr lang="fi-FI" dirty="0" smtClean="0"/>
                        <a:t>SCR(1)</a:t>
                      </a:r>
                      <a:endParaRPr lang="fi-FI" dirty="0"/>
                    </a:p>
                  </a:txBody>
                  <a:tcPr/>
                </a:tc>
              </a:tr>
              <a:tr h="370840">
                <a:tc>
                  <a:txBody>
                    <a:bodyPr/>
                    <a:lstStyle/>
                    <a:p>
                      <a:r>
                        <a:rPr lang="fi-FI" dirty="0" smtClean="0"/>
                        <a:t>2</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(2)</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(2)</a:t>
                      </a:r>
                    </a:p>
                  </a:txBody>
                  <a:tcPr/>
                </a:tc>
                <a:tc>
                  <a:txBody>
                    <a:bodyPr/>
                    <a:lstStyle/>
                    <a:p>
                      <a:r>
                        <a:rPr lang="fi-FI" dirty="0" smtClean="0"/>
                        <a:t>SCR(2)</a:t>
                      </a:r>
                      <a:endParaRPr lang="fi-FI" dirty="0"/>
                    </a:p>
                  </a:txBody>
                  <a:tcPr/>
                </a:tc>
              </a:tr>
              <a:tr h="370840">
                <a:tc>
                  <a:txBody>
                    <a:bodyPr/>
                    <a:lstStyle/>
                    <a:p>
                      <a:r>
                        <a:rPr lang="fi-FI" dirty="0" smtClean="0"/>
                        <a:t>3</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(3)</a:t>
                      </a:r>
                    </a:p>
                  </a:txBody>
                  <a:tcPr/>
                </a:tc>
                <a:tc>
                  <a:txBody>
                    <a:bodyPr/>
                    <a:lstStyle/>
                    <a:p>
                      <a:r>
                        <a:rPr lang="fi-FI" dirty="0" smtClean="0"/>
                        <a:t>SCR(3)</a:t>
                      </a:r>
                      <a:endParaRPr lang="fi-FI" dirty="0"/>
                    </a:p>
                  </a:txBody>
                  <a:tcPr/>
                </a:tc>
              </a:tr>
              <a:tr h="370840">
                <a:tc>
                  <a:txBody>
                    <a:bodyPr/>
                    <a:lstStyle/>
                    <a:p>
                      <a:r>
                        <a:rPr lang="fi-FI" dirty="0" smtClean="0"/>
                        <a:t>4</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(4)</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(4)</a:t>
                      </a:r>
                    </a:p>
                  </a:txBody>
                  <a:tcPr/>
                </a:tc>
                <a:tc>
                  <a:txBody>
                    <a:bodyPr/>
                    <a:lstStyle/>
                    <a:p>
                      <a:r>
                        <a:rPr lang="fi-FI" dirty="0" smtClean="0"/>
                        <a:t>SCR(4)</a:t>
                      </a:r>
                      <a:endParaRPr lang="fi-FI" dirty="0"/>
                    </a:p>
                  </a:txBody>
                  <a:tcPr/>
                </a:tc>
              </a:tr>
              <a:tr h="370840">
                <a:tc>
                  <a:txBody>
                    <a:bodyPr/>
                    <a:lstStyle/>
                    <a:p>
                      <a:r>
                        <a:rPr lang="fi-FI" dirty="0" smtClean="0"/>
                        <a:t>…</a:t>
                      </a:r>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tr>
              <a:tr h="370840">
                <a:tc>
                  <a:txBody>
                    <a:bodyPr/>
                    <a:lstStyle/>
                    <a:p>
                      <a:r>
                        <a:rPr lang="fi-FI" dirty="0" smtClean="0"/>
                        <a:t>T</a:t>
                      </a:r>
                      <a:endParaRPr lang="fi-FI" dirty="0"/>
                    </a:p>
                  </a:txBody>
                  <a:tcPr/>
                </a:tc>
                <a:tc>
                  <a:txBody>
                    <a:bodyPr/>
                    <a:lstStyle/>
                    <a:p>
                      <a:r>
                        <a:rPr lang="fi-FI" sz="1200" dirty="0" err="1" smtClean="0"/>
                        <a:t>SCR</a:t>
                      </a:r>
                      <a:r>
                        <a:rPr lang="fi-FI" sz="1200" baseline="-25000" dirty="0" err="1" smtClean="0"/>
                        <a:t>nl</a:t>
                      </a:r>
                      <a:r>
                        <a:rPr lang="fi-FI" sz="1200" baseline="0" dirty="0" smtClean="0"/>
                        <a:t> </a:t>
                      </a:r>
                      <a:r>
                        <a:rPr lang="fi-FI" sz="1200" baseline="-25000" dirty="0" err="1" smtClean="0"/>
                        <a:t>p&amp;r</a:t>
                      </a:r>
                      <a:r>
                        <a:rPr lang="fi-FI" sz="1200" dirty="0" smtClean="0"/>
                        <a:t>(T)</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def</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market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000000"/>
                          </a:solidFill>
                          <a:effectLst/>
                          <a:uLnTx/>
                          <a:uFillTx/>
                          <a:latin typeface="+mn-lt"/>
                          <a:ea typeface="+mn-ea"/>
                          <a:cs typeface="+mn-cs"/>
                        </a:rPr>
                        <a:t>SCR</a:t>
                      </a:r>
                      <a:r>
                        <a:rPr kumimoji="0" lang="fi-FI" sz="1200" b="0" i="0" u="none" strike="noStrike" kern="1200" cap="none" spc="0" normalizeH="0" baseline="-25000" noProof="0" dirty="0" err="1" smtClean="0">
                          <a:ln>
                            <a:noFill/>
                          </a:ln>
                          <a:solidFill>
                            <a:srgbClr val="000000"/>
                          </a:solidFill>
                          <a:effectLst/>
                          <a:uLnTx/>
                          <a:uFillTx/>
                          <a:latin typeface="+mn-lt"/>
                          <a:ea typeface="+mn-ea"/>
                          <a:cs typeface="+mn-cs"/>
                        </a:rPr>
                        <a:t>operat</a:t>
                      </a:r>
                      <a:r>
                        <a:rPr kumimoji="0" lang="fi-FI" sz="1200" b="0" i="0" u="none" strike="noStrike" kern="1200" cap="none" spc="0" normalizeH="0" baseline="-25000" noProof="0" dirty="0" smtClean="0">
                          <a:ln>
                            <a:noFill/>
                          </a:ln>
                          <a:solidFill>
                            <a:srgbClr val="000000"/>
                          </a:solidFill>
                          <a:effectLst/>
                          <a:uLnTx/>
                          <a:uFillTx/>
                          <a:latin typeface="+mn-lt"/>
                          <a:ea typeface="+mn-ea"/>
                          <a:cs typeface="+mn-cs"/>
                        </a:rPr>
                        <a:t>.</a:t>
                      </a:r>
                      <a:r>
                        <a:rPr kumimoji="0" lang="fi-FI" sz="1200" b="0" i="0" u="none" strike="noStrike" kern="1200" cap="none" spc="0" normalizeH="0" baseline="0" noProof="0" dirty="0" smtClean="0">
                          <a:ln>
                            <a:noFill/>
                          </a:ln>
                          <a:solidFill>
                            <a:srgbClr val="000000"/>
                          </a:solidFill>
                          <a:effectLst/>
                          <a:uLnTx/>
                          <a:uFillTx/>
                          <a:latin typeface="+mn-lt"/>
                          <a:ea typeface="+mn-ea"/>
                          <a:cs typeface="+mn-cs"/>
                        </a:rPr>
                        <a:t>(T)</a:t>
                      </a:r>
                    </a:p>
                  </a:txBody>
                  <a:tcPr/>
                </a:tc>
                <a:tc>
                  <a:txBody>
                    <a:bodyPr/>
                    <a:lstStyle/>
                    <a:p>
                      <a:r>
                        <a:rPr lang="fi-FI" dirty="0" smtClean="0"/>
                        <a:t>SCR(T)</a:t>
                      </a:r>
                      <a:endParaRPr lang="fi-FI" dirty="0"/>
                    </a:p>
                  </a:txBody>
                  <a:tcPr/>
                </a:tc>
              </a:tr>
            </a:tbl>
          </a:graphicData>
        </a:graphic>
      </p:graphicFrame>
      <p:sp>
        <p:nvSpPr>
          <p:cNvPr id="5" name="Rectangle 4"/>
          <p:cNvSpPr/>
          <p:nvPr/>
        </p:nvSpPr>
        <p:spPr bwMode="auto">
          <a:xfrm>
            <a:off x="1403648" y="2780928"/>
            <a:ext cx="6912768" cy="504056"/>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12" name="Rectangle 11"/>
          <p:cNvSpPr/>
          <p:nvPr/>
        </p:nvSpPr>
        <p:spPr bwMode="auto">
          <a:xfrm>
            <a:off x="1043608" y="5762873"/>
            <a:ext cx="432048" cy="360040"/>
          </a:xfrm>
          <a:prstGeom prst="rect">
            <a:avLst/>
          </a:prstGeom>
          <a:solidFill>
            <a:schemeClr val="accent6">
              <a:alpha val="2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3" name="TextBox 12"/>
          <p:cNvSpPr txBox="1"/>
          <p:nvPr/>
        </p:nvSpPr>
        <p:spPr>
          <a:xfrm>
            <a:off x="1547664" y="5733256"/>
            <a:ext cx="2736304" cy="461665"/>
          </a:xfrm>
          <a:prstGeom prst="rect">
            <a:avLst/>
          </a:prstGeom>
          <a:noFill/>
        </p:spPr>
        <p:txBody>
          <a:bodyPr wrap="square" rtlCol="0">
            <a:spAutoFit/>
          </a:bodyPr>
          <a:lstStyle/>
          <a:p>
            <a:r>
              <a:rPr lang="fi-FI" dirty="0" smtClean="0"/>
              <a:t>= calculo completo</a:t>
            </a:r>
            <a:endParaRPr lang="fi-FI" dirty="0"/>
          </a:p>
        </p:txBody>
      </p:sp>
      <p:sp>
        <p:nvSpPr>
          <p:cNvPr id="17" name="Rectangle 16"/>
          <p:cNvSpPr/>
          <p:nvPr/>
        </p:nvSpPr>
        <p:spPr bwMode="auto">
          <a:xfrm>
            <a:off x="5724128" y="5762873"/>
            <a:ext cx="432048" cy="360040"/>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i-FI" smtClean="0">
              <a:ea typeface="ＭＳ Ｐゴシック" pitchFamily="96" charset="-128"/>
            </a:endParaRPr>
          </a:p>
        </p:txBody>
      </p:sp>
      <p:sp>
        <p:nvSpPr>
          <p:cNvPr id="18" name="TextBox 17"/>
          <p:cNvSpPr txBox="1"/>
          <p:nvPr/>
        </p:nvSpPr>
        <p:spPr>
          <a:xfrm>
            <a:off x="6228184" y="5733256"/>
            <a:ext cx="2304256" cy="461665"/>
          </a:xfrm>
          <a:prstGeom prst="rect">
            <a:avLst/>
          </a:prstGeom>
          <a:noFill/>
        </p:spPr>
        <p:txBody>
          <a:bodyPr wrap="square" rtlCol="0">
            <a:spAutoFit/>
          </a:bodyPr>
          <a:lstStyle/>
          <a:p>
            <a:r>
              <a:rPr lang="fi-FI" dirty="0" smtClean="0"/>
              <a:t>= aproximacion</a:t>
            </a:r>
            <a:endParaRPr lang="fi-FI" dirty="0"/>
          </a:p>
        </p:txBody>
      </p:sp>
      <p:sp>
        <p:nvSpPr>
          <p:cNvPr id="11" name="TextBox 10"/>
          <p:cNvSpPr txBox="1"/>
          <p:nvPr/>
        </p:nvSpPr>
        <p:spPr>
          <a:xfrm>
            <a:off x="4850153" y="5733255"/>
            <a:ext cx="3978205" cy="461665"/>
          </a:xfrm>
          <a:prstGeom prst="rect">
            <a:avLst/>
          </a:prstGeom>
          <a:solidFill>
            <a:srgbClr val="C000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i-FI" dirty="0" smtClean="0">
                <a:ea typeface="ＭＳ Ｐゴシック" pitchFamily="96" charset="-128"/>
              </a:rPr>
              <a:t>Sum</a:t>
            </a:r>
            <a:r>
              <a:rPr lang="fi-FI" dirty="0">
                <a:ea typeface="ＭＳ Ｐゴシック" pitchFamily="96" charset="-128"/>
              </a:rPr>
              <a:t>a</a:t>
            </a:r>
            <a:r>
              <a:rPr lang="fi-FI" dirty="0" smtClean="0">
                <a:ea typeface="ＭＳ Ｐゴシック" pitchFamily="96" charset="-128"/>
              </a:rPr>
              <a:t> SCR descontados</a:t>
            </a:r>
          </a:p>
        </p:txBody>
      </p:sp>
      <p:sp>
        <p:nvSpPr>
          <p:cNvPr id="3" name="Slide Number Placeholder 2"/>
          <p:cNvSpPr>
            <a:spLocks noGrp="1"/>
          </p:cNvSpPr>
          <p:nvPr>
            <p:ph type="sldNum" sz="quarter" idx="11"/>
          </p:nvPr>
        </p:nvSpPr>
        <p:spPr/>
        <p:txBody>
          <a:bodyPr/>
          <a:lstStyle/>
          <a:p>
            <a:pPr>
              <a:defRPr/>
            </a:pPr>
            <a:fld id="{DC985F40-3A00-41C0-A8C3-9761C753B3C1}" type="slidenum">
              <a:rPr lang="en-GB" smtClean="0"/>
              <a:pPr>
                <a:defRPr/>
              </a:pPr>
              <a:t>57</a:t>
            </a:fld>
            <a:endParaRPr lang="en-GB" sz="1400">
              <a:latin typeface="Arial" charset="0"/>
            </a:endParaRPr>
          </a:p>
        </p:txBody>
      </p:sp>
    </p:spTree>
    <p:extLst>
      <p:ext uri="{BB962C8B-B14F-4D97-AF65-F5344CB8AC3E}">
        <p14:creationId xmlns:p14="http://schemas.microsoft.com/office/powerpoint/2010/main" val="28003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9" name="Rectangle 11"/>
          <p:cNvSpPr>
            <a:spLocks noChangeArrowheads="1"/>
          </p:cNvSpPr>
          <p:nvPr/>
        </p:nvSpPr>
        <p:spPr bwMode="auto">
          <a:xfrm>
            <a:off x="684213" y="2419350"/>
            <a:ext cx="2005012" cy="1182390"/>
          </a:xfrm>
          <a:prstGeom prst="rect">
            <a:avLst/>
          </a:prstGeom>
          <a:solidFill>
            <a:srgbClr val="99CCFF">
              <a:alpha val="61000"/>
            </a:srgbClr>
          </a:solidFill>
          <a:ln w="9525">
            <a:solidFill>
              <a:schemeClr val="tx1"/>
            </a:solidFill>
            <a:miter lim="800000"/>
            <a:headEnd/>
            <a:tailEnd/>
          </a:ln>
          <a:effectLst/>
          <a:extLst/>
        </p:spPr>
        <p:txBody>
          <a:bodyPr wrap="square" anchor="ctr">
            <a:spAutoFit/>
          </a:bodyPr>
          <a:lstStyle/>
          <a:p>
            <a:endParaRPr lang="es-ES"/>
          </a:p>
        </p:txBody>
      </p:sp>
      <p:sp>
        <p:nvSpPr>
          <p:cNvPr id="58377" name="Rectangle 9"/>
          <p:cNvSpPr>
            <a:spLocks noChangeArrowheads="1"/>
          </p:cNvSpPr>
          <p:nvPr/>
        </p:nvSpPr>
        <p:spPr bwMode="auto">
          <a:xfrm>
            <a:off x="6894513" y="3115968"/>
            <a:ext cx="2076116" cy="457048"/>
          </a:xfrm>
          <a:prstGeom prst="rect">
            <a:avLst/>
          </a:prstGeom>
          <a:solidFill>
            <a:srgbClr val="FFFF00">
              <a:alpha val="35000"/>
            </a:srgbClr>
          </a:solidFill>
          <a:ln w="9525">
            <a:solidFill>
              <a:schemeClr val="tx1"/>
            </a:solidFill>
            <a:miter lim="800000"/>
            <a:headEnd/>
            <a:tailEnd/>
          </a:ln>
          <a:effectLst/>
          <a:extLst/>
        </p:spPr>
        <p:txBody>
          <a:bodyPr wrap="square" anchor="ctr">
            <a:spAutoFit/>
          </a:bodyPr>
          <a:lstStyle/>
          <a:p>
            <a:endParaRPr lang="es-ES"/>
          </a:p>
        </p:txBody>
      </p:sp>
      <p:sp>
        <p:nvSpPr>
          <p:cNvPr id="58376" name="Rectangle 8"/>
          <p:cNvSpPr>
            <a:spLocks noChangeArrowheads="1"/>
          </p:cNvSpPr>
          <p:nvPr/>
        </p:nvSpPr>
        <p:spPr bwMode="auto">
          <a:xfrm>
            <a:off x="4788024" y="2996952"/>
            <a:ext cx="2089150" cy="612000"/>
          </a:xfrm>
          <a:prstGeom prst="rect">
            <a:avLst/>
          </a:prstGeom>
          <a:solidFill>
            <a:srgbClr val="FFCC66">
              <a:alpha val="38000"/>
            </a:srgbClr>
          </a:solidFill>
          <a:ln w="9525">
            <a:solidFill>
              <a:schemeClr val="tx1"/>
            </a:solidFill>
            <a:miter lim="800000"/>
            <a:headEnd/>
            <a:tailEnd/>
          </a:ln>
          <a:effectLst/>
          <a:extLst/>
        </p:spPr>
        <p:txBody>
          <a:bodyPr anchor="ctr">
            <a:spAutoFit/>
          </a:bodyPr>
          <a:lstStyle/>
          <a:p>
            <a:endParaRPr lang="es-ES"/>
          </a:p>
        </p:txBody>
      </p:sp>
      <p:sp>
        <p:nvSpPr>
          <p:cNvPr id="58383" name="Rectangle 15"/>
          <p:cNvSpPr>
            <a:spLocks noChangeArrowheads="1"/>
          </p:cNvSpPr>
          <p:nvPr/>
        </p:nvSpPr>
        <p:spPr bwMode="auto">
          <a:xfrm>
            <a:off x="2703513" y="2779713"/>
            <a:ext cx="2073275" cy="807094"/>
          </a:xfrm>
          <a:prstGeom prst="rect">
            <a:avLst/>
          </a:prstGeom>
          <a:solidFill>
            <a:srgbClr val="99FF99">
              <a:alpha val="40000"/>
            </a:srgbClr>
          </a:solidFill>
          <a:ln w="9525">
            <a:solidFill>
              <a:schemeClr val="tx1"/>
            </a:solidFill>
            <a:miter lim="800000"/>
            <a:headEnd/>
            <a:tailEnd/>
          </a:ln>
          <a:effectLst/>
          <a:extLst/>
        </p:spPr>
        <p:txBody>
          <a:bodyPr wrap="square" anchor="ctr">
            <a:spAutoFit/>
          </a:bodyPr>
          <a:lstStyle/>
          <a:p>
            <a:endParaRPr lang="es-ES"/>
          </a:p>
        </p:txBody>
      </p:sp>
      <p:sp>
        <p:nvSpPr>
          <p:cNvPr id="58370" name="Rectangle 2"/>
          <p:cNvSpPr>
            <a:spLocks noGrp="1" noChangeArrowheads="1"/>
          </p:cNvSpPr>
          <p:nvPr>
            <p:ph type="title"/>
          </p:nvPr>
        </p:nvSpPr>
        <p:spPr>
          <a:noFill/>
          <a:ln w="9525">
            <a:noFill/>
            <a:miter lim="800000"/>
            <a:headEnd/>
            <a:tailEnd/>
          </a:ln>
          <a:extLst/>
        </p:spPr>
        <p:txBody>
          <a:bodyPr vert="horz" wrap="square" lIns="0" tIns="0" rIns="0" bIns="0" numCol="1" anchor="b" anchorCtr="0" compatLnSpc="1">
            <a:prstTxWarp prst="textNoShape">
              <a:avLst/>
            </a:prstTxWarp>
            <a:noAutofit/>
          </a:bodyPr>
          <a:lstStyle/>
          <a:p>
            <a:r>
              <a:rPr lang="es-ES" sz="2400" kern="1200" dirty="0"/>
              <a:t>Ejemplo Margen de Riesgo</a:t>
            </a:r>
          </a:p>
        </p:txBody>
      </p:sp>
      <p:sp>
        <p:nvSpPr>
          <p:cNvPr id="58371" name="Rectangle 3"/>
          <p:cNvSpPr>
            <a:spLocks noGrp="1" noChangeArrowheads="1"/>
          </p:cNvSpPr>
          <p:nvPr>
            <p:ph type="body" idx="1"/>
          </p:nvPr>
        </p:nvSpPr>
        <p:spPr>
          <a:xfrm>
            <a:off x="533400" y="4221163"/>
            <a:ext cx="8153400" cy="1874837"/>
          </a:xfrm>
        </p:spPr>
        <p:txBody>
          <a:bodyPr/>
          <a:lstStyle/>
          <a:p>
            <a:pPr>
              <a:lnSpc>
                <a:spcPct val="80000"/>
              </a:lnSpc>
              <a:buFontTx/>
              <a:buNone/>
            </a:pPr>
            <a:r>
              <a:rPr lang="es-ES" sz="2000" dirty="0" smtClean="0"/>
              <a:t>1) Calcular los SCR futuros hasta la extinción del negocio en vigor; en el ejemplo 4 años</a:t>
            </a:r>
          </a:p>
          <a:p>
            <a:pPr>
              <a:lnSpc>
                <a:spcPct val="80000"/>
              </a:lnSpc>
              <a:buFontTx/>
              <a:buNone/>
            </a:pPr>
            <a:r>
              <a:rPr lang="es-ES" sz="2000" dirty="0" smtClean="0"/>
              <a:t>2) Descontar </a:t>
            </a:r>
            <a:r>
              <a:rPr lang="es-ES" sz="2000" dirty="0" err="1" smtClean="0"/>
              <a:t>SCRs</a:t>
            </a:r>
            <a:r>
              <a:rPr lang="es-ES" sz="2000" dirty="0" smtClean="0"/>
              <a:t> para una transferencia inmediata en la fecha de valoración t=0.  Esto significa que el SCR(0) cubriendo los 12 meses en Año t=0 se descuenta. Del mismo modo, SCR(2) se descontara los </a:t>
            </a:r>
            <a:r>
              <a:rPr lang="es-ES" sz="2000" dirty="0"/>
              <a:t>a</a:t>
            </a:r>
            <a:r>
              <a:rPr lang="es-ES" sz="2000" dirty="0" smtClean="0"/>
              <a:t>ños t=2, t=1 &amp; t=0</a:t>
            </a:r>
          </a:p>
          <a:p>
            <a:pPr>
              <a:lnSpc>
                <a:spcPct val="80000"/>
              </a:lnSpc>
              <a:buFontTx/>
              <a:buNone/>
            </a:pPr>
            <a:r>
              <a:rPr lang="es-ES" sz="2000" dirty="0" smtClean="0"/>
              <a:t>3) Multiplicar los </a:t>
            </a:r>
            <a:r>
              <a:rPr lang="es-ES" sz="2000" dirty="0" err="1" smtClean="0"/>
              <a:t>SCRs</a:t>
            </a:r>
            <a:r>
              <a:rPr lang="es-ES" sz="2000" dirty="0" smtClean="0"/>
              <a:t> por la tasa de coste de capital ‘</a:t>
            </a:r>
            <a:r>
              <a:rPr lang="es-ES" sz="2000" dirty="0" err="1" smtClean="0"/>
              <a:t>cost</a:t>
            </a:r>
            <a:r>
              <a:rPr lang="es-ES" sz="2000" dirty="0" smtClean="0"/>
              <a:t>-of-capital’ </a:t>
            </a:r>
          </a:p>
        </p:txBody>
      </p:sp>
      <p:sp>
        <p:nvSpPr>
          <p:cNvPr id="58372" name="Text Box 4"/>
          <p:cNvSpPr txBox="1">
            <a:spLocks noChangeArrowheads="1"/>
          </p:cNvSpPr>
          <p:nvPr/>
        </p:nvSpPr>
        <p:spPr bwMode="auto">
          <a:xfrm>
            <a:off x="1268413" y="1565275"/>
            <a:ext cx="773112" cy="28138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200" smtClean="0"/>
              <a:t>SCR(0)</a:t>
            </a:r>
            <a:endParaRPr lang="es-ES" sz="1200"/>
          </a:p>
        </p:txBody>
      </p:sp>
      <p:sp>
        <p:nvSpPr>
          <p:cNvPr id="58373" name="Line 5"/>
          <p:cNvSpPr>
            <a:spLocks noChangeShapeType="1"/>
          </p:cNvSpPr>
          <p:nvPr/>
        </p:nvSpPr>
        <p:spPr bwMode="auto">
          <a:xfrm flipV="1">
            <a:off x="528638" y="3645694"/>
            <a:ext cx="8462962" cy="79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S"/>
          </a:p>
        </p:txBody>
      </p:sp>
      <p:sp>
        <p:nvSpPr>
          <p:cNvPr id="58374" name="Text Box 6"/>
          <p:cNvSpPr txBox="1">
            <a:spLocks noChangeArrowheads="1"/>
          </p:cNvSpPr>
          <p:nvPr/>
        </p:nvSpPr>
        <p:spPr bwMode="auto">
          <a:xfrm>
            <a:off x="4129088" y="3617913"/>
            <a:ext cx="1343025" cy="312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400" smtClean="0"/>
              <a:t>t=2</a:t>
            </a:r>
            <a:endParaRPr lang="es-ES" sz="1400"/>
          </a:p>
        </p:txBody>
      </p:sp>
      <p:sp>
        <p:nvSpPr>
          <p:cNvPr id="58375" name="Text Box 7"/>
          <p:cNvSpPr txBox="1">
            <a:spLocks noChangeArrowheads="1"/>
          </p:cNvSpPr>
          <p:nvPr/>
        </p:nvSpPr>
        <p:spPr bwMode="auto">
          <a:xfrm>
            <a:off x="6218238" y="3617913"/>
            <a:ext cx="1339850" cy="312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400" smtClean="0"/>
              <a:t>t=3</a:t>
            </a:r>
            <a:endParaRPr lang="es-ES" sz="1400"/>
          </a:p>
        </p:txBody>
      </p:sp>
      <p:sp>
        <p:nvSpPr>
          <p:cNvPr id="58378" name="Text Box 10"/>
          <p:cNvSpPr txBox="1">
            <a:spLocks noChangeArrowheads="1"/>
          </p:cNvSpPr>
          <p:nvPr/>
        </p:nvSpPr>
        <p:spPr bwMode="auto">
          <a:xfrm>
            <a:off x="241300" y="3617913"/>
            <a:ext cx="974725" cy="312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400" smtClean="0"/>
              <a:t>t=0</a:t>
            </a:r>
            <a:endParaRPr lang="es-ES" sz="1400"/>
          </a:p>
        </p:txBody>
      </p:sp>
      <p:sp>
        <p:nvSpPr>
          <p:cNvPr id="58380" name="Text Box 12"/>
          <p:cNvSpPr txBox="1">
            <a:spLocks noChangeArrowheads="1"/>
          </p:cNvSpPr>
          <p:nvPr/>
        </p:nvSpPr>
        <p:spPr bwMode="auto">
          <a:xfrm>
            <a:off x="3121025" y="2419350"/>
            <a:ext cx="1230313" cy="28138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200" smtClean="0"/>
              <a:t>SCR(1)</a:t>
            </a:r>
            <a:endParaRPr lang="es-ES" sz="1200"/>
          </a:p>
        </p:txBody>
      </p:sp>
      <p:sp>
        <p:nvSpPr>
          <p:cNvPr id="58381" name="Text Box 13"/>
          <p:cNvSpPr txBox="1">
            <a:spLocks noChangeArrowheads="1"/>
          </p:cNvSpPr>
          <p:nvPr/>
        </p:nvSpPr>
        <p:spPr bwMode="auto">
          <a:xfrm>
            <a:off x="5005388" y="2789238"/>
            <a:ext cx="1644650" cy="28138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200" smtClean="0"/>
              <a:t>SCR(2)</a:t>
            </a:r>
            <a:endParaRPr lang="es-ES" sz="1200"/>
          </a:p>
        </p:txBody>
      </p:sp>
      <p:sp>
        <p:nvSpPr>
          <p:cNvPr id="58382" name="Text Box 14"/>
          <p:cNvSpPr txBox="1">
            <a:spLocks noChangeArrowheads="1"/>
          </p:cNvSpPr>
          <p:nvPr/>
        </p:nvSpPr>
        <p:spPr bwMode="auto">
          <a:xfrm>
            <a:off x="7005638" y="3005138"/>
            <a:ext cx="1371600" cy="28138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200" smtClean="0"/>
              <a:t>SCR(3)</a:t>
            </a:r>
            <a:endParaRPr lang="es-ES" sz="1200"/>
          </a:p>
        </p:txBody>
      </p:sp>
      <p:sp>
        <p:nvSpPr>
          <p:cNvPr id="58384" name="Text Box 16"/>
          <p:cNvSpPr txBox="1">
            <a:spLocks noChangeArrowheads="1"/>
          </p:cNvSpPr>
          <p:nvPr/>
        </p:nvSpPr>
        <p:spPr bwMode="auto">
          <a:xfrm>
            <a:off x="2257425" y="3643313"/>
            <a:ext cx="974725" cy="312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4" tIns="47892" rIns="95784" bIns="47892">
            <a:spAutoFit/>
          </a:bodyPr>
          <a:lstStyle>
            <a:lvl1pPr defTabSz="957263">
              <a:defRPr sz="2400">
                <a:solidFill>
                  <a:schemeClr val="tx1"/>
                </a:solidFill>
                <a:latin typeface="Arial" charset="0"/>
                <a:ea typeface="ＭＳ Ｐゴシック" pitchFamily="96" charset="-128"/>
              </a:defRPr>
            </a:lvl1pPr>
            <a:lvl2pPr marL="479425" defTabSz="957263">
              <a:defRPr sz="2400">
                <a:solidFill>
                  <a:schemeClr val="tx1"/>
                </a:solidFill>
                <a:latin typeface="Arial" charset="0"/>
                <a:ea typeface="ＭＳ Ｐゴシック" pitchFamily="96" charset="-128"/>
              </a:defRPr>
            </a:lvl2pPr>
            <a:lvl3pPr marL="957263" defTabSz="957263">
              <a:defRPr sz="2400">
                <a:solidFill>
                  <a:schemeClr val="tx1"/>
                </a:solidFill>
                <a:latin typeface="Arial" charset="0"/>
                <a:ea typeface="ＭＳ Ｐゴシック" pitchFamily="96" charset="-128"/>
              </a:defRPr>
            </a:lvl3pPr>
            <a:lvl4pPr marL="1436688" defTabSz="957263">
              <a:defRPr sz="2400">
                <a:solidFill>
                  <a:schemeClr val="tx1"/>
                </a:solidFill>
                <a:latin typeface="Arial" charset="0"/>
                <a:ea typeface="ＭＳ Ｐゴシック" pitchFamily="96" charset="-128"/>
              </a:defRPr>
            </a:lvl4pPr>
            <a:lvl5pPr marL="1916113" defTabSz="957263">
              <a:defRPr sz="2400">
                <a:solidFill>
                  <a:schemeClr val="tx1"/>
                </a:solidFill>
                <a:latin typeface="Arial" charset="0"/>
                <a:ea typeface="ＭＳ Ｐゴシック" pitchFamily="96" charset="-128"/>
              </a:defRPr>
            </a:lvl5pPr>
            <a:lvl6pPr marL="2373313" defTabSz="957263" eaLnBrk="0" fontAlgn="base" hangingPunct="0">
              <a:spcBef>
                <a:spcPct val="0"/>
              </a:spcBef>
              <a:spcAft>
                <a:spcPct val="0"/>
              </a:spcAft>
              <a:defRPr sz="2400">
                <a:solidFill>
                  <a:schemeClr val="tx1"/>
                </a:solidFill>
                <a:latin typeface="Arial" charset="0"/>
                <a:ea typeface="ＭＳ Ｐゴシック" pitchFamily="96" charset="-128"/>
              </a:defRPr>
            </a:lvl6pPr>
            <a:lvl7pPr marL="2830513" defTabSz="957263" eaLnBrk="0" fontAlgn="base" hangingPunct="0">
              <a:spcBef>
                <a:spcPct val="0"/>
              </a:spcBef>
              <a:spcAft>
                <a:spcPct val="0"/>
              </a:spcAft>
              <a:defRPr sz="2400">
                <a:solidFill>
                  <a:schemeClr val="tx1"/>
                </a:solidFill>
                <a:latin typeface="Arial" charset="0"/>
                <a:ea typeface="ＭＳ Ｐゴシック" pitchFamily="96" charset="-128"/>
              </a:defRPr>
            </a:lvl7pPr>
            <a:lvl8pPr marL="3287713" defTabSz="957263" eaLnBrk="0" fontAlgn="base" hangingPunct="0">
              <a:spcBef>
                <a:spcPct val="0"/>
              </a:spcBef>
              <a:spcAft>
                <a:spcPct val="0"/>
              </a:spcAft>
              <a:defRPr sz="2400">
                <a:solidFill>
                  <a:schemeClr val="tx1"/>
                </a:solidFill>
                <a:latin typeface="Arial" charset="0"/>
                <a:ea typeface="ＭＳ Ｐゴシック" pitchFamily="96" charset="-128"/>
              </a:defRPr>
            </a:lvl8pPr>
            <a:lvl9pPr marL="3744913" defTabSz="957263"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a:spcBef>
                <a:spcPct val="50000"/>
              </a:spcBef>
            </a:pPr>
            <a:r>
              <a:rPr lang="es-ES" sz="1400" smtClean="0"/>
              <a:t>t=1</a:t>
            </a:r>
            <a:endParaRPr lang="es-ES" sz="1400"/>
          </a:p>
        </p:txBody>
      </p:sp>
      <p:sp>
        <p:nvSpPr>
          <p:cNvPr id="58385" name="Line 17"/>
          <p:cNvSpPr>
            <a:spLocks noChangeShapeType="1"/>
          </p:cNvSpPr>
          <p:nvPr/>
        </p:nvSpPr>
        <p:spPr bwMode="auto">
          <a:xfrm>
            <a:off x="2689225" y="1843088"/>
            <a:ext cx="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58386" name="Line 18"/>
          <p:cNvSpPr>
            <a:spLocks noChangeShapeType="1"/>
          </p:cNvSpPr>
          <p:nvPr/>
        </p:nvSpPr>
        <p:spPr bwMode="auto">
          <a:xfrm>
            <a:off x="4776788" y="1843088"/>
            <a:ext cx="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58387" name="Line 19"/>
          <p:cNvSpPr>
            <a:spLocks noChangeShapeType="1"/>
          </p:cNvSpPr>
          <p:nvPr/>
        </p:nvSpPr>
        <p:spPr bwMode="auto">
          <a:xfrm>
            <a:off x="6865938" y="1843088"/>
            <a:ext cx="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58388" name="Line 20"/>
          <p:cNvSpPr>
            <a:spLocks noChangeShapeType="1"/>
          </p:cNvSpPr>
          <p:nvPr/>
        </p:nvSpPr>
        <p:spPr bwMode="auto">
          <a:xfrm>
            <a:off x="673100" y="1843088"/>
            <a:ext cx="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58389" name="Line 21"/>
          <p:cNvSpPr>
            <a:spLocks noChangeShapeType="1"/>
          </p:cNvSpPr>
          <p:nvPr/>
        </p:nvSpPr>
        <p:spPr bwMode="auto">
          <a:xfrm>
            <a:off x="8991600" y="1843088"/>
            <a:ext cx="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
          </a:p>
        </p:txBody>
      </p:sp>
      <p:sp>
        <p:nvSpPr>
          <p:cNvPr id="22"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s-ES" smtClean="0"/>
              <a:pPr>
                <a:defRPr/>
              </a:pPr>
              <a:t>58</a:t>
            </a:fld>
            <a:endParaRPr lang="es-ES" dirty="0">
              <a:solidFill>
                <a:schemeClr val="tx1"/>
              </a:solidFill>
            </a:endParaRPr>
          </a:p>
        </p:txBody>
      </p:sp>
    </p:spTree>
    <p:extLst>
      <p:ext uri="{BB962C8B-B14F-4D97-AF65-F5344CB8AC3E}">
        <p14:creationId xmlns:p14="http://schemas.microsoft.com/office/powerpoint/2010/main" val="185282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373"/>
                                        </p:tgtEl>
                                        <p:attrNameLst>
                                          <p:attrName>style.visibility</p:attrName>
                                        </p:attrNameLst>
                                      </p:cBhvr>
                                      <p:to>
                                        <p:strVal val="visible"/>
                                      </p:to>
                                    </p:set>
                                    <p:animEffect transition="in" filter="fade">
                                      <p:cBhvr>
                                        <p:cTn id="14" dur="1000"/>
                                        <p:tgtEl>
                                          <p:spTgt spid="58373"/>
                                        </p:tgtEl>
                                      </p:cBhvr>
                                    </p:animEffect>
                                    <p:anim calcmode="lin" valueType="num">
                                      <p:cBhvr>
                                        <p:cTn id="15" dur="1000" fill="hold"/>
                                        <p:tgtEl>
                                          <p:spTgt spid="58373"/>
                                        </p:tgtEl>
                                        <p:attrNameLst>
                                          <p:attrName>ppt_x</p:attrName>
                                        </p:attrNameLst>
                                      </p:cBhvr>
                                      <p:tavLst>
                                        <p:tav tm="0">
                                          <p:val>
                                            <p:strVal val="#ppt_x"/>
                                          </p:val>
                                        </p:tav>
                                        <p:tav tm="100000">
                                          <p:val>
                                            <p:strVal val="#ppt_x"/>
                                          </p:val>
                                        </p:tav>
                                      </p:tavLst>
                                    </p:anim>
                                    <p:anim calcmode="lin" valueType="num">
                                      <p:cBhvr>
                                        <p:cTn id="16" dur="1000" fill="hold"/>
                                        <p:tgtEl>
                                          <p:spTgt spid="5837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8388"/>
                                        </p:tgtEl>
                                        <p:attrNameLst>
                                          <p:attrName>style.visibility</p:attrName>
                                        </p:attrNameLst>
                                      </p:cBhvr>
                                      <p:to>
                                        <p:strVal val="visible"/>
                                      </p:to>
                                    </p:set>
                                    <p:animEffect transition="in" filter="fade">
                                      <p:cBhvr>
                                        <p:cTn id="19" dur="1000"/>
                                        <p:tgtEl>
                                          <p:spTgt spid="58388"/>
                                        </p:tgtEl>
                                      </p:cBhvr>
                                    </p:animEffect>
                                    <p:anim calcmode="lin" valueType="num">
                                      <p:cBhvr>
                                        <p:cTn id="20" dur="1000" fill="hold"/>
                                        <p:tgtEl>
                                          <p:spTgt spid="58388"/>
                                        </p:tgtEl>
                                        <p:attrNameLst>
                                          <p:attrName>ppt_x</p:attrName>
                                        </p:attrNameLst>
                                      </p:cBhvr>
                                      <p:tavLst>
                                        <p:tav tm="0">
                                          <p:val>
                                            <p:strVal val="#ppt_x"/>
                                          </p:val>
                                        </p:tav>
                                        <p:tav tm="100000">
                                          <p:val>
                                            <p:strVal val="#ppt_x"/>
                                          </p:val>
                                        </p:tav>
                                      </p:tavLst>
                                    </p:anim>
                                    <p:anim calcmode="lin" valueType="num">
                                      <p:cBhvr>
                                        <p:cTn id="21" dur="1000" fill="hold"/>
                                        <p:tgtEl>
                                          <p:spTgt spid="5838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8386"/>
                                        </p:tgtEl>
                                        <p:attrNameLst>
                                          <p:attrName>style.visibility</p:attrName>
                                        </p:attrNameLst>
                                      </p:cBhvr>
                                      <p:to>
                                        <p:strVal val="visible"/>
                                      </p:to>
                                    </p:set>
                                    <p:animEffect transition="in" filter="fade">
                                      <p:cBhvr>
                                        <p:cTn id="24" dur="1000"/>
                                        <p:tgtEl>
                                          <p:spTgt spid="58386"/>
                                        </p:tgtEl>
                                      </p:cBhvr>
                                    </p:animEffect>
                                    <p:anim calcmode="lin" valueType="num">
                                      <p:cBhvr>
                                        <p:cTn id="25" dur="1000" fill="hold"/>
                                        <p:tgtEl>
                                          <p:spTgt spid="58386"/>
                                        </p:tgtEl>
                                        <p:attrNameLst>
                                          <p:attrName>ppt_x</p:attrName>
                                        </p:attrNameLst>
                                      </p:cBhvr>
                                      <p:tavLst>
                                        <p:tav tm="0">
                                          <p:val>
                                            <p:strVal val="#ppt_x"/>
                                          </p:val>
                                        </p:tav>
                                        <p:tav tm="100000">
                                          <p:val>
                                            <p:strVal val="#ppt_x"/>
                                          </p:val>
                                        </p:tav>
                                      </p:tavLst>
                                    </p:anim>
                                    <p:anim calcmode="lin" valueType="num">
                                      <p:cBhvr>
                                        <p:cTn id="26" dur="1000" fill="hold"/>
                                        <p:tgtEl>
                                          <p:spTgt spid="5838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8387"/>
                                        </p:tgtEl>
                                        <p:attrNameLst>
                                          <p:attrName>style.visibility</p:attrName>
                                        </p:attrNameLst>
                                      </p:cBhvr>
                                      <p:to>
                                        <p:strVal val="visible"/>
                                      </p:to>
                                    </p:set>
                                    <p:animEffect transition="in" filter="fade">
                                      <p:cBhvr>
                                        <p:cTn id="29" dur="1000"/>
                                        <p:tgtEl>
                                          <p:spTgt spid="58387"/>
                                        </p:tgtEl>
                                      </p:cBhvr>
                                    </p:animEffect>
                                    <p:anim calcmode="lin" valueType="num">
                                      <p:cBhvr>
                                        <p:cTn id="30" dur="1000" fill="hold"/>
                                        <p:tgtEl>
                                          <p:spTgt spid="58387"/>
                                        </p:tgtEl>
                                        <p:attrNameLst>
                                          <p:attrName>ppt_x</p:attrName>
                                        </p:attrNameLst>
                                      </p:cBhvr>
                                      <p:tavLst>
                                        <p:tav tm="0">
                                          <p:val>
                                            <p:strVal val="#ppt_x"/>
                                          </p:val>
                                        </p:tav>
                                        <p:tav tm="100000">
                                          <p:val>
                                            <p:strVal val="#ppt_x"/>
                                          </p:val>
                                        </p:tav>
                                      </p:tavLst>
                                    </p:anim>
                                    <p:anim calcmode="lin" valueType="num">
                                      <p:cBhvr>
                                        <p:cTn id="31" dur="1000" fill="hold"/>
                                        <p:tgtEl>
                                          <p:spTgt spid="5838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8389"/>
                                        </p:tgtEl>
                                        <p:attrNameLst>
                                          <p:attrName>style.visibility</p:attrName>
                                        </p:attrNameLst>
                                      </p:cBhvr>
                                      <p:to>
                                        <p:strVal val="visible"/>
                                      </p:to>
                                    </p:set>
                                    <p:animEffect transition="in" filter="fade">
                                      <p:cBhvr>
                                        <p:cTn id="34" dur="1000"/>
                                        <p:tgtEl>
                                          <p:spTgt spid="58389"/>
                                        </p:tgtEl>
                                      </p:cBhvr>
                                    </p:animEffect>
                                    <p:anim calcmode="lin" valueType="num">
                                      <p:cBhvr>
                                        <p:cTn id="35" dur="1000" fill="hold"/>
                                        <p:tgtEl>
                                          <p:spTgt spid="58389"/>
                                        </p:tgtEl>
                                        <p:attrNameLst>
                                          <p:attrName>ppt_x</p:attrName>
                                        </p:attrNameLst>
                                      </p:cBhvr>
                                      <p:tavLst>
                                        <p:tav tm="0">
                                          <p:val>
                                            <p:strVal val="#ppt_x"/>
                                          </p:val>
                                        </p:tav>
                                        <p:tav tm="100000">
                                          <p:val>
                                            <p:strVal val="#ppt_x"/>
                                          </p:val>
                                        </p:tav>
                                      </p:tavLst>
                                    </p:anim>
                                    <p:anim calcmode="lin" valueType="num">
                                      <p:cBhvr>
                                        <p:cTn id="36" dur="1000" fill="hold"/>
                                        <p:tgtEl>
                                          <p:spTgt spid="5838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8385"/>
                                        </p:tgtEl>
                                        <p:attrNameLst>
                                          <p:attrName>style.visibility</p:attrName>
                                        </p:attrNameLst>
                                      </p:cBhvr>
                                      <p:to>
                                        <p:strVal val="visible"/>
                                      </p:to>
                                    </p:set>
                                    <p:animEffect transition="in" filter="fade">
                                      <p:cBhvr>
                                        <p:cTn id="39" dur="1000"/>
                                        <p:tgtEl>
                                          <p:spTgt spid="58385"/>
                                        </p:tgtEl>
                                      </p:cBhvr>
                                    </p:animEffect>
                                    <p:anim calcmode="lin" valueType="num">
                                      <p:cBhvr>
                                        <p:cTn id="40" dur="1000" fill="hold"/>
                                        <p:tgtEl>
                                          <p:spTgt spid="58385"/>
                                        </p:tgtEl>
                                        <p:attrNameLst>
                                          <p:attrName>ppt_x</p:attrName>
                                        </p:attrNameLst>
                                      </p:cBhvr>
                                      <p:tavLst>
                                        <p:tav tm="0">
                                          <p:val>
                                            <p:strVal val="#ppt_x"/>
                                          </p:val>
                                        </p:tav>
                                        <p:tav tm="100000">
                                          <p:val>
                                            <p:strVal val="#ppt_x"/>
                                          </p:val>
                                        </p:tav>
                                      </p:tavLst>
                                    </p:anim>
                                    <p:anim calcmode="lin" valueType="num">
                                      <p:cBhvr>
                                        <p:cTn id="41" dur="1000" fill="hold"/>
                                        <p:tgtEl>
                                          <p:spTgt spid="5838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8375"/>
                                        </p:tgtEl>
                                        <p:attrNameLst>
                                          <p:attrName>style.visibility</p:attrName>
                                        </p:attrNameLst>
                                      </p:cBhvr>
                                      <p:to>
                                        <p:strVal val="visible"/>
                                      </p:to>
                                    </p:set>
                                    <p:animEffect transition="in" filter="fade">
                                      <p:cBhvr>
                                        <p:cTn id="44" dur="1000"/>
                                        <p:tgtEl>
                                          <p:spTgt spid="58375"/>
                                        </p:tgtEl>
                                      </p:cBhvr>
                                    </p:animEffect>
                                    <p:anim calcmode="lin" valueType="num">
                                      <p:cBhvr>
                                        <p:cTn id="45" dur="1000" fill="hold"/>
                                        <p:tgtEl>
                                          <p:spTgt spid="58375"/>
                                        </p:tgtEl>
                                        <p:attrNameLst>
                                          <p:attrName>ppt_x</p:attrName>
                                        </p:attrNameLst>
                                      </p:cBhvr>
                                      <p:tavLst>
                                        <p:tav tm="0">
                                          <p:val>
                                            <p:strVal val="#ppt_x"/>
                                          </p:val>
                                        </p:tav>
                                        <p:tav tm="100000">
                                          <p:val>
                                            <p:strVal val="#ppt_x"/>
                                          </p:val>
                                        </p:tav>
                                      </p:tavLst>
                                    </p:anim>
                                    <p:anim calcmode="lin" valueType="num">
                                      <p:cBhvr>
                                        <p:cTn id="46" dur="1000" fill="hold"/>
                                        <p:tgtEl>
                                          <p:spTgt spid="5837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374"/>
                                        </p:tgtEl>
                                        <p:attrNameLst>
                                          <p:attrName>style.visibility</p:attrName>
                                        </p:attrNameLst>
                                      </p:cBhvr>
                                      <p:to>
                                        <p:strVal val="visible"/>
                                      </p:to>
                                    </p:set>
                                    <p:animEffect transition="in" filter="fade">
                                      <p:cBhvr>
                                        <p:cTn id="49" dur="1000"/>
                                        <p:tgtEl>
                                          <p:spTgt spid="58374"/>
                                        </p:tgtEl>
                                      </p:cBhvr>
                                    </p:animEffect>
                                    <p:anim calcmode="lin" valueType="num">
                                      <p:cBhvr>
                                        <p:cTn id="50" dur="1000" fill="hold"/>
                                        <p:tgtEl>
                                          <p:spTgt spid="58374"/>
                                        </p:tgtEl>
                                        <p:attrNameLst>
                                          <p:attrName>ppt_x</p:attrName>
                                        </p:attrNameLst>
                                      </p:cBhvr>
                                      <p:tavLst>
                                        <p:tav tm="0">
                                          <p:val>
                                            <p:strVal val="#ppt_x"/>
                                          </p:val>
                                        </p:tav>
                                        <p:tav tm="100000">
                                          <p:val>
                                            <p:strVal val="#ppt_x"/>
                                          </p:val>
                                        </p:tav>
                                      </p:tavLst>
                                    </p:anim>
                                    <p:anim calcmode="lin" valueType="num">
                                      <p:cBhvr>
                                        <p:cTn id="51" dur="1000" fill="hold"/>
                                        <p:tgtEl>
                                          <p:spTgt spid="5837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8384"/>
                                        </p:tgtEl>
                                        <p:attrNameLst>
                                          <p:attrName>style.visibility</p:attrName>
                                        </p:attrNameLst>
                                      </p:cBhvr>
                                      <p:to>
                                        <p:strVal val="visible"/>
                                      </p:to>
                                    </p:set>
                                    <p:animEffect transition="in" filter="fade">
                                      <p:cBhvr>
                                        <p:cTn id="54" dur="1000"/>
                                        <p:tgtEl>
                                          <p:spTgt spid="58384"/>
                                        </p:tgtEl>
                                      </p:cBhvr>
                                    </p:animEffect>
                                    <p:anim calcmode="lin" valueType="num">
                                      <p:cBhvr>
                                        <p:cTn id="55" dur="1000" fill="hold"/>
                                        <p:tgtEl>
                                          <p:spTgt spid="58384"/>
                                        </p:tgtEl>
                                        <p:attrNameLst>
                                          <p:attrName>ppt_x</p:attrName>
                                        </p:attrNameLst>
                                      </p:cBhvr>
                                      <p:tavLst>
                                        <p:tav tm="0">
                                          <p:val>
                                            <p:strVal val="#ppt_x"/>
                                          </p:val>
                                        </p:tav>
                                        <p:tav tm="100000">
                                          <p:val>
                                            <p:strVal val="#ppt_x"/>
                                          </p:val>
                                        </p:tav>
                                      </p:tavLst>
                                    </p:anim>
                                    <p:anim calcmode="lin" valueType="num">
                                      <p:cBhvr>
                                        <p:cTn id="56" dur="1000" fill="hold"/>
                                        <p:tgtEl>
                                          <p:spTgt spid="5838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8371">
                                            <p:txEl>
                                              <p:pRg st="1" end="1"/>
                                            </p:txEl>
                                          </p:spTgt>
                                        </p:tgtEl>
                                        <p:attrNameLst>
                                          <p:attrName>style.visibility</p:attrName>
                                        </p:attrNameLst>
                                      </p:cBhvr>
                                      <p:to>
                                        <p:strVal val="visible"/>
                                      </p:to>
                                    </p:set>
                                    <p:animEffect transition="in" filter="fade">
                                      <p:cBhvr>
                                        <p:cTn id="61" dur="1000"/>
                                        <p:tgtEl>
                                          <p:spTgt spid="58371">
                                            <p:txEl>
                                              <p:pRg st="1" end="1"/>
                                            </p:txEl>
                                          </p:spTgt>
                                        </p:tgtEl>
                                      </p:cBhvr>
                                    </p:animEffect>
                                    <p:anim calcmode="lin" valueType="num">
                                      <p:cBhvr>
                                        <p:cTn id="62"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58371">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8378"/>
                                        </p:tgtEl>
                                        <p:attrNameLst>
                                          <p:attrName>style.visibility</p:attrName>
                                        </p:attrNameLst>
                                      </p:cBhvr>
                                      <p:to>
                                        <p:strVal val="visible"/>
                                      </p:to>
                                    </p:set>
                                    <p:animEffect transition="in" filter="fade">
                                      <p:cBhvr>
                                        <p:cTn id="66" dur="1000"/>
                                        <p:tgtEl>
                                          <p:spTgt spid="58378"/>
                                        </p:tgtEl>
                                      </p:cBhvr>
                                    </p:animEffect>
                                    <p:anim calcmode="lin" valueType="num">
                                      <p:cBhvr>
                                        <p:cTn id="67" dur="1000" fill="hold"/>
                                        <p:tgtEl>
                                          <p:spTgt spid="58378"/>
                                        </p:tgtEl>
                                        <p:attrNameLst>
                                          <p:attrName>ppt_x</p:attrName>
                                        </p:attrNameLst>
                                      </p:cBhvr>
                                      <p:tavLst>
                                        <p:tav tm="0">
                                          <p:val>
                                            <p:strVal val="#ppt_x"/>
                                          </p:val>
                                        </p:tav>
                                        <p:tav tm="100000">
                                          <p:val>
                                            <p:strVal val="#ppt_x"/>
                                          </p:val>
                                        </p:tav>
                                      </p:tavLst>
                                    </p:anim>
                                    <p:anim calcmode="lin" valueType="num">
                                      <p:cBhvr>
                                        <p:cTn id="68" dur="1000" fill="hold"/>
                                        <p:tgtEl>
                                          <p:spTgt spid="5837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8371">
                                            <p:txEl>
                                              <p:pRg st="2" end="2"/>
                                            </p:txEl>
                                          </p:spTgt>
                                        </p:tgtEl>
                                        <p:attrNameLst>
                                          <p:attrName>style.visibility</p:attrName>
                                        </p:attrNameLst>
                                      </p:cBhvr>
                                      <p:to>
                                        <p:strVal val="visible"/>
                                      </p:to>
                                    </p:set>
                                    <p:animEffect transition="in" filter="fade">
                                      <p:cBhvr>
                                        <p:cTn id="73" dur="1000"/>
                                        <p:tgtEl>
                                          <p:spTgt spid="58371">
                                            <p:txEl>
                                              <p:pRg st="2" end="2"/>
                                            </p:txEl>
                                          </p:spTgt>
                                        </p:tgtEl>
                                      </p:cBhvr>
                                    </p:animEffect>
                                    <p:anim calcmode="lin" valueType="num">
                                      <p:cBhvr>
                                        <p:cTn id="74"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58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2" nodeType="clickEffect">
                                  <p:stCondLst>
                                    <p:cond delay="0"/>
                                  </p:stCondLst>
                                  <p:childTnLst>
                                    <p:set>
                                      <p:cBhvr>
                                        <p:cTn id="79" dur="1" fill="hold">
                                          <p:stCondLst>
                                            <p:cond delay="0"/>
                                          </p:stCondLst>
                                        </p:cTn>
                                        <p:tgtEl>
                                          <p:spTgt spid="58379"/>
                                        </p:tgtEl>
                                        <p:attrNameLst>
                                          <p:attrName>style.visibility</p:attrName>
                                        </p:attrNameLst>
                                      </p:cBhvr>
                                      <p:to>
                                        <p:strVal val="visible"/>
                                      </p:to>
                                    </p:set>
                                    <p:animEffect transition="in" filter="wipe(down)">
                                      <p:cBhvr>
                                        <p:cTn id="80" dur="500"/>
                                        <p:tgtEl>
                                          <p:spTgt spid="5837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8372"/>
                                        </p:tgtEl>
                                        <p:attrNameLst>
                                          <p:attrName>style.visibility</p:attrName>
                                        </p:attrNameLst>
                                      </p:cBhvr>
                                      <p:to>
                                        <p:strVal val="visible"/>
                                      </p:to>
                                    </p:set>
                                    <p:anim calcmode="lin" valueType="num">
                                      <p:cBhvr additive="base">
                                        <p:cTn id="85" dur="500" fill="hold"/>
                                        <p:tgtEl>
                                          <p:spTgt spid="58372"/>
                                        </p:tgtEl>
                                        <p:attrNameLst>
                                          <p:attrName>ppt_x</p:attrName>
                                        </p:attrNameLst>
                                      </p:cBhvr>
                                      <p:tavLst>
                                        <p:tav tm="0">
                                          <p:val>
                                            <p:strVal val="#ppt_x"/>
                                          </p:val>
                                        </p:tav>
                                        <p:tav tm="100000">
                                          <p:val>
                                            <p:strVal val="#ppt_x"/>
                                          </p:val>
                                        </p:tav>
                                      </p:tavLst>
                                    </p:anim>
                                    <p:anim calcmode="lin" valueType="num">
                                      <p:cBhvr additive="base">
                                        <p:cTn id="86"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2" nodeType="clickEffect">
                                  <p:stCondLst>
                                    <p:cond delay="0"/>
                                  </p:stCondLst>
                                  <p:childTnLst>
                                    <p:set>
                                      <p:cBhvr>
                                        <p:cTn id="90" dur="1" fill="hold">
                                          <p:stCondLst>
                                            <p:cond delay="0"/>
                                          </p:stCondLst>
                                        </p:cTn>
                                        <p:tgtEl>
                                          <p:spTgt spid="58383"/>
                                        </p:tgtEl>
                                        <p:attrNameLst>
                                          <p:attrName>style.visibility</p:attrName>
                                        </p:attrNameLst>
                                      </p:cBhvr>
                                      <p:to>
                                        <p:strVal val="visible"/>
                                      </p:to>
                                    </p:set>
                                    <p:animEffect transition="in" filter="wipe(down)">
                                      <p:cBhvr>
                                        <p:cTn id="91" dur="500"/>
                                        <p:tgtEl>
                                          <p:spTgt spid="5838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8380"/>
                                        </p:tgtEl>
                                        <p:attrNameLst>
                                          <p:attrName>style.visibility</p:attrName>
                                        </p:attrNameLst>
                                      </p:cBhvr>
                                      <p:to>
                                        <p:strVal val="visible"/>
                                      </p:to>
                                    </p:set>
                                    <p:anim calcmode="lin" valueType="num">
                                      <p:cBhvr additive="base">
                                        <p:cTn id="96" dur="500" fill="hold"/>
                                        <p:tgtEl>
                                          <p:spTgt spid="58380"/>
                                        </p:tgtEl>
                                        <p:attrNameLst>
                                          <p:attrName>ppt_x</p:attrName>
                                        </p:attrNameLst>
                                      </p:cBhvr>
                                      <p:tavLst>
                                        <p:tav tm="0">
                                          <p:val>
                                            <p:strVal val="#ppt_x"/>
                                          </p:val>
                                        </p:tav>
                                        <p:tav tm="100000">
                                          <p:val>
                                            <p:strVal val="#ppt_x"/>
                                          </p:val>
                                        </p:tav>
                                      </p:tavLst>
                                    </p:anim>
                                    <p:anim calcmode="lin" valueType="num">
                                      <p:cBhvr additive="base">
                                        <p:cTn id="97"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2" nodeType="clickEffect">
                                  <p:stCondLst>
                                    <p:cond delay="0"/>
                                  </p:stCondLst>
                                  <p:childTnLst>
                                    <p:set>
                                      <p:cBhvr>
                                        <p:cTn id="101" dur="1" fill="hold">
                                          <p:stCondLst>
                                            <p:cond delay="0"/>
                                          </p:stCondLst>
                                        </p:cTn>
                                        <p:tgtEl>
                                          <p:spTgt spid="58376"/>
                                        </p:tgtEl>
                                        <p:attrNameLst>
                                          <p:attrName>style.visibility</p:attrName>
                                        </p:attrNameLst>
                                      </p:cBhvr>
                                      <p:to>
                                        <p:strVal val="visible"/>
                                      </p:to>
                                    </p:set>
                                    <p:animEffect transition="in" filter="wipe(down)">
                                      <p:cBhvr>
                                        <p:cTn id="102" dur="500"/>
                                        <p:tgtEl>
                                          <p:spTgt spid="58376"/>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8381"/>
                                        </p:tgtEl>
                                        <p:attrNameLst>
                                          <p:attrName>style.visibility</p:attrName>
                                        </p:attrNameLst>
                                      </p:cBhvr>
                                      <p:to>
                                        <p:strVal val="visible"/>
                                      </p:to>
                                    </p:set>
                                    <p:anim calcmode="lin" valueType="num">
                                      <p:cBhvr additive="base">
                                        <p:cTn id="107" dur="500" fill="hold"/>
                                        <p:tgtEl>
                                          <p:spTgt spid="58381"/>
                                        </p:tgtEl>
                                        <p:attrNameLst>
                                          <p:attrName>ppt_x</p:attrName>
                                        </p:attrNameLst>
                                      </p:cBhvr>
                                      <p:tavLst>
                                        <p:tav tm="0">
                                          <p:val>
                                            <p:strVal val="#ppt_x"/>
                                          </p:val>
                                        </p:tav>
                                        <p:tav tm="100000">
                                          <p:val>
                                            <p:strVal val="#ppt_x"/>
                                          </p:val>
                                        </p:tav>
                                      </p:tavLst>
                                    </p:anim>
                                    <p:anim calcmode="lin" valueType="num">
                                      <p:cBhvr additive="base">
                                        <p:cTn id="108" dur="500" fill="hold"/>
                                        <p:tgtEl>
                                          <p:spTgt spid="5838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2" nodeType="clickEffect">
                                  <p:stCondLst>
                                    <p:cond delay="0"/>
                                  </p:stCondLst>
                                  <p:childTnLst>
                                    <p:set>
                                      <p:cBhvr>
                                        <p:cTn id="112" dur="1" fill="hold">
                                          <p:stCondLst>
                                            <p:cond delay="0"/>
                                          </p:stCondLst>
                                        </p:cTn>
                                        <p:tgtEl>
                                          <p:spTgt spid="58377"/>
                                        </p:tgtEl>
                                        <p:attrNameLst>
                                          <p:attrName>style.visibility</p:attrName>
                                        </p:attrNameLst>
                                      </p:cBhvr>
                                      <p:to>
                                        <p:strVal val="visible"/>
                                      </p:to>
                                    </p:set>
                                    <p:animEffect transition="in" filter="wipe(down)">
                                      <p:cBhvr>
                                        <p:cTn id="113" dur="500"/>
                                        <p:tgtEl>
                                          <p:spTgt spid="5837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58382"/>
                                        </p:tgtEl>
                                        <p:attrNameLst>
                                          <p:attrName>style.visibility</p:attrName>
                                        </p:attrNameLst>
                                      </p:cBhvr>
                                      <p:to>
                                        <p:strVal val="visible"/>
                                      </p:to>
                                    </p:set>
                                    <p:anim calcmode="lin" valueType="num">
                                      <p:cBhvr additive="base">
                                        <p:cTn id="118" dur="500" fill="hold"/>
                                        <p:tgtEl>
                                          <p:spTgt spid="58382"/>
                                        </p:tgtEl>
                                        <p:attrNameLst>
                                          <p:attrName>ppt_x</p:attrName>
                                        </p:attrNameLst>
                                      </p:cBhvr>
                                      <p:tavLst>
                                        <p:tav tm="0">
                                          <p:val>
                                            <p:strVal val="#ppt_x"/>
                                          </p:val>
                                        </p:tav>
                                        <p:tav tm="100000">
                                          <p:val>
                                            <p:strVal val="#ppt_x"/>
                                          </p:val>
                                        </p:tav>
                                      </p:tavLst>
                                    </p:anim>
                                    <p:anim calcmode="lin" valueType="num">
                                      <p:cBhvr additive="base">
                                        <p:cTn id="119"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1" presetClass="path" presetSubtype="0" accel="50000" decel="50000" fill="hold" grpId="1" nodeType="clickEffect">
                                  <p:stCondLst>
                                    <p:cond delay="0"/>
                                  </p:stCondLst>
                                  <p:childTnLst>
                                    <p:animMotion origin="layout" path="M -4.72222E-6 -2.96022E-7 C -0.01458 -0.00856 -0.06371 -0.01665 -0.08072 -0.01665 C -0.18923 -0.01665 -0.30104 0.11818 -0.30104 0.25208 C -0.30104 0.18455 -0.35659 0.11818 -0.40954 0.11818 C -0.46493 0.11818 -0.51805 0.18571 -0.51805 0.25347 C -0.51805 0.21901 -0.54618 0.18478 -0.57378 0.18478 C -0.60156 0.18478 -0.62968 0.21832 -0.62968 0.25347 C -0.62968 0.23543 -0.64357 0.21901 -0.65763 0.21901 C -0.67152 0.21901 -0.68559 0.23636 -0.68559 0.25347 C -0.68559 0.24376 -0.6927 0.23543 -0.69947 0.23543 C -0.70312 0.23543 -0.71319 0.24399 -0.71319 0.25347 C -0.71319 0.24815 -0.71701 0.24376 -0.72065 0.24376 C -0.72065 0.24283 -0.72777 0.24792 -0.72777 0.25347 C -0.72777 0.25023 -0.72777 0.24815 -0.73159 0.24815 C -0.73159 0.24931 -0.73524 0.25046 -0.73524 0.25347 C -0.73524 0.25139 -0.73524 0.25023 -0.73524 0.24931 C -0.73888 0.24931 -0.73888 0.25023 -0.73888 0.25139 C -0.74236 0.25139 -0.74236 0.25046 -0.74236 0.24931 C -0.74548 0.24931 -0.74548 0.25023 -0.74548 0.25139 " pathEditMode="relative" rAng="0" ptsTypes="fffffffffffffffffff">
                                      <p:cBhvr>
                                        <p:cTn id="123" dur="2000" fill="hold"/>
                                        <p:tgtEl>
                                          <p:spTgt spid="58377"/>
                                        </p:tgtEl>
                                        <p:attrNameLst>
                                          <p:attrName>ppt_x</p:attrName>
                                          <p:attrName>ppt_y</p:attrName>
                                        </p:attrNameLst>
                                      </p:cBhvr>
                                      <p:rCtr x="-37274" y="11841"/>
                                    </p:animMotion>
                                  </p:childTnLst>
                                </p:cTn>
                              </p:par>
                            </p:childTnLst>
                          </p:cTn>
                        </p:par>
                      </p:childTnLst>
                    </p:cTn>
                  </p:par>
                  <p:par>
                    <p:cTn id="124" fill="hold">
                      <p:stCondLst>
                        <p:cond delay="indefinite"/>
                      </p:stCondLst>
                      <p:childTnLst>
                        <p:par>
                          <p:cTn id="125" fill="hold">
                            <p:stCondLst>
                              <p:cond delay="0"/>
                            </p:stCondLst>
                            <p:childTnLst>
                              <p:par>
                                <p:cTn id="126" presetID="41" presetClass="path" presetSubtype="0" accel="50000" decel="50000" fill="hold" grpId="1" nodeType="clickEffect">
                                  <p:stCondLst>
                                    <p:cond delay="0"/>
                                  </p:stCondLst>
                                  <p:childTnLst>
                                    <p:animMotion origin="layout" path="M 2.77778E-6 0.00023 C -0.0099 -0.00787 -0.04393 -0.01504 -0.05573 -0.01504 C -0.13091 -0.01504 -0.20799 0.10661 -0.20799 0.22779 C -0.20799 0.16651 -0.24653 0.10661 -0.28316 0.10661 C -0.32153 0.10661 -0.35816 0.16743 -0.35816 0.22826 C -0.35816 0.1975 -0.37761 0.16674 -0.39688 0.16674 C -0.41615 0.16674 -0.43542 0.1968 -0.43542 0.22826 C -0.43542 0.2123 -0.44497 0.1975 -0.45486 0.1975 C -0.46441 0.1975 -0.47413 0.21322 -0.47413 0.22826 C -0.47413 0.21993 -0.47917 0.2123 -0.48368 0.2123 C -0.48629 0.2123 -0.49323 0.22016 -0.49323 0.22826 C -0.49323 0.22409 -0.49601 0.21993 -0.49844 0.21993 C -0.49844 0.21901 -0.50347 0.22386 -0.50347 0.22826 C -0.50347 0.22594 -0.50347 0.22409 -0.50591 0.22409 C -0.50591 0.22502 -0.50851 0.22618 -0.50851 0.22826 C -0.50851 0.2271 -0.50851 0.22594 -0.50851 0.22502 C -0.51094 0.22502 -0.51094 0.22594 -0.51094 0.2271 C -0.51354 0.2271 -0.51354 0.22618 -0.51354 0.22502 C -0.5158 0.22502 -0.5158 0.22594 -0.5158 0.2271 " pathEditMode="relative" rAng="0" ptsTypes="fffffffffffffffffff">
                                      <p:cBhvr>
                                        <p:cTn id="127" dur="2000" fill="hold"/>
                                        <p:tgtEl>
                                          <p:spTgt spid="58376"/>
                                        </p:tgtEl>
                                        <p:attrNameLst>
                                          <p:attrName>ppt_x</p:attrName>
                                          <p:attrName>ppt_y</p:attrName>
                                        </p:attrNameLst>
                                      </p:cBhvr>
                                      <p:rCtr x="-25799" y="10638"/>
                                    </p:animMotion>
                                  </p:childTnLst>
                                </p:cTn>
                              </p:par>
                            </p:childTnLst>
                          </p:cTn>
                        </p:par>
                      </p:childTnLst>
                    </p:cTn>
                  </p:par>
                  <p:par>
                    <p:cTn id="128" fill="hold">
                      <p:stCondLst>
                        <p:cond delay="indefinite"/>
                      </p:stCondLst>
                      <p:childTnLst>
                        <p:par>
                          <p:cTn id="129" fill="hold">
                            <p:stCondLst>
                              <p:cond delay="0"/>
                            </p:stCondLst>
                            <p:childTnLst>
                              <p:par>
                                <p:cTn id="130" presetID="41" presetClass="path" presetSubtype="0" accel="50000" decel="50000" fill="hold" grpId="1" nodeType="clickEffect">
                                  <p:stCondLst>
                                    <p:cond delay="0"/>
                                  </p:stCondLst>
                                  <p:childTnLst>
                                    <p:animMotion origin="layout" path="M 2.22222E-6 -0.00023 C -0.00608 -0.00786 -0.025 -0.01434 -0.03143 -0.01434 C -0.07344 -0.01434 -0.11597 0.1043 -0.11597 0.22341 C -0.11597 0.16328 -0.13785 0.1043 -0.15799 0.1043 C -0.17986 0.1043 -0.19983 0.16397 -0.19983 0.22456 C -0.19983 0.19403 -0.21077 0.16351 -0.22188 0.16351 C -0.23195 0.16351 -0.24288 0.19334 -0.24288 0.22456 C -0.24288 0.2086 -0.24792 0.19403 -0.25365 0.19403 C -0.25886 0.19403 -0.26424 0.20953 -0.26424 0.22456 C -0.26424 0.216 -0.26719 0.2086 -0.26945 0.2086 C -0.27118 0.2086 -0.27518 0.21624 -0.27518 0.22456 C -0.27518 0.21994 -0.27639 0.216 -0.27778 0.216 C -0.27778 0.21508 -0.28073 0.21971 -0.28073 0.22456 C -0.28073 0.22179 -0.28073 0.21994 -0.28212 0.21994 C -0.28212 0.22086 -0.28334 0.22179 -0.28334 0.22456 C -0.28334 0.22271 -0.28334 0.22179 -0.28334 0.22086 C -0.28507 0.22086 -0.28507 0.22179 -0.28507 0.22271 C -0.28646 0.22271 -0.28646 0.22179 -0.28646 0.22086 C -0.28698 0.22086 -0.28698 0.22179 -0.28698 0.22271 " pathEditMode="relative" rAng="0" ptsTypes="fffffffffffffffffff">
                                      <p:cBhvr>
                                        <p:cTn id="131" dur="2000" fill="hold"/>
                                        <p:tgtEl>
                                          <p:spTgt spid="58383"/>
                                        </p:tgtEl>
                                        <p:attrNameLst>
                                          <p:attrName>ppt_x</p:attrName>
                                          <p:attrName>ppt_y</p:attrName>
                                        </p:attrNameLst>
                                      </p:cBhvr>
                                      <p:rCtr x="-14358" y="10523"/>
                                    </p:animMotion>
                                  </p:childTnLst>
                                </p:cTn>
                              </p:par>
                            </p:childTnLst>
                          </p:cTn>
                        </p:par>
                      </p:childTnLst>
                    </p:cTn>
                  </p:par>
                  <p:par>
                    <p:cTn id="132" fill="hold">
                      <p:stCondLst>
                        <p:cond delay="indefinite"/>
                      </p:stCondLst>
                      <p:childTnLst>
                        <p:par>
                          <p:cTn id="133" fill="hold">
                            <p:stCondLst>
                              <p:cond delay="0"/>
                            </p:stCondLst>
                            <p:childTnLst>
                              <p:par>
                                <p:cTn id="134" presetID="41" presetClass="path" presetSubtype="0" accel="50000" decel="50000" fill="hold" grpId="1" nodeType="clickEffect">
                                  <p:stCondLst>
                                    <p:cond delay="0"/>
                                  </p:stCondLst>
                                  <p:childTnLst>
                                    <p:animMotion origin="layout" path="M 5E-6 -2.12766E-7 C -0.00173 -0.0074 -0.00573 -0.01457 -0.00711 -0.01457 C -0.01632 -0.01457 -0.02553 0.10291 -0.02553 0.21994 C -0.02553 0.16073 -0.03021 0.10291 -0.03473 0.10291 C -0.03924 0.10291 -0.04375 0.16166 -0.04375 0.22063 C -0.04375 0.19103 -0.04601 0.16096 -0.04844 0.16096 C -0.0507 0.16096 -0.05313 0.1901 -0.05313 0.22063 C -0.05313 0.20537 -0.05417 0.19103 -0.05556 0.19103 C -0.0566 0.19103 -0.05764 0.2056 -0.05764 0.22063 C -0.05764 0.21253 -0.05834 0.20537 -0.05886 0.20537 C -0.05938 0.20537 -0.06007 0.21277 -0.06007 0.22063 C -0.06007 0.21624 -0.06042 0.21253 -0.0606 0.21253 C -0.0606 0.21161 -0.06129 0.216 -0.06129 0.22063 C -0.06129 0.21785 -0.06129 0.21624 -0.06146 0.21624 C -0.06146 0.21716 -0.06181 0.21809 -0.06181 0.22063 C -0.06181 0.21924 -0.06181 0.21785 -0.06181 0.21716 C -0.06216 0.21716 -0.06216 0.21785 -0.06216 0.21924 C -0.06233 0.21924 -0.06233 0.21809 -0.06233 0.21716 C -0.06233 0.21739 -0.06233 0.21785 -0.06233 0.21924 " pathEditMode="relative" rAng="0" ptsTypes="fffffffffffffffffff">
                                      <p:cBhvr>
                                        <p:cTn id="135" dur="2000" fill="hold"/>
                                        <p:tgtEl>
                                          <p:spTgt spid="58379"/>
                                        </p:tgtEl>
                                        <p:attrNameLst>
                                          <p:attrName>ppt_x</p:attrName>
                                          <p:attrName>ppt_y</p:attrName>
                                        </p:attrNameLst>
                                      </p:cBhvr>
                                      <p:rCtr x="-3125" y="102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1" animBg="1"/>
      <p:bldP spid="58379" grpId="2" animBg="1"/>
      <p:bldP spid="58377" grpId="1" animBg="1"/>
      <p:bldP spid="58377" grpId="2" animBg="1"/>
      <p:bldP spid="58376" grpId="1" animBg="1"/>
      <p:bldP spid="58376" grpId="2" animBg="1"/>
      <p:bldP spid="58383" grpId="1" animBg="1"/>
      <p:bldP spid="58383" grpId="2" animBg="1"/>
      <p:bldP spid="58372" grpId="0"/>
      <p:bldP spid="58373" grpId="0" animBg="1"/>
      <p:bldP spid="58374" grpId="0"/>
      <p:bldP spid="58375" grpId="0"/>
      <p:bldP spid="58378" grpId="0"/>
      <p:bldP spid="58380" grpId="0"/>
      <p:bldP spid="58381" grpId="0"/>
      <p:bldP spid="58382" grpId="0"/>
      <p:bldP spid="58384" grpId="0"/>
      <p:bldP spid="58385" grpId="0" animBg="1"/>
      <p:bldP spid="58386" grpId="0" animBg="1"/>
      <p:bldP spid="58387" grpId="0" animBg="1"/>
      <p:bldP spid="58388" grpId="0" animBg="1"/>
      <p:bldP spid="5838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áfico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0"/>
            <a:ext cx="41433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Gráfico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428750"/>
            <a:ext cx="41417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1547664" y="363191"/>
            <a:ext cx="3786188" cy="617537"/>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defPPr>
              <a:defRPr lang="de-DE"/>
            </a:defPPr>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Tipos de interés</a:t>
            </a:r>
          </a:p>
        </p:txBody>
      </p:sp>
      <p:sp>
        <p:nvSpPr>
          <p:cNvPr id="13317" name="4 CuadroTexto"/>
          <p:cNvSpPr txBox="1">
            <a:spLocks noChangeArrowheads="1"/>
          </p:cNvSpPr>
          <p:nvPr/>
        </p:nvSpPr>
        <p:spPr bwMode="auto">
          <a:xfrm>
            <a:off x="928688" y="5556250"/>
            <a:ext cx="6929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solidFill>
                  <a:srgbClr val="800000"/>
                </a:solidFill>
                <a:latin typeface="Arial Unicode MS" pitchFamily="34" charset="-128"/>
                <a:ea typeface="Arial Unicode MS" pitchFamily="34" charset="-128"/>
                <a:cs typeface="Arial Unicode MS" pitchFamily="34" charset="-128"/>
              </a:rPr>
              <a:t>Armonización: </a:t>
            </a:r>
            <a:r>
              <a:rPr lang="es-ES" sz="2000" dirty="0">
                <a:solidFill>
                  <a:srgbClr val="800000"/>
                </a:solidFill>
                <a:latin typeface="Arial Unicode MS" pitchFamily="34" charset="-128"/>
                <a:ea typeface="Arial Unicode MS" pitchFamily="34" charset="-128"/>
                <a:cs typeface="Arial Unicode MS" pitchFamily="34" charset="-128"/>
              </a:rPr>
              <a:t>Las curvas de tipos serán publicadas trimestralmente por EIOPA, así como su metodología con total transparencia (posibilidad de replicar los cálculos)</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59</a:t>
            </a:fld>
            <a:endParaRPr lang="en-GB" dirty="0">
              <a:solidFill>
                <a:schemeClr val="tx1"/>
              </a:solidFill>
            </a:endParaRPr>
          </a:p>
        </p:txBody>
      </p:sp>
    </p:spTree>
    <p:extLst>
      <p:ext uri="{BB962C8B-B14F-4D97-AF65-F5344CB8AC3E}">
        <p14:creationId xmlns:p14="http://schemas.microsoft.com/office/powerpoint/2010/main" val="252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Vertic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arn(inVertical)">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Layer>
                </a14:imgProps>
              </a:ext>
              <a:ext uri="{28A0092B-C50C-407E-A947-70E740481C1C}">
                <a14:useLocalDpi xmlns:a14="http://schemas.microsoft.com/office/drawing/2010/main" val="0"/>
              </a:ext>
            </a:extLst>
          </a:blip>
          <a:stretch>
            <a:fillRect/>
          </a:stretch>
        </p:blipFill>
        <p:spPr>
          <a:xfrm>
            <a:off x="2286000" y="4762050"/>
            <a:ext cx="1743075" cy="2095950"/>
          </a:xfrm>
          <a:prstGeom prst="rect">
            <a:avLst/>
          </a:prstGeom>
          <a:solidFill>
            <a:srgbClr val="CCFFCC"/>
          </a:solidFill>
          <a:effectLst>
            <a:glow rad="127000">
              <a:schemeClr val="accent1">
                <a:alpha val="20000"/>
              </a:schemeClr>
            </a:glow>
          </a:effectLst>
        </p:spPr>
      </p:pic>
      <p:sp>
        <p:nvSpPr>
          <p:cNvPr id="18434" name="Rectangle 2"/>
          <p:cNvSpPr>
            <a:spLocks noGrp="1" noChangeArrowheads="1"/>
          </p:cNvSpPr>
          <p:nvPr>
            <p:ph type="title"/>
          </p:nvPr>
        </p:nvSpPr>
        <p:spPr>
          <a:xfrm>
            <a:off x="685801" y="304800"/>
            <a:ext cx="6019800" cy="91440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smtClean="0">
                <a:latin typeface="Verdana" pitchFamily="34" charset="0"/>
              </a:rPr>
              <a:t>Enfoque adoptado para la valoracion de la solvencia</a:t>
            </a:r>
            <a:endParaRPr lang="es-ES" b="1">
              <a:latin typeface="Verdana" pitchFamily="34" charset="0"/>
            </a:endParaRPr>
          </a:p>
        </p:txBody>
      </p:sp>
      <p:sp>
        <p:nvSpPr>
          <p:cNvPr id="18435" name="Rectangle 3"/>
          <p:cNvSpPr>
            <a:spLocks noChangeArrowheads="1"/>
          </p:cNvSpPr>
          <p:nvPr/>
        </p:nvSpPr>
        <p:spPr bwMode="auto">
          <a:xfrm>
            <a:off x="0" y="1714500"/>
            <a:ext cx="165876" cy="421460"/>
          </a:xfrm>
          <a:prstGeom prst="rect">
            <a:avLst/>
          </a:prstGeom>
          <a:noFill/>
          <a:ln w="9525">
            <a:noFill/>
            <a:miter lim="800000"/>
            <a:headEnd/>
            <a:tailEnd/>
          </a:ln>
          <a:effectLst/>
        </p:spPr>
        <p:txBody>
          <a:bodyPr wrap="none" lIns="82104" tIns="41052" rIns="82104" bIns="41052" anchor="ctr">
            <a:spAutoFit/>
          </a:bodyPr>
          <a:lstStyle/>
          <a:p>
            <a:pPr defTabSz="820738">
              <a:tabLst>
                <a:tab pos="404813" algn="l"/>
              </a:tabLst>
            </a:pPr>
            <a:endParaRPr lang="es-ES" sz="2200">
              <a:latin typeface="Times" pitchFamily="18" charset="0"/>
            </a:endParaRPr>
          </a:p>
        </p:txBody>
      </p:sp>
      <p:sp>
        <p:nvSpPr>
          <p:cNvPr id="18436" name="Rectangle 4"/>
          <p:cNvSpPr>
            <a:spLocks noChangeArrowheads="1"/>
          </p:cNvSpPr>
          <p:nvPr/>
        </p:nvSpPr>
        <p:spPr bwMode="auto">
          <a:xfrm>
            <a:off x="0" y="1714500"/>
            <a:ext cx="165876" cy="421460"/>
          </a:xfrm>
          <a:prstGeom prst="rect">
            <a:avLst/>
          </a:prstGeom>
          <a:noFill/>
          <a:ln w="9525">
            <a:noFill/>
            <a:miter lim="800000"/>
            <a:headEnd/>
            <a:tailEnd/>
          </a:ln>
          <a:effectLst/>
        </p:spPr>
        <p:txBody>
          <a:bodyPr wrap="none" lIns="82104" tIns="41052" rIns="82104" bIns="41052" anchor="ctr">
            <a:spAutoFit/>
          </a:bodyPr>
          <a:lstStyle/>
          <a:p>
            <a:pPr defTabSz="820738">
              <a:tabLst>
                <a:tab pos="404813" algn="l"/>
              </a:tabLst>
            </a:pPr>
            <a:endParaRPr lang="es-ES" sz="2200">
              <a:latin typeface="Times" pitchFamily="18" charset="0"/>
            </a:endParaRPr>
          </a:p>
        </p:txBody>
      </p:sp>
      <p:sp>
        <p:nvSpPr>
          <p:cNvPr id="18437" name="AutoShape 5">
            <a:hlinkClick r:id="rId5" action="ppaction://hlinksldjump"/>
          </p:cNvPr>
          <p:cNvSpPr>
            <a:spLocks noChangeArrowheads="1"/>
          </p:cNvSpPr>
          <p:nvPr/>
        </p:nvSpPr>
        <p:spPr bwMode="auto">
          <a:xfrm>
            <a:off x="944563" y="1714501"/>
            <a:ext cx="4318000" cy="1220788"/>
          </a:xfrm>
          <a:prstGeom prst="roundRect">
            <a:avLst>
              <a:gd name="adj" fmla="val 16667"/>
            </a:avLst>
          </a:prstGeom>
          <a:solidFill>
            <a:schemeClr val="accent6">
              <a:lumMod val="75000"/>
              <a:alpha val="42000"/>
            </a:schemeClr>
          </a:solidFill>
          <a:ln w="9525">
            <a:solidFill>
              <a:schemeClr val="tx1"/>
            </a:solidFill>
            <a:round/>
            <a:headEnd/>
            <a:tailEnd/>
          </a:ln>
          <a:effectLst/>
        </p:spPr>
        <p:txBody>
          <a:bodyPr wrap="none" lIns="82104" tIns="41052" rIns="82104" bIns="41052" anchor="ctr"/>
          <a:lstStyle/>
          <a:p>
            <a:pPr algn="ctr" defTabSz="820738"/>
            <a:r>
              <a:rPr lang="es-ES" sz="1800" b="1" smtClean="0">
                <a:solidFill>
                  <a:schemeClr val="bg1"/>
                </a:solidFill>
                <a:latin typeface="Verdana" pitchFamily="34" charset="0"/>
              </a:rPr>
              <a:t>Valoracion cuantitativa </a:t>
            </a:r>
          </a:p>
          <a:p>
            <a:pPr algn="ctr" defTabSz="820738"/>
            <a:r>
              <a:rPr lang="es-ES" sz="1800" b="1" smtClean="0">
                <a:solidFill>
                  <a:schemeClr val="bg1"/>
                </a:solidFill>
                <a:latin typeface="Verdana" pitchFamily="34" charset="0"/>
              </a:rPr>
              <a:t>de la solvencia</a:t>
            </a:r>
            <a:endParaRPr lang="es-ES" sz="1800" b="1">
              <a:solidFill>
                <a:schemeClr val="bg1"/>
              </a:solidFill>
              <a:latin typeface="Verdana" pitchFamily="34" charset="0"/>
            </a:endParaRPr>
          </a:p>
        </p:txBody>
      </p:sp>
      <p:sp>
        <p:nvSpPr>
          <p:cNvPr id="18438" name="AutoShape 6">
            <a:hlinkClick r:id="rId6" action="ppaction://hlinksldjump"/>
          </p:cNvPr>
          <p:cNvSpPr>
            <a:spLocks noChangeArrowheads="1"/>
          </p:cNvSpPr>
          <p:nvPr/>
        </p:nvSpPr>
        <p:spPr bwMode="auto">
          <a:xfrm>
            <a:off x="152400" y="3490913"/>
            <a:ext cx="2774950" cy="925512"/>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lIns="82104" tIns="41052" rIns="82104" bIns="41052" anchor="ctr"/>
          <a:lstStyle/>
          <a:p>
            <a:pPr algn="ctr" defTabSz="820738"/>
            <a:r>
              <a:rPr lang="es-ES" sz="1800" b="1" smtClean="0">
                <a:latin typeface="Verdana" pitchFamily="34" charset="0"/>
              </a:rPr>
              <a:t>Fondos Propios</a:t>
            </a:r>
            <a:endParaRPr lang="es-ES" sz="1800">
              <a:latin typeface="Verdana" pitchFamily="34" charset="0"/>
            </a:endParaRPr>
          </a:p>
        </p:txBody>
      </p:sp>
      <p:sp>
        <p:nvSpPr>
          <p:cNvPr id="18439" name="AutoShape 7">
            <a:hlinkClick r:id="rId7" action="ppaction://hlinksldjump"/>
          </p:cNvPr>
          <p:cNvSpPr>
            <a:spLocks noChangeArrowheads="1"/>
          </p:cNvSpPr>
          <p:nvPr/>
        </p:nvSpPr>
        <p:spPr bwMode="auto">
          <a:xfrm>
            <a:off x="3300413" y="3490913"/>
            <a:ext cx="2776537" cy="925512"/>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lIns="82104" tIns="41052" rIns="82104" bIns="41052" anchor="ctr"/>
          <a:lstStyle/>
          <a:p>
            <a:pPr algn="ctr" defTabSz="820738"/>
            <a:r>
              <a:rPr lang="es-ES" sz="1800" b="1" smtClean="0">
                <a:latin typeface="Verdana" pitchFamily="34" charset="0"/>
              </a:rPr>
              <a:t>Capital regulatorio</a:t>
            </a:r>
            <a:endParaRPr lang="es-ES" sz="1800" b="1">
              <a:latin typeface="Verdana" pitchFamily="34" charset="0"/>
            </a:endParaRPr>
          </a:p>
        </p:txBody>
      </p:sp>
      <p:cxnSp>
        <p:nvCxnSpPr>
          <p:cNvPr id="18441" name="AutoShape 9"/>
          <p:cNvCxnSpPr>
            <a:cxnSpLocks noChangeShapeType="1"/>
            <a:stCxn id="18440" idx="0"/>
            <a:endCxn id="18438" idx="2"/>
          </p:cNvCxnSpPr>
          <p:nvPr/>
        </p:nvCxnSpPr>
        <p:spPr bwMode="auto">
          <a:xfrm rot="16200000" flipV="1">
            <a:off x="1982788" y="3973513"/>
            <a:ext cx="677863" cy="1563688"/>
          </a:xfrm>
          <a:prstGeom prst="bentConnector3">
            <a:avLst>
              <a:gd name="adj1" fmla="val 50000"/>
            </a:avLst>
          </a:prstGeom>
          <a:noFill/>
          <a:ln w="25400">
            <a:solidFill>
              <a:schemeClr val="tx1"/>
            </a:solidFill>
            <a:miter lim="800000"/>
            <a:headEnd/>
            <a:tailEnd type="triangle" w="lg" len="lg"/>
          </a:ln>
          <a:effectLst/>
        </p:spPr>
      </p:cxnSp>
      <p:cxnSp>
        <p:nvCxnSpPr>
          <p:cNvPr id="18442" name="AutoShape 10"/>
          <p:cNvCxnSpPr>
            <a:cxnSpLocks noChangeShapeType="1"/>
            <a:stCxn id="18440" idx="0"/>
            <a:endCxn id="18439" idx="2"/>
          </p:cNvCxnSpPr>
          <p:nvPr/>
        </p:nvCxnSpPr>
        <p:spPr bwMode="auto">
          <a:xfrm rot="5400000" flipH="1" flipV="1">
            <a:off x="3557191" y="3962798"/>
            <a:ext cx="677863" cy="1585119"/>
          </a:xfrm>
          <a:prstGeom prst="bentConnector3">
            <a:avLst>
              <a:gd name="adj1" fmla="val 50000"/>
            </a:avLst>
          </a:prstGeom>
          <a:noFill/>
          <a:ln w="25400">
            <a:solidFill>
              <a:schemeClr val="tx1"/>
            </a:solidFill>
            <a:miter lim="800000"/>
            <a:headEnd/>
            <a:tailEnd type="triangle" w="lg" len="lg"/>
          </a:ln>
          <a:effectLst/>
        </p:spPr>
      </p:cxnSp>
      <p:cxnSp>
        <p:nvCxnSpPr>
          <p:cNvPr id="18443" name="AutoShape 11"/>
          <p:cNvCxnSpPr>
            <a:cxnSpLocks noChangeShapeType="1"/>
            <a:stCxn id="18438" idx="0"/>
            <a:endCxn id="18437" idx="2"/>
          </p:cNvCxnSpPr>
          <p:nvPr/>
        </p:nvCxnSpPr>
        <p:spPr bwMode="auto">
          <a:xfrm rot="5400000" flipH="1" flipV="1">
            <a:off x="2043907" y="2431257"/>
            <a:ext cx="555624" cy="1563688"/>
          </a:xfrm>
          <a:prstGeom prst="bentConnector3">
            <a:avLst>
              <a:gd name="adj1" fmla="val 50000"/>
            </a:avLst>
          </a:prstGeom>
          <a:noFill/>
          <a:ln w="25400">
            <a:solidFill>
              <a:schemeClr val="tx1"/>
            </a:solidFill>
            <a:miter lim="800000"/>
            <a:headEnd/>
            <a:tailEnd type="triangle" w="med" len="med"/>
          </a:ln>
          <a:effectLst/>
        </p:spPr>
      </p:cxnSp>
      <p:cxnSp>
        <p:nvCxnSpPr>
          <p:cNvPr id="18444" name="AutoShape 12"/>
          <p:cNvCxnSpPr>
            <a:cxnSpLocks noChangeShapeType="1"/>
            <a:stCxn id="18439" idx="0"/>
            <a:endCxn id="18437" idx="2"/>
          </p:cNvCxnSpPr>
          <p:nvPr/>
        </p:nvCxnSpPr>
        <p:spPr bwMode="auto">
          <a:xfrm rot="16200000" flipV="1">
            <a:off x="3618311" y="2420541"/>
            <a:ext cx="555624" cy="1585119"/>
          </a:xfrm>
          <a:prstGeom prst="bentConnector3">
            <a:avLst>
              <a:gd name="adj1" fmla="val 50000"/>
            </a:avLst>
          </a:prstGeom>
          <a:noFill/>
          <a:ln w="25400">
            <a:solidFill>
              <a:schemeClr val="tx1"/>
            </a:solidFill>
            <a:miter lim="800000"/>
            <a:headEnd/>
            <a:tailEnd type="triangle" w="lg" len="lg"/>
          </a:ln>
          <a:effectLst/>
        </p:spPr>
      </p:cxnSp>
      <p:sp>
        <p:nvSpPr>
          <p:cNvPr id="18445" name="AutoShape 13"/>
          <p:cNvSpPr>
            <a:spLocks noChangeArrowheads="1"/>
          </p:cNvSpPr>
          <p:nvPr/>
        </p:nvSpPr>
        <p:spPr bwMode="auto">
          <a:xfrm>
            <a:off x="6248401" y="1714501"/>
            <a:ext cx="2743200" cy="4457700"/>
          </a:xfrm>
          <a:prstGeom prst="wedgeRoundRectCallout">
            <a:avLst>
              <a:gd name="adj1" fmla="val -92088"/>
              <a:gd name="adj2" fmla="val 36327"/>
              <a:gd name="adj3" fmla="val 16667"/>
            </a:avLst>
          </a:prstGeom>
          <a:solidFill>
            <a:schemeClr val="accent6">
              <a:lumMod val="40000"/>
              <a:lumOff val="60000"/>
            </a:schemeClr>
          </a:solidFill>
          <a:ln w="9525">
            <a:solidFill>
              <a:schemeClr val="tx1"/>
            </a:solidFill>
            <a:miter lim="800000"/>
            <a:headEnd/>
            <a:tailEnd/>
          </a:ln>
          <a:effectLst/>
        </p:spPr>
        <p:txBody>
          <a:bodyPr/>
          <a:lstStyle/>
          <a:p>
            <a:pPr algn="ctr"/>
            <a:r>
              <a:rPr lang="es-ES" sz="2000" b="1" i="1" smtClean="0">
                <a:solidFill>
                  <a:schemeClr val="bg1"/>
                </a:solidFill>
                <a:latin typeface="Verdana" pitchFamily="34" charset="0"/>
              </a:rPr>
              <a:t>Balance de S2</a:t>
            </a:r>
          </a:p>
          <a:p>
            <a:pPr algn="ctr"/>
            <a:endParaRPr lang="es-ES" sz="2000" b="1" i="1" smtClean="0">
              <a:solidFill>
                <a:schemeClr val="bg1"/>
              </a:solidFill>
              <a:latin typeface="Verdana" pitchFamily="34" charset="0"/>
            </a:endParaRPr>
          </a:p>
          <a:p>
            <a:pPr marL="285750" indent="-285750">
              <a:buFont typeface="Arial" pitchFamily="34" charset="0"/>
              <a:buChar char="•"/>
            </a:pPr>
            <a:r>
              <a:rPr lang="es-ES" sz="1600" b="1" i="1" smtClean="0">
                <a:solidFill>
                  <a:schemeClr val="bg1"/>
                </a:solidFill>
                <a:latin typeface="Verdana" pitchFamily="34" charset="0"/>
              </a:rPr>
              <a:t>Valoracion economica y consistente con el mercado</a:t>
            </a:r>
          </a:p>
          <a:p>
            <a:pPr marL="285750" indent="-285750">
              <a:buFont typeface="Arial" pitchFamily="34" charset="0"/>
              <a:buChar char="•"/>
            </a:pPr>
            <a:endParaRPr lang="es-ES" sz="1600" b="1" i="1" smtClean="0">
              <a:solidFill>
                <a:schemeClr val="bg1"/>
              </a:solidFill>
              <a:latin typeface="Verdana" pitchFamily="34" charset="0"/>
            </a:endParaRPr>
          </a:p>
          <a:p>
            <a:pPr marL="285750" indent="-285750">
              <a:buFont typeface="Arial" pitchFamily="34" charset="0"/>
              <a:buChar char="•"/>
            </a:pPr>
            <a:r>
              <a:rPr lang="es-ES" sz="1600" b="1" i="1" smtClean="0">
                <a:solidFill>
                  <a:schemeClr val="bg1"/>
                </a:solidFill>
                <a:latin typeface="Verdana" pitchFamily="34" charset="0"/>
              </a:rPr>
              <a:t>Consistencia entre Activos, Pasivos y Riesgos</a:t>
            </a:r>
          </a:p>
          <a:p>
            <a:endParaRPr lang="es-ES" sz="1400" i="1" smtClean="0">
              <a:latin typeface="Verdana" pitchFamily="34" charset="0"/>
            </a:endParaRPr>
          </a:p>
          <a:p>
            <a:pPr marL="285750" indent="-285750">
              <a:buFont typeface="Arial" pitchFamily="34" charset="0"/>
              <a:buChar char="•"/>
            </a:pPr>
            <a:r>
              <a:rPr lang="es-ES" sz="1400" b="1" i="1" smtClean="0">
                <a:solidFill>
                  <a:schemeClr val="bg1"/>
                </a:solidFill>
                <a:latin typeface="Verdana" pitchFamily="34" charset="0"/>
              </a:rPr>
              <a:t>Este pilar se sostiene si valoracion y la medicion de todos los riesgos es coherente</a:t>
            </a:r>
            <a:endParaRPr lang="es-ES" sz="1400" b="1" i="1">
              <a:solidFill>
                <a:schemeClr val="bg1"/>
              </a:solidFill>
              <a:latin typeface="Verdana" pitchFamily="34" charset="0"/>
            </a:endParaRPr>
          </a:p>
        </p:txBody>
      </p:sp>
      <p:sp>
        <p:nvSpPr>
          <p:cNvPr id="18440" name="AutoShape 8">
            <a:hlinkClick r:id="" action="ppaction://noaction"/>
          </p:cNvPr>
          <p:cNvSpPr>
            <a:spLocks noChangeArrowheads="1"/>
          </p:cNvSpPr>
          <p:nvPr/>
        </p:nvSpPr>
        <p:spPr bwMode="auto">
          <a:xfrm>
            <a:off x="944563" y="5094288"/>
            <a:ext cx="4318000" cy="925512"/>
          </a:xfrm>
          <a:prstGeom prst="roundRect">
            <a:avLst>
              <a:gd name="adj" fmla="val 16667"/>
            </a:avLst>
          </a:prstGeom>
          <a:solidFill>
            <a:schemeClr val="accent6">
              <a:lumMod val="75000"/>
              <a:alpha val="42000"/>
            </a:schemeClr>
          </a:solidFill>
          <a:ln w="9525">
            <a:solidFill>
              <a:schemeClr val="tx1"/>
            </a:solidFill>
            <a:round/>
            <a:headEnd/>
            <a:tailEnd/>
          </a:ln>
          <a:effectLst/>
        </p:spPr>
        <p:txBody>
          <a:bodyPr wrap="none" lIns="82104" tIns="41052" rIns="82104" bIns="41052" anchor="ctr"/>
          <a:lstStyle/>
          <a:p>
            <a:pPr algn="ctr" defTabSz="820738"/>
            <a:r>
              <a:rPr lang="es-ES" sz="1800" b="1" smtClean="0">
                <a:solidFill>
                  <a:schemeClr val="bg1"/>
                </a:solidFill>
                <a:latin typeface="Verdana" pitchFamily="34" charset="0"/>
              </a:rPr>
              <a:t>Valoracion de Activos y Pasivos </a:t>
            </a:r>
          </a:p>
          <a:p>
            <a:pPr algn="ctr" defTabSz="820738"/>
            <a:r>
              <a:rPr lang="es-ES" sz="1800" b="1" smtClean="0">
                <a:solidFill>
                  <a:schemeClr val="bg1"/>
                </a:solidFill>
                <a:latin typeface="Verdana" pitchFamily="34" charset="0"/>
              </a:rPr>
              <a:t>con fines de evaluacion </a:t>
            </a:r>
          </a:p>
          <a:p>
            <a:pPr algn="ctr" defTabSz="820738"/>
            <a:r>
              <a:rPr lang="es-ES" sz="1800" b="1" smtClean="0">
                <a:solidFill>
                  <a:schemeClr val="bg1"/>
                </a:solidFill>
                <a:latin typeface="Verdana" pitchFamily="34" charset="0"/>
              </a:rPr>
              <a:t>de solvencia </a:t>
            </a:r>
            <a:endParaRPr lang="es-ES" sz="1800" b="1">
              <a:solidFill>
                <a:schemeClr val="bg1"/>
              </a:solidFill>
              <a:latin typeface="Verdana" pitchFamily="34" charset="0"/>
            </a:endParaRPr>
          </a:p>
        </p:txBody>
      </p:sp>
      <p:pic>
        <p:nvPicPr>
          <p:cNvPr id="17411" name="Picture 3"/>
          <p:cNvPicPr>
            <a:picLocks noChangeAspect="1" noChangeArrowheads="1"/>
          </p:cNvPicPr>
          <p:nvPr/>
        </p:nvPicPr>
        <p:blipFill>
          <a:blip r:embed="rId8">
            <a:extLst>
              <a:ext uri="{BEBA8EAE-BF5A-486C-A8C5-ECC9F3942E4B}">
                <a14:imgProps xmlns:a14="http://schemas.microsoft.com/office/drawing/2010/main">
                  <a14:imgLayer r:embed="rId9">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160587" y="4633687"/>
            <a:ext cx="19939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10">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106613" y="4633687"/>
            <a:ext cx="19939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11">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106613" y="4633686"/>
            <a:ext cx="1993900" cy="2352675"/>
          </a:xfrm>
          <a:prstGeom prst="rect">
            <a:avLst/>
          </a:prstGeom>
          <a:solidFill>
            <a:schemeClr val="tx1">
              <a:alpha val="6000"/>
            </a:schemeClr>
          </a:solidFill>
          <a:ln>
            <a:noFill/>
          </a:ln>
          <a:effectLst/>
        </p:spPr>
      </p:pic>
      <p:sp>
        <p:nvSpPr>
          <p:cNvPr id="3" name="Slide Number Placeholder 2"/>
          <p:cNvSpPr>
            <a:spLocks noGrp="1"/>
          </p:cNvSpPr>
          <p:nvPr>
            <p:ph type="sldNum" sz="quarter" idx="11"/>
          </p:nvPr>
        </p:nvSpPr>
        <p:spPr/>
        <p:txBody>
          <a:bodyPr/>
          <a:lstStyle/>
          <a:p>
            <a:pPr>
              <a:defRPr/>
            </a:pPr>
            <a:fld id="{766743C4-0D8A-4614-B6A5-D4D5C45F5DFA}" type="slidenum">
              <a:rPr lang="en-GB" smtClean="0"/>
              <a:pPr>
                <a:defRPr/>
              </a:pPr>
              <a:t>6</a:t>
            </a:fld>
            <a:endParaRPr lang="en-GB" sz="1400">
              <a:latin typeface="Arial" charset="0"/>
            </a:endParaRPr>
          </a:p>
        </p:txBody>
      </p:sp>
    </p:spTree>
    <p:extLst>
      <p:ext uri="{BB962C8B-B14F-4D97-AF65-F5344CB8AC3E}">
        <p14:creationId xmlns:p14="http://schemas.microsoft.com/office/powerpoint/2010/main" val="39446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arn(inVertical)">
                                      <p:cBhvr>
                                        <p:cTn id="13" dur="500"/>
                                        <p:tgtEl>
                                          <p:spTgt spid="1843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arn(inVertical)">
                                      <p:cBhvr>
                                        <p:cTn id="16" dur="500"/>
                                        <p:tgtEl>
                                          <p:spTgt spid="184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44"/>
                                        </p:tgtEl>
                                        <p:attrNameLst>
                                          <p:attrName>style.visibility</p:attrName>
                                        </p:attrNameLst>
                                      </p:cBhvr>
                                      <p:to>
                                        <p:strVal val="visible"/>
                                      </p:to>
                                    </p:set>
                                    <p:animEffect transition="in" filter="fade">
                                      <p:cBhvr>
                                        <p:cTn id="21" dur="1000"/>
                                        <p:tgtEl>
                                          <p:spTgt spid="18444"/>
                                        </p:tgtEl>
                                      </p:cBhvr>
                                    </p:animEffect>
                                    <p:anim calcmode="lin" valueType="num">
                                      <p:cBhvr>
                                        <p:cTn id="22" dur="1000" fill="hold"/>
                                        <p:tgtEl>
                                          <p:spTgt spid="18444"/>
                                        </p:tgtEl>
                                        <p:attrNameLst>
                                          <p:attrName>ppt_x</p:attrName>
                                        </p:attrNameLst>
                                      </p:cBhvr>
                                      <p:tavLst>
                                        <p:tav tm="0">
                                          <p:val>
                                            <p:strVal val="#ppt_x"/>
                                          </p:val>
                                        </p:tav>
                                        <p:tav tm="100000">
                                          <p:val>
                                            <p:strVal val="#ppt_x"/>
                                          </p:val>
                                        </p:tav>
                                      </p:tavLst>
                                    </p:anim>
                                    <p:anim calcmode="lin" valueType="num">
                                      <p:cBhvr>
                                        <p:cTn id="23" dur="1000" fill="hold"/>
                                        <p:tgtEl>
                                          <p:spTgt spid="1844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443"/>
                                        </p:tgtEl>
                                        <p:attrNameLst>
                                          <p:attrName>style.visibility</p:attrName>
                                        </p:attrNameLst>
                                      </p:cBhvr>
                                      <p:to>
                                        <p:strVal val="visible"/>
                                      </p:to>
                                    </p:set>
                                    <p:animEffect transition="in" filter="fade">
                                      <p:cBhvr>
                                        <p:cTn id="26" dur="1000"/>
                                        <p:tgtEl>
                                          <p:spTgt spid="18443"/>
                                        </p:tgtEl>
                                      </p:cBhvr>
                                    </p:animEffect>
                                    <p:anim calcmode="lin" valueType="num">
                                      <p:cBhvr>
                                        <p:cTn id="27" dur="1000" fill="hold"/>
                                        <p:tgtEl>
                                          <p:spTgt spid="18443"/>
                                        </p:tgtEl>
                                        <p:attrNameLst>
                                          <p:attrName>ppt_x</p:attrName>
                                        </p:attrNameLst>
                                      </p:cBhvr>
                                      <p:tavLst>
                                        <p:tav tm="0">
                                          <p:val>
                                            <p:strVal val="#ppt_x"/>
                                          </p:val>
                                        </p:tav>
                                        <p:tav tm="100000">
                                          <p:val>
                                            <p:strVal val="#ppt_x"/>
                                          </p:val>
                                        </p:tav>
                                      </p:tavLst>
                                    </p:anim>
                                    <p:anim calcmode="lin" valueType="num">
                                      <p:cBhvr>
                                        <p:cTn id="28" dur="1000" fill="hold"/>
                                        <p:tgtEl>
                                          <p:spTgt spid="1844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440"/>
                                        </p:tgtEl>
                                        <p:attrNameLst>
                                          <p:attrName>style.visibility</p:attrName>
                                        </p:attrNameLst>
                                      </p:cBhvr>
                                      <p:to>
                                        <p:strVal val="visible"/>
                                      </p:to>
                                    </p:set>
                                    <p:animEffect transition="in" filter="circle(in)">
                                      <p:cBhvr>
                                        <p:cTn id="33" dur="2000"/>
                                        <p:tgtEl>
                                          <p:spTgt spid="1844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442"/>
                                        </p:tgtEl>
                                        <p:attrNameLst>
                                          <p:attrName>style.visibility</p:attrName>
                                        </p:attrNameLst>
                                      </p:cBhvr>
                                      <p:to>
                                        <p:strVal val="visible"/>
                                      </p:to>
                                    </p:set>
                                    <p:animEffect transition="in" filter="fade">
                                      <p:cBhvr>
                                        <p:cTn id="38" dur="1000"/>
                                        <p:tgtEl>
                                          <p:spTgt spid="18442"/>
                                        </p:tgtEl>
                                      </p:cBhvr>
                                    </p:animEffect>
                                    <p:anim calcmode="lin" valueType="num">
                                      <p:cBhvr>
                                        <p:cTn id="39" dur="1000" fill="hold"/>
                                        <p:tgtEl>
                                          <p:spTgt spid="18442"/>
                                        </p:tgtEl>
                                        <p:attrNameLst>
                                          <p:attrName>ppt_x</p:attrName>
                                        </p:attrNameLst>
                                      </p:cBhvr>
                                      <p:tavLst>
                                        <p:tav tm="0">
                                          <p:val>
                                            <p:strVal val="#ppt_x"/>
                                          </p:val>
                                        </p:tav>
                                        <p:tav tm="100000">
                                          <p:val>
                                            <p:strVal val="#ppt_x"/>
                                          </p:val>
                                        </p:tav>
                                      </p:tavLst>
                                    </p:anim>
                                    <p:anim calcmode="lin" valueType="num">
                                      <p:cBhvr>
                                        <p:cTn id="40" dur="1000" fill="hold"/>
                                        <p:tgtEl>
                                          <p:spTgt spid="1844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441"/>
                                        </p:tgtEl>
                                        <p:attrNameLst>
                                          <p:attrName>style.visibility</p:attrName>
                                        </p:attrNameLst>
                                      </p:cBhvr>
                                      <p:to>
                                        <p:strVal val="visible"/>
                                      </p:to>
                                    </p:set>
                                    <p:animEffect transition="in" filter="fade">
                                      <p:cBhvr>
                                        <p:cTn id="43" dur="1000"/>
                                        <p:tgtEl>
                                          <p:spTgt spid="18441"/>
                                        </p:tgtEl>
                                      </p:cBhvr>
                                    </p:animEffect>
                                    <p:anim calcmode="lin" valueType="num">
                                      <p:cBhvr>
                                        <p:cTn id="44" dur="1000" fill="hold"/>
                                        <p:tgtEl>
                                          <p:spTgt spid="18441"/>
                                        </p:tgtEl>
                                        <p:attrNameLst>
                                          <p:attrName>ppt_x</p:attrName>
                                        </p:attrNameLst>
                                      </p:cBhvr>
                                      <p:tavLst>
                                        <p:tav tm="0">
                                          <p:val>
                                            <p:strVal val="#ppt_x"/>
                                          </p:val>
                                        </p:tav>
                                        <p:tav tm="100000">
                                          <p:val>
                                            <p:strVal val="#ppt_x"/>
                                          </p:val>
                                        </p:tav>
                                      </p:tavLst>
                                    </p:anim>
                                    <p:anim calcmode="lin" valueType="num">
                                      <p:cBhvr>
                                        <p:cTn id="45"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445"/>
                                        </p:tgtEl>
                                        <p:attrNameLst>
                                          <p:attrName>style.visibility</p:attrName>
                                        </p:attrNameLst>
                                      </p:cBhvr>
                                      <p:to>
                                        <p:strVal val="visible"/>
                                      </p:to>
                                    </p:set>
                                    <p:animEffect transition="in" filter="circle(in)">
                                      <p:cBhvr>
                                        <p:cTn id="54" dur="2000"/>
                                        <p:tgtEl>
                                          <p:spTgt spid="184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411"/>
                                        </p:tgtEl>
                                        <p:attrNameLst>
                                          <p:attrName>style.visibility</p:attrName>
                                        </p:attrNameLst>
                                      </p:cBhvr>
                                      <p:to>
                                        <p:strVal val="visible"/>
                                      </p:to>
                                    </p:set>
                                    <p:animEffect transition="in" filter="fade">
                                      <p:cBhvr>
                                        <p:cTn id="59" dur="500"/>
                                        <p:tgtEl>
                                          <p:spTgt spid="17411"/>
                                        </p:tgtEl>
                                      </p:cBhvr>
                                    </p:animEffect>
                                  </p:childTnLst>
                                  <p:subTnLst>
                                    <p:set>
                                      <p:cBhvr override="childStyle">
                                        <p:cTn dur="1" fill="hold" display="0" masterRel="nextClick" afterEffect="1"/>
                                        <p:tgtEl>
                                          <p:spTgt spid="17411"/>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412"/>
                                        </p:tgtEl>
                                        <p:attrNameLst>
                                          <p:attrName>style.visibility</p:attrName>
                                        </p:attrNameLst>
                                      </p:cBhvr>
                                      <p:to>
                                        <p:strVal val="visible"/>
                                      </p:to>
                                    </p:set>
                                    <p:animEffect transition="in" filter="fade">
                                      <p:cBhvr>
                                        <p:cTn id="64" dur="500"/>
                                        <p:tgtEl>
                                          <p:spTgt spid="17412"/>
                                        </p:tgtEl>
                                      </p:cBhvr>
                                    </p:animEffect>
                                  </p:childTnLst>
                                  <p:subTnLst>
                                    <p:set>
                                      <p:cBhvr override="childStyle">
                                        <p:cTn dur="1" fill="hold" display="0" masterRel="nextClick" afterEffect="1"/>
                                        <p:tgtEl>
                                          <p:spTgt spid="17412"/>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413"/>
                                        </p:tgtEl>
                                        <p:attrNameLst>
                                          <p:attrName>style.visibility</p:attrName>
                                        </p:attrNameLst>
                                      </p:cBhvr>
                                      <p:to>
                                        <p:strVal val="visible"/>
                                      </p:to>
                                    </p:set>
                                    <p:animEffect transition="in" filter="fade">
                                      <p:cBhvr>
                                        <p:cTn id="69" dur="500"/>
                                        <p:tgtEl>
                                          <p:spTgt spid="17413"/>
                                        </p:tgtEl>
                                      </p:cBhvr>
                                    </p:animEffect>
                                  </p:childTnLst>
                                  <p:subTnLst>
                                    <p:set>
                                      <p:cBhvr override="childStyle">
                                        <p:cTn dur="1" fill="hold" display="0" masterRel="nextClick" afterEffect="1"/>
                                        <p:tgtEl>
                                          <p:spTgt spid="174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8439" grpId="0" animBg="1"/>
      <p:bldP spid="18445" grpId="0" animBg="1"/>
      <p:bldP spid="1844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Conector recto de flecha"/>
          <p:cNvCxnSpPr/>
          <p:nvPr/>
        </p:nvCxnSpPr>
        <p:spPr>
          <a:xfrm rot="16200000" flipV="1">
            <a:off x="3321844" y="3893344"/>
            <a:ext cx="2000250" cy="928688"/>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4" name="1 Gráfico"/>
          <p:cNvGraphicFramePr/>
          <p:nvPr>
            <p:extLst>
              <p:ext uri="{D42A27DB-BD31-4B8C-83A1-F6EECF244321}">
                <p14:modId xmlns:p14="http://schemas.microsoft.com/office/powerpoint/2010/main" val="2436217473"/>
              </p:ext>
            </p:extLst>
          </p:nvPr>
        </p:nvGraphicFramePr>
        <p:xfrm>
          <a:off x="1214414" y="1643050"/>
          <a:ext cx="7358114" cy="4786346"/>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12 Conector recto de flecha"/>
          <p:cNvCxnSpPr/>
          <p:nvPr/>
        </p:nvCxnSpPr>
        <p:spPr>
          <a:xfrm rot="5400000" flipH="1" flipV="1">
            <a:off x="2178844" y="3536157"/>
            <a:ext cx="1714500" cy="1357312"/>
          </a:xfrm>
          <a:prstGeom prst="straightConnector1">
            <a:avLst/>
          </a:prstGeom>
          <a:ln w="19050">
            <a:solidFill>
              <a:srgbClr val="000099"/>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0800000" flipV="1">
            <a:off x="2428875" y="4214813"/>
            <a:ext cx="642938" cy="142875"/>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6200000" flipV="1">
            <a:off x="2536031" y="3679032"/>
            <a:ext cx="714375" cy="357188"/>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2678906" y="3536157"/>
            <a:ext cx="1071563" cy="285750"/>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633" name="27 CuadroTexto"/>
          <p:cNvSpPr txBox="1">
            <a:spLocks noChangeArrowheads="1"/>
          </p:cNvSpPr>
          <p:nvPr/>
        </p:nvSpPr>
        <p:spPr bwMode="auto">
          <a:xfrm>
            <a:off x="2928938" y="4005263"/>
            <a:ext cx="2214562" cy="738664"/>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dirty="0">
                <a:latin typeface="Arial Unicode MS" pitchFamily="34" charset="-128"/>
                <a:ea typeface="Arial Unicode MS" pitchFamily="34" charset="-128"/>
                <a:cs typeface="Arial Unicode MS" pitchFamily="34" charset="-128"/>
              </a:rPr>
              <a:t>Parte observable de la curva de tipos (</a:t>
            </a:r>
            <a:r>
              <a:rPr lang="es-ES" sz="1400" i="1" dirty="0">
                <a:latin typeface="Arial Unicode MS" pitchFamily="34" charset="-128"/>
                <a:ea typeface="Arial Unicode MS" pitchFamily="34" charset="-128"/>
                <a:cs typeface="Arial Unicode MS" pitchFamily="34" charset="-128"/>
              </a:rPr>
              <a:t>no extrapolada</a:t>
            </a:r>
            <a:r>
              <a:rPr lang="es-ES" sz="1400" dirty="0">
                <a:latin typeface="Arial Unicode MS" pitchFamily="34" charset="-128"/>
                <a:ea typeface="Arial Unicode MS" pitchFamily="34" charset="-128"/>
                <a:cs typeface="Arial Unicode MS" pitchFamily="34" charset="-128"/>
              </a:rPr>
              <a:t>)</a:t>
            </a:r>
          </a:p>
        </p:txBody>
      </p:sp>
      <p:sp>
        <p:nvSpPr>
          <p:cNvPr id="26634" name="32 CuadroTexto"/>
          <p:cNvSpPr txBox="1">
            <a:spLocks noChangeArrowheads="1"/>
          </p:cNvSpPr>
          <p:nvPr/>
        </p:nvSpPr>
        <p:spPr bwMode="auto">
          <a:xfrm>
            <a:off x="6143625" y="3640138"/>
            <a:ext cx="2500313" cy="523220"/>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Parte en la que los tipos alcanzan el UFR</a:t>
            </a:r>
          </a:p>
        </p:txBody>
      </p:sp>
      <p:sp>
        <p:nvSpPr>
          <p:cNvPr id="34" name="33 Abrir llave"/>
          <p:cNvSpPr/>
          <p:nvPr/>
        </p:nvSpPr>
        <p:spPr>
          <a:xfrm rot="16200000">
            <a:off x="7143750" y="2428875"/>
            <a:ext cx="285750" cy="2000250"/>
          </a:xfrm>
          <a:prstGeom prst="leftBrace">
            <a:avLst/>
          </a:prstGeom>
          <a:ln w="25400">
            <a:solidFill>
              <a:srgbClr val="0000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35" name="34 Abrir llave"/>
          <p:cNvSpPr/>
          <p:nvPr/>
        </p:nvSpPr>
        <p:spPr>
          <a:xfrm rot="15960000" flipH="1">
            <a:off x="4893469" y="1821657"/>
            <a:ext cx="285750" cy="2500312"/>
          </a:xfrm>
          <a:prstGeom prst="leftBrace">
            <a:avLst>
              <a:gd name="adj1" fmla="val 8333"/>
              <a:gd name="adj2" fmla="val 50000"/>
            </a:avLst>
          </a:prstGeom>
          <a:ln w="25400">
            <a:solidFill>
              <a:srgbClr val="0000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26637" name="35 CuadroTexto"/>
          <p:cNvSpPr txBox="1">
            <a:spLocks noChangeArrowheads="1"/>
          </p:cNvSpPr>
          <p:nvPr/>
        </p:nvSpPr>
        <p:spPr bwMode="auto">
          <a:xfrm>
            <a:off x="4000500" y="2428875"/>
            <a:ext cx="2000250" cy="307777"/>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Parte extrapolada</a:t>
            </a:r>
          </a:p>
        </p:txBody>
      </p:sp>
      <p:sp>
        <p:nvSpPr>
          <p:cNvPr id="41" name="40 Elipse"/>
          <p:cNvSpPr/>
          <p:nvPr/>
        </p:nvSpPr>
        <p:spPr>
          <a:xfrm>
            <a:off x="3714750" y="3214688"/>
            <a:ext cx="142875" cy="142875"/>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26643" name="44 CuadroTexto"/>
          <p:cNvSpPr txBox="1">
            <a:spLocks noChangeArrowheads="1"/>
          </p:cNvSpPr>
          <p:nvPr/>
        </p:nvSpPr>
        <p:spPr bwMode="auto">
          <a:xfrm>
            <a:off x="4057650" y="5357813"/>
            <a:ext cx="1428750" cy="523220"/>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i="1" dirty="0" smtClean="0">
                <a:latin typeface="Arial Unicode MS" pitchFamily="34" charset="-128"/>
                <a:ea typeface="Arial Unicode MS" pitchFamily="34" charset="-128"/>
                <a:cs typeface="Arial Unicode MS" pitchFamily="34" charset="-128"/>
              </a:rPr>
              <a:t>Comienzo extrapolación</a:t>
            </a:r>
            <a:endParaRPr lang="es-ES" sz="1400" i="1" dirty="0">
              <a:latin typeface="Arial Unicode MS" pitchFamily="34" charset="-128"/>
              <a:ea typeface="Arial Unicode MS" pitchFamily="34" charset="-128"/>
              <a:cs typeface="Arial Unicode MS" pitchFamily="34" charset="-128"/>
            </a:endParaRPr>
          </a:p>
        </p:txBody>
      </p:sp>
      <p:sp>
        <p:nvSpPr>
          <p:cNvPr id="49" name="48 Elipse"/>
          <p:cNvSpPr/>
          <p:nvPr/>
        </p:nvSpPr>
        <p:spPr>
          <a:xfrm>
            <a:off x="6215063" y="3143250"/>
            <a:ext cx="142875" cy="1428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50" name="1 Conector recto de flecha"/>
          <p:cNvSpPr/>
          <p:nvPr/>
        </p:nvSpPr>
        <p:spPr>
          <a:xfrm flipH="1">
            <a:off x="6357938" y="2071688"/>
            <a:ext cx="785812" cy="1000125"/>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6649" name="50 CuadroTexto"/>
          <p:cNvSpPr txBox="1">
            <a:spLocks noChangeArrowheads="1"/>
          </p:cNvSpPr>
          <p:nvPr/>
        </p:nvSpPr>
        <p:spPr bwMode="auto">
          <a:xfrm>
            <a:off x="6786563" y="1987550"/>
            <a:ext cx="714375" cy="307777"/>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i="1">
                <a:latin typeface="Arial Unicode MS" pitchFamily="34" charset="-128"/>
                <a:ea typeface="Arial Unicode MS" pitchFamily="34" charset="-128"/>
                <a:cs typeface="Arial Unicode MS" pitchFamily="34" charset="-128"/>
              </a:rPr>
              <a:t>T2</a:t>
            </a:r>
          </a:p>
        </p:txBody>
      </p:sp>
      <p:sp>
        <p:nvSpPr>
          <p:cNvPr id="19" name="1 Título"/>
          <p:cNvSpPr txBox="1">
            <a:spLocks/>
          </p:cNvSpPr>
          <p:nvPr/>
        </p:nvSpPr>
        <p:spPr>
          <a:xfrm>
            <a:off x="1187624" y="363191"/>
            <a:ext cx="3786188" cy="617537"/>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defPPr>
              <a:defRPr lang="de-DE"/>
            </a:defPPr>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Tipos de interés</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60</a:t>
            </a:fld>
            <a:endParaRPr lang="en-GB" dirty="0">
              <a:solidFill>
                <a:schemeClr val="tx1"/>
              </a:solidFill>
            </a:endParaRPr>
          </a:p>
        </p:txBody>
      </p:sp>
    </p:spTree>
    <p:extLst>
      <p:ext uri="{BB962C8B-B14F-4D97-AF65-F5344CB8AC3E}">
        <p14:creationId xmlns:p14="http://schemas.microsoft.com/office/powerpoint/2010/main" val="2869192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1000" fill="hold"/>
                                        <p:tgtEl>
                                          <p:spTgt spid="26633"/>
                                        </p:tgtEl>
                                        <p:attrNameLst>
                                          <p:attrName>ppt_w</p:attrName>
                                        </p:attrNameLst>
                                      </p:cBhvr>
                                      <p:tavLst>
                                        <p:tav tm="0">
                                          <p:val>
                                            <p:strVal val="#ppt_w*0.70"/>
                                          </p:val>
                                        </p:tav>
                                        <p:tav tm="100000">
                                          <p:val>
                                            <p:strVal val="#ppt_w"/>
                                          </p:val>
                                        </p:tav>
                                      </p:tavLst>
                                    </p:anim>
                                    <p:anim calcmode="lin" valueType="num">
                                      <p:cBhvr>
                                        <p:cTn id="8" dur="1000" fill="hold"/>
                                        <p:tgtEl>
                                          <p:spTgt spid="26633"/>
                                        </p:tgtEl>
                                        <p:attrNameLst>
                                          <p:attrName>ppt_h</p:attrName>
                                        </p:attrNameLst>
                                      </p:cBhvr>
                                      <p:tavLst>
                                        <p:tav tm="0">
                                          <p:val>
                                            <p:strVal val="#ppt_h"/>
                                          </p:val>
                                        </p:tav>
                                        <p:tav tm="100000">
                                          <p:val>
                                            <p:strVal val="#ppt_h"/>
                                          </p:val>
                                        </p:tav>
                                      </p:tavLst>
                                    </p:anim>
                                    <p:animEffect transition="in" filter="fade">
                                      <p:cBhvr>
                                        <p:cTn id="9" dur="1000"/>
                                        <p:tgtEl>
                                          <p:spTgt spid="26633"/>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0.70"/>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par>
                                <p:cTn id="25" presetID="5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6634"/>
                                        </p:tgtEl>
                                        <p:attrNameLst>
                                          <p:attrName>style.visibility</p:attrName>
                                        </p:attrNameLst>
                                      </p:cBhvr>
                                      <p:to>
                                        <p:strVal val="visible"/>
                                      </p:to>
                                    </p:set>
                                    <p:anim calcmode="lin" valueType="num">
                                      <p:cBhvr>
                                        <p:cTn id="34" dur="1000" fill="hold"/>
                                        <p:tgtEl>
                                          <p:spTgt spid="26634"/>
                                        </p:tgtEl>
                                        <p:attrNameLst>
                                          <p:attrName>ppt_w</p:attrName>
                                        </p:attrNameLst>
                                      </p:cBhvr>
                                      <p:tavLst>
                                        <p:tav tm="0">
                                          <p:val>
                                            <p:strVal val="#ppt_w*0.70"/>
                                          </p:val>
                                        </p:tav>
                                        <p:tav tm="100000">
                                          <p:val>
                                            <p:strVal val="#ppt_w"/>
                                          </p:val>
                                        </p:tav>
                                      </p:tavLst>
                                    </p:anim>
                                    <p:anim calcmode="lin" valueType="num">
                                      <p:cBhvr>
                                        <p:cTn id="35" dur="1000" fill="hold"/>
                                        <p:tgtEl>
                                          <p:spTgt spid="26634"/>
                                        </p:tgtEl>
                                        <p:attrNameLst>
                                          <p:attrName>ppt_h</p:attrName>
                                        </p:attrNameLst>
                                      </p:cBhvr>
                                      <p:tavLst>
                                        <p:tav tm="0">
                                          <p:val>
                                            <p:strVal val="#ppt_h"/>
                                          </p:val>
                                        </p:tav>
                                        <p:tav tm="100000">
                                          <p:val>
                                            <p:strVal val="#ppt_h"/>
                                          </p:val>
                                        </p:tav>
                                      </p:tavLst>
                                    </p:anim>
                                    <p:animEffect transition="in" filter="fade">
                                      <p:cBhvr>
                                        <p:cTn id="36" dur="1000"/>
                                        <p:tgtEl>
                                          <p:spTgt spid="26634"/>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0.70"/>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6637"/>
                                        </p:tgtEl>
                                        <p:attrNameLst>
                                          <p:attrName>style.visibility</p:attrName>
                                        </p:attrNameLst>
                                      </p:cBhvr>
                                      <p:to>
                                        <p:strVal val="visible"/>
                                      </p:to>
                                    </p:set>
                                    <p:anim calcmode="lin" valueType="num">
                                      <p:cBhvr>
                                        <p:cTn id="46" dur="1000" fill="hold"/>
                                        <p:tgtEl>
                                          <p:spTgt spid="26637"/>
                                        </p:tgtEl>
                                        <p:attrNameLst>
                                          <p:attrName>ppt_w</p:attrName>
                                        </p:attrNameLst>
                                      </p:cBhvr>
                                      <p:tavLst>
                                        <p:tav tm="0">
                                          <p:val>
                                            <p:strVal val="#ppt_w*0.70"/>
                                          </p:val>
                                        </p:tav>
                                        <p:tav tm="100000">
                                          <p:val>
                                            <p:strVal val="#ppt_w"/>
                                          </p:val>
                                        </p:tav>
                                      </p:tavLst>
                                    </p:anim>
                                    <p:anim calcmode="lin" valueType="num">
                                      <p:cBhvr>
                                        <p:cTn id="47" dur="1000" fill="hold"/>
                                        <p:tgtEl>
                                          <p:spTgt spid="26637"/>
                                        </p:tgtEl>
                                        <p:attrNameLst>
                                          <p:attrName>ppt_h</p:attrName>
                                        </p:attrNameLst>
                                      </p:cBhvr>
                                      <p:tavLst>
                                        <p:tav tm="0">
                                          <p:val>
                                            <p:strVal val="#ppt_h"/>
                                          </p:val>
                                        </p:tav>
                                        <p:tav tm="100000">
                                          <p:val>
                                            <p:strVal val="#ppt_h"/>
                                          </p:val>
                                        </p:tav>
                                      </p:tavLst>
                                    </p:anim>
                                    <p:animEffect transition="in" filter="fade">
                                      <p:cBhvr>
                                        <p:cTn id="48" dur="1000"/>
                                        <p:tgtEl>
                                          <p:spTgt spid="2663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ppt_w</p:attrName>
                                        </p:attrNameLst>
                                      </p:cBhvr>
                                      <p:tavLst>
                                        <p:tav tm="0">
                                          <p:val>
                                            <p:strVal val="#ppt_w*0.70"/>
                                          </p:val>
                                        </p:tav>
                                        <p:tav tm="100000">
                                          <p:val>
                                            <p:strVal val="#ppt_w"/>
                                          </p:val>
                                        </p:tav>
                                      </p:tavLst>
                                    </p:anim>
                                    <p:anim calcmode="lin" valueType="num">
                                      <p:cBhvr>
                                        <p:cTn id="52" dur="1000" fill="hold"/>
                                        <p:tgtEl>
                                          <p:spTgt spid="35"/>
                                        </p:tgtEl>
                                        <p:attrNameLst>
                                          <p:attrName>ppt_h</p:attrName>
                                        </p:attrNameLst>
                                      </p:cBhvr>
                                      <p:tavLst>
                                        <p:tav tm="0">
                                          <p:val>
                                            <p:strVal val="#ppt_h"/>
                                          </p:val>
                                        </p:tav>
                                        <p:tav tm="100000">
                                          <p:val>
                                            <p:strVal val="#ppt_h"/>
                                          </p:val>
                                        </p:tav>
                                      </p:tavLst>
                                    </p:anim>
                                    <p:animEffect transition="in" filter="fade">
                                      <p:cBhvr>
                                        <p:cTn id="53" dur="1000"/>
                                        <p:tgtEl>
                                          <p:spTgt spid="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1000" fill="hold"/>
                                        <p:tgtEl>
                                          <p:spTgt spid="49"/>
                                        </p:tgtEl>
                                        <p:attrNameLst>
                                          <p:attrName>ppt_w</p:attrName>
                                        </p:attrNameLst>
                                      </p:cBhvr>
                                      <p:tavLst>
                                        <p:tav tm="0">
                                          <p:val>
                                            <p:strVal val="#ppt_w*0.70"/>
                                          </p:val>
                                        </p:tav>
                                        <p:tav tm="100000">
                                          <p:val>
                                            <p:strVal val="#ppt_w"/>
                                          </p:val>
                                        </p:tav>
                                      </p:tavLst>
                                    </p:anim>
                                    <p:anim calcmode="lin" valueType="num">
                                      <p:cBhvr>
                                        <p:cTn id="59" dur="1000" fill="hold"/>
                                        <p:tgtEl>
                                          <p:spTgt spid="49"/>
                                        </p:tgtEl>
                                        <p:attrNameLst>
                                          <p:attrName>ppt_h</p:attrName>
                                        </p:attrNameLst>
                                      </p:cBhvr>
                                      <p:tavLst>
                                        <p:tav tm="0">
                                          <p:val>
                                            <p:strVal val="#ppt_h"/>
                                          </p:val>
                                        </p:tav>
                                        <p:tav tm="100000">
                                          <p:val>
                                            <p:strVal val="#ppt_h"/>
                                          </p:val>
                                        </p:tav>
                                      </p:tavLst>
                                    </p:anim>
                                    <p:animEffect transition="in" filter="fade">
                                      <p:cBhvr>
                                        <p:cTn id="60" dur="1000"/>
                                        <p:tgtEl>
                                          <p:spTgt spid="49"/>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1000" fill="hold"/>
                                        <p:tgtEl>
                                          <p:spTgt spid="50"/>
                                        </p:tgtEl>
                                        <p:attrNameLst>
                                          <p:attrName>ppt_w</p:attrName>
                                        </p:attrNameLst>
                                      </p:cBhvr>
                                      <p:tavLst>
                                        <p:tav tm="0">
                                          <p:val>
                                            <p:strVal val="#ppt_w*0.70"/>
                                          </p:val>
                                        </p:tav>
                                        <p:tav tm="100000">
                                          <p:val>
                                            <p:strVal val="#ppt_w"/>
                                          </p:val>
                                        </p:tav>
                                      </p:tavLst>
                                    </p:anim>
                                    <p:anim calcmode="lin" valueType="num">
                                      <p:cBhvr>
                                        <p:cTn id="64" dur="1000" fill="hold"/>
                                        <p:tgtEl>
                                          <p:spTgt spid="50"/>
                                        </p:tgtEl>
                                        <p:attrNameLst>
                                          <p:attrName>ppt_h</p:attrName>
                                        </p:attrNameLst>
                                      </p:cBhvr>
                                      <p:tavLst>
                                        <p:tav tm="0">
                                          <p:val>
                                            <p:strVal val="#ppt_h"/>
                                          </p:val>
                                        </p:tav>
                                        <p:tav tm="100000">
                                          <p:val>
                                            <p:strVal val="#ppt_h"/>
                                          </p:val>
                                        </p:tav>
                                      </p:tavLst>
                                    </p:anim>
                                    <p:animEffect transition="in" filter="fade">
                                      <p:cBhvr>
                                        <p:cTn id="65" dur="1000"/>
                                        <p:tgtEl>
                                          <p:spTgt spid="50"/>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6649"/>
                                        </p:tgtEl>
                                        <p:attrNameLst>
                                          <p:attrName>style.visibility</p:attrName>
                                        </p:attrNameLst>
                                      </p:cBhvr>
                                      <p:to>
                                        <p:strVal val="visible"/>
                                      </p:to>
                                    </p:set>
                                    <p:anim calcmode="lin" valueType="num">
                                      <p:cBhvr>
                                        <p:cTn id="68" dur="1000" fill="hold"/>
                                        <p:tgtEl>
                                          <p:spTgt spid="26649"/>
                                        </p:tgtEl>
                                        <p:attrNameLst>
                                          <p:attrName>ppt_w</p:attrName>
                                        </p:attrNameLst>
                                      </p:cBhvr>
                                      <p:tavLst>
                                        <p:tav tm="0">
                                          <p:val>
                                            <p:strVal val="#ppt_w*0.70"/>
                                          </p:val>
                                        </p:tav>
                                        <p:tav tm="100000">
                                          <p:val>
                                            <p:strVal val="#ppt_w"/>
                                          </p:val>
                                        </p:tav>
                                      </p:tavLst>
                                    </p:anim>
                                    <p:anim calcmode="lin" valueType="num">
                                      <p:cBhvr>
                                        <p:cTn id="69" dur="1000" fill="hold"/>
                                        <p:tgtEl>
                                          <p:spTgt spid="26649"/>
                                        </p:tgtEl>
                                        <p:attrNameLst>
                                          <p:attrName>ppt_h</p:attrName>
                                        </p:attrNameLst>
                                      </p:cBhvr>
                                      <p:tavLst>
                                        <p:tav tm="0">
                                          <p:val>
                                            <p:strVal val="#ppt_h"/>
                                          </p:val>
                                        </p:tav>
                                        <p:tav tm="100000">
                                          <p:val>
                                            <p:strVal val="#ppt_h"/>
                                          </p:val>
                                        </p:tav>
                                      </p:tavLst>
                                    </p:anim>
                                    <p:animEffect transition="in" filter="fade">
                                      <p:cBhvr>
                                        <p:cTn id="70" dur="1000"/>
                                        <p:tgtEl>
                                          <p:spTgt spid="2664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ppt_w</p:attrName>
                                        </p:attrNameLst>
                                      </p:cBhvr>
                                      <p:tavLst>
                                        <p:tav tm="0">
                                          <p:val>
                                            <p:strVal val="#ppt_w*0.70"/>
                                          </p:val>
                                        </p:tav>
                                        <p:tav tm="100000">
                                          <p:val>
                                            <p:strVal val="#ppt_w"/>
                                          </p:val>
                                        </p:tav>
                                      </p:tavLst>
                                    </p:anim>
                                    <p:anim calcmode="lin" valueType="num">
                                      <p:cBhvr>
                                        <p:cTn id="76" dur="1000" fill="hold"/>
                                        <p:tgtEl>
                                          <p:spTgt spid="41"/>
                                        </p:tgtEl>
                                        <p:attrNameLst>
                                          <p:attrName>ppt_h</p:attrName>
                                        </p:attrNameLst>
                                      </p:cBhvr>
                                      <p:tavLst>
                                        <p:tav tm="0">
                                          <p:val>
                                            <p:strVal val="#ppt_h"/>
                                          </p:val>
                                        </p:tav>
                                        <p:tav tm="100000">
                                          <p:val>
                                            <p:strVal val="#ppt_h"/>
                                          </p:val>
                                        </p:tav>
                                      </p:tavLst>
                                    </p:anim>
                                    <p:animEffect transition="in" filter="fade">
                                      <p:cBhvr>
                                        <p:cTn id="77" dur="1000"/>
                                        <p:tgtEl>
                                          <p:spTgt spid="41"/>
                                        </p:tgtEl>
                                      </p:cBhvr>
                                    </p:animEffect>
                                  </p:childTnLst>
                                </p:cTn>
                              </p:par>
                              <p:par>
                                <p:cTn id="78" presetID="55"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strVal val="#ppt_w*0.70"/>
                                          </p:val>
                                        </p:tav>
                                        <p:tav tm="100000">
                                          <p:val>
                                            <p:strVal val="#ppt_w"/>
                                          </p:val>
                                        </p:tav>
                                      </p:tavLst>
                                    </p:anim>
                                    <p:anim calcmode="lin" valueType="num">
                                      <p:cBhvr>
                                        <p:cTn id="81" dur="1000" fill="hold"/>
                                        <p:tgtEl>
                                          <p:spTgt spid="42"/>
                                        </p:tgtEl>
                                        <p:attrNameLst>
                                          <p:attrName>ppt_h</p:attrName>
                                        </p:attrNameLst>
                                      </p:cBhvr>
                                      <p:tavLst>
                                        <p:tav tm="0">
                                          <p:val>
                                            <p:strVal val="#ppt_h"/>
                                          </p:val>
                                        </p:tav>
                                        <p:tav tm="100000">
                                          <p:val>
                                            <p:strVal val="#ppt_h"/>
                                          </p:val>
                                        </p:tav>
                                      </p:tavLst>
                                    </p:anim>
                                    <p:animEffect transition="in" filter="fade">
                                      <p:cBhvr>
                                        <p:cTn id="82" dur="1000"/>
                                        <p:tgtEl>
                                          <p:spTgt spid="42"/>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26643"/>
                                        </p:tgtEl>
                                        <p:attrNameLst>
                                          <p:attrName>style.visibility</p:attrName>
                                        </p:attrNameLst>
                                      </p:cBhvr>
                                      <p:to>
                                        <p:strVal val="visible"/>
                                      </p:to>
                                    </p:set>
                                    <p:anim calcmode="lin" valueType="num">
                                      <p:cBhvr>
                                        <p:cTn id="85" dur="1000" fill="hold"/>
                                        <p:tgtEl>
                                          <p:spTgt spid="26643"/>
                                        </p:tgtEl>
                                        <p:attrNameLst>
                                          <p:attrName>ppt_w</p:attrName>
                                        </p:attrNameLst>
                                      </p:cBhvr>
                                      <p:tavLst>
                                        <p:tav tm="0">
                                          <p:val>
                                            <p:strVal val="#ppt_w*0.70"/>
                                          </p:val>
                                        </p:tav>
                                        <p:tav tm="100000">
                                          <p:val>
                                            <p:strVal val="#ppt_w"/>
                                          </p:val>
                                        </p:tav>
                                      </p:tavLst>
                                    </p:anim>
                                    <p:anim calcmode="lin" valueType="num">
                                      <p:cBhvr>
                                        <p:cTn id="86" dur="1000" fill="hold"/>
                                        <p:tgtEl>
                                          <p:spTgt spid="26643"/>
                                        </p:tgtEl>
                                        <p:attrNameLst>
                                          <p:attrName>ppt_h</p:attrName>
                                        </p:attrNameLst>
                                      </p:cBhvr>
                                      <p:tavLst>
                                        <p:tav tm="0">
                                          <p:val>
                                            <p:strVal val="#ppt_h"/>
                                          </p:val>
                                        </p:tav>
                                        <p:tav tm="100000">
                                          <p:val>
                                            <p:strVal val="#ppt_h"/>
                                          </p:val>
                                        </p:tav>
                                      </p:tavLst>
                                    </p:anim>
                                    <p:animEffect transition="in" filter="fade">
                                      <p:cBhvr>
                                        <p:cTn id="87" dur="10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P spid="26634" grpId="0" animBg="1"/>
      <p:bldP spid="34" grpId="0" animBg="1"/>
      <p:bldP spid="35" grpId="0" animBg="1"/>
      <p:bldP spid="26637" grpId="0" animBg="1"/>
      <p:bldP spid="41" grpId="0" animBg="1"/>
      <p:bldP spid="26643" grpId="0" animBg="1"/>
      <p:bldP spid="49" grpId="0" animBg="1"/>
      <p:bldP spid="50" grpId="0" animBg="1"/>
      <p:bldP spid="2664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Conector recto de flecha"/>
          <p:cNvCxnSpPr/>
          <p:nvPr/>
        </p:nvCxnSpPr>
        <p:spPr>
          <a:xfrm rot="16200000" flipV="1">
            <a:off x="3321844" y="3893344"/>
            <a:ext cx="2000250" cy="928688"/>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4" name="1 Gráfico"/>
          <p:cNvGraphicFramePr/>
          <p:nvPr>
            <p:extLst>
              <p:ext uri="{D42A27DB-BD31-4B8C-83A1-F6EECF244321}">
                <p14:modId xmlns:p14="http://schemas.microsoft.com/office/powerpoint/2010/main" val="1626318148"/>
              </p:ext>
            </p:extLst>
          </p:nvPr>
        </p:nvGraphicFramePr>
        <p:xfrm>
          <a:off x="1214414" y="1643050"/>
          <a:ext cx="7358114" cy="4786346"/>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12 Conector recto de flecha"/>
          <p:cNvCxnSpPr/>
          <p:nvPr/>
        </p:nvCxnSpPr>
        <p:spPr>
          <a:xfrm rot="5400000" flipH="1" flipV="1">
            <a:off x="2178844" y="3536157"/>
            <a:ext cx="1714500" cy="1357312"/>
          </a:xfrm>
          <a:prstGeom prst="straightConnector1">
            <a:avLst/>
          </a:prstGeom>
          <a:ln w="19050">
            <a:solidFill>
              <a:srgbClr val="000099"/>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0800000" flipV="1">
            <a:off x="2428875" y="4214813"/>
            <a:ext cx="642938" cy="142875"/>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6200000" flipV="1">
            <a:off x="2536031" y="3679032"/>
            <a:ext cx="714375" cy="357188"/>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2678906" y="3536157"/>
            <a:ext cx="1071563" cy="285750"/>
          </a:xfrm>
          <a:prstGeom prst="straightConnector1">
            <a:avLst/>
          </a:prstGeom>
          <a:ln w="19050">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368" name="27 CuadroTexto"/>
          <p:cNvSpPr txBox="1">
            <a:spLocks noChangeArrowheads="1"/>
          </p:cNvSpPr>
          <p:nvPr/>
        </p:nvSpPr>
        <p:spPr bwMode="auto">
          <a:xfrm>
            <a:off x="2928938" y="4005263"/>
            <a:ext cx="2214562" cy="738664"/>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Parte observable de la curva de tipos (</a:t>
            </a:r>
            <a:r>
              <a:rPr lang="es-ES" sz="1400" i="1">
                <a:latin typeface="Arial Unicode MS" pitchFamily="34" charset="-128"/>
                <a:ea typeface="Arial Unicode MS" pitchFamily="34" charset="-128"/>
                <a:cs typeface="Arial Unicode MS" pitchFamily="34" charset="-128"/>
              </a:rPr>
              <a:t>no extrapolada</a:t>
            </a:r>
            <a:r>
              <a:rPr lang="es-ES" sz="1400">
                <a:latin typeface="Arial Unicode MS" pitchFamily="34" charset="-128"/>
                <a:ea typeface="Arial Unicode MS" pitchFamily="34" charset="-128"/>
                <a:cs typeface="Arial Unicode MS" pitchFamily="34" charset="-128"/>
              </a:rPr>
              <a:t>)</a:t>
            </a:r>
          </a:p>
        </p:txBody>
      </p:sp>
      <p:sp>
        <p:nvSpPr>
          <p:cNvPr id="15369" name="32 CuadroTexto"/>
          <p:cNvSpPr txBox="1">
            <a:spLocks noChangeArrowheads="1"/>
          </p:cNvSpPr>
          <p:nvPr/>
        </p:nvSpPr>
        <p:spPr bwMode="auto">
          <a:xfrm>
            <a:off x="6143625" y="3640138"/>
            <a:ext cx="2500313" cy="523220"/>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Parte en la que los tipos alcanzan el UFR</a:t>
            </a:r>
          </a:p>
        </p:txBody>
      </p:sp>
      <p:sp>
        <p:nvSpPr>
          <p:cNvPr id="34" name="33 Abrir llave"/>
          <p:cNvSpPr/>
          <p:nvPr/>
        </p:nvSpPr>
        <p:spPr>
          <a:xfrm rot="16200000">
            <a:off x="7143750" y="2428875"/>
            <a:ext cx="285750" cy="2000250"/>
          </a:xfrm>
          <a:prstGeom prst="leftBrace">
            <a:avLst/>
          </a:prstGeom>
          <a:ln w="25400">
            <a:solidFill>
              <a:srgbClr val="0000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35" name="34 Abrir llave"/>
          <p:cNvSpPr/>
          <p:nvPr/>
        </p:nvSpPr>
        <p:spPr>
          <a:xfrm rot="15960000" flipH="1">
            <a:off x="4893469" y="1821657"/>
            <a:ext cx="285750" cy="2500312"/>
          </a:xfrm>
          <a:prstGeom prst="leftBrace">
            <a:avLst>
              <a:gd name="adj1" fmla="val 8333"/>
              <a:gd name="adj2" fmla="val 50000"/>
            </a:avLst>
          </a:prstGeom>
          <a:ln w="25400">
            <a:solidFill>
              <a:srgbClr val="0000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15372" name="35 CuadroTexto"/>
          <p:cNvSpPr txBox="1">
            <a:spLocks noChangeArrowheads="1"/>
          </p:cNvSpPr>
          <p:nvPr/>
        </p:nvSpPr>
        <p:spPr bwMode="auto">
          <a:xfrm>
            <a:off x="4000500" y="2428875"/>
            <a:ext cx="2000250" cy="307777"/>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Parte extrapolada</a:t>
            </a:r>
          </a:p>
        </p:txBody>
      </p:sp>
      <p:sp>
        <p:nvSpPr>
          <p:cNvPr id="26638" name="36 CuadroTexto"/>
          <p:cNvSpPr txBox="1">
            <a:spLocks noChangeArrowheads="1"/>
          </p:cNvSpPr>
          <p:nvPr/>
        </p:nvSpPr>
        <p:spPr bwMode="auto">
          <a:xfrm>
            <a:off x="642938" y="2857500"/>
            <a:ext cx="1071562" cy="738664"/>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Zona prima iliquidez</a:t>
            </a:r>
          </a:p>
        </p:txBody>
      </p:sp>
      <p:sp>
        <p:nvSpPr>
          <p:cNvPr id="38" name="37 Elipse"/>
          <p:cNvSpPr/>
          <p:nvPr/>
        </p:nvSpPr>
        <p:spPr>
          <a:xfrm>
            <a:off x="2928938" y="2714625"/>
            <a:ext cx="142875" cy="14287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39" name="1 Conector recto de flecha"/>
          <p:cNvSpPr/>
          <p:nvPr/>
        </p:nvSpPr>
        <p:spPr>
          <a:xfrm>
            <a:off x="2714625" y="1714500"/>
            <a:ext cx="285750" cy="1000125"/>
          </a:xfrm>
          <a:prstGeom prst="straightConnector1">
            <a:avLst/>
          </a:prstGeom>
          <a:ln w="19050">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6641" name="39 CuadroTexto"/>
          <p:cNvSpPr txBox="1">
            <a:spLocks noChangeArrowheads="1"/>
          </p:cNvSpPr>
          <p:nvPr/>
        </p:nvSpPr>
        <p:spPr bwMode="auto">
          <a:xfrm>
            <a:off x="1500188" y="1357313"/>
            <a:ext cx="1428750" cy="307777"/>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i="1">
                <a:latin typeface="Arial Unicode MS" pitchFamily="34" charset="-128"/>
                <a:ea typeface="Arial Unicode MS" pitchFamily="34" charset="-128"/>
                <a:cs typeface="Arial Unicode MS" pitchFamily="34" charset="-128"/>
              </a:rPr>
              <a:t>cut-off point</a:t>
            </a:r>
          </a:p>
        </p:txBody>
      </p:sp>
      <p:sp>
        <p:nvSpPr>
          <p:cNvPr id="41" name="40 Elipse"/>
          <p:cNvSpPr/>
          <p:nvPr/>
        </p:nvSpPr>
        <p:spPr>
          <a:xfrm>
            <a:off x="3714750" y="3214688"/>
            <a:ext cx="142875" cy="142875"/>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46" name="45 Abrir llave"/>
          <p:cNvSpPr/>
          <p:nvPr/>
        </p:nvSpPr>
        <p:spPr>
          <a:xfrm rot="19500369" flipH="1">
            <a:off x="3149600" y="2659063"/>
            <a:ext cx="285750" cy="363537"/>
          </a:xfrm>
          <a:prstGeom prst="leftBrace">
            <a:avLst>
              <a:gd name="adj1" fmla="val 8333"/>
              <a:gd name="adj2" fmla="val 50000"/>
            </a:avLst>
          </a:prstGeom>
          <a:ln w="25400">
            <a:solidFill>
              <a:srgbClr val="00CC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47" name="1 Conector recto de flecha"/>
          <p:cNvSpPr/>
          <p:nvPr/>
        </p:nvSpPr>
        <p:spPr>
          <a:xfrm flipH="1">
            <a:off x="3429000" y="1714500"/>
            <a:ext cx="785813" cy="1000125"/>
          </a:xfrm>
          <a:prstGeom prst="straightConnector1">
            <a:avLst/>
          </a:prstGeom>
          <a:ln w="19050">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6646" name="47 CuadroTexto"/>
          <p:cNvSpPr txBox="1">
            <a:spLocks noChangeArrowheads="1"/>
          </p:cNvSpPr>
          <p:nvPr/>
        </p:nvSpPr>
        <p:spPr bwMode="auto">
          <a:xfrm>
            <a:off x="4214813" y="1357313"/>
            <a:ext cx="2000250" cy="523220"/>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a:latin typeface="Arial Unicode MS" pitchFamily="34" charset="-128"/>
                <a:ea typeface="Arial Unicode MS" pitchFamily="34" charset="-128"/>
                <a:cs typeface="Arial Unicode MS" pitchFamily="34" charset="-128"/>
              </a:rPr>
              <a:t>Periodo dilución prima iliquidez</a:t>
            </a:r>
          </a:p>
        </p:txBody>
      </p:sp>
      <p:sp>
        <p:nvSpPr>
          <p:cNvPr id="49" name="48 Elipse"/>
          <p:cNvSpPr/>
          <p:nvPr/>
        </p:nvSpPr>
        <p:spPr>
          <a:xfrm>
            <a:off x="6215063" y="3143250"/>
            <a:ext cx="142875" cy="1428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50" name="1 Conector recto de flecha"/>
          <p:cNvSpPr/>
          <p:nvPr/>
        </p:nvSpPr>
        <p:spPr>
          <a:xfrm flipH="1">
            <a:off x="6357938" y="2071688"/>
            <a:ext cx="785812" cy="1000125"/>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15384" name="50 CuadroTexto"/>
          <p:cNvSpPr txBox="1">
            <a:spLocks noChangeArrowheads="1"/>
          </p:cNvSpPr>
          <p:nvPr/>
        </p:nvSpPr>
        <p:spPr bwMode="auto">
          <a:xfrm>
            <a:off x="6786563" y="1987550"/>
            <a:ext cx="714375" cy="307777"/>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i="1">
                <a:latin typeface="Arial Unicode MS" pitchFamily="34" charset="-128"/>
                <a:ea typeface="Arial Unicode MS" pitchFamily="34" charset="-128"/>
                <a:cs typeface="Arial Unicode MS" pitchFamily="34" charset="-128"/>
              </a:rPr>
              <a:t>T2</a:t>
            </a:r>
          </a:p>
        </p:txBody>
      </p:sp>
      <p:sp>
        <p:nvSpPr>
          <p:cNvPr id="26" name="1 Conector recto de flecha"/>
          <p:cNvSpPr/>
          <p:nvPr/>
        </p:nvSpPr>
        <p:spPr>
          <a:xfrm flipV="1">
            <a:off x="1714500" y="3000375"/>
            <a:ext cx="1071563" cy="214313"/>
          </a:xfrm>
          <a:prstGeom prst="straightConnector1">
            <a:avLst/>
          </a:prstGeom>
          <a:ln w="19050">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7" name="1 Conector recto de flecha"/>
          <p:cNvSpPr/>
          <p:nvPr/>
        </p:nvSpPr>
        <p:spPr>
          <a:xfrm>
            <a:off x="1714500" y="3214688"/>
            <a:ext cx="857250" cy="428625"/>
          </a:xfrm>
          <a:prstGeom prst="straightConnector1">
            <a:avLst/>
          </a:prstGeom>
          <a:ln w="19050">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8" name="1 Conector recto de flecha"/>
          <p:cNvSpPr/>
          <p:nvPr/>
        </p:nvSpPr>
        <p:spPr>
          <a:xfrm>
            <a:off x="1714500" y="3214688"/>
            <a:ext cx="714375" cy="1143000"/>
          </a:xfrm>
          <a:prstGeom prst="straightConnector1">
            <a:avLst/>
          </a:prstGeom>
          <a:ln w="19050">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s-ES" sz="800"/>
          </a:p>
        </p:txBody>
      </p:sp>
      <p:sp>
        <p:nvSpPr>
          <p:cNvPr id="29" name="1 Título"/>
          <p:cNvSpPr txBox="1">
            <a:spLocks/>
          </p:cNvSpPr>
          <p:nvPr/>
        </p:nvSpPr>
        <p:spPr>
          <a:xfrm>
            <a:off x="1403648" y="363191"/>
            <a:ext cx="3786188" cy="617537"/>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defPPr>
              <a:defRPr lang="de-DE"/>
            </a:defPPr>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Tipos de interés</a:t>
            </a:r>
          </a:p>
        </p:txBody>
      </p:sp>
      <p:sp>
        <p:nvSpPr>
          <p:cNvPr id="30" name="44 CuadroTexto"/>
          <p:cNvSpPr txBox="1">
            <a:spLocks noChangeArrowheads="1"/>
          </p:cNvSpPr>
          <p:nvPr/>
        </p:nvSpPr>
        <p:spPr bwMode="auto">
          <a:xfrm>
            <a:off x="4057650" y="5357813"/>
            <a:ext cx="1428750" cy="523220"/>
          </a:xfrm>
          <a:prstGeom prst="rect">
            <a:avLst/>
          </a:prstGeom>
          <a:solidFill>
            <a:srgbClr val="FEF6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i="1" dirty="0" smtClean="0">
                <a:latin typeface="Arial Unicode MS" pitchFamily="34" charset="-128"/>
                <a:ea typeface="Arial Unicode MS" pitchFamily="34" charset="-128"/>
                <a:cs typeface="Arial Unicode MS" pitchFamily="34" charset="-128"/>
              </a:rPr>
              <a:t>Comienzo extrapolación</a:t>
            </a:r>
            <a:endParaRPr lang="es-ES" sz="1400" i="1" dirty="0">
              <a:latin typeface="Arial Unicode MS" pitchFamily="34" charset="-128"/>
              <a:ea typeface="Arial Unicode MS" pitchFamily="34" charset="-128"/>
              <a:cs typeface="Arial Unicode MS" pitchFamily="34" charset="-128"/>
            </a:endParaRP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61</a:t>
            </a:fld>
            <a:endParaRPr lang="en-GB">
              <a:solidFill>
                <a:schemeClr val="tx1"/>
              </a:solidFill>
            </a:endParaRPr>
          </a:p>
        </p:txBody>
      </p:sp>
    </p:spTree>
    <p:extLst>
      <p:ext uri="{BB962C8B-B14F-4D97-AF65-F5344CB8AC3E}">
        <p14:creationId xmlns:p14="http://schemas.microsoft.com/office/powerpoint/2010/main" val="2728507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p:cTn id="7" dur="1000" fill="hold"/>
                                        <p:tgtEl>
                                          <p:spTgt spid="26638"/>
                                        </p:tgtEl>
                                        <p:attrNameLst>
                                          <p:attrName>ppt_w</p:attrName>
                                        </p:attrNameLst>
                                      </p:cBhvr>
                                      <p:tavLst>
                                        <p:tav tm="0">
                                          <p:val>
                                            <p:strVal val="#ppt_w*0.70"/>
                                          </p:val>
                                        </p:tav>
                                        <p:tav tm="100000">
                                          <p:val>
                                            <p:strVal val="#ppt_w"/>
                                          </p:val>
                                        </p:tav>
                                      </p:tavLst>
                                    </p:anim>
                                    <p:anim calcmode="lin" valueType="num">
                                      <p:cBhvr>
                                        <p:cTn id="8" dur="1000" fill="hold"/>
                                        <p:tgtEl>
                                          <p:spTgt spid="26638"/>
                                        </p:tgtEl>
                                        <p:attrNameLst>
                                          <p:attrName>ppt_h</p:attrName>
                                        </p:attrNameLst>
                                      </p:cBhvr>
                                      <p:tavLst>
                                        <p:tav tm="0">
                                          <p:val>
                                            <p:strVal val="#ppt_h"/>
                                          </p:val>
                                        </p:tav>
                                        <p:tav tm="100000">
                                          <p:val>
                                            <p:strVal val="#ppt_h"/>
                                          </p:val>
                                        </p:tav>
                                      </p:tavLst>
                                    </p:anim>
                                    <p:animEffect transition="in" filter="fade">
                                      <p:cBhvr>
                                        <p:cTn id="9" dur="1000"/>
                                        <p:tgtEl>
                                          <p:spTgt spid="2663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strVal val="#ppt_w*0.70"/>
                                          </p:val>
                                        </p:tav>
                                        <p:tav tm="100000">
                                          <p:val>
                                            <p:strVal val="#ppt_w"/>
                                          </p:val>
                                        </p:tav>
                                      </p:tavLst>
                                    </p:anim>
                                    <p:anim calcmode="lin" valueType="num">
                                      <p:cBhvr>
                                        <p:cTn id="18" dur="1000" fill="hold"/>
                                        <p:tgtEl>
                                          <p:spTgt spid="27"/>
                                        </p:tgtEl>
                                        <p:attrNameLst>
                                          <p:attrName>ppt_h</p:attrName>
                                        </p:attrNameLst>
                                      </p:cBhvr>
                                      <p:tavLst>
                                        <p:tav tm="0">
                                          <p:val>
                                            <p:strVal val="#ppt_h"/>
                                          </p:val>
                                        </p:tav>
                                        <p:tav tm="100000">
                                          <p:val>
                                            <p:strVal val="#ppt_h"/>
                                          </p:val>
                                        </p:tav>
                                      </p:tavLst>
                                    </p:anim>
                                    <p:animEffect transition="in" filter="fade">
                                      <p:cBhvr>
                                        <p:cTn id="19" dur="1000"/>
                                        <p:tgtEl>
                                          <p:spTgt spid="2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6646"/>
                                        </p:tgtEl>
                                        <p:attrNameLst>
                                          <p:attrName>style.visibility</p:attrName>
                                        </p:attrNameLst>
                                      </p:cBhvr>
                                      <p:to>
                                        <p:strVal val="visible"/>
                                      </p:to>
                                    </p:set>
                                    <p:anim calcmode="lin" valueType="num">
                                      <p:cBhvr>
                                        <p:cTn id="29" dur="1000" fill="hold"/>
                                        <p:tgtEl>
                                          <p:spTgt spid="26646"/>
                                        </p:tgtEl>
                                        <p:attrNameLst>
                                          <p:attrName>ppt_w</p:attrName>
                                        </p:attrNameLst>
                                      </p:cBhvr>
                                      <p:tavLst>
                                        <p:tav tm="0">
                                          <p:val>
                                            <p:strVal val="#ppt_w*0.70"/>
                                          </p:val>
                                        </p:tav>
                                        <p:tav tm="100000">
                                          <p:val>
                                            <p:strVal val="#ppt_w"/>
                                          </p:val>
                                        </p:tav>
                                      </p:tavLst>
                                    </p:anim>
                                    <p:anim calcmode="lin" valueType="num">
                                      <p:cBhvr>
                                        <p:cTn id="30" dur="1000" fill="hold"/>
                                        <p:tgtEl>
                                          <p:spTgt spid="26646"/>
                                        </p:tgtEl>
                                        <p:attrNameLst>
                                          <p:attrName>ppt_h</p:attrName>
                                        </p:attrNameLst>
                                      </p:cBhvr>
                                      <p:tavLst>
                                        <p:tav tm="0">
                                          <p:val>
                                            <p:strVal val="#ppt_h"/>
                                          </p:val>
                                        </p:tav>
                                        <p:tav tm="100000">
                                          <p:val>
                                            <p:strVal val="#ppt_h"/>
                                          </p:val>
                                        </p:tav>
                                      </p:tavLst>
                                    </p:anim>
                                    <p:animEffect transition="in" filter="fade">
                                      <p:cBhvr>
                                        <p:cTn id="31" dur="1000"/>
                                        <p:tgtEl>
                                          <p:spTgt spid="26646"/>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strVal val="#ppt_w*0.70"/>
                                          </p:val>
                                        </p:tav>
                                        <p:tav tm="100000">
                                          <p:val>
                                            <p:strVal val="#ppt_w"/>
                                          </p:val>
                                        </p:tav>
                                      </p:tavLst>
                                    </p:anim>
                                    <p:anim calcmode="lin" valueType="num">
                                      <p:cBhvr>
                                        <p:cTn id="35" dur="1000" fill="hold"/>
                                        <p:tgtEl>
                                          <p:spTgt spid="47"/>
                                        </p:tgtEl>
                                        <p:attrNameLst>
                                          <p:attrName>ppt_h</p:attrName>
                                        </p:attrNameLst>
                                      </p:cBhvr>
                                      <p:tavLst>
                                        <p:tav tm="0">
                                          <p:val>
                                            <p:strVal val="#ppt_h"/>
                                          </p:val>
                                        </p:tav>
                                        <p:tav tm="100000">
                                          <p:val>
                                            <p:strVal val="#ppt_h"/>
                                          </p:val>
                                        </p:tav>
                                      </p:tavLst>
                                    </p:anim>
                                    <p:animEffect transition="in" filter="fade">
                                      <p:cBhvr>
                                        <p:cTn id="36" dur="1000"/>
                                        <p:tgtEl>
                                          <p:spTgt spid="47"/>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1000" fill="hold"/>
                                        <p:tgtEl>
                                          <p:spTgt spid="46"/>
                                        </p:tgtEl>
                                        <p:attrNameLst>
                                          <p:attrName>ppt_w</p:attrName>
                                        </p:attrNameLst>
                                      </p:cBhvr>
                                      <p:tavLst>
                                        <p:tav tm="0">
                                          <p:val>
                                            <p:strVal val="#ppt_w*0.70"/>
                                          </p:val>
                                        </p:tav>
                                        <p:tav tm="100000">
                                          <p:val>
                                            <p:strVal val="#ppt_w"/>
                                          </p:val>
                                        </p:tav>
                                      </p:tavLst>
                                    </p:anim>
                                    <p:anim calcmode="lin" valueType="num">
                                      <p:cBhvr>
                                        <p:cTn id="40" dur="1000" fill="hold"/>
                                        <p:tgtEl>
                                          <p:spTgt spid="46"/>
                                        </p:tgtEl>
                                        <p:attrNameLst>
                                          <p:attrName>ppt_h</p:attrName>
                                        </p:attrNameLst>
                                      </p:cBhvr>
                                      <p:tavLst>
                                        <p:tav tm="0">
                                          <p:val>
                                            <p:strVal val="#ppt_h"/>
                                          </p:val>
                                        </p:tav>
                                        <p:tav tm="100000">
                                          <p:val>
                                            <p:strVal val="#ppt_h"/>
                                          </p:val>
                                        </p:tav>
                                      </p:tavLst>
                                    </p:anim>
                                    <p:animEffect transition="in" filter="fade">
                                      <p:cBhvr>
                                        <p:cTn id="41" dur="1000"/>
                                        <p:tgtEl>
                                          <p:spTgt spid="4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1000" fill="hold"/>
                                        <p:tgtEl>
                                          <p:spTgt spid="38"/>
                                        </p:tgtEl>
                                        <p:attrNameLst>
                                          <p:attrName>ppt_w</p:attrName>
                                        </p:attrNameLst>
                                      </p:cBhvr>
                                      <p:tavLst>
                                        <p:tav tm="0">
                                          <p:val>
                                            <p:strVal val="#ppt_w*0.70"/>
                                          </p:val>
                                        </p:tav>
                                        <p:tav tm="100000">
                                          <p:val>
                                            <p:strVal val="#ppt_w"/>
                                          </p:val>
                                        </p:tav>
                                      </p:tavLst>
                                    </p:anim>
                                    <p:anim calcmode="lin" valueType="num">
                                      <p:cBhvr>
                                        <p:cTn id="47" dur="1000" fill="hold"/>
                                        <p:tgtEl>
                                          <p:spTgt spid="38"/>
                                        </p:tgtEl>
                                        <p:attrNameLst>
                                          <p:attrName>ppt_h</p:attrName>
                                        </p:attrNameLst>
                                      </p:cBhvr>
                                      <p:tavLst>
                                        <p:tav tm="0">
                                          <p:val>
                                            <p:strVal val="#ppt_h"/>
                                          </p:val>
                                        </p:tav>
                                        <p:tav tm="100000">
                                          <p:val>
                                            <p:strVal val="#ppt_h"/>
                                          </p:val>
                                        </p:tav>
                                      </p:tavLst>
                                    </p:anim>
                                    <p:animEffect transition="in" filter="fade">
                                      <p:cBhvr>
                                        <p:cTn id="48" dur="1000"/>
                                        <p:tgtEl>
                                          <p:spTgt spid="3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strVal val="#ppt_w*0.70"/>
                                          </p:val>
                                        </p:tav>
                                        <p:tav tm="100000">
                                          <p:val>
                                            <p:strVal val="#ppt_w"/>
                                          </p:val>
                                        </p:tav>
                                      </p:tavLst>
                                    </p:anim>
                                    <p:anim calcmode="lin" valueType="num">
                                      <p:cBhvr>
                                        <p:cTn id="52" dur="1000" fill="hold"/>
                                        <p:tgtEl>
                                          <p:spTgt spid="39"/>
                                        </p:tgtEl>
                                        <p:attrNameLst>
                                          <p:attrName>ppt_h</p:attrName>
                                        </p:attrNameLst>
                                      </p:cBhvr>
                                      <p:tavLst>
                                        <p:tav tm="0">
                                          <p:val>
                                            <p:strVal val="#ppt_h"/>
                                          </p:val>
                                        </p:tav>
                                        <p:tav tm="100000">
                                          <p:val>
                                            <p:strVal val="#ppt_h"/>
                                          </p:val>
                                        </p:tav>
                                      </p:tavLst>
                                    </p:anim>
                                    <p:animEffect transition="in" filter="fade">
                                      <p:cBhvr>
                                        <p:cTn id="53" dur="1000"/>
                                        <p:tgtEl>
                                          <p:spTgt spid="39"/>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6641"/>
                                        </p:tgtEl>
                                        <p:attrNameLst>
                                          <p:attrName>style.visibility</p:attrName>
                                        </p:attrNameLst>
                                      </p:cBhvr>
                                      <p:to>
                                        <p:strVal val="visible"/>
                                      </p:to>
                                    </p:set>
                                    <p:anim calcmode="lin" valueType="num">
                                      <p:cBhvr>
                                        <p:cTn id="56" dur="1000" fill="hold"/>
                                        <p:tgtEl>
                                          <p:spTgt spid="26641"/>
                                        </p:tgtEl>
                                        <p:attrNameLst>
                                          <p:attrName>ppt_w</p:attrName>
                                        </p:attrNameLst>
                                      </p:cBhvr>
                                      <p:tavLst>
                                        <p:tav tm="0">
                                          <p:val>
                                            <p:strVal val="#ppt_w*0.70"/>
                                          </p:val>
                                        </p:tav>
                                        <p:tav tm="100000">
                                          <p:val>
                                            <p:strVal val="#ppt_w"/>
                                          </p:val>
                                        </p:tav>
                                      </p:tavLst>
                                    </p:anim>
                                    <p:anim calcmode="lin" valueType="num">
                                      <p:cBhvr>
                                        <p:cTn id="57" dur="1000" fill="hold"/>
                                        <p:tgtEl>
                                          <p:spTgt spid="26641"/>
                                        </p:tgtEl>
                                        <p:attrNameLst>
                                          <p:attrName>ppt_h</p:attrName>
                                        </p:attrNameLst>
                                      </p:cBhvr>
                                      <p:tavLst>
                                        <p:tav tm="0">
                                          <p:val>
                                            <p:strVal val="#ppt_h"/>
                                          </p:val>
                                        </p:tav>
                                        <p:tav tm="100000">
                                          <p:val>
                                            <p:strVal val="#ppt_h"/>
                                          </p:val>
                                        </p:tav>
                                      </p:tavLst>
                                    </p:anim>
                                    <p:animEffect transition="in" filter="fade">
                                      <p:cBhvr>
                                        <p:cTn id="58" dur="1000"/>
                                        <p:tgtEl>
                                          <p:spTgt spid="26641"/>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1000" fill="hold"/>
                                        <p:tgtEl>
                                          <p:spTgt spid="30"/>
                                        </p:tgtEl>
                                        <p:attrNameLst>
                                          <p:attrName>ppt_w</p:attrName>
                                        </p:attrNameLst>
                                      </p:cBhvr>
                                      <p:tavLst>
                                        <p:tav tm="0">
                                          <p:val>
                                            <p:strVal val="#ppt_w*0.70"/>
                                          </p:val>
                                        </p:tav>
                                        <p:tav tm="100000">
                                          <p:val>
                                            <p:strVal val="#ppt_w"/>
                                          </p:val>
                                        </p:tav>
                                      </p:tavLst>
                                    </p:anim>
                                    <p:anim calcmode="lin" valueType="num">
                                      <p:cBhvr>
                                        <p:cTn id="62" dur="1000" fill="hold"/>
                                        <p:tgtEl>
                                          <p:spTgt spid="30"/>
                                        </p:tgtEl>
                                        <p:attrNameLst>
                                          <p:attrName>ppt_h</p:attrName>
                                        </p:attrNameLst>
                                      </p:cBhvr>
                                      <p:tavLst>
                                        <p:tav tm="0">
                                          <p:val>
                                            <p:strVal val="#ppt_h"/>
                                          </p:val>
                                        </p:tav>
                                        <p:tav tm="100000">
                                          <p:val>
                                            <p:strVal val="#ppt_h"/>
                                          </p:val>
                                        </p:tav>
                                      </p:tavLst>
                                    </p:anim>
                                    <p:animEffect transition="in" filter="fade">
                                      <p:cBhvr>
                                        <p:cTn id="6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nimBg="1"/>
      <p:bldP spid="38" grpId="0" animBg="1"/>
      <p:bldP spid="39" grpId="0" animBg="1"/>
      <p:bldP spid="26641" grpId="0" animBg="1"/>
      <p:bldP spid="46" grpId="0" animBg="1"/>
      <p:bldP spid="47" grpId="0" animBg="1"/>
      <p:bldP spid="26646" grpId="0" animBg="1"/>
      <p:bldP spid="26" grpId="0" animBg="1"/>
      <p:bldP spid="27" grpId="0" animBg="1"/>
      <p:bldP spid="28"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ChangeArrowheads="1"/>
          </p:cNvSpPr>
          <p:nvPr/>
        </p:nvSpPr>
        <p:spPr bwMode="auto">
          <a:xfrm>
            <a:off x="571500" y="2500313"/>
            <a:ext cx="74295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69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Curva de tipos =</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	Curva básica = Curva ‘</a:t>
            </a:r>
            <a:r>
              <a:rPr lang="de-DE" sz="1600" i="1" dirty="0">
                <a:solidFill>
                  <a:srgbClr val="023C70"/>
                </a:solidFill>
                <a:latin typeface="Arial" pitchFamily="34" charset="0"/>
                <a:ea typeface="Arial Unicode MS" pitchFamily="34" charset="-128"/>
                <a:cs typeface="Arial" pitchFamily="34" charset="0"/>
              </a:rPr>
              <a:t>bid</a:t>
            </a:r>
            <a:r>
              <a:rPr lang="de-DE" sz="1600" dirty="0">
                <a:solidFill>
                  <a:srgbClr val="023C70"/>
                </a:solidFill>
                <a:latin typeface="Arial" pitchFamily="34" charset="0"/>
                <a:ea typeface="Arial Unicode MS" pitchFamily="34" charset="-128"/>
                <a:cs typeface="Arial" pitchFamily="34" charset="0"/>
              </a:rPr>
              <a:t>‘ swap (si no, gobierno)</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	Menos ajuste por riesgo de crédito </a:t>
            </a:r>
            <a:r>
              <a:rPr lang="de-DE" sz="1600" i="1" dirty="0">
                <a:solidFill>
                  <a:srgbClr val="023C70"/>
                </a:solidFill>
                <a:latin typeface="Arial" pitchFamily="34" charset="0"/>
                <a:ea typeface="Arial Unicode MS" pitchFamily="34" charset="-128"/>
                <a:cs typeface="Arial" pitchFamily="34" charset="0"/>
              </a:rPr>
              <a:t>( 10 pb en QIS5 )</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	Menos ajuste por riesgo de base</a:t>
            </a:r>
          </a:p>
          <a:p>
            <a:pPr eaLnBrk="1" hangingPunct="1">
              <a:spcBef>
                <a:spcPts val="600"/>
              </a:spcBef>
              <a:buClr>
                <a:schemeClr val="accent1"/>
              </a:buClr>
              <a:buSzPct val="80000"/>
              <a:buFont typeface="Wingdings 2" pitchFamily="18" charset="2"/>
              <a:buNone/>
            </a:pPr>
            <a:endParaRPr lang="de-DE" sz="1600" dirty="0">
              <a:solidFill>
                <a:srgbClr val="023C70"/>
              </a:solidFill>
              <a:latin typeface="Arial" pitchFamily="34" charset="0"/>
              <a:ea typeface="Arial Unicode MS" pitchFamily="34" charset="-128"/>
              <a:cs typeface="Arial" pitchFamily="34" charset="0"/>
            </a:endParaRPr>
          </a:p>
        </p:txBody>
      </p:sp>
      <p:sp>
        <p:nvSpPr>
          <p:cNvPr id="16387" name="Rectangle 6"/>
          <p:cNvSpPr txBox="1">
            <a:spLocks noChangeArrowheads="1"/>
          </p:cNvSpPr>
          <p:nvPr/>
        </p:nvSpPr>
        <p:spPr bwMode="auto">
          <a:xfrm>
            <a:off x="571500" y="3962400"/>
            <a:ext cx="7429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69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Curvas de tipos por divisas</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	- En QIS5 proporcionadas por la Comisión Europea</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	- Calculadas por EIOPA en el futuro</a:t>
            </a:r>
          </a:p>
          <a:p>
            <a:pPr eaLnBrk="1" hangingPunct="1">
              <a:spcBef>
                <a:spcPts val="600"/>
              </a:spcBef>
              <a:buClr>
                <a:schemeClr val="accent1"/>
              </a:buClr>
              <a:buSzPct val="80000"/>
              <a:buFont typeface="Wingdings 2" pitchFamily="18" charset="2"/>
              <a:buNone/>
            </a:pPr>
            <a:r>
              <a:rPr lang="de-DE" sz="1600" dirty="0">
                <a:solidFill>
                  <a:srgbClr val="023C70"/>
                </a:solidFill>
                <a:latin typeface="Arial" pitchFamily="34" charset="0"/>
                <a:ea typeface="Arial Unicode MS" pitchFamily="34" charset="-128"/>
                <a:cs typeface="Arial" pitchFamily="34" charset="0"/>
              </a:rPr>
              <a:t>Divisas EEA y otras divisas </a:t>
            </a:r>
            <a:r>
              <a:rPr lang="de-DE" sz="1600" dirty="0" smtClean="0">
                <a:solidFill>
                  <a:srgbClr val="023C70"/>
                </a:solidFill>
                <a:latin typeface="Arial" pitchFamily="34" charset="0"/>
                <a:ea typeface="Arial Unicode MS" pitchFamily="34" charset="-128"/>
                <a:cs typeface="Arial" pitchFamily="34" charset="0"/>
              </a:rPr>
              <a:t>principales</a:t>
            </a:r>
            <a:endParaRPr lang="de-DE" sz="1600" dirty="0">
              <a:solidFill>
                <a:srgbClr val="023C70"/>
              </a:solidFill>
              <a:latin typeface="Arial" pitchFamily="34" charset="0"/>
              <a:ea typeface="Arial Unicode MS" pitchFamily="34" charset="-128"/>
              <a:cs typeface="Arial" pitchFamily="34" charset="0"/>
            </a:endParaRPr>
          </a:p>
        </p:txBody>
      </p:sp>
      <p:sp>
        <p:nvSpPr>
          <p:cNvPr id="16388" name="Rectangle 6"/>
          <p:cNvSpPr txBox="1">
            <a:spLocks noChangeArrowheads="1"/>
          </p:cNvSpPr>
          <p:nvPr/>
        </p:nvSpPr>
        <p:spPr bwMode="auto">
          <a:xfrm>
            <a:off x="571500" y="1628800"/>
            <a:ext cx="7572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69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chemeClr val="accent1"/>
              </a:buClr>
              <a:buSzPct val="80000"/>
              <a:buFont typeface="Wingdings 2" pitchFamily="18" charset="2"/>
              <a:buNone/>
            </a:pPr>
            <a:r>
              <a:rPr lang="de-DE" sz="1600" b="1" dirty="0">
                <a:solidFill>
                  <a:srgbClr val="023C70"/>
                </a:solidFill>
                <a:latin typeface="Arial" pitchFamily="34" charset="0"/>
                <a:ea typeface="Arial Unicode MS" pitchFamily="34" charset="-128"/>
                <a:cs typeface="Arial" pitchFamily="34" charset="0"/>
              </a:rPr>
              <a:t>Los tipos aplicados para descontar flujos deben representar los rendimientos que el asegurador sea capaz de obtener  con fiabilidad en los mercados sin tener que asumir </a:t>
            </a:r>
            <a:r>
              <a:rPr lang="de-DE" sz="1600" b="1" dirty="0" smtClean="0">
                <a:solidFill>
                  <a:srgbClr val="023C70"/>
                </a:solidFill>
                <a:latin typeface="Arial" pitchFamily="34" charset="0"/>
                <a:ea typeface="Arial Unicode MS" pitchFamily="34" charset="-128"/>
                <a:cs typeface="Arial" pitchFamily="34" charset="0"/>
              </a:rPr>
              <a:t>riesgos adicionales.</a:t>
            </a:r>
            <a:endParaRPr lang="de-DE" sz="1600" b="1" dirty="0">
              <a:solidFill>
                <a:srgbClr val="023C70"/>
              </a:solidFill>
              <a:latin typeface="Arial" pitchFamily="34" charset="0"/>
              <a:ea typeface="Arial Unicode MS" pitchFamily="34" charset="-128"/>
              <a:cs typeface="Arial" pitchFamily="34" charset="0"/>
            </a:endParaRPr>
          </a:p>
        </p:txBody>
      </p:sp>
      <p:sp>
        <p:nvSpPr>
          <p:cNvPr id="6" name="1 Título"/>
          <p:cNvSpPr txBox="1">
            <a:spLocks/>
          </p:cNvSpPr>
          <p:nvPr/>
        </p:nvSpPr>
        <p:spPr>
          <a:xfrm>
            <a:off x="814387" y="0"/>
            <a:ext cx="5815013" cy="1143000"/>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Tipos de interés</a:t>
            </a:r>
          </a:p>
        </p:txBody>
      </p:sp>
      <p:sp>
        <p:nvSpPr>
          <p:cNvPr id="16390" name="3 Rectángulo"/>
          <p:cNvSpPr>
            <a:spLocks noChangeArrowheads="1"/>
          </p:cNvSpPr>
          <p:nvPr/>
        </p:nvSpPr>
        <p:spPr bwMode="auto">
          <a:xfrm>
            <a:off x="571500" y="5486400"/>
            <a:ext cx="764381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spcBef>
                <a:spcPts val="550"/>
              </a:spcBef>
              <a:buClr>
                <a:schemeClr val="accent1"/>
              </a:buClr>
            </a:pPr>
            <a:r>
              <a:rPr lang="de-DE" sz="1600" b="1" dirty="0">
                <a:solidFill>
                  <a:srgbClr val="023C70"/>
                </a:solidFill>
                <a:latin typeface="Arial" pitchFamily="34" charset="0"/>
                <a:ea typeface="Arial Unicode MS" pitchFamily="34" charset="-128"/>
                <a:cs typeface="Arial" pitchFamily="34" charset="0"/>
              </a:rPr>
              <a:t>NO  existe prima de liquidez en circunstancias normales</a:t>
            </a:r>
          </a:p>
          <a:p>
            <a:pPr marL="0" lvl="1">
              <a:spcBef>
                <a:spcPts val="550"/>
              </a:spcBef>
              <a:buClr>
                <a:schemeClr val="accent1"/>
              </a:buClr>
            </a:pPr>
            <a:r>
              <a:rPr lang="de-DE" sz="1800" i="1" dirty="0">
                <a:solidFill>
                  <a:srgbClr val="023C70"/>
                </a:solidFill>
                <a:latin typeface="Arial" pitchFamily="34" charset="0"/>
                <a:ea typeface="Arial Unicode MS" pitchFamily="34" charset="-128"/>
                <a:cs typeface="Arial" pitchFamily="34" charset="0"/>
              </a:rPr>
              <a:t>EIOPA indicará cuando las circunstancias no son normales</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62</a:t>
            </a:fld>
            <a:endParaRPr lang="en-GB">
              <a:solidFill>
                <a:schemeClr val="tx1"/>
              </a:solidFill>
            </a:endParaRPr>
          </a:p>
        </p:txBody>
      </p:sp>
    </p:spTree>
    <p:extLst>
      <p:ext uri="{BB962C8B-B14F-4D97-AF65-F5344CB8AC3E}">
        <p14:creationId xmlns:p14="http://schemas.microsoft.com/office/powerpoint/2010/main" val="41232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arn(inVertic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barn(inVertical)">
                                      <p:cBhvr>
                                        <p:cTn id="17" dur="500"/>
                                        <p:tgtEl>
                                          <p:spTgt spid="163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wipe(down)">
                                      <p:cBhvr>
                                        <p:cTn id="2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9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331640" y="196627"/>
            <a:ext cx="4929188" cy="1000125"/>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Valoración de opciones </a:t>
            </a:r>
          </a:p>
          <a:p>
            <a:r>
              <a:rPr lang="es-ES" dirty="0"/>
              <a:t>y garantías</a:t>
            </a:r>
          </a:p>
        </p:txBody>
      </p:sp>
      <p:sp>
        <p:nvSpPr>
          <p:cNvPr id="30723" name="10 Rectángulo"/>
          <p:cNvSpPr>
            <a:spLocks noChangeArrowheads="1"/>
          </p:cNvSpPr>
          <p:nvPr/>
        </p:nvSpPr>
        <p:spPr bwMode="auto">
          <a:xfrm>
            <a:off x="714375" y="1563687"/>
            <a:ext cx="7715250" cy="3170238"/>
          </a:xfrm>
          <a:prstGeom prst="rect">
            <a:avLst/>
          </a:prstGeom>
          <a:noFill/>
          <a:ln w="9525">
            <a:noFill/>
            <a:miter lim="800000"/>
            <a:headEnd/>
            <a:tailEnd/>
          </a:ln>
        </p:spPr>
        <p:txBody>
          <a:bodyPr>
            <a:spAutoFit/>
          </a:bodyPr>
          <a:lstStyle/>
          <a:p>
            <a:pPr marL="26988">
              <a:spcBef>
                <a:spcPts val="1200"/>
              </a:spcBef>
              <a:buClr>
                <a:schemeClr val="accent1"/>
              </a:buClr>
              <a:buSzPct val="80000"/>
              <a:defRPr/>
            </a:pPr>
            <a:r>
              <a:rPr lang="de-DE" sz="2000" u="sng" dirty="0">
                <a:solidFill>
                  <a:srgbClr val="023C70"/>
                </a:solidFill>
                <a:latin typeface="Arial" pitchFamily="34" charset="0"/>
                <a:ea typeface="Arial Unicode MS" pitchFamily="34" charset="-128"/>
                <a:cs typeface="Arial" pitchFamily="34" charset="0"/>
              </a:rPr>
              <a:t>Participación en beneficios futura</a:t>
            </a:r>
          </a:p>
          <a:p>
            <a:pPr marL="26988">
              <a:spcBef>
                <a:spcPts val="1200"/>
              </a:spcBef>
              <a:buClr>
                <a:schemeClr val="accent1"/>
              </a:buClr>
              <a:buSzPct val="80000"/>
              <a:defRPr/>
            </a:pPr>
            <a:r>
              <a:rPr lang="de-DE" sz="2000" dirty="0">
                <a:solidFill>
                  <a:srgbClr val="023C70"/>
                </a:solidFill>
                <a:latin typeface="Arial" pitchFamily="34" charset="0"/>
                <a:ea typeface="Arial Unicode MS" pitchFamily="34" charset="-128"/>
                <a:cs typeface="Arial" pitchFamily="34" charset="0"/>
              </a:rPr>
              <a:t>A la vista de las condiciones económicas actuales, la valoración de estas obligaciones es importante (p.e. UFR = 4.2%). Uso de generadores de escenarios – posibilidad de usar fórmulas analíticas conforme al principio de proporcionalidad</a:t>
            </a:r>
          </a:p>
          <a:p>
            <a:pPr marL="355600">
              <a:spcBef>
                <a:spcPts val="1200"/>
              </a:spcBef>
              <a:buClr>
                <a:schemeClr val="accent1"/>
              </a:buClr>
              <a:buSzPct val="80000"/>
              <a:defRPr/>
            </a:pPr>
            <a:r>
              <a:rPr lang="de-DE" sz="2000" dirty="0">
                <a:solidFill>
                  <a:srgbClr val="023C70"/>
                </a:solidFill>
                <a:latin typeface="Arial" pitchFamily="34" charset="0"/>
                <a:ea typeface="Arial Unicode MS" pitchFamily="34" charset="-128"/>
                <a:cs typeface="Arial" pitchFamily="34" charset="0"/>
              </a:rPr>
              <a:t>Modelos económicamente consistentes (shocks de volatilidad de acciones y de tipos de interés), flujos futuros invertidos a tipos libres de riesgo, hipótesis realistas (interconexión entre las hipótesis), uso de volatilidades históricas/implícitas </a:t>
            </a:r>
          </a:p>
        </p:txBody>
      </p:sp>
      <p:sp>
        <p:nvSpPr>
          <p:cNvPr id="21508" name="10 Rectángulo"/>
          <p:cNvSpPr>
            <a:spLocks noChangeArrowheads="1"/>
          </p:cNvSpPr>
          <p:nvPr/>
        </p:nvSpPr>
        <p:spPr bwMode="auto">
          <a:xfrm>
            <a:off x="714375" y="4692650"/>
            <a:ext cx="77152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988">
              <a:spcBef>
                <a:spcPts val="18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Opciones de primas adicionales</a:t>
            </a:r>
          </a:p>
          <a:p>
            <a:pPr marL="26988">
              <a:spcBef>
                <a:spcPts val="18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Opciones de prestación capital – renta importes predeterminados</a:t>
            </a:r>
          </a:p>
          <a:p>
            <a:pPr marL="26988">
              <a:spcBef>
                <a:spcPts val="18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Unit-linked. </a:t>
            </a:r>
            <a:r>
              <a:rPr lang="de-DE" sz="2000" dirty="0">
                <a:solidFill>
                  <a:srgbClr val="023C70"/>
                </a:solidFill>
                <a:latin typeface="Arial" pitchFamily="34" charset="0"/>
                <a:ea typeface="Arial Unicode MS" pitchFamily="34" charset="-128"/>
                <a:cs typeface="Arial" pitchFamily="34" charset="0"/>
              </a:rPr>
              <a:t>Impacto en los ingresos por recargos para gastos de condiciones financieras desfavorables</a:t>
            </a:r>
          </a:p>
        </p:txBody>
      </p:sp>
      <p:sp>
        <p:nvSpPr>
          <p:cNvPr id="2" name="Slide Number Placeholder 1"/>
          <p:cNvSpPr>
            <a:spLocks noGrp="1"/>
          </p:cNvSpPr>
          <p:nvPr>
            <p:ph type="sldNum" sz="quarter" idx="11"/>
          </p:nvPr>
        </p:nvSpPr>
        <p:spPr>
          <a:xfrm>
            <a:off x="6934200" y="6381328"/>
            <a:ext cx="1905000" cy="457200"/>
          </a:xfrm>
        </p:spPr>
        <p:txBody>
          <a:bodyPr/>
          <a:lstStyle/>
          <a:p>
            <a:pPr>
              <a:defRPr/>
            </a:pPr>
            <a:fld id="{7EBB049C-E5BD-4B3E-A8CD-C967BC576F72}" type="slidenum">
              <a:rPr lang="en-GB" smtClean="0">
                <a:solidFill>
                  <a:schemeClr val="tx1"/>
                </a:solidFill>
              </a:rPr>
              <a:pPr>
                <a:defRPr/>
              </a:pPr>
              <a:t>63</a:t>
            </a:fld>
            <a:endParaRPr lang="en-GB">
              <a:solidFill>
                <a:schemeClr val="tx1"/>
              </a:solidFill>
            </a:endParaRPr>
          </a:p>
        </p:txBody>
      </p:sp>
    </p:spTree>
    <p:extLst>
      <p:ext uri="{BB962C8B-B14F-4D97-AF65-F5344CB8AC3E}">
        <p14:creationId xmlns:p14="http://schemas.microsoft.com/office/powerpoint/2010/main" val="18454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fade">
                                      <p:cBhvr>
                                        <p:cTn id="12" dur="500"/>
                                        <p:tgtEl>
                                          <p:spTgt spid="215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fade">
                                      <p:cBhvr>
                                        <p:cTn id="17" dur="500"/>
                                        <p:tgtEl>
                                          <p:spTgt spid="215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2" end="2"/>
                                            </p:txEl>
                                          </p:spTgt>
                                        </p:tgtEl>
                                        <p:attrNameLst>
                                          <p:attrName>style.visibility</p:attrName>
                                        </p:attrNameLst>
                                      </p:cBhvr>
                                      <p:to>
                                        <p:strVal val="visible"/>
                                      </p:to>
                                    </p:set>
                                    <p:animEffect transition="in" filter="fade">
                                      <p:cBhvr>
                                        <p:cTn id="22"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es-ES" sz="2400" kern="1200"/>
              <a:t>Provisiones Seguros no vida</a:t>
            </a:r>
          </a:p>
        </p:txBody>
      </p:sp>
      <p:sp>
        <p:nvSpPr>
          <p:cNvPr id="39939" name="Rectangle 3"/>
          <p:cNvSpPr>
            <a:spLocks noGrp="1" noChangeArrowheads="1"/>
          </p:cNvSpPr>
          <p:nvPr>
            <p:ph type="body" idx="1"/>
          </p:nvPr>
        </p:nvSpPr>
        <p:spPr>
          <a:xfrm>
            <a:off x="533400" y="1676400"/>
            <a:ext cx="8153400" cy="1371600"/>
          </a:xfrm>
        </p:spPr>
        <p:txBody>
          <a:bodyPr/>
          <a:lstStyle/>
          <a:p>
            <a:pPr marL="0" indent="0">
              <a:lnSpc>
                <a:spcPct val="90000"/>
              </a:lnSpc>
              <a:spcBef>
                <a:spcPct val="0"/>
              </a:spcBef>
              <a:buNone/>
            </a:pPr>
            <a:r>
              <a:rPr lang="es-ES" sz="2800" kern="1200" dirty="0" smtClean="0">
                <a:solidFill>
                  <a:srgbClr val="023C70"/>
                </a:solidFill>
                <a:latin typeface="Arial" charset="0"/>
                <a:ea typeface="ＭＳ Ｐゴシック" pitchFamily="34" charset="-128"/>
              </a:rPr>
              <a:t>Provisión de prestaciones</a:t>
            </a:r>
          </a:p>
          <a:p>
            <a:pPr lvl="1">
              <a:lnSpc>
                <a:spcPct val="90000"/>
              </a:lnSpc>
            </a:pPr>
            <a:r>
              <a:rPr lang="es-ES" sz="1800" dirty="0" smtClean="0">
                <a:solidFill>
                  <a:srgbClr val="023C70"/>
                </a:solidFill>
              </a:rPr>
              <a:t>Corresponde a eventos ocurridos antes o justo en la fecha de valoración.</a:t>
            </a:r>
          </a:p>
          <a:p>
            <a:pPr lvl="1">
              <a:lnSpc>
                <a:spcPct val="90000"/>
              </a:lnSpc>
            </a:pPr>
            <a:r>
              <a:rPr lang="es-ES" sz="1800" dirty="0" smtClean="0">
                <a:solidFill>
                  <a:srgbClr val="023C70"/>
                </a:solidFill>
              </a:rPr>
              <a:t>Debe reflejar todos los pagos por prestaciones y gastos</a:t>
            </a:r>
          </a:p>
          <a:p>
            <a:pPr marL="457200" lvl="1" indent="0">
              <a:lnSpc>
                <a:spcPct val="90000"/>
              </a:lnSpc>
              <a:buNone/>
            </a:pPr>
            <a:endParaRPr lang="es-ES" sz="1800" dirty="0" smtClean="0">
              <a:solidFill>
                <a:srgbClr val="023C70"/>
              </a:solidFill>
            </a:endParaRPr>
          </a:p>
        </p:txBody>
      </p:sp>
      <p:sp>
        <p:nvSpPr>
          <p:cNvPr id="4" name="Rectangle 6"/>
          <p:cNvSpPr>
            <a:spLocks noGrp="1" noChangeArrowheads="1"/>
          </p:cNvSpPr>
          <p:nvPr>
            <p:ph type="sldNum" sz="quarter" idx="11"/>
          </p:nvPr>
        </p:nvSpPr>
        <p:spPr>
          <a:xfrm>
            <a:off x="6934200" y="64008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fld id="{AB1FC26A-D998-4A68-9489-3F858967556C}" type="slidenum">
              <a:rPr lang="es-ES" smtClean="0"/>
              <a:pPr>
                <a:defRPr/>
              </a:pPr>
              <a:t>64</a:t>
            </a:fld>
            <a:endParaRPr lang="es-ES">
              <a:solidFill>
                <a:schemeClr val="tx1"/>
              </a:solidFill>
            </a:endParaRPr>
          </a:p>
        </p:txBody>
      </p:sp>
      <p:sp>
        <p:nvSpPr>
          <p:cNvPr id="2" name="Rectangle 1"/>
          <p:cNvSpPr/>
          <p:nvPr/>
        </p:nvSpPr>
        <p:spPr>
          <a:xfrm>
            <a:off x="838200" y="5105400"/>
            <a:ext cx="6858000" cy="1200329"/>
          </a:xfrm>
          <a:prstGeom prst="rect">
            <a:avLst/>
          </a:prstGeom>
        </p:spPr>
        <p:txBody>
          <a:bodyPr wrap="square">
            <a:spAutoFit/>
          </a:bodyPr>
          <a:lstStyle/>
          <a:p>
            <a:pPr lvl="1" algn="ctr">
              <a:lnSpc>
                <a:spcPct val="90000"/>
              </a:lnSpc>
            </a:pPr>
            <a:r>
              <a:rPr lang="es-ES" sz="4000" dirty="0" smtClean="0">
                <a:solidFill>
                  <a:srgbClr val="023C70"/>
                </a:solidFill>
              </a:rPr>
              <a:t>Ambas se descuentan a la tasa libre de riesgo</a:t>
            </a:r>
            <a:endParaRPr lang="es-ES" sz="4000" dirty="0">
              <a:solidFill>
                <a:srgbClr val="023C70"/>
              </a:solidFill>
            </a:endParaRPr>
          </a:p>
        </p:txBody>
      </p:sp>
      <p:sp>
        <p:nvSpPr>
          <p:cNvPr id="3" name="Rectangle 2"/>
          <p:cNvSpPr/>
          <p:nvPr/>
        </p:nvSpPr>
        <p:spPr>
          <a:xfrm>
            <a:off x="381000" y="3053173"/>
            <a:ext cx="8305800" cy="1837426"/>
          </a:xfrm>
          <a:prstGeom prst="rect">
            <a:avLst/>
          </a:prstGeom>
        </p:spPr>
        <p:txBody>
          <a:bodyPr wrap="square">
            <a:spAutoFit/>
          </a:bodyPr>
          <a:lstStyle/>
          <a:p>
            <a:pPr>
              <a:lnSpc>
                <a:spcPct val="90000"/>
              </a:lnSpc>
            </a:pPr>
            <a:r>
              <a:rPr lang="es-ES" sz="2800" dirty="0" smtClean="0">
                <a:solidFill>
                  <a:srgbClr val="023C70"/>
                </a:solidFill>
              </a:rPr>
              <a:t>Provisión primas </a:t>
            </a:r>
          </a:p>
          <a:p>
            <a:pPr marL="742950" lvl="1" indent="-285750">
              <a:lnSpc>
                <a:spcPct val="90000"/>
              </a:lnSpc>
              <a:spcBef>
                <a:spcPct val="20000"/>
              </a:spcBef>
              <a:buFont typeface="Courier New" pitchFamily="49" charset="0"/>
              <a:buChar char="o"/>
            </a:pPr>
            <a:r>
              <a:rPr lang="es-ES" sz="1800" dirty="0" smtClean="0">
                <a:solidFill>
                  <a:srgbClr val="023C70"/>
                </a:solidFill>
                <a:latin typeface="+mn-lt"/>
                <a:ea typeface="+mn-ea"/>
              </a:rPr>
              <a:t>Corresponde a pagos por prestaciones a pagar derivadas de las pólizas existentes y por eventos que puedan ocurrir después de la fecha de valoración.</a:t>
            </a:r>
          </a:p>
          <a:p>
            <a:pPr marL="742950" lvl="1" indent="-285750">
              <a:lnSpc>
                <a:spcPct val="90000"/>
              </a:lnSpc>
              <a:spcBef>
                <a:spcPct val="20000"/>
              </a:spcBef>
              <a:buFont typeface="Courier New" pitchFamily="49" charset="0"/>
              <a:buChar char="o"/>
            </a:pPr>
            <a:r>
              <a:rPr lang="es-ES" sz="1800" dirty="0" smtClean="0">
                <a:solidFill>
                  <a:srgbClr val="023C70"/>
                </a:solidFill>
                <a:latin typeface="+mn-lt"/>
                <a:ea typeface="+mn-ea"/>
              </a:rPr>
              <a:t>Incluye pagos por prestaciones futuras y cobros por primas futuras esperadas</a:t>
            </a:r>
            <a:endParaRPr lang="es-ES" sz="1800" dirty="0">
              <a:solidFill>
                <a:srgbClr val="023C70"/>
              </a:solidFill>
              <a:latin typeface="+mn-lt"/>
              <a:ea typeface="+mn-ea"/>
            </a:endParaRPr>
          </a:p>
        </p:txBody>
      </p:sp>
    </p:spTree>
    <p:extLst>
      <p:ext uri="{BB962C8B-B14F-4D97-AF65-F5344CB8AC3E}">
        <p14:creationId xmlns:p14="http://schemas.microsoft.com/office/powerpoint/2010/main" val="9051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randombar(horizontal)">
                                      <p:cBhvr>
                                        <p:cTn id="7" dur="500"/>
                                        <p:tgtEl>
                                          <p:spTgt spid="3993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randombar(horizontal)">
                                      <p:cBhvr>
                                        <p:cTn id="10" dur="500"/>
                                        <p:tgtEl>
                                          <p:spTgt spid="39939">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randombar(horizontal)">
                                      <p:cBhvr>
                                        <p:cTn id="13" dur="500"/>
                                        <p:tgtEl>
                                          <p:spTgt spid="399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14563" y="214313"/>
            <a:ext cx="4929187" cy="617537"/>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Métodos simplificados</a:t>
            </a:r>
          </a:p>
        </p:txBody>
      </p:sp>
      <p:sp>
        <p:nvSpPr>
          <p:cNvPr id="30723" name="10 Rectángulo"/>
          <p:cNvSpPr>
            <a:spLocks noChangeArrowheads="1"/>
          </p:cNvSpPr>
          <p:nvPr/>
        </p:nvSpPr>
        <p:spPr bwMode="auto">
          <a:xfrm>
            <a:off x="714375" y="1564719"/>
            <a:ext cx="7715250" cy="2246769"/>
          </a:xfrm>
          <a:prstGeom prst="rect">
            <a:avLst/>
          </a:prstGeom>
          <a:noFill/>
          <a:ln w="9525">
            <a:noFill/>
            <a:miter lim="800000"/>
            <a:headEnd/>
            <a:tailEnd/>
          </a:ln>
        </p:spPr>
        <p:txBody>
          <a:bodyPr>
            <a:spAutoFit/>
          </a:bodyPr>
          <a:lstStyle/>
          <a:p>
            <a:pPr marL="26988">
              <a:spcBef>
                <a:spcPts val="12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Requisitos para aplicar el principio de proporcionalidad</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Naturaleza de los riesgos</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Dimensión de los riesgos</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Complejidad de los riesgos</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No existencia de un error de método material</a:t>
            </a:r>
          </a:p>
        </p:txBody>
      </p:sp>
      <p:sp>
        <p:nvSpPr>
          <p:cNvPr id="25604" name="10 Rectángulo"/>
          <p:cNvSpPr>
            <a:spLocks noChangeArrowheads="1"/>
          </p:cNvSpPr>
          <p:nvPr/>
        </p:nvSpPr>
        <p:spPr bwMode="auto">
          <a:xfrm>
            <a:off x="714375" y="3733800"/>
            <a:ext cx="7715250" cy="400110"/>
          </a:xfrm>
          <a:prstGeom prst="rect">
            <a:avLst/>
          </a:prstGeom>
          <a:noFill/>
          <a:ln w="9525">
            <a:noFill/>
            <a:miter lim="800000"/>
            <a:headEnd/>
            <a:tailEnd/>
          </a:ln>
          <a:extLst/>
        </p:spPr>
        <p:txBody>
          <a:bodyPr>
            <a:spAutoFit/>
          </a:bodyPr>
          <a:lstStyle/>
          <a:p>
            <a:pPr marL="26988">
              <a:spcBef>
                <a:spcPts val="12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Simplificaciones para las hipótesis de los seguros de vida</a:t>
            </a:r>
          </a:p>
        </p:txBody>
      </p:sp>
      <p:sp>
        <p:nvSpPr>
          <p:cNvPr id="6" name="10 Rectángulo"/>
          <p:cNvSpPr>
            <a:spLocks noChangeArrowheads="1"/>
          </p:cNvSpPr>
          <p:nvPr/>
        </p:nvSpPr>
        <p:spPr bwMode="auto">
          <a:xfrm>
            <a:off x="714375" y="4267200"/>
            <a:ext cx="7715250" cy="2092881"/>
          </a:xfrm>
          <a:prstGeom prst="rect">
            <a:avLst/>
          </a:prstGeom>
          <a:noFill/>
          <a:ln w="9525">
            <a:noFill/>
            <a:miter lim="800000"/>
            <a:headEnd/>
            <a:tailEnd/>
          </a:ln>
        </p:spPr>
        <p:txBody>
          <a:bodyPr>
            <a:spAutoFit/>
          </a:bodyPr>
          <a:lstStyle/>
          <a:p>
            <a:pPr marL="26988">
              <a:spcBef>
                <a:spcPts val="1200"/>
              </a:spcBef>
              <a:buClr>
                <a:schemeClr val="accent1"/>
              </a:buClr>
              <a:buSzPct val="80000"/>
            </a:pPr>
            <a:r>
              <a:rPr lang="de-DE" sz="2000" u="sng" dirty="0">
                <a:solidFill>
                  <a:srgbClr val="023C70"/>
                </a:solidFill>
                <a:latin typeface="Arial" pitchFamily="34" charset="0"/>
                <a:ea typeface="Arial Unicode MS" pitchFamily="34" charset="-128"/>
                <a:cs typeface="Arial" pitchFamily="34" charset="0"/>
              </a:rPr>
              <a:t>Simplificaciones para los cálculos de la mejor estimación de los seguros generales o no vida</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Provisión para primas no consumidas</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Provisión para siniestros pendientes de liquidación</a:t>
            </a:r>
          </a:p>
          <a:p>
            <a:pPr marL="369888" indent="-342900">
              <a:spcBef>
                <a:spcPts val="1200"/>
              </a:spcBef>
              <a:buClr>
                <a:schemeClr val="accent1"/>
              </a:buClr>
              <a:buSzPct val="80000"/>
              <a:buFont typeface="Arial" pitchFamily="34" charset="0"/>
              <a:buChar char="•"/>
            </a:pPr>
            <a:r>
              <a:rPr lang="de-DE" sz="2000" dirty="0">
                <a:solidFill>
                  <a:srgbClr val="023C70"/>
                </a:solidFill>
                <a:latin typeface="Arial" pitchFamily="34" charset="0"/>
                <a:ea typeface="Arial Unicode MS" pitchFamily="34" charset="-128"/>
                <a:cs typeface="Arial" pitchFamily="34" charset="0"/>
              </a:rPr>
              <a:t>Provisión para siniestros pendientes de declaración</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65</a:t>
            </a:fld>
            <a:endParaRPr lang="en-GB">
              <a:solidFill>
                <a:schemeClr val="tx1"/>
              </a:solidFill>
            </a:endParaRPr>
          </a:p>
        </p:txBody>
      </p:sp>
    </p:spTree>
    <p:extLst>
      <p:ext uri="{BB962C8B-B14F-4D97-AF65-F5344CB8AC3E}">
        <p14:creationId xmlns:p14="http://schemas.microsoft.com/office/powerpoint/2010/main" val="60115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604"/>
                                        </p:tgtEl>
                                        <p:attrNameLst>
                                          <p:attrName>style.visibility</p:attrName>
                                        </p:attrNameLst>
                                      </p:cBhvr>
                                      <p:to>
                                        <p:strVal val="visible"/>
                                      </p:to>
                                    </p:set>
                                    <p:animEffect transition="in" filter="wipe(left)">
                                      <p:cBhvr>
                                        <p:cTn id="30" dur="2000"/>
                                        <p:tgtEl>
                                          <p:spTgt spid="2560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25604"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txBox="1">
            <a:spLocks/>
          </p:cNvSpPr>
          <p:nvPr/>
        </p:nvSpPr>
        <p:spPr bwMode="auto">
          <a:xfrm>
            <a:off x="857251" y="142874"/>
            <a:ext cx="6357938" cy="1152525"/>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lvl1pPr>
              <a:defRPr>
                <a:solidFill>
                  <a:schemeClr val="bg1"/>
                </a:solidFill>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dirty="0"/>
              <a:t>Provisiones técnicas </a:t>
            </a:r>
          </a:p>
          <a:p>
            <a:r>
              <a:rPr lang="es-ES" dirty="0"/>
              <a:t>a cargo del reaseguro</a:t>
            </a: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67585" name="Rectangle 1"/>
          <p:cNvSpPr>
            <a:spLocks noChangeArrowheads="1"/>
          </p:cNvSpPr>
          <p:nvPr/>
        </p:nvSpPr>
        <p:spPr bwMode="auto">
          <a:xfrm>
            <a:off x="857250" y="1509881"/>
            <a:ext cx="7358063"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spcBef>
                <a:spcPts val="1200"/>
              </a:spcBef>
              <a:defRPr/>
            </a:pPr>
            <a:r>
              <a:rPr lang="es-ES" sz="2000" dirty="0">
                <a:solidFill>
                  <a:srgbClr val="023C70"/>
                </a:solidFill>
              </a:rPr>
              <a:t>Solvencia II exige su descomposición en flujos de entradas y salidas y el descuento de dichos flujos con </a:t>
            </a:r>
            <a:r>
              <a:rPr lang="es-ES" sz="2000" dirty="0" err="1">
                <a:solidFill>
                  <a:srgbClr val="023C70"/>
                </a:solidFill>
              </a:rPr>
              <a:t>Ia</a:t>
            </a:r>
            <a:r>
              <a:rPr lang="es-ES" sz="2000" dirty="0">
                <a:solidFill>
                  <a:srgbClr val="023C70"/>
                </a:solidFill>
              </a:rPr>
              <a:t> curva de tipos de interés </a:t>
            </a:r>
            <a:r>
              <a:rPr lang="es-ES" sz="2000" u="sng" dirty="0">
                <a:solidFill>
                  <a:srgbClr val="023C70"/>
                </a:solidFill>
              </a:rPr>
              <a:t>libre de riesgo.</a:t>
            </a:r>
          </a:p>
        </p:txBody>
      </p:sp>
      <p:sp>
        <p:nvSpPr>
          <p:cNvPr id="8" name="Rectangle 1"/>
          <p:cNvSpPr>
            <a:spLocks noChangeArrowheads="1"/>
          </p:cNvSpPr>
          <p:nvPr/>
        </p:nvSpPr>
        <p:spPr bwMode="auto">
          <a:xfrm>
            <a:off x="857250" y="4348678"/>
            <a:ext cx="7715250" cy="209288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spcBef>
                <a:spcPts val="1200"/>
              </a:spcBef>
              <a:buFont typeface="Wingdings" pitchFamily="2" charset="2"/>
              <a:buChar char="ü"/>
              <a:defRPr/>
            </a:pPr>
            <a:r>
              <a:rPr lang="es-ES" sz="2000" dirty="0">
                <a:solidFill>
                  <a:srgbClr val="023C70"/>
                </a:solidFill>
              </a:rPr>
              <a:t> Cálculo separado provisión prestaciones y PPNC, por GHR</a:t>
            </a:r>
          </a:p>
          <a:p>
            <a:pPr>
              <a:spcBef>
                <a:spcPts val="600"/>
              </a:spcBef>
              <a:buFont typeface="Wingdings" pitchFamily="2" charset="2"/>
              <a:buChar char="ü"/>
              <a:defRPr/>
            </a:pPr>
            <a:r>
              <a:rPr lang="es-ES" sz="2000" dirty="0">
                <a:solidFill>
                  <a:srgbClr val="023C70"/>
                </a:solidFill>
              </a:rPr>
              <a:t>No todos los contratos pueden reputarse como reaseguro, </a:t>
            </a:r>
          </a:p>
          <a:p>
            <a:pPr marL="355600">
              <a:spcBef>
                <a:spcPts val="0"/>
              </a:spcBef>
              <a:defRPr/>
            </a:pPr>
            <a:r>
              <a:rPr lang="es-ES" sz="2000" dirty="0">
                <a:solidFill>
                  <a:srgbClr val="023C70"/>
                </a:solidFill>
              </a:rPr>
              <a:t>ni considerarse para mitigar (reducir) el requerimiento de capital</a:t>
            </a:r>
          </a:p>
          <a:p>
            <a:pPr>
              <a:spcBef>
                <a:spcPts val="600"/>
              </a:spcBef>
              <a:buFont typeface="Wingdings" pitchFamily="2" charset="2"/>
              <a:buChar char="ü"/>
              <a:defRPr/>
            </a:pPr>
            <a:r>
              <a:rPr lang="es-ES" sz="2000" dirty="0">
                <a:solidFill>
                  <a:srgbClr val="023C70"/>
                </a:solidFill>
              </a:rPr>
              <a:t>  Aplicable al reaseguro y </a:t>
            </a:r>
            <a:r>
              <a:rPr lang="es-ES" sz="2000" dirty="0" err="1">
                <a:solidFill>
                  <a:srgbClr val="023C70"/>
                </a:solidFill>
              </a:rPr>
              <a:t>SPVs</a:t>
            </a:r>
            <a:r>
              <a:rPr lang="es-ES" sz="2000" dirty="0">
                <a:solidFill>
                  <a:srgbClr val="023C70"/>
                </a:solidFill>
              </a:rPr>
              <a:t> que cumplan los requisitos exigidos</a:t>
            </a:r>
          </a:p>
        </p:txBody>
      </p:sp>
      <p:sp>
        <p:nvSpPr>
          <p:cNvPr id="9" name="Rectangle 1"/>
          <p:cNvSpPr>
            <a:spLocks noChangeArrowheads="1"/>
          </p:cNvSpPr>
          <p:nvPr/>
        </p:nvSpPr>
        <p:spPr bwMode="auto">
          <a:xfrm>
            <a:off x="857250" y="2667000"/>
            <a:ext cx="7858125" cy="163121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spcBef>
                <a:spcPts val="1200"/>
              </a:spcBef>
              <a:defRPr/>
            </a:pPr>
            <a:r>
              <a:rPr lang="es-ES" sz="2000" dirty="0">
                <a:solidFill>
                  <a:srgbClr val="023C70"/>
                </a:solidFill>
              </a:rPr>
              <a:t>Al descontarse con la curva de tipos libre de riesgo, antes de actualizarse los flujos deben ajustarse (minorarse) para eliminar el riesgo correspondiente a la pérdidas </a:t>
            </a:r>
            <a:r>
              <a:rPr lang="es-ES" sz="2000" b="1" i="1" dirty="0">
                <a:solidFill>
                  <a:srgbClr val="023C70"/>
                </a:solidFill>
              </a:rPr>
              <a:t>esperadas</a:t>
            </a:r>
            <a:r>
              <a:rPr lang="es-ES" sz="2000" dirty="0">
                <a:solidFill>
                  <a:srgbClr val="023C70"/>
                </a:solidFill>
              </a:rPr>
              <a:t> por fallido del reasegurador (la pérdidas </a:t>
            </a:r>
            <a:r>
              <a:rPr lang="es-ES" sz="2000" b="1" i="1" dirty="0">
                <a:solidFill>
                  <a:srgbClr val="023C70"/>
                </a:solidFill>
              </a:rPr>
              <a:t>inesperadas</a:t>
            </a:r>
            <a:r>
              <a:rPr lang="es-ES" sz="2000" dirty="0">
                <a:solidFill>
                  <a:srgbClr val="023C70"/>
                </a:solidFill>
              </a:rPr>
              <a:t> se captura al calcular el requerimiento de capital).</a:t>
            </a:r>
          </a:p>
        </p:txBody>
      </p:sp>
      <p:sp>
        <p:nvSpPr>
          <p:cNvPr id="2" name="Slide Number Placeholder 1"/>
          <p:cNvSpPr>
            <a:spLocks noGrp="1"/>
          </p:cNvSpPr>
          <p:nvPr>
            <p:ph type="sldNum" sz="quarter" idx="11"/>
          </p:nvPr>
        </p:nvSpPr>
        <p:spPr/>
        <p:txBody>
          <a:bodyPr/>
          <a:lstStyle/>
          <a:p>
            <a:pPr>
              <a:defRPr/>
            </a:pPr>
            <a:fld id="{7EBB049C-E5BD-4B3E-A8CD-C967BC576F72}" type="slidenum">
              <a:rPr lang="en-GB" smtClean="0">
                <a:solidFill>
                  <a:schemeClr val="tx1"/>
                </a:solidFill>
              </a:rPr>
              <a:pPr>
                <a:defRPr/>
              </a:pPr>
              <a:t>66</a:t>
            </a:fld>
            <a:endParaRPr lang="en-GB">
              <a:solidFill>
                <a:schemeClr val="tx1"/>
              </a:solidFill>
            </a:endParaRPr>
          </a:p>
        </p:txBody>
      </p:sp>
    </p:spTree>
    <p:extLst>
      <p:ext uri="{BB962C8B-B14F-4D97-AF65-F5344CB8AC3E}">
        <p14:creationId xmlns:p14="http://schemas.microsoft.com/office/powerpoint/2010/main" val="42473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69342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a:defRPr/>
            </a:pPr>
            <a:fld id="{6F99B84B-6B3D-45DD-ACFA-64F3022FBDB4}" type="slidenum">
              <a:rPr lang="en-GB" sz="1000">
                <a:latin typeface="+mn-lt"/>
              </a:rPr>
              <a:pPr algn="r">
                <a:defRPr/>
              </a:pPr>
              <a:t>67</a:t>
            </a:fld>
            <a:endParaRPr lang="en-GB" sz="1400"/>
          </a:p>
        </p:txBody>
      </p:sp>
      <p:sp>
        <p:nvSpPr>
          <p:cNvPr id="25604" name="Rectangle 2"/>
          <p:cNvSpPr>
            <a:spLocks noGrp="1" noChangeArrowheads="1"/>
          </p:cNvSpPr>
          <p:nvPr>
            <p:ph type="title" idx="4294967295"/>
          </p:nvPr>
        </p:nvSpPr>
        <p:spPr>
          <a:noFill/>
          <a:ln w="9525">
            <a:noFill/>
            <a:miter lim="800000"/>
            <a:headEnd/>
            <a:tailEnd/>
          </a:ln>
        </p:spPr>
        <p:txBody>
          <a:bodyPr vert="horz" wrap="square" lIns="0" tIns="0" rIns="0" bIns="0" numCol="1" anchor="b" anchorCtr="0" compatLnSpc="1">
            <a:prstTxWarp prst="textNoShape">
              <a:avLst/>
            </a:prstTxWarp>
            <a:noAutofit/>
          </a:bodyPr>
          <a:lstStyle/>
          <a:p>
            <a:r>
              <a:rPr lang="es-ES" sz="2400" kern="1200"/>
              <a:t>Retos generales del calculo de Provisones tecnicas</a:t>
            </a:r>
          </a:p>
        </p:txBody>
      </p:sp>
      <p:sp>
        <p:nvSpPr>
          <p:cNvPr id="25605" name="Rectangle 3"/>
          <p:cNvSpPr>
            <a:spLocks noGrp="1" noChangeArrowheads="1"/>
          </p:cNvSpPr>
          <p:nvPr>
            <p:ph type="body" idx="4294967295"/>
          </p:nvPr>
        </p:nvSpPr>
        <p:spPr>
          <a:xfrm>
            <a:off x="533400" y="1524000"/>
            <a:ext cx="8153400" cy="4419600"/>
          </a:xfrm>
        </p:spPr>
        <p:txBody>
          <a:bodyPr/>
          <a:lstStyle/>
          <a:p>
            <a:pPr marL="0" indent="0">
              <a:lnSpc>
                <a:spcPct val="150000"/>
              </a:lnSpc>
              <a:buNone/>
            </a:pPr>
            <a:r>
              <a:rPr lang="es-ES" sz="2000" dirty="0" smtClean="0">
                <a:solidFill>
                  <a:srgbClr val="023C70"/>
                </a:solidFill>
              </a:rPr>
              <a:t>• Consistencia y coherencia del marco conceptual</a:t>
            </a:r>
          </a:p>
          <a:p>
            <a:pPr marL="0" indent="0">
              <a:lnSpc>
                <a:spcPct val="150000"/>
              </a:lnSpc>
              <a:buNone/>
            </a:pPr>
            <a:r>
              <a:rPr lang="es-ES" sz="2000" dirty="0" smtClean="0">
                <a:solidFill>
                  <a:srgbClr val="023C70"/>
                </a:solidFill>
              </a:rPr>
              <a:t>• Apropiada calibración (Curva de descuento y factor </a:t>
            </a:r>
            <a:r>
              <a:rPr lang="es-ES" sz="2000" dirty="0" err="1" smtClean="0">
                <a:solidFill>
                  <a:srgbClr val="023C70"/>
                </a:solidFill>
              </a:rPr>
              <a:t>CoC</a:t>
            </a:r>
            <a:r>
              <a:rPr lang="es-ES" sz="2000" dirty="0" smtClean="0">
                <a:solidFill>
                  <a:srgbClr val="023C70"/>
                </a:solidFill>
              </a:rPr>
              <a:t>)</a:t>
            </a:r>
          </a:p>
          <a:p>
            <a:pPr>
              <a:lnSpc>
                <a:spcPct val="150000"/>
              </a:lnSpc>
            </a:pPr>
            <a:r>
              <a:rPr lang="es-ES" sz="2000" dirty="0" smtClean="0">
                <a:solidFill>
                  <a:srgbClr val="023C70"/>
                </a:solidFill>
              </a:rPr>
              <a:t>Compatibilidad  del marco con IFRS</a:t>
            </a:r>
          </a:p>
          <a:p>
            <a:pPr>
              <a:lnSpc>
                <a:spcPct val="150000"/>
              </a:lnSpc>
            </a:pPr>
            <a:r>
              <a:rPr lang="es-ES" sz="2000" dirty="0" smtClean="0">
                <a:solidFill>
                  <a:srgbClr val="023C70"/>
                </a:solidFill>
              </a:rPr>
              <a:t>Implicaciones en recursos aseguradores: Datos, IT, conocimiento actuarial.</a:t>
            </a:r>
          </a:p>
          <a:p>
            <a:pPr>
              <a:lnSpc>
                <a:spcPct val="150000"/>
              </a:lnSpc>
            </a:pPr>
            <a:r>
              <a:rPr lang="es-ES" sz="2000" dirty="0" smtClean="0">
                <a:solidFill>
                  <a:srgbClr val="023C70"/>
                </a:solidFill>
              </a:rPr>
              <a:t>Asegurar que la gestión del riesgo del asegurador asume el marco de valoración</a:t>
            </a:r>
          </a:p>
          <a:p>
            <a:pPr>
              <a:lnSpc>
                <a:spcPct val="150000"/>
              </a:lnSpc>
            </a:pPr>
            <a:r>
              <a:rPr lang="es-ES" sz="2000" dirty="0" smtClean="0">
                <a:solidFill>
                  <a:srgbClr val="023C70"/>
                </a:solidFill>
              </a:rPr>
              <a:t>Valoración y revisión supervisora.</a:t>
            </a:r>
          </a:p>
        </p:txBody>
      </p:sp>
      <p:sp>
        <p:nvSpPr>
          <p:cNvPr id="2" name="Slide Number Placeholder 1"/>
          <p:cNvSpPr>
            <a:spLocks noGrp="1"/>
          </p:cNvSpPr>
          <p:nvPr>
            <p:ph type="sldNum" sz="quarter" idx="11"/>
          </p:nvPr>
        </p:nvSpPr>
        <p:spPr/>
        <p:txBody>
          <a:bodyPr/>
          <a:lstStyle/>
          <a:p>
            <a:pPr>
              <a:defRPr/>
            </a:pPr>
            <a:fld id="{829FFA9C-6C74-4B6A-B28D-CFB01FB1611F}" type="slidenum">
              <a:rPr lang="en-GB" smtClean="0"/>
              <a:pPr>
                <a:defRPr/>
              </a:pPr>
              <a:t>67</a:t>
            </a:fld>
            <a:endParaRPr lang="en-GB" sz="1400">
              <a:latin typeface="Arial" charset="0"/>
            </a:endParaRPr>
          </a:p>
        </p:txBody>
      </p:sp>
    </p:spTree>
    <p:extLst>
      <p:ext uri="{BB962C8B-B14F-4D97-AF65-F5344CB8AC3E}">
        <p14:creationId xmlns:p14="http://schemas.microsoft.com/office/powerpoint/2010/main" val="25980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 calcmode="lin" valueType="num">
                                      <p:cBhvr additive="base">
                                        <p:cTn id="13"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5">
                                            <p:txEl>
                                              <p:pRg st="2" end="2"/>
                                            </p:txEl>
                                          </p:spTgt>
                                        </p:tgtEl>
                                        <p:attrNameLst>
                                          <p:attrName>style.visibility</p:attrName>
                                        </p:attrNameLst>
                                      </p:cBhvr>
                                      <p:to>
                                        <p:strVal val="visible"/>
                                      </p:to>
                                    </p:set>
                                    <p:anim calcmode="lin" valueType="num">
                                      <p:cBhvr additive="base">
                                        <p:cTn id="19"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5">
                                            <p:txEl>
                                              <p:pRg st="3" end="3"/>
                                            </p:txEl>
                                          </p:spTgt>
                                        </p:tgtEl>
                                        <p:attrNameLst>
                                          <p:attrName>style.visibility</p:attrName>
                                        </p:attrNameLst>
                                      </p:cBhvr>
                                      <p:to>
                                        <p:strVal val="visible"/>
                                      </p:to>
                                    </p:set>
                                    <p:animEffect transition="in" filter="fade">
                                      <p:cBhvr>
                                        <p:cTn id="25" dur="500"/>
                                        <p:tgtEl>
                                          <p:spTgt spid="2560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605">
                                            <p:txEl>
                                              <p:pRg st="4" end="4"/>
                                            </p:txEl>
                                          </p:spTgt>
                                        </p:tgtEl>
                                        <p:attrNameLst>
                                          <p:attrName>style.visibility</p:attrName>
                                        </p:attrNameLst>
                                      </p:cBhvr>
                                      <p:to>
                                        <p:strVal val="visible"/>
                                      </p:to>
                                    </p:set>
                                    <p:anim calcmode="lin" valueType="num">
                                      <p:cBhvr additive="base">
                                        <p:cTn id="30" dur="5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6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605">
                                            <p:txEl>
                                              <p:pRg st="5" end="5"/>
                                            </p:txEl>
                                          </p:spTgt>
                                        </p:tgtEl>
                                        <p:attrNameLst>
                                          <p:attrName>style.visibility</p:attrName>
                                        </p:attrNameLst>
                                      </p:cBhvr>
                                      <p:to>
                                        <p:strVal val="visible"/>
                                      </p:to>
                                    </p:set>
                                    <p:animEffect transition="in" filter="fade">
                                      <p:cBhvr>
                                        <p:cTn id="36" dur="500"/>
                                        <p:tgtEl>
                                          <p:spTgt spid="256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4294967295"/>
          </p:nvPr>
        </p:nvSpPr>
        <p:spPr>
          <a:xfrm>
            <a:off x="6934200" y="6400800"/>
            <a:ext cx="1905000" cy="457200"/>
          </a:xfrm>
          <a:prstGeom prst="rect">
            <a:avLst/>
          </a:prstGeom>
        </p:spPr>
        <p:txBody>
          <a:bodyPr/>
          <a:lstStyle/>
          <a:p>
            <a:pPr>
              <a:defRPr/>
            </a:pPr>
            <a:fld id="{69CC6C8D-09DD-4E04-BB01-7B10CB21175E}" type="slidenum">
              <a:rPr lang="en-GB"/>
              <a:pPr>
                <a:defRPr/>
              </a:pPr>
              <a:t>68</a:t>
            </a:fld>
            <a:endParaRPr lang="en-GB" sz="1400" dirty="0">
              <a:latin typeface="Arial" charset="0"/>
            </a:endParaRPr>
          </a:p>
        </p:txBody>
      </p:sp>
      <p:sp>
        <p:nvSpPr>
          <p:cNvPr id="46083" name="Rectangle 2"/>
          <p:cNvSpPr>
            <a:spLocks noGrp="1" noChangeArrowheads="1"/>
          </p:cNvSpPr>
          <p:nvPr>
            <p:ph type="title" idx="4294967295"/>
          </p:nvPr>
        </p:nvSpPr>
        <p:spPr>
          <a:xfrm>
            <a:off x="533400" y="119063"/>
            <a:ext cx="6248400" cy="1066800"/>
          </a:xfrm>
          <a:prstGeom prst="rect">
            <a:avLst/>
          </a:prstGeom>
          <a:noFill/>
          <a:ln w="9525">
            <a:noFill/>
            <a:miter lim="800000"/>
            <a:headEnd/>
            <a:tailEnd/>
          </a:ln>
          <a:extLst/>
        </p:spPr>
        <p:txBody>
          <a:bodyPr vert="horz" wrap="square" lIns="0" tIns="0" rIns="0" bIns="0" numCol="1" anchor="b" anchorCtr="0" compatLnSpc="1">
            <a:prstTxWarp prst="textNoShape">
              <a:avLst/>
            </a:prstTxWarp>
            <a:noAutofit/>
          </a:bodyPr>
          <a:lstStyle/>
          <a:p>
            <a:r>
              <a:rPr lang="en-US" sz="2400" kern="1200" dirty="0" err="1" smtClean="0"/>
              <a:t>Preguntas</a:t>
            </a:r>
            <a:r>
              <a:rPr lang="en-US" sz="2400" kern="1200" dirty="0" smtClean="0"/>
              <a:t>, </a:t>
            </a:r>
            <a:r>
              <a:rPr lang="en-US" sz="2400" kern="1200" dirty="0" err="1" smtClean="0"/>
              <a:t>por</a:t>
            </a:r>
            <a:r>
              <a:rPr lang="en-US" sz="2400" kern="1200" dirty="0" smtClean="0"/>
              <a:t> favor</a:t>
            </a:r>
            <a:endParaRPr lang="nl-NL" sz="2400" kern="1200" dirty="0"/>
          </a:p>
        </p:txBody>
      </p:sp>
      <p:pic>
        <p:nvPicPr>
          <p:cNvPr id="46085" name="Picture 7" descr="MC900434411[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975026" y="1600199"/>
            <a:ext cx="2159720" cy="2429685"/>
          </a:xfrm>
          <a:prstGeom prst="rect">
            <a:avLst/>
          </a:prstGeom>
        </p:spPr>
      </p:pic>
      <p:pic>
        <p:nvPicPr>
          <p:cNvPr id="46086" name="Picture 8" descr="MC900438000[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rot="1238956">
            <a:off x="5754688" y="4394200"/>
            <a:ext cx="1863725" cy="1270000"/>
          </a:xfrm>
          <a:prstGeom prst="rect">
            <a:avLst/>
          </a:prstGeom>
        </p:spPr>
      </p:pic>
      <p:pic>
        <p:nvPicPr>
          <p:cNvPr id="46087" name="Picture 10" descr="MC9004380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6757">
            <a:off x="2411413" y="3148013"/>
            <a:ext cx="1863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1" descr="MC90044041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4581525"/>
            <a:ext cx="18303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2" descr="MC90044044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2133600"/>
            <a:ext cx="1828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3" descr="MC90044045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988" y="3429000"/>
            <a:ext cx="1368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MC9004344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100" y="5151438"/>
            <a:ext cx="1221250" cy="1373906"/>
          </a:xfrm>
          <a:prstGeom prst="rect">
            <a:avLst/>
          </a:prstGeom>
          <a:noFill/>
          <a:ln w="9525">
            <a:noFill/>
            <a:miter lim="800000"/>
            <a:headEnd/>
            <a:tailEnd/>
          </a:ln>
        </p:spPr>
      </p:pic>
      <p:pic>
        <p:nvPicPr>
          <p:cNvPr id="12" name="Picture 7" descr="MC9004344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008155"/>
            <a:ext cx="1093267" cy="1229925"/>
          </a:xfrm>
          <a:prstGeom prst="rect">
            <a:avLst/>
          </a:prstGeom>
          <a:noFill/>
          <a:ln w="9525">
            <a:noFill/>
            <a:miter lim="800000"/>
            <a:headEnd/>
            <a:tailEnd/>
          </a:ln>
        </p:spPr>
      </p:pic>
      <p:pic>
        <p:nvPicPr>
          <p:cNvPr id="13" name="Picture 12" descr="MC90044044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391088"/>
            <a:ext cx="2265629"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C90044045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6320" y="4509120"/>
            <a:ext cx="1368425" cy="23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MC90044041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8890" y="2880791"/>
            <a:ext cx="18303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6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500" fill="hold"/>
                                        <p:tgtEl>
                                          <p:spTgt spid="46089"/>
                                        </p:tgtEl>
                                        <p:attrNameLst>
                                          <p:attrName>ppt_w</p:attrName>
                                        </p:attrNameLst>
                                      </p:cBhvr>
                                      <p:tavLst>
                                        <p:tav tm="0">
                                          <p:val>
                                            <p:fltVal val="0"/>
                                          </p:val>
                                        </p:tav>
                                        <p:tav tm="100000">
                                          <p:val>
                                            <p:strVal val="#ppt_w"/>
                                          </p:val>
                                        </p:tav>
                                      </p:tavLst>
                                    </p:anim>
                                    <p:anim calcmode="lin" valueType="num">
                                      <p:cBhvr>
                                        <p:cTn id="8" dur="500" fill="hold"/>
                                        <p:tgtEl>
                                          <p:spTgt spid="46089"/>
                                        </p:tgtEl>
                                        <p:attrNameLst>
                                          <p:attrName>ppt_h</p:attrName>
                                        </p:attrNameLst>
                                      </p:cBhvr>
                                      <p:tavLst>
                                        <p:tav tm="0">
                                          <p:val>
                                            <p:fltVal val="0"/>
                                          </p:val>
                                        </p:tav>
                                        <p:tav tm="100000">
                                          <p:val>
                                            <p:strVal val="#ppt_h"/>
                                          </p:val>
                                        </p:tav>
                                      </p:tavLst>
                                    </p:anim>
                                    <p:animEffect transition="in" filter="fade">
                                      <p:cBhvr>
                                        <p:cTn id="9" dur="500"/>
                                        <p:tgtEl>
                                          <p:spTgt spid="4608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wipe(down)">
                                      <p:cBhvr>
                                        <p:cTn id="13" dur="580">
                                          <p:stCondLst>
                                            <p:cond delay="0"/>
                                          </p:stCondLst>
                                        </p:cTn>
                                        <p:tgtEl>
                                          <p:spTgt spid="46085"/>
                                        </p:tgtEl>
                                      </p:cBhvr>
                                    </p:animEffect>
                                    <p:anim calcmode="lin" valueType="num">
                                      <p:cBhvr>
                                        <p:cTn id="14" dur="1822" tmFilter="0,0; 0.14,0.36; 0.43,0.73; 0.71,0.91; 1.0,1.0">
                                          <p:stCondLst>
                                            <p:cond delay="0"/>
                                          </p:stCondLst>
                                        </p:cTn>
                                        <p:tgtEl>
                                          <p:spTgt spid="4608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608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608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608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6085"/>
                                        </p:tgtEl>
                                        <p:attrNameLst>
                                          <p:attrName>ppt_y</p:attrName>
                                        </p:attrNameLst>
                                      </p:cBhvr>
                                      <p:tavLst>
                                        <p:tav tm="0" fmla="#ppt_y-sin(pi*$)/81">
                                          <p:val>
                                            <p:fltVal val="0"/>
                                          </p:val>
                                        </p:tav>
                                        <p:tav tm="100000">
                                          <p:val>
                                            <p:fltVal val="1"/>
                                          </p:val>
                                        </p:tav>
                                      </p:tavLst>
                                    </p:anim>
                                    <p:animScale>
                                      <p:cBhvr>
                                        <p:cTn id="19" dur="26">
                                          <p:stCondLst>
                                            <p:cond delay="650"/>
                                          </p:stCondLst>
                                        </p:cTn>
                                        <p:tgtEl>
                                          <p:spTgt spid="46085"/>
                                        </p:tgtEl>
                                      </p:cBhvr>
                                      <p:to x="100000" y="60000"/>
                                    </p:animScale>
                                    <p:animScale>
                                      <p:cBhvr>
                                        <p:cTn id="20" dur="166" decel="50000">
                                          <p:stCondLst>
                                            <p:cond delay="676"/>
                                          </p:stCondLst>
                                        </p:cTn>
                                        <p:tgtEl>
                                          <p:spTgt spid="46085"/>
                                        </p:tgtEl>
                                      </p:cBhvr>
                                      <p:to x="100000" y="100000"/>
                                    </p:animScale>
                                    <p:animScale>
                                      <p:cBhvr>
                                        <p:cTn id="21" dur="26">
                                          <p:stCondLst>
                                            <p:cond delay="1312"/>
                                          </p:stCondLst>
                                        </p:cTn>
                                        <p:tgtEl>
                                          <p:spTgt spid="46085"/>
                                        </p:tgtEl>
                                      </p:cBhvr>
                                      <p:to x="100000" y="80000"/>
                                    </p:animScale>
                                    <p:animScale>
                                      <p:cBhvr>
                                        <p:cTn id="22" dur="166" decel="50000">
                                          <p:stCondLst>
                                            <p:cond delay="1338"/>
                                          </p:stCondLst>
                                        </p:cTn>
                                        <p:tgtEl>
                                          <p:spTgt spid="46085"/>
                                        </p:tgtEl>
                                      </p:cBhvr>
                                      <p:to x="100000" y="100000"/>
                                    </p:animScale>
                                    <p:animScale>
                                      <p:cBhvr>
                                        <p:cTn id="23" dur="26">
                                          <p:stCondLst>
                                            <p:cond delay="1642"/>
                                          </p:stCondLst>
                                        </p:cTn>
                                        <p:tgtEl>
                                          <p:spTgt spid="46085"/>
                                        </p:tgtEl>
                                      </p:cBhvr>
                                      <p:to x="100000" y="90000"/>
                                    </p:animScale>
                                    <p:animScale>
                                      <p:cBhvr>
                                        <p:cTn id="24" dur="166" decel="50000">
                                          <p:stCondLst>
                                            <p:cond delay="1668"/>
                                          </p:stCondLst>
                                        </p:cTn>
                                        <p:tgtEl>
                                          <p:spTgt spid="46085"/>
                                        </p:tgtEl>
                                      </p:cBhvr>
                                      <p:to x="100000" y="100000"/>
                                    </p:animScale>
                                    <p:animScale>
                                      <p:cBhvr>
                                        <p:cTn id="25" dur="26">
                                          <p:stCondLst>
                                            <p:cond delay="1808"/>
                                          </p:stCondLst>
                                        </p:cTn>
                                        <p:tgtEl>
                                          <p:spTgt spid="46085"/>
                                        </p:tgtEl>
                                      </p:cBhvr>
                                      <p:to x="100000" y="95000"/>
                                    </p:animScale>
                                    <p:animScale>
                                      <p:cBhvr>
                                        <p:cTn id="26" dur="166" decel="50000">
                                          <p:stCondLst>
                                            <p:cond delay="1834"/>
                                          </p:stCondLst>
                                        </p:cTn>
                                        <p:tgtEl>
                                          <p:spTgt spid="46085"/>
                                        </p:tgtEl>
                                      </p:cBhvr>
                                      <p:to x="100000" y="100000"/>
                                    </p:animScale>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6090"/>
                                        </p:tgtEl>
                                        <p:attrNameLst>
                                          <p:attrName>style.visibility</p:attrName>
                                        </p:attrNameLst>
                                      </p:cBhvr>
                                      <p:to>
                                        <p:strVal val="visible"/>
                                      </p:to>
                                    </p:set>
                                    <p:animEffect transition="in" filter="fade">
                                      <p:cBhvr>
                                        <p:cTn id="30" dur="1000"/>
                                        <p:tgtEl>
                                          <p:spTgt spid="46090"/>
                                        </p:tgtEl>
                                      </p:cBhvr>
                                    </p:animEffect>
                                    <p:anim calcmode="lin" valueType="num">
                                      <p:cBhvr>
                                        <p:cTn id="31" dur="1000" fill="hold"/>
                                        <p:tgtEl>
                                          <p:spTgt spid="46090"/>
                                        </p:tgtEl>
                                        <p:attrNameLst>
                                          <p:attrName>ppt_x</p:attrName>
                                        </p:attrNameLst>
                                      </p:cBhvr>
                                      <p:tavLst>
                                        <p:tav tm="0">
                                          <p:val>
                                            <p:strVal val="#ppt_x"/>
                                          </p:val>
                                        </p:tav>
                                        <p:tav tm="100000">
                                          <p:val>
                                            <p:strVal val="#ppt_x"/>
                                          </p:val>
                                        </p:tav>
                                      </p:tavLst>
                                    </p:anim>
                                    <p:anim calcmode="lin" valueType="num">
                                      <p:cBhvr>
                                        <p:cTn id="32" dur="1000" fill="hold"/>
                                        <p:tgtEl>
                                          <p:spTgt spid="4609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5" presetClass="entr" presetSubtype="0" fill="hold" nodeType="afterEffect">
                                  <p:stCondLst>
                                    <p:cond delay="0"/>
                                  </p:stCondLst>
                                  <p:childTnLst>
                                    <p:set>
                                      <p:cBhvr>
                                        <p:cTn id="35" dur="1" fill="hold">
                                          <p:stCondLst>
                                            <p:cond delay="0"/>
                                          </p:stCondLst>
                                        </p:cTn>
                                        <p:tgtEl>
                                          <p:spTgt spid="46088"/>
                                        </p:tgtEl>
                                        <p:attrNameLst>
                                          <p:attrName>style.visibility</p:attrName>
                                        </p:attrNameLst>
                                      </p:cBhvr>
                                      <p:to>
                                        <p:strVal val="visible"/>
                                      </p:to>
                                    </p:set>
                                    <p:animEffect transition="in" filter="fade">
                                      <p:cBhvr>
                                        <p:cTn id="36" dur="2000"/>
                                        <p:tgtEl>
                                          <p:spTgt spid="46088"/>
                                        </p:tgtEl>
                                      </p:cBhvr>
                                    </p:animEffect>
                                    <p:anim calcmode="lin" valueType="num">
                                      <p:cBhvr>
                                        <p:cTn id="37" dur="2000" fill="hold"/>
                                        <p:tgtEl>
                                          <p:spTgt spid="46088"/>
                                        </p:tgtEl>
                                        <p:attrNameLst>
                                          <p:attrName>ppt_w</p:attrName>
                                        </p:attrNameLst>
                                      </p:cBhvr>
                                      <p:tavLst>
                                        <p:tav tm="0" fmla="#ppt_w*sin(2.5*pi*$)">
                                          <p:val>
                                            <p:fltVal val="0"/>
                                          </p:val>
                                        </p:tav>
                                        <p:tav tm="100000">
                                          <p:val>
                                            <p:fltVal val="1"/>
                                          </p:val>
                                        </p:tav>
                                      </p:tavLst>
                                    </p:anim>
                                    <p:anim calcmode="lin" valueType="num">
                                      <p:cBhvr>
                                        <p:cTn id="38" dur="2000" fill="hold"/>
                                        <p:tgtEl>
                                          <p:spTgt spid="46088"/>
                                        </p:tgtEl>
                                        <p:attrNameLst>
                                          <p:attrName>ppt_h</p:attrName>
                                        </p:attrNameLst>
                                      </p:cBhvr>
                                      <p:tavLst>
                                        <p:tav tm="0">
                                          <p:val>
                                            <p:strVal val="#ppt_h"/>
                                          </p:val>
                                        </p:tav>
                                        <p:tav tm="100000">
                                          <p:val>
                                            <p:strVal val="#ppt_h"/>
                                          </p:val>
                                        </p:tav>
                                      </p:tavLst>
                                    </p:anim>
                                  </p:childTnLst>
                                </p:cTn>
                              </p:par>
                            </p:childTnLst>
                          </p:cTn>
                        </p:par>
                        <p:par>
                          <p:cTn id="39" fill="hold">
                            <p:stCondLst>
                              <p:cond delay="5500"/>
                            </p:stCondLst>
                            <p:childTnLst>
                              <p:par>
                                <p:cTn id="40" presetID="31" presetClass="entr" presetSubtype="0" fill="hold" nodeType="afterEffect">
                                  <p:stCondLst>
                                    <p:cond delay="0"/>
                                  </p:stCondLst>
                                  <p:childTnLst>
                                    <p:set>
                                      <p:cBhvr>
                                        <p:cTn id="41" dur="1" fill="hold">
                                          <p:stCondLst>
                                            <p:cond delay="0"/>
                                          </p:stCondLst>
                                        </p:cTn>
                                        <p:tgtEl>
                                          <p:spTgt spid="46086"/>
                                        </p:tgtEl>
                                        <p:attrNameLst>
                                          <p:attrName>style.visibility</p:attrName>
                                        </p:attrNameLst>
                                      </p:cBhvr>
                                      <p:to>
                                        <p:strVal val="visible"/>
                                      </p:to>
                                    </p:set>
                                    <p:anim calcmode="lin" valueType="num">
                                      <p:cBhvr>
                                        <p:cTn id="42" dur="1000" fill="hold"/>
                                        <p:tgtEl>
                                          <p:spTgt spid="46086"/>
                                        </p:tgtEl>
                                        <p:attrNameLst>
                                          <p:attrName>ppt_w</p:attrName>
                                        </p:attrNameLst>
                                      </p:cBhvr>
                                      <p:tavLst>
                                        <p:tav tm="0">
                                          <p:val>
                                            <p:fltVal val="0"/>
                                          </p:val>
                                        </p:tav>
                                        <p:tav tm="100000">
                                          <p:val>
                                            <p:strVal val="#ppt_w"/>
                                          </p:val>
                                        </p:tav>
                                      </p:tavLst>
                                    </p:anim>
                                    <p:anim calcmode="lin" valueType="num">
                                      <p:cBhvr>
                                        <p:cTn id="43" dur="1000" fill="hold"/>
                                        <p:tgtEl>
                                          <p:spTgt spid="46086"/>
                                        </p:tgtEl>
                                        <p:attrNameLst>
                                          <p:attrName>ppt_h</p:attrName>
                                        </p:attrNameLst>
                                      </p:cBhvr>
                                      <p:tavLst>
                                        <p:tav tm="0">
                                          <p:val>
                                            <p:fltVal val="0"/>
                                          </p:val>
                                        </p:tav>
                                        <p:tav tm="100000">
                                          <p:val>
                                            <p:strVal val="#ppt_h"/>
                                          </p:val>
                                        </p:tav>
                                      </p:tavLst>
                                    </p:anim>
                                    <p:anim calcmode="lin" valueType="num">
                                      <p:cBhvr>
                                        <p:cTn id="44" dur="1000" fill="hold"/>
                                        <p:tgtEl>
                                          <p:spTgt spid="46086"/>
                                        </p:tgtEl>
                                        <p:attrNameLst>
                                          <p:attrName>style.rotation</p:attrName>
                                        </p:attrNameLst>
                                      </p:cBhvr>
                                      <p:tavLst>
                                        <p:tav tm="0">
                                          <p:val>
                                            <p:fltVal val="90"/>
                                          </p:val>
                                        </p:tav>
                                        <p:tav tm="100000">
                                          <p:val>
                                            <p:fltVal val="0"/>
                                          </p:val>
                                        </p:tav>
                                      </p:tavLst>
                                    </p:anim>
                                    <p:animEffect transition="in" filter="fade">
                                      <p:cBhvr>
                                        <p:cTn id="45" dur="1000"/>
                                        <p:tgtEl>
                                          <p:spTgt spid="46086"/>
                                        </p:tgtEl>
                                      </p:cBhvr>
                                    </p:animEffect>
                                  </p:childTnLst>
                                </p:cTn>
                              </p:par>
                            </p:childTnLst>
                          </p:cTn>
                        </p:par>
                        <p:par>
                          <p:cTn id="46" fill="hold">
                            <p:stCondLst>
                              <p:cond delay="6500"/>
                            </p:stCondLst>
                            <p:childTnLst>
                              <p:par>
                                <p:cTn id="47" presetID="26"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870">
                                          <p:stCondLst>
                                            <p:cond delay="0"/>
                                          </p:stCondLst>
                                        </p:cTn>
                                        <p:tgtEl>
                                          <p:spTgt spid="11"/>
                                        </p:tgtEl>
                                      </p:cBhvr>
                                    </p:animEffect>
                                    <p:anim calcmode="lin" valueType="num">
                                      <p:cBhvr>
                                        <p:cTn id="50"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53"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54"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55" dur="39">
                                          <p:stCondLst>
                                            <p:cond delay="975"/>
                                          </p:stCondLst>
                                        </p:cTn>
                                        <p:tgtEl>
                                          <p:spTgt spid="11"/>
                                        </p:tgtEl>
                                      </p:cBhvr>
                                      <p:to x="100000" y="60000"/>
                                    </p:animScale>
                                    <p:animScale>
                                      <p:cBhvr>
                                        <p:cTn id="56" dur="249" decel="50000">
                                          <p:stCondLst>
                                            <p:cond delay="1014"/>
                                          </p:stCondLst>
                                        </p:cTn>
                                        <p:tgtEl>
                                          <p:spTgt spid="11"/>
                                        </p:tgtEl>
                                      </p:cBhvr>
                                      <p:to x="100000" y="100000"/>
                                    </p:animScale>
                                    <p:animScale>
                                      <p:cBhvr>
                                        <p:cTn id="57" dur="39">
                                          <p:stCondLst>
                                            <p:cond delay="1968"/>
                                          </p:stCondLst>
                                        </p:cTn>
                                        <p:tgtEl>
                                          <p:spTgt spid="11"/>
                                        </p:tgtEl>
                                      </p:cBhvr>
                                      <p:to x="100000" y="80000"/>
                                    </p:animScale>
                                    <p:animScale>
                                      <p:cBhvr>
                                        <p:cTn id="58" dur="249" decel="50000">
                                          <p:stCondLst>
                                            <p:cond delay="2007"/>
                                          </p:stCondLst>
                                        </p:cTn>
                                        <p:tgtEl>
                                          <p:spTgt spid="11"/>
                                        </p:tgtEl>
                                      </p:cBhvr>
                                      <p:to x="100000" y="100000"/>
                                    </p:animScale>
                                    <p:animScale>
                                      <p:cBhvr>
                                        <p:cTn id="59" dur="39">
                                          <p:stCondLst>
                                            <p:cond delay="2463"/>
                                          </p:stCondLst>
                                        </p:cTn>
                                        <p:tgtEl>
                                          <p:spTgt spid="11"/>
                                        </p:tgtEl>
                                      </p:cBhvr>
                                      <p:to x="100000" y="90000"/>
                                    </p:animScale>
                                    <p:animScale>
                                      <p:cBhvr>
                                        <p:cTn id="60" dur="249" decel="50000">
                                          <p:stCondLst>
                                            <p:cond delay="2502"/>
                                          </p:stCondLst>
                                        </p:cTn>
                                        <p:tgtEl>
                                          <p:spTgt spid="11"/>
                                        </p:tgtEl>
                                      </p:cBhvr>
                                      <p:to x="100000" y="100000"/>
                                    </p:animScale>
                                    <p:animScale>
                                      <p:cBhvr>
                                        <p:cTn id="61" dur="39">
                                          <p:stCondLst>
                                            <p:cond delay="2712"/>
                                          </p:stCondLst>
                                        </p:cTn>
                                        <p:tgtEl>
                                          <p:spTgt spid="11"/>
                                        </p:tgtEl>
                                      </p:cBhvr>
                                      <p:to x="100000" y="95000"/>
                                    </p:animScale>
                                    <p:animScale>
                                      <p:cBhvr>
                                        <p:cTn id="62" dur="249" decel="50000">
                                          <p:stCondLst>
                                            <p:cond delay="2751"/>
                                          </p:stCondLst>
                                        </p:cTn>
                                        <p:tgtEl>
                                          <p:spTgt spid="11"/>
                                        </p:tgtEl>
                                      </p:cBhvr>
                                      <p:to x="100000" y="100000"/>
                                    </p:animScale>
                                  </p:childTnLst>
                                  <p:subTnLst>
                                    <p:set>
                                      <p:cBhvr override="childStyle">
                                        <p:cTn dur="1" fill="hold" display="0" masterRel="sameClick" afterEffect="1">
                                          <p:stCondLst>
                                            <p:cond evt="end" delay="0">
                                              <p:tn val="47"/>
                                            </p:cond>
                                          </p:stCondLst>
                                        </p:cTn>
                                        <p:tgtEl>
                                          <p:spTgt spid="11"/>
                                        </p:tgtEl>
                                        <p:attrNameLst>
                                          <p:attrName>style.visibility</p:attrName>
                                        </p:attrNameLst>
                                      </p:cBhvr>
                                      <p:to>
                                        <p:strVal val="hidden"/>
                                      </p:to>
                                    </p:set>
                                  </p:subTnLst>
                                </p:cTn>
                              </p:par>
                            </p:childTnLst>
                          </p:cTn>
                        </p:par>
                        <p:par>
                          <p:cTn id="63" fill="hold">
                            <p:stCondLst>
                              <p:cond delay="95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1450">
                                          <p:stCondLst>
                                            <p:cond delay="0"/>
                                          </p:stCondLst>
                                        </p:cTn>
                                        <p:tgtEl>
                                          <p:spTgt spid="12"/>
                                        </p:tgtEl>
                                      </p:cBhvr>
                                    </p:animEffect>
                                    <p:anim calcmode="lin" valueType="num">
                                      <p:cBhvr>
                                        <p:cTn id="67" dur="4555"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166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1660" tmFilter="0, 0; 0.125,0.2665; 0.25,0.4; 0.375,0.465; 0.5,0.5;  0.625,0.535; 0.75,0.6; 0.875,0.7335; 1,1">
                                          <p:stCondLst>
                                            <p:cond delay="1660"/>
                                          </p:stCondLst>
                                        </p:cTn>
                                        <p:tgtEl>
                                          <p:spTgt spid="12"/>
                                        </p:tgtEl>
                                        <p:attrNameLst>
                                          <p:attrName>ppt_y</p:attrName>
                                        </p:attrNameLst>
                                      </p:cBhvr>
                                      <p:tavLst>
                                        <p:tav tm="0" fmla="#ppt_y-sin(pi*$)/9">
                                          <p:val>
                                            <p:fltVal val="0"/>
                                          </p:val>
                                        </p:tav>
                                        <p:tav tm="100000">
                                          <p:val>
                                            <p:fltVal val="1"/>
                                          </p:val>
                                        </p:tav>
                                      </p:tavLst>
                                    </p:anim>
                                    <p:anim calcmode="lin" valueType="num">
                                      <p:cBhvr>
                                        <p:cTn id="70" dur="830" tmFilter="0, 0; 0.125,0.2665; 0.25,0.4; 0.375,0.465; 0.5,0.5;  0.625,0.535; 0.75,0.6; 0.875,0.7335; 1,1">
                                          <p:stCondLst>
                                            <p:cond delay="3310"/>
                                          </p:stCondLst>
                                        </p:cTn>
                                        <p:tgtEl>
                                          <p:spTgt spid="12"/>
                                        </p:tgtEl>
                                        <p:attrNameLst>
                                          <p:attrName>ppt_y</p:attrName>
                                        </p:attrNameLst>
                                      </p:cBhvr>
                                      <p:tavLst>
                                        <p:tav tm="0" fmla="#ppt_y-sin(pi*$)/27">
                                          <p:val>
                                            <p:fltVal val="0"/>
                                          </p:val>
                                        </p:tav>
                                        <p:tav tm="100000">
                                          <p:val>
                                            <p:fltVal val="1"/>
                                          </p:val>
                                        </p:tav>
                                      </p:tavLst>
                                    </p:anim>
                                    <p:anim calcmode="lin" valueType="num">
                                      <p:cBhvr>
                                        <p:cTn id="71" dur="410" tmFilter="0, 0; 0.125,0.2665; 0.25,0.4; 0.375,0.465; 0.5,0.5;  0.625,0.535; 0.75,0.6; 0.875,0.7335; 1,1">
                                          <p:stCondLst>
                                            <p:cond delay="4140"/>
                                          </p:stCondLst>
                                        </p:cTn>
                                        <p:tgtEl>
                                          <p:spTgt spid="12"/>
                                        </p:tgtEl>
                                        <p:attrNameLst>
                                          <p:attrName>ppt_y</p:attrName>
                                        </p:attrNameLst>
                                      </p:cBhvr>
                                      <p:tavLst>
                                        <p:tav tm="0" fmla="#ppt_y-sin(pi*$)/81">
                                          <p:val>
                                            <p:fltVal val="0"/>
                                          </p:val>
                                        </p:tav>
                                        <p:tav tm="100000">
                                          <p:val>
                                            <p:fltVal val="1"/>
                                          </p:val>
                                        </p:tav>
                                      </p:tavLst>
                                    </p:anim>
                                    <p:animScale>
                                      <p:cBhvr>
                                        <p:cTn id="72" dur="65">
                                          <p:stCondLst>
                                            <p:cond delay="1625"/>
                                          </p:stCondLst>
                                        </p:cTn>
                                        <p:tgtEl>
                                          <p:spTgt spid="12"/>
                                        </p:tgtEl>
                                      </p:cBhvr>
                                      <p:to x="100000" y="60000"/>
                                    </p:animScale>
                                    <p:animScale>
                                      <p:cBhvr>
                                        <p:cTn id="73" dur="415" decel="50000">
                                          <p:stCondLst>
                                            <p:cond delay="1690"/>
                                          </p:stCondLst>
                                        </p:cTn>
                                        <p:tgtEl>
                                          <p:spTgt spid="12"/>
                                        </p:tgtEl>
                                      </p:cBhvr>
                                      <p:to x="100000" y="100000"/>
                                    </p:animScale>
                                    <p:animScale>
                                      <p:cBhvr>
                                        <p:cTn id="74" dur="65">
                                          <p:stCondLst>
                                            <p:cond delay="3280"/>
                                          </p:stCondLst>
                                        </p:cTn>
                                        <p:tgtEl>
                                          <p:spTgt spid="12"/>
                                        </p:tgtEl>
                                      </p:cBhvr>
                                      <p:to x="100000" y="80000"/>
                                    </p:animScale>
                                    <p:animScale>
                                      <p:cBhvr>
                                        <p:cTn id="75" dur="415" decel="50000">
                                          <p:stCondLst>
                                            <p:cond delay="3345"/>
                                          </p:stCondLst>
                                        </p:cTn>
                                        <p:tgtEl>
                                          <p:spTgt spid="12"/>
                                        </p:tgtEl>
                                      </p:cBhvr>
                                      <p:to x="100000" y="100000"/>
                                    </p:animScale>
                                    <p:animScale>
                                      <p:cBhvr>
                                        <p:cTn id="76" dur="65">
                                          <p:stCondLst>
                                            <p:cond delay="4105"/>
                                          </p:stCondLst>
                                        </p:cTn>
                                        <p:tgtEl>
                                          <p:spTgt spid="12"/>
                                        </p:tgtEl>
                                      </p:cBhvr>
                                      <p:to x="100000" y="90000"/>
                                    </p:animScale>
                                    <p:animScale>
                                      <p:cBhvr>
                                        <p:cTn id="77" dur="415" decel="50000">
                                          <p:stCondLst>
                                            <p:cond delay="4170"/>
                                          </p:stCondLst>
                                        </p:cTn>
                                        <p:tgtEl>
                                          <p:spTgt spid="12"/>
                                        </p:tgtEl>
                                      </p:cBhvr>
                                      <p:to x="100000" y="100000"/>
                                    </p:animScale>
                                    <p:animScale>
                                      <p:cBhvr>
                                        <p:cTn id="78" dur="65">
                                          <p:stCondLst>
                                            <p:cond delay="4520"/>
                                          </p:stCondLst>
                                        </p:cTn>
                                        <p:tgtEl>
                                          <p:spTgt spid="12"/>
                                        </p:tgtEl>
                                      </p:cBhvr>
                                      <p:to x="100000" y="95000"/>
                                    </p:animScale>
                                    <p:animScale>
                                      <p:cBhvr>
                                        <p:cTn id="79" dur="415" decel="50000">
                                          <p:stCondLst>
                                            <p:cond delay="4585"/>
                                          </p:stCondLst>
                                        </p:cTn>
                                        <p:tgtEl>
                                          <p:spTgt spid="12"/>
                                        </p:tgtEl>
                                      </p:cBhvr>
                                      <p:to x="100000" y="100000"/>
                                    </p:animScale>
                                  </p:childTnLst>
                                  <p:subTnLst>
                                    <p:set>
                                      <p:cBhvr override="childStyle">
                                        <p:cTn dur="1" fill="hold" display="0" masterRel="sameClick" afterEffect="1">
                                          <p:stCondLst>
                                            <p:cond evt="end" delay="0">
                                              <p:tn val="64"/>
                                            </p:cond>
                                          </p:stCondLst>
                                        </p:cTn>
                                        <p:tgtEl>
                                          <p:spTgt spid="12"/>
                                        </p:tgtEl>
                                        <p:attrNameLst>
                                          <p:attrName>style.visibility</p:attrName>
                                        </p:attrNameLst>
                                      </p:cBhvr>
                                      <p:to>
                                        <p:strVal val="hidden"/>
                                      </p:to>
                                    </p:set>
                                  </p:subTnLst>
                                </p:cTn>
                              </p:par>
                            </p:childTnLst>
                          </p:cTn>
                        </p:par>
                        <p:par>
                          <p:cTn id="80" fill="hold">
                            <p:stCondLst>
                              <p:cond delay="14500"/>
                            </p:stCondLst>
                            <p:childTnLst>
                              <p:par>
                                <p:cTn id="81" presetID="53" presetClass="entr" presetSubtype="16"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0" fill="hold"/>
                                        <p:tgtEl>
                                          <p:spTgt spid="13"/>
                                        </p:tgtEl>
                                        <p:attrNameLst>
                                          <p:attrName>ppt_w</p:attrName>
                                        </p:attrNameLst>
                                      </p:cBhvr>
                                      <p:tavLst>
                                        <p:tav tm="0">
                                          <p:val>
                                            <p:fltVal val="0"/>
                                          </p:val>
                                        </p:tav>
                                        <p:tav tm="100000">
                                          <p:val>
                                            <p:strVal val="#ppt_w"/>
                                          </p:val>
                                        </p:tav>
                                      </p:tavLst>
                                    </p:anim>
                                    <p:anim calcmode="lin" valueType="num">
                                      <p:cBhvr>
                                        <p:cTn id="84" dur="5000" fill="hold"/>
                                        <p:tgtEl>
                                          <p:spTgt spid="13"/>
                                        </p:tgtEl>
                                        <p:attrNameLst>
                                          <p:attrName>ppt_h</p:attrName>
                                        </p:attrNameLst>
                                      </p:cBhvr>
                                      <p:tavLst>
                                        <p:tav tm="0">
                                          <p:val>
                                            <p:fltVal val="0"/>
                                          </p:val>
                                        </p:tav>
                                        <p:tav tm="100000">
                                          <p:val>
                                            <p:strVal val="#ppt_h"/>
                                          </p:val>
                                        </p:tav>
                                      </p:tavLst>
                                    </p:anim>
                                    <p:animEffect transition="in" filter="fade">
                                      <p:cBhvr>
                                        <p:cTn id="85" dur="5000"/>
                                        <p:tgtEl>
                                          <p:spTgt spid="13"/>
                                        </p:tgtEl>
                                      </p:cBhvr>
                                    </p:animEffect>
                                  </p:childTnLst>
                                  <p:subTnLst>
                                    <p:set>
                                      <p:cBhvr override="childStyle">
                                        <p:cTn dur="1" fill="hold" display="0" masterRel="sameClick" afterEffect="1">
                                          <p:stCondLst>
                                            <p:cond evt="end" delay="0">
                                              <p:tn val="81"/>
                                            </p:cond>
                                          </p:stCondLst>
                                        </p:cTn>
                                        <p:tgtEl>
                                          <p:spTgt spid="13"/>
                                        </p:tgtEl>
                                        <p:attrNameLst>
                                          <p:attrName>style.visibility</p:attrName>
                                        </p:attrNameLst>
                                      </p:cBhvr>
                                      <p:to>
                                        <p:strVal val="hidden"/>
                                      </p:to>
                                    </p:set>
                                  </p:subTnLst>
                                </p:cTn>
                              </p:par>
                            </p:childTnLst>
                          </p:cTn>
                        </p:par>
                        <p:par>
                          <p:cTn id="86" fill="hold">
                            <p:stCondLst>
                              <p:cond delay="19500"/>
                            </p:stCondLst>
                            <p:childTnLst>
                              <p:par>
                                <p:cTn id="87" presetID="42" presetClass="entr" presetSubtype="0"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0"/>
                                        <p:tgtEl>
                                          <p:spTgt spid="14"/>
                                        </p:tgtEl>
                                      </p:cBhvr>
                                    </p:animEffect>
                                    <p:anim calcmode="lin" valueType="num">
                                      <p:cBhvr>
                                        <p:cTn id="90" dur="5000" fill="hold"/>
                                        <p:tgtEl>
                                          <p:spTgt spid="14"/>
                                        </p:tgtEl>
                                        <p:attrNameLst>
                                          <p:attrName>ppt_x</p:attrName>
                                        </p:attrNameLst>
                                      </p:cBhvr>
                                      <p:tavLst>
                                        <p:tav tm="0">
                                          <p:val>
                                            <p:strVal val="#ppt_x"/>
                                          </p:val>
                                        </p:tav>
                                        <p:tav tm="100000">
                                          <p:val>
                                            <p:strVal val="#ppt_x"/>
                                          </p:val>
                                        </p:tav>
                                      </p:tavLst>
                                    </p:anim>
                                    <p:anim calcmode="lin" valueType="num">
                                      <p:cBhvr>
                                        <p:cTn id="91" dur="5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87"/>
                                            </p:cond>
                                          </p:stCondLst>
                                        </p:cTn>
                                        <p:tgtEl>
                                          <p:spTgt spid="14"/>
                                        </p:tgtEl>
                                        <p:attrNameLst>
                                          <p:attrName>style.visibility</p:attrName>
                                        </p:attrNameLst>
                                      </p:cBhvr>
                                      <p:to>
                                        <p:strVal val="hidden"/>
                                      </p:to>
                                    </p:set>
                                  </p:subTnLst>
                                </p:cTn>
                              </p:par>
                            </p:childTnLst>
                          </p:cTn>
                        </p:par>
                        <p:par>
                          <p:cTn id="92" fill="hold">
                            <p:stCondLst>
                              <p:cond delay="24500"/>
                            </p:stCondLst>
                            <p:childTnLst>
                              <p:par>
                                <p:cTn id="93" presetID="45"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anim calcmode="lin" valueType="num">
                                      <p:cBhvr>
                                        <p:cTn id="96" dur="500" fill="hold"/>
                                        <p:tgtEl>
                                          <p:spTgt spid="15"/>
                                        </p:tgtEl>
                                        <p:attrNameLst>
                                          <p:attrName>ppt_w</p:attrName>
                                        </p:attrNameLst>
                                      </p:cBhvr>
                                      <p:tavLst>
                                        <p:tav tm="0" fmla="#ppt_w*sin(2.5*pi*$)">
                                          <p:val>
                                            <p:fltVal val="0"/>
                                          </p:val>
                                        </p:tav>
                                        <p:tav tm="100000">
                                          <p:val>
                                            <p:fltVal val="1"/>
                                          </p:val>
                                        </p:tav>
                                      </p:tavLst>
                                    </p:anim>
                                    <p:anim calcmode="lin" valueType="num">
                                      <p:cBhvr>
                                        <p:cTn id="9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663" y="5430077"/>
            <a:ext cx="2431090" cy="1215545"/>
          </a:xfrm>
          <a:prstGeom prst="rect">
            <a:avLst/>
          </a:prstGeom>
          <a:noFill/>
          <a:ln>
            <a:noFill/>
          </a:ln>
          <a:effectLst/>
        </p:spPr>
      </p:pic>
      <p:sp>
        <p:nvSpPr>
          <p:cNvPr id="107522" name="Text Box 2"/>
          <p:cNvSpPr txBox="1">
            <a:spLocks noChangeArrowheads="1"/>
          </p:cNvSpPr>
          <p:nvPr/>
        </p:nvSpPr>
        <p:spPr bwMode="auto">
          <a:xfrm>
            <a:off x="733425" y="4231729"/>
            <a:ext cx="1801813" cy="690562"/>
          </a:xfrm>
          <a:prstGeom prst="rect">
            <a:avLst/>
          </a:prstGeom>
          <a:noFill/>
          <a:ln w="9525">
            <a:noFill/>
            <a:miter lim="800000"/>
            <a:headEnd/>
            <a:tailEnd/>
          </a:ln>
          <a:effectLst/>
        </p:spPr>
        <p:txBody>
          <a:bodyPr lIns="95783" tIns="47891" rIns="95783" bIns="47891">
            <a:spAutoFit/>
          </a:bodyPr>
          <a:lstStyle/>
          <a:p>
            <a:pPr defTabSz="957263" eaLnBrk="1" hangingPunct="1">
              <a:spcBef>
                <a:spcPct val="50000"/>
              </a:spcBef>
            </a:pPr>
            <a:r>
              <a:rPr lang="en-GB" sz="1300" b="1" dirty="0"/>
              <a:t>Assets for covering technical provisions and SCR</a:t>
            </a:r>
          </a:p>
        </p:txBody>
      </p:sp>
      <p:sp>
        <p:nvSpPr>
          <p:cNvPr id="25603" name="Rectangle 3"/>
          <p:cNvSpPr>
            <a:spLocks noChangeArrowheads="1"/>
          </p:cNvSpPr>
          <p:nvPr/>
        </p:nvSpPr>
        <p:spPr bwMode="auto">
          <a:xfrm>
            <a:off x="1044575" y="4369841"/>
            <a:ext cx="1588" cy="209550"/>
          </a:xfrm>
          <a:prstGeom prst="rect">
            <a:avLst/>
          </a:prstGeom>
          <a:noFill/>
          <a:ln w="6350">
            <a:noFill/>
            <a:miter lim="800000"/>
            <a:headEnd/>
            <a:tailEnd/>
          </a:ln>
        </p:spPr>
        <p:txBody>
          <a:bodyPr wrap="none" lIns="0" tIns="0" rIns="0" bIns="0">
            <a:spAutoFit/>
          </a:bodyPr>
          <a:lstStyle/>
          <a:p>
            <a:pPr defTabSz="957263" eaLnBrk="1" hangingPunct="1"/>
            <a:endParaRPr lang="en-GB" sz="1400">
              <a:solidFill>
                <a:schemeClr val="bg1"/>
              </a:solidFill>
              <a:cs typeface="Arial" charset="0"/>
            </a:endParaRPr>
          </a:p>
        </p:txBody>
      </p:sp>
      <p:sp>
        <p:nvSpPr>
          <p:cNvPr id="25604" name="Rectangle 4"/>
          <p:cNvSpPr>
            <a:spLocks noChangeArrowheads="1"/>
          </p:cNvSpPr>
          <p:nvPr/>
        </p:nvSpPr>
        <p:spPr bwMode="auto">
          <a:xfrm>
            <a:off x="995363" y="4549229"/>
            <a:ext cx="1587" cy="209550"/>
          </a:xfrm>
          <a:prstGeom prst="rect">
            <a:avLst/>
          </a:prstGeom>
          <a:noFill/>
          <a:ln w="6350">
            <a:noFill/>
            <a:miter lim="800000"/>
            <a:headEnd/>
            <a:tailEnd/>
          </a:ln>
        </p:spPr>
        <p:txBody>
          <a:bodyPr wrap="none" lIns="0" tIns="0" rIns="0" bIns="0">
            <a:spAutoFit/>
          </a:bodyPr>
          <a:lstStyle/>
          <a:p>
            <a:pPr defTabSz="957263" eaLnBrk="1" hangingPunct="1"/>
            <a:endParaRPr lang="en-GB" sz="1400">
              <a:solidFill>
                <a:schemeClr val="bg1"/>
              </a:solidFill>
              <a:cs typeface="Arial" charset="0"/>
            </a:endParaRPr>
          </a:p>
        </p:txBody>
      </p:sp>
      <p:sp>
        <p:nvSpPr>
          <p:cNvPr id="25605" name="Rectangle 5"/>
          <p:cNvSpPr>
            <a:spLocks noChangeArrowheads="1"/>
          </p:cNvSpPr>
          <p:nvPr/>
        </p:nvSpPr>
        <p:spPr bwMode="auto">
          <a:xfrm>
            <a:off x="3324225" y="2514054"/>
            <a:ext cx="969963" cy="3651250"/>
          </a:xfrm>
          <a:prstGeom prst="rect">
            <a:avLst/>
          </a:prstGeom>
          <a:solidFill>
            <a:schemeClr val="accent2"/>
          </a:solidFill>
          <a:ln w="6350">
            <a:solidFill>
              <a:srgbClr val="000000"/>
            </a:solidFill>
            <a:miter lim="800000"/>
            <a:headEnd/>
            <a:tailEnd/>
          </a:ln>
        </p:spPr>
        <p:txBody>
          <a:bodyPr/>
          <a:lstStyle/>
          <a:p>
            <a:endParaRPr lang="en-GB"/>
          </a:p>
        </p:txBody>
      </p:sp>
      <p:sp>
        <p:nvSpPr>
          <p:cNvPr id="25606" name="Rectangle 6"/>
          <p:cNvSpPr>
            <a:spLocks noChangeArrowheads="1"/>
          </p:cNvSpPr>
          <p:nvPr/>
        </p:nvSpPr>
        <p:spPr bwMode="auto">
          <a:xfrm>
            <a:off x="4475163" y="4695279"/>
            <a:ext cx="968375" cy="1470025"/>
          </a:xfrm>
          <a:prstGeom prst="rect">
            <a:avLst/>
          </a:prstGeom>
          <a:solidFill>
            <a:srgbClr val="21519B"/>
          </a:solidFill>
          <a:ln w="6350">
            <a:noFill/>
            <a:miter lim="800000"/>
            <a:headEnd/>
            <a:tailEnd/>
          </a:ln>
        </p:spPr>
        <p:txBody>
          <a:bodyPr/>
          <a:lstStyle/>
          <a:p>
            <a:endParaRPr lang="en-GB"/>
          </a:p>
        </p:txBody>
      </p:sp>
      <p:sp>
        <p:nvSpPr>
          <p:cNvPr id="25608" name="Rectangle 8"/>
          <p:cNvSpPr>
            <a:spLocks noChangeArrowheads="1"/>
          </p:cNvSpPr>
          <p:nvPr/>
        </p:nvSpPr>
        <p:spPr bwMode="auto">
          <a:xfrm>
            <a:off x="5945188" y="5117554"/>
            <a:ext cx="1622425" cy="195262"/>
          </a:xfrm>
          <a:prstGeom prst="rect">
            <a:avLst/>
          </a:prstGeom>
          <a:noFill/>
          <a:ln w="6350">
            <a:noFill/>
            <a:miter lim="800000"/>
            <a:headEnd/>
            <a:tailEnd/>
          </a:ln>
        </p:spPr>
        <p:txBody>
          <a:bodyPr wrap="none" lIns="0" tIns="0" rIns="0" bIns="0">
            <a:spAutoFit/>
          </a:bodyPr>
          <a:lstStyle/>
          <a:p>
            <a:pPr defTabSz="957263" eaLnBrk="1" hangingPunct="1"/>
            <a:r>
              <a:rPr lang="en-GB" sz="1300" b="1">
                <a:cs typeface="Arial" charset="0"/>
              </a:rPr>
              <a:t>Technical provisions</a:t>
            </a:r>
          </a:p>
        </p:txBody>
      </p:sp>
      <p:sp>
        <p:nvSpPr>
          <p:cNvPr id="25609" name="Freeform 9"/>
          <p:cNvSpPr>
            <a:spLocks/>
          </p:cNvSpPr>
          <p:nvPr/>
        </p:nvSpPr>
        <p:spPr bwMode="auto">
          <a:xfrm>
            <a:off x="5564188" y="4260304"/>
            <a:ext cx="303212" cy="1905000"/>
          </a:xfrm>
          <a:custGeom>
            <a:avLst/>
            <a:gdLst>
              <a:gd name="T0" fmla="*/ 7866 w 424"/>
              <a:gd name="T1" fmla="*/ 0 h 2968"/>
              <a:gd name="T2" fmla="*/ 22884 w 424"/>
              <a:gd name="T3" fmla="*/ 2567 h 2968"/>
              <a:gd name="T4" fmla="*/ 37186 w 424"/>
              <a:gd name="T5" fmla="*/ 5777 h 2968"/>
              <a:gd name="T6" fmla="*/ 51489 w 424"/>
              <a:gd name="T7" fmla="*/ 10911 h 2968"/>
              <a:gd name="T8" fmla="*/ 65076 w 424"/>
              <a:gd name="T9" fmla="*/ 16688 h 2968"/>
              <a:gd name="T10" fmla="*/ 77948 w 424"/>
              <a:gd name="T11" fmla="*/ 23106 h 2968"/>
              <a:gd name="T12" fmla="*/ 90105 w 424"/>
              <a:gd name="T13" fmla="*/ 32734 h 2968"/>
              <a:gd name="T14" fmla="*/ 106553 w 424"/>
              <a:gd name="T15" fmla="*/ 47497 h 2968"/>
              <a:gd name="T16" fmla="*/ 125862 w 424"/>
              <a:gd name="T17" fmla="*/ 70603 h 2968"/>
              <a:gd name="T18" fmla="*/ 135873 w 424"/>
              <a:gd name="T19" fmla="*/ 89858 h 2968"/>
              <a:gd name="T20" fmla="*/ 142309 w 424"/>
              <a:gd name="T21" fmla="*/ 105263 h 2968"/>
              <a:gd name="T22" fmla="*/ 146600 w 424"/>
              <a:gd name="T23" fmla="*/ 120025 h 2968"/>
              <a:gd name="T24" fmla="*/ 150176 w 424"/>
              <a:gd name="T25" fmla="*/ 134788 h 2968"/>
              <a:gd name="T26" fmla="*/ 151606 w 424"/>
              <a:gd name="T27" fmla="*/ 151476 h 2968"/>
              <a:gd name="T28" fmla="*/ 151606 w 424"/>
              <a:gd name="T29" fmla="*/ 793964 h 2968"/>
              <a:gd name="T30" fmla="*/ 153036 w 424"/>
              <a:gd name="T31" fmla="*/ 810010 h 2968"/>
              <a:gd name="T32" fmla="*/ 153751 w 424"/>
              <a:gd name="T33" fmla="*/ 826698 h 2968"/>
              <a:gd name="T34" fmla="*/ 158042 w 424"/>
              <a:gd name="T35" fmla="*/ 841461 h 2968"/>
              <a:gd name="T36" fmla="*/ 163048 w 424"/>
              <a:gd name="T37" fmla="*/ 856223 h 2968"/>
              <a:gd name="T38" fmla="*/ 169484 w 424"/>
              <a:gd name="T39" fmla="*/ 870344 h 2968"/>
              <a:gd name="T40" fmla="*/ 185932 w 424"/>
              <a:gd name="T41" fmla="*/ 895376 h 2968"/>
              <a:gd name="T42" fmla="*/ 206670 w 424"/>
              <a:gd name="T43" fmla="*/ 916557 h 2968"/>
              <a:gd name="T44" fmla="*/ 218112 w 424"/>
              <a:gd name="T45" fmla="*/ 925542 h 2968"/>
              <a:gd name="T46" fmla="*/ 230985 w 424"/>
              <a:gd name="T47" fmla="*/ 933245 h 2968"/>
              <a:gd name="T48" fmla="*/ 243857 w 424"/>
              <a:gd name="T49" fmla="*/ 940305 h 2968"/>
              <a:gd name="T50" fmla="*/ 258159 w 424"/>
              <a:gd name="T51" fmla="*/ 946082 h 2968"/>
              <a:gd name="T52" fmla="*/ 271747 w 424"/>
              <a:gd name="T53" fmla="*/ 949933 h 2968"/>
              <a:gd name="T54" fmla="*/ 287479 w 424"/>
              <a:gd name="T55" fmla="*/ 951858 h 2968"/>
              <a:gd name="T56" fmla="*/ 303212 w 424"/>
              <a:gd name="T57" fmla="*/ 953142 h 2968"/>
              <a:gd name="T58" fmla="*/ 287479 w 424"/>
              <a:gd name="T59" fmla="*/ 953142 h 2968"/>
              <a:gd name="T60" fmla="*/ 271747 w 424"/>
              <a:gd name="T61" fmla="*/ 956351 h 2968"/>
              <a:gd name="T62" fmla="*/ 258159 w 424"/>
              <a:gd name="T63" fmla="*/ 960202 h 2968"/>
              <a:gd name="T64" fmla="*/ 243857 w 424"/>
              <a:gd name="T65" fmla="*/ 965979 h 2968"/>
              <a:gd name="T66" fmla="*/ 230985 w 424"/>
              <a:gd name="T67" fmla="*/ 971755 h 2968"/>
              <a:gd name="T68" fmla="*/ 218112 w 424"/>
              <a:gd name="T69" fmla="*/ 979458 h 2968"/>
              <a:gd name="T70" fmla="*/ 206670 w 424"/>
              <a:gd name="T71" fmla="*/ 989085 h 2968"/>
              <a:gd name="T72" fmla="*/ 185932 w 424"/>
              <a:gd name="T73" fmla="*/ 1010908 h 2968"/>
              <a:gd name="T74" fmla="*/ 169484 w 424"/>
              <a:gd name="T75" fmla="*/ 1035940 h 2968"/>
              <a:gd name="T76" fmla="*/ 163048 w 424"/>
              <a:gd name="T77" fmla="*/ 1050061 h 2968"/>
              <a:gd name="T78" fmla="*/ 158042 w 424"/>
              <a:gd name="T79" fmla="*/ 1064823 h 2968"/>
              <a:gd name="T80" fmla="*/ 153751 w 424"/>
              <a:gd name="T81" fmla="*/ 1079586 h 2968"/>
              <a:gd name="T82" fmla="*/ 153036 w 424"/>
              <a:gd name="T83" fmla="*/ 1094990 h 2968"/>
              <a:gd name="T84" fmla="*/ 151606 w 424"/>
              <a:gd name="T85" fmla="*/ 1112320 h 2968"/>
              <a:gd name="T86" fmla="*/ 151606 w 424"/>
              <a:gd name="T87" fmla="*/ 1754808 h 2968"/>
              <a:gd name="T88" fmla="*/ 150176 w 424"/>
              <a:gd name="T89" fmla="*/ 1770854 h 2968"/>
              <a:gd name="T90" fmla="*/ 146600 w 424"/>
              <a:gd name="T91" fmla="*/ 1786258 h 2968"/>
              <a:gd name="T92" fmla="*/ 142309 w 424"/>
              <a:gd name="T93" fmla="*/ 1801021 h 2968"/>
              <a:gd name="T94" fmla="*/ 135873 w 424"/>
              <a:gd name="T95" fmla="*/ 1815142 h 2968"/>
              <a:gd name="T96" fmla="*/ 125862 w 424"/>
              <a:gd name="T97" fmla="*/ 1835681 h 2968"/>
              <a:gd name="T98" fmla="*/ 106553 w 424"/>
              <a:gd name="T99" fmla="*/ 1858787 h 2968"/>
              <a:gd name="T100" fmla="*/ 90105 w 424"/>
              <a:gd name="T101" fmla="*/ 1873550 h 2968"/>
              <a:gd name="T102" fmla="*/ 77948 w 424"/>
              <a:gd name="T103" fmla="*/ 1881894 h 2968"/>
              <a:gd name="T104" fmla="*/ 65076 w 424"/>
              <a:gd name="T105" fmla="*/ 1889596 h 2968"/>
              <a:gd name="T106" fmla="*/ 51489 w 424"/>
              <a:gd name="T107" fmla="*/ 1895372 h 2968"/>
              <a:gd name="T108" fmla="*/ 37186 w 424"/>
              <a:gd name="T109" fmla="*/ 1899865 h 2968"/>
              <a:gd name="T110" fmla="*/ 22884 w 424"/>
              <a:gd name="T111" fmla="*/ 1903716 h 2968"/>
              <a:gd name="T112" fmla="*/ 7866 w 424"/>
              <a:gd name="T113" fmla="*/ 1905000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6350">
            <a:solidFill>
              <a:schemeClr val="tx1"/>
            </a:solidFill>
            <a:prstDash val="solid"/>
            <a:round/>
            <a:headEnd/>
            <a:tailEnd/>
          </a:ln>
        </p:spPr>
        <p:txBody>
          <a:bodyPr/>
          <a:lstStyle/>
          <a:p>
            <a:endParaRPr lang="en-US"/>
          </a:p>
        </p:txBody>
      </p:sp>
      <p:sp>
        <p:nvSpPr>
          <p:cNvPr id="25610" name="Rectangle 10"/>
          <p:cNvSpPr>
            <a:spLocks noChangeArrowheads="1"/>
          </p:cNvSpPr>
          <p:nvPr/>
        </p:nvSpPr>
        <p:spPr bwMode="auto">
          <a:xfrm>
            <a:off x="4475163" y="4260304"/>
            <a:ext cx="968375" cy="434975"/>
          </a:xfrm>
          <a:prstGeom prst="rect">
            <a:avLst/>
          </a:prstGeom>
          <a:solidFill>
            <a:srgbClr val="98B6DC"/>
          </a:solidFill>
          <a:ln w="6350">
            <a:solidFill>
              <a:schemeClr val="tx1"/>
            </a:solidFill>
            <a:miter lim="800000"/>
            <a:headEnd/>
            <a:tailEnd/>
          </a:ln>
        </p:spPr>
        <p:txBody>
          <a:bodyPr/>
          <a:lstStyle/>
          <a:p>
            <a:endParaRPr lang="en-GB"/>
          </a:p>
        </p:txBody>
      </p:sp>
      <p:sp>
        <p:nvSpPr>
          <p:cNvPr id="25611" name="Rectangle 11"/>
          <p:cNvSpPr>
            <a:spLocks noChangeArrowheads="1"/>
          </p:cNvSpPr>
          <p:nvPr/>
        </p:nvSpPr>
        <p:spPr bwMode="auto">
          <a:xfrm>
            <a:off x="5945188" y="4412704"/>
            <a:ext cx="865187" cy="195262"/>
          </a:xfrm>
          <a:prstGeom prst="rect">
            <a:avLst/>
          </a:prstGeom>
          <a:noFill/>
          <a:ln w="6350">
            <a:noFill/>
            <a:miter lim="800000"/>
            <a:headEnd/>
            <a:tailEnd/>
          </a:ln>
        </p:spPr>
        <p:txBody>
          <a:bodyPr wrap="none" lIns="0" tIns="0" rIns="0" bIns="0">
            <a:spAutoFit/>
          </a:bodyPr>
          <a:lstStyle/>
          <a:p>
            <a:pPr defTabSz="957263" eaLnBrk="1" hangingPunct="1"/>
            <a:r>
              <a:rPr lang="en-GB" sz="1300" i="1">
                <a:cs typeface="Arial" charset="0"/>
              </a:rPr>
              <a:t>Risk margin</a:t>
            </a:r>
            <a:endParaRPr lang="en-GB" sz="1400">
              <a:cs typeface="Arial" charset="0"/>
            </a:endParaRPr>
          </a:p>
        </p:txBody>
      </p:sp>
      <p:sp>
        <p:nvSpPr>
          <p:cNvPr id="25612" name="Rectangle 12"/>
          <p:cNvSpPr>
            <a:spLocks noChangeArrowheads="1"/>
          </p:cNvSpPr>
          <p:nvPr/>
        </p:nvSpPr>
        <p:spPr bwMode="auto">
          <a:xfrm>
            <a:off x="5915025" y="5408066"/>
            <a:ext cx="990600" cy="196850"/>
          </a:xfrm>
          <a:prstGeom prst="rect">
            <a:avLst/>
          </a:prstGeom>
          <a:noFill/>
          <a:ln w="6350">
            <a:noFill/>
            <a:miter lim="800000"/>
            <a:headEnd/>
            <a:tailEnd/>
          </a:ln>
        </p:spPr>
        <p:txBody>
          <a:bodyPr wrap="none" lIns="0" tIns="0" rIns="0" bIns="0">
            <a:spAutoFit/>
          </a:bodyPr>
          <a:lstStyle/>
          <a:p>
            <a:pPr defTabSz="957263" eaLnBrk="1" hangingPunct="1"/>
            <a:r>
              <a:rPr lang="en-GB" sz="1300" i="1">
                <a:cs typeface="Arial" charset="0"/>
              </a:rPr>
              <a:t>Best estimate</a:t>
            </a:r>
            <a:endParaRPr lang="en-GB" sz="1400">
              <a:cs typeface="Arial" charset="0"/>
            </a:endParaRPr>
          </a:p>
        </p:txBody>
      </p:sp>
      <p:sp>
        <p:nvSpPr>
          <p:cNvPr id="25613" name="Rectangle 13"/>
          <p:cNvSpPr>
            <a:spLocks noChangeArrowheads="1"/>
          </p:cNvSpPr>
          <p:nvPr/>
        </p:nvSpPr>
        <p:spPr bwMode="auto">
          <a:xfrm>
            <a:off x="1670050" y="4407941"/>
            <a:ext cx="1588" cy="209550"/>
          </a:xfrm>
          <a:prstGeom prst="rect">
            <a:avLst/>
          </a:prstGeom>
          <a:noFill/>
          <a:ln w="6350">
            <a:noFill/>
            <a:miter lim="800000"/>
            <a:headEnd/>
            <a:tailEnd/>
          </a:ln>
        </p:spPr>
        <p:txBody>
          <a:bodyPr wrap="none" lIns="0" tIns="0" rIns="0" bIns="0">
            <a:spAutoFit/>
          </a:bodyPr>
          <a:lstStyle/>
          <a:p>
            <a:pPr defTabSz="957263" eaLnBrk="1" hangingPunct="1"/>
            <a:endParaRPr lang="en-GB" sz="1400">
              <a:solidFill>
                <a:schemeClr val="bg1"/>
              </a:solidFill>
              <a:cs typeface="Arial" charset="0"/>
            </a:endParaRPr>
          </a:p>
        </p:txBody>
      </p:sp>
      <p:sp>
        <p:nvSpPr>
          <p:cNvPr id="25614" name="Freeform 14"/>
          <p:cNvSpPr>
            <a:spLocks noEditPoints="1"/>
          </p:cNvSpPr>
          <p:nvPr/>
        </p:nvSpPr>
        <p:spPr bwMode="auto">
          <a:xfrm>
            <a:off x="4927600" y="5463629"/>
            <a:ext cx="946150" cy="57150"/>
          </a:xfrm>
          <a:custGeom>
            <a:avLst/>
            <a:gdLst>
              <a:gd name="T0" fmla="*/ 32182 w 1323"/>
              <a:gd name="T1" fmla="*/ 24130 h 90"/>
              <a:gd name="T2" fmla="*/ 942574 w 1323"/>
              <a:gd name="T3" fmla="*/ 24130 h 90"/>
              <a:gd name="T4" fmla="*/ 943289 w 1323"/>
              <a:gd name="T5" fmla="*/ 25400 h 90"/>
              <a:gd name="T6" fmla="*/ 944720 w 1323"/>
              <a:gd name="T7" fmla="*/ 25400 h 90"/>
              <a:gd name="T8" fmla="*/ 946150 w 1323"/>
              <a:gd name="T9" fmla="*/ 26670 h 90"/>
              <a:gd name="T10" fmla="*/ 946150 w 1323"/>
              <a:gd name="T11" fmla="*/ 28575 h 90"/>
              <a:gd name="T12" fmla="*/ 946150 w 1323"/>
              <a:gd name="T13" fmla="*/ 29845 h 90"/>
              <a:gd name="T14" fmla="*/ 944720 w 1323"/>
              <a:gd name="T15" fmla="*/ 31115 h 90"/>
              <a:gd name="T16" fmla="*/ 943289 w 1323"/>
              <a:gd name="T17" fmla="*/ 31115 h 90"/>
              <a:gd name="T18" fmla="*/ 942574 w 1323"/>
              <a:gd name="T19" fmla="*/ 32385 h 90"/>
              <a:gd name="T20" fmla="*/ 32182 w 1323"/>
              <a:gd name="T21" fmla="*/ 32385 h 90"/>
              <a:gd name="T22" fmla="*/ 30752 w 1323"/>
              <a:gd name="T23" fmla="*/ 31115 h 90"/>
              <a:gd name="T24" fmla="*/ 29321 w 1323"/>
              <a:gd name="T25" fmla="*/ 31115 h 90"/>
              <a:gd name="T26" fmla="*/ 27891 w 1323"/>
              <a:gd name="T27" fmla="*/ 29845 h 90"/>
              <a:gd name="T28" fmla="*/ 27891 w 1323"/>
              <a:gd name="T29" fmla="*/ 28575 h 90"/>
              <a:gd name="T30" fmla="*/ 27891 w 1323"/>
              <a:gd name="T31" fmla="*/ 26670 h 90"/>
              <a:gd name="T32" fmla="*/ 29321 w 1323"/>
              <a:gd name="T33" fmla="*/ 25400 h 90"/>
              <a:gd name="T34" fmla="*/ 30752 w 1323"/>
              <a:gd name="T35" fmla="*/ 25400 h 90"/>
              <a:gd name="T36" fmla="*/ 32182 w 1323"/>
              <a:gd name="T37" fmla="*/ 24130 h 90"/>
              <a:gd name="T38" fmla="*/ 32182 w 1323"/>
              <a:gd name="T39" fmla="*/ 24130 h 90"/>
              <a:gd name="T40" fmla="*/ 32182 w 1323"/>
              <a:gd name="T41" fmla="*/ 57150 h 90"/>
              <a:gd name="T42" fmla="*/ 27891 w 1323"/>
              <a:gd name="T43" fmla="*/ 55880 h 90"/>
              <a:gd name="T44" fmla="*/ 25746 w 1323"/>
              <a:gd name="T45" fmla="*/ 55880 h 90"/>
              <a:gd name="T46" fmla="*/ 19309 w 1323"/>
              <a:gd name="T47" fmla="*/ 55245 h 90"/>
              <a:gd name="T48" fmla="*/ 14303 w 1323"/>
              <a:gd name="T49" fmla="*/ 51435 h 90"/>
              <a:gd name="T50" fmla="*/ 9297 w 1323"/>
              <a:gd name="T51" fmla="*/ 48260 h 90"/>
              <a:gd name="T52" fmla="*/ 5006 w 1323"/>
              <a:gd name="T53" fmla="*/ 45085 h 90"/>
              <a:gd name="T54" fmla="*/ 2861 w 1323"/>
              <a:gd name="T55" fmla="*/ 39370 h 90"/>
              <a:gd name="T56" fmla="*/ 0 w 1323"/>
              <a:gd name="T57" fmla="*/ 34290 h 90"/>
              <a:gd name="T58" fmla="*/ 0 w 1323"/>
              <a:gd name="T59" fmla="*/ 31115 h 90"/>
              <a:gd name="T60" fmla="*/ 0 w 1323"/>
              <a:gd name="T61" fmla="*/ 28575 h 90"/>
              <a:gd name="T62" fmla="*/ 0 w 1323"/>
              <a:gd name="T63" fmla="*/ 25400 h 90"/>
              <a:gd name="T64" fmla="*/ 0 w 1323"/>
              <a:gd name="T65" fmla="*/ 22225 h 90"/>
              <a:gd name="T66" fmla="*/ 2861 w 1323"/>
              <a:gd name="T67" fmla="*/ 17145 h 90"/>
              <a:gd name="T68" fmla="*/ 5006 w 1323"/>
              <a:gd name="T69" fmla="*/ 12700 h 90"/>
              <a:gd name="T70" fmla="*/ 9297 w 1323"/>
              <a:gd name="T71" fmla="*/ 8255 h 90"/>
              <a:gd name="T72" fmla="*/ 14303 w 1323"/>
              <a:gd name="T73" fmla="*/ 5080 h 90"/>
              <a:gd name="T74" fmla="*/ 19309 w 1323"/>
              <a:gd name="T75" fmla="*/ 1270 h 90"/>
              <a:gd name="T76" fmla="*/ 25746 w 1323"/>
              <a:gd name="T77" fmla="*/ 0 h 90"/>
              <a:gd name="T78" fmla="*/ 27891 w 1323"/>
              <a:gd name="T79" fmla="*/ 0 h 90"/>
              <a:gd name="T80" fmla="*/ 32182 w 1323"/>
              <a:gd name="T81" fmla="*/ 0 h 90"/>
              <a:gd name="T82" fmla="*/ 34327 w 1323"/>
              <a:gd name="T83" fmla="*/ 0 h 90"/>
              <a:gd name="T84" fmla="*/ 38618 w 1323"/>
              <a:gd name="T85" fmla="*/ 0 h 90"/>
              <a:gd name="T86" fmla="*/ 45055 w 1323"/>
              <a:gd name="T87" fmla="*/ 1270 h 90"/>
              <a:gd name="T88" fmla="*/ 50061 w 1323"/>
              <a:gd name="T89" fmla="*/ 5080 h 90"/>
              <a:gd name="T90" fmla="*/ 53637 w 1323"/>
              <a:gd name="T91" fmla="*/ 8255 h 90"/>
              <a:gd name="T92" fmla="*/ 59358 w 1323"/>
              <a:gd name="T93" fmla="*/ 12700 h 90"/>
              <a:gd name="T94" fmla="*/ 61503 w 1323"/>
              <a:gd name="T95" fmla="*/ 17145 h 90"/>
              <a:gd name="T96" fmla="*/ 62934 w 1323"/>
              <a:gd name="T97" fmla="*/ 22225 h 90"/>
              <a:gd name="T98" fmla="*/ 64364 w 1323"/>
              <a:gd name="T99" fmla="*/ 25400 h 90"/>
              <a:gd name="T100" fmla="*/ 64364 w 1323"/>
              <a:gd name="T101" fmla="*/ 28575 h 90"/>
              <a:gd name="T102" fmla="*/ 64364 w 1323"/>
              <a:gd name="T103" fmla="*/ 31115 h 90"/>
              <a:gd name="T104" fmla="*/ 62934 w 1323"/>
              <a:gd name="T105" fmla="*/ 34290 h 90"/>
              <a:gd name="T106" fmla="*/ 61503 w 1323"/>
              <a:gd name="T107" fmla="*/ 39370 h 90"/>
              <a:gd name="T108" fmla="*/ 59358 w 1323"/>
              <a:gd name="T109" fmla="*/ 45085 h 90"/>
              <a:gd name="T110" fmla="*/ 53637 w 1323"/>
              <a:gd name="T111" fmla="*/ 48260 h 90"/>
              <a:gd name="T112" fmla="*/ 50061 w 1323"/>
              <a:gd name="T113" fmla="*/ 51435 h 90"/>
              <a:gd name="T114" fmla="*/ 45055 w 1323"/>
              <a:gd name="T115" fmla="*/ 55245 h 90"/>
              <a:gd name="T116" fmla="*/ 38618 w 1323"/>
              <a:gd name="T117" fmla="*/ 55880 h 90"/>
              <a:gd name="T118" fmla="*/ 34327 w 1323"/>
              <a:gd name="T119" fmla="*/ 55880 h 90"/>
              <a:gd name="T120" fmla="*/ 32182 w 1323"/>
              <a:gd name="T121" fmla="*/ 57150 h 90"/>
              <a:gd name="T122" fmla="*/ 32182 w 1323"/>
              <a:gd name="T123" fmla="*/ 5715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n-US"/>
          </a:p>
        </p:txBody>
      </p:sp>
      <p:sp>
        <p:nvSpPr>
          <p:cNvPr id="25615" name="Freeform 15"/>
          <p:cNvSpPr>
            <a:spLocks noEditPoints="1"/>
          </p:cNvSpPr>
          <p:nvPr/>
        </p:nvSpPr>
        <p:spPr bwMode="auto">
          <a:xfrm>
            <a:off x="4924425" y="4482554"/>
            <a:ext cx="946150" cy="58737"/>
          </a:xfrm>
          <a:custGeom>
            <a:avLst/>
            <a:gdLst>
              <a:gd name="T0" fmla="*/ 32182 w 1323"/>
              <a:gd name="T1" fmla="*/ 24800 h 90"/>
              <a:gd name="T2" fmla="*/ 942574 w 1323"/>
              <a:gd name="T3" fmla="*/ 24800 h 90"/>
              <a:gd name="T4" fmla="*/ 943289 w 1323"/>
              <a:gd name="T5" fmla="*/ 26105 h 90"/>
              <a:gd name="T6" fmla="*/ 944720 w 1323"/>
              <a:gd name="T7" fmla="*/ 26105 h 90"/>
              <a:gd name="T8" fmla="*/ 946150 w 1323"/>
              <a:gd name="T9" fmla="*/ 27411 h 90"/>
              <a:gd name="T10" fmla="*/ 946150 w 1323"/>
              <a:gd name="T11" fmla="*/ 29369 h 90"/>
              <a:gd name="T12" fmla="*/ 946150 w 1323"/>
              <a:gd name="T13" fmla="*/ 30674 h 90"/>
              <a:gd name="T14" fmla="*/ 944720 w 1323"/>
              <a:gd name="T15" fmla="*/ 31979 h 90"/>
              <a:gd name="T16" fmla="*/ 943289 w 1323"/>
              <a:gd name="T17" fmla="*/ 31979 h 90"/>
              <a:gd name="T18" fmla="*/ 942574 w 1323"/>
              <a:gd name="T19" fmla="*/ 33284 h 90"/>
              <a:gd name="T20" fmla="*/ 32182 w 1323"/>
              <a:gd name="T21" fmla="*/ 33284 h 90"/>
              <a:gd name="T22" fmla="*/ 30752 w 1323"/>
              <a:gd name="T23" fmla="*/ 31979 h 90"/>
              <a:gd name="T24" fmla="*/ 29321 w 1323"/>
              <a:gd name="T25" fmla="*/ 31979 h 90"/>
              <a:gd name="T26" fmla="*/ 27891 w 1323"/>
              <a:gd name="T27" fmla="*/ 30674 h 90"/>
              <a:gd name="T28" fmla="*/ 27891 w 1323"/>
              <a:gd name="T29" fmla="*/ 29369 h 90"/>
              <a:gd name="T30" fmla="*/ 27891 w 1323"/>
              <a:gd name="T31" fmla="*/ 27411 h 90"/>
              <a:gd name="T32" fmla="*/ 29321 w 1323"/>
              <a:gd name="T33" fmla="*/ 26105 h 90"/>
              <a:gd name="T34" fmla="*/ 30752 w 1323"/>
              <a:gd name="T35" fmla="*/ 26105 h 90"/>
              <a:gd name="T36" fmla="*/ 32182 w 1323"/>
              <a:gd name="T37" fmla="*/ 24800 h 90"/>
              <a:gd name="T38" fmla="*/ 32182 w 1323"/>
              <a:gd name="T39" fmla="*/ 24800 h 90"/>
              <a:gd name="T40" fmla="*/ 32182 w 1323"/>
              <a:gd name="T41" fmla="*/ 58737 h 90"/>
              <a:gd name="T42" fmla="*/ 27891 w 1323"/>
              <a:gd name="T43" fmla="*/ 57432 h 90"/>
              <a:gd name="T44" fmla="*/ 25746 w 1323"/>
              <a:gd name="T45" fmla="*/ 57432 h 90"/>
              <a:gd name="T46" fmla="*/ 19309 w 1323"/>
              <a:gd name="T47" fmla="*/ 56779 h 90"/>
              <a:gd name="T48" fmla="*/ 14303 w 1323"/>
              <a:gd name="T49" fmla="*/ 52863 h 90"/>
              <a:gd name="T50" fmla="*/ 9297 w 1323"/>
              <a:gd name="T51" fmla="*/ 49600 h 90"/>
              <a:gd name="T52" fmla="*/ 5006 w 1323"/>
              <a:gd name="T53" fmla="*/ 46337 h 90"/>
              <a:gd name="T54" fmla="*/ 2861 w 1323"/>
              <a:gd name="T55" fmla="*/ 40463 h 90"/>
              <a:gd name="T56" fmla="*/ 0 w 1323"/>
              <a:gd name="T57" fmla="*/ 35242 h 90"/>
              <a:gd name="T58" fmla="*/ 0 w 1323"/>
              <a:gd name="T59" fmla="*/ 31979 h 90"/>
              <a:gd name="T60" fmla="*/ 0 w 1323"/>
              <a:gd name="T61" fmla="*/ 29369 h 90"/>
              <a:gd name="T62" fmla="*/ 0 w 1323"/>
              <a:gd name="T63" fmla="*/ 26105 h 90"/>
              <a:gd name="T64" fmla="*/ 0 w 1323"/>
              <a:gd name="T65" fmla="*/ 22842 h 90"/>
              <a:gd name="T66" fmla="*/ 2861 w 1323"/>
              <a:gd name="T67" fmla="*/ 17621 h 90"/>
              <a:gd name="T68" fmla="*/ 5006 w 1323"/>
              <a:gd name="T69" fmla="*/ 13053 h 90"/>
              <a:gd name="T70" fmla="*/ 9297 w 1323"/>
              <a:gd name="T71" fmla="*/ 8484 h 90"/>
              <a:gd name="T72" fmla="*/ 14303 w 1323"/>
              <a:gd name="T73" fmla="*/ 5221 h 90"/>
              <a:gd name="T74" fmla="*/ 19309 w 1323"/>
              <a:gd name="T75" fmla="*/ 1305 h 90"/>
              <a:gd name="T76" fmla="*/ 25746 w 1323"/>
              <a:gd name="T77" fmla="*/ 0 h 90"/>
              <a:gd name="T78" fmla="*/ 27891 w 1323"/>
              <a:gd name="T79" fmla="*/ 0 h 90"/>
              <a:gd name="T80" fmla="*/ 32182 w 1323"/>
              <a:gd name="T81" fmla="*/ 0 h 90"/>
              <a:gd name="T82" fmla="*/ 34327 w 1323"/>
              <a:gd name="T83" fmla="*/ 0 h 90"/>
              <a:gd name="T84" fmla="*/ 38618 w 1323"/>
              <a:gd name="T85" fmla="*/ 0 h 90"/>
              <a:gd name="T86" fmla="*/ 45055 w 1323"/>
              <a:gd name="T87" fmla="*/ 1305 h 90"/>
              <a:gd name="T88" fmla="*/ 50061 w 1323"/>
              <a:gd name="T89" fmla="*/ 5221 h 90"/>
              <a:gd name="T90" fmla="*/ 53637 w 1323"/>
              <a:gd name="T91" fmla="*/ 8484 h 90"/>
              <a:gd name="T92" fmla="*/ 59358 w 1323"/>
              <a:gd name="T93" fmla="*/ 13053 h 90"/>
              <a:gd name="T94" fmla="*/ 61503 w 1323"/>
              <a:gd name="T95" fmla="*/ 17621 h 90"/>
              <a:gd name="T96" fmla="*/ 62934 w 1323"/>
              <a:gd name="T97" fmla="*/ 22842 h 90"/>
              <a:gd name="T98" fmla="*/ 64364 w 1323"/>
              <a:gd name="T99" fmla="*/ 26105 h 90"/>
              <a:gd name="T100" fmla="*/ 64364 w 1323"/>
              <a:gd name="T101" fmla="*/ 29369 h 90"/>
              <a:gd name="T102" fmla="*/ 64364 w 1323"/>
              <a:gd name="T103" fmla="*/ 31979 h 90"/>
              <a:gd name="T104" fmla="*/ 62934 w 1323"/>
              <a:gd name="T105" fmla="*/ 35242 h 90"/>
              <a:gd name="T106" fmla="*/ 61503 w 1323"/>
              <a:gd name="T107" fmla="*/ 40463 h 90"/>
              <a:gd name="T108" fmla="*/ 59358 w 1323"/>
              <a:gd name="T109" fmla="*/ 46337 h 90"/>
              <a:gd name="T110" fmla="*/ 53637 w 1323"/>
              <a:gd name="T111" fmla="*/ 49600 h 90"/>
              <a:gd name="T112" fmla="*/ 50061 w 1323"/>
              <a:gd name="T113" fmla="*/ 52863 h 90"/>
              <a:gd name="T114" fmla="*/ 45055 w 1323"/>
              <a:gd name="T115" fmla="*/ 56779 h 90"/>
              <a:gd name="T116" fmla="*/ 38618 w 1323"/>
              <a:gd name="T117" fmla="*/ 57432 h 90"/>
              <a:gd name="T118" fmla="*/ 34327 w 1323"/>
              <a:gd name="T119" fmla="*/ 57432 h 90"/>
              <a:gd name="T120" fmla="*/ 32182 w 1323"/>
              <a:gd name="T121" fmla="*/ 58737 h 90"/>
              <a:gd name="T122" fmla="*/ 32182 w 1323"/>
              <a:gd name="T123" fmla="*/ 58737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n-US"/>
          </a:p>
        </p:txBody>
      </p:sp>
      <p:sp>
        <p:nvSpPr>
          <p:cNvPr id="25616" name="Freeform 16"/>
          <p:cNvSpPr>
            <a:spLocks noEditPoints="1"/>
          </p:cNvSpPr>
          <p:nvPr/>
        </p:nvSpPr>
        <p:spPr bwMode="auto">
          <a:xfrm>
            <a:off x="3333750" y="2502941"/>
            <a:ext cx="2105025" cy="7938"/>
          </a:xfrm>
          <a:custGeom>
            <a:avLst/>
            <a:gdLst>
              <a:gd name="T0" fmla="*/ 2102172 w 2951"/>
              <a:gd name="T1" fmla="*/ 1323 h 12"/>
              <a:gd name="T2" fmla="*/ 2017999 w 2951"/>
              <a:gd name="T3" fmla="*/ 7277 h 12"/>
              <a:gd name="T4" fmla="*/ 2048672 w 2951"/>
              <a:gd name="T5" fmla="*/ 5954 h 12"/>
              <a:gd name="T6" fmla="*/ 1961646 w 2951"/>
              <a:gd name="T7" fmla="*/ 1323 h 12"/>
              <a:gd name="T8" fmla="*/ 1988040 w 2951"/>
              <a:gd name="T9" fmla="*/ 7938 h 12"/>
              <a:gd name="T10" fmla="*/ 1934540 w 2951"/>
              <a:gd name="T11" fmla="*/ 1323 h 12"/>
              <a:gd name="T12" fmla="*/ 1850368 w 2951"/>
              <a:gd name="T13" fmla="*/ 7277 h 12"/>
              <a:gd name="T14" fmla="*/ 1881041 w 2951"/>
              <a:gd name="T15" fmla="*/ 5954 h 12"/>
              <a:gd name="T16" fmla="*/ 1794015 w 2951"/>
              <a:gd name="T17" fmla="*/ 1323 h 12"/>
              <a:gd name="T18" fmla="*/ 1820408 w 2951"/>
              <a:gd name="T19" fmla="*/ 7938 h 12"/>
              <a:gd name="T20" fmla="*/ 1766908 w 2951"/>
              <a:gd name="T21" fmla="*/ 1323 h 12"/>
              <a:gd name="T22" fmla="*/ 1682023 w 2951"/>
              <a:gd name="T23" fmla="*/ 7277 h 12"/>
              <a:gd name="T24" fmla="*/ 1712696 w 2951"/>
              <a:gd name="T25" fmla="*/ 5954 h 12"/>
              <a:gd name="T26" fmla="*/ 1625670 w 2951"/>
              <a:gd name="T27" fmla="*/ 1323 h 12"/>
              <a:gd name="T28" fmla="*/ 1652776 w 2951"/>
              <a:gd name="T29" fmla="*/ 7938 h 12"/>
              <a:gd name="T30" fmla="*/ 1597850 w 2951"/>
              <a:gd name="T31" fmla="*/ 1323 h 12"/>
              <a:gd name="T32" fmla="*/ 1512964 w 2951"/>
              <a:gd name="T33" fmla="*/ 7277 h 12"/>
              <a:gd name="T34" fmla="*/ 1544351 w 2951"/>
              <a:gd name="T35" fmla="*/ 5954 h 12"/>
              <a:gd name="T36" fmla="*/ 1458038 w 2951"/>
              <a:gd name="T37" fmla="*/ 1323 h 12"/>
              <a:gd name="T38" fmla="*/ 1485145 w 2951"/>
              <a:gd name="T39" fmla="*/ 7938 h 12"/>
              <a:gd name="T40" fmla="*/ 1430219 w 2951"/>
              <a:gd name="T41" fmla="*/ 1323 h 12"/>
              <a:gd name="T42" fmla="*/ 1345333 w 2951"/>
              <a:gd name="T43" fmla="*/ 7277 h 12"/>
              <a:gd name="T44" fmla="*/ 1376006 w 2951"/>
              <a:gd name="T45" fmla="*/ 5954 h 12"/>
              <a:gd name="T46" fmla="*/ 1288980 w 2951"/>
              <a:gd name="T47" fmla="*/ 1323 h 12"/>
              <a:gd name="T48" fmla="*/ 1316086 w 2951"/>
              <a:gd name="T49" fmla="*/ 7938 h 12"/>
              <a:gd name="T50" fmla="*/ 1262587 w 2951"/>
              <a:gd name="T51" fmla="*/ 1323 h 12"/>
              <a:gd name="T52" fmla="*/ 1177701 w 2951"/>
              <a:gd name="T53" fmla="*/ 7277 h 12"/>
              <a:gd name="T54" fmla="*/ 1208374 w 2951"/>
              <a:gd name="T55" fmla="*/ 5954 h 12"/>
              <a:gd name="T56" fmla="*/ 1121348 w 2951"/>
              <a:gd name="T57" fmla="*/ 1323 h 12"/>
              <a:gd name="T58" fmla="*/ 1148455 w 2951"/>
              <a:gd name="T59" fmla="*/ 7938 h 12"/>
              <a:gd name="T60" fmla="*/ 1094242 w 2951"/>
              <a:gd name="T61" fmla="*/ 1323 h 12"/>
              <a:gd name="T62" fmla="*/ 1010070 w 2951"/>
              <a:gd name="T63" fmla="*/ 7277 h 12"/>
              <a:gd name="T64" fmla="*/ 1040743 w 2951"/>
              <a:gd name="T65" fmla="*/ 5954 h 12"/>
              <a:gd name="T66" fmla="*/ 953717 w 2951"/>
              <a:gd name="T67" fmla="*/ 1323 h 12"/>
              <a:gd name="T68" fmla="*/ 980823 w 2951"/>
              <a:gd name="T69" fmla="*/ 7938 h 12"/>
              <a:gd name="T70" fmla="*/ 925897 w 2951"/>
              <a:gd name="T71" fmla="*/ 1323 h 12"/>
              <a:gd name="T72" fmla="*/ 841011 w 2951"/>
              <a:gd name="T73" fmla="*/ 7277 h 12"/>
              <a:gd name="T74" fmla="*/ 871684 w 2951"/>
              <a:gd name="T75" fmla="*/ 5954 h 12"/>
              <a:gd name="T76" fmla="*/ 786085 w 2951"/>
              <a:gd name="T77" fmla="*/ 1323 h 12"/>
              <a:gd name="T78" fmla="*/ 813192 w 2951"/>
              <a:gd name="T79" fmla="*/ 7938 h 12"/>
              <a:gd name="T80" fmla="*/ 757552 w 2951"/>
              <a:gd name="T81" fmla="*/ 1323 h 12"/>
              <a:gd name="T82" fmla="*/ 673380 w 2951"/>
              <a:gd name="T83" fmla="*/ 7277 h 12"/>
              <a:gd name="T84" fmla="*/ 704053 w 2951"/>
              <a:gd name="T85" fmla="*/ 5954 h 12"/>
              <a:gd name="T86" fmla="*/ 617027 w 2951"/>
              <a:gd name="T87" fmla="*/ 1323 h 12"/>
              <a:gd name="T88" fmla="*/ 644133 w 2951"/>
              <a:gd name="T89" fmla="*/ 7938 h 12"/>
              <a:gd name="T90" fmla="*/ 589921 w 2951"/>
              <a:gd name="T91" fmla="*/ 1323 h 12"/>
              <a:gd name="T92" fmla="*/ 505748 w 2951"/>
              <a:gd name="T93" fmla="*/ 7277 h 12"/>
              <a:gd name="T94" fmla="*/ 536421 w 2951"/>
              <a:gd name="T95" fmla="*/ 5954 h 12"/>
              <a:gd name="T96" fmla="*/ 449395 w 2951"/>
              <a:gd name="T97" fmla="*/ 1323 h 12"/>
              <a:gd name="T98" fmla="*/ 475788 w 2951"/>
              <a:gd name="T99" fmla="*/ 7938 h 12"/>
              <a:gd name="T100" fmla="*/ 422289 w 2951"/>
              <a:gd name="T101" fmla="*/ 1323 h 12"/>
              <a:gd name="T102" fmla="*/ 338117 w 2951"/>
              <a:gd name="T103" fmla="*/ 7277 h 12"/>
              <a:gd name="T104" fmla="*/ 368790 w 2951"/>
              <a:gd name="T105" fmla="*/ 5954 h 12"/>
              <a:gd name="T106" fmla="*/ 281764 w 2951"/>
              <a:gd name="T107" fmla="*/ 1323 h 12"/>
              <a:gd name="T108" fmla="*/ 308157 w 2951"/>
              <a:gd name="T109" fmla="*/ 7938 h 12"/>
              <a:gd name="T110" fmla="*/ 253231 w 2951"/>
              <a:gd name="T111" fmla="*/ 1323 h 12"/>
              <a:gd name="T112" fmla="*/ 169058 w 2951"/>
              <a:gd name="T113" fmla="*/ 7277 h 12"/>
              <a:gd name="T114" fmla="*/ 199731 w 2951"/>
              <a:gd name="T115" fmla="*/ 5954 h 12"/>
              <a:gd name="T116" fmla="*/ 113419 w 2951"/>
              <a:gd name="T117" fmla="*/ 1323 h 12"/>
              <a:gd name="T118" fmla="*/ 140525 w 2951"/>
              <a:gd name="T119" fmla="*/ 7938 h 12"/>
              <a:gd name="T120" fmla="*/ 85599 w 2951"/>
              <a:gd name="T121" fmla="*/ 1323 h 12"/>
              <a:gd name="T122" fmla="*/ 713 w 2951"/>
              <a:gd name="T123" fmla="*/ 7277 h 12"/>
              <a:gd name="T124" fmla="*/ 32100 w 2951"/>
              <a:gd name="T125" fmla="*/ 5954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51" h="12">
                <a:moveTo>
                  <a:pt x="2945" y="12"/>
                </a:moveTo>
                <a:lnTo>
                  <a:pt x="2911" y="12"/>
                </a:lnTo>
                <a:lnTo>
                  <a:pt x="2909" y="11"/>
                </a:lnTo>
                <a:lnTo>
                  <a:pt x="2908" y="11"/>
                </a:lnTo>
                <a:lnTo>
                  <a:pt x="2906" y="9"/>
                </a:lnTo>
                <a:lnTo>
                  <a:pt x="2906" y="5"/>
                </a:lnTo>
                <a:lnTo>
                  <a:pt x="2906" y="3"/>
                </a:lnTo>
                <a:lnTo>
                  <a:pt x="2908" y="2"/>
                </a:lnTo>
                <a:lnTo>
                  <a:pt x="2909" y="2"/>
                </a:lnTo>
                <a:lnTo>
                  <a:pt x="2911" y="0"/>
                </a:lnTo>
                <a:lnTo>
                  <a:pt x="2945" y="0"/>
                </a:lnTo>
                <a:lnTo>
                  <a:pt x="2947" y="2"/>
                </a:lnTo>
                <a:lnTo>
                  <a:pt x="2949" y="2"/>
                </a:lnTo>
                <a:lnTo>
                  <a:pt x="2951" y="3"/>
                </a:lnTo>
                <a:lnTo>
                  <a:pt x="2951" y="5"/>
                </a:lnTo>
                <a:lnTo>
                  <a:pt x="2951" y="9"/>
                </a:lnTo>
                <a:lnTo>
                  <a:pt x="2949" y="11"/>
                </a:lnTo>
                <a:lnTo>
                  <a:pt x="2947" y="11"/>
                </a:lnTo>
                <a:lnTo>
                  <a:pt x="2945" y="12"/>
                </a:lnTo>
                <a:close/>
                <a:moveTo>
                  <a:pt x="2866" y="12"/>
                </a:moveTo>
                <a:lnTo>
                  <a:pt x="2832" y="12"/>
                </a:lnTo>
                <a:lnTo>
                  <a:pt x="2831" y="11"/>
                </a:lnTo>
                <a:lnTo>
                  <a:pt x="2829" y="11"/>
                </a:lnTo>
                <a:lnTo>
                  <a:pt x="2829" y="9"/>
                </a:lnTo>
                <a:lnTo>
                  <a:pt x="2827" y="5"/>
                </a:lnTo>
                <a:lnTo>
                  <a:pt x="2829" y="3"/>
                </a:lnTo>
                <a:lnTo>
                  <a:pt x="2829" y="2"/>
                </a:lnTo>
                <a:lnTo>
                  <a:pt x="2831" y="2"/>
                </a:lnTo>
                <a:lnTo>
                  <a:pt x="2832" y="0"/>
                </a:lnTo>
                <a:lnTo>
                  <a:pt x="2866" y="0"/>
                </a:lnTo>
                <a:lnTo>
                  <a:pt x="2868" y="2"/>
                </a:lnTo>
                <a:lnTo>
                  <a:pt x="2870" y="2"/>
                </a:lnTo>
                <a:lnTo>
                  <a:pt x="2872" y="3"/>
                </a:lnTo>
                <a:lnTo>
                  <a:pt x="2872" y="5"/>
                </a:lnTo>
                <a:lnTo>
                  <a:pt x="2872" y="9"/>
                </a:lnTo>
                <a:lnTo>
                  <a:pt x="2870" y="11"/>
                </a:lnTo>
                <a:lnTo>
                  <a:pt x="2868" y="11"/>
                </a:lnTo>
                <a:lnTo>
                  <a:pt x="2866" y="12"/>
                </a:lnTo>
                <a:close/>
                <a:moveTo>
                  <a:pt x="2787" y="12"/>
                </a:moveTo>
                <a:lnTo>
                  <a:pt x="2755" y="12"/>
                </a:lnTo>
                <a:lnTo>
                  <a:pt x="2752" y="11"/>
                </a:lnTo>
                <a:lnTo>
                  <a:pt x="2750" y="11"/>
                </a:lnTo>
                <a:lnTo>
                  <a:pt x="2750" y="9"/>
                </a:lnTo>
                <a:lnTo>
                  <a:pt x="2750" y="5"/>
                </a:lnTo>
                <a:lnTo>
                  <a:pt x="2750" y="3"/>
                </a:lnTo>
                <a:lnTo>
                  <a:pt x="2750" y="2"/>
                </a:lnTo>
                <a:lnTo>
                  <a:pt x="2752" y="2"/>
                </a:lnTo>
                <a:lnTo>
                  <a:pt x="2755" y="0"/>
                </a:lnTo>
                <a:lnTo>
                  <a:pt x="2787" y="0"/>
                </a:lnTo>
                <a:lnTo>
                  <a:pt x="2791" y="2"/>
                </a:lnTo>
                <a:lnTo>
                  <a:pt x="2793" y="2"/>
                </a:lnTo>
                <a:lnTo>
                  <a:pt x="2793" y="3"/>
                </a:lnTo>
                <a:lnTo>
                  <a:pt x="2795" y="5"/>
                </a:lnTo>
                <a:lnTo>
                  <a:pt x="2793" y="9"/>
                </a:lnTo>
                <a:lnTo>
                  <a:pt x="2793" y="11"/>
                </a:lnTo>
                <a:lnTo>
                  <a:pt x="2791" y="11"/>
                </a:lnTo>
                <a:lnTo>
                  <a:pt x="2787" y="12"/>
                </a:lnTo>
                <a:close/>
                <a:moveTo>
                  <a:pt x="2710" y="12"/>
                </a:moveTo>
                <a:lnTo>
                  <a:pt x="2676" y="12"/>
                </a:lnTo>
                <a:lnTo>
                  <a:pt x="2674" y="11"/>
                </a:lnTo>
                <a:lnTo>
                  <a:pt x="2673" y="11"/>
                </a:lnTo>
                <a:lnTo>
                  <a:pt x="2671" y="9"/>
                </a:lnTo>
                <a:lnTo>
                  <a:pt x="2671" y="5"/>
                </a:lnTo>
                <a:lnTo>
                  <a:pt x="2671" y="3"/>
                </a:lnTo>
                <a:lnTo>
                  <a:pt x="2673" y="2"/>
                </a:lnTo>
                <a:lnTo>
                  <a:pt x="2674" y="2"/>
                </a:lnTo>
                <a:lnTo>
                  <a:pt x="2676" y="0"/>
                </a:lnTo>
                <a:lnTo>
                  <a:pt x="2710" y="0"/>
                </a:lnTo>
                <a:lnTo>
                  <a:pt x="2712" y="2"/>
                </a:lnTo>
                <a:lnTo>
                  <a:pt x="2714" y="2"/>
                </a:lnTo>
                <a:lnTo>
                  <a:pt x="2716" y="3"/>
                </a:lnTo>
                <a:lnTo>
                  <a:pt x="2716" y="5"/>
                </a:lnTo>
                <a:lnTo>
                  <a:pt x="2716" y="9"/>
                </a:lnTo>
                <a:lnTo>
                  <a:pt x="2714" y="11"/>
                </a:lnTo>
                <a:lnTo>
                  <a:pt x="2712" y="11"/>
                </a:lnTo>
                <a:lnTo>
                  <a:pt x="2710" y="12"/>
                </a:lnTo>
                <a:close/>
                <a:moveTo>
                  <a:pt x="2631" y="12"/>
                </a:moveTo>
                <a:lnTo>
                  <a:pt x="2597" y="12"/>
                </a:lnTo>
                <a:lnTo>
                  <a:pt x="2595" y="11"/>
                </a:lnTo>
                <a:lnTo>
                  <a:pt x="2594" y="11"/>
                </a:lnTo>
                <a:lnTo>
                  <a:pt x="2592" y="9"/>
                </a:lnTo>
                <a:lnTo>
                  <a:pt x="2592" y="5"/>
                </a:lnTo>
                <a:lnTo>
                  <a:pt x="2592" y="3"/>
                </a:lnTo>
                <a:lnTo>
                  <a:pt x="2594" y="2"/>
                </a:lnTo>
                <a:lnTo>
                  <a:pt x="2595" y="2"/>
                </a:lnTo>
                <a:lnTo>
                  <a:pt x="2597" y="0"/>
                </a:lnTo>
                <a:lnTo>
                  <a:pt x="2631" y="0"/>
                </a:lnTo>
                <a:lnTo>
                  <a:pt x="2633" y="2"/>
                </a:lnTo>
                <a:lnTo>
                  <a:pt x="2635" y="2"/>
                </a:lnTo>
                <a:lnTo>
                  <a:pt x="2637" y="3"/>
                </a:lnTo>
                <a:lnTo>
                  <a:pt x="2637" y="5"/>
                </a:lnTo>
                <a:lnTo>
                  <a:pt x="2637" y="9"/>
                </a:lnTo>
                <a:lnTo>
                  <a:pt x="2635" y="11"/>
                </a:lnTo>
                <a:lnTo>
                  <a:pt x="2633" y="11"/>
                </a:lnTo>
                <a:lnTo>
                  <a:pt x="2631" y="12"/>
                </a:lnTo>
                <a:close/>
                <a:moveTo>
                  <a:pt x="2552" y="12"/>
                </a:moveTo>
                <a:lnTo>
                  <a:pt x="2518" y="12"/>
                </a:lnTo>
                <a:lnTo>
                  <a:pt x="2516" y="11"/>
                </a:lnTo>
                <a:lnTo>
                  <a:pt x="2515" y="11"/>
                </a:lnTo>
                <a:lnTo>
                  <a:pt x="2515" y="9"/>
                </a:lnTo>
                <a:lnTo>
                  <a:pt x="2513" y="5"/>
                </a:lnTo>
                <a:lnTo>
                  <a:pt x="2515" y="3"/>
                </a:lnTo>
                <a:lnTo>
                  <a:pt x="2515" y="2"/>
                </a:lnTo>
                <a:lnTo>
                  <a:pt x="2516" y="2"/>
                </a:lnTo>
                <a:lnTo>
                  <a:pt x="2518" y="0"/>
                </a:lnTo>
                <a:lnTo>
                  <a:pt x="2552" y="0"/>
                </a:lnTo>
                <a:lnTo>
                  <a:pt x="2554" y="2"/>
                </a:lnTo>
                <a:lnTo>
                  <a:pt x="2556" y="2"/>
                </a:lnTo>
                <a:lnTo>
                  <a:pt x="2558" y="3"/>
                </a:lnTo>
                <a:lnTo>
                  <a:pt x="2558" y="5"/>
                </a:lnTo>
                <a:lnTo>
                  <a:pt x="2558" y="9"/>
                </a:lnTo>
                <a:lnTo>
                  <a:pt x="2556" y="11"/>
                </a:lnTo>
                <a:lnTo>
                  <a:pt x="2554" y="11"/>
                </a:lnTo>
                <a:lnTo>
                  <a:pt x="2552" y="12"/>
                </a:lnTo>
                <a:close/>
                <a:moveTo>
                  <a:pt x="2473" y="12"/>
                </a:moveTo>
                <a:lnTo>
                  <a:pt x="2441" y="12"/>
                </a:lnTo>
                <a:lnTo>
                  <a:pt x="2437" y="11"/>
                </a:lnTo>
                <a:lnTo>
                  <a:pt x="2436" y="11"/>
                </a:lnTo>
                <a:lnTo>
                  <a:pt x="2436" y="9"/>
                </a:lnTo>
                <a:lnTo>
                  <a:pt x="2436" y="5"/>
                </a:lnTo>
                <a:lnTo>
                  <a:pt x="2436" y="3"/>
                </a:lnTo>
                <a:lnTo>
                  <a:pt x="2436" y="2"/>
                </a:lnTo>
                <a:lnTo>
                  <a:pt x="2437" y="2"/>
                </a:lnTo>
                <a:lnTo>
                  <a:pt x="2441" y="0"/>
                </a:lnTo>
                <a:lnTo>
                  <a:pt x="2473" y="0"/>
                </a:lnTo>
                <a:lnTo>
                  <a:pt x="2477" y="2"/>
                </a:lnTo>
                <a:lnTo>
                  <a:pt x="2479" y="2"/>
                </a:lnTo>
                <a:lnTo>
                  <a:pt x="2479" y="3"/>
                </a:lnTo>
                <a:lnTo>
                  <a:pt x="2480" y="5"/>
                </a:lnTo>
                <a:lnTo>
                  <a:pt x="2479" y="9"/>
                </a:lnTo>
                <a:lnTo>
                  <a:pt x="2479" y="11"/>
                </a:lnTo>
                <a:lnTo>
                  <a:pt x="2477" y="11"/>
                </a:lnTo>
                <a:lnTo>
                  <a:pt x="2473" y="12"/>
                </a:lnTo>
                <a:close/>
                <a:moveTo>
                  <a:pt x="2396" y="12"/>
                </a:moveTo>
                <a:lnTo>
                  <a:pt x="2362" y="12"/>
                </a:lnTo>
                <a:lnTo>
                  <a:pt x="2360" y="11"/>
                </a:lnTo>
                <a:lnTo>
                  <a:pt x="2358" y="11"/>
                </a:lnTo>
                <a:lnTo>
                  <a:pt x="2357" y="9"/>
                </a:lnTo>
                <a:lnTo>
                  <a:pt x="2357" y="5"/>
                </a:lnTo>
                <a:lnTo>
                  <a:pt x="2357" y="3"/>
                </a:lnTo>
                <a:lnTo>
                  <a:pt x="2358" y="2"/>
                </a:lnTo>
                <a:lnTo>
                  <a:pt x="2360" y="2"/>
                </a:lnTo>
                <a:lnTo>
                  <a:pt x="2362" y="0"/>
                </a:lnTo>
                <a:lnTo>
                  <a:pt x="2396" y="0"/>
                </a:lnTo>
                <a:lnTo>
                  <a:pt x="2398" y="2"/>
                </a:lnTo>
                <a:lnTo>
                  <a:pt x="2400" y="2"/>
                </a:lnTo>
                <a:lnTo>
                  <a:pt x="2401" y="3"/>
                </a:lnTo>
                <a:lnTo>
                  <a:pt x="2401" y="5"/>
                </a:lnTo>
                <a:lnTo>
                  <a:pt x="2401" y="9"/>
                </a:lnTo>
                <a:lnTo>
                  <a:pt x="2400" y="11"/>
                </a:lnTo>
                <a:lnTo>
                  <a:pt x="2398" y="11"/>
                </a:lnTo>
                <a:lnTo>
                  <a:pt x="2396" y="12"/>
                </a:lnTo>
                <a:close/>
                <a:moveTo>
                  <a:pt x="2317" y="12"/>
                </a:moveTo>
                <a:lnTo>
                  <a:pt x="2283" y="12"/>
                </a:lnTo>
                <a:lnTo>
                  <a:pt x="2281" y="11"/>
                </a:lnTo>
                <a:lnTo>
                  <a:pt x="2279" y="11"/>
                </a:lnTo>
                <a:lnTo>
                  <a:pt x="2278" y="9"/>
                </a:lnTo>
                <a:lnTo>
                  <a:pt x="2278" y="5"/>
                </a:lnTo>
                <a:lnTo>
                  <a:pt x="2278" y="3"/>
                </a:lnTo>
                <a:lnTo>
                  <a:pt x="2279" y="2"/>
                </a:lnTo>
                <a:lnTo>
                  <a:pt x="2281" y="2"/>
                </a:lnTo>
                <a:lnTo>
                  <a:pt x="2283" y="0"/>
                </a:lnTo>
                <a:lnTo>
                  <a:pt x="2317" y="0"/>
                </a:lnTo>
                <a:lnTo>
                  <a:pt x="2319" y="2"/>
                </a:lnTo>
                <a:lnTo>
                  <a:pt x="2321" y="2"/>
                </a:lnTo>
                <a:lnTo>
                  <a:pt x="2323" y="3"/>
                </a:lnTo>
                <a:lnTo>
                  <a:pt x="2323" y="5"/>
                </a:lnTo>
                <a:lnTo>
                  <a:pt x="2323" y="9"/>
                </a:lnTo>
                <a:lnTo>
                  <a:pt x="2321" y="11"/>
                </a:lnTo>
                <a:lnTo>
                  <a:pt x="2319" y="11"/>
                </a:lnTo>
                <a:lnTo>
                  <a:pt x="2317" y="12"/>
                </a:lnTo>
                <a:close/>
                <a:moveTo>
                  <a:pt x="2238" y="12"/>
                </a:moveTo>
                <a:lnTo>
                  <a:pt x="2204" y="12"/>
                </a:lnTo>
                <a:lnTo>
                  <a:pt x="2202" y="11"/>
                </a:lnTo>
                <a:lnTo>
                  <a:pt x="2200" y="11"/>
                </a:lnTo>
                <a:lnTo>
                  <a:pt x="2200" y="9"/>
                </a:lnTo>
                <a:lnTo>
                  <a:pt x="2199" y="5"/>
                </a:lnTo>
                <a:lnTo>
                  <a:pt x="2200" y="3"/>
                </a:lnTo>
                <a:lnTo>
                  <a:pt x="2200" y="2"/>
                </a:lnTo>
                <a:lnTo>
                  <a:pt x="2202" y="2"/>
                </a:lnTo>
                <a:lnTo>
                  <a:pt x="2204" y="0"/>
                </a:lnTo>
                <a:lnTo>
                  <a:pt x="2238" y="0"/>
                </a:lnTo>
                <a:lnTo>
                  <a:pt x="2240" y="2"/>
                </a:lnTo>
                <a:lnTo>
                  <a:pt x="2242" y="2"/>
                </a:lnTo>
                <a:lnTo>
                  <a:pt x="2244" y="3"/>
                </a:lnTo>
                <a:lnTo>
                  <a:pt x="2244" y="5"/>
                </a:lnTo>
                <a:lnTo>
                  <a:pt x="2244" y="9"/>
                </a:lnTo>
                <a:lnTo>
                  <a:pt x="2242" y="11"/>
                </a:lnTo>
                <a:lnTo>
                  <a:pt x="2240" y="11"/>
                </a:lnTo>
                <a:lnTo>
                  <a:pt x="2238" y="12"/>
                </a:lnTo>
                <a:close/>
                <a:moveTo>
                  <a:pt x="2159" y="12"/>
                </a:moveTo>
                <a:lnTo>
                  <a:pt x="2127" y="12"/>
                </a:lnTo>
                <a:lnTo>
                  <a:pt x="2123" y="11"/>
                </a:lnTo>
                <a:lnTo>
                  <a:pt x="2121" y="11"/>
                </a:lnTo>
                <a:lnTo>
                  <a:pt x="2121" y="9"/>
                </a:lnTo>
                <a:lnTo>
                  <a:pt x="2121" y="5"/>
                </a:lnTo>
                <a:lnTo>
                  <a:pt x="2121" y="3"/>
                </a:lnTo>
                <a:lnTo>
                  <a:pt x="2121" y="2"/>
                </a:lnTo>
                <a:lnTo>
                  <a:pt x="2123" y="2"/>
                </a:lnTo>
                <a:lnTo>
                  <a:pt x="2127" y="0"/>
                </a:lnTo>
                <a:lnTo>
                  <a:pt x="2159" y="0"/>
                </a:lnTo>
                <a:lnTo>
                  <a:pt x="2163" y="2"/>
                </a:lnTo>
                <a:lnTo>
                  <a:pt x="2165" y="2"/>
                </a:lnTo>
                <a:lnTo>
                  <a:pt x="2165" y="3"/>
                </a:lnTo>
                <a:lnTo>
                  <a:pt x="2166" y="5"/>
                </a:lnTo>
                <a:lnTo>
                  <a:pt x="2165" y="9"/>
                </a:lnTo>
                <a:lnTo>
                  <a:pt x="2165" y="11"/>
                </a:lnTo>
                <a:lnTo>
                  <a:pt x="2163" y="11"/>
                </a:lnTo>
                <a:lnTo>
                  <a:pt x="2159" y="12"/>
                </a:lnTo>
                <a:close/>
                <a:moveTo>
                  <a:pt x="2082" y="12"/>
                </a:moveTo>
                <a:lnTo>
                  <a:pt x="2048" y="12"/>
                </a:lnTo>
                <a:lnTo>
                  <a:pt x="2046" y="11"/>
                </a:lnTo>
                <a:lnTo>
                  <a:pt x="2044" y="11"/>
                </a:lnTo>
                <a:lnTo>
                  <a:pt x="2042" y="9"/>
                </a:lnTo>
                <a:lnTo>
                  <a:pt x="2042" y="5"/>
                </a:lnTo>
                <a:lnTo>
                  <a:pt x="2042" y="3"/>
                </a:lnTo>
                <a:lnTo>
                  <a:pt x="2044" y="2"/>
                </a:lnTo>
                <a:lnTo>
                  <a:pt x="2046" y="2"/>
                </a:lnTo>
                <a:lnTo>
                  <a:pt x="2048" y="0"/>
                </a:lnTo>
                <a:lnTo>
                  <a:pt x="2082" y="0"/>
                </a:lnTo>
                <a:lnTo>
                  <a:pt x="2084" y="2"/>
                </a:lnTo>
                <a:lnTo>
                  <a:pt x="2086" y="2"/>
                </a:lnTo>
                <a:lnTo>
                  <a:pt x="2087" y="3"/>
                </a:lnTo>
                <a:lnTo>
                  <a:pt x="2087" y="5"/>
                </a:lnTo>
                <a:lnTo>
                  <a:pt x="2087" y="9"/>
                </a:lnTo>
                <a:lnTo>
                  <a:pt x="2086" y="11"/>
                </a:lnTo>
                <a:lnTo>
                  <a:pt x="2084" y="11"/>
                </a:lnTo>
                <a:lnTo>
                  <a:pt x="2082" y="12"/>
                </a:lnTo>
                <a:close/>
                <a:moveTo>
                  <a:pt x="2003" y="12"/>
                </a:moveTo>
                <a:lnTo>
                  <a:pt x="1969" y="12"/>
                </a:lnTo>
                <a:lnTo>
                  <a:pt x="1967" y="11"/>
                </a:lnTo>
                <a:lnTo>
                  <a:pt x="1965" y="11"/>
                </a:lnTo>
                <a:lnTo>
                  <a:pt x="1963" y="9"/>
                </a:lnTo>
                <a:lnTo>
                  <a:pt x="1963" y="5"/>
                </a:lnTo>
                <a:lnTo>
                  <a:pt x="1963" y="3"/>
                </a:lnTo>
                <a:lnTo>
                  <a:pt x="1965" y="2"/>
                </a:lnTo>
                <a:lnTo>
                  <a:pt x="1967" y="2"/>
                </a:lnTo>
                <a:lnTo>
                  <a:pt x="1969" y="0"/>
                </a:lnTo>
                <a:lnTo>
                  <a:pt x="2003" y="0"/>
                </a:lnTo>
                <a:lnTo>
                  <a:pt x="2005" y="2"/>
                </a:lnTo>
                <a:lnTo>
                  <a:pt x="2007" y="2"/>
                </a:lnTo>
                <a:lnTo>
                  <a:pt x="2008" y="3"/>
                </a:lnTo>
                <a:lnTo>
                  <a:pt x="2008" y="5"/>
                </a:lnTo>
                <a:lnTo>
                  <a:pt x="2008" y="9"/>
                </a:lnTo>
                <a:lnTo>
                  <a:pt x="2007" y="11"/>
                </a:lnTo>
                <a:lnTo>
                  <a:pt x="2005" y="11"/>
                </a:lnTo>
                <a:lnTo>
                  <a:pt x="2003" y="12"/>
                </a:lnTo>
                <a:close/>
                <a:moveTo>
                  <a:pt x="1924" y="12"/>
                </a:moveTo>
                <a:lnTo>
                  <a:pt x="1890" y="12"/>
                </a:lnTo>
                <a:lnTo>
                  <a:pt x="1888" y="11"/>
                </a:lnTo>
                <a:lnTo>
                  <a:pt x="1886" y="11"/>
                </a:lnTo>
                <a:lnTo>
                  <a:pt x="1886" y="9"/>
                </a:lnTo>
                <a:lnTo>
                  <a:pt x="1885" y="5"/>
                </a:lnTo>
                <a:lnTo>
                  <a:pt x="1886" y="3"/>
                </a:lnTo>
                <a:lnTo>
                  <a:pt x="1886" y="2"/>
                </a:lnTo>
                <a:lnTo>
                  <a:pt x="1888" y="2"/>
                </a:lnTo>
                <a:lnTo>
                  <a:pt x="1890" y="0"/>
                </a:lnTo>
                <a:lnTo>
                  <a:pt x="1924" y="0"/>
                </a:lnTo>
                <a:lnTo>
                  <a:pt x="1926" y="2"/>
                </a:lnTo>
                <a:lnTo>
                  <a:pt x="1928" y="2"/>
                </a:lnTo>
                <a:lnTo>
                  <a:pt x="1929" y="3"/>
                </a:lnTo>
                <a:lnTo>
                  <a:pt x="1929" y="5"/>
                </a:lnTo>
                <a:lnTo>
                  <a:pt x="1929" y="9"/>
                </a:lnTo>
                <a:lnTo>
                  <a:pt x="1928" y="11"/>
                </a:lnTo>
                <a:lnTo>
                  <a:pt x="1926" y="11"/>
                </a:lnTo>
                <a:lnTo>
                  <a:pt x="1924" y="12"/>
                </a:lnTo>
                <a:close/>
                <a:moveTo>
                  <a:pt x="1845" y="12"/>
                </a:moveTo>
                <a:lnTo>
                  <a:pt x="1813" y="12"/>
                </a:lnTo>
                <a:lnTo>
                  <a:pt x="1809" y="11"/>
                </a:lnTo>
                <a:lnTo>
                  <a:pt x="1807" y="11"/>
                </a:lnTo>
                <a:lnTo>
                  <a:pt x="1807" y="9"/>
                </a:lnTo>
                <a:lnTo>
                  <a:pt x="1807" y="5"/>
                </a:lnTo>
                <a:lnTo>
                  <a:pt x="1807" y="3"/>
                </a:lnTo>
                <a:lnTo>
                  <a:pt x="1807" y="2"/>
                </a:lnTo>
                <a:lnTo>
                  <a:pt x="1809" y="2"/>
                </a:lnTo>
                <a:lnTo>
                  <a:pt x="1813" y="0"/>
                </a:lnTo>
                <a:lnTo>
                  <a:pt x="1845" y="0"/>
                </a:lnTo>
                <a:lnTo>
                  <a:pt x="1849" y="2"/>
                </a:lnTo>
                <a:lnTo>
                  <a:pt x="1850" y="2"/>
                </a:lnTo>
                <a:lnTo>
                  <a:pt x="1850" y="3"/>
                </a:lnTo>
                <a:lnTo>
                  <a:pt x="1852" y="5"/>
                </a:lnTo>
                <a:lnTo>
                  <a:pt x="1850" y="9"/>
                </a:lnTo>
                <a:lnTo>
                  <a:pt x="1850" y="11"/>
                </a:lnTo>
                <a:lnTo>
                  <a:pt x="1849" y="11"/>
                </a:lnTo>
                <a:lnTo>
                  <a:pt x="1845" y="12"/>
                </a:lnTo>
                <a:close/>
                <a:moveTo>
                  <a:pt x="1768" y="12"/>
                </a:moveTo>
                <a:lnTo>
                  <a:pt x="1734" y="12"/>
                </a:lnTo>
                <a:lnTo>
                  <a:pt x="1732" y="11"/>
                </a:lnTo>
                <a:lnTo>
                  <a:pt x="1730" y="11"/>
                </a:lnTo>
                <a:lnTo>
                  <a:pt x="1728" y="9"/>
                </a:lnTo>
                <a:lnTo>
                  <a:pt x="1728" y="5"/>
                </a:lnTo>
                <a:lnTo>
                  <a:pt x="1728" y="3"/>
                </a:lnTo>
                <a:lnTo>
                  <a:pt x="1730" y="2"/>
                </a:lnTo>
                <a:lnTo>
                  <a:pt x="1732" y="2"/>
                </a:lnTo>
                <a:lnTo>
                  <a:pt x="1734" y="0"/>
                </a:lnTo>
                <a:lnTo>
                  <a:pt x="1768" y="0"/>
                </a:lnTo>
                <a:lnTo>
                  <a:pt x="1770" y="2"/>
                </a:lnTo>
                <a:lnTo>
                  <a:pt x="1771" y="2"/>
                </a:lnTo>
                <a:lnTo>
                  <a:pt x="1773" y="3"/>
                </a:lnTo>
                <a:lnTo>
                  <a:pt x="1773" y="5"/>
                </a:lnTo>
                <a:lnTo>
                  <a:pt x="1773" y="9"/>
                </a:lnTo>
                <a:lnTo>
                  <a:pt x="1771" y="11"/>
                </a:lnTo>
                <a:lnTo>
                  <a:pt x="1770" y="11"/>
                </a:lnTo>
                <a:lnTo>
                  <a:pt x="1768" y="12"/>
                </a:lnTo>
                <a:close/>
                <a:moveTo>
                  <a:pt x="1689" y="12"/>
                </a:moveTo>
                <a:lnTo>
                  <a:pt x="1655" y="12"/>
                </a:lnTo>
                <a:lnTo>
                  <a:pt x="1653" y="11"/>
                </a:lnTo>
                <a:lnTo>
                  <a:pt x="1651" y="11"/>
                </a:lnTo>
                <a:lnTo>
                  <a:pt x="1649" y="9"/>
                </a:lnTo>
                <a:lnTo>
                  <a:pt x="1649" y="5"/>
                </a:lnTo>
                <a:lnTo>
                  <a:pt x="1649" y="3"/>
                </a:lnTo>
                <a:lnTo>
                  <a:pt x="1651" y="2"/>
                </a:lnTo>
                <a:lnTo>
                  <a:pt x="1653" y="2"/>
                </a:lnTo>
                <a:lnTo>
                  <a:pt x="1655" y="0"/>
                </a:lnTo>
                <a:lnTo>
                  <a:pt x="1689" y="0"/>
                </a:lnTo>
                <a:lnTo>
                  <a:pt x="1691" y="2"/>
                </a:lnTo>
                <a:lnTo>
                  <a:pt x="1692" y="2"/>
                </a:lnTo>
                <a:lnTo>
                  <a:pt x="1694" y="3"/>
                </a:lnTo>
                <a:lnTo>
                  <a:pt x="1694" y="5"/>
                </a:lnTo>
                <a:lnTo>
                  <a:pt x="1694" y="9"/>
                </a:lnTo>
                <a:lnTo>
                  <a:pt x="1692" y="11"/>
                </a:lnTo>
                <a:lnTo>
                  <a:pt x="1691" y="11"/>
                </a:lnTo>
                <a:lnTo>
                  <a:pt x="1689" y="12"/>
                </a:lnTo>
                <a:close/>
                <a:moveTo>
                  <a:pt x="1610" y="12"/>
                </a:moveTo>
                <a:lnTo>
                  <a:pt x="1576" y="12"/>
                </a:lnTo>
                <a:lnTo>
                  <a:pt x="1574" y="11"/>
                </a:lnTo>
                <a:lnTo>
                  <a:pt x="1572" y="11"/>
                </a:lnTo>
                <a:lnTo>
                  <a:pt x="1572" y="9"/>
                </a:lnTo>
                <a:lnTo>
                  <a:pt x="1570" y="5"/>
                </a:lnTo>
                <a:lnTo>
                  <a:pt x="1572" y="3"/>
                </a:lnTo>
                <a:lnTo>
                  <a:pt x="1572" y="2"/>
                </a:lnTo>
                <a:lnTo>
                  <a:pt x="1574" y="2"/>
                </a:lnTo>
                <a:lnTo>
                  <a:pt x="1576" y="0"/>
                </a:lnTo>
                <a:lnTo>
                  <a:pt x="1610" y="0"/>
                </a:lnTo>
                <a:lnTo>
                  <a:pt x="1612" y="2"/>
                </a:lnTo>
                <a:lnTo>
                  <a:pt x="1613" y="2"/>
                </a:lnTo>
                <a:lnTo>
                  <a:pt x="1615" y="3"/>
                </a:lnTo>
                <a:lnTo>
                  <a:pt x="1615" y="5"/>
                </a:lnTo>
                <a:lnTo>
                  <a:pt x="1615" y="9"/>
                </a:lnTo>
                <a:lnTo>
                  <a:pt x="1613" y="11"/>
                </a:lnTo>
                <a:lnTo>
                  <a:pt x="1612" y="11"/>
                </a:lnTo>
                <a:lnTo>
                  <a:pt x="1610" y="12"/>
                </a:lnTo>
                <a:close/>
                <a:moveTo>
                  <a:pt x="1531" y="12"/>
                </a:moveTo>
                <a:lnTo>
                  <a:pt x="1499" y="12"/>
                </a:lnTo>
                <a:lnTo>
                  <a:pt x="1495" y="11"/>
                </a:lnTo>
                <a:lnTo>
                  <a:pt x="1493" y="11"/>
                </a:lnTo>
                <a:lnTo>
                  <a:pt x="1493" y="9"/>
                </a:lnTo>
                <a:lnTo>
                  <a:pt x="1493" y="5"/>
                </a:lnTo>
                <a:lnTo>
                  <a:pt x="1493" y="3"/>
                </a:lnTo>
                <a:lnTo>
                  <a:pt x="1493" y="2"/>
                </a:lnTo>
                <a:lnTo>
                  <a:pt x="1495" y="2"/>
                </a:lnTo>
                <a:lnTo>
                  <a:pt x="1499" y="0"/>
                </a:lnTo>
                <a:lnTo>
                  <a:pt x="1531" y="0"/>
                </a:lnTo>
                <a:lnTo>
                  <a:pt x="1534" y="2"/>
                </a:lnTo>
                <a:lnTo>
                  <a:pt x="1536" y="2"/>
                </a:lnTo>
                <a:lnTo>
                  <a:pt x="1536" y="3"/>
                </a:lnTo>
                <a:lnTo>
                  <a:pt x="1538" y="5"/>
                </a:lnTo>
                <a:lnTo>
                  <a:pt x="1536" y="9"/>
                </a:lnTo>
                <a:lnTo>
                  <a:pt x="1536" y="11"/>
                </a:lnTo>
                <a:lnTo>
                  <a:pt x="1534" y="11"/>
                </a:lnTo>
                <a:lnTo>
                  <a:pt x="1531" y="12"/>
                </a:lnTo>
                <a:close/>
                <a:moveTo>
                  <a:pt x="1454" y="12"/>
                </a:moveTo>
                <a:lnTo>
                  <a:pt x="1420" y="12"/>
                </a:lnTo>
                <a:lnTo>
                  <a:pt x="1418" y="11"/>
                </a:lnTo>
                <a:lnTo>
                  <a:pt x="1416" y="11"/>
                </a:lnTo>
                <a:lnTo>
                  <a:pt x="1414" y="9"/>
                </a:lnTo>
                <a:lnTo>
                  <a:pt x="1414" y="5"/>
                </a:lnTo>
                <a:lnTo>
                  <a:pt x="1414" y="3"/>
                </a:lnTo>
                <a:lnTo>
                  <a:pt x="1416" y="2"/>
                </a:lnTo>
                <a:lnTo>
                  <a:pt x="1418" y="2"/>
                </a:lnTo>
                <a:lnTo>
                  <a:pt x="1420" y="0"/>
                </a:lnTo>
                <a:lnTo>
                  <a:pt x="1454" y="0"/>
                </a:lnTo>
                <a:lnTo>
                  <a:pt x="1455" y="2"/>
                </a:lnTo>
                <a:lnTo>
                  <a:pt x="1457" y="2"/>
                </a:lnTo>
                <a:lnTo>
                  <a:pt x="1459" y="3"/>
                </a:lnTo>
                <a:lnTo>
                  <a:pt x="1459" y="5"/>
                </a:lnTo>
                <a:lnTo>
                  <a:pt x="1459" y="9"/>
                </a:lnTo>
                <a:lnTo>
                  <a:pt x="1457" y="11"/>
                </a:lnTo>
                <a:lnTo>
                  <a:pt x="1455" y="11"/>
                </a:lnTo>
                <a:lnTo>
                  <a:pt x="1454" y="12"/>
                </a:lnTo>
                <a:close/>
                <a:moveTo>
                  <a:pt x="1375" y="12"/>
                </a:moveTo>
                <a:lnTo>
                  <a:pt x="1341" y="12"/>
                </a:lnTo>
                <a:lnTo>
                  <a:pt x="1339" y="11"/>
                </a:lnTo>
                <a:lnTo>
                  <a:pt x="1337" y="11"/>
                </a:lnTo>
                <a:lnTo>
                  <a:pt x="1335" y="9"/>
                </a:lnTo>
                <a:lnTo>
                  <a:pt x="1335" y="5"/>
                </a:lnTo>
                <a:lnTo>
                  <a:pt x="1335" y="3"/>
                </a:lnTo>
                <a:lnTo>
                  <a:pt x="1337" y="2"/>
                </a:lnTo>
                <a:lnTo>
                  <a:pt x="1339" y="2"/>
                </a:lnTo>
                <a:lnTo>
                  <a:pt x="1341" y="0"/>
                </a:lnTo>
                <a:lnTo>
                  <a:pt x="1375" y="0"/>
                </a:lnTo>
                <a:lnTo>
                  <a:pt x="1377" y="2"/>
                </a:lnTo>
                <a:lnTo>
                  <a:pt x="1378" y="2"/>
                </a:lnTo>
                <a:lnTo>
                  <a:pt x="1380" y="3"/>
                </a:lnTo>
                <a:lnTo>
                  <a:pt x="1380" y="5"/>
                </a:lnTo>
                <a:lnTo>
                  <a:pt x="1380" y="9"/>
                </a:lnTo>
                <a:lnTo>
                  <a:pt x="1378" y="11"/>
                </a:lnTo>
                <a:lnTo>
                  <a:pt x="1377" y="11"/>
                </a:lnTo>
                <a:lnTo>
                  <a:pt x="1375" y="12"/>
                </a:lnTo>
                <a:close/>
                <a:moveTo>
                  <a:pt x="1296" y="12"/>
                </a:moveTo>
                <a:lnTo>
                  <a:pt x="1262" y="12"/>
                </a:lnTo>
                <a:lnTo>
                  <a:pt x="1260" y="11"/>
                </a:lnTo>
                <a:lnTo>
                  <a:pt x="1258" y="11"/>
                </a:lnTo>
                <a:lnTo>
                  <a:pt x="1258" y="9"/>
                </a:lnTo>
                <a:lnTo>
                  <a:pt x="1256" y="5"/>
                </a:lnTo>
                <a:lnTo>
                  <a:pt x="1258" y="3"/>
                </a:lnTo>
                <a:lnTo>
                  <a:pt x="1258" y="2"/>
                </a:lnTo>
                <a:lnTo>
                  <a:pt x="1260" y="2"/>
                </a:lnTo>
                <a:lnTo>
                  <a:pt x="1262" y="0"/>
                </a:lnTo>
                <a:lnTo>
                  <a:pt x="1296" y="0"/>
                </a:lnTo>
                <a:lnTo>
                  <a:pt x="1298" y="2"/>
                </a:lnTo>
                <a:lnTo>
                  <a:pt x="1299" y="2"/>
                </a:lnTo>
                <a:lnTo>
                  <a:pt x="1301" y="3"/>
                </a:lnTo>
                <a:lnTo>
                  <a:pt x="1301" y="5"/>
                </a:lnTo>
                <a:lnTo>
                  <a:pt x="1301" y="9"/>
                </a:lnTo>
                <a:lnTo>
                  <a:pt x="1299" y="11"/>
                </a:lnTo>
                <a:lnTo>
                  <a:pt x="1298" y="11"/>
                </a:lnTo>
                <a:lnTo>
                  <a:pt x="1296" y="12"/>
                </a:lnTo>
                <a:close/>
                <a:moveTo>
                  <a:pt x="1217" y="12"/>
                </a:moveTo>
                <a:lnTo>
                  <a:pt x="1184" y="12"/>
                </a:lnTo>
                <a:lnTo>
                  <a:pt x="1181" y="11"/>
                </a:lnTo>
                <a:lnTo>
                  <a:pt x="1179" y="11"/>
                </a:lnTo>
                <a:lnTo>
                  <a:pt x="1179" y="9"/>
                </a:lnTo>
                <a:lnTo>
                  <a:pt x="1179" y="5"/>
                </a:lnTo>
                <a:lnTo>
                  <a:pt x="1179" y="3"/>
                </a:lnTo>
                <a:lnTo>
                  <a:pt x="1179" y="2"/>
                </a:lnTo>
                <a:lnTo>
                  <a:pt x="1181" y="2"/>
                </a:lnTo>
                <a:lnTo>
                  <a:pt x="1184" y="0"/>
                </a:lnTo>
                <a:lnTo>
                  <a:pt x="1217" y="0"/>
                </a:lnTo>
                <a:lnTo>
                  <a:pt x="1220" y="2"/>
                </a:lnTo>
                <a:lnTo>
                  <a:pt x="1222" y="2"/>
                </a:lnTo>
                <a:lnTo>
                  <a:pt x="1222" y="3"/>
                </a:lnTo>
                <a:lnTo>
                  <a:pt x="1224" y="5"/>
                </a:lnTo>
                <a:lnTo>
                  <a:pt x="1222" y="9"/>
                </a:lnTo>
                <a:lnTo>
                  <a:pt x="1222" y="11"/>
                </a:lnTo>
                <a:lnTo>
                  <a:pt x="1220" y="11"/>
                </a:lnTo>
                <a:lnTo>
                  <a:pt x="1217" y="12"/>
                </a:lnTo>
                <a:close/>
                <a:moveTo>
                  <a:pt x="1140" y="12"/>
                </a:moveTo>
                <a:lnTo>
                  <a:pt x="1105" y="12"/>
                </a:lnTo>
                <a:lnTo>
                  <a:pt x="1104" y="11"/>
                </a:lnTo>
                <a:lnTo>
                  <a:pt x="1102" y="11"/>
                </a:lnTo>
                <a:lnTo>
                  <a:pt x="1100" y="9"/>
                </a:lnTo>
                <a:lnTo>
                  <a:pt x="1100" y="5"/>
                </a:lnTo>
                <a:lnTo>
                  <a:pt x="1100" y="3"/>
                </a:lnTo>
                <a:lnTo>
                  <a:pt x="1102" y="2"/>
                </a:lnTo>
                <a:lnTo>
                  <a:pt x="1104" y="2"/>
                </a:lnTo>
                <a:lnTo>
                  <a:pt x="1105" y="0"/>
                </a:lnTo>
                <a:lnTo>
                  <a:pt x="1140" y="0"/>
                </a:lnTo>
                <a:lnTo>
                  <a:pt x="1141" y="2"/>
                </a:lnTo>
                <a:lnTo>
                  <a:pt x="1143" y="2"/>
                </a:lnTo>
                <a:lnTo>
                  <a:pt x="1145" y="3"/>
                </a:lnTo>
                <a:lnTo>
                  <a:pt x="1145" y="5"/>
                </a:lnTo>
                <a:lnTo>
                  <a:pt x="1145" y="9"/>
                </a:lnTo>
                <a:lnTo>
                  <a:pt x="1143" y="11"/>
                </a:lnTo>
                <a:lnTo>
                  <a:pt x="1141" y="11"/>
                </a:lnTo>
                <a:lnTo>
                  <a:pt x="1140" y="12"/>
                </a:lnTo>
                <a:close/>
                <a:moveTo>
                  <a:pt x="1061" y="12"/>
                </a:moveTo>
                <a:lnTo>
                  <a:pt x="1026" y="12"/>
                </a:lnTo>
                <a:lnTo>
                  <a:pt x="1025" y="11"/>
                </a:lnTo>
                <a:lnTo>
                  <a:pt x="1023" y="11"/>
                </a:lnTo>
                <a:lnTo>
                  <a:pt x="1021" y="9"/>
                </a:lnTo>
                <a:lnTo>
                  <a:pt x="1021" y="5"/>
                </a:lnTo>
                <a:lnTo>
                  <a:pt x="1021" y="3"/>
                </a:lnTo>
                <a:lnTo>
                  <a:pt x="1023" y="2"/>
                </a:lnTo>
                <a:lnTo>
                  <a:pt x="1025" y="2"/>
                </a:lnTo>
                <a:lnTo>
                  <a:pt x="1026" y="0"/>
                </a:lnTo>
                <a:lnTo>
                  <a:pt x="1061" y="0"/>
                </a:lnTo>
                <a:lnTo>
                  <a:pt x="1062" y="2"/>
                </a:lnTo>
                <a:lnTo>
                  <a:pt x="1064" y="2"/>
                </a:lnTo>
                <a:lnTo>
                  <a:pt x="1066" y="3"/>
                </a:lnTo>
                <a:lnTo>
                  <a:pt x="1066" y="5"/>
                </a:lnTo>
                <a:lnTo>
                  <a:pt x="1066" y="9"/>
                </a:lnTo>
                <a:lnTo>
                  <a:pt x="1064" y="11"/>
                </a:lnTo>
                <a:lnTo>
                  <a:pt x="1062" y="11"/>
                </a:lnTo>
                <a:lnTo>
                  <a:pt x="1061" y="12"/>
                </a:lnTo>
                <a:close/>
                <a:moveTo>
                  <a:pt x="982" y="12"/>
                </a:moveTo>
                <a:lnTo>
                  <a:pt x="947" y="12"/>
                </a:lnTo>
                <a:lnTo>
                  <a:pt x="946" y="11"/>
                </a:lnTo>
                <a:lnTo>
                  <a:pt x="944" y="11"/>
                </a:lnTo>
                <a:lnTo>
                  <a:pt x="944" y="9"/>
                </a:lnTo>
                <a:lnTo>
                  <a:pt x="942" y="5"/>
                </a:lnTo>
                <a:lnTo>
                  <a:pt x="944" y="3"/>
                </a:lnTo>
                <a:lnTo>
                  <a:pt x="944" y="2"/>
                </a:lnTo>
                <a:lnTo>
                  <a:pt x="946" y="2"/>
                </a:lnTo>
                <a:lnTo>
                  <a:pt x="947" y="0"/>
                </a:lnTo>
                <a:lnTo>
                  <a:pt x="982" y="0"/>
                </a:lnTo>
                <a:lnTo>
                  <a:pt x="983" y="2"/>
                </a:lnTo>
                <a:lnTo>
                  <a:pt x="985" y="2"/>
                </a:lnTo>
                <a:lnTo>
                  <a:pt x="987" y="3"/>
                </a:lnTo>
                <a:lnTo>
                  <a:pt x="987" y="5"/>
                </a:lnTo>
                <a:lnTo>
                  <a:pt x="987" y="9"/>
                </a:lnTo>
                <a:lnTo>
                  <a:pt x="985" y="11"/>
                </a:lnTo>
                <a:lnTo>
                  <a:pt x="983" y="11"/>
                </a:lnTo>
                <a:lnTo>
                  <a:pt x="982" y="12"/>
                </a:lnTo>
                <a:close/>
                <a:moveTo>
                  <a:pt x="903" y="12"/>
                </a:moveTo>
                <a:lnTo>
                  <a:pt x="870" y="12"/>
                </a:lnTo>
                <a:lnTo>
                  <a:pt x="867" y="11"/>
                </a:lnTo>
                <a:lnTo>
                  <a:pt x="865" y="11"/>
                </a:lnTo>
                <a:lnTo>
                  <a:pt x="865" y="9"/>
                </a:lnTo>
                <a:lnTo>
                  <a:pt x="865" y="5"/>
                </a:lnTo>
                <a:lnTo>
                  <a:pt x="865" y="3"/>
                </a:lnTo>
                <a:lnTo>
                  <a:pt x="865" y="2"/>
                </a:lnTo>
                <a:lnTo>
                  <a:pt x="867" y="2"/>
                </a:lnTo>
                <a:lnTo>
                  <a:pt x="870" y="0"/>
                </a:lnTo>
                <a:lnTo>
                  <a:pt x="903" y="0"/>
                </a:lnTo>
                <a:lnTo>
                  <a:pt x="906" y="2"/>
                </a:lnTo>
                <a:lnTo>
                  <a:pt x="908" y="2"/>
                </a:lnTo>
                <a:lnTo>
                  <a:pt x="908" y="3"/>
                </a:lnTo>
                <a:lnTo>
                  <a:pt x="910" y="5"/>
                </a:lnTo>
                <a:lnTo>
                  <a:pt x="908" y="9"/>
                </a:lnTo>
                <a:lnTo>
                  <a:pt x="908" y="11"/>
                </a:lnTo>
                <a:lnTo>
                  <a:pt x="906" y="11"/>
                </a:lnTo>
                <a:lnTo>
                  <a:pt x="903" y="12"/>
                </a:lnTo>
                <a:close/>
                <a:moveTo>
                  <a:pt x="825" y="12"/>
                </a:moveTo>
                <a:lnTo>
                  <a:pt x="791" y="12"/>
                </a:lnTo>
                <a:lnTo>
                  <a:pt x="790" y="11"/>
                </a:lnTo>
                <a:lnTo>
                  <a:pt x="788" y="11"/>
                </a:lnTo>
                <a:lnTo>
                  <a:pt x="786" y="9"/>
                </a:lnTo>
                <a:lnTo>
                  <a:pt x="786" y="5"/>
                </a:lnTo>
                <a:lnTo>
                  <a:pt x="786" y="3"/>
                </a:lnTo>
                <a:lnTo>
                  <a:pt x="788" y="2"/>
                </a:lnTo>
                <a:lnTo>
                  <a:pt x="790" y="2"/>
                </a:lnTo>
                <a:lnTo>
                  <a:pt x="791" y="0"/>
                </a:lnTo>
                <a:lnTo>
                  <a:pt x="825" y="0"/>
                </a:lnTo>
                <a:lnTo>
                  <a:pt x="827" y="2"/>
                </a:lnTo>
                <a:lnTo>
                  <a:pt x="829" y="2"/>
                </a:lnTo>
                <a:lnTo>
                  <a:pt x="831" y="3"/>
                </a:lnTo>
                <a:lnTo>
                  <a:pt x="831" y="5"/>
                </a:lnTo>
                <a:lnTo>
                  <a:pt x="831" y="9"/>
                </a:lnTo>
                <a:lnTo>
                  <a:pt x="829" y="11"/>
                </a:lnTo>
                <a:lnTo>
                  <a:pt x="827" y="11"/>
                </a:lnTo>
                <a:lnTo>
                  <a:pt x="825" y="12"/>
                </a:lnTo>
                <a:close/>
                <a:moveTo>
                  <a:pt x="746" y="12"/>
                </a:moveTo>
                <a:lnTo>
                  <a:pt x="712" y="12"/>
                </a:lnTo>
                <a:lnTo>
                  <a:pt x="711" y="11"/>
                </a:lnTo>
                <a:lnTo>
                  <a:pt x="709" y="11"/>
                </a:lnTo>
                <a:lnTo>
                  <a:pt x="707" y="9"/>
                </a:lnTo>
                <a:lnTo>
                  <a:pt x="707" y="5"/>
                </a:lnTo>
                <a:lnTo>
                  <a:pt x="707" y="3"/>
                </a:lnTo>
                <a:lnTo>
                  <a:pt x="709" y="2"/>
                </a:lnTo>
                <a:lnTo>
                  <a:pt x="711" y="2"/>
                </a:lnTo>
                <a:lnTo>
                  <a:pt x="712" y="0"/>
                </a:lnTo>
                <a:lnTo>
                  <a:pt x="746" y="0"/>
                </a:lnTo>
                <a:lnTo>
                  <a:pt x="748" y="2"/>
                </a:lnTo>
                <a:lnTo>
                  <a:pt x="750" y="2"/>
                </a:lnTo>
                <a:lnTo>
                  <a:pt x="752" y="3"/>
                </a:lnTo>
                <a:lnTo>
                  <a:pt x="752" y="5"/>
                </a:lnTo>
                <a:lnTo>
                  <a:pt x="752" y="9"/>
                </a:lnTo>
                <a:lnTo>
                  <a:pt x="750" y="11"/>
                </a:lnTo>
                <a:lnTo>
                  <a:pt x="748" y="11"/>
                </a:lnTo>
                <a:lnTo>
                  <a:pt x="746" y="12"/>
                </a:lnTo>
                <a:close/>
                <a:moveTo>
                  <a:pt x="667" y="12"/>
                </a:moveTo>
                <a:lnTo>
                  <a:pt x="633" y="12"/>
                </a:lnTo>
                <a:lnTo>
                  <a:pt x="632" y="11"/>
                </a:lnTo>
                <a:lnTo>
                  <a:pt x="630" y="11"/>
                </a:lnTo>
                <a:lnTo>
                  <a:pt x="630" y="9"/>
                </a:lnTo>
                <a:lnTo>
                  <a:pt x="628" y="5"/>
                </a:lnTo>
                <a:lnTo>
                  <a:pt x="630" y="3"/>
                </a:lnTo>
                <a:lnTo>
                  <a:pt x="630" y="2"/>
                </a:lnTo>
                <a:lnTo>
                  <a:pt x="632" y="2"/>
                </a:lnTo>
                <a:lnTo>
                  <a:pt x="633" y="0"/>
                </a:lnTo>
                <a:lnTo>
                  <a:pt x="667" y="0"/>
                </a:lnTo>
                <a:lnTo>
                  <a:pt x="669" y="2"/>
                </a:lnTo>
                <a:lnTo>
                  <a:pt x="671" y="2"/>
                </a:lnTo>
                <a:lnTo>
                  <a:pt x="673" y="3"/>
                </a:lnTo>
                <a:lnTo>
                  <a:pt x="673" y="5"/>
                </a:lnTo>
                <a:lnTo>
                  <a:pt x="673" y="9"/>
                </a:lnTo>
                <a:lnTo>
                  <a:pt x="671" y="11"/>
                </a:lnTo>
                <a:lnTo>
                  <a:pt x="669" y="11"/>
                </a:lnTo>
                <a:lnTo>
                  <a:pt x="667" y="12"/>
                </a:lnTo>
                <a:close/>
                <a:moveTo>
                  <a:pt x="588" y="12"/>
                </a:moveTo>
                <a:lnTo>
                  <a:pt x="556" y="12"/>
                </a:lnTo>
                <a:lnTo>
                  <a:pt x="553" y="11"/>
                </a:lnTo>
                <a:lnTo>
                  <a:pt x="551" y="11"/>
                </a:lnTo>
                <a:lnTo>
                  <a:pt x="551" y="9"/>
                </a:lnTo>
                <a:lnTo>
                  <a:pt x="551" y="5"/>
                </a:lnTo>
                <a:lnTo>
                  <a:pt x="551" y="3"/>
                </a:lnTo>
                <a:lnTo>
                  <a:pt x="551" y="2"/>
                </a:lnTo>
                <a:lnTo>
                  <a:pt x="553" y="2"/>
                </a:lnTo>
                <a:lnTo>
                  <a:pt x="556" y="0"/>
                </a:lnTo>
                <a:lnTo>
                  <a:pt x="588" y="0"/>
                </a:lnTo>
                <a:lnTo>
                  <a:pt x="592" y="2"/>
                </a:lnTo>
                <a:lnTo>
                  <a:pt x="594" y="2"/>
                </a:lnTo>
                <a:lnTo>
                  <a:pt x="594" y="3"/>
                </a:lnTo>
                <a:lnTo>
                  <a:pt x="596" y="5"/>
                </a:lnTo>
                <a:lnTo>
                  <a:pt x="594" y="9"/>
                </a:lnTo>
                <a:lnTo>
                  <a:pt x="594" y="11"/>
                </a:lnTo>
                <a:lnTo>
                  <a:pt x="592" y="11"/>
                </a:lnTo>
                <a:lnTo>
                  <a:pt x="588" y="12"/>
                </a:lnTo>
                <a:close/>
                <a:moveTo>
                  <a:pt x="511" y="12"/>
                </a:moveTo>
                <a:lnTo>
                  <a:pt x="477" y="12"/>
                </a:lnTo>
                <a:lnTo>
                  <a:pt x="475" y="11"/>
                </a:lnTo>
                <a:lnTo>
                  <a:pt x="474" y="11"/>
                </a:lnTo>
                <a:lnTo>
                  <a:pt x="472" y="9"/>
                </a:lnTo>
                <a:lnTo>
                  <a:pt x="472" y="5"/>
                </a:lnTo>
                <a:lnTo>
                  <a:pt x="472" y="3"/>
                </a:lnTo>
                <a:lnTo>
                  <a:pt x="474" y="2"/>
                </a:lnTo>
                <a:lnTo>
                  <a:pt x="475" y="2"/>
                </a:lnTo>
                <a:lnTo>
                  <a:pt x="477" y="0"/>
                </a:lnTo>
                <a:lnTo>
                  <a:pt x="511" y="0"/>
                </a:lnTo>
                <a:lnTo>
                  <a:pt x="513" y="2"/>
                </a:lnTo>
                <a:lnTo>
                  <a:pt x="515" y="2"/>
                </a:lnTo>
                <a:lnTo>
                  <a:pt x="517" y="3"/>
                </a:lnTo>
                <a:lnTo>
                  <a:pt x="517" y="5"/>
                </a:lnTo>
                <a:lnTo>
                  <a:pt x="517" y="9"/>
                </a:lnTo>
                <a:lnTo>
                  <a:pt x="515" y="11"/>
                </a:lnTo>
                <a:lnTo>
                  <a:pt x="513" y="11"/>
                </a:lnTo>
                <a:lnTo>
                  <a:pt x="511" y="12"/>
                </a:lnTo>
                <a:close/>
                <a:moveTo>
                  <a:pt x="432" y="12"/>
                </a:moveTo>
                <a:lnTo>
                  <a:pt x="398" y="12"/>
                </a:lnTo>
                <a:lnTo>
                  <a:pt x="396" y="11"/>
                </a:lnTo>
                <a:lnTo>
                  <a:pt x="395" y="11"/>
                </a:lnTo>
                <a:lnTo>
                  <a:pt x="393" y="9"/>
                </a:lnTo>
                <a:lnTo>
                  <a:pt x="393" y="5"/>
                </a:lnTo>
                <a:lnTo>
                  <a:pt x="393" y="3"/>
                </a:lnTo>
                <a:lnTo>
                  <a:pt x="395" y="2"/>
                </a:lnTo>
                <a:lnTo>
                  <a:pt x="396" y="2"/>
                </a:lnTo>
                <a:lnTo>
                  <a:pt x="398" y="0"/>
                </a:lnTo>
                <a:lnTo>
                  <a:pt x="432" y="0"/>
                </a:lnTo>
                <a:lnTo>
                  <a:pt x="434" y="2"/>
                </a:lnTo>
                <a:lnTo>
                  <a:pt x="436" y="2"/>
                </a:lnTo>
                <a:lnTo>
                  <a:pt x="438" y="3"/>
                </a:lnTo>
                <a:lnTo>
                  <a:pt x="438" y="5"/>
                </a:lnTo>
                <a:lnTo>
                  <a:pt x="438" y="9"/>
                </a:lnTo>
                <a:lnTo>
                  <a:pt x="436" y="11"/>
                </a:lnTo>
                <a:lnTo>
                  <a:pt x="434" y="11"/>
                </a:lnTo>
                <a:lnTo>
                  <a:pt x="432" y="12"/>
                </a:lnTo>
                <a:close/>
                <a:moveTo>
                  <a:pt x="353" y="12"/>
                </a:moveTo>
                <a:lnTo>
                  <a:pt x="319" y="12"/>
                </a:lnTo>
                <a:lnTo>
                  <a:pt x="317" y="11"/>
                </a:lnTo>
                <a:lnTo>
                  <a:pt x="316" y="11"/>
                </a:lnTo>
                <a:lnTo>
                  <a:pt x="316" y="9"/>
                </a:lnTo>
                <a:lnTo>
                  <a:pt x="314" y="5"/>
                </a:lnTo>
                <a:lnTo>
                  <a:pt x="316" y="3"/>
                </a:lnTo>
                <a:lnTo>
                  <a:pt x="316" y="2"/>
                </a:lnTo>
                <a:lnTo>
                  <a:pt x="317" y="2"/>
                </a:lnTo>
                <a:lnTo>
                  <a:pt x="319" y="0"/>
                </a:lnTo>
                <a:lnTo>
                  <a:pt x="353" y="0"/>
                </a:lnTo>
                <a:lnTo>
                  <a:pt x="355" y="2"/>
                </a:lnTo>
                <a:lnTo>
                  <a:pt x="357" y="2"/>
                </a:lnTo>
                <a:lnTo>
                  <a:pt x="359" y="3"/>
                </a:lnTo>
                <a:lnTo>
                  <a:pt x="359" y="5"/>
                </a:lnTo>
                <a:lnTo>
                  <a:pt x="359" y="9"/>
                </a:lnTo>
                <a:lnTo>
                  <a:pt x="357" y="11"/>
                </a:lnTo>
                <a:lnTo>
                  <a:pt x="355" y="11"/>
                </a:lnTo>
                <a:lnTo>
                  <a:pt x="353" y="12"/>
                </a:lnTo>
                <a:close/>
                <a:moveTo>
                  <a:pt x="274" y="12"/>
                </a:moveTo>
                <a:lnTo>
                  <a:pt x="242" y="12"/>
                </a:lnTo>
                <a:lnTo>
                  <a:pt x="238" y="11"/>
                </a:lnTo>
                <a:lnTo>
                  <a:pt x="237" y="11"/>
                </a:lnTo>
                <a:lnTo>
                  <a:pt x="237" y="9"/>
                </a:lnTo>
                <a:lnTo>
                  <a:pt x="237" y="5"/>
                </a:lnTo>
                <a:lnTo>
                  <a:pt x="237" y="3"/>
                </a:lnTo>
                <a:lnTo>
                  <a:pt x="237" y="2"/>
                </a:lnTo>
                <a:lnTo>
                  <a:pt x="238" y="2"/>
                </a:lnTo>
                <a:lnTo>
                  <a:pt x="242" y="0"/>
                </a:lnTo>
                <a:lnTo>
                  <a:pt x="274" y="0"/>
                </a:lnTo>
                <a:lnTo>
                  <a:pt x="278" y="2"/>
                </a:lnTo>
                <a:lnTo>
                  <a:pt x="280" y="2"/>
                </a:lnTo>
                <a:lnTo>
                  <a:pt x="280" y="3"/>
                </a:lnTo>
                <a:lnTo>
                  <a:pt x="282" y="5"/>
                </a:lnTo>
                <a:lnTo>
                  <a:pt x="280" y="9"/>
                </a:lnTo>
                <a:lnTo>
                  <a:pt x="280" y="11"/>
                </a:lnTo>
                <a:lnTo>
                  <a:pt x="278" y="11"/>
                </a:lnTo>
                <a:lnTo>
                  <a:pt x="274" y="12"/>
                </a:lnTo>
                <a:close/>
                <a:moveTo>
                  <a:pt x="197" y="12"/>
                </a:moveTo>
                <a:lnTo>
                  <a:pt x="163" y="12"/>
                </a:lnTo>
                <a:lnTo>
                  <a:pt x="161" y="11"/>
                </a:lnTo>
                <a:lnTo>
                  <a:pt x="159" y="11"/>
                </a:lnTo>
                <a:lnTo>
                  <a:pt x="158" y="9"/>
                </a:lnTo>
                <a:lnTo>
                  <a:pt x="158" y="5"/>
                </a:lnTo>
                <a:lnTo>
                  <a:pt x="158" y="3"/>
                </a:lnTo>
                <a:lnTo>
                  <a:pt x="159" y="2"/>
                </a:lnTo>
                <a:lnTo>
                  <a:pt x="161" y="2"/>
                </a:lnTo>
                <a:lnTo>
                  <a:pt x="163" y="0"/>
                </a:lnTo>
                <a:lnTo>
                  <a:pt x="197" y="0"/>
                </a:lnTo>
                <a:lnTo>
                  <a:pt x="199" y="2"/>
                </a:lnTo>
                <a:lnTo>
                  <a:pt x="201" y="2"/>
                </a:lnTo>
                <a:lnTo>
                  <a:pt x="203" y="3"/>
                </a:lnTo>
                <a:lnTo>
                  <a:pt x="203" y="5"/>
                </a:lnTo>
                <a:lnTo>
                  <a:pt x="203" y="9"/>
                </a:lnTo>
                <a:lnTo>
                  <a:pt x="201" y="11"/>
                </a:lnTo>
                <a:lnTo>
                  <a:pt x="199" y="11"/>
                </a:lnTo>
                <a:lnTo>
                  <a:pt x="197" y="12"/>
                </a:lnTo>
                <a:close/>
                <a:moveTo>
                  <a:pt x="118" y="12"/>
                </a:moveTo>
                <a:lnTo>
                  <a:pt x="84" y="12"/>
                </a:lnTo>
                <a:lnTo>
                  <a:pt x="82" y="11"/>
                </a:lnTo>
                <a:lnTo>
                  <a:pt x="80" y="11"/>
                </a:lnTo>
                <a:lnTo>
                  <a:pt x="79" y="9"/>
                </a:lnTo>
                <a:lnTo>
                  <a:pt x="79" y="5"/>
                </a:lnTo>
                <a:lnTo>
                  <a:pt x="79" y="3"/>
                </a:lnTo>
                <a:lnTo>
                  <a:pt x="80" y="2"/>
                </a:lnTo>
                <a:lnTo>
                  <a:pt x="82" y="2"/>
                </a:lnTo>
                <a:lnTo>
                  <a:pt x="84" y="0"/>
                </a:lnTo>
                <a:lnTo>
                  <a:pt x="118" y="0"/>
                </a:lnTo>
                <a:lnTo>
                  <a:pt x="120" y="2"/>
                </a:lnTo>
                <a:lnTo>
                  <a:pt x="122" y="2"/>
                </a:lnTo>
                <a:lnTo>
                  <a:pt x="124" y="3"/>
                </a:lnTo>
                <a:lnTo>
                  <a:pt x="124" y="5"/>
                </a:lnTo>
                <a:lnTo>
                  <a:pt x="124" y="9"/>
                </a:lnTo>
                <a:lnTo>
                  <a:pt x="122" y="11"/>
                </a:lnTo>
                <a:lnTo>
                  <a:pt x="120" y="11"/>
                </a:lnTo>
                <a:lnTo>
                  <a:pt x="118" y="12"/>
                </a:lnTo>
                <a:close/>
                <a:moveTo>
                  <a:pt x="39" y="12"/>
                </a:moveTo>
                <a:lnTo>
                  <a:pt x="5" y="12"/>
                </a:lnTo>
                <a:lnTo>
                  <a:pt x="3" y="11"/>
                </a:lnTo>
                <a:lnTo>
                  <a:pt x="1" y="11"/>
                </a:lnTo>
                <a:lnTo>
                  <a:pt x="1" y="9"/>
                </a:lnTo>
                <a:lnTo>
                  <a:pt x="0" y="5"/>
                </a:lnTo>
                <a:lnTo>
                  <a:pt x="1" y="3"/>
                </a:lnTo>
                <a:lnTo>
                  <a:pt x="1" y="2"/>
                </a:lnTo>
                <a:lnTo>
                  <a:pt x="3" y="2"/>
                </a:lnTo>
                <a:lnTo>
                  <a:pt x="5" y="0"/>
                </a:lnTo>
                <a:lnTo>
                  <a:pt x="39" y="0"/>
                </a:lnTo>
                <a:lnTo>
                  <a:pt x="41" y="2"/>
                </a:lnTo>
                <a:lnTo>
                  <a:pt x="43" y="2"/>
                </a:lnTo>
                <a:lnTo>
                  <a:pt x="45" y="3"/>
                </a:lnTo>
                <a:lnTo>
                  <a:pt x="45" y="5"/>
                </a:lnTo>
                <a:lnTo>
                  <a:pt x="45" y="9"/>
                </a:lnTo>
                <a:lnTo>
                  <a:pt x="43" y="11"/>
                </a:lnTo>
                <a:lnTo>
                  <a:pt x="41" y="11"/>
                </a:lnTo>
                <a:lnTo>
                  <a:pt x="39" y="12"/>
                </a:lnTo>
                <a:close/>
              </a:path>
            </a:pathLst>
          </a:custGeom>
          <a:solidFill>
            <a:srgbClr val="000000"/>
          </a:solidFill>
          <a:ln w="6350">
            <a:solidFill>
              <a:srgbClr val="000000"/>
            </a:solidFill>
            <a:prstDash val="solid"/>
            <a:round/>
            <a:headEnd/>
            <a:tailEnd/>
          </a:ln>
        </p:spPr>
        <p:txBody>
          <a:bodyPr/>
          <a:lstStyle/>
          <a:p>
            <a:endParaRPr lang="en-US"/>
          </a:p>
        </p:txBody>
      </p:sp>
      <p:sp>
        <p:nvSpPr>
          <p:cNvPr id="25617" name="Freeform 17"/>
          <p:cNvSpPr>
            <a:spLocks/>
          </p:cNvSpPr>
          <p:nvPr/>
        </p:nvSpPr>
        <p:spPr bwMode="auto">
          <a:xfrm>
            <a:off x="5770563" y="2520404"/>
            <a:ext cx="303212" cy="1755775"/>
          </a:xfrm>
          <a:custGeom>
            <a:avLst/>
            <a:gdLst>
              <a:gd name="T0" fmla="*/ 15018 w 424"/>
              <a:gd name="T1" fmla="*/ 2070 h 1696"/>
              <a:gd name="T2" fmla="*/ 45053 w 424"/>
              <a:gd name="T3" fmla="*/ 7247 h 1696"/>
              <a:gd name="T4" fmla="*/ 71512 w 424"/>
              <a:gd name="T5" fmla="*/ 18634 h 1696"/>
              <a:gd name="T6" fmla="*/ 96542 w 424"/>
              <a:gd name="T7" fmla="*/ 33128 h 1696"/>
              <a:gd name="T8" fmla="*/ 116565 w 424"/>
              <a:gd name="T9" fmla="*/ 53833 h 1696"/>
              <a:gd name="T10" fmla="*/ 133728 w 424"/>
              <a:gd name="T11" fmla="*/ 78679 h 1696"/>
              <a:gd name="T12" fmla="*/ 140164 w 424"/>
              <a:gd name="T13" fmla="*/ 91102 h 1696"/>
              <a:gd name="T14" fmla="*/ 145170 w 424"/>
              <a:gd name="T15" fmla="*/ 104560 h 1696"/>
              <a:gd name="T16" fmla="*/ 147315 w 424"/>
              <a:gd name="T17" fmla="*/ 116983 h 1696"/>
              <a:gd name="T18" fmla="*/ 150176 w 424"/>
              <a:gd name="T19" fmla="*/ 132511 h 1696"/>
              <a:gd name="T20" fmla="*/ 151606 w 424"/>
              <a:gd name="T21" fmla="*/ 147005 h 1696"/>
              <a:gd name="T22" fmla="*/ 151606 w 424"/>
              <a:gd name="T23" fmla="*/ 740200 h 1696"/>
              <a:gd name="T24" fmla="*/ 153036 w 424"/>
              <a:gd name="T25" fmla="*/ 754693 h 1696"/>
              <a:gd name="T26" fmla="*/ 156612 w 424"/>
              <a:gd name="T27" fmla="*/ 769187 h 1696"/>
              <a:gd name="T28" fmla="*/ 160187 w 424"/>
              <a:gd name="T29" fmla="*/ 782645 h 1696"/>
              <a:gd name="T30" fmla="*/ 166624 w 424"/>
              <a:gd name="T31" fmla="*/ 795068 h 1696"/>
              <a:gd name="T32" fmla="*/ 177350 w 424"/>
              <a:gd name="T33" fmla="*/ 813702 h 1696"/>
              <a:gd name="T34" fmla="*/ 196659 w 424"/>
              <a:gd name="T35" fmla="*/ 836478 h 1696"/>
              <a:gd name="T36" fmla="*/ 218112 w 424"/>
              <a:gd name="T37" fmla="*/ 853042 h 1696"/>
              <a:gd name="T38" fmla="*/ 243857 w 424"/>
              <a:gd name="T39" fmla="*/ 867535 h 1696"/>
              <a:gd name="T40" fmla="*/ 271747 w 424"/>
              <a:gd name="T41" fmla="*/ 875817 h 1696"/>
              <a:gd name="T42" fmla="*/ 303212 w 424"/>
              <a:gd name="T43" fmla="*/ 878923 h 1696"/>
              <a:gd name="T44" fmla="*/ 271747 w 424"/>
              <a:gd name="T45" fmla="*/ 880993 h 1696"/>
              <a:gd name="T46" fmla="*/ 243857 w 424"/>
              <a:gd name="T47" fmla="*/ 890310 h 1696"/>
              <a:gd name="T48" fmla="*/ 218112 w 424"/>
              <a:gd name="T49" fmla="*/ 903769 h 1696"/>
              <a:gd name="T50" fmla="*/ 196659 w 424"/>
              <a:gd name="T51" fmla="*/ 922403 h 1696"/>
              <a:gd name="T52" fmla="*/ 177350 w 424"/>
              <a:gd name="T53" fmla="*/ 944143 h 1696"/>
              <a:gd name="T54" fmla="*/ 166624 w 424"/>
              <a:gd name="T55" fmla="*/ 960707 h 1696"/>
              <a:gd name="T56" fmla="*/ 160187 w 424"/>
              <a:gd name="T57" fmla="*/ 976236 h 1696"/>
              <a:gd name="T58" fmla="*/ 156612 w 424"/>
              <a:gd name="T59" fmla="*/ 988659 h 1696"/>
              <a:gd name="T60" fmla="*/ 153036 w 424"/>
              <a:gd name="T61" fmla="*/ 1003152 h 1696"/>
              <a:gd name="T62" fmla="*/ 151606 w 424"/>
              <a:gd name="T63" fmla="*/ 1016610 h 1696"/>
              <a:gd name="T64" fmla="*/ 151606 w 424"/>
              <a:gd name="T65" fmla="*/ 1610841 h 1696"/>
              <a:gd name="T66" fmla="*/ 150176 w 424"/>
              <a:gd name="T67" fmla="*/ 1626369 h 1696"/>
              <a:gd name="T68" fmla="*/ 147315 w 424"/>
              <a:gd name="T69" fmla="*/ 1638792 h 1696"/>
              <a:gd name="T70" fmla="*/ 145170 w 424"/>
              <a:gd name="T71" fmla="*/ 1654321 h 1696"/>
              <a:gd name="T72" fmla="*/ 140164 w 424"/>
              <a:gd name="T73" fmla="*/ 1666744 h 1696"/>
              <a:gd name="T74" fmla="*/ 133728 w 424"/>
              <a:gd name="T75" fmla="*/ 1680202 h 1696"/>
              <a:gd name="T76" fmla="*/ 116565 w 424"/>
              <a:gd name="T77" fmla="*/ 1704013 h 1696"/>
              <a:gd name="T78" fmla="*/ 96542 w 424"/>
              <a:gd name="T79" fmla="*/ 1722647 h 1696"/>
              <a:gd name="T80" fmla="*/ 71512 w 424"/>
              <a:gd name="T81" fmla="*/ 1739211 h 1696"/>
              <a:gd name="T82" fmla="*/ 45053 w 424"/>
              <a:gd name="T83" fmla="*/ 1750599 h 1696"/>
              <a:gd name="T84" fmla="*/ 15018 w 424"/>
              <a:gd name="T85" fmla="*/ 1755775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a:lstStyle/>
          <a:p>
            <a:endParaRPr lang="en-US"/>
          </a:p>
        </p:txBody>
      </p:sp>
      <p:sp>
        <p:nvSpPr>
          <p:cNvPr id="25618" name="Rectangle 18"/>
          <p:cNvSpPr>
            <a:spLocks noChangeArrowheads="1"/>
          </p:cNvSpPr>
          <p:nvPr/>
        </p:nvSpPr>
        <p:spPr bwMode="auto">
          <a:xfrm>
            <a:off x="6189663" y="3296691"/>
            <a:ext cx="792162" cy="198438"/>
          </a:xfrm>
          <a:prstGeom prst="rect">
            <a:avLst/>
          </a:prstGeom>
          <a:noFill/>
          <a:ln w="6350">
            <a:noFill/>
            <a:miter lim="800000"/>
            <a:headEnd/>
            <a:tailEnd/>
          </a:ln>
        </p:spPr>
        <p:txBody>
          <a:bodyPr wrap="none" lIns="0" tIns="0" rIns="0" bIns="0">
            <a:spAutoFit/>
          </a:bodyPr>
          <a:lstStyle/>
          <a:p>
            <a:pPr defTabSz="957263" eaLnBrk="1" hangingPunct="1"/>
            <a:r>
              <a:rPr lang="en-GB" sz="1300" b="1" dirty="0">
                <a:cs typeface="Arial" charset="0"/>
              </a:rPr>
              <a:t>Own funds</a:t>
            </a:r>
            <a:endParaRPr lang="en-GB" sz="1400" dirty="0">
              <a:cs typeface="Arial" charset="0"/>
            </a:endParaRPr>
          </a:p>
        </p:txBody>
      </p:sp>
      <p:sp>
        <p:nvSpPr>
          <p:cNvPr id="25619" name="Freeform 19"/>
          <p:cNvSpPr>
            <a:spLocks noEditPoints="1"/>
          </p:cNvSpPr>
          <p:nvPr/>
        </p:nvSpPr>
        <p:spPr bwMode="auto">
          <a:xfrm>
            <a:off x="3325813" y="4255541"/>
            <a:ext cx="2108200" cy="7938"/>
          </a:xfrm>
          <a:custGeom>
            <a:avLst/>
            <a:gdLst>
              <a:gd name="T0" fmla="*/ 2105342 w 2951"/>
              <a:gd name="T1" fmla="*/ 1323 h 12"/>
              <a:gd name="T2" fmla="*/ 2021043 w 2951"/>
              <a:gd name="T3" fmla="*/ 7277 h 12"/>
              <a:gd name="T4" fmla="*/ 2051762 w 2951"/>
              <a:gd name="T5" fmla="*/ 5954 h 12"/>
              <a:gd name="T6" fmla="*/ 1964605 w 2951"/>
              <a:gd name="T7" fmla="*/ 1323 h 12"/>
              <a:gd name="T8" fmla="*/ 1991038 w 2951"/>
              <a:gd name="T9" fmla="*/ 7938 h 12"/>
              <a:gd name="T10" fmla="*/ 1937458 w 2951"/>
              <a:gd name="T11" fmla="*/ 1323 h 12"/>
              <a:gd name="T12" fmla="*/ 1853159 w 2951"/>
              <a:gd name="T13" fmla="*/ 7277 h 12"/>
              <a:gd name="T14" fmla="*/ 1883878 w 2951"/>
              <a:gd name="T15" fmla="*/ 5954 h 12"/>
              <a:gd name="T16" fmla="*/ 1796721 w 2951"/>
              <a:gd name="T17" fmla="*/ 1323 h 12"/>
              <a:gd name="T18" fmla="*/ 1823154 w 2951"/>
              <a:gd name="T19" fmla="*/ 7938 h 12"/>
              <a:gd name="T20" fmla="*/ 1769574 w 2951"/>
              <a:gd name="T21" fmla="*/ 1323 h 12"/>
              <a:gd name="T22" fmla="*/ 1684560 w 2951"/>
              <a:gd name="T23" fmla="*/ 7277 h 12"/>
              <a:gd name="T24" fmla="*/ 1715279 w 2951"/>
              <a:gd name="T25" fmla="*/ 5954 h 12"/>
              <a:gd name="T26" fmla="*/ 1628122 w 2951"/>
              <a:gd name="T27" fmla="*/ 1323 h 12"/>
              <a:gd name="T28" fmla="*/ 1655269 w 2951"/>
              <a:gd name="T29" fmla="*/ 7938 h 12"/>
              <a:gd name="T30" fmla="*/ 1600260 w 2951"/>
              <a:gd name="T31" fmla="*/ 1323 h 12"/>
              <a:gd name="T32" fmla="*/ 1515246 w 2951"/>
              <a:gd name="T33" fmla="*/ 7277 h 12"/>
              <a:gd name="T34" fmla="*/ 1546680 w 2951"/>
              <a:gd name="T35" fmla="*/ 5954 h 12"/>
              <a:gd name="T36" fmla="*/ 1460237 w 2951"/>
              <a:gd name="T37" fmla="*/ 1323 h 12"/>
              <a:gd name="T38" fmla="*/ 1487385 w 2951"/>
              <a:gd name="T39" fmla="*/ 7938 h 12"/>
              <a:gd name="T40" fmla="*/ 1432376 w 2951"/>
              <a:gd name="T41" fmla="*/ 1323 h 12"/>
              <a:gd name="T42" fmla="*/ 1347362 w 2951"/>
              <a:gd name="T43" fmla="*/ 7277 h 12"/>
              <a:gd name="T44" fmla="*/ 1378081 w 2951"/>
              <a:gd name="T45" fmla="*/ 5954 h 12"/>
              <a:gd name="T46" fmla="*/ 1290924 w 2951"/>
              <a:gd name="T47" fmla="*/ 1323 h 12"/>
              <a:gd name="T48" fmla="*/ 1318072 w 2951"/>
              <a:gd name="T49" fmla="*/ 7938 h 12"/>
              <a:gd name="T50" fmla="*/ 1264491 w 2951"/>
              <a:gd name="T51" fmla="*/ 1323 h 12"/>
              <a:gd name="T52" fmla="*/ 1179478 w 2951"/>
              <a:gd name="T53" fmla="*/ 7277 h 12"/>
              <a:gd name="T54" fmla="*/ 1210197 w 2951"/>
              <a:gd name="T55" fmla="*/ 5954 h 12"/>
              <a:gd name="T56" fmla="*/ 1123040 w 2951"/>
              <a:gd name="T57" fmla="*/ 1323 h 12"/>
              <a:gd name="T58" fmla="*/ 1150187 w 2951"/>
              <a:gd name="T59" fmla="*/ 7938 h 12"/>
              <a:gd name="T60" fmla="*/ 1095893 w 2951"/>
              <a:gd name="T61" fmla="*/ 1323 h 12"/>
              <a:gd name="T62" fmla="*/ 1011593 w 2951"/>
              <a:gd name="T63" fmla="*/ 7277 h 12"/>
              <a:gd name="T64" fmla="*/ 1042312 w 2951"/>
              <a:gd name="T65" fmla="*/ 5954 h 12"/>
              <a:gd name="T66" fmla="*/ 955155 w 2951"/>
              <a:gd name="T67" fmla="*/ 1323 h 12"/>
              <a:gd name="T68" fmla="*/ 982303 w 2951"/>
              <a:gd name="T69" fmla="*/ 7938 h 12"/>
              <a:gd name="T70" fmla="*/ 927294 w 2951"/>
              <a:gd name="T71" fmla="*/ 1323 h 12"/>
              <a:gd name="T72" fmla="*/ 842280 w 2951"/>
              <a:gd name="T73" fmla="*/ 7277 h 12"/>
              <a:gd name="T74" fmla="*/ 872999 w 2951"/>
              <a:gd name="T75" fmla="*/ 5954 h 12"/>
              <a:gd name="T76" fmla="*/ 787271 w 2951"/>
              <a:gd name="T77" fmla="*/ 1323 h 12"/>
              <a:gd name="T78" fmla="*/ 814418 w 2951"/>
              <a:gd name="T79" fmla="*/ 7938 h 12"/>
              <a:gd name="T80" fmla="*/ 758695 w 2951"/>
              <a:gd name="T81" fmla="*/ 1323 h 12"/>
              <a:gd name="T82" fmla="*/ 674395 w 2951"/>
              <a:gd name="T83" fmla="*/ 7277 h 12"/>
              <a:gd name="T84" fmla="*/ 705115 w 2951"/>
              <a:gd name="T85" fmla="*/ 5954 h 12"/>
              <a:gd name="T86" fmla="*/ 617958 w 2951"/>
              <a:gd name="T87" fmla="*/ 1323 h 12"/>
              <a:gd name="T88" fmla="*/ 645105 w 2951"/>
              <a:gd name="T89" fmla="*/ 7938 h 12"/>
              <a:gd name="T90" fmla="*/ 590810 w 2951"/>
              <a:gd name="T91" fmla="*/ 1323 h 12"/>
              <a:gd name="T92" fmla="*/ 506511 w 2951"/>
              <a:gd name="T93" fmla="*/ 7277 h 12"/>
              <a:gd name="T94" fmla="*/ 537230 w 2951"/>
              <a:gd name="T95" fmla="*/ 5954 h 12"/>
              <a:gd name="T96" fmla="*/ 450073 w 2951"/>
              <a:gd name="T97" fmla="*/ 1323 h 12"/>
              <a:gd name="T98" fmla="*/ 476506 w 2951"/>
              <a:gd name="T99" fmla="*/ 7938 h 12"/>
              <a:gd name="T100" fmla="*/ 422926 w 2951"/>
              <a:gd name="T101" fmla="*/ 1323 h 12"/>
              <a:gd name="T102" fmla="*/ 338626 w 2951"/>
              <a:gd name="T103" fmla="*/ 7277 h 12"/>
              <a:gd name="T104" fmla="*/ 369346 w 2951"/>
              <a:gd name="T105" fmla="*/ 5954 h 12"/>
              <a:gd name="T106" fmla="*/ 282189 w 2951"/>
              <a:gd name="T107" fmla="*/ 1323 h 12"/>
              <a:gd name="T108" fmla="*/ 308622 w 2951"/>
              <a:gd name="T109" fmla="*/ 7938 h 12"/>
              <a:gd name="T110" fmla="*/ 253613 w 2951"/>
              <a:gd name="T111" fmla="*/ 1323 h 12"/>
              <a:gd name="T112" fmla="*/ 169313 w 2951"/>
              <a:gd name="T113" fmla="*/ 7277 h 12"/>
              <a:gd name="T114" fmla="*/ 200033 w 2951"/>
              <a:gd name="T115" fmla="*/ 5954 h 12"/>
              <a:gd name="T116" fmla="*/ 113590 w 2951"/>
              <a:gd name="T117" fmla="*/ 1323 h 12"/>
              <a:gd name="T118" fmla="*/ 140737 w 2951"/>
              <a:gd name="T119" fmla="*/ 7938 h 12"/>
              <a:gd name="T120" fmla="*/ 85728 w 2951"/>
              <a:gd name="T121" fmla="*/ 1323 h 12"/>
              <a:gd name="T122" fmla="*/ 714 w 2951"/>
              <a:gd name="T123" fmla="*/ 7277 h 12"/>
              <a:gd name="T124" fmla="*/ 32148 w 2951"/>
              <a:gd name="T125" fmla="*/ 5954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51" h="12">
                <a:moveTo>
                  <a:pt x="2945" y="12"/>
                </a:moveTo>
                <a:lnTo>
                  <a:pt x="2911" y="12"/>
                </a:lnTo>
                <a:lnTo>
                  <a:pt x="2909" y="11"/>
                </a:lnTo>
                <a:lnTo>
                  <a:pt x="2908" y="11"/>
                </a:lnTo>
                <a:lnTo>
                  <a:pt x="2906" y="9"/>
                </a:lnTo>
                <a:lnTo>
                  <a:pt x="2906" y="5"/>
                </a:lnTo>
                <a:lnTo>
                  <a:pt x="2906" y="3"/>
                </a:lnTo>
                <a:lnTo>
                  <a:pt x="2908" y="2"/>
                </a:lnTo>
                <a:lnTo>
                  <a:pt x="2909" y="2"/>
                </a:lnTo>
                <a:lnTo>
                  <a:pt x="2911" y="0"/>
                </a:lnTo>
                <a:lnTo>
                  <a:pt x="2945" y="0"/>
                </a:lnTo>
                <a:lnTo>
                  <a:pt x="2947" y="2"/>
                </a:lnTo>
                <a:lnTo>
                  <a:pt x="2949" y="2"/>
                </a:lnTo>
                <a:lnTo>
                  <a:pt x="2951" y="3"/>
                </a:lnTo>
                <a:lnTo>
                  <a:pt x="2951" y="5"/>
                </a:lnTo>
                <a:lnTo>
                  <a:pt x="2951" y="9"/>
                </a:lnTo>
                <a:lnTo>
                  <a:pt x="2949" y="11"/>
                </a:lnTo>
                <a:lnTo>
                  <a:pt x="2947" y="11"/>
                </a:lnTo>
                <a:lnTo>
                  <a:pt x="2945" y="12"/>
                </a:lnTo>
                <a:close/>
                <a:moveTo>
                  <a:pt x="2866" y="12"/>
                </a:moveTo>
                <a:lnTo>
                  <a:pt x="2832" y="12"/>
                </a:lnTo>
                <a:lnTo>
                  <a:pt x="2831" y="11"/>
                </a:lnTo>
                <a:lnTo>
                  <a:pt x="2829" y="11"/>
                </a:lnTo>
                <a:lnTo>
                  <a:pt x="2829" y="9"/>
                </a:lnTo>
                <a:lnTo>
                  <a:pt x="2827" y="5"/>
                </a:lnTo>
                <a:lnTo>
                  <a:pt x="2829" y="3"/>
                </a:lnTo>
                <a:lnTo>
                  <a:pt x="2829" y="2"/>
                </a:lnTo>
                <a:lnTo>
                  <a:pt x="2831" y="2"/>
                </a:lnTo>
                <a:lnTo>
                  <a:pt x="2832" y="0"/>
                </a:lnTo>
                <a:lnTo>
                  <a:pt x="2866" y="0"/>
                </a:lnTo>
                <a:lnTo>
                  <a:pt x="2868" y="2"/>
                </a:lnTo>
                <a:lnTo>
                  <a:pt x="2870" y="2"/>
                </a:lnTo>
                <a:lnTo>
                  <a:pt x="2872" y="3"/>
                </a:lnTo>
                <a:lnTo>
                  <a:pt x="2872" y="5"/>
                </a:lnTo>
                <a:lnTo>
                  <a:pt x="2872" y="9"/>
                </a:lnTo>
                <a:lnTo>
                  <a:pt x="2870" y="11"/>
                </a:lnTo>
                <a:lnTo>
                  <a:pt x="2868" y="11"/>
                </a:lnTo>
                <a:lnTo>
                  <a:pt x="2866" y="12"/>
                </a:lnTo>
                <a:close/>
                <a:moveTo>
                  <a:pt x="2787" y="12"/>
                </a:moveTo>
                <a:lnTo>
                  <a:pt x="2755" y="12"/>
                </a:lnTo>
                <a:lnTo>
                  <a:pt x="2752" y="11"/>
                </a:lnTo>
                <a:lnTo>
                  <a:pt x="2750" y="11"/>
                </a:lnTo>
                <a:lnTo>
                  <a:pt x="2750" y="9"/>
                </a:lnTo>
                <a:lnTo>
                  <a:pt x="2750" y="5"/>
                </a:lnTo>
                <a:lnTo>
                  <a:pt x="2750" y="3"/>
                </a:lnTo>
                <a:lnTo>
                  <a:pt x="2750" y="2"/>
                </a:lnTo>
                <a:lnTo>
                  <a:pt x="2752" y="2"/>
                </a:lnTo>
                <a:lnTo>
                  <a:pt x="2755" y="0"/>
                </a:lnTo>
                <a:lnTo>
                  <a:pt x="2787" y="0"/>
                </a:lnTo>
                <a:lnTo>
                  <a:pt x="2791" y="2"/>
                </a:lnTo>
                <a:lnTo>
                  <a:pt x="2793" y="2"/>
                </a:lnTo>
                <a:lnTo>
                  <a:pt x="2793" y="3"/>
                </a:lnTo>
                <a:lnTo>
                  <a:pt x="2795" y="5"/>
                </a:lnTo>
                <a:lnTo>
                  <a:pt x="2793" y="9"/>
                </a:lnTo>
                <a:lnTo>
                  <a:pt x="2793" y="11"/>
                </a:lnTo>
                <a:lnTo>
                  <a:pt x="2791" y="11"/>
                </a:lnTo>
                <a:lnTo>
                  <a:pt x="2787" y="12"/>
                </a:lnTo>
                <a:close/>
                <a:moveTo>
                  <a:pt x="2710" y="12"/>
                </a:moveTo>
                <a:lnTo>
                  <a:pt x="2676" y="12"/>
                </a:lnTo>
                <a:lnTo>
                  <a:pt x="2674" y="11"/>
                </a:lnTo>
                <a:lnTo>
                  <a:pt x="2673" y="11"/>
                </a:lnTo>
                <a:lnTo>
                  <a:pt x="2671" y="9"/>
                </a:lnTo>
                <a:lnTo>
                  <a:pt x="2671" y="5"/>
                </a:lnTo>
                <a:lnTo>
                  <a:pt x="2671" y="3"/>
                </a:lnTo>
                <a:lnTo>
                  <a:pt x="2673" y="2"/>
                </a:lnTo>
                <a:lnTo>
                  <a:pt x="2674" y="2"/>
                </a:lnTo>
                <a:lnTo>
                  <a:pt x="2676" y="0"/>
                </a:lnTo>
                <a:lnTo>
                  <a:pt x="2710" y="0"/>
                </a:lnTo>
                <a:lnTo>
                  <a:pt x="2712" y="2"/>
                </a:lnTo>
                <a:lnTo>
                  <a:pt x="2714" y="2"/>
                </a:lnTo>
                <a:lnTo>
                  <a:pt x="2716" y="3"/>
                </a:lnTo>
                <a:lnTo>
                  <a:pt x="2716" y="5"/>
                </a:lnTo>
                <a:lnTo>
                  <a:pt x="2716" y="9"/>
                </a:lnTo>
                <a:lnTo>
                  <a:pt x="2714" y="11"/>
                </a:lnTo>
                <a:lnTo>
                  <a:pt x="2712" y="11"/>
                </a:lnTo>
                <a:lnTo>
                  <a:pt x="2710" y="12"/>
                </a:lnTo>
                <a:close/>
                <a:moveTo>
                  <a:pt x="2631" y="12"/>
                </a:moveTo>
                <a:lnTo>
                  <a:pt x="2597" y="12"/>
                </a:lnTo>
                <a:lnTo>
                  <a:pt x="2595" y="11"/>
                </a:lnTo>
                <a:lnTo>
                  <a:pt x="2594" y="11"/>
                </a:lnTo>
                <a:lnTo>
                  <a:pt x="2592" y="9"/>
                </a:lnTo>
                <a:lnTo>
                  <a:pt x="2592" y="5"/>
                </a:lnTo>
                <a:lnTo>
                  <a:pt x="2592" y="3"/>
                </a:lnTo>
                <a:lnTo>
                  <a:pt x="2594" y="2"/>
                </a:lnTo>
                <a:lnTo>
                  <a:pt x="2595" y="2"/>
                </a:lnTo>
                <a:lnTo>
                  <a:pt x="2597" y="0"/>
                </a:lnTo>
                <a:lnTo>
                  <a:pt x="2631" y="0"/>
                </a:lnTo>
                <a:lnTo>
                  <a:pt x="2633" y="2"/>
                </a:lnTo>
                <a:lnTo>
                  <a:pt x="2635" y="2"/>
                </a:lnTo>
                <a:lnTo>
                  <a:pt x="2637" y="3"/>
                </a:lnTo>
                <a:lnTo>
                  <a:pt x="2637" y="5"/>
                </a:lnTo>
                <a:lnTo>
                  <a:pt x="2637" y="9"/>
                </a:lnTo>
                <a:lnTo>
                  <a:pt x="2635" y="11"/>
                </a:lnTo>
                <a:lnTo>
                  <a:pt x="2633" y="11"/>
                </a:lnTo>
                <a:lnTo>
                  <a:pt x="2631" y="12"/>
                </a:lnTo>
                <a:close/>
                <a:moveTo>
                  <a:pt x="2552" y="12"/>
                </a:moveTo>
                <a:lnTo>
                  <a:pt x="2518" y="12"/>
                </a:lnTo>
                <a:lnTo>
                  <a:pt x="2516" y="11"/>
                </a:lnTo>
                <a:lnTo>
                  <a:pt x="2515" y="11"/>
                </a:lnTo>
                <a:lnTo>
                  <a:pt x="2515" y="9"/>
                </a:lnTo>
                <a:lnTo>
                  <a:pt x="2513" y="5"/>
                </a:lnTo>
                <a:lnTo>
                  <a:pt x="2515" y="3"/>
                </a:lnTo>
                <a:lnTo>
                  <a:pt x="2515" y="2"/>
                </a:lnTo>
                <a:lnTo>
                  <a:pt x="2516" y="2"/>
                </a:lnTo>
                <a:lnTo>
                  <a:pt x="2518" y="0"/>
                </a:lnTo>
                <a:lnTo>
                  <a:pt x="2552" y="0"/>
                </a:lnTo>
                <a:lnTo>
                  <a:pt x="2554" y="2"/>
                </a:lnTo>
                <a:lnTo>
                  <a:pt x="2556" y="2"/>
                </a:lnTo>
                <a:lnTo>
                  <a:pt x="2558" y="3"/>
                </a:lnTo>
                <a:lnTo>
                  <a:pt x="2558" y="5"/>
                </a:lnTo>
                <a:lnTo>
                  <a:pt x="2558" y="9"/>
                </a:lnTo>
                <a:lnTo>
                  <a:pt x="2556" y="11"/>
                </a:lnTo>
                <a:lnTo>
                  <a:pt x="2554" y="11"/>
                </a:lnTo>
                <a:lnTo>
                  <a:pt x="2552" y="12"/>
                </a:lnTo>
                <a:close/>
                <a:moveTo>
                  <a:pt x="2473" y="12"/>
                </a:moveTo>
                <a:lnTo>
                  <a:pt x="2441" y="12"/>
                </a:lnTo>
                <a:lnTo>
                  <a:pt x="2437" y="11"/>
                </a:lnTo>
                <a:lnTo>
                  <a:pt x="2436" y="11"/>
                </a:lnTo>
                <a:lnTo>
                  <a:pt x="2436" y="9"/>
                </a:lnTo>
                <a:lnTo>
                  <a:pt x="2436" y="5"/>
                </a:lnTo>
                <a:lnTo>
                  <a:pt x="2436" y="3"/>
                </a:lnTo>
                <a:lnTo>
                  <a:pt x="2436" y="2"/>
                </a:lnTo>
                <a:lnTo>
                  <a:pt x="2437" y="2"/>
                </a:lnTo>
                <a:lnTo>
                  <a:pt x="2441" y="0"/>
                </a:lnTo>
                <a:lnTo>
                  <a:pt x="2473" y="0"/>
                </a:lnTo>
                <a:lnTo>
                  <a:pt x="2477" y="2"/>
                </a:lnTo>
                <a:lnTo>
                  <a:pt x="2479" y="2"/>
                </a:lnTo>
                <a:lnTo>
                  <a:pt x="2479" y="3"/>
                </a:lnTo>
                <a:lnTo>
                  <a:pt x="2480" y="5"/>
                </a:lnTo>
                <a:lnTo>
                  <a:pt x="2479" y="9"/>
                </a:lnTo>
                <a:lnTo>
                  <a:pt x="2479" y="11"/>
                </a:lnTo>
                <a:lnTo>
                  <a:pt x="2477" y="11"/>
                </a:lnTo>
                <a:lnTo>
                  <a:pt x="2473" y="12"/>
                </a:lnTo>
                <a:close/>
                <a:moveTo>
                  <a:pt x="2396" y="12"/>
                </a:moveTo>
                <a:lnTo>
                  <a:pt x="2362" y="12"/>
                </a:lnTo>
                <a:lnTo>
                  <a:pt x="2360" y="11"/>
                </a:lnTo>
                <a:lnTo>
                  <a:pt x="2358" y="11"/>
                </a:lnTo>
                <a:lnTo>
                  <a:pt x="2357" y="9"/>
                </a:lnTo>
                <a:lnTo>
                  <a:pt x="2357" y="5"/>
                </a:lnTo>
                <a:lnTo>
                  <a:pt x="2357" y="3"/>
                </a:lnTo>
                <a:lnTo>
                  <a:pt x="2358" y="2"/>
                </a:lnTo>
                <a:lnTo>
                  <a:pt x="2360" y="2"/>
                </a:lnTo>
                <a:lnTo>
                  <a:pt x="2362" y="0"/>
                </a:lnTo>
                <a:lnTo>
                  <a:pt x="2396" y="0"/>
                </a:lnTo>
                <a:lnTo>
                  <a:pt x="2398" y="2"/>
                </a:lnTo>
                <a:lnTo>
                  <a:pt x="2400" y="2"/>
                </a:lnTo>
                <a:lnTo>
                  <a:pt x="2401" y="3"/>
                </a:lnTo>
                <a:lnTo>
                  <a:pt x="2401" y="5"/>
                </a:lnTo>
                <a:lnTo>
                  <a:pt x="2401" y="9"/>
                </a:lnTo>
                <a:lnTo>
                  <a:pt x="2400" y="11"/>
                </a:lnTo>
                <a:lnTo>
                  <a:pt x="2398" y="11"/>
                </a:lnTo>
                <a:lnTo>
                  <a:pt x="2396" y="12"/>
                </a:lnTo>
                <a:close/>
                <a:moveTo>
                  <a:pt x="2317" y="12"/>
                </a:moveTo>
                <a:lnTo>
                  <a:pt x="2283" y="12"/>
                </a:lnTo>
                <a:lnTo>
                  <a:pt x="2281" y="11"/>
                </a:lnTo>
                <a:lnTo>
                  <a:pt x="2279" y="11"/>
                </a:lnTo>
                <a:lnTo>
                  <a:pt x="2278" y="9"/>
                </a:lnTo>
                <a:lnTo>
                  <a:pt x="2278" y="5"/>
                </a:lnTo>
                <a:lnTo>
                  <a:pt x="2278" y="3"/>
                </a:lnTo>
                <a:lnTo>
                  <a:pt x="2279" y="2"/>
                </a:lnTo>
                <a:lnTo>
                  <a:pt x="2281" y="2"/>
                </a:lnTo>
                <a:lnTo>
                  <a:pt x="2283" y="0"/>
                </a:lnTo>
                <a:lnTo>
                  <a:pt x="2317" y="0"/>
                </a:lnTo>
                <a:lnTo>
                  <a:pt x="2319" y="2"/>
                </a:lnTo>
                <a:lnTo>
                  <a:pt x="2321" y="2"/>
                </a:lnTo>
                <a:lnTo>
                  <a:pt x="2323" y="3"/>
                </a:lnTo>
                <a:lnTo>
                  <a:pt x="2323" y="5"/>
                </a:lnTo>
                <a:lnTo>
                  <a:pt x="2323" y="9"/>
                </a:lnTo>
                <a:lnTo>
                  <a:pt x="2321" y="11"/>
                </a:lnTo>
                <a:lnTo>
                  <a:pt x="2319" y="11"/>
                </a:lnTo>
                <a:lnTo>
                  <a:pt x="2317" y="12"/>
                </a:lnTo>
                <a:close/>
                <a:moveTo>
                  <a:pt x="2238" y="12"/>
                </a:moveTo>
                <a:lnTo>
                  <a:pt x="2204" y="12"/>
                </a:lnTo>
                <a:lnTo>
                  <a:pt x="2202" y="11"/>
                </a:lnTo>
                <a:lnTo>
                  <a:pt x="2200" y="11"/>
                </a:lnTo>
                <a:lnTo>
                  <a:pt x="2200" y="9"/>
                </a:lnTo>
                <a:lnTo>
                  <a:pt x="2199" y="5"/>
                </a:lnTo>
                <a:lnTo>
                  <a:pt x="2200" y="3"/>
                </a:lnTo>
                <a:lnTo>
                  <a:pt x="2200" y="2"/>
                </a:lnTo>
                <a:lnTo>
                  <a:pt x="2202" y="2"/>
                </a:lnTo>
                <a:lnTo>
                  <a:pt x="2204" y="0"/>
                </a:lnTo>
                <a:lnTo>
                  <a:pt x="2238" y="0"/>
                </a:lnTo>
                <a:lnTo>
                  <a:pt x="2240" y="2"/>
                </a:lnTo>
                <a:lnTo>
                  <a:pt x="2242" y="2"/>
                </a:lnTo>
                <a:lnTo>
                  <a:pt x="2244" y="3"/>
                </a:lnTo>
                <a:lnTo>
                  <a:pt x="2244" y="5"/>
                </a:lnTo>
                <a:lnTo>
                  <a:pt x="2244" y="9"/>
                </a:lnTo>
                <a:lnTo>
                  <a:pt x="2242" y="11"/>
                </a:lnTo>
                <a:lnTo>
                  <a:pt x="2240" y="11"/>
                </a:lnTo>
                <a:lnTo>
                  <a:pt x="2238" y="12"/>
                </a:lnTo>
                <a:close/>
                <a:moveTo>
                  <a:pt x="2159" y="12"/>
                </a:moveTo>
                <a:lnTo>
                  <a:pt x="2127" y="12"/>
                </a:lnTo>
                <a:lnTo>
                  <a:pt x="2123" y="11"/>
                </a:lnTo>
                <a:lnTo>
                  <a:pt x="2121" y="11"/>
                </a:lnTo>
                <a:lnTo>
                  <a:pt x="2121" y="9"/>
                </a:lnTo>
                <a:lnTo>
                  <a:pt x="2121" y="5"/>
                </a:lnTo>
                <a:lnTo>
                  <a:pt x="2121" y="3"/>
                </a:lnTo>
                <a:lnTo>
                  <a:pt x="2121" y="2"/>
                </a:lnTo>
                <a:lnTo>
                  <a:pt x="2123" y="2"/>
                </a:lnTo>
                <a:lnTo>
                  <a:pt x="2127" y="0"/>
                </a:lnTo>
                <a:lnTo>
                  <a:pt x="2159" y="0"/>
                </a:lnTo>
                <a:lnTo>
                  <a:pt x="2163" y="2"/>
                </a:lnTo>
                <a:lnTo>
                  <a:pt x="2165" y="2"/>
                </a:lnTo>
                <a:lnTo>
                  <a:pt x="2165" y="3"/>
                </a:lnTo>
                <a:lnTo>
                  <a:pt x="2166" y="5"/>
                </a:lnTo>
                <a:lnTo>
                  <a:pt x="2165" y="9"/>
                </a:lnTo>
                <a:lnTo>
                  <a:pt x="2165" y="11"/>
                </a:lnTo>
                <a:lnTo>
                  <a:pt x="2163" y="11"/>
                </a:lnTo>
                <a:lnTo>
                  <a:pt x="2159" y="12"/>
                </a:lnTo>
                <a:close/>
                <a:moveTo>
                  <a:pt x="2082" y="12"/>
                </a:moveTo>
                <a:lnTo>
                  <a:pt x="2048" y="12"/>
                </a:lnTo>
                <a:lnTo>
                  <a:pt x="2046" y="11"/>
                </a:lnTo>
                <a:lnTo>
                  <a:pt x="2044" y="11"/>
                </a:lnTo>
                <a:lnTo>
                  <a:pt x="2042" y="9"/>
                </a:lnTo>
                <a:lnTo>
                  <a:pt x="2042" y="5"/>
                </a:lnTo>
                <a:lnTo>
                  <a:pt x="2042" y="3"/>
                </a:lnTo>
                <a:lnTo>
                  <a:pt x="2044" y="2"/>
                </a:lnTo>
                <a:lnTo>
                  <a:pt x="2046" y="2"/>
                </a:lnTo>
                <a:lnTo>
                  <a:pt x="2048" y="0"/>
                </a:lnTo>
                <a:lnTo>
                  <a:pt x="2082" y="0"/>
                </a:lnTo>
                <a:lnTo>
                  <a:pt x="2084" y="2"/>
                </a:lnTo>
                <a:lnTo>
                  <a:pt x="2086" y="2"/>
                </a:lnTo>
                <a:lnTo>
                  <a:pt x="2087" y="3"/>
                </a:lnTo>
                <a:lnTo>
                  <a:pt x="2087" y="5"/>
                </a:lnTo>
                <a:lnTo>
                  <a:pt x="2087" y="9"/>
                </a:lnTo>
                <a:lnTo>
                  <a:pt x="2086" y="11"/>
                </a:lnTo>
                <a:lnTo>
                  <a:pt x="2084" y="11"/>
                </a:lnTo>
                <a:lnTo>
                  <a:pt x="2082" y="12"/>
                </a:lnTo>
                <a:close/>
                <a:moveTo>
                  <a:pt x="2003" y="12"/>
                </a:moveTo>
                <a:lnTo>
                  <a:pt x="1969" y="12"/>
                </a:lnTo>
                <a:lnTo>
                  <a:pt x="1967" y="11"/>
                </a:lnTo>
                <a:lnTo>
                  <a:pt x="1965" y="11"/>
                </a:lnTo>
                <a:lnTo>
                  <a:pt x="1963" y="9"/>
                </a:lnTo>
                <a:lnTo>
                  <a:pt x="1963" y="5"/>
                </a:lnTo>
                <a:lnTo>
                  <a:pt x="1963" y="3"/>
                </a:lnTo>
                <a:lnTo>
                  <a:pt x="1965" y="2"/>
                </a:lnTo>
                <a:lnTo>
                  <a:pt x="1967" y="2"/>
                </a:lnTo>
                <a:lnTo>
                  <a:pt x="1969" y="0"/>
                </a:lnTo>
                <a:lnTo>
                  <a:pt x="2003" y="0"/>
                </a:lnTo>
                <a:lnTo>
                  <a:pt x="2005" y="2"/>
                </a:lnTo>
                <a:lnTo>
                  <a:pt x="2007" y="2"/>
                </a:lnTo>
                <a:lnTo>
                  <a:pt x="2008" y="3"/>
                </a:lnTo>
                <a:lnTo>
                  <a:pt x="2008" y="5"/>
                </a:lnTo>
                <a:lnTo>
                  <a:pt x="2008" y="9"/>
                </a:lnTo>
                <a:lnTo>
                  <a:pt x="2007" y="11"/>
                </a:lnTo>
                <a:lnTo>
                  <a:pt x="2005" y="11"/>
                </a:lnTo>
                <a:lnTo>
                  <a:pt x="2003" y="12"/>
                </a:lnTo>
                <a:close/>
                <a:moveTo>
                  <a:pt x="1924" y="12"/>
                </a:moveTo>
                <a:lnTo>
                  <a:pt x="1890" y="12"/>
                </a:lnTo>
                <a:lnTo>
                  <a:pt x="1888" y="11"/>
                </a:lnTo>
                <a:lnTo>
                  <a:pt x="1886" y="11"/>
                </a:lnTo>
                <a:lnTo>
                  <a:pt x="1886" y="9"/>
                </a:lnTo>
                <a:lnTo>
                  <a:pt x="1885" y="5"/>
                </a:lnTo>
                <a:lnTo>
                  <a:pt x="1886" y="3"/>
                </a:lnTo>
                <a:lnTo>
                  <a:pt x="1886" y="2"/>
                </a:lnTo>
                <a:lnTo>
                  <a:pt x="1888" y="2"/>
                </a:lnTo>
                <a:lnTo>
                  <a:pt x="1890" y="0"/>
                </a:lnTo>
                <a:lnTo>
                  <a:pt x="1924" y="0"/>
                </a:lnTo>
                <a:lnTo>
                  <a:pt x="1926" y="2"/>
                </a:lnTo>
                <a:lnTo>
                  <a:pt x="1928" y="2"/>
                </a:lnTo>
                <a:lnTo>
                  <a:pt x="1929" y="3"/>
                </a:lnTo>
                <a:lnTo>
                  <a:pt x="1929" y="5"/>
                </a:lnTo>
                <a:lnTo>
                  <a:pt x="1929" y="9"/>
                </a:lnTo>
                <a:lnTo>
                  <a:pt x="1928" y="11"/>
                </a:lnTo>
                <a:lnTo>
                  <a:pt x="1926" y="11"/>
                </a:lnTo>
                <a:lnTo>
                  <a:pt x="1924" y="12"/>
                </a:lnTo>
                <a:close/>
                <a:moveTo>
                  <a:pt x="1845" y="12"/>
                </a:moveTo>
                <a:lnTo>
                  <a:pt x="1813" y="12"/>
                </a:lnTo>
                <a:lnTo>
                  <a:pt x="1809" y="11"/>
                </a:lnTo>
                <a:lnTo>
                  <a:pt x="1807" y="11"/>
                </a:lnTo>
                <a:lnTo>
                  <a:pt x="1807" y="9"/>
                </a:lnTo>
                <a:lnTo>
                  <a:pt x="1807" y="5"/>
                </a:lnTo>
                <a:lnTo>
                  <a:pt x="1807" y="3"/>
                </a:lnTo>
                <a:lnTo>
                  <a:pt x="1807" y="2"/>
                </a:lnTo>
                <a:lnTo>
                  <a:pt x="1809" y="2"/>
                </a:lnTo>
                <a:lnTo>
                  <a:pt x="1813" y="0"/>
                </a:lnTo>
                <a:lnTo>
                  <a:pt x="1845" y="0"/>
                </a:lnTo>
                <a:lnTo>
                  <a:pt x="1849" y="2"/>
                </a:lnTo>
                <a:lnTo>
                  <a:pt x="1850" y="2"/>
                </a:lnTo>
                <a:lnTo>
                  <a:pt x="1850" y="3"/>
                </a:lnTo>
                <a:lnTo>
                  <a:pt x="1852" y="5"/>
                </a:lnTo>
                <a:lnTo>
                  <a:pt x="1850" y="9"/>
                </a:lnTo>
                <a:lnTo>
                  <a:pt x="1850" y="11"/>
                </a:lnTo>
                <a:lnTo>
                  <a:pt x="1849" y="11"/>
                </a:lnTo>
                <a:lnTo>
                  <a:pt x="1845" y="12"/>
                </a:lnTo>
                <a:close/>
                <a:moveTo>
                  <a:pt x="1768" y="12"/>
                </a:moveTo>
                <a:lnTo>
                  <a:pt x="1734" y="12"/>
                </a:lnTo>
                <a:lnTo>
                  <a:pt x="1732" y="11"/>
                </a:lnTo>
                <a:lnTo>
                  <a:pt x="1730" y="11"/>
                </a:lnTo>
                <a:lnTo>
                  <a:pt x="1728" y="9"/>
                </a:lnTo>
                <a:lnTo>
                  <a:pt x="1728" y="5"/>
                </a:lnTo>
                <a:lnTo>
                  <a:pt x="1728" y="3"/>
                </a:lnTo>
                <a:lnTo>
                  <a:pt x="1730" y="2"/>
                </a:lnTo>
                <a:lnTo>
                  <a:pt x="1732" y="2"/>
                </a:lnTo>
                <a:lnTo>
                  <a:pt x="1734" y="0"/>
                </a:lnTo>
                <a:lnTo>
                  <a:pt x="1768" y="0"/>
                </a:lnTo>
                <a:lnTo>
                  <a:pt x="1770" y="2"/>
                </a:lnTo>
                <a:lnTo>
                  <a:pt x="1771" y="2"/>
                </a:lnTo>
                <a:lnTo>
                  <a:pt x="1773" y="3"/>
                </a:lnTo>
                <a:lnTo>
                  <a:pt x="1773" y="5"/>
                </a:lnTo>
                <a:lnTo>
                  <a:pt x="1773" y="9"/>
                </a:lnTo>
                <a:lnTo>
                  <a:pt x="1771" y="11"/>
                </a:lnTo>
                <a:lnTo>
                  <a:pt x="1770" y="11"/>
                </a:lnTo>
                <a:lnTo>
                  <a:pt x="1768" y="12"/>
                </a:lnTo>
                <a:close/>
                <a:moveTo>
                  <a:pt x="1689" y="12"/>
                </a:moveTo>
                <a:lnTo>
                  <a:pt x="1655" y="12"/>
                </a:lnTo>
                <a:lnTo>
                  <a:pt x="1653" y="11"/>
                </a:lnTo>
                <a:lnTo>
                  <a:pt x="1651" y="11"/>
                </a:lnTo>
                <a:lnTo>
                  <a:pt x="1649" y="9"/>
                </a:lnTo>
                <a:lnTo>
                  <a:pt x="1649" y="5"/>
                </a:lnTo>
                <a:lnTo>
                  <a:pt x="1649" y="3"/>
                </a:lnTo>
                <a:lnTo>
                  <a:pt x="1651" y="2"/>
                </a:lnTo>
                <a:lnTo>
                  <a:pt x="1653" y="2"/>
                </a:lnTo>
                <a:lnTo>
                  <a:pt x="1655" y="0"/>
                </a:lnTo>
                <a:lnTo>
                  <a:pt x="1689" y="0"/>
                </a:lnTo>
                <a:lnTo>
                  <a:pt x="1691" y="2"/>
                </a:lnTo>
                <a:lnTo>
                  <a:pt x="1692" y="2"/>
                </a:lnTo>
                <a:lnTo>
                  <a:pt x="1694" y="3"/>
                </a:lnTo>
                <a:lnTo>
                  <a:pt x="1694" y="5"/>
                </a:lnTo>
                <a:lnTo>
                  <a:pt x="1694" y="9"/>
                </a:lnTo>
                <a:lnTo>
                  <a:pt x="1692" y="11"/>
                </a:lnTo>
                <a:lnTo>
                  <a:pt x="1691" y="11"/>
                </a:lnTo>
                <a:lnTo>
                  <a:pt x="1689" y="12"/>
                </a:lnTo>
                <a:close/>
                <a:moveTo>
                  <a:pt x="1610" y="12"/>
                </a:moveTo>
                <a:lnTo>
                  <a:pt x="1576" y="12"/>
                </a:lnTo>
                <a:lnTo>
                  <a:pt x="1574" y="11"/>
                </a:lnTo>
                <a:lnTo>
                  <a:pt x="1572" y="11"/>
                </a:lnTo>
                <a:lnTo>
                  <a:pt x="1572" y="9"/>
                </a:lnTo>
                <a:lnTo>
                  <a:pt x="1570" y="5"/>
                </a:lnTo>
                <a:lnTo>
                  <a:pt x="1572" y="3"/>
                </a:lnTo>
                <a:lnTo>
                  <a:pt x="1572" y="2"/>
                </a:lnTo>
                <a:lnTo>
                  <a:pt x="1574" y="2"/>
                </a:lnTo>
                <a:lnTo>
                  <a:pt x="1576" y="0"/>
                </a:lnTo>
                <a:lnTo>
                  <a:pt x="1610" y="0"/>
                </a:lnTo>
                <a:lnTo>
                  <a:pt x="1612" y="2"/>
                </a:lnTo>
                <a:lnTo>
                  <a:pt x="1613" y="2"/>
                </a:lnTo>
                <a:lnTo>
                  <a:pt x="1615" y="3"/>
                </a:lnTo>
                <a:lnTo>
                  <a:pt x="1615" y="5"/>
                </a:lnTo>
                <a:lnTo>
                  <a:pt x="1615" y="9"/>
                </a:lnTo>
                <a:lnTo>
                  <a:pt x="1613" y="11"/>
                </a:lnTo>
                <a:lnTo>
                  <a:pt x="1612" y="11"/>
                </a:lnTo>
                <a:lnTo>
                  <a:pt x="1610" y="12"/>
                </a:lnTo>
                <a:close/>
                <a:moveTo>
                  <a:pt x="1531" y="12"/>
                </a:moveTo>
                <a:lnTo>
                  <a:pt x="1499" y="12"/>
                </a:lnTo>
                <a:lnTo>
                  <a:pt x="1495" y="11"/>
                </a:lnTo>
                <a:lnTo>
                  <a:pt x="1493" y="11"/>
                </a:lnTo>
                <a:lnTo>
                  <a:pt x="1493" y="9"/>
                </a:lnTo>
                <a:lnTo>
                  <a:pt x="1493" y="5"/>
                </a:lnTo>
                <a:lnTo>
                  <a:pt x="1493" y="3"/>
                </a:lnTo>
                <a:lnTo>
                  <a:pt x="1493" y="2"/>
                </a:lnTo>
                <a:lnTo>
                  <a:pt x="1495" y="2"/>
                </a:lnTo>
                <a:lnTo>
                  <a:pt x="1499" y="0"/>
                </a:lnTo>
                <a:lnTo>
                  <a:pt x="1531" y="0"/>
                </a:lnTo>
                <a:lnTo>
                  <a:pt x="1534" y="2"/>
                </a:lnTo>
                <a:lnTo>
                  <a:pt x="1536" y="2"/>
                </a:lnTo>
                <a:lnTo>
                  <a:pt x="1536" y="3"/>
                </a:lnTo>
                <a:lnTo>
                  <a:pt x="1538" y="5"/>
                </a:lnTo>
                <a:lnTo>
                  <a:pt x="1536" y="9"/>
                </a:lnTo>
                <a:lnTo>
                  <a:pt x="1536" y="11"/>
                </a:lnTo>
                <a:lnTo>
                  <a:pt x="1534" y="11"/>
                </a:lnTo>
                <a:lnTo>
                  <a:pt x="1531" y="12"/>
                </a:lnTo>
                <a:close/>
                <a:moveTo>
                  <a:pt x="1454" y="12"/>
                </a:moveTo>
                <a:lnTo>
                  <a:pt x="1420" y="12"/>
                </a:lnTo>
                <a:lnTo>
                  <a:pt x="1418" y="11"/>
                </a:lnTo>
                <a:lnTo>
                  <a:pt x="1416" y="11"/>
                </a:lnTo>
                <a:lnTo>
                  <a:pt x="1414" y="9"/>
                </a:lnTo>
                <a:lnTo>
                  <a:pt x="1414" y="5"/>
                </a:lnTo>
                <a:lnTo>
                  <a:pt x="1414" y="3"/>
                </a:lnTo>
                <a:lnTo>
                  <a:pt x="1416" y="2"/>
                </a:lnTo>
                <a:lnTo>
                  <a:pt x="1418" y="2"/>
                </a:lnTo>
                <a:lnTo>
                  <a:pt x="1420" y="0"/>
                </a:lnTo>
                <a:lnTo>
                  <a:pt x="1454" y="0"/>
                </a:lnTo>
                <a:lnTo>
                  <a:pt x="1455" y="2"/>
                </a:lnTo>
                <a:lnTo>
                  <a:pt x="1457" y="2"/>
                </a:lnTo>
                <a:lnTo>
                  <a:pt x="1459" y="3"/>
                </a:lnTo>
                <a:lnTo>
                  <a:pt x="1459" y="5"/>
                </a:lnTo>
                <a:lnTo>
                  <a:pt x="1459" y="9"/>
                </a:lnTo>
                <a:lnTo>
                  <a:pt x="1457" y="11"/>
                </a:lnTo>
                <a:lnTo>
                  <a:pt x="1455" y="11"/>
                </a:lnTo>
                <a:lnTo>
                  <a:pt x="1454" y="12"/>
                </a:lnTo>
                <a:close/>
                <a:moveTo>
                  <a:pt x="1375" y="12"/>
                </a:moveTo>
                <a:lnTo>
                  <a:pt x="1341" y="12"/>
                </a:lnTo>
                <a:lnTo>
                  <a:pt x="1339" y="11"/>
                </a:lnTo>
                <a:lnTo>
                  <a:pt x="1337" y="11"/>
                </a:lnTo>
                <a:lnTo>
                  <a:pt x="1335" y="9"/>
                </a:lnTo>
                <a:lnTo>
                  <a:pt x="1335" y="5"/>
                </a:lnTo>
                <a:lnTo>
                  <a:pt x="1335" y="3"/>
                </a:lnTo>
                <a:lnTo>
                  <a:pt x="1337" y="2"/>
                </a:lnTo>
                <a:lnTo>
                  <a:pt x="1339" y="2"/>
                </a:lnTo>
                <a:lnTo>
                  <a:pt x="1341" y="0"/>
                </a:lnTo>
                <a:lnTo>
                  <a:pt x="1375" y="0"/>
                </a:lnTo>
                <a:lnTo>
                  <a:pt x="1377" y="2"/>
                </a:lnTo>
                <a:lnTo>
                  <a:pt x="1378" y="2"/>
                </a:lnTo>
                <a:lnTo>
                  <a:pt x="1380" y="3"/>
                </a:lnTo>
                <a:lnTo>
                  <a:pt x="1380" y="5"/>
                </a:lnTo>
                <a:lnTo>
                  <a:pt x="1380" y="9"/>
                </a:lnTo>
                <a:lnTo>
                  <a:pt x="1378" y="11"/>
                </a:lnTo>
                <a:lnTo>
                  <a:pt x="1377" y="11"/>
                </a:lnTo>
                <a:lnTo>
                  <a:pt x="1375" y="12"/>
                </a:lnTo>
                <a:close/>
                <a:moveTo>
                  <a:pt x="1296" y="12"/>
                </a:moveTo>
                <a:lnTo>
                  <a:pt x="1262" y="12"/>
                </a:lnTo>
                <a:lnTo>
                  <a:pt x="1260" y="11"/>
                </a:lnTo>
                <a:lnTo>
                  <a:pt x="1258" y="11"/>
                </a:lnTo>
                <a:lnTo>
                  <a:pt x="1258" y="9"/>
                </a:lnTo>
                <a:lnTo>
                  <a:pt x="1256" y="5"/>
                </a:lnTo>
                <a:lnTo>
                  <a:pt x="1258" y="3"/>
                </a:lnTo>
                <a:lnTo>
                  <a:pt x="1258" y="2"/>
                </a:lnTo>
                <a:lnTo>
                  <a:pt x="1260" y="2"/>
                </a:lnTo>
                <a:lnTo>
                  <a:pt x="1262" y="0"/>
                </a:lnTo>
                <a:lnTo>
                  <a:pt x="1296" y="0"/>
                </a:lnTo>
                <a:lnTo>
                  <a:pt x="1298" y="2"/>
                </a:lnTo>
                <a:lnTo>
                  <a:pt x="1299" y="2"/>
                </a:lnTo>
                <a:lnTo>
                  <a:pt x="1301" y="3"/>
                </a:lnTo>
                <a:lnTo>
                  <a:pt x="1301" y="5"/>
                </a:lnTo>
                <a:lnTo>
                  <a:pt x="1301" y="9"/>
                </a:lnTo>
                <a:lnTo>
                  <a:pt x="1299" y="11"/>
                </a:lnTo>
                <a:lnTo>
                  <a:pt x="1298" y="11"/>
                </a:lnTo>
                <a:lnTo>
                  <a:pt x="1296" y="12"/>
                </a:lnTo>
                <a:close/>
                <a:moveTo>
                  <a:pt x="1217" y="12"/>
                </a:moveTo>
                <a:lnTo>
                  <a:pt x="1184" y="12"/>
                </a:lnTo>
                <a:lnTo>
                  <a:pt x="1181" y="11"/>
                </a:lnTo>
                <a:lnTo>
                  <a:pt x="1179" y="11"/>
                </a:lnTo>
                <a:lnTo>
                  <a:pt x="1179" y="9"/>
                </a:lnTo>
                <a:lnTo>
                  <a:pt x="1179" y="5"/>
                </a:lnTo>
                <a:lnTo>
                  <a:pt x="1179" y="3"/>
                </a:lnTo>
                <a:lnTo>
                  <a:pt x="1179" y="2"/>
                </a:lnTo>
                <a:lnTo>
                  <a:pt x="1181" y="2"/>
                </a:lnTo>
                <a:lnTo>
                  <a:pt x="1184" y="0"/>
                </a:lnTo>
                <a:lnTo>
                  <a:pt x="1217" y="0"/>
                </a:lnTo>
                <a:lnTo>
                  <a:pt x="1220" y="2"/>
                </a:lnTo>
                <a:lnTo>
                  <a:pt x="1222" y="2"/>
                </a:lnTo>
                <a:lnTo>
                  <a:pt x="1222" y="3"/>
                </a:lnTo>
                <a:lnTo>
                  <a:pt x="1224" y="5"/>
                </a:lnTo>
                <a:lnTo>
                  <a:pt x="1222" y="9"/>
                </a:lnTo>
                <a:lnTo>
                  <a:pt x="1222" y="11"/>
                </a:lnTo>
                <a:lnTo>
                  <a:pt x="1220" y="11"/>
                </a:lnTo>
                <a:lnTo>
                  <a:pt x="1217" y="12"/>
                </a:lnTo>
                <a:close/>
                <a:moveTo>
                  <a:pt x="1140" y="12"/>
                </a:moveTo>
                <a:lnTo>
                  <a:pt x="1105" y="12"/>
                </a:lnTo>
                <a:lnTo>
                  <a:pt x="1104" y="11"/>
                </a:lnTo>
                <a:lnTo>
                  <a:pt x="1102" y="11"/>
                </a:lnTo>
                <a:lnTo>
                  <a:pt x="1100" y="9"/>
                </a:lnTo>
                <a:lnTo>
                  <a:pt x="1100" y="5"/>
                </a:lnTo>
                <a:lnTo>
                  <a:pt x="1100" y="3"/>
                </a:lnTo>
                <a:lnTo>
                  <a:pt x="1102" y="2"/>
                </a:lnTo>
                <a:lnTo>
                  <a:pt x="1104" y="2"/>
                </a:lnTo>
                <a:lnTo>
                  <a:pt x="1105" y="0"/>
                </a:lnTo>
                <a:lnTo>
                  <a:pt x="1140" y="0"/>
                </a:lnTo>
                <a:lnTo>
                  <a:pt x="1141" y="2"/>
                </a:lnTo>
                <a:lnTo>
                  <a:pt x="1143" y="2"/>
                </a:lnTo>
                <a:lnTo>
                  <a:pt x="1145" y="3"/>
                </a:lnTo>
                <a:lnTo>
                  <a:pt x="1145" y="5"/>
                </a:lnTo>
                <a:lnTo>
                  <a:pt x="1145" y="9"/>
                </a:lnTo>
                <a:lnTo>
                  <a:pt x="1143" y="11"/>
                </a:lnTo>
                <a:lnTo>
                  <a:pt x="1141" y="11"/>
                </a:lnTo>
                <a:lnTo>
                  <a:pt x="1140" y="12"/>
                </a:lnTo>
                <a:close/>
                <a:moveTo>
                  <a:pt x="1061" y="12"/>
                </a:moveTo>
                <a:lnTo>
                  <a:pt x="1026" y="12"/>
                </a:lnTo>
                <a:lnTo>
                  <a:pt x="1025" y="11"/>
                </a:lnTo>
                <a:lnTo>
                  <a:pt x="1023" y="11"/>
                </a:lnTo>
                <a:lnTo>
                  <a:pt x="1021" y="9"/>
                </a:lnTo>
                <a:lnTo>
                  <a:pt x="1021" y="5"/>
                </a:lnTo>
                <a:lnTo>
                  <a:pt x="1021" y="3"/>
                </a:lnTo>
                <a:lnTo>
                  <a:pt x="1023" y="2"/>
                </a:lnTo>
                <a:lnTo>
                  <a:pt x="1025" y="2"/>
                </a:lnTo>
                <a:lnTo>
                  <a:pt x="1026" y="0"/>
                </a:lnTo>
                <a:lnTo>
                  <a:pt x="1061" y="0"/>
                </a:lnTo>
                <a:lnTo>
                  <a:pt x="1062" y="2"/>
                </a:lnTo>
                <a:lnTo>
                  <a:pt x="1064" y="2"/>
                </a:lnTo>
                <a:lnTo>
                  <a:pt x="1066" y="3"/>
                </a:lnTo>
                <a:lnTo>
                  <a:pt x="1066" y="5"/>
                </a:lnTo>
                <a:lnTo>
                  <a:pt x="1066" y="9"/>
                </a:lnTo>
                <a:lnTo>
                  <a:pt x="1064" y="11"/>
                </a:lnTo>
                <a:lnTo>
                  <a:pt x="1062" y="11"/>
                </a:lnTo>
                <a:lnTo>
                  <a:pt x="1061" y="12"/>
                </a:lnTo>
                <a:close/>
                <a:moveTo>
                  <a:pt x="982" y="12"/>
                </a:moveTo>
                <a:lnTo>
                  <a:pt x="947" y="12"/>
                </a:lnTo>
                <a:lnTo>
                  <a:pt x="946" y="11"/>
                </a:lnTo>
                <a:lnTo>
                  <a:pt x="944" y="11"/>
                </a:lnTo>
                <a:lnTo>
                  <a:pt x="944" y="9"/>
                </a:lnTo>
                <a:lnTo>
                  <a:pt x="942" y="5"/>
                </a:lnTo>
                <a:lnTo>
                  <a:pt x="944" y="3"/>
                </a:lnTo>
                <a:lnTo>
                  <a:pt x="944" y="2"/>
                </a:lnTo>
                <a:lnTo>
                  <a:pt x="946" y="2"/>
                </a:lnTo>
                <a:lnTo>
                  <a:pt x="947" y="0"/>
                </a:lnTo>
                <a:lnTo>
                  <a:pt x="982" y="0"/>
                </a:lnTo>
                <a:lnTo>
                  <a:pt x="983" y="2"/>
                </a:lnTo>
                <a:lnTo>
                  <a:pt x="985" y="2"/>
                </a:lnTo>
                <a:lnTo>
                  <a:pt x="987" y="3"/>
                </a:lnTo>
                <a:lnTo>
                  <a:pt x="987" y="5"/>
                </a:lnTo>
                <a:lnTo>
                  <a:pt x="987" y="9"/>
                </a:lnTo>
                <a:lnTo>
                  <a:pt x="985" y="11"/>
                </a:lnTo>
                <a:lnTo>
                  <a:pt x="983" y="11"/>
                </a:lnTo>
                <a:lnTo>
                  <a:pt x="982" y="12"/>
                </a:lnTo>
                <a:close/>
                <a:moveTo>
                  <a:pt x="903" y="12"/>
                </a:moveTo>
                <a:lnTo>
                  <a:pt x="870" y="12"/>
                </a:lnTo>
                <a:lnTo>
                  <a:pt x="867" y="11"/>
                </a:lnTo>
                <a:lnTo>
                  <a:pt x="865" y="11"/>
                </a:lnTo>
                <a:lnTo>
                  <a:pt x="865" y="9"/>
                </a:lnTo>
                <a:lnTo>
                  <a:pt x="865" y="5"/>
                </a:lnTo>
                <a:lnTo>
                  <a:pt x="865" y="3"/>
                </a:lnTo>
                <a:lnTo>
                  <a:pt x="865" y="2"/>
                </a:lnTo>
                <a:lnTo>
                  <a:pt x="867" y="2"/>
                </a:lnTo>
                <a:lnTo>
                  <a:pt x="870" y="0"/>
                </a:lnTo>
                <a:lnTo>
                  <a:pt x="903" y="0"/>
                </a:lnTo>
                <a:lnTo>
                  <a:pt x="906" y="2"/>
                </a:lnTo>
                <a:lnTo>
                  <a:pt x="908" y="2"/>
                </a:lnTo>
                <a:lnTo>
                  <a:pt x="908" y="3"/>
                </a:lnTo>
                <a:lnTo>
                  <a:pt x="910" y="5"/>
                </a:lnTo>
                <a:lnTo>
                  <a:pt x="908" y="9"/>
                </a:lnTo>
                <a:lnTo>
                  <a:pt x="908" y="11"/>
                </a:lnTo>
                <a:lnTo>
                  <a:pt x="906" y="11"/>
                </a:lnTo>
                <a:lnTo>
                  <a:pt x="903" y="12"/>
                </a:lnTo>
                <a:close/>
                <a:moveTo>
                  <a:pt x="825" y="12"/>
                </a:moveTo>
                <a:lnTo>
                  <a:pt x="791" y="12"/>
                </a:lnTo>
                <a:lnTo>
                  <a:pt x="790" y="11"/>
                </a:lnTo>
                <a:lnTo>
                  <a:pt x="788" y="11"/>
                </a:lnTo>
                <a:lnTo>
                  <a:pt x="786" y="9"/>
                </a:lnTo>
                <a:lnTo>
                  <a:pt x="786" y="5"/>
                </a:lnTo>
                <a:lnTo>
                  <a:pt x="786" y="3"/>
                </a:lnTo>
                <a:lnTo>
                  <a:pt x="788" y="2"/>
                </a:lnTo>
                <a:lnTo>
                  <a:pt x="790" y="2"/>
                </a:lnTo>
                <a:lnTo>
                  <a:pt x="791" y="0"/>
                </a:lnTo>
                <a:lnTo>
                  <a:pt x="825" y="0"/>
                </a:lnTo>
                <a:lnTo>
                  <a:pt x="827" y="2"/>
                </a:lnTo>
                <a:lnTo>
                  <a:pt x="829" y="2"/>
                </a:lnTo>
                <a:lnTo>
                  <a:pt x="831" y="3"/>
                </a:lnTo>
                <a:lnTo>
                  <a:pt x="831" y="5"/>
                </a:lnTo>
                <a:lnTo>
                  <a:pt x="831" y="9"/>
                </a:lnTo>
                <a:lnTo>
                  <a:pt x="829" y="11"/>
                </a:lnTo>
                <a:lnTo>
                  <a:pt x="827" y="11"/>
                </a:lnTo>
                <a:lnTo>
                  <a:pt x="825" y="12"/>
                </a:lnTo>
                <a:close/>
                <a:moveTo>
                  <a:pt x="746" y="12"/>
                </a:moveTo>
                <a:lnTo>
                  <a:pt x="712" y="12"/>
                </a:lnTo>
                <a:lnTo>
                  <a:pt x="711" y="11"/>
                </a:lnTo>
                <a:lnTo>
                  <a:pt x="709" y="11"/>
                </a:lnTo>
                <a:lnTo>
                  <a:pt x="707" y="9"/>
                </a:lnTo>
                <a:lnTo>
                  <a:pt x="707" y="5"/>
                </a:lnTo>
                <a:lnTo>
                  <a:pt x="707" y="3"/>
                </a:lnTo>
                <a:lnTo>
                  <a:pt x="709" y="2"/>
                </a:lnTo>
                <a:lnTo>
                  <a:pt x="711" y="2"/>
                </a:lnTo>
                <a:lnTo>
                  <a:pt x="712" y="0"/>
                </a:lnTo>
                <a:lnTo>
                  <a:pt x="746" y="0"/>
                </a:lnTo>
                <a:lnTo>
                  <a:pt x="748" y="2"/>
                </a:lnTo>
                <a:lnTo>
                  <a:pt x="750" y="2"/>
                </a:lnTo>
                <a:lnTo>
                  <a:pt x="752" y="3"/>
                </a:lnTo>
                <a:lnTo>
                  <a:pt x="752" y="5"/>
                </a:lnTo>
                <a:lnTo>
                  <a:pt x="752" y="9"/>
                </a:lnTo>
                <a:lnTo>
                  <a:pt x="750" y="11"/>
                </a:lnTo>
                <a:lnTo>
                  <a:pt x="748" y="11"/>
                </a:lnTo>
                <a:lnTo>
                  <a:pt x="746" y="12"/>
                </a:lnTo>
                <a:close/>
                <a:moveTo>
                  <a:pt x="667" y="12"/>
                </a:moveTo>
                <a:lnTo>
                  <a:pt x="633" y="12"/>
                </a:lnTo>
                <a:lnTo>
                  <a:pt x="632" y="11"/>
                </a:lnTo>
                <a:lnTo>
                  <a:pt x="630" y="11"/>
                </a:lnTo>
                <a:lnTo>
                  <a:pt x="630" y="9"/>
                </a:lnTo>
                <a:lnTo>
                  <a:pt x="628" y="5"/>
                </a:lnTo>
                <a:lnTo>
                  <a:pt x="630" y="3"/>
                </a:lnTo>
                <a:lnTo>
                  <a:pt x="630" y="2"/>
                </a:lnTo>
                <a:lnTo>
                  <a:pt x="632" y="2"/>
                </a:lnTo>
                <a:lnTo>
                  <a:pt x="633" y="0"/>
                </a:lnTo>
                <a:lnTo>
                  <a:pt x="667" y="0"/>
                </a:lnTo>
                <a:lnTo>
                  <a:pt x="669" y="2"/>
                </a:lnTo>
                <a:lnTo>
                  <a:pt x="671" y="2"/>
                </a:lnTo>
                <a:lnTo>
                  <a:pt x="673" y="3"/>
                </a:lnTo>
                <a:lnTo>
                  <a:pt x="673" y="5"/>
                </a:lnTo>
                <a:lnTo>
                  <a:pt x="673" y="9"/>
                </a:lnTo>
                <a:lnTo>
                  <a:pt x="671" y="11"/>
                </a:lnTo>
                <a:lnTo>
                  <a:pt x="669" y="11"/>
                </a:lnTo>
                <a:lnTo>
                  <a:pt x="667" y="12"/>
                </a:lnTo>
                <a:close/>
                <a:moveTo>
                  <a:pt x="588" y="12"/>
                </a:moveTo>
                <a:lnTo>
                  <a:pt x="556" y="12"/>
                </a:lnTo>
                <a:lnTo>
                  <a:pt x="553" y="11"/>
                </a:lnTo>
                <a:lnTo>
                  <a:pt x="551" y="11"/>
                </a:lnTo>
                <a:lnTo>
                  <a:pt x="551" y="9"/>
                </a:lnTo>
                <a:lnTo>
                  <a:pt x="551" y="5"/>
                </a:lnTo>
                <a:lnTo>
                  <a:pt x="551" y="3"/>
                </a:lnTo>
                <a:lnTo>
                  <a:pt x="551" y="2"/>
                </a:lnTo>
                <a:lnTo>
                  <a:pt x="553" y="2"/>
                </a:lnTo>
                <a:lnTo>
                  <a:pt x="556" y="0"/>
                </a:lnTo>
                <a:lnTo>
                  <a:pt x="588" y="0"/>
                </a:lnTo>
                <a:lnTo>
                  <a:pt x="592" y="2"/>
                </a:lnTo>
                <a:lnTo>
                  <a:pt x="594" y="2"/>
                </a:lnTo>
                <a:lnTo>
                  <a:pt x="594" y="3"/>
                </a:lnTo>
                <a:lnTo>
                  <a:pt x="596" y="5"/>
                </a:lnTo>
                <a:lnTo>
                  <a:pt x="594" y="9"/>
                </a:lnTo>
                <a:lnTo>
                  <a:pt x="594" y="11"/>
                </a:lnTo>
                <a:lnTo>
                  <a:pt x="592" y="11"/>
                </a:lnTo>
                <a:lnTo>
                  <a:pt x="588" y="12"/>
                </a:lnTo>
                <a:close/>
                <a:moveTo>
                  <a:pt x="511" y="12"/>
                </a:moveTo>
                <a:lnTo>
                  <a:pt x="477" y="12"/>
                </a:lnTo>
                <a:lnTo>
                  <a:pt x="475" y="11"/>
                </a:lnTo>
                <a:lnTo>
                  <a:pt x="474" y="11"/>
                </a:lnTo>
                <a:lnTo>
                  <a:pt x="472" y="9"/>
                </a:lnTo>
                <a:lnTo>
                  <a:pt x="472" y="5"/>
                </a:lnTo>
                <a:lnTo>
                  <a:pt x="472" y="3"/>
                </a:lnTo>
                <a:lnTo>
                  <a:pt x="474" y="2"/>
                </a:lnTo>
                <a:lnTo>
                  <a:pt x="475" y="2"/>
                </a:lnTo>
                <a:lnTo>
                  <a:pt x="477" y="0"/>
                </a:lnTo>
                <a:lnTo>
                  <a:pt x="511" y="0"/>
                </a:lnTo>
                <a:lnTo>
                  <a:pt x="513" y="2"/>
                </a:lnTo>
                <a:lnTo>
                  <a:pt x="515" y="2"/>
                </a:lnTo>
                <a:lnTo>
                  <a:pt x="517" y="3"/>
                </a:lnTo>
                <a:lnTo>
                  <a:pt x="517" y="5"/>
                </a:lnTo>
                <a:lnTo>
                  <a:pt x="517" y="9"/>
                </a:lnTo>
                <a:lnTo>
                  <a:pt x="515" y="11"/>
                </a:lnTo>
                <a:lnTo>
                  <a:pt x="513" y="11"/>
                </a:lnTo>
                <a:lnTo>
                  <a:pt x="511" y="12"/>
                </a:lnTo>
                <a:close/>
                <a:moveTo>
                  <a:pt x="432" y="12"/>
                </a:moveTo>
                <a:lnTo>
                  <a:pt x="398" y="12"/>
                </a:lnTo>
                <a:lnTo>
                  <a:pt x="396" y="11"/>
                </a:lnTo>
                <a:lnTo>
                  <a:pt x="395" y="11"/>
                </a:lnTo>
                <a:lnTo>
                  <a:pt x="393" y="9"/>
                </a:lnTo>
                <a:lnTo>
                  <a:pt x="393" y="5"/>
                </a:lnTo>
                <a:lnTo>
                  <a:pt x="393" y="3"/>
                </a:lnTo>
                <a:lnTo>
                  <a:pt x="395" y="2"/>
                </a:lnTo>
                <a:lnTo>
                  <a:pt x="396" y="2"/>
                </a:lnTo>
                <a:lnTo>
                  <a:pt x="398" y="0"/>
                </a:lnTo>
                <a:lnTo>
                  <a:pt x="432" y="0"/>
                </a:lnTo>
                <a:lnTo>
                  <a:pt x="434" y="2"/>
                </a:lnTo>
                <a:lnTo>
                  <a:pt x="436" y="2"/>
                </a:lnTo>
                <a:lnTo>
                  <a:pt x="438" y="3"/>
                </a:lnTo>
                <a:lnTo>
                  <a:pt x="438" y="5"/>
                </a:lnTo>
                <a:lnTo>
                  <a:pt x="438" y="9"/>
                </a:lnTo>
                <a:lnTo>
                  <a:pt x="436" y="11"/>
                </a:lnTo>
                <a:lnTo>
                  <a:pt x="434" y="11"/>
                </a:lnTo>
                <a:lnTo>
                  <a:pt x="432" y="12"/>
                </a:lnTo>
                <a:close/>
                <a:moveTo>
                  <a:pt x="353" y="12"/>
                </a:moveTo>
                <a:lnTo>
                  <a:pt x="319" y="12"/>
                </a:lnTo>
                <a:lnTo>
                  <a:pt x="317" y="11"/>
                </a:lnTo>
                <a:lnTo>
                  <a:pt x="316" y="11"/>
                </a:lnTo>
                <a:lnTo>
                  <a:pt x="316" y="9"/>
                </a:lnTo>
                <a:lnTo>
                  <a:pt x="314" y="5"/>
                </a:lnTo>
                <a:lnTo>
                  <a:pt x="316" y="3"/>
                </a:lnTo>
                <a:lnTo>
                  <a:pt x="316" y="2"/>
                </a:lnTo>
                <a:lnTo>
                  <a:pt x="317" y="2"/>
                </a:lnTo>
                <a:lnTo>
                  <a:pt x="319" y="0"/>
                </a:lnTo>
                <a:lnTo>
                  <a:pt x="353" y="0"/>
                </a:lnTo>
                <a:lnTo>
                  <a:pt x="355" y="2"/>
                </a:lnTo>
                <a:lnTo>
                  <a:pt x="357" y="2"/>
                </a:lnTo>
                <a:lnTo>
                  <a:pt x="359" y="3"/>
                </a:lnTo>
                <a:lnTo>
                  <a:pt x="359" y="5"/>
                </a:lnTo>
                <a:lnTo>
                  <a:pt x="359" y="9"/>
                </a:lnTo>
                <a:lnTo>
                  <a:pt x="357" y="11"/>
                </a:lnTo>
                <a:lnTo>
                  <a:pt x="355" y="11"/>
                </a:lnTo>
                <a:lnTo>
                  <a:pt x="353" y="12"/>
                </a:lnTo>
                <a:close/>
                <a:moveTo>
                  <a:pt x="274" y="12"/>
                </a:moveTo>
                <a:lnTo>
                  <a:pt x="242" y="12"/>
                </a:lnTo>
                <a:lnTo>
                  <a:pt x="238" y="11"/>
                </a:lnTo>
                <a:lnTo>
                  <a:pt x="237" y="11"/>
                </a:lnTo>
                <a:lnTo>
                  <a:pt x="237" y="9"/>
                </a:lnTo>
                <a:lnTo>
                  <a:pt x="237" y="5"/>
                </a:lnTo>
                <a:lnTo>
                  <a:pt x="237" y="3"/>
                </a:lnTo>
                <a:lnTo>
                  <a:pt x="237" y="2"/>
                </a:lnTo>
                <a:lnTo>
                  <a:pt x="238" y="2"/>
                </a:lnTo>
                <a:lnTo>
                  <a:pt x="242" y="0"/>
                </a:lnTo>
                <a:lnTo>
                  <a:pt x="274" y="0"/>
                </a:lnTo>
                <a:lnTo>
                  <a:pt x="278" y="2"/>
                </a:lnTo>
                <a:lnTo>
                  <a:pt x="280" y="2"/>
                </a:lnTo>
                <a:lnTo>
                  <a:pt x="280" y="3"/>
                </a:lnTo>
                <a:lnTo>
                  <a:pt x="282" y="5"/>
                </a:lnTo>
                <a:lnTo>
                  <a:pt x="280" y="9"/>
                </a:lnTo>
                <a:lnTo>
                  <a:pt x="280" y="11"/>
                </a:lnTo>
                <a:lnTo>
                  <a:pt x="278" y="11"/>
                </a:lnTo>
                <a:lnTo>
                  <a:pt x="274" y="12"/>
                </a:lnTo>
                <a:close/>
                <a:moveTo>
                  <a:pt x="197" y="12"/>
                </a:moveTo>
                <a:lnTo>
                  <a:pt x="163" y="12"/>
                </a:lnTo>
                <a:lnTo>
                  <a:pt x="161" y="11"/>
                </a:lnTo>
                <a:lnTo>
                  <a:pt x="159" y="11"/>
                </a:lnTo>
                <a:lnTo>
                  <a:pt x="158" y="9"/>
                </a:lnTo>
                <a:lnTo>
                  <a:pt x="158" y="5"/>
                </a:lnTo>
                <a:lnTo>
                  <a:pt x="158" y="3"/>
                </a:lnTo>
                <a:lnTo>
                  <a:pt x="159" y="2"/>
                </a:lnTo>
                <a:lnTo>
                  <a:pt x="161" y="2"/>
                </a:lnTo>
                <a:lnTo>
                  <a:pt x="163" y="0"/>
                </a:lnTo>
                <a:lnTo>
                  <a:pt x="197" y="0"/>
                </a:lnTo>
                <a:lnTo>
                  <a:pt x="199" y="2"/>
                </a:lnTo>
                <a:lnTo>
                  <a:pt x="201" y="2"/>
                </a:lnTo>
                <a:lnTo>
                  <a:pt x="203" y="3"/>
                </a:lnTo>
                <a:lnTo>
                  <a:pt x="203" y="5"/>
                </a:lnTo>
                <a:lnTo>
                  <a:pt x="203" y="9"/>
                </a:lnTo>
                <a:lnTo>
                  <a:pt x="201" y="11"/>
                </a:lnTo>
                <a:lnTo>
                  <a:pt x="199" y="11"/>
                </a:lnTo>
                <a:lnTo>
                  <a:pt x="197" y="12"/>
                </a:lnTo>
                <a:close/>
                <a:moveTo>
                  <a:pt x="118" y="12"/>
                </a:moveTo>
                <a:lnTo>
                  <a:pt x="84" y="12"/>
                </a:lnTo>
                <a:lnTo>
                  <a:pt x="82" y="11"/>
                </a:lnTo>
                <a:lnTo>
                  <a:pt x="80" y="11"/>
                </a:lnTo>
                <a:lnTo>
                  <a:pt x="79" y="9"/>
                </a:lnTo>
                <a:lnTo>
                  <a:pt x="79" y="5"/>
                </a:lnTo>
                <a:lnTo>
                  <a:pt x="79" y="3"/>
                </a:lnTo>
                <a:lnTo>
                  <a:pt x="80" y="2"/>
                </a:lnTo>
                <a:lnTo>
                  <a:pt x="82" y="2"/>
                </a:lnTo>
                <a:lnTo>
                  <a:pt x="84" y="0"/>
                </a:lnTo>
                <a:lnTo>
                  <a:pt x="118" y="0"/>
                </a:lnTo>
                <a:lnTo>
                  <a:pt x="120" y="2"/>
                </a:lnTo>
                <a:lnTo>
                  <a:pt x="122" y="2"/>
                </a:lnTo>
                <a:lnTo>
                  <a:pt x="124" y="3"/>
                </a:lnTo>
                <a:lnTo>
                  <a:pt x="124" y="5"/>
                </a:lnTo>
                <a:lnTo>
                  <a:pt x="124" y="9"/>
                </a:lnTo>
                <a:lnTo>
                  <a:pt x="122" y="11"/>
                </a:lnTo>
                <a:lnTo>
                  <a:pt x="120" y="11"/>
                </a:lnTo>
                <a:lnTo>
                  <a:pt x="118" y="12"/>
                </a:lnTo>
                <a:close/>
                <a:moveTo>
                  <a:pt x="39" y="12"/>
                </a:moveTo>
                <a:lnTo>
                  <a:pt x="5" y="12"/>
                </a:lnTo>
                <a:lnTo>
                  <a:pt x="3" y="11"/>
                </a:lnTo>
                <a:lnTo>
                  <a:pt x="1" y="11"/>
                </a:lnTo>
                <a:lnTo>
                  <a:pt x="1" y="9"/>
                </a:lnTo>
                <a:lnTo>
                  <a:pt x="0" y="5"/>
                </a:lnTo>
                <a:lnTo>
                  <a:pt x="1" y="3"/>
                </a:lnTo>
                <a:lnTo>
                  <a:pt x="1" y="2"/>
                </a:lnTo>
                <a:lnTo>
                  <a:pt x="3" y="2"/>
                </a:lnTo>
                <a:lnTo>
                  <a:pt x="5" y="0"/>
                </a:lnTo>
                <a:lnTo>
                  <a:pt x="39" y="0"/>
                </a:lnTo>
                <a:lnTo>
                  <a:pt x="41" y="2"/>
                </a:lnTo>
                <a:lnTo>
                  <a:pt x="43" y="2"/>
                </a:lnTo>
                <a:lnTo>
                  <a:pt x="45" y="3"/>
                </a:lnTo>
                <a:lnTo>
                  <a:pt x="45" y="5"/>
                </a:lnTo>
                <a:lnTo>
                  <a:pt x="45" y="9"/>
                </a:lnTo>
                <a:lnTo>
                  <a:pt x="43" y="11"/>
                </a:lnTo>
                <a:lnTo>
                  <a:pt x="41" y="11"/>
                </a:lnTo>
                <a:lnTo>
                  <a:pt x="39" y="12"/>
                </a:lnTo>
                <a:close/>
              </a:path>
            </a:pathLst>
          </a:custGeom>
          <a:solidFill>
            <a:srgbClr val="000000"/>
          </a:solidFill>
          <a:ln w="6350">
            <a:solidFill>
              <a:srgbClr val="000000"/>
            </a:solidFill>
            <a:prstDash val="solid"/>
            <a:round/>
            <a:headEnd/>
            <a:tailEnd/>
          </a:ln>
        </p:spPr>
        <p:txBody>
          <a:bodyPr/>
          <a:lstStyle/>
          <a:p>
            <a:endParaRPr lang="en-US"/>
          </a:p>
        </p:txBody>
      </p:sp>
      <p:sp>
        <p:nvSpPr>
          <p:cNvPr id="25620" name="Rectangle 20"/>
          <p:cNvSpPr>
            <a:spLocks noChangeArrowheads="1"/>
          </p:cNvSpPr>
          <p:nvPr/>
        </p:nvSpPr>
        <p:spPr bwMode="auto">
          <a:xfrm>
            <a:off x="4476750" y="3149054"/>
            <a:ext cx="968375" cy="1111250"/>
          </a:xfrm>
          <a:prstGeom prst="rect">
            <a:avLst/>
          </a:prstGeom>
          <a:solidFill>
            <a:schemeClr val="accent1"/>
          </a:solidFill>
          <a:ln w="6350">
            <a:solidFill>
              <a:schemeClr val="tx1"/>
            </a:solidFill>
            <a:miter lim="800000"/>
            <a:headEnd/>
            <a:tailEnd/>
          </a:ln>
        </p:spPr>
        <p:txBody>
          <a:bodyPr/>
          <a:lstStyle/>
          <a:p>
            <a:endParaRPr lang="en-GB"/>
          </a:p>
        </p:txBody>
      </p:sp>
      <p:sp>
        <p:nvSpPr>
          <p:cNvPr id="25621" name="Rectangle 21"/>
          <p:cNvSpPr>
            <a:spLocks noChangeArrowheads="1"/>
          </p:cNvSpPr>
          <p:nvPr/>
        </p:nvSpPr>
        <p:spPr bwMode="auto">
          <a:xfrm>
            <a:off x="4476750" y="3926929"/>
            <a:ext cx="968375" cy="333375"/>
          </a:xfrm>
          <a:prstGeom prst="rect">
            <a:avLst/>
          </a:prstGeom>
          <a:solidFill>
            <a:srgbClr val="FF6600"/>
          </a:solidFill>
          <a:ln w="6350">
            <a:solidFill>
              <a:schemeClr val="tx1"/>
            </a:solidFill>
            <a:miter lim="800000"/>
            <a:headEnd/>
            <a:tailEnd/>
          </a:ln>
        </p:spPr>
        <p:txBody>
          <a:bodyPr/>
          <a:lstStyle/>
          <a:p>
            <a:endParaRPr lang="en-GB"/>
          </a:p>
        </p:txBody>
      </p:sp>
      <p:sp>
        <p:nvSpPr>
          <p:cNvPr id="25622" name="Rectangle 22"/>
          <p:cNvSpPr>
            <a:spLocks noChangeArrowheads="1"/>
          </p:cNvSpPr>
          <p:nvPr/>
        </p:nvSpPr>
        <p:spPr bwMode="auto">
          <a:xfrm>
            <a:off x="5848350" y="3993604"/>
            <a:ext cx="2627313" cy="195262"/>
          </a:xfrm>
          <a:prstGeom prst="rect">
            <a:avLst/>
          </a:prstGeom>
          <a:noFill/>
          <a:ln w="6350">
            <a:noFill/>
            <a:miter lim="800000"/>
            <a:headEnd/>
            <a:tailEnd/>
          </a:ln>
        </p:spPr>
        <p:txBody>
          <a:bodyPr wrap="none" lIns="0" tIns="0" rIns="0" bIns="0">
            <a:spAutoFit/>
          </a:bodyPr>
          <a:lstStyle/>
          <a:p>
            <a:pPr defTabSz="957263" eaLnBrk="1" hangingPunct="1"/>
            <a:r>
              <a:rPr lang="en-GB" sz="1300" i="1" dirty="0">
                <a:cs typeface="Arial" charset="0"/>
              </a:rPr>
              <a:t>Minimum capital requirement (MCR)</a:t>
            </a:r>
          </a:p>
        </p:txBody>
      </p:sp>
      <p:sp>
        <p:nvSpPr>
          <p:cNvPr id="25623" name="Rectangle 23"/>
          <p:cNvSpPr>
            <a:spLocks noChangeArrowheads="1"/>
          </p:cNvSpPr>
          <p:nvPr/>
        </p:nvSpPr>
        <p:spPr bwMode="auto">
          <a:xfrm>
            <a:off x="5886450" y="3612604"/>
            <a:ext cx="2665413" cy="198437"/>
          </a:xfrm>
          <a:prstGeom prst="rect">
            <a:avLst/>
          </a:prstGeom>
          <a:noFill/>
          <a:ln w="6350">
            <a:noFill/>
            <a:miter lim="800000"/>
            <a:headEnd/>
            <a:tailEnd/>
          </a:ln>
        </p:spPr>
        <p:txBody>
          <a:bodyPr wrap="none" lIns="0" tIns="0" rIns="0" bIns="0">
            <a:spAutoFit/>
          </a:bodyPr>
          <a:lstStyle/>
          <a:p>
            <a:pPr defTabSz="957263" eaLnBrk="1" hangingPunct="1"/>
            <a:r>
              <a:rPr lang="en-GB" sz="1300" b="1">
                <a:cs typeface="Arial" charset="0"/>
              </a:rPr>
              <a:t>Solvency Capital Requirement (SCR)</a:t>
            </a:r>
            <a:endParaRPr lang="en-GB" sz="1400">
              <a:cs typeface="Arial" charset="0"/>
            </a:endParaRPr>
          </a:p>
        </p:txBody>
      </p:sp>
      <p:sp>
        <p:nvSpPr>
          <p:cNvPr id="25624" name="Freeform 24"/>
          <p:cNvSpPr>
            <a:spLocks/>
          </p:cNvSpPr>
          <p:nvPr/>
        </p:nvSpPr>
        <p:spPr bwMode="auto">
          <a:xfrm>
            <a:off x="5432425" y="3139529"/>
            <a:ext cx="276225" cy="1112837"/>
          </a:xfrm>
          <a:custGeom>
            <a:avLst/>
            <a:gdLst>
              <a:gd name="T0" fmla="*/ 13681 w 424"/>
              <a:gd name="T1" fmla="*/ 1312 h 1696"/>
              <a:gd name="T2" fmla="*/ 41043 w 424"/>
              <a:gd name="T3" fmla="*/ 4593 h 1696"/>
              <a:gd name="T4" fmla="*/ 65147 w 424"/>
              <a:gd name="T5" fmla="*/ 11811 h 1696"/>
              <a:gd name="T6" fmla="*/ 87949 w 424"/>
              <a:gd name="T7" fmla="*/ 20997 h 1696"/>
              <a:gd name="T8" fmla="*/ 106190 w 424"/>
              <a:gd name="T9" fmla="*/ 34120 h 1696"/>
              <a:gd name="T10" fmla="*/ 121826 w 424"/>
              <a:gd name="T11" fmla="*/ 49868 h 1696"/>
              <a:gd name="T12" fmla="*/ 127689 w 424"/>
              <a:gd name="T13" fmla="*/ 57742 h 1696"/>
              <a:gd name="T14" fmla="*/ 132249 w 424"/>
              <a:gd name="T15" fmla="*/ 66272 h 1696"/>
              <a:gd name="T16" fmla="*/ 134204 w 424"/>
              <a:gd name="T17" fmla="*/ 74145 h 1696"/>
              <a:gd name="T18" fmla="*/ 136810 w 424"/>
              <a:gd name="T19" fmla="*/ 83988 h 1696"/>
              <a:gd name="T20" fmla="*/ 138113 w 424"/>
              <a:gd name="T21" fmla="*/ 93174 h 1696"/>
              <a:gd name="T22" fmla="*/ 138113 w 424"/>
              <a:gd name="T23" fmla="*/ 469150 h 1696"/>
              <a:gd name="T24" fmla="*/ 139415 w 424"/>
              <a:gd name="T25" fmla="*/ 478336 h 1696"/>
              <a:gd name="T26" fmla="*/ 142673 w 424"/>
              <a:gd name="T27" fmla="*/ 487522 h 1696"/>
              <a:gd name="T28" fmla="*/ 145930 w 424"/>
              <a:gd name="T29" fmla="*/ 496052 h 1696"/>
              <a:gd name="T30" fmla="*/ 151793 w 424"/>
              <a:gd name="T31" fmla="*/ 503926 h 1696"/>
              <a:gd name="T32" fmla="*/ 161566 w 424"/>
              <a:gd name="T33" fmla="*/ 515737 h 1696"/>
              <a:gd name="T34" fmla="*/ 179155 w 424"/>
              <a:gd name="T35" fmla="*/ 530172 h 1696"/>
              <a:gd name="T36" fmla="*/ 198700 w 424"/>
              <a:gd name="T37" fmla="*/ 540671 h 1696"/>
              <a:gd name="T38" fmla="*/ 222153 w 424"/>
              <a:gd name="T39" fmla="*/ 549857 h 1696"/>
              <a:gd name="T40" fmla="*/ 247560 w 424"/>
              <a:gd name="T41" fmla="*/ 555106 h 1696"/>
              <a:gd name="T42" fmla="*/ 276225 w 424"/>
              <a:gd name="T43" fmla="*/ 557075 h 1696"/>
              <a:gd name="T44" fmla="*/ 247560 w 424"/>
              <a:gd name="T45" fmla="*/ 558387 h 1696"/>
              <a:gd name="T46" fmla="*/ 222153 w 424"/>
              <a:gd name="T47" fmla="*/ 564292 h 1696"/>
              <a:gd name="T48" fmla="*/ 198700 w 424"/>
              <a:gd name="T49" fmla="*/ 572822 h 1696"/>
              <a:gd name="T50" fmla="*/ 179155 w 424"/>
              <a:gd name="T51" fmla="*/ 584633 h 1696"/>
              <a:gd name="T52" fmla="*/ 161566 w 424"/>
              <a:gd name="T53" fmla="*/ 598412 h 1696"/>
              <a:gd name="T54" fmla="*/ 151793 w 424"/>
              <a:gd name="T55" fmla="*/ 608911 h 1696"/>
              <a:gd name="T56" fmla="*/ 145930 w 424"/>
              <a:gd name="T57" fmla="*/ 618753 h 1696"/>
              <a:gd name="T58" fmla="*/ 142673 w 424"/>
              <a:gd name="T59" fmla="*/ 626627 h 1696"/>
              <a:gd name="T60" fmla="*/ 139415 w 424"/>
              <a:gd name="T61" fmla="*/ 635813 h 1696"/>
              <a:gd name="T62" fmla="*/ 138113 w 424"/>
              <a:gd name="T63" fmla="*/ 644343 h 1696"/>
              <a:gd name="T64" fmla="*/ 138113 w 424"/>
              <a:gd name="T65" fmla="*/ 1020975 h 1696"/>
              <a:gd name="T66" fmla="*/ 136810 w 424"/>
              <a:gd name="T67" fmla="*/ 1030818 h 1696"/>
              <a:gd name="T68" fmla="*/ 134204 w 424"/>
              <a:gd name="T69" fmla="*/ 1038692 h 1696"/>
              <a:gd name="T70" fmla="*/ 132249 w 424"/>
              <a:gd name="T71" fmla="*/ 1048534 h 1696"/>
              <a:gd name="T72" fmla="*/ 127689 w 424"/>
              <a:gd name="T73" fmla="*/ 1056408 h 1696"/>
              <a:gd name="T74" fmla="*/ 121826 w 424"/>
              <a:gd name="T75" fmla="*/ 1064938 h 1696"/>
              <a:gd name="T76" fmla="*/ 106190 w 424"/>
              <a:gd name="T77" fmla="*/ 1080029 h 1696"/>
              <a:gd name="T78" fmla="*/ 87949 w 424"/>
              <a:gd name="T79" fmla="*/ 1091840 h 1696"/>
              <a:gd name="T80" fmla="*/ 65147 w 424"/>
              <a:gd name="T81" fmla="*/ 1102339 h 1696"/>
              <a:gd name="T82" fmla="*/ 41043 w 424"/>
              <a:gd name="T83" fmla="*/ 1109556 h 1696"/>
              <a:gd name="T84" fmla="*/ 13681 w 424"/>
              <a:gd name="T85" fmla="*/ 1112837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a:lstStyle/>
          <a:p>
            <a:endParaRPr lang="en-US"/>
          </a:p>
        </p:txBody>
      </p:sp>
      <p:sp>
        <p:nvSpPr>
          <p:cNvPr id="25625" name="Freeform 25"/>
          <p:cNvSpPr>
            <a:spLocks noEditPoints="1"/>
          </p:cNvSpPr>
          <p:nvPr/>
        </p:nvSpPr>
        <p:spPr bwMode="auto">
          <a:xfrm>
            <a:off x="4846638" y="4055516"/>
            <a:ext cx="865187" cy="60325"/>
          </a:xfrm>
          <a:custGeom>
            <a:avLst/>
            <a:gdLst>
              <a:gd name="T0" fmla="*/ 29428 w 1323"/>
              <a:gd name="T1" fmla="*/ 25471 h 90"/>
              <a:gd name="T2" fmla="*/ 861917 w 1323"/>
              <a:gd name="T3" fmla="*/ 25471 h 90"/>
              <a:gd name="T4" fmla="*/ 862571 w 1323"/>
              <a:gd name="T5" fmla="*/ 26811 h 90"/>
              <a:gd name="T6" fmla="*/ 863879 w 1323"/>
              <a:gd name="T7" fmla="*/ 26811 h 90"/>
              <a:gd name="T8" fmla="*/ 865187 w 1323"/>
              <a:gd name="T9" fmla="*/ 28152 h 90"/>
              <a:gd name="T10" fmla="*/ 865187 w 1323"/>
              <a:gd name="T11" fmla="*/ 30163 h 90"/>
              <a:gd name="T12" fmla="*/ 865187 w 1323"/>
              <a:gd name="T13" fmla="*/ 31503 h 90"/>
              <a:gd name="T14" fmla="*/ 863879 w 1323"/>
              <a:gd name="T15" fmla="*/ 32844 h 90"/>
              <a:gd name="T16" fmla="*/ 862571 w 1323"/>
              <a:gd name="T17" fmla="*/ 32844 h 90"/>
              <a:gd name="T18" fmla="*/ 861917 w 1323"/>
              <a:gd name="T19" fmla="*/ 34184 h 90"/>
              <a:gd name="T20" fmla="*/ 29428 w 1323"/>
              <a:gd name="T21" fmla="*/ 34184 h 90"/>
              <a:gd name="T22" fmla="*/ 28120 w 1323"/>
              <a:gd name="T23" fmla="*/ 32844 h 90"/>
              <a:gd name="T24" fmla="*/ 26812 w 1323"/>
              <a:gd name="T25" fmla="*/ 32844 h 90"/>
              <a:gd name="T26" fmla="*/ 25504 w 1323"/>
              <a:gd name="T27" fmla="*/ 31503 h 90"/>
              <a:gd name="T28" fmla="*/ 25504 w 1323"/>
              <a:gd name="T29" fmla="*/ 30163 h 90"/>
              <a:gd name="T30" fmla="*/ 25504 w 1323"/>
              <a:gd name="T31" fmla="*/ 28152 h 90"/>
              <a:gd name="T32" fmla="*/ 26812 w 1323"/>
              <a:gd name="T33" fmla="*/ 26811 h 90"/>
              <a:gd name="T34" fmla="*/ 28120 w 1323"/>
              <a:gd name="T35" fmla="*/ 26811 h 90"/>
              <a:gd name="T36" fmla="*/ 29428 w 1323"/>
              <a:gd name="T37" fmla="*/ 25471 h 90"/>
              <a:gd name="T38" fmla="*/ 29428 w 1323"/>
              <a:gd name="T39" fmla="*/ 25471 h 90"/>
              <a:gd name="T40" fmla="*/ 29428 w 1323"/>
              <a:gd name="T41" fmla="*/ 60325 h 90"/>
              <a:gd name="T42" fmla="*/ 25504 w 1323"/>
              <a:gd name="T43" fmla="*/ 58984 h 90"/>
              <a:gd name="T44" fmla="*/ 23543 w 1323"/>
              <a:gd name="T45" fmla="*/ 58984 h 90"/>
              <a:gd name="T46" fmla="*/ 17657 w 1323"/>
              <a:gd name="T47" fmla="*/ 58314 h 90"/>
              <a:gd name="T48" fmla="*/ 13079 w 1323"/>
              <a:gd name="T49" fmla="*/ 54293 h 90"/>
              <a:gd name="T50" fmla="*/ 8501 w 1323"/>
              <a:gd name="T51" fmla="*/ 50941 h 90"/>
              <a:gd name="T52" fmla="*/ 4578 w 1323"/>
              <a:gd name="T53" fmla="*/ 47590 h 90"/>
              <a:gd name="T54" fmla="*/ 2616 w 1323"/>
              <a:gd name="T55" fmla="*/ 41557 h 90"/>
              <a:gd name="T56" fmla="*/ 0 w 1323"/>
              <a:gd name="T57" fmla="*/ 36195 h 90"/>
              <a:gd name="T58" fmla="*/ 0 w 1323"/>
              <a:gd name="T59" fmla="*/ 32844 h 90"/>
              <a:gd name="T60" fmla="*/ 0 w 1323"/>
              <a:gd name="T61" fmla="*/ 30163 h 90"/>
              <a:gd name="T62" fmla="*/ 0 w 1323"/>
              <a:gd name="T63" fmla="*/ 26811 h 90"/>
              <a:gd name="T64" fmla="*/ 0 w 1323"/>
              <a:gd name="T65" fmla="*/ 23460 h 90"/>
              <a:gd name="T66" fmla="*/ 2616 w 1323"/>
              <a:gd name="T67" fmla="*/ 18098 h 90"/>
              <a:gd name="T68" fmla="*/ 4578 w 1323"/>
              <a:gd name="T69" fmla="*/ 13406 h 90"/>
              <a:gd name="T70" fmla="*/ 8501 w 1323"/>
              <a:gd name="T71" fmla="*/ 8714 h 90"/>
              <a:gd name="T72" fmla="*/ 13079 w 1323"/>
              <a:gd name="T73" fmla="*/ 5362 h 90"/>
              <a:gd name="T74" fmla="*/ 17657 w 1323"/>
              <a:gd name="T75" fmla="*/ 1341 h 90"/>
              <a:gd name="T76" fmla="*/ 23543 w 1323"/>
              <a:gd name="T77" fmla="*/ 0 h 90"/>
              <a:gd name="T78" fmla="*/ 25504 w 1323"/>
              <a:gd name="T79" fmla="*/ 0 h 90"/>
              <a:gd name="T80" fmla="*/ 29428 w 1323"/>
              <a:gd name="T81" fmla="*/ 0 h 90"/>
              <a:gd name="T82" fmla="*/ 31390 w 1323"/>
              <a:gd name="T83" fmla="*/ 0 h 90"/>
              <a:gd name="T84" fmla="*/ 35314 w 1323"/>
              <a:gd name="T85" fmla="*/ 0 h 90"/>
              <a:gd name="T86" fmla="*/ 41199 w 1323"/>
              <a:gd name="T87" fmla="*/ 1341 h 90"/>
              <a:gd name="T88" fmla="*/ 45777 w 1323"/>
              <a:gd name="T89" fmla="*/ 5362 h 90"/>
              <a:gd name="T90" fmla="*/ 49047 w 1323"/>
              <a:gd name="T91" fmla="*/ 8714 h 90"/>
              <a:gd name="T92" fmla="*/ 54279 w 1323"/>
              <a:gd name="T93" fmla="*/ 13406 h 90"/>
              <a:gd name="T94" fmla="*/ 56240 w 1323"/>
              <a:gd name="T95" fmla="*/ 18098 h 90"/>
              <a:gd name="T96" fmla="*/ 57548 w 1323"/>
              <a:gd name="T97" fmla="*/ 23460 h 90"/>
              <a:gd name="T98" fmla="*/ 58856 w 1323"/>
              <a:gd name="T99" fmla="*/ 26811 h 90"/>
              <a:gd name="T100" fmla="*/ 58856 w 1323"/>
              <a:gd name="T101" fmla="*/ 30163 h 90"/>
              <a:gd name="T102" fmla="*/ 58856 w 1323"/>
              <a:gd name="T103" fmla="*/ 32844 h 90"/>
              <a:gd name="T104" fmla="*/ 57548 w 1323"/>
              <a:gd name="T105" fmla="*/ 36195 h 90"/>
              <a:gd name="T106" fmla="*/ 56240 w 1323"/>
              <a:gd name="T107" fmla="*/ 41557 h 90"/>
              <a:gd name="T108" fmla="*/ 54279 w 1323"/>
              <a:gd name="T109" fmla="*/ 47590 h 90"/>
              <a:gd name="T110" fmla="*/ 49047 w 1323"/>
              <a:gd name="T111" fmla="*/ 50941 h 90"/>
              <a:gd name="T112" fmla="*/ 45777 w 1323"/>
              <a:gd name="T113" fmla="*/ 54293 h 90"/>
              <a:gd name="T114" fmla="*/ 41199 w 1323"/>
              <a:gd name="T115" fmla="*/ 58314 h 90"/>
              <a:gd name="T116" fmla="*/ 35314 w 1323"/>
              <a:gd name="T117" fmla="*/ 58984 h 90"/>
              <a:gd name="T118" fmla="*/ 31390 w 1323"/>
              <a:gd name="T119" fmla="*/ 58984 h 90"/>
              <a:gd name="T120" fmla="*/ 29428 w 1323"/>
              <a:gd name="T121" fmla="*/ 60325 h 90"/>
              <a:gd name="T122" fmla="*/ 29428 w 1323"/>
              <a:gd name="T123" fmla="*/ 60325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n-US"/>
          </a:p>
        </p:txBody>
      </p:sp>
      <p:sp>
        <p:nvSpPr>
          <p:cNvPr id="25626" name="Freeform 26"/>
          <p:cNvSpPr>
            <a:spLocks noEditPoints="1"/>
          </p:cNvSpPr>
          <p:nvPr/>
        </p:nvSpPr>
        <p:spPr bwMode="auto">
          <a:xfrm>
            <a:off x="3324225" y="3141116"/>
            <a:ext cx="2105025" cy="7938"/>
          </a:xfrm>
          <a:custGeom>
            <a:avLst/>
            <a:gdLst>
              <a:gd name="T0" fmla="*/ 2102172 w 2951"/>
              <a:gd name="T1" fmla="*/ 1323 h 12"/>
              <a:gd name="T2" fmla="*/ 2017999 w 2951"/>
              <a:gd name="T3" fmla="*/ 7277 h 12"/>
              <a:gd name="T4" fmla="*/ 2048672 w 2951"/>
              <a:gd name="T5" fmla="*/ 5954 h 12"/>
              <a:gd name="T6" fmla="*/ 1961646 w 2951"/>
              <a:gd name="T7" fmla="*/ 1323 h 12"/>
              <a:gd name="T8" fmla="*/ 1988040 w 2951"/>
              <a:gd name="T9" fmla="*/ 7938 h 12"/>
              <a:gd name="T10" fmla="*/ 1934540 w 2951"/>
              <a:gd name="T11" fmla="*/ 1323 h 12"/>
              <a:gd name="T12" fmla="*/ 1850368 w 2951"/>
              <a:gd name="T13" fmla="*/ 7277 h 12"/>
              <a:gd name="T14" fmla="*/ 1881041 w 2951"/>
              <a:gd name="T15" fmla="*/ 5954 h 12"/>
              <a:gd name="T16" fmla="*/ 1794015 w 2951"/>
              <a:gd name="T17" fmla="*/ 1323 h 12"/>
              <a:gd name="T18" fmla="*/ 1820408 w 2951"/>
              <a:gd name="T19" fmla="*/ 7938 h 12"/>
              <a:gd name="T20" fmla="*/ 1766908 w 2951"/>
              <a:gd name="T21" fmla="*/ 1323 h 12"/>
              <a:gd name="T22" fmla="*/ 1682023 w 2951"/>
              <a:gd name="T23" fmla="*/ 7277 h 12"/>
              <a:gd name="T24" fmla="*/ 1712696 w 2951"/>
              <a:gd name="T25" fmla="*/ 5954 h 12"/>
              <a:gd name="T26" fmla="*/ 1625670 w 2951"/>
              <a:gd name="T27" fmla="*/ 1323 h 12"/>
              <a:gd name="T28" fmla="*/ 1652776 w 2951"/>
              <a:gd name="T29" fmla="*/ 7938 h 12"/>
              <a:gd name="T30" fmla="*/ 1597850 w 2951"/>
              <a:gd name="T31" fmla="*/ 1323 h 12"/>
              <a:gd name="T32" fmla="*/ 1512964 w 2951"/>
              <a:gd name="T33" fmla="*/ 7277 h 12"/>
              <a:gd name="T34" fmla="*/ 1544351 w 2951"/>
              <a:gd name="T35" fmla="*/ 5954 h 12"/>
              <a:gd name="T36" fmla="*/ 1458038 w 2951"/>
              <a:gd name="T37" fmla="*/ 1323 h 12"/>
              <a:gd name="T38" fmla="*/ 1485145 w 2951"/>
              <a:gd name="T39" fmla="*/ 7938 h 12"/>
              <a:gd name="T40" fmla="*/ 1430219 w 2951"/>
              <a:gd name="T41" fmla="*/ 1323 h 12"/>
              <a:gd name="T42" fmla="*/ 1345333 w 2951"/>
              <a:gd name="T43" fmla="*/ 7277 h 12"/>
              <a:gd name="T44" fmla="*/ 1376006 w 2951"/>
              <a:gd name="T45" fmla="*/ 5954 h 12"/>
              <a:gd name="T46" fmla="*/ 1288980 w 2951"/>
              <a:gd name="T47" fmla="*/ 1323 h 12"/>
              <a:gd name="T48" fmla="*/ 1316086 w 2951"/>
              <a:gd name="T49" fmla="*/ 7938 h 12"/>
              <a:gd name="T50" fmla="*/ 1262587 w 2951"/>
              <a:gd name="T51" fmla="*/ 1323 h 12"/>
              <a:gd name="T52" fmla="*/ 1177701 w 2951"/>
              <a:gd name="T53" fmla="*/ 7277 h 12"/>
              <a:gd name="T54" fmla="*/ 1208374 w 2951"/>
              <a:gd name="T55" fmla="*/ 5954 h 12"/>
              <a:gd name="T56" fmla="*/ 1121348 w 2951"/>
              <a:gd name="T57" fmla="*/ 1323 h 12"/>
              <a:gd name="T58" fmla="*/ 1148455 w 2951"/>
              <a:gd name="T59" fmla="*/ 7938 h 12"/>
              <a:gd name="T60" fmla="*/ 1094242 w 2951"/>
              <a:gd name="T61" fmla="*/ 1323 h 12"/>
              <a:gd name="T62" fmla="*/ 1010070 w 2951"/>
              <a:gd name="T63" fmla="*/ 7277 h 12"/>
              <a:gd name="T64" fmla="*/ 1040743 w 2951"/>
              <a:gd name="T65" fmla="*/ 5954 h 12"/>
              <a:gd name="T66" fmla="*/ 953717 w 2951"/>
              <a:gd name="T67" fmla="*/ 1323 h 12"/>
              <a:gd name="T68" fmla="*/ 980823 w 2951"/>
              <a:gd name="T69" fmla="*/ 7938 h 12"/>
              <a:gd name="T70" fmla="*/ 925897 w 2951"/>
              <a:gd name="T71" fmla="*/ 1323 h 12"/>
              <a:gd name="T72" fmla="*/ 841011 w 2951"/>
              <a:gd name="T73" fmla="*/ 7277 h 12"/>
              <a:gd name="T74" fmla="*/ 871684 w 2951"/>
              <a:gd name="T75" fmla="*/ 5954 h 12"/>
              <a:gd name="T76" fmla="*/ 786085 w 2951"/>
              <a:gd name="T77" fmla="*/ 1323 h 12"/>
              <a:gd name="T78" fmla="*/ 813192 w 2951"/>
              <a:gd name="T79" fmla="*/ 7938 h 12"/>
              <a:gd name="T80" fmla="*/ 757552 w 2951"/>
              <a:gd name="T81" fmla="*/ 1323 h 12"/>
              <a:gd name="T82" fmla="*/ 673380 w 2951"/>
              <a:gd name="T83" fmla="*/ 7277 h 12"/>
              <a:gd name="T84" fmla="*/ 704053 w 2951"/>
              <a:gd name="T85" fmla="*/ 5954 h 12"/>
              <a:gd name="T86" fmla="*/ 617027 w 2951"/>
              <a:gd name="T87" fmla="*/ 1323 h 12"/>
              <a:gd name="T88" fmla="*/ 644133 w 2951"/>
              <a:gd name="T89" fmla="*/ 7938 h 12"/>
              <a:gd name="T90" fmla="*/ 589921 w 2951"/>
              <a:gd name="T91" fmla="*/ 1323 h 12"/>
              <a:gd name="T92" fmla="*/ 505748 w 2951"/>
              <a:gd name="T93" fmla="*/ 7277 h 12"/>
              <a:gd name="T94" fmla="*/ 536421 w 2951"/>
              <a:gd name="T95" fmla="*/ 5954 h 12"/>
              <a:gd name="T96" fmla="*/ 449395 w 2951"/>
              <a:gd name="T97" fmla="*/ 1323 h 12"/>
              <a:gd name="T98" fmla="*/ 475788 w 2951"/>
              <a:gd name="T99" fmla="*/ 7938 h 12"/>
              <a:gd name="T100" fmla="*/ 422289 w 2951"/>
              <a:gd name="T101" fmla="*/ 1323 h 12"/>
              <a:gd name="T102" fmla="*/ 338117 w 2951"/>
              <a:gd name="T103" fmla="*/ 7277 h 12"/>
              <a:gd name="T104" fmla="*/ 368790 w 2951"/>
              <a:gd name="T105" fmla="*/ 5954 h 12"/>
              <a:gd name="T106" fmla="*/ 281764 w 2951"/>
              <a:gd name="T107" fmla="*/ 1323 h 12"/>
              <a:gd name="T108" fmla="*/ 308157 w 2951"/>
              <a:gd name="T109" fmla="*/ 7938 h 12"/>
              <a:gd name="T110" fmla="*/ 253231 w 2951"/>
              <a:gd name="T111" fmla="*/ 1323 h 12"/>
              <a:gd name="T112" fmla="*/ 169058 w 2951"/>
              <a:gd name="T113" fmla="*/ 7277 h 12"/>
              <a:gd name="T114" fmla="*/ 199731 w 2951"/>
              <a:gd name="T115" fmla="*/ 5954 h 12"/>
              <a:gd name="T116" fmla="*/ 113419 w 2951"/>
              <a:gd name="T117" fmla="*/ 1323 h 12"/>
              <a:gd name="T118" fmla="*/ 140525 w 2951"/>
              <a:gd name="T119" fmla="*/ 7938 h 12"/>
              <a:gd name="T120" fmla="*/ 85599 w 2951"/>
              <a:gd name="T121" fmla="*/ 1323 h 12"/>
              <a:gd name="T122" fmla="*/ 713 w 2951"/>
              <a:gd name="T123" fmla="*/ 7277 h 12"/>
              <a:gd name="T124" fmla="*/ 32100 w 2951"/>
              <a:gd name="T125" fmla="*/ 5954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51" h="12">
                <a:moveTo>
                  <a:pt x="2945" y="12"/>
                </a:moveTo>
                <a:lnTo>
                  <a:pt x="2911" y="12"/>
                </a:lnTo>
                <a:lnTo>
                  <a:pt x="2909" y="11"/>
                </a:lnTo>
                <a:lnTo>
                  <a:pt x="2908" y="11"/>
                </a:lnTo>
                <a:lnTo>
                  <a:pt x="2906" y="9"/>
                </a:lnTo>
                <a:lnTo>
                  <a:pt x="2906" y="5"/>
                </a:lnTo>
                <a:lnTo>
                  <a:pt x="2906" y="3"/>
                </a:lnTo>
                <a:lnTo>
                  <a:pt x="2908" y="2"/>
                </a:lnTo>
                <a:lnTo>
                  <a:pt x="2909" y="2"/>
                </a:lnTo>
                <a:lnTo>
                  <a:pt x="2911" y="0"/>
                </a:lnTo>
                <a:lnTo>
                  <a:pt x="2945" y="0"/>
                </a:lnTo>
                <a:lnTo>
                  <a:pt x="2947" y="2"/>
                </a:lnTo>
                <a:lnTo>
                  <a:pt x="2949" y="2"/>
                </a:lnTo>
                <a:lnTo>
                  <a:pt x="2951" y="3"/>
                </a:lnTo>
                <a:lnTo>
                  <a:pt x="2951" y="5"/>
                </a:lnTo>
                <a:lnTo>
                  <a:pt x="2951" y="9"/>
                </a:lnTo>
                <a:lnTo>
                  <a:pt x="2949" y="11"/>
                </a:lnTo>
                <a:lnTo>
                  <a:pt x="2947" y="11"/>
                </a:lnTo>
                <a:lnTo>
                  <a:pt x="2945" y="12"/>
                </a:lnTo>
                <a:close/>
                <a:moveTo>
                  <a:pt x="2866" y="12"/>
                </a:moveTo>
                <a:lnTo>
                  <a:pt x="2832" y="12"/>
                </a:lnTo>
                <a:lnTo>
                  <a:pt x="2831" y="11"/>
                </a:lnTo>
                <a:lnTo>
                  <a:pt x="2829" y="11"/>
                </a:lnTo>
                <a:lnTo>
                  <a:pt x="2829" y="9"/>
                </a:lnTo>
                <a:lnTo>
                  <a:pt x="2827" y="5"/>
                </a:lnTo>
                <a:lnTo>
                  <a:pt x="2829" y="3"/>
                </a:lnTo>
                <a:lnTo>
                  <a:pt x="2829" y="2"/>
                </a:lnTo>
                <a:lnTo>
                  <a:pt x="2831" y="2"/>
                </a:lnTo>
                <a:lnTo>
                  <a:pt x="2832" y="0"/>
                </a:lnTo>
                <a:lnTo>
                  <a:pt x="2866" y="0"/>
                </a:lnTo>
                <a:lnTo>
                  <a:pt x="2868" y="2"/>
                </a:lnTo>
                <a:lnTo>
                  <a:pt x="2870" y="2"/>
                </a:lnTo>
                <a:lnTo>
                  <a:pt x="2872" y="3"/>
                </a:lnTo>
                <a:lnTo>
                  <a:pt x="2872" y="5"/>
                </a:lnTo>
                <a:lnTo>
                  <a:pt x="2872" y="9"/>
                </a:lnTo>
                <a:lnTo>
                  <a:pt x="2870" y="11"/>
                </a:lnTo>
                <a:lnTo>
                  <a:pt x="2868" y="11"/>
                </a:lnTo>
                <a:lnTo>
                  <a:pt x="2866" y="12"/>
                </a:lnTo>
                <a:close/>
                <a:moveTo>
                  <a:pt x="2787" y="12"/>
                </a:moveTo>
                <a:lnTo>
                  <a:pt x="2755" y="12"/>
                </a:lnTo>
                <a:lnTo>
                  <a:pt x="2752" y="11"/>
                </a:lnTo>
                <a:lnTo>
                  <a:pt x="2750" y="11"/>
                </a:lnTo>
                <a:lnTo>
                  <a:pt x="2750" y="9"/>
                </a:lnTo>
                <a:lnTo>
                  <a:pt x="2750" y="5"/>
                </a:lnTo>
                <a:lnTo>
                  <a:pt x="2750" y="3"/>
                </a:lnTo>
                <a:lnTo>
                  <a:pt x="2750" y="2"/>
                </a:lnTo>
                <a:lnTo>
                  <a:pt x="2752" y="2"/>
                </a:lnTo>
                <a:lnTo>
                  <a:pt x="2755" y="0"/>
                </a:lnTo>
                <a:lnTo>
                  <a:pt x="2787" y="0"/>
                </a:lnTo>
                <a:lnTo>
                  <a:pt x="2791" y="2"/>
                </a:lnTo>
                <a:lnTo>
                  <a:pt x="2793" y="2"/>
                </a:lnTo>
                <a:lnTo>
                  <a:pt x="2793" y="3"/>
                </a:lnTo>
                <a:lnTo>
                  <a:pt x="2795" y="5"/>
                </a:lnTo>
                <a:lnTo>
                  <a:pt x="2793" y="9"/>
                </a:lnTo>
                <a:lnTo>
                  <a:pt x="2793" y="11"/>
                </a:lnTo>
                <a:lnTo>
                  <a:pt x="2791" y="11"/>
                </a:lnTo>
                <a:lnTo>
                  <a:pt x="2787" y="12"/>
                </a:lnTo>
                <a:close/>
                <a:moveTo>
                  <a:pt x="2710" y="12"/>
                </a:moveTo>
                <a:lnTo>
                  <a:pt x="2676" y="12"/>
                </a:lnTo>
                <a:lnTo>
                  <a:pt x="2674" y="11"/>
                </a:lnTo>
                <a:lnTo>
                  <a:pt x="2673" y="11"/>
                </a:lnTo>
                <a:lnTo>
                  <a:pt x="2671" y="9"/>
                </a:lnTo>
                <a:lnTo>
                  <a:pt x="2671" y="5"/>
                </a:lnTo>
                <a:lnTo>
                  <a:pt x="2671" y="3"/>
                </a:lnTo>
                <a:lnTo>
                  <a:pt x="2673" y="2"/>
                </a:lnTo>
                <a:lnTo>
                  <a:pt x="2674" y="2"/>
                </a:lnTo>
                <a:lnTo>
                  <a:pt x="2676" y="0"/>
                </a:lnTo>
                <a:lnTo>
                  <a:pt x="2710" y="0"/>
                </a:lnTo>
                <a:lnTo>
                  <a:pt x="2712" y="2"/>
                </a:lnTo>
                <a:lnTo>
                  <a:pt x="2714" y="2"/>
                </a:lnTo>
                <a:lnTo>
                  <a:pt x="2716" y="3"/>
                </a:lnTo>
                <a:lnTo>
                  <a:pt x="2716" y="5"/>
                </a:lnTo>
                <a:lnTo>
                  <a:pt x="2716" y="9"/>
                </a:lnTo>
                <a:lnTo>
                  <a:pt x="2714" y="11"/>
                </a:lnTo>
                <a:lnTo>
                  <a:pt x="2712" y="11"/>
                </a:lnTo>
                <a:lnTo>
                  <a:pt x="2710" y="12"/>
                </a:lnTo>
                <a:close/>
                <a:moveTo>
                  <a:pt x="2631" y="12"/>
                </a:moveTo>
                <a:lnTo>
                  <a:pt x="2597" y="12"/>
                </a:lnTo>
                <a:lnTo>
                  <a:pt x="2595" y="11"/>
                </a:lnTo>
                <a:lnTo>
                  <a:pt x="2594" y="11"/>
                </a:lnTo>
                <a:lnTo>
                  <a:pt x="2592" y="9"/>
                </a:lnTo>
                <a:lnTo>
                  <a:pt x="2592" y="5"/>
                </a:lnTo>
                <a:lnTo>
                  <a:pt x="2592" y="3"/>
                </a:lnTo>
                <a:lnTo>
                  <a:pt x="2594" y="2"/>
                </a:lnTo>
                <a:lnTo>
                  <a:pt x="2595" y="2"/>
                </a:lnTo>
                <a:lnTo>
                  <a:pt x="2597" y="0"/>
                </a:lnTo>
                <a:lnTo>
                  <a:pt x="2631" y="0"/>
                </a:lnTo>
                <a:lnTo>
                  <a:pt x="2633" y="2"/>
                </a:lnTo>
                <a:lnTo>
                  <a:pt x="2635" y="2"/>
                </a:lnTo>
                <a:lnTo>
                  <a:pt x="2637" y="3"/>
                </a:lnTo>
                <a:lnTo>
                  <a:pt x="2637" y="5"/>
                </a:lnTo>
                <a:lnTo>
                  <a:pt x="2637" y="9"/>
                </a:lnTo>
                <a:lnTo>
                  <a:pt x="2635" y="11"/>
                </a:lnTo>
                <a:lnTo>
                  <a:pt x="2633" y="11"/>
                </a:lnTo>
                <a:lnTo>
                  <a:pt x="2631" y="12"/>
                </a:lnTo>
                <a:close/>
                <a:moveTo>
                  <a:pt x="2552" y="12"/>
                </a:moveTo>
                <a:lnTo>
                  <a:pt x="2518" y="12"/>
                </a:lnTo>
                <a:lnTo>
                  <a:pt x="2516" y="11"/>
                </a:lnTo>
                <a:lnTo>
                  <a:pt x="2515" y="11"/>
                </a:lnTo>
                <a:lnTo>
                  <a:pt x="2515" y="9"/>
                </a:lnTo>
                <a:lnTo>
                  <a:pt x="2513" y="5"/>
                </a:lnTo>
                <a:lnTo>
                  <a:pt x="2515" y="3"/>
                </a:lnTo>
                <a:lnTo>
                  <a:pt x="2515" y="2"/>
                </a:lnTo>
                <a:lnTo>
                  <a:pt x="2516" y="2"/>
                </a:lnTo>
                <a:lnTo>
                  <a:pt x="2518" y="0"/>
                </a:lnTo>
                <a:lnTo>
                  <a:pt x="2552" y="0"/>
                </a:lnTo>
                <a:lnTo>
                  <a:pt x="2554" y="2"/>
                </a:lnTo>
                <a:lnTo>
                  <a:pt x="2556" y="2"/>
                </a:lnTo>
                <a:lnTo>
                  <a:pt x="2558" y="3"/>
                </a:lnTo>
                <a:lnTo>
                  <a:pt x="2558" y="5"/>
                </a:lnTo>
                <a:lnTo>
                  <a:pt x="2558" y="9"/>
                </a:lnTo>
                <a:lnTo>
                  <a:pt x="2556" y="11"/>
                </a:lnTo>
                <a:lnTo>
                  <a:pt x="2554" y="11"/>
                </a:lnTo>
                <a:lnTo>
                  <a:pt x="2552" y="12"/>
                </a:lnTo>
                <a:close/>
                <a:moveTo>
                  <a:pt x="2473" y="12"/>
                </a:moveTo>
                <a:lnTo>
                  <a:pt x="2441" y="12"/>
                </a:lnTo>
                <a:lnTo>
                  <a:pt x="2437" y="11"/>
                </a:lnTo>
                <a:lnTo>
                  <a:pt x="2436" y="11"/>
                </a:lnTo>
                <a:lnTo>
                  <a:pt x="2436" y="9"/>
                </a:lnTo>
                <a:lnTo>
                  <a:pt x="2436" y="5"/>
                </a:lnTo>
                <a:lnTo>
                  <a:pt x="2436" y="3"/>
                </a:lnTo>
                <a:lnTo>
                  <a:pt x="2436" y="2"/>
                </a:lnTo>
                <a:lnTo>
                  <a:pt x="2437" y="2"/>
                </a:lnTo>
                <a:lnTo>
                  <a:pt x="2441" y="0"/>
                </a:lnTo>
                <a:lnTo>
                  <a:pt x="2473" y="0"/>
                </a:lnTo>
                <a:lnTo>
                  <a:pt x="2477" y="2"/>
                </a:lnTo>
                <a:lnTo>
                  <a:pt x="2479" y="2"/>
                </a:lnTo>
                <a:lnTo>
                  <a:pt x="2479" y="3"/>
                </a:lnTo>
                <a:lnTo>
                  <a:pt x="2480" y="5"/>
                </a:lnTo>
                <a:lnTo>
                  <a:pt x="2479" y="9"/>
                </a:lnTo>
                <a:lnTo>
                  <a:pt x="2479" y="11"/>
                </a:lnTo>
                <a:lnTo>
                  <a:pt x="2477" y="11"/>
                </a:lnTo>
                <a:lnTo>
                  <a:pt x="2473" y="12"/>
                </a:lnTo>
                <a:close/>
                <a:moveTo>
                  <a:pt x="2396" y="12"/>
                </a:moveTo>
                <a:lnTo>
                  <a:pt x="2362" y="12"/>
                </a:lnTo>
                <a:lnTo>
                  <a:pt x="2360" y="11"/>
                </a:lnTo>
                <a:lnTo>
                  <a:pt x="2358" y="11"/>
                </a:lnTo>
                <a:lnTo>
                  <a:pt x="2357" y="9"/>
                </a:lnTo>
                <a:lnTo>
                  <a:pt x="2357" y="5"/>
                </a:lnTo>
                <a:lnTo>
                  <a:pt x="2357" y="3"/>
                </a:lnTo>
                <a:lnTo>
                  <a:pt x="2358" y="2"/>
                </a:lnTo>
                <a:lnTo>
                  <a:pt x="2360" y="2"/>
                </a:lnTo>
                <a:lnTo>
                  <a:pt x="2362" y="0"/>
                </a:lnTo>
                <a:lnTo>
                  <a:pt x="2396" y="0"/>
                </a:lnTo>
                <a:lnTo>
                  <a:pt x="2398" y="2"/>
                </a:lnTo>
                <a:lnTo>
                  <a:pt x="2400" y="2"/>
                </a:lnTo>
                <a:lnTo>
                  <a:pt x="2401" y="3"/>
                </a:lnTo>
                <a:lnTo>
                  <a:pt x="2401" y="5"/>
                </a:lnTo>
                <a:lnTo>
                  <a:pt x="2401" y="9"/>
                </a:lnTo>
                <a:lnTo>
                  <a:pt x="2400" y="11"/>
                </a:lnTo>
                <a:lnTo>
                  <a:pt x="2398" y="11"/>
                </a:lnTo>
                <a:lnTo>
                  <a:pt x="2396" y="12"/>
                </a:lnTo>
                <a:close/>
                <a:moveTo>
                  <a:pt x="2317" y="12"/>
                </a:moveTo>
                <a:lnTo>
                  <a:pt x="2283" y="12"/>
                </a:lnTo>
                <a:lnTo>
                  <a:pt x="2281" y="11"/>
                </a:lnTo>
                <a:lnTo>
                  <a:pt x="2279" y="11"/>
                </a:lnTo>
                <a:lnTo>
                  <a:pt x="2278" y="9"/>
                </a:lnTo>
                <a:lnTo>
                  <a:pt x="2278" y="5"/>
                </a:lnTo>
                <a:lnTo>
                  <a:pt x="2278" y="3"/>
                </a:lnTo>
                <a:lnTo>
                  <a:pt x="2279" y="2"/>
                </a:lnTo>
                <a:lnTo>
                  <a:pt x="2281" y="2"/>
                </a:lnTo>
                <a:lnTo>
                  <a:pt x="2283" y="0"/>
                </a:lnTo>
                <a:lnTo>
                  <a:pt x="2317" y="0"/>
                </a:lnTo>
                <a:lnTo>
                  <a:pt x="2319" y="2"/>
                </a:lnTo>
                <a:lnTo>
                  <a:pt x="2321" y="2"/>
                </a:lnTo>
                <a:lnTo>
                  <a:pt x="2323" y="3"/>
                </a:lnTo>
                <a:lnTo>
                  <a:pt x="2323" y="5"/>
                </a:lnTo>
                <a:lnTo>
                  <a:pt x="2323" y="9"/>
                </a:lnTo>
                <a:lnTo>
                  <a:pt x="2321" y="11"/>
                </a:lnTo>
                <a:lnTo>
                  <a:pt x="2319" y="11"/>
                </a:lnTo>
                <a:lnTo>
                  <a:pt x="2317" y="12"/>
                </a:lnTo>
                <a:close/>
                <a:moveTo>
                  <a:pt x="2238" y="12"/>
                </a:moveTo>
                <a:lnTo>
                  <a:pt x="2204" y="12"/>
                </a:lnTo>
                <a:lnTo>
                  <a:pt x="2202" y="11"/>
                </a:lnTo>
                <a:lnTo>
                  <a:pt x="2200" y="11"/>
                </a:lnTo>
                <a:lnTo>
                  <a:pt x="2200" y="9"/>
                </a:lnTo>
                <a:lnTo>
                  <a:pt x="2199" y="5"/>
                </a:lnTo>
                <a:lnTo>
                  <a:pt x="2200" y="3"/>
                </a:lnTo>
                <a:lnTo>
                  <a:pt x="2200" y="2"/>
                </a:lnTo>
                <a:lnTo>
                  <a:pt x="2202" y="2"/>
                </a:lnTo>
                <a:lnTo>
                  <a:pt x="2204" y="0"/>
                </a:lnTo>
                <a:lnTo>
                  <a:pt x="2238" y="0"/>
                </a:lnTo>
                <a:lnTo>
                  <a:pt x="2240" y="2"/>
                </a:lnTo>
                <a:lnTo>
                  <a:pt x="2242" y="2"/>
                </a:lnTo>
                <a:lnTo>
                  <a:pt x="2244" y="3"/>
                </a:lnTo>
                <a:lnTo>
                  <a:pt x="2244" y="5"/>
                </a:lnTo>
                <a:lnTo>
                  <a:pt x="2244" y="9"/>
                </a:lnTo>
                <a:lnTo>
                  <a:pt x="2242" y="11"/>
                </a:lnTo>
                <a:lnTo>
                  <a:pt x="2240" y="11"/>
                </a:lnTo>
                <a:lnTo>
                  <a:pt x="2238" y="12"/>
                </a:lnTo>
                <a:close/>
                <a:moveTo>
                  <a:pt x="2159" y="12"/>
                </a:moveTo>
                <a:lnTo>
                  <a:pt x="2127" y="12"/>
                </a:lnTo>
                <a:lnTo>
                  <a:pt x="2123" y="11"/>
                </a:lnTo>
                <a:lnTo>
                  <a:pt x="2121" y="11"/>
                </a:lnTo>
                <a:lnTo>
                  <a:pt x="2121" y="9"/>
                </a:lnTo>
                <a:lnTo>
                  <a:pt x="2121" y="5"/>
                </a:lnTo>
                <a:lnTo>
                  <a:pt x="2121" y="3"/>
                </a:lnTo>
                <a:lnTo>
                  <a:pt x="2121" y="2"/>
                </a:lnTo>
                <a:lnTo>
                  <a:pt x="2123" y="2"/>
                </a:lnTo>
                <a:lnTo>
                  <a:pt x="2127" y="0"/>
                </a:lnTo>
                <a:lnTo>
                  <a:pt x="2159" y="0"/>
                </a:lnTo>
                <a:lnTo>
                  <a:pt x="2163" y="2"/>
                </a:lnTo>
                <a:lnTo>
                  <a:pt x="2165" y="2"/>
                </a:lnTo>
                <a:lnTo>
                  <a:pt x="2165" y="3"/>
                </a:lnTo>
                <a:lnTo>
                  <a:pt x="2166" y="5"/>
                </a:lnTo>
                <a:lnTo>
                  <a:pt x="2165" y="9"/>
                </a:lnTo>
                <a:lnTo>
                  <a:pt x="2165" y="11"/>
                </a:lnTo>
                <a:lnTo>
                  <a:pt x="2163" y="11"/>
                </a:lnTo>
                <a:lnTo>
                  <a:pt x="2159" y="12"/>
                </a:lnTo>
                <a:close/>
                <a:moveTo>
                  <a:pt x="2082" y="12"/>
                </a:moveTo>
                <a:lnTo>
                  <a:pt x="2048" y="12"/>
                </a:lnTo>
                <a:lnTo>
                  <a:pt x="2046" y="11"/>
                </a:lnTo>
                <a:lnTo>
                  <a:pt x="2044" y="11"/>
                </a:lnTo>
                <a:lnTo>
                  <a:pt x="2042" y="9"/>
                </a:lnTo>
                <a:lnTo>
                  <a:pt x="2042" y="5"/>
                </a:lnTo>
                <a:lnTo>
                  <a:pt x="2042" y="3"/>
                </a:lnTo>
                <a:lnTo>
                  <a:pt x="2044" y="2"/>
                </a:lnTo>
                <a:lnTo>
                  <a:pt x="2046" y="2"/>
                </a:lnTo>
                <a:lnTo>
                  <a:pt x="2048" y="0"/>
                </a:lnTo>
                <a:lnTo>
                  <a:pt x="2082" y="0"/>
                </a:lnTo>
                <a:lnTo>
                  <a:pt x="2084" y="2"/>
                </a:lnTo>
                <a:lnTo>
                  <a:pt x="2086" y="2"/>
                </a:lnTo>
                <a:lnTo>
                  <a:pt x="2087" y="3"/>
                </a:lnTo>
                <a:lnTo>
                  <a:pt x="2087" y="5"/>
                </a:lnTo>
                <a:lnTo>
                  <a:pt x="2087" y="9"/>
                </a:lnTo>
                <a:lnTo>
                  <a:pt x="2086" y="11"/>
                </a:lnTo>
                <a:lnTo>
                  <a:pt x="2084" y="11"/>
                </a:lnTo>
                <a:lnTo>
                  <a:pt x="2082" y="12"/>
                </a:lnTo>
                <a:close/>
                <a:moveTo>
                  <a:pt x="2003" y="12"/>
                </a:moveTo>
                <a:lnTo>
                  <a:pt x="1969" y="12"/>
                </a:lnTo>
                <a:lnTo>
                  <a:pt x="1967" y="11"/>
                </a:lnTo>
                <a:lnTo>
                  <a:pt x="1965" y="11"/>
                </a:lnTo>
                <a:lnTo>
                  <a:pt x="1963" y="9"/>
                </a:lnTo>
                <a:lnTo>
                  <a:pt x="1963" y="5"/>
                </a:lnTo>
                <a:lnTo>
                  <a:pt x="1963" y="3"/>
                </a:lnTo>
                <a:lnTo>
                  <a:pt x="1965" y="2"/>
                </a:lnTo>
                <a:lnTo>
                  <a:pt x="1967" y="2"/>
                </a:lnTo>
                <a:lnTo>
                  <a:pt x="1969" y="0"/>
                </a:lnTo>
                <a:lnTo>
                  <a:pt x="2003" y="0"/>
                </a:lnTo>
                <a:lnTo>
                  <a:pt x="2005" y="2"/>
                </a:lnTo>
                <a:lnTo>
                  <a:pt x="2007" y="2"/>
                </a:lnTo>
                <a:lnTo>
                  <a:pt x="2008" y="3"/>
                </a:lnTo>
                <a:lnTo>
                  <a:pt x="2008" y="5"/>
                </a:lnTo>
                <a:lnTo>
                  <a:pt x="2008" y="9"/>
                </a:lnTo>
                <a:lnTo>
                  <a:pt x="2007" y="11"/>
                </a:lnTo>
                <a:lnTo>
                  <a:pt x="2005" y="11"/>
                </a:lnTo>
                <a:lnTo>
                  <a:pt x="2003" y="12"/>
                </a:lnTo>
                <a:close/>
                <a:moveTo>
                  <a:pt x="1924" y="12"/>
                </a:moveTo>
                <a:lnTo>
                  <a:pt x="1890" y="12"/>
                </a:lnTo>
                <a:lnTo>
                  <a:pt x="1888" y="11"/>
                </a:lnTo>
                <a:lnTo>
                  <a:pt x="1886" y="11"/>
                </a:lnTo>
                <a:lnTo>
                  <a:pt x="1886" y="9"/>
                </a:lnTo>
                <a:lnTo>
                  <a:pt x="1885" y="5"/>
                </a:lnTo>
                <a:lnTo>
                  <a:pt x="1886" y="3"/>
                </a:lnTo>
                <a:lnTo>
                  <a:pt x="1886" y="2"/>
                </a:lnTo>
                <a:lnTo>
                  <a:pt x="1888" y="2"/>
                </a:lnTo>
                <a:lnTo>
                  <a:pt x="1890" y="0"/>
                </a:lnTo>
                <a:lnTo>
                  <a:pt x="1924" y="0"/>
                </a:lnTo>
                <a:lnTo>
                  <a:pt x="1926" y="2"/>
                </a:lnTo>
                <a:lnTo>
                  <a:pt x="1928" y="2"/>
                </a:lnTo>
                <a:lnTo>
                  <a:pt x="1929" y="3"/>
                </a:lnTo>
                <a:lnTo>
                  <a:pt x="1929" y="5"/>
                </a:lnTo>
                <a:lnTo>
                  <a:pt x="1929" y="9"/>
                </a:lnTo>
                <a:lnTo>
                  <a:pt x="1928" y="11"/>
                </a:lnTo>
                <a:lnTo>
                  <a:pt x="1926" y="11"/>
                </a:lnTo>
                <a:lnTo>
                  <a:pt x="1924" y="12"/>
                </a:lnTo>
                <a:close/>
                <a:moveTo>
                  <a:pt x="1845" y="12"/>
                </a:moveTo>
                <a:lnTo>
                  <a:pt x="1813" y="12"/>
                </a:lnTo>
                <a:lnTo>
                  <a:pt x="1809" y="11"/>
                </a:lnTo>
                <a:lnTo>
                  <a:pt x="1807" y="11"/>
                </a:lnTo>
                <a:lnTo>
                  <a:pt x="1807" y="9"/>
                </a:lnTo>
                <a:lnTo>
                  <a:pt x="1807" y="5"/>
                </a:lnTo>
                <a:lnTo>
                  <a:pt x="1807" y="3"/>
                </a:lnTo>
                <a:lnTo>
                  <a:pt x="1807" y="2"/>
                </a:lnTo>
                <a:lnTo>
                  <a:pt x="1809" y="2"/>
                </a:lnTo>
                <a:lnTo>
                  <a:pt x="1813" y="0"/>
                </a:lnTo>
                <a:lnTo>
                  <a:pt x="1845" y="0"/>
                </a:lnTo>
                <a:lnTo>
                  <a:pt x="1849" y="2"/>
                </a:lnTo>
                <a:lnTo>
                  <a:pt x="1850" y="2"/>
                </a:lnTo>
                <a:lnTo>
                  <a:pt x="1850" y="3"/>
                </a:lnTo>
                <a:lnTo>
                  <a:pt x="1852" y="5"/>
                </a:lnTo>
                <a:lnTo>
                  <a:pt x="1850" y="9"/>
                </a:lnTo>
                <a:lnTo>
                  <a:pt x="1850" y="11"/>
                </a:lnTo>
                <a:lnTo>
                  <a:pt x="1849" y="11"/>
                </a:lnTo>
                <a:lnTo>
                  <a:pt x="1845" y="12"/>
                </a:lnTo>
                <a:close/>
                <a:moveTo>
                  <a:pt x="1768" y="12"/>
                </a:moveTo>
                <a:lnTo>
                  <a:pt x="1734" y="12"/>
                </a:lnTo>
                <a:lnTo>
                  <a:pt x="1732" y="11"/>
                </a:lnTo>
                <a:lnTo>
                  <a:pt x="1730" y="11"/>
                </a:lnTo>
                <a:lnTo>
                  <a:pt x="1728" y="9"/>
                </a:lnTo>
                <a:lnTo>
                  <a:pt x="1728" y="5"/>
                </a:lnTo>
                <a:lnTo>
                  <a:pt x="1728" y="3"/>
                </a:lnTo>
                <a:lnTo>
                  <a:pt x="1730" y="2"/>
                </a:lnTo>
                <a:lnTo>
                  <a:pt x="1732" y="2"/>
                </a:lnTo>
                <a:lnTo>
                  <a:pt x="1734" y="0"/>
                </a:lnTo>
                <a:lnTo>
                  <a:pt x="1768" y="0"/>
                </a:lnTo>
                <a:lnTo>
                  <a:pt x="1770" y="2"/>
                </a:lnTo>
                <a:lnTo>
                  <a:pt x="1771" y="2"/>
                </a:lnTo>
                <a:lnTo>
                  <a:pt x="1773" y="3"/>
                </a:lnTo>
                <a:lnTo>
                  <a:pt x="1773" y="5"/>
                </a:lnTo>
                <a:lnTo>
                  <a:pt x="1773" y="9"/>
                </a:lnTo>
                <a:lnTo>
                  <a:pt x="1771" y="11"/>
                </a:lnTo>
                <a:lnTo>
                  <a:pt x="1770" y="11"/>
                </a:lnTo>
                <a:lnTo>
                  <a:pt x="1768" y="12"/>
                </a:lnTo>
                <a:close/>
                <a:moveTo>
                  <a:pt x="1689" y="12"/>
                </a:moveTo>
                <a:lnTo>
                  <a:pt x="1655" y="12"/>
                </a:lnTo>
                <a:lnTo>
                  <a:pt x="1653" y="11"/>
                </a:lnTo>
                <a:lnTo>
                  <a:pt x="1651" y="11"/>
                </a:lnTo>
                <a:lnTo>
                  <a:pt x="1649" y="9"/>
                </a:lnTo>
                <a:lnTo>
                  <a:pt x="1649" y="5"/>
                </a:lnTo>
                <a:lnTo>
                  <a:pt x="1649" y="3"/>
                </a:lnTo>
                <a:lnTo>
                  <a:pt x="1651" y="2"/>
                </a:lnTo>
                <a:lnTo>
                  <a:pt x="1653" y="2"/>
                </a:lnTo>
                <a:lnTo>
                  <a:pt x="1655" y="0"/>
                </a:lnTo>
                <a:lnTo>
                  <a:pt x="1689" y="0"/>
                </a:lnTo>
                <a:lnTo>
                  <a:pt x="1691" y="2"/>
                </a:lnTo>
                <a:lnTo>
                  <a:pt x="1692" y="2"/>
                </a:lnTo>
                <a:lnTo>
                  <a:pt x="1694" y="3"/>
                </a:lnTo>
                <a:lnTo>
                  <a:pt x="1694" y="5"/>
                </a:lnTo>
                <a:lnTo>
                  <a:pt x="1694" y="9"/>
                </a:lnTo>
                <a:lnTo>
                  <a:pt x="1692" y="11"/>
                </a:lnTo>
                <a:lnTo>
                  <a:pt x="1691" y="11"/>
                </a:lnTo>
                <a:lnTo>
                  <a:pt x="1689" y="12"/>
                </a:lnTo>
                <a:close/>
                <a:moveTo>
                  <a:pt x="1610" y="12"/>
                </a:moveTo>
                <a:lnTo>
                  <a:pt x="1576" y="12"/>
                </a:lnTo>
                <a:lnTo>
                  <a:pt x="1574" y="11"/>
                </a:lnTo>
                <a:lnTo>
                  <a:pt x="1572" y="11"/>
                </a:lnTo>
                <a:lnTo>
                  <a:pt x="1572" y="9"/>
                </a:lnTo>
                <a:lnTo>
                  <a:pt x="1570" y="5"/>
                </a:lnTo>
                <a:lnTo>
                  <a:pt x="1572" y="3"/>
                </a:lnTo>
                <a:lnTo>
                  <a:pt x="1572" y="2"/>
                </a:lnTo>
                <a:lnTo>
                  <a:pt x="1574" y="2"/>
                </a:lnTo>
                <a:lnTo>
                  <a:pt x="1576" y="0"/>
                </a:lnTo>
                <a:lnTo>
                  <a:pt x="1610" y="0"/>
                </a:lnTo>
                <a:lnTo>
                  <a:pt x="1612" y="2"/>
                </a:lnTo>
                <a:lnTo>
                  <a:pt x="1613" y="2"/>
                </a:lnTo>
                <a:lnTo>
                  <a:pt x="1615" y="3"/>
                </a:lnTo>
                <a:lnTo>
                  <a:pt x="1615" y="5"/>
                </a:lnTo>
                <a:lnTo>
                  <a:pt x="1615" y="9"/>
                </a:lnTo>
                <a:lnTo>
                  <a:pt x="1613" y="11"/>
                </a:lnTo>
                <a:lnTo>
                  <a:pt x="1612" y="11"/>
                </a:lnTo>
                <a:lnTo>
                  <a:pt x="1610" y="12"/>
                </a:lnTo>
                <a:close/>
                <a:moveTo>
                  <a:pt x="1531" y="12"/>
                </a:moveTo>
                <a:lnTo>
                  <a:pt x="1499" y="12"/>
                </a:lnTo>
                <a:lnTo>
                  <a:pt x="1495" y="11"/>
                </a:lnTo>
                <a:lnTo>
                  <a:pt x="1493" y="11"/>
                </a:lnTo>
                <a:lnTo>
                  <a:pt x="1493" y="9"/>
                </a:lnTo>
                <a:lnTo>
                  <a:pt x="1493" y="5"/>
                </a:lnTo>
                <a:lnTo>
                  <a:pt x="1493" y="3"/>
                </a:lnTo>
                <a:lnTo>
                  <a:pt x="1493" y="2"/>
                </a:lnTo>
                <a:lnTo>
                  <a:pt x="1495" y="2"/>
                </a:lnTo>
                <a:lnTo>
                  <a:pt x="1499" y="0"/>
                </a:lnTo>
                <a:lnTo>
                  <a:pt x="1531" y="0"/>
                </a:lnTo>
                <a:lnTo>
                  <a:pt x="1534" y="2"/>
                </a:lnTo>
                <a:lnTo>
                  <a:pt x="1536" y="2"/>
                </a:lnTo>
                <a:lnTo>
                  <a:pt x="1536" y="3"/>
                </a:lnTo>
                <a:lnTo>
                  <a:pt x="1538" y="5"/>
                </a:lnTo>
                <a:lnTo>
                  <a:pt x="1536" y="9"/>
                </a:lnTo>
                <a:lnTo>
                  <a:pt x="1536" y="11"/>
                </a:lnTo>
                <a:lnTo>
                  <a:pt x="1534" y="11"/>
                </a:lnTo>
                <a:lnTo>
                  <a:pt x="1531" y="12"/>
                </a:lnTo>
                <a:close/>
                <a:moveTo>
                  <a:pt x="1454" y="12"/>
                </a:moveTo>
                <a:lnTo>
                  <a:pt x="1420" y="12"/>
                </a:lnTo>
                <a:lnTo>
                  <a:pt x="1418" y="11"/>
                </a:lnTo>
                <a:lnTo>
                  <a:pt x="1416" y="11"/>
                </a:lnTo>
                <a:lnTo>
                  <a:pt x="1414" y="9"/>
                </a:lnTo>
                <a:lnTo>
                  <a:pt x="1414" y="5"/>
                </a:lnTo>
                <a:lnTo>
                  <a:pt x="1414" y="3"/>
                </a:lnTo>
                <a:lnTo>
                  <a:pt x="1416" y="2"/>
                </a:lnTo>
                <a:lnTo>
                  <a:pt x="1418" y="2"/>
                </a:lnTo>
                <a:lnTo>
                  <a:pt x="1420" y="0"/>
                </a:lnTo>
                <a:lnTo>
                  <a:pt x="1454" y="0"/>
                </a:lnTo>
                <a:lnTo>
                  <a:pt x="1455" y="2"/>
                </a:lnTo>
                <a:lnTo>
                  <a:pt x="1457" y="2"/>
                </a:lnTo>
                <a:lnTo>
                  <a:pt x="1459" y="3"/>
                </a:lnTo>
                <a:lnTo>
                  <a:pt x="1459" y="5"/>
                </a:lnTo>
                <a:lnTo>
                  <a:pt x="1459" y="9"/>
                </a:lnTo>
                <a:lnTo>
                  <a:pt x="1457" y="11"/>
                </a:lnTo>
                <a:lnTo>
                  <a:pt x="1455" y="11"/>
                </a:lnTo>
                <a:lnTo>
                  <a:pt x="1454" y="12"/>
                </a:lnTo>
                <a:close/>
                <a:moveTo>
                  <a:pt x="1375" y="12"/>
                </a:moveTo>
                <a:lnTo>
                  <a:pt x="1341" y="12"/>
                </a:lnTo>
                <a:lnTo>
                  <a:pt x="1339" y="11"/>
                </a:lnTo>
                <a:lnTo>
                  <a:pt x="1337" y="11"/>
                </a:lnTo>
                <a:lnTo>
                  <a:pt x="1335" y="9"/>
                </a:lnTo>
                <a:lnTo>
                  <a:pt x="1335" y="5"/>
                </a:lnTo>
                <a:lnTo>
                  <a:pt x="1335" y="3"/>
                </a:lnTo>
                <a:lnTo>
                  <a:pt x="1337" y="2"/>
                </a:lnTo>
                <a:lnTo>
                  <a:pt x="1339" y="2"/>
                </a:lnTo>
                <a:lnTo>
                  <a:pt x="1341" y="0"/>
                </a:lnTo>
                <a:lnTo>
                  <a:pt x="1375" y="0"/>
                </a:lnTo>
                <a:lnTo>
                  <a:pt x="1377" y="2"/>
                </a:lnTo>
                <a:lnTo>
                  <a:pt x="1378" y="2"/>
                </a:lnTo>
                <a:lnTo>
                  <a:pt x="1380" y="3"/>
                </a:lnTo>
                <a:lnTo>
                  <a:pt x="1380" y="5"/>
                </a:lnTo>
                <a:lnTo>
                  <a:pt x="1380" y="9"/>
                </a:lnTo>
                <a:lnTo>
                  <a:pt x="1378" y="11"/>
                </a:lnTo>
                <a:lnTo>
                  <a:pt x="1377" y="11"/>
                </a:lnTo>
                <a:lnTo>
                  <a:pt x="1375" y="12"/>
                </a:lnTo>
                <a:close/>
                <a:moveTo>
                  <a:pt x="1296" y="12"/>
                </a:moveTo>
                <a:lnTo>
                  <a:pt x="1262" y="12"/>
                </a:lnTo>
                <a:lnTo>
                  <a:pt x="1260" y="11"/>
                </a:lnTo>
                <a:lnTo>
                  <a:pt x="1258" y="11"/>
                </a:lnTo>
                <a:lnTo>
                  <a:pt x="1258" y="9"/>
                </a:lnTo>
                <a:lnTo>
                  <a:pt x="1256" y="5"/>
                </a:lnTo>
                <a:lnTo>
                  <a:pt x="1258" y="3"/>
                </a:lnTo>
                <a:lnTo>
                  <a:pt x="1258" y="2"/>
                </a:lnTo>
                <a:lnTo>
                  <a:pt x="1260" y="2"/>
                </a:lnTo>
                <a:lnTo>
                  <a:pt x="1262" y="0"/>
                </a:lnTo>
                <a:lnTo>
                  <a:pt x="1296" y="0"/>
                </a:lnTo>
                <a:lnTo>
                  <a:pt x="1298" y="2"/>
                </a:lnTo>
                <a:lnTo>
                  <a:pt x="1299" y="2"/>
                </a:lnTo>
                <a:lnTo>
                  <a:pt x="1301" y="3"/>
                </a:lnTo>
                <a:lnTo>
                  <a:pt x="1301" y="5"/>
                </a:lnTo>
                <a:lnTo>
                  <a:pt x="1301" y="9"/>
                </a:lnTo>
                <a:lnTo>
                  <a:pt x="1299" y="11"/>
                </a:lnTo>
                <a:lnTo>
                  <a:pt x="1298" y="11"/>
                </a:lnTo>
                <a:lnTo>
                  <a:pt x="1296" y="12"/>
                </a:lnTo>
                <a:close/>
                <a:moveTo>
                  <a:pt x="1217" y="12"/>
                </a:moveTo>
                <a:lnTo>
                  <a:pt x="1184" y="12"/>
                </a:lnTo>
                <a:lnTo>
                  <a:pt x="1181" y="11"/>
                </a:lnTo>
                <a:lnTo>
                  <a:pt x="1179" y="11"/>
                </a:lnTo>
                <a:lnTo>
                  <a:pt x="1179" y="9"/>
                </a:lnTo>
                <a:lnTo>
                  <a:pt x="1179" y="5"/>
                </a:lnTo>
                <a:lnTo>
                  <a:pt x="1179" y="3"/>
                </a:lnTo>
                <a:lnTo>
                  <a:pt x="1179" y="2"/>
                </a:lnTo>
                <a:lnTo>
                  <a:pt x="1181" y="2"/>
                </a:lnTo>
                <a:lnTo>
                  <a:pt x="1184" y="0"/>
                </a:lnTo>
                <a:lnTo>
                  <a:pt x="1217" y="0"/>
                </a:lnTo>
                <a:lnTo>
                  <a:pt x="1220" y="2"/>
                </a:lnTo>
                <a:lnTo>
                  <a:pt x="1222" y="2"/>
                </a:lnTo>
                <a:lnTo>
                  <a:pt x="1222" y="3"/>
                </a:lnTo>
                <a:lnTo>
                  <a:pt x="1224" y="5"/>
                </a:lnTo>
                <a:lnTo>
                  <a:pt x="1222" y="9"/>
                </a:lnTo>
                <a:lnTo>
                  <a:pt x="1222" y="11"/>
                </a:lnTo>
                <a:lnTo>
                  <a:pt x="1220" y="11"/>
                </a:lnTo>
                <a:lnTo>
                  <a:pt x="1217" y="12"/>
                </a:lnTo>
                <a:close/>
                <a:moveTo>
                  <a:pt x="1140" y="12"/>
                </a:moveTo>
                <a:lnTo>
                  <a:pt x="1105" y="12"/>
                </a:lnTo>
                <a:lnTo>
                  <a:pt x="1104" y="11"/>
                </a:lnTo>
                <a:lnTo>
                  <a:pt x="1102" y="11"/>
                </a:lnTo>
                <a:lnTo>
                  <a:pt x="1100" y="9"/>
                </a:lnTo>
                <a:lnTo>
                  <a:pt x="1100" y="5"/>
                </a:lnTo>
                <a:lnTo>
                  <a:pt x="1100" y="3"/>
                </a:lnTo>
                <a:lnTo>
                  <a:pt x="1102" y="2"/>
                </a:lnTo>
                <a:lnTo>
                  <a:pt x="1104" y="2"/>
                </a:lnTo>
                <a:lnTo>
                  <a:pt x="1105" y="0"/>
                </a:lnTo>
                <a:lnTo>
                  <a:pt x="1140" y="0"/>
                </a:lnTo>
                <a:lnTo>
                  <a:pt x="1141" y="2"/>
                </a:lnTo>
                <a:lnTo>
                  <a:pt x="1143" y="2"/>
                </a:lnTo>
                <a:lnTo>
                  <a:pt x="1145" y="3"/>
                </a:lnTo>
                <a:lnTo>
                  <a:pt x="1145" y="5"/>
                </a:lnTo>
                <a:lnTo>
                  <a:pt x="1145" y="9"/>
                </a:lnTo>
                <a:lnTo>
                  <a:pt x="1143" y="11"/>
                </a:lnTo>
                <a:lnTo>
                  <a:pt x="1141" y="11"/>
                </a:lnTo>
                <a:lnTo>
                  <a:pt x="1140" y="12"/>
                </a:lnTo>
                <a:close/>
                <a:moveTo>
                  <a:pt x="1061" y="12"/>
                </a:moveTo>
                <a:lnTo>
                  <a:pt x="1026" y="12"/>
                </a:lnTo>
                <a:lnTo>
                  <a:pt x="1025" y="11"/>
                </a:lnTo>
                <a:lnTo>
                  <a:pt x="1023" y="11"/>
                </a:lnTo>
                <a:lnTo>
                  <a:pt x="1021" y="9"/>
                </a:lnTo>
                <a:lnTo>
                  <a:pt x="1021" y="5"/>
                </a:lnTo>
                <a:lnTo>
                  <a:pt x="1021" y="3"/>
                </a:lnTo>
                <a:lnTo>
                  <a:pt x="1023" y="2"/>
                </a:lnTo>
                <a:lnTo>
                  <a:pt x="1025" y="2"/>
                </a:lnTo>
                <a:lnTo>
                  <a:pt x="1026" y="0"/>
                </a:lnTo>
                <a:lnTo>
                  <a:pt x="1061" y="0"/>
                </a:lnTo>
                <a:lnTo>
                  <a:pt x="1062" y="2"/>
                </a:lnTo>
                <a:lnTo>
                  <a:pt x="1064" y="2"/>
                </a:lnTo>
                <a:lnTo>
                  <a:pt x="1066" y="3"/>
                </a:lnTo>
                <a:lnTo>
                  <a:pt x="1066" y="5"/>
                </a:lnTo>
                <a:lnTo>
                  <a:pt x="1066" y="9"/>
                </a:lnTo>
                <a:lnTo>
                  <a:pt x="1064" y="11"/>
                </a:lnTo>
                <a:lnTo>
                  <a:pt x="1062" y="11"/>
                </a:lnTo>
                <a:lnTo>
                  <a:pt x="1061" y="12"/>
                </a:lnTo>
                <a:close/>
                <a:moveTo>
                  <a:pt x="982" y="12"/>
                </a:moveTo>
                <a:lnTo>
                  <a:pt x="947" y="12"/>
                </a:lnTo>
                <a:lnTo>
                  <a:pt x="946" y="11"/>
                </a:lnTo>
                <a:lnTo>
                  <a:pt x="944" y="11"/>
                </a:lnTo>
                <a:lnTo>
                  <a:pt x="944" y="9"/>
                </a:lnTo>
                <a:lnTo>
                  <a:pt x="942" y="5"/>
                </a:lnTo>
                <a:lnTo>
                  <a:pt x="944" y="3"/>
                </a:lnTo>
                <a:lnTo>
                  <a:pt x="944" y="2"/>
                </a:lnTo>
                <a:lnTo>
                  <a:pt x="946" y="2"/>
                </a:lnTo>
                <a:lnTo>
                  <a:pt x="947" y="0"/>
                </a:lnTo>
                <a:lnTo>
                  <a:pt x="982" y="0"/>
                </a:lnTo>
                <a:lnTo>
                  <a:pt x="983" y="2"/>
                </a:lnTo>
                <a:lnTo>
                  <a:pt x="985" y="2"/>
                </a:lnTo>
                <a:lnTo>
                  <a:pt x="987" y="3"/>
                </a:lnTo>
                <a:lnTo>
                  <a:pt x="987" y="5"/>
                </a:lnTo>
                <a:lnTo>
                  <a:pt x="987" y="9"/>
                </a:lnTo>
                <a:lnTo>
                  <a:pt x="985" y="11"/>
                </a:lnTo>
                <a:lnTo>
                  <a:pt x="983" y="11"/>
                </a:lnTo>
                <a:lnTo>
                  <a:pt x="982" y="12"/>
                </a:lnTo>
                <a:close/>
                <a:moveTo>
                  <a:pt x="903" y="12"/>
                </a:moveTo>
                <a:lnTo>
                  <a:pt x="870" y="12"/>
                </a:lnTo>
                <a:lnTo>
                  <a:pt x="867" y="11"/>
                </a:lnTo>
                <a:lnTo>
                  <a:pt x="865" y="11"/>
                </a:lnTo>
                <a:lnTo>
                  <a:pt x="865" y="9"/>
                </a:lnTo>
                <a:lnTo>
                  <a:pt x="865" y="5"/>
                </a:lnTo>
                <a:lnTo>
                  <a:pt x="865" y="3"/>
                </a:lnTo>
                <a:lnTo>
                  <a:pt x="865" y="2"/>
                </a:lnTo>
                <a:lnTo>
                  <a:pt x="867" y="2"/>
                </a:lnTo>
                <a:lnTo>
                  <a:pt x="870" y="0"/>
                </a:lnTo>
                <a:lnTo>
                  <a:pt x="903" y="0"/>
                </a:lnTo>
                <a:lnTo>
                  <a:pt x="906" y="2"/>
                </a:lnTo>
                <a:lnTo>
                  <a:pt x="908" y="2"/>
                </a:lnTo>
                <a:lnTo>
                  <a:pt x="908" y="3"/>
                </a:lnTo>
                <a:lnTo>
                  <a:pt x="910" y="5"/>
                </a:lnTo>
                <a:lnTo>
                  <a:pt x="908" y="9"/>
                </a:lnTo>
                <a:lnTo>
                  <a:pt x="908" y="11"/>
                </a:lnTo>
                <a:lnTo>
                  <a:pt x="906" y="11"/>
                </a:lnTo>
                <a:lnTo>
                  <a:pt x="903" y="12"/>
                </a:lnTo>
                <a:close/>
                <a:moveTo>
                  <a:pt x="825" y="12"/>
                </a:moveTo>
                <a:lnTo>
                  <a:pt x="791" y="12"/>
                </a:lnTo>
                <a:lnTo>
                  <a:pt x="790" y="11"/>
                </a:lnTo>
                <a:lnTo>
                  <a:pt x="788" y="11"/>
                </a:lnTo>
                <a:lnTo>
                  <a:pt x="786" y="9"/>
                </a:lnTo>
                <a:lnTo>
                  <a:pt x="786" y="5"/>
                </a:lnTo>
                <a:lnTo>
                  <a:pt x="786" y="3"/>
                </a:lnTo>
                <a:lnTo>
                  <a:pt x="788" y="2"/>
                </a:lnTo>
                <a:lnTo>
                  <a:pt x="790" y="2"/>
                </a:lnTo>
                <a:lnTo>
                  <a:pt x="791" y="0"/>
                </a:lnTo>
                <a:lnTo>
                  <a:pt x="825" y="0"/>
                </a:lnTo>
                <a:lnTo>
                  <a:pt x="827" y="2"/>
                </a:lnTo>
                <a:lnTo>
                  <a:pt x="829" y="2"/>
                </a:lnTo>
                <a:lnTo>
                  <a:pt x="831" y="3"/>
                </a:lnTo>
                <a:lnTo>
                  <a:pt x="831" y="5"/>
                </a:lnTo>
                <a:lnTo>
                  <a:pt x="831" y="9"/>
                </a:lnTo>
                <a:lnTo>
                  <a:pt x="829" y="11"/>
                </a:lnTo>
                <a:lnTo>
                  <a:pt x="827" y="11"/>
                </a:lnTo>
                <a:lnTo>
                  <a:pt x="825" y="12"/>
                </a:lnTo>
                <a:close/>
                <a:moveTo>
                  <a:pt x="746" y="12"/>
                </a:moveTo>
                <a:lnTo>
                  <a:pt x="712" y="12"/>
                </a:lnTo>
                <a:lnTo>
                  <a:pt x="711" y="11"/>
                </a:lnTo>
                <a:lnTo>
                  <a:pt x="709" y="11"/>
                </a:lnTo>
                <a:lnTo>
                  <a:pt x="707" y="9"/>
                </a:lnTo>
                <a:lnTo>
                  <a:pt x="707" y="5"/>
                </a:lnTo>
                <a:lnTo>
                  <a:pt x="707" y="3"/>
                </a:lnTo>
                <a:lnTo>
                  <a:pt x="709" y="2"/>
                </a:lnTo>
                <a:lnTo>
                  <a:pt x="711" y="2"/>
                </a:lnTo>
                <a:lnTo>
                  <a:pt x="712" y="0"/>
                </a:lnTo>
                <a:lnTo>
                  <a:pt x="746" y="0"/>
                </a:lnTo>
                <a:lnTo>
                  <a:pt x="748" y="2"/>
                </a:lnTo>
                <a:lnTo>
                  <a:pt x="750" y="2"/>
                </a:lnTo>
                <a:lnTo>
                  <a:pt x="752" y="3"/>
                </a:lnTo>
                <a:lnTo>
                  <a:pt x="752" y="5"/>
                </a:lnTo>
                <a:lnTo>
                  <a:pt x="752" y="9"/>
                </a:lnTo>
                <a:lnTo>
                  <a:pt x="750" y="11"/>
                </a:lnTo>
                <a:lnTo>
                  <a:pt x="748" y="11"/>
                </a:lnTo>
                <a:lnTo>
                  <a:pt x="746" y="12"/>
                </a:lnTo>
                <a:close/>
                <a:moveTo>
                  <a:pt x="667" y="12"/>
                </a:moveTo>
                <a:lnTo>
                  <a:pt x="633" y="12"/>
                </a:lnTo>
                <a:lnTo>
                  <a:pt x="632" y="11"/>
                </a:lnTo>
                <a:lnTo>
                  <a:pt x="630" y="11"/>
                </a:lnTo>
                <a:lnTo>
                  <a:pt x="630" y="9"/>
                </a:lnTo>
                <a:lnTo>
                  <a:pt x="628" y="5"/>
                </a:lnTo>
                <a:lnTo>
                  <a:pt x="630" y="3"/>
                </a:lnTo>
                <a:lnTo>
                  <a:pt x="630" y="2"/>
                </a:lnTo>
                <a:lnTo>
                  <a:pt x="632" y="2"/>
                </a:lnTo>
                <a:lnTo>
                  <a:pt x="633" y="0"/>
                </a:lnTo>
                <a:lnTo>
                  <a:pt x="667" y="0"/>
                </a:lnTo>
                <a:lnTo>
                  <a:pt x="669" y="2"/>
                </a:lnTo>
                <a:lnTo>
                  <a:pt x="671" y="2"/>
                </a:lnTo>
                <a:lnTo>
                  <a:pt x="673" y="3"/>
                </a:lnTo>
                <a:lnTo>
                  <a:pt x="673" y="5"/>
                </a:lnTo>
                <a:lnTo>
                  <a:pt x="673" y="9"/>
                </a:lnTo>
                <a:lnTo>
                  <a:pt x="671" y="11"/>
                </a:lnTo>
                <a:lnTo>
                  <a:pt x="669" y="11"/>
                </a:lnTo>
                <a:lnTo>
                  <a:pt x="667" y="12"/>
                </a:lnTo>
                <a:close/>
                <a:moveTo>
                  <a:pt x="588" y="12"/>
                </a:moveTo>
                <a:lnTo>
                  <a:pt x="556" y="12"/>
                </a:lnTo>
                <a:lnTo>
                  <a:pt x="553" y="11"/>
                </a:lnTo>
                <a:lnTo>
                  <a:pt x="551" y="11"/>
                </a:lnTo>
                <a:lnTo>
                  <a:pt x="551" y="9"/>
                </a:lnTo>
                <a:lnTo>
                  <a:pt x="551" y="5"/>
                </a:lnTo>
                <a:lnTo>
                  <a:pt x="551" y="3"/>
                </a:lnTo>
                <a:lnTo>
                  <a:pt x="551" y="2"/>
                </a:lnTo>
                <a:lnTo>
                  <a:pt x="553" y="2"/>
                </a:lnTo>
                <a:lnTo>
                  <a:pt x="556" y="0"/>
                </a:lnTo>
                <a:lnTo>
                  <a:pt x="588" y="0"/>
                </a:lnTo>
                <a:lnTo>
                  <a:pt x="592" y="2"/>
                </a:lnTo>
                <a:lnTo>
                  <a:pt x="594" y="2"/>
                </a:lnTo>
                <a:lnTo>
                  <a:pt x="594" y="3"/>
                </a:lnTo>
                <a:lnTo>
                  <a:pt x="596" y="5"/>
                </a:lnTo>
                <a:lnTo>
                  <a:pt x="594" y="9"/>
                </a:lnTo>
                <a:lnTo>
                  <a:pt x="594" y="11"/>
                </a:lnTo>
                <a:lnTo>
                  <a:pt x="592" y="11"/>
                </a:lnTo>
                <a:lnTo>
                  <a:pt x="588" y="12"/>
                </a:lnTo>
                <a:close/>
                <a:moveTo>
                  <a:pt x="511" y="12"/>
                </a:moveTo>
                <a:lnTo>
                  <a:pt x="477" y="12"/>
                </a:lnTo>
                <a:lnTo>
                  <a:pt x="475" y="11"/>
                </a:lnTo>
                <a:lnTo>
                  <a:pt x="474" y="11"/>
                </a:lnTo>
                <a:lnTo>
                  <a:pt x="472" y="9"/>
                </a:lnTo>
                <a:lnTo>
                  <a:pt x="472" y="5"/>
                </a:lnTo>
                <a:lnTo>
                  <a:pt x="472" y="3"/>
                </a:lnTo>
                <a:lnTo>
                  <a:pt x="474" y="2"/>
                </a:lnTo>
                <a:lnTo>
                  <a:pt x="475" y="2"/>
                </a:lnTo>
                <a:lnTo>
                  <a:pt x="477" y="0"/>
                </a:lnTo>
                <a:lnTo>
                  <a:pt x="511" y="0"/>
                </a:lnTo>
                <a:lnTo>
                  <a:pt x="513" y="2"/>
                </a:lnTo>
                <a:lnTo>
                  <a:pt x="515" y="2"/>
                </a:lnTo>
                <a:lnTo>
                  <a:pt x="517" y="3"/>
                </a:lnTo>
                <a:lnTo>
                  <a:pt x="517" y="5"/>
                </a:lnTo>
                <a:lnTo>
                  <a:pt x="517" y="9"/>
                </a:lnTo>
                <a:lnTo>
                  <a:pt x="515" y="11"/>
                </a:lnTo>
                <a:lnTo>
                  <a:pt x="513" y="11"/>
                </a:lnTo>
                <a:lnTo>
                  <a:pt x="511" y="12"/>
                </a:lnTo>
                <a:close/>
                <a:moveTo>
                  <a:pt x="432" y="12"/>
                </a:moveTo>
                <a:lnTo>
                  <a:pt x="398" y="12"/>
                </a:lnTo>
                <a:lnTo>
                  <a:pt x="396" y="11"/>
                </a:lnTo>
                <a:lnTo>
                  <a:pt x="395" y="11"/>
                </a:lnTo>
                <a:lnTo>
                  <a:pt x="393" y="9"/>
                </a:lnTo>
                <a:lnTo>
                  <a:pt x="393" y="5"/>
                </a:lnTo>
                <a:lnTo>
                  <a:pt x="393" y="3"/>
                </a:lnTo>
                <a:lnTo>
                  <a:pt x="395" y="2"/>
                </a:lnTo>
                <a:lnTo>
                  <a:pt x="396" y="2"/>
                </a:lnTo>
                <a:lnTo>
                  <a:pt x="398" y="0"/>
                </a:lnTo>
                <a:lnTo>
                  <a:pt x="432" y="0"/>
                </a:lnTo>
                <a:lnTo>
                  <a:pt x="434" y="2"/>
                </a:lnTo>
                <a:lnTo>
                  <a:pt x="436" y="2"/>
                </a:lnTo>
                <a:lnTo>
                  <a:pt x="438" y="3"/>
                </a:lnTo>
                <a:lnTo>
                  <a:pt x="438" y="5"/>
                </a:lnTo>
                <a:lnTo>
                  <a:pt x="438" y="9"/>
                </a:lnTo>
                <a:lnTo>
                  <a:pt x="436" y="11"/>
                </a:lnTo>
                <a:lnTo>
                  <a:pt x="434" y="11"/>
                </a:lnTo>
                <a:lnTo>
                  <a:pt x="432" y="12"/>
                </a:lnTo>
                <a:close/>
                <a:moveTo>
                  <a:pt x="353" y="12"/>
                </a:moveTo>
                <a:lnTo>
                  <a:pt x="319" y="12"/>
                </a:lnTo>
                <a:lnTo>
                  <a:pt x="317" y="11"/>
                </a:lnTo>
                <a:lnTo>
                  <a:pt x="316" y="11"/>
                </a:lnTo>
                <a:lnTo>
                  <a:pt x="316" y="9"/>
                </a:lnTo>
                <a:lnTo>
                  <a:pt x="314" y="5"/>
                </a:lnTo>
                <a:lnTo>
                  <a:pt x="316" y="3"/>
                </a:lnTo>
                <a:lnTo>
                  <a:pt x="316" y="2"/>
                </a:lnTo>
                <a:lnTo>
                  <a:pt x="317" y="2"/>
                </a:lnTo>
                <a:lnTo>
                  <a:pt x="319" y="0"/>
                </a:lnTo>
                <a:lnTo>
                  <a:pt x="353" y="0"/>
                </a:lnTo>
                <a:lnTo>
                  <a:pt x="355" y="2"/>
                </a:lnTo>
                <a:lnTo>
                  <a:pt x="357" y="2"/>
                </a:lnTo>
                <a:lnTo>
                  <a:pt x="359" y="3"/>
                </a:lnTo>
                <a:lnTo>
                  <a:pt x="359" y="5"/>
                </a:lnTo>
                <a:lnTo>
                  <a:pt x="359" y="9"/>
                </a:lnTo>
                <a:lnTo>
                  <a:pt x="357" y="11"/>
                </a:lnTo>
                <a:lnTo>
                  <a:pt x="355" y="11"/>
                </a:lnTo>
                <a:lnTo>
                  <a:pt x="353" y="12"/>
                </a:lnTo>
                <a:close/>
                <a:moveTo>
                  <a:pt x="274" y="12"/>
                </a:moveTo>
                <a:lnTo>
                  <a:pt x="242" y="12"/>
                </a:lnTo>
                <a:lnTo>
                  <a:pt x="238" y="11"/>
                </a:lnTo>
                <a:lnTo>
                  <a:pt x="237" y="11"/>
                </a:lnTo>
                <a:lnTo>
                  <a:pt x="237" y="9"/>
                </a:lnTo>
                <a:lnTo>
                  <a:pt x="237" y="5"/>
                </a:lnTo>
                <a:lnTo>
                  <a:pt x="237" y="3"/>
                </a:lnTo>
                <a:lnTo>
                  <a:pt x="237" y="2"/>
                </a:lnTo>
                <a:lnTo>
                  <a:pt x="238" y="2"/>
                </a:lnTo>
                <a:lnTo>
                  <a:pt x="242" y="0"/>
                </a:lnTo>
                <a:lnTo>
                  <a:pt x="274" y="0"/>
                </a:lnTo>
                <a:lnTo>
                  <a:pt x="278" y="2"/>
                </a:lnTo>
                <a:lnTo>
                  <a:pt x="280" y="2"/>
                </a:lnTo>
                <a:lnTo>
                  <a:pt x="280" y="3"/>
                </a:lnTo>
                <a:lnTo>
                  <a:pt x="282" y="5"/>
                </a:lnTo>
                <a:lnTo>
                  <a:pt x="280" y="9"/>
                </a:lnTo>
                <a:lnTo>
                  <a:pt x="280" y="11"/>
                </a:lnTo>
                <a:lnTo>
                  <a:pt x="278" y="11"/>
                </a:lnTo>
                <a:lnTo>
                  <a:pt x="274" y="12"/>
                </a:lnTo>
                <a:close/>
                <a:moveTo>
                  <a:pt x="197" y="12"/>
                </a:moveTo>
                <a:lnTo>
                  <a:pt x="163" y="12"/>
                </a:lnTo>
                <a:lnTo>
                  <a:pt x="161" y="11"/>
                </a:lnTo>
                <a:lnTo>
                  <a:pt x="159" y="11"/>
                </a:lnTo>
                <a:lnTo>
                  <a:pt x="158" y="9"/>
                </a:lnTo>
                <a:lnTo>
                  <a:pt x="158" y="5"/>
                </a:lnTo>
                <a:lnTo>
                  <a:pt x="158" y="3"/>
                </a:lnTo>
                <a:lnTo>
                  <a:pt x="159" y="2"/>
                </a:lnTo>
                <a:lnTo>
                  <a:pt x="161" y="2"/>
                </a:lnTo>
                <a:lnTo>
                  <a:pt x="163" y="0"/>
                </a:lnTo>
                <a:lnTo>
                  <a:pt x="197" y="0"/>
                </a:lnTo>
                <a:lnTo>
                  <a:pt x="199" y="2"/>
                </a:lnTo>
                <a:lnTo>
                  <a:pt x="201" y="2"/>
                </a:lnTo>
                <a:lnTo>
                  <a:pt x="203" y="3"/>
                </a:lnTo>
                <a:lnTo>
                  <a:pt x="203" y="5"/>
                </a:lnTo>
                <a:lnTo>
                  <a:pt x="203" y="9"/>
                </a:lnTo>
                <a:lnTo>
                  <a:pt x="201" y="11"/>
                </a:lnTo>
                <a:lnTo>
                  <a:pt x="199" y="11"/>
                </a:lnTo>
                <a:lnTo>
                  <a:pt x="197" y="12"/>
                </a:lnTo>
                <a:close/>
                <a:moveTo>
                  <a:pt x="118" y="12"/>
                </a:moveTo>
                <a:lnTo>
                  <a:pt x="84" y="12"/>
                </a:lnTo>
                <a:lnTo>
                  <a:pt x="82" y="11"/>
                </a:lnTo>
                <a:lnTo>
                  <a:pt x="80" y="11"/>
                </a:lnTo>
                <a:lnTo>
                  <a:pt x="79" y="9"/>
                </a:lnTo>
                <a:lnTo>
                  <a:pt x="79" y="5"/>
                </a:lnTo>
                <a:lnTo>
                  <a:pt x="79" y="3"/>
                </a:lnTo>
                <a:lnTo>
                  <a:pt x="80" y="2"/>
                </a:lnTo>
                <a:lnTo>
                  <a:pt x="82" y="2"/>
                </a:lnTo>
                <a:lnTo>
                  <a:pt x="84" y="0"/>
                </a:lnTo>
                <a:lnTo>
                  <a:pt x="118" y="0"/>
                </a:lnTo>
                <a:lnTo>
                  <a:pt x="120" y="2"/>
                </a:lnTo>
                <a:lnTo>
                  <a:pt x="122" y="2"/>
                </a:lnTo>
                <a:lnTo>
                  <a:pt x="124" y="3"/>
                </a:lnTo>
                <a:lnTo>
                  <a:pt x="124" y="5"/>
                </a:lnTo>
                <a:lnTo>
                  <a:pt x="124" y="9"/>
                </a:lnTo>
                <a:lnTo>
                  <a:pt x="122" y="11"/>
                </a:lnTo>
                <a:lnTo>
                  <a:pt x="120" y="11"/>
                </a:lnTo>
                <a:lnTo>
                  <a:pt x="118" y="12"/>
                </a:lnTo>
                <a:close/>
                <a:moveTo>
                  <a:pt x="39" y="12"/>
                </a:moveTo>
                <a:lnTo>
                  <a:pt x="5" y="12"/>
                </a:lnTo>
                <a:lnTo>
                  <a:pt x="3" y="11"/>
                </a:lnTo>
                <a:lnTo>
                  <a:pt x="1" y="11"/>
                </a:lnTo>
                <a:lnTo>
                  <a:pt x="1" y="9"/>
                </a:lnTo>
                <a:lnTo>
                  <a:pt x="0" y="5"/>
                </a:lnTo>
                <a:lnTo>
                  <a:pt x="1" y="3"/>
                </a:lnTo>
                <a:lnTo>
                  <a:pt x="1" y="2"/>
                </a:lnTo>
                <a:lnTo>
                  <a:pt x="3" y="2"/>
                </a:lnTo>
                <a:lnTo>
                  <a:pt x="5" y="0"/>
                </a:lnTo>
                <a:lnTo>
                  <a:pt x="39" y="0"/>
                </a:lnTo>
                <a:lnTo>
                  <a:pt x="41" y="2"/>
                </a:lnTo>
                <a:lnTo>
                  <a:pt x="43" y="2"/>
                </a:lnTo>
                <a:lnTo>
                  <a:pt x="45" y="3"/>
                </a:lnTo>
                <a:lnTo>
                  <a:pt x="45" y="5"/>
                </a:lnTo>
                <a:lnTo>
                  <a:pt x="45" y="9"/>
                </a:lnTo>
                <a:lnTo>
                  <a:pt x="43" y="11"/>
                </a:lnTo>
                <a:lnTo>
                  <a:pt x="41" y="11"/>
                </a:lnTo>
                <a:lnTo>
                  <a:pt x="39" y="12"/>
                </a:lnTo>
                <a:close/>
              </a:path>
            </a:pathLst>
          </a:custGeom>
          <a:solidFill>
            <a:srgbClr val="000000"/>
          </a:solidFill>
          <a:ln w="6350">
            <a:solidFill>
              <a:srgbClr val="000000"/>
            </a:solidFill>
            <a:prstDash val="solid"/>
            <a:round/>
            <a:headEnd/>
            <a:tailEnd/>
          </a:ln>
        </p:spPr>
        <p:txBody>
          <a:bodyPr/>
          <a:lstStyle/>
          <a:p>
            <a:endParaRPr lang="en-US"/>
          </a:p>
        </p:txBody>
      </p:sp>
      <p:sp>
        <p:nvSpPr>
          <p:cNvPr id="25627" name="Freeform 27"/>
          <p:cNvSpPr>
            <a:spLocks/>
          </p:cNvSpPr>
          <p:nvPr/>
        </p:nvSpPr>
        <p:spPr bwMode="auto">
          <a:xfrm>
            <a:off x="2601913" y="3139529"/>
            <a:ext cx="303212" cy="3001962"/>
          </a:xfrm>
          <a:custGeom>
            <a:avLst/>
            <a:gdLst>
              <a:gd name="T0" fmla="*/ 287479 w 424"/>
              <a:gd name="T1" fmla="*/ 2575 h 4664"/>
              <a:gd name="T2" fmla="*/ 264595 w 424"/>
              <a:gd name="T3" fmla="*/ 8367 h 4664"/>
              <a:gd name="T4" fmla="*/ 243857 w 424"/>
              <a:gd name="T5" fmla="*/ 19953 h 4664"/>
              <a:gd name="T6" fmla="*/ 224549 w 424"/>
              <a:gd name="T7" fmla="*/ 37331 h 4664"/>
              <a:gd name="T8" fmla="*/ 206670 w 424"/>
              <a:gd name="T9" fmla="*/ 57928 h 4664"/>
              <a:gd name="T10" fmla="*/ 190223 w 424"/>
              <a:gd name="T11" fmla="*/ 82387 h 4664"/>
              <a:gd name="T12" fmla="*/ 177350 w 424"/>
              <a:gd name="T13" fmla="*/ 110707 h 4664"/>
              <a:gd name="T14" fmla="*/ 165908 w 424"/>
              <a:gd name="T15" fmla="*/ 142246 h 4664"/>
              <a:gd name="T16" fmla="*/ 158042 w 424"/>
              <a:gd name="T17" fmla="*/ 177002 h 4664"/>
              <a:gd name="T18" fmla="*/ 153036 w 424"/>
              <a:gd name="T19" fmla="*/ 212403 h 4664"/>
              <a:gd name="T20" fmla="*/ 151606 w 424"/>
              <a:gd name="T21" fmla="*/ 251022 h 4664"/>
              <a:gd name="T22" fmla="*/ 150176 w 424"/>
              <a:gd name="T23" fmla="*/ 1276992 h 4664"/>
              <a:gd name="T24" fmla="*/ 146600 w 424"/>
              <a:gd name="T25" fmla="*/ 1313680 h 4664"/>
              <a:gd name="T26" fmla="*/ 138734 w 424"/>
              <a:gd name="T27" fmla="*/ 1348437 h 4664"/>
              <a:gd name="T28" fmla="*/ 129437 w 424"/>
              <a:gd name="T29" fmla="*/ 1380619 h 4664"/>
              <a:gd name="T30" fmla="*/ 116565 w 424"/>
              <a:gd name="T31" fmla="*/ 1410871 h 4664"/>
              <a:gd name="T32" fmla="*/ 101547 w 424"/>
              <a:gd name="T33" fmla="*/ 1435973 h 4664"/>
              <a:gd name="T34" fmla="*/ 84384 w 424"/>
              <a:gd name="T35" fmla="*/ 1458500 h 4664"/>
              <a:gd name="T36" fmla="*/ 65791 w 424"/>
              <a:gd name="T37" fmla="*/ 1476522 h 4664"/>
              <a:gd name="T38" fmla="*/ 45053 w 424"/>
              <a:gd name="T39" fmla="*/ 1490683 h 4664"/>
              <a:gd name="T40" fmla="*/ 22884 w 424"/>
              <a:gd name="T41" fmla="*/ 1498406 h 4664"/>
              <a:gd name="T42" fmla="*/ 0 w 424"/>
              <a:gd name="T43" fmla="*/ 1500981 h 4664"/>
              <a:gd name="T44" fmla="*/ 22884 w 424"/>
              <a:gd name="T45" fmla="*/ 1504199 h 4664"/>
              <a:gd name="T46" fmla="*/ 45053 w 424"/>
              <a:gd name="T47" fmla="*/ 1512567 h 4664"/>
              <a:gd name="T48" fmla="*/ 65791 w 424"/>
              <a:gd name="T49" fmla="*/ 1526083 h 4664"/>
              <a:gd name="T50" fmla="*/ 84384 w 424"/>
              <a:gd name="T51" fmla="*/ 1543462 h 4664"/>
              <a:gd name="T52" fmla="*/ 101547 w 424"/>
              <a:gd name="T53" fmla="*/ 1566633 h 4664"/>
              <a:gd name="T54" fmla="*/ 116565 w 424"/>
              <a:gd name="T55" fmla="*/ 1592379 h 4664"/>
              <a:gd name="T56" fmla="*/ 129437 w 424"/>
              <a:gd name="T57" fmla="*/ 1621986 h 4664"/>
              <a:gd name="T58" fmla="*/ 138734 w 424"/>
              <a:gd name="T59" fmla="*/ 1654812 h 4664"/>
              <a:gd name="T60" fmla="*/ 146600 w 424"/>
              <a:gd name="T61" fmla="*/ 1689569 h 4664"/>
              <a:gd name="T62" fmla="*/ 150176 w 424"/>
              <a:gd name="T63" fmla="*/ 1726257 h 4664"/>
              <a:gd name="T64" fmla="*/ 151606 w 424"/>
              <a:gd name="T65" fmla="*/ 2752228 h 4664"/>
              <a:gd name="T66" fmla="*/ 153036 w 424"/>
              <a:gd name="T67" fmla="*/ 2790203 h 4664"/>
              <a:gd name="T68" fmla="*/ 158042 w 424"/>
              <a:gd name="T69" fmla="*/ 2826247 h 4664"/>
              <a:gd name="T70" fmla="*/ 165908 w 424"/>
              <a:gd name="T71" fmla="*/ 2861004 h 4664"/>
              <a:gd name="T72" fmla="*/ 177350 w 424"/>
              <a:gd name="T73" fmla="*/ 2891899 h 4664"/>
              <a:gd name="T74" fmla="*/ 190223 w 424"/>
              <a:gd name="T75" fmla="*/ 2919575 h 4664"/>
              <a:gd name="T76" fmla="*/ 206670 w 424"/>
              <a:gd name="T77" fmla="*/ 2945321 h 4664"/>
              <a:gd name="T78" fmla="*/ 224549 w 424"/>
              <a:gd name="T79" fmla="*/ 2965918 h 4664"/>
              <a:gd name="T80" fmla="*/ 243857 w 424"/>
              <a:gd name="T81" fmla="*/ 2982009 h 4664"/>
              <a:gd name="T82" fmla="*/ 264595 w 424"/>
              <a:gd name="T83" fmla="*/ 2994882 h 4664"/>
              <a:gd name="T84" fmla="*/ 287479 w 424"/>
              <a:gd name="T85" fmla="*/ 3000675 h 46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4" h="4664">
                <a:moveTo>
                  <a:pt x="424" y="0"/>
                </a:moveTo>
                <a:lnTo>
                  <a:pt x="413" y="2"/>
                </a:lnTo>
                <a:lnTo>
                  <a:pt x="402" y="4"/>
                </a:lnTo>
                <a:lnTo>
                  <a:pt x="391" y="6"/>
                </a:lnTo>
                <a:lnTo>
                  <a:pt x="381" y="9"/>
                </a:lnTo>
                <a:lnTo>
                  <a:pt x="370" y="13"/>
                </a:lnTo>
                <a:lnTo>
                  <a:pt x="361" y="18"/>
                </a:lnTo>
                <a:lnTo>
                  <a:pt x="350" y="25"/>
                </a:lnTo>
                <a:lnTo>
                  <a:pt x="341" y="31"/>
                </a:lnTo>
                <a:lnTo>
                  <a:pt x="332" y="40"/>
                </a:lnTo>
                <a:lnTo>
                  <a:pt x="323" y="49"/>
                </a:lnTo>
                <a:lnTo>
                  <a:pt x="314" y="58"/>
                </a:lnTo>
                <a:lnTo>
                  <a:pt x="305" y="67"/>
                </a:lnTo>
                <a:lnTo>
                  <a:pt x="296" y="77"/>
                </a:lnTo>
                <a:lnTo>
                  <a:pt x="289" y="90"/>
                </a:lnTo>
                <a:lnTo>
                  <a:pt x="280" y="102"/>
                </a:lnTo>
                <a:lnTo>
                  <a:pt x="273" y="115"/>
                </a:lnTo>
                <a:lnTo>
                  <a:pt x="266" y="128"/>
                </a:lnTo>
                <a:lnTo>
                  <a:pt x="260" y="142"/>
                </a:lnTo>
                <a:lnTo>
                  <a:pt x="253" y="156"/>
                </a:lnTo>
                <a:lnTo>
                  <a:pt x="248" y="172"/>
                </a:lnTo>
                <a:lnTo>
                  <a:pt x="242" y="189"/>
                </a:lnTo>
                <a:lnTo>
                  <a:pt x="237" y="205"/>
                </a:lnTo>
                <a:lnTo>
                  <a:pt x="232" y="221"/>
                </a:lnTo>
                <a:lnTo>
                  <a:pt x="228" y="239"/>
                </a:lnTo>
                <a:lnTo>
                  <a:pt x="224" y="255"/>
                </a:lnTo>
                <a:lnTo>
                  <a:pt x="221" y="275"/>
                </a:lnTo>
                <a:lnTo>
                  <a:pt x="217" y="293"/>
                </a:lnTo>
                <a:lnTo>
                  <a:pt x="215" y="311"/>
                </a:lnTo>
                <a:lnTo>
                  <a:pt x="214" y="330"/>
                </a:lnTo>
                <a:lnTo>
                  <a:pt x="212" y="350"/>
                </a:lnTo>
                <a:lnTo>
                  <a:pt x="212" y="370"/>
                </a:lnTo>
                <a:lnTo>
                  <a:pt x="212" y="390"/>
                </a:lnTo>
                <a:lnTo>
                  <a:pt x="212" y="1944"/>
                </a:lnTo>
                <a:lnTo>
                  <a:pt x="212" y="1964"/>
                </a:lnTo>
                <a:lnTo>
                  <a:pt x="210" y="1984"/>
                </a:lnTo>
                <a:lnTo>
                  <a:pt x="208" y="2003"/>
                </a:lnTo>
                <a:lnTo>
                  <a:pt x="206" y="2023"/>
                </a:lnTo>
                <a:lnTo>
                  <a:pt x="205" y="2041"/>
                </a:lnTo>
                <a:lnTo>
                  <a:pt x="201" y="2059"/>
                </a:lnTo>
                <a:lnTo>
                  <a:pt x="199" y="2077"/>
                </a:lnTo>
                <a:lnTo>
                  <a:pt x="194" y="2095"/>
                </a:lnTo>
                <a:lnTo>
                  <a:pt x="190" y="2113"/>
                </a:lnTo>
                <a:lnTo>
                  <a:pt x="187" y="2129"/>
                </a:lnTo>
                <a:lnTo>
                  <a:pt x="181" y="2145"/>
                </a:lnTo>
                <a:lnTo>
                  <a:pt x="176" y="2161"/>
                </a:lnTo>
                <a:lnTo>
                  <a:pt x="169" y="2176"/>
                </a:lnTo>
                <a:lnTo>
                  <a:pt x="163" y="2192"/>
                </a:lnTo>
                <a:lnTo>
                  <a:pt x="156" y="2204"/>
                </a:lnTo>
                <a:lnTo>
                  <a:pt x="149" y="2219"/>
                </a:lnTo>
                <a:lnTo>
                  <a:pt x="142" y="2231"/>
                </a:lnTo>
                <a:lnTo>
                  <a:pt x="135" y="2244"/>
                </a:lnTo>
                <a:lnTo>
                  <a:pt x="126" y="2255"/>
                </a:lnTo>
                <a:lnTo>
                  <a:pt x="118" y="2266"/>
                </a:lnTo>
                <a:lnTo>
                  <a:pt x="109" y="2276"/>
                </a:lnTo>
                <a:lnTo>
                  <a:pt x="101" y="2285"/>
                </a:lnTo>
                <a:lnTo>
                  <a:pt x="92" y="2294"/>
                </a:lnTo>
                <a:lnTo>
                  <a:pt x="83" y="2301"/>
                </a:lnTo>
                <a:lnTo>
                  <a:pt x="72" y="2309"/>
                </a:lnTo>
                <a:lnTo>
                  <a:pt x="63" y="2316"/>
                </a:lnTo>
                <a:lnTo>
                  <a:pt x="52" y="2321"/>
                </a:lnTo>
                <a:lnTo>
                  <a:pt x="41" y="2325"/>
                </a:lnTo>
                <a:lnTo>
                  <a:pt x="32" y="2328"/>
                </a:lnTo>
                <a:lnTo>
                  <a:pt x="22" y="2330"/>
                </a:lnTo>
                <a:lnTo>
                  <a:pt x="11" y="2332"/>
                </a:lnTo>
                <a:lnTo>
                  <a:pt x="0" y="2332"/>
                </a:lnTo>
                <a:lnTo>
                  <a:pt x="11" y="2334"/>
                </a:lnTo>
                <a:lnTo>
                  <a:pt x="22" y="2336"/>
                </a:lnTo>
                <a:lnTo>
                  <a:pt x="32" y="2337"/>
                </a:lnTo>
                <a:lnTo>
                  <a:pt x="41" y="2341"/>
                </a:lnTo>
                <a:lnTo>
                  <a:pt x="52" y="2344"/>
                </a:lnTo>
                <a:lnTo>
                  <a:pt x="63" y="2350"/>
                </a:lnTo>
                <a:lnTo>
                  <a:pt x="72" y="2357"/>
                </a:lnTo>
                <a:lnTo>
                  <a:pt x="83" y="2362"/>
                </a:lnTo>
                <a:lnTo>
                  <a:pt x="92" y="2371"/>
                </a:lnTo>
                <a:lnTo>
                  <a:pt x="101" y="2380"/>
                </a:lnTo>
                <a:lnTo>
                  <a:pt x="109" y="2389"/>
                </a:lnTo>
                <a:lnTo>
                  <a:pt x="118" y="2398"/>
                </a:lnTo>
                <a:lnTo>
                  <a:pt x="126" y="2409"/>
                </a:lnTo>
                <a:lnTo>
                  <a:pt x="135" y="2422"/>
                </a:lnTo>
                <a:lnTo>
                  <a:pt x="142" y="2434"/>
                </a:lnTo>
                <a:lnTo>
                  <a:pt x="149" y="2447"/>
                </a:lnTo>
                <a:lnTo>
                  <a:pt x="156" y="2459"/>
                </a:lnTo>
                <a:lnTo>
                  <a:pt x="163" y="2474"/>
                </a:lnTo>
                <a:lnTo>
                  <a:pt x="169" y="2488"/>
                </a:lnTo>
                <a:lnTo>
                  <a:pt x="176" y="2504"/>
                </a:lnTo>
                <a:lnTo>
                  <a:pt x="181" y="2520"/>
                </a:lnTo>
                <a:lnTo>
                  <a:pt x="187" y="2537"/>
                </a:lnTo>
                <a:lnTo>
                  <a:pt x="190" y="2553"/>
                </a:lnTo>
                <a:lnTo>
                  <a:pt x="194" y="2571"/>
                </a:lnTo>
                <a:lnTo>
                  <a:pt x="199" y="2587"/>
                </a:lnTo>
                <a:lnTo>
                  <a:pt x="201" y="2607"/>
                </a:lnTo>
                <a:lnTo>
                  <a:pt x="205" y="2625"/>
                </a:lnTo>
                <a:lnTo>
                  <a:pt x="206" y="2642"/>
                </a:lnTo>
                <a:lnTo>
                  <a:pt x="208" y="2662"/>
                </a:lnTo>
                <a:lnTo>
                  <a:pt x="210" y="2682"/>
                </a:lnTo>
                <a:lnTo>
                  <a:pt x="212" y="2702"/>
                </a:lnTo>
                <a:lnTo>
                  <a:pt x="212" y="2721"/>
                </a:lnTo>
                <a:lnTo>
                  <a:pt x="212" y="4276"/>
                </a:lnTo>
                <a:lnTo>
                  <a:pt x="212" y="4296"/>
                </a:lnTo>
                <a:lnTo>
                  <a:pt x="212" y="4315"/>
                </a:lnTo>
                <a:lnTo>
                  <a:pt x="214" y="4335"/>
                </a:lnTo>
                <a:lnTo>
                  <a:pt x="215" y="4355"/>
                </a:lnTo>
                <a:lnTo>
                  <a:pt x="217" y="4373"/>
                </a:lnTo>
                <a:lnTo>
                  <a:pt x="221" y="4391"/>
                </a:lnTo>
                <a:lnTo>
                  <a:pt x="224" y="4409"/>
                </a:lnTo>
                <a:lnTo>
                  <a:pt x="228" y="4427"/>
                </a:lnTo>
                <a:lnTo>
                  <a:pt x="232" y="4445"/>
                </a:lnTo>
                <a:lnTo>
                  <a:pt x="237" y="4461"/>
                </a:lnTo>
                <a:lnTo>
                  <a:pt x="242" y="4477"/>
                </a:lnTo>
                <a:lnTo>
                  <a:pt x="248" y="4493"/>
                </a:lnTo>
                <a:lnTo>
                  <a:pt x="253" y="4507"/>
                </a:lnTo>
                <a:lnTo>
                  <a:pt x="260" y="4524"/>
                </a:lnTo>
                <a:lnTo>
                  <a:pt x="266" y="4536"/>
                </a:lnTo>
                <a:lnTo>
                  <a:pt x="273" y="4551"/>
                </a:lnTo>
                <a:lnTo>
                  <a:pt x="280" y="4563"/>
                </a:lnTo>
                <a:lnTo>
                  <a:pt x="289" y="4576"/>
                </a:lnTo>
                <a:lnTo>
                  <a:pt x="296" y="4586"/>
                </a:lnTo>
                <a:lnTo>
                  <a:pt x="305" y="4597"/>
                </a:lnTo>
                <a:lnTo>
                  <a:pt x="314" y="4608"/>
                </a:lnTo>
                <a:lnTo>
                  <a:pt x="323" y="4617"/>
                </a:lnTo>
                <a:lnTo>
                  <a:pt x="332" y="4626"/>
                </a:lnTo>
                <a:lnTo>
                  <a:pt x="341" y="4633"/>
                </a:lnTo>
                <a:lnTo>
                  <a:pt x="350" y="4640"/>
                </a:lnTo>
                <a:lnTo>
                  <a:pt x="361" y="4648"/>
                </a:lnTo>
                <a:lnTo>
                  <a:pt x="370" y="4653"/>
                </a:lnTo>
                <a:lnTo>
                  <a:pt x="381" y="4656"/>
                </a:lnTo>
                <a:lnTo>
                  <a:pt x="391" y="4660"/>
                </a:lnTo>
                <a:lnTo>
                  <a:pt x="402" y="4662"/>
                </a:lnTo>
                <a:lnTo>
                  <a:pt x="413" y="4664"/>
                </a:lnTo>
                <a:lnTo>
                  <a:pt x="424" y="4664"/>
                </a:lnTo>
              </a:path>
            </a:pathLst>
          </a:custGeom>
          <a:noFill/>
          <a:ln w="12700">
            <a:solidFill>
              <a:schemeClr val="tx1"/>
            </a:solidFill>
            <a:prstDash val="solid"/>
            <a:round/>
            <a:headEnd/>
            <a:tailEnd/>
          </a:ln>
        </p:spPr>
        <p:txBody>
          <a:bodyPr/>
          <a:lstStyle/>
          <a:p>
            <a:endParaRPr lang="en-US"/>
          </a:p>
        </p:txBody>
      </p:sp>
      <p:sp>
        <p:nvSpPr>
          <p:cNvPr id="107548" name="Text Box 28"/>
          <p:cNvSpPr txBox="1">
            <a:spLocks noChangeArrowheads="1"/>
          </p:cNvSpPr>
          <p:nvPr/>
        </p:nvSpPr>
        <p:spPr bwMode="auto">
          <a:xfrm>
            <a:off x="866775" y="2709316"/>
            <a:ext cx="1357313" cy="274638"/>
          </a:xfrm>
          <a:prstGeom prst="rect">
            <a:avLst/>
          </a:prstGeom>
          <a:noFill/>
          <a:ln w="9525">
            <a:noFill/>
            <a:miter lim="800000"/>
            <a:headEnd/>
            <a:tailEnd/>
          </a:ln>
          <a:effectLst/>
        </p:spPr>
        <p:txBody>
          <a:bodyPr lIns="95783" tIns="47891" rIns="95783" bIns="47891">
            <a:spAutoFit/>
          </a:bodyPr>
          <a:lstStyle/>
          <a:p>
            <a:pPr defTabSz="957263" eaLnBrk="1" hangingPunct="1">
              <a:spcBef>
                <a:spcPct val="50000"/>
              </a:spcBef>
            </a:pPr>
            <a:r>
              <a:rPr lang="en-GB" sz="1300" b="1"/>
              <a:t>Free assets</a:t>
            </a:r>
          </a:p>
        </p:txBody>
      </p:sp>
      <p:sp>
        <p:nvSpPr>
          <p:cNvPr id="25629" name="AutoShape 29"/>
          <p:cNvSpPr>
            <a:spLocks/>
          </p:cNvSpPr>
          <p:nvPr/>
        </p:nvSpPr>
        <p:spPr bwMode="auto">
          <a:xfrm>
            <a:off x="2606675" y="2523579"/>
            <a:ext cx="287338" cy="615950"/>
          </a:xfrm>
          <a:prstGeom prst="leftBrace">
            <a:avLst>
              <a:gd name="adj1" fmla="val 17864"/>
              <a:gd name="adj2" fmla="val 50000"/>
            </a:avLst>
          </a:prstGeom>
          <a:noFill/>
          <a:ln w="9525">
            <a:solidFill>
              <a:schemeClr val="tx1"/>
            </a:solidFill>
            <a:round/>
            <a:headEnd/>
            <a:tailEnd/>
          </a:ln>
          <a:effectLst/>
        </p:spPr>
        <p:txBody>
          <a:bodyPr wrap="none" anchor="ctr"/>
          <a:lstStyle/>
          <a:p>
            <a:endParaRPr lang="en-GB"/>
          </a:p>
        </p:txBody>
      </p:sp>
      <p:sp>
        <p:nvSpPr>
          <p:cNvPr id="25630" name="Rectangle 30"/>
          <p:cNvSpPr>
            <a:spLocks noGrp="1" noChangeArrowheads="1"/>
          </p:cNvSpPr>
          <p:nvPr>
            <p:ph type="title"/>
          </p:nvPr>
        </p:nvSpPr>
        <p:spPr>
          <a:xfrm>
            <a:off x="685800" y="352664"/>
            <a:ext cx="7866063" cy="861774"/>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smtClean="0">
                <a:latin typeface="Verdana" pitchFamily="34" charset="0"/>
              </a:rPr>
              <a:t>Enfoque adoptado para la valoracion de la solvencia</a:t>
            </a:r>
            <a:endParaRPr lang="es-ES" b="1">
              <a:latin typeface="Verdana" pitchFamily="34" charset="0"/>
            </a:endParaRPr>
          </a:p>
        </p:txBody>
      </p:sp>
      <p:sp>
        <p:nvSpPr>
          <p:cNvPr id="25631" name="Rectangle 31"/>
          <p:cNvSpPr>
            <a:spLocks noGrp="1" noChangeArrowheads="1"/>
          </p:cNvSpPr>
          <p:nvPr>
            <p:ph type="body" idx="1"/>
          </p:nvPr>
        </p:nvSpPr>
        <p:spPr>
          <a:xfrm>
            <a:off x="424835" y="1502022"/>
            <a:ext cx="8153400" cy="4419600"/>
          </a:xfrm>
          <a:noFill/>
        </p:spPr>
        <p:txBody>
          <a:bodyPr lIns="91440" tIns="45720" rIns="91440" bIns="45720"/>
          <a:lstStyle/>
          <a:p>
            <a:pPr marL="361950" indent="-361950" defTabSz="1066800" eaLnBrk="1" hangingPunct="1">
              <a:buFontTx/>
              <a:buNone/>
            </a:pPr>
            <a:r>
              <a:rPr lang="en-GB" b="1" dirty="0" smtClean="0"/>
              <a:t>El balance de </a:t>
            </a:r>
            <a:r>
              <a:rPr lang="en-GB" b="1" dirty="0" err="1" smtClean="0"/>
              <a:t>Solvencia</a:t>
            </a:r>
            <a:r>
              <a:rPr lang="en-GB" b="1" dirty="0" smtClean="0"/>
              <a:t> II</a:t>
            </a:r>
          </a:p>
        </p:txBody>
      </p:sp>
      <p:sp>
        <p:nvSpPr>
          <p:cNvPr id="2" name="Slide Number Placeholder 1"/>
          <p:cNvSpPr>
            <a:spLocks noGrp="1"/>
          </p:cNvSpPr>
          <p:nvPr>
            <p:ph type="sldNum" sz="quarter" idx="11"/>
          </p:nvPr>
        </p:nvSpPr>
        <p:spPr/>
        <p:txBody>
          <a:bodyPr/>
          <a:lstStyle/>
          <a:p>
            <a:pPr>
              <a:defRPr/>
            </a:pPr>
            <a:fld id="{DC985F40-3A00-41C0-A8C3-9761C753B3C1}" type="slidenum">
              <a:rPr lang="en-GB" smtClean="0"/>
              <a:pPr>
                <a:defRPr/>
              </a:pPr>
              <a:t>7</a:t>
            </a:fld>
            <a:endParaRPr lang="en-GB" sz="1400">
              <a:latin typeface="Arial" charset="0"/>
            </a:endParaRPr>
          </a:p>
        </p:txBody>
      </p:sp>
    </p:spTree>
    <p:extLst>
      <p:ext uri="{BB962C8B-B14F-4D97-AF65-F5344CB8AC3E}">
        <p14:creationId xmlns:p14="http://schemas.microsoft.com/office/powerpoint/2010/main" val="300464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6"/>
                                        </p:tgtEl>
                                        <p:attrNameLst>
                                          <p:attrName>style.visibility</p:attrName>
                                        </p:attrNameLst>
                                      </p:cBhvr>
                                      <p:to>
                                        <p:strVal val="visible"/>
                                      </p:to>
                                    </p:set>
                                    <p:anim calcmode="lin" valueType="num">
                                      <p:cBhvr additive="base">
                                        <p:cTn id="11" dur="500" fill="hold"/>
                                        <p:tgtEl>
                                          <p:spTgt spid="25606"/>
                                        </p:tgtEl>
                                        <p:attrNameLst>
                                          <p:attrName>ppt_x</p:attrName>
                                        </p:attrNameLst>
                                      </p:cBhvr>
                                      <p:tavLst>
                                        <p:tav tm="0">
                                          <p:val>
                                            <p:strVal val="#ppt_x"/>
                                          </p:val>
                                        </p:tav>
                                        <p:tav tm="100000">
                                          <p:val>
                                            <p:strVal val="#ppt_x"/>
                                          </p:val>
                                        </p:tav>
                                      </p:tavLst>
                                    </p:anim>
                                    <p:anim calcmode="lin" valueType="num">
                                      <p:cBhvr additive="base">
                                        <p:cTn id="12" dur="500" fill="hold"/>
                                        <p:tgtEl>
                                          <p:spTgt spid="256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10"/>
                                        </p:tgtEl>
                                        <p:attrNameLst>
                                          <p:attrName>style.visibility</p:attrName>
                                        </p:attrNameLst>
                                      </p:cBhvr>
                                      <p:to>
                                        <p:strVal val="visible"/>
                                      </p:to>
                                    </p:set>
                                    <p:anim calcmode="lin" valueType="num">
                                      <p:cBhvr additive="base">
                                        <p:cTn id="15" dur="500" fill="hold"/>
                                        <p:tgtEl>
                                          <p:spTgt spid="25610"/>
                                        </p:tgtEl>
                                        <p:attrNameLst>
                                          <p:attrName>ppt_x</p:attrName>
                                        </p:attrNameLst>
                                      </p:cBhvr>
                                      <p:tavLst>
                                        <p:tav tm="0">
                                          <p:val>
                                            <p:strVal val="#ppt_x"/>
                                          </p:val>
                                        </p:tav>
                                        <p:tav tm="100000">
                                          <p:val>
                                            <p:strVal val="#ppt_x"/>
                                          </p:val>
                                        </p:tav>
                                      </p:tavLst>
                                    </p:anim>
                                    <p:anim calcmode="lin" valueType="num">
                                      <p:cBhvr additive="base">
                                        <p:cTn id="16" dur="500" fill="hold"/>
                                        <p:tgtEl>
                                          <p:spTgt spid="256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21"/>
                                        </p:tgtEl>
                                        <p:attrNameLst>
                                          <p:attrName>style.visibility</p:attrName>
                                        </p:attrNameLst>
                                      </p:cBhvr>
                                      <p:to>
                                        <p:strVal val="visible"/>
                                      </p:to>
                                    </p:set>
                                    <p:anim calcmode="lin" valueType="num">
                                      <p:cBhvr additive="base">
                                        <p:cTn id="19" dur="500" fill="hold"/>
                                        <p:tgtEl>
                                          <p:spTgt spid="25621"/>
                                        </p:tgtEl>
                                        <p:attrNameLst>
                                          <p:attrName>ppt_x</p:attrName>
                                        </p:attrNameLst>
                                      </p:cBhvr>
                                      <p:tavLst>
                                        <p:tav tm="0">
                                          <p:val>
                                            <p:strVal val="#ppt_x"/>
                                          </p:val>
                                        </p:tav>
                                        <p:tav tm="100000">
                                          <p:val>
                                            <p:strVal val="#ppt_x"/>
                                          </p:val>
                                        </p:tav>
                                      </p:tavLst>
                                    </p:anim>
                                    <p:anim calcmode="lin" valueType="num">
                                      <p:cBhvr additive="base">
                                        <p:cTn id="20" dur="500" fill="hold"/>
                                        <p:tgtEl>
                                          <p:spTgt spid="256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20"/>
                                        </p:tgtEl>
                                        <p:attrNameLst>
                                          <p:attrName>style.visibility</p:attrName>
                                        </p:attrNameLst>
                                      </p:cBhvr>
                                      <p:to>
                                        <p:strVal val="visible"/>
                                      </p:to>
                                    </p:set>
                                    <p:anim calcmode="lin" valueType="num">
                                      <p:cBhvr additive="base">
                                        <p:cTn id="23" dur="500" fill="hold"/>
                                        <p:tgtEl>
                                          <p:spTgt spid="25620"/>
                                        </p:tgtEl>
                                        <p:attrNameLst>
                                          <p:attrName>ppt_x</p:attrName>
                                        </p:attrNameLst>
                                      </p:cBhvr>
                                      <p:tavLst>
                                        <p:tav tm="0">
                                          <p:val>
                                            <p:strVal val="#ppt_x"/>
                                          </p:val>
                                        </p:tav>
                                        <p:tav tm="100000">
                                          <p:val>
                                            <p:strVal val="#ppt_x"/>
                                          </p:val>
                                        </p:tav>
                                      </p:tavLst>
                                    </p:anim>
                                    <p:anim calcmode="lin" valueType="num">
                                      <p:cBhvr additive="base">
                                        <p:cTn id="24" dur="500" fill="hold"/>
                                        <p:tgtEl>
                                          <p:spTgt spid="256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609"/>
                                        </p:tgtEl>
                                        <p:attrNameLst>
                                          <p:attrName>style.visibility</p:attrName>
                                        </p:attrNameLst>
                                      </p:cBhvr>
                                      <p:to>
                                        <p:strVal val="visible"/>
                                      </p:to>
                                    </p:set>
                                    <p:anim calcmode="lin" valueType="num">
                                      <p:cBhvr additive="base">
                                        <p:cTn id="29" dur="500" fill="hold"/>
                                        <p:tgtEl>
                                          <p:spTgt spid="25609"/>
                                        </p:tgtEl>
                                        <p:attrNameLst>
                                          <p:attrName>ppt_x</p:attrName>
                                        </p:attrNameLst>
                                      </p:cBhvr>
                                      <p:tavLst>
                                        <p:tav tm="0">
                                          <p:val>
                                            <p:strVal val="#ppt_x"/>
                                          </p:val>
                                        </p:tav>
                                        <p:tav tm="100000">
                                          <p:val>
                                            <p:strVal val="#ppt_x"/>
                                          </p:val>
                                        </p:tav>
                                      </p:tavLst>
                                    </p:anim>
                                    <p:anim calcmode="lin" valueType="num">
                                      <p:cBhvr additive="base">
                                        <p:cTn id="30" dur="500" fill="hold"/>
                                        <p:tgtEl>
                                          <p:spTgt spid="256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19"/>
                                        </p:tgtEl>
                                        <p:attrNameLst>
                                          <p:attrName>style.visibility</p:attrName>
                                        </p:attrNameLst>
                                      </p:cBhvr>
                                      <p:to>
                                        <p:strVal val="visible"/>
                                      </p:to>
                                    </p:set>
                                    <p:anim calcmode="lin" valueType="num">
                                      <p:cBhvr additive="base">
                                        <p:cTn id="33" dur="500" fill="hold"/>
                                        <p:tgtEl>
                                          <p:spTgt spid="25619"/>
                                        </p:tgtEl>
                                        <p:attrNameLst>
                                          <p:attrName>ppt_x</p:attrName>
                                        </p:attrNameLst>
                                      </p:cBhvr>
                                      <p:tavLst>
                                        <p:tav tm="0">
                                          <p:val>
                                            <p:strVal val="#ppt_x"/>
                                          </p:val>
                                        </p:tav>
                                        <p:tav tm="100000">
                                          <p:val>
                                            <p:strVal val="#ppt_x"/>
                                          </p:val>
                                        </p:tav>
                                      </p:tavLst>
                                    </p:anim>
                                    <p:anim calcmode="lin" valueType="num">
                                      <p:cBhvr additive="base">
                                        <p:cTn id="34" dur="500" fill="hold"/>
                                        <p:tgtEl>
                                          <p:spTgt spid="256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8"/>
                                        </p:tgtEl>
                                        <p:attrNameLst>
                                          <p:attrName>style.visibility</p:attrName>
                                        </p:attrNameLst>
                                      </p:cBhvr>
                                      <p:to>
                                        <p:strVal val="visible"/>
                                      </p:to>
                                    </p:set>
                                    <p:anim calcmode="lin" valueType="num">
                                      <p:cBhvr additive="base">
                                        <p:cTn id="37" dur="500" fill="hold"/>
                                        <p:tgtEl>
                                          <p:spTgt spid="25608"/>
                                        </p:tgtEl>
                                        <p:attrNameLst>
                                          <p:attrName>ppt_x</p:attrName>
                                        </p:attrNameLst>
                                      </p:cBhvr>
                                      <p:tavLst>
                                        <p:tav tm="0">
                                          <p:val>
                                            <p:strVal val="#ppt_x"/>
                                          </p:val>
                                        </p:tav>
                                        <p:tav tm="100000">
                                          <p:val>
                                            <p:strVal val="#ppt_x"/>
                                          </p:val>
                                        </p:tav>
                                      </p:tavLst>
                                    </p:anim>
                                    <p:anim calcmode="lin" valueType="num">
                                      <p:cBhvr additive="base">
                                        <p:cTn id="38"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15"/>
                                        </p:tgtEl>
                                        <p:attrNameLst>
                                          <p:attrName>style.visibility</p:attrName>
                                        </p:attrNameLst>
                                      </p:cBhvr>
                                      <p:to>
                                        <p:strVal val="visible"/>
                                      </p:to>
                                    </p:set>
                                    <p:anim calcmode="lin" valueType="num">
                                      <p:cBhvr additive="base">
                                        <p:cTn id="43" dur="500" fill="hold"/>
                                        <p:tgtEl>
                                          <p:spTgt spid="25615"/>
                                        </p:tgtEl>
                                        <p:attrNameLst>
                                          <p:attrName>ppt_x</p:attrName>
                                        </p:attrNameLst>
                                      </p:cBhvr>
                                      <p:tavLst>
                                        <p:tav tm="0">
                                          <p:val>
                                            <p:strVal val="#ppt_x"/>
                                          </p:val>
                                        </p:tav>
                                        <p:tav tm="100000">
                                          <p:val>
                                            <p:strVal val="#ppt_x"/>
                                          </p:val>
                                        </p:tav>
                                      </p:tavLst>
                                    </p:anim>
                                    <p:anim calcmode="lin" valueType="num">
                                      <p:cBhvr additive="base">
                                        <p:cTn id="44" dur="500" fill="hold"/>
                                        <p:tgtEl>
                                          <p:spTgt spid="256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611"/>
                                        </p:tgtEl>
                                        <p:attrNameLst>
                                          <p:attrName>style.visibility</p:attrName>
                                        </p:attrNameLst>
                                      </p:cBhvr>
                                      <p:to>
                                        <p:strVal val="visible"/>
                                      </p:to>
                                    </p:set>
                                    <p:anim calcmode="lin" valueType="num">
                                      <p:cBhvr additive="base">
                                        <p:cTn id="47" dur="500" fill="hold"/>
                                        <p:tgtEl>
                                          <p:spTgt spid="25611"/>
                                        </p:tgtEl>
                                        <p:attrNameLst>
                                          <p:attrName>ppt_x</p:attrName>
                                        </p:attrNameLst>
                                      </p:cBhvr>
                                      <p:tavLst>
                                        <p:tav tm="0">
                                          <p:val>
                                            <p:strVal val="#ppt_x"/>
                                          </p:val>
                                        </p:tav>
                                        <p:tav tm="100000">
                                          <p:val>
                                            <p:strVal val="#ppt_x"/>
                                          </p:val>
                                        </p:tav>
                                      </p:tavLst>
                                    </p:anim>
                                    <p:anim calcmode="lin" valueType="num">
                                      <p:cBhvr additive="base">
                                        <p:cTn id="48" dur="500" fill="hold"/>
                                        <p:tgtEl>
                                          <p:spTgt spid="256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12"/>
                                        </p:tgtEl>
                                        <p:attrNameLst>
                                          <p:attrName>style.visibility</p:attrName>
                                        </p:attrNameLst>
                                      </p:cBhvr>
                                      <p:to>
                                        <p:strVal val="visible"/>
                                      </p:to>
                                    </p:set>
                                    <p:anim calcmode="lin" valueType="num">
                                      <p:cBhvr additive="base">
                                        <p:cTn id="51" dur="500" fill="hold"/>
                                        <p:tgtEl>
                                          <p:spTgt spid="25612"/>
                                        </p:tgtEl>
                                        <p:attrNameLst>
                                          <p:attrName>ppt_x</p:attrName>
                                        </p:attrNameLst>
                                      </p:cBhvr>
                                      <p:tavLst>
                                        <p:tav tm="0">
                                          <p:val>
                                            <p:strVal val="#ppt_x"/>
                                          </p:val>
                                        </p:tav>
                                        <p:tav tm="100000">
                                          <p:val>
                                            <p:strVal val="#ppt_x"/>
                                          </p:val>
                                        </p:tav>
                                      </p:tavLst>
                                    </p:anim>
                                    <p:anim calcmode="lin" valueType="num">
                                      <p:cBhvr additive="base">
                                        <p:cTn id="52" dur="500" fill="hold"/>
                                        <p:tgtEl>
                                          <p:spTgt spid="256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14"/>
                                        </p:tgtEl>
                                        <p:attrNameLst>
                                          <p:attrName>style.visibility</p:attrName>
                                        </p:attrNameLst>
                                      </p:cBhvr>
                                      <p:to>
                                        <p:strVal val="visible"/>
                                      </p:to>
                                    </p:set>
                                    <p:anim calcmode="lin" valueType="num">
                                      <p:cBhvr additive="base">
                                        <p:cTn id="55" dur="500" fill="hold"/>
                                        <p:tgtEl>
                                          <p:spTgt spid="25614"/>
                                        </p:tgtEl>
                                        <p:attrNameLst>
                                          <p:attrName>ppt_x</p:attrName>
                                        </p:attrNameLst>
                                      </p:cBhvr>
                                      <p:tavLst>
                                        <p:tav tm="0">
                                          <p:val>
                                            <p:strVal val="#ppt_x"/>
                                          </p:val>
                                        </p:tav>
                                        <p:tav tm="100000">
                                          <p:val>
                                            <p:strVal val="#ppt_x"/>
                                          </p:val>
                                        </p:tav>
                                      </p:tavLst>
                                    </p:anim>
                                    <p:anim calcmode="lin" valueType="num">
                                      <p:cBhvr additive="base">
                                        <p:cTn id="56" dur="500" fill="hold"/>
                                        <p:tgtEl>
                                          <p:spTgt spid="25614"/>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2050"/>
                                        </p:tgtEl>
                                        <p:attrNameLst>
                                          <p:attrName>style.visibility</p:attrName>
                                        </p:attrNameLst>
                                      </p:cBhvr>
                                      <p:to>
                                        <p:strVal val="visible"/>
                                      </p:to>
                                    </p:set>
                                    <p:animEffect transition="in" filter="fade">
                                      <p:cBhvr>
                                        <p:cTn id="60" dur="1000"/>
                                        <p:tgtEl>
                                          <p:spTgt spid="2050"/>
                                        </p:tgtEl>
                                      </p:cBhvr>
                                    </p:animEffect>
                                    <p:anim calcmode="lin" valueType="num">
                                      <p:cBhvr>
                                        <p:cTn id="61" dur="1000" fill="hold"/>
                                        <p:tgtEl>
                                          <p:spTgt spid="2050"/>
                                        </p:tgtEl>
                                        <p:attrNameLst>
                                          <p:attrName>ppt_x</p:attrName>
                                        </p:attrNameLst>
                                      </p:cBhvr>
                                      <p:tavLst>
                                        <p:tav tm="0">
                                          <p:val>
                                            <p:strVal val="#ppt_x"/>
                                          </p:val>
                                        </p:tav>
                                        <p:tav tm="100000">
                                          <p:val>
                                            <p:strVal val="#ppt_x"/>
                                          </p:val>
                                        </p:tav>
                                      </p:tavLst>
                                    </p:anim>
                                    <p:anim calcmode="lin" valueType="num">
                                      <p:cBhvr>
                                        <p:cTn id="6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625"/>
                                        </p:tgtEl>
                                        <p:attrNameLst>
                                          <p:attrName>style.visibility</p:attrName>
                                        </p:attrNameLst>
                                      </p:cBhvr>
                                      <p:to>
                                        <p:strVal val="visible"/>
                                      </p:to>
                                    </p:set>
                                    <p:anim calcmode="lin" valueType="num">
                                      <p:cBhvr additive="base">
                                        <p:cTn id="67" dur="500" fill="hold"/>
                                        <p:tgtEl>
                                          <p:spTgt spid="25625"/>
                                        </p:tgtEl>
                                        <p:attrNameLst>
                                          <p:attrName>ppt_x</p:attrName>
                                        </p:attrNameLst>
                                      </p:cBhvr>
                                      <p:tavLst>
                                        <p:tav tm="0">
                                          <p:val>
                                            <p:strVal val="#ppt_x"/>
                                          </p:val>
                                        </p:tav>
                                        <p:tav tm="100000">
                                          <p:val>
                                            <p:strVal val="#ppt_x"/>
                                          </p:val>
                                        </p:tav>
                                      </p:tavLst>
                                    </p:anim>
                                    <p:anim calcmode="lin" valueType="num">
                                      <p:cBhvr additive="base">
                                        <p:cTn id="68" dur="500" fill="hold"/>
                                        <p:tgtEl>
                                          <p:spTgt spid="256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624"/>
                                        </p:tgtEl>
                                        <p:attrNameLst>
                                          <p:attrName>style.visibility</p:attrName>
                                        </p:attrNameLst>
                                      </p:cBhvr>
                                      <p:to>
                                        <p:strVal val="visible"/>
                                      </p:to>
                                    </p:set>
                                    <p:anim calcmode="lin" valueType="num">
                                      <p:cBhvr additive="base">
                                        <p:cTn id="71" dur="500" fill="hold"/>
                                        <p:tgtEl>
                                          <p:spTgt spid="25624"/>
                                        </p:tgtEl>
                                        <p:attrNameLst>
                                          <p:attrName>ppt_x</p:attrName>
                                        </p:attrNameLst>
                                      </p:cBhvr>
                                      <p:tavLst>
                                        <p:tav tm="0">
                                          <p:val>
                                            <p:strVal val="#ppt_x"/>
                                          </p:val>
                                        </p:tav>
                                        <p:tav tm="100000">
                                          <p:val>
                                            <p:strVal val="#ppt_x"/>
                                          </p:val>
                                        </p:tav>
                                      </p:tavLst>
                                    </p:anim>
                                    <p:anim calcmode="lin" valueType="num">
                                      <p:cBhvr additive="base">
                                        <p:cTn id="72" dur="500" fill="hold"/>
                                        <p:tgtEl>
                                          <p:spTgt spid="256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622"/>
                                        </p:tgtEl>
                                        <p:attrNameLst>
                                          <p:attrName>style.visibility</p:attrName>
                                        </p:attrNameLst>
                                      </p:cBhvr>
                                      <p:to>
                                        <p:strVal val="visible"/>
                                      </p:to>
                                    </p:set>
                                    <p:anim calcmode="lin" valueType="num">
                                      <p:cBhvr additive="base">
                                        <p:cTn id="75" dur="500" fill="hold"/>
                                        <p:tgtEl>
                                          <p:spTgt spid="25622"/>
                                        </p:tgtEl>
                                        <p:attrNameLst>
                                          <p:attrName>ppt_x</p:attrName>
                                        </p:attrNameLst>
                                      </p:cBhvr>
                                      <p:tavLst>
                                        <p:tav tm="0">
                                          <p:val>
                                            <p:strVal val="#ppt_x"/>
                                          </p:val>
                                        </p:tav>
                                        <p:tav tm="100000">
                                          <p:val>
                                            <p:strVal val="#ppt_x"/>
                                          </p:val>
                                        </p:tav>
                                      </p:tavLst>
                                    </p:anim>
                                    <p:anim calcmode="lin" valueType="num">
                                      <p:cBhvr additive="base">
                                        <p:cTn id="76" dur="500" fill="hold"/>
                                        <p:tgtEl>
                                          <p:spTgt spid="256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623"/>
                                        </p:tgtEl>
                                        <p:attrNameLst>
                                          <p:attrName>style.visibility</p:attrName>
                                        </p:attrNameLst>
                                      </p:cBhvr>
                                      <p:to>
                                        <p:strVal val="visible"/>
                                      </p:to>
                                    </p:set>
                                    <p:anim calcmode="lin" valueType="num">
                                      <p:cBhvr additive="base">
                                        <p:cTn id="79" dur="500" fill="hold"/>
                                        <p:tgtEl>
                                          <p:spTgt spid="25623"/>
                                        </p:tgtEl>
                                        <p:attrNameLst>
                                          <p:attrName>ppt_x</p:attrName>
                                        </p:attrNameLst>
                                      </p:cBhvr>
                                      <p:tavLst>
                                        <p:tav tm="0">
                                          <p:val>
                                            <p:strVal val="#ppt_x"/>
                                          </p:val>
                                        </p:tav>
                                        <p:tav tm="100000">
                                          <p:val>
                                            <p:strVal val="#ppt_x"/>
                                          </p:val>
                                        </p:tav>
                                      </p:tavLst>
                                    </p:anim>
                                    <p:anim calcmode="lin" valueType="num">
                                      <p:cBhvr additive="base">
                                        <p:cTn id="80" dur="500" fill="hold"/>
                                        <p:tgtEl>
                                          <p:spTgt spid="256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5616"/>
                                        </p:tgtEl>
                                        <p:attrNameLst>
                                          <p:attrName>style.visibility</p:attrName>
                                        </p:attrNameLst>
                                      </p:cBhvr>
                                      <p:to>
                                        <p:strVal val="visible"/>
                                      </p:to>
                                    </p:set>
                                    <p:anim calcmode="lin" valueType="num">
                                      <p:cBhvr additive="base">
                                        <p:cTn id="85" dur="500" fill="hold"/>
                                        <p:tgtEl>
                                          <p:spTgt spid="25616"/>
                                        </p:tgtEl>
                                        <p:attrNameLst>
                                          <p:attrName>ppt_x</p:attrName>
                                        </p:attrNameLst>
                                      </p:cBhvr>
                                      <p:tavLst>
                                        <p:tav tm="0">
                                          <p:val>
                                            <p:strVal val="#ppt_x"/>
                                          </p:val>
                                        </p:tav>
                                        <p:tav tm="100000">
                                          <p:val>
                                            <p:strVal val="#ppt_x"/>
                                          </p:val>
                                        </p:tav>
                                      </p:tavLst>
                                    </p:anim>
                                    <p:anim calcmode="lin" valueType="num">
                                      <p:cBhvr additive="base">
                                        <p:cTn id="86" dur="500" fill="hold"/>
                                        <p:tgtEl>
                                          <p:spTgt spid="256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17"/>
                                        </p:tgtEl>
                                        <p:attrNameLst>
                                          <p:attrName>style.visibility</p:attrName>
                                        </p:attrNameLst>
                                      </p:cBhvr>
                                      <p:to>
                                        <p:strVal val="visible"/>
                                      </p:to>
                                    </p:set>
                                    <p:anim calcmode="lin" valueType="num">
                                      <p:cBhvr additive="base">
                                        <p:cTn id="89" dur="500" fill="hold"/>
                                        <p:tgtEl>
                                          <p:spTgt spid="25617"/>
                                        </p:tgtEl>
                                        <p:attrNameLst>
                                          <p:attrName>ppt_x</p:attrName>
                                        </p:attrNameLst>
                                      </p:cBhvr>
                                      <p:tavLst>
                                        <p:tav tm="0">
                                          <p:val>
                                            <p:strVal val="#ppt_x"/>
                                          </p:val>
                                        </p:tav>
                                        <p:tav tm="100000">
                                          <p:val>
                                            <p:strVal val="#ppt_x"/>
                                          </p:val>
                                        </p:tav>
                                      </p:tavLst>
                                    </p:anim>
                                    <p:anim calcmode="lin" valueType="num">
                                      <p:cBhvr additive="base">
                                        <p:cTn id="90" dur="500" fill="hold"/>
                                        <p:tgtEl>
                                          <p:spTgt spid="2561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18"/>
                                        </p:tgtEl>
                                        <p:attrNameLst>
                                          <p:attrName>style.visibility</p:attrName>
                                        </p:attrNameLst>
                                      </p:cBhvr>
                                      <p:to>
                                        <p:strVal val="visible"/>
                                      </p:to>
                                    </p:set>
                                    <p:anim calcmode="lin" valueType="num">
                                      <p:cBhvr additive="base">
                                        <p:cTn id="93" dur="500" fill="hold"/>
                                        <p:tgtEl>
                                          <p:spTgt spid="25618"/>
                                        </p:tgtEl>
                                        <p:attrNameLst>
                                          <p:attrName>ppt_x</p:attrName>
                                        </p:attrNameLst>
                                      </p:cBhvr>
                                      <p:tavLst>
                                        <p:tav tm="0">
                                          <p:val>
                                            <p:strVal val="#ppt_x"/>
                                          </p:val>
                                        </p:tav>
                                        <p:tav tm="100000">
                                          <p:val>
                                            <p:strVal val="#ppt_x"/>
                                          </p:val>
                                        </p:tav>
                                      </p:tavLst>
                                    </p:anim>
                                    <p:anim calcmode="lin" valueType="num">
                                      <p:cBhvr additive="base">
                                        <p:cTn id="94" dur="500" fill="hold"/>
                                        <p:tgtEl>
                                          <p:spTgt spid="256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627"/>
                                        </p:tgtEl>
                                        <p:attrNameLst>
                                          <p:attrName>style.visibility</p:attrName>
                                        </p:attrNameLst>
                                      </p:cBhvr>
                                      <p:to>
                                        <p:strVal val="visible"/>
                                      </p:to>
                                    </p:set>
                                    <p:anim calcmode="lin" valueType="num">
                                      <p:cBhvr additive="base">
                                        <p:cTn id="99" dur="500" fill="hold"/>
                                        <p:tgtEl>
                                          <p:spTgt spid="25627"/>
                                        </p:tgtEl>
                                        <p:attrNameLst>
                                          <p:attrName>ppt_x</p:attrName>
                                        </p:attrNameLst>
                                      </p:cBhvr>
                                      <p:tavLst>
                                        <p:tav tm="0">
                                          <p:val>
                                            <p:strVal val="#ppt_x"/>
                                          </p:val>
                                        </p:tav>
                                        <p:tav tm="100000">
                                          <p:val>
                                            <p:strVal val="#ppt_x"/>
                                          </p:val>
                                        </p:tav>
                                      </p:tavLst>
                                    </p:anim>
                                    <p:anim calcmode="lin" valueType="num">
                                      <p:cBhvr additive="base">
                                        <p:cTn id="100" dur="500" fill="hold"/>
                                        <p:tgtEl>
                                          <p:spTgt spid="256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7522"/>
                                        </p:tgtEl>
                                        <p:attrNameLst>
                                          <p:attrName>style.visibility</p:attrName>
                                        </p:attrNameLst>
                                      </p:cBhvr>
                                      <p:to>
                                        <p:strVal val="visible"/>
                                      </p:to>
                                    </p:set>
                                    <p:anim calcmode="lin" valueType="num">
                                      <p:cBhvr additive="base">
                                        <p:cTn id="103" dur="500" fill="hold"/>
                                        <p:tgtEl>
                                          <p:spTgt spid="107522"/>
                                        </p:tgtEl>
                                        <p:attrNameLst>
                                          <p:attrName>ppt_x</p:attrName>
                                        </p:attrNameLst>
                                      </p:cBhvr>
                                      <p:tavLst>
                                        <p:tav tm="0">
                                          <p:val>
                                            <p:strVal val="#ppt_x"/>
                                          </p:val>
                                        </p:tav>
                                        <p:tav tm="100000">
                                          <p:val>
                                            <p:strVal val="#ppt_x"/>
                                          </p:val>
                                        </p:tav>
                                      </p:tavLst>
                                    </p:anim>
                                    <p:anim calcmode="lin" valueType="num">
                                      <p:cBhvr additive="base">
                                        <p:cTn id="104" dur="5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629"/>
                                        </p:tgtEl>
                                        <p:attrNameLst>
                                          <p:attrName>style.visibility</p:attrName>
                                        </p:attrNameLst>
                                      </p:cBhvr>
                                      <p:to>
                                        <p:strVal val="visible"/>
                                      </p:to>
                                    </p:set>
                                    <p:anim calcmode="lin" valueType="num">
                                      <p:cBhvr additive="base">
                                        <p:cTn id="109" dur="500" fill="hold"/>
                                        <p:tgtEl>
                                          <p:spTgt spid="25629"/>
                                        </p:tgtEl>
                                        <p:attrNameLst>
                                          <p:attrName>ppt_x</p:attrName>
                                        </p:attrNameLst>
                                      </p:cBhvr>
                                      <p:tavLst>
                                        <p:tav tm="0">
                                          <p:val>
                                            <p:strVal val="#ppt_x"/>
                                          </p:val>
                                        </p:tav>
                                        <p:tav tm="100000">
                                          <p:val>
                                            <p:strVal val="#ppt_x"/>
                                          </p:val>
                                        </p:tav>
                                      </p:tavLst>
                                    </p:anim>
                                    <p:anim calcmode="lin" valueType="num">
                                      <p:cBhvr additive="base">
                                        <p:cTn id="110" dur="500" fill="hold"/>
                                        <p:tgtEl>
                                          <p:spTgt spid="2562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5626"/>
                                        </p:tgtEl>
                                        <p:attrNameLst>
                                          <p:attrName>style.visibility</p:attrName>
                                        </p:attrNameLst>
                                      </p:cBhvr>
                                      <p:to>
                                        <p:strVal val="visible"/>
                                      </p:to>
                                    </p:set>
                                    <p:anim calcmode="lin" valueType="num">
                                      <p:cBhvr additive="base">
                                        <p:cTn id="113" dur="500" fill="hold"/>
                                        <p:tgtEl>
                                          <p:spTgt spid="25626"/>
                                        </p:tgtEl>
                                        <p:attrNameLst>
                                          <p:attrName>ppt_x</p:attrName>
                                        </p:attrNameLst>
                                      </p:cBhvr>
                                      <p:tavLst>
                                        <p:tav tm="0">
                                          <p:val>
                                            <p:strVal val="#ppt_x"/>
                                          </p:val>
                                        </p:tav>
                                        <p:tav tm="100000">
                                          <p:val>
                                            <p:strVal val="#ppt_x"/>
                                          </p:val>
                                        </p:tav>
                                      </p:tavLst>
                                    </p:anim>
                                    <p:anim calcmode="lin" valueType="num">
                                      <p:cBhvr additive="base">
                                        <p:cTn id="114" dur="500" fill="hold"/>
                                        <p:tgtEl>
                                          <p:spTgt spid="256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07548"/>
                                        </p:tgtEl>
                                        <p:attrNameLst>
                                          <p:attrName>style.visibility</p:attrName>
                                        </p:attrNameLst>
                                      </p:cBhvr>
                                      <p:to>
                                        <p:strVal val="visible"/>
                                      </p:to>
                                    </p:set>
                                    <p:anim calcmode="lin" valueType="num">
                                      <p:cBhvr additive="base">
                                        <p:cTn id="117" dur="500" fill="hold"/>
                                        <p:tgtEl>
                                          <p:spTgt spid="107548"/>
                                        </p:tgtEl>
                                        <p:attrNameLst>
                                          <p:attrName>ppt_x</p:attrName>
                                        </p:attrNameLst>
                                      </p:cBhvr>
                                      <p:tavLst>
                                        <p:tav tm="0">
                                          <p:val>
                                            <p:strVal val="#ppt_x"/>
                                          </p:val>
                                        </p:tav>
                                        <p:tav tm="100000">
                                          <p:val>
                                            <p:strVal val="#ppt_x"/>
                                          </p:val>
                                        </p:tav>
                                      </p:tavLst>
                                    </p:anim>
                                    <p:anim calcmode="lin" valueType="num">
                                      <p:cBhvr additive="base">
                                        <p:cTn id="118" dur="500" fill="hold"/>
                                        <p:tgtEl>
                                          <p:spTgt spid="107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25605" grpId="0" animBg="1"/>
      <p:bldP spid="25606" grpId="0" animBg="1"/>
      <p:bldP spid="25608" grpId="0"/>
      <p:bldP spid="25609" grpId="0" animBg="1"/>
      <p:bldP spid="25610" grpId="0" animBg="1"/>
      <p:bldP spid="25611" grpId="0"/>
      <p:bldP spid="25612" grpId="0"/>
      <p:bldP spid="25614" grpId="0" animBg="1"/>
      <p:bldP spid="25615" grpId="0" animBg="1"/>
      <p:bldP spid="25616" grpId="0" animBg="1"/>
      <p:bldP spid="25617" grpId="0" animBg="1"/>
      <p:bldP spid="25618" grpId="0"/>
      <p:bldP spid="25619" grpId="0" animBg="1"/>
      <p:bldP spid="25620" grpId="0" animBg="1"/>
      <p:bldP spid="25621" grpId="0" animBg="1"/>
      <p:bldP spid="25622" grpId="0"/>
      <p:bldP spid="25623" grpId="0"/>
      <p:bldP spid="25624" grpId="0" animBg="1"/>
      <p:bldP spid="25625" grpId="0" animBg="1"/>
      <p:bldP spid="25626" grpId="0" animBg="1"/>
      <p:bldP spid="25627" grpId="0" animBg="1"/>
      <p:bldP spid="107548" grpId="0"/>
      <p:bldP spid="256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590550"/>
            <a:ext cx="4843463" cy="47625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smtClean="0">
                <a:latin typeface="Verdana" pitchFamily="34" charset="0"/>
              </a:rPr>
              <a:t>Elementos de Capital</a:t>
            </a:r>
            <a:endParaRPr lang="es-ES" b="1">
              <a:latin typeface="Verdana" pitchFamily="34" charset="0"/>
            </a:endParaRPr>
          </a:p>
        </p:txBody>
      </p:sp>
      <p:sp>
        <p:nvSpPr>
          <p:cNvPr id="20483" name="Rectangle 3"/>
          <p:cNvSpPr>
            <a:spLocks noGrp="1" noChangeArrowheads="1"/>
          </p:cNvSpPr>
          <p:nvPr>
            <p:ph type="body" idx="1"/>
          </p:nvPr>
        </p:nvSpPr>
        <p:spPr>
          <a:xfrm>
            <a:off x="238139" y="2133600"/>
            <a:ext cx="8220061" cy="2776538"/>
          </a:xfrm>
        </p:spPr>
        <p:txBody>
          <a:bodyPr/>
          <a:lstStyle/>
          <a:p>
            <a:pPr marL="381000" indent="-381000" defTabSz="1066800" eaLnBrk="1" hangingPunct="1"/>
            <a:r>
              <a:rPr lang="es-ES" dirty="0" smtClean="0"/>
              <a:t>Elementos de Capital disponibles para </a:t>
            </a:r>
          </a:p>
          <a:p>
            <a:pPr marL="0" indent="0" defTabSz="1066800" eaLnBrk="1" hangingPunct="1">
              <a:buNone/>
            </a:pPr>
            <a:r>
              <a:rPr lang="es-ES" dirty="0" smtClean="0"/>
              <a:t>    absorber perdidas.</a:t>
            </a:r>
          </a:p>
          <a:p>
            <a:pPr marL="381000" indent="-381000" defTabSz="1066800" eaLnBrk="1" hangingPunct="1"/>
            <a:r>
              <a:rPr lang="es-ES" dirty="0" smtClean="0"/>
              <a:t>Deben hacer posible que el asegurador haga frente a sus obligaciones con los tomadores en todo momento</a:t>
            </a:r>
          </a:p>
          <a:p>
            <a:pPr marL="381000" indent="-381000" defTabSz="1066800" eaLnBrk="1" hangingPunct="1"/>
            <a:r>
              <a:rPr lang="es-ES" dirty="0" smtClean="0"/>
              <a:t>Generalmente se definen como exceso de activos sobre pasivos</a:t>
            </a:r>
          </a:p>
        </p:txBody>
      </p:sp>
      <p:sp>
        <p:nvSpPr>
          <p:cNvPr id="20484" name="AutoShape 4">
            <a:hlinkClick r:id="rId3" action="ppaction://hlinksldjump"/>
          </p:cNvPr>
          <p:cNvSpPr>
            <a:spLocks noChangeArrowheads="1"/>
          </p:cNvSpPr>
          <p:nvPr/>
        </p:nvSpPr>
        <p:spPr bwMode="auto">
          <a:xfrm>
            <a:off x="2905125" y="1524000"/>
            <a:ext cx="2776538" cy="457199"/>
          </a:xfrm>
          <a:prstGeom prst="roundRect">
            <a:avLst>
              <a:gd name="adj" fmla="val 16667"/>
            </a:avLst>
          </a:prstGeom>
          <a:solidFill>
            <a:srgbClr val="FFFF99"/>
          </a:solidFill>
          <a:ln w="9525">
            <a:solidFill>
              <a:schemeClr val="tx1"/>
            </a:solidFill>
            <a:round/>
            <a:headEnd/>
            <a:tailEnd/>
          </a:ln>
          <a:effectLst/>
        </p:spPr>
        <p:txBody>
          <a:bodyPr wrap="none" lIns="82104" tIns="41052" rIns="82104" bIns="41052" anchor="ctr"/>
          <a:lstStyle/>
          <a:p>
            <a:pPr algn="ctr" defTabSz="820738"/>
            <a:r>
              <a:rPr lang="es-ES" sz="1800" b="1" smtClean="0">
                <a:latin typeface="Verdana" pitchFamily="34" charset="0"/>
              </a:rPr>
              <a:t>Fondos Propios</a:t>
            </a:r>
            <a:endParaRPr lang="es-ES" sz="1800" b="1">
              <a:latin typeface="Verdan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524000"/>
            <a:ext cx="1811867" cy="1524000"/>
          </a:xfrm>
          <a:prstGeom prst="rect">
            <a:avLst/>
          </a:prstGeom>
        </p:spPr>
      </p:pic>
      <p:sp>
        <p:nvSpPr>
          <p:cNvPr id="3" name="TextBox 2"/>
          <p:cNvSpPr txBox="1"/>
          <p:nvPr/>
        </p:nvSpPr>
        <p:spPr>
          <a:xfrm>
            <a:off x="238139" y="5029200"/>
            <a:ext cx="5172061" cy="1295400"/>
          </a:xfrm>
          <a:prstGeom prst="rect">
            <a:avLst/>
          </a:prstGeom>
          <a:pattFill prst="weave">
            <a:fgClr>
              <a:schemeClr val="accent1"/>
            </a:fgClr>
            <a:bgClr>
              <a:schemeClr val="bg1"/>
            </a:bgClr>
          </a:pattFill>
          <a:ln w="9525">
            <a:noFill/>
            <a:miter lim="800000"/>
            <a:headEnd/>
            <a:tailEnd/>
          </a:ln>
        </p:spPr>
        <p:txBody>
          <a:bodyPr vert="horz" wrap="square" lIns="0" tIns="0" rIns="0" bIns="0" numCol="1" anchor="b" anchorCtr="0" compatLnSpc="1">
            <a:prstTxWarp prst="textNoShape">
              <a:avLst/>
            </a:prstTxWarp>
          </a:bodyPr>
          <a:lstStyle>
            <a:lvl1pPr algn="ctr" eaLnBrk="1" hangingPunct="1">
              <a:defRPr sz="2800" b="1">
                <a:latin typeface="+mj-lt"/>
                <a:ea typeface="+mj-ea"/>
                <a:cs typeface="+mj-cs"/>
              </a:defRPr>
            </a:lvl1pPr>
            <a:lvl2pPr>
              <a:defRPr sz="2800">
                <a:solidFill>
                  <a:schemeClr val="bg1"/>
                </a:solidFill>
                <a:latin typeface="Verdana Bold" pitchFamily="96" charset="0"/>
                <a:ea typeface="ＭＳ Ｐゴシック" pitchFamily="96" charset="-128"/>
              </a:defRPr>
            </a:lvl2pPr>
            <a:lvl3pPr>
              <a:defRPr sz="2800">
                <a:solidFill>
                  <a:schemeClr val="bg1"/>
                </a:solidFill>
                <a:latin typeface="Verdana Bold" pitchFamily="96" charset="0"/>
                <a:ea typeface="ＭＳ Ｐゴシック" pitchFamily="96" charset="-128"/>
              </a:defRPr>
            </a:lvl3pPr>
            <a:lvl4pPr>
              <a:defRPr sz="2800">
                <a:solidFill>
                  <a:schemeClr val="bg1"/>
                </a:solidFill>
                <a:latin typeface="Verdana Bold" pitchFamily="96" charset="0"/>
                <a:ea typeface="ＭＳ Ｐゴシック" pitchFamily="96" charset="-128"/>
              </a:defRPr>
            </a:lvl4pPr>
            <a:lvl5pPr>
              <a:defRPr sz="2800">
                <a:solidFill>
                  <a:schemeClr val="bg1"/>
                </a:solidFill>
                <a:latin typeface="Verdana Bold" pitchFamily="96" charset="0"/>
                <a:ea typeface="ＭＳ Ｐゴシック" pitchFamily="96" charset="-128"/>
              </a:defRPr>
            </a:lvl5pPr>
            <a:lvl6pPr marL="457200" fontAlgn="base">
              <a:spcBef>
                <a:spcPct val="0"/>
              </a:spcBef>
              <a:spcAft>
                <a:spcPct val="0"/>
              </a:spcAft>
              <a:defRPr sz="2800">
                <a:solidFill>
                  <a:schemeClr val="bg1"/>
                </a:solidFill>
                <a:latin typeface="Verdana Bold" pitchFamily="96" charset="0"/>
                <a:ea typeface="ＭＳ Ｐゴシック" pitchFamily="96" charset="-128"/>
              </a:defRPr>
            </a:lvl6pPr>
            <a:lvl7pPr marL="914400" fontAlgn="base">
              <a:spcBef>
                <a:spcPct val="0"/>
              </a:spcBef>
              <a:spcAft>
                <a:spcPct val="0"/>
              </a:spcAft>
              <a:defRPr sz="2800">
                <a:solidFill>
                  <a:schemeClr val="bg1"/>
                </a:solidFill>
                <a:latin typeface="Verdana Bold" pitchFamily="96" charset="0"/>
                <a:ea typeface="ＭＳ Ｐゴシック" pitchFamily="96" charset="-128"/>
              </a:defRPr>
            </a:lvl7pPr>
            <a:lvl8pPr marL="1371600" fontAlgn="base">
              <a:spcBef>
                <a:spcPct val="0"/>
              </a:spcBef>
              <a:spcAft>
                <a:spcPct val="0"/>
              </a:spcAft>
              <a:defRPr sz="2800">
                <a:solidFill>
                  <a:schemeClr val="bg1"/>
                </a:solidFill>
                <a:latin typeface="Verdana Bold" pitchFamily="96" charset="0"/>
                <a:ea typeface="ＭＳ Ｐゴシック" pitchFamily="96" charset="-128"/>
              </a:defRPr>
            </a:lvl8pPr>
            <a:lvl9pPr marL="1828800" fontAlgn="base">
              <a:spcBef>
                <a:spcPct val="0"/>
              </a:spcBef>
              <a:spcAft>
                <a:spcPct val="0"/>
              </a:spcAft>
              <a:defRPr sz="2800">
                <a:solidFill>
                  <a:schemeClr val="bg1"/>
                </a:solidFill>
                <a:latin typeface="Verdana Bold" pitchFamily="96" charset="0"/>
                <a:ea typeface="ＭＳ Ｐゴシック" pitchFamily="96" charset="-128"/>
              </a:defRPr>
            </a:lvl9pPr>
          </a:lstStyle>
          <a:p>
            <a:r>
              <a:rPr lang="es-ES" sz="1600" smtClean="0">
                <a:solidFill>
                  <a:srgbClr val="0070C0"/>
                </a:solidFill>
              </a:rPr>
              <a:t>Circular por dentro de la carretera y evitar los baches es la mejor opción para que el coche sobreviva al siguiente kilometro, pero una adecuada amortiguación es en todo caso necesaria.</a:t>
            </a:r>
            <a:endParaRPr lang="es-ES" sz="1600">
              <a:solidFill>
                <a:srgbClr val="0070C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553389"/>
            <a:ext cx="3001433" cy="1771211"/>
          </a:xfrm>
          <a:prstGeom prst="rect">
            <a:avLst/>
          </a:prstGeom>
        </p:spPr>
      </p:pic>
      <p:sp>
        <p:nvSpPr>
          <p:cNvPr id="5" name="Slide Number Placeholder 4"/>
          <p:cNvSpPr>
            <a:spLocks noGrp="1"/>
          </p:cNvSpPr>
          <p:nvPr>
            <p:ph type="sldNum" sz="quarter" idx="11"/>
          </p:nvPr>
        </p:nvSpPr>
        <p:spPr/>
        <p:txBody>
          <a:bodyPr/>
          <a:lstStyle/>
          <a:p>
            <a:pPr>
              <a:defRPr/>
            </a:pPr>
            <a:fld id="{DC985F40-3A00-41C0-A8C3-9761C753B3C1}" type="slidenum">
              <a:rPr lang="en-GB" smtClean="0"/>
              <a:pPr>
                <a:defRPr/>
              </a:pPr>
              <a:t>8</a:t>
            </a:fld>
            <a:endParaRPr lang="en-GB" sz="1400">
              <a:latin typeface="Arial" charset="0"/>
            </a:endParaRPr>
          </a:p>
        </p:txBody>
      </p:sp>
    </p:spTree>
    <p:extLst>
      <p:ext uri="{BB962C8B-B14F-4D97-AF65-F5344CB8AC3E}">
        <p14:creationId xmlns:p14="http://schemas.microsoft.com/office/powerpoint/2010/main" val="20340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fade">
                                      <p:cBhvr>
                                        <p:cTn id="11" dur="500"/>
                                        <p:tgtEl>
                                          <p:spTgt spid="2048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500"/>
                                        <p:tgtEl>
                                          <p:spTgt spid="2048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tgtEl>
                                          <p:spTgt spid="20483">
                                            <p:txEl>
                                              <p:pRg st="2" end="2"/>
                                            </p:txEl>
                                          </p:spTgt>
                                        </p:tgtEl>
                                      </p:cBhvr>
                                    </p:animEffect>
                                    <p:anim calcmode="lin" valueType="num">
                                      <p:cBhvr>
                                        <p:cTn id="2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barn(inVertical)">
                                      <p:cBhvr>
                                        <p:cTn id="26" dur="500"/>
                                        <p:tgtEl>
                                          <p:spTgt spid="2048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4"/>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3000"/>
                                        <p:tgtEl>
                                          <p:spTgt spid="2"/>
                                        </p:tgtEl>
                                      </p:cBhvr>
                                    </p:animEffect>
                                    <p:anim calcmode="lin" valueType="num">
                                      <p:cBhvr>
                                        <p:cTn id="36" dur="3000" fill="hold"/>
                                        <p:tgtEl>
                                          <p:spTgt spid="2"/>
                                        </p:tgtEl>
                                        <p:attrNameLst>
                                          <p:attrName>ppt_w</p:attrName>
                                        </p:attrNameLst>
                                      </p:cBhvr>
                                      <p:tavLst>
                                        <p:tav tm="0" fmla="#ppt_w*sin(2.5*pi*$)">
                                          <p:val>
                                            <p:fltVal val="0"/>
                                          </p:val>
                                        </p:tav>
                                        <p:tav tm="100000">
                                          <p:val>
                                            <p:fltVal val="1"/>
                                          </p:val>
                                        </p:tav>
                                      </p:tavLst>
                                    </p:anim>
                                    <p:anim calcmode="lin" valueType="num">
                                      <p:cBhvr>
                                        <p:cTn id="37" dur="3000" fill="hold"/>
                                        <p:tgtEl>
                                          <p:spTgt spid="2"/>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26" presetClass="emph" presetSubtype="0" repeatCount="indefinite" fill="hold" nodeType="afterEffect">
                                  <p:stCondLst>
                                    <p:cond delay="0"/>
                                  </p:stCondLst>
                                  <p:endCondLst>
                                    <p:cond evt="onNext" delay="0">
                                      <p:tgtEl>
                                        <p:sldTgt/>
                                      </p:tgtEl>
                                    </p:cond>
                                  </p:endCondLst>
                                  <p:childTnLst>
                                    <p:animEffect transition="out" filter="fade">
                                      <p:cBhvr>
                                        <p:cTn id="40" dur="500" tmFilter="0, 0; .2, .5; .8, .5; 1, 0"/>
                                        <p:tgtEl>
                                          <p:spTgt spid="2"/>
                                        </p:tgtEl>
                                      </p:cBhvr>
                                    </p:animEffect>
                                    <p:animScale>
                                      <p:cBhvr>
                                        <p:cTn id="41" dur="250" autoRev="1" fill="hold"/>
                                        <p:tgtEl>
                                          <p:spTgt spid="2"/>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nodeType="clickEffect">
                                  <p:stCondLst>
                                    <p:cond delay="0"/>
                                  </p:stCondLst>
                                  <p:childTnLst>
                                    <p:animEffect transition="out" filter="wipe(down)">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bwMode="auto">
          <a:xfrm>
            <a:off x="228600" y="5410200"/>
            <a:ext cx="4343400" cy="1143000"/>
          </a:xfrm>
          <a:prstGeom prst="borderCallout2">
            <a:avLst>
              <a:gd name="adj1" fmla="val 18750"/>
              <a:gd name="adj2" fmla="val -8333"/>
              <a:gd name="adj3" fmla="val -104430"/>
              <a:gd name="adj4" fmla="val -30912"/>
              <a:gd name="adj5" fmla="val -171997"/>
              <a:gd name="adj6" fmla="val -21056"/>
            </a:avLst>
          </a:prstGeom>
          <a:pattFill prst="weave">
            <a:fgClr>
              <a:schemeClr val="accent1"/>
            </a:fgClr>
            <a:bgClr>
              <a:schemeClr val="bg1"/>
            </a:bgClr>
          </a:pattFill>
          <a:ln w="9525">
            <a:noFill/>
            <a:miter lim="800000"/>
            <a:headEnd/>
            <a:tailEnd/>
          </a:ln>
          <a:extLst/>
        </p:spPr>
        <p:txBody>
          <a:bodyPr vert="horz" wrap="square" lIns="0" tIns="0" rIns="0" bIns="0" numCol="1" anchor="ctr" anchorCtr="0" compatLnSpc="1">
            <a:prstTxWarp prst="textNoShape">
              <a:avLst/>
            </a:prstTxWarp>
          </a:bodyPr>
          <a:lstStyle/>
          <a:p>
            <a:pPr marL="285750" indent="-285750" eaLnBrk="1" hangingPunct="1">
              <a:buFont typeface="Arial" pitchFamily="34" charset="0"/>
              <a:buChar char="•"/>
            </a:pPr>
            <a:r>
              <a:rPr lang="es-ES" sz="2000" b="1" smtClean="0">
                <a:solidFill>
                  <a:srgbClr val="0070C0"/>
                </a:solidFill>
                <a:latin typeface="+mj-lt"/>
                <a:ea typeface="+mj-ea"/>
                <a:cs typeface="+mj-cs"/>
              </a:rPr>
              <a:t>Dime que coche tienes </a:t>
            </a:r>
          </a:p>
          <a:p>
            <a:pPr marL="285750" indent="-285750" eaLnBrk="1" hangingPunct="1">
              <a:buFont typeface="Arial" pitchFamily="34" charset="0"/>
              <a:buChar char="•"/>
            </a:pPr>
            <a:r>
              <a:rPr lang="es-ES" sz="2000" b="1" smtClean="0">
                <a:solidFill>
                  <a:srgbClr val="0070C0"/>
                </a:solidFill>
                <a:latin typeface="+mj-lt"/>
                <a:ea typeface="+mj-ea"/>
                <a:cs typeface="+mj-cs"/>
              </a:rPr>
              <a:t>por donde piensas circular </a:t>
            </a:r>
          </a:p>
          <a:p>
            <a:pPr marL="285750" indent="-285750" eaLnBrk="1" hangingPunct="1">
              <a:buFont typeface="Arial" pitchFamily="34" charset="0"/>
              <a:buChar char="•"/>
            </a:pPr>
            <a:r>
              <a:rPr lang="es-ES" sz="2000" b="1" smtClean="0">
                <a:solidFill>
                  <a:srgbClr val="00B050"/>
                </a:solidFill>
                <a:latin typeface="+mj-lt"/>
                <a:ea typeface="+mj-ea"/>
                <a:cs typeface="+mj-cs"/>
              </a:rPr>
              <a:t>y te diré los amortiguadores que necesitas.</a:t>
            </a:r>
            <a:endParaRPr lang="es-ES" sz="2000" b="1">
              <a:solidFill>
                <a:srgbClr val="00B050"/>
              </a:solidFill>
              <a:latin typeface="+mj-lt"/>
              <a:ea typeface="+mj-ea"/>
              <a:cs typeface="+mj-cs"/>
            </a:endParaRPr>
          </a:p>
        </p:txBody>
      </p:sp>
      <p:sp>
        <p:nvSpPr>
          <p:cNvPr id="21506" name="Rectangle 2"/>
          <p:cNvSpPr>
            <a:spLocks noGrp="1" noChangeArrowheads="1"/>
          </p:cNvSpPr>
          <p:nvPr>
            <p:ph type="title"/>
          </p:nvPr>
        </p:nvSpPr>
        <p:spPr>
          <a:xfrm>
            <a:off x="762000" y="457200"/>
            <a:ext cx="7953375" cy="685800"/>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es-ES" b="1" smtClean="0">
                <a:latin typeface="Verdana" pitchFamily="34" charset="0"/>
              </a:rPr>
              <a:t>Enfoque general sobre el requerimiento de solvencia</a:t>
            </a:r>
            <a:endParaRPr lang="es-ES" b="1">
              <a:latin typeface="Verdana" pitchFamily="34" charset="0"/>
            </a:endParaRPr>
          </a:p>
        </p:txBody>
      </p:sp>
      <p:sp>
        <p:nvSpPr>
          <p:cNvPr id="21507" name="Rectangle 3"/>
          <p:cNvSpPr>
            <a:spLocks noGrp="1" noChangeArrowheads="1"/>
          </p:cNvSpPr>
          <p:nvPr>
            <p:ph type="body" idx="1"/>
          </p:nvPr>
        </p:nvSpPr>
        <p:spPr>
          <a:xfrm>
            <a:off x="381001" y="2209800"/>
            <a:ext cx="8305799" cy="3048000"/>
          </a:xfrm>
        </p:spPr>
        <p:txBody>
          <a:bodyPr/>
          <a:lstStyle/>
          <a:p>
            <a:pPr marL="381000" indent="-381000" defTabSz="1066800" eaLnBrk="1" hangingPunct="1"/>
            <a:r>
              <a:rPr lang="es-ES" sz="1800" dirty="0" smtClean="0"/>
              <a:t>Nivel de capital que se requiere mantener al asegurador que debe ser suficiente para en la adversidad seguir cumpliendo con sus obligaciones frente al tomador.</a:t>
            </a:r>
          </a:p>
          <a:p>
            <a:pPr marL="381000" indent="-381000" defTabSz="1066800" eaLnBrk="1" hangingPunct="1"/>
            <a:r>
              <a:rPr lang="es-ES" sz="1800" dirty="0" smtClean="0">
                <a:ea typeface="ＭＳ Ｐゴシック" pitchFamily="34" charset="-128"/>
              </a:rPr>
              <a:t>Debe tener en cuenta el perfil de riesgo especifico del asegurador</a:t>
            </a:r>
            <a:endParaRPr lang="es-ES" sz="1800" dirty="0" smtClean="0"/>
          </a:p>
          <a:p>
            <a:pPr marL="381000" indent="-381000" defTabSz="1066800" eaLnBrk="1" hangingPunct="1"/>
            <a:r>
              <a:rPr lang="es-ES" sz="1800" dirty="0" smtClean="0"/>
              <a:t>Requerimientos de capital de solvencia, llevan a establecer niveles de control diferenciados:</a:t>
            </a:r>
          </a:p>
          <a:p>
            <a:pPr marL="1008063" lvl="1" indent="-381000" defTabSz="1066800" eaLnBrk="1" hangingPunct="1"/>
            <a:r>
              <a:rPr lang="es-ES" sz="1600" b="1" dirty="0" smtClean="0"/>
              <a:t>SCR</a:t>
            </a:r>
            <a:r>
              <a:rPr lang="es-ES" sz="1600" dirty="0" smtClean="0"/>
              <a:t> - </a:t>
            </a:r>
            <a:r>
              <a:rPr lang="es-ES" sz="1600" dirty="0" err="1" smtClean="0"/>
              <a:t>Solvency</a:t>
            </a:r>
            <a:r>
              <a:rPr lang="es-ES" sz="1600" dirty="0" smtClean="0"/>
              <a:t> Capital </a:t>
            </a:r>
            <a:r>
              <a:rPr lang="es-ES" sz="1600" dirty="0" err="1" smtClean="0"/>
              <a:t>Requirement</a:t>
            </a:r>
            <a:r>
              <a:rPr lang="es-ES" sz="1600" dirty="0" smtClean="0"/>
              <a:t>: activos que sobrepasan las PT y otros pasivos con un nivel de seguridad explicito y sobre un horizonte temporal definido.</a:t>
            </a:r>
          </a:p>
          <a:p>
            <a:pPr marL="1008063" lvl="1" indent="-381000" defTabSz="1066800" eaLnBrk="1" hangingPunct="1"/>
            <a:r>
              <a:rPr lang="es-ES" sz="1600" b="1" dirty="0" smtClean="0"/>
              <a:t>MCR</a:t>
            </a:r>
            <a:r>
              <a:rPr lang="es-ES" sz="1600" dirty="0" smtClean="0"/>
              <a:t> – </a:t>
            </a:r>
            <a:r>
              <a:rPr lang="es-ES" sz="1600" dirty="0" err="1" smtClean="0"/>
              <a:t>Minimum</a:t>
            </a:r>
            <a:r>
              <a:rPr lang="es-ES" sz="1600" dirty="0" smtClean="0"/>
              <a:t> Capital </a:t>
            </a:r>
            <a:r>
              <a:rPr lang="es-ES" sz="1600" dirty="0" err="1" smtClean="0"/>
              <a:t>Requirement</a:t>
            </a:r>
            <a:r>
              <a:rPr lang="es-ES" sz="1600" dirty="0" smtClean="0"/>
              <a:t>: es el nivel mas bajo y que desencadena las acciones de supervisión mas contundentes.</a:t>
            </a:r>
            <a:endParaRPr lang="es-ES" sz="1800" dirty="0" smtClean="0"/>
          </a:p>
          <a:p>
            <a:pPr marL="381000" indent="-381000" defTabSz="1066800" eaLnBrk="1" hangingPunct="1"/>
            <a:endParaRPr lang="es-ES" sz="1800" dirty="0" smtClean="0"/>
          </a:p>
        </p:txBody>
      </p:sp>
      <p:sp>
        <p:nvSpPr>
          <p:cNvPr id="21508" name="AutoShape 4">
            <a:hlinkClick r:id="rId3" action="ppaction://hlinksldjump"/>
          </p:cNvPr>
          <p:cNvSpPr>
            <a:spLocks noChangeArrowheads="1"/>
          </p:cNvSpPr>
          <p:nvPr/>
        </p:nvSpPr>
        <p:spPr bwMode="auto">
          <a:xfrm>
            <a:off x="2133600" y="1463633"/>
            <a:ext cx="4191000" cy="669967"/>
          </a:xfrm>
          <a:prstGeom prst="roundRect">
            <a:avLst>
              <a:gd name="adj" fmla="val 16667"/>
            </a:avLst>
          </a:prstGeom>
          <a:solidFill>
            <a:srgbClr val="FFFF99"/>
          </a:solidFill>
          <a:ln w="9525">
            <a:solidFill>
              <a:schemeClr val="tx1"/>
            </a:solidFill>
            <a:round/>
            <a:headEnd/>
            <a:tailEnd/>
          </a:ln>
          <a:effectLst/>
        </p:spPr>
        <p:txBody>
          <a:bodyPr wrap="none" lIns="82104" tIns="41052" rIns="82104" bIns="41052" anchor="ctr"/>
          <a:lstStyle/>
          <a:p>
            <a:pPr algn="ctr" defTabSz="820738"/>
            <a:r>
              <a:rPr lang="es-ES" sz="1800" b="1" smtClean="0">
                <a:latin typeface="Verdana" pitchFamily="34" charset="0"/>
              </a:rPr>
              <a:t>Capital requerido de solvencia</a:t>
            </a:r>
            <a:endParaRPr lang="es-ES" sz="1800" b="1">
              <a:latin typeface="Verdan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387439"/>
            <a:ext cx="4419600" cy="1165761"/>
          </a:xfrm>
          <a:prstGeom prst="rect">
            <a:avLst/>
          </a:prstGeom>
          <a:solidFill>
            <a:schemeClr val="bg1">
              <a:lumMod val="85000"/>
              <a:alpha val="0"/>
            </a:schemeClr>
          </a:solidFill>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5272150"/>
            <a:ext cx="2702525" cy="158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pPr>
              <a:defRPr/>
            </a:pPr>
            <a:fld id="{DC985F40-3A00-41C0-A8C3-9761C753B3C1}" type="slidenum">
              <a:rPr lang="en-GB" smtClean="0"/>
              <a:pPr>
                <a:defRPr/>
              </a:pPr>
              <a:t>9</a:t>
            </a:fld>
            <a:endParaRPr lang="en-GB" sz="1400">
              <a:latin typeface="Arial" charset="0"/>
            </a:endParaRPr>
          </a:p>
        </p:txBody>
      </p:sp>
    </p:spTree>
    <p:extLst>
      <p:ext uri="{BB962C8B-B14F-4D97-AF65-F5344CB8AC3E}">
        <p14:creationId xmlns:p14="http://schemas.microsoft.com/office/powerpoint/2010/main" val="9381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80">
                                          <p:stCondLst>
                                            <p:cond delay="0"/>
                                          </p:stCondLst>
                                        </p:cTn>
                                        <p:tgtEl>
                                          <p:spTgt spid="21507">
                                            <p:txEl>
                                              <p:pRg st="0" end="0"/>
                                            </p:txEl>
                                          </p:spTgt>
                                        </p:tgtEl>
                                      </p:cBhvr>
                                    </p:animEffect>
                                    <p:anim calcmode="lin" valueType="num">
                                      <p:cBhvr>
                                        <p:cTn id="8" dur="1822" tmFilter="0,0; 0.14,0.36; 0.43,0.73; 0.71,0.91; 1.0,1.0">
                                          <p:stCondLst>
                                            <p:cond delay="0"/>
                                          </p:stCondLst>
                                        </p:cTn>
                                        <p:tgtEl>
                                          <p:spTgt spid="2150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7">
                                            <p:txEl>
                                              <p:pRg st="0" end="0"/>
                                            </p:txEl>
                                          </p:spTgt>
                                        </p:tgtEl>
                                      </p:cBhvr>
                                      <p:to x="100000" y="60000"/>
                                    </p:animScale>
                                    <p:animScale>
                                      <p:cBhvr>
                                        <p:cTn id="14" dur="166" decel="50000">
                                          <p:stCondLst>
                                            <p:cond delay="676"/>
                                          </p:stCondLst>
                                        </p:cTn>
                                        <p:tgtEl>
                                          <p:spTgt spid="21507">
                                            <p:txEl>
                                              <p:pRg st="0" end="0"/>
                                            </p:txEl>
                                          </p:spTgt>
                                        </p:tgtEl>
                                      </p:cBhvr>
                                      <p:to x="100000" y="100000"/>
                                    </p:animScale>
                                    <p:animScale>
                                      <p:cBhvr>
                                        <p:cTn id="15" dur="26">
                                          <p:stCondLst>
                                            <p:cond delay="1312"/>
                                          </p:stCondLst>
                                        </p:cTn>
                                        <p:tgtEl>
                                          <p:spTgt spid="21507">
                                            <p:txEl>
                                              <p:pRg st="0" end="0"/>
                                            </p:txEl>
                                          </p:spTgt>
                                        </p:tgtEl>
                                      </p:cBhvr>
                                      <p:to x="100000" y="80000"/>
                                    </p:animScale>
                                    <p:animScale>
                                      <p:cBhvr>
                                        <p:cTn id="16" dur="166" decel="50000">
                                          <p:stCondLst>
                                            <p:cond delay="1338"/>
                                          </p:stCondLst>
                                        </p:cTn>
                                        <p:tgtEl>
                                          <p:spTgt spid="21507">
                                            <p:txEl>
                                              <p:pRg st="0" end="0"/>
                                            </p:txEl>
                                          </p:spTgt>
                                        </p:tgtEl>
                                      </p:cBhvr>
                                      <p:to x="100000" y="100000"/>
                                    </p:animScale>
                                    <p:animScale>
                                      <p:cBhvr>
                                        <p:cTn id="17" dur="26">
                                          <p:stCondLst>
                                            <p:cond delay="1642"/>
                                          </p:stCondLst>
                                        </p:cTn>
                                        <p:tgtEl>
                                          <p:spTgt spid="21507">
                                            <p:txEl>
                                              <p:pRg st="0" end="0"/>
                                            </p:txEl>
                                          </p:spTgt>
                                        </p:tgtEl>
                                      </p:cBhvr>
                                      <p:to x="100000" y="90000"/>
                                    </p:animScale>
                                    <p:animScale>
                                      <p:cBhvr>
                                        <p:cTn id="18" dur="166" decel="50000">
                                          <p:stCondLst>
                                            <p:cond delay="1668"/>
                                          </p:stCondLst>
                                        </p:cTn>
                                        <p:tgtEl>
                                          <p:spTgt spid="21507">
                                            <p:txEl>
                                              <p:pRg st="0" end="0"/>
                                            </p:txEl>
                                          </p:spTgt>
                                        </p:tgtEl>
                                      </p:cBhvr>
                                      <p:to x="100000" y="100000"/>
                                    </p:animScale>
                                    <p:animScale>
                                      <p:cBhvr>
                                        <p:cTn id="19" dur="26">
                                          <p:stCondLst>
                                            <p:cond delay="1808"/>
                                          </p:stCondLst>
                                        </p:cTn>
                                        <p:tgtEl>
                                          <p:spTgt spid="21507">
                                            <p:txEl>
                                              <p:pRg st="0" end="0"/>
                                            </p:txEl>
                                          </p:spTgt>
                                        </p:tgtEl>
                                      </p:cBhvr>
                                      <p:to x="100000" y="95000"/>
                                    </p:animScale>
                                    <p:animScale>
                                      <p:cBhvr>
                                        <p:cTn id="20" dur="166" decel="50000">
                                          <p:stCondLst>
                                            <p:cond delay="1834"/>
                                          </p:stCondLst>
                                        </p:cTn>
                                        <p:tgtEl>
                                          <p:spTgt spid="2150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 calcmode="lin" valueType="num">
                                      <p:cBhvr>
                                        <p:cTn id="25"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150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507">
                                            <p:txEl>
                                              <p:pRg st="2" end="2"/>
                                            </p:txEl>
                                          </p:spTgt>
                                        </p:tgtEl>
                                        <p:attrNameLst>
                                          <p:attrName>style.visibility</p:attrName>
                                        </p:attrNameLst>
                                      </p:cBhvr>
                                      <p:to>
                                        <p:strVal val="visible"/>
                                      </p:to>
                                    </p:set>
                                    <p:animEffect transition="in" filter="fade">
                                      <p:cBhvr>
                                        <p:cTn id="32" dur="1000"/>
                                        <p:tgtEl>
                                          <p:spTgt spid="21507">
                                            <p:txEl>
                                              <p:pRg st="2" end="2"/>
                                            </p:txEl>
                                          </p:spTgt>
                                        </p:tgtEl>
                                      </p:cBhvr>
                                    </p:animEffect>
                                    <p:anim calcmode="lin" valueType="num">
                                      <p:cBhvr>
                                        <p:cTn id="33"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1507">
                                            <p:txEl>
                                              <p:pRg st="3" end="3"/>
                                            </p:txEl>
                                          </p:spTgt>
                                        </p:tgtEl>
                                        <p:attrNameLst>
                                          <p:attrName>style.visibility</p:attrName>
                                        </p:attrNameLst>
                                      </p:cBhvr>
                                      <p:to>
                                        <p:strVal val="visible"/>
                                      </p:to>
                                    </p:set>
                                    <p:animEffect transition="in" filter="wipe(down)">
                                      <p:cBhvr>
                                        <p:cTn id="39" dur="580">
                                          <p:stCondLst>
                                            <p:cond delay="0"/>
                                          </p:stCondLst>
                                        </p:cTn>
                                        <p:tgtEl>
                                          <p:spTgt spid="21507">
                                            <p:txEl>
                                              <p:pRg st="3" end="3"/>
                                            </p:txEl>
                                          </p:spTgt>
                                        </p:tgtEl>
                                      </p:cBhvr>
                                    </p:animEffect>
                                    <p:anim calcmode="lin" valueType="num">
                                      <p:cBhvr>
                                        <p:cTn id="40" dur="1822" tmFilter="0,0; 0.14,0.36; 0.43,0.73; 0.71,0.91; 1.0,1.0">
                                          <p:stCondLst>
                                            <p:cond delay="0"/>
                                          </p:stCondLst>
                                        </p:cTn>
                                        <p:tgtEl>
                                          <p:spTgt spid="21507">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507">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507">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507">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507">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1507">
                                            <p:txEl>
                                              <p:pRg st="3" end="3"/>
                                            </p:txEl>
                                          </p:spTgt>
                                        </p:tgtEl>
                                      </p:cBhvr>
                                      <p:to x="100000" y="60000"/>
                                    </p:animScale>
                                    <p:animScale>
                                      <p:cBhvr>
                                        <p:cTn id="46" dur="166" decel="50000">
                                          <p:stCondLst>
                                            <p:cond delay="676"/>
                                          </p:stCondLst>
                                        </p:cTn>
                                        <p:tgtEl>
                                          <p:spTgt spid="21507">
                                            <p:txEl>
                                              <p:pRg st="3" end="3"/>
                                            </p:txEl>
                                          </p:spTgt>
                                        </p:tgtEl>
                                      </p:cBhvr>
                                      <p:to x="100000" y="100000"/>
                                    </p:animScale>
                                    <p:animScale>
                                      <p:cBhvr>
                                        <p:cTn id="47" dur="26">
                                          <p:stCondLst>
                                            <p:cond delay="1312"/>
                                          </p:stCondLst>
                                        </p:cTn>
                                        <p:tgtEl>
                                          <p:spTgt spid="21507">
                                            <p:txEl>
                                              <p:pRg st="3" end="3"/>
                                            </p:txEl>
                                          </p:spTgt>
                                        </p:tgtEl>
                                      </p:cBhvr>
                                      <p:to x="100000" y="80000"/>
                                    </p:animScale>
                                    <p:animScale>
                                      <p:cBhvr>
                                        <p:cTn id="48" dur="166" decel="50000">
                                          <p:stCondLst>
                                            <p:cond delay="1338"/>
                                          </p:stCondLst>
                                        </p:cTn>
                                        <p:tgtEl>
                                          <p:spTgt spid="21507">
                                            <p:txEl>
                                              <p:pRg st="3" end="3"/>
                                            </p:txEl>
                                          </p:spTgt>
                                        </p:tgtEl>
                                      </p:cBhvr>
                                      <p:to x="100000" y="100000"/>
                                    </p:animScale>
                                    <p:animScale>
                                      <p:cBhvr>
                                        <p:cTn id="49" dur="26">
                                          <p:stCondLst>
                                            <p:cond delay="1642"/>
                                          </p:stCondLst>
                                        </p:cTn>
                                        <p:tgtEl>
                                          <p:spTgt spid="21507">
                                            <p:txEl>
                                              <p:pRg st="3" end="3"/>
                                            </p:txEl>
                                          </p:spTgt>
                                        </p:tgtEl>
                                      </p:cBhvr>
                                      <p:to x="100000" y="90000"/>
                                    </p:animScale>
                                    <p:animScale>
                                      <p:cBhvr>
                                        <p:cTn id="50" dur="166" decel="50000">
                                          <p:stCondLst>
                                            <p:cond delay="1668"/>
                                          </p:stCondLst>
                                        </p:cTn>
                                        <p:tgtEl>
                                          <p:spTgt spid="21507">
                                            <p:txEl>
                                              <p:pRg st="3" end="3"/>
                                            </p:txEl>
                                          </p:spTgt>
                                        </p:tgtEl>
                                      </p:cBhvr>
                                      <p:to x="100000" y="100000"/>
                                    </p:animScale>
                                    <p:animScale>
                                      <p:cBhvr>
                                        <p:cTn id="51" dur="26">
                                          <p:stCondLst>
                                            <p:cond delay="1808"/>
                                          </p:stCondLst>
                                        </p:cTn>
                                        <p:tgtEl>
                                          <p:spTgt spid="21507">
                                            <p:txEl>
                                              <p:pRg st="3" end="3"/>
                                            </p:txEl>
                                          </p:spTgt>
                                        </p:tgtEl>
                                      </p:cBhvr>
                                      <p:to x="100000" y="95000"/>
                                    </p:animScale>
                                    <p:animScale>
                                      <p:cBhvr>
                                        <p:cTn id="52" dur="166" decel="50000">
                                          <p:stCondLst>
                                            <p:cond delay="1834"/>
                                          </p:stCondLst>
                                        </p:cTn>
                                        <p:tgtEl>
                                          <p:spTgt spid="21507">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21507">
                                            <p:txEl>
                                              <p:pRg st="4" end="4"/>
                                            </p:txEl>
                                          </p:spTgt>
                                        </p:tgtEl>
                                        <p:attrNameLst>
                                          <p:attrName>style.visibility</p:attrName>
                                        </p:attrNameLst>
                                      </p:cBhvr>
                                      <p:to>
                                        <p:strVal val="visible"/>
                                      </p:to>
                                    </p:set>
                                    <p:animEffect transition="in" filter="wipe(down)">
                                      <p:cBhvr>
                                        <p:cTn id="57" dur="580">
                                          <p:stCondLst>
                                            <p:cond delay="0"/>
                                          </p:stCondLst>
                                        </p:cTn>
                                        <p:tgtEl>
                                          <p:spTgt spid="21507">
                                            <p:txEl>
                                              <p:pRg st="4" end="4"/>
                                            </p:txEl>
                                          </p:spTgt>
                                        </p:tgtEl>
                                      </p:cBhvr>
                                    </p:animEffect>
                                    <p:anim calcmode="lin" valueType="num">
                                      <p:cBhvr>
                                        <p:cTn id="58"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1507">
                                            <p:txEl>
                                              <p:pRg st="4" end="4"/>
                                            </p:txEl>
                                          </p:spTgt>
                                        </p:tgtEl>
                                      </p:cBhvr>
                                      <p:to x="100000" y="60000"/>
                                    </p:animScale>
                                    <p:animScale>
                                      <p:cBhvr>
                                        <p:cTn id="64" dur="166" decel="50000">
                                          <p:stCondLst>
                                            <p:cond delay="676"/>
                                          </p:stCondLst>
                                        </p:cTn>
                                        <p:tgtEl>
                                          <p:spTgt spid="21507">
                                            <p:txEl>
                                              <p:pRg st="4" end="4"/>
                                            </p:txEl>
                                          </p:spTgt>
                                        </p:tgtEl>
                                      </p:cBhvr>
                                      <p:to x="100000" y="100000"/>
                                    </p:animScale>
                                    <p:animScale>
                                      <p:cBhvr>
                                        <p:cTn id="65" dur="26">
                                          <p:stCondLst>
                                            <p:cond delay="1312"/>
                                          </p:stCondLst>
                                        </p:cTn>
                                        <p:tgtEl>
                                          <p:spTgt spid="21507">
                                            <p:txEl>
                                              <p:pRg st="4" end="4"/>
                                            </p:txEl>
                                          </p:spTgt>
                                        </p:tgtEl>
                                      </p:cBhvr>
                                      <p:to x="100000" y="80000"/>
                                    </p:animScale>
                                    <p:animScale>
                                      <p:cBhvr>
                                        <p:cTn id="66" dur="166" decel="50000">
                                          <p:stCondLst>
                                            <p:cond delay="1338"/>
                                          </p:stCondLst>
                                        </p:cTn>
                                        <p:tgtEl>
                                          <p:spTgt spid="21507">
                                            <p:txEl>
                                              <p:pRg st="4" end="4"/>
                                            </p:txEl>
                                          </p:spTgt>
                                        </p:tgtEl>
                                      </p:cBhvr>
                                      <p:to x="100000" y="100000"/>
                                    </p:animScale>
                                    <p:animScale>
                                      <p:cBhvr>
                                        <p:cTn id="67" dur="26">
                                          <p:stCondLst>
                                            <p:cond delay="1642"/>
                                          </p:stCondLst>
                                        </p:cTn>
                                        <p:tgtEl>
                                          <p:spTgt spid="21507">
                                            <p:txEl>
                                              <p:pRg st="4" end="4"/>
                                            </p:txEl>
                                          </p:spTgt>
                                        </p:tgtEl>
                                      </p:cBhvr>
                                      <p:to x="100000" y="90000"/>
                                    </p:animScale>
                                    <p:animScale>
                                      <p:cBhvr>
                                        <p:cTn id="68" dur="166" decel="50000">
                                          <p:stCondLst>
                                            <p:cond delay="1668"/>
                                          </p:stCondLst>
                                        </p:cTn>
                                        <p:tgtEl>
                                          <p:spTgt spid="21507">
                                            <p:txEl>
                                              <p:pRg st="4" end="4"/>
                                            </p:txEl>
                                          </p:spTgt>
                                        </p:tgtEl>
                                      </p:cBhvr>
                                      <p:to x="100000" y="100000"/>
                                    </p:animScale>
                                    <p:animScale>
                                      <p:cBhvr>
                                        <p:cTn id="69" dur="26">
                                          <p:stCondLst>
                                            <p:cond delay="1808"/>
                                          </p:stCondLst>
                                        </p:cTn>
                                        <p:tgtEl>
                                          <p:spTgt spid="21507">
                                            <p:txEl>
                                              <p:pRg st="4" end="4"/>
                                            </p:txEl>
                                          </p:spTgt>
                                        </p:tgtEl>
                                      </p:cBhvr>
                                      <p:to x="100000" y="95000"/>
                                    </p:animScale>
                                    <p:animScale>
                                      <p:cBhvr>
                                        <p:cTn id="70" dur="166" decel="50000">
                                          <p:stCondLst>
                                            <p:cond delay="1834"/>
                                          </p:stCondLst>
                                        </p:cTn>
                                        <p:tgtEl>
                                          <p:spTgt spid="21507">
                                            <p:txEl>
                                              <p:pRg st="4" end="4"/>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fade">
                                      <p:cBhvr>
                                        <p:cTn id="80" dur="1000"/>
                                        <p:tgtEl>
                                          <p:spTgt spid="3">
                                            <p:txEl>
                                              <p:pRg st="0" end="0"/>
                                            </p:txEl>
                                          </p:spTgt>
                                        </p:tgtEl>
                                      </p:cBhvr>
                                    </p:animEffect>
                                    <p:anim calcmode="lin" valueType="num">
                                      <p:cBhvr>
                                        <p:cTn id="8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fade">
                                      <p:cBhvr>
                                        <p:cTn id="85" dur="1000"/>
                                        <p:tgtEl>
                                          <p:spTgt spid="3">
                                            <p:txEl>
                                              <p:pRg st="1" end="1"/>
                                            </p:txEl>
                                          </p:spTgt>
                                        </p:tgtEl>
                                      </p:cBhvr>
                                    </p:animEffect>
                                    <p:anim calcmode="lin" valueType="num">
                                      <p:cBhvr>
                                        <p:cTn id="8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
                                            <p:txEl>
                                              <p:pRg st="2" end="2"/>
                                            </p:txEl>
                                          </p:spTgt>
                                        </p:tgtEl>
                                        <p:attrNameLst>
                                          <p:attrName>style.visibility</p:attrName>
                                        </p:attrNameLst>
                                      </p:cBhvr>
                                      <p:to>
                                        <p:strVal val="visible"/>
                                      </p:to>
                                    </p:set>
                                    <p:animEffect transition="in" filter="fade">
                                      <p:cBhvr>
                                        <p:cTn id="92" dur="1000"/>
                                        <p:tgtEl>
                                          <p:spTgt spid="3">
                                            <p:txEl>
                                              <p:pRg st="2" end="2"/>
                                            </p:txEl>
                                          </p:spTgt>
                                        </p:tgtEl>
                                      </p:cBhvr>
                                    </p:animEffect>
                                    <p:anim calcmode="lin" valueType="num">
                                      <p:cBhvr>
                                        <p:cTn id="9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3000" fill="hold"/>
                                        <p:tgtEl>
                                          <p:spTgt spid="2"/>
                                        </p:tgtEl>
                                        <p:attrNameLst>
                                          <p:attrName>ppt_w</p:attrName>
                                        </p:attrNameLst>
                                      </p:cBhvr>
                                      <p:tavLst>
                                        <p:tav tm="0">
                                          <p:val>
                                            <p:fltVal val="0"/>
                                          </p:val>
                                        </p:tav>
                                        <p:tav tm="100000">
                                          <p:val>
                                            <p:strVal val="#ppt_w"/>
                                          </p:val>
                                        </p:tav>
                                      </p:tavLst>
                                    </p:anim>
                                    <p:anim calcmode="lin" valueType="num">
                                      <p:cBhvr>
                                        <p:cTn id="100" dur="3000" fill="hold"/>
                                        <p:tgtEl>
                                          <p:spTgt spid="2"/>
                                        </p:tgtEl>
                                        <p:attrNameLst>
                                          <p:attrName>ppt_h</p:attrName>
                                        </p:attrNameLst>
                                      </p:cBhvr>
                                      <p:tavLst>
                                        <p:tav tm="0">
                                          <p:val>
                                            <p:fltVal val="0"/>
                                          </p:val>
                                        </p:tav>
                                        <p:tav tm="100000">
                                          <p:val>
                                            <p:strVal val="#ppt_h"/>
                                          </p:val>
                                        </p:tav>
                                      </p:tavLst>
                                    </p:anim>
                                    <p:anim calcmode="lin" valueType="num">
                                      <p:cBhvr>
                                        <p:cTn id="101" dur="3000" fill="hold"/>
                                        <p:tgtEl>
                                          <p:spTgt spid="2"/>
                                        </p:tgtEl>
                                        <p:attrNameLst>
                                          <p:attrName>style.rotation</p:attrName>
                                        </p:attrNameLst>
                                      </p:cBhvr>
                                      <p:tavLst>
                                        <p:tav tm="0">
                                          <p:val>
                                            <p:fltVal val="90"/>
                                          </p:val>
                                        </p:tav>
                                        <p:tav tm="100000">
                                          <p:val>
                                            <p:fltVal val="0"/>
                                          </p:val>
                                        </p:tav>
                                      </p:tavLst>
                                    </p:anim>
                                    <p:animEffect transition="in" filter="fade">
                                      <p:cBhvr>
                                        <p:cTn id="102" dur="3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26"/>
                                        </p:tgtEl>
                                        <p:attrNameLst>
                                          <p:attrName>style.visibility</p:attrName>
                                        </p:attrNameLst>
                                      </p:cBhvr>
                                      <p:to>
                                        <p:strVal val="visible"/>
                                      </p:to>
                                    </p:set>
                                  </p:childTnLst>
                                </p:cTn>
                              </p:par>
                            </p:childTnLst>
                          </p:cTn>
                        </p:par>
                        <p:par>
                          <p:cTn id="107" fill="hold">
                            <p:stCondLst>
                              <p:cond delay="0"/>
                            </p:stCondLst>
                            <p:childTnLst>
                              <p:par>
                                <p:cTn id="108" presetID="26" presetClass="emph" presetSubtype="0" repeatCount="4000" fill="hold" nodeType="afterEffect">
                                  <p:stCondLst>
                                    <p:cond delay="0"/>
                                  </p:stCondLst>
                                  <p:childTnLst>
                                    <p:animEffect transition="out" filter="fade">
                                      <p:cBhvr>
                                        <p:cTn id="109" dur="1000" tmFilter="0, 0; .2, .5; .8, .5; 1, 0"/>
                                        <p:tgtEl>
                                          <p:spTgt spid="1026"/>
                                        </p:tgtEl>
                                      </p:cBhvr>
                                    </p:animEffect>
                                    <p:animScale>
                                      <p:cBhvr>
                                        <p:cTn id="110" dur="500" autoRev="1" fill="hold"/>
                                        <p:tgtEl>
                                          <p:spTgt spid="1026"/>
                                        </p:tgtEl>
                                      </p:cBhvr>
                                      <p:by x="105000" y="105000"/>
                                    </p:animScale>
                                  </p:childTnLst>
                                  <p:subTnLst>
                                    <p:set>
                                      <p:cBhvr override="childStyle">
                                        <p:cTn dur="1" fill="hold" display="0" masterRel="sameClick" afterEffect="1">
                                          <p:stCondLst>
                                            <p:cond evt="end" delay="0">
                                              <p:tn val="108"/>
                                            </p:cond>
                                          </p:stCondLst>
                                        </p:cTn>
                                        <p:tgtEl>
                                          <p:spTgt spid="10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EIOPA presentation tempora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IOPA presentation tempora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Ceiops_Standard Presentation 1">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A6027E"/>
    </a:hlink>
    <a:folHlink>
      <a:srgbClr val="6B1687"/>
    </a:folHlink>
  </a:clrScheme>
  <a:fontScheme name="Ceiops_Standard Presenta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eiops_Standard Presentation 1">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A6027E"/>
    </a:hlink>
    <a:folHlink>
      <a:srgbClr val="6B1687"/>
    </a:folHlink>
  </a:clrScheme>
  <a:fontScheme name="Ceiops_Standard Presenta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8410</Words>
  <Application>Microsoft Office PowerPoint</Application>
  <PresentationFormat>On-screen Show (4:3)</PresentationFormat>
  <Paragraphs>1456</Paragraphs>
  <Slides>68</Slides>
  <Notes>48</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EIOPA presentation temporary</vt:lpstr>
      <vt:lpstr>1_EIOPA presentation temporary</vt:lpstr>
      <vt:lpstr>Solvencia II – Balance Total</vt:lpstr>
      <vt:lpstr> Cuando el dinero sale por la puerta,  el amor salta por la ventana!</vt:lpstr>
      <vt:lpstr>Cuantos pilares necesitamos?</vt:lpstr>
      <vt:lpstr>PowerPoint Presentation</vt:lpstr>
      <vt:lpstr>Los Pilares de Solvencia II</vt:lpstr>
      <vt:lpstr>Enfoque adoptado para la valoracion de la solvencia</vt:lpstr>
      <vt:lpstr>Enfoque adoptado para la valoracion de la solvencia</vt:lpstr>
      <vt:lpstr>Elementos de Capital</vt:lpstr>
      <vt:lpstr>Enfoque general sobre el requerimiento de solvencia</vt:lpstr>
      <vt:lpstr>Requerimientos de capital</vt:lpstr>
      <vt:lpstr>Enfoque modular</vt:lpstr>
      <vt:lpstr>Agregación de riesgo mediante matrices de correlación</vt:lpstr>
      <vt:lpstr>PowerPoint Presentation</vt:lpstr>
      <vt:lpstr>Balance de Solvencia</vt:lpstr>
      <vt:lpstr>PowerPoint Presentation</vt:lpstr>
      <vt:lpstr>  </vt:lpstr>
      <vt:lpstr>Interacción con IFRS</vt:lpstr>
      <vt:lpstr>PowerPoint Presentation</vt:lpstr>
      <vt:lpstr>Participaciones en entidades vinculadas</vt:lpstr>
      <vt:lpstr>PowerPoint Presentation</vt:lpstr>
      <vt:lpstr>Balance de Solvencia 2 (QIS5) Activos </vt:lpstr>
      <vt:lpstr>PowerPoint Presentation</vt:lpstr>
      <vt:lpstr>Métodos  de valoración alternativos (1) (cuando no hay precios disponibles de mercados activos)</vt:lpstr>
      <vt:lpstr>PowerPoint Presentation</vt:lpstr>
      <vt:lpstr>PowerPoint Presentation</vt:lpstr>
      <vt:lpstr>Solvencia 2 y la valoración de Provisiones Técnicas</vt:lpstr>
      <vt:lpstr>Principios Básicos en valoración Provisiones Técnicas</vt:lpstr>
      <vt:lpstr>Clasificacion basica de las Provisiones Tecnicas</vt:lpstr>
      <vt:lpstr>PowerPoint Presentation</vt:lpstr>
      <vt:lpstr>PowerPoint Presentation</vt:lpstr>
      <vt:lpstr>PowerPoint Presentation</vt:lpstr>
      <vt:lpstr>Cálculo de las Provisiones Técnicas PT= Mejor estimacion + Margen de riesgo</vt:lpstr>
      <vt:lpstr>PT= Mejor estimacion + Margen de riesgo</vt:lpstr>
      <vt:lpstr>PowerPoint Presentation</vt:lpstr>
      <vt:lpstr>PowerPoint Presentation</vt:lpstr>
      <vt:lpstr>PowerPoint Presentation</vt:lpstr>
      <vt:lpstr>Segmentación: Vida y Salud</vt:lpstr>
      <vt:lpstr>Segmentación: No vida</vt:lpstr>
      <vt:lpstr>Delimitación de la proyección de flujos: limites del contrato</vt:lpstr>
      <vt:lpstr>PowerPoint Presentation</vt:lpstr>
      <vt:lpstr>PowerPoint Presentation</vt:lpstr>
      <vt:lpstr>Interpretación de los límites del contrato: renta diferida</vt:lpstr>
      <vt:lpstr>Proyección de flujos</vt:lpstr>
      <vt:lpstr>Proyección de flujos: selección de métodos</vt:lpstr>
      <vt:lpstr>PowerPoint Presentation</vt:lpstr>
      <vt:lpstr>Margen de Riesgo</vt:lpstr>
      <vt:lpstr>Cual es el valor de transferencia?</vt:lpstr>
      <vt:lpstr>Cuanto debería requerir el asegurador de referencia?</vt:lpstr>
      <vt:lpstr>RM: No es un enfoque basado en principios</vt:lpstr>
      <vt:lpstr>Art. 31 Dir. hipótesis correspondientes a la entidad de referencia para el cálculo del Margen de Riesgo (RM)</vt:lpstr>
      <vt:lpstr>PowerPoint Presentation</vt:lpstr>
      <vt:lpstr>Calculo del Margen de Riesgo</vt:lpstr>
      <vt:lpstr>Margen de Riesgo:</vt:lpstr>
      <vt:lpstr> 0. Calculo completo</vt:lpstr>
      <vt:lpstr> 1. Aproximacion (sub)modulos</vt:lpstr>
      <vt:lpstr> 2. Aproximacion SCR futuros</vt:lpstr>
      <vt:lpstr> 3. Aproximacion de la suma los SCR futuros descontados</vt:lpstr>
      <vt:lpstr>Ejemplo Margen de Riesgo</vt:lpstr>
      <vt:lpstr>PowerPoint Presentation</vt:lpstr>
      <vt:lpstr>PowerPoint Presentation</vt:lpstr>
      <vt:lpstr>PowerPoint Presentation</vt:lpstr>
      <vt:lpstr>PowerPoint Presentation</vt:lpstr>
      <vt:lpstr>PowerPoint Presentation</vt:lpstr>
      <vt:lpstr>Provisiones Seguros no vida</vt:lpstr>
      <vt:lpstr>PowerPoint Presentation</vt:lpstr>
      <vt:lpstr>PowerPoint Presentation</vt:lpstr>
      <vt:lpstr>Retos generales del calculo de Provisones tecnicas</vt:lpstr>
      <vt:lpstr>Preguntas, por favor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2012-05-29T16:33:17Z</dcterms:created>
  <dcterms:modified xsi:type="dcterms:W3CDTF">2012-11-20T15:45:10Z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492402543</vt:i4>
  </property>
  <property fmtid="{D5CDD505-2E9C-101B-9397-08002B2CF9AE}" pid="3" name="_NewReviewCycle">
    <vt:lpwstr/>
  </property>
  <property fmtid="{D5CDD505-2E9C-101B-9397-08002B2CF9AE}" pid="4" name="_PreviousAdHocReviewCycleID">
    <vt:i4>195229699</vt:i4>
  </property>
</Properties>
</file>