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86" r:id="rId2"/>
    <p:sldId id="256" r:id="rId3"/>
    <p:sldId id="262" r:id="rId4"/>
    <p:sldId id="287" r:id="rId5"/>
    <p:sldId id="258" r:id="rId6"/>
    <p:sldId id="261" r:id="rId7"/>
    <p:sldId id="259" r:id="rId8"/>
    <p:sldId id="263" r:id="rId9"/>
    <p:sldId id="265" r:id="rId10"/>
    <p:sldId id="266" r:id="rId11"/>
    <p:sldId id="278" r:id="rId12"/>
    <p:sldId id="260" r:id="rId13"/>
    <p:sldId id="279" r:id="rId14"/>
    <p:sldId id="280" r:id="rId15"/>
    <p:sldId id="281" r:id="rId16"/>
    <p:sldId id="282" r:id="rId17"/>
    <p:sldId id="283" r:id="rId18"/>
    <p:sldId id="284" r:id="rId19"/>
    <p:sldId id="285" r:id="rId20"/>
    <p:sldId id="267" r:id="rId21"/>
    <p:sldId id="268" r:id="rId22"/>
    <p:sldId id="269" r:id="rId23"/>
    <p:sldId id="270" r:id="rId24"/>
    <p:sldId id="271" r:id="rId25"/>
    <p:sldId id="272" r:id="rId26"/>
    <p:sldId id="273" r:id="rId27"/>
    <p:sldId id="274" r:id="rId28"/>
    <p:sldId id="275" r:id="rId29"/>
    <p:sldId id="276" r:id="rId30"/>
    <p:sldId id="27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48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B3C33C-2425-45DF-98DD-127A0D9C038A}"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en-US"/>
        </a:p>
      </dgm:t>
    </dgm:pt>
    <dgm:pt modelId="{04A7E0A4-B108-4698-8F7E-8950361F720F}">
      <dgm:prSet phldrT="[Text]"/>
      <dgm:spPr/>
      <dgm:t>
        <a:bodyPr/>
        <a:lstStyle/>
        <a:p>
          <a:r>
            <a:rPr lang="en-US" dirty="0" smtClean="0"/>
            <a:t>US- Non-Insurance</a:t>
          </a:r>
          <a:endParaRPr lang="en-US" dirty="0"/>
        </a:p>
      </dgm:t>
    </dgm:pt>
    <dgm:pt modelId="{74059132-F925-4E31-9F39-8D1195FCCEDC}" type="parTrans" cxnId="{46B14987-1CA1-45D2-B9AA-BFAE3DF0D91A}">
      <dgm:prSet/>
      <dgm:spPr/>
      <dgm:t>
        <a:bodyPr/>
        <a:lstStyle/>
        <a:p>
          <a:endParaRPr lang="en-US"/>
        </a:p>
      </dgm:t>
    </dgm:pt>
    <dgm:pt modelId="{F37A7CC0-2D3E-4F8C-BE7A-8143197C5494}" type="sibTrans" cxnId="{46B14987-1CA1-45D2-B9AA-BFAE3DF0D91A}">
      <dgm:prSet/>
      <dgm:spPr/>
      <dgm:t>
        <a:bodyPr/>
        <a:lstStyle/>
        <a:p>
          <a:endParaRPr lang="en-US"/>
        </a:p>
      </dgm:t>
    </dgm:pt>
    <dgm:pt modelId="{D3F9FE6D-7F94-44DB-9A50-5DF128EB8D43}">
      <dgm:prSet phldrT="[Text]"/>
      <dgm:spPr/>
      <dgm:t>
        <a:bodyPr/>
        <a:lstStyle/>
        <a:p>
          <a:r>
            <a:rPr lang="en-US" dirty="0" smtClean="0"/>
            <a:t>US- Insurance</a:t>
          </a:r>
          <a:endParaRPr lang="en-US" dirty="0"/>
        </a:p>
      </dgm:t>
    </dgm:pt>
    <dgm:pt modelId="{1D2EC279-F8AE-4977-8C8F-CDC636B4F4A7}" type="parTrans" cxnId="{8B2F45A3-B23E-4417-966B-A25B75532764}">
      <dgm:prSet/>
      <dgm:spPr/>
      <dgm:t>
        <a:bodyPr/>
        <a:lstStyle/>
        <a:p>
          <a:endParaRPr lang="en-US"/>
        </a:p>
      </dgm:t>
    </dgm:pt>
    <dgm:pt modelId="{2A06016C-FB86-4409-855F-6D3F726462E9}" type="sibTrans" cxnId="{8B2F45A3-B23E-4417-966B-A25B75532764}">
      <dgm:prSet/>
      <dgm:spPr/>
      <dgm:t>
        <a:bodyPr/>
        <a:lstStyle/>
        <a:p>
          <a:endParaRPr lang="en-US"/>
        </a:p>
      </dgm:t>
    </dgm:pt>
    <dgm:pt modelId="{C8E4B6B9-4C85-49FD-9B00-52C76AEC8C94}">
      <dgm:prSet/>
      <dgm:spPr/>
      <dgm:t>
        <a:bodyPr/>
        <a:lstStyle/>
        <a:p>
          <a:r>
            <a:rPr lang="en-US" dirty="0" smtClean="0"/>
            <a:t>IAIS- ICPs</a:t>
          </a:r>
          <a:endParaRPr lang="en-US" dirty="0"/>
        </a:p>
      </dgm:t>
    </dgm:pt>
    <dgm:pt modelId="{9D9FF9C9-67BC-4FA9-ABDB-7613F87D7613}" type="parTrans" cxnId="{431F5FA0-43A1-4A1B-B6C0-233929C3EC4E}">
      <dgm:prSet/>
      <dgm:spPr/>
      <dgm:t>
        <a:bodyPr/>
        <a:lstStyle/>
        <a:p>
          <a:endParaRPr lang="en-US"/>
        </a:p>
      </dgm:t>
    </dgm:pt>
    <dgm:pt modelId="{9F314B09-DADB-49BD-8CE2-54FE82524B76}" type="sibTrans" cxnId="{431F5FA0-43A1-4A1B-B6C0-233929C3EC4E}">
      <dgm:prSet/>
      <dgm:spPr/>
      <dgm:t>
        <a:bodyPr/>
        <a:lstStyle/>
        <a:p>
          <a:endParaRPr lang="en-US"/>
        </a:p>
      </dgm:t>
    </dgm:pt>
    <dgm:pt modelId="{4CFDBBD6-3588-4E24-B902-1600741434E5}" type="pres">
      <dgm:prSet presAssocID="{8DB3C33C-2425-45DF-98DD-127A0D9C038A}" presName="Name0" presStyleCnt="0">
        <dgm:presLayoutVars>
          <dgm:dir/>
          <dgm:resizeHandles val="exact"/>
        </dgm:presLayoutVars>
      </dgm:prSet>
      <dgm:spPr/>
      <dgm:t>
        <a:bodyPr/>
        <a:lstStyle/>
        <a:p>
          <a:endParaRPr lang="en-US"/>
        </a:p>
      </dgm:t>
    </dgm:pt>
    <dgm:pt modelId="{67293313-0C77-4A81-8C26-8FEE0A24A92F}" type="pres">
      <dgm:prSet presAssocID="{8DB3C33C-2425-45DF-98DD-127A0D9C038A}" presName="fgShape" presStyleLbl="fgShp" presStyleIdx="0" presStyleCnt="1"/>
      <dgm:spPr/>
    </dgm:pt>
    <dgm:pt modelId="{3BA236B3-42D2-4479-BCAA-1BA9438A0C85}" type="pres">
      <dgm:prSet presAssocID="{8DB3C33C-2425-45DF-98DD-127A0D9C038A}" presName="linComp" presStyleCnt="0"/>
      <dgm:spPr/>
    </dgm:pt>
    <dgm:pt modelId="{EF9C6B25-529A-49CE-BF5C-D5BC17321EAD}" type="pres">
      <dgm:prSet presAssocID="{04A7E0A4-B108-4698-8F7E-8950361F720F}" presName="compNode" presStyleCnt="0"/>
      <dgm:spPr/>
    </dgm:pt>
    <dgm:pt modelId="{29B4DACB-4D9B-4045-B24B-78124AEB2310}" type="pres">
      <dgm:prSet presAssocID="{04A7E0A4-B108-4698-8F7E-8950361F720F}" presName="bkgdShape" presStyleLbl="node1" presStyleIdx="0" presStyleCnt="3"/>
      <dgm:spPr/>
      <dgm:t>
        <a:bodyPr/>
        <a:lstStyle/>
        <a:p>
          <a:endParaRPr lang="en-US"/>
        </a:p>
      </dgm:t>
    </dgm:pt>
    <dgm:pt modelId="{358DE52D-40CA-4C5D-8247-66B3DEB18269}" type="pres">
      <dgm:prSet presAssocID="{04A7E0A4-B108-4698-8F7E-8950361F720F}" presName="nodeTx" presStyleLbl="node1" presStyleIdx="0" presStyleCnt="3">
        <dgm:presLayoutVars>
          <dgm:bulletEnabled val="1"/>
        </dgm:presLayoutVars>
      </dgm:prSet>
      <dgm:spPr/>
      <dgm:t>
        <a:bodyPr/>
        <a:lstStyle/>
        <a:p>
          <a:endParaRPr lang="en-US"/>
        </a:p>
      </dgm:t>
    </dgm:pt>
    <dgm:pt modelId="{C9FBFEAA-DD77-4340-A91A-7962094287FE}" type="pres">
      <dgm:prSet presAssocID="{04A7E0A4-B108-4698-8F7E-8950361F720F}" presName="invisiNode" presStyleLbl="node1" presStyleIdx="0" presStyleCnt="3"/>
      <dgm:spPr/>
    </dgm:pt>
    <dgm:pt modelId="{724719B3-D62B-45D6-9844-F51AB5AAD2A9}" type="pres">
      <dgm:prSet presAssocID="{04A7E0A4-B108-4698-8F7E-8950361F720F}" presName="imagNode" presStyleLbl="fgImgPlace1" presStyleIdx="0" presStyleCnt="3" custScaleX="165331" custScaleY="118734" custLinFactNeighborX="-6628" custLinFactNeighborY="-6209"/>
      <dgm:spPr>
        <a:blipFill rotWithShape="1">
          <a:blip xmlns:r="http://schemas.openxmlformats.org/officeDocument/2006/relationships" r:embed="rId1"/>
          <a:stretch>
            <a:fillRect/>
          </a:stretch>
        </a:blipFill>
      </dgm:spPr>
    </dgm:pt>
    <dgm:pt modelId="{2735AC53-1314-4085-9203-77D9ED1BC7CC}" type="pres">
      <dgm:prSet presAssocID="{F37A7CC0-2D3E-4F8C-BE7A-8143197C5494}" presName="sibTrans" presStyleLbl="sibTrans2D1" presStyleIdx="0" presStyleCnt="0"/>
      <dgm:spPr/>
      <dgm:t>
        <a:bodyPr/>
        <a:lstStyle/>
        <a:p>
          <a:endParaRPr lang="en-US"/>
        </a:p>
      </dgm:t>
    </dgm:pt>
    <dgm:pt modelId="{8BC08450-DBF7-455A-9A9C-46F0AF04DEE5}" type="pres">
      <dgm:prSet presAssocID="{D3F9FE6D-7F94-44DB-9A50-5DF128EB8D43}" presName="compNode" presStyleCnt="0"/>
      <dgm:spPr/>
    </dgm:pt>
    <dgm:pt modelId="{AB9F308A-F128-432C-A1CD-1B1389443B33}" type="pres">
      <dgm:prSet presAssocID="{D3F9FE6D-7F94-44DB-9A50-5DF128EB8D43}" presName="bkgdShape" presStyleLbl="node1" presStyleIdx="1" presStyleCnt="3"/>
      <dgm:spPr/>
      <dgm:t>
        <a:bodyPr/>
        <a:lstStyle/>
        <a:p>
          <a:endParaRPr lang="en-US"/>
        </a:p>
      </dgm:t>
    </dgm:pt>
    <dgm:pt modelId="{D70423C8-CD35-475F-9270-BEED20A30C4C}" type="pres">
      <dgm:prSet presAssocID="{D3F9FE6D-7F94-44DB-9A50-5DF128EB8D43}" presName="nodeTx" presStyleLbl="node1" presStyleIdx="1" presStyleCnt="3">
        <dgm:presLayoutVars>
          <dgm:bulletEnabled val="1"/>
        </dgm:presLayoutVars>
      </dgm:prSet>
      <dgm:spPr/>
      <dgm:t>
        <a:bodyPr/>
        <a:lstStyle/>
        <a:p>
          <a:endParaRPr lang="en-US"/>
        </a:p>
      </dgm:t>
    </dgm:pt>
    <dgm:pt modelId="{1F872633-4991-427A-8317-876BFF3A5FAE}" type="pres">
      <dgm:prSet presAssocID="{D3F9FE6D-7F94-44DB-9A50-5DF128EB8D43}" presName="invisiNode" presStyleLbl="node1" presStyleIdx="1" presStyleCnt="3"/>
      <dgm:spPr/>
    </dgm:pt>
    <dgm:pt modelId="{7B560475-1586-4850-B66E-FAB42AF94AF1}" type="pres">
      <dgm:prSet presAssocID="{D3F9FE6D-7F94-44DB-9A50-5DF128EB8D43}" presName="imagNode" presStyleLbl="fgImgPlace1" presStyleIdx="1" presStyleCnt="3"/>
      <dgm:spPr>
        <a:blipFill rotWithShape="1">
          <a:blip xmlns:r="http://schemas.openxmlformats.org/officeDocument/2006/relationships" r:embed="rId2"/>
          <a:stretch>
            <a:fillRect/>
          </a:stretch>
        </a:blipFill>
      </dgm:spPr>
    </dgm:pt>
    <dgm:pt modelId="{FC8FEBD2-73A7-441C-859E-71463320CECD}" type="pres">
      <dgm:prSet presAssocID="{2A06016C-FB86-4409-855F-6D3F726462E9}" presName="sibTrans" presStyleLbl="sibTrans2D1" presStyleIdx="0" presStyleCnt="0"/>
      <dgm:spPr/>
      <dgm:t>
        <a:bodyPr/>
        <a:lstStyle/>
        <a:p>
          <a:endParaRPr lang="en-US"/>
        </a:p>
      </dgm:t>
    </dgm:pt>
    <dgm:pt modelId="{D118B602-AFFF-4307-BF79-BCF0AAD7D647}" type="pres">
      <dgm:prSet presAssocID="{C8E4B6B9-4C85-49FD-9B00-52C76AEC8C94}" presName="compNode" presStyleCnt="0"/>
      <dgm:spPr/>
    </dgm:pt>
    <dgm:pt modelId="{8BED5E2C-8555-4C78-9942-F0CBEDECFDD9}" type="pres">
      <dgm:prSet presAssocID="{C8E4B6B9-4C85-49FD-9B00-52C76AEC8C94}" presName="bkgdShape" presStyleLbl="node1" presStyleIdx="2" presStyleCnt="3"/>
      <dgm:spPr/>
      <dgm:t>
        <a:bodyPr/>
        <a:lstStyle/>
        <a:p>
          <a:endParaRPr lang="en-US"/>
        </a:p>
      </dgm:t>
    </dgm:pt>
    <dgm:pt modelId="{B10B9429-23C4-47CD-83DC-042A8BC73219}" type="pres">
      <dgm:prSet presAssocID="{C8E4B6B9-4C85-49FD-9B00-52C76AEC8C94}" presName="nodeTx" presStyleLbl="node1" presStyleIdx="2" presStyleCnt="3">
        <dgm:presLayoutVars>
          <dgm:bulletEnabled val="1"/>
        </dgm:presLayoutVars>
      </dgm:prSet>
      <dgm:spPr/>
      <dgm:t>
        <a:bodyPr/>
        <a:lstStyle/>
        <a:p>
          <a:endParaRPr lang="en-US"/>
        </a:p>
      </dgm:t>
    </dgm:pt>
    <dgm:pt modelId="{D3F400C5-B284-49EA-91F7-C5888599CD0A}" type="pres">
      <dgm:prSet presAssocID="{C8E4B6B9-4C85-49FD-9B00-52C76AEC8C94}" presName="invisiNode" presStyleLbl="node1" presStyleIdx="2" presStyleCnt="3"/>
      <dgm:spPr/>
    </dgm:pt>
    <dgm:pt modelId="{95A43367-B284-44A6-9B9A-54C0C1E33ED6}" type="pres">
      <dgm:prSet presAssocID="{C8E4B6B9-4C85-49FD-9B00-52C76AEC8C94}" presName="imagNode" presStyleLbl="fgImgPlace1" presStyleIdx="2" presStyleCnt="3" custScaleX="110429" custLinFactNeighborX="13366" custLinFactNeighborY="1689"/>
      <dgm:spPr>
        <a:blipFill rotWithShape="1">
          <a:blip xmlns:r="http://schemas.openxmlformats.org/officeDocument/2006/relationships" r:embed="rId3"/>
          <a:stretch>
            <a:fillRect/>
          </a:stretch>
        </a:blipFill>
      </dgm:spPr>
    </dgm:pt>
  </dgm:ptLst>
  <dgm:cxnLst>
    <dgm:cxn modelId="{6CA12B07-A1CE-4F02-A657-C91162AFDB56}" type="presOf" srcId="{C8E4B6B9-4C85-49FD-9B00-52C76AEC8C94}" destId="{8BED5E2C-8555-4C78-9942-F0CBEDECFDD9}" srcOrd="0" destOrd="0" presId="urn:microsoft.com/office/officeart/2005/8/layout/hList7"/>
    <dgm:cxn modelId="{180FAD33-F230-486C-9591-398E216BFA56}" type="presOf" srcId="{D3F9FE6D-7F94-44DB-9A50-5DF128EB8D43}" destId="{D70423C8-CD35-475F-9270-BEED20A30C4C}" srcOrd="1" destOrd="0" presId="urn:microsoft.com/office/officeart/2005/8/layout/hList7"/>
    <dgm:cxn modelId="{8B2F45A3-B23E-4417-966B-A25B75532764}" srcId="{8DB3C33C-2425-45DF-98DD-127A0D9C038A}" destId="{D3F9FE6D-7F94-44DB-9A50-5DF128EB8D43}" srcOrd="1" destOrd="0" parTransId="{1D2EC279-F8AE-4977-8C8F-CDC636B4F4A7}" sibTransId="{2A06016C-FB86-4409-855F-6D3F726462E9}"/>
    <dgm:cxn modelId="{58B5755A-DC6B-4049-8D0E-5B3D28AD0BA0}" type="presOf" srcId="{2A06016C-FB86-4409-855F-6D3F726462E9}" destId="{FC8FEBD2-73A7-441C-859E-71463320CECD}" srcOrd="0" destOrd="0" presId="urn:microsoft.com/office/officeart/2005/8/layout/hList7"/>
    <dgm:cxn modelId="{46B14987-1CA1-45D2-B9AA-BFAE3DF0D91A}" srcId="{8DB3C33C-2425-45DF-98DD-127A0D9C038A}" destId="{04A7E0A4-B108-4698-8F7E-8950361F720F}" srcOrd="0" destOrd="0" parTransId="{74059132-F925-4E31-9F39-8D1195FCCEDC}" sibTransId="{F37A7CC0-2D3E-4F8C-BE7A-8143197C5494}"/>
    <dgm:cxn modelId="{4B3F96B9-3E85-49A3-8B67-6281E77A51E6}" type="presOf" srcId="{8DB3C33C-2425-45DF-98DD-127A0D9C038A}" destId="{4CFDBBD6-3588-4E24-B902-1600741434E5}" srcOrd="0" destOrd="0" presId="urn:microsoft.com/office/officeart/2005/8/layout/hList7"/>
    <dgm:cxn modelId="{AB193563-5827-466E-A3DB-5DE1371374A7}" type="presOf" srcId="{04A7E0A4-B108-4698-8F7E-8950361F720F}" destId="{358DE52D-40CA-4C5D-8247-66B3DEB18269}" srcOrd="1" destOrd="0" presId="urn:microsoft.com/office/officeart/2005/8/layout/hList7"/>
    <dgm:cxn modelId="{2668271C-2F46-4924-AC47-F4FDA251886E}" type="presOf" srcId="{F37A7CC0-2D3E-4F8C-BE7A-8143197C5494}" destId="{2735AC53-1314-4085-9203-77D9ED1BC7CC}" srcOrd="0" destOrd="0" presId="urn:microsoft.com/office/officeart/2005/8/layout/hList7"/>
    <dgm:cxn modelId="{649108D6-B031-4A00-9194-B77AFCBAB43E}" type="presOf" srcId="{C8E4B6B9-4C85-49FD-9B00-52C76AEC8C94}" destId="{B10B9429-23C4-47CD-83DC-042A8BC73219}" srcOrd="1" destOrd="0" presId="urn:microsoft.com/office/officeart/2005/8/layout/hList7"/>
    <dgm:cxn modelId="{3837DE5F-DE43-4519-9A2C-A403BA0B7945}" type="presOf" srcId="{D3F9FE6D-7F94-44DB-9A50-5DF128EB8D43}" destId="{AB9F308A-F128-432C-A1CD-1B1389443B33}" srcOrd="0" destOrd="0" presId="urn:microsoft.com/office/officeart/2005/8/layout/hList7"/>
    <dgm:cxn modelId="{431F5FA0-43A1-4A1B-B6C0-233929C3EC4E}" srcId="{8DB3C33C-2425-45DF-98DD-127A0D9C038A}" destId="{C8E4B6B9-4C85-49FD-9B00-52C76AEC8C94}" srcOrd="2" destOrd="0" parTransId="{9D9FF9C9-67BC-4FA9-ABDB-7613F87D7613}" sibTransId="{9F314B09-DADB-49BD-8CE2-54FE82524B76}"/>
    <dgm:cxn modelId="{2F9B9383-DF4E-4CB7-B7F6-A7ED4B262AEC}" type="presOf" srcId="{04A7E0A4-B108-4698-8F7E-8950361F720F}" destId="{29B4DACB-4D9B-4045-B24B-78124AEB2310}" srcOrd="0" destOrd="0" presId="urn:microsoft.com/office/officeart/2005/8/layout/hList7"/>
    <dgm:cxn modelId="{64021DDE-C5A0-402B-8681-09AC854EA322}" type="presParOf" srcId="{4CFDBBD6-3588-4E24-B902-1600741434E5}" destId="{67293313-0C77-4A81-8C26-8FEE0A24A92F}" srcOrd="0" destOrd="0" presId="urn:microsoft.com/office/officeart/2005/8/layout/hList7"/>
    <dgm:cxn modelId="{C7AC43B3-7528-4BEB-B691-9B2A71374C68}" type="presParOf" srcId="{4CFDBBD6-3588-4E24-B902-1600741434E5}" destId="{3BA236B3-42D2-4479-BCAA-1BA9438A0C85}" srcOrd="1" destOrd="0" presId="urn:microsoft.com/office/officeart/2005/8/layout/hList7"/>
    <dgm:cxn modelId="{74451CCE-5F85-464B-BC22-EC9539122443}" type="presParOf" srcId="{3BA236B3-42D2-4479-BCAA-1BA9438A0C85}" destId="{EF9C6B25-529A-49CE-BF5C-D5BC17321EAD}" srcOrd="0" destOrd="0" presId="urn:microsoft.com/office/officeart/2005/8/layout/hList7"/>
    <dgm:cxn modelId="{68D87F6D-3C00-493C-902E-3729E1BC7403}" type="presParOf" srcId="{EF9C6B25-529A-49CE-BF5C-D5BC17321EAD}" destId="{29B4DACB-4D9B-4045-B24B-78124AEB2310}" srcOrd="0" destOrd="0" presId="urn:microsoft.com/office/officeart/2005/8/layout/hList7"/>
    <dgm:cxn modelId="{4CA3AAC2-7552-4898-B5CE-2871C4605AC8}" type="presParOf" srcId="{EF9C6B25-529A-49CE-BF5C-D5BC17321EAD}" destId="{358DE52D-40CA-4C5D-8247-66B3DEB18269}" srcOrd="1" destOrd="0" presId="urn:microsoft.com/office/officeart/2005/8/layout/hList7"/>
    <dgm:cxn modelId="{8B18EA58-86EE-466F-A422-6C6BF4FD4F89}" type="presParOf" srcId="{EF9C6B25-529A-49CE-BF5C-D5BC17321EAD}" destId="{C9FBFEAA-DD77-4340-A91A-7962094287FE}" srcOrd="2" destOrd="0" presId="urn:microsoft.com/office/officeart/2005/8/layout/hList7"/>
    <dgm:cxn modelId="{F31F45E4-1992-49CF-85D9-7BE46390B7A1}" type="presParOf" srcId="{EF9C6B25-529A-49CE-BF5C-D5BC17321EAD}" destId="{724719B3-D62B-45D6-9844-F51AB5AAD2A9}" srcOrd="3" destOrd="0" presId="urn:microsoft.com/office/officeart/2005/8/layout/hList7"/>
    <dgm:cxn modelId="{D10EA189-4B90-4350-8C61-45912918C69A}" type="presParOf" srcId="{3BA236B3-42D2-4479-BCAA-1BA9438A0C85}" destId="{2735AC53-1314-4085-9203-77D9ED1BC7CC}" srcOrd="1" destOrd="0" presId="urn:microsoft.com/office/officeart/2005/8/layout/hList7"/>
    <dgm:cxn modelId="{6ED8BD06-09FD-4EF2-BCEE-9E750DB9E68C}" type="presParOf" srcId="{3BA236B3-42D2-4479-BCAA-1BA9438A0C85}" destId="{8BC08450-DBF7-455A-9A9C-46F0AF04DEE5}" srcOrd="2" destOrd="0" presId="urn:microsoft.com/office/officeart/2005/8/layout/hList7"/>
    <dgm:cxn modelId="{372C16C5-7C57-474D-BF8B-0D0F6EB11250}" type="presParOf" srcId="{8BC08450-DBF7-455A-9A9C-46F0AF04DEE5}" destId="{AB9F308A-F128-432C-A1CD-1B1389443B33}" srcOrd="0" destOrd="0" presId="urn:microsoft.com/office/officeart/2005/8/layout/hList7"/>
    <dgm:cxn modelId="{66E0AE9B-E532-497D-B13D-037864D630AC}" type="presParOf" srcId="{8BC08450-DBF7-455A-9A9C-46F0AF04DEE5}" destId="{D70423C8-CD35-475F-9270-BEED20A30C4C}" srcOrd="1" destOrd="0" presId="urn:microsoft.com/office/officeart/2005/8/layout/hList7"/>
    <dgm:cxn modelId="{0841B6AE-6C9C-48F4-B400-BA45811C6AE0}" type="presParOf" srcId="{8BC08450-DBF7-455A-9A9C-46F0AF04DEE5}" destId="{1F872633-4991-427A-8317-876BFF3A5FAE}" srcOrd="2" destOrd="0" presId="urn:microsoft.com/office/officeart/2005/8/layout/hList7"/>
    <dgm:cxn modelId="{D9A840E5-B1C8-4A45-BBCF-BDDBCD24D19E}" type="presParOf" srcId="{8BC08450-DBF7-455A-9A9C-46F0AF04DEE5}" destId="{7B560475-1586-4850-B66E-FAB42AF94AF1}" srcOrd="3" destOrd="0" presId="urn:microsoft.com/office/officeart/2005/8/layout/hList7"/>
    <dgm:cxn modelId="{572F88FD-72B9-401D-BAA5-354947FA45B3}" type="presParOf" srcId="{3BA236B3-42D2-4479-BCAA-1BA9438A0C85}" destId="{FC8FEBD2-73A7-441C-859E-71463320CECD}" srcOrd="3" destOrd="0" presId="urn:microsoft.com/office/officeart/2005/8/layout/hList7"/>
    <dgm:cxn modelId="{3BEE3BD9-1A5A-435E-884F-D0B301D95B82}" type="presParOf" srcId="{3BA236B3-42D2-4479-BCAA-1BA9438A0C85}" destId="{D118B602-AFFF-4307-BF79-BCF0AAD7D647}" srcOrd="4" destOrd="0" presId="urn:microsoft.com/office/officeart/2005/8/layout/hList7"/>
    <dgm:cxn modelId="{01F1393C-2A50-4826-B8DF-FE3D970287E0}" type="presParOf" srcId="{D118B602-AFFF-4307-BF79-BCF0AAD7D647}" destId="{8BED5E2C-8555-4C78-9942-F0CBEDECFDD9}" srcOrd="0" destOrd="0" presId="urn:microsoft.com/office/officeart/2005/8/layout/hList7"/>
    <dgm:cxn modelId="{5FA67CD9-99EA-404E-B1F5-D96D3023C416}" type="presParOf" srcId="{D118B602-AFFF-4307-BF79-BCF0AAD7D647}" destId="{B10B9429-23C4-47CD-83DC-042A8BC73219}" srcOrd="1" destOrd="0" presId="urn:microsoft.com/office/officeart/2005/8/layout/hList7"/>
    <dgm:cxn modelId="{DC15C7E8-B9BA-4C32-A801-542C2FF483DD}" type="presParOf" srcId="{D118B602-AFFF-4307-BF79-BCF0AAD7D647}" destId="{D3F400C5-B284-49EA-91F7-C5888599CD0A}" srcOrd="2" destOrd="0" presId="urn:microsoft.com/office/officeart/2005/8/layout/hList7"/>
    <dgm:cxn modelId="{27D55DD6-50C3-4EB9-94C9-2E47E9E5BBF7}" type="presParOf" srcId="{D118B602-AFFF-4307-BF79-BCF0AAD7D647}" destId="{95A43367-B284-44A6-9B9A-54C0C1E33ED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4DACB-4D9B-4045-B24B-78124AEB2310}">
      <dsp:nvSpPr>
        <dsp:cNvPr id="0" name=""/>
        <dsp:cNvSpPr/>
      </dsp:nvSpPr>
      <dsp:spPr>
        <a:xfrm>
          <a:off x="1327" y="0"/>
          <a:ext cx="2065994" cy="3479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US- Non-Insurance</a:t>
          </a:r>
          <a:endParaRPr lang="en-US" sz="2900" kern="1200" dirty="0"/>
        </a:p>
      </dsp:txBody>
      <dsp:txXfrm>
        <a:off x="1327" y="1391920"/>
        <a:ext cx="2065994" cy="1391920"/>
      </dsp:txXfrm>
    </dsp:sp>
    <dsp:sp modelId="{724719B3-D62B-45D6-9844-F51AB5AAD2A9}">
      <dsp:nvSpPr>
        <dsp:cNvPr id="0" name=""/>
        <dsp:cNvSpPr/>
      </dsp:nvSpPr>
      <dsp:spPr>
        <a:xfrm>
          <a:off x="0" y="28297"/>
          <a:ext cx="1915811" cy="137585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9F308A-F128-432C-A1CD-1B1389443B33}">
      <dsp:nvSpPr>
        <dsp:cNvPr id="0" name=""/>
        <dsp:cNvSpPr/>
      </dsp:nvSpPr>
      <dsp:spPr>
        <a:xfrm>
          <a:off x="2129302" y="0"/>
          <a:ext cx="2065994" cy="3479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US- Insurance</a:t>
          </a:r>
          <a:endParaRPr lang="en-US" sz="2900" kern="1200" dirty="0"/>
        </a:p>
      </dsp:txBody>
      <dsp:txXfrm>
        <a:off x="2129302" y="1391920"/>
        <a:ext cx="2065994" cy="1391920"/>
      </dsp:txXfrm>
    </dsp:sp>
    <dsp:sp modelId="{7B560475-1586-4850-B66E-FAB42AF94AF1}">
      <dsp:nvSpPr>
        <dsp:cNvPr id="0" name=""/>
        <dsp:cNvSpPr/>
      </dsp:nvSpPr>
      <dsp:spPr>
        <a:xfrm>
          <a:off x="2582913" y="208788"/>
          <a:ext cx="1158773" cy="1158773"/>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ED5E2C-8555-4C78-9942-F0CBEDECFDD9}">
      <dsp:nvSpPr>
        <dsp:cNvPr id="0" name=""/>
        <dsp:cNvSpPr/>
      </dsp:nvSpPr>
      <dsp:spPr>
        <a:xfrm>
          <a:off x="4257277" y="0"/>
          <a:ext cx="2065994" cy="3479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IAIS- ICPs</a:t>
          </a:r>
          <a:endParaRPr lang="en-US" sz="2900" kern="1200" dirty="0"/>
        </a:p>
      </dsp:txBody>
      <dsp:txXfrm>
        <a:off x="4257277" y="1391920"/>
        <a:ext cx="2065994" cy="1391920"/>
      </dsp:txXfrm>
    </dsp:sp>
    <dsp:sp modelId="{95A43367-B284-44A6-9B9A-54C0C1E33ED6}">
      <dsp:nvSpPr>
        <dsp:cNvPr id="0" name=""/>
        <dsp:cNvSpPr/>
      </dsp:nvSpPr>
      <dsp:spPr>
        <a:xfrm>
          <a:off x="4805345" y="228359"/>
          <a:ext cx="1279621" cy="1158773"/>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293313-0C77-4A81-8C26-8FEE0A24A92F}">
      <dsp:nvSpPr>
        <dsp:cNvPr id="0" name=""/>
        <dsp:cNvSpPr/>
      </dsp:nvSpPr>
      <dsp:spPr>
        <a:xfrm>
          <a:off x="252983" y="2783840"/>
          <a:ext cx="5818632" cy="52197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5D5A75-881F-4096-A321-11186EB0866B}" type="datetimeFigureOut">
              <a:rPr lang="en-US" smtClean="0"/>
              <a:t>6/2/2014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1A9286-9A59-4FDE-87A2-DC771969FF8A}" type="slidenum">
              <a:rPr lang="en-US" smtClean="0"/>
              <a:t>‹Nº›</a:t>
            </a:fld>
            <a:endParaRPr lang="en-US"/>
          </a:p>
        </p:txBody>
      </p:sp>
    </p:spTree>
    <p:extLst>
      <p:ext uri="{BB962C8B-B14F-4D97-AF65-F5344CB8AC3E}">
        <p14:creationId xmlns:p14="http://schemas.microsoft.com/office/powerpoint/2010/main" val="419065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51971-237C-4410-8F15-67F24C5DAC1D}" type="slidenum">
              <a:rPr lang="en-US" smtClean="0"/>
              <a:t>1</a:t>
            </a:fld>
            <a:endParaRPr lang="en-US" dirty="0"/>
          </a:p>
        </p:txBody>
      </p:sp>
    </p:spTree>
    <p:extLst>
      <p:ext uri="{BB962C8B-B14F-4D97-AF65-F5344CB8AC3E}">
        <p14:creationId xmlns:p14="http://schemas.microsoft.com/office/powerpoint/2010/main" val="431415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51971-237C-4410-8F15-67F24C5DAC1D}" type="slidenum">
              <a:rPr lang="en-US" smtClean="0"/>
              <a:t>11</a:t>
            </a:fld>
            <a:endParaRPr lang="en-US" dirty="0"/>
          </a:p>
        </p:txBody>
      </p:sp>
    </p:spTree>
    <p:extLst>
      <p:ext uri="{BB962C8B-B14F-4D97-AF65-F5344CB8AC3E}">
        <p14:creationId xmlns:p14="http://schemas.microsoft.com/office/powerpoint/2010/main" val="43141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1871" eaLnBrk="0" hangingPunct="0">
              <a:defRPr sz="2600">
                <a:solidFill>
                  <a:schemeClr val="tx1"/>
                </a:solidFill>
                <a:latin typeface="Arial" pitchFamily="34" charset="0"/>
                <a:cs typeface="Arial" pitchFamily="34" charset="0"/>
              </a:defRPr>
            </a:lvl1pPr>
            <a:lvl2pPr marL="734852" indent="-282635" defTabSz="891871" eaLnBrk="0" hangingPunct="0">
              <a:defRPr sz="2600">
                <a:solidFill>
                  <a:schemeClr val="tx1"/>
                </a:solidFill>
                <a:latin typeface="Arial" pitchFamily="34" charset="0"/>
                <a:cs typeface="Arial" pitchFamily="34" charset="0"/>
              </a:defRPr>
            </a:lvl2pPr>
            <a:lvl3pPr marL="1130541" indent="-226108" defTabSz="891871" eaLnBrk="0" hangingPunct="0">
              <a:defRPr sz="2600">
                <a:solidFill>
                  <a:schemeClr val="tx1"/>
                </a:solidFill>
                <a:latin typeface="Arial" pitchFamily="34" charset="0"/>
                <a:cs typeface="Arial" pitchFamily="34" charset="0"/>
              </a:defRPr>
            </a:lvl3pPr>
            <a:lvl4pPr marL="1582758" indent="-226108" defTabSz="891871" eaLnBrk="0" hangingPunct="0">
              <a:defRPr sz="2600">
                <a:solidFill>
                  <a:schemeClr val="tx1"/>
                </a:solidFill>
                <a:latin typeface="Arial" pitchFamily="34" charset="0"/>
                <a:cs typeface="Arial" pitchFamily="34" charset="0"/>
              </a:defRPr>
            </a:lvl4pPr>
            <a:lvl5pPr marL="2034974" indent="-226108" defTabSz="891871" eaLnBrk="0" hangingPunct="0">
              <a:defRPr sz="2600">
                <a:solidFill>
                  <a:schemeClr val="tx1"/>
                </a:solidFill>
                <a:latin typeface="Arial" pitchFamily="34" charset="0"/>
                <a:cs typeface="Arial" pitchFamily="34" charset="0"/>
              </a:defRPr>
            </a:lvl5pPr>
            <a:lvl6pPr marL="2487191" indent="-226108" defTabSz="891871" eaLnBrk="0" fontAlgn="base" hangingPunct="0">
              <a:spcBef>
                <a:spcPct val="0"/>
              </a:spcBef>
              <a:spcAft>
                <a:spcPct val="0"/>
              </a:spcAft>
              <a:defRPr sz="2600">
                <a:solidFill>
                  <a:schemeClr val="tx1"/>
                </a:solidFill>
                <a:latin typeface="Arial" pitchFamily="34" charset="0"/>
                <a:cs typeface="Arial" pitchFamily="34" charset="0"/>
              </a:defRPr>
            </a:lvl6pPr>
            <a:lvl7pPr marL="2939407" indent="-226108" defTabSz="891871" eaLnBrk="0" fontAlgn="base" hangingPunct="0">
              <a:spcBef>
                <a:spcPct val="0"/>
              </a:spcBef>
              <a:spcAft>
                <a:spcPct val="0"/>
              </a:spcAft>
              <a:defRPr sz="2600">
                <a:solidFill>
                  <a:schemeClr val="tx1"/>
                </a:solidFill>
                <a:latin typeface="Arial" pitchFamily="34" charset="0"/>
                <a:cs typeface="Arial" pitchFamily="34" charset="0"/>
              </a:defRPr>
            </a:lvl7pPr>
            <a:lvl8pPr marL="3391624" indent="-226108" defTabSz="891871" eaLnBrk="0" fontAlgn="base" hangingPunct="0">
              <a:spcBef>
                <a:spcPct val="0"/>
              </a:spcBef>
              <a:spcAft>
                <a:spcPct val="0"/>
              </a:spcAft>
              <a:defRPr sz="2600">
                <a:solidFill>
                  <a:schemeClr val="tx1"/>
                </a:solidFill>
                <a:latin typeface="Arial" pitchFamily="34" charset="0"/>
                <a:cs typeface="Arial" pitchFamily="34" charset="0"/>
              </a:defRPr>
            </a:lvl8pPr>
            <a:lvl9pPr marL="3843840" indent="-226108" defTabSz="891871"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r>
              <a:rPr lang="en-US" sz="800">
                <a:solidFill>
                  <a:prstClr val="black"/>
                </a:solidFill>
              </a:rPr>
              <a:t>Page </a:t>
            </a:r>
            <a:fld id="{219525A9-EC8D-4750-AE76-9B58A7D1298F}" type="slidenum">
              <a:rPr lang="en-US" sz="800">
                <a:solidFill>
                  <a:prstClr val="black"/>
                </a:solidFill>
              </a:rPr>
              <a:pPr eaLnBrk="1" hangingPunct="1"/>
              <a:t>12</a:t>
            </a:fld>
            <a:endParaRPr lang="en-US" sz="80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51971-237C-4410-8F15-67F24C5DAC1D}" type="slidenum">
              <a:rPr lang="en-US" smtClean="0"/>
              <a:t>13</a:t>
            </a:fld>
            <a:endParaRPr lang="en-US" dirty="0"/>
          </a:p>
        </p:txBody>
      </p:sp>
    </p:spTree>
    <p:extLst>
      <p:ext uri="{BB962C8B-B14F-4D97-AF65-F5344CB8AC3E}">
        <p14:creationId xmlns:p14="http://schemas.microsoft.com/office/powerpoint/2010/main" val="2586100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51971-237C-4410-8F15-67F24C5DAC1D}" type="slidenum">
              <a:rPr lang="en-US" smtClean="0"/>
              <a:t>14</a:t>
            </a:fld>
            <a:endParaRPr lang="en-US" dirty="0"/>
          </a:p>
        </p:txBody>
      </p:sp>
    </p:spTree>
    <p:extLst>
      <p:ext uri="{BB962C8B-B14F-4D97-AF65-F5344CB8AC3E}">
        <p14:creationId xmlns:p14="http://schemas.microsoft.com/office/powerpoint/2010/main" val="2586100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51971-237C-4410-8F15-67F24C5DAC1D}" type="slidenum">
              <a:rPr lang="en-US" smtClean="0"/>
              <a:t>15</a:t>
            </a:fld>
            <a:endParaRPr lang="en-US" dirty="0"/>
          </a:p>
        </p:txBody>
      </p:sp>
    </p:spTree>
    <p:extLst>
      <p:ext uri="{BB962C8B-B14F-4D97-AF65-F5344CB8AC3E}">
        <p14:creationId xmlns:p14="http://schemas.microsoft.com/office/powerpoint/2010/main" val="2586100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51971-237C-4410-8F15-67F24C5DAC1D}" type="slidenum">
              <a:rPr lang="en-US" smtClean="0"/>
              <a:t>16</a:t>
            </a:fld>
            <a:endParaRPr lang="en-US" dirty="0"/>
          </a:p>
        </p:txBody>
      </p:sp>
    </p:spTree>
    <p:extLst>
      <p:ext uri="{BB962C8B-B14F-4D97-AF65-F5344CB8AC3E}">
        <p14:creationId xmlns:p14="http://schemas.microsoft.com/office/powerpoint/2010/main" val="2586100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51971-237C-4410-8F15-67F24C5DAC1D}" type="slidenum">
              <a:rPr lang="en-US" smtClean="0"/>
              <a:t>17</a:t>
            </a:fld>
            <a:endParaRPr lang="en-US" dirty="0"/>
          </a:p>
        </p:txBody>
      </p:sp>
    </p:spTree>
    <p:extLst>
      <p:ext uri="{BB962C8B-B14F-4D97-AF65-F5344CB8AC3E}">
        <p14:creationId xmlns:p14="http://schemas.microsoft.com/office/powerpoint/2010/main" val="2586100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51971-237C-4410-8F15-67F24C5DAC1D}" type="slidenum">
              <a:rPr lang="en-US" smtClean="0"/>
              <a:t>18</a:t>
            </a:fld>
            <a:endParaRPr lang="en-US" dirty="0"/>
          </a:p>
        </p:txBody>
      </p:sp>
    </p:spTree>
    <p:extLst>
      <p:ext uri="{BB962C8B-B14F-4D97-AF65-F5344CB8AC3E}">
        <p14:creationId xmlns:p14="http://schemas.microsoft.com/office/powerpoint/2010/main" val="2586100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51971-237C-4410-8F15-67F24C5DAC1D}" type="slidenum">
              <a:rPr lang="en-US" smtClean="0"/>
              <a:t>19</a:t>
            </a:fld>
            <a:endParaRPr lang="en-US" dirty="0"/>
          </a:p>
        </p:txBody>
      </p:sp>
    </p:spTree>
    <p:extLst>
      <p:ext uri="{BB962C8B-B14F-4D97-AF65-F5344CB8AC3E}">
        <p14:creationId xmlns:p14="http://schemas.microsoft.com/office/powerpoint/2010/main" val="2586100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02738" indent="-270283" eaLnBrk="0" hangingPunct="0">
              <a:defRPr>
                <a:solidFill>
                  <a:schemeClr val="tx1"/>
                </a:solidFill>
                <a:latin typeface="Arial" charset="0"/>
              </a:defRPr>
            </a:lvl2pPr>
            <a:lvl3pPr marL="1081135" indent="-216227" eaLnBrk="0" hangingPunct="0">
              <a:defRPr>
                <a:solidFill>
                  <a:schemeClr val="tx1"/>
                </a:solidFill>
                <a:latin typeface="Arial" charset="0"/>
              </a:defRPr>
            </a:lvl3pPr>
            <a:lvl4pPr marL="1513590" indent="-216227" eaLnBrk="0" hangingPunct="0">
              <a:defRPr>
                <a:solidFill>
                  <a:schemeClr val="tx1"/>
                </a:solidFill>
                <a:latin typeface="Arial" charset="0"/>
              </a:defRPr>
            </a:lvl4pPr>
            <a:lvl5pPr marL="1946044" indent="-216227" eaLnBrk="0" hangingPunct="0">
              <a:defRPr>
                <a:solidFill>
                  <a:schemeClr val="tx1"/>
                </a:solidFill>
                <a:latin typeface="Arial" charset="0"/>
              </a:defRPr>
            </a:lvl5pPr>
            <a:lvl6pPr marL="2378498" indent="-216227" eaLnBrk="0" fontAlgn="base" hangingPunct="0">
              <a:spcBef>
                <a:spcPct val="0"/>
              </a:spcBef>
              <a:spcAft>
                <a:spcPct val="0"/>
              </a:spcAft>
              <a:defRPr>
                <a:solidFill>
                  <a:schemeClr val="tx1"/>
                </a:solidFill>
                <a:latin typeface="Arial" charset="0"/>
              </a:defRPr>
            </a:lvl6pPr>
            <a:lvl7pPr marL="2810952" indent="-216227" eaLnBrk="0" fontAlgn="base" hangingPunct="0">
              <a:spcBef>
                <a:spcPct val="0"/>
              </a:spcBef>
              <a:spcAft>
                <a:spcPct val="0"/>
              </a:spcAft>
              <a:defRPr>
                <a:solidFill>
                  <a:schemeClr val="tx1"/>
                </a:solidFill>
                <a:latin typeface="Arial" charset="0"/>
              </a:defRPr>
            </a:lvl7pPr>
            <a:lvl8pPr marL="3243406" indent="-216227" eaLnBrk="0" fontAlgn="base" hangingPunct="0">
              <a:spcBef>
                <a:spcPct val="0"/>
              </a:spcBef>
              <a:spcAft>
                <a:spcPct val="0"/>
              </a:spcAft>
              <a:defRPr>
                <a:solidFill>
                  <a:schemeClr val="tx1"/>
                </a:solidFill>
                <a:latin typeface="Arial" charset="0"/>
              </a:defRPr>
            </a:lvl8pPr>
            <a:lvl9pPr marL="3675860" indent="-216227" eaLnBrk="0" fontAlgn="base" hangingPunct="0">
              <a:spcBef>
                <a:spcPct val="0"/>
              </a:spcBef>
              <a:spcAft>
                <a:spcPct val="0"/>
              </a:spcAft>
              <a:defRPr>
                <a:solidFill>
                  <a:schemeClr val="tx1"/>
                </a:solidFill>
                <a:latin typeface="Arial" charset="0"/>
              </a:defRPr>
            </a:lvl9pPr>
          </a:lstStyle>
          <a:p>
            <a:pPr eaLnBrk="1" hangingPunct="1"/>
            <a:fld id="{EE7726A9-F11B-4738-ABAF-27E4C7BD8A38}" type="slidenum">
              <a:rPr lang="en-US" smtClean="0"/>
              <a:pPr eaLnBrk="1" hangingPunct="1"/>
              <a:t>20</a:t>
            </a:fld>
            <a:endParaRPr 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smtClean="0"/>
          </a:p>
        </p:txBody>
      </p:sp>
      <p:sp>
        <p:nvSpPr>
          <p:cNvPr id="2" name="Footer Placeholder 1"/>
          <p:cNvSpPr>
            <a:spLocks noGrp="1"/>
          </p:cNvSpPr>
          <p:nvPr>
            <p:ph type="ftr" sz="quarter" idx="10"/>
          </p:nvPr>
        </p:nvSpPr>
        <p:spPr/>
        <p:txBody>
          <a:bodyPr/>
          <a:lstStyle/>
          <a:p>
            <a:pPr>
              <a:defRPr/>
            </a:pPr>
            <a:r>
              <a:rPr lang="en-US" smtClean="0"/>
              <a:t>© 2011 National Association of Insurance Commissioners  All Rights Reserved</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1871" eaLnBrk="0" hangingPunct="0">
              <a:defRPr sz="2600">
                <a:solidFill>
                  <a:schemeClr val="tx1"/>
                </a:solidFill>
                <a:latin typeface="Arial" pitchFamily="34" charset="0"/>
                <a:cs typeface="Arial" pitchFamily="34" charset="0"/>
              </a:defRPr>
            </a:lvl1pPr>
            <a:lvl2pPr marL="734852" indent="-282635" defTabSz="891871" eaLnBrk="0" hangingPunct="0">
              <a:defRPr sz="2600">
                <a:solidFill>
                  <a:schemeClr val="tx1"/>
                </a:solidFill>
                <a:latin typeface="Arial" pitchFamily="34" charset="0"/>
                <a:cs typeface="Arial" pitchFamily="34" charset="0"/>
              </a:defRPr>
            </a:lvl2pPr>
            <a:lvl3pPr marL="1130541" indent="-226108" defTabSz="891871" eaLnBrk="0" hangingPunct="0">
              <a:defRPr sz="2600">
                <a:solidFill>
                  <a:schemeClr val="tx1"/>
                </a:solidFill>
                <a:latin typeface="Arial" pitchFamily="34" charset="0"/>
                <a:cs typeface="Arial" pitchFamily="34" charset="0"/>
              </a:defRPr>
            </a:lvl3pPr>
            <a:lvl4pPr marL="1582758" indent="-226108" defTabSz="891871" eaLnBrk="0" hangingPunct="0">
              <a:defRPr sz="2600">
                <a:solidFill>
                  <a:schemeClr val="tx1"/>
                </a:solidFill>
                <a:latin typeface="Arial" pitchFamily="34" charset="0"/>
                <a:cs typeface="Arial" pitchFamily="34" charset="0"/>
              </a:defRPr>
            </a:lvl4pPr>
            <a:lvl5pPr marL="2034974" indent="-226108" defTabSz="891871" eaLnBrk="0" hangingPunct="0">
              <a:defRPr sz="2600">
                <a:solidFill>
                  <a:schemeClr val="tx1"/>
                </a:solidFill>
                <a:latin typeface="Arial" pitchFamily="34" charset="0"/>
                <a:cs typeface="Arial" pitchFamily="34" charset="0"/>
              </a:defRPr>
            </a:lvl5pPr>
            <a:lvl6pPr marL="2487191" indent="-226108" defTabSz="891871" eaLnBrk="0" fontAlgn="base" hangingPunct="0">
              <a:spcBef>
                <a:spcPct val="0"/>
              </a:spcBef>
              <a:spcAft>
                <a:spcPct val="0"/>
              </a:spcAft>
              <a:defRPr sz="2600">
                <a:solidFill>
                  <a:schemeClr val="tx1"/>
                </a:solidFill>
                <a:latin typeface="Arial" pitchFamily="34" charset="0"/>
                <a:cs typeface="Arial" pitchFamily="34" charset="0"/>
              </a:defRPr>
            </a:lvl6pPr>
            <a:lvl7pPr marL="2939407" indent="-226108" defTabSz="891871" eaLnBrk="0" fontAlgn="base" hangingPunct="0">
              <a:spcBef>
                <a:spcPct val="0"/>
              </a:spcBef>
              <a:spcAft>
                <a:spcPct val="0"/>
              </a:spcAft>
              <a:defRPr sz="2600">
                <a:solidFill>
                  <a:schemeClr val="tx1"/>
                </a:solidFill>
                <a:latin typeface="Arial" pitchFamily="34" charset="0"/>
                <a:cs typeface="Arial" pitchFamily="34" charset="0"/>
              </a:defRPr>
            </a:lvl7pPr>
            <a:lvl8pPr marL="3391624" indent="-226108" defTabSz="891871" eaLnBrk="0" fontAlgn="base" hangingPunct="0">
              <a:spcBef>
                <a:spcPct val="0"/>
              </a:spcBef>
              <a:spcAft>
                <a:spcPct val="0"/>
              </a:spcAft>
              <a:defRPr sz="2600">
                <a:solidFill>
                  <a:schemeClr val="tx1"/>
                </a:solidFill>
                <a:latin typeface="Arial" pitchFamily="34" charset="0"/>
                <a:cs typeface="Arial" pitchFamily="34" charset="0"/>
              </a:defRPr>
            </a:lvl8pPr>
            <a:lvl9pPr marL="3843840" indent="-226108" defTabSz="891871"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17CC8554-1FA0-460D-91B8-E9A96183A94C}" type="slidenum">
              <a:rPr lang="en-US" sz="800">
                <a:solidFill>
                  <a:prstClr val="black"/>
                </a:solidFill>
                <a:latin typeface="Times New Roman" pitchFamily="18" charset="0"/>
              </a:rPr>
              <a:pPr eaLnBrk="1" hangingPunct="1"/>
              <a:t>3</a:t>
            </a:fld>
            <a:endParaRPr lang="en-US" sz="800">
              <a:solidFill>
                <a:prstClr val="black"/>
              </a:solidFill>
              <a:latin typeface="Times New Roman" pitchFamily="18" charset="0"/>
            </a:endParaRPr>
          </a:p>
        </p:txBody>
      </p:sp>
      <p:sp>
        <p:nvSpPr>
          <p:cNvPr id="393219" name="Rectangle 2050"/>
          <p:cNvSpPr>
            <a:spLocks noGrp="1" noRot="1" noChangeAspect="1" noChangeArrowheads="1" noTextEdit="1"/>
          </p:cNvSpPr>
          <p:nvPr>
            <p:ph type="sldImg"/>
          </p:nvPr>
        </p:nvSpPr>
        <p:spPr>
          <a:ln/>
        </p:spPr>
      </p:sp>
      <p:sp>
        <p:nvSpPr>
          <p:cNvPr id="393220" name="Rectangle 2051"/>
          <p:cNvSpPr>
            <a:spLocks noGrp="1" noChangeArrowheads="1"/>
          </p:cNvSpPr>
          <p:nvPr>
            <p:ph type="body" idx="1"/>
          </p:nvPr>
        </p:nvSpPr>
        <p:spPr>
          <a:xfrm>
            <a:off x="533137" y="4344025"/>
            <a:ext cx="5791726"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2011 National Association of Insurance Commissioners   All Rights Reserved</a:t>
            </a:r>
            <a:endParaRPr lang="en-US"/>
          </a:p>
        </p:txBody>
      </p:sp>
      <p:sp>
        <p:nvSpPr>
          <p:cNvPr id="5" name="Slide Number Placeholder 4"/>
          <p:cNvSpPr>
            <a:spLocks noGrp="1"/>
          </p:cNvSpPr>
          <p:nvPr>
            <p:ph type="sldNum" sz="quarter" idx="11"/>
          </p:nvPr>
        </p:nvSpPr>
        <p:spPr/>
        <p:txBody>
          <a:bodyPr/>
          <a:lstStyle/>
          <a:p>
            <a:fld id="{21726C11-07C6-4554-BC69-0721F5598CAA}" type="slidenum">
              <a:rPr lang="en-US" smtClean="0"/>
              <a:pPr/>
              <a:t>21</a:t>
            </a:fld>
            <a:endParaRPr lang="en-US"/>
          </a:p>
        </p:txBody>
      </p:sp>
    </p:spTree>
    <p:extLst>
      <p:ext uri="{BB962C8B-B14F-4D97-AF65-F5344CB8AC3E}">
        <p14:creationId xmlns:p14="http://schemas.microsoft.com/office/powerpoint/2010/main" val="1541157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endParaRPr lang="en-US" dirty="0"/>
          </a:p>
        </p:txBody>
      </p:sp>
      <p:sp>
        <p:nvSpPr>
          <p:cNvPr id="4" name="Footer Placeholder 3"/>
          <p:cNvSpPr>
            <a:spLocks noGrp="1"/>
          </p:cNvSpPr>
          <p:nvPr>
            <p:ph type="ftr" sz="quarter" idx="10"/>
          </p:nvPr>
        </p:nvSpPr>
        <p:spPr/>
        <p:txBody>
          <a:bodyPr/>
          <a:lstStyle/>
          <a:p>
            <a:r>
              <a:rPr lang="en-US" smtClean="0"/>
              <a:t>© 2011 National Association of Insurance Commissioners   All Rights Reserved</a:t>
            </a:r>
            <a:endParaRPr lang="en-US"/>
          </a:p>
        </p:txBody>
      </p:sp>
      <p:sp>
        <p:nvSpPr>
          <p:cNvPr id="5" name="Slide Number Placeholder 4"/>
          <p:cNvSpPr>
            <a:spLocks noGrp="1"/>
          </p:cNvSpPr>
          <p:nvPr>
            <p:ph type="sldNum" sz="quarter" idx="11"/>
          </p:nvPr>
        </p:nvSpPr>
        <p:spPr/>
        <p:txBody>
          <a:bodyPr/>
          <a:lstStyle/>
          <a:p>
            <a:fld id="{21726C11-07C6-4554-BC69-0721F5598CAA}" type="slidenum">
              <a:rPr lang="en-US" smtClean="0"/>
              <a:pPr/>
              <a:t>22</a:t>
            </a:fld>
            <a:endParaRPr lang="en-US"/>
          </a:p>
        </p:txBody>
      </p:sp>
    </p:spTree>
    <p:extLst>
      <p:ext uri="{BB962C8B-B14F-4D97-AF65-F5344CB8AC3E}">
        <p14:creationId xmlns:p14="http://schemas.microsoft.com/office/powerpoint/2010/main" val="1541157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242E9-CA08-4F66-8F86-97D31F3A4226}" type="slidenum">
              <a:rPr lang="en-US" altLang="en-US"/>
              <a:pPr/>
              <a:t>23</a:t>
            </a:fld>
            <a:endParaRPr lang="en-US" altLang="en-US"/>
          </a:p>
        </p:txBody>
      </p:sp>
      <p:sp>
        <p:nvSpPr>
          <p:cNvPr id="1778690" name="Rectangle 2"/>
          <p:cNvSpPr>
            <a:spLocks noGrp="1" noRot="1" noChangeAspect="1" noChangeArrowheads="1" noTextEdit="1"/>
          </p:cNvSpPr>
          <p:nvPr>
            <p:ph type="sldImg"/>
          </p:nvPr>
        </p:nvSpPr>
        <p:spPr>
          <a:ln/>
        </p:spPr>
      </p:sp>
      <p:sp>
        <p:nvSpPr>
          <p:cNvPr id="1778691" name="Rectangle 3"/>
          <p:cNvSpPr>
            <a:spLocks noGrp="1" noChangeArrowheads="1"/>
          </p:cNvSpPr>
          <p:nvPr>
            <p:ph type="body" idx="1"/>
          </p:nvPr>
        </p:nvSpPr>
        <p:spPr/>
        <p:txBody>
          <a:bodyPr/>
          <a:lstStyle/>
          <a:p>
            <a:r>
              <a:rPr lang="en-US" dirty="0">
                <a:latin typeface="+mn-lt"/>
              </a:rPr>
              <a:t>	</a:t>
            </a:r>
          </a:p>
          <a:p>
            <a:endParaRPr lang="en-US" b="1" u="sng" dirty="0">
              <a:latin typeface="+mn-lt"/>
            </a:endParaRPr>
          </a:p>
          <a:p>
            <a:r>
              <a:rPr lang="en-US" b="1" u="sng" dirty="0">
                <a:latin typeface="+mn-lt"/>
              </a:rPr>
              <a:t>Corporate Governance </a:t>
            </a:r>
            <a:r>
              <a:rPr lang="en-US" dirty="0">
                <a:latin typeface="+mn-lt"/>
              </a:rPr>
              <a:t>	</a:t>
            </a:r>
          </a:p>
          <a:p>
            <a:r>
              <a:rPr lang="en-US" dirty="0">
                <a:latin typeface="+mn-lt"/>
              </a:rPr>
              <a:t>As examiners gain experience, the NAIC and/or departments should consider issuing more guidance on good and bad practices in corporate governance for insurers. This would help examiners and firms to develop a clearer expectation of what constitutes effective governance for insurance business, including for groups. 	</a:t>
            </a:r>
          </a:p>
          <a:p>
            <a:endParaRPr lang="en-US" dirty="0">
              <a:latin typeface="+mn-lt"/>
            </a:endParaRPr>
          </a:p>
          <a:p>
            <a:r>
              <a:rPr lang="en-US" b="1" u="sng" dirty="0">
                <a:latin typeface="+mn-lt"/>
              </a:rPr>
              <a:t>Internal Controls </a:t>
            </a:r>
            <a:r>
              <a:rPr lang="en-US" dirty="0">
                <a:latin typeface="+mn-lt"/>
              </a:rPr>
              <a:t>	</a:t>
            </a:r>
          </a:p>
          <a:p>
            <a:r>
              <a:rPr lang="en-US" dirty="0">
                <a:latin typeface="+mn-lt"/>
              </a:rPr>
              <a:t>As examiners gain experience, the NAIC and/or departments should consider the scope for issuing guidance on good and bad practices in internal control. They should also make it a formal requirement for insurers to have an internal audit function. Such a function is now widely considered as an important part of a good control framework—similarly to audit committees, where there are now extensive requirements of all but the smaller insurers. 	</a:t>
            </a:r>
          </a:p>
          <a:p>
            <a:r>
              <a:rPr lang="en-US" b="1" u="sng" dirty="0">
                <a:latin typeface="+mn-lt"/>
              </a:rPr>
              <a:t>Enforcement or Sanctions </a:t>
            </a:r>
          </a:p>
          <a:p>
            <a:r>
              <a:rPr lang="en-US" dirty="0">
                <a:latin typeface="+mn-lt"/>
              </a:rPr>
              <a:t>The insurance laws should be changed to provide the supervisory authority with powers to fine individual directors and senior managers of insurers, and to bar them from acting in responsible capacities in the future. 	</a:t>
            </a:r>
          </a:p>
          <a:p>
            <a:r>
              <a:rPr lang="en-US" b="1" u="sng" dirty="0">
                <a:latin typeface="+mn-lt"/>
              </a:rPr>
              <a:t>Risk Assessment and Management </a:t>
            </a:r>
            <a:r>
              <a:rPr lang="en-US" dirty="0">
                <a:latin typeface="+mn-lt"/>
              </a:rPr>
              <a:t>	</a:t>
            </a:r>
          </a:p>
          <a:p>
            <a:r>
              <a:rPr lang="en-US" dirty="0">
                <a:latin typeface="+mn-lt"/>
              </a:rPr>
              <a:t>The relevant laws, regulations or standards should be changed to include a requirement that an insurer have in place comprehensive risk management policies and systems capable of promptly identifying, measuring, assessing, reporting and controlling their risks. 	</a:t>
            </a:r>
          </a:p>
          <a:p>
            <a:endParaRPr lang="en-US" b="1" u="sng" dirty="0">
              <a:latin typeface="+mn-lt"/>
            </a:endParaRPr>
          </a:p>
          <a:p>
            <a:r>
              <a:rPr lang="en-US" b="1" u="sng" dirty="0">
                <a:latin typeface="+mn-lt"/>
              </a:rPr>
              <a:t>Insurance Activity: Board Approval Requirement </a:t>
            </a:r>
            <a:r>
              <a:rPr lang="en-US" dirty="0">
                <a:latin typeface="+mn-lt"/>
              </a:rPr>
              <a:t>	</a:t>
            </a:r>
          </a:p>
          <a:p>
            <a:r>
              <a:rPr lang="en-US" dirty="0">
                <a:latin typeface="+mn-lt"/>
              </a:rPr>
              <a:t>The relevant laws or regulation should explicitly provide that an insurer must have in place strategic underwriting and pricing policies approved and reviewed regularly by the Board. 	</a:t>
            </a:r>
          </a:p>
          <a:p>
            <a:endParaRPr lang="en-US" b="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2011 National Association of Insurance Commissioners   All Rights Reserved</a:t>
            </a:r>
            <a:endParaRPr lang="en-US"/>
          </a:p>
        </p:txBody>
      </p:sp>
      <p:sp>
        <p:nvSpPr>
          <p:cNvPr id="5" name="Slide Number Placeholder 4"/>
          <p:cNvSpPr>
            <a:spLocks noGrp="1"/>
          </p:cNvSpPr>
          <p:nvPr>
            <p:ph type="sldNum" sz="quarter" idx="11"/>
          </p:nvPr>
        </p:nvSpPr>
        <p:spPr/>
        <p:txBody>
          <a:bodyPr/>
          <a:lstStyle/>
          <a:p>
            <a:fld id="{21726C11-07C6-4554-BC69-0721F5598CAA}" type="slidenum">
              <a:rPr lang="en-US" smtClean="0"/>
              <a:pPr/>
              <a:t>24</a:t>
            </a:fld>
            <a:endParaRPr lang="en-US"/>
          </a:p>
        </p:txBody>
      </p:sp>
    </p:spTree>
    <p:extLst>
      <p:ext uri="{BB962C8B-B14F-4D97-AF65-F5344CB8AC3E}">
        <p14:creationId xmlns:p14="http://schemas.microsoft.com/office/powerpoint/2010/main" val="2114661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242E9-CA08-4F66-8F86-97D31F3A4226}" type="slidenum">
              <a:rPr lang="en-US" altLang="en-US"/>
              <a:pPr/>
              <a:t>25</a:t>
            </a:fld>
            <a:endParaRPr lang="en-US" altLang="en-US"/>
          </a:p>
        </p:txBody>
      </p:sp>
      <p:sp>
        <p:nvSpPr>
          <p:cNvPr id="1778690" name="Rectangle 2"/>
          <p:cNvSpPr>
            <a:spLocks noGrp="1" noRot="1" noChangeAspect="1" noChangeArrowheads="1" noTextEdit="1"/>
          </p:cNvSpPr>
          <p:nvPr>
            <p:ph type="sldImg"/>
          </p:nvPr>
        </p:nvSpPr>
        <p:spPr>
          <a:ln/>
        </p:spPr>
      </p:sp>
      <p:sp>
        <p:nvSpPr>
          <p:cNvPr id="1778691" name="Rectangle 3"/>
          <p:cNvSpPr>
            <a:spLocks noGrp="1" noChangeArrowheads="1"/>
          </p:cNvSpPr>
          <p:nvPr>
            <p:ph type="body" idx="1"/>
          </p:nvPr>
        </p:nvSpPr>
        <p:spPr/>
        <p:txBody>
          <a:bodyPr/>
          <a:lstStyle/>
          <a:p>
            <a:endParaRPr lang="en-US" b="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Footer Placeholder 3"/>
          <p:cNvSpPr>
            <a:spLocks noGrp="1"/>
          </p:cNvSpPr>
          <p:nvPr>
            <p:ph type="ftr" sz="quarter" idx="10"/>
          </p:nvPr>
        </p:nvSpPr>
        <p:spPr/>
        <p:txBody>
          <a:bodyPr/>
          <a:lstStyle/>
          <a:p>
            <a:r>
              <a:rPr lang="en-US" smtClean="0"/>
              <a:t>© 2011 National Association of Insurance Commissioners   All Rights Reserved</a:t>
            </a:r>
            <a:endParaRPr lang="en-US"/>
          </a:p>
        </p:txBody>
      </p:sp>
      <p:sp>
        <p:nvSpPr>
          <p:cNvPr id="5" name="Slide Number Placeholder 4"/>
          <p:cNvSpPr>
            <a:spLocks noGrp="1"/>
          </p:cNvSpPr>
          <p:nvPr>
            <p:ph type="sldNum" sz="quarter" idx="11"/>
          </p:nvPr>
        </p:nvSpPr>
        <p:spPr/>
        <p:txBody>
          <a:bodyPr/>
          <a:lstStyle/>
          <a:p>
            <a:fld id="{21726C11-07C6-4554-BC69-0721F5598CAA}" type="slidenum">
              <a:rPr lang="en-US" smtClean="0"/>
              <a:pPr/>
              <a:t>26</a:t>
            </a:fld>
            <a:endParaRPr lang="en-US"/>
          </a:p>
        </p:txBody>
      </p:sp>
    </p:spTree>
    <p:extLst>
      <p:ext uri="{BB962C8B-B14F-4D97-AF65-F5344CB8AC3E}">
        <p14:creationId xmlns:p14="http://schemas.microsoft.com/office/powerpoint/2010/main" val="2114661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2011 National Association of Insurance Commissioners   All Rights Reserved</a:t>
            </a:r>
            <a:endParaRPr lang="en-US"/>
          </a:p>
        </p:txBody>
      </p:sp>
      <p:sp>
        <p:nvSpPr>
          <p:cNvPr id="5" name="Slide Number Placeholder 4"/>
          <p:cNvSpPr>
            <a:spLocks noGrp="1"/>
          </p:cNvSpPr>
          <p:nvPr>
            <p:ph type="sldNum" sz="quarter" idx="11"/>
          </p:nvPr>
        </p:nvSpPr>
        <p:spPr/>
        <p:txBody>
          <a:bodyPr/>
          <a:lstStyle/>
          <a:p>
            <a:fld id="{21726C11-07C6-4554-BC69-0721F5598CAA}" type="slidenum">
              <a:rPr lang="en-US" smtClean="0"/>
              <a:pPr/>
              <a:t>27</a:t>
            </a:fld>
            <a:endParaRPr lang="en-US"/>
          </a:p>
        </p:txBody>
      </p:sp>
    </p:spTree>
    <p:extLst>
      <p:ext uri="{BB962C8B-B14F-4D97-AF65-F5344CB8AC3E}">
        <p14:creationId xmlns:p14="http://schemas.microsoft.com/office/powerpoint/2010/main" val="3347954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242E9-CA08-4F66-8F86-97D31F3A4226}" type="slidenum">
              <a:rPr lang="en-US" altLang="en-US"/>
              <a:pPr/>
              <a:t>28</a:t>
            </a:fld>
            <a:endParaRPr lang="en-US" altLang="en-US"/>
          </a:p>
        </p:txBody>
      </p:sp>
      <p:sp>
        <p:nvSpPr>
          <p:cNvPr id="1778690" name="Rectangle 2"/>
          <p:cNvSpPr>
            <a:spLocks noGrp="1" noRot="1" noChangeAspect="1" noChangeArrowheads="1" noTextEdit="1"/>
          </p:cNvSpPr>
          <p:nvPr>
            <p:ph type="sldImg"/>
          </p:nvPr>
        </p:nvSpPr>
        <p:spPr>
          <a:ln/>
        </p:spPr>
      </p:sp>
      <p:sp>
        <p:nvSpPr>
          <p:cNvPr id="1778691" name="Rectangle 3"/>
          <p:cNvSpPr>
            <a:spLocks noGrp="1" noChangeArrowheads="1"/>
          </p:cNvSpPr>
          <p:nvPr>
            <p:ph type="body" idx="1"/>
          </p:nvPr>
        </p:nvSpPr>
        <p:spPr/>
        <p:txBody>
          <a:bodyPr/>
          <a:lstStyle/>
          <a:p>
            <a:endParaRPr lang="en-US" b="1"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242E9-CA08-4F66-8F86-97D31F3A4226}" type="slidenum">
              <a:rPr lang="en-US" altLang="en-US"/>
              <a:pPr/>
              <a:t>29</a:t>
            </a:fld>
            <a:endParaRPr lang="en-US" altLang="en-US"/>
          </a:p>
        </p:txBody>
      </p:sp>
      <p:sp>
        <p:nvSpPr>
          <p:cNvPr id="1778690" name="Rectangle 2"/>
          <p:cNvSpPr>
            <a:spLocks noGrp="1" noRot="1" noChangeAspect="1" noChangeArrowheads="1" noTextEdit="1"/>
          </p:cNvSpPr>
          <p:nvPr>
            <p:ph type="sldImg"/>
          </p:nvPr>
        </p:nvSpPr>
        <p:spPr>
          <a:ln/>
        </p:spPr>
      </p:sp>
      <p:sp>
        <p:nvSpPr>
          <p:cNvPr id="1778691" name="Rectangle 3"/>
          <p:cNvSpPr>
            <a:spLocks noGrp="1" noChangeArrowheads="1"/>
          </p:cNvSpPr>
          <p:nvPr>
            <p:ph type="body" idx="1"/>
          </p:nvPr>
        </p:nvSpPr>
        <p:spPr/>
        <p:txBody>
          <a:bodyPr/>
          <a:lstStyle/>
          <a:p>
            <a:endParaRPr lang="en-US" b="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242E9-CA08-4F66-8F86-97D31F3A4226}" type="slidenum">
              <a:rPr lang="en-US" altLang="en-US"/>
              <a:pPr/>
              <a:t>30</a:t>
            </a:fld>
            <a:endParaRPr lang="en-US" altLang="en-US"/>
          </a:p>
        </p:txBody>
      </p:sp>
      <p:sp>
        <p:nvSpPr>
          <p:cNvPr id="1778690" name="Rectangle 2"/>
          <p:cNvSpPr>
            <a:spLocks noGrp="1" noRot="1" noChangeAspect="1" noChangeArrowheads="1" noTextEdit="1"/>
          </p:cNvSpPr>
          <p:nvPr>
            <p:ph type="sldImg"/>
          </p:nvPr>
        </p:nvSpPr>
        <p:spPr>
          <a:ln/>
        </p:spPr>
      </p:sp>
      <p:sp>
        <p:nvSpPr>
          <p:cNvPr id="1778691" name="Rectangle 3"/>
          <p:cNvSpPr>
            <a:spLocks noGrp="1" noChangeArrowheads="1"/>
          </p:cNvSpPr>
          <p:nvPr>
            <p:ph type="body" idx="1"/>
          </p:nvPr>
        </p:nvSpPr>
        <p:spPr/>
        <p:txBody>
          <a:bodyPr/>
          <a:lstStyle/>
          <a:p>
            <a:endParaRPr lang="en-US"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A9286-9A59-4FDE-87A2-DC771969FF8A}" type="slidenum">
              <a:rPr lang="en-US" smtClean="0"/>
              <a:t>4</a:t>
            </a:fld>
            <a:endParaRPr lang="en-US"/>
          </a:p>
        </p:txBody>
      </p:sp>
    </p:spTree>
    <p:extLst>
      <p:ext uri="{BB962C8B-B14F-4D97-AF65-F5344CB8AC3E}">
        <p14:creationId xmlns:p14="http://schemas.microsoft.com/office/powerpoint/2010/main" val="2905596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1871" eaLnBrk="0" hangingPunct="0">
              <a:defRPr sz="2600">
                <a:solidFill>
                  <a:schemeClr val="tx1"/>
                </a:solidFill>
                <a:latin typeface="Arial" pitchFamily="34" charset="0"/>
                <a:cs typeface="Arial" pitchFamily="34" charset="0"/>
              </a:defRPr>
            </a:lvl1pPr>
            <a:lvl2pPr marL="734852" indent="-282635" defTabSz="891871" eaLnBrk="0" hangingPunct="0">
              <a:defRPr sz="2600">
                <a:solidFill>
                  <a:schemeClr val="tx1"/>
                </a:solidFill>
                <a:latin typeface="Arial" pitchFamily="34" charset="0"/>
                <a:cs typeface="Arial" pitchFamily="34" charset="0"/>
              </a:defRPr>
            </a:lvl2pPr>
            <a:lvl3pPr marL="1130541" indent="-226108" defTabSz="891871" eaLnBrk="0" hangingPunct="0">
              <a:defRPr sz="2600">
                <a:solidFill>
                  <a:schemeClr val="tx1"/>
                </a:solidFill>
                <a:latin typeface="Arial" pitchFamily="34" charset="0"/>
                <a:cs typeface="Arial" pitchFamily="34" charset="0"/>
              </a:defRPr>
            </a:lvl3pPr>
            <a:lvl4pPr marL="1582758" indent="-226108" defTabSz="891871" eaLnBrk="0" hangingPunct="0">
              <a:defRPr sz="2600">
                <a:solidFill>
                  <a:schemeClr val="tx1"/>
                </a:solidFill>
                <a:latin typeface="Arial" pitchFamily="34" charset="0"/>
                <a:cs typeface="Arial" pitchFamily="34" charset="0"/>
              </a:defRPr>
            </a:lvl4pPr>
            <a:lvl5pPr marL="2034974" indent="-226108" defTabSz="891871" eaLnBrk="0" hangingPunct="0">
              <a:defRPr sz="2600">
                <a:solidFill>
                  <a:schemeClr val="tx1"/>
                </a:solidFill>
                <a:latin typeface="Arial" pitchFamily="34" charset="0"/>
                <a:cs typeface="Arial" pitchFamily="34" charset="0"/>
              </a:defRPr>
            </a:lvl5pPr>
            <a:lvl6pPr marL="2487191" indent="-226108" defTabSz="891871" eaLnBrk="0" fontAlgn="base" hangingPunct="0">
              <a:spcBef>
                <a:spcPct val="0"/>
              </a:spcBef>
              <a:spcAft>
                <a:spcPct val="0"/>
              </a:spcAft>
              <a:defRPr sz="2600">
                <a:solidFill>
                  <a:schemeClr val="tx1"/>
                </a:solidFill>
                <a:latin typeface="Arial" pitchFamily="34" charset="0"/>
                <a:cs typeface="Arial" pitchFamily="34" charset="0"/>
              </a:defRPr>
            </a:lvl6pPr>
            <a:lvl7pPr marL="2939407" indent="-226108" defTabSz="891871" eaLnBrk="0" fontAlgn="base" hangingPunct="0">
              <a:spcBef>
                <a:spcPct val="0"/>
              </a:spcBef>
              <a:spcAft>
                <a:spcPct val="0"/>
              </a:spcAft>
              <a:defRPr sz="2600">
                <a:solidFill>
                  <a:schemeClr val="tx1"/>
                </a:solidFill>
                <a:latin typeface="Arial" pitchFamily="34" charset="0"/>
                <a:cs typeface="Arial" pitchFamily="34" charset="0"/>
              </a:defRPr>
            </a:lvl7pPr>
            <a:lvl8pPr marL="3391624" indent="-226108" defTabSz="891871" eaLnBrk="0" fontAlgn="base" hangingPunct="0">
              <a:spcBef>
                <a:spcPct val="0"/>
              </a:spcBef>
              <a:spcAft>
                <a:spcPct val="0"/>
              </a:spcAft>
              <a:defRPr sz="2600">
                <a:solidFill>
                  <a:schemeClr val="tx1"/>
                </a:solidFill>
                <a:latin typeface="Arial" pitchFamily="34" charset="0"/>
                <a:cs typeface="Arial" pitchFamily="34" charset="0"/>
              </a:defRPr>
            </a:lvl8pPr>
            <a:lvl9pPr marL="3843840" indent="-226108" defTabSz="891871"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r>
              <a:rPr lang="en-US" sz="800">
                <a:solidFill>
                  <a:prstClr val="black"/>
                </a:solidFill>
              </a:rPr>
              <a:t>Page </a:t>
            </a:r>
            <a:fld id="{582E43E0-78DE-4D67-AD0C-F0D68F7629BD}" type="slidenum">
              <a:rPr lang="en-US" sz="800">
                <a:solidFill>
                  <a:prstClr val="black"/>
                </a:solidFill>
              </a:rPr>
              <a:pPr eaLnBrk="1" hangingPunct="1"/>
              <a:t>5</a:t>
            </a:fld>
            <a:endParaRPr lang="en-US" sz="8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1871" eaLnBrk="0" hangingPunct="0">
              <a:defRPr sz="2600">
                <a:solidFill>
                  <a:schemeClr val="tx1"/>
                </a:solidFill>
                <a:latin typeface="Arial" pitchFamily="34" charset="0"/>
                <a:cs typeface="Arial" pitchFamily="34" charset="0"/>
              </a:defRPr>
            </a:lvl1pPr>
            <a:lvl2pPr marL="734852" indent="-282635" defTabSz="891871" eaLnBrk="0" hangingPunct="0">
              <a:defRPr sz="2600">
                <a:solidFill>
                  <a:schemeClr val="tx1"/>
                </a:solidFill>
                <a:latin typeface="Arial" pitchFamily="34" charset="0"/>
                <a:cs typeface="Arial" pitchFamily="34" charset="0"/>
              </a:defRPr>
            </a:lvl2pPr>
            <a:lvl3pPr marL="1130541" indent="-226108" defTabSz="891871" eaLnBrk="0" hangingPunct="0">
              <a:defRPr sz="2600">
                <a:solidFill>
                  <a:schemeClr val="tx1"/>
                </a:solidFill>
                <a:latin typeface="Arial" pitchFamily="34" charset="0"/>
                <a:cs typeface="Arial" pitchFamily="34" charset="0"/>
              </a:defRPr>
            </a:lvl3pPr>
            <a:lvl4pPr marL="1582758" indent="-226108" defTabSz="891871" eaLnBrk="0" hangingPunct="0">
              <a:defRPr sz="2600">
                <a:solidFill>
                  <a:schemeClr val="tx1"/>
                </a:solidFill>
                <a:latin typeface="Arial" pitchFamily="34" charset="0"/>
                <a:cs typeface="Arial" pitchFamily="34" charset="0"/>
              </a:defRPr>
            </a:lvl4pPr>
            <a:lvl5pPr marL="2034974" indent="-226108" defTabSz="891871" eaLnBrk="0" hangingPunct="0">
              <a:defRPr sz="2600">
                <a:solidFill>
                  <a:schemeClr val="tx1"/>
                </a:solidFill>
                <a:latin typeface="Arial" pitchFamily="34" charset="0"/>
                <a:cs typeface="Arial" pitchFamily="34" charset="0"/>
              </a:defRPr>
            </a:lvl5pPr>
            <a:lvl6pPr marL="2487191" indent="-226108" defTabSz="891871" eaLnBrk="0" fontAlgn="base" hangingPunct="0">
              <a:spcBef>
                <a:spcPct val="0"/>
              </a:spcBef>
              <a:spcAft>
                <a:spcPct val="0"/>
              </a:spcAft>
              <a:defRPr sz="2600">
                <a:solidFill>
                  <a:schemeClr val="tx1"/>
                </a:solidFill>
                <a:latin typeface="Arial" pitchFamily="34" charset="0"/>
                <a:cs typeface="Arial" pitchFamily="34" charset="0"/>
              </a:defRPr>
            </a:lvl6pPr>
            <a:lvl7pPr marL="2939407" indent="-226108" defTabSz="891871" eaLnBrk="0" fontAlgn="base" hangingPunct="0">
              <a:spcBef>
                <a:spcPct val="0"/>
              </a:spcBef>
              <a:spcAft>
                <a:spcPct val="0"/>
              </a:spcAft>
              <a:defRPr sz="2600">
                <a:solidFill>
                  <a:schemeClr val="tx1"/>
                </a:solidFill>
                <a:latin typeface="Arial" pitchFamily="34" charset="0"/>
                <a:cs typeface="Arial" pitchFamily="34" charset="0"/>
              </a:defRPr>
            </a:lvl7pPr>
            <a:lvl8pPr marL="3391624" indent="-226108" defTabSz="891871" eaLnBrk="0" fontAlgn="base" hangingPunct="0">
              <a:spcBef>
                <a:spcPct val="0"/>
              </a:spcBef>
              <a:spcAft>
                <a:spcPct val="0"/>
              </a:spcAft>
              <a:defRPr sz="2600">
                <a:solidFill>
                  <a:schemeClr val="tx1"/>
                </a:solidFill>
                <a:latin typeface="Arial" pitchFamily="34" charset="0"/>
                <a:cs typeface="Arial" pitchFamily="34" charset="0"/>
              </a:defRPr>
            </a:lvl8pPr>
            <a:lvl9pPr marL="3843840" indent="-226108" defTabSz="891871"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r>
              <a:rPr lang="en-US" sz="800">
                <a:solidFill>
                  <a:prstClr val="black"/>
                </a:solidFill>
              </a:rPr>
              <a:t>Page </a:t>
            </a:r>
            <a:fld id="{DA648C0F-53D9-480B-B0BC-3185BB0E35C9}" type="slidenum">
              <a:rPr lang="en-US" sz="800">
                <a:solidFill>
                  <a:prstClr val="black"/>
                </a:solidFill>
              </a:rPr>
              <a:pPr eaLnBrk="1" hangingPunct="1"/>
              <a:t>6</a:t>
            </a:fld>
            <a:endParaRPr lang="en-US" sz="8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1871" eaLnBrk="0" hangingPunct="0">
              <a:defRPr sz="2600">
                <a:solidFill>
                  <a:schemeClr val="tx1"/>
                </a:solidFill>
                <a:latin typeface="Arial" pitchFamily="34" charset="0"/>
                <a:cs typeface="Arial" pitchFamily="34" charset="0"/>
              </a:defRPr>
            </a:lvl1pPr>
            <a:lvl2pPr marL="734852" indent="-282635" defTabSz="891871" eaLnBrk="0" hangingPunct="0">
              <a:defRPr sz="2600">
                <a:solidFill>
                  <a:schemeClr val="tx1"/>
                </a:solidFill>
                <a:latin typeface="Arial" pitchFamily="34" charset="0"/>
                <a:cs typeface="Arial" pitchFamily="34" charset="0"/>
              </a:defRPr>
            </a:lvl2pPr>
            <a:lvl3pPr marL="1130541" indent="-226108" defTabSz="891871" eaLnBrk="0" hangingPunct="0">
              <a:defRPr sz="2600">
                <a:solidFill>
                  <a:schemeClr val="tx1"/>
                </a:solidFill>
                <a:latin typeface="Arial" pitchFamily="34" charset="0"/>
                <a:cs typeface="Arial" pitchFamily="34" charset="0"/>
              </a:defRPr>
            </a:lvl3pPr>
            <a:lvl4pPr marL="1582758" indent="-226108" defTabSz="891871" eaLnBrk="0" hangingPunct="0">
              <a:defRPr sz="2600">
                <a:solidFill>
                  <a:schemeClr val="tx1"/>
                </a:solidFill>
                <a:latin typeface="Arial" pitchFamily="34" charset="0"/>
                <a:cs typeface="Arial" pitchFamily="34" charset="0"/>
              </a:defRPr>
            </a:lvl4pPr>
            <a:lvl5pPr marL="2034974" indent="-226108" defTabSz="891871" eaLnBrk="0" hangingPunct="0">
              <a:defRPr sz="2600">
                <a:solidFill>
                  <a:schemeClr val="tx1"/>
                </a:solidFill>
                <a:latin typeface="Arial" pitchFamily="34" charset="0"/>
                <a:cs typeface="Arial" pitchFamily="34" charset="0"/>
              </a:defRPr>
            </a:lvl5pPr>
            <a:lvl6pPr marL="2487191" indent="-226108" defTabSz="891871" eaLnBrk="0" fontAlgn="base" hangingPunct="0">
              <a:spcBef>
                <a:spcPct val="0"/>
              </a:spcBef>
              <a:spcAft>
                <a:spcPct val="0"/>
              </a:spcAft>
              <a:defRPr sz="2600">
                <a:solidFill>
                  <a:schemeClr val="tx1"/>
                </a:solidFill>
                <a:latin typeface="Arial" pitchFamily="34" charset="0"/>
                <a:cs typeface="Arial" pitchFamily="34" charset="0"/>
              </a:defRPr>
            </a:lvl6pPr>
            <a:lvl7pPr marL="2939407" indent="-226108" defTabSz="891871" eaLnBrk="0" fontAlgn="base" hangingPunct="0">
              <a:spcBef>
                <a:spcPct val="0"/>
              </a:spcBef>
              <a:spcAft>
                <a:spcPct val="0"/>
              </a:spcAft>
              <a:defRPr sz="2600">
                <a:solidFill>
                  <a:schemeClr val="tx1"/>
                </a:solidFill>
                <a:latin typeface="Arial" pitchFamily="34" charset="0"/>
                <a:cs typeface="Arial" pitchFamily="34" charset="0"/>
              </a:defRPr>
            </a:lvl7pPr>
            <a:lvl8pPr marL="3391624" indent="-226108" defTabSz="891871" eaLnBrk="0" fontAlgn="base" hangingPunct="0">
              <a:spcBef>
                <a:spcPct val="0"/>
              </a:spcBef>
              <a:spcAft>
                <a:spcPct val="0"/>
              </a:spcAft>
              <a:defRPr sz="2600">
                <a:solidFill>
                  <a:schemeClr val="tx1"/>
                </a:solidFill>
                <a:latin typeface="Arial" pitchFamily="34" charset="0"/>
                <a:cs typeface="Arial" pitchFamily="34" charset="0"/>
              </a:defRPr>
            </a:lvl8pPr>
            <a:lvl9pPr marL="3843840" indent="-226108" defTabSz="891871"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r>
              <a:rPr lang="en-US" sz="800">
                <a:solidFill>
                  <a:prstClr val="black"/>
                </a:solidFill>
              </a:rPr>
              <a:t>Page </a:t>
            </a:r>
            <a:fld id="{7B2468F7-8B8F-4282-8A26-AA3EBA6F1B08}" type="slidenum">
              <a:rPr lang="en-US" sz="800">
                <a:solidFill>
                  <a:prstClr val="black"/>
                </a:solidFill>
              </a:rPr>
              <a:pPr eaLnBrk="1" hangingPunct="1"/>
              <a:t>7</a:t>
            </a:fld>
            <a:endParaRPr lang="en-US" sz="8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7108"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648" eaLnBrk="0" hangingPunct="0">
              <a:defRPr>
                <a:solidFill>
                  <a:schemeClr val="tx1"/>
                </a:solidFill>
                <a:latin typeface="Arial" charset="0"/>
              </a:defRPr>
            </a:lvl1pPr>
            <a:lvl2pPr marL="728165" indent="-280064" defTabSz="894648" eaLnBrk="0" hangingPunct="0">
              <a:defRPr>
                <a:solidFill>
                  <a:schemeClr val="tx1"/>
                </a:solidFill>
                <a:latin typeface="Arial" charset="0"/>
              </a:defRPr>
            </a:lvl2pPr>
            <a:lvl3pPr marL="1120254" indent="-224051" defTabSz="894648" eaLnBrk="0" hangingPunct="0">
              <a:defRPr>
                <a:solidFill>
                  <a:schemeClr val="tx1"/>
                </a:solidFill>
                <a:latin typeface="Arial" charset="0"/>
              </a:defRPr>
            </a:lvl3pPr>
            <a:lvl4pPr marL="1568356" indent="-224051" defTabSz="894648" eaLnBrk="0" hangingPunct="0">
              <a:defRPr>
                <a:solidFill>
                  <a:schemeClr val="tx1"/>
                </a:solidFill>
                <a:latin typeface="Arial" charset="0"/>
              </a:defRPr>
            </a:lvl4pPr>
            <a:lvl5pPr marL="2016458" indent="-224051" defTabSz="894648" eaLnBrk="0" hangingPunct="0">
              <a:defRPr>
                <a:solidFill>
                  <a:schemeClr val="tx1"/>
                </a:solidFill>
                <a:latin typeface="Arial" charset="0"/>
              </a:defRPr>
            </a:lvl5pPr>
            <a:lvl6pPr marL="2464559" indent="-224051" defTabSz="894648" eaLnBrk="0" fontAlgn="base" hangingPunct="0">
              <a:spcBef>
                <a:spcPct val="0"/>
              </a:spcBef>
              <a:spcAft>
                <a:spcPct val="0"/>
              </a:spcAft>
              <a:defRPr>
                <a:solidFill>
                  <a:schemeClr val="tx1"/>
                </a:solidFill>
                <a:latin typeface="Arial" charset="0"/>
              </a:defRPr>
            </a:lvl6pPr>
            <a:lvl7pPr marL="2912661" indent="-224051" defTabSz="894648" eaLnBrk="0" fontAlgn="base" hangingPunct="0">
              <a:spcBef>
                <a:spcPct val="0"/>
              </a:spcBef>
              <a:spcAft>
                <a:spcPct val="0"/>
              </a:spcAft>
              <a:defRPr>
                <a:solidFill>
                  <a:schemeClr val="tx1"/>
                </a:solidFill>
                <a:latin typeface="Arial" charset="0"/>
              </a:defRPr>
            </a:lvl7pPr>
            <a:lvl8pPr marL="3360763" indent="-224051" defTabSz="894648" eaLnBrk="0" fontAlgn="base" hangingPunct="0">
              <a:spcBef>
                <a:spcPct val="0"/>
              </a:spcBef>
              <a:spcAft>
                <a:spcPct val="0"/>
              </a:spcAft>
              <a:defRPr>
                <a:solidFill>
                  <a:schemeClr val="tx1"/>
                </a:solidFill>
                <a:latin typeface="Arial" charset="0"/>
              </a:defRPr>
            </a:lvl8pPr>
            <a:lvl9pPr marL="3808865" indent="-224051" defTabSz="894648" eaLnBrk="0" fontAlgn="base" hangingPunct="0">
              <a:spcBef>
                <a:spcPct val="0"/>
              </a:spcBef>
              <a:spcAft>
                <a:spcPct val="0"/>
              </a:spcAft>
              <a:defRPr>
                <a:solidFill>
                  <a:schemeClr val="tx1"/>
                </a:solidFill>
                <a:latin typeface="Arial" charset="0"/>
              </a:defRPr>
            </a:lvl9pPr>
          </a:lstStyle>
          <a:p>
            <a:pPr eaLnBrk="1" hangingPunct="1"/>
            <a:r>
              <a:rPr lang="en-US" smtClean="0"/>
              <a:t>© 2009 The National Association of Insurance Commissioners All Rights Reserved</a:t>
            </a:r>
          </a:p>
        </p:txBody>
      </p:sp>
      <p:sp>
        <p:nvSpPr>
          <p:cNvPr id="4710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648" eaLnBrk="0" hangingPunct="0">
              <a:defRPr>
                <a:solidFill>
                  <a:schemeClr val="tx1"/>
                </a:solidFill>
                <a:latin typeface="Arial" charset="0"/>
              </a:defRPr>
            </a:lvl1pPr>
            <a:lvl2pPr marL="728165" indent="-280064" defTabSz="894648" eaLnBrk="0" hangingPunct="0">
              <a:defRPr>
                <a:solidFill>
                  <a:schemeClr val="tx1"/>
                </a:solidFill>
                <a:latin typeface="Arial" charset="0"/>
              </a:defRPr>
            </a:lvl2pPr>
            <a:lvl3pPr marL="1120254" indent="-224051" defTabSz="894648" eaLnBrk="0" hangingPunct="0">
              <a:defRPr>
                <a:solidFill>
                  <a:schemeClr val="tx1"/>
                </a:solidFill>
                <a:latin typeface="Arial" charset="0"/>
              </a:defRPr>
            </a:lvl3pPr>
            <a:lvl4pPr marL="1568356" indent="-224051" defTabSz="894648" eaLnBrk="0" hangingPunct="0">
              <a:defRPr>
                <a:solidFill>
                  <a:schemeClr val="tx1"/>
                </a:solidFill>
                <a:latin typeface="Arial" charset="0"/>
              </a:defRPr>
            </a:lvl4pPr>
            <a:lvl5pPr marL="2016458" indent="-224051" defTabSz="894648" eaLnBrk="0" hangingPunct="0">
              <a:defRPr>
                <a:solidFill>
                  <a:schemeClr val="tx1"/>
                </a:solidFill>
                <a:latin typeface="Arial" charset="0"/>
              </a:defRPr>
            </a:lvl5pPr>
            <a:lvl6pPr marL="2464559" indent="-224051" defTabSz="894648" eaLnBrk="0" fontAlgn="base" hangingPunct="0">
              <a:spcBef>
                <a:spcPct val="0"/>
              </a:spcBef>
              <a:spcAft>
                <a:spcPct val="0"/>
              </a:spcAft>
              <a:defRPr>
                <a:solidFill>
                  <a:schemeClr val="tx1"/>
                </a:solidFill>
                <a:latin typeface="Arial" charset="0"/>
              </a:defRPr>
            </a:lvl6pPr>
            <a:lvl7pPr marL="2912661" indent="-224051" defTabSz="894648" eaLnBrk="0" fontAlgn="base" hangingPunct="0">
              <a:spcBef>
                <a:spcPct val="0"/>
              </a:spcBef>
              <a:spcAft>
                <a:spcPct val="0"/>
              </a:spcAft>
              <a:defRPr>
                <a:solidFill>
                  <a:schemeClr val="tx1"/>
                </a:solidFill>
                <a:latin typeface="Arial" charset="0"/>
              </a:defRPr>
            </a:lvl7pPr>
            <a:lvl8pPr marL="3360763" indent="-224051" defTabSz="894648" eaLnBrk="0" fontAlgn="base" hangingPunct="0">
              <a:spcBef>
                <a:spcPct val="0"/>
              </a:spcBef>
              <a:spcAft>
                <a:spcPct val="0"/>
              </a:spcAft>
              <a:defRPr>
                <a:solidFill>
                  <a:schemeClr val="tx1"/>
                </a:solidFill>
                <a:latin typeface="Arial" charset="0"/>
              </a:defRPr>
            </a:lvl8pPr>
            <a:lvl9pPr marL="3808865" indent="-224051" defTabSz="894648" eaLnBrk="0" fontAlgn="base" hangingPunct="0">
              <a:spcBef>
                <a:spcPct val="0"/>
              </a:spcBef>
              <a:spcAft>
                <a:spcPct val="0"/>
              </a:spcAft>
              <a:defRPr>
                <a:solidFill>
                  <a:schemeClr val="tx1"/>
                </a:solidFill>
                <a:latin typeface="Arial" charset="0"/>
              </a:defRPr>
            </a:lvl9pPr>
          </a:lstStyle>
          <a:p>
            <a:pPr eaLnBrk="1" hangingPunct="1"/>
            <a:fld id="{3C55140F-5339-45FF-9597-CFCE48773CA5}" type="slidenum">
              <a:rPr lang="en-US" smtClean="0"/>
              <a:pPr eaLnBrk="1" hangingPunct="1"/>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0660"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648" eaLnBrk="0" hangingPunct="0">
              <a:defRPr>
                <a:solidFill>
                  <a:schemeClr val="tx1"/>
                </a:solidFill>
                <a:latin typeface="Arial" charset="0"/>
              </a:defRPr>
            </a:lvl1pPr>
            <a:lvl2pPr marL="728165" indent="-280064" defTabSz="894648" eaLnBrk="0" hangingPunct="0">
              <a:defRPr>
                <a:solidFill>
                  <a:schemeClr val="tx1"/>
                </a:solidFill>
                <a:latin typeface="Arial" charset="0"/>
              </a:defRPr>
            </a:lvl2pPr>
            <a:lvl3pPr marL="1120254" indent="-224051" defTabSz="894648" eaLnBrk="0" hangingPunct="0">
              <a:defRPr>
                <a:solidFill>
                  <a:schemeClr val="tx1"/>
                </a:solidFill>
                <a:latin typeface="Arial" charset="0"/>
              </a:defRPr>
            </a:lvl3pPr>
            <a:lvl4pPr marL="1568356" indent="-224051" defTabSz="894648" eaLnBrk="0" hangingPunct="0">
              <a:defRPr>
                <a:solidFill>
                  <a:schemeClr val="tx1"/>
                </a:solidFill>
                <a:latin typeface="Arial" charset="0"/>
              </a:defRPr>
            </a:lvl4pPr>
            <a:lvl5pPr marL="2016458" indent="-224051" defTabSz="894648" eaLnBrk="0" hangingPunct="0">
              <a:defRPr>
                <a:solidFill>
                  <a:schemeClr val="tx1"/>
                </a:solidFill>
                <a:latin typeface="Arial" charset="0"/>
              </a:defRPr>
            </a:lvl5pPr>
            <a:lvl6pPr marL="2464559" indent="-224051" defTabSz="894648" eaLnBrk="0" fontAlgn="base" hangingPunct="0">
              <a:spcBef>
                <a:spcPct val="0"/>
              </a:spcBef>
              <a:spcAft>
                <a:spcPct val="0"/>
              </a:spcAft>
              <a:defRPr>
                <a:solidFill>
                  <a:schemeClr val="tx1"/>
                </a:solidFill>
                <a:latin typeface="Arial" charset="0"/>
              </a:defRPr>
            </a:lvl6pPr>
            <a:lvl7pPr marL="2912661" indent="-224051" defTabSz="894648" eaLnBrk="0" fontAlgn="base" hangingPunct="0">
              <a:spcBef>
                <a:spcPct val="0"/>
              </a:spcBef>
              <a:spcAft>
                <a:spcPct val="0"/>
              </a:spcAft>
              <a:defRPr>
                <a:solidFill>
                  <a:schemeClr val="tx1"/>
                </a:solidFill>
                <a:latin typeface="Arial" charset="0"/>
              </a:defRPr>
            </a:lvl7pPr>
            <a:lvl8pPr marL="3360763" indent="-224051" defTabSz="894648" eaLnBrk="0" fontAlgn="base" hangingPunct="0">
              <a:spcBef>
                <a:spcPct val="0"/>
              </a:spcBef>
              <a:spcAft>
                <a:spcPct val="0"/>
              </a:spcAft>
              <a:defRPr>
                <a:solidFill>
                  <a:schemeClr val="tx1"/>
                </a:solidFill>
                <a:latin typeface="Arial" charset="0"/>
              </a:defRPr>
            </a:lvl8pPr>
            <a:lvl9pPr marL="3808865" indent="-224051" defTabSz="894648" eaLnBrk="0" fontAlgn="base" hangingPunct="0">
              <a:spcBef>
                <a:spcPct val="0"/>
              </a:spcBef>
              <a:spcAft>
                <a:spcPct val="0"/>
              </a:spcAft>
              <a:defRPr>
                <a:solidFill>
                  <a:schemeClr val="tx1"/>
                </a:solidFill>
                <a:latin typeface="Arial" charset="0"/>
              </a:defRPr>
            </a:lvl9pPr>
          </a:lstStyle>
          <a:p>
            <a:pPr eaLnBrk="1" hangingPunct="1"/>
            <a:r>
              <a:rPr lang="en-US" smtClean="0">
                <a:solidFill>
                  <a:prstClr val="black"/>
                </a:solidFill>
              </a:rPr>
              <a:t>© 2009 The National Association of Insurance Commissioners All Rights Reserved</a:t>
            </a:r>
          </a:p>
        </p:txBody>
      </p:sp>
      <p:sp>
        <p:nvSpPr>
          <p:cNvPr id="7066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648" eaLnBrk="0" hangingPunct="0">
              <a:defRPr>
                <a:solidFill>
                  <a:schemeClr val="tx1"/>
                </a:solidFill>
                <a:latin typeface="Arial" charset="0"/>
              </a:defRPr>
            </a:lvl1pPr>
            <a:lvl2pPr marL="728165" indent="-280064" defTabSz="894648" eaLnBrk="0" hangingPunct="0">
              <a:defRPr>
                <a:solidFill>
                  <a:schemeClr val="tx1"/>
                </a:solidFill>
                <a:latin typeface="Arial" charset="0"/>
              </a:defRPr>
            </a:lvl2pPr>
            <a:lvl3pPr marL="1120254" indent="-224051" defTabSz="894648" eaLnBrk="0" hangingPunct="0">
              <a:defRPr>
                <a:solidFill>
                  <a:schemeClr val="tx1"/>
                </a:solidFill>
                <a:latin typeface="Arial" charset="0"/>
              </a:defRPr>
            </a:lvl3pPr>
            <a:lvl4pPr marL="1568356" indent="-224051" defTabSz="894648" eaLnBrk="0" hangingPunct="0">
              <a:defRPr>
                <a:solidFill>
                  <a:schemeClr val="tx1"/>
                </a:solidFill>
                <a:latin typeface="Arial" charset="0"/>
              </a:defRPr>
            </a:lvl4pPr>
            <a:lvl5pPr marL="2016458" indent="-224051" defTabSz="894648" eaLnBrk="0" hangingPunct="0">
              <a:defRPr>
                <a:solidFill>
                  <a:schemeClr val="tx1"/>
                </a:solidFill>
                <a:latin typeface="Arial" charset="0"/>
              </a:defRPr>
            </a:lvl5pPr>
            <a:lvl6pPr marL="2464559" indent="-224051" defTabSz="894648" eaLnBrk="0" fontAlgn="base" hangingPunct="0">
              <a:spcBef>
                <a:spcPct val="0"/>
              </a:spcBef>
              <a:spcAft>
                <a:spcPct val="0"/>
              </a:spcAft>
              <a:defRPr>
                <a:solidFill>
                  <a:schemeClr val="tx1"/>
                </a:solidFill>
                <a:latin typeface="Arial" charset="0"/>
              </a:defRPr>
            </a:lvl6pPr>
            <a:lvl7pPr marL="2912661" indent="-224051" defTabSz="894648" eaLnBrk="0" fontAlgn="base" hangingPunct="0">
              <a:spcBef>
                <a:spcPct val="0"/>
              </a:spcBef>
              <a:spcAft>
                <a:spcPct val="0"/>
              </a:spcAft>
              <a:defRPr>
                <a:solidFill>
                  <a:schemeClr val="tx1"/>
                </a:solidFill>
                <a:latin typeface="Arial" charset="0"/>
              </a:defRPr>
            </a:lvl7pPr>
            <a:lvl8pPr marL="3360763" indent="-224051" defTabSz="894648" eaLnBrk="0" fontAlgn="base" hangingPunct="0">
              <a:spcBef>
                <a:spcPct val="0"/>
              </a:spcBef>
              <a:spcAft>
                <a:spcPct val="0"/>
              </a:spcAft>
              <a:defRPr>
                <a:solidFill>
                  <a:schemeClr val="tx1"/>
                </a:solidFill>
                <a:latin typeface="Arial" charset="0"/>
              </a:defRPr>
            </a:lvl8pPr>
            <a:lvl9pPr marL="3808865" indent="-224051" defTabSz="894648" eaLnBrk="0" fontAlgn="base" hangingPunct="0">
              <a:spcBef>
                <a:spcPct val="0"/>
              </a:spcBef>
              <a:spcAft>
                <a:spcPct val="0"/>
              </a:spcAft>
              <a:defRPr>
                <a:solidFill>
                  <a:schemeClr val="tx1"/>
                </a:solidFill>
                <a:latin typeface="Arial" charset="0"/>
              </a:defRPr>
            </a:lvl9pPr>
          </a:lstStyle>
          <a:p>
            <a:pPr eaLnBrk="1" hangingPunct="1"/>
            <a:fld id="{D7327A65-15CE-4E44-B952-EAA4CC5A5C20}" type="slidenum">
              <a:rPr lang="en-US" smtClean="0">
                <a:solidFill>
                  <a:prstClr val="black"/>
                </a:solidFill>
              </a:rPr>
              <a:pPr eaLnBrk="1" hangingPunct="1"/>
              <a:t>9</a:t>
            </a:fld>
            <a:endParaRPr 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3732"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648" eaLnBrk="0" hangingPunct="0">
              <a:defRPr>
                <a:solidFill>
                  <a:schemeClr val="tx1"/>
                </a:solidFill>
                <a:latin typeface="Arial" charset="0"/>
              </a:defRPr>
            </a:lvl1pPr>
            <a:lvl2pPr marL="728165" indent="-280064" defTabSz="894648" eaLnBrk="0" hangingPunct="0">
              <a:defRPr>
                <a:solidFill>
                  <a:schemeClr val="tx1"/>
                </a:solidFill>
                <a:latin typeface="Arial" charset="0"/>
              </a:defRPr>
            </a:lvl2pPr>
            <a:lvl3pPr marL="1120254" indent="-224051" defTabSz="894648" eaLnBrk="0" hangingPunct="0">
              <a:defRPr>
                <a:solidFill>
                  <a:schemeClr val="tx1"/>
                </a:solidFill>
                <a:latin typeface="Arial" charset="0"/>
              </a:defRPr>
            </a:lvl3pPr>
            <a:lvl4pPr marL="1568356" indent="-224051" defTabSz="894648" eaLnBrk="0" hangingPunct="0">
              <a:defRPr>
                <a:solidFill>
                  <a:schemeClr val="tx1"/>
                </a:solidFill>
                <a:latin typeface="Arial" charset="0"/>
              </a:defRPr>
            </a:lvl4pPr>
            <a:lvl5pPr marL="2016458" indent="-224051" defTabSz="894648" eaLnBrk="0" hangingPunct="0">
              <a:defRPr>
                <a:solidFill>
                  <a:schemeClr val="tx1"/>
                </a:solidFill>
                <a:latin typeface="Arial" charset="0"/>
              </a:defRPr>
            </a:lvl5pPr>
            <a:lvl6pPr marL="2464559" indent="-224051" defTabSz="894648" eaLnBrk="0" fontAlgn="base" hangingPunct="0">
              <a:spcBef>
                <a:spcPct val="0"/>
              </a:spcBef>
              <a:spcAft>
                <a:spcPct val="0"/>
              </a:spcAft>
              <a:defRPr>
                <a:solidFill>
                  <a:schemeClr val="tx1"/>
                </a:solidFill>
                <a:latin typeface="Arial" charset="0"/>
              </a:defRPr>
            </a:lvl6pPr>
            <a:lvl7pPr marL="2912661" indent="-224051" defTabSz="894648" eaLnBrk="0" fontAlgn="base" hangingPunct="0">
              <a:spcBef>
                <a:spcPct val="0"/>
              </a:spcBef>
              <a:spcAft>
                <a:spcPct val="0"/>
              </a:spcAft>
              <a:defRPr>
                <a:solidFill>
                  <a:schemeClr val="tx1"/>
                </a:solidFill>
                <a:latin typeface="Arial" charset="0"/>
              </a:defRPr>
            </a:lvl7pPr>
            <a:lvl8pPr marL="3360763" indent="-224051" defTabSz="894648" eaLnBrk="0" fontAlgn="base" hangingPunct="0">
              <a:spcBef>
                <a:spcPct val="0"/>
              </a:spcBef>
              <a:spcAft>
                <a:spcPct val="0"/>
              </a:spcAft>
              <a:defRPr>
                <a:solidFill>
                  <a:schemeClr val="tx1"/>
                </a:solidFill>
                <a:latin typeface="Arial" charset="0"/>
              </a:defRPr>
            </a:lvl8pPr>
            <a:lvl9pPr marL="3808865" indent="-224051" defTabSz="894648" eaLnBrk="0" fontAlgn="base" hangingPunct="0">
              <a:spcBef>
                <a:spcPct val="0"/>
              </a:spcBef>
              <a:spcAft>
                <a:spcPct val="0"/>
              </a:spcAft>
              <a:defRPr>
                <a:solidFill>
                  <a:schemeClr val="tx1"/>
                </a:solidFill>
                <a:latin typeface="Arial" charset="0"/>
              </a:defRPr>
            </a:lvl9pPr>
          </a:lstStyle>
          <a:p>
            <a:pPr eaLnBrk="1" hangingPunct="1"/>
            <a:r>
              <a:rPr lang="en-US" smtClean="0">
                <a:solidFill>
                  <a:prstClr val="black"/>
                </a:solidFill>
              </a:rPr>
              <a:t>© 2009 The National Association of Insurance Commissioners All Rights Reserved</a:t>
            </a:r>
          </a:p>
        </p:txBody>
      </p:sp>
      <p:sp>
        <p:nvSpPr>
          <p:cNvPr id="7373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648" eaLnBrk="0" hangingPunct="0">
              <a:defRPr>
                <a:solidFill>
                  <a:schemeClr val="tx1"/>
                </a:solidFill>
                <a:latin typeface="Arial" charset="0"/>
              </a:defRPr>
            </a:lvl1pPr>
            <a:lvl2pPr marL="728165" indent="-280064" defTabSz="894648" eaLnBrk="0" hangingPunct="0">
              <a:defRPr>
                <a:solidFill>
                  <a:schemeClr val="tx1"/>
                </a:solidFill>
                <a:latin typeface="Arial" charset="0"/>
              </a:defRPr>
            </a:lvl2pPr>
            <a:lvl3pPr marL="1120254" indent="-224051" defTabSz="894648" eaLnBrk="0" hangingPunct="0">
              <a:defRPr>
                <a:solidFill>
                  <a:schemeClr val="tx1"/>
                </a:solidFill>
                <a:latin typeface="Arial" charset="0"/>
              </a:defRPr>
            </a:lvl3pPr>
            <a:lvl4pPr marL="1568356" indent="-224051" defTabSz="894648" eaLnBrk="0" hangingPunct="0">
              <a:defRPr>
                <a:solidFill>
                  <a:schemeClr val="tx1"/>
                </a:solidFill>
                <a:latin typeface="Arial" charset="0"/>
              </a:defRPr>
            </a:lvl4pPr>
            <a:lvl5pPr marL="2016458" indent="-224051" defTabSz="894648" eaLnBrk="0" hangingPunct="0">
              <a:defRPr>
                <a:solidFill>
                  <a:schemeClr val="tx1"/>
                </a:solidFill>
                <a:latin typeface="Arial" charset="0"/>
              </a:defRPr>
            </a:lvl5pPr>
            <a:lvl6pPr marL="2464559" indent="-224051" defTabSz="894648" eaLnBrk="0" fontAlgn="base" hangingPunct="0">
              <a:spcBef>
                <a:spcPct val="0"/>
              </a:spcBef>
              <a:spcAft>
                <a:spcPct val="0"/>
              </a:spcAft>
              <a:defRPr>
                <a:solidFill>
                  <a:schemeClr val="tx1"/>
                </a:solidFill>
                <a:latin typeface="Arial" charset="0"/>
              </a:defRPr>
            </a:lvl6pPr>
            <a:lvl7pPr marL="2912661" indent="-224051" defTabSz="894648" eaLnBrk="0" fontAlgn="base" hangingPunct="0">
              <a:spcBef>
                <a:spcPct val="0"/>
              </a:spcBef>
              <a:spcAft>
                <a:spcPct val="0"/>
              </a:spcAft>
              <a:defRPr>
                <a:solidFill>
                  <a:schemeClr val="tx1"/>
                </a:solidFill>
                <a:latin typeface="Arial" charset="0"/>
              </a:defRPr>
            </a:lvl7pPr>
            <a:lvl8pPr marL="3360763" indent="-224051" defTabSz="894648" eaLnBrk="0" fontAlgn="base" hangingPunct="0">
              <a:spcBef>
                <a:spcPct val="0"/>
              </a:spcBef>
              <a:spcAft>
                <a:spcPct val="0"/>
              </a:spcAft>
              <a:defRPr>
                <a:solidFill>
                  <a:schemeClr val="tx1"/>
                </a:solidFill>
                <a:latin typeface="Arial" charset="0"/>
              </a:defRPr>
            </a:lvl8pPr>
            <a:lvl9pPr marL="3808865" indent="-224051" defTabSz="894648" eaLnBrk="0" fontAlgn="base" hangingPunct="0">
              <a:spcBef>
                <a:spcPct val="0"/>
              </a:spcBef>
              <a:spcAft>
                <a:spcPct val="0"/>
              </a:spcAft>
              <a:defRPr>
                <a:solidFill>
                  <a:schemeClr val="tx1"/>
                </a:solidFill>
                <a:latin typeface="Arial" charset="0"/>
              </a:defRPr>
            </a:lvl9pPr>
          </a:lstStyle>
          <a:p>
            <a:pPr eaLnBrk="1" hangingPunct="1"/>
            <a:fld id="{AFE15BE2-78F9-4CF9-AF01-5B7F7D324A9E}" type="slidenum">
              <a:rPr lang="en-US" smtClean="0">
                <a:solidFill>
                  <a:prstClr val="black"/>
                </a:solidFill>
              </a:rPr>
              <a:pPr eaLnBrk="1" hangingPunct="1"/>
              <a:t>10</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PT Template Ma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ctrTitle"/>
          </p:nvPr>
        </p:nvSpPr>
        <p:spPr>
          <a:xfrm>
            <a:off x="685800" y="2130425"/>
            <a:ext cx="7772400" cy="1470025"/>
          </a:xfrm>
        </p:spPr>
        <p:txBody>
          <a:bodyPr/>
          <a:lstStyle>
            <a:lvl1pPr algn="ctr">
              <a:defRPr sz="6000"/>
            </a:lvl1pPr>
          </a:lstStyle>
          <a:p>
            <a:pPr lvl="0"/>
            <a:r>
              <a:rPr lang="en-US" noProof="0" smtClean="0"/>
              <a:t>Click to edit Master title style</a:t>
            </a:r>
          </a:p>
        </p:txBody>
      </p:sp>
      <p:sp>
        <p:nvSpPr>
          <p:cNvPr id="6148"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buClr>
                <a:srgbClr val="000000"/>
              </a:buCl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buClr>
                <a:srgbClr val="000000"/>
              </a:buClr>
              <a:buFont typeface="Arial" charset="0"/>
              <a:buNone/>
              <a:defRPr/>
            </a:pPr>
            <a:fld id="{EC6DC4E7-BEEA-4E90-835B-614A34E90A82}" type="slidenum">
              <a:rPr lang="en-US" smtClean="0">
                <a:solidFill>
                  <a:srgbClr val="000000"/>
                </a:solidFill>
              </a:rPr>
              <a:pPr>
                <a:buClr>
                  <a:srgbClr val="000000"/>
                </a:buClr>
                <a:buFont typeface="Arial" charset="0"/>
                <a:buNone/>
                <a:defRPr/>
              </a:pPr>
              <a:t>‹Nº›</a:t>
            </a:fld>
            <a:endParaRPr lang="en-US" dirty="0">
              <a:solidFill>
                <a:srgbClr val="000000"/>
              </a:solidFill>
            </a:endParaRPr>
          </a:p>
        </p:txBody>
      </p:sp>
      <p:sp>
        <p:nvSpPr>
          <p:cNvPr id="8" name="Rectangle 6"/>
          <p:cNvSpPr txBox="1">
            <a:spLocks noChangeArrowheads="1"/>
          </p:cNvSpPr>
          <p:nvPr userDrawn="1"/>
        </p:nvSpPr>
        <p:spPr bwMode="auto">
          <a:xfrm>
            <a:off x="0" y="6680200"/>
            <a:ext cx="5105400" cy="231775"/>
          </a:xfrm>
          <a:prstGeom prst="rect">
            <a:avLst/>
          </a:prstGeom>
          <a:noFill/>
          <a:ln>
            <a:noFill/>
          </a:ln>
          <a:effectLst/>
          <a:extLst/>
        </p:spPr>
        <p:txBody>
          <a:bodyPr/>
          <a:lstStyle>
            <a:defPPr>
              <a:defRPr lang="en-US"/>
            </a:defPPr>
            <a:lvl1pPr algn="ctr" rtl="0" fontAlgn="base">
              <a:spcBef>
                <a:spcPct val="0"/>
              </a:spcBef>
              <a:spcAft>
                <a:spcPct val="0"/>
              </a:spcAft>
              <a:defRPr sz="9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dirty="0" smtClean="0"/>
              <a:t>© 2012 The National Association of Insurance Commissioners</a:t>
            </a:r>
            <a:endParaRPr lang="en-US" dirty="0"/>
          </a:p>
        </p:txBody>
      </p:sp>
    </p:spTree>
    <p:extLst>
      <p:ext uri="{BB962C8B-B14F-4D97-AF65-F5344CB8AC3E}">
        <p14:creationId xmlns:p14="http://schemas.microsoft.com/office/powerpoint/2010/main" val="338352539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buClr>
                <a:srgbClr val="000000"/>
              </a:buCl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000000"/>
              </a:buClr>
              <a:buFont typeface="Arial" charset="0"/>
              <a:buNone/>
              <a:defRPr/>
            </a:pPr>
            <a:fld id="{470B130B-AD30-4C2F-8349-2F639AF34B74}" type="slidenum">
              <a:rPr lang="en-US" smtClean="0">
                <a:solidFill>
                  <a:srgbClr val="000000"/>
                </a:solidFill>
              </a:rPr>
              <a:pPr>
                <a:buClr>
                  <a:srgbClr val="000000"/>
                </a:buClr>
                <a:buFont typeface="Arial" charset="0"/>
                <a:buNone/>
                <a:defRPr/>
              </a:pPr>
              <a:t>‹Nº›</a:t>
            </a:fld>
            <a:endParaRPr lang="en-US" dirty="0">
              <a:solidFill>
                <a:srgbClr val="000000"/>
              </a:solidFill>
            </a:endParaRPr>
          </a:p>
        </p:txBody>
      </p:sp>
    </p:spTree>
    <p:extLst>
      <p:ext uri="{BB962C8B-B14F-4D97-AF65-F5344CB8AC3E}">
        <p14:creationId xmlns:p14="http://schemas.microsoft.com/office/powerpoint/2010/main" val="366663905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762000"/>
            <a:ext cx="192405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561975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buClr>
                <a:srgbClr val="000000"/>
              </a:buCl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000000"/>
              </a:buClr>
              <a:buFont typeface="Arial" charset="0"/>
              <a:buNone/>
              <a:defRPr/>
            </a:pPr>
            <a:fld id="{96733AB2-6C0D-4337-BB6B-55CCC79F9618}" type="slidenum">
              <a:rPr lang="en-US" smtClean="0">
                <a:solidFill>
                  <a:srgbClr val="000000"/>
                </a:solidFill>
              </a:rPr>
              <a:pPr>
                <a:buClr>
                  <a:srgbClr val="000000"/>
                </a:buClr>
                <a:buFont typeface="Arial" charset="0"/>
                <a:buNone/>
                <a:defRPr/>
              </a:pPr>
              <a:t>‹Nº›</a:t>
            </a:fld>
            <a:endParaRPr lang="en-US" dirty="0">
              <a:solidFill>
                <a:srgbClr val="000000"/>
              </a:solidFill>
            </a:endParaRPr>
          </a:p>
        </p:txBody>
      </p:sp>
    </p:spTree>
    <p:extLst>
      <p:ext uri="{BB962C8B-B14F-4D97-AF65-F5344CB8AC3E}">
        <p14:creationId xmlns:p14="http://schemas.microsoft.com/office/powerpoint/2010/main" val="8444737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buClr>
                <a:srgbClr val="000000"/>
              </a:buCl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‹Nº›</a:t>
            </a:fld>
            <a:endParaRPr lang="en-US" dirty="0">
              <a:solidFill>
                <a:srgbClr val="000000"/>
              </a:solidFill>
            </a:endParaRPr>
          </a:p>
        </p:txBody>
      </p:sp>
    </p:spTree>
    <p:extLst>
      <p:ext uri="{BB962C8B-B14F-4D97-AF65-F5344CB8AC3E}">
        <p14:creationId xmlns:p14="http://schemas.microsoft.com/office/powerpoint/2010/main" val="18074684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buClr>
                <a:srgbClr val="000000"/>
              </a:buCl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000000"/>
              </a:buClr>
              <a:buFont typeface="Arial" charset="0"/>
              <a:buNone/>
              <a:defRPr/>
            </a:pPr>
            <a:fld id="{0D965859-07DE-4E9C-93CF-388EECDBE4B2}" type="slidenum">
              <a:rPr lang="en-US" smtClean="0">
                <a:solidFill>
                  <a:srgbClr val="000000"/>
                </a:solidFill>
              </a:rPr>
              <a:pPr>
                <a:buClr>
                  <a:srgbClr val="000000"/>
                </a:buClr>
                <a:buFont typeface="Arial" charset="0"/>
                <a:buNone/>
                <a:defRPr/>
              </a:pPr>
              <a:t>‹Nº›</a:t>
            </a:fld>
            <a:endParaRPr lang="en-US" dirty="0">
              <a:solidFill>
                <a:srgbClr val="000000"/>
              </a:solidFill>
            </a:endParaRPr>
          </a:p>
        </p:txBody>
      </p:sp>
    </p:spTree>
    <p:extLst>
      <p:ext uri="{BB962C8B-B14F-4D97-AF65-F5344CB8AC3E}">
        <p14:creationId xmlns:p14="http://schemas.microsoft.com/office/powerpoint/2010/main" val="3772656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7719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1500" y="2209800"/>
            <a:ext cx="37719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buClr>
                <a:srgbClr val="000000"/>
              </a:buCl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000000"/>
              </a:buClr>
              <a:buFont typeface="Arial" charset="0"/>
              <a:buNone/>
              <a:defRPr/>
            </a:pPr>
            <a:fld id="{7C1A07AF-E23A-43E1-A224-11862AD71F3C}" type="slidenum">
              <a:rPr lang="en-US" smtClean="0">
                <a:solidFill>
                  <a:srgbClr val="000000"/>
                </a:solidFill>
              </a:rPr>
              <a:pPr>
                <a:buClr>
                  <a:srgbClr val="000000"/>
                </a:buClr>
                <a:buFont typeface="Arial" charset="0"/>
                <a:buNone/>
                <a:defRPr/>
              </a:pPr>
              <a:t>‹Nº›</a:t>
            </a:fld>
            <a:endParaRPr lang="en-US" dirty="0">
              <a:solidFill>
                <a:srgbClr val="000000"/>
              </a:solidFill>
            </a:endParaRPr>
          </a:p>
        </p:txBody>
      </p:sp>
    </p:spTree>
    <p:extLst>
      <p:ext uri="{BB962C8B-B14F-4D97-AF65-F5344CB8AC3E}">
        <p14:creationId xmlns:p14="http://schemas.microsoft.com/office/powerpoint/2010/main" val="6474726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buClr>
                <a:srgbClr val="000000"/>
              </a:buCl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buClr>
                <a:srgbClr val="000000"/>
              </a:buClr>
              <a:buFont typeface="Arial" charset="0"/>
              <a:buNone/>
              <a:defRPr/>
            </a:pPr>
            <a:fld id="{5D180E0F-BF5C-4F0C-8C37-E29E59C15FA3}" type="slidenum">
              <a:rPr lang="en-US" smtClean="0">
                <a:solidFill>
                  <a:srgbClr val="000000"/>
                </a:solidFill>
              </a:rPr>
              <a:pPr>
                <a:buClr>
                  <a:srgbClr val="000000"/>
                </a:buClr>
                <a:buFont typeface="Arial" charset="0"/>
                <a:buNone/>
                <a:defRPr/>
              </a:pPr>
              <a:t>‹Nº›</a:t>
            </a:fld>
            <a:endParaRPr lang="en-US" dirty="0">
              <a:solidFill>
                <a:srgbClr val="000000"/>
              </a:solidFill>
            </a:endParaRPr>
          </a:p>
        </p:txBody>
      </p:sp>
    </p:spTree>
    <p:extLst>
      <p:ext uri="{BB962C8B-B14F-4D97-AF65-F5344CB8AC3E}">
        <p14:creationId xmlns:p14="http://schemas.microsoft.com/office/powerpoint/2010/main" val="22905001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buClr>
                <a:srgbClr val="000000"/>
              </a:buCl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buClr>
                <a:srgbClr val="000000"/>
              </a:buClr>
              <a:buFont typeface="Arial" charset="0"/>
              <a:buNone/>
              <a:defRPr/>
            </a:pPr>
            <a:fld id="{BF1E9D34-AA1D-4D0D-9190-191A254FFA22}" type="slidenum">
              <a:rPr lang="en-US" smtClean="0">
                <a:solidFill>
                  <a:srgbClr val="000000"/>
                </a:solidFill>
              </a:rPr>
              <a:pPr>
                <a:buClr>
                  <a:srgbClr val="000000"/>
                </a:buClr>
                <a:buFont typeface="Arial" charset="0"/>
                <a:buNone/>
                <a:defRPr/>
              </a:pPr>
              <a:t>‹Nº›</a:t>
            </a:fld>
            <a:endParaRPr lang="en-US" dirty="0">
              <a:solidFill>
                <a:srgbClr val="000000"/>
              </a:solidFill>
            </a:endParaRPr>
          </a:p>
        </p:txBody>
      </p:sp>
    </p:spTree>
    <p:extLst>
      <p:ext uri="{BB962C8B-B14F-4D97-AF65-F5344CB8AC3E}">
        <p14:creationId xmlns:p14="http://schemas.microsoft.com/office/powerpoint/2010/main" val="39257892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buClr>
                <a:srgbClr val="000000"/>
              </a:buCl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buClr>
                <a:srgbClr val="000000"/>
              </a:buClr>
              <a:buFont typeface="Arial" charset="0"/>
              <a:buNone/>
              <a:defRPr/>
            </a:pPr>
            <a:fld id="{668C7603-DA06-42C0-9E4E-F69344CF094B}" type="slidenum">
              <a:rPr lang="en-US" smtClean="0">
                <a:solidFill>
                  <a:srgbClr val="000000"/>
                </a:solidFill>
              </a:rPr>
              <a:pPr>
                <a:buClr>
                  <a:srgbClr val="000000"/>
                </a:buClr>
                <a:buFont typeface="Arial" charset="0"/>
                <a:buNone/>
                <a:defRPr/>
              </a:pPr>
              <a:t>‹Nº›</a:t>
            </a:fld>
            <a:endParaRPr lang="en-US" dirty="0">
              <a:solidFill>
                <a:srgbClr val="000000"/>
              </a:solidFill>
            </a:endParaRPr>
          </a:p>
        </p:txBody>
      </p:sp>
    </p:spTree>
    <p:extLst>
      <p:ext uri="{BB962C8B-B14F-4D97-AF65-F5344CB8AC3E}">
        <p14:creationId xmlns:p14="http://schemas.microsoft.com/office/powerpoint/2010/main" val="33807165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buClr>
                <a:srgbClr val="000000"/>
              </a:buCl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000000"/>
              </a:buClr>
              <a:buFont typeface="Arial" charset="0"/>
              <a:buNone/>
              <a:defRPr/>
            </a:pPr>
            <a:fld id="{9C30E489-8F74-4D19-A6D6-D2B0A62DABEE}" type="slidenum">
              <a:rPr lang="en-US" smtClean="0">
                <a:solidFill>
                  <a:srgbClr val="000000"/>
                </a:solidFill>
              </a:rPr>
              <a:pPr>
                <a:buClr>
                  <a:srgbClr val="000000"/>
                </a:buClr>
                <a:buFont typeface="Arial" charset="0"/>
                <a:buNone/>
                <a:defRPr/>
              </a:pPr>
              <a:t>‹Nº›</a:t>
            </a:fld>
            <a:endParaRPr lang="en-US" dirty="0">
              <a:solidFill>
                <a:srgbClr val="000000"/>
              </a:solidFill>
            </a:endParaRPr>
          </a:p>
        </p:txBody>
      </p:sp>
    </p:spTree>
    <p:extLst>
      <p:ext uri="{BB962C8B-B14F-4D97-AF65-F5344CB8AC3E}">
        <p14:creationId xmlns:p14="http://schemas.microsoft.com/office/powerpoint/2010/main" val="40505797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buClr>
                <a:srgbClr val="000000"/>
              </a:buCl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000000"/>
              </a:buClr>
              <a:buFont typeface="Arial" charset="0"/>
              <a:buNone/>
              <a:defRPr/>
            </a:pPr>
            <a:fld id="{6C91B4EA-5A91-4ED1-BB30-1B9AA0385C2A}" type="slidenum">
              <a:rPr lang="en-US" smtClean="0">
                <a:solidFill>
                  <a:srgbClr val="000000"/>
                </a:solidFill>
              </a:rPr>
              <a:pPr>
                <a:buClr>
                  <a:srgbClr val="000000"/>
                </a:buClr>
                <a:buFont typeface="Arial" charset="0"/>
                <a:buNone/>
                <a:defRPr/>
              </a:pPr>
              <a:t>‹Nº›</a:t>
            </a:fld>
            <a:endParaRPr lang="en-US" dirty="0">
              <a:solidFill>
                <a:srgbClr val="000000"/>
              </a:solidFill>
            </a:endParaRPr>
          </a:p>
        </p:txBody>
      </p:sp>
    </p:spTree>
    <p:extLst>
      <p:ext uri="{BB962C8B-B14F-4D97-AF65-F5344CB8AC3E}">
        <p14:creationId xmlns:p14="http://schemas.microsoft.com/office/powerpoint/2010/main" val="35040038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 descr="PPT Template Mast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762000"/>
            <a:ext cx="556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2209800"/>
            <a:ext cx="76962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lnSpc>
                <a:spcPct val="90000"/>
              </a:lnSpc>
              <a:spcBef>
                <a:spcPct val="50000"/>
              </a:spcBef>
              <a:buClr>
                <a:schemeClr val="tx1"/>
              </a:buClr>
              <a:buFont typeface="Arial" charset="0"/>
              <a:buChar char="»"/>
              <a:defRPr sz="1400">
                <a:latin typeface="Arial" charset="0"/>
                <a:cs typeface="Arial" charset="0"/>
              </a:defRPr>
            </a:lvl1pPr>
          </a:lstStyle>
          <a:p>
            <a:pPr fontAlgn="base">
              <a:spcAft>
                <a:spcPct val="0"/>
              </a:spcAft>
              <a:buClr>
                <a:srgbClr val="000000"/>
              </a:buCl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lnSpc>
                <a:spcPct val="90000"/>
              </a:lnSpc>
              <a:spcBef>
                <a:spcPct val="50000"/>
              </a:spcBef>
              <a:buClr>
                <a:schemeClr val="tx1"/>
              </a:buClr>
              <a:buFont typeface="Arial" charset="0"/>
              <a:buChar char="»"/>
              <a:defRPr sz="1400">
                <a:latin typeface="Arial" charset="0"/>
                <a:cs typeface="Arial" charset="0"/>
              </a:defRPr>
            </a:lvl1pPr>
          </a:lstStyle>
          <a:p>
            <a:pPr fontAlgn="base">
              <a:spcAft>
                <a:spcPct val="0"/>
              </a:spcAft>
              <a:buClr>
                <a:srgbClr val="000000"/>
              </a:buClr>
              <a:buFont typeface="Arial" charset="0"/>
              <a:buNone/>
              <a:defRPr/>
            </a:pPr>
            <a:fld id="{FDF7EC32-3E12-4E5D-980D-66297ED03E3C}" type="slidenum">
              <a:rPr lang="en-US" smtClean="0">
                <a:solidFill>
                  <a:srgbClr val="000000"/>
                </a:solidFill>
              </a:rPr>
              <a:pPr fontAlgn="base">
                <a:spcAft>
                  <a:spcPct val="0"/>
                </a:spcAft>
                <a:buClr>
                  <a:srgbClr val="000000"/>
                </a:buClr>
                <a:buFont typeface="Arial" charset="0"/>
                <a:buNone/>
                <a:defRPr/>
              </a:pPr>
              <a:t>‹Nº›</a:t>
            </a:fld>
            <a:endParaRPr lang="en-US" dirty="0">
              <a:solidFill>
                <a:srgbClr val="000000"/>
              </a:solidFill>
            </a:endParaRPr>
          </a:p>
        </p:txBody>
      </p:sp>
      <p:sp>
        <p:nvSpPr>
          <p:cNvPr id="8" name="Rectangle 6"/>
          <p:cNvSpPr txBox="1">
            <a:spLocks noChangeArrowheads="1"/>
          </p:cNvSpPr>
          <p:nvPr userDrawn="1"/>
        </p:nvSpPr>
        <p:spPr bwMode="auto">
          <a:xfrm>
            <a:off x="0" y="6680200"/>
            <a:ext cx="5105400" cy="231775"/>
          </a:xfrm>
          <a:prstGeom prst="rect">
            <a:avLst/>
          </a:prstGeom>
          <a:noFill/>
          <a:ln>
            <a:noFill/>
          </a:ln>
          <a:effectLst/>
          <a:extLst/>
        </p:spPr>
        <p:txBody>
          <a:bodyPr/>
          <a:lstStyle>
            <a:defPPr>
              <a:defRPr lang="en-US"/>
            </a:defPPr>
            <a:lvl1pPr algn="ctr" rtl="0" fontAlgn="base">
              <a:spcBef>
                <a:spcPct val="0"/>
              </a:spcBef>
              <a:spcAft>
                <a:spcPct val="0"/>
              </a:spcAft>
              <a:defRPr sz="9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dirty="0" smtClean="0"/>
              <a:t>© 2012 The National Association of Insurance Commissioners</a:t>
            </a:r>
            <a:endParaRPr lang="en-US" dirty="0"/>
          </a:p>
        </p:txBody>
      </p:sp>
    </p:spTree>
    <p:extLst>
      <p:ext uri="{BB962C8B-B14F-4D97-AF65-F5344CB8AC3E}">
        <p14:creationId xmlns:p14="http://schemas.microsoft.com/office/powerpoint/2010/main" val="2027866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5400">
          <a:solidFill>
            <a:schemeClr val="tx2"/>
          </a:solidFill>
          <a:latin typeface="+mj-lt"/>
          <a:ea typeface="+mj-ea"/>
          <a:cs typeface="+mj-cs"/>
        </a:defRPr>
      </a:lvl1pPr>
      <a:lvl2pPr algn="l" rtl="0" eaLnBrk="0" fontAlgn="base" hangingPunct="0">
        <a:lnSpc>
          <a:spcPct val="85000"/>
        </a:lnSpc>
        <a:spcBef>
          <a:spcPct val="0"/>
        </a:spcBef>
        <a:spcAft>
          <a:spcPct val="0"/>
        </a:spcAft>
        <a:defRPr sz="5400">
          <a:solidFill>
            <a:schemeClr val="tx2"/>
          </a:solidFill>
          <a:latin typeface="Haettenschweiler" pitchFamily="34" charset="0"/>
        </a:defRPr>
      </a:lvl2pPr>
      <a:lvl3pPr algn="l" rtl="0" eaLnBrk="0" fontAlgn="base" hangingPunct="0">
        <a:lnSpc>
          <a:spcPct val="85000"/>
        </a:lnSpc>
        <a:spcBef>
          <a:spcPct val="0"/>
        </a:spcBef>
        <a:spcAft>
          <a:spcPct val="0"/>
        </a:spcAft>
        <a:defRPr sz="5400">
          <a:solidFill>
            <a:schemeClr val="tx2"/>
          </a:solidFill>
          <a:latin typeface="Haettenschweiler" pitchFamily="34" charset="0"/>
        </a:defRPr>
      </a:lvl3pPr>
      <a:lvl4pPr algn="l" rtl="0" eaLnBrk="0" fontAlgn="base" hangingPunct="0">
        <a:lnSpc>
          <a:spcPct val="85000"/>
        </a:lnSpc>
        <a:spcBef>
          <a:spcPct val="0"/>
        </a:spcBef>
        <a:spcAft>
          <a:spcPct val="0"/>
        </a:spcAft>
        <a:defRPr sz="5400">
          <a:solidFill>
            <a:schemeClr val="tx2"/>
          </a:solidFill>
          <a:latin typeface="Haettenschweiler" pitchFamily="34" charset="0"/>
        </a:defRPr>
      </a:lvl4pPr>
      <a:lvl5pPr algn="l" rtl="0" eaLnBrk="0" fontAlgn="base" hangingPunct="0">
        <a:lnSpc>
          <a:spcPct val="85000"/>
        </a:lnSpc>
        <a:spcBef>
          <a:spcPct val="0"/>
        </a:spcBef>
        <a:spcAft>
          <a:spcPct val="0"/>
        </a:spcAft>
        <a:defRPr sz="5400">
          <a:solidFill>
            <a:schemeClr val="tx2"/>
          </a:solidFill>
          <a:latin typeface="Haettenschweiler" pitchFamily="34" charset="0"/>
        </a:defRPr>
      </a:lvl5pPr>
      <a:lvl6pPr marL="457200" algn="l" rtl="0" eaLnBrk="1" fontAlgn="base" hangingPunct="1">
        <a:lnSpc>
          <a:spcPct val="85000"/>
        </a:lnSpc>
        <a:spcBef>
          <a:spcPct val="0"/>
        </a:spcBef>
        <a:spcAft>
          <a:spcPct val="0"/>
        </a:spcAft>
        <a:defRPr sz="5400">
          <a:solidFill>
            <a:schemeClr val="tx2"/>
          </a:solidFill>
          <a:latin typeface="Haettenschweiler" pitchFamily="34" charset="0"/>
        </a:defRPr>
      </a:lvl6pPr>
      <a:lvl7pPr marL="914400" algn="l" rtl="0" eaLnBrk="1" fontAlgn="base" hangingPunct="1">
        <a:lnSpc>
          <a:spcPct val="85000"/>
        </a:lnSpc>
        <a:spcBef>
          <a:spcPct val="0"/>
        </a:spcBef>
        <a:spcAft>
          <a:spcPct val="0"/>
        </a:spcAft>
        <a:defRPr sz="5400">
          <a:solidFill>
            <a:schemeClr val="tx2"/>
          </a:solidFill>
          <a:latin typeface="Haettenschweiler" pitchFamily="34" charset="0"/>
        </a:defRPr>
      </a:lvl7pPr>
      <a:lvl8pPr marL="1371600" algn="l" rtl="0" eaLnBrk="1" fontAlgn="base" hangingPunct="1">
        <a:lnSpc>
          <a:spcPct val="85000"/>
        </a:lnSpc>
        <a:spcBef>
          <a:spcPct val="0"/>
        </a:spcBef>
        <a:spcAft>
          <a:spcPct val="0"/>
        </a:spcAft>
        <a:defRPr sz="5400">
          <a:solidFill>
            <a:schemeClr val="tx2"/>
          </a:solidFill>
          <a:latin typeface="Haettenschweiler" pitchFamily="34" charset="0"/>
        </a:defRPr>
      </a:lvl8pPr>
      <a:lvl9pPr marL="1828800" algn="l" rtl="0" eaLnBrk="1" fontAlgn="base" hangingPunct="1">
        <a:lnSpc>
          <a:spcPct val="85000"/>
        </a:lnSpc>
        <a:spcBef>
          <a:spcPct val="0"/>
        </a:spcBef>
        <a:spcAft>
          <a:spcPct val="0"/>
        </a:spcAft>
        <a:defRPr sz="5400">
          <a:solidFill>
            <a:schemeClr val="tx2"/>
          </a:solidFill>
          <a:latin typeface="Haettenschweiler"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aic.org/committees_e_isftf_corp_governance.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naic.org/documents/committees_e_isftf_corp_governance_exposures_proposed_responses_comparative_analysis.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Risk </a:t>
            </a:r>
            <a:r>
              <a:rPr lang="en-US" dirty="0"/>
              <a:t>Management and </a:t>
            </a:r>
            <a:r>
              <a:rPr lang="en-US" dirty="0" smtClean="0"/>
              <a:t>Governance</a:t>
            </a:r>
            <a:endParaRPr lang="en-US" dirty="0">
              <a:solidFill>
                <a:srgbClr val="002060"/>
              </a:solidFill>
              <a:latin typeface="Times New Roman" pitchFamily="18" charset="0"/>
              <a:cs typeface="Times New Roman" pitchFamily="18" charset="0"/>
            </a:endParaRPr>
          </a:p>
        </p:txBody>
      </p:sp>
      <p:sp>
        <p:nvSpPr>
          <p:cNvPr id="3" name="Subtitle 2"/>
          <p:cNvSpPr>
            <a:spLocks noGrp="1"/>
          </p:cNvSpPr>
          <p:nvPr>
            <p:ph type="subTitle" idx="1"/>
          </p:nvPr>
        </p:nvSpPr>
        <p:spPr>
          <a:xfrm>
            <a:off x="1066800" y="3886200"/>
            <a:ext cx="6705600" cy="1752600"/>
          </a:xfrm>
        </p:spPr>
        <p:txBody>
          <a:bodyPr/>
          <a:lstStyle/>
          <a:p>
            <a:r>
              <a:rPr lang="en-US" dirty="0"/>
              <a:t>Lou Felice </a:t>
            </a:r>
          </a:p>
          <a:p>
            <a:r>
              <a:rPr lang="en-US" dirty="0"/>
              <a:t>Health and Solvency Policy Advisor </a:t>
            </a:r>
          </a:p>
          <a:p>
            <a:r>
              <a:rPr lang="en-US" dirty="0"/>
              <a:t>NAIC</a:t>
            </a:r>
          </a:p>
          <a:p>
            <a:endParaRPr lang="en-US" dirty="0"/>
          </a:p>
        </p:txBody>
      </p:sp>
      <p:sp>
        <p:nvSpPr>
          <p:cNvPr id="4" name="Slide Number Placeholder 3"/>
          <p:cNvSpPr>
            <a:spLocks noGrp="1"/>
          </p:cNvSpPr>
          <p:nvPr>
            <p:ph type="sldNum" sz="quarter" idx="12"/>
          </p:nvPr>
        </p:nvSpPr>
        <p:spPr/>
        <p:txBody>
          <a:bodyPr/>
          <a:lstStyle/>
          <a:p>
            <a:pPr>
              <a:buClr>
                <a:srgbClr val="000000"/>
              </a:buClr>
              <a:buFont typeface="Arial" charset="0"/>
              <a:buNone/>
              <a:defRPr/>
            </a:pPr>
            <a:fld id="{EC6DC4E7-BEEA-4E90-835B-614A34E90A82}" type="slidenum">
              <a:rPr lang="en-US" smtClean="0">
                <a:solidFill>
                  <a:srgbClr val="000000"/>
                </a:solidFill>
              </a:rPr>
              <a:pPr>
                <a:buClr>
                  <a:srgbClr val="000000"/>
                </a:buClr>
                <a:buFont typeface="Arial" charset="0"/>
                <a:buNone/>
                <a:defRPr/>
              </a:pPr>
              <a:t>1</a:t>
            </a:fld>
            <a:endParaRPr lang="en-US" dirty="0">
              <a:solidFill>
                <a:srgbClr val="000000"/>
              </a:solidFill>
            </a:endParaRPr>
          </a:p>
        </p:txBody>
      </p:sp>
    </p:spTree>
    <p:extLst>
      <p:ext uri="{BB962C8B-B14F-4D97-AF65-F5344CB8AC3E}">
        <p14:creationId xmlns:p14="http://schemas.microsoft.com/office/powerpoint/2010/main" val="301686560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 y="457200"/>
            <a:ext cx="5562600" cy="1143000"/>
          </a:xfrm>
        </p:spPr>
        <p:txBody>
          <a:bodyPr/>
          <a:lstStyle/>
          <a:p>
            <a:r>
              <a:rPr lang="en-US" sz="4000" dirty="0"/>
              <a:t>Risk Management Framework </a:t>
            </a:r>
            <a:r>
              <a:rPr lang="en-US" sz="4000" dirty="0" smtClean="0"/>
              <a:t>– Financial Exams</a:t>
            </a:r>
          </a:p>
        </p:txBody>
      </p:sp>
      <p:sp>
        <p:nvSpPr>
          <p:cNvPr id="32771" name="Rectangle 3"/>
          <p:cNvSpPr>
            <a:spLocks noGrp="1" noChangeArrowheads="1"/>
          </p:cNvSpPr>
          <p:nvPr>
            <p:ph idx="1"/>
          </p:nvPr>
        </p:nvSpPr>
        <p:spPr/>
        <p:txBody>
          <a:bodyPr/>
          <a:lstStyle/>
          <a:p>
            <a:r>
              <a:rPr lang="en-US" b="1" dirty="0" smtClean="0"/>
              <a:t>Review Existing Control Documentation</a:t>
            </a:r>
          </a:p>
          <a:p>
            <a:pPr lvl="1">
              <a:buSzPct val="74000"/>
              <a:buFont typeface="Courier New" pitchFamily="49" charset="0"/>
              <a:buChar char="o"/>
            </a:pPr>
            <a:r>
              <a:rPr lang="en-US" b="1" dirty="0" smtClean="0"/>
              <a:t>SOX </a:t>
            </a:r>
            <a:r>
              <a:rPr lang="en-US" b="1" dirty="0" err="1" smtClean="0"/>
              <a:t>Workpapers</a:t>
            </a:r>
            <a:endParaRPr lang="en-US" b="1" dirty="0" smtClean="0"/>
          </a:p>
          <a:p>
            <a:pPr lvl="1">
              <a:buSzPct val="74000"/>
              <a:buFont typeface="Courier New" pitchFamily="49" charset="0"/>
              <a:buChar char="o"/>
            </a:pPr>
            <a:r>
              <a:rPr lang="en-US" b="1" dirty="0" smtClean="0"/>
              <a:t>Internal Audit </a:t>
            </a:r>
            <a:r>
              <a:rPr lang="en-US" b="1" dirty="0" err="1" smtClean="0"/>
              <a:t>Workpapers</a:t>
            </a:r>
            <a:endParaRPr lang="en-US" b="1" dirty="0" smtClean="0"/>
          </a:p>
          <a:p>
            <a:pPr lvl="1">
              <a:buSzPct val="74000"/>
              <a:buFont typeface="Courier New" pitchFamily="49" charset="0"/>
              <a:buChar char="o"/>
            </a:pPr>
            <a:r>
              <a:rPr lang="en-US" b="1" dirty="0" smtClean="0"/>
              <a:t>External Audit </a:t>
            </a:r>
            <a:r>
              <a:rPr lang="en-US" b="1" dirty="0" err="1" smtClean="0"/>
              <a:t>Workpapers</a:t>
            </a:r>
            <a:endParaRPr lang="en-US" b="1" dirty="0" smtClean="0"/>
          </a:p>
          <a:p>
            <a:pPr lvl="2">
              <a:buSzPct val="74000"/>
              <a:buFont typeface="Courier New" pitchFamily="49" charset="0"/>
              <a:buChar char="o"/>
            </a:pPr>
            <a:r>
              <a:rPr lang="en-US" b="1" dirty="0" smtClean="0"/>
              <a:t>Model Audit Rule Requirements</a:t>
            </a:r>
          </a:p>
          <a:p>
            <a:r>
              <a:rPr lang="en-US" dirty="0" smtClean="0"/>
              <a:t>Utilize where relevant to exam </a:t>
            </a:r>
          </a:p>
        </p:txBody>
      </p:sp>
      <p:pic>
        <p:nvPicPr>
          <p:cNvPr id="32772" name="Picture 4" descr="PE0156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581525"/>
            <a:ext cx="2743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Documents and Settings\lfelice\Local Settings\Temporary Internet Files\Content.IE5\THGBDW98\MM90018558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743200"/>
            <a:ext cx="581025" cy="3524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10</a:t>
            </a:fld>
            <a:endParaRPr lang="en-US" dirty="0">
              <a:solidFill>
                <a:srgbClr val="000000"/>
              </a:solidFill>
            </a:endParaRPr>
          </a:p>
        </p:txBody>
      </p:sp>
    </p:spTree>
    <p:extLst>
      <p:ext uri="{BB962C8B-B14F-4D97-AF65-F5344CB8AC3E}">
        <p14:creationId xmlns:p14="http://schemas.microsoft.com/office/powerpoint/2010/main" val="41300476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057400"/>
            <a:ext cx="6629400" cy="1828800"/>
          </a:xfrm>
        </p:spPr>
        <p:txBody>
          <a:bodyPr>
            <a:normAutofit/>
          </a:bodyPr>
          <a:lstStyle/>
          <a:p>
            <a:r>
              <a:rPr lang="en-US" sz="3200" dirty="0"/>
              <a:t>Solvency Modernization Initiative (SMI):</a:t>
            </a:r>
            <a:br>
              <a:rPr lang="en-US" sz="3200" dirty="0"/>
            </a:br>
            <a:r>
              <a:rPr lang="en-US" sz="1000" dirty="0" smtClean="0"/>
              <a:t/>
            </a:r>
            <a:br>
              <a:rPr lang="en-US" sz="1000" dirty="0" smtClean="0"/>
            </a:br>
            <a:r>
              <a:rPr lang="en-US" dirty="0" smtClean="0">
                <a:solidFill>
                  <a:srgbClr val="002060"/>
                </a:solidFill>
                <a:latin typeface="Times New Roman" pitchFamily="18" charset="0"/>
                <a:cs typeface="Times New Roman" pitchFamily="18" charset="0"/>
              </a:rPr>
              <a:t>ORSA</a:t>
            </a:r>
            <a:endParaRPr lang="en-US" dirty="0">
              <a:solidFill>
                <a:srgbClr val="00206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buClr>
                <a:srgbClr val="000000"/>
              </a:buClr>
              <a:buFont typeface="Arial" charset="0"/>
              <a:buNone/>
              <a:defRPr/>
            </a:pPr>
            <a:fld id="{EC6DC4E7-BEEA-4E90-835B-614A34E90A82}" type="slidenum">
              <a:rPr lang="en-US" smtClean="0">
                <a:solidFill>
                  <a:srgbClr val="000000"/>
                </a:solidFill>
              </a:rPr>
              <a:pPr>
                <a:buClr>
                  <a:srgbClr val="000000"/>
                </a:buClr>
                <a:buFont typeface="Arial" charset="0"/>
                <a:buNone/>
                <a:defRPr/>
              </a:pPr>
              <a:t>11</a:t>
            </a:fld>
            <a:endParaRPr lang="en-US" dirty="0">
              <a:solidFill>
                <a:srgbClr val="000000"/>
              </a:solidFill>
            </a:endParaRPr>
          </a:p>
        </p:txBody>
      </p:sp>
    </p:spTree>
    <p:extLst>
      <p:ext uri="{BB962C8B-B14F-4D97-AF65-F5344CB8AC3E}">
        <p14:creationId xmlns:p14="http://schemas.microsoft.com/office/powerpoint/2010/main" val="28317783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81000" y="152400"/>
            <a:ext cx="5562600" cy="1143000"/>
          </a:xfrm>
        </p:spPr>
        <p:txBody>
          <a:bodyPr/>
          <a:lstStyle/>
          <a:p>
            <a:r>
              <a:rPr lang="en-US" sz="4000" smtClean="0"/>
              <a:t>US Solvency Framework</a:t>
            </a:r>
          </a:p>
        </p:txBody>
      </p:sp>
      <p:sp>
        <p:nvSpPr>
          <p:cNvPr id="3" name="Content Placeholder 2"/>
          <p:cNvSpPr>
            <a:spLocks noGrp="1"/>
          </p:cNvSpPr>
          <p:nvPr>
            <p:ph idx="1"/>
          </p:nvPr>
        </p:nvSpPr>
        <p:spPr>
          <a:xfrm>
            <a:off x="457200" y="1295400"/>
            <a:ext cx="8382000" cy="5105400"/>
          </a:xfrm>
        </p:spPr>
        <p:txBody>
          <a:bodyPr/>
          <a:lstStyle/>
          <a:p>
            <a:pPr marL="274320" indent="-274320">
              <a:buFont typeface="Arial" pitchFamily="34" charset="0"/>
              <a:buChar char="•"/>
              <a:defRPr/>
            </a:pPr>
            <a:r>
              <a:rPr lang="en-US" sz="1900" b="1" dirty="0"/>
              <a:t>US Own Risk &amp; Solvency </a:t>
            </a:r>
            <a:r>
              <a:rPr lang="en-US" sz="1900" b="1" dirty="0" smtClean="0"/>
              <a:t>Assessment (ORSA)</a:t>
            </a:r>
            <a:endParaRPr lang="en-US" sz="1900" b="1" dirty="0"/>
          </a:p>
          <a:p>
            <a:pPr marL="742950" lvl="2" indent="-285750">
              <a:buSzPct val="70000"/>
              <a:buFont typeface="Courier New" pitchFamily="49" charset="0"/>
              <a:buChar char="o"/>
              <a:defRPr/>
            </a:pPr>
            <a:r>
              <a:rPr lang="en-US" sz="1600" b="1" dirty="0"/>
              <a:t>ORSA Manual developed with industry </a:t>
            </a:r>
            <a:r>
              <a:rPr lang="en-US" sz="1600" b="1" dirty="0" smtClean="0"/>
              <a:t>comments </a:t>
            </a:r>
            <a:endParaRPr lang="en-US" sz="1600" b="1" dirty="0"/>
          </a:p>
          <a:p>
            <a:pPr marL="742950" lvl="2" indent="-285750">
              <a:buSzPct val="70000"/>
              <a:buFont typeface="Courier New" pitchFamily="49" charset="0"/>
              <a:buChar char="o"/>
              <a:defRPr/>
            </a:pPr>
            <a:r>
              <a:rPr lang="en-US" sz="1600" b="1" dirty="0"/>
              <a:t>Two primary goals:</a:t>
            </a:r>
          </a:p>
          <a:p>
            <a:pPr marL="1295400" lvl="2" indent="-381000">
              <a:defRPr/>
            </a:pPr>
            <a:r>
              <a:rPr lang="en-US" sz="1600" b="1" dirty="0"/>
              <a:t>Foster effective level of ERM, </a:t>
            </a:r>
            <a:r>
              <a:rPr lang="en-US" sz="1600" b="1" dirty="0" smtClean="0"/>
              <a:t>thru which each insurer identifies </a:t>
            </a:r>
            <a:r>
              <a:rPr lang="en-US" sz="1600" b="1" dirty="0"/>
              <a:t>and </a:t>
            </a:r>
            <a:r>
              <a:rPr lang="en-US" sz="1600" b="1" dirty="0" smtClean="0"/>
              <a:t>quantifies </a:t>
            </a:r>
            <a:r>
              <a:rPr lang="en-US" sz="1600" b="1" dirty="0"/>
              <a:t>material and relevant </a:t>
            </a:r>
            <a:r>
              <a:rPr lang="en-US" sz="1600" b="1" dirty="0" smtClean="0"/>
              <a:t>risks </a:t>
            </a:r>
            <a:r>
              <a:rPr lang="en-US" sz="1600" b="1" dirty="0"/>
              <a:t>using techniques appropriate to </a:t>
            </a:r>
            <a:r>
              <a:rPr lang="en-US" sz="1600" b="1" dirty="0" smtClean="0"/>
              <a:t>the nature</a:t>
            </a:r>
            <a:r>
              <a:rPr lang="en-US" sz="1600" b="1" dirty="0"/>
              <a:t>, </a:t>
            </a:r>
            <a:r>
              <a:rPr lang="en-US" sz="1600" b="1" dirty="0" smtClean="0"/>
              <a:t>scale and complexity of the insurer’s risks, </a:t>
            </a:r>
            <a:r>
              <a:rPr lang="en-US" sz="1600" b="1" dirty="0"/>
              <a:t>in a manner adequate to support risk and capital decisions</a:t>
            </a:r>
          </a:p>
          <a:p>
            <a:pPr marL="1295400" lvl="2" indent="-381000">
              <a:defRPr/>
            </a:pPr>
            <a:r>
              <a:rPr lang="en-US" sz="1600" b="1" dirty="0"/>
              <a:t>Provide </a:t>
            </a:r>
            <a:r>
              <a:rPr lang="en-US" sz="1600" b="1" dirty="0" smtClean="0"/>
              <a:t>a group-level </a:t>
            </a:r>
            <a:r>
              <a:rPr lang="en-US" sz="1600" b="1" dirty="0"/>
              <a:t>perspective on risk and capital as a supplement to </a:t>
            </a:r>
            <a:r>
              <a:rPr lang="en-US" sz="1600" b="1" dirty="0" smtClean="0"/>
              <a:t>the existing </a:t>
            </a:r>
            <a:r>
              <a:rPr lang="en-US" sz="1600" b="1" dirty="0"/>
              <a:t>legal entity </a:t>
            </a:r>
            <a:r>
              <a:rPr lang="en-US" sz="1600" b="1" dirty="0" smtClean="0"/>
              <a:t>view</a:t>
            </a:r>
          </a:p>
          <a:p>
            <a:pPr marL="274320" indent="-274320">
              <a:buFont typeface="Arial" pitchFamily="34" charset="0"/>
              <a:buChar char="•"/>
              <a:defRPr/>
            </a:pPr>
            <a:r>
              <a:rPr lang="en-US" sz="1900" dirty="0"/>
              <a:t>ORSA Exemption</a:t>
            </a:r>
          </a:p>
          <a:p>
            <a:pPr marL="742950" lvl="2" indent="-285750">
              <a:buSzPct val="70000"/>
              <a:buFont typeface="Courier New" pitchFamily="49" charset="0"/>
              <a:buChar char="o"/>
              <a:defRPr/>
            </a:pPr>
            <a:r>
              <a:rPr lang="en-US" sz="1600" dirty="0"/>
              <a:t>Individual insurer’s annual direct written and unaffiliated assumed premium, including international direct and assumed premium but excluding premiums reinsured with the Federal Crop Insurance Corporation and Federal Flood Program, is less than $500,000,000; </a:t>
            </a:r>
            <a:r>
              <a:rPr lang="en-US" sz="1600" dirty="0" smtClean="0"/>
              <a:t>and</a:t>
            </a:r>
            <a:endParaRPr lang="en-US" sz="1600" dirty="0"/>
          </a:p>
          <a:p>
            <a:pPr marL="742950" lvl="2" indent="-285750">
              <a:buSzPct val="70000"/>
              <a:buFont typeface="Courier New" pitchFamily="49" charset="0"/>
              <a:buChar char="o"/>
              <a:defRPr/>
            </a:pPr>
            <a:r>
              <a:rPr lang="en-US" sz="1600" dirty="0"/>
              <a:t>Insurance group’s (all insurance legal entities within the group) same annual premium is less than $</a:t>
            </a:r>
            <a:r>
              <a:rPr lang="en-US" sz="1600" dirty="0" smtClean="0"/>
              <a:t>1,000,000,000</a:t>
            </a:r>
          </a:p>
          <a:p>
            <a:pPr marL="742950" lvl="2" indent="-285750">
              <a:buSzPct val="70000"/>
              <a:buFont typeface="Courier New" pitchFamily="49" charset="0"/>
              <a:buChar char="o"/>
              <a:defRPr/>
            </a:pPr>
            <a:r>
              <a:rPr lang="en-US" sz="1600" dirty="0" smtClean="0"/>
              <a:t>Insurer specific waiver granted by Commissioner based upon unique circumstances including, but not limited to, type and/or volume of business written</a:t>
            </a:r>
            <a:endParaRPr lang="en-US" sz="1600" dirty="0"/>
          </a:p>
          <a:p>
            <a:pPr marL="495300" indent="-381000">
              <a:defRPr/>
            </a:pPr>
            <a:endParaRPr lang="en-US" sz="2400" dirty="0"/>
          </a:p>
        </p:txBody>
      </p:sp>
      <p:sp>
        <p:nvSpPr>
          <p:cNvPr id="2" name="Slide Number Placeholder 1"/>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12</a:t>
            </a:fld>
            <a:endParaRPr lang="en-US" dirty="0">
              <a:solidFill>
                <a:srgbClr val="000000"/>
              </a:solidFill>
            </a:endParaRPr>
          </a:p>
        </p:txBody>
      </p:sp>
    </p:spTree>
    <p:extLst>
      <p:ext uri="{BB962C8B-B14F-4D97-AF65-F5344CB8AC3E}">
        <p14:creationId xmlns:p14="http://schemas.microsoft.com/office/powerpoint/2010/main" val="196021993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p:spPr>
        <p:txBody>
          <a:bodyPr>
            <a:normAutofit/>
          </a:bodyPr>
          <a:lstStyle/>
          <a:p>
            <a:pPr lvl="1">
              <a:buFont typeface="Arial" pitchFamily="34" charset="0"/>
              <a:buChar char="•"/>
            </a:pPr>
            <a:endParaRPr lang="en-US" sz="3000" dirty="0" smtClean="0">
              <a:latin typeface="Times New Roman" pitchFamily="18" charset="0"/>
              <a:ea typeface="+mn-ea"/>
              <a:cs typeface="Times New Roman" pitchFamily="18" charset="0"/>
            </a:endParaRPr>
          </a:p>
          <a:p>
            <a:pPr lvl="1">
              <a:buFont typeface="Arial" pitchFamily="34" charset="0"/>
              <a:buChar char="•"/>
            </a:pPr>
            <a:r>
              <a:rPr lang="en-US" sz="3000" dirty="0" smtClean="0">
                <a:latin typeface="Times New Roman" pitchFamily="18" charset="0"/>
                <a:ea typeface="+mn-ea"/>
                <a:cs typeface="Times New Roman" pitchFamily="18" charset="0"/>
              </a:rPr>
              <a:t>Model adopted effective 1/1/15</a:t>
            </a:r>
          </a:p>
          <a:p>
            <a:pPr marL="457200" lvl="1" indent="0">
              <a:buNone/>
            </a:pPr>
            <a:endParaRPr lang="en-US" sz="1000" dirty="0" smtClean="0">
              <a:latin typeface="Times New Roman" pitchFamily="18" charset="0"/>
              <a:ea typeface="+mn-ea"/>
              <a:cs typeface="Times New Roman" pitchFamily="18" charset="0"/>
            </a:endParaRPr>
          </a:p>
          <a:p>
            <a:pPr lvl="1">
              <a:buFont typeface="Arial" pitchFamily="34" charset="0"/>
              <a:buChar char="•"/>
            </a:pPr>
            <a:r>
              <a:rPr lang="en-US" sz="3000" dirty="0" smtClean="0">
                <a:latin typeface="Times New Roman" pitchFamily="18" charset="0"/>
                <a:ea typeface="+mn-ea"/>
                <a:cs typeface="Times New Roman" pitchFamily="18" charset="0"/>
              </a:rPr>
              <a:t>ORSA Guidance Manual</a:t>
            </a:r>
          </a:p>
          <a:p>
            <a:pPr lvl="2">
              <a:buFont typeface="Arial" pitchFamily="34" charset="0"/>
              <a:buChar char="•"/>
            </a:pPr>
            <a:r>
              <a:rPr lang="en-US" sz="2600" dirty="0" smtClean="0">
                <a:latin typeface="Times New Roman" pitchFamily="18" charset="0"/>
                <a:ea typeface="+mn-ea"/>
                <a:cs typeface="Times New Roman" pitchFamily="18" charset="0"/>
              </a:rPr>
              <a:t>Section </a:t>
            </a:r>
            <a:r>
              <a:rPr lang="en-US" sz="2600" dirty="0">
                <a:latin typeface="Times New Roman" pitchFamily="18" charset="0"/>
                <a:ea typeface="+mn-ea"/>
                <a:cs typeface="Times New Roman" pitchFamily="18" charset="0"/>
              </a:rPr>
              <a:t>1-Description of insurers ERM</a:t>
            </a:r>
          </a:p>
          <a:p>
            <a:pPr lvl="2">
              <a:buFont typeface="Arial" pitchFamily="34" charset="0"/>
              <a:buChar char="•"/>
            </a:pPr>
            <a:r>
              <a:rPr lang="en-US" sz="2600" dirty="0">
                <a:latin typeface="Times New Roman" pitchFamily="18" charset="0"/>
                <a:ea typeface="+mn-ea"/>
                <a:cs typeface="Times New Roman" pitchFamily="18" charset="0"/>
              </a:rPr>
              <a:t>Section 2-Insurer assessment of risk exposure</a:t>
            </a:r>
          </a:p>
          <a:p>
            <a:pPr lvl="2">
              <a:buFont typeface="Arial" pitchFamily="34" charset="0"/>
              <a:buChar char="•"/>
            </a:pPr>
            <a:r>
              <a:rPr lang="en-US" sz="2600" dirty="0">
                <a:latin typeface="Times New Roman" pitchFamily="18" charset="0"/>
                <a:ea typeface="+mn-ea"/>
                <a:cs typeface="Times New Roman" pitchFamily="18" charset="0"/>
              </a:rPr>
              <a:t>Section 3-Group risk capital and prospective solvency </a:t>
            </a:r>
            <a:r>
              <a:rPr lang="en-US" sz="2600" dirty="0" smtClean="0">
                <a:latin typeface="Times New Roman" pitchFamily="18" charset="0"/>
                <a:ea typeface="+mn-ea"/>
                <a:cs typeface="Times New Roman" pitchFamily="18" charset="0"/>
              </a:rPr>
              <a:t>assessment</a:t>
            </a:r>
          </a:p>
          <a:p>
            <a:pPr lvl="2">
              <a:buFont typeface="Arial" pitchFamily="34" charset="0"/>
              <a:buChar char="•"/>
            </a:pPr>
            <a:endParaRPr lang="en-US" sz="2600" dirty="0">
              <a:latin typeface="Times New Roman" pitchFamily="18" charset="0"/>
              <a:ea typeface="+mn-ea"/>
              <a:cs typeface="Times New Roman" pitchFamily="18" charset="0"/>
            </a:endParaRPr>
          </a:p>
          <a:p>
            <a:endParaRPr lang="en-US" dirty="0" smtClean="0"/>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Title 1"/>
          <p:cNvSpPr txBox="1">
            <a:spLocks/>
          </p:cNvSpPr>
          <p:nvPr/>
        </p:nvSpPr>
        <p:spPr>
          <a:xfrm>
            <a:off x="457200" y="427038"/>
            <a:ext cx="8415528" cy="1143000"/>
          </a:xfrm>
          <a:prstGeom prst="rect">
            <a:avLst/>
          </a:prstGeom>
        </p:spPr>
        <p:txBody>
          <a:bodyPr vert="horz" rtlCol="0" anchor="ctr">
            <a:normAutofit/>
            <a:scene3d>
              <a:camera prst="orthographicFront"/>
              <a:lightRig rig="soft" dir="t"/>
            </a:scene3d>
            <a:sp3d prstMaterial="softEdge">
              <a:bevelT w="25400" h="25400"/>
            </a:sp3d>
          </a:bodyPr>
          <a:lstStyle>
            <a:lvl1pPr algn="ctr" rtl="0" eaLnBrk="1" latinLnBrk="0" hangingPunct="1">
              <a:spcBef>
                <a:spcPct val="0"/>
              </a:spcBef>
              <a:buNone/>
              <a:defRPr kumimoji="0" sz="3700" b="1" kern="1200">
                <a:solidFill>
                  <a:srgbClr val="002060"/>
                </a:solidFill>
                <a:effectLst>
                  <a:outerShdw blurRad="31750" dist="25400" dir="5400000" algn="tl" rotWithShape="0">
                    <a:srgbClr val="000000">
                      <a:alpha val="25000"/>
                    </a:srgbClr>
                  </a:outerShdw>
                </a:effectLst>
                <a:latin typeface="Times New Roman" pitchFamily="18" charset="0"/>
                <a:ea typeface="+mj-ea"/>
                <a:cs typeface="Times New Roman" pitchFamily="18" charset="0"/>
              </a:defRPr>
            </a:lvl1pPr>
            <a:extLst/>
          </a:lstStyle>
          <a:p>
            <a:r>
              <a:rPr lang="en-US" dirty="0" smtClean="0"/>
              <a:t>ORSA</a:t>
            </a:r>
            <a:endParaRPr lang="en-US" dirty="0"/>
          </a:p>
        </p:txBody>
      </p:sp>
      <p:sp>
        <p:nvSpPr>
          <p:cNvPr id="5" name="Slide Number Placeholder 4"/>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13</a:t>
            </a:fld>
            <a:endParaRPr lang="en-US" dirty="0">
              <a:solidFill>
                <a:srgbClr val="000000"/>
              </a:solidFill>
            </a:endParaRPr>
          </a:p>
        </p:txBody>
      </p:sp>
    </p:spTree>
    <p:extLst>
      <p:ext uri="{BB962C8B-B14F-4D97-AF65-F5344CB8AC3E}">
        <p14:creationId xmlns:p14="http://schemas.microsoft.com/office/powerpoint/2010/main" val="389070306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876800"/>
          </a:xfrm>
        </p:spPr>
        <p:txBody>
          <a:bodyPr>
            <a:normAutofit/>
          </a:bodyPr>
          <a:lstStyle/>
          <a:p>
            <a:pPr lvl="1">
              <a:buFont typeface="Arial" pitchFamily="34" charset="0"/>
              <a:buChar char="•"/>
            </a:pPr>
            <a:r>
              <a:rPr lang="en-US" sz="3000" dirty="0" smtClean="0">
                <a:latin typeface="Times New Roman" pitchFamily="18" charset="0"/>
                <a:ea typeface="+mn-ea"/>
                <a:cs typeface="Times New Roman" pitchFamily="18" charset="0"/>
              </a:rPr>
              <a:t>Current Status</a:t>
            </a:r>
          </a:p>
          <a:p>
            <a:pPr lvl="2">
              <a:buFont typeface="Arial" pitchFamily="34" charset="0"/>
              <a:buChar char="•"/>
            </a:pPr>
            <a:r>
              <a:rPr lang="en-US" sz="2600" dirty="0" smtClean="0">
                <a:latin typeface="Times New Roman" pitchFamily="18" charset="0"/>
                <a:ea typeface="+mn-ea"/>
                <a:cs typeface="Times New Roman" pitchFamily="18" charset="0"/>
              </a:rPr>
              <a:t>ORSA Pilot Project</a:t>
            </a:r>
          </a:p>
          <a:p>
            <a:pPr lvl="3">
              <a:buFont typeface="Arial" pitchFamily="34" charset="0"/>
              <a:buChar char="•"/>
            </a:pPr>
            <a:r>
              <a:rPr lang="en-US" sz="2200" dirty="0" smtClean="0">
                <a:latin typeface="Times New Roman" pitchFamily="18" charset="0"/>
                <a:ea typeface="+mn-ea"/>
                <a:cs typeface="Times New Roman" pitchFamily="18" charset="0"/>
              </a:rPr>
              <a:t>Summer 2012</a:t>
            </a:r>
          </a:p>
          <a:p>
            <a:pPr lvl="3">
              <a:buFont typeface="Arial" pitchFamily="34" charset="0"/>
              <a:buChar char="•"/>
            </a:pPr>
            <a:r>
              <a:rPr lang="en-US" sz="2200" dirty="0" smtClean="0">
                <a:latin typeface="Times New Roman" pitchFamily="18" charset="0"/>
                <a:ea typeface="+mn-ea"/>
                <a:cs typeface="Times New Roman" pitchFamily="18" charset="0"/>
              </a:rPr>
              <a:t>Feedback to industry</a:t>
            </a:r>
          </a:p>
          <a:p>
            <a:pPr lvl="3">
              <a:buFont typeface="Arial" pitchFamily="34" charset="0"/>
              <a:buChar char="•"/>
            </a:pPr>
            <a:r>
              <a:rPr lang="en-US" sz="2200" dirty="0" smtClean="0">
                <a:latin typeface="Times New Roman" pitchFamily="18" charset="0"/>
                <a:ea typeface="+mn-ea"/>
                <a:cs typeface="Times New Roman" pitchFamily="18" charset="0"/>
              </a:rPr>
              <a:t>ORSA Subgroup report to E Committee</a:t>
            </a:r>
          </a:p>
          <a:p>
            <a:pPr lvl="4">
              <a:buFont typeface="Arial" pitchFamily="34" charset="0"/>
              <a:buChar char="•"/>
            </a:pPr>
            <a:r>
              <a:rPr lang="en-US" sz="2200" dirty="0" smtClean="0">
                <a:latin typeface="Times New Roman" pitchFamily="18" charset="0"/>
                <a:ea typeface="+mn-ea"/>
                <a:cs typeface="Times New Roman" pitchFamily="18" charset="0"/>
              </a:rPr>
              <a:t>Make a few modifications to the guidance manual</a:t>
            </a:r>
          </a:p>
          <a:p>
            <a:pPr lvl="4">
              <a:buFont typeface="Arial" pitchFamily="34" charset="0"/>
              <a:buChar char="•"/>
            </a:pPr>
            <a:r>
              <a:rPr lang="en-US" sz="2200" dirty="0" smtClean="0">
                <a:latin typeface="Times New Roman" pitchFamily="18" charset="0"/>
                <a:ea typeface="+mn-ea"/>
                <a:cs typeface="Times New Roman" pitchFamily="18" charset="0"/>
              </a:rPr>
              <a:t>Post observations to NAIC website</a:t>
            </a:r>
          </a:p>
          <a:p>
            <a:pPr lvl="4">
              <a:buFont typeface="Arial" pitchFamily="34" charset="0"/>
              <a:buChar char="•"/>
            </a:pPr>
            <a:r>
              <a:rPr lang="en-US" sz="2200" dirty="0" smtClean="0">
                <a:latin typeface="Times New Roman" pitchFamily="18" charset="0"/>
                <a:ea typeface="+mn-ea"/>
                <a:cs typeface="Times New Roman" pitchFamily="18" charset="0"/>
              </a:rPr>
              <a:t>Referrals to FAH and FEH-Subgroup to continue to provide guidance to these groups</a:t>
            </a:r>
          </a:p>
          <a:p>
            <a:pPr lvl="4">
              <a:buFont typeface="Arial" pitchFamily="34" charset="0"/>
              <a:buChar char="•"/>
            </a:pPr>
            <a:r>
              <a:rPr lang="en-US" sz="2200" dirty="0" smtClean="0">
                <a:latin typeface="Times New Roman" pitchFamily="18" charset="0"/>
                <a:ea typeface="+mn-ea"/>
                <a:cs typeface="Times New Roman" pitchFamily="18" charset="0"/>
              </a:rPr>
              <a:t>No Part B Accreditation Standards at this time</a:t>
            </a:r>
          </a:p>
          <a:p>
            <a:pPr lvl="4">
              <a:buFont typeface="Arial" pitchFamily="34" charset="0"/>
              <a:buChar char="•"/>
            </a:pPr>
            <a:r>
              <a:rPr lang="en-US" sz="2200" dirty="0" smtClean="0">
                <a:latin typeface="Times New Roman" pitchFamily="18" charset="0"/>
                <a:ea typeface="+mn-ea"/>
                <a:cs typeface="Times New Roman" pitchFamily="18" charset="0"/>
              </a:rPr>
              <a:t>2013 ORSA Pilot</a:t>
            </a:r>
          </a:p>
          <a:p>
            <a:pPr lvl="3">
              <a:buFont typeface="Arial" pitchFamily="34" charset="0"/>
              <a:buChar char="•"/>
            </a:pPr>
            <a:endParaRPr lang="en-US" sz="2200" dirty="0" smtClean="0">
              <a:latin typeface="Times New Roman" pitchFamily="18" charset="0"/>
              <a:ea typeface="+mn-ea"/>
              <a:cs typeface="Times New Roman" pitchFamily="18" charset="0"/>
            </a:endParaRPr>
          </a:p>
          <a:p>
            <a:endParaRPr lang="en-US" dirty="0">
              <a:latin typeface="Times New Roman" pitchFamily="18" charset="0"/>
              <a:cs typeface="Times New Roman" pitchFamily="18" charset="0"/>
            </a:endParaRPr>
          </a:p>
        </p:txBody>
      </p:sp>
      <p:sp>
        <p:nvSpPr>
          <p:cNvPr id="4" name="Title 1"/>
          <p:cNvSpPr txBox="1">
            <a:spLocks/>
          </p:cNvSpPr>
          <p:nvPr/>
        </p:nvSpPr>
        <p:spPr>
          <a:xfrm>
            <a:off x="457200" y="427038"/>
            <a:ext cx="8415528" cy="1143000"/>
          </a:xfrm>
          <a:prstGeom prst="rect">
            <a:avLst/>
          </a:prstGeom>
        </p:spPr>
        <p:txBody>
          <a:bodyPr vert="horz" rtlCol="0" anchor="ctr">
            <a:normAutofit/>
            <a:scene3d>
              <a:camera prst="orthographicFront"/>
              <a:lightRig rig="soft" dir="t"/>
            </a:scene3d>
            <a:sp3d prstMaterial="softEdge">
              <a:bevelT w="25400" h="25400"/>
            </a:sp3d>
          </a:bodyPr>
          <a:lstStyle>
            <a:lvl1pPr algn="ctr" rtl="0" eaLnBrk="1" latinLnBrk="0" hangingPunct="1">
              <a:spcBef>
                <a:spcPct val="0"/>
              </a:spcBef>
              <a:buNone/>
              <a:defRPr kumimoji="0" sz="3700" b="1" kern="1200">
                <a:solidFill>
                  <a:srgbClr val="002060"/>
                </a:solidFill>
                <a:effectLst>
                  <a:outerShdw blurRad="31750" dist="25400" dir="5400000" algn="tl" rotWithShape="0">
                    <a:srgbClr val="000000">
                      <a:alpha val="25000"/>
                    </a:srgbClr>
                  </a:outerShdw>
                </a:effectLst>
                <a:latin typeface="Times New Roman" pitchFamily="18" charset="0"/>
                <a:ea typeface="+mj-ea"/>
                <a:cs typeface="Times New Roman" pitchFamily="18" charset="0"/>
              </a:defRPr>
            </a:lvl1pPr>
            <a:extLst/>
          </a:lstStyle>
          <a:p>
            <a:r>
              <a:rPr lang="en-US" dirty="0" smtClean="0"/>
              <a:t>ORSA</a:t>
            </a:r>
            <a:endParaRPr lang="en-US" dirty="0"/>
          </a:p>
        </p:txBody>
      </p:sp>
      <p:sp>
        <p:nvSpPr>
          <p:cNvPr id="5" name="Slide Number Placeholder 4"/>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14</a:t>
            </a:fld>
            <a:endParaRPr lang="en-US" dirty="0">
              <a:solidFill>
                <a:srgbClr val="000000"/>
              </a:solidFill>
            </a:endParaRPr>
          </a:p>
        </p:txBody>
      </p:sp>
    </p:spTree>
    <p:extLst>
      <p:ext uri="{BB962C8B-B14F-4D97-AF65-F5344CB8AC3E}">
        <p14:creationId xmlns:p14="http://schemas.microsoft.com/office/powerpoint/2010/main" val="352125918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371600"/>
            <a:ext cx="8229600" cy="5105400"/>
          </a:xfrm>
        </p:spPr>
        <p:txBody>
          <a:bodyPr>
            <a:normAutofit fontScale="92500" lnSpcReduction="10000"/>
          </a:bodyPr>
          <a:lstStyle/>
          <a:p>
            <a:pPr marL="293688" lvl="1">
              <a:buFont typeface="Arial" pitchFamily="34" charset="0"/>
              <a:buChar char="•"/>
            </a:pPr>
            <a:r>
              <a:rPr lang="en-US" sz="3000" dirty="0" smtClean="0">
                <a:latin typeface="Times New Roman" pitchFamily="18" charset="0"/>
                <a:ea typeface="+mn-ea"/>
                <a:cs typeface="Times New Roman" pitchFamily="18" charset="0"/>
              </a:rPr>
              <a:t>No two ORSAs will be the same, nor should they</a:t>
            </a:r>
          </a:p>
          <a:p>
            <a:pPr marL="293688" lvl="1">
              <a:buFont typeface="Arial" pitchFamily="34" charset="0"/>
              <a:buChar char="•"/>
            </a:pPr>
            <a:r>
              <a:rPr lang="en-US" sz="3000" dirty="0" smtClean="0">
                <a:latin typeface="Times New Roman" pitchFamily="18" charset="0"/>
                <a:ea typeface="+mn-ea"/>
                <a:cs typeface="Times New Roman" pitchFamily="18" charset="0"/>
              </a:rPr>
              <a:t>Regulatory guidance will be high level</a:t>
            </a:r>
          </a:p>
          <a:p>
            <a:pPr marL="293688" lvl="1">
              <a:buFont typeface="Arial" pitchFamily="34" charset="0"/>
              <a:buChar char="•"/>
            </a:pPr>
            <a:r>
              <a:rPr lang="en-US" sz="3000" dirty="0" smtClean="0">
                <a:latin typeface="Times New Roman" pitchFamily="18" charset="0"/>
                <a:ea typeface="+mn-ea"/>
                <a:cs typeface="Times New Roman" pitchFamily="18" charset="0"/>
              </a:rPr>
              <a:t>Regulators need to learn by reviewing</a:t>
            </a:r>
          </a:p>
          <a:p>
            <a:pPr lvl="2">
              <a:buFont typeface="Arial" pitchFamily="34" charset="0"/>
              <a:buChar char="•"/>
            </a:pPr>
            <a:r>
              <a:rPr lang="en-US" sz="2600" dirty="0" smtClean="0">
                <a:latin typeface="Times New Roman" pitchFamily="18" charset="0"/>
                <a:ea typeface="+mn-ea"/>
                <a:cs typeface="Times New Roman" pitchFamily="18" charset="0"/>
              </a:rPr>
              <a:t>Staffing?</a:t>
            </a:r>
          </a:p>
          <a:p>
            <a:pPr lvl="2">
              <a:buFont typeface="Arial" pitchFamily="34" charset="0"/>
              <a:buChar char="•"/>
            </a:pPr>
            <a:r>
              <a:rPr lang="en-US" sz="2600" dirty="0" smtClean="0">
                <a:latin typeface="Times New Roman" pitchFamily="18" charset="0"/>
                <a:ea typeface="+mn-ea"/>
                <a:cs typeface="Times New Roman" pitchFamily="18" charset="0"/>
              </a:rPr>
              <a:t>ERM expert?</a:t>
            </a:r>
          </a:p>
          <a:p>
            <a:pPr lvl="2">
              <a:buFont typeface="Arial" pitchFamily="34" charset="0"/>
              <a:buChar char="•"/>
            </a:pPr>
            <a:r>
              <a:rPr lang="en-US" sz="2600" dirty="0" smtClean="0">
                <a:latin typeface="Times New Roman" pitchFamily="18" charset="0"/>
                <a:ea typeface="+mn-ea"/>
                <a:cs typeface="Times New Roman" pitchFamily="18" charset="0"/>
              </a:rPr>
              <a:t>ERM or actuarial consultant?</a:t>
            </a:r>
          </a:p>
          <a:p>
            <a:pPr lvl="2">
              <a:buFont typeface="Arial" pitchFamily="34" charset="0"/>
              <a:buChar char="•"/>
            </a:pPr>
            <a:r>
              <a:rPr lang="en-US" sz="2600" dirty="0" smtClean="0">
                <a:latin typeface="Times New Roman" pitchFamily="18" charset="0"/>
                <a:ea typeface="+mn-ea"/>
                <a:cs typeface="Times New Roman" pitchFamily="18" charset="0"/>
              </a:rPr>
              <a:t>As you learn, you will begin to see what you believe are best practices, and begin to set expectations</a:t>
            </a:r>
          </a:p>
          <a:p>
            <a:pPr lvl="2">
              <a:buFont typeface="Arial" pitchFamily="34" charset="0"/>
              <a:buChar char="•"/>
            </a:pPr>
            <a:r>
              <a:rPr lang="en-US" sz="2600" dirty="0" smtClean="0">
                <a:latin typeface="Times New Roman" pitchFamily="18" charset="0"/>
                <a:ea typeface="+mn-ea"/>
                <a:cs typeface="Times New Roman" pitchFamily="18" charset="0"/>
              </a:rPr>
              <a:t>Will result in interaction, but hopefully not mandates with some exceptions</a:t>
            </a:r>
          </a:p>
          <a:p>
            <a:pPr marL="347663" lvl="2" indent="-342900"/>
            <a:r>
              <a:rPr lang="en-US" sz="3000" dirty="0" smtClean="0">
                <a:latin typeface="Times New Roman" pitchFamily="18" charset="0"/>
                <a:ea typeface="+mn-ea"/>
                <a:cs typeface="Times New Roman" pitchFamily="18" charset="0"/>
              </a:rPr>
              <a:t>Internationally </a:t>
            </a:r>
            <a:r>
              <a:rPr lang="en-US" sz="3000" dirty="0">
                <a:latin typeface="Times New Roman" pitchFamily="18" charset="0"/>
                <a:ea typeface="+mn-ea"/>
                <a:cs typeface="Times New Roman" pitchFamily="18" charset="0"/>
              </a:rPr>
              <a:t>active insurers ORSAs (or result) may be treated differently</a:t>
            </a:r>
          </a:p>
          <a:p>
            <a:endParaRPr lang="en-US" sz="3000"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Title 1"/>
          <p:cNvSpPr txBox="1">
            <a:spLocks/>
          </p:cNvSpPr>
          <p:nvPr/>
        </p:nvSpPr>
        <p:spPr>
          <a:xfrm>
            <a:off x="76200" y="381000"/>
            <a:ext cx="8415528" cy="838200"/>
          </a:xfrm>
          <a:prstGeom prst="rect">
            <a:avLst/>
          </a:prstGeom>
        </p:spPr>
        <p:txBody>
          <a:bodyPr vert="horz" rtlCol="0" anchor="ctr">
            <a:normAutofit/>
            <a:scene3d>
              <a:camera prst="orthographicFront"/>
              <a:lightRig rig="soft" dir="t"/>
            </a:scene3d>
            <a:sp3d prstMaterial="softEdge">
              <a:bevelT w="25400" h="25400"/>
            </a:sp3d>
          </a:bodyPr>
          <a:lstStyle>
            <a:lvl1pPr algn="ctr" rtl="0" eaLnBrk="1" latinLnBrk="0" hangingPunct="1">
              <a:spcBef>
                <a:spcPct val="0"/>
              </a:spcBef>
              <a:buNone/>
              <a:defRPr kumimoji="0" sz="3700" b="1" kern="1200">
                <a:solidFill>
                  <a:srgbClr val="002060"/>
                </a:solidFill>
                <a:effectLst>
                  <a:outerShdw blurRad="31750" dist="25400" dir="5400000" algn="tl" rotWithShape="0">
                    <a:srgbClr val="000000">
                      <a:alpha val="25000"/>
                    </a:srgbClr>
                  </a:outerShdw>
                </a:effectLst>
                <a:latin typeface="Times New Roman" pitchFamily="18" charset="0"/>
                <a:ea typeface="+mj-ea"/>
                <a:cs typeface="Times New Roman" pitchFamily="18" charset="0"/>
              </a:defRPr>
            </a:lvl1pPr>
            <a:extLst/>
          </a:lstStyle>
          <a:p>
            <a:pPr algn="l"/>
            <a:r>
              <a:rPr lang="en-US" dirty="0" smtClean="0"/>
              <a:t>ORSA-What to Expect</a:t>
            </a:r>
            <a:endParaRPr lang="en-US" dirty="0"/>
          </a:p>
        </p:txBody>
      </p:sp>
      <p:sp>
        <p:nvSpPr>
          <p:cNvPr id="5" name="Slide Number Placeholder 4"/>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15</a:t>
            </a:fld>
            <a:endParaRPr lang="en-US" dirty="0">
              <a:solidFill>
                <a:srgbClr val="000000"/>
              </a:solidFill>
            </a:endParaRPr>
          </a:p>
        </p:txBody>
      </p:sp>
    </p:spTree>
    <p:extLst>
      <p:ext uri="{BB962C8B-B14F-4D97-AF65-F5344CB8AC3E}">
        <p14:creationId xmlns:p14="http://schemas.microsoft.com/office/powerpoint/2010/main" val="349735528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229600" cy="5105400"/>
          </a:xfrm>
        </p:spPr>
        <p:txBody>
          <a:bodyPr>
            <a:normAutofit/>
          </a:bodyPr>
          <a:lstStyle/>
          <a:p>
            <a:pPr lvl="1">
              <a:buFont typeface="Arial" pitchFamily="34" charset="0"/>
              <a:buChar char="•"/>
            </a:pPr>
            <a:r>
              <a:rPr lang="en-US" sz="3200" dirty="0">
                <a:latin typeface="Times New Roman" pitchFamily="18" charset="0"/>
                <a:cs typeface="Times New Roman" pitchFamily="18" charset="0"/>
              </a:rPr>
              <a:t>Section 1-Description of insurers ERM</a:t>
            </a:r>
          </a:p>
          <a:p>
            <a:pPr lvl="2">
              <a:buFont typeface="Arial" pitchFamily="34" charset="0"/>
              <a:buChar char="•"/>
            </a:pPr>
            <a:r>
              <a:rPr lang="en-US" sz="2600" dirty="0" smtClean="0">
                <a:latin typeface="Times New Roman" pitchFamily="18" charset="0"/>
                <a:ea typeface="+mn-ea"/>
                <a:cs typeface="Times New Roman" pitchFamily="18" charset="0"/>
              </a:rPr>
              <a:t>Risk Culture and Governance</a:t>
            </a:r>
          </a:p>
          <a:p>
            <a:pPr lvl="2">
              <a:buFont typeface="Arial" pitchFamily="34" charset="0"/>
              <a:buChar char="•"/>
            </a:pPr>
            <a:r>
              <a:rPr lang="en-US" sz="2600" dirty="0" smtClean="0">
                <a:latin typeface="Times New Roman" pitchFamily="18" charset="0"/>
                <a:ea typeface="+mn-ea"/>
                <a:cs typeface="Times New Roman" pitchFamily="18" charset="0"/>
              </a:rPr>
              <a:t>Risk Identification and Prioritization</a:t>
            </a:r>
          </a:p>
          <a:p>
            <a:pPr lvl="2">
              <a:buFont typeface="Arial" pitchFamily="34" charset="0"/>
              <a:buChar char="•"/>
            </a:pPr>
            <a:r>
              <a:rPr lang="en-US" sz="2600" dirty="0" smtClean="0">
                <a:latin typeface="Times New Roman" pitchFamily="18" charset="0"/>
                <a:ea typeface="+mn-ea"/>
                <a:cs typeface="Times New Roman" pitchFamily="18" charset="0"/>
              </a:rPr>
              <a:t>Risk Appetite, Tolerances and Limits</a:t>
            </a:r>
          </a:p>
          <a:p>
            <a:pPr lvl="2">
              <a:buFont typeface="Arial" pitchFamily="34" charset="0"/>
              <a:buChar char="•"/>
            </a:pPr>
            <a:r>
              <a:rPr lang="en-US" sz="2600" dirty="0" smtClean="0">
                <a:latin typeface="Times New Roman" pitchFamily="18" charset="0"/>
                <a:ea typeface="+mn-ea"/>
                <a:cs typeface="Times New Roman" pitchFamily="18" charset="0"/>
              </a:rPr>
              <a:t>Risk Management and Controls</a:t>
            </a:r>
          </a:p>
          <a:p>
            <a:pPr lvl="2">
              <a:buFont typeface="Arial" pitchFamily="34" charset="0"/>
              <a:buChar char="•"/>
            </a:pPr>
            <a:r>
              <a:rPr lang="en-US" sz="2600" dirty="0" smtClean="0">
                <a:latin typeface="Times New Roman" pitchFamily="18" charset="0"/>
                <a:ea typeface="+mn-ea"/>
                <a:cs typeface="Times New Roman" pitchFamily="18" charset="0"/>
              </a:rPr>
              <a:t>Risk Reporting and Communications</a:t>
            </a:r>
          </a:p>
          <a:p>
            <a:pPr lvl="2">
              <a:buFont typeface="Arial" pitchFamily="34" charset="0"/>
              <a:buChar char="•"/>
            </a:pPr>
            <a:endParaRPr lang="en-US" sz="2600" dirty="0" smtClean="0">
              <a:latin typeface="Times New Roman" pitchFamily="18" charset="0"/>
              <a:ea typeface="+mn-ea"/>
              <a:cs typeface="Times New Roman" pitchFamily="18" charset="0"/>
            </a:endParaRPr>
          </a:p>
          <a:p>
            <a:pPr lvl="3">
              <a:buFont typeface="Arial" pitchFamily="34" charset="0"/>
              <a:buChar char="•"/>
            </a:pPr>
            <a:endParaRPr lang="en-US" sz="2200" dirty="0" smtClean="0">
              <a:latin typeface="Times New Roman" pitchFamily="18" charset="0"/>
              <a:ea typeface="+mn-ea"/>
              <a:cs typeface="Times New Roman" pitchFamily="18" charset="0"/>
            </a:endParaRPr>
          </a:p>
          <a:p>
            <a:pPr lvl="3">
              <a:buFont typeface="Arial" pitchFamily="34" charset="0"/>
              <a:buChar char="•"/>
            </a:pPr>
            <a:endParaRPr lang="en-US" sz="2200" dirty="0" smtClean="0">
              <a:latin typeface="Times New Roman" pitchFamily="18" charset="0"/>
              <a:ea typeface="+mn-ea"/>
              <a:cs typeface="Times New Roman" pitchFamily="18" charset="0"/>
            </a:endParaRPr>
          </a:p>
          <a:p>
            <a:endParaRPr lang="en-US" dirty="0" smtClean="0"/>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Title 1"/>
          <p:cNvSpPr txBox="1">
            <a:spLocks/>
          </p:cNvSpPr>
          <p:nvPr/>
        </p:nvSpPr>
        <p:spPr>
          <a:xfrm>
            <a:off x="76200" y="427038"/>
            <a:ext cx="6019800" cy="944562"/>
          </a:xfrm>
          <a:prstGeom prst="rect">
            <a:avLst/>
          </a:prstGeom>
        </p:spPr>
        <p:txBody>
          <a:bodyPr vert="horz" rtlCol="0" anchor="ctr">
            <a:normAutofit fontScale="92500" lnSpcReduction="20000"/>
            <a:scene3d>
              <a:camera prst="orthographicFront"/>
              <a:lightRig rig="soft" dir="t"/>
            </a:scene3d>
            <a:sp3d prstMaterial="softEdge">
              <a:bevelT w="25400" h="25400"/>
            </a:sp3d>
          </a:bodyPr>
          <a:lstStyle>
            <a:lvl1pPr algn="ctr" rtl="0" eaLnBrk="1" latinLnBrk="0" hangingPunct="1">
              <a:spcBef>
                <a:spcPct val="0"/>
              </a:spcBef>
              <a:buNone/>
              <a:defRPr kumimoji="0" sz="3700" b="1" kern="1200">
                <a:solidFill>
                  <a:srgbClr val="002060"/>
                </a:solidFill>
                <a:effectLst>
                  <a:outerShdw blurRad="31750" dist="25400" dir="5400000" algn="tl" rotWithShape="0">
                    <a:srgbClr val="000000">
                      <a:alpha val="25000"/>
                    </a:srgbClr>
                  </a:outerShdw>
                </a:effectLst>
                <a:latin typeface="Times New Roman" pitchFamily="18" charset="0"/>
                <a:ea typeface="+mj-ea"/>
                <a:cs typeface="Times New Roman" pitchFamily="18" charset="0"/>
              </a:defRPr>
            </a:lvl1pPr>
            <a:extLst/>
          </a:lstStyle>
          <a:p>
            <a:pPr algn="l"/>
            <a:r>
              <a:rPr lang="en-US" dirty="0" smtClean="0"/>
              <a:t>ORSA-What is Included in Manual</a:t>
            </a:r>
            <a:endParaRPr lang="en-US" dirty="0"/>
          </a:p>
        </p:txBody>
      </p:sp>
      <p:sp>
        <p:nvSpPr>
          <p:cNvPr id="5" name="Slide Number Placeholder 4"/>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16</a:t>
            </a:fld>
            <a:endParaRPr lang="en-US" dirty="0">
              <a:solidFill>
                <a:srgbClr val="000000"/>
              </a:solidFill>
            </a:endParaRPr>
          </a:p>
        </p:txBody>
      </p:sp>
    </p:spTree>
    <p:extLst>
      <p:ext uri="{BB962C8B-B14F-4D97-AF65-F5344CB8AC3E}">
        <p14:creationId xmlns:p14="http://schemas.microsoft.com/office/powerpoint/2010/main" val="12102955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371600"/>
            <a:ext cx="8458200" cy="5181600"/>
          </a:xfrm>
        </p:spPr>
        <p:txBody>
          <a:bodyPr>
            <a:normAutofit fontScale="25000" lnSpcReduction="20000"/>
          </a:bodyPr>
          <a:lstStyle/>
          <a:p>
            <a:pPr marL="285750" lvl="1">
              <a:buFont typeface="Arial" pitchFamily="34" charset="0"/>
              <a:buChar char="•"/>
            </a:pPr>
            <a:r>
              <a:rPr lang="en-US" sz="8300" dirty="0">
                <a:latin typeface="Times New Roman" pitchFamily="18" charset="0"/>
                <a:cs typeface="Times New Roman" pitchFamily="18" charset="0"/>
              </a:rPr>
              <a:t>Section 2-Insurer assessment of risk exposure</a:t>
            </a:r>
          </a:p>
          <a:p>
            <a:pPr marL="679450" lvl="2">
              <a:buFont typeface="Arial" pitchFamily="34" charset="0"/>
              <a:buChar char="•"/>
            </a:pPr>
            <a:r>
              <a:rPr lang="en-US" sz="6800" dirty="0" smtClean="0">
                <a:latin typeface="Times New Roman" pitchFamily="18" charset="0"/>
                <a:ea typeface="+mn-ea"/>
                <a:cs typeface="Times New Roman" pitchFamily="18" charset="0"/>
              </a:rPr>
              <a:t>This section typically identifies where the insurer believes its major risks lie (e.g. interest rate risk, equity risk, catastrophe risk, terrorism risk, certain lines of business, certain investment risks, etc.)</a:t>
            </a:r>
          </a:p>
          <a:p>
            <a:pPr marL="679450" lvl="2">
              <a:buFont typeface="Arial" pitchFamily="34" charset="0"/>
              <a:buChar char="•"/>
            </a:pPr>
            <a:r>
              <a:rPr lang="en-US" sz="6800" dirty="0" smtClean="0">
                <a:latin typeface="Times New Roman" pitchFamily="18" charset="0"/>
                <a:ea typeface="+mn-ea"/>
                <a:cs typeface="Times New Roman" pitchFamily="18" charset="0"/>
              </a:rPr>
              <a:t>May also identify financing risk (debt covenants, rating agency requirements, unused debt or unused liquidity)</a:t>
            </a:r>
          </a:p>
          <a:p>
            <a:pPr marL="679450" lvl="2">
              <a:buFont typeface="Arial" pitchFamily="34" charset="0"/>
              <a:buChar char="•"/>
            </a:pPr>
            <a:r>
              <a:rPr lang="en-US" sz="6800" dirty="0" smtClean="0">
                <a:latin typeface="Times New Roman" pitchFamily="18" charset="0"/>
                <a:ea typeface="+mn-ea"/>
                <a:cs typeface="Times New Roman" pitchFamily="18" charset="0"/>
              </a:rPr>
              <a:t>Typically contains some amount of discussion on how each of the risks are mitigated. In some cases the information may be very quantitative (e.g. limits), in other cases more qualitative (e.g. reinsurance limits, hedging program discussion and limits, and other more specific </a:t>
            </a:r>
            <a:r>
              <a:rPr lang="en-US" sz="6800" dirty="0" err="1" smtClean="0">
                <a:latin typeface="Times New Roman" pitchFamily="18" charset="0"/>
                <a:ea typeface="+mn-ea"/>
                <a:cs typeface="Times New Roman" pitchFamily="18" charset="0"/>
              </a:rPr>
              <a:t>mitigators</a:t>
            </a:r>
            <a:r>
              <a:rPr lang="en-US" sz="6800" dirty="0" smtClean="0">
                <a:latin typeface="Times New Roman" pitchFamily="18" charset="0"/>
                <a:ea typeface="+mn-ea"/>
                <a:cs typeface="Times New Roman" pitchFamily="18" charset="0"/>
              </a:rPr>
              <a:t> for more specific risks. </a:t>
            </a:r>
          </a:p>
          <a:p>
            <a:pPr marL="679450" lvl="2">
              <a:buFont typeface="Arial" pitchFamily="34" charset="0"/>
              <a:buChar char="•"/>
            </a:pPr>
            <a:r>
              <a:rPr lang="en-US" sz="6800" dirty="0" smtClean="0">
                <a:latin typeface="Times New Roman" pitchFamily="18" charset="0"/>
                <a:ea typeface="+mn-ea"/>
                <a:cs typeface="Times New Roman" pitchFamily="18" charset="0"/>
              </a:rPr>
              <a:t>Less of a sales opportunity and less need to be examined that section 1 since it will likely tend to be more specific and factual. </a:t>
            </a:r>
          </a:p>
          <a:p>
            <a:pPr marL="679450" lvl="2">
              <a:buFont typeface="Arial" pitchFamily="34" charset="0"/>
              <a:buChar char="•"/>
            </a:pPr>
            <a:r>
              <a:rPr lang="en-US" sz="6800" dirty="0" smtClean="0">
                <a:latin typeface="Times New Roman" pitchFamily="18" charset="0"/>
                <a:ea typeface="+mn-ea"/>
                <a:cs typeface="Times New Roman" pitchFamily="18" charset="0"/>
              </a:rPr>
              <a:t>Maybe the single most important  part of the ORSA to the extent company can articulate how well the </a:t>
            </a:r>
            <a:r>
              <a:rPr lang="en-US" sz="6800" dirty="0" err="1" smtClean="0">
                <a:latin typeface="Times New Roman" pitchFamily="18" charset="0"/>
                <a:ea typeface="+mn-ea"/>
                <a:cs typeface="Times New Roman" pitchFamily="18" charset="0"/>
              </a:rPr>
              <a:t>mitigators</a:t>
            </a:r>
            <a:r>
              <a:rPr lang="en-US" sz="6800" dirty="0" smtClean="0">
                <a:latin typeface="Times New Roman" pitchFamily="18" charset="0"/>
                <a:ea typeface="+mn-ea"/>
                <a:cs typeface="Times New Roman" pitchFamily="18" charset="0"/>
              </a:rPr>
              <a:t> and stresses are used and relate to the major risks of the company.</a:t>
            </a:r>
          </a:p>
          <a:p>
            <a:pPr marL="679450" lvl="2">
              <a:buFont typeface="Arial" pitchFamily="34" charset="0"/>
              <a:buChar char="•"/>
            </a:pPr>
            <a:r>
              <a:rPr lang="en-US" sz="6800" dirty="0" smtClean="0">
                <a:latin typeface="Times New Roman" pitchFamily="18" charset="0"/>
                <a:ea typeface="+mn-ea"/>
                <a:cs typeface="Times New Roman" pitchFamily="18" charset="0"/>
              </a:rPr>
              <a:t>Particularly helpful where there is a particular area of concern that the regulator may have (e.g. low interest rate environment, concentration risk, etc.)</a:t>
            </a:r>
          </a:p>
          <a:p>
            <a:pPr marL="679450" lvl="2">
              <a:buFont typeface="Arial" pitchFamily="34" charset="0"/>
              <a:buChar char="•"/>
            </a:pPr>
            <a:r>
              <a:rPr lang="en-US" sz="6800" dirty="0" smtClean="0">
                <a:latin typeface="Times New Roman" pitchFamily="18" charset="0"/>
                <a:ea typeface="+mn-ea"/>
                <a:cs typeface="Times New Roman" pitchFamily="18" charset="0"/>
              </a:rPr>
              <a:t>Helpful because it demonstrates the rigor and thoughtfulness of the company. </a:t>
            </a:r>
          </a:p>
          <a:p>
            <a:pPr marL="679450" lvl="2">
              <a:buFont typeface="Arial" pitchFamily="34" charset="0"/>
              <a:buChar char="•"/>
            </a:pPr>
            <a:r>
              <a:rPr lang="en-US" sz="6800" dirty="0" smtClean="0">
                <a:latin typeface="Times New Roman" pitchFamily="18" charset="0"/>
                <a:ea typeface="+mn-ea"/>
                <a:cs typeface="Times New Roman" pitchFamily="18" charset="0"/>
              </a:rPr>
              <a:t>Likely would need to be explained by the company to make sure there is a good understanding. </a:t>
            </a:r>
          </a:p>
          <a:p>
            <a:pPr marL="679450" lvl="2">
              <a:buFont typeface="Arial" pitchFamily="34" charset="0"/>
              <a:buChar char="•"/>
            </a:pPr>
            <a:r>
              <a:rPr lang="en-US" sz="6800" dirty="0" smtClean="0">
                <a:latin typeface="Times New Roman" pitchFamily="18" charset="0"/>
                <a:ea typeface="+mn-ea"/>
                <a:cs typeface="Times New Roman" pitchFamily="18" charset="0"/>
              </a:rPr>
              <a:t>Role of the examiner vs. analyst to avoid duplication</a:t>
            </a:r>
          </a:p>
          <a:p>
            <a:pPr lvl="3">
              <a:buFont typeface="Arial" pitchFamily="34" charset="0"/>
              <a:buChar char="•"/>
            </a:pPr>
            <a:endParaRPr lang="en-US" sz="2200" dirty="0" smtClean="0">
              <a:latin typeface="Times New Roman" pitchFamily="18" charset="0"/>
              <a:ea typeface="+mn-ea"/>
              <a:cs typeface="Times New Roman" pitchFamily="18" charset="0"/>
            </a:endParaRPr>
          </a:p>
          <a:p>
            <a:pPr lvl="1"/>
            <a:endParaRPr lang="en-US" dirty="0" smtClean="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Title 1"/>
          <p:cNvSpPr txBox="1">
            <a:spLocks/>
          </p:cNvSpPr>
          <p:nvPr/>
        </p:nvSpPr>
        <p:spPr>
          <a:xfrm>
            <a:off x="76200" y="427038"/>
            <a:ext cx="8415528" cy="715962"/>
          </a:xfrm>
          <a:prstGeom prst="rect">
            <a:avLst/>
          </a:prstGeom>
        </p:spPr>
        <p:txBody>
          <a:bodyPr vert="horz" rtlCol="0" anchor="ctr">
            <a:normAutofit/>
            <a:scene3d>
              <a:camera prst="orthographicFront"/>
              <a:lightRig rig="soft" dir="t"/>
            </a:scene3d>
            <a:sp3d prstMaterial="softEdge">
              <a:bevelT w="25400" h="25400"/>
            </a:sp3d>
          </a:bodyPr>
          <a:lstStyle>
            <a:lvl1pPr algn="ctr" rtl="0" eaLnBrk="1" latinLnBrk="0" hangingPunct="1">
              <a:spcBef>
                <a:spcPct val="0"/>
              </a:spcBef>
              <a:buNone/>
              <a:defRPr kumimoji="0" sz="3700" b="1" kern="1200">
                <a:solidFill>
                  <a:srgbClr val="002060"/>
                </a:solidFill>
                <a:effectLst>
                  <a:outerShdw blurRad="31750" dist="25400" dir="5400000" algn="tl" rotWithShape="0">
                    <a:srgbClr val="000000">
                      <a:alpha val="25000"/>
                    </a:srgbClr>
                  </a:outerShdw>
                </a:effectLst>
                <a:latin typeface="Times New Roman" pitchFamily="18" charset="0"/>
                <a:ea typeface="+mj-ea"/>
                <a:cs typeface="Times New Roman" pitchFamily="18" charset="0"/>
              </a:defRPr>
            </a:lvl1pPr>
            <a:extLst/>
          </a:lstStyle>
          <a:p>
            <a:pPr algn="l"/>
            <a:r>
              <a:rPr lang="en-US" dirty="0" smtClean="0"/>
              <a:t>ORSA-What to Expect</a:t>
            </a:r>
            <a:endParaRPr lang="en-US" dirty="0"/>
          </a:p>
        </p:txBody>
      </p:sp>
      <p:sp>
        <p:nvSpPr>
          <p:cNvPr id="5" name="Slide Number Placeholder 4"/>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17</a:t>
            </a:fld>
            <a:endParaRPr lang="en-US" dirty="0">
              <a:solidFill>
                <a:srgbClr val="000000"/>
              </a:solidFill>
            </a:endParaRPr>
          </a:p>
        </p:txBody>
      </p:sp>
    </p:spTree>
    <p:extLst>
      <p:ext uri="{BB962C8B-B14F-4D97-AF65-F5344CB8AC3E}">
        <p14:creationId xmlns:p14="http://schemas.microsoft.com/office/powerpoint/2010/main" val="330284345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524000"/>
            <a:ext cx="8229600" cy="4724400"/>
          </a:xfrm>
        </p:spPr>
        <p:txBody>
          <a:bodyPr>
            <a:normAutofit lnSpcReduction="10000"/>
          </a:bodyPr>
          <a:lstStyle/>
          <a:p>
            <a:pPr marL="292100" lvl="1">
              <a:buFont typeface="Arial" pitchFamily="34" charset="0"/>
              <a:buChar char="•"/>
            </a:pPr>
            <a:r>
              <a:rPr lang="en-US" sz="3200" dirty="0">
                <a:latin typeface="Times New Roman" pitchFamily="18" charset="0"/>
                <a:cs typeface="Times New Roman" pitchFamily="18" charset="0"/>
              </a:rPr>
              <a:t>Section 3-Group risk capital and prospective solvency assessment</a:t>
            </a:r>
          </a:p>
          <a:p>
            <a:pPr marL="682625" lvl="2" indent="-231775">
              <a:buFont typeface="Arial" pitchFamily="34" charset="0"/>
              <a:buChar char="•"/>
            </a:pPr>
            <a:r>
              <a:rPr lang="en-US" dirty="0" smtClean="0">
                <a:latin typeface="Times New Roman" pitchFamily="18" charset="0"/>
                <a:cs typeface="Times New Roman" pitchFamily="18" charset="0"/>
              </a:rPr>
              <a:t>Combines outcomes of sections 1 and 2</a:t>
            </a:r>
            <a:endParaRPr lang="en-US" dirty="0">
              <a:latin typeface="Times New Roman" pitchFamily="18" charset="0"/>
              <a:cs typeface="Times New Roman" pitchFamily="18" charset="0"/>
            </a:endParaRPr>
          </a:p>
          <a:p>
            <a:pPr marL="682625" lvl="2" indent="-231775">
              <a:buFont typeface="Arial" pitchFamily="34" charset="0"/>
              <a:buChar char="•"/>
            </a:pPr>
            <a:r>
              <a:rPr lang="en-US" sz="2600" dirty="0" smtClean="0">
                <a:latin typeface="Times New Roman" pitchFamily="18" charset="0"/>
                <a:ea typeface="+mn-ea"/>
                <a:cs typeface="Times New Roman" pitchFamily="18" charset="0"/>
              </a:rPr>
              <a:t>Testing available capital</a:t>
            </a:r>
          </a:p>
          <a:p>
            <a:pPr marL="682625" lvl="2" indent="-231775">
              <a:buFont typeface="Arial" pitchFamily="34" charset="0"/>
              <a:buChar char="•"/>
            </a:pPr>
            <a:r>
              <a:rPr lang="en-US" sz="2600" dirty="0" smtClean="0">
                <a:latin typeface="Times New Roman" pitchFamily="18" charset="0"/>
                <a:ea typeface="+mn-ea"/>
                <a:cs typeface="Times New Roman" pitchFamily="18" charset="0"/>
              </a:rPr>
              <a:t>Description of methods and assumptions used</a:t>
            </a:r>
          </a:p>
          <a:p>
            <a:pPr marL="1149350" lvl="3">
              <a:buFont typeface="Arial" pitchFamily="34" charset="0"/>
              <a:buChar char="•"/>
            </a:pPr>
            <a:r>
              <a:rPr lang="en-US" sz="2200" dirty="0" smtClean="0">
                <a:latin typeface="Times New Roman" pitchFamily="18" charset="0"/>
                <a:ea typeface="+mn-ea"/>
                <a:cs typeface="Times New Roman" pitchFamily="18" charset="0"/>
              </a:rPr>
              <a:t>Basis of accounting (e.g. GAAP, economic)</a:t>
            </a:r>
          </a:p>
          <a:p>
            <a:pPr marL="1149350" lvl="3">
              <a:buFont typeface="Arial" pitchFamily="34" charset="0"/>
              <a:buChar char="•"/>
            </a:pPr>
            <a:r>
              <a:rPr lang="en-US" sz="2200" dirty="0" smtClean="0">
                <a:latin typeface="Times New Roman" pitchFamily="18" charset="0"/>
                <a:ea typeface="+mn-ea"/>
                <a:cs typeface="Times New Roman" pitchFamily="18" charset="0"/>
              </a:rPr>
              <a:t>Time Horizon (e.g. for economic)</a:t>
            </a:r>
          </a:p>
          <a:p>
            <a:pPr marL="1149350" lvl="3">
              <a:buFont typeface="Arial" pitchFamily="34" charset="0"/>
              <a:buChar char="•"/>
            </a:pPr>
            <a:r>
              <a:rPr lang="en-US" sz="2200" dirty="0" smtClean="0">
                <a:latin typeface="Times New Roman" pitchFamily="18" charset="0"/>
                <a:ea typeface="+mn-ea"/>
                <a:cs typeface="Times New Roman" pitchFamily="18" charset="0"/>
              </a:rPr>
              <a:t>Value at risk (</a:t>
            </a:r>
            <a:r>
              <a:rPr lang="en-US" sz="2200" dirty="0" err="1" smtClean="0">
                <a:latin typeface="Times New Roman" pitchFamily="18" charset="0"/>
                <a:ea typeface="+mn-ea"/>
                <a:cs typeface="Times New Roman" pitchFamily="18" charset="0"/>
              </a:rPr>
              <a:t>Var</a:t>
            </a:r>
            <a:r>
              <a:rPr lang="en-US" sz="2200" dirty="0" smtClean="0">
                <a:latin typeface="Times New Roman" pitchFamily="18" charset="0"/>
                <a:ea typeface="+mn-ea"/>
                <a:cs typeface="Times New Roman" pitchFamily="18" charset="0"/>
              </a:rPr>
              <a:t>), Tail-value at risk (TVAR), Probability of Ruin</a:t>
            </a:r>
          </a:p>
          <a:p>
            <a:pPr marL="1149350" lvl="3">
              <a:buFont typeface="Arial" pitchFamily="34" charset="0"/>
              <a:buChar char="•"/>
            </a:pPr>
            <a:r>
              <a:rPr lang="en-US" sz="2200" dirty="0" smtClean="0">
                <a:latin typeface="Times New Roman" pitchFamily="18" charset="0"/>
                <a:ea typeface="+mn-ea"/>
                <a:cs typeface="Times New Roman" pitchFamily="18" charset="0"/>
              </a:rPr>
              <a:t>AA solvency, 99.X%, 1-year VAR, TVAR or CTE, X% of RBC, </a:t>
            </a:r>
            <a:r>
              <a:rPr lang="en-US" sz="2200" dirty="0" err="1" smtClean="0">
                <a:latin typeface="Times New Roman" pitchFamily="18" charset="0"/>
                <a:ea typeface="+mn-ea"/>
                <a:cs typeface="Times New Roman" pitchFamily="18" charset="0"/>
              </a:rPr>
              <a:t>etc</a:t>
            </a:r>
            <a:endParaRPr lang="en-US" sz="2200" dirty="0" smtClean="0">
              <a:latin typeface="Times New Roman" pitchFamily="18" charset="0"/>
              <a:ea typeface="+mn-ea"/>
              <a:cs typeface="Times New Roman" pitchFamily="18" charset="0"/>
            </a:endParaRPr>
          </a:p>
          <a:p>
            <a:pPr marL="1149350" lvl="3">
              <a:buFont typeface="Arial" pitchFamily="34" charset="0"/>
              <a:buChar char="•"/>
            </a:pPr>
            <a:r>
              <a:rPr lang="en-US" sz="2200" dirty="0" smtClean="0">
                <a:latin typeface="Times New Roman" pitchFamily="18" charset="0"/>
                <a:ea typeface="+mn-ea"/>
                <a:cs typeface="Times New Roman" pitchFamily="18" charset="0"/>
              </a:rPr>
              <a:t>Aggregation or diversification </a:t>
            </a:r>
          </a:p>
          <a:p>
            <a:pPr lvl="3">
              <a:buFont typeface="Arial" pitchFamily="34" charset="0"/>
              <a:buChar char="•"/>
            </a:pPr>
            <a:endParaRPr lang="en-US" sz="2600" dirty="0" smtClean="0">
              <a:latin typeface="Times New Roman" pitchFamily="18" charset="0"/>
              <a:ea typeface="+mn-ea"/>
              <a:cs typeface="Times New Roman" pitchFamily="18" charset="0"/>
            </a:endParaRPr>
          </a:p>
          <a:p>
            <a:pPr lvl="2">
              <a:buFont typeface="Arial" pitchFamily="34" charset="0"/>
              <a:buChar char="•"/>
            </a:pPr>
            <a:endParaRPr lang="en-US" sz="2600" dirty="0" smtClean="0">
              <a:latin typeface="Times New Roman" pitchFamily="18" charset="0"/>
              <a:ea typeface="+mn-ea"/>
              <a:cs typeface="Times New Roman" pitchFamily="18" charset="0"/>
            </a:endParaRPr>
          </a:p>
          <a:p>
            <a:pPr lvl="3">
              <a:buFont typeface="Arial" pitchFamily="34" charset="0"/>
              <a:buChar char="•"/>
            </a:pPr>
            <a:endParaRPr lang="en-US" sz="2200" dirty="0" smtClean="0">
              <a:latin typeface="Times New Roman" pitchFamily="18" charset="0"/>
              <a:ea typeface="+mn-ea"/>
              <a:cs typeface="Times New Roman" pitchFamily="18" charset="0"/>
            </a:endParaRPr>
          </a:p>
          <a:p>
            <a:pPr lvl="3">
              <a:buFont typeface="Arial" pitchFamily="34" charset="0"/>
              <a:buChar char="•"/>
            </a:pPr>
            <a:endParaRPr lang="en-US" sz="2200" dirty="0" smtClean="0">
              <a:latin typeface="Times New Roman" pitchFamily="18" charset="0"/>
              <a:ea typeface="+mn-ea"/>
              <a:cs typeface="Times New Roman" pitchFamily="18" charset="0"/>
            </a:endParaRPr>
          </a:p>
          <a:p>
            <a:endParaRPr lang="en-US" dirty="0" smtClean="0"/>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Title 1"/>
          <p:cNvSpPr txBox="1">
            <a:spLocks/>
          </p:cNvSpPr>
          <p:nvPr/>
        </p:nvSpPr>
        <p:spPr>
          <a:xfrm>
            <a:off x="76200" y="381000"/>
            <a:ext cx="7010400" cy="1143000"/>
          </a:xfrm>
          <a:prstGeom prst="rect">
            <a:avLst/>
          </a:prstGeom>
        </p:spPr>
        <p:txBody>
          <a:bodyPr vert="horz" rtlCol="0" anchor="ctr">
            <a:normAutofit lnSpcReduction="10000"/>
            <a:scene3d>
              <a:camera prst="orthographicFront"/>
              <a:lightRig rig="soft" dir="t"/>
            </a:scene3d>
            <a:sp3d prstMaterial="softEdge">
              <a:bevelT w="25400" h="25400"/>
            </a:sp3d>
          </a:bodyPr>
          <a:lstStyle>
            <a:lvl1pPr algn="ctr" rtl="0" eaLnBrk="1" latinLnBrk="0" hangingPunct="1">
              <a:spcBef>
                <a:spcPct val="0"/>
              </a:spcBef>
              <a:buNone/>
              <a:defRPr kumimoji="0" sz="3700" b="1" kern="1200">
                <a:solidFill>
                  <a:srgbClr val="002060"/>
                </a:solidFill>
                <a:effectLst>
                  <a:outerShdw blurRad="31750" dist="25400" dir="5400000" algn="tl" rotWithShape="0">
                    <a:srgbClr val="000000">
                      <a:alpha val="25000"/>
                    </a:srgbClr>
                  </a:outerShdw>
                </a:effectLst>
                <a:latin typeface="Times New Roman" pitchFamily="18" charset="0"/>
                <a:ea typeface="+mj-ea"/>
                <a:cs typeface="Times New Roman" pitchFamily="18" charset="0"/>
              </a:defRPr>
            </a:lvl1pPr>
            <a:extLst/>
          </a:lstStyle>
          <a:p>
            <a:pPr algn="l"/>
            <a:r>
              <a:rPr lang="en-US" dirty="0" smtClean="0"/>
              <a:t>ORSA-What is Included in Manual</a:t>
            </a:r>
            <a:endParaRPr lang="en-US" dirty="0"/>
          </a:p>
        </p:txBody>
      </p:sp>
      <p:sp>
        <p:nvSpPr>
          <p:cNvPr id="5" name="Slide Number Placeholder 4"/>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18</a:t>
            </a:fld>
            <a:endParaRPr lang="en-US" dirty="0">
              <a:solidFill>
                <a:srgbClr val="000000"/>
              </a:solidFill>
            </a:endParaRPr>
          </a:p>
        </p:txBody>
      </p:sp>
    </p:spTree>
    <p:extLst>
      <p:ext uri="{BB962C8B-B14F-4D97-AF65-F5344CB8AC3E}">
        <p14:creationId xmlns:p14="http://schemas.microsoft.com/office/powerpoint/2010/main" val="390145779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371600"/>
            <a:ext cx="8458200" cy="5181600"/>
          </a:xfrm>
        </p:spPr>
        <p:txBody>
          <a:bodyPr>
            <a:normAutofit fontScale="25000" lnSpcReduction="20000"/>
          </a:bodyPr>
          <a:lstStyle/>
          <a:p>
            <a:pPr marL="285750" lvl="1">
              <a:buFont typeface="Arial" pitchFamily="34" charset="0"/>
              <a:buChar char="•"/>
            </a:pPr>
            <a:r>
              <a:rPr lang="en-US" sz="9600" dirty="0">
                <a:latin typeface="Times New Roman" pitchFamily="18" charset="0"/>
                <a:cs typeface="Times New Roman" pitchFamily="18" charset="0"/>
              </a:rPr>
              <a:t>Section 3-Group risk capital and prospective solvency assessment</a:t>
            </a:r>
          </a:p>
          <a:p>
            <a:pPr marL="682625" lvl="2" indent="-231775">
              <a:buFont typeface="Arial" pitchFamily="34" charset="0"/>
              <a:buChar char="•"/>
            </a:pPr>
            <a:r>
              <a:rPr lang="en-US" sz="7200" dirty="0" smtClean="0">
                <a:latin typeface="Times New Roman" pitchFamily="18" charset="0"/>
                <a:ea typeface="+mn-ea"/>
                <a:cs typeface="Times New Roman" pitchFamily="18" charset="0"/>
              </a:rPr>
              <a:t>Perhaps the most useful section, particularly to the analysis process</a:t>
            </a:r>
          </a:p>
          <a:p>
            <a:pPr marL="682625" lvl="2" indent="-231775">
              <a:buFont typeface="Arial" pitchFamily="34" charset="0"/>
              <a:buChar char="•"/>
            </a:pPr>
            <a:r>
              <a:rPr lang="en-US" sz="7200" dirty="0" smtClean="0">
                <a:latin typeface="Times New Roman" pitchFamily="18" charset="0"/>
                <a:ea typeface="+mn-ea"/>
                <a:cs typeface="Times New Roman" pitchFamily="18" charset="0"/>
              </a:rPr>
              <a:t>Provides a new window (to rating agency capital) that was always desired but rarely provided to regulators. Typically some comparison to SAP RBC. </a:t>
            </a:r>
          </a:p>
          <a:p>
            <a:pPr marL="682625" lvl="2" indent="-231775">
              <a:buFont typeface="Arial" pitchFamily="34" charset="0"/>
              <a:buChar char="•"/>
            </a:pPr>
            <a:r>
              <a:rPr lang="en-US" sz="7200" dirty="0" smtClean="0">
                <a:latin typeface="Times New Roman" pitchFamily="18" charset="0"/>
                <a:ea typeface="+mn-ea"/>
                <a:cs typeface="Times New Roman" pitchFamily="18" charset="0"/>
              </a:rPr>
              <a:t>Provides even more useful data for the more sophisticated companies in the form of an economic capital. Some of the largest companies will likely submit an assessment that may share Solvency II type of methods (1 year 99.5% </a:t>
            </a:r>
            <a:r>
              <a:rPr lang="en-US" sz="7200" dirty="0" err="1" smtClean="0">
                <a:latin typeface="Times New Roman" pitchFamily="18" charset="0"/>
                <a:ea typeface="+mn-ea"/>
                <a:cs typeface="Times New Roman" pitchFamily="18" charset="0"/>
              </a:rPr>
              <a:t>Var</a:t>
            </a:r>
            <a:r>
              <a:rPr lang="en-US" sz="7200" dirty="0" smtClean="0">
                <a:latin typeface="Times New Roman" pitchFamily="18" charset="0"/>
                <a:ea typeface="+mn-ea"/>
                <a:cs typeface="Times New Roman" pitchFamily="18" charset="0"/>
              </a:rPr>
              <a:t> approach) or methods looked for by rating agencies (e.g. AA rating from S&amp;P)</a:t>
            </a:r>
          </a:p>
          <a:p>
            <a:pPr marL="682625" lvl="2" indent="-231775">
              <a:buFont typeface="Arial" pitchFamily="34" charset="0"/>
              <a:buChar char="•"/>
            </a:pPr>
            <a:r>
              <a:rPr lang="en-US" sz="7200" dirty="0" smtClean="0">
                <a:latin typeface="Times New Roman" pitchFamily="18" charset="0"/>
                <a:ea typeface="+mn-ea"/>
                <a:cs typeface="Times New Roman" pitchFamily="18" charset="0"/>
              </a:rPr>
              <a:t>May identify the capital by areas of risk. </a:t>
            </a:r>
          </a:p>
          <a:p>
            <a:pPr marL="682625" lvl="2" indent="-231775">
              <a:buFont typeface="Arial" pitchFamily="34" charset="0"/>
              <a:buChar char="•"/>
            </a:pPr>
            <a:r>
              <a:rPr lang="en-US" sz="7200" dirty="0" smtClean="0">
                <a:latin typeface="Times New Roman" pitchFamily="18" charset="0"/>
                <a:ea typeface="+mn-ea"/>
                <a:cs typeface="Times New Roman" pitchFamily="18" charset="0"/>
              </a:rPr>
              <a:t>May discuss liquidity in addition to capital in similar fashion.</a:t>
            </a:r>
          </a:p>
          <a:p>
            <a:pPr marL="682625" lvl="2" indent="-231775">
              <a:buFont typeface="Arial" pitchFamily="34" charset="0"/>
              <a:buChar char="•"/>
            </a:pPr>
            <a:r>
              <a:rPr lang="en-US" sz="7200" dirty="0" smtClean="0">
                <a:latin typeface="Times New Roman" pitchFamily="18" charset="0"/>
                <a:ea typeface="+mn-ea"/>
                <a:cs typeface="Times New Roman" pitchFamily="18" charset="0"/>
              </a:rPr>
              <a:t>Should include how the capital changes under different stresses.</a:t>
            </a:r>
          </a:p>
          <a:p>
            <a:pPr marL="682625" lvl="2" indent="-231775">
              <a:buFont typeface="Arial" pitchFamily="34" charset="0"/>
              <a:buChar char="•"/>
            </a:pPr>
            <a:r>
              <a:rPr lang="en-US" sz="7200" dirty="0">
                <a:latin typeface="Times New Roman" pitchFamily="18" charset="0"/>
                <a:cs typeface="Times New Roman" pitchFamily="18" charset="0"/>
              </a:rPr>
              <a:t>Particularly helpful where there is </a:t>
            </a:r>
            <a:r>
              <a:rPr lang="en-US" sz="7200" dirty="0" smtClean="0">
                <a:latin typeface="Times New Roman" pitchFamily="18" charset="0"/>
                <a:cs typeface="Times New Roman" pitchFamily="18" charset="0"/>
              </a:rPr>
              <a:t>concern regarding sensitivity of the business plan to ratings. </a:t>
            </a:r>
            <a:endParaRPr lang="en-US" sz="7200" dirty="0">
              <a:latin typeface="Times New Roman" pitchFamily="18" charset="0"/>
              <a:cs typeface="Times New Roman" pitchFamily="18" charset="0"/>
            </a:endParaRPr>
          </a:p>
          <a:p>
            <a:pPr marL="682625" lvl="2" indent="-231775">
              <a:buFont typeface="Arial" pitchFamily="34" charset="0"/>
              <a:buChar char="•"/>
            </a:pPr>
            <a:r>
              <a:rPr lang="en-US" sz="7200" dirty="0" smtClean="0">
                <a:latin typeface="Times New Roman" pitchFamily="18" charset="0"/>
                <a:cs typeface="Times New Roman" pitchFamily="18" charset="0"/>
              </a:rPr>
              <a:t>Similar to section 2, demonstrates </a:t>
            </a:r>
            <a:r>
              <a:rPr lang="en-US" sz="7200" dirty="0">
                <a:latin typeface="Times New Roman" pitchFamily="18" charset="0"/>
                <a:cs typeface="Times New Roman" pitchFamily="18" charset="0"/>
              </a:rPr>
              <a:t>the rigor and thoughtfulness of the company. </a:t>
            </a:r>
          </a:p>
          <a:p>
            <a:pPr marL="682625" lvl="2" indent="-231775">
              <a:buFont typeface="Arial" pitchFamily="34" charset="0"/>
              <a:buChar char="•"/>
            </a:pPr>
            <a:r>
              <a:rPr lang="en-US" sz="7200" dirty="0" smtClean="0">
                <a:latin typeface="Times New Roman" pitchFamily="18" charset="0"/>
                <a:cs typeface="Times New Roman" pitchFamily="18" charset="0"/>
              </a:rPr>
              <a:t>May </a:t>
            </a:r>
            <a:r>
              <a:rPr lang="en-US" sz="7200" dirty="0">
                <a:latin typeface="Times New Roman" pitchFamily="18" charset="0"/>
                <a:cs typeface="Times New Roman" pitchFamily="18" charset="0"/>
              </a:rPr>
              <a:t>need to be explained by the company to make sure there is a good understanding. </a:t>
            </a:r>
          </a:p>
          <a:p>
            <a:pPr marL="682625" lvl="2" indent="-231775">
              <a:buFont typeface="Arial" pitchFamily="34" charset="0"/>
              <a:buChar char="•"/>
            </a:pPr>
            <a:r>
              <a:rPr lang="en-US" sz="7200" dirty="0">
                <a:latin typeface="Times New Roman" pitchFamily="18" charset="0"/>
                <a:cs typeface="Times New Roman" pitchFamily="18" charset="0"/>
              </a:rPr>
              <a:t>Role of the examiner </a:t>
            </a:r>
            <a:r>
              <a:rPr lang="en-US" sz="7200" dirty="0" smtClean="0">
                <a:latin typeface="Times New Roman" pitchFamily="18" charset="0"/>
                <a:cs typeface="Times New Roman" pitchFamily="18" charset="0"/>
              </a:rPr>
              <a:t>vs. </a:t>
            </a:r>
            <a:r>
              <a:rPr lang="en-US" sz="7200" dirty="0">
                <a:latin typeface="Times New Roman" pitchFamily="18" charset="0"/>
                <a:cs typeface="Times New Roman" pitchFamily="18" charset="0"/>
              </a:rPr>
              <a:t>analyst to avoid duplication</a:t>
            </a:r>
          </a:p>
          <a:p>
            <a:pPr lvl="1"/>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Title 1"/>
          <p:cNvSpPr txBox="1">
            <a:spLocks/>
          </p:cNvSpPr>
          <p:nvPr/>
        </p:nvSpPr>
        <p:spPr>
          <a:xfrm>
            <a:off x="76200" y="228600"/>
            <a:ext cx="6019800" cy="914400"/>
          </a:xfrm>
          <a:prstGeom prst="rect">
            <a:avLst/>
          </a:prstGeom>
        </p:spPr>
        <p:txBody>
          <a:bodyPr vert="horz" rtlCol="0" anchor="ctr">
            <a:normAutofit/>
            <a:scene3d>
              <a:camera prst="orthographicFront"/>
              <a:lightRig rig="soft" dir="t"/>
            </a:scene3d>
            <a:sp3d prstMaterial="softEdge">
              <a:bevelT w="25400" h="25400"/>
            </a:sp3d>
          </a:bodyPr>
          <a:lstStyle>
            <a:lvl1pPr algn="ctr" rtl="0" eaLnBrk="1" latinLnBrk="0" hangingPunct="1">
              <a:spcBef>
                <a:spcPct val="0"/>
              </a:spcBef>
              <a:buNone/>
              <a:defRPr kumimoji="0" sz="3700" b="1" kern="1200">
                <a:solidFill>
                  <a:srgbClr val="002060"/>
                </a:solidFill>
                <a:effectLst>
                  <a:outerShdw blurRad="31750" dist="25400" dir="5400000" algn="tl" rotWithShape="0">
                    <a:srgbClr val="000000">
                      <a:alpha val="25000"/>
                    </a:srgbClr>
                  </a:outerShdw>
                </a:effectLst>
                <a:latin typeface="Times New Roman" pitchFamily="18" charset="0"/>
                <a:ea typeface="+mj-ea"/>
                <a:cs typeface="Times New Roman" pitchFamily="18" charset="0"/>
              </a:defRPr>
            </a:lvl1pPr>
            <a:extLst/>
          </a:lstStyle>
          <a:p>
            <a:pPr algn="l"/>
            <a:r>
              <a:rPr lang="en-US" dirty="0" smtClean="0"/>
              <a:t>ORSA-What to Expect</a:t>
            </a:r>
            <a:endParaRPr lang="en-US" dirty="0"/>
          </a:p>
        </p:txBody>
      </p:sp>
      <p:sp>
        <p:nvSpPr>
          <p:cNvPr id="5" name="Slide Number Placeholder 4"/>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19</a:t>
            </a:fld>
            <a:endParaRPr lang="en-US" dirty="0">
              <a:solidFill>
                <a:srgbClr val="000000"/>
              </a:solidFill>
            </a:endParaRPr>
          </a:p>
        </p:txBody>
      </p:sp>
    </p:spTree>
    <p:extLst>
      <p:ext uri="{BB962C8B-B14F-4D97-AF65-F5344CB8AC3E}">
        <p14:creationId xmlns:p14="http://schemas.microsoft.com/office/powerpoint/2010/main" val="7229995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5562600" cy="1143000"/>
          </a:xfrm>
        </p:spPr>
        <p:txBody>
          <a:bodyPr/>
          <a:lstStyle/>
          <a:p>
            <a:r>
              <a:rPr lang="en-US" dirty="0" smtClean="0"/>
              <a:t>Recap and Going Forward</a:t>
            </a:r>
            <a:endParaRPr lang="en-US" dirty="0"/>
          </a:p>
        </p:txBody>
      </p:sp>
      <p:sp>
        <p:nvSpPr>
          <p:cNvPr id="5" name="Content Placeholder 4"/>
          <p:cNvSpPr>
            <a:spLocks noGrp="1"/>
          </p:cNvSpPr>
          <p:nvPr>
            <p:ph idx="1"/>
          </p:nvPr>
        </p:nvSpPr>
        <p:spPr>
          <a:xfrm>
            <a:off x="457200" y="1600200"/>
            <a:ext cx="7696200" cy="4648200"/>
          </a:xfrm>
        </p:spPr>
        <p:txBody>
          <a:bodyPr/>
          <a:lstStyle/>
          <a:p>
            <a:r>
              <a:rPr lang="en-US" sz="2800" dirty="0" smtClean="0"/>
              <a:t>Touching on ERM and Governance in Existing U.S. Solvency Regulatio</a:t>
            </a:r>
            <a:r>
              <a:rPr lang="en-US" dirty="0" smtClean="0"/>
              <a:t>n</a:t>
            </a:r>
          </a:p>
          <a:p>
            <a:pPr lvl="1"/>
            <a:r>
              <a:rPr lang="en-US" sz="2400" dirty="0" smtClean="0"/>
              <a:t>RBC </a:t>
            </a:r>
          </a:p>
          <a:p>
            <a:pPr lvl="1"/>
            <a:r>
              <a:rPr lang="en-US" sz="2400" dirty="0" smtClean="0"/>
              <a:t>Reserves</a:t>
            </a:r>
          </a:p>
          <a:p>
            <a:pPr lvl="1"/>
            <a:r>
              <a:rPr lang="en-US" sz="2400" dirty="0" smtClean="0"/>
              <a:t>Analysis </a:t>
            </a:r>
          </a:p>
          <a:p>
            <a:pPr lvl="1"/>
            <a:r>
              <a:rPr lang="en-US" sz="2400" dirty="0" smtClean="0"/>
              <a:t>Exams</a:t>
            </a:r>
          </a:p>
          <a:p>
            <a:pPr marL="0" indent="0">
              <a:buNone/>
            </a:pPr>
            <a:endParaRPr lang="en-US" sz="900" dirty="0" smtClean="0"/>
          </a:p>
          <a:p>
            <a:r>
              <a:rPr lang="en-US" sz="2800" dirty="0" smtClean="0"/>
              <a:t>ORSA Coming On Line</a:t>
            </a:r>
          </a:p>
          <a:p>
            <a:pPr marL="0" indent="0">
              <a:buNone/>
            </a:pPr>
            <a:endParaRPr lang="en-US" sz="900" dirty="0" smtClean="0"/>
          </a:p>
          <a:p>
            <a:r>
              <a:rPr lang="en-US" sz="2800" dirty="0" smtClean="0"/>
              <a:t>Corporate Governance Standards / Best Practices Being Developed</a:t>
            </a:r>
            <a:endParaRPr lang="en-US" sz="2800" dirty="0"/>
          </a:p>
        </p:txBody>
      </p:sp>
      <p:pic>
        <p:nvPicPr>
          <p:cNvPr id="7170" name="Picture 2" descr="C:\Documents and Settings\lfelice\Local Settings\Temporary Internet Files\Content.IE5\THGBDW98\MM90018558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590800"/>
            <a:ext cx="5810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Documents and Settings\lfelice\Local Settings\Temporary Internet Files\Content.IE5\THGBDW98\MM90018558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30853"/>
            <a:ext cx="5810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Documents and Settings\lfelice\Local Settings\Temporary Internet Files\Content.IE5\THGBDW98\MM90018558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89288" y="3522532"/>
            <a:ext cx="5810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Documents and Settings\lfelice\Local Settings\Temporary Internet Files\Content.IE5\THGBDW98\MM90018558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960683"/>
            <a:ext cx="581025" cy="3524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2</a:t>
            </a:fld>
            <a:endParaRPr lang="en-US" dirty="0">
              <a:solidFill>
                <a:srgbClr val="000000"/>
              </a:solidFill>
            </a:endParaRPr>
          </a:p>
        </p:txBody>
      </p:sp>
    </p:spTree>
    <p:extLst>
      <p:ext uri="{BB962C8B-B14F-4D97-AF65-F5344CB8AC3E}">
        <p14:creationId xmlns:p14="http://schemas.microsoft.com/office/powerpoint/2010/main" val="217250715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5"/>
          <p:cNvSpPr txBox="1">
            <a:spLocks noChangeArrowheads="1"/>
          </p:cNvSpPr>
          <p:nvPr/>
        </p:nvSpPr>
        <p:spPr bwMode="auto">
          <a:xfrm>
            <a:off x="442913" y="227013"/>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4000"/>
          </a:p>
        </p:txBody>
      </p:sp>
      <p:sp>
        <p:nvSpPr>
          <p:cNvPr id="2" name="Title 1"/>
          <p:cNvSpPr>
            <a:spLocks noGrp="1"/>
          </p:cNvSpPr>
          <p:nvPr>
            <p:ph type="ctrTitle"/>
          </p:nvPr>
        </p:nvSpPr>
        <p:spPr>
          <a:xfrm>
            <a:off x="709613" y="3124200"/>
            <a:ext cx="7772400" cy="1470025"/>
          </a:xfrm>
        </p:spPr>
        <p:txBody>
          <a:bodyPr/>
          <a:lstStyle/>
          <a:p>
            <a:r>
              <a:rPr lang="en-US" sz="3200" dirty="0" smtClean="0"/>
              <a:t>Solvency Modernization Initiative (SMI):</a:t>
            </a:r>
            <a:br>
              <a:rPr lang="en-US" sz="3200" dirty="0" smtClean="0"/>
            </a:br>
            <a:r>
              <a:rPr lang="en-US" dirty="0" smtClean="0"/>
              <a:t>Corporate Governance</a:t>
            </a:r>
            <a:endParaRPr lang="en-US" dirty="0"/>
          </a:p>
        </p:txBody>
      </p:sp>
      <p:sp>
        <p:nvSpPr>
          <p:cNvPr id="3" name="Slide Number Placeholder 2"/>
          <p:cNvSpPr>
            <a:spLocks noGrp="1"/>
          </p:cNvSpPr>
          <p:nvPr>
            <p:ph type="sldNum" sz="quarter" idx="12"/>
          </p:nvPr>
        </p:nvSpPr>
        <p:spPr/>
        <p:txBody>
          <a:bodyPr/>
          <a:lstStyle/>
          <a:p>
            <a:pPr>
              <a:buClr>
                <a:srgbClr val="000000"/>
              </a:buClr>
              <a:buFont typeface="Arial" charset="0"/>
              <a:buNone/>
              <a:defRPr/>
            </a:pPr>
            <a:fld id="{EC6DC4E7-BEEA-4E90-835B-614A34E90A82}" type="slidenum">
              <a:rPr lang="en-US" smtClean="0">
                <a:solidFill>
                  <a:srgbClr val="000000"/>
                </a:solidFill>
              </a:rPr>
              <a:pPr>
                <a:buClr>
                  <a:srgbClr val="000000"/>
                </a:buClr>
                <a:buFont typeface="Arial" charset="0"/>
                <a:buNone/>
                <a:defRPr/>
              </a:pPr>
              <a:t>20</a:t>
            </a:fld>
            <a:endParaRPr lang="en-US" dirty="0">
              <a:solidFill>
                <a:srgbClr val="000000"/>
              </a:solidFill>
            </a:endParaRPr>
          </a:p>
        </p:txBody>
      </p:sp>
    </p:spTree>
    <p:extLst>
      <p:ext uri="{BB962C8B-B14F-4D97-AF65-F5344CB8AC3E}">
        <p14:creationId xmlns:p14="http://schemas.microsoft.com/office/powerpoint/2010/main" val="404745602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609600" y="1905000"/>
            <a:ext cx="7696200" cy="3886200"/>
          </a:xfrm>
        </p:spPr>
        <p:txBody>
          <a:bodyPr/>
          <a:lstStyle/>
          <a:p>
            <a:pPr eaLnBrk="1" hangingPunct="1">
              <a:spcBef>
                <a:spcPts val="0"/>
              </a:spcBef>
              <a:spcAft>
                <a:spcPts val="1800"/>
              </a:spcAft>
            </a:pPr>
            <a:r>
              <a:rPr lang="en-US" dirty="0" smtClean="0"/>
              <a:t>What is Corporate Governance?</a:t>
            </a:r>
          </a:p>
          <a:p>
            <a:pPr lvl="1" eaLnBrk="1" hangingPunct="1">
              <a:spcBef>
                <a:spcPts val="0"/>
              </a:spcBef>
              <a:spcAft>
                <a:spcPts val="1800"/>
              </a:spcAft>
            </a:pPr>
            <a:r>
              <a:rPr lang="en-US" dirty="0" smtClean="0"/>
              <a:t>CG address insurer insolvencies</a:t>
            </a:r>
          </a:p>
          <a:p>
            <a:pPr eaLnBrk="1" hangingPunct="1">
              <a:spcBef>
                <a:spcPts val="0"/>
              </a:spcBef>
              <a:spcAft>
                <a:spcPts val="1800"/>
              </a:spcAft>
              <a:buFont typeface="Arial" pitchFamily="34" charset="0"/>
              <a:buChar char="•"/>
            </a:pPr>
            <a:r>
              <a:rPr lang="en-US" dirty="0"/>
              <a:t>Rules and practices ensuring:</a:t>
            </a:r>
          </a:p>
          <a:p>
            <a:pPr lvl="1" eaLnBrk="1" hangingPunct="1">
              <a:spcBef>
                <a:spcPts val="0"/>
              </a:spcBef>
              <a:spcAft>
                <a:spcPts val="1800"/>
              </a:spcAft>
            </a:pPr>
            <a:r>
              <a:rPr lang="en-US" dirty="0"/>
              <a:t>Accountability</a:t>
            </a:r>
          </a:p>
          <a:p>
            <a:pPr lvl="1" eaLnBrk="1" hangingPunct="1">
              <a:spcBef>
                <a:spcPts val="0"/>
              </a:spcBef>
              <a:spcAft>
                <a:spcPts val="1800"/>
              </a:spcAft>
            </a:pPr>
            <a:r>
              <a:rPr lang="en-US" dirty="0"/>
              <a:t>fairness and</a:t>
            </a:r>
          </a:p>
          <a:p>
            <a:pPr lvl="1" eaLnBrk="1" hangingPunct="1">
              <a:spcBef>
                <a:spcPts val="0"/>
              </a:spcBef>
              <a:spcAft>
                <a:spcPts val="1800"/>
              </a:spcAft>
            </a:pPr>
            <a:r>
              <a:rPr lang="en-US" dirty="0"/>
              <a:t>Transparency</a:t>
            </a:r>
          </a:p>
          <a:p>
            <a:pPr lvl="1" eaLnBrk="1" hangingPunct="1">
              <a:spcBef>
                <a:spcPts val="0"/>
              </a:spcBef>
              <a:spcAft>
                <a:spcPts val="1800"/>
              </a:spcAft>
            </a:pPr>
            <a:endParaRPr lang="en-US" dirty="0" smtClean="0"/>
          </a:p>
        </p:txBody>
      </p:sp>
      <p:sp>
        <p:nvSpPr>
          <p:cNvPr id="4" name="Title 1"/>
          <p:cNvSpPr txBox="1">
            <a:spLocks/>
          </p:cNvSpPr>
          <p:nvPr/>
        </p:nvSpPr>
        <p:spPr bwMode="auto">
          <a:xfrm>
            <a:off x="76200" y="687250"/>
            <a:ext cx="8229600" cy="78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5400">
                <a:solidFill>
                  <a:schemeClr val="tx2"/>
                </a:solidFill>
                <a:latin typeface="+mj-lt"/>
                <a:ea typeface="+mj-ea"/>
                <a:cs typeface="+mj-cs"/>
              </a:defRPr>
            </a:lvl1pPr>
            <a:lvl2pPr algn="l" rtl="0" eaLnBrk="0" fontAlgn="base" hangingPunct="0">
              <a:lnSpc>
                <a:spcPct val="85000"/>
              </a:lnSpc>
              <a:spcBef>
                <a:spcPct val="0"/>
              </a:spcBef>
              <a:spcAft>
                <a:spcPct val="0"/>
              </a:spcAft>
              <a:defRPr sz="5400">
                <a:solidFill>
                  <a:schemeClr val="tx2"/>
                </a:solidFill>
                <a:latin typeface="Haettenschweiler" pitchFamily="34" charset="0"/>
              </a:defRPr>
            </a:lvl2pPr>
            <a:lvl3pPr algn="l" rtl="0" eaLnBrk="0" fontAlgn="base" hangingPunct="0">
              <a:lnSpc>
                <a:spcPct val="85000"/>
              </a:lnSpc>
              <a:spcBef>
                <a:spcPct val="0"/>
              </a:spcBef>
              <a:spcAft>
                <a:spcPct val="0"/>
              </a:spcAft>
              <a:defRPr sz="5400">
                <a:solidFill>
                  <a:schemeClr val="tx2"/>
                </a:solidFill>
                <a:latin typeface="Haettenschweiler" pitchFamily="34" charset="0"/>
              </a:defRPr>
            </a:lvl3pPr>
            <a:lvl4pPr algn="l" rtl="0" eaLnBrk="0" fontAlgn="base" hangingPunct="0">
              <a:lnSpc>
                <a:spcPct val="85000"/>
              </a:lnSpc>
              <a:spcBef>
                <a:spcPct val="0"/>
              </a:spcBef>
              <a:spcAft>
                <a:spcPct val="0"/>
              </a:spcAft>
              <a:defRPr sz="5400">
                <a:solidFill>
                  <a:schemeClr val="tx2"/>
                </a:solidFill>
                <a:latin typeface="Haettenschweiler" pitchFamily="34" charset="0"/>
              </a:defRPr>
            </a:lvl4pPr>
            <a:lvl5pPr algn="l" rtl="0" eaLnBrk="0" fontAlgn="base" hangingPunct="0">
              <a:lnSpc>
                <a:spcPct val="85000"/>
              </a:lnSpc>
              <a:spcBef>
                <a:spcPct val="0"/>
              </a:spcBef>
              <a:spcAft>
                <a:spcPct val="0"/>
              </a:spcAft>
              <a:defRPr sz="5400">
                <a:solidFill>
                  <a:schemeClr val="tx2"/>
                </a:solidFill>
                <a:latin typeface="Haettenschweiler" pitchFamily="34" charset="0"/>
              </a:defRPr>
            </a:lvl5pPr>
            <a:lvl6pPr marL="457200" algn="l" rtl="0" fontAlgn="base">
              <a:lnSpc>
                <a:spcPct val="85000"/>
              </a:lnSpc>
              <a:spcBef>
                <a:spcPct val="0"/>
              </a:spcBef>
              <a:spcAft>
                <a:spcPct val="0"/>
              </a:spcAft>
              <a:defRPr sz="5400">
                <a:solidFill>
                  <a:schemeClr val="tx2"/>
                </a:solidFill>
                <a:latin typeface="Haettenschweiler" pitchFamily="34" charset="0"/>
              </a:defRPr>
            </a:lvl6pPr>
            <a:lvl7pPr marL="914400" algn="l" rtl="0" fontAlgn="base">
              <a:lnSpc>
                <a:spcPct val="85000"/>
              </a:lnSpc>
              <a:spcBef>
                <a:spcPct val="0"/>
              </a:spcBef>
              <a:spcAft>
                <a:spcPct val="0"/>
              </a:spcAft>
              <a:defRPr sz="5400">
                <a:solidFill>
                  <a:schemeClr val="tx2"/>
                </a:solidFill>
                <a:latin typeface="Haettenschweiler" pitchFamily="34" charset="0"/>
              </a:defRPr>
            </a:lvl7pPr>
            <a:lvl8pPr marL="1371600" algn="l" rtl="0" fontAlgn="base">
              <a:lnSpc>
                <a:spcPct val="85000"/>
              </a:lnSpc>
              <a:spcBef>
                <a:spcPct val="0"/>
              </a:spcBef>
              <a:spcAft>
                <a:spcPct val="0"/>
              </a:spcAft>
              <a:defRPr sz="5400">
                <a:solidFill>
                  <a:schemeClr val="tx2"/>
                </a:solidFill>
                <a:latin typeface="Haettenschweiler" pitchFamily="34" charset="0"/>
              </a:defRPr>
            </a:lvl8pPr>
            <a:lvl9pPr marL="1828800" algn="l" rtl="0" fontAlgn="base">
              <a:lnSpc>
                <a:spcPct val="85000"/>
              </a:lnSpc>
              <a:spcBef>
                <a:spcPct val="0"/>
              </a:spcBef>
              <a:spcAft>
                <a:spcPct val="0"/>
              </a:spcAft>
              <a:defRPr sz="5400">
                <a:solidFill>
                  <a:schemeClr val="tx2"/>
                </a:solidFill>
                <a:latin typeface="Haettenschweiler" pitchFamily="34" charset="0"/>
              </a:defRPr>
            </a:lvl9pPr>
          </a:lstStyle>
          <a:p>
            <a:r>
              <a:rPr lang="en-US" dirty="0" smtClean="0"/>
              <a:t>What is Corporate Governance?</a:t>
            </a:r>
            <a:endParaRPr lang="en-US" dirty="0"/>
          </a:p>
        </p:txBody>
      </p:sp>
      <p:sp>
        <p:nvSpPr>
          <p:cNvPr id="2" name="Slide Number Placeholder 1"/>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21</a:t>
            </a:fld>
            <a:endParaRPr lang="en-US" dirty="0">
              <a:solidFill>
                <a:srgbClr val="000000"/>
              </a:solidFill>
            </a:endParaRPr>
          </a:p>
        </p:txBody>
      </p:sp>
    </p:spTree>
    <p:extLst>
      <p:ext uri="{BB962C8B-B14F-4D97-AF65-F5344CB8AC3E}">
        <p14:creationId xmlns:p14="http://schemas.microsoft.com/office/powerpoint/2010/main" val="71362456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609600" y="1600200"/>
            <a:ext cx="7696200" cy="4068763"/>
          </a:xfrm>
        </p:spPr>
        <p:txBody>
          <a:bodyPr/>
          <a:lstStyle/>
          <a:p>
            <a:pPr eaLnBrk="1" hangingPunct="1">
              <a:spcBef>
                <a:spcPts val="0"/>
              </a:spcBef>
              <a:spcAft>
                <a:spcPts val="1800"/>
              </a:spcAft>
              <a:buFontTx/>
              <a:buNone/>
            </a:pPr>
            <a:r>
              <a:rPr lang="en-US" dirty="0" smtClean="0"/>
              <a:t>Rules and practices ensuring:</a:t>
            </a:r>
          </a:p>
          <a:p>
            <a:pPr eaLnBrk="1" hangingPunct="1">
              <a:spcBef>
                <a:spcPts val="0"/>
              </a:spcBef>
              <a:spcAft>
                <a:spcPts val="1800"/>
              </a:spcAft>
            </a:pPr>
            <a:r>
              <a:rPr lang="en-US" sz="2400" i="1" dirty="0" smtClean="0">
                <a:solidFill>
                  <a:schemeClr val="tx1"/>
                </a:solidFill>
              </a:rPr>
              <a:t>Accountability</a:t>
            </a:r>
          </a:p>
          <a:p>
            <a:pPr eaLnBrk="1" hangingPunct="1">
              <a:spcBef>
                <a:spcPts val="0"/>
              </a:spcBef>
              <a:spcAft>
                <a:spcPts val="1800"/>
              </a:spcAft>
            </a:pPr>
            <a:r>
              <a:rPr lang="en-US" sz="2400" i="1" dirty="0" smtClean="0">
                <a:solidFill>
                  <a:schemeClr val="tx1"/>
                </a:solidFill>
              </a:rPr>
              <a:t>fairness and</a:t>
            </a:r>
          </a:p>
          <a:p>
            <a:pPr eaLnBrk="1" hangingPunct="1">
              <a:spcBef>
                <a:spcPts val="0"/>
              </a:spcBef>
              <a:spcAft>
                <a:spcPts val="1800"/>
              </a:spcAft>
            </a:pPr>
            <a:r>
              <a:rPr lang="en-US" sz="2400" i="1" dirty="0" smtClean="0">
                <a:solidFill>
                  <a:schemeClr val="tx1"/>
                </a:solidFill>
              </a:rPr>
              <a:t>Transparency</a:t>
            </a:r>
          </a:p>
          <a:p>
            <a:pPr eaLnBrk="1" hangingPunct="1">
              <a:spcBef>
                <a:spcPts val="0"/>
              </a:spcBef>
              <a:spcAft>
                <a:spcPts val="1800"/>
              </a:spcAft>
              <a:buFontTx/>
              <a:buNone/>
            </a:pPr>
            <a:r>
              <a:rPr lang="en-US" dirty="0" smtClean="0">
                <a:solidFill>
                  <a:schemeClr val="tx1"/>
                </a:solidFill>
              </a:rPr>
              <a:t>Between </a:t>
            </a:r>
            <a:r>
              <a:rPr lang="en-US" dirty="0" smtClean="0"/>
              <a:t>insurers and </a:t>
            </a:r>
            <a:r>
              <a:rPr lang="en-US" dirty="0" smtClean="0">
                <a:solidFill>
                  <a:schemeClr val="tx1"/>
                </a:solidFill>
              </a:rPr>
              <a:t>stakeholders. </a:t>
            </a:r>
          </a:p>
        </p:txBody>
      </p:sp>
      <p:sp>
        <p:nvSpPr>
          <p:cNvPr id="4" name="Title 1"/>
          <p:cNvSpPr txBox="1">
            <a:spLocks/>
          </p:cNvSpPr>
          <p:nvPr/>
        </p:nvSpPr>
        <p:spPr bwMode="auto">
          <a:xfrm>
            <a:off x="152400" y="433010"/>
            <a:ext cx="7315200" cy="78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5400">
                <a:solidFill>
                  <a:schemeClr val="tx2"/>
                </a:solidFill>
                <a:latin typeface="+mj-lt"/>
                <a:ea typeface="+mj-ea"/>
                <a:cs typeface="+mj-cs"/>
              </a:defRPr>
            </a:lvl1pPr>
            <a:lvl2pPr algn="l" rtl="0" eaLnBrk="0" fontAlgn="base" hangingPunct="0">
              <a:lnSpc>
                <a:spcPct val="85000"/>
              </a:lnSpc>
              <a:spcBef>
                <a:spcPct val="0"/>
              </a:spcBef>
              <a:spcAft>
                <a:spcPct val="0"/>
              </a:spcAft>
              <a:defRPr sz="5400">
                <a:solidFill>
                  <a:schemeClr val="tx2"/>
                </a:solidFill>
                <a:latin typeface="Haettenschweiler" pitchFamily="34" charset="0"/>
              </a:defRPr>
            </a:lvl2pPr>
            <a:lvl3pPr algn="l" rtl="0" eaLnBrk="0" fontAlgn="base" hangingPunct="0">
              <a:lnSpc>
                <a:spcPct val="85000"/>
              </a:lnSpc>
              <a:spcBef>
                <a:spcPct val="0"/>
              </a:spcBef>
              <a:spcAft>
                <a:spcPct val="0"/>
              </a:spcAft>
              <a:defRPr sz="5400">
                <a:solidFill>
                  <a:schemeClr val="tx2"/>
                </a:solidFill>
                <a:latin typeface="Haettenschweiler" pitchFamily="34" charset="0"/>
              </a:defRPr>
            </a:lvl3pPr>
            <a:lvl4pPr algn="l" rtl="0" eaLnBrk="0" fontAlgn="base" hangingPunct="0">
              <a:lnSpc>
                <a:spcPct val="85000"/>
              </a:lnSpc>
              <a:spcBef>
                <a:spcPct val="0"/>
              </a:spcBef>
              <a:spcAft>
                <a:spcPct val="0"/>
              </a:spcAft>
              <a:defRPr sz="5400">
                <a:solidFill>
                  <a:schemeClr val="tx2"/>
                </a:solidFill>
                <a:latin typeface="Haettenschweiler" pitchFamily="34" charset="0"/>
              </a:defRPr>
            </a:lvl4pPr>
            <a:lvl5pPr algn="l" rtl="0" eaLnBrk="0" fontAlgn="base" hangingPunct="0">
              <a:lnSpc>
                <a:spcPct val="85000"/>
              </a:lnSpc>
              <a:spcBef>
                <a:spcPct val="0"/>
              </a:spcBef>
              <a:spcAft>
                <a:spcPct val="0"/>
              </a:spcAft>
              <a:defRPr sz="5400">
                <a:solidFill>
                  <a:schemeClr val="tx2"/>
                </a:solidFill>
                <a:latin typeface="Haettenschweiler" pitchFamily="34" charset="0"/>
              </a:defRPr>
            </a:lvl5pPr>
            <a:lvl6pPr marL="457200" algn="l" rtl="0" fontAlgn="base">
              <a:lnSpc>
                <a:spcPct val="85000"/>
              </a:lnSpc>
              <a:spcBef>
                <a:spcPct val="0"/>
              </a:spcBef>
              <a:spcAft>
                <a:spcPct val="0"/>
              </a:spcAft>
              <a:defRPr sz="5400">
                <a:solidFill>
                  <a:schemeClr val="tx2"/>
                </a:solidFill>
                <a:latin typeface="Haettenschweiler" pitchFamily="34" charset="0"/>
              </a:defRPr>
            </a:lvl6pPr>
            <a:lvl7pPr marL="914400" algn="l" rtl="0" fontAlgn="base">
              <a:lnSpc>
                <a:spcPct val="85000"/>
              </a:lnSpc>
              <a:spcBef>
                <a:spcPct val="0"/>
              </a:spcBef>
              <a:spcAft>
                <a:spcPct val="0"/>
              </a:spcAft>
              <a:defRPr sz="5400">
                <a:solidFill>
                  <a:schemeClr val="tx2"/>
                </a:solidFill>
                <a:latin typeface="Haettenschweiler" pitchFamily="34" charset="0"/>
              </a:defRPr>
            </a:lvl7pPr>
            <a:lvl8pPr marL="1371600" algn="l" rtl="0" fontAlgn="base">
              <a:lnSpc>
                <a:spcPct val="85000"/>
              </a:lnSpc>
              <a:spcBef>
                <a:spcPct val="0"/>
              </a:spcBef>
              <a:spcAft>
                <a:spcPct val="0"/>
              </a:spcAft>
              <a:defRPr sz="5400">
                <a:solidFill>
                  <a:schemeClr val="tx2"/>
                </a:solidFill>
                <a:latin typeface="Haettenschweiler" pitchFamily="34" charset="0"/>
              </a:defRPr>
            </a:lvl8pPr>
            <a:lvl9pPr marL="1828800" algn="l" rtl="0" fontAlgn="base">
              <a:lnSpc>
                <a:spcPct val="85000"/>
              </a:lnSpc>
              <a:spcBef>
                <a:spcPct val="0"/>
              </a:spcBef>
              <a:spcAft>
                <a:spcPct val="0"/>
              </a:spcAft>
              <a:defRPr sz="5400">
                <a:solidFill>
                  <a:schemeClr val="tx2"/>
                </a:solidFill>
                <a:latin typeface="Haettenschweiler" pitchFamily="34" charset="0"/>
              </a:defRPr>
            </a:lvl9pPr>
          </a:lstStyle>
          <a:p>
            <a:r>
              <a:rPr lang="en-US" dirty="0" smtClean="0"/>
              <a:t>What is Corporate Governance?</a:t>
            </a:r>
            <a:endParaRPr lang="en-US" dirty="0"/>
          </a:p>
        </p:txBody>
      </p:sp>
      <p:sp>
        <p:nvSpPr>
          <p:cNvPr id="2" name="Slide Number Placeholder 1"/>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22</a:t>
            </a:fld>
            <a:endParaRPr lang="en-US" dirty="0">
              <a:solidFill>
                <a:srgbClr val="000000"/>
              </a:solidFill>
            </a:endParaRPr>
          </a:p>
        </p:txBody>
      </p:sp>
    </p:spTree>
    <p:extLst>
      <p:ext uri="{BB962C8B-B14F-4D97-AF65-F5344CB8AC3E}">
        <p14:creationId xmlns:p14="http://schemas.microsoft.com/office/powerpoint/2010/main" val="100641209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7667" name="Rectangle 3"/>
          <p:cNvSpPr>
            <a:spLocks noGrp="1" noChangeArrowheads="1"/>
          </p:cNvSpPr>
          <p:nvPr>
            <p:ph idx="1"/>
          </p:nvPr>
        </p:nvSpPr>
        <p:spPr/>
        <p:txBody>
          <a:bodyPr/>
          <a:lstStyle/>
          <a:p>
            <a:pPr lvl="1">
              <a:lnSpc>
                <a:spcPct val="80000"/>
              </a:lnSpc>
              <a:buFontTx/>
              <a:buNone/>
            </a:pPr>
            <a:r>
              <a:rPr lang="en-US" sz="1300" dirty="0"/>
              <a:t> </a:t>
            </a:r>
          </a:p>
        </p:txBody>
      </p:sp>
      <p:sp>
        <p:nvSpPr>
          <p:cNvPr id="1777754" name="Rectangle 90"/>
          <p:cNvSpPr>
            <a:spLocks noChangeArrowheads="1"/>
          </p:cNvSpPr>
          <p:nvPr/>
        </p:nvSpPr>
        <p:spPr bwMode="auto">
          <a:xfrm>
            <a:off x="1410935" y="2209800"/>
            <a:ext cx="704726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spcAft>
                <a:spcPts val="1200"/>
              </a:spcAft>
            </a:pPr>
            <a:endParaRPr lang="en-US" altLang="ja-JP" sz="2400" dirty="0" smtClean="0">
              <a:latin typeface="Tahoma" pitchFamily="34" charset="0"/>
              <a:ea typeface="ＭＳ Ｐゴシック"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2189000908"/>
              </p:ext>
            </p:extLst>
          </p:nvPr>
        </p:nvGraphicFramePr>
        <p:xfrm>
          <a:off x="228600" y="1295400"/>
          <a:ext cx="7391401" cy="5247640"/>
        </p:xfrm>
        <a:graphic>
          <a:graphicData uri="http://schemas.openxmlformats.org/drawingml/2006/table">
            <a:tbl>
              <a:tblPr firstRow="1" bandRow="1">
                <a:tableStyleId>{5C22544A-7EE6-4342-B048-85BDC9FD1C3A}</a:tableStyleId>
              </a:tblPr>
              <a:tblGrid>
                <a:gridCol w="1940243"/>
                <a:gridCol w="5451158"/>
              </a:tblGrid>
              <a:tr h="370840">
                <a:tc>
                  <a:txBody>
                    <a:bodyPr/>
                    <a:lstStyle/>
                    <a:p>
                      <a:r>
                        <a:rPr lang="en-US" sz="1800" b="0" i="0" u="none" strike="noStrike" kern="1200" baseline="0" dirty="0" smtClean="0">
                          <a:solidFill>
                            <a:schemeClr val="lt1"/>
                          </a:solidFill>
                          <a:latin typeface="+mn-lt"/>
                          <a:ea typeface="+mn-ea"/>
                          <a:cs typeface="+mn-cs"/>
                        </a:rPr>
                        <a:t> </a:t>
                      </a:r>
                      <a:r>
                        <a:rPr lang="en-US" sz="1800" b="1" i="0" u="none" strike="noStrike" kern="1200" baseline="0" dirty="0" smtClean="0">
                          <a:solidFill>
                            <a:schemeClr val="lt1"/>
                          </a:solidFill>
                          <a:latin typeface="+mn-lt"/>
                          <a:ea typeface="+mn-ea"/>
                          <a:cs typeface="+mn-cs"/>
                        </a:rPr>
                        <a:t>Topic </a:t>
                      </a:r>
                      <a:endParaRPr lang="en-US" sz="1800" b="0" i="0" u="none" strike="noStrike" kern="1200" baseline="0" dirty="0" smtClean="0">
                        <a:solidFill>
                          <a:schemeClr val="lt1"/>
                        </a:solidFill>
                        <a:latin typeface="+mn-lt"/>
                        <a:ea typeface="+mn-ea"/>
                        <a:cs typeface="+mn-cs"/>
                      </a:endParaRPr>
                    </a:p>
                  </a:txBody>
                  <a:tcPr/>
                </a:tc>
                <a:tc>
                  <a:txBody>
                    <a:bodyPr/>
                    <a:lstStyle/>
                    <a:p>
                      <a:r>
                        <a:rPr lang="en-US" sz="1800" b="1" i="0" u="none" strike="noStrike" kern="1200" baseline="0" dirty="0" smtClean="0">
                          <a:solidFill>
                            <a:schemeClr val="lt1"/>
                          </a:solidFill>
                          <a:latin typeface="+mn-lt"/>
                          <a:ea typeface="+mn-ea"/>
                          <a:cs typeface="+mn-cs"/>
                        </a:rPr>
                        <a:t>Recommendation </a:t>
                      </a:r>
                      <a:r>
                        <a:rPr lang="en-US" sz="1800" b="0" i="0" u="none" strike="noStrike" kern="1200" baseline="0" dirty="0" smtClean="0">
                          <a:solidFill>
                            <a:schemeClr val="lt1"/>
                          </a:solidFill>
                          <a:latin typeface="+mn-lt"/>
                          <a:ea typeface="+mn-ea"/>
                          <a:cs typeface="+mn-cs"/>
                        </a:rPr>
                        <a:t>	</a:t>
                      </a:r>
                    </a:p>
                  </a:txBody>
                  <a:tcPr/>
                </a:tc>
              </a:tr>
              <a:tr h="370840">
                <a:tc>
                  <a:txBody>
                    <a:bodyPr/>
                    <a:lstStyle/>
                    <a:p>
                      <a:r>
                        <a:rPr lang="en-US" sz="1400" b="0" i="0" u="none" strike="noStrike" kern="1200" baseline="0" dirty="0" smtClean="0">
                          <a:solidFill>
                            <a:schemeClr val="dk1"/>
                          </a:solidFill>
                          <a:latin typeface="+mn-lt"/>
                          <a:ea typeface="+mn-ea"/>
                          <a:cs typeface="+mn-cs"/>
                        </a:rPr>
                        <a:t>Suitability of Persons </a:t>
                      </a:r>
                      <a:endParaRPr lang="en-US" dirty="0"/>
                    </a:p>
                  </a:txBody>
                  <a:tcPr/>
                </a:tc>
                <a:tc>
                  <a:txBody>
                    <a:bodyPr/>
                    <a:lstStyle/>
                    <a:p>
                      <a:r>
                        <a:rPr lang="en-US" sz="1400" b="0" i="0" u="none" strike="noStrike" kern="1200" baseline="0" dirty="0" smtClean="0">
                          <a:solidFill>
                            <a:schemeClr val="dk1"/>
                          </a:solidFill>
                          <a:latin typeface="+mn-lt"/>
                          <a:ea typeface="+mn-ea"/>
                          <a:cs typeface="+mn-cs"/>
                        </a:rPr>
                        <a:t>Specific requirements in relation to individuals’ fitness and propriety should be adopted. </a:t>
                      </a:r>
                      <a:endParaRPr lang="en-US" dirty="0"/>
                    </a:p>
                  </a:txBody>
                  <a:tcPr/>
                </a:tc>
              </a:tr>
              <a:tr h="370840">
                <a:tc>
                  <a:txBody>
                    <a:bodyPr/>
                    <a:lstStyle/>
                    <a:p>
                      <a:r>
                        <a:rPr lang="en-US" sz="1400" b="0" i="0" u="none" strike="noStrike" kern="1200" baseline="0" dirty="0" smtClean="0">
                          <a:solidFill>
                            <a:schemeClr val="tx1"/>
                          </a:solidFill>
                          <a:latin typeface="+mn-lt"/>
                          <a:ea typeface="+mn-ea"/>
                          <a:cs typeface="+mn-cs"/>
                        </a:rPr>
                        <a:t>Corporate Governance </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Consider issuing more guidance on good and bad practices in corporate governance for insurers</a:t>
                      </a:r>
                      <a:endParaRPr lang="en-US" sz="1400" dirty="0"/>
                    </a:p>
                  </a:txBody>
                  <a:tcPr/>
                </a:tc>
              </a:tr>
              <a:tr h="370840">
                <a:tc>
                  <a:txBody>
                    <a:bodyPr/>
                    <a:lstStyle/>
                    <a:p>
                      <a:r>
                        <a:rPr lang="en-US" sz="1400" b="0" i="0" u="none" strike="noStrike" kern="1200" baseline="0" dirty="0" smtClean="0">
                          <a:solidFill>
                            <a:schemeClr val="tx1"/>
                          </a:solidFill>
                          <a:latin typeface="+mn-lt"/>
                          <a:ea typeface="+mn-ea"/>
                          <a:cs typeface="+mn-cs"/>
                        </a:rPr>
                        <a:t>Internal Controls </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Consider the scope for issuing guidance on good and bad practices in internal control. Make a formal requirement for insurers to have an internal audit function. </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Enforcement or Sanctions </a:t>
                      </a:r>
                    </a:p>
                    <a:p>
                      <a:endParaRPr lang="en-US" sz="1400" dirty="0"/>
                    </a:p>
                  </a:txBody>
                  <a:tcPr/>
                </a:tc>
                <a:tc>
                  <a:txBody>
                    <a:bodyPr/>
                    <a:lstStyle/>
                    <a:p>
                      <a:r>
                        <a:rPr lang="en-US" sz="1400" b="0" i="0" u="none" strike="noStrike" kern="1200" baseline="0" dirty="0" smtClean="0">
                          <a:solidFill>
                            <a:schemeClr val="tx1"/>
                          </a:solidFill>
                          <a:latin typeface="+mn-lt"/>
                          <a:ea typeface="+mn-ea"/>
                          <a:cs typeface="+mn-cs"/>
                        </a:rPr>
                        <a:t>The insurance laws should be changed to provide the supervisory authority with powers to fine individual directors and senior managers of insurers</a:t>
                      </a:r>
                      <a:endParaRPr lang="en-US" sz="1400" dirty="0"/>
                    </a:p>
                  </a:txBody>
                  <a:tcPr/>
                </a:tc>
              </a:tr>
              <a:tr h="370840">
                <a:tc>
                  <a:txBody>
                    <a:bodyPr/>
                    <a:lstStyle/>
                    <a:p>
                      <a:r>
                        <a:rPr lang="en-US" sz="1400" b="0" i="0" u="none" strike="noStrike" kern="1200" baseline="0" dirty="0" smtClean="0">
                          <a:solidFill>
                            <a:schemeClr val="tx1"/>
                          </a:solidFill>
                          <a:latin typeface="+mn-lt"/>
                          <a:ea typeface="+mn-ea"/>
                          <a:cs typeface="+mn-cs"/>
                        </a:rPr>
                        <a:t>Risk Assessment and Management </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The relevant laws, regulations or standards should be changed to include a requirement that an insurer have in place comprehensive risk management policies and systems capable of promptly identifying, measuring, assessing, reporting and controlling their risks. 	</a:t>
                      </a:r>
                    </a:p>
                    <a:p>
                      <a:endParaRPr lang="en-US" sz="1400" dirty="0"/>
                    </a:p>
                  </a:txBody>
                  <a:tcPr/>
                </a:tc>
              </a:tr>
              <a:tr h="370840">
                <a:tc>
                  <a:txBody>
                    <a:bodyPr/>
                    <a:lstStyle/>
                    <a:p>
                      <a:r>
                        <a:rPr lang="en-US" sz="1400" b="0" i="0" u="none" strike="noStrike" kern="1200" baseline="0" dirty="0" smtClean="0">
                          <a:solidFill>
                            <a:schemeClr val="tx1"/>
                          </a:solidFill>
                          <a:latin typeface="+mn-lt"/>
                          <a:ea typeface="+mn-ea"/>
                          <a:cs typeface="+mn-cs"/>
                        </a:rPr>
                        <a:t>Insurance Activity: Board Approval Requirement </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The relevant laws or regulation should explicitly provide that an insurer must have in place strategic underwriting and pricing policies approved and reviewed regularly by the Board. 	</a:t>
                      </a:r>
                    </a:p>
                    <a:p>
                      <a:endParaRPr lang="en-US" dirty="0"/>
                    </a:p>
                  </a:txBody>
                  <a:tcPr/>
                </a:tc>
              </a:tr>
            </a:tbl>
          </a:graphicData>
        </a:graphic>
      </p:graphicFrame>
      <p:sp>
        <p:nvSpPr>
          <p:cNvPr id="6" name="Title 1"/>
          <p:cNvSpPr txBox="1">
            <a:spLocks/>
          </p:cNvSpPr>
          <p:nvPr/>
        </p:nvSpPr>
        <p:spPr bwMode="auto">
          <a:xfrm>
            <a:off x="76200" y="198122"/>
            <a:ext cx="7086600" cy="10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5400">
                <a:solidFill>
                  <a:schemeClr val="tx2"/>
                </a:solidFill>
                <a:latin typeface="+mj-lt"/>
                <a:ea typeface="+mj-ea"/>
                <a:cs typeface="+mj-cs"/>
              </a:defRPr>
            </a:lvl1pPr>
            <a:lvl2pPr algn="l" rtl="0" eaLnBrk="0" fontAlgn="base" hangingPunct="0">
              <a:lnSpc>
                <a:spcPct val="85000"/>
              </a:lnSpc>
              <a:spcBef>
                <a:spcPct val="0"/>
              </a:spcBef>
              <a:spcAft>
                <a:spcPct val="0"/>
              </a:spcAft>
              <a:defRPr sz="5400">
                <a:solidFill>
                  <a:schemeClr val="tx2"/>
                </a:solidFill>
                <a:latin typeface="Haettenschweiler" pitchFamily="34" charset="0"/>
              </a:defRPr>
            </a:lvl2pPr>
            <a:lvl3pPr algn="l" rtl="0" eaLnBrk="0" fontAlgn="base" hangingPunct="0">
              <a:lnSpc>
                <a:spcPct val="85000"/>
              </a:lnSpc>
              <a:spcBef>
                <a:spcPct val="0"/>
              </a:spcBef>
              <a:spcAft>
                <a:spcPct val="0"/>
              </a:spcAft>
              <a:defRPr sz="5400">
                <a:solidFill>
                  <a:schemeClr val="tx2"/>
                </a:solidFill>
                <a:latin typeface="Haettenschweiler" pitchFamily="34" charset="0"/>
              </a:defRPr>
            </a:lvl3pPr>
            <a:lvl4pPr algn="l" rtl="0" eaLnBrk="0" fontAlgn="base" hangingPunct="0">
              <a:lnSpc>
                <a:spcPct val="85000"/>
              </a:lnSpc>
              <a:spcBef>
                <a:spcPct val="0"/>
              </a:spcBef>
              <a:spcAft>
                <a:spcPct val="0"/>
              </a:spcAft>
              <a:defRPr sz="5400">
                <a:solidFill>
                  <a:schemeClr val="tx2"/>
                </a:solidFill>
                <a:latin typeface="Haettenschweiler" pitchFamily="34" charset="0"/>
              </a:defRPr>
            </a:lvl4pPr>
            <a:lvl5pPr algn="l" rtl="0" eaLnBrk="0" fontAlgn="base" hangingPunct="0">
              <a:lnSpc>
                <a:spcPct val="85000"/>
              </a:lnSpc>
              <a:spcBef>
                <a:spcPct val="0"/>
              </a:spcBef>
              <a:spcAft>
                <a:spcPct val="0"/>
              </a:spcAft>
              <a:defRPr sz="5400">
                <a:solidFill>
                  <a:schemeClr val="tx2"/>
                </a:solidFill>
                <a:latin typeface="Haettenschweiler" pitchFamily="34" charset="0"/>
              </a:defRPr>
            </a:lvl5pPr>
            <a:lvl6pPr marL="457200" algn="l" rtl="0" fontAlgn="base">
              <a:lnSpc>
                <a:spcPct val="85000"/>
              </a:lnSpc>
              <a:spcBef>
                <a:spcPct val="0"/>
              </a:spcBef>
              <a:spcAft>
                <a:spcPct val="0"/>
              </a:spcAft>
              <a:defRPr sz="5400">
                <a:solidFill>
                  <a:schemeClr val="tx2"/>
                </a:solidFill>
                <a:latin typeface="Haettenschweiler" pitchFamily="34" charset="0"/>
              </a:defRPr>
            </a:lvl6pPr>
            <a:lvl7pPr marL="914400" algn="l" rtl="0" fontAlgn="base">
              <a:lnSpc>
                <a:spcPct val="85000"/>
              </a:lnSpc>
              <a:spcBef>
                <a:spcPct val="0"/>
              </a:spcBef>
              <a:spcAft>
                <a:spcPct val="0"/>
              </a:spcAft>
              <a:defRPr sz="5400">
                <a:solidFill>
                  <a:schemeClr val="tx2"/>
                </a:solidFill>
                <a:latin typeface="Haettenschweiler" pitchFamily="34" charset="0"/>
              </a:defRPr>
            </a:lvl7pPr>
            <a:lvl8pPr marL="1371600" algn="l" rtl="0" fontAlgn="base">
              <a:lnSpc>
                <a:spcPct val="85000"/>
              </a:lnSpc>
              <a:spcBef>
                <a:spcPct val="0"/>
              </a:spcBef>
              <a:spcAft>
                <a:spcPct val="0"/>
              </a:spcAft>
              <a:defRPr sz="5400">
                <a:solidFill>
                  <a:schemeClr val="tx2"/>
                </a:solidFill>
                <a:latin typeface="Haettenschweiler" pitchFamily="34" charset="0"/>
              </a:defRPr>
            </a:lvl8pPr>
            <a:lvl9pPr marL="1828800" algn="l" rtl="0" fontAlgn="base">
              <a:lnSpc>
                <a:spcPct val="85000"/>
              </a:lnSpc>
              <a:spcBef>
                <a:spcPct val="0"/>
              </a:spcBef>
              <a:spcAft>
                <a:spcPct val="0"/>
              </a:spcAft>
              <a:defRPr sz="5400">
                <a:solidFill>
                  <a:schemeClr val="tx2"/>
                </a:solidFill>
                <a:latin typeface="Haettenschweiler" pitchFamily="34" charset="0"/>
              </a:defRPr>
            </a:lvl9pPr>
          </a:lstStyle>
          <a:p>
            <a:r>
              <a:rPr lang="en-US" dirty="0" smtClean="0"/>
              <a:t>FSAP- 2009 CG Recommendations</a:t>
            </a:r>
            <a:endParaRPr lang="en-US" dirty="0"/>
          </a:p>
        </p:txBody>
      </p:sp>
      <p:sp>
        <p:nvSpPr>
          <p:cNvPr id="2" name="Slide Number Placeholder 1"/>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23</a:t>
            </a:fld>
            <a:endParaRPr lang="en-US" dirty="0">
              <a:solidFill>
                <a:srgbClr val="000000"/>
              </a:solidFill>
            </a:endParaRPr>
          </a:p>
        </p:txBody>
      </p:sp>
    </p:spTree>
    <p:extLst>
      <p:ext uri="{BB962C8B-B14F-4D97-AF65-F5344CB8AC3E}">
        <p14:creationId xmlns:p14="http://schemas.microsoft.com/office/powerpoint/2010/main" val="308222369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76200" y="3276599"/>
            <a:ext cx="8307449" cy="2819401"/>
          </a:xfrm>
        </p:spPr>
        <p:txBody>
          <a:bodyPr/>
          <a:lstStyle/>
          <a:p>
            <a:pPr marL="342900" lvl="1" indent="-342900">
              <a:buFontTx/>
              <a:buChar char="•"/>
            </a:pPr>
            <a:r>
              <a:rPr lang="en-US" sz="3200" dirty="0" smtClean="0">
                <a:solidFill>
                  <a:srgbClr val="292934"/>
                </a:solidFill>
              </a:rPr>
              <a:t>Part </a:t>
            </a:r>
            <a:r>
              <a:rPr lang="en-US" sz="3200" dirty="0">
                <a:solidFill>
                  <a:srgbClr val="292934"/>
                </a:solidFill>
              </a:rPr>
              <a:t>of a broader Solvency Modernization </a:t>
            </a:r>
            <a:r>
              <a:rPr lang="en-US" sz="3200" dirty="0" smtClean="0">
                <a:solidFill>
                  <a:srgbClr val="292934"/>
                </a:solidFill>
              </a:rPr>
              <a:t>Initiative</a:t>
            </a:r>
          </a:p>
          <a:p>
            <a:pPr marL="342900" lvl="1" indent="-342900">
              <a:buFontTx/>
              <a:buChar char="•"/>
            </a:pPr>
            <a:r>
              <a:rPr lang="en-US" sz="3200" dirty="0">
                <a:solidFill>
                  <a:srgbClr val="292934"/>
                </a:solidFill>
              </a:rPr>
              <a:t>Considering changes to improve Corporate Governance practices and regulator </a:t>
            </a:r>
            <a:r>
              <a:rPr lang="en-US" sz="3200" dirty="0" smtClean="0">
                <a:solidFill>
                  <a:srgbClr val="292934"/>
                </a:solidFill>
              </a:rPr>
              <a:t>assessment</a:t>
            </a:r>
          </a:p>
          <a:p>
            <a:pPr marL="0" lvl="1" indent="0">
              <a:buNone/>
            </a:pPr>
            <a:endParaRPr lang="en-US" dirty="0">
              <a:solidFill>
                <a:srgbClr val="292934"/>
              </a:solidFill>
            </a:endParaRPr>
          </a:p>
          <a:p>
            <a:pPr marL="342900" lvl="1" indent="-342900">
              <a:buFontTx/>
              <a:buChar char="•"/>
            </a:pPr>
            <a:endParaRPr lang="en-US" dirty="0">
              <a:solidFill>
                <a:srgbClr val="292934"/>
              </a:solidFill>
            </a:endParaRPr>
          </a:p>
          <a:p>
            <a:pPr marL="0" indent="0">
              <a:buNone/>
            </a:pPr>
            <a:endParaRPr lang="en-US" sz="1400" dirty="0"/>
          </a:p>
        </p:txBody>
      </p:sp>
      <p:sp>
        <p:nvSpPr>
          <p:cNvPr id="4" name="Title 1"/>
          <p:cNvSpPr txBox="1">
            <a:spLocks/>
          </p:cNvSpPr>
          <p:nvPr/>
        </p:nvSpPr>
        <p:spPr bwMode="auto">
          <a:xfrm>
            <a:off x="0" y="1195010"/>
            <a:ext cx="6477000" cy="78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5400">
                <a:solidFill>
                  <a:schemeClr val="tx2"/>
                </a:solidFill>
                <a:latin typeface="+mj-lt"/>
                <a:ea typeface="+mj-ea"/>
                <a:cs typeface="+mj-cs"/>
              </a:defRPr>
            </a:lvl1pPr>
            <a:lvl2pPr algn="l" rtl="0" eaLnBrk="0" fontAlgn="base" hangingPunct="0">
              <a:lnSpc>
                <a:spcPct val="85000"/>
              </a:lnSpc>
              <a:spcBef>
                <a:spcPct val="0"/>
              </a:spcBef>
              <a:spcAft>
                <a:spcPct val="0"/>
              </a:spcAft>
              <a:defRPr sz="5400">
                <a:solidFill>
                  <a:schemeClr val="tx2"/>
                </a:solidFill>
                <a:latin typeface="Haettenschweiler" pitchFamily="34" charset="0"/>
              </a:defRPr>
            </a:lvl2pPr>
            <a:lvl3pPr algn="l" rtl="0" eaLnBrk="0" fontAlgn="base" hangingPunct="0">
              <a:lnSpc>
                <a:spcPct val="85000"/>
              </a:lnSpc>
              <a:spcBef>
                <a:spcPct val="0"/>
              </a:spcBef>
              <a:spcAft>
                <a:spcPct val="0"/>
              </a:spcAft>
              <a:defRPr sz="5400">
                <a:solidFill>
                  <a:schemeClr val="tx2"/>
                </a:solidFill>
                <a:latin typeface="Haettenschweiler" pitchFamily="34" charset="0"/>
              </a:defRPr>
            </a:lvl3pPr>
            <a:lvl4pPr algn="l" rtl="0" eaLnBrk="0" fontAlgn="base" hangingPunct="0">
              <a:lnSpc>
                <a:spcPct val="85000"/>
              </a:lnSpc>
              <a:spcBef>
                <a:spcPct val="0"/>
              </a:spcBef>
              <a:spcAft>
                <a:spcPct val="0"/>
              </a:spcAft>
              <a:defRPr sz="5400">
                <a:solidFill>
                  <a:schemeClr val="tx2"/>
                </a:solidFill>
                <a:latin typeface="Haettenschweiler" pitchFamily="34" charset="0"/>
              </a:defRPr>
            </a:lvl4pPr>
            <a:lvl5pPr algn="l" rtl="0" eaLnBrk="0" fontAlgn="base" hangingPunct="0">
              <a:lnSpc>
                <a:spcPct val="85000"/>
              </a:lnSpc>
              <a:spcBef>
                <a:spcPct val="0"/>
              </a:spcBef>
              <a:spcAft>
                <a:spcPct val="0"/>
              </a:spcAft>
              <a:defRPr sz="5400">
                <a:solidFill>
                  <a:schemeClr val="tx2"/>
                </a:solidFill>
                <a:latin typeface="Haettenschweiler" pitchFamily="34" charset="0"/>
              </a:defRPr>
            </a:lvl5pPr>
            <a:lvl6pPr marL="457200" algn="l" rtl="0" fontAlgn="base">
              <a:lnSpc>
                <a:spcPct val="85000"/>
              </a:lnSpc>
              <a:spcBef>
                <a:spcPct val="0"/>
              </a:spcBef>
              <a:spcAft>
                <a:spcPct val="0"/>
              </a:spcAft>
              <a:defRPr sz="5400">
                <a:solidFill>
                  <a:schemeClr val="tx2"/>
                </a:solidFill>
                <a:latin typeface="Haettenschweiler" pitchFamily="34" charset="0"/>
              </a:defRPr>
            </a:lvl6pPr>
            <a:lvl7pPr marL="914400" algn="l" rtl="0" fontAlgn="base">
              <a:lnSpc>
                <a:spcPct val="85000"/>
              </a:lnSpc>
              <a:spcBef>
                <a:spcPct val="0"/>
              </a:spcBef>
              <a:spcAft>
                <a:spcPct val="0"/>
              </a:spcAft>
              <a:defRPr sz="5400">
                <a:solidFill>
                  <a:schemeClr val="tx2"/>
                </a:solidFill>
                <a:latin typeface="Haettenschweiler" pitchFamily="34" charset="0"/>
              </a:defRPr>
            </a:lvl7pPr>
            <a:lvl8pPr marL="1371600" algn="l" rtl="0" fontAlgn="base">
              <a:lnSpc>
                <a:spcPct val="85000"/>
              </a:lnSpc>
              <a:spcBef>
                <a:spcPct val="0"/>
              </a:spcBef>
              <a:spcAft>
                <a:spcPct val="0"/>
              </a:spcAft>
              <a:defRPr sz="5400">
                <a:solidFill>
                  <a:schemeClr val="tx2"/>
                </a:solidFill>
                <a:latin typeface="Haettenschweiler" pitchFamily="34" charset="0"/>
              </a:defRPr>
            </a:lvl8pPr>
            <a:lvl9pPr marL="1828800" algn="l" rtl="0" fontAlgn="base">
              <a:lnSpc>
                <a:spcPct val="85000"/>
              </a:lnSpc>
              <a:spcBef>
                <a:spcPct val="0"/>
              </a:spcBef>
              <a:spcAft>
                <a:spcPct val="0"/>
              </a:spcAft>
              <a:defRPr sz="5400">
                <a:solidFill>
                  <a:schemeClr val="tx2"/>
                </a:solidFill>
                <a:latin typeface="Haettenschweiler" pitchFamily="34" charset="0"/>
              </a:defRPr>
            </a:lvl9pPr>
          </a:lstStyle>
          <a:p>
            <a:r>
              <a:rPr lang="en-US" dirty="0" smtClean="0"/>
              <a:t>Corporate Governance Working Group- Formed</a:t>
            </a:r>
            <a:endParaRPr lang="en-US" dirty="0"/>
          </a:p>
        </p:txBody>
      </p:sp>
      <p:sp>
        <p:nvSpPr>
          <p:cNvPr id="6" name="Rectangle 5"/>
          <p:cNvSpPr/>
          <p:nvPr/>
        </p:nvSpPr>
        <p:spPr>
          <a:xfrm>
            <a:off x="152400" y="6076890"/>
            <a:ext cx="7970520" cy="400110"/>
          </a:xfrm>
          <a:prstGeom prst="rect">
            <a:avLst/>
          </a:prstGeom>
          <a:solidFill>
            <a:schemeClr val="accent1"/>
          </a:solidFill>
        </p:spPr>
        <p:txBody>
          <a:bodyPr wrap="square">
            <a:spAutoFit/>
          </a:bodyPr>
          <a:lstStyle/>
          <a:p>
            <a:r>
              <a:rPr lang="en-US" sz="2000" dirty="0" smtClean="0">
                <a:hlinkClick r:id="rId3"/>
              </a:rPr>
              <a:t>http://www.naic.org/committees_e_isftf_corp_governance.htm</a:t>
            </a:r>
            <a:endParaRPr lang="en-US" sz="2000" dirty="0"/>
          </a:p>
        </p:txBody>
      </p:sp>
      <p:pic>
        <p:nvPicPr>
          <p:cNvPr id="1027" name="Picture 3" descr="C:\Documents and Settings\sflippo\Local Settings\Temporary Internet Files\Content.IE5\CN510CAA\MC90028336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8536" y="743960"/>
            <a:ext cx="1813255" cy="18269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044286" y="2554069"/>
            <a:ext cx="2057400" cy="646331"/>
          </a:xfrm>
          <a:prstGeom prst="rect">
            <a:avLst/>
          </a:prstGeom>
          <a:solidFill>
            <a:schemeClr val="accent1"/>
          </a:solidFill>
        </p:spPr>
        <p:txBody>
          <a:bodyPr wrap="square" rtlCol="0">
            <a:spAutoFit/>
          </a:bodyPr>
          <a:lstStyle/>
          <a:p>
            <a:r>
              <a:rPr lang="en-US" b="1" dirty="0"/>
              <a:t>F</a:t>
            </a:r>
            <a:r>
              <a:rPr lang="en-US" b="1" dirty="0" smtClean="0"/>
              <a:t>ormed </a:t>
            </a:r>
            <a:r>
              <a:rPr lang="en-US" b="1" dirty="0"/>
              <a:t>at the 2009 Winter NM </a:t>
            </a:r>
          </a:p>
        </p:txBody>
      </p:sp>
      <p:sp>
        <p:nvSpPr>
          <p:cNvPr id="2" name="Slide Number Placeholder 1"/>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24</a:t>
            </a:fld>
            <a:endParaRPr lang="en-US" dirty="0">
              <a:solidFill>
                <a:srgbClr val="000000"/>
              </a:solidFill>
            </a:endParaRPr>
          </a:p>
        </p:txBody>
      </p:sp>
    </p:spTree>
    <p:extLst>
      <p:ext uri="{BB962C8B-B14F-4D97-AF65-F5344CB8AC3E}">
        <p14:creationId xmlns:p14="http://schemas.microsoft.com/office/powerpoint/2010/main" val="322917640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7667" name="Rectangle 3"/>
          <p:cNvSpPr>
            <a:spLocks noGrp="1" noChangeArrowheads="1"/>
          </p:cNvSpPr>
          <p:nvPr>
            <p:ph idx="1"/>
          </p:nvPr>
        </p:nvSpPr>
        <p:spPr/>
        <p:txBody>
          <a:bodyPr/>
          <a:lstStyle/>
          <a:p>
            <a:pPr lvl="1">
              <a:lnSpc>
                <a:spcPct val="80000"/>
              </a:lnSpc>
              <a:buFontTx/>
              <a:buNone/>
            </a:pPr>
            <a:r>
              <a:rPr lang="en-US" sz="1300" dirty="0"/>
              <a:t> </a:t>
            </a:r>
          </a:p>
        </p:txBody>
      </p:sp>
      <p:sp>
        <p:nvSpPr>
          <p:cNvPr id="1777754" name="Rectangle 90"/>
          <p:cNvSpPr>
            <a:spLocks noChangeArrowheads="1"/>
          </p:cNvSpPr>
          <p:nvPr/>
        </p:nvSpPr>
        <p:spPr bwMode="auto">
          <a:xfrm>
            <a:off x="1410935" y="2209800"/>
            <a:ext cx="704726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spcAft>
                <a:spcPts val="1200"/>
              </a:spcAft>
            </a:pPr>
            <a:endParaRPr lang="en-US" altLang="ja-JP" sz="2400" dirty="0" smtClean="0">
              <a:latin typeface="Tahoma" pitchFamily="34" charset="0"/>
              <a:ea typeface="ＭＳ Ｐゴシック" charset="-128"/>
            </a:endParaRPr>
          </a:p>
        </p:txBody>
      </p:sp>
      <p:sp>
        <p:nvSpPr>
          <p:cNvPr id="6" name="Title 1"/>
          <p:cNvSpPr txBox="1">
            <a:spLocks/>
          </p:cNvSpPr>
          <p:nvPr/>
        </p:nvSpPr>
        <p:spPr bwMode="auto">
          <a:xfrm>
            <a:off x="304800" y="121922"/>
            <a:ext cx="7086600" cy="10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5400">
                <a:solidFill>
                  <a:schemeClr val="tx2"/>
                </a:solidFill>
                <a:latin typeface="+mj-lt"/>
                <a:ea typeface="+mj-ea"/>
                <a:cs typeface="+mj-cs"/>
              </a:defRPr>
            </a:lvl1pPr>
            <a:lvl2pPr algn="l" rtl="0" eaLnBrk="0" fontAlgn="base" hangingPunct="0">
              <a:lnSpc>
                <a:spcPct val="85000"/>
              </a:lnSpc>
              <a:spcBef>
                <a:spcPct val="0"/>
              </a:spcBef>
              <a:spcAft>
                <a:spcPct val="0"/>
              </a:spcAft>
              <a:defRPr sz="5400">
                <a:solidFill>
                  <a:schemeClr val="tx2"/>
                </a:solidFill>
                <a:latin typeface="Haettenschweiler" pitchFamily="34" charset="0"/>
              </a:defRPr>
            </a:lvl2pPr>
            <a:lvl3pPr algn="l" rtl="0" eaLnBrk="0" fontAlgn="base" hangingPunct="0">
              <a:lnSpc>
                <a:spcPct val="85000"/>
              </a:lnSpc>
              <a:spcBef>
                <a:spcPct val="0"/>
              </a:spcBef>
              <a:spcAft>
                <a:spcPct val="0"/>
              </a:spcAft>
              <a:defRPr sz="5400">
                <a:solidFill>
                  <a:schemeClr val="tx2"/>
                </a:solidFill>
                <a:latin typeface="Haettenschweiler" pitchFamily="34" charset="0"/>
              </a:defRPr>
            </a:lvl3pPr>
            <a:lvl4pPr algn="l" rtl="0" eaLnBrk="0" fontAlgn="base" hangingPunct="0">
              <a:lnSpc>
                <a:spcPct val="85000"/>
              </a:lnSpc>
              <a:spcBef>
                <a:spcPct val="0"/>
              </a:spcBef>
              <a:spcAft>
                <a:spcPct val="0"/>
              </a:spcAft>
              <a:defRPr sz="5400">
                <a:solidFill>
                  <a:schemeClr val="tx2"/>
                </a:solidFill>
                <a:latin typeface="Haettenschweiler" pitchFamily="34" charset="0"/>
              </a:defRPr>
            </a:lvl4pPr>
            <a:lvl5pPr algn="l" rtl="0" eaLnBrk="0" fontAlgn="base" hangingPunct="0">
              <a:lnSpc>
                <a:spcPct val="85000"/>
              </a:lnSpc>
              <a:spcBef>
                <a:spcPct val="0"/>
              </a:spcBef>
              <a:spcAft>
                <a:spcPct val="0"/>
              </a:spcAft>
              <a:defRPr sz="5400">
                <a:solidFill>
                  <a:schemeClr val="tx2"/>
                </a:solidFill>
                <a:latin typeface="Haettenschweiler" pitchFamily="34" charset="0"/>
              </a:defRPr>
            </a:lvl5pPr>
            <a:lvl6pPr marL="457200" algn="l" rtl="0" fontAlgn="base">
              <a:lnSpc>
                <a:spcPct val="85000"/>
              </a:lnSpc>
              <a:spcBef>
                <a:spcPct val="0"/>
              </a:spcBef>
              <a:spcAft>
                <a:spcPct val="0"/>
              </a:spcAft>
              <a:defRPr sz="5400">
                <a:solidFill>
                  <a:schemeClr val="tx2"/>
                </a:solidFill>
                <a:latin typeface="Haettenschweiler" pitchFamily="34" charset="0"/>
              </a:defRPr>
            </a:lvl6pPr>
            <a:lvl7pPr marL="914400" algn="l" rtl="0" fontAlgn="base">
              <a:lnSpc>
                <a:spcPct val="85000"/>
              </a:lnSpc>
              <a:spcBef>
                <a:spcPct val="0"/>
              </a:spcBef>
              <a:spcAft>
                <a:spcPct val="0"/>
              </a:spcAft>
              <a:defRPr sz="5400">
                <a:solidFill>
                  <a:schemeClr val="tx2"/>
                </a:solidFill>
                <a:latin typeface="Haettenschweiler" pitchFamily="34" charset="0"/>
              </a:defRPr>
            </a:lvl7pPr>
            <a:lvl8pPr marL="1371600" algn="l" rtl="0" fontAlgn="base">
              <a:lnSpc>
                <a:spcPct val="85000"/>
              </a:lnSpc>
              <a:spcBef>
                <a:spcPct val="0"/>
              </a:spcBef>
              <a:spcAft>
                <a:spcPct val="0"/>
              </a:spcAft>
              <a:defRPr sz="5400">
                <a:solidFill>
                  <a:schemeClr val="tx2"/>
                </a:solidFill>
                <a:latin typeface="Haettenschweiler" pitchFamily="34" charset="0"/>
              </a:defRPr>
            </a:lvl8pPr>
            <a:lvl9pPr marL="1828800" algn="l" rtl="0" fontAlgn="base">
              <a:lnSpc>
                <a:spcPct val="85000"/>
              </a:lnSpc>
              <a:spcBef>
                <a:spcPct val="0"/>
              </a:spcBef>
              <a:spcAft>
                <a:spcPct val="0"/>
              </a:spcAft>
              <a:defRPr sz="5400">
                <a:solidFill>
                  <a:schemeClr val="tx2"/>
                </a:solidFill>
                <a:latin typeface="Haettenschweiler" pitchFamily="34" charset="0"/>
              </a:defRPr>
            </a:lvl9pPr>
          </a:lstStyle>
          <a:p>
            <a:r>
              <a:rPr lang="en-US" dirty="0" smtClean="0"/>
              <a:t>CGWG Charges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07233496"/>
              </p:ext>
            </p:extLst>
          </p:nvPr>
        </p:nvGraphicFramePr>
        <p:xfrm>
          <a:off x="381000" y="1371600"/>
          <a:ext cx="8305800" cy="5034280"/>
        </p:xfrm>
        <a:graphic>
          <a:graphicData uri="http://schemas.openxmlformats.org/drawingml/2006/table">
            <a:tbl>
              <a:tblPr firstRow="1" bandRow="1">
                <a:tableStyleId>{5C22544A-7EE6-4342-B048-85BDC9FD1C3A}</a:tableStyleId>
              </a:tblPr>
              <a:tblGrid>
                <a:gridCol w="8305800"/>
              </a:tblGrid>
              <a:tr h="370840">
                <a:tc>
                  <a:txBody>
                    <a:bodyPr/>
                    <a:lstStyle/>
                    <a:p>
                      <a:r>
                        <a:rPr lang="en-US" sz="1800" b="0" i="0" u="none" strike="noStrike" kern="1200" baseline="0" dirty="0" smtClean="0">
                          <a:solidFill>
                            <a:schemeClr val="lt1"/>
                          </a:solidFill>
                          <a:latin typeface="+mn-lt"/>
                          <a:ea typeface="+mn-ea"/>
                          <a:cs typeface="+mn-cs"/>
                        </a:rPr>
                        <a:t>Charges </a:t>
                      </a:r>
                    </a:p>
                  </a:txBody>
                  <a:tcPr/>
                </a:tc>
              </a:tr>
              <a:tr h="370840">
                <a:tc>
                  <a:txBody>
                    <a:bodyPr/>
                    <a:lstStyle/>
                    <a:p>
                      <a:r>
                        <a:rPr lang="en-US" sz="1600" dirty="0" smtClean="0"/>
                        <a:t>Outline high-level corporate governance principles. Determine the appropriate methodology to evaluate adherence with such principles, giving due consideration to development of a model law.</a:t>
                      </a:r>
                    </a:p>
                    <a:p>
                      <a:pPr marL="742950" lvl="1" indent="-285750">
                        <a:buFont typeface="Arial" pitchFamily="34" charset="0"/>
                        <a:buChar char="•"/>
                      </a:pPr>
                      <a:r>
                        <a:rPr lang="en-US" sz="1600" dirty="0" smtClean="0"/>
                        <a:t>Analyze the requirements, regulatory initiatives and best practices of the states, other countries and regulators, and the insurance industry, to assist in principle development.</a:t>
                      </a:r>
                    </a:p>
                    <a:p>
                      <a:endParaRPr lang="en-US" sz="1600" dirty="0"/>
                    </a:p>
                  </a:txBody>
                  <a:tcPr/>
                </a:tc>
              </a:tr>
              <a:tr h="731520">
                <a:tc>
                  <a:txBody>
                    <a:bodyPr/>
                    <a:lstStyle/>
                    <a:p>
                      <a:r>
                        <a:rPr lang="en-US" sz="1600" dirty="0" smtClean="0"/>
                        <a:t>Develop additional regulatory guidance including detailed best practices for the corporate governance of insurers</a:t>
                      </a:r>
                      <a:endParaRPr lang="en-US" sz="1600" dirty="0"/>
                    </a:p>
                  </a:txBody>
                  <a:tcPr/>
                </a:tc>
              </a:tr>
              <a:tr h="1254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Review the current IAIS principles and standards related to corporate governance. Critically review and provide input and drafting to the IAIS Governance and Compliance Subcommittee, and on other IAIS papers as assigned by the parent Task Force. From this work, identify future initiatives to improve our regulatory solvency system. </a:t>
                      </a:r>
                    </a:p>
                    <a:p>
                      <a:endParaRPr lang="en-US" sz="1600" dirty="0"/>
                    </a:p>
                  </a:txBody>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Consider the development of insurance regulatory education for members of insurers’ Boards of Directors. </a:t>
                      </a:r>
                    </a:p>
                    <a:p>
                      <a:endParaRPr lang="en-US" sz="1600" dirty="0"/>
                    </a:p>
                  </a:txBody>
                  <a:tcPr/>
                </a:tc>
              </a:tr>
            </a:tbl>
          </a:graphicData>
        </a:graphic>
      </p:graphicFrame>
      <p:sp>
        <p:nvSpPr>
          <p:cNvPr id="2" name="Slide Number Placeholder 1"/>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25</a:t>
            </a:fld>
            <a:endParaRPr lang="en-US" dirty="0">
              <a:solidFill>
                <a:srgbClr val="000000"/>
              </a:solidFill>
            </a:endParaRPr>
          </a:p>
        </p:txBody>
      </p:sp>
    </p:spTree>
    <p:extLst>
      <p:ext uri="{BB962C8B-B14F-4D97-AF65-F5344CB8AC3E}">
        <p14:creationId xmlns:p14="http://schemas.microsoft.com/office/powerpoint/2010/main" val="83261720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28600" y="1790700"/>
            <a:ext cx="7696200" cy="3124200"/>
          </a:xfrm>
        </p:spPr>
        <p:txBody>
          <a:bodyPr/>
          <a:lstStyle/>
          <a:p>
            <a:pPr marL="457200" lvl="1" indent="0" eaLnBrk="1" hangingPunct="1">
              <a:lnSpc>
                <a:spcPct val="90000"/>
              </a:lnSpc>
              <a:buNone/>
            </a:pPr>
            <a:r>
              <a:rPr lang="en-US" sz="2400" b="1" dirty="0" smtClean="0">
                <a:solidFill>
                  <a:schemeClr val="tx1"/>
                </a:solidFill>
              </a:rPr>
              <a:t>Study </a:t>
            </a:r>
            <a:r>
              <a:rPr lang="en-US" sz="2400" b="1" dirty="0">
                <a:solidFill>
                  <a:schemeClr val="tx1"/>
                </a:solidFill>
              </a:rPr>
              <a:t>of existing </a:t>
            </a:r>
            <a:r>
              <a:rPr lang="en-US" sz="2400" b="1" dirty="0" smtClean="0">
                <a:solidFill>
                  <a:schemeClr val="tx1"/>
                </a:solidFill>
              </a:rPr>
              <a:t>requirements related </a:t>
            </a:r>
            <a:r>
              <a:rPr lang="en-US" sz="2400" b="1" dirty="0">
                <a:solidFill>
                  <a:schemeClr val="tx1"/>
                </a:solidFill>
              </a:rPr>
              <a:t>to corporate </a:t>
            </a:r>
            <a:r>
              <a:rPr lang="en-US" sz="2400" b="1" dirty="0" smtClean="0">
                <a:solidFill>
                  <a:schemeClr val="tx1"/>
                </a:solidFill>
              </a:rPr>
              <a:t>governance</a:t>
            </a:r>
          </a:p>
        </p:txBody>
      </p:sp>
      <p:sp>
        <p:nvSpPr>
          <p:cNvPr id="4" name="Title 1"/>
          <p:cNvSpPr txBox="1">
            <a:spLocks/>
          </p:cNvSpPr>
          <p:nvPr/>
        </p:nvSpPr>
        <p:spPr bwMode="auto">
          <a:xfrm>
            <a:off x="609600" y="304800"/>
            <a:ext cx="6705600" cy="78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5400">
                <a:solidFill>
                  <a:schemeClr val="tx2"/>
                </a:solidFill>
                <a:latin typeface="+mj-lt"/>
                <a:ea typeface="+mj-ea"/>
                <a:cs typeface="+mj-cs"/>
              </a:defRPr>
            </a:lvl1pPr>
            <a:lvl2pPr algn="l" rtl="0" eaLnBrk="0" fontAlgn="base" hangingPunct="0">
              <a:lnSpc>
                <a:spcPct val="85000"/>
              </a:lnSpc>
              <a:spcBef>
                <a:spcPct val="0"/>
              </a:spcBef>
              <a:spcAft>
                <a:spcPct val="0"/>
              </a:spcAft>
              <a:defRPr sz="5400">
                <a:solidFill>
                  <a:schemeClr val="tx2"/>
                </a:solidFill>
                <a:latin typeface="Haettenschweiler" pitchFamily="34" charset="0"/>
              </a:defRPr>
            </a:lvl2pPr>
            <a:lvl3pPr algn="l" rtl="0" eaLnBrk="0" fontAlgn="base" hangingPunct="0">
              <a:lnSpc>
                <a:spcPct val="85000"/>
              </a:lnSpc>
              <a:spcBef>
                <a:spcPct val="0"/>
              </a:spcBef>
              <a:spcAft>
                <a:spcPct val="0"/>
              </a:spcAft>
              <a:defRPr sz="5400">
                <a:solidFill>
                  <a:schemeClr val="tx2"/>
                </a:solidFill>
                <a:latin typeface="Haettenschweiler" pitchFamily="34" charset="0"/>
              </a:defRPr>
            </a:lvl3pPr>
            <a:lvl4pPr algn="l" rtl="0" eaLnBrk="0" fontAlgn="base" hangingPunct="0">
              <a:lnSpc>
                <a:spcPct val="85000"/>
              </a:lnSpc>
              <a:spcBef>
                <a:spcPct val="0"/>
              </a:spcBef>
              <a:spcAft>
                <a:spcPct val="0"/>
              </a:spcAft>
              <a:defRPr sz="5400">
                <a:solidFill>
                  <a:schemeClr val="tx2"/>
                </a:solidFill>
                <a:latin typeface="Haettenschweiler" pitchFamily="34" charset="0"/>
              </a:defRPr>
            </a:lvl4pPr>
            <a:lvl5pPr algn="l" rtl="0" eaLnBrk="0" fontAlgn="base" hangingPunct="0">
              <a:lnSpc>
                <a:spcPct val="85000"/>
              </a:lnSpc>
              <a:spcBef>
                <a:spcPct val="0"/>
              </a:spcBef>
              <a:spcAft>
                <a:spcPct val="0"/>
              </a:spcAft>
              <a:defRPr sz="5400">
                <a:solidFill>
                  <a:schemeClr val="tx2"/>
                </a:solidFill>
                <a:latin typeface="Haettenschweiler" pitchFamily="34" charset="0"/>
              </a:defRPr>
            </a:lvl5pPr>
            <a:lvl6pPr marL="457200" algn="l" rtl="0" fontAlgn="base">
              <a:lnSpc>
                <a:spcPct val="85000"/>
              </a:lnSpc>
              <a:spcBef>
                <a:spcPct val="0"/>
              </a:spcBef>
              <a:spcAft>
                <a:spcPct val="0"/>
              </a:spcAft>
              <a:defRPr sz="5400">
                <a:solidFill>
                  <a:schemeClr val="tx2"/>
                </a:solidFill>
                <a:latin typeface="Haettenschweiler" pitchFamily="34" charset="0"/>
              </a:defRPr>
            </a:lvl6pPr>
            <a:lvl7pPr marL="914400" algn="l" rtl="0" fontAlgn="base">
              <a:lnSpc>
                <a:spcPct val="85000"/>
              </a:lnSpc>
              <a:spcBef>
                <a:spcPct val="0"/>
              </a:spcBef>
              <a:spcAft>
                <a:spcPct val="0"/>
              </a:spcAft>
              <a:defRPr sz="5400">
                <a:solidFill>
                  <a:schemeClr val="tx2"/>
                </a:solidFill>
                <a:latin typeface="Haettenschweiler" pitchFamily="34" charset="0"/>
              </a:defRPr>
            </a:lvl7pPr>
            <a:lvl8pPr marL="1371600" algn="l" rtl="0" fontAlgn="base">
              <a:lnSpc>
                <a:spcPct val="85000"/>
              </a:lnSpc>
              <a:spcBef>
                <a:spcPct val="0"/>
              </a:spcBef>
              <a:spcAft>
                <a:spcPct val="0"/>
              </a:spcAft>
              <a:defRPr sz="5400">
                <a:solidFill>
                  <a:schemeClr val="tx2"/>
                </a:solidFill>
                <a:latin typeface="Haettenschweiler" pitchFamily="34" charset="0"/>
              </a:defRPr>
            </a:lvl8pPr>
            <a:lvl9pPr marL="1828800" algn="l" rtl="0" fontAlgn="base">
              <a:lnSpc>
                <a:spcPct val="85000"/>
              </a:lnSpc>
              <a:spcBef>
                <a:spcPct val="0"/>
              </a:spcBef>
              <a:spcAft>
                <a:spcPct val="0"/>
              </a:spcAft>
              <a:defRPr sz="5400">
                <a:solidFill>
                  <a:schemeClr val="tx2"/>
                </a:solidFill>
                <a:latin typeface="Haettenschweiler" pitchFamily="34" charset="0"/>
              </a:defRPr>
            </a:lvl9pPr>
          </a:lstStyle>
          <a:p>
            <a:r>
              <a:rPr lang="en-US" dirty="0" smtClean="0"/>
              <a:t>Corporate Governance Working Group</a:t>
            </a:r>
            <a:endParaRPr lang="en-US" dirty="0"/>
          </a:p>
        </p:txBody>
      </p:sp>
      <p:graphicFrame>
        <p:nvGraphicFramePr>
          <p:cNvPr id="3" name="Diagram 2"/>
          <p:cNvGraphicFramePr/>
          <p:nvPr>
            <p:extLst>
              <p:ext uri="{D42A27DB-BD31-4B8C-83A1-F6EECF244321}">
                <p14:modId xmlns:p14="http://schemas.microsoft.com/office/powerpoint/2010/main" val="1319086799"/>
              </p:ext>
            </p:extLst>
          </p:nvPr>
        </p:nvGraphicFramePr>
        <p:xfrm>
          <a:off x="533400" y="2908300"/>
          <a:ext cx="6324600" cy="347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438400" y="5715000"/>
            <a:ext cx="4724400" cy="424732"/>
          </a:xfrm>
          <a:prstGeom prst="rect">
            <a:avLst/>
          </a:prstGeom>
          <a:noFill/>
        </p:spPr>
        <p:txBody>
          <a:bodyPr wrap="square" rtlCol="0">
            <a:spAutoFit/>
          </a:bodyPr>
          <a:lstStyle/>
          <a:p>
            <a:pPr lvl="2">
              <a:lnSpc>
                <a:spcPct val="90000"/>
              </a:lnSpc>
            </a:pPr>
            <a:r>
              <a:rPr lang="en-US" sz="2400" b="1" dirty="0"/>
              <a:t>Comparative Analysis</a:t>
            </a:r>
          </a:p>
        </p:txBody>
      </p:sp>
      <p:sp>
        <p:nvSpPr>
          <p:cNvPr id="8" name="Oval Callout 7"/>
          <p:cNvSpPr/>
          <p:nvPr/>
        </p:nvSpPr>
        <p:spPr>
          <a:xfrm>
            <a:off x="6712424" y="1524000"/>
            <a:ext cx="1981200" cy="3048000"/>
          </a:xfrm>
          <a:prstGeom prst="wedgeEllipseCallout">
            <a:avLst>
              <a:gd name="adj1" fmla="val -33360"/>
              <a:gd name="adj2" fmla="val 63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SzPct val="90000"/>
              <a:buFont typeface="Tahoma" pitchFamily="34" charset="0"/>
              <a:buChar char="•"/>
            </a:pPr>
            <a:r>
              <a:rPr lang="en-US" altLang="ja-JP" sz="1200" dirty="0">
                <a:latin typeface="Tahoma" pitchFamily="34" charset="0"/>
                <a:ea typeface="ＭＳ Ｐゴシック" charset="-128"/>
              </a:rPr>
              <a:t>ICP 5: Suitability of Persons</a:t>
            </a:r>
            <a:endParaRPr lang="en-GB" sz="1200" dirty="0">
              <a:latin typeface="Tahoma" pitchFamily="34" charset="0"/>
            </a:endParaRPr>
          </a:p>
          <a:p>
            <a:pPr marL="342900" indent="-342900">
              <a:spcBef>
                <a:spcPct val="20000"/>
              </a:spcBef>
              <a:buSzPct val="90000"/>
              <a:buFont typeface="Tahoma" pitchFamily="34" charset="0"/>
              <a:buChar char="•"/>
            </a:pPr>
            <a:r>
              <a:rPr lang="en-US" altLang="ja-JP" sz="1200" dirty="0">
                <a:latin typeface="Tahoma" pitchFamily="34" charset="0"/>
                <a:ea typeface="ＭＳ Ｐゴシック" charset="-128"/>
              </a:rPr>
              <a:t>ICP 7: Corporate Governance </a:t>
            </a:r>
          </a:p>
          <a:p>
            <a:pPr marL="342900" indent="-342900">
              <a:spcBef>
                <a:spcPct val="20000"/>
              </a:spcBef>
              <a:buSzPct val="90000"/>
              <a:buFont typeface="Tahoma" pitchFamily="34" charset="0"/>
              <a:buChar char="•"/>
            </a:pPr>
            <a:r>
              <a:rPr lang="en-US" altLang="ja-JP" sz="1200" dirty="0">
                <a:latin typeface="Tahoma" pitchFamily="34" charset="0"/>
                <a:ea typeface="ＭＳ Ｐゴシック" charset="-128"/>
              </a:rPr>
              <a:t>ICP 8: Risk Management and Internal Controls</a:t>
            </a:r>
          </a:p>
        </p:txBody>
      </p:sp>
      <p:sp>
        <p:nvSpPr>
          <p:cNvPr id="2" name="Slide Number Placeholder 1"/>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26</a:t>
            </a:fld>
            <a:endParaRPr lang="en-US" dirty="0">
              <a:solidFill>
                <a:srgbClr val="000000"/>
              </a:solidFill>
            </a:endParaRPr>
          </a:p>
        </p:txBody>
      </p:sp>
    </p:spTree>
    <p:extLst>
      <p:ext uri="{BB962C8B-B14F-4D97-AF65-F5344CB8AC3E}">
        <p14:creationId xmlns:p14="http://schemas.microsoft.com/office/powerpoint/2010/main" val="254509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sflippo\Local Settings\Temporary Internet Files\Content.IE5\CN510CAA\MP9004385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599"/>
            <a:ext cx="7110527" cy="56753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04800" y="242751"/>
            <a:ext cx="7162800"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600" kern="1200">
                <a:solidFill>
                  <a:schemeClr val="accent3">
                    <a:lumMod val="75000"/>
                  </a:schemeClr>
                </a:solidFill>
                <a:latin typeface="+mj-lt"/>
                <a:ea typeface="+mj-ea"/>
                <a:cs typeface="+mj-cs"/>
              </a:defRPr>
            </a:lvl1pPr>
          </a:lstStyle>
          <a:p>
            <a:pPr algn="l"/>
            <a:endParaRPr lang="en-US" b="1" dirty="0" smtClean="0">
              <a:solidFill>
                <a:schemeClr val="accent3">
                  <a:lumMod val="50000"/>
                </a:schemeClr>
              </a:solidFill>
            </a:endParaRPr>
          </a:p>
        </p:txBody>
      </p:sp>
      <p:sp>
        <p:nvSpPr>
          <p:cNvPr id="8" name="TextBox 7"/>
          <p:cNvSpPr txBox="1"/>
          <p:nvPr/>
        </p:nvSpPr>
        <p:spPr>
          <a:xfrm>
            <a:off x="838200" y="3670484"/>
            <a:ext cx="6886303" cy="3570208"/>
          </a:xfrm>
          <a:prstGeom prst="rect">
            <a:avLst/>
          </a:prstGeom>
          <a:noFill/>
        </p:spPr>
        <p:txBody>
          <a:bodyPr wrap="square" rtlCol="0">
            <a:spAutoFit/>
          </a:bodyPr>
          <a:lstStyle/>
          <a:p>
            <a:pPr marL="457200" indent="-457200">
              <a:spcAft>
                <a:spcPts val="1200"/>
              </a:spcAft>
              <a:buFont typeface="Arial" pitchFamily="34" charset="0"/>
              <a:buChar char="•"/>
            </a:pPr>
            <a:r>
              <a:rPr lang="en-US" sz="2400" b="1" dirty="0" smtClean="0"/>
              <a:t>September 28, 2012 -  Exposure Proposed Responses to a Comparative Analysis of Existing U.S. Corporate Governance Requirements Summary available at:</a:t>
            </a:r>
          </a:p>
          <a:p>
            <a:pPr marL="465138">
              <a:spcAft>
                <a:spcPts val="1200"/>
              </a:spcAft>
            </a:pPr>
            <a:r>
              <a:rPr lang="en-US" sz="1600" dirty="0">
                <a:hlinkClick r:id="rId4"/>
              </a:rPr>
              <a:t>http://</a:t>
            </a:r>
            <a:r>
              <a:rPr lang="en-US" sz="1600" dirty="0" smtClean="0">
                <a:hlinkClick r:id="rId4"/>
              </a:rPr>
              <a:t>www.naic.org/documents/committees_e_isftf_corp_governance_exposures_proposed_responses_comparative_analysis.pdf</a:t>
            </a:r>
            <a:endParaRPr lang="en-US" sz="1600" dirty="0" smtClean="0"/>
          </a:p>
          <a:p>
            <a:pPr marL="465138">
              <a:spcAft>
                <a:spcPts val="1200"/>
              </a:spcAft>
            </a:pPr>
            <a:endParaRPr lang="en-US" sz="1600" dirty="0" smtClean="0"/>
          </a:p>
          <a:p>
            <a:endParaRPr lang="en-US" sz="2800" dirty="0"/>
          </a:p>
          <a:p>
            <a:endParaRPr lang="en-US" sz="2400" dirty="0"/>
          </a:p>
        </p:txBody>
      </p:sp>
      <p:sp>
        <p:nvSpPr>
          <p:cNvPr id="4" name="Title 1"/>
          <p:cNvSpPr txBox="1">
            <a:spLocks/>
          </p:cNvSpPr>
          <p:nvPr/>
        </p:nvSpPr>
        <p:spPr bwMode="auto">
          <a:xfrm>
            <a:off x="609600" y="1066800"/>
            <a:ext cx="6705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5400">
                <a:solidFill>
                  <a:schemeClr val="tx2"/>
                </a:solidFill>
                <a:latin typeface="+mj-lt"/>
                <a:ea typeface="+mj-ea"/>
                <a:cs typeface="+mj-cs"/>
              </a:defRPr>
            </a:lvl1pPr>
            <a:lvl2pPr algn="l" rtl="0" eaLnBrk="0" fontAlgn="base" hangingPunct="0">
              <a:lnSpc>
                <a:spcPct val="85000"/>
              </a:lnSpc>
              <a:spcBef>
                <a:spcPct val="0"/>
              </a:spcBef>
              <a:spcAft>
                <a:spcPct val="0"/>
              </a:spcAft>
              <a:defRPr sz="5400">
                <a:solidFill>
                  <a:schemeClr val="tx2"/>
                </a:solidFill>
                <a:latin typeface="Haettenschweiler" pitchFamily="34" charset="0"/>
              </a:defRPr>
            </a:lvl2pPr>
            <a:lvl3pPr algn="l" rtl="0" eaLnBrk="0" fontAlgn="base" hangingPunct="0">
              <a:lnSpc>
                <a:spcPct val="85000"/>
              </a:lnSpc>
              <a:spcBef>
                <a:spcPct val="0"/>
              </a:spcBef>
              <a:spcAft>
                <a:spcPct val="0"/>
              </a:spcAft>
              <a:defRPr sz="5400">
                <a:solidFill>
                  <a:schemeClr val="tx2"/>
                </a:solidFill>
                <a:latin typeface="Haettenschweiler" pitchFamily="34" charset="0"/>
              </a:defRPr>
            </a:lvl3pPr>
            <a:lvl4pPr algn="l" rtl="0" eaLnBrk="0" fontAlgn="base" hangingPunct="0">
              <a:lnSpc>
                <a:spcPct val="85000"/>
              </a:lnSpc>
              <a:spcBef>
                <a:spcPct val="0"/>
              </a:spcBef>
              <a:spcAft>
                <a:spcPct val="0"/>
              </a:spcAft>
              <a:defRPr sz="5400">
                <a:solidFill>
                  <a:schemeClr val="tx2"/>
                </a:solidFill>
                <a:latin typeface="Haettenschweiler" pitchFamily="34" charset="0"/>
              </a:defRPr>
            </a:lvl4pPr>
            <a:lvl5pPr algn="l" rtl="0" eaLnBrk="0" fontAlgn="base" hangingPunct="0">
              <a:lnSpc>
                <a:spcPct val="85000"/>
              </a:lnSpc>
              <a:spcBef>
                <a:spcPct val="0"/>
              </a:spcBef>
              <a:spcAft>
                <a:spcPct val="0"/>
              </a:spcAft>
              <a:defRPr sz="5400">
                <a:solidFill>
                  <a:schemeClr val="tx2"/>
                </a:solidFill>
                <a:latin typeface="Haettenschweiler" pitchFamily="34" charset="0"/>
              </a:defRPr>
            </a:lvl5pPr>
            <a:lvl6pPr marL="457200" algn="l" rtl="0" fontAlgn="base">
              <a:lnSpc>
                <a:spcPct val="85000"/>
              </a:lnSpc>
              <a:spcBef>
                <a:spcPct val="0"/>
              </a:spcBef>
              <a:spcAft>
                <a:spcPct val="0"/>
              </a:spcAft>
              <a:defRPr sz="5400">
                <a:solidFill>
                  <a:schemeClr val="tx2"/>
                </a:solidFill>
                <a:latin typeface="Haettenschweiler" pitchFamily="34" charset="0"/>
              </a:defRPr>
            </a:lvl6pPr>
            <a:lvl7pPr marL="914400" algn="l" rtl="0" fontAlgn="base">
              <a:lnSpc>
                <a:spcPct val="85000"/>
              </a:lnSpc>
              <a:spcBef>
                <a:spcPct val="0"/>
              </a:spcBef>
              <a:spcAft>
                <a:spcPct val="0"/>
              </a:spcAft>
              <a:defRPr sz="5400">
                <a:solidFill>
                  <a:schemeClr val="tx2"/>
                </a:solidFill>
                <a:latin typeface="Haettenschweiler" pitchFamily="34" charset="0"/>
              </a:defRPr>
            </a:lvl7pPr>
            <a:lvl8pPr marL="1371600" algn="l" rtl="0" fontAlgn="base">
              <a:lnSpc>
                <a:spcPct val="85000"/>
              </a:lnSpc>
              <a:spcBef>
                <a:spcPct val="0"/>
              </a:spcBef>
              <a:spcAft>
                <a:spcPct val="0"/>
              </a:spcAft>
              <a:defRPr sz="5400">
                <a:solidFill>
                  <a:schemeClr val="tx2"/>
                </a:solidFill>
                <a:latin typeface="Haettenschweiler" pitchFamily="34" charset="0"/>
              </a:defRPr>
            </a:lvl8pPr>
            <a:lvl9pPr marL="1828800" algn="l" rtl="0" fontAlgn="base">
              <a:lnSpc>
                <a:spcPct val="85000"/>
              </a:lnSpc>
              <a:spcBef>
                <a:spcPct val="0"/>
              </a:spcBef>
              <a:spcAft>
                <a:spcPct val="0"/>
              </a:spcAft>
              <a:defRPr sz="5400">
                <a:solidFill>
                  <a:schemeClr val="tx2"/>
                </a:solidFill>
                <a:latin typeface="Haettenschweiler" pitchFamily="34" charset="0"/>
              </a:defRPr>
            </a:lvl9pPr>
          </a:lstStyle>
          <a:p>
            <a:r>
              <a:rPr lang="en-US" dirty="0" smtClean="0"/>
              <a:t>Corporate Governance Working Group</a:t>
            </a:r>
            <a:endParaRPr lang="en-US" dirty="0"/>
          </a:p>
        </p:txBody>
      </p:sp>
      <p:sp>
        <p:nvSpPr>
          <p:cNvPr id="2" name="Slide Number Placeholder 1"/>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27</a:t>
            </a:fld>
            <a:endParaRPr lang="en-US" dirty="0">
              <a:solidFill>
                <a:srgbClr val="000000"/>
              </a:solidFill>
            </a:endParaRPr>
          </a:p>
        </p:txBody>
      </p:sp>
    </p:spTree>
    <p:extLst>
      <p:ext uri="{BB962C8B-B14F-4D97-AF65-F5344CB8AC3E}">
        <p14:creationId xmlns:p14="http://schemas.microsoft.com/office/powerpoint/2010/main" val="213177828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7667" name="Rectangle 3"/>
          <p:cNvSpPr>
            <a:spLocks noGrp="1" noChangeArrowheads="1"/>
          </p:cNvSpPr>
          <p:nvPr>
            <p:ph idx="1"/>
          </p:nvPr>
        </p:nvSpPr>
        <p:spPr>
          <a:xfrm>
            <a:off x="914400" y="1676400"/>
            <a:ext cx="7772400" cy="5791200"/>
          </a:xfrm>
        </p:spPr>
        <p:txBody>
          <a:bodyPr/>
          <a:lstStyle/>
          <a:p>
            <a:pPr lvl="1">
              <a:lnSpc>
                <a:spcPct val="80000"/>
              </a:lnSpc>
              <a:buFontTx/>
              <a:buNone/>
            </a:pPr>
            <a:r>
              <a:rPr lang="en-US" sz="1300" dirty="0"/>
              <a:t> </a:t>
            </a:r>
          </a:p>
        </p:txBody>
      </p:sp>
      <p:sp>
        <p:nvSpPr>
          <p:cNvPr id="1777754" name="Rectangle 90"/>
          <p:cNvSpPr>
            <a:spLocks noChangeArrowheads="1"/>
          </p:cNvSpPr>
          <p:nvPr/>
        </p:nvSpPr>
        <p:spPr bwMode="auto">
          <a:xfrm>
            <a:off x="990600" y="2057400"/>
            <a:ext cx="704726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spcAft>
                <a:spcPts val="1200"/>
              </a:spcAft>
            </a:pPr>
            <a:endParaRPr lang="en-US" altLang="ja-JP" sz="2400" dirty="0" smtClean="0">
              <a:latin typeface="Tahoma" pitchFamily="34" charset="0"/>
              <a:ea typeface="ＭＳ Ｐゴシック" charset="-128"/>
            </a:endParaRPr>
          </a:p>
        </p:txBody>
      </p:sp>
      <p:sp>
        <p:nvSpPr>
          <p:cNvPr id="5" name="Title 1"/>
          <p:cNvSpPr txBox="1">
            <a:spLocks/>
          </p:cNvSpPr>
          <p:nvPr/>
        </p:nvSpPr>
        <p:spPr bwMode="auto">
          <a:xfrm>
            <a:off x="152400" y="381000"/>
            <a:ext cx="6705600" cy="78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5400">
                <a:solidFill>
                  <a:schemeClr val="tx2"/>
                </a:solidFill>
                <a:latin typeface="+mj-lt"/>
                <a:ea typeface="+mj-ea"/>
                <a:cs typeface="+mj-cs"/>
              </a:defRPr>
            </a:lvl1pPr>
            <a:lvl2pPr algn="l" rtl="0" eaLnBrk="0" fontAlgn="base" hangingPunct="0">
              <a:lnSpc>
                <a:spcPct val="85000"/>
              </a:lnSpc>
              <a:spcBef>
                <a:spcPct val="0"/>
              </a:spcBef>
              <a:spcAft>
                <a:spcPct val="0"/>
              </a:spcAft>
              <a:defRPr sz="5400">
                <a:solidFill>
                  <a:schemeClr val="tx2"/>
                </a:solidFill>
                <a:latin typeface="Haettenschweiler" pitchFamily="34" charset="0"/>
              </a:defRPr>
            </a:lvl2pPr>
            <a:lvl3pPr algn="l" rtl="0" eaLnBrk="0" fontAlgn="base" hangingPunct="0">
              <a:lnSpc>
                <a:spcPct val="85000"/>
              </a:lnSpc>
              <a:spcBef>
                <a:spcPct val="0"/>
              </a:spcBef>
              <a:spcAft>
                <a:spcPct val="0"/>
              </a:spcAft>
              <a:defRPr sz="5400">
                <a:solidFill>
                  <a:schemeClr val="tx2"/>
                </a:solidFill>
                <a:latin typeface="Haettenschweiler" pitchFamily="34" charset="0"/>
              </a:defRPr>
            </a:lvl3pPr>
            <a:lvl4pPr algn="l" rtl="0" eaLnBrk="0" fontAlgn="base" hangingPunct="0">
              <a:lnSpc>
                <a:spcPct val="85000"/>
              </a:lnSpc>
              <a:spcBef>
                <a:spcPct val="0"/>
              </a:spcBef>
              <a:spcAft>
                <a:spcPct val="0"/>
              </a:spcAft>
              <a:defRPr sz="5400">
                <a:solidFill>
                  <a:schemeClr val="tx2"/>
                </a:solidFill>
                <a:latin typeface="Haettenschweiler" pitchFamily="34" charset="0"/>
              </a:defRPr>
            </a:lvl4pPr>
            <a:lvl5pPr algn="l" rtl="0" eaLnBrk="0" fontAlgn="base" hangingPunct="0">
              <a:lnSpc>
                <a:spcPct val="85000"/>
              </a:lnSpc>
              <a:spcBef>
                <a:spcPct val="0"/>
              </a:spcBef>
              <a:spcAft>
                <a:spcPct val="0"/>
              </a:spcAft>
              <a:defRPr sz="5400">
                <a:solidFill>
                  <a:schemeClr val="tx2"/>
                </a:solidFill>
                <a:latin typeface="Haettenschweiler" pitchFamily="34" charset="0"/>
              </a:defRPr>
            </a:lvl5pPr>
            <a:lvl6pPr marL="457200" algn="l" rtl="0" fontAlgn="base">
              <a:lnSpc>
                <a:spcPct val="85000"/>
              </a:lnSpc>
              <a:spcBef>
                <a:spcPct val="0"/>
              </a:spcBef>
              <a:spcAft>
                <a:spcPct val="0"/>
              </a:spcAft>
              <a:defRPr sz="5400">
                <a:solidFill>
                  <a:schemeClr val="tx2"/>
                </a:solidFill>
                <a:latin typeface="Haettenschweiler" pitchFamily="34" charset="0"/>
              </a:defRPr>
            </a:lvl6pPr>
            <a:lvl7pPr marL="914400" algn="l" rtl="0" fontAlgn="base">
              <a:lnSpc>
                <a:spcPct val="85000"/>
              </a:lnSpc>
              <a:spcBef>
                <a:spcPct val="0"/>
              </a:spcBef>
              <a:spcAft>
                <a:spcPct val="0"/>
              </a:spcAft>
              <a:defRPr sz="5400">
                <a:solidFill>
                  <a:schemeClr val="tx2"/>
                </a:solidFill>
                <a:latin typeface="Haettenschweiler" pitchFamily="34" charset="0"/>
              </a:defRPr>
            </a:lvl7pPr>
            <a:lvl8pPr marL="1371600" algn="l" rtl="0" fontAlgn="base">
              <a:lnSpc>
                <a:spcPct val="85000"/>
              </a:lnSpc>
              <a:spcBef>
                <a:spcPct val="0"/>
              </a:spcBef>
              <a:spcAft>
                <a:spcPct val="0"/>
              </a:spcAft>
              <a:defRPr sz="5400">
                <a:solidFill>
                  <a:schemeClr val="tx2"/>
                </a:solidFill>
                <a:latin typeface="Haettenschweiler" pitchFamily="34" charset="0"/>
              </a:defRPr>
            </a:lvl8pPr>
            <a:lvl9pPr marL="1828800" algn="l" rtl="0" fontAlgn="base">
              <a:lnSpc>
                <a:spcPct val="85000"/>
              </a:lnSpc>
              <a:spcBef>
                <a:spcPct val="0"/>
              </a:spcBef>
              <a:spcAft>
                <a:spcPct val="0"/>
              </a:spcAft>
              <a:defRPr sz="5400">
                <a:solidFill>
                  <a:schemeClr val="tx2"/>
                </a:solidFill>
                <a:latin typeface="Haettenschweiler" pitchFamily="34" charset="0"/>
              </a:defRPr>
            </a:lvl9pPr>
          </a:lstStyle>
          <a:p>
            <a:r>
              <a:rPr lang="en-US" dirty="0" smtClean="0"/>
              <a:t>Example of Proposed Enhancement to CG</a:t>
            </a:r>
            <a:endParaRPr lang="en-US" dirty="0"/>
          </a:p>
        </p:txBody>
      </p:sp>
      <p:sp>
        <p:nvSpPr>
          <p:cNvPr id="2" name="TextBox 1"/>
          <p:cNvSpPr txBox="1"/>
          <p:nvPr/>
        </p:nvSpPr>
        <p:spPr>
          <a:xfrm>
            <a:off x="152400" y="1728650"/>
            <a:ext cx="7352065" cy="1323439"/>
          </a:xfrm>
          <a:prstGeom prst="rect">
            <a:avLst/>
          </a:prstGeom>
          <a:noFill/>
        </p:spPr>
        <p:txBody>
          <a:bodyPr wrap="square" rtlCol="0">
            <a:spAutoFit/>
          </a:bodyPr>
          <a:lstStyle/>
          <a:p>
            <a:pPr marL="571500" indent="-571500">
              <a:buFont typeface="Arial" pitchFamily="34" charset="0"/>
              <a:buChar char="•"/>
            </a:pPr>
            <a:r>
              <a:rPr lang="en-US" sz="4000" dirty="0"/>
              <a:t>Annual reporting of </a:t>
            </a:r>
            <a:endParaRPr lang="en-US" sz="4000" dirty="0" smtClean="0"/>
          </a:p>
          <a:p>
            <a:r>
              <a:rPr lang="en-US" sz="4000" dirty="0" smtClean="0"/>
              <a:t>		CG practices</a:t>
            </a:r>
            <a:endParaRPr lang="en-US" sz="4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94549">
            <a:off x="2787145" y="3678708"/>
            <a:ext cx="1188080" cy="164886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48739">
            <a:off x="1421697" y="3650893"/>
            <a:ext cx="1157865" cy="16069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4091">
            <a:off x="2037723" y="3531495"/>
            <a:ext cx="1139928" cy="1582034"/>
          </a:xfrm>
          <a:prstGeom prst="rect">
            <a:avLst/>
          </a:prstGeom>
        </p:spPr>
      </p:pic>
      <p:pic>
        <p:nvPicPr>
          <p:cNvPr id="3075" name="Picture 3" descr="C:\Documents and Settings\sflippo\Local Settings\Temporary Internet Files\Content.IE5\W6GDNJ0X\MP900442488[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7050" y="1167190"/>
            <a:ext cx="356695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21405268">
            <a:off x="6271761" y="1634053"/>
            <a:ext cx="1676400" cy="4339650"/>
          </a:xfrm>
          <a:prstGeom prst="rect">
            <a:avLst/>
          </a:prstGeom>
        </p:spPr>
        <p:txBody>
          <a:bodyPr wrap="square">
            <a:spAutoFit/>
          </a:bodyPr>
          <a:lstStyle/>
          <a:p>
            <a:endParaRPr lang="en-US" sz="1200" b="1" u="sng" dirty="0" smtClean="0"/>
          </a:p>
          <a:p>
            <a:endParaRPr lang="en-US" sz="1200" b="1" u="sng" dirty="0"/>
          </a:p>
          <a:p>
            <a:endParaRPr lang="en-US" sz="1200" b="1" u="sng" dirty="0" smtClean="0"/>
          </a:p>
          <a:p>
            <a:r>
              <a:rPr lang="en-US" sz="1200" b="1" u="sng" dirty="0" smtClean="0"/>
              <a:t>EXAMPLE TOPIC</a:t>
            </a:r>
          </a:p>
          <a:p>
            <a:endParaRPr lang="en-US" sz="1200" b="1" u="sng" dirty="0"/>
          </a:p>
          <a:p>
            <a:r>
              <a:rPr lang="en-US" sz="1200" dirty="0"/>
              <a:t>Describe your organization’s governance structure, including a description of the Board and various committees ultimately responsible for governing the organization. </a:t>
            </a:r>
            <a:endParaRPr lang="en-US" sz="1200" dirty="0" smtClean="0"/>
          </a:p>
          <a:p>
            <a:endParaRPr lang="en-US" sz="1200" dirty="0"/>
          </a:p>
          <a:p>
            <a:r>
              <a:rPr lang="en-US" sz="1200" dirty="0"/>
              <a:t>a. Discuss the rationale for the current Board size and structure, explaining why the organization believes it to be appropriate; </a:t>
            </a:r>
          </a:p>
        </p:txBody>
      </p:sp>
      <p:sp>
        <p:nvSpPr>
          <p:cNvPr id="4" name="Slide Number Placeholder 3"/>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28</a:t>
            </a:fld>
            <a:endParaRPr lang="en-US" dirty="0">
              <a:solidFill>
                <a:srgbClr val="000000"/>
              </a:solidFill>
            </a:endParaRPr>
          </a:p>
        </p:txBody>
      </p:sp>
    </p:spTree>
    <p:extLst>
      <p:ext uri="{BB962C8B-B14F-4D97-AF65-F5344CB8AC3E}">
        <p14:creationId xmlns:p14="http://schemas.microsoft.com/office/powerpoint/2010/main" val="207219737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7667" name="Rectangle 3"/>
          <p:cNvSpPr>
            <a:spLocks noGrp="1" noChangeArrowheads="1"/>
          </p:cNvSpPr>
          <p:nvPr>
            <p:ph idx="1"/>
          </p:nvPr>
        </p:nvSpPr>
        <p:spPr>
          <a:xfrm>
            <a:off x="914400" y="1676400"/>
            <a:ext cx="7772400" cy="4343400"/>
          </a:xfrm>
        </p:spPr>
        <p:txBody>
          <a:bodyPr/>
          <a:lstStyle/>
          <a:p>
            <a:pPr lvl="1">
              <a:lnSpc>
                <a:spcPct val="80000"/>
              </a:lnSpc>
              <a:buFontTx/>
              <a:buNone/>
            </a:pPr>
            <a:r>
              <a:rPr lang="en-US" sz="1300" dirty="0"/>
              <a:t> </a:t>
            </a:r>
          </a:p>
        </p:txBody>
      </p:sp>
      <p:sp>
        <p:nvSpPr>
          <p:cNvPr id="1777754" name="Rectangle 90"/>
          <p:cNvSpPr>
            <a:spLocks noChangeArrowheads="1"/>
          </p:cNvSpPr>
          <p:nvPr/>
        </p:nvSpPr>
        <p:spPr bwMode="auto">
          <a:xfrm>
            <a:off x="990600" y="2057400"/>
            <a:ext cx="704726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spcAft>
                <a:spcPts val="1200"/>
              </a:spcAft>
            </a:pPr>
            <a:endParaRPr lang="en-US" altLang="ja-JP" sz="2400" dirty="0" smtClean="0">
              <a:latin typeface="Tahoma" pitchFamily="34" charset="0"/>
              <a:ea typeface="ＭＳ Ｐゴシック" charset="-128"/>
            </a:endParaRPr>
          </a:p>
        </p:txBody>
      </p:sp>
      <p:sp>
        <p:nvSpPr>
          <p:cNvPr id="5" name="Title 1"/>
          <p:cNvSpPr txBox="1">
            <a:spLocks/>
          </p:cNvSpPr>
          <p:nvPr/>
        </p:nvSpPr>
        <p:spPr bwMode="auto">
          <a:xfrm>
            <a:off x="152400" y="381000"/>
            <a:ext cx="6705600" cy="78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5400">
                <a:solidFill>
                  <a:schemeClr val="tx2"/>
                </a:solidFill>
                <a:latin typeface="+mj-lt"/>
                <a:ea typeface="+mj-ea"/>
                <a:cs typeface="+mj-cs"/>
              </a:defRPr>
            </a:lvl1pPr>
            <a:lvl2pPr algn="l" rtl="0" eaLnBrk="0" fontAlgn="base" hangingPunct="0">
              <a:lnSpc>
                <a:spcPct val="85000"/>
              </a:lnSpc>
              <a:spcBef>
                <a:spcPct val="0"/>
              </a:spcBef>
              <a:spcAft>
                <a:spcPct val="0"/>
              </a:spcAft>
              <a:defRPr sz="5400">
                <a:solidFill>
                  <a:schemeClr val="tx2"/>
                </a:solidFill>
                <a:latin typeface="Haettenschweiler" pitchFamily="34" charset="0"/>
              </a:defRPr>
            </a:lvl2pPr>
            <a:lvl3pPr algn="l" rtl="0" eaLnBrk="0" fontAlgn="base" hangingPunct="0">
              <a:lnSpc>
                <a:spcPct val="85000"/>
              </a:lnSpc>
              <a:spcBef>
                <a:spcPct val="0"/>
              </a:spcBef>
              <a:spcAft>
                <a:spcPct val="0"/>
              </a:spcAft>
              <a:defRPr sz="5400">
                <a:solidFill>
                  <a:schemeClr val="tx2"/>
                </a:solidFill>
                <a:latin typeface="Haettenschweiler" pitchFamily="34" charset="0"/>
              </a:defRPr>
            </a:lvl3pPr>
            <a:lvl4pPr algn="l" rtl="0" eaLnBrk="0" fontAlgn="base" hangingPunct="0">
              <a:lnSpc>
                <a:spcPct val="85000"/>
              </a:lnSpc>
              <a:spcBef>
                <a:spcPct val="0"/>
              </a:spcBef>
              <a:spcAft>
                <a:spcPct val="0"/>
              </a:spcAft>
              <a:defRPr sz="5400">
                <a:solidFill>
                  <a:schemeClr val="tx2"/>
                </a:solidFill>
                <a:latin typeface="Haettenschweiler" pitchFamily="34" charset="0"/>
              </a:defRPr>
            </a:lvl4pPr>
            <a:lvl5pPr algn="l" rtl="0" eaLnBrk="0" fontAlgn="base" hangingPunct="0">
              <a:lnSpc>
                <a:spcPct val="85000"/>
              </a:lnSpc>
              <a:spcBef>
                <a:spcPct val="0"/>
              </a:spcBef>
              <a:spcAft>
                <a:spcPct val="0"/>
              </a:spcAft>
              <a:defRPr sz="5400">
                <a:solidFill>
                  <a:schemeClr val="tx2"/>
                </a:solidFill>
                <a:latin typeface="Haettenschweiler" pitchFamily="34" charset="0"/>
              </a:defRPr>
            </a:lvl5pPr>
            <a:lvl6pPr marL="457200" algn="l" rtl="0" fontAlgn="base">
              <a:lnSpc>
                <a:spcPct val="85000"/>
              </a:lnSpc>
              <a:spcBef>
                <a:spcPct val="0"/>
              </a:spcBef>
              <a:spcAft>
                <a:spcPct val="0"/>
              </a:spcAft>
              <a:defRPr sz="5400">
                <a:solidFill>
                  <a:schemeClr val="tx2"/>
                </a:solidFill>
                <a:latin typeface="Haettenschweiler" pitchFamily="34" charset="0"/>
              </a:defRPr>
            </a:lvl6pPr>
            <a:lvl7pPr marL="914400" algn="l" rtl="0" fontAlgn="base">
              <a:lnSpc>
                <a:spcPct val="85000"/>
              </a:lnSpc>
              <a:spcBef>
                <a:spcPct val="0"/>
              </a:spcBef>
              <a:spcAft>
                <a:spcPct val="0"/>
              </a:spcAft>
              <a:defRPr sz="5400">
                <a:solidFill>
                  <a:schemeClr val="tx2"/>
                </a:solidFill>
                <a:latin typeface="Haettenschweiler" pitchFamily="34" charset="0"/>
              </a:defRPr>
            </a:lvl7pPr>
            <a:lvl8pPr marL="1371600" algn="l" rtl="0" fontAlgn="base">
              <a:lnSpc>
                <a:spcPct val="85000"/>
              </a:lnSpc>
              <a:spcBef>
                <a:spcPct val="0"/>
              </a:spcBef>
              <a:spcAft>
                <a:spcPct val="0"/>
              </a:spcAft>
              <a:defRPr sz="5400">
                <a:solidFill>
                  <a:schemeClr val="tx2"/>
                </a:solidFill>
                <a:latin typeface="Haettenschweiler" pitchFamily="34" charset="0"/>
              </a:defRPr>
            </a:lvl8pPr>
            <a:lvl9pPr marL="1828800" algn="l" rtl="0" fontAlgn="base">
              <a:lnSpc>
                <a:spcPct val="85000"/>
              </a:lnSpc>
              <a:spcBef>
                <a:spcPct val="0"/>
              </a:spcBef>
              <a:spcAft>
                <a:spcPct val="0"/>
              </a:spcAft>
              <a:defRPr sz="5400">
                <a:solidFill>
                  <a:schemeClr val="tx2"/>
                </a:solidFill>
                <a:latin typeface="Haettenschweiler" pitchFamily="34" charset="0"/>
              </a:defRPr>
            </a:lvl9pPr>
          </a:lstStyle>
          <a:p>
            <a:r>
              <a:rPr lang="en-US" dirty="0" smtClean="0"/>
              <a:t>Example of Proposed Enhancement to CG</a:t>
            </a:r>
            <a:endParaRPr lang="en-US" dirty="0"/>
          </a:p>
        </p:txBody>
      </p:sp>
      <p:sp>
        <p:nvSpPr>
          <p:cNvPr id="2" name="TextBox 1"/>
          <p:cNvSpPr txBox="1"/>
          <p:nvPr/>
        </p:nvSpPr>
        <p:spPr>
          <a:xfrm>
            <a:off x="152400" y="2163901"/>
            <a:ext cx="7352065" cy="3170099"/>
          </a:xfrm>
          <a:prstGeom prst="rect">
            <a:avLst/>
          </a:prstGeom>
          <a:noFill/>
        </p:spPr>
        <p:txBody>
          <a:bodyPr wrap="square" rtlCol="0">
            <a:spAutoFit/>
          </a:bodyPr>
          <a:lstStyle/>
          <a:p>
            <a:pPr marL="571500" indent="-571500">
              <a:buFont typeface="Arial" pitchFamily="34" charset="0"/>
              <a:buChar char="•"/>
            </a:pPr>
            <a:r>
              <a:rPr lang="en-US" sz="4000" dirty="0" smtClean="0"/>
              <a:t>Develop a more Common Methodology for both analyst and examiners to use in the assessment of Corporate Governance. </a:t>
            </a:r>
            <a:endParaRPr lang="en-US" sz="4000" dirty="0"/>
          </a:p>
        </p:txBody>
      </p:sp>
      <p:pic>
        <p:nvPicPr>
          <p:cNvPr id="4098" name="Picture 2" descr="C:\Documents and Settings\sflippo\Local Settings\Temporary Internet Files\Content.IE5\W6GDNJ0X\MM90023470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85800"/>
            <a:ext cx="1238250"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29</a:t>
            </a:fld>
            <a:endParaRPr lang="en-US" dirty="0">
              <a:solidFill>
                <a:srgbClr val="000000"/>
              </a:solidFill>
            </a:endParaRPr>
          </a:p>
        </p:txBody>
      </p:sp>
    </p:spTree>
    <p:extLst>
      <p:ext uri="{BB962C8B-B14F-4D97-AF65-F5344CB8AC3E}">
        <p14:creationId xmlns:p14="http://schemas.microsoft.com/office/powerpoint/2010/main" val="27327271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026"/>
          <p:cNvSpPr>
            <a:spLocks noGrp="1" noChangeArrowheads="1"/>
          </p:cNvSpPr>
          <p:nvPr>
            <p:ph type="title"/>
          </p:nvPr>
        </p:nvSpPr>
        <p:spPr>
          <a:xfrm>
            <a:off x="152400" y="685800"/>
            <a:ext cx="6477000" cy="990600"/>
          </a:xfrm>
        </p:spPr>
        <p:txBody>
          <a:bodyPr/>
          <a:lstStyle/>
          <a:p>
            <a:pPr eaLnBrk="1" hangingPunct="1"/>
            <a:r>
              <a:rPr lang="en-US" sz="4000" dirty="0"/>
              <a:t>Risk Management Framework </a:t>
            </a:r>
            <a:r>
              <a:rPr lang="en-US" sz="4000" dirty="0" smtClean="0"/>
              <a:t>- RBC</a:t>
            </a:r>
            <a:endParaRPr lang="en-US" sz="4000" dirty="0" smtClean="0">
              <a:solidFill>
                <a:srgbClr val="6699FF"/>
              </a:solidFill>
              <a:latin typeface="+mn-lt"/>
              <a:cs typeface="Times New Roman" pitchFamily="18" charset="0"/>
            </a:endParaRPr>
          </a:p>
        </p:txBody>
      </p:sp>
      <p:sp>
        <p:nvSpPr>
          <p:cNvPr id="181251" name="Rectangle 1027"/>
          <p:cNvSpPr>
            <a:spLocks noGrp="1" noChangeArrowheads="1"/>
          </p:cNvSpPr>
          <p:nvPr>
            <p:ph idx="1"/>
          </p:nvPr>
        </p:nvSpPr>
        <p:spPr>
          <a:xfrm>
            <a:off x="152400" y="1905000"/>
            <a:ext cx="7924800" cy="4572000"/>
          </a:xfrm>
        </p:spPr>
        <p:txBody>
          <a:bodyPr/>
          <a:lstStyle/>
          <a:p>
            <a:pPr marL="0" indent="0" eaLnBrk="1" hangingPunct="1">
              <a:buFontTx/>
              <a:buNone/>
            </a:pPr>
            <a:r>
              <a:rPr lang="en-US" sz="2800" dirty="0" smtClean="0"/>
              <a:t>Use of the Capital Requirement</a:t>
            </a:r>
          </a:p>
          <a:p>
            <a:pPr lvl="1" eaLnBrk="1" hangingPunct="1">
              <a:buSzPct val="70000"/>
              <a:buFont typeface="Wingdings" pitchFamily="2" charset="2"/>
              <a:buChar char="Ø"/>
            </a:pPr>
            <a:r>
              <a:rPr lang="en-US" sz="2400" b="1" dirty="0" smtClean="0"/>
              <a:t>RBC has some influence on insurers’ risk management (e.g.  Reserves reduced for reinsurance, but not for collateral); addressed mainly through other supervisory tools </a:t>
            </a:r>
          </a:p>
          <a:p>
            <a:pPr lvl="1" eaLnBrk="1" hangingPunct="1">
              <a:buSzPct val="70000"/>
              <a:buFont typeface="Wingdings" pitchFamily="2" charset="2"/>
              <a:buChar char="Ø"/>
            </a:pPr>
            <a:r>
              <a:rPr lang="en-US" sz="2400" dirty="0" smtClean="0"/>
              <a:t>SII is designed to provide incentives for risk management</a:t>
            </a:r>
          </a:p>
          <a:p>
            <a:pPr lvl="1" eaLnBrk="1" hangingPunct="1">
              <a:buSzPct val="70000"/>
              <a:buFont typeface="Wingdings" pitchFamily="2" charset="2"/>
              <a:buChar char="Ø"/>
            </a:pPr>
            <a:r>
              <a:rPr lang="en-US" sz="2400" dirty="0" smtClean="0"/>
              <a:t>Capital add on may be required by regulator, but it is not part of the RBC capital amount </a:t>
            </a:r>
          </a:p>
          <a:p>
            <a:pPr lvl="1" eaLnBrk="1" hangingPunct="1">
              <a:buSzPct val="70000"/>
              <a:buFont typeface="Wingdings" pitchFamily="2" charset="2"/>
              <a:buChar char="Ø"/>
            </a:pPr>
            <a:r>
              <a:rPr lang="en-US" sz="2400" dirty="0" smtClean="0"/>
              <a:t>SII capital add on increases SCR</a:t>
            </a:r>
          </a:p>
        </p:txBody>
      </p:sp>
      <p:pic>
        <p:nvPicPr>
          <p:cNvPr id="1026" name="Picture 2" descr="C:\Documents and Settings\lfelice\Local Settings\Temporary Internet Files\Content.IE5\THGBDW98\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362200"/>
            <a:ext cx="581025" cy="3524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3</a:t>
            </a:fld>
            <a:endParaRPr lang="en-US" dirty="0">
              <a:solidFill>
                <a:srgbClr val="000000"/>
              </a:solidFill>
            </a:endParaRPr>
          </a:p>
        </p:txBody>
      </p:sp>
    </p:spTree>
    <p:extLst>
      <p:ext uri="{BB962C8B-B14F-4D97-AF65-F5344CB8AC3E}">
        <p14:creationId xmlns:p14="http://schemas.microsoft.com/office/powerpoint/2010/main" val="200616218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7667" name="Rectangle 3"/>
          <p:cNvSpPr>
            <a:spLocks noGrp="1" noChangeArrowheads="1"/>
          </p:cNvSpPr>
          <p:nvPr>
            <p:ph idx="1"/>
          </p:nvPr>
        </p:nvSpPr>
        <p:spPr>
          <a:xfrm>
            <a:off x="914400" y="1676400"/>
            <a:ext cx="7772400" cy="5791200"/>
          </a:xfrm>
        </p:spPr>
        <p:txBody>
          <a:bodyPr/>
          <a:lstStyle/>
          <a:p>
            <a:pPr lvl="1">
              <a:lnSpc>
                <a:spcPct val="80000"/>
              </a:lnSpc>
              <a:buFontTx/>
              <a:buNone/>
            </a:pPr>
            <a:r>
              <a:rPr lang="en-US" sz="1300" dirty="0"/>
              <a:t> </a:t>
            </a:r>
          </a:p>
        </p:txBody>
      </p:sp>
      <p:sp>
        <p:nvSpPr>
          <p:cNvPr id="1777754" name="Rectangle 90"/>
          <p:cNvSpPr>
            <a:spLocks noChangeArrowheads="1"/>
          </p:cNvSpPr>
          <p:nvPr/>
        </p:nvSpPr>
        <p:spPr bwMode="auto">
          <a:xfrm>
            <a:off x="990600" y="2057400"/>
            <a:ext cx="704726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spcAft>
                <a:spcPts val="1200"/>
              </a:spcAft>
            </a:pPr>
            <a:endParaRPr lang="en-US" altLang="ja-JP" sz="2400" dirty="0" smtClean="0">
              <a:latin typeface="Tahoma" pitchFamily="34" charset="0"/>
              <a:ea typeface="ＭＳ Ｐゴシック" charset="-128"/>
            </a:endParaRPr>
          </a:p>
        </p:txBody>
      </p:sp>
      <p:sp>
        <p:nvSpPr>
          <p:cNvPr id="5" name="Title 1"/>
          <p:cNvSpPr txBox="1">
            <a:spLocks/>
          </p:cNvSpPr>
          <p:nvPr/>
        </p:nvSpPr>
        <p:spPr bwMode="auto">
          <a:xfrm>
            <a:off x="152400" y="381000"/>
            <a:ext cx="6019800" cy="78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5400">
                <a:solidFill>
                  <a:schemeClr val="tx2"/>
                </a:solidFill>
                <a:latin typeface="+mj-lt"/>
                <a:ea typeface="+mj-ea"/>
                <a:cs typeface="+mj-cs"/>
              </a:defRPr>
            </a:lvl1pPr>
            <a:lvl2pPr algn="l" rtl="0" eaLnBrk="0" fontAlgn="base" hangingPunct="0">
              <a:lnSpc>
                <a:spcPct val="85000"/>
              </a:lnSpc>
              <a:spcBef>
                <a:spcPct val="0"/>
              </a:spcBef>
              <a:spcAft>
                <a:spcPct val="0"/>
              </a:spcAft>
              <a:defRPr sz="5400">
                <a:solidFill>
                  <a:schemeClr val="tx2"/>
                </a:solidFill>
                <a:latin typeface="Haettenschweiler" pitchFamily="34" charset="0"/>
              </a:defRPr>
            </a:lvl2pPr>
            <a:lvl3pPr algn="l" rtl="0" eaLnBrk="0" fontAlgn="base" hangingPunct="0">
              <a:lnSpc>
                <a:spcPct val="85000"/>
              </a:lnSpc>
              <a:spcBef>
                <a:spcPct val="0"/>
              </a:spcBef>
              <a:spcAft>
                <a:spcPct val="0"/>
              </a:spcAft>
              <a:defRPr sz="5400">
                <a:solidFill>
                  <a:schemeClr val="tx2"/>
                </a:solidFill>
                <a:latin typeface="Haettenschweiler" pitchFamily="34" charset="0"/>
              </a:defRPr>
            </a:lvl3pPr>
            <a:lvl4pPr algn="l" rtl="0" eaLnBrk="0" fontAlgn="base" hangingPunct="0">
              <a:lnSpc>
                <a:spcPct val="85000"/>
              </a:lnSpc>
              <a:spcBef>
                <a:spcPct val="0"/>
              </a:spcBef>
              <a:spcAft>
                <a:spcPct val="0"/>
              </a:spcAft>
              <a:defRPr sz="5400">
                <a:solidFill>
                  <a:schemeClr val="tx2"/>
                </a:solidFill>
                <a:latin typeface="Haettenschweiler" pitchFamily="34" charset="0"/>
              </a:defRPr>
            </a:lvl4pPr>
            <a:lvl5pPr algn="l" rtl="0" eaLnBrk="0" fontAlgn="base" hangingPunct="0">
              <a:lnSpc>
                <a:spcPct val="85000"/>
              </a:lnSpc>
              <a:spcBef>
                <a:spcPct val="0"/>
              </a:spcBef>
              <a:spcAft>
                <a:spcPct val="0"/>
              </a:spcAft>
              <a:defRPr sz="5400">
                <a:solidFill>
                  <a:schemeClr val="tx2"/>
                </a:solidFill>
                <a:latin typeface="Haettenschweiler" pitchFamily="34" charset="0"/>
              </a:defRPr>
            </a:lvl5pPr>
            <a:lvl6pPr marL="457200" algn="l" rtl="0" fontAlgn="base">
              <a:lnSpc>
                <a:spcPct val="85000"/>
              </a:lnSpc>
              <a:spcBef>
                <a:spcPct val="0"/>
              </a:spcBef>
              <a:spcAft>
                <a:spcPct val="0"/>
              </a:spcAft>
              <a:defRPr sz="5400">
                <a:solidFill>
                  <a:schemeClr val="tx2"/>
                </a:solidFill>
                <a:latin typeface="Haettenschweiler" pitchFamily="34" charset="0"/>
              </a:defRPr>
            </a:lvl6pPr>
            <a:lvl7pPr marL="914400" algn="l" rtl="0" fontAlgn="base">
              <a:lnSpc>
                <a:spcPct val="85000"/>
              </a:lnSpc>
              <a:spcBef>
                <a:spcPct val="0"/>
              </a:spcBef>
              <a:spcAft>
                <a:spcPct val="0"/>
              </a:spcAft>
              <a:defRPr sz="5400">
                <a:solidFill>
                  <a:schemeClr val="tx2"/>
                </a:solidFill>
                <a:latin typeface="Haettenschweiler" pitchFamily="34" charset="0"/>
              </a:defRPr>
            </a:lvl7pPr>
            <a:lvl8pPr marL="1371600" algn="l" rtl="0" fontAlgn="base">
              <a:lnSpc>
                <a:spcPct val="85000"/>
              </a:lnSpc>
              <a:spcBef>
                <a:spcPct val="0"/>
              </a:spcBef>
              <a:spcAft>
                <a:spcPct val="0"/>
              </a:spcAft>
              <a:defRPr sz="5400">
                <a:solidFill>
                  <a:schemeClr val="tx2"/>
                </a:solidFill>
                <a:latin typeface="Haettenschweiler" pitchFamily="34" charset="0"/>
              </a:defRPr>
            </a:lvl8pPr>
            <a:lvl9pPr marL="1828800" algn="l" rtl="0" fontAlgn="base">
              <a:lnSpc>
                <a:spcPct val="85000"/>
              </a:lnSpc>
              <a:spcBef>
                <a:spcPct val="0"/>
              </a:spcBef>
              <a:spcAft>
                <a:spcPct val="0"/>
              </a:spcAft>
              <a:defRPr sz="5400">
                <a:solidFill>
                  <a:schemeClr val="tx2"/>
                </a:solidFill>
                <a:latin typeface="Haettenschweiler" pitchFamily="34" charset="0"/>
              </a:defRPr>
            </a:lvl9pPr>
          </a:lstStyle>
          <a:p>
            <a:r>
              <a:rPr lang="en-US" dirty="0" smtClean="0"/>
              <a:t>Other Proposed Enhancements to CG</a:t>
            </a:r>
            <a:endParaRPr lang="en-US" dirty="0"/>
          </a:p>
        </p:txBody>
      </p:sp>
      <p:sp>
        <p:nvSpPr>
          <p:cNvPr id="2" name="TextBox 1"/>
          <p:cNvSpPr txBox="1"/>
          <p:nvPr/>
        </p:nvSpPr>
        <p:spPr>
          <a:xfrm>
            <a:off x="152400" y="2081748"/>
            <a:ext cx="7352065" cy="3785652"/>
          </a:xfrm>
          <a:prstGeom prst="rect">
            <a:avLst/>
          </a:prstGeom>
          <a:noFill/>
        </p:spPr>
        <p:txBody>
          <a:bodyPr wrap="square" rtlCol="0">
            <a:spAutoFit/>
          </a:bodyPr>
          <a:lstStyle/>
          <a:p>
            <a:pPr marL="571500" indent="-571500">
              <a:buFont typeface="Arial" pitchFamily="34" charset="0"/>
              <a:buChar char="•"/>
            </a:pPr>
            <a:r>
              <a:rPr lang="en-US" sz="4000" dirty="0" smtClean="0"/>
              <a:t>Internal Audit- Large Insurers</a:t>
            </a:r>
          </a:p>
          <a:p>
            <a:pPr marL="571500" indent="-571500">
              <a:buFont typeface="Arial" pitchFamily="34" charset="0"/>
              <a:buChar char="•"/>
            </a:pPr>
            <a:r>
              <a:rPr lang="en-US" sz="4000" dirty="0" smtClean="0"/>
              <a:t>Referrals to other NAIC working groups</a:t>
            </a:r>
          </a:p>
          <a:p>
            <a:pPr marL="571500" indent="-571500">
              <a:buFont typeface="Arial" pitchFamily="34" charset="0"/>
              <a:buChar char="•"/>
            </a:pPr>
            <a:r>
              <a:rPr lang="en-US" sz="4000" dirty="0" smtClean="0"/>
              <a:t>Requiring an element of CG be included in Model #385 for Accreditation purposes. </a:t>
            </a:r>
            <a:endParaRPr lang="en-US" sz="4000" dirty="0"/>
          </a:p>
        </p:txBody>
      </p:sp>
      <p:pic>
        <p:nvPicPr>
          <p:cNvPr id="4098" name="Picture 2" descr="C:\Documents and Settings\sflippo\Local Settings\Temporary Internet Files\Content.IE5\W6GDNJ0X\MM90023470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774095"/>
            <a:ext cx="1238250"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30</a:t>
            </a:fld>
            <a:endParaRPr lang="en-US" dirty="0">
              <a:solidFill>
                <a:srgbClr val="000000"/>
              </a:solidFill>
            </a:endParaRPr>
          </a:p>
        </p:txBody>
      </p:sp>
    </p:spTree>
    <p:extLst>
      <p:ext uri="{BB962C8B-B14F-4D97-AF65-F5344CB8AC3E}">
        <p14:creationId xmlns:p14="http://schemas.microsoft.com/office/powerpoint/2010/main" val="13015132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248400" cy="1143000"/>
          </a:xfrm>
        </p:spPr>
        <p:txBody>
          <a:bodyPr/>
          <a:lstStyle/>
          <a:p>
            <a:r>
              <a:rPr lang="en-US" sz="4000" dirty="0"/>
              <a:t>Risk Management Framework </a:t>
            </a:r>
            <a:r>
              <a:rPr lang="en-US" sz="4000" dirty="0" smtClean="0"/>
              <a:t>– </a:t>
            </a:r>
            <a:br>
              <a:rPr lang="en-US" sz="4000" dirty="0" smtClean="0"/>
            </a:br>
            <a:r>
              <a:rPr lang="en-US" sz="4000" dirty="0" smtClean="0"/>
              <a:t>PBR Reserves</a:t>
            </a:r>
            <a:endParaRPr lang="en-US" sz="4000" dirty="0"/>
          </a:p>
        </p:txBody>
      </p:sp>
      <p:sp>
        <p:nvSpPr>
          <p:cNvPr id="3" name="Content Placeholder 2"/>
          <p:cNvSpPr>
            <a:spLocks noGrp="1"/>
          </p:cNvSpPr>
          <p:nvPr>
            <p:ph idx="1"/>
          </p:nvPr>
        </p:nvSpPr>
        <p:spPr>
          <a:xfrm>
            <a:off x="404243" y="1752600"/>
            <a:ext cx="7696200" cy="4572000"/>
          </a:xfrm>
        </p:spPr>
        <p:txBody>
          <a:bodyPr/>
          <a:lstStyle/>
          <a:p>
            <a:r>
              <a:rPr lang="en-US" sz="2800" dirty="0" smtClean="0"/>
              <a:t>Governance Guidance in Valuation Manual (VM-G) – All Applicable to the PBR function</a:t>
            </a:r>
          </a:p>
          <a:p>
            <a:pPr lvl="1"/>
            <a:r>
              <a:rPr lang="en-US" sz="2400" dirty="0" smtClean="0"/>
              <a:t>Guidance for the Board of Director</a:t>
            </a:r>
            <a:r>
              <a:rPr lang="en-US" dirty="0" smtClean="0"/>
              <a:t>s</a:t>
            </a:r>
          </a:p>
          <a:p>
            <a:pPr lvl="2">
              <a:buFont typeface="Wingdings" pitchFamily="2" charset="2"/>
              <a:buChar char="Ø"/>
            </a:pPr>
            <a:r>
              <a:rPr lang="en-US" sz="2000" dirty="0" smtClean="0"/>
              <a:t>Best practices for oversight, review and interaction with senior management v</a:t>
            </a:r>
          </a:p>
          <a:p>
            <a:pPr lvl="1"/>
            <a:r>
              <a:rPr lang="en-US" sz="2400" dirty="0" smtClean="0"/>
              <a:t>Guidance for Senior Management</a:t>
            </a:r>
          </a:p>
          <a:p>
            <a:pPr lvl="2">
              <a:buFont typeface="Wingdings" pitchFamily="2" charset="2"/>
              <a:buChar char="Ø"/>
            </a:pPr>
            <a:r>
              <a:rPr lang="en-US" sz="2000" dirty="0" smtClean="0"/>
              <a:t>Oversight of actuarial valuation </a:t>
            </a:r>
            <a:r>
              <a:rPr lang="en-US" sz="2000" dirty="0" err="1" smtClean="0"/>
              <a:t>function:risk</a:t>
            </a:r>
            <a:r>
              <a:rPr lang="en-US" sz="2000" dirty="0" smtClean="0"/>
              <a:t> tolerance ; assumptions; to mitigation strategies; adequate expertise and resources</a:t>
            </a:r>
          </a:p>
          <a:p>
            <a:pPr lvl="1"/>
            <a:r>
              <a:rPr lang="en-US" sz="2400" dirty="0" smtClean="0"/>
              <a:t>Guidance for Actuary</a:t>
            </a:r>
          </a:p>
          <a:p>
            <a:pPr lvl="2">
              <a:buFont typeface="Wingdings" pitchFamily="2" charset="2"/>
              <a:buChar char="Ø"/>
            </a:pPr>
            <a:r>
              <a:rPr lang="en-US" sz="2000" dirty="0" smtClean="0"/>
              <a:t> Adequate review, testing of assumptions, cooperation with internal  / external auditors and regulators</a:t>
            </a:r>
            <a:endParaRPr lang="en-US" sz="2000" dirty="0"/>
          </a:p>
        </p:txBody>
      </p:sp>
      <p:pic>
        <p:nvPicPr>
          <p:cNvPr id="4" name="Picture 2" descr="C:\Documents and Settings\lfelice\Local Settings\Temporary Internet Files\Content.IE5\THGBDW98\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133600"/>
            <a:ext cx="581025" cy="49025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4</a:t>
            </a:fld>
            <a:endParaRPr lang="en-US" dirty="0">
              <a:solidFill>
                <a:srgbClr val="000000"/>
              </a:solidFill>
            </a:endParaRPr>
          </a:p>
        </p:txBody>
      </p:sp>
    </p:spTree>
    <p:extLst>
      <p:ext uri="{BB962C8B-B14F-4D97-AF65-F5344CB8AC3E}">
        <p14:creationId xmlns:p14="http://schemas.microsoft.com/office/powerpoint/2010/main" val="14793477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152400"/>
            <a:ext cx="5791200" cy="1143000"/>
          </a:xfrm>
        </p:spPr>
        <p:txBody>
          <a:bodyPr/>
          <a:lstStyle/>
          <a:p>
            <a:r>
              <a:rPr lang="en-US" sz="4000" dirty="0" smtClean="0"/>
              <a:t>Risk Management Framework - Analysis</a:t>
            </a:r>
          </a:p>
        </p:txBody>
      </p:sp>
      <p:sp>
        <p:nvSpPr>
          <p:cNvPr id="3" name="Content Placeholder 2"/>
          <p:cNvSpPr>
            <a:spLocks noGrp="1"/>
          </p:cNvSpPr>
          <p:nvPr>
            <p:ph idx="1"/>
          </p:nvPr>
        </p:nvSpPr>
        <p:spPr>
          <a:xfrm>
            <a:off x="76200" y="1371600"/>
            <a:ext cx="8610600" cy="5257800"/>
          </a:xfrm>
        </p:spPr>
        <p:txBody>
          <a:bodyPr/>
          <a:lstStyle/>
          <a:p>
            <a:pPr marL="274320" lvl="1" indent="-274320">
              <a:buFont typeface="Arial" pitchFamily="34" charset="0"/>
              <a:buChar char="•"/>
              <a:defRPr/>
            </a:pPr>
            <a:r>
              <a:rPr lang="en-US" sz="2200" b="1" dirty="0" smtClean="0">
                <a:ea typeface="+mn-ea"/>
                <a:cs typeface="+mn-cs"/>
              </a:rPr>
              <a:t>Continuous </a:t>
            </a:r>
            <a:r>
              <a:rPr lang="en-US" sz="2200" b="1" dirty="0">
                <a:ea typeface="+mn-ea"/>
                <a:cs typeface="+mn-cs"/>
              </a:rPr>
              <a:t>monitoring/qualitative assessments </a:t>
            </a:r>
            <a:r>
              <a:rPr lang="en-US" sz="2200" b="1" dirty="0" smtClean="0">
                <a:ea typeface="+mn-ea"/>
                <a:cs typeface="+mn-cs"/>
              </a:rPr>
              <a:t>using regulator only data – assess:</a:t>
            </a:r>
            <a:endParaRPr lang="en-US" sz="2200" b="1" dirty="0">
              <a:ea typeface="+mn-ea"/>
              <a:cs typeface="+mn-cs"/>
            </a:endParaRPr>
          </a:p>
          <a:p>
            <a:pPr marL="674370" lvl="2" indent="-274320">
              <a:buFont typeface="Arial" pitchFamily="34" charset="0"/>
              <a:buChar char="•"/>
              <a:defRPr/>
            </a:pPr>
            <a:r>
              <a:rPr lang="en-US" sz="2000" b="1" dirty="0" smtClean="0"/>
              <a:t>Changes </a:t>
            </a:r>
            <a:r>
              <a:rPr lang="en-US" sz="2000" b="1" dirty="0"/>
              <a:t>in business </a:t>
            </a:r>
            <a:r>
              <a:rPr lang="en-US" sz="2000" b="1" dirty="0" smtClean="0"/>
              <a:t>plan</a:t>
            </a:r>
          </a:p>
          <a:p>
            <a:pPr marL="674370" lvl="2" indent="-274320">
              <a:buFont typeface="Arial" pitchFamily="34" charset="0"/>
              <a:buChar char="•"/>
              <a:defRPr/>
            </a:pPr>
            <a:r>
              <a:rPr lang="en-US" sz="2000" b="1" dirty="0" smtClean="0"/>
              <a:t>Material </a:t>
            </a:r>
            <a:r>
              <a:rPr lang="en-US" sz="2000" b="1" dirty="0"/>
              <a:t>transactions, including group </a:t>
            </a:r>
            <a:r>
              <a:rPr lang="en-US" sz="2000" b="1" dirty="0" smtClean="0"/>
              <a:t>transactions </a:t>
            </a:r>
          </a:p>
          <a:p>
            <a:pPr marL="674370" lvl="2" indent="-274320">
              <a:buFont typeface="Arial" pitchFamily="34" charset="0"/>
              <a:buChar char="•"/>
              <a:defRPr/>
            </a:pPr>
            <a:r>
              <a:rPr lang="en-US" sz="2000" b="1" dirty="0" smtClean="0"/>
              <a:t>Implications </a:t>
            </a:r>
            <a:r>
              <a:rPr lang="en-US" sz="2000" b="1" dirty="0"/>
              <a:t>for reputation/contagion risks </a:t>
            </a:r>
          </a:p>
          <a:p>
            <a:pPr marL="674370" lvl="2" indent="-274320">
              <a:buFont typeface="Arial" pitchFamily="34" charset="0"/>
              <a:buChar char="•"/>
              <a:defRPr/>
            </a:pPr>
            <a:r>
              <a:rPr lang="en-US" sz="2000" b="1" dirty="0" smtClean="0"/>
              <a:t>Impacts </a:t>
            </a:r>
            <a:r>
              <a:rPr lang="en-US" sz="2000" b="1" dirty="0"/>
              <a:t>of major economic and insurance events, </a:t>
            </a:r>
            <a:r>
              <a:rPr lang="en-US" sz="2000" b="1" dirty="0" smtClean="0"/>
              <a:t>and </a:t>
            </a:r>
          </a:p>
          <a:p>
            <a:pPr marL="674370" lvl="2" indent="-274320">
              <a:buFont typeface="Arial" pitchFamily="34" charset="0"/>
              <a:buChar char="•"/>
              <a:defRPr/>
            </a:pPr>
            <a:r>
              <a:rPr lang="en-US" sz="2000" b="1" dirty="0" smtClean="0"/>
              <a:t>Stress </a:t>
            </a:r>
            <a:r>
              <a:rPr lang="en-US" sz="2000" b="1" dirty="0"/>
              <a:t>testing  </a:t>
            </a:r>
          </a:p>
          <a:p>
            <a:pPr>
              <a:buFont typeface="Arial" pitchFamily="34" charset="0"/>
              <a:buChar char="•"/>
              <a:defRPr/>
            </a:pPr>
            <a:r>
              <a:rPr lang="en-US" sz="2400" dirty="0"/>
              <a:t>In depth assessments of (potentially) troubled insurers  </a:t>
            </a:r>
          </a:p>
          <a:p>
            <a:pPr lvl="1">
              <a:buFont typeface="Arial" pitchFamily="34" charset="0"/>
              <a:buChar char="•"/>
              <a:defRPr/>
            </a:pPr>
            <a:r>
              <a:rPr lang="en-US" sz="2000" dirty="0"/>
              <a:t>More frequent/extensive: </a:t>
            </a:r>
            <a:endParaRPr lang="en-US" sz="2000" dirty="0" smtClean="0"/>
          </a:p>
          <a:p>
            <a:pPr lvl="2">
              <a:buFont typeface="Arial" pitchFamily="34" charset="0"/>
              <a:buChar char="•"/>
              <a:defRPr/>
            </a:pPr>
            <a:r>
              <a:rPr lang="en-US" sz="1800" dirty="0" smtClean="0"/>
              <a:t>Insurer reporting</a:t>
            </a:r>
          </a:p>
          <a:p>
            <a:pPr lvl="2">
              <a:buFont typeface="Arial" pitchFamily="34" charset="0"/>
              <a:buChar char="•"/>
              <a:defRPr/>
            </a:pPr>
            <a:r>
              <a:rPr lang="en-US" sz="1800" dirty="0" smtClean="0"/>
              <a:t>Regulator </a:t>
            </a:r>
            <a:r>
              <a:rPr lang="en-US" sz="1800" dirty="0"/>
              <a:t>analyses/exams</a:t>
            </a:r>
          </a:p>
          <a:p>
            <a:pPr>
              <a:buFont typeface="Arial" pitchFamily="34" charset="0"/>
              <a:buChar char="•"/>
              <a:defRPr/>
            </a:pPr>
            <a:r>
              <a:rPr lang="en-US" sz="2400" dirty="0"/>
              <a:t>Authorities for regulatory actions </a:t>
            </a:r>
            <a:r>
              <a:rPr lang="en-US" sz="2400" dirty="0" smtClean="0"/>
              <a:t>include</a:t>
            </a:r>
          </a:p>
          <a:p>
            <a:pPr lvl="1">
              <a:buFont typeface="Arial" pitchFamily="34" charset="0"/>
              <a:buChar char="•"/>
              <a:defRPr/>
            </a:pPr>
            <a:r>
              <a:rPr lang="en-US" sz="2000" dirty="0" smtClean="0"/>
              <a:t>Conservation/rehabilitation/liquidation in the domiciliary state</a:t>
            </a:r>
          </a:p>
          <a:p>
            <a:pPr lvl="1">
              <a:buFont typeface="Arial" pitchFamily="34" charset="0"/>
              <a:buChar char="•"/>
              <a:defRPr/>
            </a:pPr>
            <a:r>
              <a:rPr lang="en-US" sz="2000" dirty="0" smtClean="0"/>
              <a:t>Suspending </a:t>
            </a:r>
            <a:r>
              <a:rPr lang="en-US" sz="2000" dirty="0"/>
              <a:t>or revoking license to write in the state </a:t>
            </a:r>
            <a:endParaRPr lang="en-US" sz="2000" dirty="0" smtClean="0"/>
          </a:p>
        </p:txBody>
      </p:sp>
      <p:pic>
        <p:nvPicPr>
          <p:cNvPr id="2050" name="Picture 2" descr="C:\Documents and Settings\lfelice\Local Settings\Temporary Internet Files\Content.IE5\THGBDW98\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581025" cy="3524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5</a:t>
            </a:fld>
            <a:endParaRPr lang="en-US" dirty="0">
              <a:solidFill>
                <a:srgbClr val="000000"/>
              </a:solidFill>
            </a:endParaRPr>
          </a:p>
        </p:txBody>
      </p:sp>
    </p:spTree>
    <p:extLst>
      <p:ext uri="{BB962C8B-B14F-4D97-AF65-F5344CB8AC3E}">
        <p14:creationId xmlns:p14="http://schemas.microsoft.com/office/powerpoint/2010/main" val="23738329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81000" y="152400"/>
            <a:ext cx="5562600" cy="1143000"/>
          </a:xfrm>
        </p:spPr>
        <p:txBody>
          <a:bodyPr/>
          <a:lstStyle/>
          <a:p>
            <a:r>
              <a:rPr lang="en-US" sz="4000" dirty="0" smtClean="0"/>
              <a:t>Risk Management Framework – Analysis  (ORSA)</a:t>
            </a:r>
          </a:p>
        </p:txBody>
      </p:sp>
      <p:sp>
        <p:nvSpPr>
          <p:cNvPr id="3" name="Content Placeholder 2"/>
          <p:cNvSpPr>
            <a:spLocks noGrp="1"/>
          </p:cNvSpPr>
          <p:nvPr>
            <p:ph idx="1"/>
          </p:nvPr>
        </p:nvSpPr>
        <p:spPr>
          <a:xfrm>
            <a:off x="457200" y="1371600"/>
            <a:ext cx="8382000" cy="5029200"/>
          </a:xfrm>
        </p:spPr>
        <p:txBody>
          <a:bodyPr/>
          <a:lstStyle/>
          <a:p>
            <a:pPr marL="274320" indent="-274320">
              <a:buFont typeface="Arial" pitchFamily="34" charset="0"/>
              <a:buChar char="•"/>
              <a:defRPr/>
            </a:pPr>
            <a:r>
              <a:rPr lang="en-US" sz="1900" dirty="0" smtClean="0"/>
              <a:t>ORSA process is one element of insurer’s broader ERM</a:t>
            </a:r>
            <a:br>
              <a:rPr lang="en-US" sz="1900" dirty="0" smtClean="0"/>
            </a:br>
            <a:r>
              <a:rPr lang="en-US" sz="1900" dirty="0" smtClean="0"/>
              <a:t>framework</a:t>
            </a:r>
          </a:p>
          <a:p>
            <a:pPr marL="742950" lvl="2" indent="-285750">
              <a:buSzPct val="70000"/>
              <a:buFont typeface="Courier New" pitchFamily="49" charset="0"/>
              <a:buChar char="o"/>
              <a:defRPr/>
            </a:pPr>
            <a:r>
              <a:rPr lang="en-US" sz="1600" dirty="0"/>
              <a:t>Links the insurer’s risk identification, measurement and prioritization </a:t>
            </a:r>
            <a:r>
              <a:rPr lang="en-US" sz="1600" dirty="0" smtClean="0"/>
              <a:t/>
            </a:r>
            <a:br>
              <a:rPr lang="en-US" sz="1600" dirty="0" smtClean="0"/>
            </a:br>
            <a:r>
              <a:rPr lang="en-US" sz="1600" dirty="0" smtClean="0"/>
              <a:t>processes with </a:t>
            </a:r>
            <a:r>
              <a:rPr lang="en-US" sz="1600" dirty="0"/>
              <a:t>capital management and strategic planning</a:t>
            </a:r>
          </a:p>
          <a:p>
            <a:pPr marL="742950" lvl="2" indent="-285750">
              <a:buSzPct val="70000"/>
              <a:buFont typeface="Courier New" pitchFamily="49" charset="0"/>
              <a:buChar char="o"/>
              <a:defRPr/>
            </a:pPr>
            <a:r>
              <a:rPr lang="en-US" sz="1600" dirty="0"/>
              <a:t>Each insurer’s ORSA process will be unique, reflecting its business, strategy and approach to ERM</a:t>
            </a:r>
          </a:p>
          <a:p>
            <a:pPr marL="274320" lvl="1" indent="-274320">
              <a:buFont typeface="Arial" pitchFamily="34" charset="0"/>
              <a:buChar char="•"/>
              <a:defRPr/>
            </a:pPr>
            <a:r>
              <a:rPr lang="en-US" sz="1900" dirty="0">
                <a:ea typeface="+mn-ea"/>
                <a:cs typeface="+mn-cs"/>
              </a:rPr>
              <a:t>Regulators will use the ORSA Summary Report to gain a high-level understanding of the process</a:t>
            </a:r>
          </a:p>
          <a:p>
            <a:pPr marL="742950" lvl="2" indent="-285750">
              <a:buSzPct val="70000"/>
              <a:buFont typeface="Courier New" pitchFamily="49" charset="0"/>
              <a:buChar char="o"/>
              <a:defRPr/>
            </a:pPr>
            <a:r>
              <a:rPr lang="en-US" sz="1600" dirty="0" smtClean="0"/>
              <a:t>Summary Report may be provided in any combination as long as all insurance legal entities within the group are represented</a:t>
            </a:r>
          </a:p>
          <a:p>
            <a:pPr marL="742950" lvl="2" indent="-285750">
              <a:buSzPct val="70000"/>
              <a:buFont typeface="Courier New" pitchFamily="49" charset="0"/>
              <a:buChar char="o"/>
              <a:defRPr/>
            </a:pPr>
            <a:r>
              <a:rPr lang="en-US" sz="1600" dirty="0" smtClean="0"/>
              <a:t>Summary </a:t>
            </a:r>
            <a:r>
              <a:rPr lang="en-US" sz="1600" dirty="0"/>
              <a:t>Report will be supplemented by the insurer’s internal risk management </a:t>
            </a:r>
            <a:r>
              <a:rPr lang="en-US" sz="1600" dirty="0" smtClean="0"/>
              <a:t>materials</a:t>
            </a:r>
          </a:p>
          <a:p>
            <a:pPr marL="742950" lvl="2" indent="-285750">
              <a:buSzPct val="70000"/>
              <a:buFont typeface="Courier New" pitchFamily="49" charset="0"/>
              <a:buChar char="o"/>
              <a:defRPr/>
            </a:pPr>
            <a:r>
              <a:rPr lang="en-US" sz="1600" dirty="0" smtClean="0"/>
              <a:t>Summary Report, at a minimum, should discuss:</a:t>
            </a:r>
          </a:p>
          <a:p>
            <a:pPr marL="1200150" lvl="3" indent="-285750">
              <a:buFont typeface="Arial" pitchFamily="34" charset="0"/>
              <a:buChar char="•"/>
              <a:defRPr/>
            </a:pPr>
            <a:r>
              <a:rPr lang="en-US" sz="1600" dirty="0" smtClean="0"/>
              <a:t>Section 1 – Description of Insurer’s Risk Management Framework</a:t>
            </a:r>
          </a:p>
          <a:p>
            <a:pPr marL="1200150" lvl="3" indent="-285750">
              <a:buFont typeface="Arial" pitchFamily="34" charset="0"/>
              <a:buChar char="•"/>
              <a:defRPr/>
            </a:pPr>
            <a:r>
              <a:rPr lang="en-US" sz="1600" dirty="0" smtClean="0"/>
              <a:t>Section 2 – Insurer’s Assessment of Risk Exposure</a:t>
            </a:r>
          </a:p>
          <a:p>
            <a:pPr marL="1200150" lvl="3" indent="-285750">
              <a:buFont typeface="Arial" pitchFamily="34" charset="0"/>
              <a:buChar char="•"/>
              <a:defRPr/>
            </a:pPr>
            <a:r>
              <a:rPr lang="en-US" sz="1600" dirty="0" smtClean="0"/>
              <a:t>Section 3 – Group Risk Capital and Prospective Solvency Assessment</a:t>
            </a:r>
            <a:endParaRPr lang="en-US" sz="1600" dirty="0"/>
          </a:p>
        </p:txBody>
      </p:sp>
      <p:pic>
        <p:nvPicPr>
          <p:cNvPr id="3074" name="Picture 2" descr="C:\Documents and Settings\lfelice\Local Settings\Temporary Internet Files\Content.IE5\THGBDW98\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838200"/>
            <a:ext cx="581025" cy="3524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6</a:t>
            </a:fld>
            <a:endParaRPr lang="en-US" dirty="0">
              <a:solidFill>
                <a:srgbClr val="000000"/>
              </a:solidFill>
            </a:endParaRPr>
          </a:p>
        </p:txBody>
      </p:sp>
    </p:spTree>
    <p:extLst>
      <p:ext uri="{BB962C8B-B14F-4D97-AF65-F5344CB8AC3E}">
        <p14:creationId xmlns:p14="http://schemas.microsoft.com/office/powerpoint/2010/main" val="252113534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152400"/>
            <a:ext cx="5562600" cy="1143000"/>
          </a:xfrm>
        </p:spPr>
        <p:txBody>
          <a:bodyPr/>
          <a:lstStyle/>
          <a:p>
            <a:r>
              <a:rPr lang="en-US" sz="4000" dirty="0" smtClean="0"/>
              <a:t>Risk Management  Framework – Financial Exams</a:t>
            </a:r>
          </a:p>
        </p:txBody>
      </p:sp>
      <p:grpSp>
        <p:nvGrpSpPr>
          <p:cNvPr id="18436" name="Group 3"/>
          <p:cNvGrpSpPr>
            <a:grpSpLocks/>
          </p:cNvGrpSpPr>
          <p:nvPr/>
        </p:nvGrpSpPr>
        <p:grpSpPr bwMode="auto">
          <a:xfrm>
            <a:off x="228600" y="1752600"/>
            <a:ext cx="8008938" cy="4724400"/>
            <a:chOff x="754062" y="1295400"/>
            <a:chExt cx="8008938" cy="4724400"/>
          </a:xfrm>
        </p:grpSpPr>
        <p:sp>
          <p:nvSpPr>
            <p:cNvPr id="18437" name="AutoShape 9"/>
            <p:cNvSpPr>
              <a:spLocks noChangeArrowheads="1"/>
            </p:cNvSpPr>
            <p:nvPr/>
          </p:nvSpPr>
          <p:spPr bwMode="auto">
            <a:xfrm>
              <a:off x="762000" y="1295400"/>
              <a:ext cx="1828800" cy="609600"/>
            </a:xfrm>
            <a:prstGeom prst="roundRect">
              <a:avLst>
                <a:gd name="adj" fmla="val 16667"/>
              </a:avLst>
            </a:prstGeom>
            <a:solidFill>
              <a:srgbClr val="8A3000"/>
            </a:solidFill>
            <a:ln w="9525">
              <a:solidFill>
                <a:schemeClr val="tx1"/>
              </a:solidFill>
              <a:round/>
              <a:headEnd/>
              <a:tailEnd/>
            </a:ln>
          </p:spPr>
          <p:txBody>
            <a:bodyPr wrap="none" anchor="ctr"/>
            <a:lstStyle/>
            <a:p>
              <a:pPr algn="ctr" eaLnBrk="0" fontAlgn="base" hangingPunct="0">
                <a:lnSpc>
                  <a:spcPct val="90000"/>
                </a:lnSpc>
                <a:spcBef>
                  <a:spcPct val="50000"/>
                </a:spcBef>
                <a:spcAft>
                  <a:spcPct val="0"/>
                </a:spcAft>
                <a:buClr>
                  <a:srgbClr val="000000"/>
                </a:buClr>
                <a:buFont typeface="Arial" pitchFamily="34" charset="0"/>
                <a:buNone/>
              </a:pPr>
              <a:r>
                <a:rPr lang="en-US" sz="2600" b="1">
                  <a:solidFill>
                    <a:srgbClr val="FFFFFF"/>
                  </a:solidFill>
                  <a:cs typeface="Arial" pitchFamily="34" charset="0"/>
                </a:rPr>
                <a:t>Phase 1</a:t>
              </a:r>
            </a:p>
          </p:txBody>
        </p:sp>
        <p:sp>
          <p:nvSpPr>
            <p:cNvPr id="18438" name="AutoShape 10"/>
            <p:cNvSpPr>
              <a:spLocks noChangeArrowheads="1"/>
            </p:cNvSpPr>
            <p:nvPr/>
          </p:nvSpPr>
          <p:spPr bwMode="auto">
            <a:xfrm>
              <a:off x="762000" y="1981200"/>
              <a:ext cx="1828800" cy="609600"/>
            </a:xfrm>
            <a:prstGeom prst="roundRect">
              <a:avLst>
                <a:gd name="adj" fmla="val 16667"/>
              </a:avLst>
            </a:prstGeom>
            <a:solidFill>
              <a:srgbClr val="B56E5B"/>
            </a:solidFill>
            <a:ln w="9525">
              <a:solidFill>
                <a:schemeClr val="tx1"/>
              </a:solidFill>
              <a:round/>
              <a:headEnd/>
              <a:tailEnd/>
            </a:ln>
          </p:spPr>
          <p:txBody>
            <a:bodyPr wrap="none" anchor="ctr"/>
            <a:lstStyle/>
            <a:p>
              <a:pPr algn="ctr" eaLnBrk="0" fontAlgn="base" hangingPunct="0">
                <a:lnSpc>
                  <a:spcPct val="90000"/>
                </a:lnSpc>
                <a:spcBef>
                  <a:spcPct val="50000"/>
                </a:spcBef>
                <a:spcAft>
                  <a:spcPct val="0"/>
                </a:spcAft>
                <a:buClr>
                  <a:srgbClr val="000000"/>
                </a:buClr>
                <a:buFont typeface="Arial" pitchFamily="34" charset="0"/>
                <a:buNone/>
              </a:pPr>
              <a:r>
                <a:rPr lang="en-US" sz="2600" b="1">
                  <a:solidFill>
                    <a:srgbClr val="FFFFFF"/>
                  </a:solidFill>
                  <a:cs typeface="Arial" pitchFamily="34" charset="0"/>
                </a:rPr>
                <a:t>Phase 2</a:t>
              </a:r>
            </a:p>
          </p:txBody>
        </p:sp>
        <p:sp>
          <p:nvSpPr>
            <p:cNvPr id="18439" name="AutoShape 11"/>
            <p:cNvSpPr>
              <a:spLocks noChangeArrowheads="1"/>
            </p:cNvSpPr>
            <p:nvPr/>
          </p:nvSpPr>
          <p:spPr bwMode="auto">
            <a:xfrm>
              <a:off x="762000" y="2667000"/>
              <a:ext cx="1828800" cy="609600"/>
            </a:xfrm>
            <a:prstGeom prst="roundRect">
              <a:avLst>
                <a:gd name="adj" fmla="val 16667"/>
              </a:avLst>
            </a:prstGeom>
            <a:solidFill>
              <a:srgbClr val="CF942B"/>
            </a:solidFill>
            <a:ln w="9525">
              <a:solidFill>
                <a:schemeClr val="tx1"/>
              </a:solidFill>
              <a:round/>
              <a:headEnd/>
              <a:tailEnd/>
            </a:ln>
          </p:spPr>
          <p:txBody>
            <a:bodyPr wrap="none" anchor="ctr"/>
            <a:lstStyle/>
            <a:p>
              <a:pPr algn="ctr" eaLnBrk="0" fontAlgn="base" hangingPunct="0">
                <a:lnSpc>
                  <a:spcPct val="90000"/>
                </a:lnSpc>
                <a:spcBef>
                  <a:spcPct val="50000"/>
                </a:spcBef>
                <a:spcAft>
                  <a:spcPct val="0"/>
                </a:spcAft>
                <a:buClr>
                  <a:srgbClr val="000000"/>
                </a:buClr>
                <a:buFont typeface="Arial" pitchFamily="34" charset="0"/>
                <a:buNone/>
              </a:pPr>
              <a:r>
                <a:rPr lang="en-US" sz="2600" b="1">
                  <a:solidFill>
                    <a:srgbClr val="FFFFFF"/>
                  </a:solidFill>
                  <a:cs typeface="Arial" pitchFamily="34" charset="0"/>
                </a:rPr>
                <a:t>Phase 3</a:t>
              </a:r>
            </a:p>
          </p:txBody>
        </p:sp>
        <p:sp>
          <p:nvSpPr>
            <p:cNvPr id="18440" name="AutoShape 12"/>
            <p:cNvSpPr>
              <a:spLocks noChangeArrowheads="1"/>
            </p:cNvSpPr>
            <p:nvPr/>
          </p:nvSpPr>
          <p:spPr bwMode="auto">
            <a:xfrm>
              <a:off x="762000" y="3352800"/>
              <a:ext cx="1828800" cy="609600"/>
            </a:xfrm>
            <a:prstGeom prst="roundRect">
              <a:avLst>
                <a:gd name="adj" fmla="val 16667"/>
              </a:avLst>
            </a:prstGeom>
            <a:solidFill>
              <a:srgbClr val="EFDB91"/>
            </a:solidFill>
            <a:ln w="9525">
              <a:solidFill>
                <a:schemeClr val="tx1"/>
              </a:solidFill>
              <a:round/>
              <a:headEnd/>
              <a:tailEnd/>
            </a:ln>
          </p:spPr>
          <p:txBody>
            <a:bodyPr wrap="none" anchor="ctr"/>
            <a:lstStyle/>
            <a:p>
              <a:pPr algn="ctr" eaLnBrk="0" fontAlgn="base" hangingPunct="0">
                <a:lnSpc>
                  <a:spcPct val="90000"/>
                </a:lnSpc>
                <a:spcBef>
                  <a:spcPct val="50000"/>
                </a:spcBef>
                <a:spcAft>
                  <a:spcPct val="0"/>
                </a:spcAft>
                <a:buClr>
                  <a:srgbClr val="000000"/>
                </a:buClr>
                <a:buFont typeface="Arial" pitchFamily="34" charset="0"/>
                <a:buNone/>
              </a:pPr>
              <a:r>
                <a:rPr lang="en-US" sz="2600" b="1">
                  <a:solidFill>
                    <a:srgbClr val="FFFFFF"/>
                  </a:solidFill>
                  <a:cs typeface="Arial" pitchFamily="34" charset="0"/>
                </a:rPr>
                <a:t>Phase 4</a:t>
              </a:r>
            </a:p>
          </p:txBody>
        </p:sp>
        <p:sp>
          <p:nvSpPr>
            <p:cNvPr id="18441" name="AutoShape 13"/>
            <p:cNvSpPr>
              <a:spLocks noChangeArrowheads="1"/>
            </p:cNvSpPr>
            <p:nvPr/>
          </p:nvSpPr>
          <p:spPr bwMode="auto">
            <a:xfrm>
              <a:off x="762000" y="4038600"/>
              <a:ext cx="1828800" cy="609600"/>
            </a:xfrm>
            <a:prstGeom prst="roundRect">
              <a:avLst>
                <a:gd name="adj" fmla="val 16667"/>
              </a:avLst>
            </a:prstGeom>
            <a:solidFill>
              <a:srgbClr val="718571"/>
            </a:solidFill>
            <a:ln w="9525">
              <a:solidFill>
                <a:schemeClr val="tx1"/>
              </a:solidFill>
              <a:round/>
              <a:headEnd/>
              <a:tailEnd/>
            </a:ln>
          </p:spPr>
          <p:txBody>
            <a:bodyPr wrap="none" anchor="ctr"/>
            <a:lstStyle/>
            <a:p>
              <a:pPr algn="ctr" eaLnBrk="0" fontAlgn="base" hangingPunct="0">
                <a:lnSpc>
                  <a:spcPct val="90000"/>
                </a:lnSpc>
                <a:spcBef>
                  <a:spcPct val="50000"/>
                </a:spcBef>
                <a:spcAft>
                  <a:spcPct val="0"/>
                </a:spcAft>
                <a:buClr>
                  <a:srgbClr val="000000"/>
                </a:buClr>
                <a:buFont typeface="Arial" pitchFamily="34" charset="0"/>
                <a:buNone/>
              </a:pPr>
              <a:r>
                <a:rPr lang="en-US" sz="2600" b="1">
                  <a:solidFill>
                    <a:srgbClr val="FFFFFF"/>
                  </a:solidFill>
                  <a:cs typeface="Arial" pitchFamily="34" charset="0"/>
                </a:rPr>
                <a:t>Phase 5</a:t>
              </a:r>
            </a:p>
          </p:txBody>
        </p:sp>
        <p:sp>
          <p:nvSpPr>
            <p:cNvPr id="18442" name="AutoShape 14"/>
            <p:cNvSpPr>
              <a:spLocks noChangeArrowheads="1"/>
            </p:cNvSpPr>
            <p:nvPr/>
          </p:nvSpPr>
          <p:spPr bwMode="auto">
            <a:xfrm>
              <a:off x="762000" y="4724400"/>
              <a:ext cx="1828800" cy="609600"/>
            </a:xfrm>
            <a:prstGeom prst="roundRect">
              <a:avLst>
                <a:gd name="adj" fmla="val 16667"/>
              </a:avLst>
            </a:prstGeom>
            <a:solidFill>
              <a:srgbClr val="8A3000"/>
            </a:solidFill>
            <a:ln w="9525">
              <a:solidFill>
                <a:schemeClr val="tx1"/>
              </a:solidFill>
              <a:round/>
              <a:headEnd/>
              <a:tailEnd/>
            </a:ln>
          </p:spPr>
          <p:txBody>
            <a:bodyPr wrap="none" anchor="ctr"/>
            <a:lstStyle/>
            <a:p>
              <a:pPr algn="ctr" eaLnBrk="0" fontAlgn="base" hangingPunct="0">
                <a:lnSpc>
                  <a:spcPct val="90000"/>
                </a:lnSpc>
                <a:spcBef>
                  <a:spcPct val="50000"/>
                </a:spcBef>
                <a:spcAft>
                  <a:spcPct val="0"/>
                </a:spcAft>
                <a:buClr>
                  <a:srgbClr val="000000"/>
                </a:buClr>
                <a:buFont typeface="Arial" pitchFamily="34" charset="0"/>
                <a:buNone/>
              </a:pPr>
              <a:r>
                <a:rPr lang="en-US" sz="2600" b="1">
                  <a:solidFill>
                    <a:srgbClr val="FFFFFF"/>
                  </a:solidFill>
                  <a:cs typeface="Arial" pitchFamily="34" charset="0"/>
                </a:rPr>
                <a:t>Phase 6</a:t>
              </a:r>
            </a:p>
          </p:txBody>
        </p:sp>
        <p:grpSp>
          <p:nvGrpSpPr>
            <p:cNvPr id="18443" name="Group 2"/>
            <p:cNvGrpSpPr>
              <a:grpSpLocks/>
            </p:cNvGrpSpPr>
            <p:nvPr/>
          </p:nvGrpSpPr>
          <p:grpSpPr bwMode="auto">
            <a:xfrm>
              <a:off x="754062" y="1295400"/>
              <a:ext cx="8008938" cy="4724400"/>
              <a:chOff x="754062" y="1295400"/>
              <a:chExt cx="8008938" cy="4724400"/>
            </a:xfrm>
          </p:grpSpPr>
          <p:grpSp>
            <p:nvGrpSpPr>
              <p:cNvPr id="18444" name="Group 1"/>
              <p:cNvGrpSpPr>
                <a:grpSpLocks/>
              </p:cNvGrpSpPr>
              <p:nvPr/>
            </p:nvGrpSpPr>
            <p:grpSpPr bwMode="auto">
              <a:xfrm>
                <a:off x="754062" y="1295400"/>
                <a:ext cx="7627938" cy="4724400"/>
                <a:chOff x="762000" y="1295400"/>
                <a:chExt cx="7627938" cy="4724400"/>
              </a:xfrm>
            </p:grpSpPr>
            <p:sp>
              <p:nvSpPr>
                <p:cNvPr id="18446" name="AutoShape 2"/>
                <p:cNvSpPr>
                  <a:spLocks noChangeArrowheads="1"/>
                </p:cNvSpPr>
                <p:nvPr/>
              </p:nvSpPr>
              <p:spPr bwMode="auto">
                <a:xfrm>
                  <a:off x="2668588" y="1295400"/>
                  <a:ext cx="5484812" cy="609600"/>
                </a:xfrm>
                <a:prstGeom prst="roundRect">
                  <a:avLst>
                    <a:gd name="adj" fmla="val 16667"/>
                  </a:avLst>
                </a:prstGeom>
                <a:solidFill>
                  <a:srgbClr val="8A3000"/>
                </a:solidFill>
                <a:ln w="9525">
                  <a:solidFill>
                    <a:schemeClr val="tx1"/>
                  </a:solidFill>
                  <a:round/>
                  <a:headEnd/>
                  <a:tailEnd/>
                </a:ln>
              </p:spPr>
              <p:txBody>
                <a:bodyPr wrap="none" anchor="ctr"/>
                <a:lstStyle/>
                <a:p>
                  <a:pPr algn="ctr" eaLnBrk="0" fontAlgn="base" hangingPunct="0">
                    <a:lnSpc>
                      <a:spcPct val="90000"/>
                    </a:lnSpc>
                    <a:spcBef>
                      <a:spcPct val="50000"/>
                    </a:spcBef>
                    <a:spcAft>
                      <a:spcPct val="0"/>
                    </a:spcAft>
                    <a:buClr>
                      <a:srgbClr val="000000"/>
                    </a:buClr>
                    <a:buFont typeface="Arial" pitchFamily="34" charset="0"/>
                    <a:buNone/>
                  </a:pPr>
                  <a:r>
                    <a:rPr lang="en-US" b="1">
                      <a:solidFill>
                        <a:srgbClr val="FFFFFF"/>
                      </a:solidFill>
                      <a:cs typeface="Arial" pitchFamily="34" charset="0"/>
                    </a:rPr>
                    <a:t>Understand the Company and Identify Key</a:t>
                  </a:r>
                </a:p>
                <a:p>
                  <a:pPr algn="ctr" eaLnBrk="0" fontAlgn="base" hangingPunct="0">
                    <a:lnSpc>
                      <a:spcPct val="90000"/>
                    </a:lnSpc>
                    <a:spcBef>
                      <a:spcPct val="50000"/>
                    </a:spcBef>
                    <a:spcAft>
                      <a:spcPct val="0"/>
                    </a:spcAft>
                    <a:buClr>
                      <a:srgbClr val="000000"/>
                    </a:buClr>
                    <a:buFont typeface="Arial" pitchFamily="34" charset="0"/>
                    <a:buNone/>
                  </a:pPr>
                  <a:r>
                    <a:rPr lang="en-US" b="1">
                      <a:solidFill>
                        <a:srgbClr val="FFFFFF"/>
                      </a:solidFill>
                      <a:cs typeface="Arial" pitchFamily="34" charset="0"/>
                    </a:rPr>
                    <a:t>Functional Activities to be Reviewed</a:t>
                  </a:r>
                </a:p>
              </p:txBody>
            </p:sp>
            <p:sp>
              <p:nvSpPr>
                <p:cNvPr id="18447" name="AutoShape 3"/>
                <p:cNvSpPr>
                  <a:spLocks noChangeArrowheads="1"/>
                </p:cNvSpPr>
                <p:nvPr/>
              </p:nvSpPr>
              <p:spPr bwMode="auto">
                <a:xfrm>
                  <a:off x="2668588" y="1981200"/>
                  <a:ext cx="5484812" cy="609600"/>
                </a:xfrm>
                <a:prstGeom prst="roundRect">
                  <a:avLst>
                    <a:gd name="adj" fmla="val 16667"/>
                  </a:avLst>
                </a:prstGeom>
                <a:solidFill>
                  <a:srgbClr val="B56E5B"/>
                </a:solidFill>
                <a:ln w="9525">
                  <a:solidFill>
                    <a:schemeClr val="tx1"/>
                  </a:solidFill>
                  <a:round/>
                  <a:headEnd/>
                  <a:tailEnd/>
                </a:ln>
              </p:spPr>
              <p:txBody>
                <a:bodyPr wrap="none" anchor="ctr"/>
                <a:lstStyle/>
                <a:p>
                  <a:pPr algn="ctr" eaLnBrk="0" fontAlgn="base" hangingPunct="0">
                    <a:lnSpc>
                      <a:spcPct val="90000"/>
                    </a:lnSpc>
                    <a:spcBef>
                      <a:spcPct val="50000"/>
                    </a:spcBef>
                    <a:spcAft>
                      <a:spcPct val="0"/>
                    </a:spcAft>
                    <a:buClr>
                      <a:srgbClr val="000000"/>
                    </a:buClr>
                    <a:buFont typeface="Arial" pitchFamily="34" charset="0"/>
                    <a:buNone/>
                  </a:pPr>
                  <a:r>
                    <a:rPr lang="en-US" b="1">
                      <a:solidFill>
                        <a:srgbClr val="FFFFFF"/>
                      </a:solidFill>
                      <a:cs typeface="Arial" pitchFamily="34" charset="0"/>
                    </a:rPr>
                    <a:t>Identify and Assess Inherent Risks in Activities</a:t>
                  </a:r>
                </a:p>
              </p:txBody>
            </p:sp>
            <p:sp>
              <p:nvSpPr>
                <p:cNvPr id="18448" name="AutoShape 4"/>
                <p:cNvSpPr>
                  <a:spLocks noChangeArrowheads="1"/>
                </p:cNvSpPr>
                <p:nvPr/>
              </p:nvSpPr>
              <p:spPr bwMode="auto">
                <a:xfrm>
                  <a:off x="2668588" y="2667000"/>
                  <a:ext cx="5484812" cy="609600"/>
                </a:xfrm>
                <a:prstGeom prst="roundRect">
                  <a:avLst>
                    <a:gd name="adj" fmla="val 16667"/>
                  </a:avLst>
                </a:prstGeom>
                <a:solidFill>
                  <a:srgbClr val="CF942B"/>
                </a:solidFill>
                <a:ln w="9525">
                  <a:solidFill>
                    <a:schemeClr val="tx1"/>
                  </a:solidFill>
                  <a:round/>
                  <a:headEnd/>
                  <a:tailEnd/>
                </a:ln>
              </p:spPr>
              <p:txBody>
                <a:bodyPr wrap="none" anchor="ctr"/>
                <a:lstStyle/>
                <a:p>
                  <a:pPr algn="ctr" eaLnBrk="0" fontAlgn="base" hangingPunct="0">
                    <a:lnSpc>
                      <a:spcPct val="90000"/>
                    </a:lnSpc>
                    <a:spcBef>
                      <a:spcPct val="50000"/>
                    </a:spcBef>
                    <a:spcAft>
                      <a:spcPct val="0"/>
                    </a:spcAft>
                    <a:buClr>
                      <a:srgbClr val="000000"/>
                    </a:buClr>
                    <a:buFont typeface="Arial" pitchFamily="34" charset="0"/>
                    <a:buNone/>
                  </a:pPr>
                  <a:r>
                    <a:rPr lang="en-US" b="1">
                      <a:solidFill>
                        <a:srgbClr val="FFFFFF"/>
                      </a:solidFill>
                      <a:cs typeface="Arial" pitchFamily="34" charset="0"/>
                    </a:rPr>
                    <a:t>Identify and Evaluate Risk Mitigation </a:t>
                  </a:r>
                </a:p>
                <a:p>
                  <a:pPr algn="ctr" eaLnBrk="0" fontAlgn="base" hangingPunct="0">
                    <a:lnSpc>
                      <a:spcPct val="90000"/>
                    </a:lnSpc>
                    <a:spcBef>
                      <a:spcPct val="50000"/>
                    </a:spcBef>
                    <a:spcAft>
                      <a:spcPct val="0"/>
                    </a:spcAft>
                    <a:buClr>
                      <a:srgbClr val="000000"/>
                    </a:buClr>
                    <a:buFont typeface="Arial" pitchFamily="34" charset="0"/>
                    <a:buNone/>
                  </a:pPr>
                  <a:r>
                    <a:rPr lang="en-US" b="1">
                      <a:solidFill>
                        <a:srgbClr val="FFFFFF"/>
                      </a:solidFill>
                      <a:cs typeface="Arial" pitchFamily="34" charset="0"/>
                    </a:rPr>
                    <a:t>Strategies/Controls</a:t>
                  </a:r>
                </a:p>
              </p:txBody>
            </p:sp>
            <p:sp>
              <p:nvSpPr>
                <p:cNvPr id="18449" name="AutoShape 5"/>
                <p:cNvSpPr>
                  <a:spLocks noChangeArrowheads="1"/>
                </p:cNvSpPr>
                <p:nvPr/>
              </p:nvSpPr>
              <p:spPr bwMode="auto">
                <a:xfrm>
                  <a:off x="2667000" y="3352800"/>
                  <a:ext cx="5484813" cy="609600"/>
                </a:xfrm>
                <a:prstGeom prst="roundRect">
                  <a:avLst>
                    <a:gd name="adj" fmla="val 16667"/>
                  </a:avLst>
                </a:prstGeom>
                <a:solidFill>
                  <a:srgbClr val="EFDB91"/>
                </a:solidFill>
                <a:ln w="9525">
                  <a:solidFill>
                    <a:schemeClr val="tx1"/>
                  </a:solidFill>
                  <a:round/>
                  <a:headEnd/>
                  <a:tailEnd/>
                </a:ln>
              </p:spPr>
              <p:txBody>
                <a:bodyPr wrap="none" anchor="ctr"/>
                <a:lstStyle/>
                <a:p>
                  <a:pPr algn="ctr" eaLnBrk="0" fontAlgn="base" hangingPunct="0">
                    <a:lnSpc>
                      <a:spcPct val="90000"/>
                    </a:lnSpc>
                    <a:spcBef>
                      <a:spcPct val="50000"/>
                    </a:spcBef>
                    <a:spcAft>
                      <a:spcPct val="0"/>
                    </a:spcAft>
                    <a:buClr>
                      <a:srgbClr val="000000"/>
                    </a:buClr>
                    <a:buFont typeface="Arial" pitchFamily="34" charset="0"/>
                    <a:buNone/>
                  </a:pPr>
                  <a:r>
                    <a:rPr lang="en-US" b="1">
                      <a:solidFill>
                        <a:srgbClr val="FFFFFF"/>
                      </a:solidFill>
                      <a:cs typeface="Arial" pitchFamily="34" charset="0"/>
                    </a:rPr>
                    <a:t>Determine Residual Risk</a:t>
                  </a:r>
                </a:p>
              </p:txBody>
            </p:sp>
            <p:sp>
              <p:nvSpPr>
                <p:cNvPr id="18450" name="AutoShape 6"/>
                <p:cNvSpPr>
                  <a:spLocks noChangeArrowheads="1"/>
                </p:cNvSpPr>
                <p:nvPr/>
              </p:nvSpPr>
              <p:spPr bwMode="auto">
                <a:xfrm>
                  <a:off x="2668588" y="4038600"/>
                  <a:ext cx="5484812" cy="609600"/>
                </a:xfrm>
                <a:prstGeom prst="roundRect">
                  <a:avLst>
                    <a:gd name="adj" fmla="val 16667"/>
                  </a:avLst>
                </a:prstGeom>
                <a:solidFill>
                  <a:srgbClr val="718571"/>
                </a:solidFill>
                <a:ln w="9525">
                  <a:solidFill>
                    <a:schemeClr val="tx1"/>
                  </a:solidFill>
                  <a:round/>
                  <a:headEnd/>
                  <a:tailEnd/>
                </a:ln>
              </p:spPr>
              <p:txBody>
                <a:bodyPr wrap="none" anchor="ctr"/>
                <a:lstStyle/>
                <a:p>
                  <a:pPr algn="ctr" eaLnBrk="0" fontAlgn="base" hangingPunct="0">
                    <a:lnSpc>
                      <a:spcPct val="90000"/>
                    </a:lnSpc>
                    <a:spcBef>
                      <a:spcPct val="50000"/>
                    </a:spcBef>
                    <a:spcAft>
                      <a:spcPct val="0"/>
                    </a:spcAft>
                    <a:buClr>
                      <a:srgbClr val="000000"/>
                    </a:buClr>
                    <a:buFont typeface="Arial" pitchFamily="34" charset="0"/>
                    <a:buNone/>
                  </a:pPr>
                  <a:r>
                    <a:rPr lang="en-US" b="1">
                      <a:solidFill>
                        <a:srgbClr val="FFFFFF"/>
                      </a:solidFill>
                      <a:cs typeface="Arial" pitchFamily="34" charset="0"/>
                    </a:rPr>
                    <a:t>Establish/Conduct Exam Procedures</a:t>
                  </a:r>
                </a:p>
              </p:txBody>
            </p:sp>
            <p:sp>
              <p:nvSpPr>
                <p:cNvPr id="18451" name="AutoShape 7"/>
                <p:cNvSpPr>
                  <a:spLocks noChangeArrowheads="1"/>
                </p:cNvSpPr>
                <p:nvPr/>
              </p:nvSpPr>
              <p:spPr bwMode="auto">
                <a:xfrm>
                  <a:off x="2668588" y="4724400"/>
                  <a:ext cx="5484812" cy="609600"/>
                </a:xfrm>
                <a:prstGeom prst="roundRect">
                  <a:avLst>
                    <a:gd name="adj" fmla="val 16667"/>
                  </a:avLst>
                </a:prstGeom>
                <a:solidFill>
                  <a:srgbClr val="8A3000"/>
                </a:solidFill>
                <a:ln w="9525">
                  <a:solidFill>
                    <a:schemeClr val="tx1"/>
                  </a:solidFill>
                  <a:round/>
                  <a:headEnd/>
                  <a:tailEnd/>
                </a:ln>
              </p:spPr>
              <p:txBody>
                <a:bodyPr wrap="none" anchor="ctr"/>
                <a:lstStyle/>
                <a:p>
                  <a:pPr algn="ctr" eaLnBrk="0" fontAlgn="base" hangingPunct="0">
                    <a:lnSpc>
                      <a:spcPct val="90000"/>
                    </a:lnSpc>
                    <a:spcBef>
                      <a:spcPct val="50000"/>
                    </a:spcBef>
                    <a:spcAft>
                      <a:spcPct val="0"/>
                    </a:spcAft>
                    <a:buClr>
                      <a:srgbClr val="000000"/>
                    </a:buClr>
                    <a:buFont typeface="Arial" pitchFamily="34" charset="0"/>
                    <a:buNone/>
                  </a:pPr>
                  <a:r>
                    <a:rPr lang="en-US" b="1">
                      <a:solidFill>
                        <a:srgbClr val="FFFFFF"/>
                      </a:solidFill>
                      <a:cs typeface="Arial" pitchFamily="34" charset="0"/>
                    </a:rPr>
                    <a:t>Update Prioritization and Supervisory Plan</a:t>
                  </a:r>
                </a:p>
              </p:txBody>
            </p:sp>
            <p:sp>
              <p:nvSpPr>
                <p:cNvPr id="18452" name="AutoShape 8"/>
                <p:cNvSpPr>
                  <a:spLocks noChangeArrowheads="1"/>
                </p:cNvSpPr>
                <p:nvPr/>
              </p:nvSpPr>
              <p:spPr bwMode="auto">
                <a:xfrm>
                  <a:off x="2668588" y="5410200"/>
                  <a:ext cx="5484812" cy="609600"/>
                </a:xfrm>
                <a:prstGeom prst="roundRect">
                  <a:avLst>
                    <a:gd name="adj" fmla="val 16667"/>
                  </a:avLst>
                </a:prstGeom>
                <a:solidFill>
                  <a:srgbClr val="B56E5B"/>
                </a:solidFill>
                <a:ln w="9525">
                  <a:solidFill>
                    <a:schemeClr val="tx1"/>
                  </a:solidFill>
                  <a:round/>
                  <a:headEnd/>
                  <a:tailEnd/>
                </a:ln>
              </p:spPr>
              <p:txBody>
                <a:bodyPr wrap="none" anchor="ctr"/>
                <a:lstStyle/>
                <a:p>
                  <a:pPr algn="ctr" eaLnBrk="0" fontAlgn="base" hangingPunct="0">
                    <a:lnSpc>
                      <a:spcPct val="90000"/>
                    </a:lnSpc>
                    <a:spcBef>
                      <a:spcPct val="50000"/>
                    </a:spcBef>
                    <a:spcAft>
                      <a:spcPct val="0"/>
                    </a:spcAft>
                    <a:buClr>
                      <a:srgbClr val="000000"/>
                    </a:buClr>
                    <a:buFont typeface="Arial" pitchFamily="34" charset="0"/>
                    <a:buNone/>
                  </a:pPr>
                  <a:r>
                    <a:rPr lang="en-US" b="1">
                      <a:solidFill>
                        <a:srgbClr val="FFFFFF"/>
                      </a:solidFill>
                      <a:cs typeface="Arial" pitchFamily="34" charset="0"/>
                    </a:rPr>
                    <a:t>Draft Exam Report and Management Letter</a:t>
                  </a:r>
                </a:p>
                <a:p>
                  <a:pPr algn="ctr" eaLnBrk="0" fontAlgn="base" hangingPunct="0">
                    <a:lnSpc>
                      <a:spcPct val="90000"/>
                    </a:lnSpc>
                    <a:spcBef>
                      <a:spcPct val="50000"/>
                    </a:spcBef>
                    <a:spcAft>
                      <a:spcPct val="0"/>
                    </a:spcAft>
                    <a:buClr>
                      <a:srgbClr val="000000"/>
                    </a:buClr>
                    <a:buFont typeface="Arial" pitchFamily="34" charset="0"/>
                    <a:buNone/>
                  </a:pPr>
                  <a:r>
                    <a:rPr lang="en-US" b="1">
                      <a:solidFill>
                        <a:srgbClr val="FFFFFF"/>
                      </a:solidFill>
                      <a:cs typeface="Arial" pitchFamily="34" charset="0"/>
                    </a:rPr>
                    <a:t>Based on Findings</a:t>
                  </a:r>
                </a:p>
              </p:txBody>
            </p:sp>
            <p:sp>
              <p:nvSpPr>
                <p:cNvPr id="18453" name="AutoShape 15"/>
                <p:cNvSpPr>
                  <a:spLocks noChangeArrowheads="1"/>
                </p:cNvSpPr>
                <p:nvPr/>
              </p:nvSpPr>
              <p:spPr bwMode="auto">
                <a:xfrm>
                  <a:off x="762000" y="5410200"/>
                  <a:ext cx="1828800" cy="609600"/>
                </a:xfrm>
                <a:prstGeom prst="roundRect">
                  <a:avLst>
                    <a:gd name="adj" fmla="val 16667"/>
                  </a:avLst>
                </a:prstGeom>
                <a:solidFill>
                  <a:srgbClr val="B56E5B"/>
                </a:solidFill>
                <a:ln w="9525">
                  <a:solidFill>
                    <a:schemeClr val="tx1"/>
                  </a:solidFill>
                  <a:round/>
                  <a:headEnd/>
                  <a:tailEnd/>
                </a:ln>
              </p:spPr>
              <p:txBody>
                <a:bodyPr wrap="none" anchor="ctr"/>
                <a:lstStyle/>
                <a:p>
                  <a:pPr algn="ctr" eaLnBrk="0" fontAlgn="base" hangingPunct="0">
                    <a:lnSpc>
                      <a:spcPct val="90000"/>
                    </a:lnSpc>
                    <a:spcBef>
                      <a:spcPct val="50000"/>
                    </a:spcBef>
                    <a:spcAft>
                      <a:spcPct val="0"/>
                    </a:spcAft>
                    <a:buClr>
                      <a:srgbClr val="000000"/>
                    </a:buClr>
                    <a:buFont typeface="Arial" pitchFamily="34" charset="0"/>
                    <a:buNone/>
                  </a:pPr>
                  <a:r>
                    <a:rPr lang="en-US" sz="2600" b="1">
                      <a:solidFill>
                        <a:srgbClr val="FFFFFF"/>
                      </a:solidFill>
                      <a:cs typeface="Arial" pitchFamily="34" charset="0"/>
                    </a:rPr>
                    <a:t>Phase 7</a:t>
                  </a:r>
                </a:p>
              </p:txBody>
            </p:sp>
            <p:sp>
              <p:nvSpPr>
                <p:cNvPr id="18454" name="AutoShape 16"/>
                <p:cNvSpPr>
                  <a:spLocks/>
                </p:cNvSpPr>
                <p:nvPr/>
              </p:nvSpPr>
              <p:spPr bwMode="auto">
                <a:xfrm>
                  <a:off x="8237538" y="1295400"/>
                  <a:ext cx="152400" cy="2659063"/>
                </a:xfrm>
                <a:prstGeom prst="rightBracket">
                  <a:avLst>
                    <a:gd name="adj" fmla="val 12916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lnSpc>
                      <a:spcPct val="90000"/>
                    </a:lnSpc>
                    <a:spcBef>
                      <a:spcPct val="50000"/>
                    </a:spcBef>
                    <a:spcAft>
                      <a:spcPct val="0"/>
                    </a:spcAft>
                    <a:buClr>
                      <a:srgbClr val="000000"/>
                    </a:buClr>
                    <a:buFont typeface="Arial" pitchFamily="34" charset="0"/>
                    <a:buChar char="»"/>
                  </a:pPr>
                  <a:endParaRPr lang="en-US" sz="2600">
                    <a:solidFill>
                      <a:srgbClr val="000000"/>
                    </a:solidFill>
                    <a:cs typeface="Arial" pitchFamily="34" charset="0"/>
                  </a:endParaRPr>
                </a:p>
              </p:txBody>
            </p:sp>
          </p:grpSp>
          <p:sp>
            <p:nvSpPr>
              <p:cNvPr id="18445" name="Text Box 17"/>
              <p:cNvSpPr txBox="1">
                <a:spLocks noChangeArrowheads="1"/>
              </p:cNvSpPr>
              <p:nvPr/>
            </p:nvSpPr>
            <p:spPr bwMode="auto">
              <a:xfrm>
                <a:off x="8458200" y="1447800"/>
                <a:ext cx="3048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pitchFamily="34" charset="0"/>
                    <a:cs typeface="Arial" pitchFamily="34" charset="0"/>
                  </a:defRPr>
                </a:lvl1pPr>
                <a:lvl2pPr marL="742950" indent="-285750" eaLnBrk="0" hangingPunct="0">
                  <a:defRPr sz="2600">
                    <a:solidFill>
                      <a:schemeClr val="tx1"/>
                    </a:solidFill>
                    <a:latin typeface="Arial" pitchFamily="34" charset="0"/>
                    <a:cs typeface="Arial" pitchFamily="34" charset="0"/>
                  </a:defRPr>
                </a:lvl2pPr>
                <a:lvl3pPr marL="1143000" indent="-228600" eaLnBrk="0" hangingPunct="0">
                  <a:defRPr sz="2600">
                    <a:solidFill>
                      <a:schemeClr val="tx1"/>
                    </a:solidFill>
                    <a:latin typeface="Arial" pitchFamily="34" charset="0"/>
                    <a:cs typeface="Arial" pitchFamily="34" charset="0"/>
                  </a:defRPr>
                </a:lvl3pPr>
                <a:lvl4pPr marL="1600200" indent="-228600" eaLnBrk="0" hangingPunct="0">
                  <a:defRPr sz="2600">
                    <a:solidFill>
                      <a:schemeClr val="tx1"/>
                    </a:solidFill>
                    <a:latin typeface="Arial" pitchFamily="34" charset="0"/>
                    <a:cs typeface="Arial" pitchFamily="34" charset="0"/>
                  </a:defRPr>
                </a:lvl4pPr>
                <a:lvl5pPr marL="2057400" indent="-228600" eaLnBrk="0" hangingPunct="0">
                  <a:defRPr sz="2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fontAlgn="base" hangingPunct="1">
                  <a:lnSpc>
                    <a:spcPct val="90000"/>
                  </a:lnSpc>
                  <a:spcBef>
                    <a:spcPct val="50000"/>
                  </a:spcBef>
                  <a:spcAft>
                    <a:spcPct val="0"/>
                  </a:spcAft>
                  <a:buClr>
                    <a:srgbClr val="000000"/>
                  </a:buClr>
                  <a:buFont typeface="Arial" pitchFamily="34" charset="0"/>
                  <a:buNone/>
                </a:pPr>
                <a:r>
                  <a:rPr lang="en-US" sz="1800" dirty="0">
                    <a:solidFill>
                      <a:srgbClr val="000000"/>
                    </a:solidFill>
                  </a:rPr>
                  <a:t>Planning</a:t>
                </a:r>
              </a:p>
            </p:txBody>
          </p:sp>
        </p:grpSp>
      </p:grpSp>
      <p:pic>
        <p:nvPicPr>
          <p:cNvPr id="4098" name="Picture 2" descr="C:\Documents and Settings\lfelice\Local Settings\Temporary Internet Files\Content.IE5\THGBDW98\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57158" y="2560128"/>
            <a:ext cx="5810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lfelice\Local Settings\Temporary Internet Files\Content.IE5\THGBDW98\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99321" y="2990088"/>
            <a:ext cx="5810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Documents and Settings\lfelice\Local Settings\Temporary Internet Files\Content.IE5\THGBDW98\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99322" y="3788664"/>
            <a:ext cx="581025" cy="3524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7</a:t>
            </a:fld>
            <a:endParaRPr lang="en-US" dirty="0">
              <a:solidFill>
                <a:srgbClr val="000000"/>
              </a:solidFill>
            </a:endParaRPr>
          </a:p>
        </p:txBody>
      </p:sp>
    </p:spTree>
    <p:extLst>
      <p:ext uri="{BB962C8B-B14F-4D97-AF65-F5344CB8AC3E}">
        <p14:creationId xmlns:p14="http://schemas.microsoft.com/office/powerpoint/2010/main" val="3481724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88568" y="152400"/>
            <a:ext cx="5931232" cy="1470025"/>
          </a:xfrm>
        </p:spPr>
        <p:txBody>
          <a:bodyPr/>
          <a:lstStyle/>
          <a:p>
            <a:pPr algn="l"/>
            <a:r>
              <a:rPr lang="en-US" sz="4000" dirty="0"/>
              <a:t>Risk Management Framework - </a:t>
            </a:r>
            <a:r>
              <a:rPr lang="en-US" sz="4000" dirty="0" smtClean="0"/>
              <a:t>Financial Exams</a:t>
            </a:r>
          </a:p>
        </p:txBody>
      </p:sp>
      <p:sp>
        <p:nvSpPr>
          <p:cNvPr id="7171" name="Rectangle 3"/>
          <p:cNvSpPr>
            <a:spLocks noGrp="1" noChangeArrowheads="1"/>
          </p:cNvSpPr>
          <p:nvPr>
            <p:ph type="subTitle" idx="1"/>
          </p:nvPr>
        </p:nvSpPr>
        <p:spPr>
          <a:xfrm>
            <a:off x="152400" y="1951038"/>
            <a:ext cx="8229600" cy="4297362"/>
          </a:xfrm>
        </p:spPr>
        <p:txBody>
          <a:bodyPr/>
          <a:lstStyle/>
          <a:p>
            <a:r>
              <a:rPr lang="en-US" sz="2800" dirty="0" smtClean="0"/>
              <a:t>To provide a clear methodology for </a:t>
            </a:r>
            <a:r>
              <a:rPr lang="en-US" sz="2800" b="1" dirty="0" smtClean="0"/>
              <a:t>assessing residual risk</a:t>
            </a:r>
            <a:r>
              <a:rPr lang="en-US" sz="2800" dirty="0" smtClean="0"/>
              <a:t> and how it translates into examination procedures;</a:t>
            </a:r>
          </a:p>
          <a:p>
            <a:r>
              <a:rPr lang="en-US" sz="2800" b="1" dirty="0" smtClean="0"/>
              <a:t>To allow the assessment of risk-management processes in addition to those which relate to financial statement line items; and</a:t>
            </a:r>
          </a:p>
          <a:p>
            <a:r>
              <a:rPr lang="en-US" sz="2800" dirty="0" smtClean="0"/>
              <a:t>To utilize examination findings to establish, verify or revise company’s </a:t>
            </a:r>
            <a:r>
              <a:rPr lang="en-US" sz="2800" b="1" dirty="0" smtClean="0"/>
              <a:t>priority score</a:t>
            </a:r>
            <a:r>
              <a:rPr lang="en-US" sz="2800" dirty="0" smtClean="0"/>
              <a:t>.</a:t>
            </a:r>
          </a:p>
          <a:p>
            <a:pPr marL="609600" indent="-609600"/>
            <a:endParaRPr lang="en-US" sz="2800" dirty="0" smtClean="0"/>
          </a:p>
        </p:txBody>
      </p:sp>
      <p:pic>
        <p:nvPicPr>
          <p:cNvPr id="5122" name="Picture 2" descr="C:\Documents and Settings\lfelice\Local Settings\Temporary Internet Files\Content.IE5\THGBDW98\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343400"/>
            <a:ext cx="581025" cy="3524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buClr>
                <a:srgbClr val="000000"/>
              </a:buClr>
              <a:buFont typeface="Arial" charset="0"/>
              <a:buNone/>
              <a:defRPr/>
            </a:pPr>
            <a:fld id="{EC6DC4E7-BEEA-4E90-835B-614A34E90A82}" type="slidenum">
              <a:rPr lang="en-US" smtClean="0">
                <a:solidFill>
                  <a:srgbClr val="000000"/>
                </a:solidFill>
              </a:rPr>
              <a:pPr>
                <a:buClr>
                  <a:srgbClr val="000000"/>
                </a:buClr>
                <a:buFont typeface="Arial" charset="0"/>
                <a:buNone/>
                <a:defRPr/>
              </a:pPr>
              <a:t>8</a:t>
            </a:fld>
            <a:endParaRPr lang="en-US" dirty="0">
              <a:solidFill>
                <a:srgbClr val="000000"/>
              </a:solidFill>
            </a:endParaRPr>
          </a:p>
        </p:txBody>
      </p:sp>
    </p:spTree>
    <p:extLst>
      <p:ext uri="{BB962C8B-B14F-4D97-AF65-F5344CB8AC3E}">
        <p14:creationId xmlns:p14="http://schemas.microsoft.com/office/powerpoint/2010/main" val="80816441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dirty="0"/>
              <a:t>Risk Management Framework - </a:t>
            </a:r>
            <a:r>
              <a:rPr lang="en-US" sz="4000" dirty="0" smtClean="0"/>
              <a:t>Exams</a:t>
            </a:r>
          </a:p>
        </p:txBody>
      </p:sp>
      <p:sp>
        <p:nvSpPr>
          <p:cNvPr id="29699" name="Rectangle 3"/>
          <p:cNvSpPr>
            <a:spLocks noGrp="1" noChangeArrowheads="1"/>
          </p:cNvSpPr>
          <p:nvPr>
            <p:ph idx="1"/>
          </p:nvPr>
        </p:nvSpPr>
        <p:spPr/>
        <p:txBody>
          <a:bodyPr/>
          <a:lstStyle/>
          <a:p>
            <a:pPr marL="457200" indent="-457200">
              <a:lnSpc>
                <a:spcPct val="90000"/>
              </a:lnSpc>
              <a:buFontTx/>
              <a:buAutoNum type="arabicPeriod"/>
            </a:pPr>
            <a:r>
              <a:rPr lang="en-US" sz="2400" b="1" dirty="0" smtClean="0"/>
              <a:t>Identify and understand internal controls that the insurer has in place for each risk</a:t>
            </a:r>
          </a:p>
          <a:p>
            <a:pPr marL="457200" indent="-457200">
              <a:lnSpc>
                <a:spcPct val="90000"/>
              </a:lnSpc>
              <a:buFontTx/>
              <a:buAutoNum type="arabicPeriod"/>
            </a:pPr>
            <a:r>
              <a:rPr lang="en-US" sz="2400" b="1" dirty="0" smtClean="0"/>
              <a:t>Consider whether the controls appear to be designed appropriately to mitigate each risk</a:t>
            </a:r>
          </a:p>
          <a:p>
            <a:pPr lvl="1">
              <a:lnSpc>
                <a:spcPct val="90000"/>
              </a:lnSpc>
              <a:buSzPct val="70000"/>
              <a:buFont typeface="Courier New" pitchFamily="49" charset="0"/>
              <a:buChar char="o"/>
            </a:pPr>
            <a:r>
              <a:rPr lang="en-US" sz="2000" b="1" dirty="0" smtClean="0"/>
              <a:t>If not, no need to test controls</a:t>
            </a:r>
          </a:p>
          <a:p>
            <a:pPr marL="457200" indent="-457200">
              <a:lnSpc>
                <a:spcPct val="90000"/>
              </a:lnSpc>
              <a:buFontTx/>
              <a:buAutoNum type="arabicPeriod"/>
            </a:pPr>
            <a:r>
              <a:rPr lang="en-US" sz="2400" dirty="0" smtClean="0"/>
              <a:t>If so, test the controls for operating effectiveness</a:t>
            </a:r>
          </a:p>
          <a:p>
            <a:pPr lvl="1">
              <a:lnSpc>
                <a:spcPct val="90000"/>
              </a:lnSpc>
              <a:buSzPct val="70000"/>
              <a:buFont typeface="Courier New" pitchFamily="49" charset="0"/>
              <a:buChar char="o"/>
            </a:pPr>
            <a:r>
              <a:rPr lang="en-US" sz="2000" dirty="0" smtClean="0"/>
              <a:t>Not required if testing will be inefficient</a:t>
            </a:r>
          </a:p>
          <a:p>
            <a:pPr marL="457200" indent="-457200">
              <a:lnSpc>
                <a:spcPct val="90000"/>
              </a:lnSpc>
              <a:buFontTx/>
              <a:buAutoNum type="arabicPeriod"/>
            </a:pPr>
            <a:r>
              <a:rPr lang="en-US" sz="2400" dirty="0" smtClean="0"/>
              <a:t>Conclude whether the internal controls effectively mitigate each inherent risk</a:t>
            </a:r>
          </a:p>
          <a:p>
            <a:pPr lvl="1">
              <a:lnSpc>
                <a:spcPct val="90000"/>
              </a:lnSpc>
              <a:buSzPct val="70000"/>
              <a:buFont typeface="Courier New" pitchFamily="49" charset="0"/>
              <a:buChar char="o"/>
            </a:pPr>
            <a:r>
              <a:rPr lang="en-US" sz="2000" dirty="0" smtClean="0"/>
              <a:t>Strong, Moderate or Weak</a:t>
            </a:r>
          </a:p>
        </p:txBody>
      </p:sp>
      <p:pic>
        <p:nvPicPr>
          <p:cNvPr id="6146" name="Picture 2" descr="C:\Documents and Settings\lfelice\Local Settings\Temporary Internet Files\Content.IE5\THGBDW98\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498788"/>
            <a:ext cx="5810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Documents and Settings\lfelice\Local Settings\Temporary Internet Files\Content.IE5\THGBDW98\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69136" y="3025900"/>
            <a:ext cx="581025" cy="3524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buClr>
                <a:srgbClr val="000000"/>
              </a:buClr>
              <a:buFont typeface="Arial" charset="0"/>
              <a:buNone/>
              <a:defRPr/>
            </a:pPr>
            <a:fld id="{61A5D319-1D35-4810-86CC-C96430DABAD7}" type="slidenum">
              <a:rPr lang="en-US" smtClean="0">
                <a:solidFill>
                  <a:srgbClr val="000000"/>
                </a:solidFill>
              </a:rPr>
              <a:pPr>
                <a:buClr>
                  <a:srgbClr val="000000"/>
                </a:buClr>
                <a:buFont typeface="Arial" charset="0"/>
                <a:buNone/>
                <a:defRPr/>
              </a:pPr>
              <a:t>9</a:t>
            </a:fld>
            <a:endParaRPr lang="en-US" dirty="0">
              <a:solidFill>
                <a:srgbClr val="000000"/>
              </a:solidFill>
            </a:endParaRPr>
          </a:p>
        </p:txBody>
      </p:sp>
    </p:spTree>
    <p:extLst>
      <p:ext uri="{BB962C8B-B14F-4D97-AF65-F5344CB8AC3E}">
        <p14:creationId xmlns:p14="http://schemas.microsoft.com/office/powerpoint/2010/main" val="410839108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PT Template BLU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aettenschweiler"/>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TotalTime>
  <Words>2131</Words>
  <Application>Microsoft Office PowerPoint</Application>
  <PresentationFormat>Presentación en pantalla (4:3)</PresentationFormat>
  <Paragraphs>356</Paragraphs>
  <Slides>30</Slides>
  <Notes>29</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PPT Template BLUE</vt:lpstr>
      <vt:lpstr>Risk Management and Governance</vt:lpstr>
      <vt:lpstr>Recap and Going Forward</vt:lpstr>
      <vt:lpstr>Risk Management Framework - RBC</vt:lpstr>
      <vt:lpstr>Risk Management Framework –  PBR Reserves</vt:lpstr>
      <vt:lpstr>Risk Management Framework - Analysis</vt:lpstr>
      <vt:lpstr>Risk Management Framework – Analysis  (ORSA)</vt:lpstr>
      <vt:lpstr>Risk Management  Framework – Financial Exams</vt:lpstr>
      <vt:lpstr>Risk Management Framework - Financial Exams</vt:lpstr>
      <vt:lpstr>Risk Management Framework - Exams</vt:lpstr>
      <vt:lpstr>Risk Management Framework – Financial Exams</vt:lpstr>
      <vt:lpstr>Solvency Modernization Initiative (SMI):  ORSA</vt:lpstr>
      <vt:lpstr>US Solvency Framework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Solvency Modernization Initiative (SMI): Corporate Governance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NAIC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LFeice</dc:creator>
  <cp:lastModifiedBy>Salashina Olga</cp:lastModifiedBy>
  <cp:revision>22</cp:revision>
  <dcterms:created xsi:type="dcterms:W3CDTF">2012-11-14T13:53:46Z</dcterms:created>
  <dcterms:modified xsi:type="dcterms:W3CDTF">2014-06-02T21:12:44Z</dcterms:modified>
</cp:coreProperties>
</file>