
<file path=[Content_Types].xml><?xml version="1.0" encoding="utf-8"?>
<Types xmlns="http://schemas.openxmlformats.org/package/2006/content-types">
  <Default Extension="png" ContentType="image/png"/>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419" r:id="rId2"/>
    <p:sldId id="420" r:id="rId3"/>
    <p:sldId id="421" r:id="rId4"/>
    <p:sldId id="422" r:id="rId5"/>
    <p:sldId id="423" r:id="rId6"/>
    <p:sldId id="424" r:id="rId7"/>
    <p:sldId id="425" r:id="rId8"/>
    <p:sldId id="426" r:id="rId9"/>
    <p:sldId id="427" r:id="rId10"/>
    <p:sldId id="428" r:id="rId11"/>
    <p:sldId id="429" r:id="rId12"/>
    <p:sldId id="430" r:id="rId13"/>
    <p:sldId id="431" r:id="rId14"/>
    <p:sldId id="432" r:id="rId15"/>
    <p:sldId id="433" r:id="rId16"/>
    <p:sldId id="434" r:id="rId17"/>
    <p:sldId id="435" r:id="rId18"/>
    <p:sldId id="436" r:id="rId19"/>
    <p:sldId id="437" r:id="rId20"/>
    <p:sldId id="438" r:id="rId21"/>
    <p:sldId id="439" r:id="rId22"/>
    <p:sldId id="440" r:id="rId23"/>
    <p:sldId id="441" r:id="rId24"/>
    <p:sldId id="442" r:id="rId25"/>
    <p:sldId id="443" r:id="rId26"/>
    <p:sldId id="444" r:id="rId27"/>
    <p:sldId id="445" r:id="rId28"/>
    <p:sldId id="258" r:id="rId29"/>
    <p:sldId id="403" r:id="rId30"/>
    <p:sldId id="368" r:id="rId31"/>
    <p:sldId id="369" r:id="rId32"/>
    <p:sldId id="418" r:id="rId33"/>
    <p:sldId id="415" r:id="rId34"/>
    <p:sldId id="416" r:id="rId35"/>
    <p:sldId id="417" r:id="rId36"/>
    <p:sldId id="370" r:id="rId37"/>
    <p:sldId id="405" r:id="rId38"/>
    <p:sldId id="406" r:id="rId39"/>
    <p:sldId id="407" r:id="rId40"/>
    <p:sldId id="408" r:id="rId41"/>
    <p:sldId id="409" r:id="rId42"/>
    <p:sldId id="412" r:id="rId43"/>
    <p:sldId id="413" r:id="rId44"/>
    <p:sldId id="414" r:id="rId45"/>
    <p:sldId id="375" r:id="rId46"/>
    <p:sldId id="363" r:id="rId47"/>
    <p:sldId id="374" r:id="rId48"/>
    <p:sldId id="364" r:id="rId49"/>
    <p:sldId id="365" r:id="rId50"/>
    <p:sldId id="295" r:id="rId51"/>
    <p:sldId id="297" r:id="rId52"/>
    <p:sldId id="299" r:id="rId53"/>
    <p:sldId id="446" r:id="rId54"/>
    <p:sldId id="390" r:id="rId55"/>
    <p:sldId id="329" r:id="rId56"/>
    <p:sldId id="327" r:id="rId57"/>
    <p:sldId id="401" r:id="rId58"/>
    <p:sldId id="334" r:id="rId59"/>
    <p:sldId id="447" r:id="rId60"/>
    <p:sldId id="395" r:id="rId61"/>
    <p:sldId id="352" r:id="rId62"/>
    <p:sldId id="354" r:id="rId63"/>
    <p:sldId id="355" r:id="rId64"/>
    <p:sldId id="357" r:id="rId65"/>
    <p:sldId id="411" r:id="rId66"/>
    <p:sldId id="402" r:id="rId67"/>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66019" autoAdjust="0"/>
  </p:normalViewPr>
  <p:slideViewPr>
    <p:cSldViewPr>
      <p:cViewPr>
        <p:scale>
          <a:sx n="80" d="100"/>
          <a:sy n="80" d="100"/>
        </p:scale>
        <p:origin x="-46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5" d="100"/>
          <a:sy n="45" d="100"/>
        </p:scale>
        <p:origin x="-1956" y="-10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238" cy="465138"/>
          </a:xfrm>
          <a:prstGeom prst="rect">
            <a:avLst/>
          </a:prstGeom>
          <a:noFill/>
          <a:ln>
            <a:noFill/>
          </a:ln>
          <a:effectLst/>
          <a:extLst/>
        </p:spPr>
        <p:txBody>
          <a:bodyPr vert="horz" wrap="square" lIns="93266" tIns="46633" rIns="93266" bIns="46633" numCol="1" anchor="t" anchorCtr="0" compatLnSpc="1">
            <a:prstTxWarp prst="textNoShape">
              <a:avLst/>
            </a:prstTxWarp>
          </a:bodyPr>
          <a:lstStyle>
            <a:lvl1pPr defTabSz="932888">
              <a:defRPr sz="1200"/>
            </a:lvl1pPr>
          </a:lstStyle>
          <a:p>
            <a:pPr>
              <a:defRPr/>
            </a:pPr>
            <a:endParaRPr lang="en-US"/>
          </a:p>
        </p:txBody>
      </p:sp>
      <p:sp>
        <p:nvSpPr>
          <p:cNvPr id="7171" name="Rectangle 3"/>
          <p:cNvSpPr>
            <a:spLocks noGrp="1" noChangeArrowheads="1"/>
          </p:cNvSpPr>
          <p:nvPr>
            <p:ph type="dt" sz="quarter" idx="1"/>
          </p:nvPr>
        </p:nvSpPr>
        <p:spPr bwMode="auto">
          <a:xfrm>
            <a:off x="3975100" y="0"/>
            <a:ext cx="3043238" cy="465138"/>
          </a:xfrm>
          <a:prstGeom prst="rect">
            <a:avLst/>
          </a:prstGeom>
          <a:noFill/>
          <a:ln>
            <a:noFill/>
          </a:ln>
          <a:effectLst/>
          <a:extLst/>
        </p:spPr>
        <p:txBody>
          <a:bodyPr vert="horz" wrap="square" lIns="93266" tIns="46633" rIns="93266" bIns="46633" numCol="1" anchor="t" anchorCtr="0" compatLnSpc="1">
            <a:prstTxWarp prst="textNoShape">
              <a:avLst/>
            </a:prstTxWarp>
          </a:bodyPr>
          <a:lstStyle>
            <a:lvl1pPr algn="r" defTabSz="932888">
              <a:defRPr sz="1200"/>
            </a:lvl1pPr>
          </a:lstStyle>
          <a:p>
            <a:pPr>
              <a:defRPr/>
            </a:pPr>
            <a:endParaRPr lang="en-US"/>
          </a:p>
        </p:txBody>
      </p:sp>
      <p:sp>
        <p:nvSpPr>
          <p:cNvPr id="7173" name="Rectangle 5"/>
          <p:cNvSpPr>
            <a:spLocks noGrp="1" noChangeArrowheads="1"/>
          </p:cNvSpPr>
          <p:nvPr>
            <p:ph type="sldNum" sz="quarter" idx="3"/>
          </p:nvPr>
        </p:nvSpPr>
        <p:spPr bwMode="auto">
          <a:xfrm>
            <a:off x="6027738" y="8839200"/>
            <a:ext cx="990600" cy="465138"/>
          </a:xfrm>
          <a:prstGeom prst="rect">
            <a:avLst/>
          </a:prstGeom>
          <a:noFill/>
          <a:ln>
            <a:noFill/>
          </a:ln>
          <a:effectLst/>
          <a:extLst/>
        </p:spPr>
        <p:txBody>
          <a:bodyPr vert="horz" wrap="square" lIns="93266" tIns="46633" rIns="93266" bIns="46633" numCol="1" anchor="b" anchorCtr="0" compatLnSpc="1">
            <a:prstTxWarp prst="textNoShape">
              <a:avLst/>
            </a:prstTxWarp>
          </a:bodyPr>
          <a:lstStyle>
            <a:lvl1pPr algn="r" defTabSz="932888">
              <a:defRPr sz="1200"/>
            </a:lvl1pPr>
          </a:lstStyle>
          <a:p>
            <a:pPr>
              <a:defRPr/>
            </a:pPr>
            <a:fld id="{4A3F0460-46B9-4AF4-8167-CCE0E4C5248F}" type="slidenum">
              <a:rPr lang="en-US"/>
              <a:pPr>
                <a:defRPr/>
              </a:pPr>
              <a:t>‹#›</a:t>
            </a:fld>
            <a:endParaRPr lang="en-US"/>
          </a:p>
        </p:txBody>
      </p:sp>
    </p:spTree>
    <p:extLst>
      <p:ext uri="{BB962C8B-B14F-4D97-AF65-F5344CB8AC3E}">
        <p14:creationId xmlns:p14="http://schemas.microsoft.com/office/powerpoint/2010/main" val="495620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43238" cy="465138"/>
          </a:xfrm>
          <a:prstGeom prst="rect">
            <a:avLst/>
          </a:prstGeom>
          <a:noFill/>
          <a:ln>
            <a:noFill/>
          </a:ln>
          <a:effectLst/>
          <a:extLst/>
        </p:spPr>
        <p:txBody>
          <a:bodyPr vert="horz" wrap="square" lIns="91528" tIns="45763" rIns="91528" bIns="45763" numCol="1" anchor="t" anchorCtr="0" compatLnSpc="1">
            <a:prstTxWarp prst="textNoShape">
              <a:avLst/>
            </a:prstTxWarp>
          </a:bodyPr>
          <a:lstStyle>
            <a:lvl1pPr defTabSz="913817">
              <a:defRPr sz="1200"/>
            </a:lvl1pPr>
          </a:lstStyle>
          <a:p>
            <a:pPr>
              <a:defRPr/>
            </a:pPr>
            <a:endParaRPr lang="en-US"/>
          </a:p>
        </p:txBody>
      </p:sp>
      <p:sp>
        <p:nvSpPr>
          <p:cNvPr id="14339" name="Rectangle 3"/>
          <p:cNvSpPr>
            <a:spLocks noGrp="1" noChangeArrowheads="1"/>
          </p:cNvSpPr>
          <p:nvPr>
            <p:ph type="dt" idx="1"/>
          </p:nvPr>
        </p:nvSpPr>
        <p:spPr bwMode="auto">
          <a:xfrm>
            <a:off x="3975100" y="0"/>
            <a:ext cx="3043238" cy="465138"/>
          </a:xfrm>
          <a:prstGeom prst="rect">
            <a:avLst/>
          </a:prstGeom>
          <a:noFill/>
          <a:ln>
            <a:noFill/>
          </a:ln>
          <a:effectLst/>
          <a:extLst/>
        </p:spPr>
        <p:txBody>
          <a:bodyPr vert="horz" wrap="square" lIns="91528" tIns="45763" rIns="91528" bIns="45763" numCol="1" anchor="t" anchorCtr="0" compatLnSpc="1">
            <a:prstTxWarp prst="textNoShape">
              <a:avLst/>
            </a:prstTxWarp>
          </a:bodyPr>
          <a:lstStyle>
            <a:lvl1pPr algn="r" defTabSz="913817">
              <a:defRPr sz="12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82688" y="696913"/>
            <a:ext cx="4654550" cy="34909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703263" y="4421188"/>
            <a:ext cx="5613400" cy="4187825"/>
          </a:xfrm>
          <a:prstGeom prst="rect">
            <a:avLst/>
          </a:prstGeom>
          <a:noFill/>
          <a:ln>
            <a:noFill/>
          </a:ln>
          <a:effectLst/>
          <a:extLst/>
        </p:spPr>
        <p:txBody>
          <a:bodyPr vert="horz" wrap="square" lIns="91528" tIns="45763" rIns="91528" bIns="457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39200"/>
            <a:ext cx="3043238" cy="465138"/>
          </a:xfrm>
          <a:prstGeom prst="rect">
            <a:avLst/>
          </a:prstGeom>
          <a:noFill/>
          <a:ln>
            <a:noFill/>
          </a:ln>
          <a:effectLst/>
          <a:extLst/>
        </p:spPr>
        <p:txBody>
          <a:bodyPr vert="horz" wrap="square" lIns="91528" tIns="45763" rIns="91528" bIns="45763" numCol="1" anchor="b" anchorCtr="0" compatLnSpc="1">
            <a:prstTxWarp prst="textNoShape">
              <a:avLst/>
            </a:prstTxWarp>
          </a:bodyPr>
          <a:lstStyle>
            <a:lvl1pPr defTabSz="913817">
              <a:defRPr sz="1200"/>
            </a:lvl1pPr>
          </a:lstStyle>
          <a:p>
            <a:pPr>
              <a:defRPr/>
            </a:pPr>
            <a:r>
              <a:rPr lang="en-US"/>
              <a:t>© 2009 The National Association of Insurance Commissioners All Rights Reserved</a:t>
            </a:r>
          </a:p>
        </p:txBody>
      </p:sp>
      <p:sp>
        <p:nvSpPr>
          <p:cNvPr id="14343" name="Rectangle 7"/>
          <p:cNvSpPr>
            <a:spLocks noGrp="1" noChangeArrowheads="1"/>
          </p:cNvSpPr>
          <p:nvPr>
            <p:ph type="sldNum" sz="quarter" idx="5"/>
          </p:nvPr>
        </p:nvSpPr>
        <p:spPr bwMode="auto">
          <a:xfrm>
            <a:off x="3975100" y="8839200"/>
            <a:ext cx="3043238" cy="465138"/>
          </a:xfrm>
          <a:prstGeom prst="rect">
            <a:avLst/>
          </a:prstGeom>
          <a:noFill/>
          <a:ln>
            <a:noFill/>
          </a:ln>
          <a:effectLst/>
          <a:extLst/>
        </p:spPr>
        <p:txBody>
          <a:bodyPr vert="horz" wrap="square" lIns="91528" tIns="45763" rIns="91528" bIns="45763" numCol="1" anchor="b" anchorCtr="0" compatLnSpc="1">
            <a:prstTxWarp prst="textNoShape">
              <a:avLst/>
            </a:prstTxWarp>
          </a:bodyPr>
          <a:lstStyle>
            <a:lvl1pPr algn="r" defTabSz="913817">
              <a:defRPr sz="1200"/>
            </a:lvl1pPr>
          </a:lstStyle>
          <a:p>
            <a:pPr>
              <a:defRPr/>
            </a:pPr>
            <a:fld id="{4C2DDD62-42F5-4121-95EA-1B1179BFE548}" type="slidenum">
              <a:rPr lang="en-US"/>
              <a:pPr>
                <a:defRPr/>
              </a:pPr>
              <a:t>‹#›</a:t>
            </a:fld>
            <a:endParaRPr lang="en-US"/>
          </a:p>
        </p:txBody>
      </p:sp>
    </p:spTree>
    <p:extLst>
      <p:ext uri="{BB962C8B-B14F-4D97-AF65-F5344CB8AC3E}">
        <p14:creationId xmlns:p14="http://schemas.microsoft.com/office/powerpoint/2010/main" val="8668556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Level 2 may ask the analyst to consider:</a:t>
            </a:r>
          </a:p>
          <a:p>
            <a:endParaRPr lang="en-US" smtClean="0"/>
          </a:p>
          <a:p>
            <a:r>
              <a:rPr lang="en-US" smtClean="0"/>
              <a:t>High risk investments, the level of loss reserves, a negative trend in liquidity or an more detailed understanding of a complex reinsurance transaction</a:t>
            </a:r>
          </a:p>
          <a:p>
            <a:endParaRPr lang="en-US" smtClean="0"/>
          </a:p>
          <a:p>
            <a:r>
              <a:rPr lang="en-US" smtClean="0"/>
              <a:t>Read some of the chapter titles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supplemental reports can provide a wealth of information, lets look at some of the contents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sz="1100" b="1" dirty="0">
                <a:cs typeface="Times New Roman" pitchFamily="18" charset="0"/>
              </a:rPr>
              <a:t>Corporate Governance – Board of Directors</a:t>
            </a:r>
            <a:endParaRPr lang="en-US" sz="1100" dirty="0">
              <a:cs typeface="Times New Roman" pitchFamily="18" charset="0"/>
            </a:endParaRPr>
          </a:p>
          <a:p>
            <a:pPr lvl="1" algn="just">
              <a:buFontTx/>
              <a:buChar char="•"/>
            </a:pPr>
            <a:r>
              <a:rPr lang="en-US" sz="1100" b="1" dirty="0">
                <a:cs typeface="Times New Roman" pitchFamily="18" charset="0"/>
              </a:rPr>
              <a:t>Follow-up on issues from recent Examinations</a:t>
            </a:r>
          </a:p>
          <a:p>
            <a:pPr lvl="1" algn="just">
              <a:buFontTx/>
              <a:buChar char="•"/>
            </a:pPr>
            <a:r>
              <a:rPr lang="en-US" sz="1100" dirty="0">
                <a:cs typeface="Times New Roman" pitchFamily="18" charset="0"/>
              </a:rPr>
              <a:t>Review Board of Director meeting minutes</a:t>
            </a:r>
          </a:p>
          <a:p>
            <a:pPr lvl="1" algn="just">
              <a:buFontTx/>
              <a:buChar char="•"/>
            </a:pPr>
            <a:r>
              <a:rPr lang="en-US" sz="1100" dirty="0">
                <a:cs typeface="Times New Roman" pitchFamily="18" charset="0"/>
              </a:rPr>
              <a:t>Changes in Board of Director membership</a:t>
            </a:r>
          </a:p>
          <a:p>
            <a:pPr lvl="1" algn="just">
              <a:buFontTx/>
              <a:buChar char="•"/>
            </a:pPr>
            <a:r>
              <a:rPr lang="en-US" sz="1100" dirty="0">
                <a:cs typeface="Times New Roman" pitchFamily="18" charset="0"/>
              </a:rPr>
              <a:t>Concerns regarding the Board of Directors </a:t>
            </a:r>
          </a:p>
          <a:p>
            <a:pPr algn="just">
              <a:buFontTx/>
              <a:buChar char="•"/>
            </a:pPr>
            <a:r>
              <a:rPr lang="en-US" sz="1100" b="1" dirty="0">
                <a:cs typeface="Times New Roman" pitchFamily="18" charset="0"/>
              </a:rPr>
              <a:t>Corporate Governance—Changes in Management or Organizational Structure </a:t>
            </a:r>
            <a:endParaRPr lang="en-US" sz="1100" dirty="0">
              <a:cs typeface="Times New Roman" pitchFamily="18" charset="0"/>
            </a:endParaRPr>
          </a:p>
          <a:p>
            <a:pPr lvl="1" algn="just">
              <a:buFontTx/>
              <a:buChar char="•"/>
            </a:pPr>
            <a:r>
              <a:rPr lang="en-US" sz="1100" dirty="0">
                <a:cs typeface="Times New Roman" pitchFamily="18" charset="0"/>
              </a:rPr>
              <a:t>Management Turnover</a:t>
            </a:r>
          </a:p>
          <a:p>
            <a:pPr lvl="1" algn="just">
              <a:buFontTx/>
              <a:buChar char="•"/>
            </a:pPr>
            <a:r>
              <a:rPr lang="en-US" sz="1100" dirty="0">
                <a:cs typeface="Times New Roman" pitchFamily="18" charset="0"/>
              </a:rPr>
              <a:t>Changes in the Organizational Structure</a:t>
            </a:r>
          </a:p>
          <a:p>
            <a:pPr lvl="1" algn="just">
              <a:buFontTx/>
              <a:buChar char="•"/>
            </a:pPr>
            <a:r>
              <a:rPr lang="en-US" sz="1100" dirty="0">
                <a:cs typeface="Times New Roman" pitchFamily="18" charset="0"/>
              </a:rPr>
              <a:t>Operational Changes</a:t>
            </a:r>
          </a:p>
          <a:p>
            <a:pPr lvl="1" algn="just">
              <a:buFontTx/>
              <a:buChar char="•"/>
            </a:pPr>
            <a:r>
              <a:rPr lang="en-US" sz="1100" dirty="0">
                <a:cs typeface="Times New Roman" pitchFamily="18" charset="0"/>
              </a:rPr>
              <a:t>Mergers/Consolidations</a:t>
            </a:r>
          </a:p>
          <a:p>
            <a:pPr algn="just"/>
            <a:endParaRPr lang="en-US" sz="1100" dirty="0">
              <a:cs typeface="Times New Roman" pitchFamily="18" charset="0"/>
            </a:endParaRPr>
          </a:p>
          <a:p>
            <a:pPr algn="just"/>
            <a:r>
              <a:rPr lang="en-US" sz="1100" dirty="0">
                <a:cs typeface="Times New Roman" pitchFamily="18" charset="0"/>
              </a:rPr>
              <a:t>We do have procedures in Level One to look for compliance issues with regard to reporting or compliance with state statutes and also with news or ratings that impact the company, so again this chapter provides some additional procedures to help assess those risk areas. A few of the  procedures cover</a:t>
            </a:r>
          </a:p>
          <a:p>
            <a:pPr algn="just"/>
            <a:r>
              <a:rPr lang="en-US" sz="1100" dirty="0">
                <a:cs typeface="Times New Roman" pitchFamily="18" charset="0"/>
              </a:rPr>
              <a:t> </a:t>
            </a:r>
          </a:p>
          <a:p>
            <a:pPr algn="just"/>
            <a:r>
              <a:rPr lang="en-US" sz="1100" dirty="0">
                <a:cs typeface="Times New Roman" pitchFamily="18" charset="0"/>
              </a:rPr>
              <a:t> </a:t>
            </a:r>
            <a:r>
              <a:rPr lang="en-US" sz="1100" b="1" dirty="0">
                <a:cs typeface="Times New Roman" pitchFamily="18" charset="0"/>
              </a:rPr>
              <a:t>Compliance with State Statutes, Accounting, and Reporting</a:t>
            </a:r>
            <a:endParaRPr lang="en-US" sz="1100" dirty="0">
              <a:cs typeface="Times New Roman" pitchFamily="18" charset="0"/>
            </a:endParaRPr>
          </a:p>
          <a:p>
            <a:pPr lvl="1" algn="just">
              <a:buFontTx/>
              <a:buChar char="•"/>
            </a:pPr>
            <a:r>
              <a:rPr lang="en-US" sz="1100" dirty="0">
                <a:cs typeface="Times New Roman" pitchFamily="18" charset="0"/>
              </a:rPr>
              <a:t>Material Reporting Errors, Validation Errors</a:t>
            </a:r>
          </a:p>
          <a:p>
            <a:pPr lvl="1" algn="just">
              <a:buFontTx/>
              <a:buChar char="•"/>
            </a:pPr>
            <a:r>
              <a:rPr lang="en-US" sz="1100" dirty="0">
                <a:cs typeface="Times New Roman" pitchFamily="18" charset="0"/>
              </a:rPr>
              <a:t>Failure to comply with State Statutes</a:t>
            </a:r>
          </a:p>
          <a:p>
            <a:pPr lvl="1" algn="just">
              <a:buFontTx/>
              <a:buChar char="•"/>
            </a:pPr>
            <a:r>
              <a:rPr lang="en-US" sz="1100" dirty="0">
                <a:cs typeface="Times New Roman" pitchFamily="18" charset="0"/>
              </a:rPr>
              <a:t>Suspensions, Revocations, Consent Orders</a:t>
            </a:r>
          </a:p>
          <a:p>
            <a:pPr algn="just">
              <a:buFontTx/>
              <a:buChar char="•"/>
            </a:pPr>
            <a:r>
              <a:rPr lang="en-US" sz="1100" b="1" dirty="0">
                <a:cs typeface="Times New Roman" pitchFamily="18" charset="0"/>
              </a:rPr>
              <a:t>Reputational Risk</a:t>
            </a:r>
            <a:endParaRPr lang="en-US" sz="1100" dirty="0">
              <a:cs typeface="Times New Roman" pitchFamily="18" charset="0"/>
            </a:endParaRPr>
          </a:p>
          <a:p>
            <a:pPr lvl="1" algn="just">
              <a:buFontTx/>
              <a:buChar char="•"/>
            </a:pPr>
            <a:r>
              <a:rPr lang="en-US" sz="1100" dirty="0">
                <a:cs typeface="Times New Roman" pitchFamily="18" charset="0"/>
              </a:rPr>
              <a:t>Concerns about poor Financial Strength/Credit Ratings</a:t>
            </a:r>
          </a:p>
          <a:p>
            <a:pPr lvl="1" algn="just">
              <a:buFontTx/>
              <a:buChar char="•"/>
            </a:pPr>
            <a:r>
              <a:rPr lang="en-US" sz="1100" dirty="0">
                <a:cs typeface="Times New Roman" pitchFamily="18" charset="0"/>
              </a:rPr>
              <a:t>News, Industry Issues with potential negative impact</a:t>
            </a:r>
          </a:p>
          <a:p>
            <a:pPr algn="just">
              <a:buFontTx/>
              <a:buChar char="•"/>
            </a:pPr>
            <a:r>
              <a:rPr lang="en-US" sz="1100" b="1" dirty="0">
                <a:cs typeface="Times New Roman" pitchFamily="18" charset="0"/>
              </a:rPr>
              <a:t>Legal/Fraud</a:t>
            </a:r>
            <a:endParaRPr lang="en-US" sz="1100" dirty="0">
              <a:cs typeface="Times New Roman" pitchFamily="18" charset="0"/>
            </a:endParaRPr>
          </a:p>
          <a:p>
            <a:pPr lvl="1" algn="just">
              <a:buFontTx/>
              <a:buChar char="•"/>
            </a:pPr>
            <a:r>
              <a:rPr lang="en-US" sz="1100" dirty="0">
                <a:cs typeface="Times New Roman" pitchFamily="18" charset="0"/>
              </a:rPr>
              <a:t>Significant Litigation</a:t>
            </a:r>
          </a:p>
          <a:p>
            <a:pPr lvl="1">
              <a:buFontTx/>
              <a:buChar char="•"/>
            </a:pPr>
            <a:r>
              <a:rPr lang="en-US" sz="1100" dirty="0">
                <a:cs typeface="Times New Roman" pitchFamily="18" charset="0"/>
              </a:rPr>
              <a:t>Understanding potential for Fraud/Legal risk</a:t>
            </a:r>
            <a:r>
              <a:rPr lang="en-US" sz="1100" dirty="0"/>
              <a:t> </a:t>
            </a:r>
          </a:p>
          <a:p>
            <a:pPr lvl="1">
              <a:buFontTx/>
              <a:buChar char="•"/>
            </a:pPr>
            <a:endParaRPr lang="en-US" sz="1100" dirty="0"/>
          </a:p>
          <a:p>
            <a:pPr algn="just"/>
            <a:r>
              <a:rPr lang="en-US" sz="1100" dirty="0">
                <a:cs typeface="Times New Roman" pitchFamily="18" charset="0"/>
              </a:rPr>
              <a:t>IT issues are something that probably come from market conduct analysis – (examples include; claims handling problems due to IT issues, changes to I.T. systems that could cause a disruption in claims processing, reserve calculations or financial reporting. )</a:t>
            </a:r>
          </a:p>
          <a:p>
            <a:pPr algn="just"/>
            <a:r>
              <a:rPr lang="en-US" sz="1100" dirty="0">
                <a:cs typeface="Times New Roman" pitchFamily="18" charset="0"/>
              </a:rPr>
              <a:t> </a:t>
            </a:r>
          </a:p>
          <a:p>
            <a:pPr algn="just"/>
            <a:r>
              <a:rPr lang="en-US" sz="1100" dirty="0">
                <a:cs typeface="Times New Roman" pitchFamily="18" charset="0"/>
              </a:rPr>
              <a:t>The Handbook includes a procedure in Level 1 to identify any potential market conduct concerns and this chapter provides some follow-up to that – for example, what is the financial impact of market conduct remediation, fines, &amp; settlements.</a:t>
            </a:r>
          </a:p>
          <a:p>
            <a:pPr algn="just"/>
            <a:r>
              <a:rPr lang="en-US" sz="1100" dirty="0">
                <a:cs typeface="Times New Roman" pitchFamily="18" charset="0"/>
              </a:rPr>
              <a:t> </a:t>
            </a:r>
          </a:p>
          <a:p>
            <a:pPr algn="just"/>
            <a:r>
              <a:rPr lang="en-US" sz="1100" dirty="0">
                <a:cs typeface="Times New Roman" pitchFamily="18" charset="0"/>
              </a:rPr>
              <a:t>Level one asks the analyst to review the most recent Business plan if there is one available, and if warranted based on the review, to request one. The procedures here explain some things to consider in the review of the business plan such as whether any significant changes have taken place, have initiatives been accomplished, and a review of actual vs. projected variances.</a:t>
            </a:r>
          </a:p>
          <a:p>
            <a:pPr algn="just"/>
            <a:r>
              <a:rPr lang="en-US" sz="1100" b="1" dirty="0">
                <a:cs typeface="Times New Roman" pitchFamily="18" charset="0"/>
              </a:rPr>
              <a:t> </a:t>
            </a:r>
            <a:endParaRPr lang="en-US" sz="1100" dirty="0">
              <a:cs typeface="Times New Roman" pitchFamily="18" charset="0"/>
            </a:endParaRPr>
          </a:p>
          <a:p>
            <a:pPr algn="just"/>
            <a:r>
              <a:rPr lang="en-US" sz="1100" dirty="0">
                <a:cs typeface="Times New Roman" pitchFamily="18" charset="0"/>
              </a:rPr>
              <a:t>The Risk Management procedures ask if the Company does an Enterprise Risk Management assessment and to follow up on work performed by the examiners regarding assessment of risk management and any subsequent changes.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Read slide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Read slide</a:t>
            </a:r>
          </a:p>
          <a:p>
            <a:endParaRPr lang="en-US" dirty="0" smtClean="0"/>
          </a:p>
          <a:p>
            <a:endParaRPr lang="en-US" dirty="0" smtClean="0"/>
          </a:p>
          <a:p>
            <a:r>
              <a:rPr lang="en-US" b="1" dirty="0" smtClean="0"/>
              <a:t>Model Audit Rule</a:t>
            </a:r>
            <a:r>
              <a:rPr lang="en-US" b="1" baseline="0" dirty="0" smtClean="0"/>
              <a:t> (</a:t>
            </a:r>
            <a:r>
              <a:rPr lang="en-US" b="1" baseline="0" dirty="0" err="1" smtClean="0"/>
              <a:t>Accred</a:t>
            </a:r>
            <a:r>
              <a:rPr lang="en-US" b="1" baseline="0" dirty="0" smtClean="0"/>
              <a:t> Standard)</a:t>
            </a:r>
            <a:endParaRPr lang="en-US" b="1" dirty="0" smtClean="0"/>
          </a:p>
          <a:p>
            <a:r>
              <a:rPr lang="en-US" dirty="0" smtClean="0"/>
              <a:t>Letter of Qual. – independent, background &amp; experience, filing and compliance</a:t>
            </a:r>
          </a:p>
          <a:p>
            <a:r>
              <a:rPr lang="en-US" dirty="0" smtClean="0"/>
              <a:t>Audit committee – oversight of internal and external functions of the company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Read slide</a:t>
            </a:r>
          </a:p>
          <a:p>
            <a:endParaRPr lang="en-US" smtClean="0"/>
          </a:p>
          <a:p>
            <a:r>
              <a:rPr lang="en-US" smtClean="0"/>
              <a:t>There is a major benefit to knowing the range of reasonable reserves through your confidential actuarial opinion summary and within this section, there are procedures for its review</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ln/>
        </p:spPr>
      </p:sp>
      <p:sp>
        <p:nvSpPr>
          <p:cNvPr id="5734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 the MDA is from the managements prospective !</a:t>
            </a:r>
          </a:p>
          <a:p>
            <a:endParaRPr lang="en-US" dirty="0" smtClean="0"/>
          </a:p>
          <a:p>
            <a:r>
              <a:rPr lang="en-US" dirty="0" smtClean="0"/>
              <a:t>Use it for background and basic content, however, do your own investigative work when there are areas of concern</a:t>
            </a:r>
          </a:p>
          <a:p>
            <a:endParaRPr lang="en-US" dirty="0" smtClean="0"/>
          </a:p>
          <a:p>
            <a:r>
              <a:rPr lang="en-US" b="1" dirty="0" smtClean="0"/>
              <a:t>ORSA will build on this.</a:t>
            </a:r>
          </a:p>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Really focused on Holding Company System</a:t>
            </a:r>
          </a:p>
          <a:p>
            <a:endParaRPr lang="en-US" dirty="0" smtClean="0"/>
          </a:p>
          <a:p>
            <a:r>
              <a:rPr lang="en-US" b="1" dirty="0" smtClean="0"/>
              <a:t>KEY ELEMENT OF GROUP ASSESSMENT</a:t>
            </a:r>
          </a:p>
          <a:p>
            <a:r>
              <a:rPr lang="en-US" dirty="0" smtClean="0"/>
              <a:t>Knowing the risks in both the insurance and non-insurance segments</a:t>
            </a:r>
          </a:p>
          <a:p>
            <a:r>
              <a:rPr lang="en-US" dirty="0" smtClean="0"/>
              <a:t>Understanding who to communicate with</a:t>
            </a:r>
          </a:p>
          <a:p>
            <a:r>
              <a:rPr lang="en-US" dirty="0" smtClean="0"/>
              <a:t>Understanding the overall financial condition of the holding company system and what segments are driving the results</a:t>
            </a:r>
          </a:p>
          <a:p>
            <a:r>
              <a:rPr lang="en-US" dirty="0" smtClean="0"/>
              <a:t>Within this chapter we also may need to review forms A, B, D, or 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Read slide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ln/>
        </p:spPr>
      </p:sp>
      <p:sp>
        <p:nvSpPr>
          <p:cNvPr id="6349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sz="1100">
                <a:cs typeface="Times New Roman" pitchFamily="18" charset="0"/>
              </a:rPr>
              <a:t>The Insurance Analysis and Information Services department of the NAIC has been conducting Holding Company analysis training for state insurance departments.</a:t>
            </a:r>
          </a:p>
          <a:p>
            <a:pPr algn="just"/>
            <a:endParaRPr lang="en-US" sz="1100">
              <a:cs typeface="Times New Roman" pitchFamily="18" charset="0"/>
            </a:endParaRPr>
          </a:p>
          <a:p>
            <a:pPr algn="just"/>
            <a:r>
              <a:rPr lang="en-US" sz="1100">
                <a:cs typeface="Times New Roman" pitchFamily="18" charset="0"/>
              </a:rPr>
              <a:t>As part of this training we look at the domestic companies in their state. We provide them guidance and feedback on what they should be including in their analysis.</a:t>
            </a:r>
          </a:p>
          <a:p>
            <a:pPr algn="just"/>
            <a:endParaRPr lang="en-US" sz="1100">
              <a:cs typeface="Times New Roman" pitchFamily="18" charset="0"/>
            </a:endParaRPr>
          </a:p>
          <a:p>
            <a:pPr algn="just"/>
            <a:r>
              <a:rPr lang="en-US" sz="1100">
                <a:cs typeface="Times New Roman" pitchFamily="18" charset="0"/>
              </a:rPr>
              <a:t>The first step and the foundation for good holding company analysis is to understand the holding company structure and to understand what types of relationships exist between the companies within the group. Once you know what those relationships are, then you can assess if there is enterprise risk and if other entities in the group pose a risk to your domestic or to the insurance operations within the group.  </a:t>
            </a:r>
          </a:p>
          <a:p>
            <a:pPr algn="just"/>
            <a:r>
              <a:rPr lang="en-US" sz="1100">
                <a:cs typeface="Times New Roman" pitchFamily="18"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z="1000">
                <a:latin typeface="Arial" charset="0"/>
              </a:rPr>
              <a:t>As you all are aware there are many financial resources available to you through ISITE</a:t>
            </a:r>
          </a:p>
          <a:p>
            <a:pPr>
              <a:buFontTx/>
              <a:buChar char="•"/>
            </a:pPr>
            <a:r>
              <a:rPr lang="en-US" sz="1000">
                <a:latin typeface="Arial" charset="0"/>
              </a:rPr>
              <a:t>We are going to focus mainly on the FAH</a:t>
            </a:r>
          </a:p>
          <a:p>
            <a:pPr>
              <a:buFontTx/>
              <a:buChar char="•"/>
            </a:pPr>
            <a:r>
              <a:rPr lang="en-US" sz="1000">
                <a:latin typeface="Arial" charset="0"/>
              </a:rPr>
              <a:t>This is a free publication to regulators and is available both in hard copy and electronically</a:t>
            </a:r>
          </a:p>
          <a:p>
            <a:pPr>
              <a:buFontTx/>
              <a:buChar char="•"/>
            </a:pPr>
            <a:r>
              <a:rPr lang="en-US" sz="1000">
                <a:latin typeface="Arial" charset="0"/>
              </a:rPr>
              <a:t>We will also talk briefly on analyst v. examiner roles</a:t>
            </a:r>
          </a:p>
          <a:p>
            <a:pPr>
              <a:buFontTx/>
              <a:buChar char="•"/>
            </a:pPr>
            <a:r>
              <a:rPr lang="en-US" sz="1000">
                <a:latin typeface="Arial" charset="0"/>
              </a:rPr>
              <a:t>And lastly, we will talk a bit about the mysterious FAWG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ln/>
        </p:spPr>
      </p:sp>
      <p:sp>
        <p:nvSpPr>
          <p:cNvPr id="67586"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mtClean="0"/>
              <a:t>It is intended to facilitate efficiencies when one or more states coordinate the regulatory processes of all states involved</a:t>
            </a:r>
          </a:p>
          <a:p>
            <a:pPr eaLnBrk="1" hangingPunct="1"/>
            <a:endParaRPr lang="en-US" smtClean="0"/>
          </a:p>
          <a:p>
            <a:pPr eaLnBrk="1" hangingPunct="1"/>
            <a:r>
              <a:rPr lang="en-US" smtClean="0"/>
              <a:t>So these are some of the groups MO is the lead state on, we select the lead state by looking at:</a:t>
            </a:r>
          </a:p>
          <a:p>
            <a:pPr eaLnBrk="1" hangingPunct="1"/>
            <a:endParaRPr lang="en-US" smtClean="0"/>
          </a:p>
          <a:p>
            <a:pPr eaLnBrk="1" hangingPunct="1"/>
            <a:r>
              <a:rPr lang="en-US" smtClean="0"/>
              <a:t>A Lead State(s) may be determined using,</a:t>
            </a:r>
            <a:r>
              <a:rPr lang="en-US" u="sng" smtClean="0"/>
              <a:t> but not limited to</a:t>
            </a:r>
            <a:r>
              <a:rPr lang="en-US" smtClean="0"/>
              <a:t>, the following criteria:</a:t>
            </a:r>
            <a:br>
              <a:rPr lang="en-US" smtClean="0"/>
            </a:br>
            <a:r>
              <a:rPr lang="en-US" smtClean="0"/>
              <a:t>* premium volume of legal entity;</a:t>
            </a:r>
            <a:br>
              <a:rPr lang="en-US" smtClean="0"/>
            </a:br>
            <a:r>
              <a:rPr lang="en-US" smtClean="0"/>
              <a:t>* net admitted asset size of legal entity;</a:t>
            </a:r>
            <a:br>
              <a:rPr lang="en-US" smtClean="0"/>
            </a:br>
            <a:r>
              <a:rPr lang="en-US" smtClean="0"/>
              <a:t>* reinsurance arrangements;</a:t>
            </a:r>
            <a:br>
              <a:rPr lang="en-US" smtClean="0"/>
            </a:br>
            <a:r>
              <a:rPr lang="en-US" smtClean="0"/>
              <a:t>* unique political considerations;</a:t>
            </a:r>
            <a:br>
              <a:rPr lang="en-US" smtClean="0"/>
            </a:br>
            <a:r>
              <a:rPr lang="en-US" smtClean="0"/>
              <a:t>* location of books and records; and</a:t>
            </a:r>
            <a:br>
              <a:rPr lang="en-US" smtClean="0"/>
            </a:br>
            <a:r>
              <a:rPr lang="en-US" smtClean="0"/>
              <a:t>* market exposure of business written within a state (sometimes with a state without a domestic in the group </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More limited review</a:t>
            </a:r>
          </a:p>
          <a:p>
            <a:endParaRPr lang="en-US" dirty="0" smtClean="0"/>
          </a:p>
          <a:p>
            <a:r>
              <a:rPr lang="en-US" dirty="0" smtClean="0"/>
              <a:t>Previously focused on following companies</a:t>
            </a:r>
            <a:r>
              <a:rPr lang="en-US" baseline="0" dirty="0" smtClean="0"/>
              <a:t> that had been flagged in the annual analysis  /  Expanded  starting in 2012</a:t>
            </a:r>
            <a:endParaRPr lang="en-US" dirty="0" smtClean="0"/>
          </a:p>
          <a:p>
            <a:endParaRPr lang="en-US" dirty="0" smtClean="0"/>
          </a:p>
          <a:p>
            <a:r>
              <a:rPr lang="en-US" dirty="0" smtClean="0"/>
              <a:t>Lastly, there are checklists on ISITE and in the bound version of the financial analysis handbook for the quarterly statement as well.</a:t>
            </a:r>
          </a:p>
          <a:p>
            <a:endParaRPr lang="en-US" dirty="0" smtClean="0"/>
          </a:p>
          <a:p>
            <a:r>
              <a:rPr lang="en-US" dirty="0" smtClean="0"/>
              <a:t>It should be noted that the Level One checklist for quarterly analysis serves the same purpose as Level One for the annual analysis, even though not all the same tools are available.  </a:t>
            </a:r>
          </a:p>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xfrm>
            <a:off x="1182688" y="696913"/>
            <a:ext cx="4654550" cy="3490912"/>
          </a:xfrm>
          <a:ln/>
        </p:spPr>
      </p:sp>
      <p:sp>
        <p:nvSpPr>
          <p:cNvPr id="86018" name="Rectangle 3"/>
          <p:cNvSpPr>
            <a:spLocks noGrp="1" noChangeArrowheads="1"/>
          </p:cNvSpPr>
          <p:nvPr>
            <p:ph type="body" idx="1"/>
          </p:nvPr>
        </p:nvSpPr>
        <p:spPr>
          <a:xfrm>
            <a:off x="937611" y="4420950"/>
            <a:ext cx="5144705" cy="41873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100"/>
              <a:t>Collection of analytical tools designed to provide an integrated approach to screening and analyzing the financial condition of insurers</a:t>
            </a:r>
          </a:p>
          <a:p>
            <a:pPr eaLnBrk="1" hangingPunct="1"/>
            <a:r>
              <a:rPr lang="en-US" sz="1100"/>
              <a:t>Financial Analysis Solvency Tools (FAST)</a:t>
            </a:r>
          </a:p>
          <a:p>
            <a:pPr lvl="1" eaLnBrk="1" hangingPunct="1">
              <a:buFont typeface="Wingdings" pitchFamily="2" charset="2"/>
              <a:buNone/>
            </a:pPr>
            <a:r>
              <a:rPr lang="en-US" sz="1100" u="sng"/>
              <a:t>Analytical</a:t>
            </a:r>
          </a:p>
          <a:p>
            <a:pPr lvl="1" eaLnBrk="1" hangingPunct="1"/>
            <a:r>
              <a:rPr lang="en-US" sz="1100"/>
              <a:t>Financial Profile Reports, Financial Analysis Handbook, Summary Reports, Jumpstart Reports, Investment Snapshot, Form A, Etc.</a:t>
            </a:r>
          </a:p>
          <a:p>
            <a:pPr lvl="1" eaLnBrk="1" hangingPunct="1">
              <a:buFont typeface="Wingdings" pitchFamily="2" charset="2"/>
              <a:buNone/>
            </a:pPr>
            <a:r>
              <a:rPr lang="en-US" sz="1100" u="sng"/>
              <a:t>Prioritization Tools</a:t>
            </a:r>
          </a:p>
          <a:p>
            <a:pPr lvl="1" eaLnBrk="1" hangingPunct="1"/>
            <a:r>
              <a:rPr lang="en-US" sz="1100"/>
              <a:t>IRIS Ratios, ATS, Scoring System, Handbook Automated Yes, RBC, RBC Trend</a:t>
            </a:r>
          </a:p>
          <a:p>
            <a:pPr eaLnBrk="1" hangingPunct="1"/>
            <a:endParaRPr lang="en-US" sz="11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Some of the key reports: FAH sum, RBC Trend, Lead state, IRIS sum, permitted practice, prioritization, and scoring reports</a:t>
            </a:r>
          </a:p>
          <a:p>
            <a:pPr eaLnBrk="1" hangingPunct="1"/>
            <a:endParaRPr lang="en-US" smtClean="0"/>
          </a:p>
          <a:p>
            <a:pPr eaLnBrk="1" hangingPunct="1"/>
            <a:r>
              <a:rPr lang="en-US" smtClean="0"/>
              <a:t>We also have on the right side market share reports where you can pick an LOB and pull back data such as writings and loss ratios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xfrm>
            <a:off x="3975733" y="8838722"/>
            <a:ext cx="3042603" cy="465615"/>
          </a:xfrm>
          <a:prstGeom prst="rect">
            <a:avLst/>
          </a:prstGeom>
          <a:noFill/>
        </p:spPr>
        <p:txBody>
          <a:bodyPr lIns="92272" tIns="46136" rIns="92272" bIns="46136"/>
          <a:lstStyle>
            <a:lvl1pPr eaLnBrk="0" hangingPunct="0">
              <a:defRPr>
                <a:solidFill>
                  <a:schemeClr val="tx1"/>
                </a:solidFill>
                <a:latin typeface="Arial" charset="0"/>
              </a:defRPr>
            </a:lvl1pPr>
            <a:lvl2pPr marL="749711" indent="-288350" eaLnBrk="0" hangingPunct="0">
              <a:defRPr>
                <a:solidFill>
                  <a:schemeClr val="tx1"/>
                </a:solidFill>
                <a:latin typeface="Arial" charset="0"/>
              </a:defRPr>
            </a:lvl2pPr>
            <a:lvl3pPr marL="1153401" indent="-230680" eaLnBrk="0" hangingPunct="0">
              <a:defRPr>
                <a:solidFill>
                  <a:schemeClr val="tx1"/>
                </a:solidFill>
                <a:latin typeface="Arial" charset="0"/>
              </a:defRPr>
            </a:lvl3pPr>
            <a:lvl4pPr marL="1614762" indent="-230680" eaLnBrk="0" hangingPunct="0">
              <a:defRPr>
                <a:solidFill>
                  <a:schemeClr val="tx1"/>
                </a:solidFill>
                <a:latin typeface="Arial" charset="0"/>
              </a:defRPr>
            </a:lvl4pPr>
            <a:lvl5pPr marL="2076122" indent="-230680" eaLnBrk="0" hangingPunct="0">
              <a:defRPr>
                <a:solidFill>
                  <a:schemeClr val="tx1"/>
                </a:solidFill>
                <a:latin typeface="Arial" charset="0"/>
              </a:defRPr>
            </a:lvl5pPr>
            <a:lvl6pPr marL="2537483" indent="-230680" eaLnBrk="0" fontAlgn="base" hangingPunct="0">
              <a:spcBef>
                <a:spcPct val="0"/>
              </a:spcBef>
              <a:spcAft>
                <a:spcPct val="0"/>
              </a:spcAft>
              <a:defRPr>
                <a:solidFill>
                  <a:schemeClr val="tx1"/>
                </a:solidFill>
                <a:latin typeface="Arial" charset="0"/>
              </a:defRPr>
            </a:lvl6pPr>
            <a:lvl7pPr marL="2998843" indent="-230680" eaLnBrk="0" fontAlgn="base" hangingPunct="0">
              <a:spcBef>
                <a:spcPct val="0"/>
              </a:spcBef>
              <a:spcAft>
                <a:spcPct val="0"/>
              </a:spcAft>
              <a:defRPr>
                <a:solidFill>
                  <a:schemeClr val="tx1"/>
                </a:solidFill>
                <a:latin typeface="Arial" charset="0"/>
              </a:defRPr>
            </a:lvl7pPr>
            <a:lvl8pPr marL="3460204" indent="-230680" eaLnBrk="0" fontAlgn="base" hangingPunct="0">
              <a:spcBef>
                <a:spcPct val="0"/>
              </a:spcBef>
              <a:spcAft>
                <a:spcPct val="0"/>
              </a:spcAft>
              <a:defRPr>
                <a:solidFill>
                  <a:schemeClr val="tx1"/>
                </a:solidFill>
                <a:latin typeface="Arial" charset="0"/>
              </a:defRPr>
            </a:lvl8pPr>
            <a:lvl9pPr marL="3921564" indent="-230680" eaLnBrk="0" fontAlgn="base" hangingPunct="0">
              <a:spcBef>
                <a:spcPct val="0"/>
              </a:spcBef>
              <a:spcAft>
                <a:spcPct val="0"/>
              </a:spcAft>
              <a:defRPr>
                <a:solidFill>
                  <a:schemeClr val="tx1"/>
                </a:solidFill>
                <a:latin typeface="Arial" charset="0"/>
              </a:defRPr>
            </a:lvl9pPr>
          </a:lstStyle>
          <a:p>
            <a:pPr eaLnBrk="1" hangingPunct="1"/>
            <a:fld id="{4B215FFF-BB1B-4E5C-9B60-22E8445D6269}" type="slidenum">
              <a:rPr lang="en-US" smtClean="0">
                <a:solidFill>
                  <a:prstClr val="black"/>
                </a:solidFill>
              </a:rPr>
              <a:pPr eaLnBrk="1" hangingPunct="1"/>
              <a:t>25</a:t>
            </a:fld>
            <a:endParaRPr lang="en-US" smtClean="0">
              <a:solidFill>
                <a:prstClr val="black"/>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lstStyle/>
          <a:p>
            <a:pPr>
              <a:defRPr/>
            </a:pPr>
            <a:r>
              <a:rPr lang="en-US" dirty="0" smtClean="0"/>
              <a:t>Earlier this year the Financial Analysis Handbook (E) Working Group adopted a INSURER PROFILE SUMMARY SHARING BEST PRACTICES GUIDE</a:t>
            </a:r>
          </a:p>
          <a:p>
            <a:pPr>
              <a:defRPr/>
            </a:pPr>
            <a:r>
              <a:rPr lang="en-US" dirty="0" smtClean="0"/>
              <a:t> </a:t>
            </a:r>
          </a:p>
          <a:p>
            <a:pPr>
              <a:defRPr/>
            </a:pPr>
            <a:r>
              <a:rPr lang="en-US" dirty="0" smtClean="0"/>
              <a:t>It outlines best practices for effective and efficient sharing of a domestic state’s Insurer Profile Summary with other interested state insurance regulators. </a:t>
            </a:r>
          </a:p>
          <a:p>
            <a:pPr marL="172996" indent="-172996">
              <a:buFont typeface="Arial" pitchFamily="34" charset="0"/>
              <a:buChar char="•"/>
              <a:defRPr/>
            </a:pPr>
            <a:r>
              <a:rPr lang="en-US" dirty="0" smtClean="0"/>
              <a:t>When to request an Insurer Profile Summary</a:t>
            </a:r>
          </a:p>
          <a:p>
            <a:pPr marL="172996" indent="-172996">
              <a:buFont typeface="Arial" pitchFamily="34" charset="0"/>
              <a:buChar char="•"/>
              <a:defRPr/>
            </a:pPr>
            <a:r>
              <a:rPr lang="en-US" dirty="0" smtClean="0"/>
              <a:t>How to request a Summary – what is the process</a:t>
            </a:r>
          </a:p>
          <a:p>
            <a:pPr marL="172996" indent="-172996">
              <a:buFont typeface="Arial" pitchFamily="34" charset="0"/>
              <a:buChar char="•"/>
              <a:defRPr/>
            </a:pPr>
            <a:r>
              <a:rPr lang="en-US" dirty="0" smtClean="0"/>
              <a:t>Suggested language to put in the request (i.e. you can hold it confidential)</a:t>
            </a:r>
          </a:p>
          <a:p>
            <a:pPr marL="172996" indent="-172996">
              <a:buFont typeface="Arial" pitchFamily="34" charset="0"/>
              <a:buChar char="•"/>
              <a:defRPr/>
            </a:pPr>
            <a:r>
              <a:rPr lang="en-US" dirty="0" smtClean="0"/>
              <a:t>What the Insurer Profiles Summary should and should not be used for</a:t>
            </a:r>
          </a:p>
          <a:p>
            <a:pPr marL="172996" indent="-172996">
              <a:buFont typeface="Arial" pitchFamily="34" charset="0"/>
              <a:buChar char="•"/>
              <a:defRPr/>
            </a:pPr>
            <a:r>
              <a:rPr lang="en-US" dirty="0" smtClean="0"/>
              <a:t>Accreditation Considerations</a:t>
            </a:r>
          </a:p>
          <a:p>
            <a:pPr>
              <a:defRPr/>
            </a:pPr>
            <a:r>
              <a:rPr lang="en-US" b="1" dirty="0" smtClean="0">
                <a:solidFill>
                  <a:srgbClr val="C00000"/>
                </a:solidFill>
              </a:rPr>
              <a:t>Highly Confidential Document</a:t>
            </a:r>
          </a:p>
          <a:p>
            <a:pPr>
              <a:defRPr/>
            </a:pPr>
            <a:r>
              <a:rPr lang="en-US" b="1" dirty="0" smtClean="0"/>
              <a:t>Posted to StateNet (under “Financial Analysis” Link)</a:t>
            </a:r>
          </a:p>
          <a:p>
            <a:pPr>
              <a:defRPr/>
            </a:pP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4403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BE9AACE8-AFC8-4050-AEE2-86B63A1E91CA}" type="slidenum">
              <a:rPr lang="en-US" smtClean="0"/>
              <a:pPr eaLnBrk="1" hangingPunct="1"/>
              <a:t>28</a:t>
            </a:fld>
            <a:endParaRPr lang="en-US" smtClean="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xfrm>
            <a:off x="936625" y="4421188"/>
            <a:ext cx="5146675"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dirty="0" smtClean="0"/>
              <a:t>Welcome to the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506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4506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254AA022-54BB-4EC1-AB70-11A8DEABDE20}" type="slidenum">
              <a:rPr lang="en-US" smtClean="0"/>
              <a:pPr eaLnBrk="1" hangingPunct="1"/>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r>
              <a:rPr lang="en-US" dirty="0" smtClean="0"/>
              <a:t>Rooted in extensive data reported</a:t>
            </a:r>
            <a:r>
              <a:rPr lang="en-US" baseline="0" dirty="0" smtClean="0"/>
              <a:t> to NAIC and States</a:t>
            </a:r>
          </a:p>
          <a:p>
            <a:endParaRPr lang="en-US" baseline="0" dirty="0" smtClean="0"/>
          </a:p>
          <a:p>
            <a:r>
              <a:rPr lang="en-US" baseline="0" dirty="0" smtClean="0"/>
              <a:t>Covered in accreditation program for consistency across States and for consolidated assessment.</a:t>
            </a:r>
          </a:p>
          <a:p>
            <a:endParaRPr lang="en-US" baseline="0" dirty="0" smtClean="0"/>
          </a:p>
          <a:p>
            <a:r>
              <a:rPr lang="en-US" baseline="0" dirty="0" smtClean="0"/>
              <a:t>Ties to risk-focused exams. </a:t>
            </a:r>
          </a:p>
          <a:p>
            <a:endParaRPr lang="en-US" dirty="0" smtClean="0"/>
          </a:p>
        </p:txBody>
      </p:sp>
      <p:sp>
        <p:nvSpPr>
          <p:cNvPr id="47108" name="Footer Placeholder 3"/>
          <p:cNvSpPr>
            <a:spLocks noGrp="1"/>
          </p:cNvSpPr>
          <p:nvPr>
            <p:ph type="ftr" sz="quarter" idx="4"/>
          </p:nvPr>
        </p:nvSpPr>
        <p:spPr>
          <a:xfrm>
            <a:off x="1" y="8838722"/>
            <a:ext cx="3042603" cy="465615"/>
          </a:xfrm>
          <a:prstGeom prst="rect">
            <a:avLst/>
          </a:prstGeom>
          <a:noFill/>
        </p:spPr>
        <p:txBody>
          <a:bodyPr lIns="92272" tIns="46136" rIns="92272" bIns="46136"/>
          <a:lstStyle>
            <a:lvl1pPr eaLnBrk="0" hangingPunct="0">
              <a:defRPr>
                <a:solidFill>
                  <a:schemeClr val="tx1"/>
                </a:solidFill>
                <a:latin typeface="Arial" charset="0"/>
              </a:defRPr>
            </a:lvl1pPr>
            <a:lvl2pPr marL="749711" indent="-288350" eaLnBrk="0" hangingPunct="0">
              <a:defRPr>
                <a:solidFill>
                  <a:schemeClr val="tx1"/>
                </a:solidFill>
                <a:latin typeface="Arial" charset="0"/>
              </a:defRPr>
            </a:lvl2pPr>
            <a:lvl3pPr marL="1153401" indent="-230680" eaLnBrk="0" hangingPunct="0">
              <a:defRPr>
                <a:solidFill>
                  <a:schemeClr val="tx1"/>
                </a:solidFill>
                <a:latin typeface="Arial" charset="0"/>
              </a:defRPr>
            </a:lvl3pPr>
            <a:lvl4pPr marL="1614762" indent="-230680" eaLnBrk="0" hangingPunct="0">
              <a:defRPr>
                <a:solidFill>
                  <a:schemeClr val="tx1"/>
                </a:solidFill>
                <a:latin typeface="Arial" charset="0"/>
              </a:defRPr>
            </a:lvl4pPr>
            <a:lvl5pPr marL="2076122" indent="-230680" eaLnBrk="0" hangingPunct="0">
              <a:defRPr>
                <a:solidFill>
                  <a:schemeClr val="tx1"/>
                </a:solidFill>
                <a:latin typeface="Arial" charset="0"/>
              </a:defRPr>
            </a:lvl5pPr>
            <a:lvl6pPr marL="2537483" indent="-230680" eaLnBrk="0" fontAlgn="base" hangingPunct="0">
              <a:spcBef>
                <a:spcPct val="0"/>
              </a:spcBef>
              <a:spcAft>
                <a:spcPct val="0"/>
              </a:spcAft>
              <a:defRPr>
                <a:solidFill>
                  <a:schemeClr val="tx1"/>
                </a:solidFill>
                <a:latin typeface="Arial" charset="0"/>
              </a:defRPr>
            </a:lvl6pPr>
            <a:lvl7pPr marL="2998843" indent="-230680" eaLnBrk="0" fontAlgn="base" hangingPunct="0">
              <a:spcBef>
                <a:spcPct val="0"/>
              </a:spcBef>
              <a:spcAft>
                <a:spcPct val="0"/>
              </a:spcAft>
              <a:defRPr>
                <a:solidFill>
                  <a:schemeClr val="tx1"/>
                </a:solidFill>
                <a:latin typeface="Arial" charset="0"/>
              </a:defRPr>
            </a:lvl7pPr>
            <a:lvl8pPr marL="3460204" indent="-230680" eaLnBrk="0" fontAlgn="base" hangingPunct="0">
              <a:spcBef>
                <a:spcPct val="0"/>
              </a:spcBef>
              <a:spcAft>
                <a:spcPct val="0"/>
              </a:spcAft>
              <a:defRPr>
                <a:solidFill>
                  <a:schemeClr val="tx1"/>
                </a:solidFill>
                <a:latin typeface="Arial" charset="0"/>
              </a:defRPr>
            </a:lvl8pPr>
            <a:lvl9pPr marL="3921564" indent="-230680" eaLnBrk="0" fontAlgn="base" hangingPunct="0">
              <a:spcBef>
                <a:spcPct val="0"/>
              </a:spcBef>
              <a:spcAft>
                <a:spcPct val="0"/>
              </a:spcAft>
              <a:defRPr>
                <a:solidFill>
                  <a:schemeClr val="tx1"/>
                </a:solidFill>
                <a:latin typeface="Arial" charset="0"/>
              </a:defRPr>
            </a:lvl9pPr>
          </a:lstStyle>
          <a:p>
            <a:pPr eaLnBrk="1" hangingPunct="1"/>
            <a:r>
              <a:rPr lang="en-US" smtClean="0">
                <a:solidFill>
                  <a:prstClr val="black"/>
                </a:solidFill>
              </a:rPr>
              <a:t>© 2009 The National Association of Insurance Commissioners  All Rights Reserved</a:t>
            </a:r>
          </a:p>
        </p:txBody>
      </p:sp>
      <p:sp>
        <p:nvSpPr>
          <p:cNvPr id="47109" name="Slide Number Placeholder 4"/>
          <p:cNvSpPr>
            <a:spLocks noGrp="1"/>
          </p:cNvSpPr>
          <p:nvPr>
            <p:ph type="sldNum" sz="quarter" idx="5"/>
          </p:nvPr>
        </p:nvSpPr>
        <p:spPr>
          <a:xfrm>
            <a:off x="3975733" y="8838722"/>
            <a:ext cx="3042603" cy="465615"/>
          </a:xfrm>
          <a:prstGeom prst="rect">
            <a:avLst/>
          </a:prstGeom>
          <a:noFill/>
        </p:spPr>
        <p:txBody>
          <a:bodyPr lIns="92272" tIns="46136" rIns="92272" bIns="46136"/>
          <a:lstStyle>
            <a:lvl1pPr eaLnBrk="0" hangingPunct="0">
              <a:defRPr>
                <a:solidFill>
                  <a:schemeClr val="tx1"/>
                </a:solidFill>
                <a:latin typeface="Arial" charset="0"/>
              </a:defRPr>
            </a:lvl1pPr>
            <a:lvl2pPr marL="749711" indent="-288350" eaLnBrk="0" hangingPunct="0">
              <a:defRPr>
                <a:solidFill>
                  <a:schemeClr val="tx1"/>
                </a:solidFill>
                <a:latin typeface="Arial" charset="0"/>
              </a:defRPr>
            </a:lvl2pPr>
            <a:lvl3pPr marL="1153401" indent="-230680" eaLnBrk="0" hangingPunct="0">
              <a:defRPr>
                <a:solidFill>
                  <a:schemeClr val="tx1"/>
                </a:solidFill>
                <a:latin typeface="Arial" charset="0"/>
              </a:defRPr>
            </a:lvl3pPr>
            <a:lvl4pPr marL="1614762" indent="-230680" eaLnBrk="0" hangingPunct="0">
              <a:defRPr>
                <a:solidFill>
                  <a:schemeClr val="tx1"/>
                </a:solidFill>
                <a:latin typeface="Arial" charset="0"/>
              </a:defRPr>
            </a:lvl4pPr>
            <a:lvl5pPr marL="2076122" indent="-230680" eaLnBrk="0" hangingPunct="0">
              <a:defRPr>
                <a:solidFill>
                  <a:schemeClr val="tx1"/>
                </a:solidFill>
                <a:latin typeface="Arial" charset="0"/>
              </a:defRPr>
            </a:lvl5pPr>
            <a:lvl6pPr marL="2537483" indent="-230680" eaLnBrk="0" fontAlgn="base" hangingPunct="0">
              <a:spcBef>
                <a:spcPct val="0"/>
              </a:spcBef>
              <a:spcAft>
                <a:spcPct val="0"/>
              </a:spcAft>
              <a:defRPr>
                <a:solidFill>
                  <a:schemeClr val="tx1"/>
                </a:solidFill>
                <a:latin typeface="Arial" charset="0"/>
              </a:defRPr>
            </a:lvl6pPr>
            <a:lvl7pPr marL="2998843" indent="-230680" eaLnBrk="0" fontAlgn="base" hangingPunct="0">
              <a:spcBef>
                <a:spcPct val="0"/>
              </a:spcBef>
              <a:spcAft>
                <a:spcPct val="0"/>
              </a:spcAft>
              <a:defRPr>
                <a:solidFill>
                  <a:schemeClr val="tx1"/>
                </a:solidFill>
                <a:latin typeface="Arial" charset="0"/>
              </a:defRPr>
            </a:lvl7pPr>
            <a:lvl8pPr marL="3460204" indent="-230680" eaLnBrk="0" fontAlgn="base" hangingPunct="0">
              <a:spcBef>
                <a:spcPct val="0"/>
              </a:spcBef>
              <a:spcAft>
                <a:spcPct val="0"/>
              </a:spcAft>
              <a:defRPr>
                <a:solidFill>
                  <a:schemeClr val="tx1"/>
                </a:solidFill>
                <a:latin typeface="Arial" charset="0"/>
              </a:defRPr>
            </a:lvl8pPr>
            <a:lvl9pPr marL="3921564" indent="-230680" eaLnBrk="0" fontAlgn="base" hangingPunct="0">
              <a:spcBef>
                <a:spcPct val="0"/>
              </a:spcBef>
              <a:spcAft>
                <a:spcPct val="0"/>
              </a:spcAft>
              <a:defRPr>
                <a:solidFill>
                  <a:schemeClr val="tx1"/>
                </a:solidFill>
                <a:latin typeface="Arial" charset="0"/>
              </a:defRPr>
            </a:lvl9pPr>
          </a:lstStyle>
          <a:p>
            <a:pPr eaLnBrk="1" hangingPunct="1"/>
            <a:fld id="{CFCCE1AC-F311-4073-8639-270A16A5BD46}" type="slidenum">
              <a:rPr lang="en-US" smtClean="0">
                <a:solidFill>
                  <a:prstClr val="black"/>
                </a:solidFill>
              </a:rPr>
              <a:pPr eaLnBrk="1" hangingPunct="1"/>
              <a:t>3</a:t>
            </a:fld>
            <a:endParaRPr lang="en-US" smtClean="0">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608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4608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15C148C5-4718-4F7B-9B08-52F78FE4A069}" type="slidenum">
              <a:rPr lang="en-US" smtClean="0"/>
              <a:pPr eaLnBrk="1" hangingPunct="1"/>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710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4710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3C55140F-5339-45FF-9597-CFCE48773CA5}" type="slidenum">
              <a:rPr lang="en-US" smtClean="0"/>
              <a:pPr eaLnBrk="1" hangingPunct="1"/>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Analysis = historic perspective on risk  based on documentation -  Establish initial priorities /  foster further interaction.  Support other regulatory functions (licensing)</a:t>
            </a:r>
          </a:p>
          <a:p>
            <a:r>
              <a:rPr lang="en-US" smtClean="0"/>
              <a:t>Examiner = Concurrent and prospective risks based on interaction with management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93800" y="671513"/>
            <a:ext cx="4681538" cy="3509962"/>
          </a:xfrm>
          <a:ln/>
        </p:spPr>
      </p:sp>
      <p:sp>
        <p:nvSpPr>
          <p:cNvPr id="50179" name="Rectangle 3"/>
          <p:cNvSpPr>
            <a:spLocks noGrp="1" noChangeArrowheads="1"/>
          </p:cNvSpPr>
          <p:nvPr>
            <p:ph type="body" idx="1"/>
          </p:nvPr>
        </p:nvSpPr>
        <p:spPr>
          <a:xfrm>
            <a:off x="968375" y="4403725"/>
            <a:ext cx="5135563"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1 – analysts look at financial statements every quarter and are identifying risks as they happen every quarter.</a:t>
            </a:r>
          </a:p>
          <a:p>
            <a:r>
              <a:rPr lang="en-US" smtClean="0"/>
              <a:t>2 – Through desk audits the analyst is identifying risk and determining if they company is out of compliance, be it mis-reporting or non-compliance with state statutes. </a:t>
            </a:r>
          </a:p>
          <a:p>
            <a:r>
              <a:rPr lang="en-US" smtClean="0"/>
              <a:t>3 – You are talking to other departments each quarter – market conduct, rates and forms, licensing, actuarial. So you should have the most current information from those other departments on activities that may be going on that are not immediately financial but that could post a risk to the insurer’s solvency in the long run. Are there significant complaints that market conduct staff are investigating, or is the company requesting rate increases on large blocks of business. </a:t>
            </a:r>
          </a:p>
          <a:p>
            <a:endParaRPr lang="en-US" smtClean="0"/>
          </a:p>
          <a:p>
            <a:r>
              <a:rPr lang="en-US" smtClean="0"/>
              <a:t>4 – Classification of insurance company transactions. The analysts are going to be involved on some level in reviewing and understanding material transactions that the company is engaging in through review of Form D, annual review of From B or even Form A if there is an acquisition taking place.</a:t>
            </a:r>
          </a:p>
          <a:p>
            <a:endParaRPr lang="en-US" smtClean="0"/>
          </a:p>
          <a:p>
            <a:r>
              <a:rPr lang="en-US" smtClean="0"/>
              <a:t>5 – Coordination with other departments – it’s not just that you are taking a report that the market conduct staff hand you and sticking it in a file, but you are coordinating with them. For example if you have a troubled company that has material market conduct violations, you may be sitting down with the market conduct staff to understand what those violations are and what the financial impact will be on the insurer should they be required to remediate – reprocess claims, pay fines – or if their market conduct violations result in reputational damage and lost sales, what does that do to their financial solvency? So analysts are coordinating information sharing with other departments.</a:t>
            </a:r>
          </a:p>
          <a:p>
            <a:endParaRPr lang="en-US" smtClean="0"/>
          </a:p>
          <a:p>
            <a:r>
              <a:rPr lang="en-US" smtClean="0"/>
              <a:t>6 – Evaluating and monitoring corrective plans – if you have a company that has a RBC corrective action plan or some other corrective plan, it is the analyst that will be monitoring if those plans have been implemented and how successful they are.  Did they receive the capital contributions they said they would?  Did their expenses drop due to the cost cutting efforts they planned to make. If they were planning new marketing strategies or on the flip side planning to run-off on unprofitable block of business, what are the results of that – do you see the changes in premium?</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is an example where we compare what the analyst does to what the examiner does. </a:t>
            </a:r>
          </a:p>
          <a:p>
            <a:endParaRPr lang="en-US" smtClean="0"/>
          </a:p>
          <a:p>
            <a:r>
              <a:rPr lang="en-US" b="1" smtClean="0"/>
              <a:t>READ SLIDE</a:t>
            </a:r>
            <a:r>
              <a:rPr lang="en-US" smtClean="0"/>
              <a:t> Analyst is going to be looking for shifts in the investment portfolio, the impact of current economic conditions, which we just saw in the last couple years with huge write-downs and capital losses. The analyst is also going to be communicating with the insurer to get an explanation for why real estate holding jumped 15% or why they reported capital losses when the industry trend was the opposite.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NAIC Model Law and Accreditation guidelines specifically require state departments to conduct examinations in accordance with policies and procedures included in the NAIC</a:t>
            </a:r>
            <a:r>
              <a:rPr lang="en-US" b="1" smtClean="0"/>
              <a:t> </a:t>
            </a:r>
            <a:r>
              <a:rPr lang="en-US" i="1" smtClean="0"/>
              <a:t>Financial Condition Examiners Handbook</a:t>
            </a:r>
            <a:r>
              <a:rPr lang="en-US" smtClean="0"/>
              <a:t>. Variations to the methods and scope of exams are permitted to the extent that the variations reflect the financial strength and position of the insurer</a:t>
            </a:r>
          </a:p>
        </p:txBody>
      </p:sp>
      <p:sp>
        <p:nvSpPr>
          <p:cNvPr id="5222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5222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F61C9826-FEF8-4017-8C5A-F886BDAE7133}" type="slidenum">
              <a:rPr lang="en-US" smtClean="0"/>
              <a:pPr eaLnBrk="1" hangingPunct="1"/>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CBFE42C5-60AF-4D23-847C-FD628A76ACD9}" type="slidenum">
              <a:rPr lang="en-US" smtClean="0"/>
              <a:pPr eaLnBrk="1" hangingPunct="1"/>
              <a:t>37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domestic state typically assumes responsibility for the exam and shares their report with other states.</a:t>
            </a:r>
          </a:p>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EA6BD881-FA19-461E-86D1-3A48084B83B5}" type="slidenum">
              <a:rPr lang="en-US" smtClean="0"/>
              <a:pPr eaLnBrk="1" hangingPunct="1"/>
              <a:t>38</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HMO’s – are licensed by state and is a type of group insurance that entitles members to services of participating hospitals and clinics and physicians </a:t>
            </a:r>
          </a:p>
          <a:p>
            <a:endParaRPr lang="en-US" smtClean="0"/>
          </a:p>
          <a:p>
            <a:r>
              <a:rPr lang="en-US" smtClean="0"/>
              <a:t>A single-state insurer is defined as any company that is licensed in only one state does not meet the</a:t>
            </a:r>
          </a:p>
          <a:p>
            <a:r>
              <a:rPr lang="en-US" smtClean="0"/>
              <a:t>definition of a multi-state insurer.</a:t>
            </a:r>
          </a:p>
          <a:p>
            <a:r>
              <a:rPr lang="en-US" smtClean="0"/>
              <a:t>• A multi-state insurer is defined as a company that is licensed in more than one state domiciled or chartered</a:t>
            </a:r>
          </a:p>
          <a:p>
            <a:r>
              <a:rPr lang="en-US" smtClean="0"/>
              <a:t>in one state and licensed, registered (for risk retention groups), qualified or accredited (for reinsurers),</a:t>
            </a:r>
          </a:p>
          <a:p>
            <a:r>
              <a:rPr lang="en-US" smtClean="0"/>
              <a:t>eligible (for surplus lines) or operating in at least one other state. For purposes of this definition, the term</a:t>
            </a:r>
          </a:p>
          <a:p>
            <a:r>
              <a:rPr lang="en-US" smtClean="0"/>
              <a:t>“state” is intended to include any NAIC member jurisdiction, including U.S.territories.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431E3EB8-4995-4FEA-B98D-AAFA1A235655}" type="slidenum">
              <a:rPr lang="en-US" smtClean="0"/>
              <a:pPr eaLnBrk="1" hangingPunct="1"/>
              <a:t>39</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u="sng" smtClean="0">
                <a:cs typeface="Times New Roman" pitchFamily="18" charset="0"/>
              </a:rPr>
              <a:t>Full-Scope Examination</a:t>
            </a:r>
            <a:r>
              <a:rPr lang="en-US" smtClean="0">
                <a:cs typeface="Times New Roman" pitchFamily="18" charset="0"/>
              </a:rPr>
              <a:t> - This should include 1) assessing the risks that an insurer's surplus is not materially misstated, and 2) assessing the quality and reliability of management to identify, control, assess, and manage its business and financial reporting risks. A full scope examination shall make an assessment of the insurer's financial condition.  A full-scope examination meets the requirements of the NAIC Accreditation Program.</a:t>
            </a:r>
          </a:p>
          <a:p>
            <a:pPr algn="just"/>
            <a:r>
              <a:rPr lang="en-US" smtClean="0">
                <a:cs typeface="Times New Roman" pitchFamily="18" charset="0"/>
              </a:rPr>
              <a:t> </a:t>
            </a:r>
          </a:p>
          <a:p>
            <a:pPr algn="just"/>
            <a:r>
              <a:rPr lang="en-US" u="sng" smtClean="0">
                <a:cs typeface="Times New Roman" pitchFamily="18" charset="0"/>
              </a:rPr>
              <a:t>Limited-Scope Examination</a:t>
            </a:r>
            <a:r>
              <a:rPr lang="en-US" smtClean="0">
                <a:cs typeface="Times New Roman" pitchFamily="18" charset="0"/>
              </a:rPr>
              <a:t> – This could be determined on a basis other than the implementation and documentation of the risk assessment procedures within the NAIC </a:t>
            </a:r>
            <a:r>
              <a:rPr lang="en-US" i="1" smtClean="0">
                <a:cs typeface="Times New Roman" pitchFamily="18" charset="0"/>
              </a:rPr>
              <a:t>Financial Condition Examiners Handbook</a:t>
            </a:r>
            <a:r>
              <a:rPr lang="en-US" smtClean="0">
                <a:cs typeface="Times New Roman" pitchFamily="18" charset="0"/>
              </a:rPr>
              <a:t>. A limited scope statutory examination may result in a Report of Examination which may include a conclusion on the financial condition of the insurer based on work performed in the specific areas. Completion of limited-scope examinations does not satisfy the five-year examination requirements of the NAIC Accreditation Program.</a:t>
            </a: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xfrm>
            <a:off x="3975733" y="8838722"/>
            <a:ext cx="3042603" cy="465615"/>
          </a:xfrm>
          <a:prstGeom prst="rect">
            <a:avLst/>
          </a:prstGeom>
          <a:noFill/>
        </p:spPr>
        <p:txBody>
          <a:bodyPr lIns="92272" tIns="46136" rIns="92272" bIns="46136"/>
          <a:lstStyle>
            <a:lvl1pPr eaLnBrk="0" hangingPunct="0">
              <a:defRPr>
                <a:solidFill>
                  <a:schemeClr val="tx1"/>
                </a:solidFill>
                <a:latin typeface="Arial" charset="0"/>
              </a:defRPr>
            </a:lvl1pPr>
            <a:lvl2pPr marL="749711" indent="-288350" eaLnBrk="0" hangingPunct="0">
              <a:defRPr>
                <a:solidFill>
                  <a:schemeClr val="tx1"/>
                </a:solidFill>
                <a:latin typeface="Arial" charset="0"/>
              </a:defRPr>
            </a:lvl2pPr>
            <a:lvl3pPr marL="1153401" indent="-230680" eaLnBrk="0" hangingPunct="0">
              <a:defRPr>
                <a:solidFill>
                  <a:schemeClr val="tx1"/>
                </a:solidFill>
                <a:latin typeface="Arial" charset="0"/>
              </a:defRPr>
            </a:lvl3pPr>
            <a:lvl4pPr marL="1614762" indent="-230680" eaLnBrk="0" hangingPunct="0">
              <a:defRPr>
                <a:solidFill>
                  <a:schemeClr val="tx1"/>
                </a:solidFill>
                <a:latin typeface="Arial" charset="0"/>
              </a:defRPr>
            </a:lvl4pPr>
            <a:lvl5pPr marL="2076122" indent="-230680" eaLnBrk="0" hangingPunct="0">
              <a:defRPr>
                <a:solidFill>
                  <a:schemeClr val="tx1"/>
                </a:solidFill>
                <a:latin typeface="Arial" charset="0"/>
              </a:defRPr>
            </a:lvl5pPr>
            <a:lvl6pPr marL="2537483" indent="-230680" eaLnBrk="0" fontAlgn="base" hangingPunct="0">
              <a:spcBef>
                <a:spcPct val="0"/>
              </a:spcBef>
              <a:spcAft>
                <a:spcPct val="0"/>
              </a:spcAft>
              <a:defRPr>
                <a:solidFill>
                  <a:schemeClr val="tx1"/>
                </a:solidFill>
                <a:latin typeface="Arial" charset="0"/>
              </a:defRPr>
            </a:lvl6pPr>
            <a:lvl7pPr marL="2998843" indent="-230680" eaLnBrk="0" fontAlgn="base" hangingPunct="0">
              <a:spcBef>
                <a:spcPct val="0"/>
              </a:spcBef>
              <a:spcAft>
                <a:spcPct val="0"/>
              </a:spcAft>
              <a:defRPr>
                <a:solidFill>
                  <a:schemeClr val="tx1"/>
                </a:solidFill>
                <a:latin typeface="Arial" charset="0"/>
              </a:defRPr>
            </a:lvl7pPr>
            <a:lvl8pPr marL="3460204" indent="-230680" eaLnBrk="0" fontAlgn="base" hangingPunct="0">
              <a:spcBef>
                <a:spcPct val="0"/>
              </a:spcBef>
              <a:spcAft>
                <a:spcPct val="0"/>
              </a:spcAft>
              <a:defRPr>
                <a:solidFill>
                  <a:schemeClr val="tx1"/>
                </a:solidFill>
                <a:latin typeface="Arial" charset="0"/>
              </a:defRPr>
            </a:lvl8pPr>
            <a:lvl9pPr marL="3921564" indent="-230680" eaLnBrk="0" fontAlgn="base" hangingPunct="0">
              <a:spcBef>
                <a:spcPct val="0"/>
              </a:spcBef>
              <a:spcAft>
                <a:spcPct val="0"/>
              </a:spcAft>
              <a:defRPr>
                <a:solidFill>
                  <a:schemeClr val="tx1"/>
                </a:solidFill>
                <a:latin typeface="Arial" charset="0"/>
              </a:defRPr>
            </a:lvl9pPr>
          </a:lstStyle>
          <a:p>
            <a:pPr eaLnBrk="1" hangingPunct="1"/>
            <a:fld id="{A216D88B-3CD2-45DC-8677-085A0B71308D}" type="slidenum">
              <a:rPr lang="en-US" smtClean="0">
                <a:solidFill>
                  <a:prstClr val="black"/>
                </a:solidFill>
              </a:rPr>
              <a:pPr eaLnBrk="1" hangingPunct="1"/>
              <a:t>4</a:t>
            </a:fld>
            <a:endParaRPr lang="en-US" smtClean="0">
              <a:solidFill>
                <a:prstClr val="black"/>
              </a:solidFill>
            </a:endParaRPr>
          </a:p>
        </p:txBody>
      </p:sp>
      <p:sp>
        <p:nvSpPr>
          <p:cNvPr id="48131" name="Rectangle 2"/>
          <p:cNvSpPr>
            <a:spLocks noGrp="1" noRot="1" noChangeAspect="1" noChangeArrowheads="1" noTextEdit="1"/>
          </p:cNvSpPr>
          <p:nvPr>
            <p:ph type="sldImg"/>
          </p:nvPr>
        </p:nvSpPr>
        <p:spPr>
          <a:xfrm>
            <a:off x="1414463" y="869950"/>
            <a:ext cx="4181475" cy="3136900"/>
          </a:xfrm>
          <a:ln/>
        </p:spPr>
      </p:sp>
      <p:sp>
        <p:nvSpPr>
          <p:cNvPr id="48132" name="Rectangle 3"/>
          <p:cNvSpPr>
            <a:spLocks noGrp="1" noChangeArrowheads="1"/>
          </p:cNvSpPr>
          <p:nvPr>
            <p:ph type="body" idx="1"/>
          </p:nvPr>
        </p:nvSpPr>
        <p:spPr>
          <a:xfrm>
            <a:off x="936308" y="4808698"/>
            <a:ext cx="5147310" cy="3799602"/>
          </a:xfrm>
          <a:noFill/>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5632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44DFBF85-051A-4159-817D-53D32972E5FD}" type="slidenum">
              <a:rPr lang="en-US" smtClean="0"/>
              <a:pPr eaLnBrk="1" hangingPunct="1"/>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B5E76FF9-8152-4AC0-823A-F5958EB1D4F8}" type="slidenum">
              <a:rPr lang="en-US" smtClean="0"/>
              <a:pPr eaLnBrk="1" hangingPunct="1"/>
              <a:t>41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chief examiner is the person who the head of the examination department of a particular state.  Their ultimate responsibility is to take part in the planning and coordination between other states / examiners in those states.</a:t>
            </a:r>
          </a:p>
          <a:p>
            <a:endParaRPr lang="en-US" smtClean="0"/>
          </a:p>
          <a:p>
            <a:r>
              <a:rPr lang="en-US" smtClean="0"/>
              <a:t>The examiner in charge oversees more of the day to day activity within the exam of a single company.  This is slightly different than the Chief Examiner, who oversees the companies within their state.  The examiner in charge does a lot of coordination between the company and the examination team.</a:t>
            </a:r>
          </a:p>
          <a:p>
            <a:endParaRPr lang="en-US" smtClean="0"/>
          </a:p>
          <a:p>
            <a:r>
              <a:rPr lang="en-US" smtClean="0"/>
              <a:t>Staff Examiners actually do the testing and perform work to understand the operations of a company.  A lot of the actual examination steps that are located in the Examiners Handbook are performed by the Staff Examiner.</a:t>
            </a:r>
          </a:p>
          <a:p>
            <a:endParaRPr lang="en-US" smtClean="0"/>
          </a:p>
          <a:p>
            <a:r>
              <a:rPr lang="en-US" smtClean="0"/>
              <a:t>Financial Analysts look at the company’s financial data and perform review procedures on ratios.  These ratios are reviewed by the analysts for reasonableness and so they can identify possible trends within the company that the examiners may want to be aware of.</a:t>
            </a:r>
          </a:p>
          <a:p>
            <a:endParaRPr lang="en-US" smtClean="0"/>
          </a:p>
          <a:p>
            <a:r>
              <a:rPr lang="en-US" smtClean="0"/>
              <a:t>Other participants not mentioned on this slide are specialists which include actuaries, who look at the reserves reported by the company.  In addition IT specialists may be used to review the company’s IT environment.</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D78F84EA-0E18-452F-B19C-B383384AA7A6}" type="slidenum">
              <a:rPr lang="en-US" smtClean="0"/>
              <a:pPr eaLnBrk="1" hangingPunct="1"/>
              <a:t>42</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Risk-focused surveillance process includes identifying risks and assessing those risks to determine the ongoing monitoring and surveillance of an insurer.</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ECE4ABA3-BBBA-4842-87F6-6164700F5A61}" type="slidenum">
              <a:rPr lang="en-US" smtClean="0"/>
              <a:pPr eaLnBrk="1" hangingPunct="1"/>
              <a:t>43</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On a higher level, the  risk-focused surveillance process is designed to be prospective and to encourage the examiner to continually assess the financial health of the insurance company.  It encourages the examiner to evaluate the company on a higher level, regarding their business, leadership and growth of the company.</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6781F98C-B0E1-459B-AB32-458CAC9DAD4C}" type="slidenum">
              <a:rPr lang="en-US" smtClean="0"/>
              <a:pPr eaLnBrk="1" hangingPunct="1"/>
              <a:t>44</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Some last thoughts:  </a:t>
            </a:r>
          </a:p>
          <a:p>
            <a:endParaRPr lang="en-US" smtClean="0"/>
          </a:p>
          <a:p>
            <a:r>
              <a:rPr lang="en-US" smtClean="0"/>
              <a:t>The risk-focused surveillance method will encourage examiners to spend more time focusing on planning and really understanding the company itself, rather than on the testing.  It also encourages ongoing monitoring of the companies to identify future risks within the insurers operations.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144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6144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F3EBCEA7-7884-4FAC-B38F-48E919F805D5}" type="slidenum">
              <a:rPr lang="en-US" smtClean="0"/>
              <a:pPr eaLnBrk="1" hangingPunct="1"/>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6246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8BC6494C-6307-4AFF-B8B1-EB6997E6169E}" type="slidenum">
              <a:rPr lang="en-US" smtClean="0"/>
              <a:pPr eaLnBrk="1" hangingPunct="1"/>
              <a:t>46</a:t>
            </a:fld>
            <a:endParaRPr lang="en-US" smtClean="0"/>
          </a:p>
        </p:txBody>
      </p:sp>
      <p:sp>
        <p:nvSpPr>
          <p:cNvPr id="62468" name="Rectangle 2"/>
          <p:cNvSpPr>
            <a:spLocks noGrp="1" noRot="1" noChangeAspect="1" noChangeArrowheads="1" noTextEdit="1"/>
          </p:cNvSpPr>
          <p:nvPr>
            <p:ph type="sldImg"/>
          </p:nvPr>
        </p:nvSpPr>
        <p:spPr>
          <a:ln/>
        </p:spPr>
      </p:sp>
      <p:sp>
        <p:nvSpPr>
          <p:cNvPr id="6246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Phase 6 is the analysis modification and impacts future analysis focus</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84275" y="695325"/>
            <a:ext cx="4654550" cy="3490913"/>
          </a:xfrm>
          <a:ln/>
        </p:spPr>
      </p:sp>
      <p:sp>
        <p:nvSpPr>
          <p:cNvPr id="63491" name="Rectangle 3"/>
          <p:cNvSpPr>
            <a:spLocks noGrp="1" noChangeArrowheads="1"/>
          </p:cNvSpPr>
          <p:nvPr>
            <p:ph type="body" idx="1"/>
          </p:nvPr>
        </p:nvSpPr>
        <p:spPr>
          <a:xfrm>
            <a:off x="938213" y="4421188"/>
            <a:ext cx="5143500" cy="4189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sz="1000" smtClean="0"/>
              <a:t>Analysis</a:t>
            </a:r>
          </a:p>
          <a:p>
            <a:pPr marL="228600" indent="-228600"/>
            <a:r>
              <a:rPr lang="en-US" sz="1000" smtClean="0"/>
              <a:t>External information (somewhat related to analysis)</a:t>
            </a:r>
          </a:p>
          <a:p>
            <a:pPr marL="228600" indent="-228600"/>
            <a:r>
              <a:rPr lang="en-US" sz="1000" smtClean="0"/>
              <a:t>Exam planning / procedures</a:t>
            </a:r>
          </a:p>
          <a:p>
            <a:pPr marL="228600" indent="-228600"/>
            <a:r>
              <a:rPr lang="en-US" sz="1000" smtClean="0"/>
              <a:t>Exam results can modify the analysis results</a:t>
            </a:r>
          </a:p>
          <a:p>
            <a:pPr marL="228600" indent="-228600"/>
            <a:r>
              <a:rPr lang="en-US" sz="1000" smtClean="0"/>
              <a:t>Follow-up</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6451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4C24EC7B-E35A-4146-9599-A2F687E8A421}" type="slidenum">
              <a:rPr lang="en-US" smtClean="0"/>
              <a:pPr eaLnBrk="1" hangingPunct="1"/>
              <a:t>48</a:t>
            </a:fld>
            <a:endParaRPr lang="en-US" smtClean="0"/>
          </a:p>
        </p:txBody>
      </p:sp>
      <p:sp>
        <p:nvSpPr>
          <p:cNvPr id="64516" name="Rectangle 2"/>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6553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9AEEC7C6-BF8F-47E1-AADD-0F61FD2317D0}" type="slidenum">
              <a:rPr lang="en-US" smtClean="0"/>
              <a:pPr eaLnBrk="1" hangingPunct="1"/>
              <a:t>49</a:t>
            </a:fld>
            <a:endParaRPr lang="en-US" smtClean="0"/>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Once we have gained a general overall understanding of the company, the second part of Phase 1 is to understand the corporate governance structure. </a:t>
            </a:r>
          </a:p>
          <a:p>
            <a:pPr eaLnBrk="1" hangingPunct="1"/>
            <a:endParaRPr lang="en-US" smtClean="0"/>
          </a:p>
          <a:p>
            <a:pPr eaLnBrk="1" hangingPunct="1"/>
            <a:r>
              <a:rPr lang="en-US" smtClean="0"/>
              <a:t>Part 3 involves assessing the audit functions, both internal and external.</a:t>
            </a:r>
          </a:p>
          <a:p>
            <a:pPr eaLnBrk="1" hangingPunct="1"/>
            <a:endParaRPr lang="en-US" smtClean="0"/>
          </a:p>
          <a:p>
            <a:pPr eaLnBrk="1" hangingPunct="1"/>
            <a:r>
              <a:rPr lang="en-US" smtClean="0"/>
              <a:t>Part 4 is identifying the key activities within this specific company that need to be examined. </a:t>
            </a:r>
          </a:p>
          <a:p>
            <a:pPr eaLnBrk="1" hangingPunct="1"/>
            <a:endParaRPr lang="en-US" smtClean="0"/>
          </a:p>
          <a:p>
            <a:pPr eaLnBrk="1" hangingPunct="1"/>
            <a:r>
              <a:rPr lang="en-US" smtClean="0"/>
              <a:t>And Part 5 is considering prospective risks that may affect the company.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xfrm>
            <a:off x="1195388" y="671513"/>
            <a:ext cx="4681537" cy="3509962"/>
          </a:xfrm>
          <a:ln/>
        </p:spPr>
      </p:sp>
      <p:sp>
        <p:nvSpPr>
          <p:cNvPr id="26626" name="Rectangle 3"/>
          <p:cNvSpPr>
            <a:spLocks noGrp="1" noChangeArrowheads="1"/>
          </p:cNvSpPr>
          <p:nvPr>
            <p:ph type="body" idx="1"/>
          </p:nvPr>
        </p:nvSpPr>
        <p:spPr>
          <a:xfrm>
            <a:off x="968378" y="4403470"/>
            <a:ext cx="5134990" cy="41809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this is what is required for accreditation</a:t>
            </a:r>
          </a:p>
          <a:p>
            <a:r>
              <a:rPr lang="en-US" smtClean="0"/>
              <a:t>The keys: Depth of review, documentation, follow-up</a:t>
            </a:r>
          </a:p>
          <a:p>
            <a:r>
              <a:rPr lang="en-US" smtClean="0"/>
              <a:t>The financial statements provide a good start, financial data, notes, interrogatories along with the financial profiles reports which provide both ratio and trend information. This is a good start in assisting you on where you need to focus</a:t>
            </a:r>
          </a:p>
          <a:p>
            <a:r>
              <a:rPr lang="en-US" smtClean="0"/>
              <a:t>The actuarial opinion provides an independent view of reserves</a:t>
            </a:r>
          </a:p>
          <a:p>
            <a:r>
              <a:rPr lang="en-US" smtClean="0"/>
              <a:t>The MDA provides managements view of the company</a:t>
            </a:r>
          </a:p>
          <a:p>
            <a:r>
              <a:rPr lang="en-US" smtClean="0"/>
              <a:t>The audit provides an independent view of the company’s financials</a:t>
            </a:r>
          </a:p>
          <a:p>
            <a:r>
              <a:rPr lang="en-US" smtClean="0"/>
              <a:t>With the new requirements on holding company, we also need to look at the entire holding company system</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6656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45AE2EA2-088E-4670-8143-051FEEEC507F}" type="slidenum">
              <a:rPr lang="en-US" smtClean="0"/>
              <a:pPr eaLnBrk="1" hangingPunct="1"/>
              <a:t>50</a:t>
            </a:fld>
            <a:endParaRPr lang="en-US" smtClean="0"/>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xfrm>
            <a:off x="936625" y="4421188"/>
            <a:ext cx="5146675"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Inherent risk is the risk of material error before considering the function of internal controls.  Risk is both financial reporting risk and other than f/r risk.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6758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45A085AF-CF26-42AB-9BF8-30C8B62740FB}" type="slidenum">
              <a:rPr lang="en-US" smtClean="0"/>
              <a:pPr eaLnBrk="1" hangingPunct="1"/>
              <a:t>51</a:t>
            </a:fld>
            <a:endParaRPr lang="en-US" smtClean="0"/>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xfrm>
            <a:off x="936625" y="4421188"/>
            <a:ext cx="5146675"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smtClean="0">
                <a:cs typeface="Times New Roman" pitchFamily="18" charset="0"/>
              </a:rPr>
              <a:t>Risk </a:t>
            </a:r>
            <a:br>
              <a:rPr lang="en-US" smtClean="0">
                <a:cs typeface="Times New Roman" pitchFamily="18" charset="0"/>
              </a:rPr>
            </a:br>
            <a:endParaRPr lang="en-US" smtClean="0">
              <a:cs typeface="Times New Roman" pitchFamily="18" charset="0"/>
            </a:endParaRPr>
          </a:p>
          <a:p>
            <a:pPr algn="just" eaLnBrk="1" hangingPunct="1"/>
            <a:endParaRPr lang="en-US" smtClean="0">
              <a:cs typeface="Times New Roman" pitchFamily="18" charset="0"/>
            </a:endParaRPr>
          </a:p>
          <a:p>
            <a:pPr algn="just" eaLnBrk="1" hangingPunct="1"/>
            <a:r>
              <a:rPr lang="en-US" smtClean="0">
                <a:cs typeface="Times New Roman" pitchFamily="18" charset="0"/>
              </a:rPr>
              <a:t>During Phase One the examiner obtained a thorough understanding of the company and identified the key activities and sub-activities requiring examination. As a starting point to identifying inherent risk, the examiner may rephrase examination objectives into a risk statement for the related activity/sub-activity.</a:t>
            </a:r>
          </a:p>
          <a:p>
            <a:pPr algn="just" eaLnBrk="1" hangingPunct="1"/>
            <a:r>
              <a:rPr lang="en-US" smtClean="0">
                <a:cs typeface="Times New Roman" pitchFamily="18" charset="0"/>
              </a:rPr>
              <a:t>The examiner is considering the question of, “What could go wrong?” in a key activity. The inherent risk assessment will be conducted based on this risk statement. The process is risk-driven or risk-focused due to the examiner’s consideration of the inherent risk identified by the risk statement.</a:t>
            </a:r>
          </a:p>
          <a:p>
            <a:pPr algn="just" eaLnBrk="1" hangingPunct="1"/>
            <a:r>
              <a:rPr lang="en-US" smtClean="0">
                <a:cs typeface="Times New Roman" pitchFamily="18" charset="0"/>
              </a:rPr>
              <a:t>examples </a:t>
            </a:r>
          </a:p>
          <a:p>
            <a:pPr algn="just" eaLnBrk="1" hangingPunct="1"/>
            <a:r>
              <a:rPr lang="en-US" smtClean="0">
                <a:cs typeface="Times New Roman" pitchFamily="18" charset="0"/>
              </a:rPr>
              <a:t>To rewrite or rephrase an </a:t>
            </a:r>
            <a:r>
              <a:rPr lang="en-US" b="1" smtClean="0">
                <a:cs typeface="Times New Roman" pitchFamily="18" charset="0"/>
              </a:rPr>
              <a:t>examination objective</a:t>
            </a:r>
            <a:r>
              <a:rPr lang="en-US" smtClean="0">
                <a:cs typeface="Times New Roman" pitchFamily="18" charset="0"/>
              </a:rPr>
              <a:t> such as “The value of investments is overstated in the financial statements” to a </a:t>
            </a:r>
            <a:r>
              <a:rPr lang="en-US" b="1" smtClean="0">
                <a:cs typeface="Times New Roman" pitchFamily="18" charset="0"/>
              </a:rPr>
              <a:t>risk statement</a:t>
            </a:r>
            <a:r>
              <a:rPr lang="en-US" smtClean="0">
                <a:cs typeface="Times New Roman" pitchFamily="18" charset="0"/>
              </a:rPr>
              <a:t>, the risk statement might be that “Securities are overstated.” In this instance, the key activity would be Investments, and the Sub-activity would be Valuation.</a:t>
            </a:r>
          </a:p>
          <a:p>
            <a:pPr algn="just" eaLnBrk="1" hangingPunct="1"/>
            <a:r>
              <a:rPr lang="en-US" smtClean="0">
                <a:solidFill>
                  <a:srgbClr val="000000"/>
                </a:solidFill>
                <a:cs typeface="Times New Roman" pitchFamily="18" charset="0"/>
              </a:rPr>
              <a:t>Another example might be an </a:t>
            </a:r>
            <a:r>
              <a:rPr lang="en-US" b="1" smtClean="0">
                <a:solidFill>
                  <a:srgbClr val="000000"/>
                </a:solidFill>
                <a:cs typeface="Times New Roman" pitchFamily="18" charset="0"/>
              </a:rPr>
              <a:t>examination objective </a:t>
            </a:r>
            <a:r>
              <a:rPr lang="en-US" smtClean="0">
                <a:solidFill>
                  <a:srgbClr val="000000"/>
                </a:solidFill>
                <a:cs typeface="Times New Roman" pitchFamily="18" charset="0"/>
              </a:rPr>
              <a:t>of “Calculations of gains or losses on sales of investments reviewed” would be translated into the </a:t>
            </a:r>
            <a:r>
              <a:rPr lang="en-US" b="1" smtClean="0">
                <a:solidFill>
                  <a:srgbClr val="000000"/>
                </a:solidFill>
                <a:cs typeface="Times New Roman" pitchFamily="18" charset="0"/>
              </a:rPr>
              <a:t>risk statement “</a:t>
            </a:r>
            <a:r>
              <a:rPr lang="en-US" smtClean="0">
                <a:solidFill>
                  <a:srgbClr val="000000"/>
                </a:solidFill>
                <a:cs typeface="Times New Roman" pitchFamily="18" charset="0"/>
              </a:rPr>
              <a:t>Gains and losses are miscalculated.” The key activity would be Investments and the Sub-activity would be Gains/losses.</a:t>
            </a:r>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6861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1487AB26-F379-4A96-9C27-1EBB42E91F3E}" type="slidenum">
              <a:rPr lang="en-US" smtClean="0"/>
              <a:pPr eaLnBrk="1" hangingPunct="1"/>
              <a:t>52</a:t>
            </a:fld>
            <a:endParaRPr lang="en-US" smtClean="0"/>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xfrm>
            <a:off x="936625" y="4421188"/>
            <a:ext cx="5146675"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066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066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D7327A65-15CE-4E44-B952-EAA4CC5A5C20}" type="slidenum">
              <a:rPr lang="en-US" smtClean="0"/>
              <a:pPr eaLnBrk="1" hangingPunct="1"/>
              <a:t>54</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168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E56463D0-1569-45EF-AE23-F15D57A82AAE}" type="slidenum">
              <a:rPr lang="en-US" smtClean="0"/>
              <a:pPr eaLnBrk="1" hangingPunct="1"/>
              <a:t>55</a:t>
            </a:fld>
            <a:endParaRPr lang="en-US" smtClean="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936625" y="4421188"/>
            <a:ext cx="5146675"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B21C6A99-7CC9-4960-97AD-FC602444A48E}" type="slidenum">
              <a:rPr lang="en-US" smtClean="0"/>
              <a:pPr eaLnBrk="1" hangingPunct="1"/>
              <a:t>56</a:t>
            </a:fld>
            <a:endParaRPr lang="en-US" smtClean="0"/>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xfrm>
            <a:off x="936625" y="4421188"/>
            <a:ext cx="5146675"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sz="900" smtClean="0">
                <a:cs typeface="Times New Roman" pitchFamily="18" charset="0"/>
              </a:rPr>
              <a:t>Each of these methods may provide the examiner with examination evidence regarding the effectiveness and reliability of the control procedures utilized by the company, and the ultimate choice of which method to use is based on the </a:t>
            </a:r>
            <a:r>
              <a:rPr lang="en-US" sz="900" b="1" smtClean="0">
                <a:cs typeface="Times New Roman" pitchFamily="18" charset="0"/>
              </a:rPr>
              <a:t>professional judgment of the examiner</a:t>
            </a:r>
            <a:r>
              <a:rPr lang="en-US" sz="900" smtClean="0">
                <a:cs typeface="Times New Roman" pitchFamily="18" charset="0"/>
              </a:rPr>
              <a:t>, the nature of the control procedure, and the planned reliance the examiner wishes to place on that control</a:t>
            </a:r>
          </a:p>
          <a:p>
            <a:pPr algn="just" eaLnBrk="1" hangingPunct="1"/>
            <a:r>
              <a:rPr lang="en-US" sz="900" smtClean="0">
                <a:cs typeface="Times New Roman" pitchFamily="18" charset="0"/>
              </a:rPr>
              <a:t> </a:t>
            </a:r>
          </a:p>
          <a:p>
            <a:pPr algn="just" eaLnBrk="1" hangingPunct="1"/>
            <a:r>
              <a:rPr lang="en-US" sz="900" smtClean="0">
                <a:cs typeface="Times New Roman" pitchFamily="18" charset="0"/>
              </a:rPr>
              <a:t>Based on the evaluation of the control environment, the examiner will test those controls on which he or she intends to place reliance and use those results in determining the nature and extent of substantive testing. In general, if reliance is placed on a specific control and the testing supports this reliance, the extent of substantive testing the examiner is required to perform relating to that account balance may be reduced. </a:t>
            </a:r>
          </a:p>
          <a:p>
            <a:pPr algn="just" eaLnBrk="1" hangingPunct="1"/>
            <a:r>
              <a:rPr lang="en-US" sz="900" smtClean="0">
                <a:cs typeface="Times New Roman" pitchFamily="18" charset="0"/>
              </a:rPr>
              <a:t> </a:t>
            </a:r>
          </a:p>
          <a:p>
            <a:pPr algn="just" eaLnBrk="1" hangingPunct="1"/>
            <a:r>
              <a:rPr lang="en-US" sz="900" u="sng" smtClean="0">
                <a:cs typeface="Times New Roman" pitchFamily="18" charset="0"/>
              </a:rPr>
              <a:t>Example</a:t>
            </a:r>
            <a:r>
              <a:rPr lang="en-US" sz="900" smtClean="0">
                <a:cs typeface="Times New Roman" pitchFamily="18" charset="0"/>
              </a:rPr>
              <a:t>:</a:t>
            </a:r>
          </a:p>
          <a:p>
            <a:pPr algn="just" eaLnBrk="1" hangingPunct="1"/>
            <a:r>
              <a:rPr lang="en-US" sz="900" smtClean="0">
                <a:cs typeface="Times New Roman" pitchFamily="18" charset="0"/>
              </a:rPr>
              <a:t>Although control testing may be performed for any accounting area, control testing by examiners frequently will be relevant to the following areas:</a:t>
            </a:r>
          </a:p>
          <a:p>
            <a:pPr algn="just" eaLnBrk="1" hangingPunct="1"/>
            <a:r>
              <a:rPr lang="en-US" sz="900" smtClean="0">
                <a:cs typeface="Times New Roman" pitchFamily="18" charset="0"/>
              </a:rPr>
              <a:t> </a:t>
            </a:r>
          </a:p>
          <a:p>
            <a:pPr algn="just" eaLnBrk="1" hangingPunct="1"/>
            <a:r>
              <a:rPr lang="en-US" sz="900" smtClean="0">
                <a:cs typeface="Times New Roman" pitchFamily="18" charset="0"/>
              </a:rPr>
              <a:t>Premium Recording and Collections</a:t>
            </a:r>
          </a:p>
          <a:p>
            <a:pPr algn="just" eaLnBrk="1" hangingPunct="1"/>
            <a:r>
              <a:rPr lang="en-US" sz="900" smtClean="0">
                <a:cs typeface="Times New Roman" pitchFamily="18" charset="0"/>
              </a:rPr>
              <a:t>Claims Expenses and Cash Disbursements</a:t>
            </a:r>
            <a:r>
              <a:rPr lang="en-US" sz="900" smtClean="0"/>
              <a:t> </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373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373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AFE15BE2-78F9-4CF9-AF01-5B7F7D324A9E}" type="slidenum">
              <a:rPr lang="en-US" smtClean="0"/>
              <a:pPr eaLnBrk="1" hangingPunct="1"/>
              <a:t>57</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475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475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5E1C173E-2407-42CC-8089-10807B59D797}" type="slidenum">
              <a:rPr lang="en-US" smtClean="0"/>
              <a:pPr eaLnBrk="1" hangingPunct="1"/>
              <a:t>58</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80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680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E6B9EFFA-95DD-4190-9BA4-285F4D6B0E2A}" type="slidenum">
              <a:rPr lang="en-US" smtClean="0"/>
              <a:pPr eaLnBrk="1" hangingPunct="1"/>
              <a:t>60</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782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DFF3D74B-0E72-4EBC-B6CC-78BF183EAA3D}" type="slidenum">
              <a:rPr lang="en-US" smtClean="0"/>
              <a:pPr eaLnBrk="1" hangingPunct="1"/>
              <a:t>61</a:t>
            </a:fld>
            <a:endParaRPr lang="en-US" smtClean="0"/>
          </a:p>
        </p:txBody>
      </p:sp>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xfrm>
            <a:off x="936625" y="4421188"/>
            <a:ext cx="5146675"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Supervisory Plan</a:t>
            </a:r>
          </a:p>
          <a:p>
            <a:pPr lvl="1" eaLnBrk="1" hangingPunct="1"/>
            <a:r>
              <a:rPr lang="en-US" smtClean="0"/>
              <a:t>Created/updated at least yearly by domiciliary state</a:t>
            </a:r>
          </a:p>
          <a:p>
            <a:pPr lvl="1" eaLnBrk="1" hangingPunct="1"/>
            <a:r>
              <a:rPr lang="en-US" smtClean="0"/>
              <a:t>Based on recent exams and analysts’ reports</a:t>
            </a:r>
          </a:p>
          <a:p>
            <a:pPr lvl="1" eaLnBrk="1" hangingPunct="1"/>
            <a:r>
              <a:rPr lang="en-US" smtClean="0"/>
              <a:t>Lead state concept with multi-state companies</a:t>
            </a:r>
          </a:p>
          <a:p>
            <a:pPr lvl="1" eaLnBrk="1" hangingPunct="1"/>
            <a:r>
              <a:rPr lang="en-US" smtClean="0"/>
              <a:t>Outline type of surveillance planned, resources, and how coordination planned</a:t>
            </a:r>
          </a:p>
          <a:p>
            <a:pPr lvl="1" eaLnBrk="1" hangingPunct="1"/>
            <a:r>
              <a:rPr lang="en-US" smtClean="0"/>
              <a:t>Part of Insurer Profile Summary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Analyst Reference Guide offers discussions on the checklist questions which encompass both the annual statement general checklist and the supplemental checklists</a:t>
            </a:r>
          </a:p>
          <a:p>
            <a:endParaRPr lang="en-US" dirty="0" smtClean="0"/>
          </a:p>
          <a:p>
            <a:r>
              <a:rPr lang="en-US" dirty="0" smtClean="0"/>
              <a:t>If there is one section an analyst would need to read in this book, the Analyst Ref Guide would be the one.</a:t>
            </a:r>
          </a:p>
          <a:p>
            <a:endParaRPr lang="en-US" dirty="0" smtClean="0"/>
          </a:p>
          <a:p>
            <a:r>
              <a:rPr lang="en-US" dirty="0" smtClean="0"/>
              <a:t>The outline of each chapter offers background information on the topic, the purpose of each procedure and the additional sources. </a:t>
            </a:r>
          </a:p>
          <a:p>
            <a:endParaRPr lang="en-US" dirty="0" smtClean="0"/>
          </a:p>
          <a:p>
            <a:r>
              <a:rPr lang="en-US" dirty="0" smtClean="0"/>
              <a:t>Detailed discussion on most financial topics is included in the analyst reference guide.</a:t>
            </a:r>
          </a:p>
          <a:p>
            <a:endParaRPr lang="en-US" dirty="0" smtClean="0"/>
          </a:p>
          <a:p>
            <a:r>
              <a:rPr lang="en-US" dirty="0" smtClean="0"/>
              <a:t>At the end of each section is also a bibliography that will provide you additional sources of information.</a:t>
            </a:r>
          </a:p>
          <a:p>
            <a:endParaRPr lang="en-US" dirty="0" smtClean="0"/>
          </a:p>
          <a:p>
            <a:endParaRPr lang="en-US" dirty="0" smtClean="0"/>
          </a:p>
          <a:p>
            <a:endParaRPr lang="en-US"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885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70094B74-0A47-44A9-B807-4F2968BF2F69}" type="slidenum">
              <a:rPr lang="en-US" smtClean="0"/>
              <a:pPr eaLnBrk="1" hangingPunct="1"/>
              <a:t>62</a:t>
            </a:fld>
            <a:endParaRPr lang="en-US" smtClean="0"/>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xfrm>
            <a:off x="936625" y="4421188"/>
            <a:ext cx="5146675"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Here is a brief overview of Phase 7 – Exam report and management letter. The exam report will be covered in more detail later.</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987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5BB05FE3-0890-4959-9AFD-0861E345616C}" type="slidenum">
              <a:rPr lang="en-US" smtClean="0"/>
              <a:pPr eaLnBrk="1" hangingPunct="1"/>
              <a:t>63</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8089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37939DA7-2D66-4632-8382-BD7EFD391225}" type="slidenum">
              <a:rPr lang="en-US" smtClean="0"/>
              <a:pPr eaLnBrk="1" hangingPunct="1"/>
              <a:t>64</a:t>
            </a:fld>
            <a:endParaRPr lang="en-US" smtClean="0"/>
          </a:p>
        </p:txBody>
      </p:sp>
      <p:sp>
        <p:nvSpPr>
          <p:cNvPr id="80900" name="Rectangle 2"/>
          <p:cNvSpPr>
            <a:spLocks noGrp="1" noRot="1" noChangeAspect="1" noChangeArrowheads="1" noTextEdit="1"/>
          </p:cNvSpPr>
          <p:nvPr>
            <p:ph type="sldImg"/>
          </p:nvPr>
        </p:nvSpPr>
        <p:spPr>
          <a:ln/>
        </p:spPr>
      </p:sp>
      <p:sp>
        <p:nvSpPr>
          <p:cNvPr id="80901" name="Rectangle 3"/>
          <p:cNvSpPr>
            <a:spLocks noGrp="1" noChangeArrowheads="1"/>
          </p:cNvSpPr>
          <p:nvPr>
            <p:ph type="body" idx="1"/>
          </p:nvPr>
        </p:nvSpPr>
        <p:spPr>
          <a:xfrm>
            <a:off x="936625" y="4421188"/>
            <a:ext cx="5146675"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smtClean="0"/>
              <a:t>Notes:</a:t>
            </a:r>
          </a:p>
          <a:p>
            <a:pPr eaLnBrk="1" hangingPunct="1">
              <a:lnSpc>
                <a:spcPct val="90000"/>
              </a:lnSpc>
              <a:spcBef>
                <a:spcPct val="0"/>
              </a:spcBef>
            </a:pPr>
            <a:r>
              <a:rPr lang="en-US" smtClean="0"/>
              <a:t>Exam Reports findings:</a:t>
            </a:r>
          </a:p>
          <a:p>
            <a:pPr eaLnBrk="1" hangingPunct="1">
              <a:lnSpc>
                <a:spcPct val="90000"/>
              </a:lnSpc>
              <a:spcBef>
                <a:spcPct val="0"/>
              </a:spcBef>
            </a:pPr>
            <a:r>
              <a:rPr lang="en-US" smtClean="0"/>
              <a:t>Notes to the financials</a:t>
            </a:r>
          </a:p>
          <a:p>
            <a:pPr eaLnBrk="1" hangingPunct="1">
              <a:lnSpc>
                <a:spcPct val="90000"/>
              </a:lnSpc>
              <a:spcBef>
                <a:spcPct val="0"/>
              </a:spcBef>
            </a:pPr>
            <a:r>
              <a:rPr lang="en-US" smtClean="0"/>
              <a:t>DTA</a:t>
            </a:r>
          </a:p>
          <a:p>
            <a:pPr eaLnBrk="1" hangingPunct="1">
              <a:lnSpc>
                <a:spcPct val="90000"/>
              </a:lnSpc>
              <a:spcBef>
                <a:spcPct val="0"/>
              </a:spcBef>
            </a:pPr>
            <a:r>
              <a:rPr lang="en-US" smtClean="0"/>
              <a:t>Valuation</a:t>
            </a:r>
          </a:p>
          <a:p>
            <a:pPr eaLnBrk="1" hangingPunct="1">
              <a:lnSpc>
                <a:spcPct val="90000"/>
              </a:lnSpc>
              <a:spcBef>
                <a:spcPct val="0"/>
              </a:spcBef>
            </a:pPr>
            <a:r>
              <a:rPr lang="en-US" smtClean="0"/>
              <a:t>Reinsurance credits </a:t>
            </a:r>
          </a:p>
          <a:p>
            <a:pPr eaLnBrk="1" hangingPunct="1">
              <a:lnSpc>
                <a:spcPct val="90000"/>
              </a:lnSpc>
              <a:spcBef>
                <a:spcPct val="0"/>
              </a:spcBef>
            </a:pPr>
            <a:endParaRPr lang="en-US" smtClean="0"/>
          </a:p>
          <a:p>
            <a:pPr eaLnBrk="1" hangingPunct="1">
              <a:lnSpc>
                <a:spcPct val="90000"/>
              </a:lnSpc>
              <a:spcBef>
                <a:spcPct val="0"/>
              </a:spcBef>
            </a:pPr>
            <a:r>
              <a:rPr lang="en-US" smtClean="0"/>
              <a:t>Management Report:</a:t>
            </a:r>
          </a:p>
          <a:p>
            <a:pPr eaLnBrk="1" hangingPunct="1">
              <a:lnSpc>
                <a:spcPct val="90000"/>
              </a:lnSpc>
              <a:spcBef>
                <a:spcPct val="0"/>
              </a:spcBef>
            </a:pPr>
            <a:r>
              <a:rPr lang="en-US" smtClean="0">
                <a:cs typeface="Times New Roman" pitchFamily="18" charset="0"/>
              </a:rPr>
              <a:t>The company would be at risk if the control weakness was exposed in the public arena. Example- IT firewall weaknesses.</a:t>
            </a:r>
          </a:p>
          <a:p>
            <a:pPr eaLnBrk="1" hangingPunct="1">
              <a:lnSpc>
                <a:spcPct val="90000"/>
              </a:lnSpc>
              <a:spcBef>
                <a:spcPct val="0"/>
              </a:spcBef>
            </a:pPr>
            <a:r>
              <a:rPr lang="en-US" smtClean="0">
                <a:cs typeface="Times New Roman" pitchFamily="18" charset="0"/>
              </a:rPr>
              <a:t>The company can have issues involving portfolio diversifications- Asset Liability matching. </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8192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74E87EC0-871E-40D5-9540-457A63818072}" type="slidenum">
              <a:rPr lang="en-US" smtClean="0"/>
              <a:pPr eaLnBrk="1" hangingPunct="1"/>
              <a:t>65</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294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8294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fld id="{7B9070C2-F0AE-4846-AE2A-231B1870302A}" type="slidenum">
              <a:rPr lang="en-US" smtClean="0"/>
              <a:pPr eaLnBrk="1" hangingPunct="1"/>
              <a:t>66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you all know, per accreditation, a level 1 or similar set of procedures is the minimum required.</a:t>
            </a:r>
          </a:p>
          <a:p>
            <a:endParaRPr lang="en-US" smtClean="0"/>
          </a:p>
          <a:p>
            <a:r>
              <a:rPr lang="en-US" smtClean="0"/>
              <a:t>The level one checklist provides an overview of the insurance company and its operations. Some of the questions include information on the balance sheet, income statement and cash flow statement.</a:t>
            </a:r>
          </a:p>
          <a:p>
            <a:endParaRPr lang="en-US" smtClean="0"/>
          </a:p>
          <a:p>
            <a:r>
              <a:rPr lang="en-US" smtClean="0"/>
              <a:t>There is also detailed information on the insurers interrogatories and notes to the financial statements.</a:t>
            </a:r>
          </a:p>
          <a:p>
            <a:endParaRPr lang="en-US" smtClean="0"/>
          </a:p>
          <a:p>
            <a:r>
              <a:rPr lang="en-US" smtClean="0"/>
              <a:t>You will also determine if the Company is currently a priority company.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xfrm>
            <a:off x="3975733" y="8838722"/>
            <a:ext cx="3042603" cy="465615"/>
          </a:xfrm>
          <a:prstGeom prst="rect">
            <a:avLst/>
          </a:prstGeom>
          <a:noFill/>
        </p:spPr>
        <p:txBody>
          <a:bodyPr lIns="92272" tIns="46136" rIns="92272" bIns="46136"/>
          <a:lstStyle>
            <a:lvl1pPr eaLnBrk="0" hangingPunct="0">
              <a:defRPr>
                <a:solidFill>
                  <a:schemeClr val="tx1"/>
                </a:solidFill>
                <a:latin typeface="Arial" charset="0"/>
              </a:defRPr>
            </a:lvl1pPr>
            <a:lvl2pPr marL="749711" indent="-288350" eaLnBrk="0" hangingPunct="0">
              <a:defRPr>
                <a:solidFill>
                  <a:schemeClr val="tx1"/>
                </a:solidFill>
                <a:latin typeface="Arial" charset="0"/>
              </a:defRPr>
            </a:lvl2pPr>
            <a:lvl3pPr marL="1153401" indent="-230680" eaLnBrk="0" hangingPunct="0">
              <a:defRPr>
                <a:solidFill>
                  <a:schemeClr val="tx1"/>
                </a:solidFill>
                <a:latin typeface="Arial" charset="0"/>
              </a:defRPr>
            </a:lvl3pPr>
            <a:lvl4pPr marL="1614762" indent="-230680" eaLnBrk="0" hangingPunct="0">
              <a:defRPr>
                <a:solidFill>
                  <a:schemeClr val="tx1"/>
                </a:solidFill>
                <a:latin typeface="Arial" charset="0"/>
              </a:defRPr>
            </a:lvl4pPr>
            <a:lvl5pPr marL="2076122" indent="-230680" eaLnBrk="0" hangingPunct="0">
              <a:defRPr>
                <a:solidFill>
                  <a:schemeClr val="tx1"/>
                </a:solidFill>
                <a:latin typeface="Arial" charset="0"/>
              </a:defRPr>
            </a:lvl5pPr>
            <a:lvl6pPr marL="2537483" indent="-230680" eaLnBrk="0" fontAlgn="base" hangingPunct="0">
              <a:spcBef>
                <a:spcPct val="0"/>
              </a:spcBef>
              <a:spcAft>
                <a:spcPct val="0"/>
              </a:spcAft>
              <a:defRPr>
                <a:solidFill>
                  <a:schemeClr val="tx1"/>
                </a:solidFill>
                <a:latin typeface="Arial" charset="0"/>
              </a:defRPr>
            </a:lvl6pPr>
            <a:lvl7pPr marL="2998843" indent="-230680" eaLnBrk="0" fontAlgn="base" hangingPunct="0">
              <a:spcBef>
                <a:spcPct val="0"/>
              </a:spcBef>
              <a:spcAft>
                <a:spcPct val="0"/>
              </a:spcAft>
              <a:defRPr>
                <a:solidFill>
                  <a:schemeClr val="tx1"/>
                </a:solidFill>
                <a:latin typeface="Arial" charset="0"/>
              </a:defRPr>
            </a:lvl7pPr>
            <a:lvl8pPr marL="3460204" indent="-230680" eaLnBrk="0" fontAlgn="base" hangingPunct="0">
              <a:spcBef>
                <a:spcPct val="0"/>
              </a:spcBef>
              <a:spcAft>
                <a:spcPct val="0"/>
              </a:spcAft>
              <a:defRPr>
                <a:solidFill>
                  <a:schemeClr val="tx1"/>
                </a:solidFill>
                <a:latin typeface="Arial" charset="0"/>
              </a:defRPr>
            </a:lvl8pPr>
            <a:lvl9pPr marL="3921564" indent="-230680" eaLnBrk="0" fontAlgn="base" hangingPunct="0">
              <a:spcBef>
                <a:spcPct val="0"/>
              </a:spcBef>
              <a:spcAft>
                <a:spcPct val="0"/>
              </a:spcAft>
              <a:defRPr>
                <a:solidFill>
                  <a:schemeClr val="tx1"/>
                </a:solidFill>
                <a:latin typeface="Arial" charset="0"/>
              </a:defRPr>
            </a:lvl9pPr>
          </a:lstStyle>
          <a:p>
            <a:pPr eaLnBrk="1" hangingPunct="1"/>
            <a:fld id="{16D5887A-CA81-4CE3-9261-AD30BE35B1D8}" type="slidenum">
              <a:rPr lang="en-US" smtClean="0">
                <a:solidFill>
                  <a:prstClr val="black"/>
                </a:solidFill>
              </a:rPr>
              <a:pPr eaLnBrk="1" hangingPunct="1"/>
              <a:t>8</a:t>
            </a:fld>
            <a:endParaRPr lang="en-US" smtClean="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36308" y="4420951"/>
            <a:ext cx="5147310" cy="4187349"/>
          </a:xfrm>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smtClean="0"/>
              <a:t>Read slide</a:t>
            </a:r>
          </a:p>
          <a:p>
            <a:pPr algn="just"/>
            <a:endParaRPr lang="en-US" smtClean="0"/>
          </a:p>
          <a:p>
            <a:pPr algn="just"/>
            <a:r>
              <a:rPr lang="en-US" smtClean="0"/>
              <a:t>After completing the Level One analysis, the analyst will decide whether to recommend that the insurer be considered a priority company, and the extent to which Level Two procedures should be performed and the areas to be covered.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PPT Template Mast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ctrTitle"/>
          </p:nvPr>
        </p:nvSpPr>
        <p:spPr>
          <a:xfrm>
            <a:off x="685800" y="2130425"/>
            <a:ext cx="7772400" cy="1470025"/>
          </a:xfrm>
        </p:spPr>
        <p:txBody>
          <a:bodyPr/>
          <a:lstStyle>
            <a:lvl1pPr algn="ctr">
              <a:defRPr sz="6000"/>
            </a:lvl1pPr>
          </a:lstStyle>
          <a:p>
            <a:pPr lvl="0"/>
            <a:r>
              <a:rPr lang="en-US" noProof="0" smtClean="0"/>
              <a:t>Click to edit Master title style</a:t>
            </a:r>
          </a:p>
        </p:txBody>
      </p:sp>
      <p:sp>
        <p:nvSpPr>
          <p:cNvPr id="6148"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8"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23119020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8" name="Rectangle 6"/>
          <p:cNvSpPr txBox="1">
            <a:spLocks noChangeArrowheads="1"/>
          </p:cNvSpPr>
          <p:nvPr userDrawn="1"/>
        </p:nvSpPr>
        <p:spPr bwMode="auto">
          <a:xfrm>
            <a:off x="7010400" y="6461125"/>
            <a:ext cx="21336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2083054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350" y="762000"/>
            <a:ext cx="192405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561975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8" name="Rectangle 6"/>
          <p:cNvSpPr txBox="1">
            <a:spLocks noChangeArrowheads="1"/>
          </p:cNvSpPr>
          <p:nvPr userDrawn="1"/>
        </p:nvSpPr>
        <p:spPr bwMode="auto">
          <a:xfrm>
            <a:off x="7010400" y="6461125"/>
            <a:ext cx="21336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19839255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5562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209800"/>
            <a:ext cx="7696200" cy="39163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8" name="Rectangle 6"/>
          <p:cNvSpPr txBox="1">
            <a:spLocks noChangeArrowheads="1"/>
          </p:cNvSpPr>
          <p:nvPr userDrawn="1"/>
        </p:nvSpPr>
        <p:spPr bwMode="auto">
          <a:xfrm>
            <a:off x="7010400" y="6461125"/>
            <a:ext cx="21336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119372876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5562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37719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2209800"/>
            <a:ext cx="37719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
        <p:nvSpPr>
          <p:cNvPr id="8"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Tree>
    <p:extLst>
      <p:ext uri="{BB962C8B-B14F-4D97-AF65-F5344CB8AC3E}">
        <p14:creationId xmlns:p14="http://schemas.microsoft.com/office/powerpoint/2010/main" val="4250590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txBox="1">
            <a:spLocks noChangeArrowheads="1"/>
          </p:cNvSpPr>
          <p:nvPr userDrawn="1"/>
        </p:nvSpPr>
        <p:spPr bwMode="auto">
          <a:xfrm>
            <a:off x="0" y="6680391"/>
            <a:ext cx="5105400" cy="231775"/>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9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smtClean="0"/>
              <a:t>© 2012 The National Association of Insurance Commissioners</a:t>
            </a:r>
            <a:endParaRPr lang="en-US" dirty="0"/>
          </a:p>
        </p:txBody>
      </p:sp>
      <p:sp>
        <p:nvSpPr>
          <p:cNvPr id="8"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49947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8"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13700048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09800"/>
            <a:ext cx="37719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2209800"/>
            <a:ext cx="37719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9"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2353525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10"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11"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12909487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7"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19240883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6"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2378725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
        <p:nvSpPr>
          <p:cNvPr id="9"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Tree>
    <p:extLst>
      <p:ext uri="{BB962C8B-B14F-4D97-AF65-F5344CB8AC3E}">
        <p14:creationId xmlns:p14="http://schemas.microsoft.com/office/powerpoint/2010/main" val="4117940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0" y="6680391"/>
            <a:ext cx="5105400" cy="231775"/>
          </a:xfrm>
          <a:prstGeom prst="rect">
            <a:avLst/>
          </a:prstGeom>
        </p:spPr>
        <p:txBody>
          <a:bodyPr/>
          <a:lstStyle>
            <a:lvl1pPr>
              <a:defRPr sz="900"/>
            </a:lvl1pPr>
          </a:lstStyle>
          <a:p>
            <a:pPr algn="l">
              <a:defRPr/>
            </a:pPr>
            <a:endParaRPr lang="en-US" dirty="0"/>
          </a:p>
        </p:txBody>
      </p:sp>
      <p:sp>
        <p:nvSpPr>
          <p:cNvPr id="9" name="Rectangle 6"/>
          <p:cNvSpPr>
            <a:spLocks noGrp="1" noChangeArrowheads="1"/>
          </p:cNvSpPr>
          <p:nvPr>
            <p:ph type="sldNum" sz="quarter" idx="12"/>
          </p:nvPr>
        </p:nvSpPr>
        <p:spPr>
          <a:xfrm>
            <a:off x="7010400" y="6461125"/>
            <a:ext cx="2133600" cy="244475"/>
          </a:xfrm>
          <a:prstGeom prst="rect">
            <a:avLst/>
          </a:prstGeom>
          <a:ln/>
        </p:spPr>
        <p:txBody>
          <a:bodyPr/>
          <a:lstStyle>
            <a:lvl1pPr>
              <a:defRPr sz="1000"/>
            </a:lvl1pPr>
          </a:lstStyle>
          <a:p>
            <a:pPr>
              <a:defRPr/>
            </a:pPr>
            <a:fld id="{CF84B339-C394-4F1E-98D5-B379915FA765}" type="slidenum">
              <a:rPr lang="en-US" smtClean="0"/>
              <a:pPr>
                <a:defRPr/>
              </a:pPr>
              <a:t>‹#›</a:t>
            </a:fld>
            <a:endParaRPr lang="en-US"/>
          </a:p>
        </p:txBody>
      </p:sp>
    </p:spTree>
    <p:extLst>
      <p:ext uri="{BB962C8B-B14F-4D97-AF65-F5344CB8AC3E}">
        <p14:creationId xmlns:p14="http://schemas.microsoft.com/office/powerpoint/2010/main" val="37637835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0" descr="PPT Template Maste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762000"/>
            <a:ext cx="5562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457200" y="2209800"/>
            <a:ext cx="76962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8" name="Rectangle 6"/>
          <p:cNvSpPr>
            <a:spLocks noGrp="1" noChangeArrowheads="1"/>
          </p:cNvSpPr>
          <p:nvPr>
            <p:ph type="sldNum" sz="quarter" idx="4"/>
          </p:nvPr>
        </p:nvSpPr>
        <p:spPr>
          <a:xfrm>
            <a:off x="7010400" y="6461125"/>
            <a:ext cx="2133600" cy="244475"/>
          </a:xfrm>
          <a:prstGeom prst="rect">
            <a:avLst/>
          </a:prstGeom>
          <a:ln/>
        </p:spPr>
        <p:txBody>
          <a:bodyPr/>
          <a:lstStyle>
            <a:lvl1pPr algn="r">
              <a:defRPr sz="1000"/>
            </a:lvl1pPr>
          </a:lstStyle>
          <a:p>
            <a:pPr>
              <a:defRPr/>
            </a:pPr>
            <a:fld id="{CF84B339-C394-4F1E-98D5-B379915FA765}" type="slidenum">
              <a:rPr lang="en-US" smtClean="0"/>
              <a:pPr>
                <a:defRPr/>
              </a:pPr>
              <a:t>‹#›</a:t>
            </a:fld>
            <a:endParaRPr lang="en-US" dirty="0"/>
          </a:p>
        </p:txBody>
      </p:sp>
      <p:sp>
        <p:nvSpPr>
          <p:cNvPr id="9" name="Rectangle 6"/>
          <p:cNvSpPr>
            <a:spLocks noGrp="1" noChangeArrowheads="1"/>
          </p:cNvSpPr>
          <p:nvPr>
            <p:ph type="ftr" sz="quarter" idx="3"/>
          </p:nvPr>
        </p:nvSpPr>
        <p:spPr>
          <a:xfrm>
            <a:off x="0" y="6680391"/>
            <a:ext cx="5105400" cy="231775"/>
          </a:xfrm>
          <a:prstGeom prst="rect">
            <a:avLst/>
          </a:prstGeom>
        </p:spPr>
        <p:txBody>
          <a:bodyPr/>
          <a:lstStyle>
            <a:lvl1pPr>
              <a:defRPr sz="900"/>
            </a:lvl1pPr>
          </a:lstStyle>
          <a:p>
            <a:pPr algn="l">
              <a:defRPr/>
            </a:pPr>
            <a:endParaRPr lang="en-US" dirty="0"/>
          </a:p>
        </p:txBody>
      </p:sp>
    </p:spTree>
  </p:cSld>
  <p:clrMap bg1="lt1" tx1="dk1" bg2="lt2" tx2="dk2" accent1="accent1" accent2="accent2" accent3="accent3" accent4="accent4" accent5="accent5" accent6="accent6" hlink="hlink" folHlink="folHlink"/>
  <p:sldLayoutIdLst>
    <p:sldLayoutId id="2147483826"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5400">
          <a:solidFill>
            <a:schemeClr val="tx2"/>
          </a:solidFill>
          <a:latin typeface="+mj-lt"/>
          <a:ea typeface="+mj-ea"/>
          <a:cs typeface="+mj-cs"/>
        </a:defRPr>
      </a:lvl1pPr>
      <a:lvl2pPr algn="l" rtl="0" eaLnBrk="0" fontAlgn="base" hangingPunct="0">
        <a:lnSpc>
          <a:spcPct val="85000"/>
        </a:lnSpc>
        <a:spcBef>
          <a:spcPct val="0"/>
        </a:spcBef>
        <a:spcAft>
          <a:spcPct val="0"/>
        </a:spcAft>
        <a:defRPr sz="5400">
          <a:solidFill>
            <a:schemeClr val="tx2"/>
          </a:solidFill>
          <a:latin typeface="Haettenschweiler" pitchFamily="34" charset="0"/>
        </a:defRPr>
      </a:lvl2pPr>
      <a:lvl3pPr algn="l" rtl="0" eaLnBrk="0" fontAlgn="base" hangingPunct="0">
        <a:lnSpc>
          <a:spcPct val="85000"/>
        </a:lnSpc>
        <a:spcBef>
          <a:spcPct val="0"/>
        </a:spcBef>
        <a:spcAft>
          <a:spcPct val="0"/>
        </a:spcAft>
        <a:defRPr sz="5400">
          <a:solidFill>
            <a:schemeClr val="tx2"/>
          </a:solidFill>
          <a:latin typeface="Haettenschweiler" pitchFamily="34" charset="0"/>
        </a:defRPr>
      </a:lvl3pPr>
      <a:lvl4pPr algn="l" rtl="0" eaLnBrk="0" fontAlgn="base" hangingPunct="0">
        <a:lnSpc>
          <a:spcPct val="85000"/>
        </a:lnSpc>
        <a:spcBef>
          <a:spcPct val="0"/>
        </a:spcBef>
        <a:spcAft>
          <a:spcPct val="0"/>
        </a:spcAft>
        <a:defRPr sz="5400">
          <a:solidFill>
            <a:schemeClr val="tx2"/>
          </a:solidFill>
          <a:latin typeface="Haettenschweiler" pitchFamily="34" charset="0"/>
        </a:defRPr>
      </a:lvl4pPr>
      <a:lvl5pPr algn="l" rtl="0" eaLnBrk="0" fontAlgn="base" hangingPunct="0">
        <a:lnSpc>
          <a:spcPct val="85000"/>
        </a:lnSpc>
        <a:spcBef>
          <a:spcPct val="0"/>
        </a:spcBef>
        <a:spcAft>
          <a:spcPct val="0"/>
        </a:spcAft>
        <a:defRPr sz="5400">
          <a:solidFill>
            <a:schemeClr val="tx2"/>
          </a:solidFill>
          <a:latin typeface="Haettenschweiler" pitchFamily="34" charset="0"/>
        </a:defRPr>
      </a:lvl5pPr>
      <a:lvl6pPr marL="457200" algn="l" rtl="0" fontAlgn="base">
        <a:lnSpc>
          <a:spcPct val="85000"/>
        </a:lnSpc>
        <a:spcBef>
          <a:spcPct val="0"/>
        </a:spcBef>
        <a:spcAft>
          <a:spcPct val="0"/>
        </a:spcAft>
        <a:defRPr sz="5400">
          <a:solidFill>
            <a:schemeClr val="tx2"/>
          </a:solidFill>
          <a:latin typeface="Haettenschweiler" pitchFamily="34" charset="0"/>
        </a:defRPr>
      </a:lvl6pPr>
      <a:lvl7pPr marL="914400" algn="l" rtl="0" fontAlgn="base">
        <a:lnSpc>
          <a:spcPct val="85000"/>
        </a:lnSpc>
        <a:spcBef>
          <a:spcPct val="0"/>
        </a:spcBef>
        <a:spcAft>
          <a:spcPct val="0"/>
        </a:spcAft>
        <a:defRPr sz="5400">
          <a:solidFill>
            <a:schemeClr val="tx2"/>
          </a:solidFill>
          <a:latin typeface="Haettenschweiler" pitchFamily="34" charset="0"/>
        </a:defRPr>
      </a:lvl7pPr>
      <a:lvl8pPr marL="1371600" algn="l" rtl="0" fontAlgn="base">
        <a:lnSpc>
          <a:spcPct val="85000"/>
        </a:lnSpc>
        <a:spcBef>
          <a:spcPct val="0"/>
        </a:spcBef>
        <a:spcAft>
          <a:spcPct val="0"/>
        </a:spcAft>
        <a:defRPr sz="5400">
          <a:solidFill>
            <a:schemeClr val="tx2"/>
          </a:solidFill>
          <a:latin typeface="Haettenschweiler" pitchFamily="34" charset="0"/>
        </a:defRPr>
      </a:lvl8pPr>
      <a:lvl9pPr marL="1828800" algn="l" rtl="0" fontAlgn="base">
        <a:lnSpc>
          <a:spcPct val="85000"/>
        </a:lnSpc>
        <a:spcBef>
          <a:spcPct val="0"/>
        </a:spcBef>
        <a:spcAft>
          <a:spcPct val="0"/>
        </a:spcAft>
        <a:defRPr sz="5400">
          <a:solidFill>
            <a:schemeClr val="tx2"/>
          </a:solidFill>
          <a:latin typeface="Haettenschweiler"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Microsoft_Excel_97-2003_Worksheet1.xls"/></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ctrTitle"/>
          </p:nvPr>
        </p:nvSpPr>
        <p:spPr>
          <a:xfrm>
            <a:off x="609600" y="1752600"/>
            <a:ext cx="7924800" cy="1143000"/>
          </a:xfrm>
          <a:extLst/>
        </p:spPr>
        <p:txBody>
          <a:bodyPr lIns="90488" tIns="44450" rIns="90488" bIns="44450"/>
          <a:lstStyle/>
          <a:p>
            <a:pPr fontAlgn="auto">
              <a:spcAft>
                <a:spcPts val="0"/>
              </a:spcAft>
              <a:defRPr/>
            </a:pPr>
            <a:r>
              <a:rPr lang="en-US" sz="6000" dirty="0" smtClean="0"/>
              <a:t>Financial </a:t>
            </a:r>
            <a:r>
              <a:rPr lang="en-US" sz="6000" dirty="0"/>
              <a:t>Analysis </a:t>
            </a:r>
          </a:p>
        </p:txBody>
      </p:sp>
      <p:sp>
        <p:nvSpPr>
          <p:cNvPr id="28678" name="Rectangle 6"/>
          <p:cNvSpPr>
            <a:spLocks noGrp="1" noChangeArrowheads="1"/>
          </p:cNvSpPr>
          <p:nvPr>
            <p:ph type="subTitle" idx="1"/>
          </p:nvPr>
        </p:nvSpPr>
        <p:spPr>
          <a:xfrm>
            <a:off x="1524000" y="4876800"/>
            <a:ext cx="6189663" cy="949325"/>
          </a:xfrm>
        </p:spPr>
        <p:txBody>
          <a:bodyPr rtlCol="0">
            <a:normAutofit fontScale="77500" lnSpcReduction="20000"/>
          </a:bodyPr>
          <a:lstStyle/>
          <a:p>
            <a:pPr algn="l" fontAlgn="auto">
              <a:spcAft>
                <a:spcPts val="0"/>
              </a:spcAft>
              <a:buFont typeface="Arial" pitchFamily="34" charset="0"/>
              <a:buNone/>
              <a:defRPr/>
            </a:pPr>
            <a:r>
              <a:rPr lang="en-US" sz="2800" b="1" dirty="0" smtClean="0">
                <a:solidFill>
                  <a:srgbClr val="6699FF"/>
                </a:solidFill>
              </a:rPr>
              <a:t>Lou Felice, Health and Solvency Policy Advisor</a:t>
            </a:r>
            <a:endParaRPr lang="en-US" sz="2800" b="1" dirty="0">
              <a:solidFill>
                <a:srgbClr val="6699FF"/>
              </a:solidFill>
            </a:endParaRPr>
          </a:p>
          <a:p>
            <a:pPr algn="l" fontAlgn="auto">
              <a:lnSpc>
                <a:spcPct val="80000"/>
              </a:lnSpc>
              <a:spcAft>
                <a:spcPts val="0"/>
              </a:spcAft>
              <a:buFont typeface="Arial" pitchFamily="34" charset="0"/>
              <a:buNone/>
              <a:defRPr/>
            </a:pPr>
            <a:r>
              <a:rPr lang="en-US" sz="2800" dirty="0" smtClean="0">
                <a:solidFill>
                  <a:srgbClr val="6699FF"/>
                </a:solidFill>
              </a:rPr>
              <a:t>NAIC</a:t>
            </a:r>
            <a:endParaRPr lang="en-US" sz="2800" dirty="0">
              <a:solidFill>
                <a:srgbClr val="6699FF"/>
              </a:solidFill>
            </a:endParaRP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a:t>
            </a:fld>
            <a:endParaRPr lang="en-US"/>
          </a:p>
        </p:txBody>
      </p:sp>
    </p:spTree>
    <p:extLst>
      <p:ext uri="{BB962C8B-B14F-4D97-AF65-F5344CB8AC3E}">
        <p14:creationId xmlns:p14="http://schemas.microsoft.com/office/powerpoint/2010/main" val="600157020"/>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 y="304800"/>
            <a:ext cx="5867400" cy="1066800"/>
          </a:xfrm>
          <a:extLst/>
        </p:spPr>
        <p:txBody>
          <a:bodyPr lIns="90488" tIns="44450" rIns="90488" bIns="44450"/>
          <a:lstStyle/>
          <a:p>
            <a:pPr fontAlgn="auto">
              <a:spcAft>
                <a:spcPts val="0"/>
              </a:spcAft>
              <a:defRPr/>
            </a:pPr>
            <a:r>
              <a:rPr lang="en-US" sz="4000" dirty="0" smtClean="0"/>
              <a:t>Handbook – Annual Level 2 Procedures</a:t>
            </a:r>
          </a:p>
        </p:txBody>
      </p:sp>
      <p:sp>
        <p:nvSpPr>
          <p:cNvPr id="14339" name="Rectangle 3"/>
          <p:cNvSpPr>
            <a:spLocks noGrp="1" noChangeArrowheads="1"/>
          </p:cNvSpPr>
          <p:nvPr>
            <p:ph idx="1"/>
          </p:nvPr>
        </p:nvSpPr>
        <p:spPr>
          <a:xfrm>
            <a:off x="76200" y="1600200"/>
            <a:ext cx="8229600" cy="4953000"/>
          </a:xfrm>
          <a:extLst/>
        </p:spPr>
        <p:txBody>
          <a:bodyPr lIns="90488" tIns="44450" rIns="90488" bIns="44450" rtlCol="0">
            <a:normAutofit lnSpcReduction="10000"/>
          </a:bodyPr>
          <a:lstStyle/>
          <a:p>
            <a:pPr marL="0" indent="0" fontAlgn="auto">
              <a:spcAft>
                <a:spcPts val="0"/>
              </a:spcAft>
              <a:buFont typeface="Wingdings" pitchFamily="2" charset="2"/>
              <a:buNone/>
              <a:defRPr/>
            </a:pPr>
            <a:r>
              <a:rPr lang="en-US" sz="2500" u="sng" dirty="0" smtClean="0"/>
              <a:t>Level 2 Procedures</a:t>
            </a:r>
          </a:p>
          <a:p>
            <a:pPr fontAlgn="auto">
              <a:spcAft>
                <a:spcPts val="0"/>
              </a:spcAft>
              <a:buFont typeface="Arial" pitchFamily="34" charset="0"/>
              <a:buChar char="•"/>
              <a:defRPr/>
            </a:pPr>
            <a:r>
              <a:rPr lang="en-US" sz="2500" dirty="0" smtClean="0"/>
              <a:t>Detailed analysis focused on key risk areas</a:t>
            </a:r>
          </a:p>
          <a:p>
            <a:pPr fontAlgn="auto">
              <a:spcAft>
                <a:spcPts val="0"/>
              </a:spcAft>
              <a:buFont typeface="Arial" pitchFamily="34" charset="0"/>
              <a:buChar char="•"/>
              <a:defRPr/>
            </a:pPr>
            <a:r>
              <a:rPr lang="en-US" sz="2500" dirty="0" smtClean="0"/>
              <a:t>Procedures are quantitative (benchmark oriented) and qualitative</a:t>
            </a:r>
          </a:p>
          <a:p>
            <a:pPr lvl="1" fontAlgn="auto">
              <a:spcAft>
                <a:spcPts val="0"/>
              </a:spcAft>
              <a:buSzPct val="70000"/>
              <a:buFont typeface="Courier New" pitchFamily="49" charset="0"/>
              <a:buChar char="o"/>
              <a:defRPr/>
            </a:pPr>
            <a:r>
              <a:rPr lang="en-US" sz="2200" dirty="0" smtClean="0"/>
              <a:t>Investments</a:t>
            </a:r>
          </a:p>
          <a:p>
            <a:pPr lvl="1" fontAlgn="auto">
              <a:spcAft>
                <a:spcPts val="0"/>
              </a:spcAft>
              <a:buSzPct val="70000"/>
              <a:buFont typeface="Courier New" pitchFamily="49" charset="0"/>
              <a:buChar char="o"/>
              <a:defRPr/>
            </a:pPr>
            <a:r>
              <a:rPr lang="en-US" sz="2200" dirty="0" smtClean="0"/>
              <a:t>Unpaid Losses and LAE</a:t>
            </a:r>
          </a:p>
          <a:p>
            <a:pPr lvl="1" fontAlgn="auto">
              <a:spcAft>
                <a:spcPts val="0"/>
              </a:spcAft>
              <a:buSzPct val="70000"/>
              <a:buFont typeface="Courier New" pitchFamily="49" charset="0"/>
              <a:buChar char="o"/>
              <a:defRPr/>
            </a:pPr>
            <a:r>
              <a:rPr lang="en-US" sz="2200" dirty="0" smtClean="0"/>
              <a:t>Income Statement and Surplus</a:t>
            </a:r>
          </a:p>
          <a:p>
            <a:pPr lvl="1" fontAlgn="auto">
              <a:spcAft>
                <a:spcPts val="0"/>
              </a:spcAft>
              <a:buSzPct val="70000"/>
              <a:buFont typeface="Courier New" pitchFamily="49" charset="0"/>
              <a:buChar char="o"/>
              <a:defRPr/>
            </a:pPr>
            <a:r>
              <a:rPr lang="en-US" sz="2200" dirty="0" smtClean="0"/>
              <a:t>Risk-Based Capital</a:t>
            </a:r>
          </a:p>
          <a:p>
            <a:pPr lvl="1" fontAlgn="auto">
              <a:spcAft>
                <a:spcPts val="0"/>
              </a:spcAft>
              <a:buSzPct val="70000"/>
              <a:buFont typeface="Courier New" pitchFamily="49" charset="0"/>
              <a:buChar char="o"/>
              <a:defRPr/>
            </a:pPr>
            <a:r>
              <a:rPr lang="en-US" sz="2200" dirty="0" smtClean="0"/>
              <a:t>Cash Flow &amp; Liquidity</a:t>
            </a:r>
          </a:p>
          <a:p>
            <a:pPr lvl="1" fontAlgn="auto">
              <a:spcAft>
                <a:spcPts val="0"/>
              </a:spcAft>
              <a:buSzPct val="70000"/>
              <a:buFont typeface="Courier New" pitchFamily="49" charset="0"/>
              <a:buChar char="o"/>
              <a:defRPr/>
            </a:pPr>
            <a:r>
              <a:rPr lang="en-US" sz="2200" dirty="0" smtClean="0"/>
              <a:t>Reinsurance</a:t>
            </a:r>
          </a:p>
          <a:p>
            <a:pPr lvl="1" fontAlgn="auto">
              <a:spcAft>
                <a:spcPts val="0"/>
              </a:spcAft>
              <a:buSzPct val="70000"/>
              <a:buFont typeface="Courier New" pitchFamily="49" charset="0"/>
              <a:buChar char="o"/>
              <a:defRPr/>
            </a:pPr>
            <a:r>
              <a:rPr lang="en-US" sz="2200" dirty="0" smtClean="0"/>
              <a:t>Affiliated Transactions</a:t>
            </a:r>
          </a:p>
          <a:p>
            <a:pPr lvl="1" fontAlgn="auto">
              <a:spcAft>
                <a:spcPts val="0"/>
              </a:spcAft>
              <a:buSzPct val="70000"/>
              <a:buFont typeface="Courier New" pitchFamily="49" charset="0"/>
              <a:buChar char="o"/>
              <a:defRPr/>
            </a:pPr>
            <a:r>
              <a:rPr lang="en-US" sz="2200" dirty="0" smtClean="0"/>
              <a:t>MGAs &amp; TPAs</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10</a:t>
            </a:fld>
            <a:endParaRPr lang="en-US"/>
          </a:p>
        </p:txBody>
      </p:sp>
    </p:spTree>
    <p:extLst>
      <p:ext uri="{BB962C8B-B14F-4D97-AF65-F5344CB8AC3E}">
        <p14:creationId xmlns:p14="http://schemas.microsoft.com/office/powerpoint/2010/main" val="282430916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 y="457200"/>
            <a:ext cx="6096000" cy="533400"/>
          </a:xfrm>
        </p:spPr>
        <p:txBody>
          <a:bodyPr/>
          <a:lstStyle/>
          <a:p>
            <a:pPr fontAlgn="auto">
              <a:spcAft>
                <a:spcPts val="0"/>
              </a:spcAft>
              <a:defRPr/>
            </a:pPr>
            <a:r>
              <a:rPr lang="en-US" sz="4000" dirty="0" smtClean="0"/>
              <a:t>Handbook – Supplemental Procedures</a:t>
            </a:r>
          </a:p>
        </p:txBody>
      </p:sp>
      <p:sp>
        <p:nvSpPr>
          <p:cNvPr id="16387" name="Rectangle 3"/>
          <p:cNvSpPr>
            <a:spLocks noGrp="1" noChangeArrowheads="1"/>
          </p:cNvSpPr>
          <p:nvPr>
            <p:ph idx="1"/>
          </p:nvPr>
        </p:nvSpPr>
        <p:spPr>
          <a:xfrm>
            <a:off x="152400" y="1676400"/>
            <a:ext cx="7620000" cy="3276600"/>
          </a:xfrm>
        </p:spPr>
        <p:txBody>
          <a:bodyPr rtlCol="0">
            <a:normAutofit/>
          </a:bodyPr>
          <a:lstStyle/>
          <a:p>
            <a:pPr marL="0" indent="0" algn="just" fontAlgn="auto">
              <a:lnSpc>
                <a:spcPct val="90000"/>
              </a:lnSpc>
              <a:spcAft>
                <a:spcPts val="600"/>
              </a:spcAft>
              <a:buFont typeface="Wingdings" pitchFamily="2" charset="2"/>
              <a:buNone/>
              <a:defRPr/>
            </a:pPr>
            <a:r>
              <a:rPr lang="en-US" sz="2400" u="sng" dirty="0" smtClean="0"/>
              <a:t>Supplemental Procedures</a:t>
            </a:r>
          </a:p>
          <a:p>
            <a:pPr algn="just" fontAlgn="auto">
              <a:lnSpc>
                <a:spcPct val="90000"/>
              </a:lnSpc>
              <a:spcAft>
                <a:spcPts val="600"/>
              </a:spcAft>
              <a:buFont typeface="Arial" pitchFamily="34" charset="0"/>
              <a:buChar char="•"/>
              <a:defRPr/>
            </a:pPr>
            <a:r>
              <a:rPr lang="en-US" sz="2400" dirty="0" smtClean="0"/>
              <a:t>Management Considerations</a:t>
            </a:r>
          </a:p>
          <a:p>
            <a:pPr algn="just" fontAlgn="auto">
              <a:lnSpc>
                <a:spcPct val="90000"/>
              </a:lnSpc>
              <a:spcAft>
                <a:spcPts val="600"/>
              </a:spcAft>
              <a:buFont typeface="Arial" pitchFamily="34" charset="0"/>
              <a:buChar char="•"/>
              <a:defRPr/>
            </a:pPr>
            <a:r>
              <a:rPr lang="en-US" sz="2400" dirty="0" smtClean="0"/>
              <a:t>Audited Financial Report</a:t>
            </a:r>
          </a:p>
          <a:p>
            <a:pPr algn="just" fontAlgn="auto">
              <a:lnSpc>
                <a:spcPct val="90000"/>
              </a:lnSpc>
              <a:spcAft>
                <a:spcPts val="600"/>
              </a:spcAft>
              <a:buFont typeface="Arial" pitchFamily="34" charset="0"/>
              <a:buChar char="•"/>
              <a:defRPr/>
            </a:pPr>
            <a:r>
              <a:rPr lang="en-US" sz="2400" dirty="0" smtClean="0"/>
              <a:t>Statement of Actuarial Opinion &amp; Actuarial Opinion Summary</a:t>
            </a:r>
          </a:p>
          <a:p>
            <a:pPr algn="just" fontAlgn="auto">
              <a:lnSpc>
                <a:spcPct val="90000"/>
              </a:lnSpc>
              <a:spcAft>
                <a:spcPts val="600"/>
              </a:spcAft>
              <a:buFont typeface="Arial" pitchFamily="34" charset="0"/>
              <a:buChar char="•"/>
              <a:defRPr/>
            </a:pPr>
            <a:r>
              <a:rPr lang="en-US" sz="2400" dirty="0" smtClean="0"/>
              <a:t>Management’s Discussion and Analysis</a:t>
            </a:r>
          </a:p>
          <a:p>
            <a:pPr algn="just" fontAlgn="auto">
              <a:lnSpc>
                <a:spcPct val="90000"/>
              </a:lnSpc>
              <a:spcAft>
                <a:spcPts val="600"/>
              </a:spcAft>
              <a:buFont typeface="Arial" pitchFamily="34" charset="0"/>
              <a:buChar char="•"/>
              <a:defRPr/>
            </a:pPr>
            <a:r>
              <a:rPr lang="en-US" sz="2400" dirty="0" smtClean="0"/>
              <a:t>Holding Company Analysis</a:t>
            </a:r>
          </a:p>
          <a:p>
            <a:pPr algn="just" fontAlgn="auto">
              <a:lnSpc>
                <a:spcPct val="90000"/>
              </a:lnSpc>
              <a:spcAft>
                <a:spcPts val="0"/>
              </a:spcAft>
              <a:buFont typeface="Arial" pitchFamily="34" charset="0"/>
              <a:buChar char="»"/>
              <a:defRPr/>
            </a:pPr>
            <a:endParaRPr lang="en-US" sz="2400"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11</a:t>
            </a:fld>
            <a:endParaRPr lang="en-US"/>
          </a:p>
        </p:txBody>
      </p:sp>
    </p:spTree>
    <p:extLst>
      <p:ext uri="{BB962C8B-B14F-4D97-AF65-F5344CB8AC3E}">
        <p14:creationId xmlns:p14="http://schemas.microsoft.com/office/powerpoint/2010/main" val="144528134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 y="457200"/>
            <a:ext cx="6248400" cy="990600"/>
          </a:xfrm>
        </p:spPr>
        <p:txBody>
          <a:bodyPr/>
          <a:lstStyle/>
          <a:p>
            <a:pPr fontAlgn="auto">
              <a:spcAft>
                <a:spcPts val="0"/>
              </a:spcAft>
              <a:defRPr/>
            </a:pPr>
            <a:r>
              <a:rPr lang="en-US" sz="4000" dirty="0" smtClean="0"/>
              <a:t>Handbook – Supplemental Procedures</a:t>
            </a:r>
            <a:br>
              <a:rPr lang="en-US" sz="4000" dirty="0" smtClean="0"/>
            </a:br>
            <a:r>
              <a:rPr lang="en-US" sz="4000" dirty="0" smtClean="0"/>
              <a:t>Management Considerations</a:t>
            </a:r>
          </a:p>
        </p:txBody>
      </p:sp>
      <p:sp>
        <p:nvSpPr>
          <p:cNvPr id="325634" name="Rectangle 2"/>
          <p:cNvSpPr>
            <a:spLocks noGrp="1" noChangeArrowheads="1"/>
          </p:cNvSpPr>
          <p:nvPr>
            <p:ph idx="1"/>
          </p:nvPr>
        </p:nvSpPr>
        <p:spPr>
          <a:xfrm>
            <a:off x="76200" y="1668462"/>
            <a:ext cx="8153400" cy="4884738"/>
          </a:xfrm>
          <a:extLst/>
        </p:spPr>
        <p:txBody>
          <a:bodyPr lIns="90488" tIns="44450" rIns="90488" bIns="44450" rtlCol="0"/>
          <a:lstStyle/>
          <a:p>
            <a:pPr marL="0" indent="0" fontAlgn="auto">
              <a:lnSpc>
                <a:spcPct val="90000"/>
              </a:lnSpc>
              <a:spcAft>
                <a:spcPts val="0"/>
              </a:spcAft>
              <a:buFont typeface="Arial" pitchFamily="34" charset="0"/>
              <a:buNone/>
              <a:defRPr/>
            </a:pPr>
            <a:r>
              <a:rPr lang="en-US" sz="3600" dirty="0" smtClean="0"/>
              <a:t>Procedures address:</a:t>
            </a:r>
          </a:p>
          <a:p>
            <a:pPr fontAlgn="auto">
              <a:lnSpc>
                <a:spcPct val="90000"/>
              </a:lnSpc>
              <a:spcAft>
                <a:spcPts val="0"/>
              </a:spcAft>
              <a:buFont typeface="Arial" pitchFamily="34" charset="0"/>
              <a:buChar char="•"/>
              <a:defRPr/>
            </a:pPr>
            <a:r>
              <a:rPr lang="en-US" sz="3000" dirty="0" smtClean="0"/>
              <a:t>Assessment of corporate governance pertaining to the board of directors and management</a:t>
            </a:r>
          </a:p>
          <a:p>
            <a:pPr fontAlgn="auto">
              <a:lnSpc>
                <a:spcPct val="90000"/>
              </a:lnSpc>
              <a:spcAft>
                <a:spcPts val="0"/>
              </a:spcAft>
              <a:buFont typeface="Arial" pitchFamily="34" charset="0"/>
              <a:buChar char="•"/>
              <a:defRPr/>
            </a:pPr>
            <a:r>
              <a:rPr lang="en-US" sz="3000" dirty="0" smtClean="0"/>
              <a:t>Compliance with state statutes, accounting and reporting</a:t>
            </a:r>
          </a:p>
          <a:p>
            <a:pPr fontAlgn="auto">
              <a:lnSpc>
                <a:spcPct val="90000"/>
              </a:lnSpc>
              <a:spcAft>
                <a:spcPts val="0"/>
              </a:spcAft>
              <a:buFont typeface="Arial" pitchFamily="34" charset="0"/>
              <a:buChar char="•"/>
              <a:defRPr/>
            </a:pPr>
            <a:r>
              <a:rPr lang="en-US" sz="3000" dirty="0" smtClean="0"/>
              <a:t>Reputational risk</a:t>
            </a:r>
          </a:p>
          <a:p>
            <a:pPr fontAlgn="auto">
              <a:lnSpc>
                <a:spcPct val="90000"/>
              </a:lnSpc>
              <a:spcAft>
                <a:spcPts val="0"/>
              </a:spcAft>
              <a:buFont typeface="Arial" pitchFamily="34" charset="0"/>
              <a:buChar char="•"/>
              <a:defRPr/>
            </a:pPr>
            <a:r>
              <a:rPr lang="en-US" sz="3000" dirty="0" smtClean="0"/>
              <a:t>Legal issues</a:t>
            </a:r>
          </a:p>
          <a:p>
            <a:pPr fontAlgn="auto">
              <a:lnSpc>
                <a:spcPct val="90000"/>
              </a:lnSpc>
              <a:spcAft>
                <a:spcPts val="0"/>
              </a:spcAft>
              <a:buFont typeface="Arial" pitchFamily="34" charset="0"/>
              <a:buChar char="•"/>
              <a:defRPr/>
            </a:pPr>
            <a:r>
              <a:rPr lang="en-US" sz="3000" dirty="0" smtClean="0"/>
              <a:t>Business plans and projections</a:t>
            </a:r>
          </a:p>
          <a:p>
            <a:pPr fontAlgn="auto">
              <a:lnSpc>
                <a:spcPct val="90000"/>
              </a:lnSpc>
              <a:spcAft>
                <a:spcPts val="0"/>
              </a:spcAft>
              <a:buFont typeface="Arial" pitchFamily="34" charset="0"/>
              <a:buChar char="•"/>
              <a:defRPr/>
            </a:pPr>
            <a:r>
              <a:rPr lang="en-US" sz="3000" dirty="0" smtClean="0"/>
              <a:t>Risk management</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12</a:t>
            </a:fld>
            <a:endParaRPr lang="en-US"/>
          </a:p>
        </p:txBody>
      </p:sp>
    </p:spTree>
    <p:extLst>
      <p:ext uri="{BB962C8B-B14F-4D97-AF65-F5344CB8AC3E}">
        <p14:creationId xmlns:p14="http://schemas.microsoft.com/office/powerpoint/2010/main" val="28340227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 y="457200"/>
            <a:ext cx="6096000" cy="990600"/>
          </a:xfrm>
        </p:spPr>
        <p:txBody>
          <a:bodyPr/>
          <a:lstStyle/>
          <a:p>
            <a:pPr fontAlgn="auto">
              <a:spcAft>
                <a:spcPts val="0"/>
              </a:spcAft>
              <a:defRPr/>
            </a:pPr>
            <a:r>
              <a:rPr lang="en-US" sz="4000" dirty="0" smtClean="0"/>
              <a:t>Handbook – Supplemental Procedures</a:t>
            </a:r>
            <a:br>
              <a:rPr lang="en-US" sz="4000" dirty="0" smtClean="0"/>
            </a:br>
            <a:r>
              <a:rPr lang="en-US" sz="4000" dirty="0" smtClean="0"/>
              <a:t>Management Considerations</a:t>
            </a:r>
          </a:p>
        </p:txBody>
      </p:sp>
      <p:sp>
        <p:nvSpPr>
          <p:cNvPr id="325634" name="Rectangle 2"/>
          <p:cNvSpPr>
            <a:spLocks noGrp="1" noChangeArrowheads="1"/>
          </p:cNvSpPr>
          <p:nvPr>
            <p:ph idx="1"/>
          </p:nvPr>
        </p:nvSpPr>
        <p:spPr>
          <a:xfrm>
            <a:off x="76200" y="1744662"/>
            <a:ext cx="8153400" cy="4275138"/>
          </a:xfrm>
          <a:extLst/>
        </p:spPr>
        <p:txBody>
          <a:bodyPr lIns="90488" tIns="44450" rIns="90488" bIns="44450" rtlCol="0">
            <a:normAutofit fontScale="70000" lnSpcReduction="20000"/>
          </a:bodyPr>
          <a:lstStyle/>
          <a:p>
            <a:pPr fontAlgn="auto">
              <a:spcAft>
                <a:spcPts val="0"/>
              </a:spcAft>
              <a:buFont typeface="Arial" pitchFamily="34" charset="0"/>
              <a:buChar char="•"/>
              <a:defRPr/>
            </a:pPr>
            <a:r>
              <a:rPr lang="en-US" sz="3600" u="sng" dirty="0"/>
              <a:t>Special Note</a:t>
            </a:r>
            <a:r>
              <a:rPr lang="en-US" sz="3600" dirty="0"/>
              <a:t>: It may not be necessary to complete all procedures within this chapter. Procedures completed are based on the level of concern an analyst may have with management performance and the driving forces behind operations.</a:t>
            </a:r>
          </a:p>
          <a:p>
            <a:pPr fontAlgn="auto">
              <a:spcAft>
                <a:spcPts val="0"/>
              </a:spcAft>
              <a:buFont typeface="Arial" pitchFamily="34" charset="0"/>
              <a:buChar char="•"/>
              <a:defRPr/>
            </a:pPr>
            <a:endParaRPr lang="en-US" sz="3600" dirty="0"/>
          </a:p>
          <a:p>
            <a:pPr fontAlgn="auto">
              <a:spcAft>
                <a:spcPts val="0"/>
              </a:spcAft>
              <a:buFont typeface="Arial" pitchFamily="34" charset="0"/>
              <a:buChar char="•"/>
              <a:defRPr/>
            </a:pPr>
            <a:r>
              <a:rPr lang="en-US" sz="3600" dirty="0"/>
              <a:t>In performing analysis of management considerations, the analyst should utilize the risk-focused surveillance examination work that has been most recently completed related to these risk areas. Where applicable, the analyst should follow up on the work performed by the examiners including any comments or recommendations made by the examiners.</a:t>
            </a:r>
          </a:p>
          <a:p>
            <a:pPr marL="0" indent="0" fontAlgn="auto">
              <a:lnSpc>
                <a:spcPct val="90000"/>
              </a:lnSpc>
              <a:spcAft>
                <a:spcPts val="0"/>
              </a:spcAft>
              <a:buFont typeface="Arial" pitchFamily="34" charset="0"/>
              <a:buNone/>
              <a:defRPr/>
            </a:pPr>
            <a:endParaRPr lang="en-US" sz="3600"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13</a:t>
            </a:fld>
            <a:endParaRPr lang="en-US"/>
          </a:p>
        </p:txBody>
      </p:sp>
    </p:spTree>
    <p:extLst>
      <p:ext uri="{BB962C8B-B14F-4D97-AF65-F5344CB8AC3E}">
        <p14:creationId xmlns:p14="http://schemas.microsoft.com/office/powerpoint/2010/main" val="402875862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 y="381000"/>
            <a:ext cx="6248400" cy="990600"/>
          </a:xfrm>
        </p:spPr>
        <p:txBody>
          <a:bodyPr/>
          <a:lstStyle/>
          <a:p>
            <a:pPr fontAlgn="auto">
              <a:spcAft>
                <a:spcPts val="0"/>
              </a:spcAft>
              <a:defRPr/>
            </a:pPr>
            <a:r>
              <a:rPr lang="en-US" sz="4000" dirty="0" smtClean="0"/>
              <a:t>Handbook – Supplemental Procedures</a:t>
            </a:r>
            <a:br>
              <a:rPr lang="en-US" sz="4000" dirty="0" smtClean="0"/>
            </a:br>
            <a:r>
              <a:rPr lang="en-US" sz="4000" dirty="0" smtClean="0"/>
              <a:t>Audited Financial Report</a:t>
            </a:r>
          </a:p>
        </p:txBody>
      </p:sp>
      <p:sp>
        <p:nvSpPr>
          <p:cNvPr id="325634" name="Rectangle 2"/>
          <p:cNvSpPr>
            <a:spLocks noGrp="1" noChangeArrowheads="1"/>
          </p:cNvSpPr>
          <p:nvPr>
            <p:ph idx="1"/>
          </p:nvPr>
        </p:nvSpPr>
        <p:spPr>
          <a:xfrm>
            <a:off x="76200" y="1668462"/>
            <a:ext cx="8153400" cy="4656138"/>
          </a:xfrm>
          <a:extLst/>
        </p:spPr>
        <p:txBody>
          <a:bodyPr lIns="90488" tIns="44450" rIns="90488" bIns="44450" rtlCol="0">
            <a:normAutofit lnSpcReduction="10000"/>
          </a:bodyPr>
          <a:lstStyle/>
          <a:p>
            <a:pPr marL="0" indent="0" fontAlgn="auto">
              <a:lnSpc>
                <a:spcPct val="90000"/>
              </a:lnSpc>
              <a:spcAft>
                <a:spcPts val="0"/>
              </a:spcAft>
              <a:buFont typeface="Arial" pitchFamily="34" charset="0"/>
              <a:buNone/>
              <a:defRPr/>
            </a:pPr>
            <a:r>
              <a:rPr lang="en-US" sz="3600" dirty="0"/>
              <a:t>Procedures address:</a:t>
            </a:r>
          </a:p>
          <a:p>
            <a:pPr fontAlgn="auto">
              <a:lnSpc>
                <a:spcPct val="90000"/>
              </a:lnSpc>
              <a:spcAft>
                <a:spcPts val="0"/>
              </a:spcAft>
              <a:defRPr/>
            </a:pPr>
            <a:r>
              <a:rPr lang="en-US" sz="3600" dirty="0" smtClean="0"/>
              <a:t>Overview </a:t>
            </a:r>
            <a:r>
              <a:rPr lang="en-US" sz="3600" dirty="0"/>
              <a:t>of </a:t>
            </a:r>
            <a:r>
              <a:rPr lang="en-US" sz="3600" dirty="0" smtClean="0"/>
              <a:t>opinion</a:t>
            </a:r>
          </a:p>
          <a:p>
            <a:pPr lvl="1" fontAlgn="auto">
              <a:lnSpc>
                <a:spcPct val="90000"/>
              </a:lnSpc>
              <a:spcAft>
                <a:spcPts val="0"/>
              </a:spcAft>
              <a:buSzPct val="70000"/>
              <a:buFont typeface="Courier New" pitchFamily="49" charset="0"/>
              <a:buChar char="o"/>
              <a:defRPr/>
            </a:pPr>
            <a:r>
              <a:rPr lang="en-US" sz="2000" dirty="0" smtClean="0"/>
              <a:t>Opinion issued and rationale</a:t>
            </a:r>
          </a:p>
          <a:p>
            <a:pPr lvl="1" fontAlgn="auto">
              <a:lnSpc>
                <a:spcPct val="90000"/>
              </a:lnSpc>
              <a:spcAft>
                <a:spcPts val="0"/>
              </a:spcAft>
              <a:buSzPct val="70000"/>
              <a:buFont typeface="Courier New" pitchFamily="49" charset="0"/>
              <a:buChar char="o"/>
              <a:defRPr/>
            </a:pPr>
            <a:r>
              <a:rPr lang="en-US" sz="2000" dirty="0" smtClean="0"/>
              <a:t>Accounting basis and type of opinion (individual insurer or consolidated)</a:t>
            </a:r>
          </a:p>
          <a:p>
            <a:pPr lvl="1" fontAlgn="auto">
              <a:lnSpc>
                <a:spcPct val="90000"/>
              </a:lnSpc>
              <a:spcAft>
                <a:spcPts val="0"/>
              </a:spcAft>
              <a:buSzPct val="70000"/>
              <a:buFont typeface="Courier New" pitchFamily="49" charset="0"/>
              <a:buChar char="o"/>
              <a:defRPr/>
            </a:pPr>
            <a:r>
              <a:rPr lang="en-US" sz="2000" dirty="0" smtClean="0"/>
              <a:t>Data cross-checking to annual financial statement</a:t>
            </a:r>
            <a:endParaRPr lang="en-US" sz="2000" dirty="0"/>
          </a:p>
          <a:p>
            <a:pPr fontAlgn="auto">
              <a:lnSpc>
                <a:spcPct val="90000"/>
              </a:lnSpc>
              <a:spcAft>
                <a:spcPts val="0"/>
              </a:spcAft>
              <a:defRPr/>
            </a:pPr>
            <a:r>
              <a:rPr lang="en-US" sz="3600" dirty="0"/>
              <a:t>Internal controls</a:t>
            </a:r>
          </a:p>
          <a:p>
            <a:pPr fontAlgn="auto">
              <a:lnSpc>
                <a:spcPct val="90000"/>
              </a:lnSpc>
              <a:spcAft>
                <a:spcPts val="0"/>
              </a:spcAft>
              <a:defRPr/>
            </a:pPr>
            <a:r>
              <a:rPr lang="en-US" sz="3600" dirty="0"/>
              <a:t>CPA’s Letter of Qualifications</a:t>
            </a:r>
          </a:p>
          <a:p>
            <a:pPr fontAlgn="auto">
              <a:lnSpc>
                <a:spcPct val="90000"/>
              </a:lnSpc>
              <a:spcAft>
                <a:spcPts val="0"/>
              </a:spcAft>
              <a:defRPr/>
            </a:pPr>
            <a:r>
              <a:rPr lang="en-US" sz="3600" dirty="0"/>
              <a:t>Change in CPA</a:t>
            </a:r>
          </a:p>
          <a:p>
            <a:pPr fontAlgn="auto">
              <a:lnSpc>
                <a:spcPct val="90000"/>
              </a:lnSpc>
              <a:spcAft>
                <a:spcPts val="0"/>
              </a:spcAft>
              <a:defRPr/>
            </a:pPr>
            <a:r>
              <a:rPr lang="en-US" sz="3600" dirty="0" smtClean="0"/>
              <a:t>Audit Committee</a:t>
            </a:r>
            <a:endParaRPr lang="en-US" sz="3600" dirty="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14</a:t>
            </a:fld>
            <a:endParaRPr lang="en-US"/>
          </a:p>
        </p:txBody>
      </p:sp>
    </p:spTree>
    <p:extLst>
      <p:ext uri="{BB962C8B-B14F-4D97-AF65-F5344CB8AC3E}">
        <p14:creationId xmlns:p14="http://schemas.microsoft.com/office/powerpoint/2010/main" val="967458054"/>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 y="381000"/>
            <a:ext cx="8534400" cy="990600"/>
          </a:xfrm>
        </p:spPr>
        <p:txBody>
          <a:bodyPr/>
          <a:lstStyle/>
          <a:p>
            <a:pPr fontAlgn="auto">
              <a:spcAft>
                <a:spcPts val="0"/>
              </a:spcAft>
              <a:defRPr/>
            </a:pPr>
            <a:r>
              <a:rPr lang="en-US" sz="4000" dirty="0" smtClean="0"/>
              <a:t>Handbook – Supplemental Procedures</a:t>
            </a:r>
            <a:r>
              <a:rPr lang="en-US" sz="3200" dirty="0" smtClean="0"/>
              <a:t/>
            </a:r>
            <a:br>
              <a:rPr lang="en-US" sz="3200" dirty="0" smtClean="0"/>
            </a:br>
            <a:r>
              <a:rPr lang="en-US" sz="2400" dirty="0" smtClean="0"/>
              <a:t>Statement of Actuarial Opinion and Actuarial Opinion Summary</a:t>
            </a:r>
          </a:p>
        </p:txBody>
      </p:sp>
      <p:sp>
        <p:nvSpPr>
          <p:cNvPr id="327682" name="Rectangle 2"/>
          <p:cNvSpPr>
            <a:spLocks noGrp="1" noChangeArrowheads="1"/>
          </p:cNvSpPr>
          <p:nvPr>
            <p:ph idx="1"/>
          </p:nvPr>
        </p:nvSpPr>
        <p:spPr>
          <a:xfrm>
            <a:off x="76200" y="1676400"/>
            <a:ext cx="8077200" cy="5029200"/>
          </a:xfrm>
          <a:extLst/>
        </p:spPr>
        <p:txBody>
          <a:bodyPr lIns="90488" tIns="44450" rIns="90488" bIns="44450" rtlCol="0"/>
          <a:lstStyle/>
          <a:p>
            <a:pPr marL="0" indent="0" fontAlgn="auto">
              <a:lnSpc>
                <a:spcPct val="90000"/>
              </a:lnSpc>
              <a:spcAft>
                <a:spcPts val="0"/>
              </a:spcAft>
              <a:buFont typeface="Arial" pitchFamily="34" charset="0"/>
              <a:buNone/>
              <a:defRPr/>
            </a:pPr>
            <a:r>
              <a:rPr lang="en-US" dirty="0"/>
              <a:t>Procedures address:</a:t>
            </a:r>
          </a:p>
          <a:p>
            <a:pPr fontAlgn="auto">
              <a:lnSpc>
                <a:spcPct val="90000"/>
              </a:lnSpc>
              <a:spcAft>
                <a:spcPts val="0"/>
              </a:spcAft>
              <a:buFont typeface="Arial" pitchFamily="34" charset="0"/>
              <a:buChar char="•"/>
              <a:defRPr/>
            </a:pPr>
            <a:r>
              <a:rPr lang="en-US" dirty="0" smtClean="0"/>
              <a:t>Identification and qualifications of the </a:t>
            </a:r>
            <a:r>
              <a:rPr lang="en-US" dirty="0"/>
              <a:t>actuary</a:t>
            </a:r>
          </a:p>
          <a:p>
            <a:pPr fontAlgn="auto">
              <a:lnSpc>
                <a:spcPct val="90000"/>
              </a:lnSpc>
              <a:spcAft>
                <a:spcPts val="0"/>
              </a:spcAft>
              <a:buFont typeface="Arial" pitchFamily="34" charset="0"/>
              <a:buChar char="•"/>
              <a:defRPr/>
            </a:pPr>
            <a:r>
              <a:rPr lang="en-US" dirty="0" smtClean="0"/>
              <a:t>Scope of the opinion</a:t>
            </a:r>
            <a:endParaRPr lang="en-US" dirty="0"/>
          </a:p>
          <a:p>
            <a:pPr fontAlgn="auto">
              <a:lnSpc>
                <a:spcPct val="90000"/>
              </a:lnSpc>
              <a:spcAft>
                <a:spcPts val="0"/>
              </a:spcAft>
              <a:buFont typeface="Arial" pitchFamily="34" charset="0"/>
              <a:buChar char="•"/>
              <a:defRPr/>
            </a:pPr>
            <a:r>
              <a:rPr lang="en-US" dirty="0" smtClean="0"/>
              <a:t>The Opinion</a:t>
            </a:r>
            <a:endParaRPr lang="en-US" dirty="0"/>
          </a:p>
          <a:p>
            <a:pPr fontAlgn="auto">
              <a:lnSpc>
                <a:spcPct val="90000"/>
              </a:lnSpc>
              <a:spcAft>
                <a:spcPts val="0"/>
              </a:spcAft>
              <a:buFont typeface="Arial" pitchFamily="34" charset="0"/>
              <a:buChar char="•"/>
              <a:defRPr/>
            </a:pPr>
            <a:r>
              <a:rPr lang="en-US" dirty="0"/>
              <a:t>Relevant comments and exhibit disclosures</a:t>
            </a:r>
          </a:p>
          <a:p>
            <a:pPr fontAlgn="auto">
              <a:lnSpc>
                <a:spcPct val="90000"/>
              </a:lnSpc>
              <a:spcAft>
                <a:spcPts val="0"/>
              </a:spcAft>
              <a:buFont typeface="Arial" pitchFamily="34" charset="0"/>
              <a:buChar char="•"/>
              <a:defRPr/>
            </a:pPr>
            <a:r>
              <a:rPr lang="en-US" dirty="0" smtClean="0"/>
              <a:t>Conclusions and recommendations</a:t>
            </a:r>
          </a:p>
          <a:p>
            <a:pPr fontAlgn="auto">
              <a:lnSpc>
                <a:spcPct val="90000"/>
              </a:lnSpc>
              <a:spcAft>
                <a:spcPts val="0"/>
              </a:spcAft>
              <a:buFont typeface="Arial" pitchFamily="34" charset="0"/>
              <a:buChar char="•"/>
              <a:defRPr/>
            </a:pPr>
            <a:r>
              <a:rPr lang="en-US" dirty="0" smtClean="0"/>
              <a:t>Procedures related to the Actuarial Opinion Summary</a:t>
            </a:r>
            <a:endParaRPr lang="en-US" dirty="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15</a:t>
            </a:fld>
            <a:endParaRPr lang="en-US"/>
          </a:p>
        </p:txBody>
      </p:sp>
    </p:spTree>
    <p:extLst>
      <p:ext uri="{BB962C8B-B14F-4D97-AF65-F5344CB8AC3E}">
        <p14:creationId xmlns:p14="http://schemas.microsoft.com/office/powerpoint/2010/main" val="385937837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 y="457200"/>
            <a:ext cx="8534400" cy="990600"/>
          </a:xfrm>
        </p:spPr>
        <p:txBody>
          <a:bodyPr/>
          <a:lstStyle/>
          <a:p>
            <a:pPr fontAlgn="auto">
              <a:spcAft>
                <a:spcPts val="0"/>
              </a:spcAft>
              <a:defRPr/>
            </a:pPr>
            <a:r>
              <a:rPr lang="en-US" sz="4000" dirty="0" smtClean="0"/>
              <a:t>Handbook – Supplemental Procedures</a:t>
            </a:r>
            <a:br>
              <a:rPr lang="en-US" sz="4000" dirty="0" smtClean="0"/>
            </a:br>
            <a:r>
              <a:rPr lang="en-US" sz="4000" dirty="0" smtClean="0"/>
              <a:t>Management’s Discussion and Analysis</a:t>
            </a:r>
          </a:p>
        </p:txBody>
      </p:sp>
      <p:sp>
        <p:nvSpPr>
          <p:cNvPr id="329730" name="Rectangle 2"/>
          <p:cNvSpPr>
            <a:spLocks noGrp="1" noChangeArrowheads="1"/>
          </p:cNvSpPr>
          <p:nvPr>
            <p:ph idx="1"/>
          </p:nvPr>
        </p:nvSpPr>
        <p:spPr>
          <a:xfrm>
            <a:off x="76200" y="1676400"/>
            <a:ext cx="8458200" cy="4191000"/>
          </a:xfrm>
          <a:extLst/>
        </p:spPr>
        <p:txBody>
          <a:bodyPr lIns="90488" tIns="44450" rIns="90488" bIns="44450" rtlCol="0"/>
          <a:lstStyle/>
          <a:p>
            <a:pPr marL="0" indent="0" fontAlgn="auto">
              <a:lnSpc>
                <a:spcPct val="90000"/>
              </a:lnSpc>
              <a:spcAft>
                <a:spcPts val="0"/>
              </a:spcAft>
              <a:buFont typeface="Arial" pitchFamily="34" charset="0"/>
              <a:buNone/>
              <a:defRPr/>
            </a:pPr>
            <a:r>
              <a:rPr lang="en-US" sz="2400" dirty="0"/>
              <a:t>Procedures address:</a:t>
            </a:r>
          </a:p>
          <a:p>
            <a:pPr fontAlgn="auto">
              <a:lnSpc>
                <a:spcPct val="90000"/>
              </a:lnSpc>
              <a:spcAft>
                <a:spcPts val="0"/>
              </a:spcAft>
              <a:buFont typeface="Arial" pitchFamily="34" charset="0"/>
              <a:buChar char="•"/>
              <a:defRPr/>
            </a:pPr>
            <a:r>
              <a:rPr lang="en-US" sz="2400" dirty="0" smtClean="0"/>
              <a:t>Overview </a:t>
            </a:r>
            <a:r>
              <a:rPr lang="en-US" sz="2400" dirty="0"/>
              <a:t>of filing in accordance with Annual Statement Instructions</a:t>
            </a:r>
          </a:p>
          <a:p>
            <a:pPr fontAlgn="auto">
              <a:lnSpc>
                <a:spcPct val="90000"/>
              </a:lnSpc>
              <a:spcAft>
                <a:spcPts val="0"/>
              </a:spcAft>
              <a:buFont typeface="Arial" pitchFamily="34" charset="0"/>
              <a:buChar char="•"/>
              <a:defRPr/>
            </a:pPr>
            <a:r>
              <a:rPr lang="en-US" sz="2400" dirty="0" smtClean="0"/>
              <a:t>Non-consolidated </a:t>
            </a:r>
            <a:r>
              <a:rPr lang="en-US" sz="2400" dirty="0"/>
              <a:t>basis?</a:t>
            </a:r>
          </a:p>
          <a:p>
            <a:pPr fontAlgn="auto">
              <a:lnSpc>
                <a:spcPct val="90000"/>
              </a:lnSpc>
              <a:spcAft>
                <a:spcPts val="0"/>
              </a:spcAft>
              <a:buFont typeface="Arial" pitchFamily="34" charset="0"/>
              <a:buChar char="•"/>
              <a:defRPr/>
            </a:pPr>
            <a:r>
              <a:rPr lang="en-US" sz="2400" dirty="0"/>
              <a:t>Results of operations</a:t>
            </a:r>
          </a:p>
          <a:p>
            <a:pPr fontAlgn="auto">
              <a:lnSpc>
                <a:spcPct val="90000"/>
              </a:lnSpc>
              <a:spcAft>
                <a:spcPts val="0"/>
              </a:spcAft>
              <a:buFont typeface="Arial" pitchFamily="34" charset="0"/>
              <a:buChar char="•"/>
              <a:defRPr/>
            </a:pPr>
            <a:r>
              <a:rPr lang="en-US" sz="2400" dirty="0"/>
              <a:t>Prospective information</a:t>
            </a:r>
          </a:p>
          <a:p>
            <a:pPr fontAlgn="auto">
              <a:lnSpc>
                <a:spcPct val="90000"/>
              </a:lnSpc>
              <a:spcAft>
                <a:spcPts val="0"/>
              </a:spcAft>
              <a:buFont typeface="Arial" pitchFamily="34" charset="0"/>
              <a:buChar char="•"/>
              <a:defRPr/>
            </a:pPr>
            <a:r>
              <a:rPr lang="en-US" sz="2400" dirty="0"/>
              <a:t>Material changes </a:t>
            </a:r>
          </a:p>
          <a:p>
            <a:pPr fontAlgn="auto">
              <a:lnSpc>
                <a:spcPct val="90000"/>
              </a:lnSpc>
              <a:spcAft>
                <a:spcPts val="0"/>
              </a:spcAft>
              <a:buFont typeface="Arial" pitchFamily="34" charset="0"/>
              <a:buChar char="•"/>
              <a:defRPr/>
            </a:pPr>
            <a:r>
              <a:rPr lang="en-US" sz="2400" dirty="0" smtClean="0"/>
              <a:t>Assessment of balance sheet and liquidity</a:t>
            </a:r>
            <a:endParaRPr lang="en-US" sz="2400" dirty="0"/>
          </a:p>
          <a:p>
            <a:pPr fontAlgn="auto">
              <a:lnSpc>
                <a:spcPct val="90000"/>
              </a:lnSpc>
              <a:spcAft>
                <a:spcPts val="0"/>
              </a:spcAft>
              <a:buFont typeface="Arial" pitchFamily="34" charset="0"/>
              <a:buChar char="•"/>
              <a:defRPr/>
            </a:pPr>
            <a:r>
              <a:rPr lang="en-US" sz="2400" dirty="0" smtClean="0"/>
              <a:t>Assessment of investment transactions</a:t>
            </a:r>
            <a:endParaRPr lang="en-US" sz="2400" dirty="0"/>
          </a:p>
          <a:p>
            <a:pPr fontAlgn="auto">
              <a:lnSpc>
                <a:spcPct val="90000"/>
              </a:lnSpc>
              <a:spcAft>
                <a:spcPts val="0"/>
              </a:spcAft>
              <a:buFont typeface="Arial" pitchFamily="34" charset="0"/>
              <a:buChar char="•"/>
              <a:defRPr/>
            </a:pPr>
            <a:r>
              <a:rPr lang="en-US" sz="2400" dirty="0" smtClean="0"/>
              <a:t>Summary and conclusion</a:t>
            </a:r>
            <a:endParaRPr lang="en-US" sz="2400" dirty="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16</a:t>
            </a:fld>
            <a:endParaRPr lang="en-US"/>
          </a:p>
        </p:txBody>
      </p:sp>
    </p:spTree>
    <p:extLst>
      <p:ext uri="{BB962C8B-B14F-4D97-AF65-F5344CB8AC3E}">
        <p14:creationId xmlns:p14="http://schemas.microsoft.com/office/powerpoint/2010/main" val="53252554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 y="381000"/>
            <a:ext cx="8534400" cy="990600"/>
          </a:xfrm>
        </p:spPr>
        <p:txBody>
          <a:bodyPr/>
          <a:lstStyle/>
          <a:p>
            <a:pPr fontAlgn="auto">
              <a:spcAft>
                <a:spcPts val="0"/>
              </a:spcAft>
              <a:defRPr/>
            </a:pPr>
            <a:r>
              <a:rPr lang="en-US" sz="4000" dirty="0" smtClean="0"/>
              <a:t>Handbook – Supplemental Procedures</a:t>
            </a:r>
            <a:br>
              <a:rPr lang="en-US" sz="4000" dirty="0" smtClean="0"/>
            </a:br>
            <a:r>
              <a:rPr lang="en-US" sz="4000" dirty="0" smtClean="0"/>
              <a:t>Holding Company Analysis</a:t>
            </a:r>
          </a:p>
        </p:txBody>
      </p:sp>
      <p:sp>
        <p:nvSpPr>
          <p:cNvPr id="331778" name="Rectangle 2"/>
          <p:cNvSpPr>
            <a:spLocks noGrp="1" noChangeArrowheads="1"/>
          </p:cNvSpPr>
          <p:nvPr>
            <p:ph idx="1"/>
          </p:nvPr>
        </p:nvSpPr>
        <p:spPr>
          <a:xfrm>
            <a:off x="76200" y="1676400"/>
            <a:ext cx="8532812" cy="4495800"/>
          </a:xfrm>
          <a:extLst/>
        </p:spPr>
        <p:txBody>
          <a:bodyPr lIns="90488" tIns="44450" rIns="90488" bIns="44450" rtlCol="0"/>
          <a:lstStyle/>
          <a:p>
            <a:pPr marL="0" indent="0" fontAlgn="auto">
              <a:lnSpc>
                <a:spcPct val="90000"/>
              </a:lnSpc>
              <a:spcAft>
                <a:spcPts val="0"/>
              </a:spcAft>
              <a:buFont typeface="Arial" pitchFamily="34" charset="0"/>
              <a:buNone/>
              <a:defRPr/>
            </a:pPr>
            <a:r>
              <a:rPr lang="en-US" sz="2800" dirty="0"/>
              <a:t>Procedures address:</a:t>
            </a:r>
          </a:p>
          <a:p>
            <a:pPr fontAlgn="auto">
              <a:lnSpc>
                <a:spcPct val="90000"/>
              </a:lnSpc>
              <a:spcAft>
                <a:spcPts val="0"/>
              </a:spcAft>
              <a:defRPr/>
            </a:pPr>
            <a:r>
              <a:rPr lang="en-US" sz="2800" dirty="0" smtClean="0"/>
              <a:t>Holding </a:t>
            </a:r>
            <a:r>
              <a:rPr lang="en-US" sz="2800" dirty="0"/>
              <a:t>company structure</a:t>
            </a:r>
          </a:p>
          <a:p>
            <a:pPr fontAlgn="auto">
              <a:lnSpc>
                <a:spcPct val="90000"/>
              </a:lnSpc>
              <a:spcAft>
                <a:spcPts val="0"/>
              </a:spcAft>
              <a:defRPr/>
            </a:pPr>
            <a:r>
              <a:rPr lang="en-US" sz="2800" dirty="0"/>
              <a:t>Interstate coordination</a:t>
            </a:r>
          </a:p>
          <a:p>
            <a:pPr fontAlgn="auto">
              <a:lnSpc>
                <a:spcPct val="90000"/>
              </a:lnSpc>
              <a:spcAft>
                <a:spcPts val="0"/>
              </a:spcAft>
              <a:defRPr/>
            </a:pPr>
            <a:r>
              <a:rPr lang="en-US" sz="2800" dirty="0"/>
              <a:t>Evaluate financial condition of holding company</a:t>
            </a:r>
          </a:p>
          <a:p>
            <a:pPr fontAlgn="auto">
              <a:lnSpc>
                <a:spcPct val="90000"/>
              </a:lnSpc>
              <a:spcAft>
                <a:spcPts val="0"/>
              </a:spcAft>
              <a:defRPr/>
            </a:pPr>
            <a:r>
              <a:rPr lang="en-US" sz="2800" dirty="0"/>
              <a:t>Form A – </a:t>
            </a:r>
            <a:r>
              <a:rPr lang="en-US" sz="2200" dirty="0"/>
              <a:t>Statement of Acquisition of Control of or Merger with a Domestic Insurer</a:t>
            </a:r>
          </a:p>
          <a:p>
            <a:pPr fontAlgn="auto">
              <a:lnSpc>
                <a:spcPct val="90000"/>
              </a:lnSpc>
              <a:spcAft>
                <a:spcPts val="0"/>
              </a:spcAft>
              <a:defRPr/>
            </a:pPr>
            <a:r>
              <a:rPr lang="en-US" sz="2800" dirty="0"/>
              <a:t>Form B – </a:t>
            </a:r>
            <a:r>
              <a:rPr lang="en-US" sz="2200" dirty="0"/>
              <a:t>Insurance Holding Company System Annual Registration Statement</a:t>
            </a:r>
          </a:p>
          <a:p>
            <a:pPr fontAlgn="auto">
              <a:lnSpc>
                <a:spcPct val="90000"/>
              </a:lnSpc>
              <a:spcAft>
                <a:spcPts val="0"/>
              </a:spcAft>
              <a:defRPr/>
            </a:pPr>
            <a:r>
              <a:rPr lang="en-US" sz="2800" dirty="0"/>
              <a:t>Form D – </a:t>
            </a:r>
            <a:r>
              <a:rPr lang="en-US" sz="2200" dirty="0"/>
              <a:t>Prior Notice of a Transaction</a:t>
            </a:r>
          </a:p>
          <a:p>
            <a:pPr fontAlgn="auto">
              <a:lnSpc>
                <a:spcPct val="90000"/>
              </a:lnSpc>
              <a:spcAft>
                <a:spcPts val="0"/>
              </a:spcAft>
              <a:defRPr/>
            </a:pPr>
            <a:r>
              <a:rPr lang="en-US" sz="2800" dirty="0" smtClean="0"/>
              <a:t>Extraordinary Dividend/Distributions</a:t>
            </a:r>
            <a:endParaRPr lang="en-US" sz="2800" dirty="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17</a:t>
            </a:fld>
            <a:endParaRPr lang="en-US"/>
          </a:p>
        </p:txBody>
      </p:sp>
    </p:spTree>
    <p:extLst>
      <p:ext uri="{BB962C8B-B14F-4D97-AF65-F5344CB8AC3E}">
        <p14:creationId xmlns:p14="http://schemas.microsoft.com/office/powerpoint/2010/main" val="3378836305"/>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a:xfrm>
            <a:off x="76200" y="381000"/>
            <a:ext cx="8382000" cy="685800"/>
          </a:xfrm>
        </p:spPr>
        <p:txBody>
          <a:bodyPr/>
          <a:lstStyle/>
          <a:p>
            <a:pPr fontAlgn="auto">
              <a:spcAft>
                <a:spcPts val="0"/>
              </a:spcAft>
              <a:defRPr/>
            </a:pPr>
            <a:r>
              <a:rPr lang="en-US" sz="4000" dirty="0" smtClean="0"/>
              <a:t>Handbook – Holding Company Analysis</a:t>
            </a:r>
          </a:p>
        </p:txBody>
      </p:sp>
      <p:sp>
        <p:nvSpPr>
          <p:cNvPr id="60418" name="Rectangle 3"/>
          <p:cNvSpPr>
            <a:spLocks noGrp="1" noChangeArrowheads="1"/>
          </p:cNvSpPr>
          <p:nvPr>
            <p:ph idx="1"/>
          </p:nvPr>
        </p:nvSpPr>
        <p:spPr>
          <a:xfrm>
            <a:off x="76200" y="1295400"/>
            <a:ext cx="7848600" cy="5181600"/>
          </a:xfrm>
        </p:spPr>
        <p:txBody>
          <a:bodyPr/>
          <a:lstStyle/>
          <a:p>
            <a:pPr>
              <a:lnSpc>
                <a:spcPct val="80000"/>
              </a:lnSpc>
              <a:buFont typeface="Arial" pitchFamily="34" charset="0"/>
              <a:buChar char="•"/>
            </a:pPr>
            <a:r>
              <a:rPr lang="en-US" dirty="0" smtClean="0"/>
              <a:t>Holding company analysis is a standard part of the financial analysis process as outlined in the </a:t>
            </a:r>
            <a:r>
              <a:rPr lang="en-US" i="1" dirty="0" smtClean="0"/>
              <a:t>NAIC’s Financial Analysis Handbook</a:t>
            </a:r>
          </a:p>
          <a:p>
            <a:pPr lvl="1">
              <a:lnSpc>
                <a:spcPct val="80000"/>
              </a:lnSpc>
              <a:buSzPct val="70000"/>
              <a:buFont typeface="Courier New" pitchFamily="49" charset="0"/>
              <a:buChar char="o"/>
            </a:pPr>
            <a:r>
              <a:rPr lang="en-US" sz="2500" dirty="0" smtClean="0"/>
              <a:t>Includes reviewing the upstream and downstream holding company entities (both financial or non-financial entities)</a:t>
            </a:r>
          </a:p>
          <a:p>
            <a:pPr lvl="1">
              <a:lnSpc>
                <a:spcPct val="80000"/>
              </a:lnSpc>
              <a:buSzPct val="70000"/>
              <a:buFont typeface="Courier New" pitchFamily="49" charset="0"/>
              <a:buChar char="o"/>
            </a:pPr>
            <a:r>
              <a:rPr lang="en-US" sz="2500" dirty="0" smtClean="0"/>
              <a:t>Understanding the structure, affiliated relationships, financial condition, management, etc.</a:t>
            </a:r>
          </a:p>
          <a:p>
            <a:pPr lvl="1">
              <a:lnSpc>
                <a:spcPct val="80000"/>
              </a:lnSpc>
              <a:buSzPct val="70000"/>
              <a:buFont typeface="Courier New" pitchFamily="49" charset="0"/>
              <a:buChar char="o"/>
            </a:pPr>
            <a:r>
              <a:rPr lang="en-US" sz="2500" dirty="0" smtClean="0"/>
              <a:t>Utilizing public information, such as SEC filings, international filings, and/or requested information</a:t>
            </a:r>
          </a:p>
          <a:p>
            <a:pPr lvl="1">
              <a:lnSpc>
                <a:spcPct val="80000"/>
              </a:lnSpc>
            </a:pPr>
            <a:endParaRPr lang="en-US"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18</a:t>
            </a:fld>
            <a:endParaRPr lang="en-US"/>
          </a:p>
        </p:txBody>
      </p:sp>
    </p:spTree>
    <p:extLst>
      <p:ext uri="{BB962C8B-B14F-4D97-AF65-F5344CB8AC3E}">
        <p14:creationId xmlns:p14="http://schemas.microsoft.com/office/powerpoint/2010/main" val="459800341"/>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6200" y="609600"/>
            <a:ext cx="8382000" cy="685800"/>
          </a:xfrm>
        </p:spPr>
        <p:txBody>
          <a:bodyPr/>
          <a:lstStyle/>
          <a:p>
            <a:pPr fontAlgn="auto">
              <a:spcAft>
                <a:spcPts val="0"/>
              </a:spcAft>
              <a:defRPr/>
            </a:pPr>
            <a:r>
              <a:rPr lang="en-US" sz="4000" dirty="0" smtClean="0"/>
              <a:t>Holding Company Analysis Considerations</a:t>
            </a:r>
          </a:p>
        </p:txBody>
      </p:sp>
      <p:sp>
        <p:nvSpPr>
          <p:cNvPr id="62465" name="Rectangle 3"/>
          <p:cNvSpPr>
            <a:spLocks noGrp="1" noChangeArrowheads="1"/>
          </p:cNvSpPr>
          <p:nvPr>
            <p:ph idx="1"/>
          </p:nvPr>
        </p:nvSpPr>
        <p:spPr>
          <a:xfrm>
            <a:off x="76200" y="1489075"/>
            <a:ext cx="7924800" cy="3463925"/>
          </a:xfrm>
        </p:spPr>
        <p:txBody>
          <a:bodyPr/>
          <a:lstStyle/>
          <a:p>
            <a:pPr>
              <a:lnSpc>
                <a:spcPct val="90000"/>
              </a:lnSpc>
            </a:pPr>
            <a:r>
              <a:rPr lang="en-US" sz="2500" dirty="0" smtClean="0">
                <a:latin typeface="Times New Roman" pitchFamily="18" charset="0"/>
              </a:rPr>
              <a:t>NAIC has been conducting HC analysis training for state insurance departments</a:t>
            </a:r>
          </a:p>
          <a:p>
            <a:pPr>
              <a:lnSpc>
                <a:spcPct val="90000"/>
              </a:lnSpc>
            </a:pPr>
            <a:r>
              <a:rPr lang="en-US" sz="2500" dirty="0" smtClean="0">
                <a:latin typeface="Times New Roman" pitchFamily="18" charset="0"/>
              </a:rPr>
              <a:t>Recently adopted amendments to accreditation program for Part B – Financial Analysis guidelines with regard to HC analysis effective 2012 </a:t>
            </a:r>
          </a:p>
          <a:p>
            <a:pPr>
              <a:lnSpc>
                <a:spcPct val="90000"/>
              </a:lnSpc>
            </a:pPr>
            <a:r>
              <a:rPr lang="en-US" sz="2500" dirty="0" smtClean="0">
                <a:latin typeface="Times New Roman" pitchFamily="18" charset="0"/>
              </a:rPr>
              <a:t>GSIWG continues to create best practices and standards for HC analysis</a:t>
            </a:r>
          </a:p>
          <a:p>
            <a:pPr>
              <a:lnSpc>
                <a:spcPct val="90000"/>
              </a:lnSpc>
            </a:pPr>
            <a:r>
              <a:rPr lang="en-US" sz="2500" dirty="0" smtClean="0">
                <a:latin typeface="Times New Roman" pitchFamily="18" charset="0"/>
              </a:rPr>
              <a:t>Focus on lead state report</a:t>
            </a:r>
          </a:p>
          <a:p>
            <a:pPr>
              <a:lnSpc>
                <a:spcPct val="90000"/>
              </a:lnSpc>
            </a:pPr>
            <a:r>
              <a:rPr lang="en-US" sz="2500" dirty="0" smtClean="0">
                <a:latin typeface="Times New Roman" pitchFamily="18" charset="0"/>
              </a:rPr>
              <a:t>Maintaining the Holding Company Analysis Liaison List</a:t>
            </a:r>
          </a:p>
          <a:p>
            <a:pPr>
              <a:lnSpc>
                <a:spcPct val="90000"/>
              </a:lnSpc>
            </a:pPr>
            <a:endParaRPr lang="en-US" sz="2500" dirty="0" smtClean="0">
              <a:latin typeface="Times New Roman" pitchFamily="18" charset="0"/>
            </a:endParaRP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19</a:t>
            </a:fld>
            <a:endParaRPr lang="en-US"/>
          </a:p>
        </p:txBody>
      </p:sp>
    </p:spTree>
    <p:extLst>
      <p:ext uri="{BB962C8B-B14F-4D97-AF65-F5344CB8AC3E}">
        <p14:creationId xmlns:p14="http://schemas.microsoft.com/office/powerpoint/2010/main" val="144275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762000" y="533400"/>
            <a:ext cx="7772400" cy="533400"/>
          </a:xfrm>
        </p:spPr>
        <p:txBody>
          <a:bodyPr/>
          <a:lstStyle/>
          <a:p>
            <a:pPr fontAlgn="auto">
              <a:spcAft>
                <a:spcPts val="0"/>
              </a:spcAft>
              <a:defRPr/>
            </a:pPr>
            <a:r>
              <a:rPr lang="en-US" sz="4000" dirty="0" smtClean="0"/>
              <a:t>Presentation Overview</a:t>
            </a:r>
          </a:p>
        </p:txBody>
      </p:sp>
      <p:sp>
        <p:nvSpPr>
          <p:cNvPr id="17410" name="Rectangle 3"/>
          <p:cNvSpPr>
            <a:spLocks noGrp="1" noChangeArrowheads="1"/>
          </p:cNvSpPr>
          <p:nvPr>
            <p:ph idx="1"/>
          </p:nvPr>
        </p:nvSpPr>
        <p:spPr>
          <a:xfrm>
            <a:off x="457200" y="1676400"/>
            <a:ext cx="7696200" cy="3124200"/>
          </a:xfrm>
        </p:spPr>
        <p:txBody>
          <a:bodyPr/>
          <a:lstStyle/>
          <a:p>
            <a:r>
              <a:rPr lang="en-US" sz="3000" dirty="0" smtClean="0"/>
              <a:t>Overview of the Financial Analysis Handbook (Handbook)</a:t>
            </a:r>
          </a:p>
          <a:p>
            <a:r>
              <a:rPr lang="en-US" sz="3000" dirty="0" smtClean="0"/>
              <a:t>Financial Analysis vs. Financial Examiner Roles</a:t>
            </a:r>
          </a:p>
          <a:p>
            <a:r>
              <a:rPr lang="en-US" sz="3000" dirty="0" smtClean="0"/>
              <a:t>NAIC I-SITE Reports &amp; Insurer Profile Summary</a:t>
            </a:r>
          </a:p>
          <a:p>
            <a:endParaRPr lang="en-US" dirty="0" smtClean="0"/>
          </a:p>
          <a:p>
            <a:pPr>
              <a:buFont typeface="Wingdings" pitchFamily="2" charset="2"/>
              <a:buNone/>
            </a:pPr>
            <a:endParaRPr lang="en-US"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2</a:t>
            </a:fld>
            <a:endParaRPr lang="en-US"/>
          </a:p>
        </p:txBody>
      </p:sp>
    </p:spTree>
    <p:extLst>
      <p:ext uri="{BB962C8B-B14F-4D97-AF65-F5344CB8AC3E}">
        <p14:creationId xmlns:p14="http://schemas.microsoft.com/office/powerpoint/2010/main" val="4021893439"/>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2"/>
          <p:cNvSpPr>
            <a:spLocks noGrp="1" noChangeArrowheads="1"/>
          </p:cNvSpPr>
          <p:nvPr>
            <p:ph type="title"/>
          </p:nvPr>
        </p:nvSpPr>
        <p:spPr>
          <a:xfrm>
            <a:off x="76200" y="304800"/>
            <a:ext cx="8229600" cy="685800"/>
          </a:xfrm>
        </p:spPr>
        <p:txBody>
          <a:bodyPr>
            <a:normAutofit/>
          </a:bodyPr>
          <a:lstStyle/>
          <a:p>
            <a:pPr fontAlgn="auto">
              <a:spcAft>
                <a:spcPts val="0"/>
              </a:spcAft>
              <a:defRPr/>
            </a:pPr>
            <a:r>
              <a:rPr lang="en-US" sz="4000" dirty="0" smtClean="0"/>
              <a:t>Link to SEC Filings</a:t>
            </a:r>
          </a:p>
        </p:txBody>
      </p:sp>
      <p:pic>
        <p:nvPicPr>
          <p:cNvPr id="6656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2133600"/>
            <a:ext cx="79248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3"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4371975"/>
            <a:ext cx="79248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4" name="Line 4"/>
          <p:cNvSpPr>
            <a:spLocks noChangeShapeType="1"/>
          </p:cNvSpPr>
          <p:nvPr/>
        </p:nvSpPr>
        <p:spPr bwMode="auto">
          <a:xfrm flipH="1">
            <a:off x="5638800" y="5257800"/>
            <a:ext cx="1295400" cy="0"/>
          </a:xfrm>
          <a:prstGeom prst="line">
            <a:avLst/>
          </a:prstGeom>
          <a:noFill/>
          <a:ln w="63500">
            <a:solidFill>
              <a:schemeClr val="folHlink"/>
            </a:solidFill>
            <a:miter lim="800000"/>
            <a:headEnd type="none" w="sm" len="sm"/>
            <a:tailEnd type="stealth" w="lg" len="lg"/>
          </a:ln>
          <a:extLst>
            <a:ext uri="{909E8E84-426E-40DD-AFC4-6F175D3DCCD1}">
              <a14:hiddenFill xmlns:a14="http://schemas.microsoft.com/office/drawing/2010/main">
                <a:noFill/>
              </a14:hiddenFill>
            </a:ext>
          </a:extLst>
        </p:spPr>
        <p:txBody>
          <a:bodyPr wrap="none" anchor="ctr"/>
          <a:lstStyle/>
          <a:p>
            <a:endParaRPr lang="en-US">
              <a:solidFill>
                <a:srgbClr val="4D5B6B"/>
              </a:solidFill>
            </a:endParaRP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20</a:t>
            </a:fld>
            <a:endParaRPr lang="en-US"/>
          </a:p>
        </p:txBody>
      </p:sp>
    </p:spTree>
    <p:extLst>
      <p:ext uri="{BB962C8B-B14F-4D97-AF65-F5344CB8AC3E}">
        <p14:creationId xmlns:p14="http://schemas.microsoft.com/office/powerpoint/2010/main" val="267870428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 Box 7"/>
          <p:cNvSpPr txBox="1">
            <a:spLocks noChangeArrowheads="1"/>
          </p:cNvSpPr>
          <p:nvPr/>
        </p:nvSpPr>
        <p:spPr bwMode="auto">
          <a:xfrm>
            <a:off x="0" y="9906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a:solidFill>
                <a:srgbClr val="4D5B6B"/>
              </a:solidFill>
              <a:latin typeface="Tahoma" pitchFamily="34" charset="0"/>
            </a:endParaRPr>
          </a:p>
        </p:txBody>
      </p:sp>
      <p:pic>
        <p:nvPicPr>
          <p:cNvPr id="6861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990600"/>
            <a:ext cx="8305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title"/>
          </p:nvPr>
        </p:nvSpPr>
        <p:spPr>
          <a:xfrm>
            <a:off x="76200" y="152400"/>
            <a:ext cx="8534400" cy="762000"/>
          </a:xfrm>
        </p:spPr>
        <p:txBody>
          <a:bodyPr/>
          <a:lstStyle/>
          <a:p>
            <a:pPr fontAlgn="auto">
              <a:spcAft>
                <a:spcPts val="0"/>
              </a:spcAft>
              <a:defRPr/>
            </a:pPr>
            <a:r>
              <a:rPr lang="en-US" sz="4000" dirty="0" smtClean="0"/>
              <a:t>Lead State Report</a:t>
            </a:r>
            <a:endParaRPr lang="en-US" sz="4000" dirty="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21</a:t>
            </a:fld>
            <a:endParaRPr lang="en-US"/>
          </a:p>
        </p:txBody>
      </p:sp>
    </p:spTree>
    <p:extLst>
      <p:ext uri="{BB962C8B-B14F-4D97-AF65-F5344CB8AC3E}">
        <p14:creationId xmlns:p14="http://schemas.microsoft.com/office/powerpoint/2010/main" val="1129192856"/>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76200" y="228600"/>
            <a:ext cx="8534400" cy="762000"/>
          </a:xfrm>
        </p:spPr>
        <p:txBody>
          <a:bodyPr/>
          <a:lstStyle/>
          <a:p>
            <a:pPr fontAlgn="auto">
              <a:spcAft>
                <a:spcPts val="0"/>
              </a:spcAft>
              <a:defRPr/>
            </a:pPr>
            <a:r>
              <a:rPr lang="en-US" sz="4000" dirty="0" smtClean="0"/>
              <a:t>Handbook - Quarterly </a:t>
            </a:r>
            <a:r>
              <a:rPr lang="en-US" sz="4000" dirty="0"/>
              <a:t>Procedures</a:t>
            </a:r>
          </a:p>
        </p:txBody>
      </p:sp>
      <p:sp>
        <p:nvSpPr>
          <p:cNvPr id="461827" name="Rectangle 3"/>
          <p:cNvSpPr>
            <a:spLocks noGrp="1" noChangeArrowheads="1"/>
          </p:cNvSpPr>
          <p:nvPr>
            <p:ph idx="1"/>
          </p:nvPr>
        </p:nvSpPr>
        <p:spPr>
          <a:xfrm>
            <a:off x="76200" y="1219200"/>
            <a:ext cx="7772400" cy="5181600"/>
          </a:xfrm>
        </p:spPr>
        <p:txBody>
          <a:bodyPr rtlCol="0">
            <a:normAutofit fontScale="85000" lnSpcReduction="10000"/>
          </a:bodyPr>
          <a:lstStyle/>
          <a:p>
            <a:pPr algn="just" fontAlgn="auto">
              <a:spcAft>
                <a:spcPts val="0"/>
              </a:spcAft>
              <a:defRPr/>
            </a:pPr>
            <a:r>
              <a:rPr lang="en-US" sz="3000" dirty="0"/>
              <a:t>Level 1 </a:t>
            </a:r>
            <a:r>
              <a:rPr lang="en-US" sz="3000" dirty="0" smtClean="0"/>
              <a:t>and 2 procedures </a:t>
            </a:r>
            <a:endParaRPr lang="en-US" sz="3000" dirty="0"/>
          </a:p>
          <a:p>
            <a:pPr algn="just" fontAlgn="auto">
              <a:lnSpc>
                <a:spcPct val="120000"/>
              </a:lnSpc>
              <a:spcAft>
                <a:spcPts val="0"/>
              </a:spcAft>
              <a:defRPr/>
            </a:pPr>
            <a:r>
              <a:rPr lang="en-US" sz="3000" dirty="0"/>
              <a:t>Focuses on Significant Changes from Quarter to Quarter and Quarter to Prior Year End</a:t>
            </a:r>
          </a:p>
          <a:p>
            <a:pPr algn="just" fontAlgn="auto">
              <a:lnSpc>
                <a:spcPct val="120000"/>
              </a:lnSpc>
              <a:spcAft>
                <a:spcPts val="0"/>
              </a:spcAft>
              <a:defRPr/>
            </a:pPr>
            <a:r>
              <a:rPr lang="en-US" sz="3000" dirty="0"/>
              <a:t>Ratio calculations are </a:t>
            </a:r>
            <a:r>
              <a:rPr lang="en-US" sz="3000" dirty="0" smtClean="0"/>
              <a:t>automated</a:t>
            </a:r>
          </a:p>
          <a:p>
            <a:pPr algn="just" fontAlgn="auto">
              <a:lnSpc>
                <a:spcPct val="120000"/>
              </a:lnSpc>
              <a:spcAft>
                <a:spcPts val="0"/>
              </a:spcAft>
              <a:buFont typeface="Arial" pitchFamily="34" charset="0"/>
              <a:buChar char="»"/>
              <a:defRPr/>
            </a:pPr>
            <a:endParaRPr lang="en-US" sz="500" dirty="0"/>
          </a:p>
          <a:p>
            <a:pPr marL="0" indent="0" algn="just" fontAlgn="auto">
              <a:lnSpc>
                <a:spcPct val="120000"/>
              </a:lnSpc>
              <a:spcAft>
                <a:spcPts val="0"/>
              </a:spcAft>
              <a:buFont typeface="Arial" pitchFamily="34" charset="0"/>
              <a:buNone/>
              <a:defRPr/>
            </a:pPr>
            <a:r>
              <a:rPr lang="en-US" sz="3000" dirty="0" smtClean="0"/>
              <a:t>NEW Quarterly Level 1 for Non-Troubled Insurers</a:t>
            </a:r>
          </a:p>
          <a:p>
            <a:pPr lvl="1" indent="-342900" algn="just" fontAlgn="auto">
              <a:lnSpc>
                <a:spcPct val="120000"/>
              </a:lnSpc>
              <a:spcAft>
                <a:spcPts val="0"/>
              </a:spcAft>
              <a:buFont typeface="Arial" pitchFamily="34" charset="0"/>
              <a:buChar char="•"/>
              <a:defRPr/>
            </a:pPr>
            <a:r>
              <a:rPr lang="en-US" sz="2000" dirty="0" smtClean="0"/>
              <a:t>Adopted for First Quarter 2012</a:t>
            </a:r>
          </a:p>
          <a:p>
            <a:pPr lvl="1" indent="-342900" algn="just" fontAlgn="auto">
              <a:lnSpc>
                <a:spcPct val="120000"/>
              </a:lnSpc>
              <a:spcAft>
                <a:spcPts val="0"/>
              </a:spcAft>
              <a:buFont typeface="Arial" pitchFamily="34" charset="0"/>
              <a:buChar char="•"/>
              <a:defRPr/>
            </a:pPr>
            <a:r>
              <a:rPr lang="en-US" sz="2000" dirty="0" smtClean="0"/>
              <a:t>Significantly reduced procedures</a:t>
            </a:r>
            <a:endParaRPr lang="en-US" sz="2000" dirty="0"/>
          </a:p>
          <a:p>
            <a:pPr lvl="1" indent="-342900" algn="just" fontAlgn="auto">
              <a:lnSpc>
                <a:spcPct val="120000"/>
              </a:lnSpc>
              <a:spcAft>
                <a:spcPts val="0"/>
              </a:spcAft>
              <a:buFont typeface="Arial" pitchFamily="34" charset="0"/>
              <a:buChar char="•"/>
              <a:defRPr/>
            </a:pPr>
            <a:r>
              <a:rPr lang="en-US" sz="2000" dirty="0" smtClean="0"/>
              <a:t>Procedures address key risk areas</a:t>
            </a:r>
          </a:p>
          <a:p>
            <a:pPr lvl="2" indent="-342900" algn="just" fontAlgn="auto">
              <a:lnSpc>
                <a:spcPct val="120000"/>
              </a:lnSpc>
              <a:spcAft>
                <a:spcPts val="0"/>
              </a:spcAft>
              <a:buSzPct val="70000"/>
              <a:buFont typeface="Courier New" pitchFamily="49" charset="0"/>
              <a:buChar char="o"/>
              <a:defRPr/>
            </a:pPr>
            <a:r>
              <a:rPr lang="en-US" sz="2000" dirty="0" smtClean="0"/>
              <a:t>Background information</a:t>
            </a:r>
          </a:p>
          <a:p>
            <a:pPr lvl="2" indent="-342900" algn="just" fontAlgn="auto">
              <a:lnSpc>
                <a:spcPct val="120000"/>
              </a:lnSpc>
              <a:spcAft>
                <a:spcPts val="0"/>
              </a:spcAft>
              <a:buSzPct val="70000"/>
              <a:buFont typeface="Courier New" pitchFamily="49" charset="0"/>
              <a:buChar char="o"/>
              <a:defRPr/>
            </a:pPr>
            <a:r>
              <a:rPr lang="en-US" sz="2000" dirty="0" smtClean="0"/>
              <a:t>Management assessment</a:t>
            </a:r>
          </a:p>
          <a:p>
            <a:pPr lvl="2" indent="-342900" algn="just" fontAlgn="auto">
              <a:lnSpc>
                <a:spcPct val="120000"/>
              </a:lnSpc>
              <a:spcAft>
                <a:spcPts val="0"/>
              </a:spcAft>
              <a:buSzPct val="70000"/>
              <a:buFont typeface="Courier New" pitchFamily="49" charset="0"/>
              <a:buChar char="o"/>
              <a:defRPr/>
            </a:pPr>
            <a:r>
              <a:rPr lang="en-US" sz="2000" dirty="0" smtClean="0"/>
              <a:t>Balance sheet</a:t>
            </a:r>
            <a:r>
              <a:rPr lang="en-US" sz="2000" dirty="0"/>
              <a:t> </a:t>
            </a:r>
            <a:r>
              <a:rPr lang="en-US" sz="2000" dirty="0" smtClean="0"/>
              <a:t>and operations assessment</a:t>
            </a:r>
          </a:p>
          <a:p>
            <a:pPr lvl="2" indent="-342900" algn="just" fontAlgn="auto">
              <a:lnSpc>
                <a:spcPct val="120000"/>
              </a:lnSpc>
              <a:spcAft>
                <a:spcPts val="0"/>
              </a:spcAft>
              <a:buSzPct val="70000"/>
              <a:buFont typeface="Courier New" pitchFamily="49" charset="0"/>
              <a:buChar char="o"/>
              <a:defRPr/>
            </a:pPr>
            <a:r>
              <a:rPr lang="en-US" sz="2000" dirty="0" smtClean="0"/>
              <a:t>Review of disclosures and assessment of results from analytical tools</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22</a:t>
            </a:fld>
            <a:endParaRPr lang="en-US"/>
          </a:p>
        </p:txBody>
      </p:sp>
    </p:spTree>
    <p:extLst>
      <p:ext uri="{BB962C8B-B14F-4D97-AF65-F5344CB8AC3E}">
        <p14:creationId xmlns:p14="http://schemas.microsoft.com/office/powerpoint/2010/main" val="3077139489"/>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7010" name="Rectangle 2"/>
          <p:cNvSpPr>
            <a:spLocks noGrp="1" noChangeArrowheads="1"/>
          </p:cNvSpPr>
          <p:nvPr>
            <p:ph type="title"/>
          </p:nvPr>
        </p:nvSpPr>
        <p:spPr>
          <a:xfrm>
            <a:off x="76200" y="152400"/>
            <a:ext cx="8229600" cy="685800"/>
          </a:xfrm>
        </p:spPr>
        <p:txBody>
          <a:bodyPr>
            <a:normAutofit/>
          </a:bodyPr>
          <a:lstStyle/>
          <a:p>
            <a:pPr fontAlgn="auto">
              <a:spcAft>
                <a:spcPts val="0"/>
              </a:spcAft>
              <a:defRPr/>
            </a:pPr>
            <a:r>
              <a:rPr lang="en-US" sz="4000" dirty="0" smtClean="0"/>
              <a:t>I-SITE Categories Page</a:t>
            </a:r>
          </a:p>
        </p:txBody>
      </p:sp>
      <p:pic>
        <p:nvPicPr>
          <p:cNvPr id="84994" name="Picture 1" descr="Screen Clippi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1143000"/>
            <a:ext cx="7142163"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23</a:t>
            </a:fld>
            <a:endParaRPr lang="en-US"/>
          </a:p>
        </p:txBody>
      </p:sp>
    </p:spTree>
    <p:extLst>
      <p:ext uri="{BB962C8B-B14F-4D97-AF65-F5344CB8AC3E}">
        <p14:creationId xmlns:p14="http://schemas.microsoft.com/office/powerpoint/2010/main" val="2880034664"/>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914400"/>
            <a:ext cx="82296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76200" y="152400"/>
            <a:ext cx="8534400" cy="762000"/>
          </a:xfrm>
          <a:prstGeom prst="rect">
            <a:avLst/>
          </a:prstGeom>
        </p:spPr>
        <p:txBody>
          <a:bodyPr/>
          <a:lstStyle>
            <a:lvl1pPr algn="l" rtl="0" eaLnBrk="0" fontAlgn="base" hangingPunct="0">
              <a:lnSpc>
                <a:spcPct val="85000"/>
              </a:lnSpc>
              <a:spcBef>
                <a:spcPct val="0"/>
              </a:spcBef>
              <a:spcAft>
                <a:spcPct val="0"/>
              </a:spcAft>
              <a:defRPr sz="5400">
                <a:solidFill>
                  <a:schemeClr val="tx2"/>
                </a:solidFill>
                <a:latin typeface="+mj-lt"/>
                <a:ea typeface="+mj-ea"/>
                <a:cs typeface="+mj-cs"/>
              </a:defRPr>
            </a:lvl1pPr>
            <a:lvl2pPr algn="l" rtl="0" eaLnBrk="0" fontAlgn="base" hangingPunct="0">
              <a:lnSpc>
                <a:spcPct val="85000"/>
              </a:lnSpc>
              <a:spcBef>
                <a:spcPct val="0"/>
              </a:spcBef>
              <a:spcAft>
                <a:spcPct val="0"/>
              </a:spcAft>
              <a:defRPr sz="5400">
                <a:solidFill>
                  <a:schemeClr val="tx2"/>
                </a:solidFill>
                <a:latin typeface="Haettenschweiler" pitchFamily="34" charset="0"/>
              </a:defRPr>
            </a:lvl2pPr>
            <a:lvl3pPr algn="l" rtl="0" eaLnBrk="0" fontAlgn="base" hangingPunct="0">
              <a:lnSpc>
                <a:spcPct val="85000"/>
              </a:lnSpc>
              <a:spcBef>
                <a:spcPct val="0"/>
              </a:spcBef>
              <a:spcAft>
                <a:spcPct val="0"/>
              </a:spcAft>
              <a:defRPr sz="5400">
                <a:solidFill>
                  <a:schemeClr val="tx2"/>
                </a:solidFill>
                <a:latin typeface="Haettenschweiler" pitchFamily="34" charset="0"/>
              </a:defRPr>
            </a:lvl3pPr>
            <a:lvl4pPr algn="l" rtl="0" eaLnBrk="0" fontAlgn="base" hangingPunct="0">
              <a:lnSpc>
                <a:spcPct val="85000"/>
              </a:lnSpc>
              <a:spcBef>
                <a:spcPct val="0"/>
              </a:spcBef>
              <a:spcAft>
                <a:spcPct val="0"/>
              </a:spcAft>
              <a:defRPr sz="5400">
                <a:solidFill>
                  <a:schemeClr val="tx2"/>
                </a:solidFill>
                <a:latin typeface="Haettenschweiler" pitchFamily="34" charset="0"/>
              </a:defRPr>
            </a:lvl4pPr>
            <a:lvl5pPr algn="l" rtl="0" eaLnBrk="0" fontAlgn="base" hangingPunct="0">
              <a:lnSpc>
                <a:spcPct val="85000"/>
              </a:lnSpc>
              <a:spcBef>
                <a:spcPct val="0"/>
              </a:spcBef>
              <a:spcAft>
                <a:spcPct val="0"/>
              </a:spcAft>
              <a:defRPr sz="5400">
                <a:solidFill>
                  <a:schemeClr val="tx2"/>
                </a:solidFill>
                <a:latin typeface="Haettenschweiler" pitchFamily="34" charset="0"/>
              </a:defRPr>
            </a:lvl5pPr>
            <a:lvl6pPr marL="457200" algn="l" rtl="0" fontAlgn="base">
              <a:lnSpc>
                <a:spcPct val="85000"/>
              </a:lnSpc>
              <a:spcBef>
                <a:spcPct val="0"/>
              </a:spcBef>
              <a:spcAft>
                <a:spcPct val="0"/>
              </a:spcAft>
              <a:defRPr sz="5400">
                <a:solidFill>
                  <a:schemeClr val="tx2"/>
                </a:solidFill>
                <a:latin typeface="Haettenschweiler" pitchFamily="34" charset="0"/>
              </a:defRPr>
            </a:lvl6pPr>
            <a:lvl7pPr marL="914400" algn="l" rtl="0" fontAlgn="base">
              <a:lnSpc>
                <a:spcPct val="85000"/>
              </a:lnSpc>
              <a:spcBef>
                <a:spcPct val="0"/>
              </a:spcBef>
              <a:spcAft>
                <a:spcPct val="0"/>
              </a:spcAft>
              <a:defRPr sz="5400">
                <a:solidFill>
                  <a:schemeClr val="tx2"/>
                </a:solidFill>
                <a:latin typeface="Haettenschweiler" pitchFamily="34" charset="0"/>
              </a:defRPr>
            </a:lvl7pPr>
            <a:lvl8pPr marL="1371600" algn="l" rtl="0" fontAlgn="base">
              <a:lnSpc>
                <a:spcPct val="85000"/>
              </a:lnSpc>
              <a:spcBef>
                <a:spcPct val="0"/>
              </a:spcBef>
              <a:spcAft>
                <a:spcPct val="0"/>
              </a:spcAft>
              <a:defRPr sz="5400">
                <a:solidFill>
                  <a:schemeClr val="tx2"/>
                </a:solidFill>
                <a:latin typeface="Haettenschweiler" pitchFamily="34" charset="0"/>
              </a:defRPr>
            </a:lvl8pPr>
            <a:lvl9pPr marL="1828800" algn="l" rtl="0" fontAlgn="base">
              <a:lnSpc>
                <a:spcPct val="85000"/>
              </a:lnSpc>
              <a:spcBef>
                <a:spcPct val="0"/>
              </a:spcBef>
              <a:spcAft>
                <a:spcPct val="0"/>
              </a:spcAft>
              <a:defRPr sz="5400">
                <a:solidFill>
                  <a:schemeClr val="tx2"/>
                </a:solidFill>
                <a:latin typeface="Haettenschweiler" pitchFamily="34" charset="0"/>
              </a:defRPr>
            </a:lvl9pPr>
          </a:lstStyle>
          <a:p>
            <a:pPr fontAlgn="auto">
              <a:spcAft>
                <a:spcPts val="0"/>
              </a:spcAft>
              <a:defRPr/>
            </a:pPr>
            <a:r>
              <a:rPr lang="en-US" sz="4000" dirty="0" smtClean="0"/>
              <a:t>Summary Reports</a:t>
            </a:r>
            <a:endParaRPr lang="en-US" sz="4000" dirty="0"/>
          </a:p>
        </p:txBody>
      </p:sp>
      <p:sp>
        <p:nvSpPr>
          <p:cNvPr id="4" name="Slide Number Placeholder 3"/>
          <p:cNvSpPr>
            <a:spLocks noGrp="1"/>
          </p:cNvSpPr>
          <p:nvPr>
            <p:ph type="sldNum" sz="quarter" idx="12"/>
          </p:nvPr>
        </p:nvSpPr>
        <p:spPr/>
        <p:txBody>
          <a:bodyPr/>
          <a:lstStyle/>
          <a:p>
            <a:pPr>
              <a:defRPr/>
            </a:pPr>
            <a:fld id="{CF84B339-C394-4F1E-98D5-B379915FA765}" type="slidenum">
              <a:rPr lang="en-US" smtClean="0"/>
              <a:pPr>
                <a:defRPr/>
              </a:pPr>
              <a:t>24</a:t>
            </a:fld>
            <a:endParaRPr lang="en-US"/>
          </a:p>
        </p:txBody>
      </p:sp>
    </p:spTree>
    <p:extLst>
      <p:ext uri="{BB962C8B-B14F-4D97-AF65-F5344CB8AC3E}">
        <p14:creationId xmlns:p14="http://schemas.microsoft.com/office/powerpoint/2010/main" val="3630424121"/>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 y="152400"/>
            <a:ext cx="8229600" cy="795338"/>
          </a:xfrm>
        </p:spPr>
        <p:txBody>
          <a:bodyPr/>
          <a:lstStyle/>
          <a:p>
            <a:r>
              <a:rPr lang="en-US" sz="4000" dirty="0" smtClean="0"/>
              <a:t>Financial Profile Reports</a:t>
            </a:r>
            <a:r>
              <a:rPr lang="en-US" sz="4000" dirty="0" smtClean="0">
                <a:solidFill>
                  <a:schemeClr val="tx1"/>
                </a:solidFill>
              </a:rPr>
              <a:t> </a:t>
            </a:r>
          </a:p>
        </p:txBody>
      </p:sp>
      <p:sp>
        <p:nvSpPr>
          <p:cNvPr id="11267" name="Rectangle 3"/>
          <p:cNvSpPr>
            <a:spLocks noGrp="1" noChangeArrowheads="1"/>
          </p:cNvSpPr>
          <p:nvPr>
            <p:ph idx="1"/>
          </p:nvPr>
        </p:nvSpPr>
        <p:spPr>
          <a:xfrm>
            <a:off x="76200" y="1066800"/>
            <a:ext cx="7467600" cy="4572000"/>
          </a:xfrm>
        </p:spPr>
        <p:txBody>
          <a:bodyPr/>
          <a:lstStyle/>
          <a:p>
            <a:r>
              <a:rPr lang="en-US" dirty="0" smtClean="0"/>
              <a:t>The Financial Profile Report is a summary of key financial information for a company over the last five years</a:t>
            </a:r>
          </a:p>
          <a:p>
            <a:r>
              <a:rPr lang="en-US" dirty="0" smtClean="0"/>
              <a:t>Includes a Financial Summary page</a:t>
            </a:r>
          </a:p>
          <a:p>
            <a:r>
              <a:rPr lang="en-US" dirty="0" smtClean="0"/>
              <a:t>There are also detailed sections for: Assets, Liabilities, Capital &amp; Surplus, Loss &amp; LAE Reserve Analysis, Income Statement, Cash Flow and Exhibit of Business and Profitability</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25</a:t>
            </a:fld>
            <a:endParaRPr lang="en-US"/>
          </a:p>
        </p:txBody>
      </p:sp>
    </p:spTree>
    <p:extLst>
      <p:ext uri="{BB962C8B-B14F-4D97-AF65-F5344CB8AC3E}">
        <p14:creationId xmlns:p14="http://schemas.microsoft.com/office/powerpoint/2010/main" val="186625970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2400"/>
            <a:ext cx="7239000" cy="838200"/>
          </a:xfrm>
        </p:spPr>
        <p:txBody>
          <a:bodyPr/>
          <a:lstStyle/>
          <a:p>
            <a:pPr fontAlgn="auto">
              <a:spcAft>
                <a:spcPts val="0"/>
              </a:spcAft>
              <a:defRPr/>
            </a:pPr>
            <a:r>
              <a:rPr lang="en-US" sz="3500" dirty="0" smtClean="0"/>
              <a:t>Insurer Profile Summary</a:t>
            </a:r>
            <a:endParaRPr lang="en-US" sz="3500" dirty="0"/>
          </a:p>
        </p:txBody>
      </p:sp>
      <p:sp>
        <p:nvSpPr>
          <p:cNvPr id="89089" name="Content Placeholder 1"/>
          <p:cNvSpPr>
            <a:spLocks noGrp="1"/>
          </p:cNvSpPr>
          <p:nvPr>
            <p:ph idx="1"/>
          </p:nvPr>
        </p:nvSpPr>
        <p:spPr>
          <a:xfrm>
            <a:off x="457200" y="1295400"/>
            <a:ext cx="8229600" cy="4525963"/>
          </a:xfrm>
        </p:spPr>
        <p:txBody>
          <a:bodyPr/>
          <a:lstStyle/>
          <a:p>
            <a:endParaRPr lang="en-US" smtClean="0"/>
          </a:p>
          <a:p>
            <a:r>
              <a:rPr lang="en-US" smtClean="0"/>
              <a:t>Insurer </a:t>
            </a:r>
            <a:r>
              <a:rPr lang="en-US" dirty="0" smtClean="0"/>
              <a:t>Profile Summary Sharing Best Practices Guide</a:t>
            </a:r>
          </a:p>
          <a:p>
            <a:r>
              <a:rPr lang="en-US" dirty="0" smtClean="0"/>
              <a:t>Adopted by the Financial Analysis Handbook (E) Working Group</a:t>
            </a:r>
          </a:p>
          <a:p>
            <a:r>
              <a:rPr lang="en-US" dirty="0" smtClean="0"/>
              <a:t>Outlines best practices for effective and efficient sharing of a domestic state’s Insurer Profile Summary with other interested state insurance regulators </a:t>
            </a:r>
          </a:p>
          <a:p>
            <a:r>
              <a:rPr lang="en-US" dirty="0" smtClean="0"/>
              <a:t>Highly Confidential Document</a:t>
            </a:r>
          </a:p>
          <a:p>
            <a:endParaRPr lang="en-US" dirty="0" smtClean="0"/>
          </a:p>
        </p:txBody>
      </p:sp>
      <p:sp>
        <p:nvSpPr>
          <p:cNvPr id="2" name="Slide Number Placeholder 1"/>
          <p:cNvSpPr>
            <a:spLocks noGrp="1"/>
          </p:cNvSpPr>
          <p:nvPr>
            <p:ph type="sldNum" sz="quarter" idx="12"/>
          </p:nvPr>
        </p:nvSpPr>
        <p:spPr/>
        <p:txBody>
          <a:bodyPr/>
          <a:lstStyle/>
          <a:p>
            <a:pPr>
              <a:defRPr/>
            </a:pPr>
            <a:fld id="{CF84B339-C394-4F1E-98D5-B379915FA765}" type="slidenum">
              <a:rPr lang="en-US" smtClean="0"/>
              <a:pPr>
                <a:defRPr/>
              </a:pPr>
              <a:t>26</a:t>
            </a:fld>
            <a:endParaRPr lang="en-US"/>
          </a:p>
        </p:txBody>
      </p:sp>
    </p:spTree>
    <p:extLst>
      <p:ext uri="{BB962C8B-B14F-4D97-AF65-F5344CB8AC3E}">
        <p14:creationId xmlns:p14="http://schemas.microsoft.com/office/powerpoint/2010/main" val="385741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1" name="Picture 2" descr="C:\Documents and Settings\adaleo\Local Settings\Temporary Internet Files\Content.IE5\EU0K1OED\MC90044142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1420813"/>
            <a:ext cx="3913188" cy="391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CF84B339-C394-4F1E-98D5-B379915FA765}" type="slidenum">
              <a:rPr lang="en-US" smtClean="0"/>
              <a:pPr>
                <a:defRPr/>
              </a:pPr>
              <a:t>27</a:t>
            </a:fld>
            <a:endParaRPr lang="en-US"/>
          </a:p>
        </p:txBody>
      </p:sp>
    </p:spTree>
    <p:extLst>
      <p:ext uri="{BB962C8B-B14F-4D97-AF65-F5344CB8AC3E}">
        <p14:creationId xmlns:p14="http://schemas.microsoft.com/office/powerpoint/2010/main" val="627441576"/>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z="4000" dirty="0" smtClean="0"/>
              <a:t>Risk-Focused Exams</a:t>
            </a:r>
          </a:p>
        </p:txBody>
      </p:sp>
      <p:pic>
        <p:nvPicPr>
          <p:cNvPr id="4099" name="Picture 5" descr="MCj023163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713" y="3657600"/>
            <a:ext cx="2655887"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dirty="0" smtClean="0"/>
              <a:t>What is a Financial Examination?</a:t>
            </a:r>
          </a:p>
        </p:txBody>
      </p:sp>
      <p:sp>
        <p:nvSpPr>
          <p:cNvPr id="5123" name="Rectangle 3"/>
          <p:cNvSpPr>
            <a:spLocks noGrp="1" noChangeArrowheads="1"/>
          </p:cNvSpPr>
          <p:nvPr>
            <p:ph type="body" idx="1"/>
          </p:nvPr>
        </p:nvSpPr>
        <p:spPr/>
        <p:txBody>
          <a:bodyPr/>
          <a:lstStyle/>
          <a:p>
            <a:r>
              <a:rPr lang="en-US" smtClean="0"/>
              <a:t>A financial condition exam is an on-site regulatory review of an insurer’s key processes with the primary goal of assessing financial solvency of the company.</a:t>
            </a:r>
          </a:p>
          <a:p>
            <a:pPr lvl="1"/>
            <a:r>
              <a:rPr lang="en-US" smtClean="0"/>
              <a:t>An exam is risk-focused because the examiner focuses on areas of higher risk of an insurance company.</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533400"/>
            <a:ext cx="6400800" cy="1143000"/>
          </a:xfrm>
        </p:spPr>
        <p:txBody>
          <a:bodyPr/>
          <a:lstStyle/>
          <a:p>
            <a:pPr algn="ctr"/>
            <a:r>
              <a:rPr lang="en-US" sz="4000" dirty="0" smtClean="0"/>
              <a:t>NAIC </a:t>
            </a:r>
            <a:r>
              <a:rPr lang="en-US" sz="4000" i="1" dirty="0" smtClean="0"/>
              <a:t>Financial Analysis Handbook</a:t>
            </a:r>
          </a:p>
        </p:txBody>
      </p:sp>
      <p:sp>
        <p:nvSpPr>
          <p:cNvPr id="5123" name="Rectangle 3"/>
          <p:cNvSpPr>
            <a:spLocks noGrp="1" noChangeArrowheads="1"/>
          </p:cNvSpPr>
          <p:nvPr>
            <p:ph idx="1"/>
          </p:nvPr>
        </p:nvSpPr>
        <p:spPr>
          <a:xfrm>
            <a:off x="457200" y="2209800"/>
            <a:ext cx="6096000" cy="3916363"/>
          </a:xfrm>
        </p:spPr>
        <p:txBody>
          <a:bodyPr>
            <a:normAutofit lnSpcReduction="10000"/>
          </a:bodyPr>
          <a:lstStyle/>
          <a:p>
            <a:pPr>
              <a:lnSpc>
                <a:spcPct val="90000"/>
              </a:lnSpc>
            </a:pPr>
            <a:r>
              <a:rPr lang="en-US" sz="2400" dirty="0" smtClean="0"/>
              <a:t>Assists regulators in performing risk-focused financial analysis to identify companies that may have financial problems or that have the greatest  potential for developing financial problems </a:t>
            </a:r>
          </a:p>
          <a:p>
            <a:pPr>
              <a:lnSpc>
                <a:spcPct val="90000"/>
              </a:lnSpc>
            </a:pPr>
            <a:r>
              <a:rPr lang="en-US" sz="2400" dirty="0" smtClean="0"/>
              <a:t>Provides guidance to evaluate particular areas of concern in troubled companies </a:t>
            </a:r>
          </a:p>
          <a:p>
            <a:pPr>
              <a:lnSpc>
                <a:spcPct val="90000"/>
              </a:lnSpc>
            </a:pPr>
            <a:r>
              <a:rPr lang="en-US" sz="2400" dirty="0" smtClean="0"/>
              <a:t>Consistent and uniform method</a:t>
            </a:r>
          </a:p>
          <a:p>
            <a:pPr>
              <a:lnSpc>
                <a:spcPct val="90000"/>
              </a:lnSpc>
            </a:pPr>
            <a:r>
              <a:rPr lang="en-US" sz="2400" dirty="0" smtClean="0"/>
              <a:t>Qualitative and quantitative analysis</a:t>
            </a:r>
          </a:p>
          <a:p>
            <a:pPr>
              <a:lnSpc>
                <a:spcPct val="90000"/>
              </a:lnSpc>
            </a:pPr>
            <a:r>
              <a:rPr lang="en-US" sz="2400" dirty="0" smtClean="0"/>
              <a:t>Updated annually</a:t>
            </a:r>
          </a:p>
        </p:txBody>
      </p:sp>
      <p:pic>
        <p:nvPicPr>
          <p:cNvPr id="512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2895600"/>
            <a:ext cx="1997075" cy="2647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9400" y="6172200"/>
            <a:ext cx="3733800" cy="276225"/>
          </a:xfrm>
          <a:prstGeom prst="rect">
            <a:avLst/>
          </a:prstGeom>
          <a:noFill/>
        </p:spPr>
        <p:txBody>
          <a:bodyPr>
            <a:spAutoFit/>
          </a:bodyPr>
          <a:lstStyle/>
          <a:p>
            <a:pPr algn="ctr">
              <a:defRPr/>
            </a:pPr>
            <a:r>
              <a:rPr lang="en-US" sz="1200" dirty="0">
                <a:solidFill>
                  <a:srgbClr val="FF0000"/>
                </a:solidFill>
                <a:latin typeface="Calibri"/>
              </a:rPr>
              <a:t>Confidential – Regulator Only</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3</a:t>
            </a:fld>
            <a:endParaRPr lang="en-US"/>
          </a:p>
        </p:txBody>
      </p:sp>
    </p:spTree>
    <p:extLst>
      <p:ext uri="{BB962C8B-B14F-4D97-AF65-F5344CB8AC3E}">
        <p14:creationId xmlns:p14="http://schemas.microsoft.com/office/powerpoint/2010/main" val="432336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en-US" sz="4000" dirty="0" smtClean="0"/>
              <a:t>Why Conduct Financial Exams?</a:t>
            </a:r>
          </a:p>
        </p:txBody>
      </p:sp>
      <p:sp>
        <p:nvSpPr>
          <p:cNvPr id="6147" name="Rectangle 3"/>
          <p:cNvSpPr>
            <a:spLocks noGrp="1" noChangeArrowheads="1"/>
          </p:cNvSpPr>
          <p:nvPr>
            <p:ph type="body" idx="4294967295"/>
          </p:nvPr>
        </p:nvSpPr>
        <p:spPr/>
        <p:txBody>
          <a:bodyPr/>
          <a:lstStyle/>
          <a:p>
            <a:pPr>
              <a:lnSpc>
                <a:spcPct val="40000"/>
              </a:lnSpc>
            </a:pPr>
            <a:endParaRPr lang="en-US" dirty="0" smtClean="0"/>
          </a:p>
          <a:p>
            <a:pPr>
              <a:lnSpc>
                <a:spcPct val="90000"/>
              </a:lnSpc>
            </a:pPr>
            <a:r>
              <a:rPr lang="en-US" b="1" dirty="0" smtClean="0"/>
              <a:t>Detect</a:t>
            </a:r>
            <a:r>
              <a:rPr lang="en-US" dirty="0" smtClean="0"/>
              <a:t> insurers with potential financial trouble; </a:t>
            </a:r>
          </a:p>
          <a:p>
            <a:pPr>
              <a:lnSpc>
                <a:spcPct val="90000"/>
              </a:lnSpc>
            </a:pPr>
            <a:r>
              <a:rPr lang="en-US" dirty="0" smtClean="0"/>
              <a:t>Picks up where analysis ends</a:t>
            </a:r>
          </a:p>
          <a:p>
            <a:pPr>
              <a:lnSpc>
                <a:spcPct val="90000"/>
              </a:lnSpc>
            </a:pPr>
            <a:r>
              <a:rPr lang="en-US" dirty="0" smtClean="0"/>
              <a:t>Determine </a:t>
            </a:r>
            <a:r>
              <a:rPr lang="en-US" b="1" dirty="0" smtClean="0"/>
              <a:t>compliance</a:t>
            </a:r>
            <a:r>
              <a:rPr lang="en-US" dirty="0" smtClean="0"/>
              <a:t> with state statutes and regulations;</a:t>
            </a:r>
          </a:p>
          <a:p>
            <a:pPr>
              <a:lnSpc>
                <a:spcPct val="90000"/>
              </a:lnSpc>
            </a:pPr>
            <a:r>
              <a:rPr lang="en-US" dirty="0" smtClean="0"/>
              <a:t>Compile information needed for timely, appropriate </a:t>
            </a:r>
            <a:r>
              <a:rPr lang="en-US" b="1" dirty="0" smtClean="0"/>
              <a:t>regulatory action</a:t>
            </a:r>
            <a:r>
              <a:rPr lang="en-US" dirty="0" smtClean="0"/>
              <a:t>;</a:t>
            </a:r>
          </a:p>
          <a:p>
            <a:pPr marL="609600" indent="-609600">
              <a:lnSpc>
                <a:spcPct val="90000"/>
              </a:lnSpc>
            </a:pPr>
            <a:endParaRPr lang="en-US"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sz="4000" dirty="0" smtClean="0"/>
              <a:t>Why Conduct Financial Exams?</a:t>
            </a:r>
          </a:p>
        </p:txBody>
      </p:sp>
      <p:sp>
        <p:nvSpPr>
          <p:cNvPr id="7171" name="Rectangle 3"/>
          <p:cNvSpPr>
            <a:spLocks noGrp="1" noChangeArrowheads="1"/>
          </p:cNvSpPr>
          <p:nvPr>
            <p:ph type="body" idx="4294967295"/>
          </p:nvPr>
        </p:nvSpPr>
        <p:spPr>
          <a:xfrm>
            <a:off x="381000" y="2103438"/>
            <a:ext cx="8229600" cy="4297362"/>
          </a:xfrm>
        </p:spPr>
        <p:txBody>
          <a:bodyPr/>
          <a:lstStyle/>
          <a:p>
            <a:r>
              <a:rPr lang="en-US" sz="2800" dirty="0" smtClean="0"/>
              <a:t>To provide a clear methodology for </a:t>
            </a:r>
            <a:r>
              <a:rPr lang="en-US" sz="2800" b="1" dirty="0" smtClean="0"/>
              <a:t>assessing residual risk</a:t>
            </a:r>
            <a:r>
              <a:rPr lang="en-US" sz="2800" dirty="0" smtClean="0"/>
              <a:t> and how it translates into examination procedures;</a:t>
            </a:r>
          </a:p>
          <a:p>
            <a:r>
              <a:rPr lang="en-US" sz="2800" dirty="0" smtClean="0"/>
              <a:t>To allow the </a:t>
            </a:r>
            <a:r>
              <a:rPr lang="en-US" sz="2800" b="1" dirty="0" smtClean="0"/>
              <a:t>assessment of risk-management processes</a:t>
            </a:r>
            <a:r>
              <a:rPr lang="en-US" sz="2800" dirty="0" smtClean="0"/>
              <a:t> in addition to those which relate to financial statement line items; and</a:t>
            </a:r>
          </a:p>
          <a:p>
            <a:r>
              <a:rPr lang="en-US" sz="2800" dirty="0" smtClean="0"/>
              <a:t>To utilize examination findings to establish, verify or revise company’s </a:t>
            </a:r>
            <a:r>
              <a:rPr lang="en-US" sz="2800" b="1" dirty="0" smtClean="0"/>
              <a:t>priority score</a:t>
            </a:r>
            <a:r>
              <a:rPr lang="en-US" sz="2800" dirty="0" smtClean="0"/>
              <a:t>.</a:t>
            </a:r>
          </a:p>
          <a:p>
            <a:pPr marL="609600" indent="-609600"/>
            <a:endParaRPr lang="en-US" sz="2800"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676400" y="2133600"/>
            <a:ext cx="5562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85000"/>
              </a:lnSpc>
              <a:spcBef>
                <a:spcPct val="0"/>
              </a:spcBef>
              <a:spcAft>
                <a:spcPct val="0"/>
              </a:spcAft>
              <a:defRPr sz="5400">
                <a:solidFill>
                  <a:schemeClr val="tx2"/>
                </a:solidFill>
                <a:latin typeface="+mj-lt"/>
                <a:ea typeface="+mj-ea"/>
                <a:cs typeface="+mj-cs"/>
              </a:defRPr>
            </a:lvl1pPr>
            <a:lvl2pPr algn="l" rtl="0" eaLnBrk="0" fontAlgn="base" hangingPunct="0">
              <a:lnSpc>
                <a:spcPct val="85000"/>
              </a:lnSpc>
              <a:spcBef>
                <a:spcPct val="0"/>
              </a:spcBef>
              <a:spcAft>
                <a:spcPct val="0"/>
              </a:spcAft>
              <a:defRPr sz="5400">
                <a:solidFill>
                  <a:schemeClr val="tx2"/>
                </a:solidFill>
                <a:latin typeface="Haettenschweiler" pitchFamily="34" charset="0"/>
              </a:defRPr>
            </a:lvl2pPr>
            <a:lvl3pPr algn="l" rtl="0" eaLnBrk="0" fontAlgn="base" hangingPunct="0">
              <a:lnSpc>
                <a:spcPct val="85000"/>
              </a:lnSpc>
              <a:spcBef>
                <a:spcPct val="0"/>
              </a:spcBef>
              <a:spcAft>
                <a:spcPct val="0"/>
              </a:spcAft>
              <a:defRPr sz="5400">
                <a:solidFill>
                  <a:schemeClr val="tx2"/>
                </a:solidFill>
                <a:latin typeface="Haettenschweiler" pitchFamily="34" charset="0"/>
              </a:defRPr>
            </a:lvl3pPr>
            <a:lvl4pPr algn="l" rtl="0" eaLnBrk="0" fontAlgn="base" hangingPunct="0">
              <a:lnSpc>
                <a:spcPct val="85000"/>
              </a:lnSpc>
              <a:spcBef>
                <a:spcPct val="0"/>
              </a:spcBef>
              <a:spcAft>
                <a:spcPct val="0"/>
              </a:spcAft>
              <a:defRPr sz="5400">
                <a:solidFill>
                  <a:schemeClr val="tx2"/>
                </a:solidFill>
                <a:latin typeface="Haettenschweiler" pitchFamily="34" charset="0"/>
              </a:defRPr>
            </a:lvl4pPr>
            <a:lvl5pPr algn="l" rtl="0" eaLnBrk="0" fontAlgn="base" hangingPunct="0">
              <a:lnSpc>
                <a:spcPct val="85000"/>
              </a:lnSpc>
              <a:spcBef>
                <a:spcPct val="0"/>
              </a:spcBef>
              <a:spcAft>
                <a:spcPct val="0"/>
              </a:spcAft>
              <a:defRPr sz="5400">
                <a:solidFill>
                  <a:schemeClr val="tx2"/>
                </a:solidFill>
                <a:latin typeface="Haettenschweiler" pitchFamily="34" charset="0"/>
              </a:defRPr>
            </a:lvl5pPr>
            <a:lvl6pPr marL="457200" algn="l" rtl="0" fontAlgn="base">
              <a:lnSpc>
                <a:spcPct val="85000"/>
              </a:lnSpc>
              <a:spcBef>
                <a:spcPct val="0"/>
              </a:spcBef>
              <a:spcAft>
                <a:spcPct val="0"/>
              </a:spcAft>
              <a:defRPr sz="5400">
                <a:solidFill>
                  <a:schemeClr val="tx2"/>
                </a:solidFill>
                <a:latin typeface="Haettenschweiler" pitchFamily="34" charset="0"/>
              </a:defRPr>
            </a:lvl6pPr>
            <a:lvl7pPr marL="914400" algn="l" rtl="0" fontAlgn="base">
              <a:lnSpc>
                <a:spcPct val="85000"/>
              </a:lnSpc>
              <a:spcBef>
                <a:spcPct val="0"/>
              </a:spcBef>
              <a:spcAft>
                <a:spcPct val="0"/>
              </a:spcAft>
              <a:defRPr sz="5400">
                <a:solidFill>
                  <a:schemeClr val="tx2"/>
                </a:solidFill>
                <a:latin typeface="Haettenschweiler" pitchFamily="34" charset="0"/>
              </a:defRPr>
            </a:lvl7pPr>
            <a:lvl8pPr marL="1371600" algn="l" rtl="0" fontAlgn="base">
              <a:lnSpc>
                <a:spcPct val="85000"/>
              </a:lnSpc>
              <a:spcBef>
                <a:spcPct val="0"/>
              </a:spcBef>
              <a:spcAft>
                <a:spcPct val="0"/>
              </a:spcAft>
              <a:defRPr sz="5400">
                <a:solidFill>
                  <a:schemeClr val="tx2"/>
                </a:solidFill>
                <a:latin typeface="Haettenschweiler" pitchFamily="34" charset="0"/>
              </a:defRPr>
            </a:lvl8pPr>
            <a:lvl9pPr marL="1828800" algn="l" rtl="0" fontAlgn="base">
              <a:lnSpc>
                <a:spcPct val="85000"/>
              </a:lnSpc>
              <a:spcBef>
                <a:spcPct val="0"/>
              </a:spcBef>
              <a:spcAft>
                <a:spcPct val="0"/>
              </a:spcAft>
              <a:defRPr sz="5400">
                <a:solidFill>
                  <a:schemeClr val="tx2"/>
                </a:solidFill>
                <a:latin typeface="Haettenschweiler" pitchFamily="34" charset="0"/>
              </a:defRPr>
            </a:lvl9pPr>
          </a:lstStyle>
          <a:p>
            <a:pPr algn="ctr"/>
            <a:r>
              <a:rPr lang="en-US" sz="4000" dirty="0" smtClean="0"/>
              <a:t>Financial Analysis </a:t>
            </a:r>
          </a:p>
          <a:p>
            <a:pPr algn="ctr"/>
            <a:r>
              <a:rPr lang="en-US" sz="4000" dirty="0" smtClean="0"/>
              <a:t>vs. </a:t>
            </a:r>
          </a:p>
          <a:p>
            <a:pPr algn="ctr"/>
            <a:r>
              <a:rPr lang="en-US" sz="4000" dirty="0" smtClean="0"/>
              <a:t>Financial Examiner Roles</a:t>
            </a:r>
          </a:p>
        </p:txBody>
      </p:sp>
      <p:sp>
        <p:nvSpPr>
          <p:cNvPr id="4" name="Slide Number Placeholder 3"/>
          <p:cNvSpPr>
            <a:spLocks noGrp="1"/>
          </p:cNvSpPr>
          <p:nvPr>
            <p:ph type="sldNum" sz="quarter" idx="12"/>
          </p:nvPr>
        </p:nvSpPr>
        <p:spPr/>
        <p:txBody>
          <a:bodyPr/>
          <a:lstStyle/>
          <a:p>
            <a:pPr>
              <a:defRPr/>
            </a:pPr>
            <a:fld id="{CF84B339-C394-4F1E-98D5-B379915FA765}" type="slidenum">
              <a:rPr lang="en-US" smtClean="0"/>
              <a:pPr>
                <a:defRPr/>
              </a:pPr>
              <a:t>32</a:t>
            </a:fld>
            <a:endParaRPr lang="en-US"/>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381000" y="228600"/>
            <a:ext cx="5791200" cy="1143000"/>
          </a:xfrm>
        </p:spPr>
        <p:txBody>
          <a:bodyPr/>
          <a:lstStyle/>
          <a:p>
            <a:r>
              <a:rPr lang="en-US" sz="4000" dirty="0" smtClean="0">
                <a:cs typeface="Times New Roman" pitchFamily="18" charset="0"/>
              </a:rPr>
              <a:t>Roles of Examiner and Analyst</a:t>
            </a:r>
          </a:p>
        </p:txBody>
      </p:sp>
      <p:sp>
        <p:nvSpPr>
          <p:cNvPr id="9220" name="Rectangle 3"/>
          <p:cNvSpPr>
            <a:spLocks noGrp="1" noChangeArrowheads="1"/>
          </p:cNvSpPr>
          <p:nvPr>
            <p:ph type="body" sz="half" idx="4294967295"/>
          </p:nvPr>
        </p:nvSpPr>
        <p:spPr>
          <a:xfrm>
            <a:off x="457200" y="2362200"/>
            <a:ext cx="3886200" cy="3322638"/>
          </a:xfrm>
        </p:spPr>
        <p:txBody>
          <a:bodyPr/>
          <a:lstStyle/>
          <a:p>
            <a:pPr>
              <a:lnSpc>
                <a:spcPct val="80000"/>
              </a:lnSpc>
            </a:pPr>
            <a:r>
              <a:rPr lang="en-US" sz="2500" dirty="0" smtClean="0">
                <a:latin typeface="Times New Roman" pitchFamily="18" charset="0"/>
                <a:cs typeface="Times New Roman" pitchFamily="18" charset="0"/>
              </a:rPr>
              <a:t>Examiner</a:t>
            </a:r>
          </a:p>
          <a:p>
            <a:pPr lvl="1">
              <a:lnSpc>
                <a:spcPct val="80000"/>
              </a:lnSpc>
              <a:buSzPct val="70000"/>
              <a:buFont typeface="Courier New" pitchFamily="49" charset="0"/>
              <a:buChar char="o"/>
            </a:pPr>
            <a:r>
              <a:rPr lang="en-US" sz="2500" dirty="0" smtClean="0">
                <a:latin typeface="Times New Roman" pitchFamily="18" charset="0"/>
                <a:cs typeface="Times New Roman" pitchFamily="18" charset="0"/>
              </a:rPr>
              <a:t>Identifies risk by reviewing business processes</a:t>
            </a:r>
          </a:p>
          <a:p>
            <a:pPr lvl="1">
              <a:lnSpc>
                <a:spcPct val="80000"/>
              </a:lnSpc>
              <a:buSzPct val="70000"/>
              <a:buFont typeface="Courier New" pitchFamily="49" charset="0"/>
              <a:buChar char="o"/>
            </a:pPr>
            <a:r>
              <a:rPr lang="en-US" sz="2500" dirty="0" smtClean="0">
                <a:latin typeface="Times New Roman" pitchFamily="18" charset="0"/>
                <a:cs typeface="Times New Roman" pitchFamily="18" charset="0"/>
              </a:rPr>
              <a:t>Utilizes control &amp; detail tests to identify solvency concerns and findings</a:t>
            </a:r>
          </a:p>
          <a:p>
            <a:pPr lvl="1">
              <a:lnSpc>
                <a:spcPct val="80000"/>
              </a:lnSpc>
              <a:buSzPct val="70000"/>
              <a:buFont typeface="Courier New" pitchFamily="49" charset="0"/>
              <a:buChar char="o"/>
            </a:pPr>
            <a:r>
              <a:rPr lang="en-US" sz="2500" dirty="0" smtClean="0">
                <a:latin typeface="Times New Roman" pitchFamily="18" charset="0"/>
                <a:cs typeface="Times New Roman" pitchFamily="18" charset="0"/>
              </a:rPr>
              <a:t>Focuses on Residual Risk</a:t>
            </a:r>
          </a:p>
          <a:p>
            <a:pPr>
              <a:lnSpc>
                <a:spcPct val="80000"/>
              </a:lnSpc>
            </a:pPr>
            <a:endParaRPr lang="en-US" sz="2400" dirty="0" smtClean="0"/>
          </a:p>
        </p:txBody>
      </p:sp>
      <p:sp>
        <p:nvSpPr>
          <p:cNvPr id="9221" name="Rectangle 4"/>
          <p:cNvSpPr>
            <a:spLocks noGrp="1" noChangeArrowheads="1"/>
          </p:cNvSpPr>
          <p:nvPr>
            <p:ph type="body" sz="half" idx="4294967295"/>
          </p:nvPr>
        </p:nvSpPr>
        <p:spPr>
          <a:xfrm>
            <a:off x="4343400" y="2286000"/>
            <a:ext cx="4343400" cy="3352800"/>
          </a:xfrm>
        </p:spPr>
        <p:txBody>
          <a:bodyPr/>
          <a:lstStyle/>
          <a:p>
            <a:pPr>
              <a:lnSpc>
                <a:spcPct val="90000"/>
              </a:lnSpc>
            </a:pPr>
            <a:r>
              <a:rPr lang="en-US" sz="2500" dirty="0" smtClean="0">
                <a:latin typeface="Times New Roman" pitchFamily="18" charset="0"/>
                <a:cs typeface="Times New Roman" pitchFamily="18" charset="0"/>
              </a:rPr>
              <a:t>Analyst</a:t>
            </a:r>
          </a:p>
          <a:p>
            <a:pPr lvl="1">
              <a:lnSpc>
                <a:spcPct val="90000"/>
              </a:lnSpc>
              <a:buSzPct val="70000"/>
              <a:buFont typeface="Courier New" pitchFamily="49" charset="0"/>
              <a:buChar char="o"/>
            </a:pPr>
            <a:r>
              <a:rPr lang="en-US" sz="2500" dirty="0" smtClean="0">
                <a:latin typeface="Times New Roman" pitchFamily="18" charset="0"/>
                <a:cs typeface="Times New Roman" pitchFamily="18" charset="0"/>
              </a:rPr>
              <a:t>Identifies risk by reviewing reported financial results</a:t>
            </a:r>
          </a:p>
          <a:p>
            <a:pPr lvl="1">
              <a:lnSpc>
                <a:spcPct val="90000"/>
              </a:lnSpc>
              <a:buSzPct val="70000"/>
              <a:buFont typeface="Courier New" pitchFamily="49" charset="0"/>
              <a:buChar char="o"/>
            </a:pPr>
            <a:r>
              <a:rPr lang="en-US" sz="2500" dirty="0" smtClean="0">
                <a:latin typeface="Times New Roman" pitchFamily="18" charset="0"/>
                <a:cs typeface="Times New Roman" pitchFamily="18" charset="0"/>
              </a:rPr>
              <a:t>Utilizes analytical review, (ratio analysis, benchmarking, inquiry) to identify solvency concerns and compliance</a:t>
            </a:r>
          </a:p>
        </p:txBody>
      </p:sp>
      <p:sp>
        <p:nvSpPr>
          <p:cNvPr id="9222" name="Text Box 5"/>
          <p:cNvSpPr txBox="1">
            <a:spLocks noChangeArrowheads="1"/>
          </p:cNvSpPr>
          <p:nvPr/>
        </p:nvSpPr>
        <p:spPr bwMode="auto">
          <a:xfrm>
            <a:off x="76200" y="1378803"/>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dirty="0">
                <a:latin typeface="Times New Roman" pitchFamily="18" charset="0"/>
              </a:rPr>
              <a:t>On-site and Off-site solvency monitoring involve roles and skill-sets that are different, but complement each other:</a:t>
            </a:r>
          </a:p>
        </p:txBody>
      </p:sp>
      <p:sp>
        <p:nvSpPr>
          <p:cNvPr id="4" name="Slide Number Placeholder 3"/>
          <p:cNvSpPr>
            <a:spLocks noGrp="1"/>
          </p:cNvSpPr>
          <p:nvPr>
            <p:ph type="sldNum" sz="quarter" idx="12"/>
          </p:nvPr>
        </p:nvSpPr>
        <p:spPr/>
        <p:txBody>
          <a:bodyPr/>
          <a:lstStyle/>
          <a:p>
            <a:pPr>
              <a:defRPr/>
            </a:pPr>
            <a:fld id="{CF84B339-C394-4F1E-98D5-B379915FA765}"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 y="304800"/>
            <a:ext cx="8458200" cy="457200"/>
          </a:xfrm>
        </p:spPr>
        <p:txBody>
          <a:bodyPr/>
          <a:lstStyle/>
          <a:p>
            <a:r>
              <a:rPr lang="en-US" sz="4000" dirty="0" smtClean="0"/>
              <a:t>Roles of Examiner and Analyst</a:t>
            </a:r>
          </a:p>
        </p:txBody>
      </p:sp>
      <p:sp>
        <p:nvSpPr>
          <p:cNvPr id="10243" name="Rectangle 3"/>
          <p:cNvSpPr>
            <a:spLocks noGrp="1" noChangeArrowheads="1"/>
          </p:cNvSpPr>
          <p:nvPr>
            <p:ph type="body" idx="1"/>
          </p:nvPr>
        </p:nvSpPr>
        <p:spPr>
          <a:xfrm>
            <a:off x="76200" y="1752600"/>
            <a:ext cx="8305800" cy="4648200"/>
          </a:xfrm>
        </p:spPr>
        <p:txBody>
          <a:bodyPr/>
          <a:lstStyle/>
          <a:p>
            <a:pPr>
              <a:lnSpc>
                <a:spcPct val="90000"/>
              </a:lnSpc>
              <a:buFont typeface="Wingdings" pitchFamily="2" charset="2"/>
              <a:buNone/>
            </a:pPr>
            <a:r>
              <a:rPr lang="en-US" sz="2300" u="sng" dirty="0" smtClean="0">
                <a:latin typeface="Times New Roman" pitchFamily="18" charset="0"/>
                <a:cs typeface="Times New Roman" pitchFamily="18" charset="0"/>
              </a:rPr>
              <a:t>State Insurance Analysts typically perform the following functions:</a:t>
            </a:r>
          </a:p>
          <a:p>
            <a:pPr>
              <a:lnSpc>
                <a:spcPct val="90000"/>
              </a:lnSpc>
            </a:pPr>
            <a:r>
              <a:rPr lang="en-US" sz="2300" dirty="0" smtClean="0">
                <a:latin typeface="Times New Roman" pitchFamily="18" charset="0"/>
                <a:cs typeface="Times New Roman" pitchFamily="18" charset="0"/>
              </a:rPr>
              <a:t>Collection and analysis of insurer and group financial information</a:t>
            </a:r>
          </a:p>
          <a:p>
            <a:pPr>
              <a:lnSpc>
                <a:spcPct val="90000"/>
              </a:lnSpc>
            </a:pPr>
            <a:r>
              <a:rPr lang="en-US" sz="2300" dirty="0" smtClean="0">
                <a:latin typeface="Times New Roman" pitchFamily="18" charset="0"/>
                <a:cs typeface="Times New Roman" pitchFamily="18" charset="0"/>
              </a:rPr>
              <a:t>Desk audits to assess risk and compliance</a:t>
            </a:r>
          </a:p>
          <a:p>
            <a:pPr>
              <a:lnSpc>
                <a:spcPct val="90000"/>
              </a:lnSpc>
            </a:pPr>
            <a:r>
              <a:rPr lang="en-US" sz="2300" dirty="0" smtClean="0">
                <a:latin typeface="Times New Roman" pitchFamily="18" charset="0"/>
                <a:cs typeface="Times New Roman" pitchFamily="18" charset="0"/>
              </a:rPr>
              <a:t>Review of non-financial information regarding insurance companies that is routinely collected by other department units</a:t>
            </a:r>
          </a:p>
          <a:p>
            <a:pPr>
              <a:lnSpc>
                <a:spcPct val="90000"/>
              </a:lnSpc>
            </a:pPr>
            <a:r>
              <a:rPr lang="en-US" sz="2300" dirty="0" smtClean="0">
                <a:latin typeface="Times New Roman" pitchFamily="18" charset="0"/>
                <a:cs typeface="Times New Roman" pitchFamily="18" charset="0"/>
              </a:rPr>
              <a:t>Review of insurance company transactions</a:t>
            </a:r>
          </a:p>
          <a:p>
            <a:pPr>
              <a:lnSpc>
                <a:spcPct val="90000"/>
              </a:lnSpc>
            </a:pPr>
            <a:r>
              <a:rPr lang="en-US" sz="2300" dirty="0" smtClean="0">
                <a:latin typeface="Times New Roman" pitchFamily="18" charset="0"/>
                <a:cs typeface="Times New Roman" pitchFamily="18" charset="0"/>
              </a:rPr>
              <a:t>Coordination with other department functions</a:t>
            </a:r>
          </a:p>
          <a:p>
            <a:pPr>
              <a:lnSpc>
                <a:spcPct val="90000"/>
              </a:lnSpc>
            </a:pPr>
            <a:r>
              <a:rPr lang="en-US" sz="2300" dirty="0" smtClean="0">
                <a:latin typeface="Times New Roman" pitchFamily="18" charset="0"/>
                <a:cs typeface="Times New Roman" pitchFamily="18" charset="0"/>
              </a:rPr>
              <a:t>Determining regulatory courses of action regarding identified troubled insurance companies</a:t>
            </a:r>
          </a:p>
          <a:p>
            <a:pPr>
              <a:lnSpc>
                <a:spcPct val="90000"/>
              </a:lnSpc>
            </a:pPr>
            <a:r>
              <a:rPr lang="en-US" sz="2300" dirty="0" smtClean="0">
                <a:latin typeface="Times New Roman" pitchFamily="18" charset="0"/>
                <a:cs typeface="Times New Roman" pitchFamily="18" charset="0"/>
              </a:rPr>
              <a:t>Evaluating and monitoring corrective plans</a:t>
            </a:r>
          </a:p>
          <a:p>
            <a:pPr>
              <a:lnSpc>
                <a:spcPct val="90000"/>
              </a:lnSpc>
            </a:pPr>
            <a:r>
              <a:rPr lang="en-US" sz="2300" dirty="0" smtClean="0">
                <a:latin typeface="Times New Roman" pitchFamily="18" charset="0"/>
                <a:cs typeface="Times New Roman" pitchFamily="18" charset="0"/>
              </a:rPr>
              <a:t>Communicating results of regulatory actions</a:t>
            </a:r>
          </a:p>
          <a:p>
            <a:pPr>
              <a:lnSpc>
                <a:spcPct val="90000"/>
              </a:lnSpc>
            </a:pPr>
            <a:r>
              <a:rPr lang="en-US" sz="2300" dirty="0" smtClean="0">
                <a:latin typeface="Times New Roman" pitchFamily="18" charset="0"/>
                <a:cs typeface="Times New Roman" pitchFamily="18" charset="0"/>
              </a:rPr>
              <a:t>Licensing and admissions</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5791200" cy="1066800"/>
          </a:xfrm>
        </p:spPr>
        <p:txBody>
          <a:bodyPr/>
          <a:lstStyle/>
          <a:p>
            <a:r>
              <a:rPr lang="en-US" sz="4000" dirty="0" smtClean="0"/>
              <a:t>Roles of Examiner and Analyst</a:t>
            </a:r>
          </a:p>
        </p:txBody>
      </p:sp>
      <p:sp>
        <p:nvSpPr>
          <p:cNvPr id="11267" name="Rectangle 3"/>
          <p:cNvSpPr>
            <a:spLocks noGrp="1" noChangeArrowheads="1"/>
          </p:cNvSpPr>
          <p:nvPr>
            <p:ph type="body" idx="1"/>
          </p:nvPr>
        </p:nvSpPr>
        <p:spPr>
          <a:xfrm>
            <a:off x="76200" y="1524000"/>
            <a:ext cx="8305800" cy="4648200"/>
          </a:xfrm>
        </p:spPr>
        <p:txBody>
          <a:bodyPr/>
          <a:lstStyle/>
          <a:p>
            <a:pPr>
              <a:buFont typeface="Wingdings" pitchFamily="2" charset="2"/>
              <a:buNone/>
            </a:pPr>
            <a:r>
              <a:rPr lang="en-US" sz="2000" u="sng" dirty="0" smtClean="0">
                <a:latin typeface="Times New Roman" pitchFamily="18" charset="0"/>
                <a:cs typeface="Times New Roman" pitchFamily="18" charset="0"/>
              </a:rPr>
              <a:t>Example: Investments</a:t>
            </a:r>
          </a:p>
          <a:p>
            <a:endParaRPr lang="en-US" sz="2000" u="sng"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Off-site analysis can monitor balance and composition of portfolio, benchmark the company’s investments against competitors and gather information from the insurer to explain significant changes.  Help set priorities for examiner</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On-site examination can evaluate the process in place at the insurer to monitor investment performance and reporting;  establish company specific risks; gain an understanding of the effectiveness of controls; and tailor substantive procedures  to apply underlying transactions, reviewing reconciliations, obtaining confirmations, etc.</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en-US" sz="4000" dirty="0" smtClean="0"/>
              <a:t>Conducting Examinations</a:t>
            </a:r>
          </a:p>
        </p:txBody>
      </p:sp>
      <p:sp>
        <p:nvSpPr>
          <p:cNvPr id="12291" name="Rectangle 3"/>
          <p:cNvSpPr>
            <a:spLocks noGrp="1" noChangeArrowheads="1"/>
          </p:cNvSpPr>
          <p:nvPr>
            <p:ph type="body" idx="4294967295"/>
          </p:nvPr>
        </p:nvSpPr>
        <p:spPr>
          <a:xfrm>
            <a:off x="228600" y="2209800"/>
            <a:ext cx="7696200" cy="3916363"/>
          </a:xfrm>
        </p:spPr>
        <p:txBody>
          <a:bodyPr/>
          <a:lstStyle/>
          <a:p>
            <a:r>
              <a:rPr lang="en-US" sz="3000" dirty="0" smtClean="0"/>
              <a:t>The NAIC </a:t>
            </a:r>
            <a:r>
              <a:rPr lang="en-US" sz="3000" i="1" dirty="0" smtClean="0"/>
              <a:t>Financial Condition Examiners Handbook</a:t>
            </a:r>
            <a:r>
              <a:rPr lang="en-US" sz="3000" dirty="0" smtClean="0"/>
              <a:t> provides guidance to assist state insurance departments to effectively plan, conduct, and report on the financial condition of insurers. </a:t>
            </a:r>
          </a:p>
          <a:p>
            <a:r>
              <a:rPr lang="en-US" sz="3000" dirty="0" smtClean="0"/>
              <a:t>Approach changed to a Risk-Focused Surveillance approach in 2007</a:t>
            </a:r>
          </a:p>
          <a:p>
            <a:r>
              <a:rPr lang="en-US" sz="3000" dirty="0" smtClean="0"/>
              <a:t>Model Law and Accreditation Standard</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6096000" cy="1295400"/>
          </a:xfrm>
        </p:spPr>
        <p:txBody>
          <a:bodyPr/>
          <a:lstStyle/>
          <a:p>
            <a:pPr algn="ctr"/>
            <a:r>
              <a:rPr lang="en-US" sz="4000" dirty="0" smtClean="0"/>
              <a:t>Model Law on Examinations</a:t>
            </a:r>
          </a:p>
        </p:txBody>
      </p:sp>
      <p:sp>
        <p:nvSpPr>
          <p:cNvPr id="13315" name="Rectangle 3"/>
          <p:cNvSpPr>
            <a:spLocks noGrp="1" noChangeArrowheads="1"/>
          </p:cNvSpPr>
          <p:nvPr>
            <p:ph type="body" idx="1"/>
          </p:nvPr>
        </p:nvSpPr>
        <p:spPr>
          <a:xfrm>
            <a:off x="457200" y="1600200"/>
            <a:ext cx="7696200" cy="4876800"/>
          </a:xfrm>
        </p:spPr>
        <p:txBody>
          <a:bodyPr/>
          <a:lstStyle/>
          <a:p>
            <a:pPr>
              <a:lnSpc>
                <a:spcPct val="90000"/>
              </a:lnSpc>
            </a:pPr>
            <a:r>
              <a:rPr lang="en-US" sz="2800" dirty="0" smtClean="0"/>
              <a:t>Exams must be conducted on each licensed insurer at least once every 5 years</a:t>
            </a:r>
          </a:p>
          <a:p>
            <a:pPr lvl="1">
              <a:lnSpc>
                <a:spcPct val="90000"/>
              </a:lnSpc>
              <a:buSzPct val="70000"/>
              <a:buFont typeface="Courier New" pitchFamily="49" charset="0"/>
              <a:buChar char="o"/>
            </a:pPr>
            <a:r>
              <a:rPr lang="en-US" sz="2600" dirty="0" smtClean="0"/>
              <a:t>Some state statutes require more frequent exams </a:t>
            </a:r>
          </a:p>
          <a:p>
            <a:pPr lvl="1">
              <a:lnSpc>
                <a:spcPct val="90000"/>
              </a:lnSpc>
              <a:buSzPct val="70000"/>
              <a:buFont typeface="Courier New" pitchFamily="49" charset="0"/>
              <a:buChar char="o"/>
            </a:pPr>
            <a:r>
              <a:rPr lang="en-US" sz="2600" dirty="0" smtClean="0"/>
              <a:t>Initial Priorities se through analysis process </a:t>
            </a:r>
          </a:p>
          <a:p>
            <a:pPr>
              <a:lnSpc>
                <a:spcPct val="90000"/>
              </a:lnSpc>
            </a:pPr>
            <a:r>
              <a:rPr lang="en-US" sz="2800" dirty="0" smtClean="0"/>
              <a:t>A state may accept an examination report on a company prepared by another state if:</a:t>
            </a:r>
          </a:p>
          <a:p>
            <a:pPr lvl="1">
              <a:lnSpc>
                <a:spcPct val="90000"/>
              </a:lnSpc>
              <a:buSzPct val="70000"/>
              <a:buFont typeface="Courier New" pitchFamily="49" charset="0"/>
              <a:buChar char="o"/>
            </a:pPr>
            <a:r>
              <a:rPr lang="en-US" sz="2600" dirty="0" smtClean="0"/>
              <a:t>The state department performing the exam was accredited at the time of the exam; or</a:t>
            </a:r>
          </a:p>
          <a:p>
            <a:pPr lvl="1">
              <a:lnSpc>
                <a:spcPct val="90000"/>
              </a:lnSpc>
              <a:buSzPct val="70000"/>
              <a:buFont typeface="Courier New" pitchFamily="49" charset="0"/>
              <a:buChar char="o"/>
            </a:pPr>
            <a:r>
              <a:rPr lang="en-US" sz="2600" dirty="0" smtClean="0"/>
              <a:t>The exam was performed under the supervision of or participation by an accredited insurance department</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8600"/>
            <a:ext cx="6019800" cy="1371600"/>
          </a:xfrm>
        </p:spPr>
        <p:txBody>
          <a:bodyPr/>
          <a:lstStyle/>
          <a:p>
            <a:pPr algn="ctr"/>
            <a:r>
              <a:rPr lang="en-US" sz="4000" dirty="0" smtClean="0"/>
              <a:t>Examination Classifications</a:t>
            </a:r>
          </a:p>
        </p:txBody>
      </p:sp>
      <p:sp>
        <p:nvSpPr>
          <p:cNvPr id="14339" name="Rectangle 3"/>
          <p:cNvSpPr>
            <a:spLocks noGrp="1" noChangeArrowheads="1"/>
          </p:cNvSpPr>
          <p:nvPr>
            <p:ph type="body" idx="1"/>
          </p:nvPr>
        </p:nvSpPr>
        <p:spPr>
          <a:xfrm>
            <a:off x="457200" y="1752600"/>
            <a:ext cx="7696200" cy="4724400"/>
          </a:xfrm>
        </p:spPr>
        <p:txBody>
          <a:bodyPr/>
          <a:lstStyle/>
          <a:p>
            <a:r>
              <a:rPr lang="en-US" dirty="0" smtClean="0"/>
              <a:t>Insurer Type</a:t>
            </a:r>
          </a:p>
          <a:p>
            <a:pPr lvl="1">
              <a:buSzPct val="70000"/>
              <a:buFont typeface="Courier New" pitchFamily="49" charset="0"/>
              <a:buChar char="o"/>
            </a:pPr>
            <a:r>
              <a:rPr lang="en-US" u="sng" dirty="0" smtClean="0"/>
              <a:t>Single-state insurer:</a:t>
            </a:r>
            <a:r>
              <a:rPr lang="en-US" dirty="0" smtClean="0"/>
              <a:t> A company that does not meet the definition of a multi-state insurer such as a Health Maintenance Organization.</a:t>
            </a:r>
          </a:p>
          <a:p>
            <a:pPr lvl="1">
              <a:buSzPct val="70000"/>
              <a:buFont typeface="Courier New" pitchFamily="49" charset="0"/>
              <a:buChar char="o"/>
            </a:pPr>
            <a:r>
              <a:rPr lang="en-US" u="sng" dirty="0" smtClean="0"/>
              <a:t>Multi-state insurer:</a:t>
            </a:r>
            <a:r>
              <a:rPr lang="en-US" dirty="0" smtClean="0"/>
              <a:t> A company that is domiciled or chartered in one state and licensed, registered, qualified or accredited, eligible or operating in at least one other state.</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6858000" cy="1219200"/>
          </a:xfrm>
        </p:spPr>
        <p:txBody>
          <a:bodyPr/>
          <a:lstStyle/>
          <a:p>
            <a:pPr algn="ctr"/>
            <a:r>
              <a:rPr lang="en-US" sz="4000" dirty="0" smtClean="0"/>
              <a:t>Examination Classifications</a:t>
            </a:r>
          </a:p>
        </p:txBody>
      </p:sp>
      <p:sp>
        <p:nvSpPr>
          <p:cNvPr id="15363" name="Rectangle 3"/>
          <p:cNvSpPr>
            <a:spLocks noGrp="1" noChangeArrowheads="1"/>
          </p:cNvSpPr>
          <p:nvPr>
            <p:ph type="body" idx="1"/>
          </p:nvPr>
        </p:nvSpPr>
        <p:spPr>
          <a:xfrm>
            <a:off x="457200" y="1295400"/>
            <a:ext cx="7696200" cy="5410200"/>
          </a:xfrm>
        </p:spPr>
        <p:txBody>
          <a:bodyPr/>
          <a:lstStyle/>
          <a:p>
            <a:pPr>
              <a:lnSpc>
                <a:spcPct val="90000"/>
              </a:lnSpc>
            </a:pPr>
            <a:r>
              <a:rPr lang="en-US" dirty="0" smtClean="0"/>
              <a:t>Exam Scope:</a:t>
            </a:r>
          </a:p>
          <a:p>
            <a:pPr lvl="1">
              <a:lnSpc>
                <a:spcPct val="90000"/>
              </a:lnSpc>
              <a:buSzPct val="70000"/>
              <a:buFont typeface="Courier New" pitchFamily="49" charset="0"/>
              <a:buChar char="o"/>
            </a:pPr>
            <a:r>
              <a:rPr lang="en-US" sz="2700" u="sng" dirty="0" smtClean="0"/>
              <a:t>Full-scope</a:t>
            </a:r>
            <a:r>
              <a:rPr lang="en-US" sz="2700" dirty="0" smtClean="0"/>
              <a:t>: An examination in which the scope of the control and substantive procedures to be performed during the examination is based on the implementation and documentation of the risk assessment procedures required under the NAIC </a:t>
            </a:r>
            <a:r>
              <a:rPr lang="en-US" sz="2700" i="1" dirty="0" smtClean="0"/>
              <a:t>Financial Condition Examiners Handbook</a:t>
            </a:r>
            <a:r>
              <a:rPr lang="en-US" sz="2700" dirty="0" smtClean="0"/>
              <a:t>. </a:t>
            </a:r>
          </a:p>
          <a:p>
            <a:pPr lvl="2">
              <a:lnSpc>
                <a:spcPct val="90000"/>
              </a:lnSpc>
              <a:buSzPct val="70000"/>
              <a:buFont typeface="Courier New" pitchFamily="49" charset="0"/>
              <a:buChar char="o"/>
            </a:pPr>
            <a:r>
              <a:rPr lang="en-US" sz="2200" dirty="0" smtClean="0"/>
              <a:t>Review all areas of exam and focus on high-risk areas.</a:t>
            </a:r>
          </a:p>
          <a:p>
            <a:pPr lvl="1">
              <a:lnSpc>
                <a:spcPct val="90000"/>
              </a:lnSpc>
              <a:buSzPct val="70000"/>
              <a:buFont typeface="Courier New" pitchFamily="49" charset="0"/>
              <a:buChar char="o"/>
            </a:pPr>
            <a:r>
              <a:rPr lang="en-US" sz="2700" u="sng" dirty="0" smtClean="0"/>
              <a:t>Limited-scope</a:t>
            </a:r>
            <a:r>
              <a:rPr lang="en-US" sz="2700" dirty="0" smtClean="0"/>
              <a:t>: An examination which is limited to a review or examination of specific financial statement line items or particular risk areas.</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381000"/>
            <a:ext cx="5715000" cy="762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sz="4000" dirty="0" smtClean="0"/>
              <a:t>Financial Analysis Handbook</a:t>
            </a:r>
          </a:p>
        </p:txBody>
      </p:sp>
      <p:sp>
        <p:nvSpPr>
          <p:cNvPr id="6147" name="Rectangle 3"/>
          <p:cNvSpPr>
            <a:spLocks noGrp="1" noChangeArrowheads="1"/>
          </p:cNvSpPr>
          <p:nvPr>
            <p:ph idx="1"/>
          </p:nvPr>
        </p:nvSpPr>
        <p:spPr>
          <a:xfrm>
            <a:off x="381000" y="1371600"/>
            <a:ext cx="8229600" cy="422433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2500" lnSpcReduction="10000"/>
          </a:bodyPr>
          <a:lstStyle/>
          <a:p>
            <a:pPr>
              <a:buFont typeface="Arial" pitchFamily="34" charset="0"/>
              <a:buChar char="•"/>
            </a:pPr>
            <a:r>
              <a:rPr lang="en-US" sz="3000" dirty="0" smtClean="0"/>
              <a:t>Analyst Reference Guides</a:t>
            </a:r>
          </a:p>
          <a:p>
            <a:pPr>
              <a:buFont typeface="Arial" pitchFamily="34" charset="0"/>
              <a:buChar char="•"/>
            </a:pPr>
            <a:r>
              <a:rPr lang="en-US" sz="3000" dirty="0" smtClean="0"/>
              <a:t>Level 1 Procedures</a:t>
            </a:r>
          </a:p>
          <a:p>
            <a:pPr>
              <a:buFont typeface="Arial" pitchFamily="34" charset="0"/>
              <a:buChar char="•"/>
            </a:pPr>
            <a:r>
              <a:rPr lang="en-US" sz="3000" dirty="0" smtClean="0"/>
              <a:t>Level 2 Procedures</a:t>
            </a:r>
          </a:p>
          <a:p>
            <a:pPr lvl="1">
              <a:buFont typeface="Arial" pitchFamily="34" charset="0"/>
              <a:buChar char="•"/>
            </a:pPr>
            <a:r>
              <a:rPr lang="en-US" sz="2600" dirty="0" smtClean="0"/>
              <a:t>Level 2 – Investments, Cash Flow &amp; Liquidity, Reinsurance, Affiliated Transactions, MGA &amp; TPAs, Risk-Based Capital, Income Statement and Surplus, Unpaid Losses and LAE</a:t>
            </a:r>
          </a:p>
          <a:p>
            <a:pPr>
              <a:buFont typeface="Arial" pitchFamily="34" charset="0"/>
              <a:buChar char="•"/>
            </a:pPr>
            <a:r>
              <a:rPr lang="en-US" sz="3000" dirty="0" smtClean="0"/>
              <a:t>Supplemental Procedures</a:t>
            </a:r>
          </a:p>
          <a:p>
            <a:pPr lvl="1">
              <a:buSzPct val="70000"/>
              <a:buFont typeface="Courier New" pitchFamily="49" charset="0"/>
              <a:buChar char="o"/>
            </a:pPr>
            <a:r>
              <a:rPr lang="en-US" sz="2200" dirty="0" smtClean="0"/>
              <a:t>Management Considerations, Audited Financial Report, Actuarial Opinion, Management Discussion &amp; Analysis,  Holding Company Analysis </a:t>
            </a:r>
            <a:endParaRPr lang="en-US" sz="2200" b="1" dirty="0" smtClean="0"/>
          </a:p>
          <a:p>
            <a:endParaRPr lang="en-US" sz="2800"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4</a:t>
            </a:fld>
            <a:endParaRPr lang="en-US"/>
          </a:p>
        </p:txBody>
      </p:sp>
    </p:spTree>
    <p:extLst>
      <p:ext uri="{BB962C8B-B14F-4D97-AF65-F5344CB8AC3E}">
        <p14:creationId xmlns:p14="http://schemas.microsoft.com/office/powerpoint/2010/main" val="99883187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1524000"/>
            <a:ext cx="7696200" cy="5181600"/>
          </a:xfrm>
        </p:spPr>
        <p:txBody>
          <a:bodyPr/>
          <a:lstStyle/>
          <a:p>
            <a:pPr>
              <a:lnSpc>
                <a:spcPct val="90000"/>
              </a:lnSpc>
            </a:pPr>
            <a:r>
              <a:rPr lang="en-US" dirty="0" smtClean="0"/>
              <a:t>Examination Type</a:t>
            </a:r>
          </a:p>
          <a:p>
            <a:pPr lvl="1">
              <a:lnSpc>
                <a:spcPct val="90000"/>
              </a:lnSpc>
              <a:buSzPct val="70000"/>
              <a:buFont typeface="Courier New" pitchFamily="49" charset="0"/>
              <a:buChar char="o"/>
            </a:pPr>
            <a:r>
              <a:rPr lang="en-US" u="sng" dirty="0" smtClean="0"/>
              <a:t>Individual exam:</a:t>
            </a:r>
            <a:r>
              <a:rPr lang="en-US" dirty="0" smtClean="0"/>
              <a:t> A financial exam over one insurer.</a:t>
            </a:r>
          </a:p>
          <a:p>
            <a:pPr lvl="1">
              <a:lnSpc>
                <a:spcPct val="90000"/>
              </a:lnSpc>
              <a:buSzPct val="70000"/>
              <a:buFont typeface="Courier New" pitchFamily="49" charset="0"/>
              <a:buChar char="o"/>
            </a:pPr>
            <a:r>
              <a:rPr lang="en-US" u="sng" dirty="0" smtClean="0"/>
              <a:t>Group exam:</a:t>
            </a:r>
            <a:r>
              <a:rPr lang="en-US" dirty="0" smtClean="0"/>
              <a:t> A financial exam over more than one insurer. This type of exam is typically conducted when multiple companies in a holding company group have similar key processes, systems and/or management. </a:t>
            </a:r>
          </a:p>
          <a:p>
            <a:pPr>
              <a:lnSpc>
                <a:spcPct val="90000"/>
              </a:lnSpc>
            </a:pPr>
            <a:r>
              <a:rPr lang="en-US" dirty="0" smtClean="0"/>
              <a:t>Exams can also be coordinated between regulators from multiple states.</a:t>
            </a:r>
          </a:p>
        </p:txBody>
      </p:sp>
      <p:sp>
        <p:nvSpPr>
          <p:cNvPr id="16387" name="Title 1"/>
          <p:cNvSpPr>
            <a:spLocks noGrp="1"/>
          </p:cNvSpPr>
          <p:nvPr>
            <p:ph type="title"/>
          </p:nvPr>
        </p:nvSpPr>
        <p:spPr>
          <a:xfrm>
            <a:off x="304800" y="381000"/>
            <a:ext cx="6610350" cy="1143000"/>
          </a:xfrm>
        </p:spPr>
        <p:txBody>
          <a:bodyPr/>
          <a:lstStyle/>
          <a:p>
            <a:r>
              <a:rPr lang="en-US" sz="4000" dirty="0" smtClean="0"/>
              <a:t>Examination Classifications</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0"/>
            <a:ext cx="6172200" cy="1600200"/>
          </a:xfrm>
        </p:spPr>
        <p:txBody>
          <a:bodyPr/>
          <a:lstStyle/>
          <a:p>
            <a:pPr algn="ctr"/>
            <a:r>
              <a:rPr lang="en-US" sz="4000" dirty="0" smtClean="0"/>
              <a:t>Key Examination Participants</a:t>
            </a:r>
          </a:p>
        </p:txBody>
      </p:sp>
      <p:sp>
        <p:nvSpPr>
          <p:cNvPr id="17411" name="Rectangle 3"/>
          <p:cNvSpPr>
            <a:spLocks noGrp="1" noChangeArrowheads="1"/>
          </p:cNvSpPr>
          <p:nvPr>
            <p:ph type="body" idx="1"/>
          </p:nvPr>
        </p:nvSpPr>
        <p:spPr>
          <a:xfrm>
            <a:off x="457200" y="1828800"/>
            <a:ext cx="7696200" cy="4495800"/>
          </a:xfrm>
        </p:spPr>
        <p:txBody>
          <a:bodyPr/>
          <a:lstStyle/>
          <a:p>
            <a:pPr>
              <a:lnSpc>
                <a:spcPct val="80000"/>
              </a:lnSpc>
            </a:pPr>
            <a:r>
              <a:rPr lang="en-US" sz="2600" dirty="0" smtClean="0"/>
              <a:t>The following individuals from a state insurance department are the key participants that conduct and oversee the examinations of domestic insurance companies:</a:t>
            </a:r>
            <a:endParaRPr lang="en-US" sz="2400" u="sng" dirty="0" smtClean="0"/>
          </a:p>
          <a:p>
            <a:pPr lvl="1">
              <a:lnSpc>
                <a:spcPct val="80000"/>
              </a:lnSpc>
              <a:buSzPct val="70000"/>
              <a:buFont typeface="Courier New" pitchFamily="49" charset="0"/>
              <a:buChar char="o"/>
            </a:pPr>
            <a:r>
              <a:rPr lang="en-US" sz="2000" u="sng" dirty="0" smtClean="0"/>
              <a:t>Chief Examiner (or designee)</a:t>
            </a:r>
            <a:r>
              <a:rPr lang="en-US" sz="2000" dirty="0" smtClean="0"/>
              <a:t>: Schedule examinations, assign staff, coordinate with other state and zones examiners, and approve exam plan</a:t>
            </a:r>
          </a:p>
          <a:p>
            <a:pPr lvl="1">
              <a:lnSpc>
                <a:spcPct val="80000"/>
              </a:lnSpc>
              <a:buSzPct val="70000"/>
              <a:buFont typeface="Courier New" pitchFamily="49" charset="0"/>
              <a:buChar char="o"/>
            </a:pPr>
            <a:r>
              <a:rPr lang="en-US" sz="2000" u="sng" dirty="0" smtClean="0"/>
              <a:t>Examiner-in-charge</a:t>
            </a:r>
            <a:r>
              <a:rPr lang="en-US" sz="2000" dirty="0" smtClean="0"/>
              <a:t>: Coordinate review of company and examination </a:t>
            </a:r>
            <a:r>
              <a:rPr lang="en-US" sz="2000" dirty="0" err="1" smtClean="0"/>
              <a:t>testwork</a:t>
            </a:r>
            <a:r>
              <a:rPr lang="en-US" sz="2000" dirty="0" smtClean="0"/>
              <a:t>. Coordinate meetings with company and personnel.</a:t>
            </a:r>
          </a:p>
          <a:p>
            <a:pPr lvl="1">
              <a:lnSpc>
                <a:spcPct val="80000"/>
              </a:lnSpc>
              <a:buSzPct val="70000"/>
              <a:buFont typeface="Courier New" pitchFamily="49" charset="0"/>
              <a:buChar char="o"/>
            </a:pPr>
            <a:r>
              <a:rPr lang="en-US" sz="2000" u="sng" dirty="0" smtClean="0"/>
              <a:t>Staff Examiner</a:t>
            </a:r>
            <a:r>
              <a:rPr lang="en-US" sz="2000" dirty="0" smtClean="0"/>
              <a:t>: Conduct examination </a:t>
            </a:r>
            <a:r>
              <a:rPr lang="en-US" sz="2000" dirty="0" err="1" smtClean="0"/>
              <a:t>testwork</a:t>
            </a:r>
            <a:r>
              <a:rPr lang="en-US" sz="2000" dirty="0" smtClean="0"/>
              <a:t> and become knowledgeable of company operations.</a:t>
            </a:r>
          </a:p>
          <a:p>
            <a:pPr lvl="1">
              <a:lnSpc>
                <a:spcPct val="80000"/>
              </a:lnSpc>
              <a:buSzPct val="70000"/>
              <a:buFont typeface="Courier New" pitchFamily="49" charset="0"/>
              <a:buChar char="o"/>
            </a:pPr>
            <a:r>
              <a:rPr lang="en-US" sz="2000" u="sng" dirty="0" smtClean="0"/>
              <a:t>Financial Analysts</a:t>
            </a:r>
            <a:r>
              <a:rPr lang="en-US" sz="2000" dirty="0" smtClean="0"/>
              <a:t>: Interpret key financial and operational ratios, provide examiners with insight on company management, operating results, current events, etc.</a:t>
            </a:r>
            <a:r>
              <a:rPr lang="en-US" sz="2200" dirty="0" smtClean="0"/>
              <a:t> </a:t>
            </a:r>
          </a:p>
          <a:p>
            <a:pPr lvl="1">
              <a:lnSpc>
                <a:spcPct val="80000"/>
              </a:lnSpc>
              <a:buFontTx/>
              <a:buNone/>
            </a:pPr>
            <a:endParaRPr lang="en-US" sz="2200"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 y="228600"/>
            <a:ext cx="5562600" cy="1143000"/>
          </a:xfrm>
        </p:spPr>
        <p:txBody>
          <a:bodyPr/>
          <a:lstStyle/>
          <a:p>
            <a:pPr algn="ctr"/>
            <a:r>
              <a:rPr lang="en-US" sz="4000" dirty="0" smtClean="0"/>
              <a:t>Risk-Focused Exam Approach</a:t>
            </a:r>
          </a:p>
        </p:txBody>
      </p:sp>
      <p:sp>
        <p:nvSpPr>
          <p:cNvPr id="18435" name="Rectangle 3"/>
          <p:cNvSpPr>
            <a:spLocks noGrp="1" noChangeArrowheads="1"/>
          </p:cNvSpPr>
          <p:nvPr>
            <p:ph type="body" idx="1"/>
          </p:nvPr>
        </p:nvSpPr>
        <p:spPr>
          <a:xfrm>
            <a:off x="457200" y="1676400"/>
            <a:ext cx="7696200" cy="5029200"/>
          </a:xfrm>
        </p:spPr>
        <p:txBody>
          <a:bodyPr/>
          <a:lstStyle/>
          <a:p>
            <a:r>
              <a:rPr lang="en-US" sz="2800" dirty="0" smtClean="0"/>
              <a:t>Examination methodology included within the NAIC Handbook is a ‘risk-focused’ approach.</a:t>
            </a:r>
          </a:p>
          <a:p>
            <a:r>
              <a:rPr lang="en-US" sz="2800" dirty="0" smtClean="0"/>
              <a:t>Required by Accreditation Standards for exams commencing on or after Jan. 1, 2010.</a:t>
            </a:r>
          </a:p>
          <a:p>
            <a:r>
              <a:rPr lang="en-US" sz="2800" dirty="0" smtClean="0"/>
              <a:t>Under this approach, examination fieldwork will emphasize the review of an insurer’s current or prospective solvency risk areas and the fair presentation of surplus. </a:t>
            </a:r>
          </a:p>
          <a:p>
            <a:r>
              <a:rPr lang="en-US" sz="2800" dirty="0" smtClean="0"/>
              <a:t>Examiner will focus work and resources on identified risk areas and focus less on areas with less risk. </a:t>
            </a:r>
            <a:endParaRPr lang="en-US" sz="3000"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152400"/>
            <a:ext cx="5562600" cy="1143000"/>
          </a:xfrm>
        </p:spPr>
        <p:txBody>
          <a:bodyPr/>
          <a:lstStyle/>
          <a:p>
            <a:pPr algn="ctr"/>
            <a:r>
              <a:rPr lang="en-US" sz="4000" dirty="0" smtClean="0"/>
              <a:t>Risk-Focused Surveillance</a:t>
            </a:r>
          </a:p>
        </p:txBody>
      </p:sp>
      <p:sp>
        <p:nvSpPr>
          <p:cNvPr id="19459" name="Rectangle 3"/>
          <p:cNvSpPr>
            <a:spLocks noGrp="1" noChangeArrowheads="1"/>
          </p:cNvSpPr>
          <p:nvPr>
            <p:ph type="body" idx="1"/>
          </p:nvPr>
        </p:nvSpPr>
        <p:spPr>
          <a:xfrm>
            <a:off x="457200" y="1676400"/>
            <a:ext cx="7696200" cy="4724400"/>
          </a:xfrm>
        </p:spPr>
        <p:txBody>
          <a:bodyPr/>
          <a:lstStyle/>
          <a:p>
            <a:pPr>
              <a:lnSpc>
                <a:spcPct val="90000"/>
              </a:lnSpc>
            </a:pPr>
            <a:r>
              <a:rPr lang="en-US" sz="2700" dirty="0" smtClean="0"/>
              <a:t>The risk-focused surveillance process requires examiners to prospectively consider the company’s financial condition by assessing whether the company’s current processes provide indications of future solvency concerns. Examples of items considered for prospective assessments include:</a:t>
            </a:r>
          </a:p>
          <a:p>
            <a:pPr lvl="1">
              <a:lnSpc>
                <a:spcPct val="30000"/>
              </a:lnSpc>
              <a:buSzPct val="70000"/>
              <a:buFont typeface="Courier New" pitchFamily="49" charset="0"/>
              <a:buChar char="o"/>
            </a:pPr>
            <a:endParaRPr lang="en-US" sz="2700" dirty="0" smtClean="0"/>
          </a:p>
          <a:p>
            <a:pPr lvl="1">
              <a:lnSpc>
                <a:spcPct val="30000"/>
              </a:lnSpc>
              <a:buSzPct val="70000"/>
              <a:buFont typeface="Courier New" pitchFamily="49" charset="0"/>
              <a:buChar char="o"/>
            </a:pPr>
            <a:r>
              <a:rPr lang="en-US" sz="2700" dirty="0" smtClean="0"/>
              <a:t>Corporate Governance</a:t>
            </a:r>
          </a:p>
          <a:p>
            <a:pPr lvl="1">
              <a:lnSpc>
                <a:spcPct val="90000"/>
              </a:lnSpc>
              <a:buSzPct val="70000"/>
              <a:buFont typeface="Courier New" pitchFamily="49" charset="0"/>
              <a:buChar char="o"/>
            </a:pPr>
            <a:r>
              <a:rPr lang="en-US" sz="2700" dirty="0" smtClean="0"/>
              <a:t>Future Business Plans</a:t>
            </a:r>
          </a:p>
          <a:p>
            <a:pPr lvl="1">
              <a:lnSpc>
                <a:spcPct val="90000"/>
              </a:lnSpc>
              <a:buSzPct val="70000"/>
              <a:buFont typeface="Courier New" pitchFamily="49" charset="0"/>
              <a:buChar char="o"/>
            </a:pPr>
            <a:r>
              <a:rPr lang="en-US" sz="2700" dirty="0" smtClean="0"/>
              <a:t>Rate of Company Growth</a:t>
            </a:r>
          </a:p>
          <a:p>
            <a:pPr lvl="1">
              <a:lnSpc>
                <a:spcPct val="90000"/>
              </a:lnSpc>
              <a:buSzPct val="70000"/>
              <a:buFont typeface="Courier New" pitchFamily="49" charset="0"/>
              <a:buChar char="o"/>
            </a:pPr>
            <a:r>
              <a:rPr lang="en-US" sz="2700" dirty="0" smtClean="0"/>
              <a:t>Liquidity of Assets</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 y="228600"/>
            <a:ext cx="5562600" cy="1143000"/>
          </a:xfrm>
        </p:spPr>
        <p:txBody>
          <a:bodyPr/>
          <a:lstStyle/>
          <a:p>
            <a:pPr algn="ctr"/>
            <a:r>
              <a:rPr lang="en-US" sz="4000" dirty="0" smtClean="0"/>
              <a:t>Risk-Focused Surveillance</a:t>
            </a:r>
          </a:p>
        </p:txBody>
      </p:sp>
      <p:sp>
        <p:nvSpPr>
          <p:cNvPr id="20483" name="Rectangle 3"/>
          <p:cNvSpPr>
            <a:spLocks noGrp="1" noChangeArrowheads="1"/>
          </p:cNvSpPr>
          <p:nvPr>
            <p:ph type="body" idx="1"/>
          </p:nvPr>
        </p:nvSpPr>
        <p:spPr>
          <a:xfrm>
            <a:off x="457200" y="1905000"/>
            <a:ext cx="7696200" cy="4495800"/>
          </a:xfrm>
        </p:spPr>
        <p:txBody>
          <a:bodyPr/>
          <a:lstStyle/>
          <a:p>
            <a:r>
              <a:rPr lang="en-US" sz="2800" dirty="0" smtClean="0"/>
              <a:t>In accordance with the risk-focused surveillance guidance, examination work will shift so that more time is spent during the planning and risk assessment processes of the examination.</a:t>
            </a:r>
          </a:p>
          <a:p>
            <a:r>
              <a:rPr lang="en-US" sz="2800" dirty="0" smtClean="0"/>
              <a:t>Efficiencies should be gained as examiners utilize knowledge from prior exams as well as information provided through on-going monitoring by analysts to stay aware of risks within insurer operations.</a:t>
            </a:r>
          </a:p>
          <a:p>
            <a:endParaRPr lang="en-US" sz="2800"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xfrm>
            <a:off x="76200" y="304800"/>
            <a:ext cx="5562600" cy="1143000"/>
          </a:xfrm>
        </p:spPr>
        <p:txBody>
          <a:bodyPr/>
          <a:lstStyle/>
          <a:p>
            <a:pPr algn="ctr"/>
            <a:r>
              <a:rPr lang="en-US" sz="4000" dirty="0" smtClean="0"/>
              <a:t>Risk Assessment Matrix</a:t>
            </a:r>
          </a:p>
        </p:txBody>
      </p:sp>
      <p:graphicFrame>
        <p:nvGraphicFramePr>
          <p:cNvPr id="1026" name="Object 3"/>
          <p:cNvGraphicFramePr>
            <a:graphicFrameLocks noGrp="1" noChangeAspect="1"/>
          </p:cNvGraphicFramePr>
          <p:nvPr>
            <p:ph idx="4294967295"/>
            <p:extLst>
              <p:ext uri="{D42A27DB-BD31-4B8C-83A1-F6EECF244321}">
                <p14:modId xmlns:p14="http://schemas.microsoft.com/office/powerpoint/2010/main" val="4149166096"/>
              </p:ext>
            </p:extLst>
          </p:nvPr>
        </p:nvGraphicFramePr>
        <p:xfrm>
          <a:off x="804863" y="1371600"/>
          <a:ext cx="7534275" cy="4524375"/>
        </p:xfrm>
        <a:graphic>
          <a:graphicData uri="http://schemas.openxmlformats.org/presentationml/2006/ole">
            <mc:AlternateContent xmlns:mc="http://schemas.openxmlformats.org/markup-compatibility/2006">
              <mc:Choice xmlns:v="urn:schemas-microsoft-com:vml" Requires="v">
                <p:oleObj spid="_x0000_s1034" name="Worksheet" r:id="rId4" imgW="7534199" imgH="4524223" progId="Excel.Sheet.8">
                  <p:embed/>
                </p:oleObj>
              </mc:Choice>
              <mc:Fallback>
                <p:oleObj name="Worksheet" r:id="rId4" imgW="7534199" imgH="4524223" progId="Excel.Sheet.8">
                  <p:embed/>
                  <p:pic>
                    <p:nvPicPr>
                      <p:cNvPr id="0" name="Object 3"/>
                      <p:cNvPicPr>
                        <a:picLocks noChangeAspect="1" noChangeArrowheads="1"/>
                      </p:cNvPicPr>
                      <p:nvPr/>
                    </p:nvPicPr>
                    <p:blipFill>
                      <a:blip r:embed="rId5"/>
                      <a:srcRect/>
                      <a:stretch>
                        <a:fillRect/>
                      </a:stretch>
                    </p:blipFill>
                    <p:spPr bwMode="auto">
                      <a:xfrm>
                        <a:off x="804863" y="1371600"/>
                        <a:ext cx="7534275"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52400"/>
            <a:ext cx="6705600" cy="1143000"/>
          </a:xfrm>
        </p:spPr>
        <p:txBody>
          <a:bodyPr/>
          <a:lstStyle/>
          <a:p>
            <a:pPr algn="ctr" eaLnBrk="1" hangingPunct="1"/>
            <a:r>
              <a:rPr lang="en-US" sz="4000" dirty="0" smtClean="0"/>
              <a:t>Seven Phase Examination Process</a:t>
            </a:r>
          </a:p>
        </p:txBody>
      </p:sp>
      <p:grpSp>
        <p:nvGrpSpPr>
          <p:cNvPr id="3" name="Group 2"/>
          <p:cNvGrpSpPr/>
          <p:nvPr/>
        </p:nvGrpSpPr>
        <p:grpSpPr>
          <a:xfrm>
            <a:off x="152400" y="1828800"/>
            <a:ext cx="8001000" cy="4724400"/>
            <a:chOff x="762000" y="1295400"/>
            <a:chExt cx="8001000" cy="4724400"/>
          </a:xfrm>
        </p:grpSpPr>
        <p:grpSp>
          <p:nvGrpSpPr>
            <p:cNvPr id="2" name="Group 1"/>
            <p:cNvGrpSpPr/>
            <p:nvPr/>
          </p:nvGrpSpPr>
          <p:grpSpPr>
            <a:xfrm>
              <a:off x="762000" y="1295400"/>
              <a:ext cx="7391400" cy="4724400"/>
              <a:chOff x="762000" y="1295400"/>
              <a:chExt cx="7391400" cy="4724400"/>
            </a:xfrm>
          </p:grpSpPr>
          <p:sp>
            <p:nvSpPr>
              <p:cNvPr id="21507" name="AutoShape 3"/>
              <p:cNvSpPr>
                <a:spLocks noChangeArrowheads="1"/>
              </p:cNvSpPr>
              <p:nvPr/>
            </p:nvSpPr>
            <p:spPr bwMode="auto">
              <a:xfrm>
                <a:off x="2668588" y="1295400"/>
                <a:ext cx="5484812" cy="609600"/>
              </a:xfrm>
              <a:prstGeom prst="roundRect">
                <a:avLst>
                  <a:gd name="adj" fmla="val 16667"/>
                </a:avLst>
              </a:prstGeom>
              <a:solidFill>
                <a:srgbClr val="8A3000"/>
              </a:solidFill>
              <a:ln w="9525">
                <a:solidFill>
                  <a:schemeClr val="tx1"/>
                </a:solidFill>
                <a:round/>
                <a:headEnd/>
                <a:tailEnd/>
              </a:ln>
            </p:spPr>
            <p:txBody>
              <a:bodyPr wrap="none" anchor="ctr"/>
              <a:lstStyle/>
              <a:p>
                <a:pPr algn="ctr"/>
                <a:r>
                  <a:rPr lang="en-US" b="1">
                    <a:solidFill>
                      <a:schemeClr val="bg1"/>
                    </a:solidFill>
                  </a:rPr>
                  <a:t>Understand the Company and Identify Key</a:t>
                </a:r>
              </a:p>
              <a:p>
                <a:pPr algn="ctr"/>
                <a:r>
                  <a:rPr lang="en-US" b="1">
                    <a:solidFill>
                      <a:schemeClr val="bg1"/>
                    </a:solidFill>
                  </a:rPr>
                  <a:t>Functional Activities to be Reviewed</a:t>
                </a:r>
              </a:p>
            </p:txBody>
          </p:sp>
          <p:sp>
            <p:nvSpPr>
              <p:cNvPr id="21508" name="AutoShape 4"/>
              <p:cNvSpPr>
                <a:spLocks noChangeArrowheads="1"/>
              </p:cNvSpPr>
              <p:nvPr/>
            </p:nvSpPr>
            <p:spPr bwMode="auto">
              <a:xfrm>
                <a:off x="2668588" y="1981200"/>
                <a:ext cx="5484812" cy="609600"/>
              </a:xfrm>
              <a:prstGeom prst="roundRect">
                <a:avLst>
                  <a:gd name="adj" fmla="val 16667"/>
                </a:avLst>
              </a:prstGeom>
              <a:solidFill>
                <a:srgbClr val="B56E5B"/>
              </a:solidFill>
              <a:ln w="9525">
                <a:solidFill>
                  <a:schemeClr val="tx1"/>
                </a:solidFill>
                <a:round/>
                <a:headEnd/>
                <a:tailEnd/>
              </a:ln>
            </p:spPr>
            <p:txBody>
              <a:bodyPr wrap="none" anchor="ctr"/>
              <a:lstStyle/>
              <a:p>
                <a:pPr algn="ctr"/>
                <a:r>
                  <a:rPr lang="en-US" b="1">
                    <a:solidFill>
                      <a:schemeClr val="bg1"/>
                    </a:solidFill>
                  </a:rPr>
                  <a:t>Identify and Assess Inherent Risks in Activities</a:t>
                </a:r>
              </a:p>
            </p:txBody>
          </p:sp>
          <p:sp>
            <p:nvSpPr>
              <p:cNvPr id="21509" name="AutoShape 5"/>
              <p:cNvSpPr>
                <a:spLocks noChangeArrowheads="1"/>
              </p:cNvSpPr>
              <p:nvPr/>
            </p:nvSpPr>
            <p:spPr bwMode="auto">
              <a:xfrm>
                <a:off x="2668588" y="2667000"/>
                <a:ext cx="5484812" cy="609600"/>
              </a:xfrm>
              <a:prstGeom prst="roundRect">
                <a:avLst>
                  <a:gd name="adj" fmla="val 16667"/>
                </a:avLst>
              </a:prstGeom>
              <a:solidFill>
                <a:srgbClr val="CF942B"/>
              </a:solidFill>
              <a:ln w="9525">
                <a:solidFill>
                  <a:schemeClr val="tx1"/>
                </a:solidFill>
                <a:round/>
                <a:headEnd/>
                <a:tailEnd/>
              </a:ln>
            </p:spPr>
            <p:txBody>
              <a:bodyPr wrap="none" anchor="ctr"/>
              <a:lstStyle/>
              <a:p>
                <a:pPr algn="ctr"/>
                <a:r>
                  <a:rPr lang="en-US" b="1">
                    <a:solidFill>
                      <a:schemeClr val="bg1"/>
                    </a:solidFill>
                  </a:rPr>
                  <a:t>Identify and Evaluate Risk Mitigation </a:t>
                </a:r>
              </a:p>
              <a:p>
                <a:pPr algn="ctr"/>
                <a:r>
                  <a:rPr lang="en-US" b="1">
                    <a:solidFill>
                      <a:schemeClr val="bg1"/>
                    </a:solidFill>
                  </a:rPr>
                  <a:t>Strategies/Controls</a:t>
                </a:r>
              </a:p>
            </p:txBody>
          </p:sp>
          <p:sp>
            <p:nvSpPr>
              <p:cNvPr id="21510" name="AutoShape 6"/>
              <p:cNvSpPr>
                <a:spLocks noChangeArrowheads="1"/>
              </p:cNvSpPr>
              <p:nvPr/>
            </p:nvSpPr>
            <p:spPr bwMode="auto">
              <a:xfrm>
                <a:off x="2667000" y="3352800"/>
                <a:ext cx="5484813" cy="609600"/>
              </a:xfrm>
              <a:prstGeom prst="roundRect">
                <a:avLst>
                  <a:gd name="adj" fmla="val 16667"/>
                </a:avLst>
              </a:prstGeom>
              <a:solidFill>
                <a:srgbClr val="FFCC00"/>
              </a:solidFill>
              <a:ln w="9525">
                <a:solidFill>
                  <a:schemeClr val="tx1"/>
                </a:solidFill>
                <a:round/>
                <a:headEnd/>
                <a:tailEnd/>
              </a:ln>
            </p:spPr>
            <p:txBody>
              <a:bodyPr wrap="none" anchor="ctr"/>
              <a:lstStyle/>
              <a:p>
                <a:pPr algn="ctr"/>
                <a:r>
                  <a:rPr lang="en-US" b="1">
                    <a:solidFill>
                      <a:schemeClr val="bg1"/>
                    </a:solidFill>
                  </a:rPr>
                  <a:t>Determine Residual Risk</a:t>
                </a:r>
              </a:p>
            </p:txBody>
          </p:sp>
          <p:sp>
            <p:nvSpPr>
              <p:cNvPr id="21511" name="AutoShape 7"/>
              <p:cNvSpPr>
                <a:spLocks noChangeArrowheads="1"/>
              </p:cNvSpPr>
              <p:nvPr/>
            </p:nvSpPr>
            <p:spPr bwMode="auto">
              <a:xfrm>
                <a:off x="2668588" y="4038600"/>
                <a:ext cx="5484812" cy="609600"/>
              </a:xfrm>
              <a:prstGeom prst="roundRect">
                <a:avLst>
                  <a:gd name="adj" fmla="val 16667"/>
                </a:avLst>
              </a:prstGeom>
              <a:solidFill>
                <a:srgbClr val="718571"/>
              </a:solidFill>
              <a:ln w="9525">
                <a:solidFill>
                  <a:schemeClr val="tx1"/>
                </a:solidFill>
                <a:round/>
                <a:headEnd/>
                <a:tailEnd/>
              </a:ln>
            </p:spPr>
            <p:txBody>
              <a:bodyPr wrap="none" anchor="ctr"/>
              <a:lstStyle/>
              <a:p>
                <a:pPr algn="ctr"/>
                <a:r>
                  <a:rPr lang="en-US" b="1">
                    <a:solidFill>
                      <a:schemeClr val="bg1"/>
                    </a:solidFill>
                  </a:rPr>
                  <a:t>Establish/Conduct Exam Procedures</a:t>
                </a:r>
              </a:p>
            </p:txBody>
          </p:sp>
          <p:sp>
            <p:nvSpPr>
              <p:cNvPr id="21512" name="AutoShape 8"/>
              <p:cNvSpPr>
                <a:spLocks noChangeArrowheads="1"/>
              </p:cNvSpPr>
              <p:nvPr/>
            </p:nvSpPr>
            <p:spPr bwMode="auto">
              <a:xfrm>
                <a:off x="2668588" y="4724400"/>
                <a:ext cx="5484812" cy="609600"/>
              </a:xfrm>
              <a:prstGeom prst="roundRect">
                <a:avLst>
                  <a:gd name="adj" fmla="val 16667"/>
                </a:avLst>
              </a:prstGeom>
              <a:solidFill>
                <a:srgbClr val="8A3000"/>
              </a:solidFill>
              <a:ln w="9525">
                <a:solidFill>
                  <a:schemeClr val="tx1"/>
                </a:solidFill>
                <a:round/>
                <a:headEnd/>
                <a:tailEnd/>
              </a:ln>
            </p:spPr>
            <p:txBody>
              <a:bodyPr wrap="none" anchor="ctr"/>
              <a:lstStyle/>
              <a:p>
                <a:pPr algn="ctr"/>
                <a:r>
                  <a:rPr lang="en-US" b="1">
                    <a:solidFill>
                      <a:schemeClr val="bg1"/>
                    </a:solidFill>
                  </a:rPr>
                  <a:t>Update Prioritization and Supervisory Plan</a:t>
                </a:r>
              </a:p>
            </p:txBody>
          </p:sp>
          <p:sp>
            <p:nvSpPr>
              <p:cNvPr id="21513" name="AutoShape 9"/>
              <p:cNvSpPr>
                <a:spLocks noChangeArrowheads="1"/>
              </p:cNvSpPr>
              <p:nvPr/>
            </p:nvSpPr>
            <p:spPr bwMode="auto">
              <a:xfrm>
                <a:off x="2668588" y="5410200"/>
                <a:ext cx="5484812" cy="609600"/>
              </a:xfrm>
              <a:prstGeom prst="roundRect">
                <a:avLst>
                  <a:gd name="adj" fmla="val 16667"/>
                </a:avLst>
              </a:prstGeom>
              <a:solidFill>
                <a:srgbClr val="B56E5B"/>
              </a:solidFill>
              <a:ln w="9525">
                <a:solidFill>
                  <a:schemeClr val="tx1"/>
                </a:solidFill>
                <a:round/>
                <a:headEnd/>
                <a:tailEnd/>
              </a:ln>
            </p:spPr>
            <p:txBody>
              <a:bodyPr wrap="none" anchor="ctr"/>
              <a:lstStyle/>
              <a:p>
                <a:pPr algn="ctr"/>
                <a:r>
                  <a:rPr lang="en-US" b="1">
                    <a:solidFill>
                      <a:schemeClr val="bg1"/>
                    </a:solidFill>
                  </a:rPr>
                  <a:t>Draft Exam Report and Management Letter</a:t>
                </a:r>
              </a:p>
              <a:p>
                <a:pPr algn="ctr"/>
                <a:r>
                  <a:rPr lang="en-US" b="1">
                    <a:solidFill>
                      <a:schemeClr val="bg1"/>
                    </a:solidFill>
                  </a:rPr>
                  <a:t>Based on Findings</a:t>
                </a:r>
              </a:p>
            </p:txBody>
          </p:sp>
          <p:sp>
            <p:nvSpPr>
              <p:cNvPr id="21514" name="AutoShape 10"/>
              <p:cNvSpPr>
                <a:spLocks noChangeArrowheads="1"/>
              </p:cNvSpPr>
              <p:nvPr/>
            </p:nvSpPr>
            <p:spPr bwMode="auto">
              <a:xfrm>
                <a:off x="762000" y="1295400"/>
                <a:ext cx="1828800" cy="609600"/>
              </a:xfrm>
              <a:prstGeom prst="roundRect">
                <a:avLst>
                  <a:gd name="adj" fmla="val 16667"/>
                </a:avLst>
              </a:prstGeom>
              <a:solidFill>
                <a:srgbClr val="8A3000"/>
              </a:solidFill>
              <a:ln w="9525">
                <a:solidFill>
                  <a:schemeClr val="tx1"/>
                </a:solidFill>
                <a:round/>
                <a:headEnd/>
                <a:tailEnd/>
              </a:ln>
            </p:spPr>
            <p:txBody>
              <a:bodyPr wrap="none" anchor="ctr"/>
              <a:lstStyle/>
              <a:p>
                <a:pPr algn="ctr"/>
                <a:r>
                  <a:rPr lang="en-US" b="1" dirty="0">
                    <a:solidFill>
                      <a:schemeClr val="bg1"/>
                    </a:solidFill>
                  </a:rPr>
                  <a:t>Phase 1</a:t>
                </a:r>
              </a:p>
            </p:txBody>
          </p:sp>
          <p:sp>
            <p:nvSpPr>
              <p:cNvPr id="21515" name="AutoShape 11"/>
              <p:cNvSpPr>
                <a:spLocks noChangeArrowheads="1"/>
              </p:cNvSpPr>
              <p:nvPr/>
            </p:nvSpPr>
            <p:spPr bwMode="auto">
              <a:xfrm>
                <a:off x="762000" y="1981200"/>
                <a:ext cx="1828800" cy="609600"/>
              </a:xfrm>
              <a:prstGeom prst="roundRect">
                <a:avLst>
                  <a:gd name="adj" fmla="val 16667"/>
                </a:avLst>
              </a:prstGeom>
              <a:solidFill>
                <a:srgbClr val="B56E5B"/>
              </a:solidFill>
              <a:ln w="9525">
                <a:solidFill>
                  <a:schemeClr val="tx1"/>
                </a:solidFill>
                <a:round/>
                <a:headEnd/>
                <a:tailEnd/>
              </a:ln>
            </p:spPr>
            <p:txBody>
              <a:bodyPr wrap="none" anchor="ctr"/>
              <a:lstStyle/>
              <a:p>
                <a:pPr algn="ctr"/>
                <a:r>
                  <a:rPr lang="en-US" b="1">
                    <a:solidFill>
                      <a:schemeClr val="bg1"/>
                    </a:solidFill>
                  </a:rPr>
                  <a:t>Phase 2</a:t>
                </a:r>
              </a:p>
            </p:txBody>
          </p:sp>
          <p:sp>
            <p:nvSpPr>
              <p:cNvPr id="21516" name="AutoShape 12"/>
              <p:cNvSpPr>
                <a:spLocks noChangeArrowheads="1"/>
              </p:cNvSpPr>
              <p:nvPr/>
            </p:nvSpPr>
            <p:spPr bwMode="auto">
              <a:xfrm>
                <a:off x="762000" y="2667000"/>
                <a:ext cx="1828800" cy="609600"/>
              </a:xfrm>
              <a:prstGeom prst="roundRect">
                <a:avLst>
                  <a:gd name="adj" fmla="val 16667"/>
                </a:avLst>
              </a:prstGeom>
              <a:solidFill>
                <a:srgbClr val="CF942B"/>
              </a:solidFill>
              <a:ln w="9525">
                <a:solidFill>
                  <a:schemeClr val="tx1"/>
                </a:solidFill>
                <a:round/>
                <a:headEnd/>
                <a:tailEnd/>
              </a:ln>
            </p:spPr>
            <p:txBody>
              <a:bodyPr wrap="none" anchor="ctr"/>
              <a:lstStyle/>
              <a:p>
                <a:pPr algn="ctr"/>
                <a:r>
                  <a:rPr lang="en-US" b="1">
                    <a:solidFill>
                      <a:schemeClr val="bg1"/>
                    </a:solidFill>
                  </a:rPr>
                  <a:t>Phase 3</a:t>
                </a:r>
              </a:p>
            </p:txBody>
          </p:sp>
          <p:sp>
            <p:nvSpPr>
              <p:cNvPr id="21517" name="AutoShape 13"/>
              <p:cNvSpPr>
                <a:spLocks noChangeArrowheads="1"/>
              </p:cNvSpPr>
              <p:nvPr/>
            </p:nvSpPr>
            <p:spPr bwMode="auto">
              <a:xfrm>
                <a:off x="762000" y="3352800"/>
                <a:ext cx="1828800" cy="609600"/>
              </a:xfrm>
              <a:prstGeom prst="roundRect">
                <a:avLst>
                  <a:gd name="adj" fmla="val 16667"/>
                </a:avLst>
              </a:prstGeom>
              <a:solidFill>
                <a:srgbClr val="FFCC00"/>
              </a:solidFill>
              <a:ln w="9525">
                <a:solidFill>
                  <a:schemeClr val="tx1"/>
                </a:solidFill>
                <a:round/>
                <a:headEnd/>
                <a:tailEnd/>
              </a:ln>
            </p:spPr>
            <p:txBody>
              <a:bodyPr wrap="none" anchor="ctr"/>
              <a:lstStyle/>
              <a:p>
                <a:pPr algn="ctr"/>
                <a:r>
                  <a:rPr lang="en-US" b="1">
                    <a:solidFill>
                      <a:schemeClr val="bg1"/>
                    </a:solidFill>
                  </a:rPr>
                  <a:t>Phase 4</a:t>
                </a:r>
              </a:p>
            </p:txBody>
          </p:sp>
          <p:sp>
            <p:nvSpPr>
              <p:cNvPr id="21518" name="AutoShape 14"/>
              <p:cNvSpPr>
                <a:spLocks noChangeArrowheads="1"/>
              </p:cNvSpPr>
              <p:nvPr/>
            </p:nvSpPr>
            <p:spPr bwMode="auto">
              <a:xfrm>
                <a:off x="762000" y="4038600"/>
                <a:ext cx="1828800" cy="609600"/>
              </a:xfrm>
              <a:prstGeom prst="roundRect">
                <a:avLst>
                  <a:gd name="adj" fmla="val 16667"/>
                </a:avLst>
              </a:prstGeom>
              <a:solidFill>
                <a:srgbClr val="718571"/>
              </a:solidFill>
              <a:ln w="9525">
                <a:solidFill>
                  <a:schemeClr val="tx1"/>
                </a:solidFill>
                <a:round/>
                <a:headEnd/>
                <a:tailEnd/>
              </a:ln>
            </p:spPr>
            <p:txBody>
              <a:bodyPr wrap="none" anchor="ctr"/>
              <a:lstStyle/>
              <a:p>
                <a:pPr algn="ctr"/>
                <a:r>
                  <a:rPr lang="en-US" b="1">
                    <a:solidFill>
                      <a:schemeClr val="bg1"/>
                    </a:solidFill>
                  </a:rPr>
                  <a:t>Phase 5</a:t>
                </a:r>
              </a:p>
            </p:txBody>
          </p:sp>
          <p:sp>
            <p:nvSpPr>
              <p:cNvPr id="21519" name="AutoShape 15"/>
              <p:cNvSpPr>
                <a:spLocks noChangeArrowheads="1"/>
              </p:cNvSpPr>
              <p:nvPr/>
            </p:nvSpPr>
            <p:spPr bwMode="auto">
              <a:xfrm>
                <a:off x="762000" y="4724400"/>
                <a:ext cx="1828800" cy="609600"/>
              </a:xfrm>
              <a:prstGeom prst="roundRect">
                <a:avLst>
                  <a:gd name="adj" fmla="val 16667"/>
                </a:avLst>
              </a:prstGeom>
              <a:solidFill>
                <a:srgbClr val="8A3000"/>
              </a:solidFill>
              <a:ln w="9525">
                <a:solidFill>
                  <a:schemeClr val="tx1"/>
                </a:solidFill>
                <a:round/>
                <a:headEnd/>
                <a:tailEnd/>
              </a:ln>
            </p:spPr>
            <p:txBody>
              <a:bodyPr wrap="none" anchor="ctr"/>
              <a:lstStyle/>
              <a:p>
                <a:pPr algn="ctr"/>
                <a:r>
                  <a:rPr lang="en-US" b="1">
                    <a:solidFill>
                      <a:schemeClr val="bg1"/>
                    </a:solidFill>
                  </a:rPr>
                  <a:t>Phase 6</a:t>
                </a:r>
              </a:p>
            </p:txBody>
          </p:sp>
          <p:sp>
            <p:nvSpPr>
              <p:cNvPr id="21520" name="AutoShape 16"/>
              <p:cNvSpPr>
                <a:spLocks noChangeArrowheads="1"/>
              </p:cNvSpPr>
              <p:nvPr/>
            </p:nvSpPr>
            <p:spPr bwMode="auto">
              <a:xfrm>
                <a:off x="762000" y="5410200"/>
                <a:ext cx="1828800" cy="609600"/>
              </a:xfrm>
              <a:prstGeom prst="roundRect">
                <a:avLst>
                  <a:gd name="adj" fmla="val 16667"/>
                </a:avLst>
              </a:prstGeom>
              <a:solidFill>
                <a:srgbClr val="B56E5B"/>
              </a:solidFill>
              <a:ln w="9525">
                <a:solidFill>
                  <a:schemeClr val="tx1"/>
                </a:solidFill>
                <a:round/>
                <a:headEnd/>
                <a:tailEnd/>
              </a:ln>
            </p:spPr>
            <p:txBody>
              <a:bodyPr wrap="none" anchor="ctr"/>
              <a:lstStyle/>
              <a:p>
                <a:pPr algn="ctr"/>
                <a:r>
                  <a:rPr lang="en-US" b="1">
                    <a:solidFill>
                      <a:schemeClr val="bg1"/>
                    </a:solidFill>
                  </a:rPr>
                  <a:t>Phase 7</a:t>
                </a:r>
              </a:p>
            </p:txBody>
          </p:sp>
        </p:grpSp>
        <p:sp>
          <p:nvSpPr>
            <p:cNvPr id="21521" name="AutoShape 17"/>
            <p:cNvSpPr>
              <a:spLocks/>
            </p:cNvSpPr>
            <p:nvPr/>
          </p:nvSpPr>
          <p:spPr bwMode="auto">
            <a:xfrm>
              <a:off x="8229600" y="1447800"/>
              <a:ext cx="76200" cy="1066800"/>
            </a:xfrm>
            <a:prstGeom prst="rightBracket">
              <a:avLst>
                <a:gd name="adj" fmla="val 1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22" name="Text Box 18"/>
            <p:cNvSpPr txBox="1">
              <a:spLocks noChangeArrowheads="1"/>
            </p:cNvSpPr>
            <p:nvPr/>
          </p:nvSpPr>
          <p:spPr bwMode="auto">
            <a:xfrm>
              <a:off x="8458200" y="1447800"/>
              <a:ext cx="3048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a:t>Planning</a:t>
              </a:r>
            </a:p>
          </p:txBody>
        </p:sp>
      </p:grpSp>
      <p:sp>
        <p:nvSpPr>
          <p:cNvPr id="5" name="Slide Number Placeholder 4"/>
          <p:cNvSpPr>
            <a:spLocks noGrp="1"/>
          </p:cNvSpPr>
          <p:nvPr>
            <p:ph type="sldNum" sz="quarter" idx="12"/>
          </p:nvPr>
        </p:nvSpPr>
        <p:spPr/>
        <p:txBody>
          <a:bodyPr/>
          <a:lstStyle/>
          <a:p>
            <a:pPr>
              <a:defRPr/>
            </a:pPr>
            <a:fld id="{CF84B339-C394-4F1E-98D5-B379915FA765}"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rot="5346936">
            <a:off x="4202907" y="4439443"/>
            <a:ext cx="685800" cy="646113"/>
          </a:xfrm>
          <a:prstGeom prst="leftArrow">
            <a:avLst>
              <a:gd name="adj1" fmla="val 50000"/>
              <a:gd name="adj2" fmla="val 26536"/>
            </a:avLst>
          </a:prstGeom>
          <a:solidFill>
            <a:srgbClr val="FF0000"/>
          </a:solidFill>
          <a:ln w="9525">
            <a:noFill/>
            <a:miter lim="800000"/>
            <a:headEnd type="none" w="sm" len="sm"/>
            <a:tailEnd type="none" w="med" len="lg"/>
          </a:ln>
          <a:effectLst>
            <a:outerShdw dist="35921" dir="2700000" algn="ctr" rotWithShape="0">
              <a:schemeClr val="bg2"/>
            </a:outerShdw>
          </a:effectLst>
        </p:spPr>
        <p:txBody>
          <a:bodyPr wrap="none" anchor="ctr"/>
          <a:lstStyle/>
          <a:p>
            <a:pPr>
              <a:defRPr/>
            </a:pPr>
            <a:endParaRPr lang="en-US"/>
          </a:p>
        </p:txBody>
      </p:sp>
      <p:sp>
        <p:nvSpPr>
          <p:cNvPr id="22531" name="Rectangle 3"/>
          <p:cNvSpPr>
            <a:spLocks noChangeArrowheads="1"/>
          </p:cNvSpPr>
          <p:nvPr/>
        </p:nvSpPr>
        <p:spPr bwMode="auto">
          <a:xfrm>
            <a:off x="2667000" y="304800"/>
            <a:ext cx="3886200" cy="457200"/>
          </a:xfrm>
          <a:prstGeom prst="rect">
            <a:avLst/>
          </a:prstGeom>
          <a:gradFill rotWithShape="0">
            <a:gsLst>
              <a:gs pos="0">
                <a:srgbClr val="FFFF66"/>
              </a:gs>
              <a:gs pos="100000">
                <a:srgbClr val="FFCC00"/>
              </a:gs>
            </a:gsLst>
            <a:path path="shape">
              <a:fillToRect l="50000" t="50000" r="50000" b="50000"/>
            </a:path>
          </a:gradFill>
          <a:ln w="28575">
            <a:solidFill>
              <a:schemeClr val="tx1"/>
            </a:solidFill>
            <a:miter lim="800000"/>
            <a:headEnd/>
            <a:tailEnd/>
          </a:ln>
        </p:spPr>
        <p:txBody>
          <a:bodyPr lIns="86493" tIns="43247" rIns="86493" bIns="43247" anchor="ctr"/>
          <a:lstStyle/>
          <a:p>
            <a:pPr algn="ctr" defTabSz="865188" eaLnBrk="0" hangingPunct="0">
              <a:lnSpc>
                <a:spcPct val="85000"/>
              </a:lnSpc>
            </a:pPr>
            <a:r>
              <a:rPr lang="en-US" sz="2800" b="1">
                <a:solidFill>
                  <a:srgbClr val="000000"/>
                </a:solidFill>
                <a:latin typeface="Times New Roman" pitchFamily="18" charset="0"/>
              </a:rPr>
              <a:t>Risk Assessment Cycle</a:t>
            </a:r>
          </a:p>
        </p:txBody>
      </p:sp>
      <p:sp>
        <p:nvSpPr>
          <p:cNvPr id="123908" name="Arc 4"/>
          <p:cNvSpPr>
            <a:spLocks/>
          </p:cNvSpPr>
          <p:nvPr/>
        </p:nvSpPr>
        <p:spPr bwMode="auto">
          <a:xfrm rot="5248640">
            <a:off x="4686300" y="3062288"/>
            <a:ext cx="1565275" cy="1397000"/>
          </a:xfrm>
          <a:custGeom>
            <a:avLst/>
            <a:gdLst>
              <a:gd name="G0" fmla="+- 0 0 0"/>
              <a:gd name="G1" fmla="+- 20292 0 0"/>
              <a:gd name="G2" fmla="+- 21600 0 0"/>
              <a:gd name="T0" fmla="*/ 7402 w 21046"/>
              <a:gd name="T1" fmla="*/ 0 h 20292"/>
              <a:gd name="T2" fmla="*/ 21046 w 21046"/>
              <a:gd name="T3" fmla="*/ 15431 h 20292"/>
              <a:gd name="T4" fmla="*/ 0 w 21046"/>
              <a:gd name="T5" fmla="*/ 20292 h 20292"/>
            </a:gdLst>
            <a:ahLst/>
            <a:cxnLst>
              <a:cxn ang="0">
                <a:pos x="T0" y="T1"/>
              </a:cxn>
              <a:cxn ang="0">
                <a:pos x="T2" y="T3"/>
              </a:cxn>
              <a:cxn ang="0">
                <a:pos x="T4" y="T5"/>
              </a:cxn>
            </a:cxnLst>
            <a:rect l="0" t="0" r="r" b="b"/>
            <a:pathLst>
              <a:path w="21046" h="20292" fill="none" extrusionOk="0">
                <a:moveTo>
                  <a:pt x="7402" y="-1"/>
                </a:moveTo>
                <a:cubicBezTo>
                  <a:pt x="14267" y="2504"/>
                  <a:pt x="19401" y="8310"/>
                  <a:pt x="21045" y="15431"/>
                </a:cubicBezTo>
              </a:path>
              <a:path w="21046" h="20292" stroke="0" extrusionOk="0">
                <a:moveTo>
                  <a:pt x="7402" y="-1"/>
                </a:moveTo>
                <a:cubicBezTo>
                  <a:pt x="14267" y="2504"/>
                  <a:pt x="19401" y="8310"/>
                  <a:pt x="21045" y="15431"/>
                </a:cubicBezTo>
                <a:lnTo>
                  <a:pt x="0" y="20292"/>
                </a:lnTo>
                <a:close/>
              </a:path>
            </a:pathLst>
          </a:custGeom>
          <a:gradFill rotWithShape="0">
            <a:gsLst>
              <a:gs pos="0">
                <a:schemeClr val="bg1"/>
              </a:gs>
              <a:gs pos="100000">
                <a:srgbClr val="4000BD"/>
              </a:gs>
            </a:gsLst>
            <a:path path="shape">
              <a:fillToRect l="50000" t="50000" r="50000" b="50000"/>
            </a:path>
          </a:gradFill>
          <a:ln w="28575">
            <a:solidFill>
              <a:schemeClr val="tx1"/>
            </a:solidFill>
            <a:round/>
            <a:headEnd/>
            <a:tailEnd/>
          </a:ln>
          <a:effectLst/>
          <a:extLst/>
        </p:spPr>
        <p:txBody>
          <a:bodyPr lIns="86493" tIns="43247" rIns="86493" bIns="43247" anchor="ctr"/>
          <a:lstStyle/>
          <a:p>
            <a:pPr>
              <a:defRPr/>
            </a:pPr>
            <a:endParaRPr lang="en-US"/>
          </a:p>
        </p:txBody>
      </p:sp>
      <p:sp>
        <p:nvSpPr>
          <p:cNvPr id="123909" name="Arc 5"/>
          <p:cNvSpPr>
            <a:spLocks/>
          </p:cNvSpPr>
          <p:nvPr/>
        </p:nvSpPr>
        <p:spPr bwMode="auto">
          <a:xfrm rot="10408640">
            <a:off x="3030538" y="3297238"/>
            <a:ext cx="1479550" cy="1352550"/>
          </a:xfrm>
          <a:custGeom>
            <a:avLst/>
            <a:gdLst>
              <a:gd name="G0" fmla="+- 0 0 0"/>
              <a:gd name="G1" fmla="+- 20301 0 0"/>
              <a:gd name="G2" fmla="+- 21600 0 0"/>
              <a:gd name="T0" fmla="*/ 7378 w 21126"/>
              <a:gd name="T1" fmla="*/ 0 h 20301"/>
              <a:gd name="T2" fmla="*/ 21126 w 21126"/>
              <a:gd name="T3" fmla="*/ 15801 h 20301"/>
              <a:gd name="T4" fmla="*/ 0 w 21126"/>
              <a:gd name="T5" fmla="*/ 20301 h 20301"/>
            </a:gdLst>
            <a:ahLst/>
            <a:cxnLst>
              <a:cxn ang="0">
                <a:pos x="T0" y="T1"/>
              </a:cxn>
              <a:cxn ang="0">
                <a:pos x="T2" y="T3"/>
              </a:cxn>
              <a:cxn ang="0">
                <a:pos x="T4" y="T5"/>
              </a:cxn>
            </a:cxnLst>
            <a:rect l="0" t="0" r="r" b="b"/>
            <a:pathLst>
              <a:path w="21126" h="20301" fill="none" extrusionOk="0">
                <a:moveTo>
                  <a:pt x="7377" y="0"/>
                </a:moveTo>
                <a:cubicBezTo>
                  <a:pt x="14378" y="2544"/>
                  <a:pt x="19574" y="8515"/>
                  <a:pt x="21126" y="15800"/>
                </a:cubicBezTo>
              </a:path>
              <a:path w="21126" h="20301" stroke="0" extrusionOk="0">
                <a:moveTo>
                  <a:pt x="7377" y="0"/>
                </a:moveTo>
                <a:cubicBezTo>
                  <a:pt x="14378" y="2544"/>
                  <a:pt x="19574" y="8515"/>
                  <a:pt x="21126" y="15800"/>
                </a:cubicBezTo>
                <a:lnTo>
                  <a:pt x="0" y="20301"/>
                </a:lnTo>
                <a:close/>
              </a:path>
            </a:pathLst>
          </a:custGeom>
          <a:gradFill rotWithShape="0">
            <a:gsLst>
              <a:gs pos="0">
                <a:schemeClr val="bg1"/>
              </a:gs>
              <a:gs pos="100000">
                <a:srgbClr val="4000BD"/>
              </a:gs>
            </a:gsLst>
            <a:path path="shape">
              <a:fillToRect l="50000" t="50000" r="50000" b="50000"/>
            </a:path>
          </a:gradFill>
          <a:ln w="28575">
            <a:solidFill>
              <a:schemeClr val="tx1"/>
            </a:solidFill>
            <a:round/>
            <a:headEnd/>
            <a:tailEnd/>
          </a:ln>
          <a:effectLst/>
          <a:extLst/>
        </p:spPr>
        <p:txBody>
          <a:bodyPr lIns="86493" tIns="43247" rIns="86493" bIns="43247" anchor="ctr"/>
          <a:lstStyle/>
          <a:p>
            <a:pPr>
              <a:defRPr/>
            </a:pPr>
            <a:endParaRPr lang="en-US"/>
          </a:p>
        </p:txBody>
      </p:sp>
      <p:sp>
        <p:nvSpPr>
          <p:cNvPr id="123910" name="Arc 6"/>
          <p:cNvSpPr>
            <a:spLocks/>
          </p:cNvSpPr>
          <p:nvPr/>
        </p:nvSpPr>
        <p:spPr bwMode="auto">
          <a:xfrm rot="-119738">
            <a:off x="4587875" y="1584325"/>
            <a:ext cx="1577975" cy="1462088"/>
          </a:xfrm>
          <a:custGeom>
            <a:avLst/>
            <a:gdLst>
              <a:gd name="G0" fmla="+- 0 0 0"/>
              <a:gd name="G1" fmla="+- 20300 0 0"/>
              <a:gd name="G2" fmla="+- 21600 0 0"/>
              <a:gd name="T0" fmla="*/ 7381 w 20820"/>
              <a:gd name="T1" fmla="*/ 0 h 20300"/>
              <a:gd name="T2" fmla="*/ 20820 w 20820"/>
              <a:gd name="T3" fmla="*/ 14548 h 20300"/>
              <a:gd name="T4" fmla="*/ 0 w 20820"/>
              <a:gd name="T5" fmla="*/ 20300 h 20300"/>
            </a:gdLst>
            <a:ahLst/>
            <a:cxnLst>
              <a:cxn ang="0">
                <a:pos x="T0" y="T1"/>
              </a:cxn>
              <a:cxn ang="0">
                <a:pos x="T2" y="T3"/>
              </a:cxn>
              <a:cxn ang="0">
                <a:pos x="T4" y="T5"/>
              </a:cxn>
            </a:cxnLst>
            <a:rect l="0" t="0" r="r" b="b"/>
            <a:pathLst>
              <a:path w="20820" h="20300" fill="none" extrusionOk="0">
                <a:moveTo>
                  <a:pt x="7380" y="0"/>
                </a:moveTo>
                <a:cubicBezTo>
                  <a:pt x="13950" y="2388"/>
                  <a:pt x="18958" y="7809"/>
                  <a:pt x="20820" y="14547"/>
                </a:cubicBezTo>
              </a:path>
              <a:path w="20820" h="20300" stroke="0" extrusionOk="0">
                <a:moveTo>
                  <a:pt x="7380" y="0"/>
                </a:moveTo>
                <a:cubicBezTo>
                  <a:pt x="13950" y="2388"/>
                  <a:pt x="18958" y="7809"/>
                  <a:pt x="20820" y="14547"/>
                </a:cubicBezTo>
                <a:lnTo>
                  <a:pt x="0" y="20300"/>
                </a:lnTo>
                <a:close/>
              </a:path>
            </a:pathLst>
          </a:custGeom>
          <a:gradFill rotWithShape="0">
            <a:gsLst>
              <a:gs pos="0">
                <a:schemeClr val="bg1"/>
              </a:gs>
              <a:gs pos="100000">
                <a:srgbClr val="4000BD"/>
              </a:gs>
            </a:gsLst>
            <a:path path="shape">
              <a:fillToRect l="50000" t="50000" r="50000" b="50000"/>
            </a:path>
          </a:gradFill>
          <a:ln w="28575">
            <a:solidFill>
              <a:schemeClr val="tx1"/>
            </a:solidFill>
            <a:round/>
            <a:headEnd/>
            <a:tailEnd/>
          </a:ln>
          <a:effectLst/>
          <a:extLst/>
        </p:spPr>
        <p:txBody>
          <a:bodyPr lIns="86493" tIns="43247" rIns="86493" bIns="43247" anchor="ctr"/>
          <a:lstStyle/>
          <a:p>
            <a:pPr>
              <a:defRPr/>
            </a:pPr>
            <a:endParaRPr lang="en-US"/>
          </a:p>
        </p:txBody>
      </p:sp>
      <p:sp>
        <p:nvSpPr>
          <p:cNvPr id="123911" name="Arc 7"/>
          <p:cNvSpPr>
            <a:spLocks/>
          </p:cNvSpPr>
          <p:nvPr/>
        </p:nvSpPr>
        <p:spPr bwMode="auto">
          <a:xfrm rot="16048641">
            <a:off x="2775744" y="1880394"/>
            <a:ext cx="1549400" cy="1290638"/>
          </a:xfrm>
          <a:custGeom>
            <a:avLst/>
            <a:gdLst>
              <a:gd name="G0" fmla="+- 0 0 0"/>
              <a:gd name="G1" fmla="+- 20301 0 0"/>
              <a:gd name="G2" fmla="+- 21600 0 0"/>
              <a:gd name="T0" fmla="*/ 7377 w 21046"/>
              <a:gd name="T1" fmla="*/ 0 h 20301"/>
              <a:gd name="T2" fmla="*/ 21046 w 21046"/>
              <a:gd name="T3" fmla="*/ 15441 h 20301"/>
              <a:gd name="T4" fmla="*/ 0 w 21046"/>
              <a:gd name="T5" fmla="*/ 20301 h 20301"/>
            </a:gdLst>
            <a:ahLst/>
            <a:cxnLst>
              <a:cxn ang="0">
                <a:pos x="T0" y="T1"/>
              </a:cxn>
              <a:cxn ang="0">
                <a:pos x="T2" y="T3"/>
              </a:cxn>
              <a:cxn ang="0">
                <a:pos x="T4" y="T5"/>
              </a:cxn>
            </a:cxnLst>
            <a:rect l="0" t="0" r="r" b="b"/>
            <a:pathLst>
              <a:path w="21046" h="20301" fill="none" extrusionOk="0">
                <a:moveTo>
                  <a:pt x="7377" y="-1"/>
                </a:moveTo>
                <a:cubicBezTo>
                  <a:pt x="14254" y="2499"/>
                  <a:pt x="19399" y="8310"/>
                  <a:pt x="21046" y="15440"/>
                </a:cubicBezTo>
              </a:path>
              <a:path w="21046" h="20301" stroke="0" extrusionOk="0">
                <a:moveTo>
                  <a:pt x="7377" y="-1"/>
                </a:moveTo>
                <a:cubicBezTo>
                  <a:pt x="14254" y="2499"/>
                  <a:pt x="19399" y="8310"/>
                  <a:pt x="21046" y="15440"/>
                </a:cubicBezTo>
                <a:lnTo>
                  <a:pt x="0" y="20301"/>
                </a:lnTo>
                <a:close/>
              </a:path>
            </a:pathLst>
          </a:custGeom>
          <a:gradFill rotWithShape="0">
            <a:gsLst>
              <a:gs pos="0">
                <a:schemeClr val="bg1"/>
              </a:gs>
              <a:gs pos="100000">
                <a:srgbClr val="4000BD"/>
              </a:gs>
            </a:gsLst>
            <a:path path="shape">
              <a:fillToRect l="50000" t="50000" r="50000" b="50000"/>
            </a:path>
          </a:gradFill>
          <a:ln w="28575">
            <a:solidFill>
              <a:schemeClr val="tx1"/>
            </a:solidFill>
            <a:round/>
            <a:headEnd/>
            <a:tailEnd/>
          </a:ln>
          <a:effectLst/>
          <a:extLst/>
        </p:spPr>
        <p:txBody>
          <a:bodyPr lIns="86493" tIns="43247" rIns="86493" bIns="43247" anchor="ctr"/>
          <a:lstStyle/>
          <a:p>
            <a:pPr>
              <a:defRPr/>
            </a:pPr>
            <a:endParaRPr lang="en-US"/>
          </a:p>
        </p:txBody>
      </p:sp>
      <p:sp>
        <p:nvSpPr>
          <p:cNvPr id="22536" name="Oval 8"/>
          <p:cNvSpPr>
            <a:spLocks noChangeArrowheads="1"/>
          </p:cNvSpPr>
          <p:nvPr/>
        </p:nvSpPr>
        <p:spPr bwMode="auto">
          <a:xfrm>
            <a:off x="3265488" y="1870075"/>
            <a:ext cx="2633662" cy="2357438"/>
          </a:xfrm>
          <a:prstGeom prst="ellipse">
            <a:avLst/>
          </a:prstGeom>
          <a:solidFill>
            <a:srgbClr val="FFCC00"/>
          </a:solidFill>
          <a:ln w="28575">
            <a:solidFill>
              <a:schemeClr val="tx1"/>
            </a:solidFill>
            <a:round/>
            <a:headEnd type="none" w="sm" len="sm"/>
            <a:tailEnd type="none" w="med" len="lg"/>
          </a:ln>
        </p:spPr>
        <p:txBody>
          <a:bodyPr lIns="86493" tIns="43247" rIns="86493" bIns="43247" anchor="ctr"/>
          <a:lstStyle/>
          <a:p>
            <a:pPr algn="ctr" defTabSz="865188"/>
            <a:r>
              <a:rPr lang="en-GB" sz="2300" b="1">
                <a:solidFill>
                  <a:srgbClr val="000000"/>
                </a:solidFill>
                <a:latin typeface="Times New Roman" pitchFamily="18" charset="0"/>
              </a:rPr>
              <a:t>INSURER PROFILE</a:t>
            </a:r>
          </a:p>
          <a:p>
            <a:pPr algn="ctr" defTabSz="865188"/>
            <a:r>
              <a:rPr lang="en-GB" sz="2300" b="1">
                <a:solidFill>
                  <a:srgbClr val="000000"/>
                </a:solidFill>
                <a:latin typeface="Times New Roman" pitchFamily="18" charset="0"/>
              </a:rPr>
              <a:t>SUMMARY</a:t>
            </a:r>
            <a:endParaRPr lang="en-GB" sz="2100" b="1">
              <a:solidFill>
                <a:srgbClr val="000000"/>
              </a:solidFill>
              <a:latin typeface="Times New Roman" pitchFamily="18" charset="0"/>
            </a:endParaRPr>
          </a:p>
        </p:txBody>
      </p:sp>
      <p:sp>
        <p:nvSpPr>
          <p:cNvPr id="22537" name="Freeform 9"/>
          <p:cNvSpPr>
            <a:spLocks/>
          </p:cNvSpPr>
          <p:nvPr/>
        </p:nvSpPr>
        <p:spPr bwMode="auto">
          <a:xfrm rot="-186641">
            <a:off x="4935538" y="1500188"/>
            <a:ext cx="374650" cy="419100"/>
          </a:xfrm>
          <a:custGeom>
            <a:avLst/>
            <a:gdLst>
              <a:gd name="T0" fmla="*/ 2147483647 w 317"/>
              <a:gd name="T1" fmla="*/ 0 h 345"/>
              <a:gd name="T2" fmla="*/ 2147483647 w 317"/>
              <a:gd name="T3" fmla="*/ 2147483647 h 345"/>
              <a:gd name="T4" fmla="*/ 0 w 317"/>
              <a:gd name="T5" fmla="*/ 2147483647 h 345"/>
              <a:gd name="T6" fmla="*/ 0 60000 65536"/>
              <a:gd name="T7" fmla="*/ 0 60000 65536"/>
              <a:gd name="T8" fmla="*/ 0 60000 65536"/>
              <a:gd name="T9" fmla="*/ 0 w 317"/>
              <a:gd name="T10" fmla="*/ 0 h 345"/>
              <a:gd name="T11" fmla="*/ 317 w 317"/>
              <a:gd name="T12" fmla="*/ 345 h 345"/>
            </a:gdLst>
            <a:ahLst/>
            <a:cxnLst>
              <a:cxn ang="T6">
                <a:pos x="T0" y="T1"/>
              </a:cxn>
              <a:cxn ang="T7">
                <a:pos x="T2" y="T3"/>
              </a:cxn>
              <a:cxn ang="T8">
                <a:pos x="T4" y="T5"/>
              </a:cxn>
            </a:cxnLst>
            <a:rect l="T9" t="T10" r="T11" b="T12"/>
            <a:pathLst>
              <a:path w="317" h="345">
                <a:moveTo>
                  <a:pt x="135" y="0"/>
                </a:moveTo>
                <a:lnTo>
                  <a:pt x="316" y="271"/>
                </a:lnTo>
                <a:lnTo>
                  <a:pt x="0" y="344"/>
                </a:lnTo>
              </a:path>
            </a:pathLst>
          </a:custGeom>
          <a:gradFill rotWithShape="0">
            <a:gsLst>
              <a:gs pos="0">
                <a:schemeClr val="bg1"/>
              </a:gs>
              <a:gs pos="100000">
                <a:srgbClr val="4000BD"/>
              </a:gs>
            </a:gsLst>
            <a:path path="rect">
              <a:fillToRect l="50000" t="50000" r="50000" b="50000"/>
            </a:path>
          </a:gradFill>
          <a:ln w="28575" cap="flat" cmpd="sng">
            <a:solidFill>
              <a:schemeClr val="tx1"/>
            </a:solidFill>
            <a:prstDash val="solid"/>
            <a:round/>
            <a:headEnd type="none" w="med" len="med"/>
            <a:tailEnd type="none" w="med" len="med"/>
          </a:ln>
        </p:spPr>
        <p:txBody>
          <a:bodyPr lIns="86493" tIns="43247" rIns="86493" bIns="43247" anchor="ctr"/>
          <a:lstStyle/>
          <a:p>
            <a:endParaRPr lang="en-US"/>
          </a:p>
        </p:txBody>
      </p:sp>
      <p:sp>
        <p:nvSpPr>
          <p:cNvPr id="22538" name="Freeform 10"/>
          <p:cNvSpPr>
            <a:spLocks/>
          </p:cNvSpPr>
          <p:nvPr/>
        </p:nvSpPr>
        <p:spPr bwMode="auto">
          <a:xfrm rot="-886474">
            <a:off x="5661025" y="2584450"/>
            <a:ext cx="693738" cy="228600"/>
          </a:xfrm>
          <a:custGeom>
            <a:avLst/>
            <a:gdLst>
              <a:gd name="T0" fmla="*/ 2147483647 w 687"/>
              <a:gd name="T1" fmla="*/ 0 h 212"/>
              <a:gd name="T2" fmla="*/ 0 w 687"/>
              <a:gd name="T3" fmla="*/ 0 h 212"/>
              <a:gd name="T4" fmla="*/ 2147483647 w 687"/>
              <a:gd name="T5" fmla="*/ 2147483647 h 212"/>
              <a:gd name="T6" fmla="*/ 2147483647 w 687"/>
              <a:gd name="T7" fmla="*/ 0 h 212"/>
              <a:gd name="T8" fmla="*/ 2147483647 w 687"/>
              <a:gd name="T9" fmla="*/ 0 h 212"/>
              <a:gd name="T10" fmla="*/ 0 60000 65536"/>
              <a:gd name="T11" fmla="*/ 0 60000 65536"/>
              <a:gd name="T12" fmla="*/ 0 60000 65536"/>
              <a:gd name="T13" fmla="*/ 0 60000 65536"/>
              <a:gd name="T14" fmla="*/ 0 60000 65536"/>
              <a:gd name="T15" fmla="*/ 0 w 687"/>
              <a:gd name="T16" fmla="*/ 0 h 212"/>
              <a:gd name="T17" fmla="*/ 687 w 687"/>
              <a:gd name="T18" fmla="*/ 212 h 212"/>
            </a:gdLst>
            <a:ahLst/>
            <a:cxnLst>
              <a:cxn ang="T10">
                <a:pos x="T0" y="T1"/>
              </a:cxn>
              <a:cxn ang="T11">
                <a:pos x="T2" y="T3"/>
              </a:cxn>
              <a:cxn ang="T12">
                <a:pos x="T4" y="T5"/>
              </a:cxn>
              <a:cxn ang="T13">
                <a:pos x="T6" y="T7"/>
              </a:cxn>
              <a:cxn ang="T14">
                <a:pos x="T8" y="T9"/>
              </a:cxn>
            </a:cxnLst>
            <a:rect l="T15" t="T16" r="T17" b="T18"/>
            <a:pathLst>
              <a:path w="687" h="212">
                <a:moveTo>
                  <a:pt x="158" y="0"/>
                </a:moveTo>
                <a:lnTo>
                  <a:pt x="0" y="0"/>
                </a:lnTo>
                <a:lnTo>
                  <a:pt x="369" y="211"/>
                </a:lnTo>
                <a:lnTo>
                  <a:pt x="686" y="0"/>
                </a:lnTo>
                <a:lnTo>
                  <a:pt x="528" y="0"/>
                </a:lnTo>
              </a:path>
            </a:pathLst>
          </a:custGeom>
          <a:gradFill rotWithShape="0">
            <a:gsLst>
              <a:gs pos="0">
                <a:schemeClr val="bg1"/>
              </a:gs>
              <a:gs pos="100000">
                <a:srgbClr val="4000BD"/>
              </a:gs>
            </a:gsLst>
            <a:path path="rect">
              <a:fillToRect l="50000" t="50000" r="50000" b="50000"/>
            </a:path>
          </a:gradFill>
          <a:ln w="28575" cap="flat" cmpd="sng">
            <a:solidFill>
              <a:schemeClr val="tx1"/>
            </a:solidFill>
            <a:prstDash val="solid"/>
            <a:round/>
            <a:headEnd type="none" w="med" len="med"/>
            <a:tailEnd type="none" w="med" len="med"/>
          </a:ln>
        </p:spPr>
        <p:txBody>
          <a:bodyPr lIns="86493" tIns="43247" rIns="86493" bIns="43247" anchor="ctr"/>
          <a:lstStyle/>
          <a:p>
            <a:endParaRPr lang="en-US"/>
          </a:p>
        </p:txBody>
      </p:sp>
      <p:sp>
        <p:nvSpPr>
          <p:cNvPr id="22539" name="Freeform 11"/>
          <p:cNvSpPr>
            <a:spLocks/>
          </p:cNvSpPr>
          <p:nvPr/>
        </p:nvSpPr>
        <p:spPr bwMode="auto">
          <a:xfrm rot="88640">
            <a:off x="3865563" y="4206875"/>
            <a:ext cx="331787" cy="419100"/>
          </a:xfrm>
          <a:custGeom>
            <a:avLst/>
            <a:gdLst>
              <a:gd name="T0" fmla="*/ 2147483647 w 328"/>
              <a:gd name="T1" fmla="*/ 2147483647 h 389"/>
              <a:gd name="T2" fmla="*/ 0 w 328"/>
              <a:gd name="T3" fmla="*/ 2147483647 h 389"/>
              <a:gd name="T4" fmla="*/ 2147483647 w 328"/>
              <a:gd name="T5" fmla="*/ 0 h 389"/>
              <a:gd name="T6" fmla="*/ 0 60000 65536"/>
              <a:gd name="T7" fmla="*/ 0 60000 65536"/>
              <a:gd name="T8" fmla="*/ 0 60000 65536"/>
              <a:gd name="T9" fmla="*/ 0 w 328"/>
              <a:gd name="T10" fmla="*/ 0 h 389"/>
              <a:gd name="T11" fmla="*/ 328 w 328"/>
              <a:gd name="T12" fmla="*/ 389 h 389"/>
            </a:gdLst>
            <a:ahLst/>
            <a:cxnLst>
              <a:cxn ang="T6">
                <a:pos x="T0" y="T1"/>
              </a:cxn>
              <a:cxn ang="T7">
                <a:pos x="T2" y="T3"/>
              </a:cxn>
              <a:cxn ang="T8">
                <a:pos x="T4" y="T5"/>
              </a:cxn>
            </a:cxnLst>
            <a:rect l="T9" t="T10" r="T11" b="T12"/>
            <a:pathLst>
              <a:path w="328" h="389">
                <a:moveTo>
                  <a:pt x="212" y="388"/>
                </a:moveTo>
                <a:lnTo>
                  <a:pt x="0" y="145"/>
                </a:lnTo>
                <a:lnTo>
                  <a:pt x="327" y="0"/>
                </a:lnTo>
              </a:path>
            </a:pathLst>
          </a:custGeom>
          <a:gradFill rotWithShape="0">
            <a:gsLst>
              <a:gs pos="0">
                <a:schemeClr val="bg1"/>
              </a:gs>
              <a:gs pos="100000">
                <a:srgbClr val="4000BD"/>
              </a:gs>
            </a:gsLst>
            <a:path path="rect">
              <a:fillToRect l="50000" t="50000" r="50000" b="50000"/>
            </a:path>
          </a:gradFill>
          <a:ln w="28575" cap="flat" cmpd="sng">
            <a:solidFill>
              <a:schemeClr val="tx1"/>
            </a:solidFill>
            <a:prstDash val="solid"/>
            <a:round/>
            <a:headEnd type="none" w="med" len="med"/>
            <a:tailEnd type="none" w="med" len="med"/>
          </a:ln>
        </p:spPr>
        <p:txBody>
          <a:bodyPr lIns="86493" tIns="43247" rIns="86493" bIns="43247" anchor="ctr"/>
          <a:lstStyle/>
          <a:p>
            <a:endParaRPr lang="en-US"/>
          </a:p>
        </p:txBody>
      </p:sp>
      <p:sp>
        <p:nvSpPr>
          <p:cNvPr id="22540" name="Freeform 12"/>
          <p:cNvSpPr>
            <a:spLocks/>
          </p:cNvSpPr>
          <p:nvPr/>
        </p:nvSpPr>
        <p:spPr bwMode="auto">
          <a:xfrm rot="88640">
            <a:off x="2811463" y="3424238"/>
            <a:ext cx="687387" cy="271462"/>
          </a:xfrm>
          <a:custGeom>
            <a:avLst/>
            <a:gdLst>
              <a:gd name="T0" fmla="*/ 2147483647 w 679"/>
              <a:gd name="T1" fmla="*/ 2147483647 h 252"/>
              <a:gd name="T2" fmla="*/ 2147483647 w 679"/>
              <a:gd name="T3" fmla="*/ 2147483647 h 252"/>
              <a:gd name="T4" fmla="*/ 2147483647 w 679"/>
              <a:gd name="T5" fmla="*/ 0 h 252"/>
              <a:gd name="T6" fmla="*/ 0 w 679"/>
              <a:gd name="T7" fmla="*/ 2147483647 h 252"/>
              <a:gd name="T8" fmla="*/ 2147483647 w 679"/>
              <a:gd name="T9" fmla="*/ 2147483647 h 252"/>
              <a:gd name="T10" fmla="*/ 0 60000 65536"/>
              <a:gd name="T11" fmla="*/ 0 60000 65536"/>
              <a:gd name="T12" fmla="*/ 0 60000 65536"/>
              <a:gd name="T13" fmla="*/ 0 60000 65536"/>
              <a:gd name="T14" fmla="*/ 0 60000 65536"/>
              <a:gd name="T15" fmla="*/ 0 w 679"/>
              <a:gd name="T16" fmla="*/ 0 h 252"/>
              <a:gd name="T17" fmla="*/ 679 w 679"/>
              <a:gd name="T18" fmla="*/ 252 h 252"/>
            </a:gdLst>
            <a:ahLst/>
            <a:cxnLst>
              <a:cxn ang="T10">
                <a:pos x="T0" y="T1"/>
              </a:cxn>
              <a:cxn ang="T11">
                <a:pos x="T2" y="T3"/>
              </a:cxn>
              <a:cxn ang="T12">
                <a:pos x="T4" y="T5"/>
              </a:cxn>
              <a:cxn ang="T13">
                <a:pos x="T6" y="T7"/>
              </a:cxn>
              <a:cxn ang="T14">
                <a:pos x="T8" y="T9"/>
              </a:cxn>
            </a:cxnLst>
            <a:rect l="T15" t="T16" r="T17" b="T18"/>
            <a:pathLst>
              <a:path w="679" h="252">
                <a:moveTo>
                  <a:pt x="522" y="178"/>
                </a:moveTo>
                <a:lnTo>
                  <a:pt x="678" y="157"/>
                </a:lnTo>
                <a:lnTo>
                  <a:pt x="282" y="0"/>
                </a:lnTo>
                <a:lnTo>
                  <a:pt x="0" y="251"/>
                </a:lnTo>
                <a:lnTo>
                  <a:pt x="156" y="230"/>
                </a:lnTo>
              </a:path>
            </a:pathLst>
          </a:custGeom>
          <a:gradFill rotWithShape="0">
            <a:gsLst>
              <a:gs pos="0">
                <a:schemeClr val="bg1"/>
              </a:gs>
              <a:gs pos="100000">
                <a:srgbClr val="4000BD"/>
              </a:gs>
            </a:gsLst>
            <a:path path="rect">
              <a:fillToRect l="50000" t="50000" r="50000" b="50000"/>
            </a:path>
          </a:gradFill>
          <a:ln w="28575" cap="flat" cmpd="sng">
            <a:solidFill>
              <a:schemeClr val="tx1"/>
            </a:solidFill>
            <a:prstDash val="solid"/>
            <a:round/>
            <a:headEnd type="none" w="med" len="med"/>
            <a:tailEnd type="none" w="med" len="med"/>
          </a:ln>
        </p:spPr>
        <p:txBody>
          <a:bodyPr lIns="86493" tIns="43247" rIns="86493" bIns="43247" anchor="ctr"/>
          <a:lstStyle/>
          <a:p>
            <a:endParaRPr lang="en-US"/>
          </a:p>
        </p:txBody>
      </p:sp>
      <p:sp>
        <p:nvSpPr>
          <p:cNvPr id="22541" name="Freeform 13"/>
          <p:cNvSpPr>
            <a:spLocks/>
          </p:cNvSpPr>
          <p:nvPr/>
        </p:nvSpPr>
        <p:spPr bwMode="auto">
          <a:xfrm rot="88640">
            <a:off x="5805488" y="3405188"/>
            <a:ext cx="361950" cy="334962"/>
          </a:xfrm>
          <a:custGeom>
            <a:avLst/>
            <a:gdLst>
              <a:gd name="T0" fmla="*/ 2147483647 w 358"/>
              <a:gd name="T1" fmla="*/ 2147483647 h 311"/>
              <a:gd name="T2" fmla="*/ 2147483647 w 358"/>
              <a:gd name="T3" fmla="*/ 2147483647 h 311"/>
              <a:gd name="T4" fmla="*/ 0 w 358"/>
              <a:gd name="T5" fmla="*/ 0 h 311"/>
              <a:gd name="T6" fmla="*/ 0 60000 65536"/>
              <a:gd name="T7" fmla="*/ 0 60000 65536"/>
              <a:gd name="T8" fmla="*/ 0 60000 65536"/>
              <a:gd name="T9" fmla="*/ 0 w 358"/>
              <a:gd name="T10" fmla="*/ 0 h 311"/>
              <a:gd name="T11" fmla="*/ 358 w 358"/>
              <a:gd name="T12" fmla="*/ 311 h 311"/>
            </a:gdLst>
            <a:ahLst/>
            <a:cxnLst>
              <a:cxn ang="T6">
                <a:pos x="T0" y="T1"/>
              </a:cxn>
              <a:cxn ang="T7">
                <a:pos x="T2" y="T3"/>
              </a:cxn>
              <a:cxn ang="T8">
                <a:pos x="T4" y="T5"/>
              </a:cxn>
            </a:cxnLst>
            <a:rect l="T9" t="T10" r="T11" b="T12"/>
            <a:pathLst>
              <a:path w="358" h="311">
                <a:moveTo>
                  <a:pt x="357" y="100"/>
                </a:moveTo>
                <a:lnTo>
                  <a:pt x="90" y="310"/>
                </a:lnTo>
                <a:lnTo>
                  <a:pt x="0" y="0"/>
                </a:lnTo>
              </a:path>
            </a:pathLst>
          </a:custGeom>
          <a:gradFill rotWithShape="0">
            <a:gsLst>
              <a:gs pos="0">
                <a:schemeClr val="bg1"/>
              </a:gs>
              <a:gs pos="100000">
                <a:srgbClr val="4000BD"/>
              </a:gs>
            </a:gsLst>
            <a:path path="rect">
              <a:fillToRect l="50000" t="50000" r="50000" b="50000"/>
            </a:path>
          </a:gradFill>
          <a:ln w="28575" cap="flat" cmpd="sng">
            <a:solidFill>
              <a:schemeClr val="tx1"/>
            </a:solidFill>
            <a:prstDash val="solid"/>
            <a:round/>
            <a:headEnd type="none" w="med" len="med"/>
            <a:tailEnd type="none" w="med" len="med"/>
          </a:ln>
        </p:spPr>
        <p:txBody>
          <a:bodyPr lIns="86493" tIns="43247" rIns="86493" bIns="43247" anchor="ctr"/>
          <a:lstStyle/>
          <a:p>
            <a:endParaRPr lang="en-US"/>
          </a:p>
        </p:txBody>
      </p:sp>
      <p:sp>
        <p:nvSpPr>
          <p:cNvPr id="22542" name="Freeform 14"/>
          <p:cNvSpPr>
            <a:spLocks/>
          </p:cNvSpPr>
          <p:nvPr/>
        </p:nvSpPr>
        <p:spPr bwMode="auto">
          <a:xfrm rot="-690664">
            <a:off x="4897438" y="3967163"/>
            <a:ext cx="249237" cy="779462"/>
          </a:xfrm>
          <a:custGeom>
            <a:avLst/>
            <a:gdLst>
              <a:gd name="T0" fmla="*/ 2147483647 w 234"/>
              <a:gd name="T1" fmla="*/ 2147483647 h 686"/>
              <a:gd name="T2" fmla="*/ 2147483647 w 234"/>
              <a:gd name="T3" fmla="*/ 0 h 686"/>
              <a:gd name="T4" fmla="*/ 0 w 234"/>
              <a:gd name="T5" fmla="*/ 2147483647 h 686"/>
              <a:gd name="T6" fmla="*/ 2147483647 w 234"/>
              <a:gd name="T7" fmla="*/ 2147483647 h 686"/>
              <a:gd name="T8" fmla="*/ 2147483647 w 234"/>
              <a:gd name="T9" fmla="*/ 2147483647 h 686"/>
              <a:gd name="T10" fmla="*/ 0 60000 65536"/>
              <a:gd name="T11" fmla="*/ 0 60000 65536"/>
              <a:gd name="T12" fmla="*/ 0 60000 65536"/>
              <a:gd name="T13" fmla="*/ 0 60000 65536"/>
              <a:gd name="T14" fmla="*/ 0 60000 65536"/>
              <a:gd name="T15" fmla="*/ 0 w 234"/>
              <a:gd name="T16" fmla="*/ 0 h 686"/>
              <a:gd name="T17" fmla="*/ 234 w 234"/>
              <a:gd name="T18" fmla="*/ 686 h 686"/>
            </a:gdLst>
            <a:ahLst/>
            <a:cxnLst>
              <a:cxn ang="T10">
                <a:pos x="T0" y="T1"/>
              </a:cxn>
              <a:cxn ang="T11">
                <a:pos x="T2" y="T3"/>
              </a:cxn>
              <a:cxn ang="T12">
                <a:pos x="T4" y="T5"/>
              </a:cxn>
              <a:cxn ang="T13">
                <a:pos x="T6" y="T7"/>
              </a:cxn>
              <a:cxn ang="T14">
                <a:pos x="T8" y="T9"/>
              </a:cxn>
            </a:cxnLst>
            <a:rect l="T15" t="T16" r="T17" b="T18"/>
            <a:pathLst>
              <a:path w="234" h="686">
                <a:moveTo>
                  <a:pt x="196" y="158"/>
                </a:moveTo>
                <a:lnTo>
                  <a:pt x="186" y="0"/>
                </a:lnTo>
                <a:lnTo>
                  <a:pt x="0" y="383"/>
                </a:lnTo>
                <a:lnTo>
                  <a:pt x="233" y="685"/>
                </a:lnTo>
                <a:lnTo>
                  <a:pt x="222" y="527"/>
                </a:lnTo>
              </a:path>
            </a:pathLst>
          </a:custGeom>
          <a:gradFill rotWithShape="0">
            <a:gsLst>
              <a:gs pos="0">
                <a:schemeClr val="bg1"/>
              </a:gs>
              <a:gs pos="100000">
                <a:srgbClr val="4000BD"/>
              </a:gs>
            </a:gsLst>
            <a:path path="rect">
              <a:fillToRect l="50000" t="50000" r="50000" b="50000"/>
            </a:path>
          </a:gradFill>
          <a:ln w="28575" cap="flat" cmpd="sng">
            <a:solidFill>
              <a:schemeClr val="tx1"/>
            </a:solidFill>
            <a:prstDash val="solid"/>
            <a:round/>
            <a:headEnd type="none" w="med" len="med"/>
            <a:tailEnd type="none" w="med" len="med"/>
          </a:ln>
        </p:spPr>
        <p:txBody>
          <a:bodyPr lIns="86493" tIns="43247" rIns="86493" bIns="43247" anchor="ctr"/>
          <a:lstStyle/>
          <a:p>
            <a:endParaRPr lang="en-US"/>
          </a:p>
        </p:txBody>
      </p:sp>
      <p:sp>
        <p:nvSpPr>
          <p:cNvPr id="22543" name="Freeform 15"/>
          <p:cNvSpPr>
            <a:spLocks/>
          </p:cNvSpPr>
          <p:nvPr/>
        </p:nvSpPr>
        <p:spPr bwMode="auto">
          <a:xfrm rot="88640">
            <a:off x="2884488" y="2592388"/>
            <a:ext cx="419100" cy="373062"/>
          </a:xfrm>
          <a:custGeom>
            <a:avLst/>
            <a:gdLst>
              <a:gd name="T0" fmla="*/ 0 w 414"/>
              <a:gd name="T1" fmla="*/ 2147483647 h 345"/>
              <a:gd name="T2" fmla="*/ 2147483647 w 414"/>
              <a:gd name="T3" fmla="*/ 0 h 345"/>
              <a:gd name="T4" fmla="*/ 2147483647 w 414"/>
              <a:gd name="T5" fmla="*/ 2147483647 h 345"/>
              <a:gd name="T6" fmla="*/ 0 60000 65536"/>
              <a:gd name="T7" fmla="*/ 0 60000 65536"/>
              <a:gd name="T8" fmla="*/ 0 60000 65536"/>
              <a:gd name="T9" fmla="*/ 0 w 414"/>
              <a:gd name="T10" fmla="*/ 0 h 345"/>
              <a:gd name="T11" fmla="*/ 414 w 414"/>
              <a:gd name="T12" fmla="*/ 345 h 345"/>
            </a:gdLst>
            <a:ahLst/>
            <a:cxnLst>
              <a:cxn ang="T6">
                <a:pos x="T0" y="T1"/>
              </a:cxn>
              <a:cxn ang="T7">
                <a:pos x="T2" y="T3"/>
              </a:cxn>
              <a:cxn ang="T8">
                <a:pos x="T4" y="T5"/>
              </a:cxn>
            </a:cxnLst>
            <a:rect l="T9" t="T10" r="T11" b="T12"/>
            <a:pathLst>
              <a:path w="414" h="345">
                <a:moveTo>
                  <a:pt x="0" y="221"/>
                </a:moveTo>
                <a:lnTo>
                  <a:pt x="288" y="0"/>
                </a:lnTo>
                <a:lnTo>
                  <a:pt x="413" y="344"/>
                </a:lnTo>
              </a:path>
            </a:pathLst>
          </a:custGeom>
          <a:gradFill rotWithShape="0">
            <a:gsLst>
              <a:gs pos="0">
                <a:schemeClr val="bg1"/>
              </a:gs>
              <a:gs pos="100000">
                <a:srgbClr val="4000BD"/>
              </a:gs>
            </a:gsLst>
            <a:path path="rect">
              <a:fillToRect l="50000" t="50000" r="50000" b="50000"/>
            </a:path>
          </a:gradFill>
          <a:ln w="28575" cap="flat" cmpd="sng">
            <a:solidFill>
              <a:schemeClr val="tx1"/>
            </a:solidFill>
            <a:prstDash val="solid"/>
            <a:round/>
            <a:headEnd type="none" w="med" len="med"/>
            <a:tailEnd type="none" w="med" len="med"/>
          </a:ln>
        </p:spPr>
        <p:txBody>
          <a:bodyPr lIns="86493" tIns="43247" rIns="86493" bIns="43247" anchor="ctr"/>
          <a:lstStyle/>
          <a:p>
            <a:endParaRPr lang="en-US"/>
          </a:p>
        </p:txBody>
      </p:sp>
      <p:sp>
        <p:nvSpPr>
          <p:cNvPr id="22544" name="Freeform 16"/>
          <p:cNvSpPr>
            <a:spLocks/>
          </p:cNvSpPr>
          <p:nvPr/>
        </p:nvSpPr>
        <p:spPr bwMode="auto">
          <a:xfrm rot="88640">
            <a:off x="3841750" y="1585913"/>
            <a:ext cx="236538" cy="738187"/>
          </a:xfrm>
          <a:custGeom>
            <a:avLst/>
            <a:gdLst>
              <a:gd name="T0" fmla="*/ 2147483647 w 233"/>
              <a:gd name="T1" fmla="*/ 2147483647 h 687"/>
              <a:gd name="T2" fmla="*/ 2147483647 w 233"/>
              <a:gd name="T3" fmla="*/ 2147483647 h 687"/>
              <a:gd name="T4" fmla="*/ 2147483647 w 233"/>
              <a:gd name="T5" fmla="*/ 2147483647 h 687"/>
              <a:gd name="T6" fmla="*/ 0 w 233"/>
              <a:gd name="T7" fmla="*/ 0 h 687"/>
              <a:gd name="T8" fmla="*/ 2147483647 w 233"/>
              <a:gd name="T9" fmla="*/ 2147483647 h 687"/>
              <a:gd name="T10" fmla="*/ 0 60000 65536"/>
              <a:gd name="T11" fmla="*/ 0 60000 65536"/>
              <a:gd name="T12" fmla="*/ 0 60000 65536"/>
              <a:gd name="T13" fmla="*/ 0 60000 65536"/>
              <a:gd name="T14" fmla="*/ 0 60000 65536"/>
              <a:gd name="T15" fmla="*/ 0 w 233"/>
              <a:gd name="T16" fmla="*/ 0 h 687"/>
              <a:gd name="T17" fmla="*/ 233 w 233"/>
              <a:gd name="T18" fmla="*/ 687 h 687"/>
            </a:gdLst>
            <a:ahLst/>
            <a:cxnLst>
              <a:cxn ang="T10">
                <a:pos x="T0" y="T1"/>
              </a:cxn>
              <a:cxn ang="T11">
                <a:pos x="T2" y="T3"/>
              </a:cxn>
              <a:cxn ang="T12">
                <a:pos x="T4" y="T5"/>
              </a:cxn>
              <a:cxn ang="T13">
                <a:pos x="T6" y="T7"/>
              </a:cxn>
              <a:cxn ang="T14">
                <a:pos x="T8" y="T9"/>
              </a:cxn>
            </a:cxnLst>
            <a:rect l="T15" t="T16" r="T17" b="T18"/>
            <a:pathLst>
              <a:path w="233" h="687">
                <a:moveTo>
                  <a:pt x="34" y="528"/>
                </a:moveTo>
                <a:lnTo>
                  <a:pt x="48" y="686"/>
                </a:lnTo>
                <a:lnTo>
                  <a:pt x="232" y="299"/>
                </a:lnTo>
                <a:lnTo>
                  <a:pt x="0" y="0"/>
                </a:lnTo>
                <a:lnTo>
                  <a:pt x="10" y="156"/>
                </a:lnTo>
              </a:path>
            </a:pathLst>
          </a:custGeom>
          <a:gradFill rotWithShape="0">
            <a:gsLst>
              <a:gs pos="0">
                <a:schemeClr val="bg1"/>
              </a:gs>
              <a:gs pos="100000">
                <a:srgbClr val="4000BD"/>
              </a:gs>
            </a:gsLst>
            <a:path path="rect">
              <a:fillToRect l="50000" t="50000" r="50000" b="50000"/>
            </a:path>
          </a:gradFill>
          <a:ln w="28575" cap="flat" cmpd="sng">
            <a:solidFill>
              <a:schemeClr val="tx1"/>
            </a:solidFill>
            <a:prstDash val="solid"/>
            <a:round/>
            <a:headEnd type="none" w="med" len="med"/>
            <a:tailEnd type="none" w="med" len="med"/>
          </a:ln>
        </p:spPr>
        <p:txBody>
          <a:bodyPr lIns="86493" tIns="43247" rIns="86493" bIns="43247" anchor="ctr"/>
          <a:lstStyle/>
          <a:p>
            <a:endParaRPr lang="en-US"/>
          </a:p>
        </p:txBody>
      </p:sp>
      <p:sp>
        <p:nvSpPr>
          <p:cNvPr id="17425" name="AutoShape 17"/>
          <p:cNvSpPr>
            <a:spLocks noChangeArrowheads="1"/>
          </p:cNvSpPr>
          <p:nvPr/>
        </p:nvSpPr>
        <p:spPr bwMode="auto">
          <a:xfrm rot="-1305741">
            <a:off x="6019800" y="1828800"/>
            <a:ext cx="798513" cy="579438"/>
          </a:xfrm>
          <a:prstGeom prst="leftArrow">
            <a:avLst>
              <a:gd name="adj1" fmla="val 50000"/>
              <a:gd name="adj2" fmla="val 34452"/>
            </a:avLst>
          </a:prstGeom>
          <a:solidFill>
            <a:srgbClr val="FF0000"/>
          </a:solidFill>
          <a:ln w="9525">
            <a:noFill/>
            <a:miter lim="800000"/>
            <a:headEnd type="none" w="sm" len="sm"/>
            <a:tailEnd type="none" w="med" len="lg"/>
          </a:ln>
          <a:effectLst>
            <a:outerShdw dist="35921" dir="2700000" algn="ctr" rotWithShape="0">
              <a:schemeClr val="bg2"/>
            </a:outerShdw>
          </a:effectLst>
        </p:spPr>
        <p:txBody>
          <a:bodyPr wrap="none" anchor="ctr"/>
          <a:lstStyle/>
          <a:p>
            <a:pPr>
              <a:defRPr/>
            </a:pPr>
            <a:endParaRPr lang="en-US"/>
          </a:p>
        </p:txBody>
      </p:sp>
      <p:sp>
        <p:nvSpPr>
          <p:cNvPr id="17426" name="AutoShape 18"/>
          <p:cNvSpPr>
            <a:spLocks noChangeArrowheads="1"/>
          </p:cNvSpPr>
          <p:nvPr/>
        </p:nvSpPr>
        <p:spPr bwMode="auto">
          <a:xfrm rot="2153924">
            <a:off x="6132513" y="4087813"/>
            <a:ext cx="725487" cy="636587"/>
          </a:xfrm>
          <a:prstGeom prst="leftArrow">
            <a:avLst>
              <a:gd name="adj1" fmla="val 50000"/>
              <a:gd name="adj2" fmla="val 28491"/>
            </a:avLst>
          </a:prstGeom>
          <a:solidFill>
            <a:srgbClr val="FF0000"/>
          </a:solidFill>
          <a:ln w="9525">
            <a:noFill/>
            <a:miter lim="800000"/>
            <a:headEnd type="none" w="sm" len="sm"/>
            <a:tailEnd type="none" w="med" len="lg"/>
          </a:ln>
          <a:effectLst>
            <a:outerShdw dist="35921" dir="2700000" algn="ctr" rotWithShape="0">
              <a:schemeClr val="bg2"/>
            </a:outerShdw>
          </a:effectLst>
        </p:spPr>
        <p:txBody>
          <a:bodyPr wrap="none" anchor="ctr"/>
          <a:lstStyle/>
          <a:p>
            <a:pPr>
              <a:defRPr/>
            </a:pPr>
            <a:endParaRPr lang="en-US"/>
          </a:p>
        </p:txBody>
      </p:sp>
      <p:sp>
        <p:nvSpPr>
          <p:cNvPr id="22547" name="Text Box 19"/>
          <p:cNvSpPr txBox="1">
            <a:spLocks noChangeArrowheads="1"/>
          </p:cNvSpPr>
          <p:nvPr/>
        </p:nvSpPr>
        <p:spPr bwMode="auto">
          <a:xfrm>
            <a:off x="2895600" y="4883150"/>
            <a:ext cx="3505200" cy="374650"/>
          </a:xfrm>
          <a:prstGeom prst="rect">
            <a:avLst/>
          </a:prstGeom>
          <a:gradFill rotWithShape="0">
            <a:gsLst>
              <a:gs pos="0">
                <a:srgbClr val="FFFF66"/>
              </a:gs>
              <a:gs pos="100000">
                <a:srgbClr val="FFCC00"/>
              </a:gs>
            </a:gsLst>
            <a:path path="shape">
              <a:fillToRect l="50000" t="50000" r="50000" b="50000"/>
            </a:path>
          </a:gra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FFFF66"/>
            </a:extrusionClr>
          </a:sp3d>
        </p:spPr>
        <p:txBody>
          <a:bodyPr lIns="86493" tIns="43247" rIns="86493" bIns="43247">
            <a:spAutoFit/>
            <a:flatTx/>
          </a:bodyPr>
          <a:lstStyle>
            <a:lvl1pPr defTabSz="865188" eaLnBrk="0" hangingPunct="0">
              <a:defRPr>
                <a:solidFill>
                  <a:schemeClr val="tx1"/>
                </a:solidFill>
                <a:latin typeface="Arial" charset="0"/>
              </a:defRPr>
            </a:lvl1pPr>
            <a:lvl2pPr marL="742950" indent="-285750" defTabSz="865188" eaLnBrk="0" hangingPunct="0">
              <a:defRPr>
                <a:solidFill>
                  <a:schemeClr val="tx1"/>
                </a:solidFill>
                <a:latin typeface="Arial" charset="0"/>
              </a:defRPr>
            </a:lvl2pPr>
            <a:lvl3pPr marL="1143000" indent="-228600" defTabSz="865188" eaLnBrk="0" hangingPunct="0">
              <a:defRPr>
                <a:solidFill>
                  <a:schemeClr val="tx1"/>
                </a:solidFill>
                <a:latin typeface="Arial" charset="0"/>
              </a:defRPr>
            </a:lvl3pPr>
            <a:lvl4pPr marL="1600200" indent="-228600" defTabSz="865188" eaLnBrk="0" hangingPunct="0">
              <a:defRPr>
                <a:solidFill>
                  <a:schemeClr val="tx1"/>
                </a:solidFill>
                <a:latin typeface="Arial" charset="0"/>
              </a:defRPr>
            </a:lvl4pPr>
            <a:lvl5pPr marL="2057400" indent="-228600" defTabSz="865188" eaLnBrk="0" hangingPunct="0">
              <a:defRPr>
                <a:solidFill>
                  <a:schemeClr val="tx1"/>
                </a:solidFill>
                <a:latin typeface="Arial" charset="0"/>
              </a:defRPr>
            </a:lvl5pPr>
            <a:lvl6pPr marL="2514600" indent="-228600" defTabSz="865188" eaLnBrk="0" fontAlgn="base" hangingPunct="0">
              <a:spcBef>
                <a:spcPct val="0"/>
              </a:spcBef>
              <a:spcAft>
                <a:spcPct val="0"/>
              </a:spcAft>
              <a:defRPr>
                <a:solidFill>
                  <a:schemeClr val="tx1"/>
                </a:solidFill>
                <a:latin typeface="Arial" charset="0"/>
              </a:defRPr>
            </a:lvl6pPr>
            <a:lvl7pPr marL="2971800" indent="-228600" defTabSz="865188" eaLnBrk="0" fontAlgn="base" hangingPunct="0">
              <a:spcBef>
                <a:spcPct val="0"/>
              </a:spcBef>
              <a:spcAft>
                <a:spcPct val="0"/>
              </a:spcAft>
              <a:defRPr>
                <a:solidFill>
                  <a:schemeClr val="tx1"/>
                </a:solidFill>
                <a:latin typeface="Arial" charset="0"/>
              </a:defRPr>
            </a:lvl7pPr>
            <a:lvl8pPr marL="3429000" indent="-228600" defTabSz="865188" eaLnBrk="0" fontAlgn="base" hangingPunct="0">
              <a:spcBef>
                <a:spcPct val="0"/>
              </a:spcBef>
              <a:spcAft>
                <a:spcPct val="0"/>
              </a:spcAft>
              <a:defRPr>
                <a:solidFill>
                  <a:schemeClr val="tx1"/>
                </a:solidFill>
                <a:latin typeface="Arial" charset="0"/>
              </a:defRPr>
            </a:lvl8pPr>
            <a:lvl9pPr marL="3886200" indent="-228600" defTabSz="865188"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900" b="1">
                <a:solidFill>
                  <a:srgbClr val="000000"/>
                </a:solidFill>
                <a:latin typeface="Times New Roman" pitchFamily="18" charset="0"/>
              </a:rPr>
              <a:t>Internal/External Changes</a:t>
            </a:r>
          </a:p>
        </p:txBody>
      </p:sp>
      <p:sp>
        <p:nvSpPr>
          <p:cNvPr id="17428" name="AutoShape 20"/>
          <p:cNvSpPr>
            <a:spLocks noChangeArrowheads="1"/>
          </p:cNvSpPr>
          <p:nvPr/>
        </p:nvSpPr>
        <p:spPr bwMode="auto">
          <a:xfrm rot="19446076" flipH="1">
            <a:off x="2514600" y="4287838"/>
            <a:ext cx="741363" cy="588962"/>
          </a:xfrm>
          <a:prstGeom prst="leftArrow">
            <a:avLst>
              <a:gd name="adj1" fmla="val 50000"/>
              <a:gd name="adj2" fmla="val 31469"/>
            </a:avLst>
          </a:prstGeom>
          <a:solidFill>
            <a:srgbClr val="FF0000"/>
          </a:solidFill>
          <a:ln w="9525">
            <a:noFill/>
            <a:miter lim="800000"/>
            <a:headEnd type="none" w="sm" len="sm"/>
            <a:tailEnd type="none" w="med" len="lg"/>
          </a:ln>
          <a:effectLst>
            <a:outerShdw dist="35921" dir="2700000" algn="ctr" rotWithShape="0">
              <a:schemeClr val="bg2"/>
            </a:outerShdw>
          </a:effectLst>
        </p:spPr>
        <p:txBody>
          <a:bodyPr wrap="none" anchor="ctr"/>
          <a:lstStyle/>
          <a:p>
            <a:pPr>
              <a:defRPr/>
            </a:pPr>
            <a:endParaRPr lang="en-US"/>
          </a:p>
        </p:txBody>
      </p:sp>
      <p:sp>
        <p:nvSpPr>
          <p:cNvPr id="22549" name="Text Box 21"/>
          <p:cNvSpPr txBox="1">
            <a:spLocks noChangeArrowheads="1"/>
          </p:cNvSpPr>
          <p:nvPr/>
        </p:nvSpPr>
        <p:spPr bwMode="auto">
          <a:xfrm>
            <a:off x="6858000" y="762000"/>
            <a:ext cx="1814513" cy="374650"/>
          </a:xfrm>
          <a:prstGeom prst="rect">
            <a:avLst/>
          </a:prstGeom>
          <a:gradFill rotWithShape="0">
            <a:gsLst>
              <a:gs pos="0">
                <a:srgbClr val="FFFF66"/>
              </a:gs>
              <a:gs pos="100000">
                <a:srgbClr val="FFCC00"/>
              </a:gs>
            </a:gsLst>
            <a:path path="shape">
              <a:fillToRect l="50000" t="50000" r="50000" b="50000"/>
            </a:path>
          </a:gra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FFFF66"/>
            </a:extrusionClr>
          </a:sp3d>
        </p:spPr>
        <p:txBody>
          <a:bodyPr lIns="86493" tIns="43247" rIns="86493" bIns="43247">
            <a:spAutoFit/>
            <a:flatTx/>
          </a:bodyPr>
          <a:lstStyle>
            <a:lvl1pPr defTabSz="865188" eaLnBrk="0" hangingPunct="0">
              <a:defRPr>
                <a:solidFill>
                  <a:schemeClr val="tx1"/>
                </a:solidFill>
                <a:latin typeface="Arial" charset="0"/>
              </a:defRPr>
            </a:lvl1pPr>
            <a:lvl2pPr marL="742950" indent="-285750" defTabSz="865188" eaLnBrk="0" hangingPunct="0">
              <a:defRPr>
                <a:solidFill>
                  <a:schemeClr val="tx1"/>
                </a:solidFill>
                <a:latin typeface="Arial" charset="0"/>
              </a:defRPr>
            </a:lvl2pPr>
            <a:lvl3pPr marL="1143000" indent="-228600" defTabSz="865188" eaLnBrk="0" hangingPunct="0">
              <a:defRPr>
                <a:solidFill>
                  <a:schemeClr val="tx1"/>
                </a:solidFill>
                <a:latin typeface="Arial" charset="0"/>
              </a:defRPr>
            </a:lvl3pPr>
            <a:lvl4pPr marL="1600200" indent="-228600" defTabSz="865188" eaLnBrk="0" hangingPunct="0">
              <a:defRPr>
                <a:solidFill>
                  <a:schemeClr val="tx1"/>
                </a:solidFill>
                <a:latin typeface="Arial" charset="0"/>
              </a:defRPr>
            </a:lvl4pPr>
            <a:lvl5pPr marL="2057400" indent="-228600" defTabSz="865188" eaLnBrk="0" hangingPunct="0">
              <a:defRPr>
                <a:solidFill>
                  <a:schemeClr val="tx1"/>
                </a:solidFill>
                <a:latin typeface="Arial" charset="0"/>
              </a:defRPr>
            </a:lvl5pPr>
            <a:lvl6pPr marL="2514600" indent="-228600" defTabSz="865188" eaLnBrk="0" fontAlgn="base" hangingPunct="0">
              <a:spcBef>
                <a:spcPct val="0"/>
              </a:spcBef>
              <a:spcAft>
                <a:spcPct val="0"/>
              </a:spcAft>
              <a:defRPr>
                <a:solidFill>
                  <a:schemeClr val="tx1"/>
                </a:solidFill>
                <a:latin typeface="Arial" charset="0"/>
              </a:defRPr>
            </a:lvl6pPr>
            <a:lvl7pPr marL="2971800" indent="-228600" defTabSz="865188" eaLnBrk="0" fontAlgn="base" hangingPunct="0">
              <a:spcBef>
                <a:spcPct val="0"/>
              </a:spcBef>
              <a:spcAft>
                <a:spcPct val="0"/>
              </a:spcAft>
              <a:defRPr>
                <a:solidFill>
                  <a:schemeClr val="tx1"/>
                </a:solidFill>
                <a:latin typeface="Arial" charset="0"/>
              </a:defRPr>
            </a:lvl7pPr>
            <a:lvl8pPr marL="3429000" indent="-228600" defTabSz="865188" eaLnBrk="0" fontAlgn="base" hangingPunct="0">
              <a:spcBef>
                <a:spcPct val="0"/>
              </a:spcBef>
              <a:spcAft>
                <a:spcPct val="0"/>
              </a:spcAft>
              <a:defRPr>
                <a:solidFill>
                  <a:schemeClr val="tx1"/>
                </a:solidFill>
                <a:latin typeface="Arial" charset="0"/>
              </a:defRPr>
            </a:lvl8pPr>
            <a:lvl9pPr marL="3886200" indent="-228600" defTabSz="865188"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900" b="1">
                <a:solidFill>
                  <a:srgbClr val="000000"/>
                </a:solidFill>
                <a:latin typeface="Times New Roman" pitchFamily="18" charset="0"/>
              </a:rPr>
              <a:t>Examination</a:t>
            </a:r>
          </a:p>
        </p:txBody>
      </p:sp>
      <p:sp>
        <p:nvSpPr>
          <p:cNvPr id="17430" name="AutoShape 22"/>
          <p:cNvSpPr>
            <a:spLocks noChangeArrowheads="1"/>
          </p:cNvSpPr>
          <p:nvPr/>
        </p:nvSpPr>
        <p:spPr bwMode="auto">
          <a:xfrm rot="235670" flipH="1">
            <a:off x="2209800" y="2133600"/>
            <a:ext cx="758825" cy="571500"/>
          </a:xfrm>
          <a:prstGeom prst="leftArrow">
            <a:avLst>
              <a:gd name="adj1" fmla="val 50000"/>
              <a:gd name="adj2" fmla="val 33194"/>
            </a:avLst>
          </a:prstGeom>
          <a:solidFill>
            <a:srgbClr val="FF0000"/>
          </a:solidFill>
          <a:ln w="9525">
            <a:noFill/>
            <a:miter lim="800000"/>
            <a:headEnd type="none" w="sm" len="sm"/>
            <a:tailEnd type="none" w="med" len="lg"/>
          </a:ln>
          <a:effectLst>
            <a:outerShdw dist="35921" dir="2700000" algn="ctr" rotWithShape="0">
              <a:schemeClr val="bg2"/>
            </a:outerShdw>
          </a:effectLst>
        </p:spPr>
        <p:txBody>
          <a:bodyPr wrap="none" anchor="ctr"/>
          <a:lstStyle/>
          <a:p>
            <a:pPr>
              <a:defRPr/>
            </a:pPr>
            <a:endParaRPr lang="en-US"/>
          </a:p>
        </p:txBody>
      </p:sp>
      <p:sp>
        <p:nvSpPr>
          <p:cNvPr id="22551" name="Text Box 23"/>
          <p:cNvSpPr txBox="1">
            <a:spLocks noChangeArrowheads="1"/>
          </p:cNvSpPr>
          <p:nvPr/>
        </p:nvSpPr>
        <p:spPr bwMode="auto">
          <a:xfrm>
            <a:off x="457200" y="3810000"/>
            <a:ext cx="2032000" cy="374650"/>
          </a:xfrm>
          <a:prstGeom prst="rect">
            <a:avLst/>
          </a:prstGeom>
          <a:gradFill rotWithShape="0">
            <a:gsLst>
              <a:gs pos="0">
                <a:srgbClr val="FFFF66"/>
              </a:gs>
              <a:gs pos="100000">
                <a:srgbClr val="FFCC00"/>
              </a:gs>
            </a:gsLst>
            <a:path path="shape">
              <a:fillToRect l="50000" t="50000" r="50000" b="50000"/>
            </a:path>
          </a:gra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FFFF66"/>
            </a:extrusionClr>
          </a:sp3d>
        </p:spPr>
        <p:txBody>
          <a:bodyPr lIns="86493" tIns="43247" rIns="86493" bIns="43247">
            <a:spAutoFit/>
            <a:flatTx/>
          </a:bodyPr>
          <a:lstStyle>
            <a:lvl1pPr defTabSz="865188" eaLnBrk="0" hangingPunct="0">
              <a:defRPr>
                <a:solidFill>
                  <a:schemeClr val="tx1"/>
                </a:solidFill>
                <a:latin typeface="Arial" charset="0"/>
              </a:defRPr>
            </a:lvl1pPr>
            <a:lvl2pPr marL="742950" indent="-285750" defTabSz="865188" eaLnBrk="0" hangingPunct="0">
              <a:defRPr>
                <a:solidFill>
                  <a:schemeClr val="tx1"/>
                </a:solidFill>
                <a:latin typeface="Arial" charset="0"/>
              </a:defRPr>
            </a:lvl2pPr>
            <a:lvl3pPr marL="1143000" indent="-228600" defTabSz="865188" eaLnBrk="0" hangingPunct="0">
              <a:defRPr>
                <a:solidFill>
                  <a:schemeClr val="tx1"/>
                </a:solidFill>
                <a:latin typeface="Arial" charset="0"/>
              </a:defRPr>
            </a:lvl3pPr>
            <a:lvl4pPr marL="1600200" indent="-228600" defTabSz="865188" eaLnBrk="0" hangingPunct="0">
              <a:defRPr>
                <a:solidFill>
                  <a:schemeClr val="tx1"/>
                </a:solidFill>
                <a:latin typeface="Arial" charset="0"/>
              </a:defRPr>
            </a:lvl4pPr>
            <a:lvl5pPr marL="2057400" indent="-228600" defTabSz="865188" eaLnBrk="0" hangingPunct="0">
              <a:defRPr>
                <a:solidFill>
                  <a:schemeClr val="tx1"/>
                </a:solidFill>
                <a:latin typeface="Arial" charset="0"/>
              </a:defRPr>
            </a:lvl5pPr>
            <a:lvl6pPr marL="2514600" indent="-228600" defTabSz="865188" eaLnBrk="0" fontAlgn="base" hangingPunct="0">
              <a:spcBef>
                <a:spcPct val="0"/>
              </a:spcBef>
              <a:spcAft>
                <a:spcPct val="0"/>
              </a:spcAft>
              <a:defRPr>
                <a:solidFill>
                  <a:schemeClr val="tx1"/>
                </a:solidFill>
                <a:latin typeface="Arial" charset="0"/>
              </a:defRPr>
            </a:lvl6pPr>
            <a:lvl7pPr marL="2971800" indent="-228600" defTabSz="865188" eaLnBrk="0" fontAlgn="base" hangingPunct="0">
              <a:spcBef>
                <a:spcPct val="0"/>
              </a:spcBef>
              <a:spcAft>
                <a:spcPct val="0"/>
              </a:spcAft>
              <a:defRPr>
                <a:solidFill>
                  <a:schemeClr val="tx1"/>
                </a:solidFill>
                <a:latin typeface="Arial" charset="0"/>
              </a:defRPr>
            </a:lvl7pPr>
            <a:lvl8pPr marL="3429000" indent="-228600" defTabSz="865188" eaLnBrk="0" fontAlgn="base" hangingPunct="0">
              <a:spcBef>
                <a:spcPct val="0"/>
              </a:spcBef>
              <a:spcAft>
                <a:spcPct val="0"/>
              </a:spcAft>
              <a:defRPr>
                <a:solidFill>
                  <a:schemeClr val="tx1"/>
                </a:solidFill>
                <a:latin typeface="Arial" charset="0"/>
              </a:defRPr>
            </a:lvl8pPr>
            <a:lvl9pPr marL="3886200" indent="-228600" defTabSz="865188"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900" b="1">
                <a:solidFill>
                  <a:srgbClr val="000000"/>
                </a:solidFill>
                <a:latin typeface="Times New Roman" pitchFamily="18" charset="0"/>
              </a:rPr>
              <a:t>Priority System</a:t>
            </a:r>
          </a:p>
        </p:txBody>
      </p:sp>
      <p:sp>
        <p:nvSpPr>
          <p:cNvPr id="22552" name="Text Box 24"/>
          <p:cNvSpPr txBox="1">
            <a:spLocks noChangeArrowheads="1"/>
          </p:cNvSpPr>
          <p:nvPr/>
        </p:nvSpPr>
        <p:spPr bwMode="auto">
          <a:xfrm>
            <a:off x="304800" y="1301750"/>
            <a:ext cx="2209800" cy="374650"/>
          </a:xfrm>
          <a:prstGeom prst="rect">
            <a:avLst/>
          </a:prstGeom>
          <a:gradFill rotWithShape="0">
            <a:gsLst>
              <a:gs pos="0">
                <a:srgbClr val="FFFF66"/>
              </a:gs>
              <a:gs pos="100000">
                <a:srgbClr val="FFCC00"/>
              </a:gs>
            </a:gsLst>
            <a:path path="shape">
              <a:fillToRect l="50000" t="50000" r="50000" b="50000"/>
            </a:path>
          </a:gra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FFFF66"/>
            </a:extrusionClr>
          </a:sp3d>
        </p:spPr>
        <p:txBody>
          <a:bodyPr lIns="86493" tIns="43247" rIns="86493" bIns="43247">
            <a:spAutoFit/>
            <a:flatTx/>
          </a:bodyPr>
          <a:lstStyle>
            <a:lvl1pPr defTabSz="865188" eaLnBrk="0" hangingPunct="0">
              <a:defRPr>
                <a:solidFill>
                  <a:schemeClr val="tx1"/>
                </a:solidFill>
                <a:latin typeface="Arial" charset="0"/>
              </a:defRPr>
            </a:lvl1pPr>
            <a:lvl2pPr marL="742950" indent="-285750" defTabSz="865188" eaLnBrk="0" hangingPunct="0">
              <a:defRPr>
                <a:solidFill>
                  <a:schemeClr val="tx1"/>
                </a:solidFill>
                <a:latin typeface="Arial" charset="0"/>
              </a:defRPr>
            </a:lvl2pPr>
            <a:lvl3pPr marL="1143000" indent="-228600" defTabSz="865188" eaLnBrk="0" hangingPunct="0">
              <a:defRPr>
                <a:solidFill>
                  <a:schemeClr val="tx1"/>
                </a:solidFill>
                <a:latin typeface="Arial" charset="0"/>
              </a:defRPr>
            </a:lvl3pPr>
            <a:lvl4pPr marL="1600200" indent="-228600" defTabSz="865188" eaLnBrk="0" hangingPunct="0">
              <a:defRPr>
                <a:solidFill>
                  <a:schemeClr val="tx1"/>
                </a:solidFill>
                <a:latin typeface="Arial" charset="0"/>
              </a:defRPr>
            </a:lvl4pPr>
            <a:lvl5pPr marL="2057400" indent="-228600" defTabSz="865188" eaLnBrk="0" hangingPunct="0">
              <a:defRPr>
                <a:solidFill>
                  <a:schemeClr val="tx1"/>
                </a:solidFill>
                <a:latin typeface="Arial" charset="0"/>
              </a:defRPr>
            </a:lvl5pPr>
            <a:lvl6pPr marL="2514600" indent="-228600" defTabSz="865188" eaLnBrk="0" fontAlgn="base" hangingPunct="0">
              <a:spcBef>
                <a:spcPct val="0"/>
              </a:spcBef>
              <a:spcAft>
                <a:spcPct val="0"/>
              </a:spcAft>
              <a:defRPr>
                <a:solidFill>
                  <a:schemeClr val="tx1"/>
                </a:solidFill>
                <a:latin typeface="Arial" charset="0"/>
              </a:defRPr>
            </a:lvl6pPr>
            <a:lvl7pPr marL="2971800" indent="-228600" defTabSz="865188" eaLnBrk="0" fontAlgn="base" hangingPunct="0">
              <a:spcBef>
                <a:spcPct val="0"/>
              </a:spcBef>
              <a:spcAft>
                <a:spcPct val="0"/>
              </a:spcAft>
              <a:defRPr>
                <a:solidFill>
                  <a:schemeClr val="tx1"/>
                </a:solidFill>
                <a:latin typeface="Arial" charset="0"/>
              </a:defRPr>
            </a:lvl7pPr>
            <a:lvl8pPr marL="3429000" indent="-228600" defTabSz="865188" eaLnBrk="0" fontAlgn="base" hangingPunct="0">
              <a:spcBef>
                <a:spcPct val="0"/>
              </a:spcBef>
              <a:spcAft>
                <a:spcPct val="0"/>
              </a:spcAft>
              <a:defRPr>
                <a:solidFill>
                  <a:schemeClr val="tx1"/>
                </a:solidFill>
                <a:latin typeface="Arial" charset="0"/>
              </a:defRPr>
            </a:lvl8pPr>
            <a:lvl9pPr marL="3886200" indent="-228600" defTabSz="865188"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900" b="1">
                <a:solidFill>
                  <a:srgbClr val="000000"/>
                </a:solidFill>
                <a:latin typeface="Times New Roman" pitchFamily="18" charset="0"/>
              </a:rPr>
              <a:t>Supervisory Plan</a:t>
            </a:r>
          </a:p>
        </p:txBody>
      </p:sp>
      <p:sp>
        <p:nvSpPr>
          <p:cNvPr id="22553" name="Rectangle 25"/>
          <p:cNvSpPr>
            <a:spLocks noChangeArrowheads="1"/>
          </p:cNvSpPr>
          <p:nvPr/>
        </p:nvSpPr>
        <p:spPr bwMode="auto">
          <a:xfrm>
            <a:off x="6705600" y="1295400"/>
            <a:ext cx="2176463" cy="2119313"/>
          </a:xfrm>
          <a:prstGeom prst="rect">
            <a:avLst/>
          </a:prstGeom>
          <a:gradFill rotWithShape="0">
            <a:gsLst>
              <a:gs pos="0">
                <a:srgbClr val="FFFFCC"/>
              </a:gs>
              <a:gs pos="100000">
                <a:srgbClr val="66CCFF"/>
              </a:gs>
            </a:gsLst>
            <a:path path="shape">
              <a:fillToRect l="50000" t="50000" r="50000" b="50000"/>
            </a:path>
          </a:gradFill>
          <a:ln w="9525">
            <a:solidFill>
              <a:schemeClr val="accent2"/>
            </a:solidFill>
            <a:miter lim="800000"/>
            <a:headEnd/>
            <a:tailEnd/>
          </a:ln>
        </p:spPr>
        <p:txBody>
          <a:bodyPr lIns="86493" tIns="43247" rIns="86493" bIns="43247" anchor="ctr"/>
          <a:lstStyle/>
          <a:p>
            <a:pPr marL="49213" indent="-49213" algn="ctr" defTabSz="865188"/>
            <a:r>
              <a:rPr lang="en-US" sz="1400" b="1">
                <a:solidFill>
                  <a:srgbClr val="000000"/>
                </a:solidFill>
                <a:latin typeface="Times New Roman" pitchFamily="18" charset="0"/>
              </a:rPr>
              <a:t>Risk-Focused  Examination Seven Phase Process:</a:t>
            </a:r>
          </a:p>
          <a:p>
            <a:pPr marL="49213" indent="-49213" defTabSz="865188">
              <a:buFontTx/>
              <a:buChar char="•"/>
            </a:pPr>
            <a:r>
              <a:rPr lang="en-US" sz="1100" b="1">
                <a:solidFill>
                  <a:srgbClr val="000000"/>
                </a:solidFill>
                <a:latin typeface="Times New Roman" pitchFamily="18" charset="0"/>
              </a:rPr>
              <a:t>Identify Functional Activities</a:t>
            </a:r>
          </a:p>
          <a:p>
            <a:pPr marL="49213" indent="-49213" defTabSz="865188">
              <a:buFontTx/>
              <a:buChar char="•"/>
            </a:pPr>
            <a:r>
              <a:rPr lang="en-US" sz="1100" b="1">
                <a:solidFill>
                  <a:srgbClr val="000000"/>
                </a:solidFill>
                <a:latin typeface="Times New Roman" pitchFamily="18" charset="0"/>
              </a:rPr>
              <a:t>Identify/Assess Inherent Risk</a:t>
            </a:r>
          </a:p>
          <a:p>
            <a:pPr marL="49213" indent="-49213" defTabSz="865188">
              <a:buFontTx/>
              <a:buChar char="•"/>
            </a:pPr>
            <a:r>
              <a:rPr lang="en-US" sz="1100" b="1">
                <a:solidFill>
                  <a:srgbClr val="000000"/>
                </a:solidFill>
                <a:latin typeface="Times New Roman" pitchFamily="18" charset="0"/>
              </a:rPr>
              <a:t>Identify &amp; Evaluate Controls</a:t>
            </a:r>
          </a:p>
          <a:p>
            <a:pPr marL="49213" indent="-49213" defTabSz="865188">
              <a:buFontTx/>
              <a:buChar char="•"/>
            </a:pPr>
            <a:r>
              <a:rPr lang="en-US" sz="1100" b="1">
                <a:solidFill>
                  <a:srgbClr val="000000"/>
                </a:solidFill>
                <a:latin typeface="Times New Roman" pitchFamily="18" charset="0"/>
              </a:rPr>
              <a:t>Determine Residual Risk</a:t>
            </a:r>
          </a:p>
          <a:p>
            <a:pPr marL="49213" indent="-49213" defTabSz="865188">
              <a:buFontTx/>
              <a:buChar char="•"/>
            </a:pPr>
            <a:r>
              <a:rPr lang="en-US" sz="1100" b="1">
                <a:solidFill>
                  <a:srgbClr val="000000"/>
                </a:solidFill>
                <a:latin typeface="Times New Roman" pitchFamily="18" charset="0"/>
              </a:rPr>
              <a:t>Establish Procedures and Conduct Exam</a:t>
            </a:r>
          </a:p>
          <a:p>
            <a:pPr marL="49213" indent="-49213" defTabSz="865188">
              <a:buFontTx/>
              <a:buChar char="•"/>
            </a:pPr>
            <a:r>
              <a:rPr lang="en-US" sz="1100" b="1">
                <a:solidFill>
                  <a:srgbClr val="000000"/>
                </a:solidFill>
                <a:latin typeface="Times New Roman" pitchFamily="18" charset="0"/>
              </a:rPr>
              <a:t>Update Supervisory Plan</a:t>
            </a:r>
          </a:p>
          <a:p>
            <a:pPr marL="49213" indent="-49213" defTabSz="865188">
              <a:buFontTx/>
              <a:buChar char="•"/>
            </a:pPr>
            <a:r>
              <a:rPr lang="en-US" sz="1100" b="1">
                <a:solidFill>
                  <a:srgbClr val="000000"/>
                </a:solidFill>
                <a:latin typeface="Times New Roman" pitchFamily="18" charset="0"/>
              </a:rPr>
              <a:t>Exam Report//Mgmt Letter</a:t>
            </a:r>
          </a:p>
        </p:txBody>
      </p:sp>
      <p:sp>
        <p:nvSpPr>
          <p:cNvPr id="22554" name="Rectangle 26"/>
          <p:cNvSpPr>
            <a:spLocks noChangeArrowheads="1"/>
          </p:cNvSpPr>
          <p:nvPr/>
        </p:nvSpPr>
        <p:spPr bwMode="auto">
          <a:xfrm>
            <a:off x="304800" y="1828800"/>
            <a:ext cx="2209800" cy="1828800"/>
          </a:xfrm>
          <a:prstGeom prst="rect">
            <a:avLst/>
          </a:prstGeom>
          <a:gradFill rotWithShape="0">
            <a:gsLst>
              <a:gs pos="0">
                <a:srgbClr val="FFFFCC"/>
              </a:gs>
              <a:gs pos="100000">
                <a:srgbClr val="66CCFF"/>
              </a:gs>
            </a:gsLst>
            <a:path path="shape">
              <a:fillToRect l="50000" t="50000" r="50000" b="50000"/>
            </a:path>
          </a:gradFill>
          <a:ln w="9525">
            <a:solidFill>
              <a:schemeClr val="accent2"/>
            </a:solidFill>
            <a:miter lim="800000"/>
            <a:headEnd/>
            <a:tailEnd/>
          </a:ln>
        </p:spPr>
        <p:txBody>
          <a:bodyPr lIns="86493" tIns="43247" rIns="86493" bIns="43247" anchor="ctr"/>
          <a:lstStyle/>
          <a:p>
            <a:pPr marL="49213" indent="-49213" algn="ctr" defTabSz="865188"/>
            <a:r>
              <a:rPr lang="en-US" sz="1400" b="1" dirty="0">
                <a:solidFill>
                  <a:srgbClr val="000000"/>
                </a:solidFill>
                <a:latin typeface="Times New Roman" pitchFamily="18" charset="0"/>
              </a:rPr>
              <a:t>Develop Ongoing Supervision That Includes:</a:t>
            </a:r>
          </a:p>
          <a:p>
            <a:pPr marL="49213" indent="-49213" defTabSz="865188">
              <a:buFontTx/>
              <a:buChar char="•"/>
            </a:pPr>
            <a:r>
              <a:rPr lang="en-US" sz="1100" b="1" dirty="0">
                <a:solidFill>
                  <a:srgbClr val="000000"/>
                </a:solidFill>
                <a:latin typeface="Times New Roman" pitchFamily="18" charset="0"/>
              </a:rPr>
              <a:t>Frequency of Exams</a:t>
            </a:r>
          </a:p>
          <a:p>
            <a:pPr marL="49213" indent="-49213" defTabSz="865188">
              <a:buFontTx/>
              <a:buChar char="•"/>
            </a:pPr>
            <a:r>
              <a:rPr lang="en-US" sz="1100" b="1" dirty="0">
                <a:solidFill>
                  <a:srgbClr val="000000"/>
                </a:solidFill>
                <a:latin typeface="Times New Roman" pitchFamily="18" charset="0"/>
              </a:rPr>
              <a:t>Scope of Exams</a:t>
            </a:r>
          </a:p>
          <a:p>
            <a:pPr marL="49213" indent="-49213" defTabSz="865188">
              <a:buFontTx/>
              <a:buChar char="•"/>
            </a:pPr>
            <a:r>
              <a:rPr lang="en-US" sz="1100" b="1" dirty="0">
                <a:solidFill>
                  <a:srgbClr val="000000"/>
                </a:solidFill>
                <a:latin typeface="Times New Roman" pitchFamily="18" charset="0"/>
              </a:rPr>
              <a:t>Meetings with Company Management</a:t>
            </a:r>
          </a:p>
          <a:p>
            <a:pPr marL="49213" indent="-49213" defTabSz="865188">
              <a:buFontTx/>
              <a:buChar char="•"/>
            </a:pPr>
            <a:r>
              <a:rPr lang="en-US" sz="1100" b="1" dirty="0">
                <a:solidFill>
                  <a:srgbClr val="000000"/>
                </a:solidFill>
                <a:latin typeface="Times New Roman" pitchFamily="18" charset="0"/>
              </a:rPr>
              <a:t>Follow-Up on Recommendations</a:t>
            </a:r>
          </a:p>
          <a:p>
            <a:pPr marL="49213" indent="-49213" defTabSz="865188">
              <a:buFontTx/>
              <a:buChar char="•"/>
            </a:pPr>
            <a:r>
              <a:rPr lang="en-US" sz="1100" b="1" dirty="0">
                <a:solidFill>
                  <a:srgbClr val="000000"/>
                </a:solidFill>
                <a:latin typeface="Times New Roman" pitchFamily="18" charset="0"/>
              </a:rPr>
              <a:t>Financial Analysis Monitoring</a:t>
            </a:r>
            <a:endParaRPr lang="en-US" sz="1100" dirty="0">
              <a:solidFill>
                <a:srgbClr val="000000"/>
              </a:solidFill>
              <a:latin typeface="Times New Roman" pitchFamily="18" charset="0"/>
            </a:endParaRPr>
          </a:p>
        </p:txBody>
      </p:sp>
      <p:sp>
        <p:nvSpPr>
          <p:cNvPr id="22555" name="Rectangle 27"/>
          <p:cNvSpPr>
            <a:spLocks noChangeArrowheads="1"/>
          </p:cNvSpPr>
          <p:nvPr/>
        </p:nvSpPr>
        <p:spPr bwMode="auto">
          <a:xfrm>
            <a:off x="228600" y="4343400"/>
            <a:ext cx="2438400" cy="1752600"/>
          </a:xfrm>
          <a:prstGeom prst="rect">
            <a:avLst/>
          </a:prstGeom>
          <a:gradFill rotWithShape="0">
            <a:gsLst>
              <a:gs pos="0">
                <a:srgbClr val="FFFFCC"/>
              </a:gs>
              <a:gs pos="100000">
                <a:srgbClr val="66CCFF"/>
              </a:gs>
            </a:gsLst>
            <a:path path="shape">
              <a:fillToRect l="50000" t="50000" r="50000" b="50000"/>
            </a:path>
          </a:gradFill>
          <a:ln w="9525">
            <a:solidFill>
              <a:schemeClr val="accent2"/>
            </a:solidFill>
            <a:miter lim="800000"/>
            <a:headEnd/>
            <a:tailEnd/>
          </a:ln>
        </p:spPr>
        <p:txBody>
          <a:bodyPr lIns="86493" tIns="43247" rIns="86493" bIns="43247" anchor="ctr"/>
          <a:lstStyle/>
          <a:p>
            <a:pPr marL="49213" indent="-49213" algn="ctr" defTabSz="865188"/>
            <a:r>
              <a:rPr lang="en-US" sz="1400" b="1">
                <a:solidFill>
                  <a:srgbClr val="000000"/>
                </a:solidFill>
                <a:latin typeface="Times New Roman" pitchFamily="18" charset="0"/>
              </a:rPr>
              <a:t>Company Priority Score Determined By:</a:t>
            </a:r>
          </a:p>
          <a:p>
            <a:pPr marL="49213" indent="-49213" defTabSz="865188">
              <a:buFontTx/>
              <a:buChar char="•"/>
            </a:pPr>
            <a:r>
              <a:rPr lang="en-US" sz="1100" b="1">
                <a:solidFill>
                  <a:srgbClr val="000000"/>
                </a:solidFill>
                <a:latin typeface="Times New Roman" pitchFamily="18" charset="0"/>
              </a:rPr>
              <a:t>Priority System Based on Dept. analysis and NAIC financial Analysis tools:</a:t>
            </a:r>
          </a:p>
          <a:p>
            <a:pPr marL="431800" lvl="1" defTabSz="865188">
              <a:buFontTx/>
              <a:buChar char="•"/>
            </a:pPr>
            <a:r>
              <a:rPr lang="en-US" sz="1100" b="1">
                <a:solidFill>
                  <a:srgbClr val="000000"/>
                </a:solidFill>
                <a:latin typeface="Times New Roman" pitchFamily="18" charset="0"/>
              </a:rPr>
              <a:t>Scoring System</a:t>
            </a:r>
          </a:p>
          <a:p>
            <a:pPr marL="431800" lvl="1" defTabSz="865188">
              <a:buFontTx/>
              <a:buChar char="•"/>
            </a:pPr>
            <a:r>
              <a:rPr lang="en-US" sz="1100" b="1">
                <a:solidFill>
                  <a:srgbClr val="000000"/>
                </a:solidFill>
                <a:latin typeface="Times New Roman" pitchFamily="18" charset="0"/>
              </a:rPr>
              <a:t>ATS Results</a:t>
            </a:r>
          </a:p>
          <a:p>
            <a:pPr marL="431800" lvl="1" defTabSz="865188">
              <a:buFontTx/>
              <a:buChar char="•"/>
            </a:pPr>
            <a:r>
              <a:rPr lang="en-US" sz="1100" b="1">
                <a:solidFill>
                  <a:srgbClr val="000000"/>
                </a:solidFill>
                <a:latin typeface="Times New Roman" pitchFamily="18" charset="0"/>
              </a:rPr>
              <a:t>IRIS Ratios</a:t>
            </a:r>
          </a:p>
          <a:p>
            <a:pPr marL="49213" indent="-49213" defTabSz="865188">
              <a:buFontTx/>
              <a:buChar char="•"/>
            </a:pPr>
            <a:r>
              <a:rPr lang="en-US" sz="1100" b="1">
                <a:solidFill>
                  <a:srgbClr val="000000"/>
                </a:solidFill>
                <a:latin typeface="Times New Roman" pitchFamily="18" charset="0"/>
              </a:rPr>
              <a:t>Exam Results</a:t>
            </a:r>
          </a:p>
          <a:p>
            <a:pPr marL="49213" indent="-49213" defTabSz="865188">
              <a:buFontTx/>
              <a:buChar char="•"/>
            </a:pPr>
            <a:endParaRPr lang="en-US" sz="1100" b="1">
              <a:solidFill>
                <a:srgbClr val="000000"/>
              </a:solidFill>
              <a:latin typeface="Times New Roman" pitchFamily="18" charset="0"/>
            </a:endParaRPr>
          </a:p>
        </p:txBody>
      </p:sp>
      <p:sp>
        <p:nvSpPr>
          <p:cNvPr id="22556" name="Rectangle 28"/>
          <p:cNvSpPr>
            <a:spLocks noChangeArrowheads="1"/>
          </p:cNvSpPr>
          <p:nvPr/>
        </p:nvSpPr>
        <p:spPr bwMode="auto">
          <a:xfrm>
            <a:off x="6600825" y="4419600"/>
            <a:ext cx="2314575" cy="1862138"/>
          </a:xfrm>
          <a:prstGeom prst="rect">
            <a:avLst/>
          </a:prstGeom>
          <a:gradFill rotWithShape="0">
            <a:gsLst>
              <a:gs pos="0">
                <a:srgbClr val="FFFFCC"/>
              </a:gs>
              <a:gs pos="100000">
                <a:srgbClr val="66CCFF"/>
              </a:gs>
            </a:gsLst>
            <a:path path="shape">
              <a:fillToRect l="50000" t="50000" r="50000" b="50000"/>
            </a:path>
          </a:gradFill>
          <a:ln w="9525">
            <a:solidFill>
              <a:schemeClr val="accent2"/>
            </a:solidFill>
            <a:miter lim="800000"/>
            <a:headEnd/>
            <a:tailEnd/>
          </a:ln>
        </p:spPr>
        <p:txBody>
          <a:bodyPr lIns="86493" tIns="43247" rIns="86493" bIns="43247" anchor="ctr"/>
          <a:lstStyle/>
          <a:p>
            <a:pPr marL="49213" indent="-49213" algn="ctr" defTabSz="865188"/>
            <a:r>
              <a:rPr lang="en-US" sz="1400" b="1">
                <a:solidFill>
                  <a:srgbClr val="000000"/>
                </a:solidFill>
                <a:latin typeface="Times New Roman" pitchFamily="18" charset="0"/>
              </a:rPr>
              <a:t>Financial Analysis includes:</a:t>
            </a:r>
          </a:p>
          <a:p>
            <a:pPr marL="49213" indent="-49213" defTabSz="865188">
              <a:buFontTx/>
              <a:buChar char="•"/>
            </a:pPr>
            <a:r>
              <a:rPr lang="en-US" sz="1100" b="1">
                <a:solidFill>
                  <a:srgbClr val="000000"/>
                </a:solidFill>
                <a:latin typeface="Times New Roman" pitchFamily="18" charset="0"/>
              </a:rPr>
              <a:t>Risk Assessment Results </a:t>
            </a:r>
          </a:p>
          <a:p>
            <a:pPr marL="49213" indent="-49213" defTabSz="865188">
              <a:buFontTx/>
              <a:buChar char="•"/>
            </a:pPr>
            <a:r>
              <a:rPr lang="en-US" sz="1100" b="1">
                <a:solidFill>
                  <a:srgbClr val="000000"/>
                </a:solidFill>
                <a:latin typeface="Times New Roman" pitchFamily="18" charset="0"/>
              </a:rPr>
              <a:t>Financial Analysis Handbook Process</a:t>
            </a:r>
          </a:p>
          <a:p>
            <a:pPr marL="49213" indent="-49213" defTabSz="865188">
              <a:buFontTx/>
              <a:buChar char="•"/>
            </a:pPr>
            <a:r>
              <a:rPr lang="en-US" sz="1100" b="1">
                <a:solidFill>
                  <a:srgbClr val="000000"/>
                </a:solidFill>
                <a:latin typeface="Times New Roman" pitchFamily="18" charset="0"/>
              </a:rPr>
              <a:t>Ratio Analysis (IRIS, FAST, Internal Ratios)</a:t>
            </a:r>
          </a:p>
          <a:p>
            <a:pPr marL="49213" indent="-49213" defTabSz="865188">
              <a:buFontTx/>
              <a:buChar char="•"/>
            </a:pPr>
            <a:r>
              <a:rPr lang="en-US" sz="1100" b="1">
                <a:solidFill>
                  <a:srgbClr val="000000"/>
                </a:solidFill>
                <a:latin typeface="Times New Roman" pitchFamily="18" charset="0"/>
              </a:rPr>
              <a:t>Actuarial Analysis</a:t>
            </a:r>
          </a:p>
          <a:p>
            <a:pPr marL="49213" indent="-49213" defTabSz="865188">
              <a:buFontTx/>
              <a:buChar char="•"/>
            </a:pPr>
            <a:r>
              <a:rPr lang="en-US" sz="1100" b="1">
                <a:solidFill>
                  <a:srgbClr val="000000"/>
                </a:solidFill>
                <a:latin typeface="Times New Roman" pitchFamily="18" charset="0"/>
              </a:rPr>
              <a:t>Update with internal/external changes</a:t>
            </a:r>
          </a:p>
          <a:p>
            <a:pPr marL="49213" indent="-49213" defTabSz="865188">
              <a:buFontTx/>
              <a:buChar char="•"/>
            </a:pPr>
            <a:endParaRPr lang="en-US" sz="1100" b="1">
              <a:solidFill>
                <a:srgbClr val="000000"/>
              </a:solidFill>
              <a:latin typeface="Times New Roman" pitchFamily="18" charset="0"/>
            </a:endParaRPr>
          </a:p>
        </p:txBody>
      </p:sp>
      <p:sp>
        <p:nvSpPr>
          <p:cNvPr id="22557" name="Text Box 29"/>
          <p:cNvSpPr txBox="1">
            <a:spLocks noChangeArrowheads="1"/>
          </p:cNvSpPr>
          <p:nvPr/>
        </p:nvSpPr>
        <p:spPr bwMode="auto">
          <a:xfrm>
            <a:off x="6705600" y="3810000"/>
            <a:ext cx="2105025" cy="374650"/>
          </a:xfrm>
          <a:prstGeom prst="rect">
            <a:avLst/>
          </a:prstGeom>
          <a:gradFill rotWithShape="0">
            <a:gsLst>
              <a:gs pos="0">
                <a:srgbClr val="FFFF66"/>
              </a:gs>
              <a:gs pos="100000">
                <a:srgbClr val="FFCC00"/>
              </a:gs>
            </a:gsLst>
            <a:path path="shape">
              <a:fillToRect l="50000" t="50000" r="50000" b="50000"/>
            </a:path>
          </a:gra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FFFF66"/>
            </a:extrusionClr>
          </a:sp3d>
        </p:spPr>
        <p:txBody>
          <a:bodyPr lIns="86493" tIns="43247" rIns="86493" bIns="43247">
            <a:spAutoFit/>
            <a:flatTx/>
          </a:bodyPr>
          <a:lstStyle>
            <a:lvl1pPr defTabSz="865188" eaLnBrk="0" hangingPunct="0">
              <a:defRPr>
                <a:solidFill>
                  <a:schemeClr val="tx1"/>
                </a:solidFill>
                <a:latin typeface="Arial" charset="0"/>
              </a:defRPr>
            </a:lvl1pPr>
            <a:lvl2pPr marL="742950" indent="-285750" defTabSz="865188" eaLnBrk="0" hangingPunct="0">
              <a:defRPr>
                <a:solidFill>
                  <a:schemeClr val="tx1"/>
                </a:solidFill>
                <a:latin typeface="Arial" charset="0"/>
              </a:defRPr>
            </a:lvl2pPr>
            <a:lvl3pPr marL="1143000" indent="-228600" defTabSz="865188" eaLnBrk="0" hangingPunct="0">
              <a:defRPr>
                <a:solidFill>
                  <a:schemeClr val="tx1"/>
                </a:solidFill>
                <a:latin typeface="Arial" charset="0"/>
              </a:defRPr>
            </a:lvl3pPr>
            <a:lvl4pPr marL="1600200" indent="-228600" defTabSz="865188" eaLnBrk="0" hangingPunct="0">
              <a:defRPr>
                <a:solidFill>
                  <a:schemeClr val="tx1"/>
                </a:solidFill>
                <a:latin typeface="Arial" charset="0"/>
              </a:defRPr>
            </a:lvl4pPr>
            <a:lvl5pPr marL="2057400" indent="-228600" defTabSz="865188" eaLnBrk="0" hangingPunct="0">
              <a:defRPr>
                <a:solidFill>
                  <a:schemeClr val="tx1"/>
                </a:solidFill>
                <a:latin typeface="Arial" charset="0"/>
              </a:defRPr>
            </a:lvl5pPr>
            <a:lvl6pPr marL="2514600" indent="-228600" defTabSz="865188" eaLnBrk="0" fontAlgn="base" hangingPunct="0">
              <a:spcBef>
                <a:spcPct val="0"/>
              </a:spcBef>
              <a:spcAft>
                <a:spcPct val="0"/>
              </a:spcAft>
              <a:defRPr>
                <a:solidFill>
                  <a:schemeClr val="tx1"/>
                </a:solidFill>
                <a:latin typeface="Arial" charset="0"/>
              </a:defRPr>
            </a:lvl6pPr>
            <a:lvl7pPr marL="2971800" indent="-228600" defTabSz="865188" eaLnBrk="0" fontAlgn="base" hangingPunct="0">
              <a:spcBef>
                <a:spcPct val="0"/>
              </a:spcBef>
              <a:spcAft>
                <a:spcPct val="0"/>
              </a:spcAft>
              <a:defRPr>
                <a:solidFill>
                  <a:schemeClr val="tx1"/>
                </a:solidFill>
                <a:latin typeface="Arial" charset="0"/>
              </a:defRPr>
            </a:lvl7pPr>
            <a:lvl8pPr marL="3429000" indent="-228600" defTabSz="865188" eaLnBrk="0" fontAlgn="base" hangingPunct="0">
              <a:spcBef>
                <a:spcPct val="0"/>
              </a:spcBef>
              <a:spcAft>
                <a:spcPct val="0"/>
              </a:spcAft>
              <a:defRPr>
                <a:solidFill>
                  <a:schemeClr val="tx1"/>
                </a:solidFill>
                <a:latin typeface="Arial" charset="0"/>
              </a:defRPr>
            </a:lvl8pPr>
            <a:lvl9pPr marL="3886200" indent="-228600" defTabSz="865188"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900" b="1">
                <a:solidFill>
                  <a:srgbClr val="000000"/>
                </a:solidFill>
                <a:latin typeface="Times New Roman" pitchFamily="18" charset="0"/>
              </a:rPr>
              <a:t>Financial Analysis</a:t>
            </a:r>
          </a:p>
        </p:txBody>
      </p:sp>
      <p:sp>
        <p:nvSpPr>
          <p:cNvPr id="22558" name="Rectangle 30"/>
          <p:cNvSpPr>
            <a:spLocks noChangeArrowheads="1"/>
          </p:cNvSpPr>
          <p:nvPr/>
        </p:nvSpPr>
        <p:spPr bwMode="auto">
          <a:xfrm>
            <a:off x="3429000" y="5410200"/>
            <a:ext cx="2178050" cy="1304925"/>
          </a:xfrm>
          <a:prstGeom prst="rect">
            <a:avLst/>
          </a:prstGeom>
          <a:gradFill rotWithShape="0">
            <a:gsLst>
              <a:gs pos="0">
                <a:srgbClr val="FFFFCC"/>
              </a:gs>
              <a:gs pos="100000">
                <a:srgbClr val="66CCFF"/>
              </a:gs>
            </a:gsLst>
            <a:path path="shape">
              <a:fillToRect l="50000" t="50000" r="50000" b="50000"/>
            </a:path>
          </a:gradFill>
          <a:ln w="9525">
            <a:solidFill>
              <a:schemeClr val="accent2"/>
            </a:solidFill>
            <a:miter lim="800000"/>
            <a:headEnd/>
            <a:tailEnd/>
          </a:ln>
        </p:spPr>
        <p:txBody>
          <a:bodyPr lIns="86493" tIns="43247" rIns="86493" bIns="43247" anchor="ctr"/>
          <a:lstStyle/>
          <a:p>
            <a:pPr marL="49213" indent="-49213" algn="ctr" defTabSz="865188"/>
            <a:r>
              <a:rPr lang="en-US" sz="1400" b="1">
                <a:solidFill>
                  <a:srgbClr val="000000"/>
                </a:solidFill>
                <a:latin typeface="Times New Roman" pitchFamily="18" charset="0"/>
              </a:rPr>
              <a:t>Consider Changes to:</a:t>
            </a:r>
          </a:p>
          <a:p>
            <a:pPr marL="49213" indent="-49213" defTabSz="865188">
              <a:buFontTx/>
              <a:buChar char="•"/>
            </a:pPr>
            <a:r>
              <a:rPr lang="en-US" sz="1100" b="1">
                <a:solidFill>
                  <a:srgbClr val="000000"/>
                </a:solidFill>
                <a:latin typeface="Times New Roman" pitchFamily="18" charset="0"/>
              </a:rPr>
              <a:t>NRSRO Ratings </a:t>
            </a:r>
          </a:p>
          <a:p>
            <a:pPr marL="49213" indent="-49213" defTabSz="865188">
              <a:buFontTx/>
              <a:buChar char="•"/>
            </a:pPr>
            <a:r>
              <a:rPr lang="en-US" sz="1100" b="1">
                <a:solidFill>
                  <a:srgbClr val="000000"/>
                </a:solidFill>
                <a:latin typeface="Times New Roman" pitchFamily="18" charset="0"/>
              </a:rPr>
              <a:t>Ownership/Management/ Corporate Structure</a:t>
            </a:r>
          </a:p>
          <a:p>
            <a:pPr marL="49213" indent="-49213" defTabSz="865188">
              <a:buFontTx/>
              <a:buChar char="•"/>
            </a:pPr>
            <a:r>
              <a:rPr lang="en-US" sz="1100" b="1">
                <a:solidFill>
                  <a:srgbClr val="000000"/>
                </a:solidFill>
                <a:latin typeface="Times New Roman" pitchFamily="18" charset="0"/>
              </a:rPr>
              <a:t>Business Strategy/Plan</a:t>
            </a:r>
          </a:p>
          <a:p>
            <a:pPr marL="49213" indent="-49213" defTabSz="865188">
              <a:buFontTx/>
              <a:buChar char="•"/>
            </a:pPr>
            <a:r>
              <a:rPr lang="en-US" sz="1100" b="1">
                <a:solidFill>
                  <a:srgbClr val="000000"/>
                </a:solidFill>
                <a:latin typeface="Times New Roman" pitchFamily="18" charset="0"/>
              </a:rPr>
              <a:t>CPA Report or Auditor</a:t>
            </a:r>
          </a:p>
          <a:p>
            <a:pPr marL="49213" indent="-49213" defTabSz="865188">
              <a:buFontTx/>
              <a:buChar char="•"/>
            </a:pPr>
            <a:r>
              <a:rPr lang="en-US" sz="1100" b="1">
                <a:solidFill>
                  <a:srgbClr val="000000"/>
                </a:solidFill>
                <a:latin typeface="Times New Roman" pitchFamily="18" charset="0"/>
              </a:rPr>
              <a:t>Legal or Regulatory Status</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47</a:t>
            </a:fld>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381000"/>
            <a:ext cx="5562600" cy="1143000"/>
          </a:xfrm>
        </p:spPr>
        <p:txBody>
          <a:bodyPr/>
          <a:lstStyle/>
          <a:p>
            <a:pPr eaLnBrk="1" hangingPunct="1"/>
            <a:r>
              <a:rPr lang="en-US" sz="4000" b="1" dirty="0" smtClean="0"/>
              <a:t>Steps to Phase 1, Part 1</a:t>
            </a:r>
          </a:p>
        </p:txBody>
      </p:sp>
      <p:grpSp>
        <p:nvGrpSpPr>
          <p:cNvPr id="2" name="Group 1"/>
          <p:cNvGrpSpPr/>
          <p:nvPr/>
        </p:nvGrpSpPr>
        <p:grpSpPr>
          <a:xfrm>
            <a:off x="152400" y="1809750"/>
            <a:ext cx="7924800" cy="3829050"/>
            <a:chOff x="685800" y="1600200"/>
            <a:chExt cx="7924800" cy="3829050"/>
          </a:xfrm>
        </p:grpSpPr>
        <p:sp>
          <p:nvSpPr>
            <p:cNvPr id="23555" name="AutoShape 3"/>
            <p:cNvSpPr>
              <a:spLocks noChangeArrowheads="1"/>
            </p:cNvSpPr>
            <p:nvPr/>
          </p:nvSpPr>
          <p:spPr bwMode="auto">
            <a:xfrm>
              <a:off x="762000" y="1600200"/>
              <a:ext cx="7696200" cy="838200"/>
            </a:xfrm>
            <a:prstGeom prst="bevel">
              <a:avLst>
                <a:gd name="adj" fmla="val 12500"/>
              </a:avLst>
            </a:prstGeom>
            <a:solidFill>
              <a:srgbClr val="8A2E00"/>
            </a:solidFill>
            <a:ln w="9525">
              <a:solidFill>
                <a:schemeClr val="tx1"/>
              </a:solidFill>
              <a:miter lim="800000"/>
              <a:headEnd/>
              <a:tailEnd/>
            </a:ln>
          </p:spPr>
          <p:txBody>
            <a:bodyPr wrap="none" anchor="ctr"/>
            <a:lstStyle/>
            <a:p>
              <a:pPr algn="ctr"/>
              <a:r>
                <a:rPr lang="en-US" sz="2000" b="1">
                  <a:solidFill>
                    <a:schemeClr val="bg1"/>
                  </a:solidFill>
                </a:rPr>
                <a:t>Understanding the Company</a:t>
              </a:r>
            </a:p>
          </p:txBody>
        </p:sp>
        <p:sp>
          <p:nvSpPr>
            <p:cNvPr id="23556" name="Line 4"/>
            <p:cNvSpPr>
              <a:spLocks noChangeShapeType="1"/>
            </p:cNvSpPr>
            <p:nvPr/>
          </p:nvSpPr>
          <p:spPr bwMode="auto">
            <a:xfrm>
              <a:off x="1447800" y="2514600"/>
              <a:ext cx="0" cy="6858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7" name="Text Box 5"/>
            <p:cNvSpPr txBox="1">
              <a:spLocks noChangeArrowheads="1"/>
            </p:cNvSpPr>
            <p:nvPr/>
          </p:nvSpPr>
          <p:spPr bwMode="auto">
            <a:xfrm>
              <a:off x="685800" y="4114800"/>
              <a:ext cx="15240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dirty="0"/>
                <a:t>Gather necessary planning information</a:t>
              </a:r>
            </a:p>
          </p:txBody>
        </p:sp>
        <p:sp>
          <p:nvSpPr>
            <p:cNvPr id="23558" name="Line 6"/>
            <p:cNvSpPr>
              <a:spLocks noChangeShapeType="1"/>
            </p:cNvSpPr>
            <p:nvPr/>
          </p:nvSpPr>
          <p:spPr bwMode="auto">
            <a:xfrm>
              <a:off x="3048000" y="2514600"/>
              <a:ext cx="0" cy="6858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9" name="Line 7"/>
            <p:cNvSpPr>
              <a:spLocks noChangeShapeType="1"/>
            </p:cNvSpPr>
            <p:nvPr/>
          </p:nvSpPr>
          <p:spPr bwMode="auto">
            <a:xfrm>
              <a:off x="4724400" y="2514600"/>
              <a:ext cx="0" cy="6858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0" name="Line 8"/>
            <p:cNvSpPr>
              <a:spLocks noChangeShapeType="1"/>
            </p:cNvSpPr>
            <p:nvPr/>
          </p:nvSpPr>
          <p:spPr bwMode="auto">
            <a:xfrm>
              <a:off x="6400800" y="2514600"/>
              <a:ext cx="0" cy="6858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1" name="Line 9"/>
            <p:cNvSpPr>
              <a:spLocks noChangeShapeType="1"/>
            </p:cNvSpPr>
            <p:nvPr/>
          </p:nvSpPr>
          <p:spPr bwMode="auto">
            <a:xfrm>
              <a:off x="7848600" y="2514600"/>
              <a:ext cx="0" cy="6858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2" name="Text Box 10"/>
            <p:cNvSpPr txBox="1">
              <a:spLocks noChangeArrowheads="1"/>
            </p:cNvSpPr>
            <p:nvPr/>
          </p:nvSpPr>
          <p:spPr bwMode="auto">
            <a:xfrm>
              <a:off x="2286000" y="4114800"/>
              <a:ext cx="152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a:t>Review the gathered information</a:t>
              </a:r>
            </a:p>
          </p:txBody>
        </p:sp>
        <p:sp>
          <p:nvSpPr>
            <p:cNvPr id="23563" name="Text Box 11"/>
            <p:cNvSpPr txBox="1">
              <a:spLocks noChangeArrowheads="1"/>
            </p:cNvSpPr>
            <p:nvPr/>
          </p:nvSpPr>
          <p:spPr bwMode="auto">
            <a:xfrm>
              <a:off x="3962400" y="4114800"/>
              <a:ext cx="15240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a:t>Perform Analytical and Operational Reviews</a:t>
              </a:r>
            </a:p>
          </p:txBody>
        </p:sp>
        <p:sp>
          <p:nvSpPr>
            <p:cNvPr id="23564" name="Text Box 12"/>
            <p:cNvSpPr txBox="1">
              <a:spLocks noChangeArrowheads="1"/>
            </p:cNvSpPr>
            <p:nvPr/>
          </p:nvSpPr>
          <p:spPr bwMode="auto">
            <a:xfrm>
              <a:off x="5638800" y="4114800"/>
              <a:ext cx="15240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dirty="0"/>
                <a:t>Consider Information Technology Risk</a:t>
              </a:r>
            </a:p>
          </p:txBody>
        </p:sp>
        <p:sp>
          <p:nvSpPr>
            <p:cNvPr id="23565" name="Text Box 13"/>
            <p:cNvSpPr txBox="1">
              <a:spLocks noChangeArrowheads="1"/>
            </p:cNvSpPr>
            <p:nvPr/>
          </p:nvSpPr>
          <p:spPr bwMode="auto">
            <a:xfrm>
              <a:off x="7086600" y="4114800"/>
              <a:ext cx="15240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a:t>Update the Insurer Profile Summary</a:t>
              </a:r>
            </a:p>
          </p:txBody>
        </p:sp>
        <p:sp>
          <p:nvSpPr>
            <p:cNvPr id="23566" name="AutoShape 14"/>
            <p:cNvSpPr>
              <a:spLocks noChangeArrowheads="1"/>
            </p:cNvSpPr>
            <p:nvPr/>
          </p:nvSpPr>
          <p:spPr bwMode="auto">
            <a:xfrm>
              <a:off x="990600" y="3429000"/>
              <a:ext cx="914400" cy="304800"/>
            </a:xfrm>
            <a:prstGeom prst="roundRect">
              <a:avLst>
                <a:gd name="adj" fmla="val 16667"/>
              </a:avLst>
            </a:prstGeom>
            <a:solidFill>
              <a:srgbClr val="B56E5B"/>
            </a:solidFill>
            <a:ln w="9525">
              <a:round/>
              <a:headEnd/>
              <a:tailEnd/>
            </a:ln>
            <a:scene3d>
              <a:camera prst="legacyPerspectiveTop"/>
              <a:lightRig rig="legacyFlat3" dir="b"/>
            </a:scene3d>
            <a:sp3d extrusionH="887400" prstMaterial="legacyMatte">
              <a:bevelT w="13500" h="13500" prst="angle"/>
              <a:bevelB w="13500" h="13500" prst="angle"/>
              <a:extrusionClr>
                <a:srgbClr val="B56E5B"/>
              </a:extrusionClr>
            </a:sp3d>
          </p:spPr>
          <p:txBody>
            <a:bodyPr wrap="none" anchor="ctr">
              <a:flatTx/>
            </a:bodyPr>
            <a:lstStyle/>
            <a:p>
              <a:pPr algn="ctr"/>
              <a:r>
                <a:rPr lang="en-US" b="1">
                  <a:solidFill>
                    <a:schemeClr val="bg1"/>
                  </a:solidFill>
                </a:rPr>
                <a:t>Step 1</a:t>
              </a:r>
            </a:p>
          </p:txBody>
        </p:sp>
        <p:sp>
          <p:nvSpPr>
            <p:cNvPr id="23567" name="AutoShape 15"/>
            <p:cNvSpPr>
              <a:spLocks noChangeArrowheads="1"/>
            </p:cNvSpPr>
            <p:nvPr/>
          </p:nvSpPr>
          <p:spPr bwMode="auto">
            <a:xfrm>
              <a:off x="2590800" y="3429000"/>
              <a:ext cx="914400" cy="304800"/>
            </a:xfrm>
            <a:prstGeom prst="roundRect">
              <a:avLst>
                <a:gd name="adj" fmla="val 16667"/>
              </a:avLst>
            </a:prstGeom>
            <a:solidFill>
              <a:srgbClr val="CF942B"/>
            </a:solidFill>
            <a:ln w="9525">
              <a:round/>
              <a:headEnd/>
              <a:tailEnd/>
            </a:ln>
            <a:scene3d>
              <a:camera prst="legacyPerspectiveTop"/>
              <a:lightRig rig="legacyFlat3" dir="b"/>
            </a:scene3d>
            <a:sp3d extrusionH="887400" prstMaterial="legacyMatte">
              <a:bevelT w="13500" h="13500" prst="angle"/>
              <a:bevelB w="13500" h="13500" prst="angle"/>
              <a:extrusionClr>
                <a:srgbClr val="CF942B"/>
              </a:extrusionClr>
            </a:sp3d>
          </p:spPr>
          <p:txBody>
            <a:bodyPr wrap="none" anchor="ctr">
              <a:flatTx/>
            </a:bodyPr>
            <a:lstStyle/>
            <a:p>
              <a:pPr algn="ctr"/>
              <a:r>
                <a:rPr lang="en-US" b="1">
                  <a:solidFill>
                    <a:schemeClr val="bg1"/>
                  </a:solidFill>
                </a:rPr>
                <a:t>Step 2</a:t>
              </a:r>
            </a:p>
          </p:txBody>
        </p:sp>
        <p:sp>
          <p:nvSpPr>
            <p:cNvPr id="23568" name="AutoShape 16"/>
            <p:cNvSpPr>
              <a:spLocks noChangeArrowheads="1"/>
            </p:cNvSpPr>
            <p:nvPr/>
          </p:nvSpPr>
          <p:spPr bwMode="auto">
            <a:xfrm>
              <a:off x="4267200" y="3429000"/>
              <a:ext cx="914400" cy="304800"/>
            </a:xfrm>
            <a:prstGeom prst="roundRect">
              <a:avLst>
                <a:gd name="adj" fmla="val 16667"/>
              </a:avLst>
            </a:prstGeom>
            <a:solidFill>
              <a:srgbClr val="EFDB91"/>
            </a:solidFill>
            <a:ln w="9525">
              <a:round/>
              <a:headEnd/>
              <a:tailEnd/>
            </a:ln>
            <a:scene3d>
              <a:camera prst="legacyPerspectiveTop"/>
              <a:lightRig rig="legacyFlat3" dir="b"/>
            </a:scene3d>
            <a:sp3d extrusionH="887400" prstMaterial="legacyMatte">
              <a:bevelT w="13500" h="13500" prst="angle"/>
              <a:bevelB w="13500" h="13500" prst="angle"/>
              <a:extrusionClr>
                <a:srgbClr val="EFDB91"/>
              </a:extrusionClr>
            </a:sp3d>
          </p:spPr>
          <p:txBody>
            <a:bodyPr wrap="none" anchor="ctr">
              <a:flatTx/>
            </a:bodyPr>
            <a:lstStyle/>
            <a:p>
              <a:pPr algn="ctr"/>
              <a:r>
                <a:rPr lang="en-US" b="1">
                  <a:solidFill>
                    <a:schemeClr val="bg1"/>
                  </a:solidFill>
                </a:rPr>
                <a:t>Step 3</a:t>
              </a:r>
            </a:p>
          </p:txBody>
        </p:sp>
        <p:sp>
          <p:nvSpPr>
            <p:cNvPr id="23569" name="AutoShape 17"/>
            <p:cNvSpPr>
              <a:spLocks noChangeArrowheads="1"/>
            </p:cNvSpPr>
            <p:nvPr/>
          </p:nvSpPr>
          <p:spPr bwMode="auto">
            <a:xfrm>
              <a:off x="5943600" y="3429000"/>
              <a:ext cx="914400" cy="304800"/>
            </a:xfrm>
            <a:prstGeom prst="roundRect">
              <a:avLst>
                <a:gd name="adj" fmla="val 16667"/>
              </a:avLst>
            </a:prstGeom>
            <a:solidFill>
              <a:srgbClr val="718571"/>
            </a:solidFill>
            <a:ln w="9525">
              <a:round/>
              <a:headEnd/>
              <a:tailEnd/>
            </a:ln>
            <a:scene3d>
              <a:camera prst="legacyPerspectiveTop"/>
              <a:lightRig rig="legacyFlat3" dir="b"/>
            </a:scene3d>
            <a:sp3d extrusionH="887400" prstMaterial="legacyMatte">
              <a:bevelT w="13500" h="13500" prst="angle"/>
              <a:bevelB w="13500" h="13500" prst="angle"/>
              <a:extrusionClr>
                <a:srgbClr val="718571"/>
              </a:extrusionClr>
            </a:sp3d>
          </p:spPr>
          <p:txBody>
            <a:bodyPr wrap="none" anchor="ctr">
              <a:flatTx/>
            </a:bodyPr>
            <a:lstStyle/>
            <a:p>
              <a:pPr algn="ctr"/>
              <a:r>
                <a:rPr lang="en-US" b="1">
                  <a:solidFill>
                    <a:schemeClr val="bg1"/>
                  </a:solidFill>
                </a:rPr>
                <a:t>Step 4</a:t>
              </a:r>
            </a:p>
          </p:txBody>
        </p:sp>
        <p:sp>
          <p:nvSpPr>
            <p:cNvPr id="23570" name="AutoShape 18"/>
            <p:cNvSpPr>
              <a:spLocks noChangeArrowheads="1"/>
            </p:cNvSpPr>
            <p:nvPr/>
          </p:nvSpPr>
          <p:spPr bwMode="auto">
            <a:xfrm>
              <a:off x="7391400" y="3429000"/>
              <a:ext cx="914400" cy="304800"/>
            </a:xfrm>
            <a:prstGeom prst="roundRect">
              <a:avLst>
                <a:gd name="adj" fmla="val 16667"/>
              </a:avLst>
            </a:prstGeom>
            <a:solidFill>
              <a:srgbClr val="698CC5"/>
            </a:solidFill>
            <a:ln w="9525">
              <a:round/>
              <a:headEnd/>
              <a:tailEnd/>
            </a:ln>
            <a:scene3d>
              <a:camera prst="legacyPerspectiveTop"/>
              <a:lightRig rig="legacyFlat3" dir="b"/>
            </a:scene3d>
            <a:sp3d extrusionH="887400" prstMaterial="legacyMatte">
              <a:bevelT w="13500" h="13500" prst="angle"/>
              <a:bevelB w="13500" h="13500" prst="angle"/>
              <a:extrusionClr>
                <a:srgbClr val="698CC5"/>
              </a:extrusionClr>
            </a:sp3d>
          </p:spPr>
          <p:txBody>
            <a:bodyPr wrap="none" anchor="ctr">
              <a:flatTx/>
            </a:bodyPr>
            <a:lstStyle/>
            <a:p>
              <a:pPr algn="ctr"/>
              <a:r>
                <a:rPr lang="en-US" b="1">
                  <a:solidFill>
                    <a:schemeClr val="bg1"/>
                  </a:solidFill>
                </a:rPr>
                <a:t>Step 5</a:t>
              </a:r>
            </a:p>
          </p:txBody>
        </p:sp>
        <p:sp>
          <p:nvSpPr>
            <p:cNvPr id="23571" name="Line 19"/>
            <p:cNvSpPr>
              <a:spLocks noChangeShapeType="1"/>
            </p:cNvSpPr>
            <p:nvPr/>
          </p:nvSpPr>
          <p:spPr bwMode="auto">
            <a:xfrm>
              <a:off x="1447800" y="3886200"/>
              <a:ext cx="0" cy="152400"/>
            </a:xfrm>
            <a:prstGeom prst="line">
              <a:avLst/>
            </a:prstGeom>
            <a:noFill/>
            <a:ln w="9525">
              <a:solidFill>
                <a:schemeClr val="tx1"/>
              </a:solidFill>
              <a:round/>
              <a:headEnd type="diamond"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2" name="Line 20"/>
            <p:cNvSpPr>
              <a:spLocks noChangeShapeType="1"/>
            </p:cNvSpPr>
            <p:nvPr/>
          </p:nvSpPr>
          <p:spPr bwMode="auto">
            <a:xfrm>
              <a:off x="6400800" y="3886200"/>
              <a:ext cx="0" cy="152400"/>
            </a:xfrm>
            <a:prstGeom prst="line">
              <a:avLst/>
            </a:prstGeom>
            <a:noFill/>
            <a:ln w="9525">
              <a:solidFill>
                <a:schemeClr val="tx1"/>
              </a:solidFill>
              <a:round/>
              <a:headEnd type="diamond"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Line 21"/>
            <p:cNvSpPr>
              <a:spLocks noChangeShapeType="1"/>
            </p:cNvSpPr>
            <p:nvPr/>
          </p:nvSpPr>
          <p:spPr bwMode="auto">
            <a:xfrm>
              <a:off x="3048000" y="3886200"/>
              <a:ext cx="0" cy="152400"/>
            </a:xfrm>
            <a:prstGeom prst="line">
              <a:avLst/>
            </a:prstGeom>
            <a:noFill/>
            <a:ln w="9525">
              <a:solidFill>
                <a:schemeClr val="tx1"/>
              </a:solidFill>
              <a:round/>
              <a:headEnd type="diamond"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4" name="Line 22"/>
            <p:cNvSpPr>
              <a:spLocks noChangeShapeType="1"/>
            </p:cNvSpPr>
            <p:nvPr/>
          </p:nvSpPr>
          <p:spPr bwMode="auto">
            <a:xfrm>
              <a:off x="4724400" y="3886200"/>
              <a:ext cx="0" cy="152400"/>
            </a:xfrm>
            <a:prstGeom prst="line">
              <a:avLst/>
            </a:prstGeom>
            <a:noFill/>
            <a:ln w="9525">
              <a:solidFill>
                <a:schemeClr val="tx1"/>
              </a:solidFill>
              <a:round/>
              <a:headEnd type="diamond"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5" name="Line 23"/>
            <p:cNvSpPr>
              <a:spLocks noChangeShapeType="1"/>
            </p:cNvSpPr>
            <p:nvPr/>
          </p:nvSpPr>
          <p:spPr bwMode="auto">
            <a:xfrm>
              <a:off x="7848600" y="3886200"/>
              <a:ext cx="0" cy="152400"/>
            </a:xfrm>
            <a:prstGeom prst="line">
              <a:avLst/>
            </a:prstGeom>
            <a:noFill/>
            <a:ln w="9525">
              <a:solidFill>
                <a:schemeClr val="tx1"/>
              </a:solidFill>
              <a:round/>
              <a:headEnd type="diamond"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6" name="Text Box 24"/>
            <p:cNvSpPr txBox="1">
              <a:spLocks noChangeArrowheads="1"/>
            </p:cNvSpPr>
            <p:nvPr/>
          </p:nvSpPr>
          <p:spPr bwMode="auto">
            <a:xfrm>
              <a:off x="990600" y="1828800"/>
              <a:ext cx="685800" cy="376238"/>
            </a:xfrm>
            <a:prstGeom prst="rect">
              <a:avLst/>
            </a:prstGeom>
            <a:noFill/>
            <a:ln w="9525"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b="1">
                  <a:solidFill>
                    <a:schemeClr val="bg1"/>
                  </a:solidFill>
                </a:rPr>
                <a:t>1</a:t>
              </a:r>
            </a:p>
          </p:txBody>
        </p:sp>
      </p:grpSp>
      <p:sp>
        <p:nvSpPr>
          <p:cNvPr id="23577" name="Text Box 26"/>
          <p:cNvSpPr txBox="1">
            <a:spLocks noChangeArrowheads="1"/>
          </p:cNvSpPr>
          <p:nvPr/>
        </p:nvSpPr>
        <p:spPr bwMode="auto">
          <a:xfrm>
            <a:off x="76200" y="6034087"/>
            <a:ext cx="845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Note: Portfolio Analysis would be completed in conjunction with Phase 1, Part 1.</a:t>
            </a:r>
          </a:p>
        </p:txBody>
      </p:sp>
      <p:sp>
        <p:nvSpPr>
          <p:cNvPr id="4" name="Slide Number Placeholder 3"/>
          <p:cNvSpPr>
            <a:spLocks noGrp="1"/>
          </p:cNvSpPr>
          <p:nvPr>
            <p:ph type="sldNum" sz="quarter" idx="12"/>
          </p:nvPr>
        </p:nvSpPr>
        <p:spPr/>
        <p:txBody>
          <a:bodyPr/>
          <a:lstStyle/>
          <a:p>
            <a:pPr>
              <a:defRPr/>
            </a:pPr>
            <a:fld id="{CF84B339-C394-4F1E-98D5-B379915FA765}"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04800"/>
            <a:ext cx="5562600" cy="1143000"/>
          </a:xfrm>
        </p:spPr>
        <p:txBody>
          <a:bodyPr/>
          <a:lstStyle/>
          <a:p>
            <a:pPr eaLnBrk="1" hangingPunct="1"/>
            <a:r>
              <a:rPr lang="en-US" sz="4000" b="1" dirty="0" smtClean="0"/>
              <a:t>Parts to Phase 1</a:t>
            </a:r>
          </a:p>
        </p:txBody>
      </p:sp>
      <p:sp>
        <p:nvSpPr>
          <p:cNvPr id="24579" name="AutoShape 3"/>
          <p:cNvSpPr>
            <a:spLocks noChangeArrowheads="1"/>
          </p:cNvSpPr>
          <p:nvPr/>
        </p:nvSpPr>
        <p:spPr bwMode="auto">
          <a:xfrm>
            <a:off x="533400" y="1447800"/>
            <a:ext cx="4570413" cy="1524000"/>
          </a:xfrm>
          <a:prstGeom prst="roundRect">
            <a:avLst>
              <a:gd name="adj" fmla="val 16667"/>
            </a:avLst>
          </a:prstGeom>
          <a:solidFill>
            <a:srgbClr val="8A2E00"/>
          </a:solidFill>
          <a:ln w="9525">
            <a:solidFill>
              <a:srgbClr val="8A2E00"/>
            </a:solidFill>
            <a:round/>
            <a:headEnd/>
            <a:tailEnd/>
          </a:ln>
        </p:spPr>
        <p:txBody>
          <a:bodyPr wrap="none" anchor="ctr"/>
          <a:lstStyle/>
          <a:p>
            <a:pPr algn="ctr"/>
            <a:r>
              <a:rPr lang="en-US" b="1">
                <a:solidFill>
                  <a:schemeClr val="bg1"/>
                </a:solidFill>
              </a:rPr>
              <a:t>Understanding the </a:t>
            </a:r>
          </a:p>
          <a:p>
            <a:pPr algn="ctr"/>
            <a:r>
              <a:rPr lang="en-US" b="1">
                <a:solidFill>
                  <a:schemeClr val="bg1"/>
                </a:solidFill>
              </a:rPr>
              <a:t>Corporate Governance</a:t>
            </a:r>
          </a:p>
          <a:p>
            <a:pPr algn="ctr"/>
            <a:r>
              <a:rPr lang="en-US" b="1">
                <a:solidFill>
                  <a:schemeClr val="bg1"/>
                </a:solidFill>
              </a:rPr>
              <a:t>Structure</a:t>
            </a:r>
          </a:p>
        </p:txBody>
      </p:sp>
      <p:sp>
        <p:nvSpPr>
          <p:cNvPr id="24580" name="AutoShape 4"/>
          <p:cNvSpPr>
            <a:spLocks noChangeArrowheads="1"/>
          </p:cNvSpPr>
          <p:nvPr/>
        </p:nvSpPr>
        <p:spPr bwMode="auto">
          <a:xfrm>
            <a:off x="4114800" y="2286000"/>
            <a:ext cx="4570413" cy="1524000"/>
          </a:xfrm>
          <a:prstGeom prst="roundRect">
            <a:avLst>
              <a:gd name="adj" fmla="val 16667"/>
            </a:avLst>
          </a:prstGeom>
          <a:solidFill>
            <a:srgbClr val="B56E5B"/>
          </a:solidFill>
          <a:ln w="9525">
            <a:solidFill>
              <a:srgbClr val="B56E5B"/>
            </a:solidFill>
            <a:round/>
            <a:headEnd/>
            <a:tailEnd/>
          </a:ln>
        </p:spPr>
        <p:txBody>
          <a:bodyPr wrap="none" anchor="ctr"/>
          <a:lstStyle/>
          <a:p>
            <a:pPr algn="ctr"/>
            <a:r>
              <a:rPr lang="en-US" b="1">
                <a:solidFill>
                  <a:schemeClr val="bg1"/>
                </a:solidFill>
              </a:rPr>
              <a:t>Assessing the Adequacy</a:t>
            </a:r>
          </a:p>
          <a:p>
            <a:pPr algn="ctr"/>
            <a:r>
              <a:rPr lang="en-US" b="1">
                <a:solidFill>
                  <a:schemeClr val="bg1"/>
                </a:solidFill>
              </a:rPr>
              <a:t>of the Audit Function</a:t>
            </a:r>
          </a:p>
        </p:txBody>
      </p:sp>
      <p:sp>
        <p:nvSpPr>
          <p:cNvPr id="24581" name="AutoShape 5"/>
          <p:cNvSpPr>
            <a:spLocks noChangeArrowheads="1"/>
          </p:cNvSpPr>
          <p:nvPr/>
        </p:nvSpPr>
        <p:spPr bwMode="auto">
          <a:xfrm>
            <a:off x="457200" y="3429000"/>
            <a:ext cx="4570413" cy="1524000"/>
          </a:xfrm>
          <a:prstGeom prst="roundRect">
            <a:avLst>
              <a:gd name="adj" fmla="val 16667"/>
            </a:avLst>
          </a:prstGeom>
          <a:solidFill>
            <a:srgbClr val="CF942B"/>
          </a:solidFill>
          <a:ln w="9525">
            <a:solidFill>
              <a:srgbClr val="CF942B"/>
            </a:solidFill>
            <a:round/>
            <a:headEnd/>
            <a:tailEnd/>
          </a:ln>
        </p:spPr>
        <p:txBody>
          <a:bodyPr wrap="none" anchor="ctr"/>
          <a:lstStyle/>
          <a:p>
            <a:pPr algn="ctr"/>
            <a:r>
              <a:rPr lang="en-US" b="1">
                <a:solidFill>
                  <a:schemeClr val="bg1"/>
                </a:solidFill>
              </a:rPr>
              <a:t>Indentifying Key</a:t>
            </a:r>
          </a:p>
          <a:p>
            <a:pPr algn="ctr"/>
            <a:r>
              <a:rPr lang="en-US" b="1">
                <a:solidFill>
                  <a:schemeClr val="bg1"/>
                </a:solidFill>
              </a:rPr>
              <a:t>Functional Activities</a:t>
            </a:r>
          </a:p>
        </p:txBody>
      </p:sp>
      <p:sp>
        <p:nvSpPr>
          <p:cNvPr id="24582" name="AutoShape 6"/>
          <p:cNvSpPr>
            <a:spLocks noChangeArrowheads="1"/>
          </p:cNvSpPr>
          <p:nvPr/>
        </p:nvSpPr>
        <p:spPr bwMode="auto">
          <a:xfrm>
            <a:off x="4114800" y="4267200"/>
            <a:ext cx="4570413" cy="1524000"/>
          </a:xfrm>
          <a:prstGeom prst="roundRect">
            <a:avLst>
              <a:gd name="adj" fmla="val 16667"/>
            </a:avLst>
          </a:prstGeom>
          <a:solidFill>
            <a:srgbClr val="FFCC00"/>
          </a:solidFill>
          <a:ln w="9525">
            <a:solidFill>
              <a:srgbClr val="EFDB91"/>
            </a:solidFill>
            <a:round/>
            <a:headEnd/>
            <a:tailEnd/>
          </a:ln>
        </p:spPr>
        <p:txBody>
          <a:bodyPr wrap="none" anchor="ctr"/>
          <a:lstStyle/>
          <a:p>
            <a:pPr algn="ctr"/>
            <a:r>
              <a:rPr lang="en-US" b="1">
                <a:solidFill>
                  <a:schemeClr val="bg1"/>
                </a:solidFill>
              </a:rPr>
              <a:t>Consideration of </a:t>
            </a:r>
          </a:p>
          <a:p>
            <a:pPr algn="ctr"/>
            <a:r>
              <a:rPr lang="en-US" b="1">
                <a:solidFill>
                  <a:schemeClr val="bg1"/>
                </a:solidFill>
              </a:rPr>
              <a:t>Prospective Risk</a:t>
            </a:r>
          </a:p>
        </p:txBody>
      </p:sp>
      <p:sp>
        <p:nvSpPr>
          <p:cNvPr id="24583" name="Text Box 7"/>
          <p:cNvSpPr txBox="1">
            <a:spLocks noChangeArrowheads="1"/>
          </p:cNvSpPr>
          <p:nvPr/>
        </p:nvSpPr>
        <p:spPr bwMode="auto">
          <a:xfrm>
            <a:off x="685800" y="1600200"/>
            <a:ext cx="685800" cy="376238"/>
          </a:xfrm>
          <a:prstGeom prst="rect">
            <a:avLst/>
          </a:prstGeom>
          <a:noFill/>
          <a:ln w="9525"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b="1">
                <a:solidFill>
                  <a:schemeClr val="bg1"/>
                </a:solidFill>
              </a:rPr>
              <a:t>2</a:t>
            </a:r>
          </a:p>
        </p:txBody>
      </p:sp>
      <p:sp>
        <p:nvSpPr>
          <p:cNvPr id="24584" name="Text Box 8"/>
          <p:cNvSpPr txBox="1">
            <a:spLocks noChangeArrowheads="1"/>
          </p:cNvSpPr>
          <p:nvPr/>
        </p:nvSpPr>
        <p:spPr bwMode="auto">
          <a:xfrm>
            <a:off x="4267200" y="2438400"/>
            <a:ext cx="685800" cy="376238"/>
          </a:xfrm>
          <a:prstGeom prst="rect">
            <a:avLst/>
          </a:prstGeom>
          <a:noFill/>
          <a:ln w="9525"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b="1">
                <a:solidFill>
                  <a:schemeClr val="bg1"/>
                </a:solidFill>
              </a:rPr>
              <a:t>3</a:t>
            </a:r>
          </a:p>
        </p:txBody>
      </p:sp>
      <p:sp>
        <p:nvSpPr>
          <p:cNvPr id="24585" name="Text Box 9"/>
          <p:cNvSpPr txBox="1">
            <a:spLocks noChangeArrowheads="1"/>
          </p:cNvSpPr>
          <p:nvPr/>
        </p:nvSpPr>
        <p:spPr bwMode="auto">
          <a:xfrm>
            <a:off x="685800" y="3581400"/>
            <a:ext cx="685800" cy="376238"/>
          </a:xfrm>
          <a:prstGeom prst="rect">
            <a:avLst/>
          </a:prstGeom>
          <a:noFill/>
          <a:ln w="9525"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b="1">
                <a:solidFill>
                  <a:schemeClr val="bg1"/>
                </a:solidFill>
              </a:rPr>
              <a:t>4</a:t>
            </a:r>
          </a:p>
        </p:txBody>
      </p:sp>
      <p:sp>
        <p:nvSpPr>
          <p:cNvPr id="24586" name="Text Box 10"/>
          <p:cNvSpPr txBox="1">
            <a:spLocks noChangeArrowheads="1"/>
          </p:cNvSpPr>
          <p:nvPr/>
        </p:nvSpPr>
        <p:spPr bwMode="auto">
          <a:xfrm>
            <a:off x="4343400" y="4419600"/>
            <a:ext cx="685800" cy="376238"/>
          </a:xfrm>
          <a:prstGeom prst="rect">
            <a:avLst/>
          </a:prstGeom>
          <a:noFill/>
          <a:ln w="9525"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b="1">
                <a:solidFill>
                  <a:schemeClr val="bg1"/>
                </a:solidFill>
              </a:rPr>
              <a:t>5</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ChangeArrowheads="1"/>
          </p:cNvSpPr>
          <p:nvPr>
            <p:ph type="title"/>
          </p:nvPr>
        </p:nvSpPr>
        <p:spPr>
          <a:xfrm>
            <a:off x="152400" y="533400"/>
            <a:ext cx="5791200" cy="990600"/>
          </a:xfrm>
        </p:spPr>
        <p:txBody>
          <a:bodyPr/>
          <a:lstStyle/>
          <a:p>
            <a:pPr fontAlgn="auto">
              <a:spcAft>
                <a:spcPts val="0"/>
              </a:spcAft>
              <a:defRPr/>
            </a:pPr>
            <a:r>
              <a:rPr lang="en-US" sz="4000" dirty="0" smtClean="0"/>
              <a:t>Handbook - Risk-Focused Financial Analysis</a:t>
            </a:r>
          </a:p>
        </p:txBody>
      </p:sp>
      <p:sp>
        <p:nvSpPr>
          <p:cNvPr id="25602" name="Rectangle 3"/>
          <p:cNvSpPr>
            <a:spLocks noGrp="1" noChangeArrowheads="1"/>
          </p:cNvSpPr>
          <p:nvPr>
            <p:ph idx="1"/>
          </p:nvPr>
        </p:nvSpPr>
        <p:spPr>
          <a:xfrm>
            <a:off x="76200" y="1981200"/>
            <a:ext cx="8305800" cy="4419600"/>
          </a:xfrm>
        </p:spPr>
        <p:txBody>
          <a:bodyPr>
            <a:normAutofit fontScale="92500" lnSpcReduction="20000"/>
          </a:bodyPr>
          <a:lstStyle/>
          <a:p>
            <a:pPr>
              <a:lnSpc>
                <a:spcPct val="90000"/>
              </a:lnSpc>
              <a:buFont typeface="Arial" pitchFamily="34" charset="0"/>
              <a:buChar char="•"/>
            </a:pPr>
            <a:r>
              <a:rPr lang="en-US" dirty="0" smtClean="0"/>
              <a:t>Depth of the analysis will depend on the complexity and the financial strength of the insurer and the existing or potential issues and problems found during review of the financial statements</a:t>
            </a:r>
          </a:p>
          <a:p>
            <a:pPr>
              <a:lnSpc>
                <a:spcPct val="90000"/>
              </a:lnSpc>
              <a:buFont typeface="Arial" pitchFamily="34" charset="0"/>
              <a:buChar char="•"/>
            </a:pPr>
            <a:endParaRPr lang="en-US" dirty="0" smtClean="0"/>
          </a:p>
          <a:p>
            <a:pPr>
              <a:lnSpc>
                <a:spcPct val="90000"/>
              </a:lnSpc>
              <a:buFont typeface="Arial" pitchFamily="34" charset="0"/>
              <a:buChar char="•"/>
            </a:pPr>
            <a:r>
              <a:rPr lang="en-US" dirty="0" smtClean="0"/>
              <a:t>At a minimum the following must be analyzed:</a:t>
            </a:r>
          </a:p>
          <a:p>
            <a:pPr lvl="1">
              <a:lnSpc>
                <a:spcPct val="90000"/>
              </a:lnSpc>
              <a:buSzPct val="70000"/>
              <a:buFont typeface="Courier New" pitchFamily="49" charset="0"/>
              <a:buChar char="o"/>
            </a:pPr>
            <a:r>
              <a:rPr lang="en-US" sz="2400" dirty="0" smtClean="0"/>
              <a:t>Annual and quarterly financial statements</a:t>
            </a:r>
          </a:p>
          <a:p>
            <a:pPr lvl="1">
              <a:lnSpc>
                <a:spcPct val="90000"/>
              </a:lnSpc>
              <a:buSzPct val="70000"/>
              <a:buFont typeface="Courier New" pitchFamily="49" charset="0"/>
              <a:buChar char="o"/>
            </a:pPr>
            <a:r>
              <a:rPr lang="en-US" sz="2400" dirty="0" smtClean="0"/>
              <a:t>Actuarial opinion</a:t>
            </a:r>
          </a:p>
          <a:p>
            <a:pPr lvl="1">
              <a:lnSpc>
                <a:spcPct val="90000"/>
              </a:lnSpc>
              <a:buSzPct val="70000"/>
              <a:buFont typeface="Courier New" pitchFamily="49" charset="0"/>
              <a:buChar char="o"/>
            </a:pPr>
            <a:r>
              <a:rPr lang="en-US" sz="2400" dirty="0" smtClean="0"/>
              <a:t>Management’s discussion and analysis</a:t>
            </a:r>
          </a:p>
          <a:p>
            <a:pPr lvl="1">
              <a:lnSpc>
                <a:spcPct val="90000"/>
              </a:lnSpc>
              <a:buSzPct val="70000"/>
              <a:buFont typeface="Courier New" pitchFamily="49" charset="0"/>
              <a:buChar char="o"/>
            </a:pPr>
            <a:r>
              <a:rPr lang="en-US" sz="2400" dirty="0" smtClean="0"/>
              <a:t>Audited CPA report</a:t>
            </a:r>
          </a:p>
          <a:p>
            <a:pPr lvl="1">
              <a:lnSpc>
                <a:spcPct val="90000"/>
              </a:lnSpc>
              <a:buSzPct val="70000"/>
              <a:buFont typeface="Courier New" pitchFamily="49" charset="0"/>
              <a:buChar char="o"/>
            </a:pPr>
            <a:r>
              <a:rPr lang="en-US" sz="2400" dirty="0" smtClean="0"/>
              <a:t>Holding company filings</a:t>
            </a:r>
          </a:p>
          <a:p>
            <a:pPr lvl="1">
              <a:lnSpc>
                <a:spcPct val="90000"/>
              </a:lnSpc>
              <a:buSzPct val="70000"/>
              <a:buFont typeface="Courier New" pitchFamily="49" charset="0"/>
              <a:buChar char="o"/>
            </a:pPr>
            <a:r>
              <a:rPr lang="en-US" sz="2400" dirty="0" smtClean="0"/>
              <a:t>Financial ratios</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5</a:t>
            </a:fld>
            <a:endParaRPr lang="en-US"/>
          </a:p>
        </p:txBody>
      </p:sp>
    </p:spTree>
    <p:extLst>
      <p:ext uri="{BB962C8B-B14F-4D97-AF65-F5344CB8AC3E}">
        <p14:creationId xmlns:p14="http://schemas.microsoft.com/office/powerpoint/2010/main" val="1090770956"/>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dirty="0" smtClean="0"/>
              <a:t>Phase 2 – Identify and Assess Inherent Risk</a:t>
            </a:r>
          </a:p>
        </p:txBody>
      </p:sp>
      <p:sp>
        <p:nvSpPr>
          <p:cNvPr id="25603" name="Rectangle 3"/>
          <p:cNvSpPr>
            <a:spLocks noGrp="1" noChangeArrowheads="1"/>
          </p:cNvSpPr>
          <p:nvPr>
            <p:ph type="body" idx="1"/>
          </p:nvPr>
        </p:nvSpPr>
        <p:spPr>
          <a:xfrm>
            <a:off x="457200" y="1371600"/>
            <a:ext cx="8763000" cy="4114800"/>
          </a:xfrm>
        </p:spPr>
        <p:txBody>
          <a:bodyPr/>
          <a:lstStyle/>
          <a:p>
            <a:pPr eaLnBrk="1" hangingPunct="1"/>
            <a:endParaRPr lang="en-US" smtClean="0"/>
          </a:p>
          <a:p>
            <a:pPr lvl="1" eaLnBrk="1" hangingPunct="1"/>
            <a:endParaRPr lang="en-US" smtClean="0"/>
          </a:p>
          <a:p>
            <a:pPr eaLnBrk="1" hangingPunct="1"/>
            <a:r>
              <a:rPr lang="en-US" smtClean="0"/>
              <a:t>Inherent risk – Risk of economic loss or inaccurate financial reporting before considering internal controls</a:t>
            </a:r>
          </a:p>
        </p:txBody>
      </p:sp>
      <p:pic>
        <p:nvPicPr>
          <p:cNvPr id="25604" name="Picture 5" descr="MPj043939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3810000"/>
            <a:ext cx="16795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dirty="0" smtClean="0"/>
              <a:t>Phase 2 – Identify and Assess Inherent Risk</a:t>
            </a:r>
          </a:p>
        </p:txBody>
      </p:sp>
      <p:sp>
        <p:nvSpPr>
          <p:cNvPr id="26627" name="Rectangle 3"/>
          <p:cNvSpPr>
            <a:spLocks noGrp="1" noChangeArrowheads="1"/>
          </p:cNvSpPr>
          <p:nvPr>
            <p:ph type="body" idx="1"/>
          </p:nvPr>
        </p:nvSpPr>
        <p:spPr>
          <a:xfrm>
            <a:off x="381000" y="2209800"/>
            <a:ext cx="8763000" cy="4114800"/>
          </a:xfrm>
        </p:spPr>
        <p:txBody>
          <a:bodyPr/>
          <a:lstStyle/>
          <a:p>
            <a:pPr eaLnBrk="1" hangingPunct="1"/>
            <a:r>
              <a:rPr lang="en-US" dirty="0" smtClean="0"/>
              <a:t>Identify inherent risk</a:t>
            </a:r>
          </a:p>
          <a:p>
            <a:pPr lvl="1" eaLnBrk="1" hangingPunct="1">
              <a:buSzPct val="70000"/>
              <a:buFont typeface="Courier New" pitchFamily="49" charset="0"/>
              <a:buChar char="o"/>
            </a:pPr>
            <a:r>
              <a:rPr lang="en-US" dirty="0" smtClean="0"/>
              <a:t>Other than financial reporting inherent risk</a:t>
            </a:r>
          </a:p>
          <a:p>
            <a:pPr lvl="2" eaLnBrk="1" hangingPunct="1"/>
            <a:r>
              <a:rPr lang="en-US" dirty="0" smtClean="0"/>
              <a:t>Items not directly related to a current f/s line item</a:t>
            </a:r>
          </a:p>
          <a:p>
            <a:pPr lvl="2" eaLnBrk="1" hangingPunct="1"/>
            <a:r>
              <a:rPr lang="en-US" dirty="0" smtClean="0"/>
              <a:t>Generally related monitoring, policies, BOD interaction, strategic type risk, etc.</a:t>
            </a:r>
          </a:p>
          <a:p>
            <a:pPr lvl="1" eaLnBrk="1" hangingPunct="1">
              <a:buSzPct val="70000"/>
              <a:buFont typeface="Courier New" pitchFamily="49" charset="0"/>
              <a:buChar char="o"/>
            </a:pPr>
            <a:r>
              <a:rPr lang="en-US" dirty="0" smtClean="0"/>
              <a:t>Financial reporting inherent risk</a:t>
            </a:r>
          </a:p>
          <a:p>
            <a:pPr lvl="2" eaLnBrk="1" hangingPunct="1"/>
            <a:r>
              <a:rPr lang="en-US" dirty="0" smtClean="0"/>
              <a:t>Typically directly related to a current f/s line item</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762000"/>
            <a:ext cx="5562600" cy="1143000"/>
          </a:xfrm>
        </p:spPr>
        <p:txBody>
          <a:bodyPr/>
          <a:lstStyle/>
          <a:p>
            <a:pPr eaLnBrk="1" hangingPunct="1"/>
            <a:r>
              <a:rPr lang="en-US" sz="4000" dirty="0" smtClean="0"/>
              <a:t>Phase 2 – Identify and Assess Inherent Risk</a:t>
            </a:r>
          </a:p>
        </p:txBody>
      </p:sp>
      <p:sp>
        <p:nvSpPr>
          <p:cNvPr id="27651" name="Rectangle 3"/>
          <p:cNvSpPr>
            <a:spLocks noGrp="1" noChangeArrowheads="1"/>
          </p:cNvSpPr>
          <p:nvPr>
            <p:ph type="body" idx="1"/>
          </p:nvPr>
        </p:nvSpPr>
        <p:spPr>
          <a:xfrm>
            <a:off x="685800" y="2286000"/>
            <a:ext cx="8763000" cy="4114800"/>
          </a:xfrm>
        </p:spPr>
        <p:txBody>
          <a:bodyPr/>
          <a:lstStyle/>
          <a:p>
            <a:pPr eaLnBrk="1" hangingPunct="1"/>
            <a:r>
              <a:rPr lang="en-US" dirty="0" smtClean="0"/>
              <a:t>Assess inherent risk based on:</a:t>
            </a:r>
          </a:p>
          <a:p>
            <a:pPr lvl="1" eaLnBrk="1" hangingPunct="1">
              <a:buSzPct val="70000"/>
              <a:buFont typeface="Courier New" pitchFamily="49" charset="0"/>
              <a:buChar char="o"/>
            </a:pPr>
            <a:r>
              <a:rPr lang="en-US" dirty="0" smtClean="0"/>
              <a:t>Likelihood of Occurrence</a:t>
            </a:r>
          </a:p>
          <a:p>
            <a:pPr lvl="1" eaLnBrk="1" hangingPunct="1">
              <a:buSzPct val="70000"/>
              <a:buFont typeface="Courier New" pitchFamily="49" charset="0"/>
              <a:buChar char="o"/>
            </a:pPr>
            <a:r>
              <a:rPr lang="en-US" dirty="0" smtClean="0"/>
              <a:t>Magnitude of Impact</a:t>
            </a:r>
          </a:p>
          <a:p>
            <a:pPr eaLnBrk="1" hangingPunct="1"/>
            <a:r>
              <a:rPr lang="en-US" dirty="0" smtClean="0"/>
              <a:t>To reach overall inherent risk levels of:</a:t>
            </a:r>
          </a:p>
          <a:p>
            <a:pPr lvl="1" eaLnBrk="1" hangingPunct="1">
              <a:buSzPct val="70000"/>
              <a:buFont typeface="Courier New" pitchFamily="49" charset="0"/>
              <a:buChar char="o"/>
            </a:pPr>
            <a:r>
              <a:rPr lang="en-US" dirty="0" smtClean="0"/>
              <a:t>High</a:t>
            </a:r>
          </a:p>
          <a:p>
            <a:pPr lvl="1" eaLnBrk="1" hangingPunct="1">
              <a:buSzPct val="70000"/>
              <a:buFont typeface="Courier New" pitchFamily="49" charset="0"/>
              <a:buChar char="o"/>
            </a:pPr>
            <a:r>
              <a:rPr lang="en-US" dirty="0" smtClean="0"/>
              <a:t>Moderate</a:t>
            </a:r>
          </a:p>
          <a:p>
            <a:pPr lvl="1" eaLnBrk="1" hangingPunct="1">
              <a:buSzPct val="70000"/>
              <a:buFont typeface="Courier New" pitchFamily="49" charset="0"/>
              <a:buChar char="o"/>
            </a:pPr>
            <a:r>
              <a:rPr lang="en-US" dirty="0" smtClean="0"/>
              <a:t>Low</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6005512" cy="1143000"/>
          </a:xfrm>
        </p:spPr>
        <p:txBody>
          <a:bodyPr/>
          <a:lstStyle/>
          <a:p>
            <a:r>
              <a:rPr lang="en-US" sz="4000" dirty="0"/>
              <a:t>CALCULATED OVERALL INHERENT RISK</a:t>
            </a:r>
          </a:p>
        </p:txBody>
      </p:sp>
      <p:grpSp>
        <p:nvGrpSpPr>
          <p:cNvPr id="4" name="Group 3"/>
          <p:cNvGrpSpPr/>
          <p:nvPr/>
        </p:nvGrpSpPr>
        <p:grpSpPr>
          <a:xfrm>
            <a:off x="381000" y="2130425"/>
            <a:ext cx="7253288" cy="3660775"/>
            <a:chOff x="885825" y="1990725"/>
            <a:chExt cx="7253288" cy="3660775"/>
          </a:xfrm>
        </p:grpSpPr>
        <p:sp>
          <p:nvSpPr>
            <p:cNvPr id="5" name="Rectangle 3"/>
            <p:cNvSpPr>
              <a:spLocks noChangeArrowheads="1"/>
            </p:cNvSpPr>
            <p:nvPr/>
          </p:nvSpPr>
          <p:spPr bwMode="auto">
            <a:xfrm>
              <a:off x="900113" y="1990725"/>
              <a:ext cx="7239000" cy="609600"/>
            </a:xfrm>
            <a:prstGeom prst="rect">
              <a:avLst/>
            </a:prstGeom>
            <a:solidFill>
              <a:srgbClr val="8A2E00"/>
            </a:solidFill>
            <a:ln w="9525">
              <a:solidFill>
                <a:schemeClr val="bg1"/>
              </a:solidFill>
              <a:miter lim="800000"/>
              <a:headEnd/>
              <a:tailEnd/>
            </a:ln>
          </p:spPr>
          <p:txBody>
            <a:bodyPr wrap="none" anchor="ctr"/>
            <a:lstStyle/>
            <a:p>
              <a:pPr algn="ctr"/>
              <a:r>
                <a:rPr lang="en-US" b="1">
                  <a:solidFill>
                    <a:schemeClr val="bg1"/>
                  </a:solidFill>
                </a:rPr>
                <a:t>                              Magnitude of Impact</a:t>
              </a:r>
            </a:p>
          </p:txBody>
        </p:sp>
        <p:sp>
          <p:nvSpPr>
            <p:cNvPr id="6" name="Rectangle 5"/>
            <p:cNvSpPr>
              <a:spLocks noChangeArrowheads="1"/>
            </p:cNvSpPr>
            <p:nvPr/>
          </p:nvSpPr>
          <p:spPr bwMode="auto">
            <a:xfrm>
              <a:off x="885825" y="2600325"/>
              <a:ext cx="1462088" cy="609600"/>
            </a:xfrm>
            <a:prstGeom prst="rect">
              <a:avLst/>
            </a:prstGeom>
            <a:solidFill>
              <a:srgbClr val="8A2E00"/>
            </a:solidFill>
            <a:ln w="9525">
              <a:solidFill>
                <a:schemeClr val="bg1"/>
              </a:solidFill>
              <a:miter lim="800000"/>
              <a:headEnd/>
              <a:tailEnd/>
            </a:ln>
          </p:spPr>
          <p:txBody>
            <a:bodyPr wrap="none" anchor="ctr"/>
            <a:lstStyle/>
            <a:p>
              <a:pPr algn="ctr"/>
              <a:r>
                <a:rPr lang="en-US" sz="1600" b="1">
                  <a:solidFill>
                    <a:schemeClr val="bg1"/>
                  </a:solidFill>
                </a:rPr>
                <a:t>Likelihood of</a:t>
              </a:r>
            </a:p>
            <a:p>
              <a:pPr algn="ctr"/>
              <a:r>
                <a:rPr lang="en-US" sz="1600" b="1">
                  <a:solidFill>
                    <a:schemeClr val="bg1"/>
                  </a:solidFill>
                </a:rPr>
                <a:t>Occurrence</a:t>
              </a:r>
            </a:p>
          </p:txBody>
        </p:sp>
        <p:sp>
          <p:nvSpPr>
            <p:cNvPr id="7" name="Rectangle 6"/>
            <p:cNvSpPr>
              <a:spLocks noChangeArrowheads="1"/>
            </p:cNvSpPr>
            <p:nvPr/>
          </p:nvSpPr>
          <p:spPr bwMode="auto">
            <a:xfrm>
              <a:off x="2333625" y="2600325"/>
              <a:ext cx="1462088" cy="612775"/>
            </a:xfrm>
            <a:prstGeom prst="rect">
              <a:avLst/>
            </a:prstGeom>
            <a:solidFill>
              <a:srgbClr val="8A2E00"/>
            </a:solidFill>
            <a:ln w="9525">
              <a:solidFill>
                <a:schemeClr val="bg1"/>
              </a:solidFill>
              <a:miter lim="800000"/>
              <a:headEnd/>
              <a:tailEnd/>
            </a:ln>
          </p:spPr>
          <p:txBody>
            <a:bodyPr wrap="none" anchor="ctr"/>
            <a:lstStyle/>
            <a:p>
              <a:pPr algn="ctr"/>
              <a:r>
                <a:rPr lang="en-US" sz="1600" b="1">
                  <a:solidFill>
                    <a:schemeClr val="bg1"/>
                  </a:solidFill>
                </a:rPr>
                <a:t>Threatening</a:t>
              </a:r>
            </a:p>
          </p:txBody>
        </p:sp>
        <p:sp>
          <p:nvSpPr>
            <p:cNvPr id="8" name="Rectangle 7"/>
            <p:cNvSpPr>
              <a:spLocks noChangeArrowheads="1"/>
            </p:cNvSpPr>
            <p:nvPr/>
          </p:nvSpPr>
          <p:spPr bwMode="auto">
            <a:xfrm>
              <a:off x="3781425" y="2600325"/>
              <a:ext cx="1462088" cy="612775"/>
            </a:xfrm>
            <a:prstGeom prst="rect">
              <a:avLst/>
            </a:prstGeom>
            <a:solidFill>
              <a:srgbClr val="8A2E00"/>
            </a:solidFill>
            <a:ln w="9525">
              <a:solidFill>
                <a:schemeClr val="bg1"/>
              </a:solidFill>
              <a:miter lim="800000"/>
              <a:headEnd/>
              <a:tailEnd/>
            </a:ln>
          </p:spPr>
          <p:txBody>
            <a:bodyPr wrap="none" anchor="ctr"/>
            <a:lstStyle/>
            <a:p>
              <a:pPr algn="ctr"/>
              <a:r>
                <a:rPr lang="en-US" sz="1600" b="1">
                  <a:solidFill>
                    <a:schemeClr val="bg1"/>
                  </a:solidFill>
                </a:rPr>
                <a:t>Severe</a:t>
              </a:r>
            </a:p>
          </p:txBody>
        </p:sp>
        <p:sp>
          <p:nvSpPr>
            <p:cNvPr id="9" name="Rectangle 8"/>
            <p:cNvSpPr>
              <a:spLocks noChangeArrowheads="1"/>
            </p:cNvSpPr>
            <p:nvPr/>
          </p:nvSpPr>
          <p:spPr bwMode="auto">
            <a:xfrm>
              <a:off x="5229225" y="2597150"/>
              <a:ext cx="1462088" cy="612775"/>
            </a:xfrm>
            <a:prstGeom prst="rect">
              <a:avLst/>
            </a:prstGeom>
            <a:solidFill>
              <a:srgbClr val="8A2E00"/>
            </a:solidFill>
            <a:ln w="9525">
              <a:solidFill>
                <a:schemeClr val="bg1"/>
              </a:solidFill>
              <a:miter lim="800000"/>
              <a:headEnd/>
              <a:tailEnd/>
            </a:ln>
          </p:spPr>
          <p:txBody>
            <a:bodyPr wrap="none" anchor="ctr"/>
            <a:lstStyle/>
            <a:p>
              <a:pPr algn="ctr"/>
              <a:r>
                <a:rPr lang="en-US" b="1">
                  <a:solidFill>
                    <a:schemeClr val="bg1"/>
                  </a:solidFill>
                </a:rPr>
                <a:t>Moderate</a:t>
              </a:r>
            </a:p>
          </p:txBody>
        </p:sp>
        <p:sp>
          <p:nvSpPr>
            <p:cNvPr id="10" name="Rectangle 9"/>
            <p:cNvSpPr>
              <a:spLocks noChangeArrowheads="1"/>
            </p:cNvSpPr>
            <p:nvPr/>
          </p:nvSpPr>
          <p:spPr bwMode="auto">
            <a:xfrm>
              <a:off x="6677025" y="2600325"/>
              <a:ext cx="1462088" cy="612775"/>
            </a:xfrm>
            <a:prstGeom prst="rect">
              <a:avLst/>
            </a:prstGeom>
            <a:solidFill>
              <a:srgbClr val="8A2E00"/>
            </a:solidFill>
            <a:ln w="9525">
              <a:solidFill>
                <a:schemeClr val="bg1"/>
              </a:solidFill>
              <a:miter lim="800000"/>
              <a:headEnd/>
              <a:tailEnd/>
            </a:ln>
          </p:spPr>
          <p:txBody>
            <a:bodyPr wrap="none" anchor="ctr"/>
            <a:lstStyle/>
            <a:p>
              <a:pPr algn="ctr"/>
              <a:r>
                <a:rPr lang="en-US" b="1">
                  <a:solidFill>
                    <a:schemeClr val="bg1"/>
                  </a:solidFill>
                </a:rPr>
                <a:t>Immaterial</a:t>
              </a:r>
            </a:p>
          </p:txBody>
        </p:sp>
        <p:sp>
          <p:nvSpPr>
            <p:cNvPr id="11" name="Rectangle 10"/>
            <p:cNvSpPr>
              <a:spLocks noChangeArrowheads="1"/>
            </p:cNvSpPr>
            <p:nvPr/>
          </p:nvSpPr>
          <p:spPr bwMode="auto">
            <a:xfrm>
              <a:off x="885825" y="3209925"/>
              <a:ext cx="1462088" cy="609600"/>
            </a:xfrm>
            <a:prstGeom prst="rect">
              <a:avLst/>
            </a:prstGeom>
            <a:solidFill>
              <a:srgbClr val="8A2E00"/>
            </a:solidFill>
            <a:ln w="9525">
              <a:solidFill>
                <a:schemeClr val="bg1"/>
              </a:solidFill>
              <a:miter lim="800000"/>
              <a:headEnd/>
              <a:tailEnd/>
            </a:ln>
          </p:spPr>
          <p:txBody>
            <a:bodyPr wrap="none" anchor="ctr"/>
            <a:lstStyle/>
            <a:p>
              <a:pPr algn="ctr"/>
              <a:r>
                <a:rPr lang="en-US" sz="1600" b="1">
                  <a:solidFill>
                    <a:schemeClr val="bg1"/>
                  </a:solidFill>
                </a:rPr>
                <a:t>High</a:t>
              </a:r>
            </a:p>
          </p:txBody>
        </p:sp>
        <p:sp>
          <p:nvSpPr>
            <p:cNvPr id="12" name="Rectangle 11"/>
            <p:cNvSpPr>
              <a:spLocks noChangeArrowheads="1"/>
            </p:cNvSpPr>
            <p:nvPr/>
          </p:nvSpPr>
          <p:spPr bwMode="auto">
            <a:xfrm>
              <a:off x="885825" y="3819525"/>
              <a:ext cx="1462088" cy="609600"/>
            </a:xfrm>
            <a:prstGeom prst="rect">
              <a:avLst/>
            </a:prstGeom>
            <a:solidFill>
              <a:srgbClr val="8A2E00"/>
            </a:solidFill>
            <a:ln w="9525">
              <a:solidFill>
                <a:schemeClr val="bg1"/>
              </a:solidFill>
              <a:miter lim="800000"/>
              <a:headEnd/>
              <a:tailEnd/>
            </a:ln>
          </p:spPr>
          <p:txBody>
            <a:bodyPr wrap="none" anchor="ctr"/>
            <a:lstStyle/>
            <a:p>
              <a:pPr algn="ctr"/>
              <a:r>
                <a:rPr lang="en-US" sz="1600" b="1">
                  <a:solidFill>
                    <a:schemeClr val="bg1"/>
                  </a:solidFill>
                </a:rPr>
                <a:t>Moderate-</a:t>
              </a:r>
            </a:p>
            <a:p>
              <a:pPr algn="ctr"/>
              <a:r>
                <a:rPr lang="en-US" sz="1600" b="1">
                  <a:solidFill>
                    <a:schemeClr val="bg1"/>
                  </a:solidFill>
                </a:rPr>
                <a:t>high</a:t>
              </a:r>
            </a:p>
          </p:txBody>
        </p:sp>
        <p:sp>
          <p:nvSpPr>
            <p:cNvPr id="13" name="Rectangle 12"/>
            <p:cNvSpPr>
              <a:spLocks noChangeArrowheads="1"/>
            </p:cNvSpPr>
            <p:nvPr/>
          </p:nvSpPr>
          <p:spPr bwMode="auto">
            <a:xfrm>
              <a:off x="885825" y="4429125"/>
              <a:ext cx="1462088" cy="609600"/>
            </a:xfrm>
            <a:prstGeom prst="rect">
              <a:avLst/>
            </a:prstGeom>
            <a:solidFill>
              <a:srgbClr val="8A2E00"/>
            </a:solidFill>
            <a:ln w="9525">
              <a:solidFill>
                <a:schemeClr val="bg1"/>
              </a:solidFill>
              <a:miter lim="800000"/>
              <a:headEnd/>
              <a:tailEnd/>
            </a:ln>
          </p:spPr>
          <p:txBody>
            <a:bodyPr wrap="none" anchor="ctr"/>
            <a:lstStyle/>
            <a:p>
              <a:pPr algn="ctr"/>
              <a:r>
                <a:rPr lang="en-US" sz="1600" b="1" dirty="0">
                  <a:solidFill>
                    <a:schemeClr val="bg1"/>
                  </a:solidFill>
                </a:rPr>
                <a:t>Moderate-</a:t>
              </a:r>
            </a:p>
            <a:p>
              <a:pPr algn="ctr"/>
              <a:r>
                <a:rPr lang="en-US" sz="1600" b="1" dirty="0">
                  <a:solidFill>
                    <a:schemeClr val="bg1"/>
                  </a:solidFill>
                </a:rPr>
                <a:t>low</a:t>
              </a:r>
            </a:p>
          </p:txBody>
        </p:sp>
        <p:sp>
          <p:nvSpPr>
            <p:cNvPr id="14" name="Rectangle 13"/>
            <p:cNvSpPr>
              <a:spLocks noChangeArrowheads="1"/>
            </p:cNvSpPr>
            <p:nvPr/>
          </p:nvSpPr>
          <p:spPr bwMode="auto">
            <a:xfrm>
              <a:off x="885825" y="5038725"/>
              <a:ext cx="1462088" cy="609600"/>
            </a:xfrm>
            <a:prstGeom prst="rect">
              <a:avLst/>
            </a:prstGeom>
            <a:solidFill>
              <a:srgbClr val="8A2E00"/>
            </a:solidFill>
            <a:ln w="9525">
              <a:solidFill>
                <a:schemeClr val="bg1"/>
              </a:solidFill>
              <a:miter lim="800000"/>
              <a:headEnd/>
              <a:tailEnd/>
            </a:ln>
          </p:spPr>
          <p:txBody>
            <a:bodyPr wrap="none" anchor="ctr"/>
            <a:lstStyle/>
            <a:p>
              <a:pPr algn="ctr"/>
              <a:r>
                <a:rPr lang="en-US" sz="1600" b="1">
                  <a:solidFill>
                    <a:schemeClr val="bg1"/>
                  </a:solidFill>
                </a:rPr>
                <a:t>Low</a:t>
              </a:r>
            </a:p>
          </p:txBody>
        </p:sp>
        <p:sp>
          <p:nvSpPr>
            <p:cNvPr id="15" name="Rectangle 14"/>
            <p:cNvSpPr>
              <a:spLocks noChangeArrowheads="1"/>
            </p:cNvSpPr>
            <p:nvPr/>
          </p:nvSpPr>
          <p:spPr bwMode="auto">
            <a:xfrm>
              <a:off x="2333625" y="32099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High</a:t>
              </a:r>
            </a:p>
          </p:txBody>
        </p:sp>
        <p:sp>
          <p:nvSpPr>
            <p:cNvPr id="16" name="Rectangle 15"/>
            <p:cNvSpPr>
              <a:spLocks noChangeArrowheads="1"/>
            </p:cNvSpPr>
            <p:nvPr/>
          </p:nvSpPr>
          <p:spPr bwMode="auto">
            <a:xfrm>
              <a:off x="3781425" y="32099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High</a:t>
              </a:r>
            </a:p>
          </p:txBody>
        </p:sp>
        <p:sp>
          <p:nvSpPr>
            <p:cNvPr id="17" name="Rectangle 16"/>
            <p:cNvSpPr>
              <a:spLocks noChangeArrowheads="1"/>
            </p:cNvSpPr>
            <p:nvPr/>
          </p:nvSpPr>
          <p:spPr bwMode="auto">
            <a:xfrm>
              <a:off x="5229225" y="32099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High</a:t>
              </a:r>
            </a:p>
          </p:txBody>
        </p:sp>
        <p:sp>
          <p:nvSpPr>
            <p:cNvPr id="18" name="Rectangle 17"/>
            <p:cNvSpPr>
              <a:spLocks noChangeArrowheads="1"/>
            </p:cNvSpPr>
            <p:nvPr/>
          </p:nvSpPr>
          <p:spPr bwMode="auto">
            <a:xfrm>
              <a:off x="6677025" y="32099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Moderate</a:t>
              </a:r>
            </a:p>
          </p:txBody>
        </p:sp>
        <p:sp>
          <p:nvSpPr>
            <p:cNvPr id="19" name="Rectangle 18"/>
            <p:cNvSpPr>
              <a:spLocks noChangeArrowheads="1"/>
            </p:cNvSpPr>
            <p:nvPr/>
          </p:nvSpPr>
          <p:spPr bwMode="auto">
            <a:xfrm>
              <a:off x="2333625" y="38195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High</a:t>
              </a:r>
            </a:p>
          </p:txBody>
        </p:sp>
        <p:sp>
          <p:nvSpPr>
            <p:cNvPr id="20" name="Rectangle 19"/>
            <p:cNvSpPr>
              <a:spLocks noChangeArrowheads="1"/>
            </p:cNvSpPr>
            <p:nvPr/>
          </p:nvSpPr>
          <p:spPr bwMode="auto">
            <a:xfrm>
              <a:off x="3781425" y="38195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High</a:t>
              </a:r>
            </a:p>
          </p:txBody>
        </p:sp>
        <p:sp>
          <p:nvSpPr>
            <p:cNvPr id="21" name="Rectangle 20"/>
            <p:cNvSpPr>
              <a:spLocks noChangeArrowheads="1"/>
            </p:cNvSpPr>
            <p:nvPr/>
          </p:nvSpPr>
          <p:spPr bwMode="auto">
            <a:xfrm>
              <a:off x="6677025" y="3816350"/>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Moderate</a:t>
              </a:r>
            </a:p>
          </p:txBody>
        </p:sp>
        <p:sp>
          <p:nvSpPr>
            <p:cNvPr id="22" name="Rectangle 21"/>
            <p:cNvSpPr>
              <a:spLocks noChangeArrowheads="1"/>
            </p:cNvSpPr>
            <p:nvPr/>
          </p:nvSpPr>
          <p:spPr bwMode="auto">
            <a:xfrm>
              <a:off x="5229225" y="38195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Moderate</a:t>
              </a:r>
            </a:p>
          </p:txBody>
        </p:sp>
        <p:sp>
          <p:nvSpPr>
            <p:cNvPr id="23" name="Rectangle 22"/>
            <p:cNvSpPr>
              <a:spLocks noChangeArrowheads="1"/>
            </p:cNvSpPr>
            <p:nvPr/>
          </p:nvSpPr>
          <p:spPr bwMode="auto">
            <a:xfrm>
              <a:off x="2333625" y="4425950"/>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High</a:t>
              </a:r>
            </a:p>
          </p:txBody>
        </p:sp>
        <p:sp>
          <p:nvSpPr>
            <p:cNvPr id="24" name="Rectangle 23"/>
            <p:cNvSpPr>
              <a:spLocks noChangeArrowheads="1"/>
            </p:cNvSpPr>
            <p:nvPr/>
          </p:nvSpPr>
          <p:spPr bwMode="auto">
            <a:xfrm>
              <a:off x="5229225" y="44291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Moderate</a:t>
              </a:r>
            </a:p>
          </p:txBody>
        </p:sp>
        <p:sp>
          <p:nvSpPr>
            <p:cNvPr id="25" name="Rectangle 24"/>
            <p:cNvSpPr>
              <a:spLocks noChangeArrowheads="1"/>
            </p:cNvSpPr>
            <p:nvPr/>
          </p:nvSpPr>
          <p:spPr bwMode="auto">
            <a:xfrm>
              <a:off x="6677025" y="4429125"/>
              <a:ext cx="1462088" cy="609600"/>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Low</a:t>
              </a:r>
            </a:p>
          </p:txBody>
        </p:sp>
        <p:sp>
          <p:nvSpPr>
            <p:cNvPr id="26" name="Rectangle 25"/>
            <p:cNvSpPr>
              <a:spLocks noChangeArrowheads="1"/>
            </p:cNvSpPr>
            <p:nvPr/>
          </p:nvSpPr>
          <p:spPr bwMode="auto">
            <a:xfrm>
              <a:off x="2333625" y="50387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Moderate</a:t>
              </a:r>
            </a:p>
          </p:txBody>
        </p:sp>
        <p:sp>
          <p:nvSpPr>
            <p:cNvPr id="27" name="Rectangle 26"/>
            <p:cNvSpPr>
              <a:spLocks noChangeArrowheads="1"/>
            </p:cNvSpPr>
            <p:nvPr/>
          </p:nvSpPr>
          <p:spPr bwMode="auto">
            <a:xfrm>
              <a:off x="3781425" y="50387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Moderate</a:t>
              </a:r>
            </a:p>
          </p:txBody>
        </p:sp>
        <p:sp>
          <p:nvSpPr>
            <p:cNvPr id="28" name="Rectangle 27"/>
            <p:cNvSpPr>
              <a:spLocks noChangeArrowheads="1"/>
            </p:cNvSpPr>
            <p:nvPr/>
          </p:nvSpPr>
          <p:spPr bwMode="auto">
            <a:xfrm>
              <a:off x="5229225" y="5038725"/>
              <a:ext cx="1462088" cy="609600"/>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Low</a:t>
              </a:r>
            </a:p>
          </p:txBody>
        </p:sp>
        <p:sp>
          <p:nvSpPr>
            <p:cNvPr id="29" name="Rectangle 28"/>
            <p:cNvSpPr>
              <a:spLocks noChangeArrowheads="1"/>
            </p:cNvSpPr>
            <p:nvPr/>
          </p:nvSpPr>
          <p:spPr bwMode="auto">
            <a:xfrm>
              <a:off x="6677025" y="5038725"/>
              <a:ext cx="1462088" cy="609600"/>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Low</a:t>
              </a:r>
            </a:p>
          </p:txBody>
        </p:sp>
        <p:sp>
          <p:nvSpPr>
            <p:cNvPr id="30" name="Rectangle 29"/>
            <p:cNvSpPr>
              <a:spLocks noChangeArrowheads="1"/>
            </p:cNvSpPr>
            <p:nvPr/>
          </p:nvSpPr>
          <p:spPr bwMode="auto">
            <a:xfrm>
              <a:off x="3781425" y="4429125"/>
              <a:ext cx="1462088" cy="612775"/>
            </a:xfrm>
            <a:prstGeom prst="rect">
              <a:avLst/>
            </a:prstGeom>
            <a:solidFill>
              <a:srgbClr val="B56E5B"/>
            </a:solidFill>
            <a:ln w="9525">
              <a:solidFill>
                <a:schemeClr val="bg1"/>
              </a:solidFill>
              <a:miter lim="800000"/>
              <a:headEnd/>
              <a:tailEnd/>
            </a:ln>
          </p:spPr>
          <p:txBody>
            <a:bodyPr wrap="none" anchor="ctr"/>
            <a:lstStyle/>
            <a:p>
              <a:pPr algn="ctr"/>
              <a:r>
                <a:rPr lang="en-US" sz="1600">
                  <a:solidFill>
                    <a:schemeClr val="bg1"/>
                  </a:solidFill>
                </a:rPr>
                <a:t>Moderate</a:t>
              </a:r>
            </a:p>
          </p:txBody>
        </p:sp>
      </p:grpSp>
      <p:sp>
        <p:nvSpPr>
          <p:cNvPr id="31" name="Slide Number Placeholder 30"/>
          <p:cNvSpPr>
            <a:spLocks noGrp="1"/>
          </p:cNvSpPr>
          <p:nvPr>
            <p:ph type="sldNum" sz="quarter" idx="12"/>
          </p:nvPr>
        </p:nvSpPr>
        <p:spPr/>
        <p:txBody>
          <a:bodyPr/>
          <a:lstStyle/>
          <a:p>
            <a:pPr>
              <a:defRPr/>
            </a:pPr>
            <a:fld id="{CF84B339-C394-4F1E-98D5-B379915FA765}" type="slidenum">
              <a:rPr lang="en-US" smtClean="0"/>
              <a:pPr>
                <a:defRPr/>
              </a:pPr>
              <a:t>53</a:t>
            </a:fld>
            <a:endParaRPr lang="en-US"/>
          </a:p>
        </p:txBody>
      </p:sp>
    </p:spTree>
    <p:extLst>
      <p:ext uri="{BB962C8B-B14F-4D97-AF65-F5344CB8AC3E}">
        <p14:creationId xmlns:p14="http://schemas.microsoft.com/office/powerpoint/2010/main" val="9354855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dirty="0" smtClean="0"/>
              <a:t>Phase 3 - Control Identification &amp; Evaluation</a:t>
            </a:r>
          </a:p>
        </p:txBody>
      </p:sp>
      <p:sp>
        <p:nvSpPr>
          <p:cNvPr id="29699" name="Rectangle 3"/>
          <p:cNvSpPr>
            <a:spLocks noGrp="1" noChangeArrowheads="1"/>
          </p:cNvSpPr>
          <p:nvPr>
            <p:ph type="body" idx="1"/>
          </p:nvPr>
        </p:nvSpPr>
        <p:spPr/>
        <p:txBody>
          <a:bodyPr/>
          <a:lstStyle/>
          <a:p>
            <a:pPr marL="457200" indent="-457200">
              <a:lnSpc>
                <a:spcPct val="90000"/>
              </a:lnSpc>
              <a:buFontTx/>
              <a:buAutoNum type="arabicPeriod"/>
            </a:pPr>
            <a:r>
              <a:rPr lang="en-US" sz="2400" dirty="0" smtClean="0"/>
              <a:t>Identify and understand internal controls that the insurer has in place for each risk</a:t>
            </a:r>
          </a:p>
          <a:p>
            <a:pPr lvl="1">
              <a:lnSpc>
                <a:spcPct val="90000"/>
              </a:lnSpc>
              <a:buSzPct val="70000"/>
              <a:buFont typeface="Courier New" pitchFamily="49" charset="0"/>
              <a:buChar char="o"/>
            </a:pPr>
            <a:r>
              <a:rPr lang="en-US" sz="2000" dirty="0" smtClean="0"/>
              <a:t>Document Understanding</a:t>
            </a:r>
          </a:p>
          <a:p>
            <a:pPr marL="457200" indent="-457200">
              <a:lnSpc>
                <a:spcPct val="90000"/>
              </a:lnSpc>
              <a:buFontTx/>
              <a:buAutoNum type="arabicPeriod"/>
            </a:pPr>
            <a:r>
              <a:rPr lang="en-US" sz="2400" dirty="0" smtClean="0"/>
              <a:t>Consider whether the controls appear to be designed appropriately to mitigate each risk</a:t>
            </a:r>
          </a:p>
          <a:p>
            <a:pPr lvl="1">
              <a:lnSpc>
                <a:spcPct val="90000"/>
              </a:lnSpc>
              <a:buSzPct val="70000"/>
              <a:buFont typeface="Courier New" pitchFamily="49" charset="0"/>
              <a:buChar char="o"/>
            </a:pPr>
            <a:r>
              <a:rPr lang="en-US" sz="2000" dirty="0" smtClean="0"/>
              <a:t>If not, no need to test controls</a:t>
            </a:r>
          </a:p>
          <a:p>
            <a:pPr marL="457200" indent="-457200">
              <a:lnSpc>
                <a:spcPct val="90000"/>
              </a:lnSpc>
              <a:buFontTx/>
              <a:buAutoNum type="arabicPeriod"/>
            </a:pPr>
            <a:r>
              <a:rPr lang="en-US" sz="2400" dirty="0" smtClean="0"/>
              <a:t>If so, test the controls for operating effectiveness</a:t>
            </a:r>
          </a:p>
          <a:p>
            <a:pPr lvl="1">
              <a:lnSpc>
                <a:spcPct val="90000"/>
              </a:lnSpc>
              <a:buSzPct val="70000"/>
              <a:buFont typeface="Courier New" pitchFamily="49" charset="0"/>
              <a:buChar char="o"/>
            </a:pPr>
            <a:r>
              <a:rPr lang="en-US" sz="2000" dirty="0" smtClean="0"/>
              <a:t>Not required if testing will be inefficient</a:t>
            </a:r>
          </a:p>
          <a:p>
            <a:pPr marL="457200" indent="-457200">
              <a:lnSpc>
                <a:spcPct val="90000"/>
              </a:lnSpc>
              <a:buFontTx/>
              <a:buAutoNum type="arabicPeriod"/>
            </a:pPr>
            <a:r>
              <a:rPr lang="en-US" sz="2400" dirty="0" smtClean="0"/>
              <a:t>Conclude whether the internal controls effectively mitigate each inherent risk</a:t>
            </a:r>
          </a:p>
          <a:p>
            <a:pPr lvl="1">
              <a:lnSpc>
                <a:spcPct val="90000"/>
              </a:lnSpc>
              <a:buSzPct val="70000"/>
              <a:buFont typeface="Courier New" pitchFamily="49" charset="0"/>
              <a:buChar char="o"/>
            </a:pPr>
            <a:r>
              <a:rPr lang="en-US" sz="2000" dirty="0" smtClean="0"/>
              <a:t>Strong, Moderate or Weak</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14325" y="838200"/>
            <a:ext cx="8458200" cy="1295400"/>
          </a:xfrm>
        </p:spPr>
        <p:txBody>
          <a:bodyPr/>
          <a:lstStyle/>
          <a:p>
            <a:pPr eaLnBrk="1" hangingPunct="1"/>
            <a:r>
              <a:rPr lang="en-US" sz="4000" dirty="0" smtClean="0"/>
              <a:t>Phase 3 – Risk Mitigation Strategies</a:t>
            </a:r>
          </a:p>
        </p:txBody>
      </p:sp>
      <p:sp>
        <p:nvSpPr>
          <p:cNvPr id="30723" name="Rectangle 3"/>
          <p:cNvSpPr>
            <a:spLocks noGrp="1" noChangeArrowheads="1"/>
          </p:cNvSpPr>
          <p:nvPr>
            <p:ph type="body" idx="1"/>
          </p:nvPr>
        </p:nvSpPr>
        <p:spPr>
          <a:xfrm>
            <a:off x="304800" y="2133600"/>
            <a:ext cx="8610600" cy="4267200"/>
          </a:xfrm>
        </p:spPr>
        <p:txBody>
          <a:bodyPr/>
          <a:lstStyle/>
          <a:p>
            <a:pPr eaLnBrk="1" hangingPunct="1">
              <a:buFontTx/>
              <a:buNone/>
            </a:pPr>
            <a:r>
              <a:rPr lang="en-US" b="1" dirty="0" smtClean="0"/>
              <a:t>Assessment of Controls</a:t>
            </a:r>
          </a:p>
          <a:p>
            <a:pPr eaLnBrk="1" hangingPunct="1">
              <a:spcBef>
                <a:spcPct val="0"/>
              </a:spcBef>
              <a:buFontTx/>
              <a:buNone/>
            </a:pPr>
            <a:r>
              <a:rPr lang="en-US" dirty="0" smtClean="0"/>
              <a:t>	</a:t>
            </a:r>
            <a:r>
              <a:rPr lang="en-US" sz="2800" dirty="0" smtClean="0"/>
              <a:t>The Overall Risk Mitigation Strategy/Control Assessment ratings to be indicated in the Risk Assessment Matrix are:</a:t>
            </a:r>
          </a:p>
          <a:p>
            <a:pPr lvl="1" eaLnBrk="1" hangingPunct="1">
              <a:spcBef>
                <a:spcPct val="50000"/>
              </a:spcBef>
              <a:buFont typeface="Arial" pitchFamily="34" charset="0"/>
              <a:buChar char="•"/>
            </a:pPr>
            <a:r>
              <a:rPr lang="en-US" sz="2400" dirty="0" smtClean="0"/>
              <a:t>Strong risk management</a:t>
            </a:r>
          </a:p>
          <a:p>
            <a:pPr lvl="1" eaLnBrk="1" hangingPunct="1">
              <a:spcBef>
                <a:spcPct val="25000"/>
              </a:spcBef>
              <a:buFont typeface="Arial" pitchFamily="34" charset="0"/>
              <a:buChar char="•"/>
            </a:pPr>
            <a:r>
              <a:rPr lang="en-US" sz="2400" dirty="0" smtClean="0"/>
              <a:t>Moderate risk management</a:t>
            </a:r>
          </a:p>
          <a:p>
            <a:pPr lvl="1" eaLnBrk="1" hangingPunct="1">
              <a:spcBef>
                <a:spcPct val="25000"/>
              </a:spcBef>
              <a:buFont typeface="Arial" pitchFamily="34" charset="0"/>
              <a:buChar char="•"/>
            </a:pPr>
            <a:r>
              <a:rPr lang="en-US" sz="2400" dirty="0" smtClean="0"/>
              <a:t>Weak risk management</a:t>
            </a:r>
          </a:p>
        </p:txBody>
      </p:sp>
      <p:pic>
        <p:nvPicPr>
          <p:cNvPr id="30724" name="Picture 5" descr="MPj043939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1375" y="4038600"/>
            <a:ext cx="16795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55</a:t>
            </a:fld>
            <a:endParaRPr lang="en-U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4300" y="533400"/>
            <a:ext cx="8534400" cy="1295400"/>
          </a:xfrm>
        </p:spPr>
        <p:txBody>
          <a:bodyPr/>
          <a:lstStyle/>
          <a:p>
            <a:pPr eaLnBrk="1" hangingPunct="1"/>
            <a:r>
              <a:rPr lang="en-US" sz="4000" dirty="0" smtClean="0"/>
              <a:t>Phase 3 – Risk Mitigation </a:t>
            </a:r>
            <a:br>
              <a:rPr lang="en-US" sz="4000" dirty="0" smtClean="0"/>
            </a:br>
            <a:r>
              <a:rPr lang="en-US" sz="4000" dirty="0" smtClean="0"/>
              <a:t>Strategies</a:t>
            </a:r>
          </a:p>
        </p:txBody>
      </p:sp>
      <p:sp>
        <p:nvSpPr>
          <p:cNvPr id="31747" name="AutoShape 4"/>
          <p:cNvSpPr>
            <a:spLocks noChangeArrowheads="1"/>
          </p:cNvSpPr>
          <p:nvPr/>
        </p:nvSpPr>
        <p:spPr bwMode="auto">
          <a:xfrm>
            <a:off x="1028700" y="2266950"/>
            <a:ext cx="2514600" cy="2133600"/>
          </a:xfrm>
          <a:prstGeom prst="rightArrowCallout">
            <a:avLst>
              <a:gd name="adj1" fmla="val 25000"/>
              <a:gd name="adj2" fmla="val 25000"/>
              <a:gd name="adj3" fmla="val 19643"/>
              <a:gd name="adj4" fmla="val 66667"/>
            </a:avLst>
          </a:prstGeom>
          <a:solidFill>
            <a:srgbClr val="8A2E00"/>
          </a:solidFill>
          <a:ln w="9525">
            <a:solidFill>
              <a:schemeClr val="tx1"/>
            </a:solidFill>
            <a:miter lim="800000"/>
            <a:headEnd/>
            <a:tailEnd/>
          </a:ln>
        </p:spPr>
        <p:txBody>
          <a:bodyPr wrap="none" anchor="ctr"/>
          <a:lstStyle/>
          <a:p>
            <a:pPr algn="ctr"/>
            <a:r>
              <a:rPr lang="en-US" b="1">
                <a:solidFill>
                  <a:schemeClr val="bg1"/>
                </a:solidFill>
              </a:rPr>
              <a:t>Control</a:t>
            </a:r>
          </a:p>
          <a:p>
            <a:pPr algn="ctr"/>
            <a:r>
              <a:rPr lang="en-US" b="1">
                <a:solidFill>
                  <a:schemeClr val="bg1"/>
                </a:solidFill>
              </a:rPr>
              <a:t>Testing</a:t>
            </a:r>
          </a:p>
        </p:txBody>
      </p:sp>
      <p:sp>
        <p:nvSpPr>
          <p:cNvPr id="31748" name="Rectangle 5"/>
          <p:cNvSpPr>
            <a:spLocks noChangeArrowheads="1"/>
          </p:cNvSpPr>
          <p:nvPr/>
        </p:nvSpPr>
        <p:spPr bwMode="auto">
          <a:xfrm>
            <a:off x="4000500" y="2876550"/>
            <a:ext cx="3505200" cy="914400"/>
          </a:xfrm>
          <a:prstGeom prst="rect">
            <a:avLst/>
          </a:prstGeom>
          <a:solidFill>
            <a:srgbClr val="B56E5B"/>
          </a:solidFill>
          <a:ln w="9525">
            <a:solidFill>
              <a:schemeClr val="tx1"/>
            </a:solidFill>
            <a:miter lim="800000"/>
            <a:headEnd/>
            <a:tailEnd/>
          </a:ln>
        </p:spPr>
        <p:txBody>
          <a:bodyPr wrap="none" anchor="ctr"/>
          <a:lstStyle/>
          <a:p>
            <a:pPr algn="ctr"/>
            <a:r>
              <a:rPr lang="en-US" b="1">
                <a:solidFill>
                  <a:schemeClr val="bg1"/>
                </a:solidFill>
              </a:rPr>
              <a:t>Intended to provide assurance</a:t>
            </a:r>
          </a:p>
          <a:p>
            <a:pPr algn="ctr"/>
            <a:r>
              <a:rPr lang="en-US" b="1">
                <a:solidFill>
                  <a:schemeClr val="bg1"/>
                </a:solidFill>
              </a:rPr>
              <a:t>that control procedures are</a:t>
            </a:r>
          </a:p>
          <a:p>
            <a:pPr algn="ctr"/>
            <a:r>
              <a:rPr lang="en-US" b="1">
                <a:solidFill>
                  <a:schemeClr val="bg1"/>
                </a:solidFill>
              </a:rPr>
              <a:t>operating as prescribed</a:t>
            </a:r>
          </a:p>
        </p:txBody>
      </p:sp>
      <p:sp>
        <p:nvSpPr>
          <p:cNvPr id="31749" name="Rectangle 6"/>
          <p:cNvSpPr>
            <a:spLocks noChangeArrowheads="1"/>
          </p:cNvSpPr>
          <p:nvPr/>
        </p:nvSpPr>
        <p:spPr bwMode="auto">
          <a:xfrm>
            <a:off x="422275" y="4629150"/>
            <a:ext cx="8226425" cy="365125"/>
          </a:xfrm>
          <a:prstGeom prst="rect">
            <a:avLst/>
          </a:prstGeom>
          <a:solidFill>
            <a:srgbClr val="CF942B"/>
          </a:solidFill>
          <a:ln w="9525">
            <a:solidFill>
              <a:schemeClr val="tx1"/>
            </a:solidFill>
            <a:miter lim="800000"/>
            <a:headEnd/>
            <a:tailEnd/>
          </a:ln>
        </p:spPr>
        <p:txBody>
          <a:bodyPr wrap="none" anchor="ctr"/>
          <a:lstStyle/>
          <a:p>
            <a:pPr algn="ctr"/>
            <a:r>
              <a:rPr lang="en-US" b="1">
                <a:solidFill>
                  <a:schemeClr val="bg1"/>
                </a:solidFill>
              </a:rPr>
              <a:t>Control testing is generally performed using one of the following methods</a:t>
            </a:r>
          </a:p>
        </p:txBody>
      </p:sp>
      <p:sp>
        <p:nvSpPr>
          <p:cNvPr id="31750" name="AutoShape 7"/>
          <p:cNvSpPr>
            <a:spLocks noChangeArrowheads="1"/>
          </p:cNvSpPr>
          <p:nvPr/>
        </p:nvSpPr>
        <p:spPr bwMode="auto">
          <a:xfrm>
            <a:off x="3467100" y="5162550"/>
            <a:ext cx="2286000" cy="609600"/>
          </a:xfrm>
          <a:prstGeom prst="roundRect">
            <a:avLst>
              <a:gd name="adj" fmla="val 16667"/>
            </a:avLst>
          </a:prstGeom>
          <a:solidFill>
            <a:srgbClr val="718571"/>
          </a:solidFill>
          <a:ln w="9525">
            <a:solidFill>
              <a:schemeClr val="tx1"/>
            </a:solidFill>
            <a:round/>
            <a:headEnd/>
            <a:tailEnd/>
          </a:ln>
        </p:spPr>
        <p:txBody>
          <a:bodyPr wrap="none" anchor="ctr"/>
          <a:lstStyle/>
          <a:p>
            <a:pPr algn="ctr"/>
            <a:r>
              <a:rPr lang="en-US" b="1">
                <a:solidFill>
                  <a:schemeClr val="bg1"/>
                </a:solidFill>
              </a:rPr>
              <a:t>Corroborative</a:t>
            </a:r>
          </a:p>
          <a:p>
            <a:pPr algn="ctr"/>
            <a:r>
              <a:rPr lang="en-US" b="1">
                <a:solidFill>
                  <a:schemeClr val="bg1"/>
                </a:solidFill>
              </a:rPr>
              <a:t>inquiry</a:t>
            </a:r>
          </a:p>
        </p:txBody>
      </p:sp>
      <p:sp>
        <p:nvSpPr>
          <p:cNvPr id="31751" name="AutoShape 8"/>
          <p:cNvSpPr>
            <a:spLocks noChangeArrowheads="1"/>
          </p:cNvSpPr>
          <p:nvPr/>
        </p:nvSpPr>
        <p:spPr bwMode="auto">
          <a:xfrm>
            <a:off x="1790700" y="5924550"/>
            <a:ext cx="2286000" cy="609600"/>
          </a:xfrm>
          <a:prstGeom prst="roundRect">
            <a:avLst>
              <a:gd name="adj" fmla="val 16667"/>
            </a:avLst>
          </a:prstGeom>
          <a:solidFill>
            <a:srgbClr val="7DA0D9"/>
          </a:solidFill>
          <a:ln w="9525">
            <a:solidFill>
              <a:schemeClr val="tx1"/>
            </a:solidFill>
            <a:round/>
            <a:headEnd/>
            <a:tailEnd/>
          </a:ln>
        </p:spPr>
        <p:txBody>
          <a:bodyPr wrap="none" anchor="ctr"/>
          <a:lstStyle/>
          <a:p>
            <a:pPr algn="ctr"/>
            <a:r>
              <a:rPr lang="en-US" b="1" dirty="0">
                <a:solidFill>
                  <a:schemeClr val="bg1"/>
                </a:solidFill>
              </a:rPr>
              <a:t>Re-performance</a:t>
            </a:r>
          </a:p>
        </p:txBody>
      </p:sp>
      <p:sp>
        <p:nvSpPr>
          <p:cNvPr id="31752" name="AutoShape 9"/>
          <p:cNvSpPr>
            <a:spLocks noChangeArrowheads="1"/>
          </p:cNvSpPr>
          <p:nvPr/>
        </p:nvSpPr>
        <p:spPr bwMode="auto">
          <a:xfrm>
            <a:off x="6286500" y="5162550"/>
            <a:ext cx="2286000" cy="609600"/>
          </a:xfrm>
          <a:prstGeom prst="roundRect">
            <a:avLst>
              <a:gd name="adj" fmla="val 16667"/>
            </a:avLst>
          </a:prstGeom>
          <a:solidFill>
            <a:srgbClr val="718571"/>
          </a:solidFill>
          <a:ln w="9525">
            <a:solidFill>
              <a:schemeClr val="tx1"/>
            </a:solidFill>
            <a:round/>
            <a:headEnd/>
            <a:tailEnd/>
          </a:ln>
        </p:spPr>
        <p:txBody>
          <a:bodyPr wrap="none" anchor="ctr"/>
          <a:lstStyle/>
          <a:p>
            <a:pPr algn="ctr"/>
            <a:r>
              <a:rPr lang="en-US" b="1">
                <a:solidFill>
                  <a:schemeClr val="bg1"/>
                </a:solidFill>
              </a:rPr>
              <a:t>Observation</a:t>
            </a:r>
          </a:p>
        </p:txBody>
      </p:sp>
      <p:sp>
        <p:nvSpPr>
          <p:cNvPr id="31753" name="AutoShape 10"/>
          <p:cNvSpPr>
            <a:spLocks noChangeArrowheads="1"/>
          </p:cNvSpPr>
          <p:nvPr/>
        </p:nvSpPr>
        <p:spPr bwMode="auto">
          <a:xfrm>
            <a:off x="5143500" y="5924550"/>
            <a:ext cx="2286000" cy="609600"/>
          </a:xfrm>
          <a:prstGeom prst="roundRect">
            <a:avLst>
              <a:gd name="adj" fmla="val 16667"/>
            </a:avLst>
          </a:prstGeom>
          <a:solidFill>
            <a:srgbClr val="7DA0D9"/>
          </a:solidFill>
          <a:ln w="9525">
            <a:solidFill>
              <a:schemeClr val="tx1"/>
            </a:solidFill>
            <a:round/>
            <a:headEnd/>
            <a:tailEnd/>
          </a:ln>
        </p:spPr>
        <p:txBody>
          <a:bodyPr wrap="none" anchor="ctr"/>
          <a:lstStyle/>
          <a:p>
            <a:pPr algn="ctr"/>
            <a:r>
              <a:rPr lang="en-US" b="1">
                <a:solidFill>
                  <a:schemeClr val="bg1"/>
                </a:solidFill>
              </a:rPr>
              <a:t>Examination of</a:t>
            </a:r>
          </a:p>
          <a:p>
            <a:pPr algn="ctr"/>
            <a:r>
              <a:rPr lang="en-US" b="1">
                <a:solidFill>
                  <a:schemeClr val="bg1"/>
                </a:solidFill>
              </a:rPr>
              <a:t>Documents</a:t>
            </a:r>
          </a:p>
        </p:txBody>
      </p:sp>
      <p:sp>
        <p:nvSpPr>
          <p:cNvPr id="31754" name="AutoShape 11"/>
          <p:cNvSpPr>
            <a:spLocks noChangeArrowheads="1"/>
          </p:cNvSpPr>
          <p:nvPr/>
        </p:nvSpPr>
        <p:spPr bwMode="auto">
          <a:xfrm>
            <a:off x="571500" y="5162550"/>
            <a:ext cx="2286000" cy="609600"/>
          </a:xfrm>
          <a:prstGeom prst="roundRect">
            <a:avLst>
              <a:gd name="adj" fmla="val 16667"/>
            </a:avLst>
          </a:prstGeom>
          <a:solidFill>
            <a:srgbClr val="718571"/>
          </a:solidFill>
          <a:ln w="9525">
            <a:solidFill>
              <a:schemeClr val="tx1"/>
            </a:solidFill>
            <a:round/>
            <a:headEnd/>
            <a:tailEnd/>
          </a:ln>
        </p:spPr>
        <p:txBody>
          <a:bodyPr wrap="none" anchor="ctr"/>
          <a:lstStyle/>
          <a:p>
            <a:pPr algn="ctr"/>
            <a:r>
              <a:rPr lang="en-US" b="1">
                <a:solidFill>
                  <a:schemeClr val="bg1"/>
                </a:solidFill>
              </a:rPr>
              <a:t>Walkthrough</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56</a:t>
            </a:fld>
            <a:endParaRPr 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 y="457200"/>
            <a:ext cx="5562600" cy="1143000"/>
          </a:xfrm>
        </p:spPr>
        <p:txBody>
          <a:bodyPr/>
          <a:lstStyle/>
          <a:p>
            <a:r>
              <a:rPr lang="en-US" sz="4000" dirty="0" smtClean="0"/>
              <a:t>Phase 3 - Utilization of Existing Work</a:t>
            </a:r>
          </a:p>
        </p:txBody>
      </p:sp>
      <p:sp>
        <p:nvSpPr>
          <p:cNvPr id="32771" name="Rectangle 3"/>
          <p:cNvSpPr>
            <a:spLocks noGrp="1" noChangeArrowheads="1"/>
          </p:cNvSpPr>
          <p:nvPr>
            <p:ph type="body" idx="1"/>
          </p:nvPr>
        </p:nvSpPr>
        <p:spPr/>
        <p:txBody>
          <a:bodyPr/>
          <a:lstStyle/>
          <a:p>
            <a:r>
              <a:rPr lang="en-US" dirty="0" smtClean="0"/>
              <a:t>Existing Control Documentation</a:t>
            </a:r>
          </a:p>
          <a:p>
            <a:pPr lvl="1">
              <a:buSzPct val="74000"/>
              <a:buFont typeface="Courier New" pitchFamily="49" charset="0"/>
              <a:buChar char="o"/>
            </a:pPr>
            <a:r>
              <a:rPr lang="en-US" dirty="0" smtClean="0"/>
              <a:t>SOX </a:t>
            </a:r>
            <a:r>
              <a:rPr lang="en-US" dirty="0" err="1" smtClean="0"/>
              <a:t>Workpapers</a:t>
            </a:r>
            <a:endParaRPr lang="en-US" dirty="0" smtClean="0"/>
          </a:p>
          <a:p>
            <a:pPr lvl="1">
              <a:buSzPct val="74000"/>
              <a:buFont typeface="Courier New" pitchFamily="49" charset="0"/>
              <a:buChar char="o"/>
            </a:pPr>
            <a:r>
              <a:rPr lang="en-US" dirty="0" smtClean="0"/>
              <a:t>Internal Audit </a:t>
            </a:r>
            <a:r>
              <a:rPr lang="en-US" dirty="0" err="1" smtClean="0"/>
              <a:t>Workpapers</a:t>
            </a:r>
            <a:endParaRPr lang="en-US" dirty="0" smtClean="0"/>
          </a:p>
          <a:p>
            <a:pPr lvl="1">
              <a:buSzPct val="74000"/>
              <a:buFont typeface="Courier New" pitchFamily="49" charset="0"/>
              <a:buChar char="o"/>
            </a:pPr>
            <a:r>
              <a:rPr lang="en-US" dirty="0" smtClean="0"/>
              <a:t>External Audit </a:t>
            </a:r>
            <a:r>
              <a:rPr lang="en-US" dirty="0" err="1" smtClean="0"/>
              <a:t>Workpapers</a:t>
            </a:r>
            <a:endParaRPr lang="en-US" dirty="0" smtClean="0"/>
          </a:p>
          <a:p>
            <a:r>
              <a:rPr lang="en-US" dirty="0" smtClean="0"/>
              <a:t>Utilize where relevant to exam </a:t>
            </a:r>
          </a:p>
        </p:txBody>
      </p:sp>
      <p:pic>
        <p:nvPicPr>
          <p:cNvPr id="32772" name="Picture 4" descr="PE0156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4581525"/>
            <a:ext cx="27432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304800"/>
            <a:ext cx="7391400" cy="1143000"/>
          </a:xfrm>
        </p:spPr>
        <p:txBody>
          <a:bodyPr/>
          <a:lstStyle/>
          <a:p>
            <a:pPr eaLnBrk="1" hangingPunct="1"/>
            <a:r>
              <a:rPr lang="en-US" sz="4000" dirty="0" smtClean="0"/>
              <a:t>Phase 4 – Determine Residual Risk</a:t>
            </a:r>
          </a:p>
        </p:txBody>
      </p:sp>
      <p:sp>
        <p:nvSpPr>
          <p:cNvPr id="33795" name="Rectangle 3"/>
          <p:cNvSpPr>
            <a:spLocks noGrp="1" noChangeArrowheads="1"/>
          </p:cNvSpPr>
          <p:nvPr>
            <p:ph type="body" idx="1"/>
          </p:nvPr>
        </p:nvSpPr>
        <p:spPr/>
        <p:txBody>
          <a:bodyPr/>
          <a:lstStyle/>
          <a:p>
            <a:pPr eaLnBrk="1" hangingPunct="1"/>
            <a:r>
              <a:rPr lang="en-US" sz="2800" smtClean="0"/>
              <a:t>Residual risk is determined by how well the risk mitigation strategies/controls mitigate the inherent risk.</a:t>
            </a:r>
          </a:p>
          <a:p>
            <a:pPr eaLnBrk="1" hangingPunct="1">
              <a:buFontTx/>
              <a:buNone/>
            </a:pPr>
            <a:r>
              <a:rPr lang="en-US" sz="2800" smtClean="0">
                <a:solidFill>
                  <a:srgbClr val="CC0000"/>
                </a:solidFill>
              </a:rPr>
              <a:t>	</a:t>
            </a:r>
            <a:r>
              <a:rPr lang="en-US" sz="500" smtClean="0">
                <a:solidFill>
                  <a:srgbClr val="CC0000"/>
                </a:solidFill>
              </a:rPr>
              <a:t>		</a:t>
            </a:r>
          </a:p>
        </p:txBody>
      </p:sp>
      <p:pic>
        <p:nvPicPr>
          <p:cNvPr id="33796" name="Picture 5" descr="MCj0230449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3733800"/>
            <a:ext cx="16779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5562600" cy="1143000"/>
          </a:xfrm>
        </p:spPr>
        <p:txBody>
          <a:bodyPr/>
          <a:lstStyle/>
          <a:p>
            <a:r>
              <a:rPr lang="en-US" sz="4000" dirty="0"/>
              <a:t>Phase 4 – Residual Risk Grid</a:t>
            </a:r>
          </a:p>
        </p:txBody>
      </p:sp>
      <p:graphicFrame>
        <p:nvGraphicFramePr>
          <p:cNvPr id="4" name="Group 3"/>
          <p:cNvGraphicFramePr>
            <a:graphicFrameLocks/>
          </p:cNvGraphicFramePr>
          <p:nvPr>
            <p:extLst>
              <p:ext uri="{D42A27DB-BD31-4B8C-83A1-F6EECF244321}">
                <p14:modId xmlns:p14="http://schemas.microsoft.com/office/powerpoint/2010/main" val="1932211020"/>
              </p:ext>
            </p:extLst>
          </p:nvPr>
        </p:nvGraphicFramePr>
        <p:xfrm>
          <a:off x="152400" y="2703512"/>
          <a:ext cx="8686800" cy="3773488"/>
        </p:xfrm>
        <a:graphic>
          <a:graphicData uri="http://schemas.openxmlformats.org/drawingml/2006/table">
            <a:tbl>
              <a:tblPr/>
              <a:tblGrid>
                <a:gridCol w="2286000"/>
                <a:gridCol w="2209800"/>
                <a:gridCol w="2133600"/>
                <a:gridCol w="2057400"/>
              </a:tblGrid>
              <a:tr h="11888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INHERENT RISK</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STRONG RISK CONTROLS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MODERATE RISK CONTROLS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WEAK RISK CONTROLS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HIGH</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 or High</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 or High</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rPr>
                        <a:t>High</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solidFill>
                  </a:tcPr>
                </a:tc>
              </a:tr>
              <a:tr h="9049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MODERATE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Low or Mod</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8081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LOW</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Low</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Low</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Low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66"/>
                    </a:solidFill>
                  </a:tcPr>
                </a:tc>
              </a:tr>
            </a:tbl>
          </a:graphicData>
        </a:graphic>
      </p:graphicFrame>
      <p:sp>
        <p:nvSpPr>
          <p:cNvPr id="5" name="Slide Number Placeholder 4"/>
          <p:cNvSpPr>
            <a:spLocks noGrp="1"/>
          </p:cNvSpPr>
          <p:nvPr>
            <p:ph type="sldNum" sz="quarter" idx="12"/>
          </p:nvPr>
        </p:nvSpPr>
        <p:spPr/>
        <p:txBody>
          <a:bodyPr/>
          <a:lstStyle/>
          <a:p>
            <a:pPr>
              <a:defRPr/>
            </a:pPr>
            <a:fld id="{CF84B339-C394-4F1E-98D5-B379915FA765}" type="slidenum">
              <a:rPr lang="en-US" smtClean="0"/>
              <a:pPr>
                <a:defRPr/>
              </a:pPr>
              <a:t>59</a:t>
            </a:fld>
            <a:endParaRPr lang="en-US"/>
          </a:p>
        </p:txBody>
      </p:sp>
    </p:spTree>
    <p:extLst>
      <p:ext uri="{BB962C8B-B14F-4D97-AF65-F5344CB8AC3E}">
        <p14:creationId xmlns:p14="http://schemas.microsoft.com/office/powerpoint/2010/main" val="245880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152400" y="381000"/>
            <a:ext cx="6248400" cy="990600"/>
          </a:xfrm>
          <a:extLst/>
        </p:spPr>
        <p:txBody>
          <a:bodyPr lIns="90488" tIns="44450" rIns="90488" bIns="44450"/>
          <a:lstStyle/>
          <a:p>
            <a:pPr fontAlgn="auto">
              <a:spcAft>
                <a:spcPts val="0"/>
              </a:spcAft>
              <a:defRPr/>
            </a:pPr>
            <a:r>
              <a:rPr lang="en-US" sz="4000" dirty="0" smtClean="0"/>
              <a:t>Handbook - Analyst </a:t>
            </a:r>
            <a:r>
              <a:rPr lang="en-US" sz="4000" dirty="0"/>
              <a:t>Reference </a:t>
            </a:r>
            <a:r>
              <a:rPr lang="en-US" sz="4000" dirty="0" smtClean="0"/>
              <a:t>Guide</a:t>
            </a:r>
            <a:br>
              <a:rPr lang="en-US" sz="4000" dirty="0" smtClean="0"/>
            </a:br>
            <a:r>
              <a:rPr lang="en-US" sz="4000" dirty="0" smtClean="0"/>
              <a:t>Example - Investments</a:t>
            </a:r>
            <a:endParaRPr lang="en-US" sz="4000" dirty="0"/>
          </a:p>
        </p:txBody>
      </p:sp>
      <p:sp>
        <p:nvSpPr>
          <p:cNvPr id="33794" name="Rectangle 3"/>
          <p:cNvSpPr>
            <a:spLocks noGrp="1" noChangeArrowheads="1"/>
          </p:cNvSpPr>
          <p:nvPr>
            <p:ph idx="1"/>
          </p:nvPr>
        </p:nvSpPr>
        <p:spPr>
          <a:xfrm>
            <a:off x="76200" y="2057400"/>
            <a:ext cx="8382000" cy="4495800"/>
          </a:xfrm>
        </p:spPr>
        <p:txBody>
          <a:bodyPr lIns="90488" tIns="44450" rIns="90488" bIns="44450"/>
          <a:lstStyle/>
          <a:p>
            <a:pPr marL="342900" lvl="1" indent="-342900">
              <a:buFont typeface="Arial" pitchFamily="34" charset="0"/>
              <a:buChar char="•"/>
            </a:pPr>
            <a:r>
              <a:rPr lang="en-US" sz="2500" u="sng" dirty="0" smtClean="0"/>
              <a:t>Overview</a:t>
            </a:r>
            <a:r>
              <a:rPr lang="en-US" sz="2500" dirty="0" smtClean="0"/>
              <a:t> - Discusses specific topics: investment income, asset and liability matching, diversification of a portfolio, key areas of consideration when reviewing a portfolio</a:t>
            </a:r>
          </a:p>
          <a:p>
            <a:pPr marL="342900" lvl="1" indent="-342900">
              <a:buFont typeface="Arial" pitchFamily="34" charset="0"/>
              <a:buChar char="•"/>
            </a:pPr>
            <a:r>
              <a:rPr lang="en-US" sz="2500" u="sng" dirty="0" smtClean="0"/>
              <a:t>Discussion of Level 1, 2 and Supplemental Procedures</a:t>
            </a:r>
            <a:r>
              <a:rPr lang="en-US" sz="2500" dirty="0" smtClean="0"/>
              <a:t> – provides considerations and guidance for the procedures</a:t>
            </a:r>
          </a:p>
          <a:p>
            <a:pPr marL="342900" lvl="1" indent="-342900">
              <a:buFont typeface="Arial" pitchFamily="34" charset="0"/>
              <a:buChar char="•"/>
            </a:pPr>
            <a:r>
              <a:rPr lang="en-US" sz="2500" u="sng" dirty="0" smtClean="0"/>
              <a:t>Additional Reference Sources</a:t>
            </a:r>
            <a:r>
              <a:rPr lang="en-US" sz="2500" dirty="0" smtClean="0"/>
              <a:t> - SVO Purposes &amp; Procedures Manual, Accounting Practices &amp; Procedures Manual, NAIC Annual Statement Instructions, etc.</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6</a:t>
            </a:fld>
            <a:endParaRPr lang="en-US"/>
          </a:p>
        </p:txBody>
      </p:sp>
    </p:spTree>
    <p:extLst>
      <p:ext uri="{BB962C8B-B14F-4D97-AF65-F5344CB8AC3E}">
        <p14:creationId xmlns:p14="http://schemas.microsoft.com/office/powerpoint/2010/main" val="2346870666"/>
      </p:ext>
    </p:extLst>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685800"/>
            <a:ext cx="6781800" cy="1143000"/>
          </a:xfrm>
        </p:spPr>
        <p:txBody>
          <a:bodyPr/>
          <a:lstStyle/>
          <a:p>
            <a:r>
              <a:rPr lang="en-US" sz="4000" dirty="0" smtClean="0"/>
              <a:t>Phase 5 – Establish/Conduct Exam Procedures</a:t>
            </a:r>
          </a:p>
        </p:txBody>
      </p:sp>
      <p:sp>
        <p:nvSpPr>
          <p:cNvPr id="35843" name="Rectangle 3"/>
          <p:cNvSpPr>
            <a:spLocks noGrp="1" noChangeArrowheads="1"/>
          </p:cNvSpPr>
          <p:nvPr>
            <p:ph type="body" sz="half" idx="1"/>
          </p:nvPr>
        </p:nvSpPr>
        <p:spPr>
          <a:xfrm>
            <a:off x="457200" y="2209800"/>
            <a:ext cx="7696200" cy="1516063"/>
          </a:xfrm>
        </p:spPr>
        <p:txBody>
          <a:bodyPr/>
          <a:lstStyle/>
          <a:p>
            <a:pPr>
              <a:lnSpc>
                <a:spcPct val="80000"/>
              </a:lnSpc>
              <a:buFontTx/>
              <a:buNone/>
            </a:pPr>
            <a:r>
              <a:rPr lang="en-US" sz="2800" smtClean="0"/>
              <a:t>Phase 5 Handbook Guidance:</a:t>
            </a:r>
          </a:p>
          <a:p>
            <a:pPr>
              <a:lnSpc>
                <a:spcPct val="80000"/>
              </a:lnSpc>
            </a:pPr>
            <a:r>
              <a:rPr lang="en-US" sz="2600" smtClean="0">
                <a:cs typeface="Times New Roman" pitchFamily="18" charset="0"/>
              </a:rPr>
              <a:t>Detail examination procedures should be selected to correspond with the level of residual risk determined for each identified risk.</a:t>
            </a:r>
          </a:p>
          <a:p>
            <a:pPr>
              <a:lnSpc>
                <a:spcPct val="80000"/>
              </a:lnSpc>
              <a:buFontTx/>
              <a:buNone/>
            </a:pPr>
            <a:endParaRPr lang="en-US" sz="2400" smtClean="0"/>
          </a:p>
        </p:txBody>
      </p:sp>
      <p:graphicFrame>
        <p:nvGraphicFramePr>
          <p:cNvPr id="161796" name="Group 4"/>
          <p:cNvGraphicFramePr>
            <a:graphicFrameLocks noGrp="1"/>
          </p:cNvGraphicFramePr>
          <p:nvPr>
            <p:ph sz="half" idx="2"/>
          </p:nvPr>
        </p:nvGraphicFramePr>
        <p:xfrm>
          <a:off x="539750" y="3914775"/>
          <a:ext cx="7366000" cy="2692400"/>
        </p:xfrm>
        <a:graphic>
          <a:graphicData uri="http://schemas.openxmlformats.org/drawingml/2006/table">
            <a:tbl>
              <a:tblPr/>
              <a:tblGrid>
                <a:gridCol w="2068513"/>
                <a:gridCol w="5297487"/>
              </a:tblGrid>
              <a:tr h="889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High Residual 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Detail procedures required.</a:t>
                      </a: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Moderate Residual 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Fewer detail procedures performed (i.e. tests of details of transactions), including more utilization of analytical procedures.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Low Residual 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Limited or no detail procedures performed, which may be limited to analytical procedures.</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CF84B339-C394-4F1E-98D5-B379915FA765}" type="slidenum">
              <a:rPr lang="en-US" smtClean="0"/>
              <a:pPr>
                <a:defRPr/>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6200" y="304800"/>
            <a:ext cx="6629400" cy="1143000"/>
          </a:xfrm>
        </p:spPr>
        <p:txBody>
          <a:bodyPr/>
          <a:lstStyle/>
          <a:p>
            <a:pPr eaLnBrk="1" hangingPunct="1"/>
            <a:r>
              <a:rPr lang="en-US" sz="4000" dirty="0" smtClean="0"/>
              <a:t>Phase 6 – Update Prioritization &amp; Supervisory Plan</a:t>
            </a:r>
          </a:p>
        </p:txBody>
      </p:sp>
      <p:sp>
        <p:nvSpPr>
          <p:cNvPr id="36867" name="Rectangle 3"/>
          <p:cNvSpPr>
            <a:spLocks noGrp="1" noChangeArrowheads="1"/>
          </p:cNvSpPr>
          <p:nvPr>
            <p:ph type="body" idx="1"/>
          </p:nvPr>
        </p:nvSpPr>
        <p:spPr>
          <a:xfrm>
            <a:off x="304800" y="1752600"/>
            <a:ext cx="8610600" cy="4572000"/>
          </a:xfrm>
        </p:spPr>
        <p:txBody>
          <a:bodyPr/>
          <a:lstStyle/>
          <a:p>
            <a:pPr eaLnBrk="1" hangingPunct="1"/>
            <a:r>
              <a:rPr lang="en-US" dirty="0" smtClean="0"/>
              <a:t>Supervisory Plan</a:t>
            </a:r>
          </a:p>
          <a:p>
            <a:pPr lvl="1" eaLnBrk="1" hangingPunct="1">
              <a:buSzPct val="70000"/>
              <a:buFont typeface="Courier New" pitchFamily="49" charset="0"/>
              <a:buChar char="o"/>
            </a:pPr>
            <a:r>
              <a:rPr lang="en-US" dirty="0" smtClean="0"/>
              <a:t>Created/updated at least yearly by domiciliary state</a:t>
            </a:r>
          </a:p>
          <a:p>
            <a:pPr lvl="1" eaLnBrk="1" hangingPunct="1">
              <a:buSzPct val="70000"/>
              <a:buFont typeface="Courier New" pitchFamily="49" charset="0"/>
              <a:buChar char="o"/>
            </a:pPr>
            <a:r>
              <a:rPr lang="en-US" dirty="0" smtClean="0"/>
              <a:t>Based on recent exams and analysts’ reports</a:t>
            </a:r>
          </a:p>
          <a:p>
            <a:pPr lvl="1" eaLnBrk="1" hangingPunct="1">
              <a:buSzPct val="70000"/>
              <a:buFont typeface="Courier New" pitchFamily="49" charset="0"/>
              <a:buChar char="o"/>
            </a:pPr>
            <a:r>
              <a:rPr lang="en-US" dirty="0" smtClean="0"/>
              <a:t>Lead state concept with multi-state companies</a:t>
            </a:r>
          </a:p>
          <a:p>
            <a:pPr lvl="1" eaLnBrk="1" hangingPunct="1">
              <a:buSzPct val="70000"/>
              <a:buFont typeface="Courier New" pitchFamily="49" charset="0"/>
              <a:buChar char="o"/>
            </a:pPr>
            <a:r>
              <a:rPr lang="en-US" dirty="0" smtClean="0"/>
              <a:t>Outline type of surveillance planned, resources, and how coordination planned</a:t>
            </a:r>
          </a:p>
          <a:p>
            <a:pPr lvl="1" eaLnBrk="1" hangingPunct="1">
              <a:buSzPct val="70000"/>
              <a:buFont typeface="Courier New" pitchFamily="49" charset="0"/>
              <a:buChar char="o"/>
            </a:pPr>
            <a:r>
              <a:rPr lang="en-US" dirty="0" smtClean="0"/>
              <a:t>Part of Insurer Profile Summary</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61</a:t>
            </a:fld>
            <a:endParaRPr lang="en-US"/>
          </a:p>
        </p:txBody>
      </p:sp>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 y="304800"/>
            <a:ext cx="8229600" cy="1143000"/>
          </a:xfrm>
        </p:spPr>
        <p:txBody>
          <a:bodyPr/>
          <a:lstStyle/>
          <a:p>
            <a:pPr eaLnBrk="1" hangingPunct="1"/>
            <a:r>
              <a:rPr lang="en-US" sz="4000" dirty="0" smtClean="0"/>
              <a:t>Phase 7 – Draft Examination </a:t>
            </a:r>
            <a:br>
              <a:rPr lang="en-US" sz="4000" dirty="0" smtClean="0"/>
            </a:br>
            <a:r>
              <a:rPr lang="en-US" sz="4000" dirty="0" smtClean="0"/>
              <a:t>Report &amp; Management Letter</a:t>
            </a:r>
          </a:p>
        </p:txBody>
      </p:sp>
      <p:sp>
        <p:nvSpPr>
          <p:cNvPr id="37891" name="Rectangle 3"/>
          <p:cNvSpPr>
            <a:spLocks noGrp="1" noChangeArrowheads="1"/>
          </p:cNvSpPr>
          <p:nvPr>
            <p:ph type="body" idx="1"/>
          </p:nvPr>
        </p:nvSpPr>
        <p:spPr>
          <a:xfrm>
            <a:off x="184150" y="1828800"/>
            <a:ext cx="8763000" cy="4114800"/>
          </a:xfrm>
        </p:spPr>
        <p:txBody>
          <a:bodyPr/>
          <a:lstStyle/>
          <a:p>
            <a:pPr eaLnBrk="1" hangingPunct="1"/>
            <a:r>
              <a:rPr lang="en-US" dirty="0" smtClean="0"/>
              <a:t>Examination Report</a:t>
            </a:r>
          </a:p>
          <a:p>
            <a:pPr lvl="1" eaLnBrk="1" hangingPunct="1">
              <a:buSzPct val="70000"/>
              <a:buFont typeface="Courier New" pitchFamily="49" charset="0"/>
              <a:buChar char="o"/>
            </a:pPr>
            <a:r>
              <a:rPr lang="en-US" dirty="0" smtClean="0"/>
              <a:t>Table of contents</a:t>
            </a:r>
          </a:p>
          <a:p>
            <a:pPr lvl="1" eaLnBrk="1" hangingPunct="1">
              <a:buSzPct val="70000"/>
              <a:buFont typeface="Courier New" pitchFamily="49" charset="0"/>
              <a:buChar char="o"/>
            </a:pPr>
            <a:r>
              <a:rPr lang="en-US" dirty="0" smtClean="0"/>
              <a:t>Salutation</a:t>
            </a:r>
          </a:p>
          <a:p>
            <a:pPr lvl="1" eaLnBrk="1" hangingPunct="1">
              <a:buSzPct val="70000"/>
              <a:buFont typeface="Courier New" pitchFamily="49" charset="0"/>
              <a:buChar char="o"/>
            </a:pPr>
            <a:r>
              <a:rPr lang="en-US" dirty="0" smtClean="0"/>
              <a:t>Scope of examination</a:t>
            </a:r>
          </a:p>
          <a:p>
            <a:pPr lvl="1" eaLnBrk="1" hangingPunct="1">
              <a:buSzPct val="70000"/>
              <a:buFont typeface="Courier New" pitchFamily="49" charset="0"/>
              <a:buChar char="o"/>
            </a:pPr>
            <a:r>
              <a:rPr lang="en-US" dirty="0" smtClean="0"/>
              <a:t>Body of report</a:t>
            </a:r>
          </a:p>
          <a:p>
            <a:pPr lvl="2" eaLnBrk="1" hangingPunct="1"/>
            <a:r>
              <a:rPr lang="en-US" dirty="0" smtClean="0"/>
              <a:t>Company history &amp; corporate governance</a:t>
            </a:r>
          </a:p>
          <a:p>
            <a:pPr lvl="2" eaLnBrk="1" hangingPunct="1"/>
            <a:r>
              <a:rPr lang="en-US" dirty="0" smtClean="0"/>
              <a:t>Financial statements</a:t>
            </a:r>
          </a:p>
          <a:p>
            <a:pPr lvl="2" eaLnBrk="1" hangingPunct="1"/>
            <a:r>
              <a:rPr lang="en-US" dirty="0" smtClean="0"/>
              <a:t>Findings &amp; recommendations</a:t>
            </a:r>
          </a:p>
          <a:p>
            <a:pPr lvl="2" eaLnBrk="1" hangingPunct="1"/>
            <a:endParaRPr lang="en-US"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200" y="228600"/>
            <a:ext cx="8077200" cy="1143000"/>
          </a:xfrm>
        </p:spPr>
        <p:txBody>
          <a:bodyPr/>
          <a:lstStyle/>
          <a:p>
            <a:pPr eaLnBrk="1" hangingPunct="1"/>
            <a:r>
              <a:rPr lang="en-US" sz="4000" dirty="0" smtClean="0"/>
              <a:t>Phase 7 – Draft Examination </a:t>
            </a:r>
            <a:br>
              <a:rPr lang="en-US" sz="4000" dirty="0" smtClean="0"/>
            </a:br>
            <a:r>
              <a:rPr lang="en-US" sz="4000" dirty="0" smtClean="0"/>
              <a:t>Report &amp; Management Letter</a:t>
            </a:r>
          </a:p>
        </p:txBody>
      </p:sp>
      <p:sp>
        <p:nvSpPr>
          <p:cNvPr id="38915" name="Rectangle 3"/>
          <p:cNvSpPr>
            <a:spLocks noGrp="1" noChangeArrowheads="1"/>
          </p:cNvSpPr>
          <p:nvPr>
            <p:ph type="body" idx="1"/>
          </p:nvPr>
        </p:nvSpPr>
        <p:spPr>
          <a:xfrm>
            <a:off x="228600" y="1752600"/>
            <a:ext cx="8763000" cy="4114800"/>
          </a:xfrm>
        </p:spPr>
        <p:txBody>
          <a:bodyPr/>
          <a:lstStyle/>
          <a:p>
            <a:pPr eaLnBrk="1" hangingPunct="1"/>
            <a:r>
              <a:rPr lang="en-US" dirty="0" smtClean="0"/>
              <a:t>Management Letter</a:t>
            </a:r>
          </a:p>
          <a:p>
            <a:pPr lvl="1" eaLnBrk="1" hangingPunct="1">
              <a:buSzPct val="70000"/>
              <a:buFont typeface="Courier New" pitchFamily="49" charset="0"/>
              <a:buChar char="o"/>
            </a:pPr>
            <a:r>
              <a:rPr lang="en-US" dirty="0" smtClean="0"/>
              <a:t>Part of exam </a:t>
            </a:r>
            <a:r>
              <a:rPr lang="en-US" dirty="0" err="1" smtClean="0"/>
              <a:t>workpapers</a:t>
            </a:r>
            <a:endParaRPr lang="en-US" dirty="0" smtClean="0"/>
          </a:p>
          <a:p>
            <a:pPr lvl="1" eaLnBrk="1" hangingPunct="1">
              <a:buSzPct val="70000"/>
              <a:buFont typeface="Courier New" pitchFamily="49" charset="0"/>
              <a:buChar char="o"/>
            </a:pPr>
            <a:r>
              <a:rPr lang="en-US" dirty="0" smtClean="0"/>
              <a:t>Used for results or observations that are not material to public report</a:t>
            </a:r>
          </a:p>
          <a:p>
            <a:pPr lvl="1" eaLnBrk="1" hangingPunct="1">
              <a:buSzPct val="70000"/>
              <a:buFont typeface="Courier New" pitchFamily="49" charset="0"/>
              <a:buChar char="o"/>
            </a:pPr>
            <a:r>
              <a:rPr lang="en-US" dirty="0" smtClean="0"/>
              <a:t>Optional</a:t>
            </a:r>
          </a:p>
        </p:txBody>
      </p:sp>
      <p:pic>
        <p:nvPicPr>
          <p:cNvPr id="38916" name="Picture 5" descr="MCBD04956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400800" y="4800600"/>
            <a:ext cx="2058988"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 y="304800"/>
            <a:ext cx="5638800" cy="1143000"/>
          </a:xfrm>
        </p:spPr>
        <p:txBody>
          <a:bodyPr/>
          <a:lstStyle/>
          <a:p>
            <a:pPr eaLnBrk="1" hangingPunct="1"/>
            <a:r>
              <a:rPr lang="en-US" sz="4000" dirty="0" smtClean="0"/>
              <a:t>Phase 7 – Draft Examination </a:t>
            </a:r>
            <a:br>
              <a:rPr lang="en-US" sz="4000" dirty="0" smtClean="0"/>
            </a:br>
            <a:r>
              <a:rPr lang="en-US" sz="4000" dirty="0" smtClean="0"/>
              <a:t>Report &amp; Management Letter</a:t>
            </a:r>
          </a:p>
        </p:txBody>
      </p:sp>
      <p:sp>
        <p:nvSpPr>
          <p:cNvPr id="39939" name="Rectangle 3"/>
          <p:cNvSpPr>
            <a:spLocks noGrp="1" noChangeArrowheads="1"/>
          </p:cNvSpPr>
          <p:nvPr>
            <p:ph type="body" idx="1"/>
          </p:nvPr>
        </p:nvSpPr>
        <p:spPr>
          <a:xfrm>
            <a:off x="152400" y="2133600"/>
            <a:ext cx="4473575" cy="4191000"/>
          </a:xfrm>
        </p:spPr>
        <p:txBody>
          <a:bodyPr/>
          <a:lstStyle/>
          <a:p>
            <a:pPr marL="222250" indent="-222250" eaLnBrk="1" hangingPunct="1">
              <a:lnSpc>
                <a:spcPct val="90000"/>
              </a:lnSpc>
              <a:spcBef>
                <a:spcPct val="0"/>
              </a:spcBef>
              <a:buFontTx/>
              <a:buNone/>
            </a:pPr>
            <a:r>
              <a:rPr lang="en-US" sz="2800" u="sng" dirty="0" smtClean="0"/>
              <a:t>Examination Report- Common Findings</a:t>
            </a:r>
          </a:p>
          <a:p>
            <a:pPr marL="635000" lvl="1" eaLnBrk="1" hangingPunct="1">
              <a:spcBef>
                <a:spcPct val="25000"/>
              </a:spcBef>
              <a:buFontTx/>
              <a:buChar char="•"/>
            </a:pPr>
            <a:r>
              <a:rPr lang="en-US" dirty="0" smtClean="0">
                <a:cs typeface="Times New Roman" pitchFamily="18" charset="0"/>
              </a:rPr>
              <a:t>Additional Reserves Needed</a:t>
            </a:r>
          </a:p>
          <a:p>
            <a:pPr marL="635000" lvl="1" eaLnBrk="1" hangingPunct="1">
              <a:spcBef>
                <a:spcPct val="25000"/>
              </a:spcBef>
              <a:buFontTx/>
              <a:buChar char="•"/>
            </a:pPr>
            <a:r>
              <a:rPr lang="en-US" dirty="0" smtClean="0">
                <a:cs typeface="Times New Roman" pitchFamily="18" charset="0"/>
              </a:rPr>
              <a:t>Asset Valuation- OTTI</a:t>
            </a:r>
          </a:p>
          <a:p>
            <a:pPr marL="635000" lvl="1" eaLnBrk="1" hangingPunct="1">
              <a:spcBef>
                <a:spcPct val="25000"/>
              </a:spcBef>
              <a:buFontTx/>
              <a:buChar char="•"/>
            </a:pPr>
            <a:r>
              <a:rPr lang="en-US" dirty="0" smtClean="0">
                <a:cs typeface="Times New Roman" pitchFamily="18" charset="0"/>
              </a:rPr>
              <a:t>Items not recorded in accordance with SAP </a:t>
            </a:r>
          </a:p>
        </p:txBody>
      </p:sp>
      <p:sp>
        <p:nvSpPr>
          <p:cNvPr id="39940" name="Rectangle 4"/>
          <p:cNvSpPr>
            <a:spLocks noChangeArrowheads="1"/>
          </p:cNvSpPr>
          <p:nvPr/>
        </p:nvSpPr>
        <p:spPr bwMode="auto">
          <a:xfrm>
            <a:off x="4495800" y="2133600"/>
            <a:ext cx="4495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2250" indent="-222250">
              <a:lnSpc>
                <a:spcPct val="90000"/>
              </a:lnSpc>
            </a:pPr>
            <a:r>
              <a:rPr lang="en-US" sz="2800" u="sng"/>
              <a:t>Management Report- Common Findings</a:t>
            </a:r>
          </a:p>
          <a:p>
            <a:pPr marL="635000" lvl="1" indent="-285750">
              <a:lnSpc>
                <a:spcPct val="80000"/>
              </a:lnSpc>
              <a:spcBef>
                <a:spcPct val="25000"/>
              </a:spcBef>
              <a:buFontTx/>
              <a:buChar char="•"/>
            </a:pPr>
            <a:r>
              <a:rPr lang="en-US" sz="2800">
                <a:cs typeface="Times New Roman" pitchFamily="18" charset="0"/>
              </a:rPr>
              <a:t>Proprietary Company Issues</a:t>
            </a:r>
          </a:p>
          <a:p>
            <a:pPr marL="635000" lvl="1" indent="-285750">
              <a:lnSpc>
                <a:spcPct val="80000"/>
              </a:lnSpc>
              <a:spcBef>
                <a:spcPct val="25000"/>
              </a:spcBef>
              <a:buFontTx/>
              <a:buChar char="•"/>
            </a:pPr>
            <a:r>
              <a:rPr lang="en-US" sz="2800">
                <a:cs typeface="Times New Roman" pitchFamily="18" charset="0"/>
              </a:rPr>
              <a:t>Prospective Risk Discussions</a:t>
            </a:r>
          </a:p>
          <a:p>
            <a:pPr marL="635000" lvl="1" indent="-285750">
              <a:lnSpc>
                <a:spcPct val="80000"/>
              </a:lnSpc>
              <a:spcBef>
                <a:spcPct val="25000"/>
              </a:spcBef>
              <a:buFontTx/>
              <a:buChar char="•"/>
            </a:pPr>
            <a:r>
              <a:rPr lang="en-US" sz="2800">
                <a:cs typeface="Times New Roman" pitchFamily="18" charset="0"/>
              </a:rPr>
              <a:t>Internal Control Deficiencies </a:t>
            </a:r>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6200" y="304800"/>
            <a:ext cx="5562600" cy="1143000"/>
          </a:xfrm>
        </p:spPr>
        <p:txBody>
          <a:bodyPr/>
          <a:lstStyle/>
          <a:p>
            <a:pPr algn="ctr"/>
            <a:r>
              <a:rPr lang="en-US" sz="4000" dirty="0" smtClean="0"/>
              <a:t>Post Examination Procedures</a:t>
            </a:r>
          </a:p>
        </p:txBody>
      </p:sp>
      <p:sp>
        <p:nvSpPr>
          <p:cNvPr id="40963" name="Rectangle 3"/>
          <p:cNvSpPr>
            <a:spLocks noGrp="1" noChangeArrowheads="1"/>
          </p:cNvSpPr>
          <p:nvPr>
            <p:ph type="body" idx="1"/>
          </p:nvPr>
        </p:nvSpPr>
        <p:spPr>
          <a:xfrm>
            <a:off x="152400" y="1524000"/>
            <a:ext cx="7696200" cy="4495800"/>
          </a:xfrm>
        </p:spPr>
        <p:txBody>
          <a:bodyPr/>
          <a:lstStyle/>
          <a:p>
            <a:pPr>
              <a:lnSpc>
                <a:spcPct val="80000"/>
              </a:lnSpc>
              <a:buFont typeface="Symbol" pitchFamily="18" charset="2"/>
              <a:buNone/>
            </a:pPr>
            <a:r>
              <a:rPr lang="en-US" sz="2800" dirty="0" smtClean="0"/>
              <a:t>The following activities should be performed after the examination report is issued and prior to the next examination: </a:t>
            </a:r>
          </a:p>
          <a:p>
            <a:pPr>
              <a:lnSpc>
                <a:spcPct val="80000"/>
              </a:lnSpc>
              <a:buFont typeface="Symbol" pitchFamily="18" charset="2"/>
              <a:buNone/>
            </a:pPr>
            <a:endParaRPr lang="en-US" sz="1800" dirty="0" smtClean="0"/>
          </a:p>
          <a:p>
            <a:pPr>
              <a:lnSpc>
                <a:spcPct val="80000"/>
              </a:lnSpc>
            </a:pPr>
            <a:r>
              <a:rPr lang="en-US" sz="2800" dirty="0" smtClean="0"/>
              <a:t>Follow up on examination findings </a:t>
            </a:r>
          </a:p>
          <a:p>
            <a:pPr>
              <a:lnSpc>
                <a:spcPct val="80000"/>
              </a:lnSpc>
            </a:pPr>
            <a:r>
              <a:rPr lang="en-US" sz="2800" dirty="0" smtClean="0"/>
              <a:t>Communication with financial analyst between examination dates</a:t>
            </a:r>
          </a:p>
          <a:p>
            <a:pPr>
              <a:lnSpc>
                <a:spcPct val="80000"/>
              </a:lnSpc>
            </a:pPr>
            <a:r>
              <a:rPr lang="en-US" sz="2800" dirty="0" smtClean="0"/>
              <a:t>Supervisory Report</a:t>
            </a:r>
          </a:p>
          <a:p>
            <a:pPr>
              <a:lnSpc>
                <a:spcPct val="80000"/>
              </a:lnSpc>
              <a:buFont typeface="Symbol" pitchFamily="18" charset="2"/>
              <a:buNone/>
            </a:pPr>
            <a:endParaRPr lang="en-US" sz="1800" dirty="0" smtClean="0"/>
          </a:p>
          <a:p>
            <a:pPr>
              <a:lnSpc>
                <a:spcPct val="80000"/>
              </a:lnSpc>
              <a:buFont typeface="Symbol" pitchFamily="18" charset="2"/>
              <a:buNone/>
            </a:pPr>
            <a:r>
              <a:rPr lang="en-US" sz="2800" dirty="0" smtClean="0"/>
              <a:t>The goal is to continually monitor the companies under examination, rather than to only perform examinations.</a:t>
            </a:r>
          </a:p>
          <a:p>
            <a:pPr>
              <a:lnSpc>
                <a:spcPct val="80000"/>
              </a:lnSpc>
              <a:buFont typeface="Symbol" pitchFamily="18" charset="2"/>
              <a:buNone/>
            </a:pPr>
            <a:endParaRPr lang="en-US" sz="2800" dirty="0" smtClean="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609600"/>
            <a:ext cx="5562600" cy="1143000"/>
          </a:xfrm>
        </p:spPr>
        <p:txBody>
          <a:bodyPr/>
          <a:lstStyle/>
          <a:p>
            <a:r>
              <a:rPr lang="en-US" smtClean="0"/>
              <a:t>Questions</a:t>
            </a:r>
          </a:p>
        </p:txBody>
      </p:sp>
      <p:pic>
        <p:nvPicPr>
          <p:cNvPr id="41987" name="Picture 3" descr="MCj044149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905000"/>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66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a:xfrm>
            <a:off x="76200" y="304800"/>
            <a:ext cx="6172200" cy="762000"/>
          </a:xfrm>
          <a:extLst/>
        </p:spPr>
        <p:txBody>
          <a:bodyPr lIns="90488" tIns="44450" rIns="90488" bIns="44450"/>
          <a:lstStyle/>
          <a:p>
            <a:pPr fontAlgn="auto">
              <a:spcAft>
                <a:spcPts val="0"/>
              </a:spcAft>
              <a:defRPr/>
            </a:pPr>
            <a:r>
              <a:rPr lang="en-US" sz="4000" dirty="0" smtClean="0"/>
              <a:t>Handbook - Annual Level 1 Procedures</a:t>
            </a:r>
            <a:endParaRPr lang="en-US" sz="4000" dirty="0"/>
          </a:p>
        </p:txBody>
      </p:sp>
      <p:sp>
        <p:nvSpPr>
          <p:cNvPr id="447491" name="Rectangle 3"/>
          <p:cNvSpPr>
            <a:spLocks noGrp="1" noChangeArrowheads="1"/>
          </p:cNvSpPr>
          <p:nvPr>
            <p:ph sz="half" idx="1"/>
          </p:nvPr>
        </p:nvSpPr>
        <p:spPr>
          <a:xfrm>
            <a:off x="76200" y="1447800"/>
            <a:ext cx="8229600" cy="5105400"/>
          </a:xfrm>
          <a:extLst/>
        </p:spPr>
        <p:txBody>
          <a:bodyPr lIns="90488" tIns="44450" rIns="90488" bIns="44450" rtlCol="0">
            <a:normAutofit lnSpcReduction="10000"/>
          </a:bodyPr>
          <a:lstStyle/>
          <a:p>
            <a:pPr fontAlgn="auto">
              <a:lnSpc>
                <a:spcPct val="80000"/>
              </a:lnSpc>
              <a:spcAft>
                <a:spcPts val="0"/>
              </a:spcAft>
              <a:buFont typeface="Arial" pitchFamily="34" charset="0"/>
              <a:buChar char="•"/>
              <a:defRPr/>
            </a:pPr>
            <a:r>
              <a:rPr lang="en-US" sz="3000" dirty="0"/>
              <a:t>Background Analysis</a:t>
            </a:r>
          </a:p>
          <a:p>
            <a:pPr lvl="1" fontAlgn="auto">
              <a:lnSpc>
                <a:spcPct val="80000"/>
              </a:lnSpc>
              <a:spcAft>
                <a:spcPts val="0"/>
              </a:spcAft>
              <a:buSzPct val="70000"/>
              <a:buFont typeface="Courier New" pitchFamily="49" charset="0"/>
              <a:buChar char="o"/>
              <a:defRPr/>
            </a:pPr>
            <a:r>
              <a:rPr lang="en-US" sz="2600" dirty="0"/>
              <a:t>Last priority designation, inter-department communication, regulatory actions, NRSRO </a:t>
            </a:r>
            <a:r>
              <a:rPr lang="en-US" sz="2600" dirty="0" smtClean="0"/>
              <a:t>rating</a:t>
            </a:r>
            <a:endParaRPr lang="en-US" sz="2600" dirty="0"/>
          </a:p>
          <a:p>
            <a:pPr fontAlgn="auto">
              <a:lnSpc>
                <a:spcPct val="80000"/>
              </a:lnSpc>
              <a:spcAft>
                <a:spcPts val="0"/>
              </a:spcAft>
              <a:buFont typeface="Arial" pitchFamily="34" charset="0"/>
              <a:buChar char="•"/>
              <a:defRPr/>
            </a:pPr>
            <a:r>
              <a:rPr lang="en-US" sz="3000" dirty="0"/>
              <a:t>Management Assessment</a:t>
            </a:r>
          </a:p>
          <a:p>
            <a:pPr lvl="1" fontAlgn="auto">
              <a:lnSpc>
                <a:spcPct val="80000"/>
              </a:lnSpc>
              <a:spcAft>
                <a:spcPts val="0"/>
              </a:spcAft>
              <a:buSzPct val="70000"/>
              <a:buFont typeface="Courier New" pitchFamily="49" charset="0"/>
              <a:buChar char="o"/>
              <a:defRPr/>
            </a:pPr>
            <a:r>
              <a:rPr lang="en-US" sz="2600" dirty="0"/>
              <a:t>Shift in management or philosophy</a:t>
            </a:r>
          </a:p>
          <a:p>
            <a:pPr fontAlgn="auto">
              <a:lnSpc>
                <a:spcPct val="80000"/>
              </a:lnSpc>
              <a:spcAft>
                <a:spcPts val="0"/>
              </a:spcAft>
              <a:buFont typeface="Arial" pitchFamily="34" charset="0"/>
              <a:buChar char="•"/>
              <a:defRPr/>
            </a:pPr>
            <a:r>
              <a:rPr lang="en-US" sz="3000" dirty="0"/>
              <a:t>Balance Sheet Assessment</a:t>
            </a:r>
          </a:p>
          <a:p>
            <a:pPr fontAlgn="auto">
              <a:lnSpc>
                <a:spcPct val="80000"/>
              </a:lnSpc>
              <a:spcAft>
                <a:spcPts val="0"/>
              </a:spcAft>
              <a:buFont typeface="Arial" pitchFamily="34" charset="0"/>
              <a:buChar char="•"/>
              <a:defRPr/>
            </a:pPr>
            <a:r>
              <a:rPr lang="en-US" sz="3000" dirty="0"/>
              <a:t>Operations Assessment</a:t>
            </a:r>
          </a:p>
          <a:p>
            <a:pPr fontAlgn="auto">
              <a:lnSpc>
                <a:spcPct val="80000"/>
              </a:lnSpc>
              <a:spcAft>
                <a:spcPts val="0"/>
              </a:spcAft>
              <a:buFont typeface="Arial" pitchFamily="34" charset="0"/>
              <a:buChar char="•"/>
              <a:defRPr/>
            </a:pPr>
            <a:r>
              <a:rPr lang="en-US" sz="3000" dirty="0"/>
              <a:t>Investment Practices</a:t>
            </a:r>
          </a:p>
          <a:p>
            <a:pPr fontAlgn="auto">
              <a:lnSpc>
                <a:spcPct val="80000"/>
              </a:lnSpc>
              <a:spcAft>
                <a:spcPts val="0"/>
              </a:spcAft>
              <a:buFont typeface="Arial" pitchFamily="34" charset="0"/>
              <a:buChar char="•"/>
              <a:defRPr/>
            </a:pPr>
            <a:r>
              <a:rPr lang="en-US" sz="3000" dirty="0"/>
              <a:t>Review of Disclosures</a:t>
            </a:r>
          </a:p>
          <a:p>
            <a:pPr lvl="1" fontAlgn="auto">
              <a:lnSpc>
                <a:spcPct val="80000"/>
              </a:lnSpc>
              <a:spcAft>
                <a:spcPts val="0"/>
              </a:spcAft>
              <a:buSzPct val="70000"/>
              <a:buFont typeface="Courier New" pitchFamily="49" charset="0"/>
              <a:buChar char="o"/>
              <a:defRPr/>
            </a:pPr>
            <a:r>
              <a:rPr lang="en-US" sz="2600" dirty="0" smtClean="0"/>
              <a:t>Notes to Financial Statements, </a:t>
            </a:r>
            <a:r>
              <a:rPr lang="en-US" sz="2600" dirty="0"/>
              <a:t>General Interrogatories, etc.</a:t>
            </a:r>
          </a:p>
          <a:p>
            <a:pPr fontAlgn="auto">
              <a:lnSpc>
                <a:spcPct val="80000"/>
              </a:lnSpc>
              <a:spcAft>
                <a:spcPts val="0"/>
              </a:spcAft>
              <a:buFont typeface="Arial" pitchFamily="34" charset="0"/>
              <a:buChar char="•"/>
              <a:defRPr/>
            </a:pPr>
            <a:r>
              <a:rPr lang="en-US" sz="3000" dirty="0"/>
              <a:t>Assessment of Latest Examination Report and Results</a:t>
            </a:r>
          </a:p>
        </p:txBody>
      </p:sp>
      <p:sp>
        <p:nvSpPr>
          <p:cNvPr id="4" name="Slide Number Placeholder 3"/>
          <p:cNvSpPr>
            <a:spLocks noGrp="1"/>
          </p:cNvSpPr>
          <p:nvPr>
            <p:ph type="sldNum" sz="quarter" idx="12"/>
          </p:nvPr>
        </p:nvSpPr>
        <p:spPr/>
        <p:txBody>
          <a:bodyPr/>
          <a:lstStyle/>
          <a:p>
            <a:pPr>
              <a:defRPr/>
            </a:pPr>
            <a:fld id="{CF84B339-C394-4F1E-98D5-B379915FA765}" type="slidenum">
              <a:rPr lang="en-US" smtClean="0"/>
              <a:pPr>
                <a:defRPr/>
              </a:pPr>
              <a:t>7</a:t>
            </a:fld>
            <a:endParaRPr lang="en-US"/>
          </a:p>
        </p:txBody>
      </p:sp>
    </p:spTree>
    <p:extLst>
      <p:ext uri="{BB962C8B-B14F-4D97-AF65-F5344CB8AC3E}">
        <p14:creationId xmlns:p14="http://schemas.microsoft.com/office/powerpoint/2010/main" val="220445285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685800"/>
            <a:ext cx="381000" cy="4495800"/>
          </a:xfrm>
        </p:spPr>
        <p:txBody>
          <a:bodyPr/>
          <a:lstStyle/>
          <a:p>
            <a:r>
              <a:rPr lang="en-US" smtClean="0"/>
              <a:t>FAH</a:t>
            </a:r>
          </a:p>
        </p:txBody>
      </p:sp>
      <p:pic>
        <p:nvPicPr>
          <p:cNvPr id="8195" name="Picture 3" descr="08-FAH-03-Checkl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50"/>
            <a:ext cx="9144000" cy="6864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8</a:t>
            </a:fld>
            <a:endParaRPr lang="en-US"/>
          </a:p>
        </p:txBody>
      </p:sp>
    </p:spTree>
    <p:extLst>
      <p:ext uri="{BB962C8B-B14F-4D97-AF65-F5344CB8AC3E}">
        <p14:creationId xmlns:p14="http://schemas.microsoft.com/office/powerpoint/2010/main" val="4120430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76200" y="304800"/>
            <a:ext cx="6096000" cy="609600"/>
          </a:xfrm>
        </p:spPr>
        <p:txBody>
          <a:bodyPr/>
          <a:lstStyle/>
          <a:p>
            <a:pPr fontAlgn="auto">
              <a:spcAft>
                <a:spcPts val="0"/>
              </a:spcAft>
              <a:defRPr/>
            </a:pPr>
            <a:r>
              <a:rPr lang="en-US" sz="4000" dirty="0" smtClean="0"/>
              <a:t>Handbook - Annual Level 1 Procedures</a:t>
            </a:r>
            <a:endParaRPr lang="en-US" sz="4000" dirty="0"/>
          </a:p>
        </p:txBody>
      </p:sp>
      <p:sp>
        <p:nvSpPr>
          <p:cNvPr id="445443" name="Rectangle 3"/>
          <p:cNvSpPr>
            <a:spLocks noGrp="1" noChangeArrowheads="1"/>
          </p:cNvSpPr>
          <p:nvPr>
            <p:ph idx="1"/>
          </p:nvPr>
        </p:nvSpPr>
        <p:spPr>
          <a:xfrm>
            <a:off x="76200" y="1524000"/>
            <a:ext cx="7924800" cy="4724400"/>
          </a:xfrm>
        </p:spPr>
        <p:txBody>
          <a:bodyPr rtlCol="0">
            <a:normAutofit fontScale="92500" lnSpcReduction="10000"/>
          </a:bodyPr>
          <a:lstStyle/>
          <a:p>
            <a:pPr fontAlgn="auto">
              <a:lnSpc>
                <a:spcPct val="90000"/>
              </a:lnSpc>
              <a:spcAft>
                <a:spcPts val="0"/>
              </a:spcAft>
              <a:buFont typeface="Arial" pitchFamily="34" charset="0"/>
              <a:buChar char="•"/>
              <a:defRPr/>
            </a:pPr>
            <a:r>
              <a:rPr lang="en-US" sz="3600" dirty="0" smtClean="0"/>
              <a:t>Overall high-level review of insurer</a:t>
            </a:r>
          </a:p>
          <a:p>
            <a:pPr fontAlgn="auto">
              <a:lnSpc>
                <a:spcPct val="90000"/>
              </a:lnSpc>
              <a:spcAft>
                <a:spcPts val="0"/>
              </a:spcAft>
              <a:buFont typeface="Arial" pitchFamily="34" charset="0"/>
              <a:buChar char="•"/>
              <a:defRPr/>
            </a:pPr>
            <a:r>
              <a:rPr lang="en-US" sz="3600" dirty="0" smtClean="0"/>
              <a:t>At </a:t>
            </a:r>
            <a:r>
              <a:rPr lang="en-US" sz="3600" dirty="0"/>
              <a:t>the conclusion of the Level 1, the analyst </a:t>
            </a:r>
            <a:r>
              <a:rPr lang="en-US" sz="3600" dirty="0" smtClean="0"/>
              <a:t>is directed as to whether greater analysis must be completed within the Level </a:t>
            </a:r>
            <a:r>
              <a:rPr lang="en-US" sz="3600" dirty="0"/>
              <a:t>2 </a:t>
            </a:r>
            <a:r>
              <a:rPr lang="en-US" sz="3600" dirty="0" smtClean="0"/>
              <a:t>procedures given risk discovered in Level 1</a:t>
            </a:r>
            <a:endParaRPr lang="en-US" sz="3600" dirty="0"/>
          </a:p>
          <a:p>
            <a:pPr lvl="1" fontAlgn="auto">
              <a:lnSpc>
                <a:spcPct val="90000"/>
              </a:lnSpc>
              <a:spcAft>
                <a:spcPts val="0"/>
              </a:spcAft>
              <a:buSzPct val="70000"/>
              <a:buFont typeface="Courier New" pitchFamily="49" charset="0"/>
              <a:buChar char="o"/>
              <a:defRPr/>
            </a:pPr>
            <a:r>
              <a:rPr lang="en-US" sz="3200" dirty="0" smtClean="0"/>
              <a:t>For example, does the insurer have complex affiliated agreements in place that would require further detailed review beyond discovery work completed within </a:t>
            </a:r>
            <a:r>
              <a:rPr lang="en-US" sz="3200" dirty="0"/>
              <a:t>Level 1?</a:t>
            </a:r>
          </a:p>
          <a:p>
            <a:pPr fontAlgn="auto">
              <a:lnSpc>
                <a:spcPct val="90000"/>
              </a:lnSpc>
              <a:spcAft>
                <a:spcPts val="0"/>
              </a:spcAft>
              <a:buFont typeface="Arial" pitchFamily="34" charset="0"/>
              <a:buChar char="»"/>
              <a:defRPr/>
            </a:pPr>
            <a:endParaRPr lang="en-US" sz="3600" dirty="0"/>
          </a:p>
        </p:txBody>
      </p:sp>
      <p:sp>
        <p:nvSpPr>
          <p:cNvPr id="3" name="Slide Number Placeholder 2"/>
          <p:cNvSpPr>
            <a:spLocks noGrp="1"/>
          </p:cNvSpPr>
          <p:nvPr>
            <p:ph type="sldNum" sz="quarter" idx="12"/>
          </p:nvPr>
        </p:nvSpPr>
        <p:spPr/>
        <p:txBody>
          <a:bodyPr/>
          <a:lstStyle/>
          <a:p>
            <a:pPr>
              <a:defRPr/>
            </a:pPr>
            <a:fld id="{CF84B339-C394-4F1E-98D5-B379915FA765}" type="slidenum">
              <a:rPr lang="en-US" smtClean="0"/>
              <a:pPr>
                <a:defRPr/>
              </a:pPr>
              <a:t>9</a:t>
            </a:fld>
            <a:endParaRPr lang="en-US"/>
          </a:p>
        </p:txBody>
      </p:sp>
    </p:spTree>
    <p:extLst>
      <p:ext uri="{BB962C8B-B14F-4D97-AF65-F5344CB8AC3E}">
        <p14:creationId xmlns:p14="http://schemas.microsoft.com/office/powerpoint/2010/main" val="165870428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aettenschweiler"/>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1976</TotalTime>
  <Words>6100</Words>
  <Application>Microsoft Office PowerPoint</Application>
  <PresentationFormat>On-screen Show (4:3)</PresentationFormat>
  <Paragraphs>838</Paragraphs>
  <Slides>66</Slides>
  <Notes>64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Default Design</vt:lpstr>
      <vt:lpstr>Worksheet</vt:lpstr>
      <vt:lpstr>Financial Analysis </vt:lpstr>
      <vt:lpstr>Presentation Overview</vt:lpstr>
      <vt:lpstr>NAIC Financial Analysis Handbook</vt:lpstr>
      <vt:lpstr>Financial Analysis Handbook</vt:lpstr>
      <vt:lpstr>Handbook - Risk-Focused Financial Analysis</vt:lpstr>
      <vt:lpstr>Handbook - Analyst Reference Guide Example - Investments</vt:lpstr>
      <vt:lpstr>Handbook - Annual Level 1 Procedures</vt:lpstr>
      <vt:lpstr>FAH</vt:lpstr>
      <vt:lpstr>Handbook - Annual Level 1 Procedures</vt:lpstr>
      <vt:lpstr>Handbook – Annual Level 2 Procedures</vt:lpstr>
      <vt:lpstr>Handbook – Supplemental Procedures</vt:lpstr>
      <vt:lpstr>Handbook – Supplemental Procedures Management Considerations</vt:lpstr>
      <vt:lpstr>Handbook – Supplemental Procedures Management Considerations</vt:lpstr>
      <vt:lpstr>Handbook – Supplemental Procedures Audited Financial Report</vt:lpstr>
      <vt:lpstr>Handbook – Supplemental Procedures Statement of Actuarial Opinion and Actuarial Opinion Summary</vt:lpstr>
      <vt:lpstr>Handbook – Supplemental Procedures Management’s Discussion and Analysis</vt:lpstr>
      <vt:lpstr>Handbook – Supplemental Procedures Holding Company Analysis</vt:lpstr>
      <vt:lpstr>Handbook – Holding Company Analysis</vt:lpstr>
      <vt:lpstr>Holding Company Analysis Considerations</vt:lpstr>
      <vt:lpstr>Link to SEC Filings</vt:lpstr>
      <vt:lpstr>Lead State Report</vt:lpstr>
      <vt:lpstr>Handbook - Quarterly Procedures</vt:lpstr>
      <vt:lpstr>I-SITE Categories Page</vt:lpstr>
      <vt:lpstr>PowerPoint Presentation</vt:lpstr>
      <vt:lpstr>Financial Profile Reports </vt:lpstr>
      <vt:lpstr>Insurer Profile Summary</vt:lpstr>
      <vt:lpstr>PowerPoint Presentation</vt:lpstr>
      <vt:lpstr>Risk-Focused Exams</vt:lpstr>
      <vt:lpstr>What is a Financial Examination?</vt:lpstr>
      <vt:lpstr>Why Conduct Financial Exams?</vt:lpstr>
      <vt:lpstr>Why Conduct Financial Exams?</vt:lpstr>
      <vt:lpstr>PowerPoint Presentation</vt:lpstr>
      <vt:lpstr>Roles of Examiner and Analyst</vt:lpstr>
      <vt:lpstr>Roles of Examiner and Analyst</vt:lpstr>
      <vt:lpstr>Roles of Examiner and Analyst</vt:lpstr>
      <vt:lpstr>Conducting Examinations</vt:lpstr>
      <vt:lpstr>Model Law on Examinations</vt:lpstr>
      <vt:lpstr>Examination Classifications</vt:lpstr>
      <vt:lpstr>Examination Classifications</vt:lpstr>
      <vt:lpstr>Examination Classifications</vt:lpstr>
      <vt:lpstr>Key Examination Participants</vt:lpstr>
      <vt:lpstr>Risk-Focused Exam Approach</vt:lpstr>
      <vt:lpstr>Risk-Focused Surveillance</vt:lpstr>
      <vt:lpstr>Risk-Focused Surveillance</vt:lpstr>
      <vt:lpstr>Risk Assessment Matrix</vt:lpstr>
      <vt:lpstr>Seven Phase Examination Process</vt:lpstr>
      <vt:lpstr>PowerPoint Presentation</vt:lpstr>
      <vt:lpstr>Steps to Phase 1, Part 1</vt:lpstr>
      <vt:lpstr>Parts to Phase 1</vt:lpstr>
      <vt:lpstr>Phase 2 – Identify and Assess Inherent Risk</vt:lpstr>
      <vt:lpstr>Phase 2 – Identify and Assess Inherent Risk</vt:lpstr>
      <vt:lpstr>Phase 2 – Identify and Assess Inherent Risk</vt:lpstr>
      <vt:lpstr>CALCULATED OVERALL INHERENT RISK</vt:lpstr>
      <vt:lpstr>Phase 3 - Control Identification &amp; Evaluation</vt:lpstr>
      <vt:lpstr>Phase 3 – Risk Mitigation Strategies</vt:lpstr>
      <vt:lpstr>Phase 3 – Risk Mitigation  Strategies</vt:lpstr>
      <vt:lpstr>Phase 3 - Utilization of Existing Work</vt:lpstr>
      <vt:lpstr>Phase 4 – Determine Residual Risk</vt:lpstr>
      <vt:lpstr>Phase 4 – Residual Risk Grid</vt:lpstr>
      <vt:lpstr>Phase 5 – Establish/Conduct Exam Procedures</vt:lpstr>
      <vt:lpstr>Phase 6 – Update Prioritization &amp; Supervisory Plan</vt:lpstr>
      <vt:lpstr>Phase 7 – Draft Examination  Report &amp; Management Letter</vt:lpstr>
      <vt:lpstr>Phase 7 – Draft Examination  Report &amp; Management Letter</vt:lpstr>
      <vt:lpstr>Phase 7 – Draft Examination  Report &amp; Management Letter</vt:lpstr>
      <vt:lpstr>Post Examination Procedures</vt:lpstr>
      <vt:lpstr>Questions</vt:lpstr>
    </vt:vector>
  </TitlesOfParts>
  <Company>NAIC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the Cost of Regulatory Compliance</dc:title>
  <dc:creator>mmanring</dc:creator>
  <cp:lastModifiedBy>Amy Lopez</cp:lastModifiedBy>
  <cp:revision>81</cp:revision>
  <cp:lastPrinted>2012-07-11T22:04:45Z</cp:lastPrinted>
  <dcterms:created xsi:type="dcterms:W3CDTF">2009-08-26T20:04:16Z</dcterms:created>
  <dcterms:modified xsi:type="dcterms:W3CDTF">2012-11-14T15:30:25Z</dcterms:modified>
</cp:coreProperties>
</file>