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 id="2147483728" r:id="rId2"/>
  </p:sldMasterIdLst>
  <p:notesMasterIdLst>
    <p:notesMasterId r:id="rId86"/>
  </p:notesMasterIdLst>
  <p:handoutMasterIdLst>
    <p:handoutMasterId r:id="rId87"/>
  </p:handoutMasterIdLst>
  <p:sldIdLst>
    <p:sldId id="510" r:id="rId3"/>
    <p:sldId id="511" r:id="rId4"/>
    <p:sldId id="512" r:id="rId5"/>
    <p:sldId id="513" r:id="rId6"/>
    <p:sldId id="514" r:id="rId7"/>
    <p:sldId id="515" r:id="rId8"/>
    <p:sldId id="516" r:id="rId9"/>
    <p:sldId id="517" r:id="rId10"/>
    <p:sldId id="518" r:id="rId11"/>
    <p:sldId id="519" r:id="rId12"/>
    <p:sldId id="520" r:id="rId13"/>
    <p:sldId id="521" r:id="rId14"/>
    <p:sldId id="522" r:id="rId15"/>
    <p:sldId id="523" r:id="rId16"/>
    <p:sldId id="524" r:id="rId17"/>
    <p:sldId id="525" r:id="rId18"/>
    <p:sldId id="526" r:id="rId19"/>
    <p:sldId id="527" r:id="rId20"/>
    <p:sldId id="528" r:id="rId21"/>
    <p:sldId id="529" r:id="rId22"/>
    <p:sldId id="530" r:id="rId23"/>
    <p:sldId id="531" r:id="rId24"/>
    <p:sldId id="532" r:id="rId25"/>
    <p:sldId id="533" r:id="rId26"/>
    <p:sldId id="534" r:id="rId27"/>
    <p:sldId id="535" r:id="rId28"/>
    <p:sldId id="536" r:id="rId29"/>
    <p:sldId id="537" r:id="rId30"/>
    <p:sldId id="538" r:id="rId31"/>
    <p:sldId id="539" r:id="rId32"/>
    <p:sldId id="540" r:id="rId33"/>
    <p:sldId id="541" r:id="rId34"/>
    <p:sldId id="542" r:id="rId35"/>
    <p:sldId id="543" r:id="rId36"/>
    <p:sldId id="544" r:id="rId37"/>
    <p:sldId id="545" r:id="rId38"/>
    <p:sldId id="546" r:id="rId39"/>
    <p:sldId id="547" r:id="rId40"/>
    <p:sldId id="548" r:id="rId41"/>
    <p:sldId id="549" r:id="rId42"/>
    <p:sldId id="550" r:id="rId43"/>
    <p:sldId id="551" r:id="rId44"/>
    <p:sldId id="552" r:id="rId45"/>
    <p:sldId id="553" r:id="rId46"/>
    <p:sldId id="554" r:id="rId47"/>
    <p:sldId id="555" r:id="rId48"/>
    <p:sldId id="556" r:id="rId49"/>
    <p:sldId id="557" r:id="rId50"/>
    <p:sldId id="558" r:id="rId51"/>
    <p:sldId id="437" r:id="rId52"/>
    <p:sldId id="438" r:id="rId53"/>
    <p:sldId id="439" r:id="rId54"/>
    <p:sldId id="440" r:id="rId55"/>
    <p:sldId id="441" r:id="rId56"/>
    <p:sldId id="442" r:id="rId57"/>
    <p:sldId id="443" r:id="rId58"/>
    <p:sldId id="444" r:id="rId59"/>
    <p:sldId id="445" r:id="rId60"/>
    <p:sldId id="446" r:id="rId61"/>
    <p:sldId id="447" r:id="rId62"/>
    <p:sldId id="448" r:id="rId63"/>
    <p:sldId id="449" r:id="rId64"/>
    <p:sldId id="450" r:id="rId65"/>
    <p:sldId id="451" r:id="rId66"/>
    <p:sldId id="452" r:id="rId67"/>
    <p:sldId id="453" r:id="rId68"/>
    <p:sldId id="454" r:id="rId69"/>
    <p:sldId id="455" r:id="rId70"/>
    <p:sldId id="456" r:id="rId71"/>
    <p:sldId id="457" r:id="rId72"/>
    <p:sldId id="458" r:id="rId73"/>
    <p:sldId id="459" r:id="rId74"/>
    <p:sldId id="460" r:id="rId75"/>
    <p:sldId id="461" r:id="rId76"/>
    <p:sldId id="462" r:id="rId77"/>
    <p:sldId id="463" r:id="rId78"/>
    <p:sldId id="464" r:id="rId79"/>
    <p:sldId id="465" r:id="rId80"/>
    <p:sldId id="466" r:id="rId81"/>
    <p:sldId id="467" r:id="rId82"/>
    <p:sldId id="468" r:id="rId83"/>
    <p:sldId id="469" r:id="rId84"/>
    <p:sldId id="470" r:id="rId85"/>
  </p:sldIdLst>
  <p:sldSz cx="9144000" cy="6858000" type="screen4x3"/>
  <p:notesSz cx="6881813" cy="9296400"/>
  <p:custDataLst>
    <p:tags r:id="rId88"/>
  </p:custDataLst>
  <p:defaultTextStyle>
    <a:defPPr>
      <a:defRPr lang="en-US"/>
    </a:defPPr>
    <a:lvl1pPr algn="l" rtl="0" fontAlgn="base">
      <a:spcBef>
        <a:spcPct val="0"/>
      </a:spcBef>
      <a:spcAft>
        <a:spcPct val="0"/>
      </a:spcAft>
      <a:defRPr sz="2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9FBFFF"/>
    <a:srgbClr val="377AFF"/>
    <a:srgbClr val="245A75"/>
    <a:srgbClr val="8AC2E9"/>
    <a:srgbClr val="AB9C8F"/>
    <a:srgbClr val="5F574F"/>
    <a:srgbClr val="E0E6B0"/>
    <a:srgbClr val="DBE5EA"/>
    <a:srgbClr val="76BC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80" autoAdjust="0"/>
    <p:restoredTop sz="99702" autoAdjust="0"/>
  </p:normalViewPr>
  <p:slideViewPr>
    <p:cSldViewPr>
      <p:cViewPr>
        <p:scale>
          <a:sx n="80" d="100"/>
          <a:sy n="80" d="100"/>
        </p:scale>
        <p:origin x="-594"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2"/>
    </p:cViewPr>
  </p:sorterViewPr>
  <p:notesViewPr>
    <p:cSldViewPr>
      <p:cViewPr>
        <p:scale>
          <a:sx n="100" d="100"/>
          <a:sy n="100" d="100"/>
        </p:scale>
        <p:origin x="-1158" y="-7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58" name="Rectangle 4"/>
          <p:cNvSpPr>
            <a:spLocks noChangeArrowheads="1"/>
          </p:cNvSpPr>
          <p:nvPr/>
        </p:nvSpPr>
        <p:spPr bwMode="auto">
          <a:xfrm>
            <a:off x="2792413" y="9010650"/>
            <a:ext cx="1277937"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defTabSz="901700">
              <a:lnSpc>
                <a:spcPct val="88000"/>
              </a:lnSpc>
              <a:spcBef>
                <a:spcPct val="50000"/>
              </a:spcBef>
              <a:buFont typeface="Arial" pitchFamily="34" charset="0"/>
              <a:buNone/>
            </a:pPr>
            <a:r>
              <a:rPr lang="en-US" sz="800"/>
              <a:t>© 2010 Fair Isaac Corporation. Confidential. </a:t>
            </a:r>
          </a:p>
        </p:txBody>
      </p:sp>
      <p:sp>
        <p:nvSpPr>
          <p:cNvPr id="429059" name="Rectangle 6"/>
          <p:cNvSpPr>
            <a:spLocks noChangeArrowheads="1"/>
          </p:cNvSpPr>
          <p:nvPr/>
        </p:nvSpPr>
        <p:spPr bwMode="auto">
          <a:xfrm>
            <a:off x="4787900" y="8899525"/>
            <a:ext cx="8715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89" tIns="0" rIns="18889" bIns="0" anchor="b"/>
          <a:lstStyle/>
          <a:p>
            <a:pPr algn="r" defTabSz="901700">
              <a:lnSpc>
                <a:spcPct val="88000"/>
              </a:lnSpc>
              <a:buFont typeface="Arial" pitchFamily="34" charset="0"/>
              <a:buNone/>
            </a:pPr>
            <a:r>
              <a:rPr lang="en-US" sz="800" i="1"/>
              <a:t>Page </a:t>
            </a:r>
            <a:fld id="{6080FF02-78CE-447F-AD38-F45BB80B3597}" type="slidenum">
              <a:rPr lang="en-US" sz="800" i="1"/>
              <a:pPr algn="r" defTabSz="901700">
                <a:lnSpc>
                  <a:spcPct val="88000"/>
                </a:lnSpc>
                <a:buFont typeface="Arial" pitchFamily="34" charset="0"/>
                <a:buNone/>
              </a:pPr>
              <a:t>‹#›</a:t>
            </a:fld>
            <a:endParaRPr lang="en-US" sz="800" i="1"/>
          </a:p>
        </p:txBody>
      </p:sp>
    </p:spTree>
    <p:extLst>
      <p:ext uri="{BB962C8B-B14F-4D97-AF65-F5344CB8AC3E}">
        <p14:creationId xmlns:p14="http://schemas.microsoft.com/office/powerpoint/2010/main" val="475722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8"/>
          <p:cNvSpPr>
            <a:spLocks noGrp="1" noRot="1" noChangeAspect="1" noChangeArrowheads="1" noTextEdit="1"/>
          </p:cNvSpPr>
          <p:nvPr>
            <p:ph type="sldImg" idx="2"/>
          </p:nvPr>
        </p:nvSpPr>
        <p:spPr bwMode="gray">
          <a:xfrm>
            <a:off x="1046163" y="228600"/>
            <a:ext cx="4627562" cy="34718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7" name="Rectangle 9"/>
          <p:cNvSpPr>
            <a:spLocks noGrp="1" noChangeArrowheads="1"/>
          </p:cNvSpPr>
          <p:nvPr>
            <p:ph type="body" sz="quarter" idx="3"/>
          </p:nvPr>
        </p:nvSpPr>
        <p:spPr bwMode="gray">
          <a:xfrm>
            <a:off x="1076325" y="3810000"/>
            <a:ext cx="4557713" cy="5030788"/>
          </a:xfrm>
          <a:prstGeom prst="rect">
            <a:avLst/>
          </a:prstGeom>
          <a:noFill/>
          <a:ln w="9525">
            <a:noFill/>
            <a:miter lim="800000"/>
            <a:headEnd/>
            <a:tailEnd/>
          </a:ln>
          <a:effectLst/>
        </p:spPr>
        <p:txBody>
          <a:bodyPr vert="horz" wrap="square" lIns="0" tIns="45652" rIns="0" bIns="45652" numCol="1" anchor="t" anchorCtr="0" compatLnSpc="1">
            <a:prstTxWarp prst="textNoShape">
              <a:avLst/>
            </a:prstTxWarp>
          </a:bodyPr>
          <a:lstStyle/>
          <a:p>
            <a:pPr lvl="0"/>
            <a:r>
              <a:rPr lang="en-US" noProof="0" smtClean="0"/>
              <a:t>This is where you write your notes...</a:t>
            </a:r>
          </a:p>
        </p:txBody>
      </p:sp>
      <p:sp>
        <p:nvSpPr>
          <p:cNvPr id="217092" name="Rectangle 10"/>
          <p:cNvSpPr>
            <a:spLocks noChangeArrowheads="1"/>
          </p:cNvSpPr>
          <p:nvPr/>
        </p:nvSpPr>
        <p:spPr bwMode="gray">
          <a:xfrm>
            <a:off x="1116013" y="9010650"/>
            <a:ext cx="12731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defTabSz="901700">
              <a:lnSpc>
                <a:spcPct val="88000"/>
              </a:lnSpc>
              <a:spcBef>
                <a:spcPct val="50000"/>
              </a:spcBef>
            </a:pPr>
            <a:r>
              <a:rPr lang="en-US" sz="800"/>
              <a:t>© 2010 Fair Isaac Corporation. Confidential. </a:t>
            </a:r>
          </a:p>
        </p:txBody>
      </p:sp>
      <p:sp>
        <p:nvSpPr>
          <p:cNvPr id="2062" name="Rectangle 14"/>
          <p:cNvSpPr>
            <a:spLocks noGrp="1" noChangeArrowheads="1"/>
          </p:cNvSpPr>
          <p:nvPr>
            <p:ph type="sldNum" sz="quarter" idx="5"/>
          </p:nvPr>
        </p:nvSpPr>
        <p:spPr bwMode="gray">
          <a:xfrm>
            <a:off x="3967163" y="8997950"/>
            <a:ext cx="1692275" cy="106363"/>
          </a:xfrm>
          <a:prstGeom prst="rect">
            <a:avLst/>
          </a:prstGeom>
          <a:noFill/>
          <a:ln w="9525">
            <a:noFill/>
            <a:miter lim="800000"/>
            <a:headEnd/>
            <a:tailEnd/>
          </a:ln>
          <a:effectLst/>
        </p:spPr>
        <p:txBody>
          <a:bodyPr vert="horz" wrap="square" lIns="18889" tIns="0" rIns="18889" bIns="0" numCol="1" anchor="b" anchorCtr="0" compatLnSpc="1">
            <a:prstTxWarp prst="textNoShape">
              <a:avLst/>
            </a:prstTxWarp>
          </a:bodyPr>
          <a:lstStyle>
            <a:lvl1pPr algn="r" defTabSz="902929" eaLnBrk="1" hangingPunct="1">
              <a:lnSpc>
                <a:spcPct val="88000"/>
              </a:lnSpc>
              <a:spcBef>
                <a:spcPct val="0"/>
              </a:spcBef>
              <a:buClrTx/>
              <a:buFontTx/>
              <a:buNone/>
              <a:defRPr sz="800">
                <a:latin typeface="Arial" charset="0"/>
                <a:cs typeface="Arial" charset="0"/>
              </a:defRPr>
            </a:lvl1pPr>
          </a:lstStyle>
          <a:p>
            <a:pPr>
              <a:defRPr/>
            </a:pPr>
            <a:r>
              <a:rPr lang="en-US"/>
              <a:t>Page </a:t>
            </a:r>
            <a:fld id="{F97D8ABB-2D74-4D49-9829-9458E691FA99}" type="slidenum">
              <a:rPr lang="en-US"/>
              <a:pPr>
                <a:defRPr/>
              </a:pPr>
              <a:t>‹#›</a:t>
            </a:fld>
            <a:endParaRPr lang="en-US"/>
          </a:p>
        </p:txBody>
      </p:sp>
    </p:spTree>
    <p:extLst>
      <p:ext uri="{BB962C8B-B14F-4D97-AF65-F5344CB8AC3E}">
        <p14:creationId xmlns:p14="http://schemas.microsoft.com/office/powerpoint/2010/main" val="685278158"/>
      </p:ext>
    </p:extLst>
  </p:cSld>
  <p:clrMap bg1="lt1" tx1="dk1" bg2="lt2" tx2="dk2" accent1="accent1" accent2="accent2" accent3="accent3" accent4="accent4" accent5="accent5" accent6="accent6" hlink="hlink" folHlink="folHlink"/>
  <p:notesStyle>
    <a:lvl1pPr algn="l" defTabSz="1039813" rtl="0" eaLnBrk="0" fontAlgn="base" hangingPunct="0">
      <a:lnSpc>
        <a:spcPct val="90000"/>
      </a:lnSpc>
      <a:spcBef>
        <a:spcPct val="50000"/>
      </a:spcBef>
      <a:spcAft>
        <a:spcPct val="0"/>
      </a:spcAft>
      <a:defRPr sz="1000" kern="1200">
        <a:solidFill>
          <a:schemeClr val="tx1"/>
        </a:solidFill>
        <a:latin typeface="Arial" charset="0"/>
        <a:ea typeface="+mn-ea"/>
        <a:cs typeface="+mn-cs"/>
      </a:defRPr>
    </a:lvl1pPr>
    <a:lvl2pPr marL="742950" indent="-285750" algn="l" defTabSz="1039813" rtl="0" eaLnBrk="0" fontAlgn="base" hangingPunct="0">
      <a:spcBef>
        <a:spcPct val="30000"/>
      </a:spcBef>
      <a:spcAft>
        <a:spcPct val="0"/>
      </a:spcAft>
      <a:defRPr sz="900" kern="1200">
        <a:solidFill>
          <a:schemeClr val="tx1"/>
        </a:solidFill>
        <a:latin typeface="Arial" charset="0"/>
        <a:ea typeface="+mn-ea"/>
        <a:cs typeface="+mn-cs"/>
      </a:defRPr>
    </a:lvl2pPr>
    <a:lvl3pPr marL="1143000" indent="-228600" algn="l" defTabSz="1039813" rtl="0" eaLnBrk="0" fontAlgn="base" hangingPunct="0">
      <a:spcBef>
        <a:spcPct val="30000"/>
      </a:spcBef>
      <a:spcAft>
        <a:spcPct val="0"/>
      </a:spcAft>
      <a:defRPr sz="900" kern="1200">
        <a:solidFill>
          <a:schemeClr val="tx1"/>
        </a:solidFill>
        <a:latin typeface="Arial" charset="0"/>
        <a:ea typeface="+mn-ea"/>
        <a:cs typeface="+mn-cs"/>
      </a:defRPr>
    </a:lvl3pPr>
    <a:lvl4pPr marL="1600200" indent="-228600" algn="l" defTabSz="1039813" rtl="0" eaLnBrk="0" fontAlgn="base" hangingPunct="0">
      <a:spcBef>
        <a:spcPct val="30000"/>
      </a:spcBef>
      <a:spcAft>
        <a:spcPct val="0"/>
      </a:spcAft>
      <a:defRPr sz="900" kern="1200">
        <a:solidFill>
          <a:schemeClr val="tx1"/>
        </a:solidFill>
        <a:latin typeface="Arial" charset="0"/>
        <a:ea typeface="+mn-ea"/>
        <a:cs typeface="+mn-cs"/>
      </a:defRPr>
    </a:lvl4pPr>
    <a:lvl5pPr marL="2057400" indent="-228600" algn="l" defTabSz="1039813" rtl="0" eaLnBrk="0" fontAlgn="base" hangingPunct="0">
      <a:spcBef>
        <a:spcPct val="30000"/>
      </a:spcBef>
      <a:spcAft>
        <a:spcPct val="0"/>
      </a:spcAft>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29E06B73-C341-4672-8081-BAF481F1A7C5}" type="slidenum">
              <a:rPr lang="en-US" sz="800" smtClean="0">
                <a:latin typeface="Times New Roman" pitchFamily="18" charset="0"/>
              </a:rPr>
              <a:pPr eaLnBrk="1" hangingPunct="1"/>
              <a:t>1</a:t>
            </a:fld>
            <a:endParaRPr lang="en-US" sz="800" smtClean="0">
              <a:latin typeface="Times New Roman" pitchFamily="18" charset="0"/>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14973419-8DBA-4D1D-A040-0DAB92041D04}" type="slidenum">
              <a:rPr lang="en-US" sz="800" smtClean="0">
                <a:latin typeface="Times New Roman" pitchFamily="18" charset="0"/>
              </a:rPr>
              <a:pPr eaLnBrk="1" hangingPunct="1"/>
              <a:t>10</a:t>
            </a:fld>
            <a:endParaRPr lang="en-US" sz="800" smtClean="0">
              <a:latin typeface="Times New Roman" pitchFamily="18" charset="0"/>
            </a:endParaRPr>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xfrm>
            <a:off x="917575" y="4416425"/>
            <a:ext cx="51228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u="sng" smtClean="0">
                <a:latin typeface="Arial" pitchFamily="34" charset="0"/>
              </a:rPr>
              <a:t>SCHEDULE BA ASSETS</a:t>
            </a:r>
            <a:r>
              <a:rPr lang="en-US" smtClean="0">
                <a:latin typeface="Arial" pitchFamily="34" charset="0"/>
              </a:rPr>
              <a:t>:</a:t>
            </a:r>
          </a:p>
          <a:p>
            <a:pPr eaLnBrk="1" hangingPunct="1">
              <a:buFontTx/>
              <a:buChar char="•"/>
            </a:pPr>
            <a:r>
              <a:rPr lang="en-US" smtClean="0">
                <a:latin typeface="Arial" pitchFamily="34" charset="0"/>
              </a:rPr>
              <a:t> Limited Liability Corporation Investments</a:t>
            </a:r>
          </a:p>
          <a:p>
            <a:pPr eaLnBrk="1" hangingPunct="1">
              <a:buFontTx/>
              <a:buChar char="•"/>
            </a:pPr>
            <a:r>
              <a:rPr lang="en-US" smtClean="0">
                <a:latin typeface="Arial" pitchFamily="34" charset="0"/>
              </a:rPr>
              <a:t>Limited Partnership Investments, etc.</a:t>
            </a:r>
          </a:p>
          <a:p>
            <a:pPr eaLnBrk="1" hangingPunct="1">
              <a:buFontTx/>
              <a:buChar char="•"/>
            </a:pPr>
            <a:r>
              <a:rPr lang="en-US" smtClean="0">
                <a:latin typeface="Arial" pitchFamily="34" charset="0"/>
              </a:rPr>
              <a:t> Investments that Do Not Meet the SSAP Definition of Bonds, Preferred</a:t>
            </a:r>
          </a:p>
          <a:p>
            <a:pPr eaLnBrk="1" hangingPunct="1"/>
            <a:r>
              <a:rPr lang="en-US" smtClean="0">
                <a:latin typeface="Arial" pitchFamily="34" charset="0"/>
              </a:rPr>
              <a:t>   Stock, Common Stock, Mortgage Loans or Real Estate</a:t>
            </a:r>
          </a:p>
          <a:p>
            <a:pPr eaLnBrk="1" hangingPunct="1">
              <a:buFontTx/>
              <a:buChar char="•"/>
            </a:pPr>
            <a:r>
              <a:rPr lang="en-US" smtClean="0">
                <a:latin typeface="Arial" pitchFamily="34" charset="0"/>
              </a:rPr>
              <a:t> Yet Classify Many Schedule BA Assets According to How They “Behave”</a:t>
            </a:r>
          </a:p>
          <a:p>
            <a:pPr lvl="1" eaLnBrk="1" hangingPunct="1">
              <a:buFontTx/>
              <a:buChar char="•"/>
            </a:pPr>
            <a:r>
              <a:rPr lang="en-US" smtClean="0">
                <a:latin typeface="Arial" pitchFamily="34" charset="0"/>
              </a:rPr>
              <a:t> Underlying Characteristics of: Bonds, Preferred Stocks, etc.</a:t>
            </a:r>
          </a:p>
          <a:p>
            <a:pPr eaLnBrk="1" hangingPunct="1">
              <a:buFontTx/>
              <a:buChar char="•"/>
            </a:pPr>
            <a:r>
              <a:rPr lang="en-US" smtClean="0">
                <a:latin typeface="Arial" pitchFamily="34" charset="0"/>
              </a:rPr>
              <a:t> Issue Before Invested Assets Working Group to Consider SVO Ratings for BA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68FEE80B-713E-4121-ADC6-465DD21658AE}" type="slidenum">
              <a:rPr lang="en-US" sz="800" smtClean="0">
                <a:latin typeface="Times New Roman" pitchFamily="18" charset="0"/>
              </a:rPr>
              <a:pPr eaLnBrk="1" hangingPunct="1"/>
              <a:t>11</a:t>
            </a:fld>
            <a:endParaRPr lang="en-US" sz="800" smtClean="0">
              <a:latin typeface="Times New Roman" pitchFamily="18" charset="0"/>
            </a:endParaRPr>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75E74A09-D37F-40F1-914B-EB1ABDC66BD9}" type="slidenum">
              <a:rPr lang="en-US" sz="800" smtClean="0">
                <a:latin typeface="Times New Roman" pitchFamily="18" charset="0"/>
              </a:rPr>
              <a:pPr eaLnBrk="1" hangingPunct="1"/>
              <a:t>12</a:t>
            </a:fld>
            <a:endParaRPr lang="en-US" sz="800" smtClean="0">
              <a:latin typeface="Times New Roman" pitchFamily="18" charset="0"/>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xfrm>
            <a:off x="917575" y="4416425"/>
            <a:ext cx="51990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3F0D3679-7207-41C1-8C7F-827F2ABF4A37}" type="slidenum">
              <a:rPr lang="en-US" sz="800" smtClean="0">
                <a:latin typeface="Times New Roman" pitchFamily="18" charset="0"/>
              </a:rPr>
              <a:pPr eaLnBrk="1" hangingPunct="1"/>
              <a:t>13</a:t>
            </a:fld>
            <a:endParaRPr lang="en-US" sz="800" smtClean="0">
              <a:latin typeface="Times New Roman" pitchFamily="18" charset="0"/>
            </a:endParaRPr>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solidFill>
                  <a:srgbClr val="FF0000"/>
                </a:solidFill>
                <a:latin typeface="Arial" pitchFamily="34" charset="0"/>
              </a:rPr>
              <a:t>Market risk – risk of market fluctuation in asset value (mostly on stocks) - valuation difference for debt instruments (e.g. Life uses Amortized cost through lower quality designations w/ AVR) , while P&amp;C and Health go to MV below quality designation 2)</a:t>
            </a:r>
          </a:p>
          <a:p>
            <a:pPr eaLnBrk="1" hangingPunct="1"/>
            <a:endParaRPr lang="en-US" smtClean="0">
              <a:latin typeface="Arial" pitchFamily="34" charset="0"/>
            </a:endParaRPr>
          </a:p>
          <a:p>
            <a:pPr eaLnBrk="1" hangingPunct="1"/>
            <a:r>
              <a:rPr lang="en-US" u="sng" smtClean="0">
                <a:latin typeface="Arial" pitchFamily="34" charset="0"/>
              </a:rPr>
              <a:t>INTEREST RATE RISK (LIFE)</a:t>
            </a:r>
            <a:r>
              <a:rPr lang="en-US" smtClean="0">
                <a:latin typeface="Arial" pitchFamily="34" charset="0"/>
              </a:rPr>
              <a:t>:</a:t>
            </a:r>
          </a:p>
          <a:p>
            <a:pPr eaLnBrk="1" hangingPunct="1">
              <a:buFontTx/>
              <a:buChar char="•"/>
            </a:pPr>
            <a:r>
              <a:rPr lang="en-US" smtClean="0">
                <a:latin typeface="Arial" pitchFamily="34" charset="0"/>
              </a:rPr>
              <a:t> Related to Guaranteed Products (Favorable to Policyholder)</a:t>
            </a:r>
          </a:p>
          <a:p>
            <a:pPr eaLnBrk="1" hangingPunct="1">
              <a:buFontTx/>
              <a:buChar char="•"/>
            </a:pPr>
            <a:r>
              <a:rPr lang="en-US" smtClean="0">
                <a:latin typeface="Arial" pitchFamily="34" charset="0"/>
              </a:rPr>
              <a:t> Asset and Liability Matching for Life Insurance Products</a:t>
            </a:r>
          </a:p>
          <a:p>
            <a:pPr eaLnBrk="1" hangingPunct="1">
              <a:buFontTx/>
              <a:buChar char="•"/>
            </a:pPr>
            <a:r>
              <a:rPr lang="en-US" smtClean="0">
                <a:latin typeface="Arial" pitchFamily="34" charset="0"/>
              </a:rPr>
              <a:t> Discussed More in Differences Section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20583930-D3FA-4F2E-887E-B9A7FC63787F}" type="slidenum">
              <a:rPr lang="en-US" sz="800" smtClean="0">
                <a:latin typeface="Times New Roman" pitchFamily="18" charset="0"/>
              </a:rPr>
              <a:pPr eaLnBrk="1" hangingPunct="1"/>
              <a:t>14</a:t>
            </a:fld>
            <a:endParaRPr lang="en-US" sz="800" smtClean="0">
              <a:latin typeface="Times New Roman" pitchFamily="18" charset="0"/>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Rely on robust data to maintain and update industry experience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a:solidFill>
                  <a:schemeClr val="tx1"/>
                </a:solidFill>
                <a:latin typeface="Arial" pitchFamily="34" charset="0"/>
                <a:cs typeface="Arial" pitchFamily="34" charset="0"/>
              </a:defRPr>
            </a:lvl1pPr>
            <a:lvl2pPr marL="742950" indent="-285750" defTabSz="931863" eaLnBrk="0" hangingPunct="0">
              <a:defRPr sz="2600">
                <a:solidFill>
                  <a:schemeClr val="tx1"/>
                </a:solidFill>
                <a:latin typeface="Arial" pitchFamily="34" charset="0"/>
                <a:cs typeface="Arial" pitchFamily="34" charset="0"/>
              </a:defRPr>
            </a:lvl2pPr>
            <a:lvl3pPr marL="1143000" indent="-228600" defTabSz="931863" eaLnBrk="0" hangingPunct="0">
              <a:defRPr sz="2600">
                <a:solidFill>
                  <a:schemeClr val="tx1"/>
                </a:solidFill>
                <a:latin typeface="Arial" pitchFamily="34" charset="0"/>
                <a:cs typeface="Arial" pitchFamily="34" charset="0"/>
              </a:defRPr>
            </a:lvl3pPr>
            <a:lvl4pPr marL="1600200" indent="-228600" defTabSz="931863" eaLnBrk="0" hangingPunct="0">
              <a:defRPr sz="2600">
                <a:solidFill>
                  <a:schemeClr val="tx1"/>
                </a:solidFill>
                <a:latin typeface="Arial" pitchFamily="34" charset="0"/>
                <a:cs typeface="Arial" pitchFamily="34" charset="0"/>
              </a:defRPr>
            </a:lvl4pPr>
            <a:lvl5pPr marL="2057400" indent="-228600" defTabSz="931863" eaLnBrk="0" hangingPunct="0">
              <a:defRPr sz="2600">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AF50323F-2D90-4FDD-A1B7-EA40C447FE6D}" type="slidenum">
              <a:rPr lang="en-US" sz="800" smtClean="0"/>
              <a:pPr eaLnBrk="1" hangingPunct="1"/>
              <a:t>15</a:t>
            </a:fld>
            <a:endParaRPr lang="en-US" sz="800" smtClean="0"/>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600">
                <a:solidFill>
                  <a:schemeClr val="tx1"/>
                </a:solidFill>
                <a:latin typeface="Arial" pitchFamily="34" charset="0"/>
                <a:cs typeface="Arial" pitchFamily="34" charset="0"/>
              </a:defRPr>
            </a:lvl1pPr>
            <a:lvl2pPr marL="742950" indent="-285750" defTabSz="930275" eaLnBrk="0" hangingPunct="0">
              <a:defRPr sz="2600">
                <a:solidFill>
                  <a:schemeClr val="tx1"/>
                </a:solidFill>
                <a:latin typeface="Arial" pitchFamily="34" charset="0"/>
                <a:cs typeface="Arial" pitchFamily="34" charset="0"/>
              </a:defRPr>
            </a:lvl2pPr>
            <a:lvl3pPr marL="1143000" indent="-228600" defTabSz="930275" eaLnBrk="0" hangingPunct="0">
              <a:defRPr sz="2600">
                <a:solidFill>
                  <a:schemeClr val="tx1"/>
                </a:solidFill>
                <a:latin typeface="Arial" pitchFamily="34" charset="0"/>
                <a:cs typeface="Arial" pitchFamily="34" charset="0"/>
              </a:defRPr>
            </a:lvl3pPr>
            <a:lvl4pPr marL="1600200" indent="-228600" defTabSz="930275" eaLnBrk="0" hangingPunct="0">
              <a:defRPr sz="2600">
                <a:solidFill>
                  <a:schemeClr val="tx1"/>
                </a:solidFill>
                <a:latin typeface="Arial" pitchFamily="34" charset="0"/>
                <a:cs typeface="Arial" pitchFamily="34" charset="0"/>
              </a:defRPr>
            </a:lvl4pPr>
            <a:lvl5pPr marL="2057400" indent="-228600" defTabSz="930275" eaLnBrk="0" hangingPunct="0">
              <a:defRPr sz="2600">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5B1EC67C-21BD-4E2B-8FF6-1AC3A66BAC96}" type="slidenum">
              <a:rPr lang="en-US" sz="800" smtClean="0"/>
              <a:pPr eaLnBrk="1" hangingPunct="1"/>
              <a:t>16</a:t>
            </a:fld>
            <a:endParaRPr lang="en-US" sz="800" smtClean="0"/>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12BCDC5E-6D97-4ADD-BE65-AA738CE1126E}" type="slidenum">
              <a:rPr lang="en-US" sz="800" smtClean="0">
                <a:latin typeface="Times New Roman" pitchFamily="18" charset="0"/>
              </a:rPr>
              <a:pPr eaLnBrk="1" hangingPunct="1"/>
              <a:t>17</a:t>
            </a:fld>
            <a:endParaRPr lang="en-US" sz="800" smtClean="0">
              <a:latin typeface="Times New Roman" pitchFamily="18" charset="0"/>
            </a:endParaRPr>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108CD6BA-410C-4FF6-8766-4A8036D1A293}" type="slidenum">
              <a:rPr lang="en-US" sz="800" smtClean="0">
                <a:latin typeface="Times New Roman" pitchFamily="18" charset="0"/>
              </a:rPr>
              <a:pPr eaLnBrk="1" hangingPunct="1"/>
              <a:t>18</a:t>
            </a:fld>
            <a:endParaRPr lang="en-US" sz="800" smtClean="0">
              <a:latin typeface="Times New Roman" pitchFamily="18" charset="0"/>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pitchFamily="34" charset="0"/>
              </a:rPr>
              <a:t>Note accounting basis (winding up / more conservative vs. economic balance sheet ) when discussing pulls from “statutory annual statement”.</a:t>
            </a:r>
          </a:p>
          <a:p>
            <a:pPr eaLnBrk="1" hangingPunct="1"/>
            <a:endParaRPr lang="en-US" b="1" smtClean="0">
              <a:latin typeface="Arial" pitchFamily="34" charset="0"/>
            </a:endParaRPr>
          </a:p>
          <a:p>
            <a:pPr eaLnBrk="1" hangingPunct="1"/>
            <a:r>
              <a:rPr lang="en-US" b="1" smtClean="0">
                <a:latin typeface="Arial" pitchFamily="34" charset="0"/>
              </a:rPr>
              <a:t>Note that covariance when more risk are correlated tends to favor the main risk types and give little weight to others.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605936C9-BB42-4EBD-A2EA-5B60456379DD}" type="slidenum">
              <a:rPr lang="en-US" sz="800" smtClean="0">
                <a:latin typeface="Times New Roman" pitchFamily="18" charset="0"/>
              </a:rPr>
              <a:pPr eaLnBrk="1" hangingPunct="1"/>
              <a:t>19</a:t>
            </a:fld>
            <a:endParaRPr lang="en-US" sz="800" smtClean="0">
              <a:latin typeface="Times New Roman" pitchFamily="18" charset="0"/>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ln/>
        </p:spPr>
      </p:sp>
      <p:sp>
        <p:nvSpPr>
          <p:cNvPr id="352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52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13C559DB-7C54-49D2-BB09-DF01D34C0954}" type="slidenum">
              <a:rPr lang="en-US" sz="800" smtClean="0">
                <a:latin typeface="Times New Roman" pitchFamily="18" charset="0"/>
              </a:rPr>
              <a:pPr eaLnBrk="1" hangingPunct="1"/>
              <a:t>2</a:t>
            </a:fld>
            <a:endParaRPr lang="en-US" sz="80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337F82AE-251D-4D40-AFD9-8A99DF7D6CE8}" type="slidenum">
              <a:rPr lang="en-US" sz="800" smtClean="0">
                <a:latin typeface="Times New Roman" pitchFamily="18" charset="0"/>
              </a:rPr>
              <a:pPr eaLnBrk="1" hangingPunct="1"/>
              <a:t>20</a:t>
            </a:fld>
            <a:endParaRPr lang="en-US" sz="800" smtClean="0">
              <a:latin typeface="Times New Roman" pitchFamily="18" charset="0"/>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600">
                <a:solidFill>
                  <a:schemeClr val="tx1"/>
                </a:solidFill>
                <a:latin typeface="Arial" pitchFamily="34" charset="0"/>
                <a:cs typeface="Arial" pitchFamily="34" charset="0"/>
              </a:defRPr>
            </a:lvl1pPr>
            <a:lvl2pPr marL="742950" indent="-285750" defTabSz="930275" eaLnBrk="0" hangingPunct="0">
              <a:defRPr sz="2600">
                <a:solidFill>
                  <a:schemeClr val="tx1"/>
                </a:solidFill>
                <a:latin typeface="Arial" pitchFamily="34" charset="0"/>
                <a:cs typeface="Arial" pitchFamily="34" charset="0"/>
              </a:defRPr>
            </a:lvl2pPr>
            <a:lvl3pPr marL="1143000" indent="-228600" defTabSz="930275" eaLnBrk="0" hangingPunct="0">
              <a:defRPr sz="2600">
                <a:solidFill>
                  <a:schemeClr val="tx1"/>
                </a:solidFill>
                <a:latin typeface="Arial" pitchFamily="34" charset="0"/>
                <a:cs typeface="Arial" pitchFamily="34" charset="0"/>
              </a:defRPr>
            </a:lvl3pPr>
            <a:lvl4pPr marL="1600200" indent="-228600" defTabSz="930275" eaLnBrk="0" hangingPunct="0">
              <a:defRPr sz="2600">
                <a:solidFill>
                  <a:schemeClr val="tx1"/>
                </a:solidFill>
                <a:latin typeface="Arial" pitchFamily="34" charset="0"/>
                <a:cs typeface="Arial" pitchFamily="34" charset="0"/>
              </a:defRPr>
            </a:lvl4pPr>
            <a:lvl5pPr marL="2057400" indent="-228600" defTabSz="930275" eaLnBrk="0" hangingPunct="0">
              <a:defRPr sz="2600">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BB6E5C94-A7C5-4D4E-9B42-B7AF5EA7E683}" type="slidenum">
              <a:rPr lang="en-US" sz="800" smtClean="0"/>
              <a:pPr eaLnBrk="1" hangingPunct="1"/>
              <a:t>21</a:t>
            </a:fld>
            <a:endParaRPr lang="en-US" sz="800" smtClean="0"/>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D7FF6512-CE3D-4EBE-9CE0-8A98B4C2CB7B}" type="slidenum">
              <a:rPr lang="en-US" sz="800" smtClean="0">
                <a:latin typeface="Times New Roman" pitchFamily="18" charset="0"/>
              </a:rPr>
              <a:pPr eaLnBrk="1" hangingPunct="1"/>
              <a:t>22</a:t>
            </a:fld>
            <a:endParaRPr lang="en-US" sz="800" smtClean="0">
              <a:latin typeface="Times New Roman" pitchFamily="18" charset="0"/>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9EAF1718-ED53-4FC5-B4A6-456E370EAC14}" type="slidenum">
              <a:rPr lang="en-US" sz="800" smtClean="0">
                <a:latin typeface="Times New Roman" pitchFamily="18" charset="0"/>
              </a:rPr>
              <a:pPr eaLnBrk="1" hangingPunct="1"/>
              <a:t>23</a:t>
            </a:fld>
            <a:endParaRPr lang="en-US" sz="800" smtClean="0">
              <a:latin typeface="Times New Roman" pitchFamily="18" charset="0"/>
            </a:endParaRPr>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a:p>
            <a:pPr eaLnBrk="1" hangingPunct="1"/>
            <a:r>
              <a:rPr lang="en-US" smtClean="0">
                <a:latin typeface="Arial" pitchFamily="34" charset="0"/>
              </a:rPr>
              <a:t>NOTE:</a:t>
            </a:r>
          </a:p>
          <a:p>
            <a:pPr eaLnBrk="1" hangingPunct="1">
              <a:buFontTx/>
              <a:buChar char="•"/>
            </a:pPr>
            <a:r>
              <a:rPr lang="en-US" smtClean="0">
                <a:latin typeface="Arial" pitchFamily="34" charset="0"/>
              </a:rPr>
              <a:t> Ability to Change Factor from 1.000 to a Portion, to 0.000</a:t>
            </a:r>
          </a:p>
          <a:p>
            <a:pPr eaLnBrk="1" hangingPunct="1">
              <a:buFontTx/>
              <a:buChar char="•"/>
            </a:pPr>
            <a:r>
              <a:rPr lang="en-US" smtClean="0">
                <a:latin typeface="Arial" pitchFamily="34" charset="0"/>
              </a:rPr>
              <a:t> If Regulators Take Issue with DTAs Impacting Results of RBC, Could</a:t>
            </a:r>
          </a:p>
          <a:p>
            <a:pPr eaLnBrk="1" hangingPunct="1"/>
            <a:r>
              <a:rPr lang="en-US" smtClean="0">
                <a:latin typeface="Arial" pitchFamily="34" charset="0"/>
              </a:rPr>
              <a:t>   Adjust This Item and Make Sensitivity TAC the “Official” TAC</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282EB818-0CDE-4BFE-8603-EF7286292C90}" type="slidenum">
              <a:rPr lang="en-US" sz="800" smtClean="0">
                <a:latin typeface="Times New Roman" pitchFamily="18" charset="0"/>
              </a:rPr>
              <a:pPr eaLnBrk="1" hangingPunct="1"/>
              <a:t>24</a:t>
            </a:fld>
            <a:endParaRPr lang="en-US" sz="800" smtClean="0">
              <a:latin typeface="Times New Roman" pitchFamily="18" charset="0"/>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u="sng" smtClean="0">
                <a:latin typeface="Arial" pitchFamily="34" charset="0"/>
              </a:rPr>
              <a:t>First 2 Levels Are ACTION Levels</a:t>
            </a:r>
          </a:p>
          <a:p>
            <a:pPr eaLnBrk="1" hangingPunct="1"/>
            <a:r>
              <a:rPr lang="en-US" u="sng" smtClean="0">
                <a:latin typeface="Arial" pitchFamily="34" charset="0"/>
              </a:rPr>
              <a:t>Last 2 Levels Are CONTROL Levels</a:t>
            </a:r>
          </a:p>
          <a:p>
            <a:pPr eaLnBrk="1" hangingPunct="1"/>
            <a:endParaRPr lang="en-US" u="sng" smtClean="0">
              <a:latin typeface="Arial" pitchFamily="34" charset="0"/>
            </a:endParaRPr>
          </a:p>
          <a:p>
            <a:pPr eaLnBrk="1" hangingPunct="1"/>
            <a:r>
              <a:rPr lang="en-US" u="sng" smtClean="0">
                <a:latin typeface="Arial" pitchFamily="34" charset="0"/>
              </a:rPr>
              <a:t>ACL RBC = 50% OF COVARIANCE CALCULATION</a:t>
            </a:r>
            <a:r>
              <a:rPr lang="en-US" smtClean="0">
                <a:latin typeface="Arial" pitchFamily="34" charset="0"/>
              </a:rPr>
              <a:t>:</a:t>
            </a:r>
          </a:p>
          <a:p>
            <a:pPr eaLnBrk="1" hangingPunct="1">
              <a:buFontTx/>
              <a:buChar char="•"/>
            </a:pPr>
            <a:r>
              <a:rPr lang="en-US" smtClean="0">
                <a:latin typeface="Arial" pitchFamily="34" charset="0"/>
              </a:rPr>
              <a:t> Regulators Selected the Percentage That Generated the Expected Results as </a:t>
            </a:r>
          </a:p>
          <a:p>
            <a:pPr eaLnBrk="1" hangingPunct="1"/>
            <a:r>
              <a:rPr lang="en-US" smtClean="0">
                <a:latin typeface="Arial" pitchFamily="34" charset="0"/>
              </a:rPr>
              <a:t>   Specific Companies Falling into Specific Event Levels</a:t>
            </a:r>
          </a:p>
          <a:p>
            <a:pPr eaLnBrk="1" hangingPunct="1">
              <a:buFontTx/>
              <a:buChar char="•"/>
            </a:pPr>
            <a:r>
              <a:rPr lang="en-US" smtClean="0">
                <a:latin typeface="Arial" pitchFamily="34" charset="0"/>
              </a:rPr>
              <a:t> Current Work Item Is to Review This 50% Calculation and Assess if It Needs</a:t>
            </a:r>
          </a:p>
          <a:p>
            <a:pPr eaLnBrk="1" hangingPunct="1"/>
            <a:r>
              <a:rPr lang="en-US" smtClean="0">
                <a:latin typeface="Arial" pitchFamily="34" charset="0"/>
              </a:rPr>
              <a:t>   to Be Changed.</a:t>
            </a:r>
          </a:p>
          <a:p>
            <a:pPr eaLnBrk="1" hangingPunct="1"/>
            <a:endParaRPr lang="en-US" smtClean="0">
              <a:latin typeface="Arial" pitchFamily="34" charset="0"/>
            </a:endParaRPr>
          </a:p>
          <a:p>
            <a:pPr eaLnBrk="1" hangingPunct="1"/>
            <a:r>
              <a:rPr lang="en-US" smtClean="0">
                <a:latin typeface="Arial" pitchFamily="34" charset="0"/>
              </a:rPr>
              <a:t>WE WILL COVER THE SPECIFICS OF THESE LEVELS IN THE UPCOMING SECTION TITLED “OVERVIEW OF RBC MODEL LAWS”!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7DD6A87C-81FF-4703-8D9C-92ECF336ACAF}" type="slidenum">
              <a:rPr lang="en-US" sz="800" smtClean="0">
                <a:latin typeface="Times New Roman" pitchFamily="18" charset="0"/>
              </a:rPr>
              <a:pPr eaLnBrk="1" hangingPunct="1"/>
              <a:t>25</a:t>
            </a:fld>
            <a:endParaRPr lang="en-US" sz="800" smtClean="0">
              <a:latin typeface="Times New Roman" pitchFamily="18" charset="0"/>
            </a:endParaRPr>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Note, RBC Ratio Does Not Appear in RBC Formula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B819F31B-CCCB-4D4F-96C4-967CD450C39D}" type="slidenum">
              <a:rPr lang="en-US" sz="800" smtClean="0">
                <a:latin typeface="Times New Roman" pitchFamily="18" charset="0"/>
              </a:rPr>
              <a:pPr eaLnBrk="1" hangingPunct="1"/>
              <a:t>26</a:t>
            </a:fld>
            <a:endParaRPr lang="en-US" sz="800" smtClean="0">
              <a:latin typeface="Times New Roman" pitchFamily="18" charset="0"/>
            </a:endParaRPr>
          </a:p>
        </p:txBody>
      </p:sp>
      <p:sp>
        <p:nvSpPr>
          <p:cNvPr id="376835" name="Rectangle 6146"/>
          <p:cNvSpPr>
            <a:spLocks noGrp="1" noRot="1" noChangeAspect="1" noChangeArrowheads="1" noTextEdit="1"/>
          </p:cNvSpPr>
          <p:nvPr>
            <p:ph type="sldImg"/>
          </p:nvPr>
        </p:nvSpPr>
        <p:spPr>
          <a:ln/>
        </p:spPr>
      </p:sp>
      <p:sp>
        <p:nvSpPr>
          <p:cNvPr id="376836" name="Rectangle 6147"/>
          <p:cNvSpPr>
            <a:spLocks noGrp="1" noChangeArrowheads="1"/>
          </p:cNvSpPr>
          <p:nvPr>
            <p:ph type="body" idx="1"/>
          </p:nvPr>
        </p:nvSpPr>
        <p:spPr>
          <a:xfrm>
            <a:off x="534988" y="4416425"/>
            <a:ext cx="58880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pitchFamily="34" charset="0"/>
              </a:rPr>
              <a:t>Circle back to trend tests for P&amp;C and Health here and relation to CAL regulator authority in the Law to request an “RBC Plan” for all types of carriers.  You may want to mention that Hazardous Condition model picks up where RBC Law leaves off.  </a:t>
            </a:r>
          </a:p>
          <a:p>
            <a:pPr eaLnBrk="1" hangingPunct="1"/>
            <a:endParaRPr lang="en-US" b="1"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OR</a:t>
            </a:r>
          </a:p>
          <a:p>
            <a:pPr lvl="1" eaLnBrk="1" hangingPunct="1">
              <a:buFontTx/>
              <a:buChar char="•"/>
            </a:pPr>
            <a:r>
              <a:rPr lang="en-US" smtClean="0">
                <a:latin typeface="Arial" pitchFamily="34" charset="0"/>
              </a:rPr>
              <a:t> An Unchallenged Adjusted RBC Report Meets 1 of the Above Criteria</a:t>
            </a:r>
          </a:p>
          <a:p>
            <a:pPr eaLnBrk="1" hangingPunct="1"/>
            <a:r>
              <a:rPr lang="en-US" smtClean="0">
                <a:latin typeface="Arial" pitchFamily="34" charset="0"/>
              </a:rPr>
              <a:t>OR</a:t>
            </a:r>
          </a:p>
          <a:p>
            <a:pPr lvl="1" eaLnBrk="1" hangingPunct="1">
              <a:buFontTx/>
              <a:buChar char="•"/>
            </a:pPr>
            <a:r>
              <a:rPr lang="en-US" smtClean="0">
                <a:latin typeface="Arial" pitchFamily="34" charset="0"/>
              </a:rPr>
              <a:t> A Rejected Challenge to an Adjusted RBC Report &amp; Report Meets 1 of the Above</a:t>
            </a:r>
          </a:p>
          <a:p>
            <a:pPr lvl="1" eaLnBrk="1" hangingPunct="1"/>
            <a:r>
              <a:rPr lang="en-US" smtClean="0">
                <a:latin typeface="Arial" pitchFamily="34" charset="0"/>
              </a:rPr>
              <a:t>   Criteria </a:t>
            </a:r>
          </a:p>
          <a:p>
            <a:pPr lvl="1" eaLnBrk="1" hangingPunct="1"/>
            <a:endParaRPr lang="en-US" smtClean="0">
              <a:latin typeface="Arial" pitchFamily="34" charset="0"/>
            </a:endParaRPr>
          </a:p>
          <a:p>
            <a:pPr eaLnBrk="1" hangingPunct="1"/>
            <a:r>
              <a:rPr lang="en-US" u="sng" smtClean="0">
                <a:latin typeface="Arial" pitchFamily="34" charset="0"/>
              </a:rPr>
              <a:t>INSURER SUBMITS RBC PLAN TO COMMISSIONER</a:t>
            </a:r>
            <a:r>
              <a:rPr lang="en-US" smtClean="0">
                <a:latin typeface="Arial" pitchFamily="34" charset="0"/>
              </a:rPr>
              <a:t>:</a:t>
            </a:r>
          </a:p>
          <a:p>
            <a:pPr eaLnBrk="1" hangingPunct="1">
              <a:buFontTx/>
              <a:buChar char="•"/>
            </a:pPr>
            <a:r>
              <a:rPr lang="en-US" smtClean="0">
                <a:latin typeface="Arial" pitchFamily="34" charset="0"/>
              </a:rPr>
              <a:t> RBC Plan &amp; RBC Report – Don’t Get Confused!</a:t>
            </a:r>
          </a:p>
          <a:p>
            <a:pPr lvl="1" eaLnBrk="1" hangingPunct="1">
              <a:buFontTx/>
              <a:buChar char="•"/>
            </a:pPr>
            <a:r>
              <a:rPr lang="en-US" smtClean="0">
                <a:latin typeface="Arial" pitchFamily="34" charset="0"/>
              </a:rPr>
              <a:t> RBC Report = the RBC Filing Completed by Insurer, Stored on NAIC FDR</a:t>
            </a:r>
          </a:p>
          <a:p>
            <a:pPr lvl="1" eaLnBrk="1" hangingPunct="1">
              <a:buFontTx/>
              <a:buChar char="•"/>
            </a:pPr>
            <a:r>
              <a:rPr lang="en-US" smtClean="0">
                <a:latin typeface="Arial" pitchFamily="34" charset="0"/>
              </a:rPr>
              <a:t> RBC Plan = a Consequence of the RBC Report’s Results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3C059C40-B198-45F3-BBF4-627B2D900E29}" type="slidenum">
              <a:rPr lang="en-US" sz="800" smtClean="0">
                <a:latin typeface="Times New Roman" pitchFamily="18" charset="0"/>
              </a:rPr>
              <a:pPr eaLnBrk="1" hangingPunct="1"/>
              <a:t>27</a:t>
            </a:fld>
            <a:endParaRPr lang="en-US" sz="800" smtClean="0">
              <a:latin typeface="Times New Roman" pitchFamily="18" charset="0"/>
            </a:endParaRPr>
          </a:p>
        </p:txBody>
      </p:sp>
      <p:sp>
        <p:nvSpPr>
          <p:cNvPr id="377859" name="Rectangle 2"/>
          <p:cNvSpPr>
            <a:spLocks noGrp="1" noRot="1" noChangeAspect="1" noChangeArrowheads="1" noTextEdit="1"/>
          </p:cNvSpPr>
          <p:nvPr>
            <p:ph type="sldImg"/>
          </p:nvPr>
        </p:nvSpPr>
        <p:spPr>
          <a:xfrm>
            <a:off x="1319213" y="228600"/>
            <a:ext cx="4165600" cy="3124200"/>
          </a:xfrm>
          <a:ln/>
        </p:spPr>
      </p:sp>
      <p:sp>
        <p:nvSpPr>
          <p:cNvPr id="377860" name="Rectangle 3"/>
          <p:cNvSpPr>
            <a:spLocks noGrp="1" noChangeArrowheads="1"/>
          </p:cNvSpPr>
          <p:nvPr>
            <p:ph type="body" idx="1"/>
          </p:nvPr>
        </p:nvSpPr>
        <p:spPr>
          <a:xfrm>
            <a:off x="458788" y="3505200"/>
            <a:ext cx="6040437" cy="556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u="sng" smtClean="0">
                <a:latin typeface="Arial" pitchFamily="34" charset="0"/>
              </a:rPr>
              <a:t>RBC PLAN</a:t>
            </a:r>
            <a:r>
              <a:rPr lang="en-US" smtClean="0">
                <a:latin typeface="Arial" pitchFamily="34" charset="0"/>
              </a:rPr>
              <a:t>:</a:t>
            </a:r>
          </a:p>
          <a:p>
            <a:pPr eaLnBrk="1" hangingPunct="1">
              <a:buFontTx/>
              <a:buChar char="•"/>
            </a:pPr>
            <a:r>
              <a:rPr lang="en-US" smtClean="0">
                <a:latin typeface="Arial" pitchFamily="34" charset="0"/>
              </a:rPr>
              <a:t> Identify Conditions</a:t>
            </a:r>
          </a:p>
          <a:p>
            <a:pPr lvl="1" eaLnBrk="1" hangingPunct="1">
              <a:buFontTx/>
              <a:buChar char="•"/>
            </a:pPr>
            <a:r>
              <a:rPr lang="en-US" smtClean="0">
                <a:latin typeface="Arial" pitchFamily="34" charset="0"/>
              </a:rPr>
              <a:t> That Contribute to Company Action Level Event</a:t>
            </a:r>
          </a:p>
          <a:p>
            <a:pPr eaLnBrk="1" hangingPunct="1">
              <a:buFontTx/>
              <a:buChar char="•"/>
            </a:pPr>
            <a:r>
              <a:rPr lang="en-US" smtClean="0">
                <a:latin typeface="Arial" pitchFamily="34" charset="0"/>
              </a:rPr>
              <a:t> Proposed Corrective Actions</a:t>
            </a:r>
          </a:p>
          <a:p>
            <a:pPr lvl="1" eaLnBrk="1" hangingPunct="1">
              <a:buFontTx/>
              <a:buChar char="•"/>
            </a:pPr>
            <a:r>
              <a:rPr lang="en-US" smtClean="0">
                <a:latin typeface="Arial" pitchFamily="34" charset="0"/>
              </a:rPr>
              <a:t> That the Insurer Intends to Take</a:t>
            </a:r>
          </a:p>
          <a:p>
            <a:pPr eaLnBrk="1" hangingPunct="1">
              <a:buFontTx/>
              <a:buChar char="•"/>
            </a:pPr>
            <a:r>
              <a:rPr lang="en-US" smtClean="0">
                <a:latin typeface="Arial" pitchFamily="34" charset="0"/>
              </a:rPr>
              <a:t> Current + 4 Year Financial Projections</a:t>
            </a:r>
          </a:p>
          <a:p>
            <a:pPr lvl="1" eaLnBrk="1" hangingPunct="1">
              <a:buFontTx/>
              <a:buChar char="•"/>
            </a:pPr>
            <a:r>
              <a:rPr lang="en-US" smtClean="0">
                <a:latin typeface="Arial" pitchFamily="34" charset="0"/>
              </a:rPr>
              <a:t> Future Projections Using Corrective Actions</a:t>
            </a:r>
          </a:p>
          <a:p>
            <a:pPr eaLnBrk="1" hangingPunct="1">
              <a:buFontTx/>
              <a:buChar char="•"/>
            </a:pPr>
            <a:r>
              <a:rPr lang="en-US" smtClean="0">
                <a:latin typeface="Arial" pitchFamily="34" charset="0"/>
              </a:rPr>
              <a:t>Key Assumptions for Projections</a:t>
            </a:r>
          </a:p>
          <a:p>
            <a:pPr lvl="1" eaLnBrk="1" hangingPunct="1">
              <a:buFontTx/>
              <a:buChar char="•"/>
            </a:pPr>
            <a:r>
              <a:rPr lang="en-US" smtClean="0">
                <a:latin typeface="Arial" pitchFamily="34" charset="0"/>
              </a:rPr>
              <a:t> Also Identify the Projections’ Sensitivity to the Assumptions</a:t>
            </a:r>
          </a:p>
          <a:p>
            <a:pPr eaLnBrk="1" hangingPunct="1">
              <a:buFontTx/>
              <a:buChar char="•"/>
            </a:pPr>
            <a:r>
              <a:rPr lang="en-US" smtClean="0">
                <a:latin typeface="Arial" pitchFamily="34" charset="0"/>
              </a:rPr>
              <a:t> Quality of &amp; Problems with Insurer’s Business</a:t>
            </a:r>
          </a:p>
          <a:p>
            <a:pPr lvl="1" eaLnBrk="1" hangingPunct="1">
              <a:buFontTx/>
              <a:buChar char="•"/>
            </a:pPr>
            <a:r>
              <a:rPr lang="en-US" smtClean="0">
                <a:latin typeface="Arial" pitchFamily="34" charset="0"/>
              </a:rPr>
              <a:t> Including but not limited to:</a:t>
            </a:r>
          </a:p>
          <a:p>
            <a:pPr lvl="2" eaLnBrk="1" hangingPunct="1">
              <a:buFontTx/>
              <a:buChar char="•"/>
            </a:pPr>
            <a:r>
              <a:rPr lang="en-US" smtClean="0">
                <a:latin typeface="Arial" pitchFamily="34" charset="0"/>
              </a:rPr>
              <a:t> Assets</a:t>
            </a:r>
          </a:p>
          <a:p>
            <a:pPr lvl="2" eaLnBrk="1" hangingPunct="1">
              <a:buFontTx/>
              <a:buChar char="•"/>
            </a:pPr>
            <a:r>
              <a:rPr lang="en-US" smtClean="0">
                <a:latin typeface="Arial" pitchFamily="34" charset="0"/>
              </a:rPr>
              <a:t> Anticipated Business Growth &amp; Association Surplus Strain</a:t>
            </a:r>
          </a:p>
          <a:p>
            <a:pPr lvl="2" eaLnBrk="1" hangingPunct="1">
              <a:buFontTx/>
              <a:buChar char="•"/>
            </a:pPr>
            <a:r>
              <a:rPr lang="en-US" smtClean="0">
                <a:latin typeface="Arial" pitchFamily="34" charset="0"/>
              </a:rPr>
              <a:t> Extraordinary Exposure to Risk</a:t>
            </a:r>
          </a:p>
          <a:p>
            <a:pPr lvl="2" eaLnBrk="1" hangingPunct="1">
              <a:buFontTx/>
              <a:buChar char="•"/>
            </a:pPr>
            <a:r>
              <a:rPr lang="en-US" smtClean="0">
                <a:latin typeface="Arial" pitchFamily="34" charset="0"/>
              </a:rPr>
              <a:t> Mix of Business</a:t>
            </a:r>
          </a:p>
          <a:p>
            <a:pPr lvl="2" eaLnBrk="1" hangingPunct="1">
              <a:buFontTx/>
              <a:buChar char="•"/>
            </a:pPr>
            <a:r>
              <a:rPr lang="en-US" smtClean="0">
                <a:latin typeface="Arial" pitchFamily="34" charset="0"/>
              </a:rPr>
              <a:t> Use of Reinsurance, if Any</a:t>
            </a:r>
          </a:p>
          <a:p>
            <a:pPr eaLnBrk="1" hangingPunct="1">
              <a:buFontTx/>
              <a:buChar char="•"/>
            </a:pPr>
            <a:r>
              <a:rPr lang="en-US" smtClean="0">
                <a:latin typeface="Arial" pitchFamily="34" charset="0"/>
              </a:rPr>
              <a:t> Submitted within 45 Days of Company Action Level Event</a:t>
            </a:r>
          </a:p>
          <a:p>
            <a:pPr lvl="1" eaLnBrk="1" hangingPunct="1">
              <a:buFontTx/>
              <a:buChar char="•"/>
            </a:pPr>
            <a:r>
              <a:rPr lang="en-US" smtClean="0">
                <a:latin typeface="Arial" pitchFamily="34" charset="0"/>
              </a:rPr>
              <a:t>To Commissioner of State of Domicile</a:t>
            </a:r>
          </a:p>
          <a:p>
            <a:pPr lvl="1" eaLnBrk="1" hangingPunct="1">
              <a:buFontTx/>
              <a:buChar char="•"/>
            </a:pPr>
            <a:r>
              <a:rPr lang="en-US" smtClean="0">
                <a:latin typeface="Arial" pitchFamily="34" charset="0"/>
              </a:rPr>
              <a:t> Possible to Other State Commissioners (if Notified in Writing of Request)</a:t>
            </a:r>
          </a:p>
          <a:p>
            <a:pPr eaLnBrk="1" hangingPunct="1"/>
            <a:r>
              <a:rPr lang="en-US" u="sng" smtClean="0">
                <a:latin typeface="Arial" pitchFamily="34" charset="0"/>
              </a:rPr>
              <a:t>COMMISSIONER RESPONSE TO RBC PLAN (60 DAYS)</a:t>
            </a:r>
            <a:r>
              <a:rPr lang="en-US" smtClean="0">
                <a:latin typeface="Arial" pitchFamily="34" charset="0"/>
              </a:rPr>
              <a:t>:</a:t>
            </a:r>
          </a:p>
          <a:p>
            <a:pPr eaLnBrk="1" hangingPunct="1">
              <a:buFontTx/>
              <a:buChar char="•"/>
            </a:pPr>
            <a:r>
              <a:rPr lang="en-US" smtClean="0">
                <a:latin typeface="Arial" pitchFamily="34" charset="0"/>
              </a:rPr>
              <a:t> Commissioner Responds with Either Option within 60 Days from Receipt of Plan</a:t>
            </a:r>
          </a:p>
          <a:p>
            <a:pPr eaLnBrk="1" hangingPunct="1">
              <a:buFontTx/>
              <a:buChar char="•"/>
            </a:pPr>
            <a:r>
              <a:rPr lang="en-US" smtClean="0">
                <a:latin typeface="Arial" pitchFamily="34" charset="0"/>
              </a:rPr>
              <a:t> If Unsatisfactory Plan, Commissioner’s Response Must Present the Reasons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4561F60F-3A92-4F88-8FD5-CA99BE437316}" type="slidenum">
              <a:rPr lang="en-US" sz="800" smtClean="0">
                <a:latin typeface="Times New Roman" pitchFamily="18" charset="0"/>
              </a:rPr>
              <a:pPr eaLnBrk="1" hangingPunct="1"/>
              <a:t>28</a:t>
            </a:fld>
            <a:endParaRPr lang="en-US" sz="800" smtClean="0">
              <a:latin typeface="Times New Roman" pitchFamily="18" charset="0"/>
            </a:endParaRPr>
          </a:p>
        </p:txBody>
      </p:sp>
      <p:sp>
        <p:nvSpPr>
          <p:cNvPr id="378883" name="Rectangle 2050"/>
          <p:cNvSpPr>
            <a:spLocks noGrp="1" noRot="1" noChangeAspect="1" noChangeArrowheads="1" noTextEdit="1"/>
          </p:cNvSpPr>
          <p:nvPr>
            <p:ph type="sldImg"/>
          </p:nvPr>
        </p:nvSpPr>
        <p:spPr>
          <a:xfrm>
            <a:off x="1522413" y="228600"/>
            <a:ext cx="3759200" cy="2819400"/>
          </a:xfrm>
          <a:ln/>
        </p:spPr>
      </p:sp>
      <p:sp>
        <p:nvSpPr>
          <p:cNvPr id="378884" name="Rectangle 2051"/>
          <p:cNvSpPr>
            <a:spLocks noGrp="1" noChangeArrowheads="1"/>
          </p:cNvSpPr>
          <p:nvPr>
            <p:ph type="body" idx="1"/>
          </p:nvPr>
        </p:nvSpPr>
        <p:spPr>
          <a:xfrm>
            <a:off x="534988" y="3200400"/>
            <a:ext cx="5964237" cy="556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OR</a:t>
            </a:r>
          </a:p>
          <a:p>
            <a:pPr lvl="1" eaLnBrk="1" hangingPunct="1">
              <a:buFontTx/>
              <a:buChar char="•"/>
            </a:pPr>
            <a:r>
              <a:rPr lang="en-US" smtClean="0">
                <a:latin typeface="Arial" pitchFamily="34" charset="0"/>
              </a:rPr>
              <a:t> Unchallenged Adjusted RBC Report Meets the above Criteria</a:t>
            </a:r>
          </a:p>
          <a:p>
            <a:pPr eaLnBrk="1" hangingPunct="1"/>
            <a:r>
              <a:rPr lang="en-US" smtClean="0">
                <a:latin typeface="Arial" pitchFamily="34" charset="0"/>
              </a:rPr>
              <a:t>OR</a:t>
            </a:r>
          </a:p>
          <a:p>
            <a:pPr lvl="1" eaLnBrk="1" hangingPunct="1">
              <a:buFontTx/>
              <a:buChar char="•"/>
            </a:pPr>
            <a:r>
              <a:rPr lang="en-US" smtClean="0">
                <a:latin typeface="Arial" pitchFamily="34" charset="0"/>
              </a:rPr>
              <a:t> Rejected Challenge to Adjusted RBC Report &amp; Report Meets the above Criteria</a:t>
            </a:r>
          </a:p>
          <a:p>
            <a:pPr eaLnBrk="1" hangingPunct="1"/>
            <a:r>
              <a:rPr lang="en-US" smtClean="0">
                <a:latin typeface="Arial" pitchFamily="34" charset="0"/>
              </a:rPr>
              <a:t>OR</a:t>
            </a:r>
          </a:p>
          <a:p>
            <a:pPr lvl="1" eaLnBrk="1" hangingPunct="1">
              <a:buFontTx/>
              <a:buChar char="•"/>
            </a:pPr>
            <a:r>
              <a:rPr lang="en-US" smtClean="0">
                <a:latin typeface="Arial" pitchFamily="34" charset="0"/>
              </a:rPr>
              <a:t> Failure to File RBC Report by Filing Date (Usually March 1)</a:t>
            </a:r>
          </a:p>
          <a:p>
            <a:pPr lvl="2" eaLnBrk="1" hangingPunct="1">
              <a:buFontTx/>
              <a:buChar char="•"/>
            </a:pPr>
            <a:r>
              <a:rPr lang="en-US" smtClean="0">
                <a:latin typeface="Arial" pitchFamily="34" charset="0"/>
              </a:rPr>
              <a:t> Unless Commissioner Has Advance Notice &amp; Cured within 10 Days</a:t>
            </a:r>
          </a:p>
          <a:p>
            <a:pPr eaLnBrk="1" hangingPunct="1"/>
            <a:r>
              <a:rPr lang="en-US" smtClean="0">
                <a:latin typeface="Arial" pitchFamily="34" charset="0"/>
              </a:rPr>
              <a:t>OR</a:t>
            </a:r>
          </a:p>
          <a:p>
            <a:pPr lvl="1" eaLnBrk="1" hangingPunct="1">
              <a:buFontTx/>
              <a:buChar char="•"/>
            </a:pPr>
            <a:r>
              <a:rPr lang="en-US" smtClean="0">
                <a:latin typeface="Arial" pitchFamily="34" charset="0"/>
              </a:rPr>
              <a:t> Notification That RBC Plan/Revised RBC Plan = Unsatisfactory to Commissioner</a:t>
            </a:r>
          </a:p>
          <a:p>
            <a:pPr lvl="1" eaLnBrk="1" hangingPunct="1"/>
            <a:r>
              <a:rPr lang="en-US" smtClean="0">
                <a:latin typeface="Arial" pitchFamily="34" charset="0"/>
              </a:rPr>
              <a:t>AND</a:t>
            </a:r>
          </a:p>
          <a:p>
            <a:pPr lvl="1" eaLnBrk="1" hangingPunct="1">
              <a:buFontTx/>
              <a:buChar char="•"/>
            </a:pPr>
            <a:r>
              <a:rPr lang="en-US" smtClean="0">
                <a:latin typeface="Arial" pitchFamily="34" charset="0"/>
              </a:rPr>
              <a:t> Commissioner </a:t>
            </a:r>
            <a:r>
              <a:rPr lang="en-US" b="1" smtClean="0">
                <a:latin typeface="Arial" pitchFamily="34" charset="0"/>
              </a:rPr>
              <a:t>JUDGES</a:t>
            </a:r>
            <a:r>
              <a:rPr lang="en-US" smtClean="0">
                <a:latin typeface="Arial" pitchFamily="34" charset="0"/>
              </a:rPr>
              <a:t> It to Be a Regulatory Action Level Event (Unchallenged)</a:t>
            </a:r>
          </a:p>
          <a:p>
            <a:pPr lvl="1" eaLnBrk="1" hangingPunct="1"/>
            <a:r>
              <a:rPr lang="en-US" smtClean="0">
                <a:latin typeface="Arial" pitchFamily="34" charset="0"/>
              </a:rPr>
              <a:t>OR</a:t>
            </a:r>
          </a:p>
          <a:p>
            <a:pPr lvl="1" eaLnBrk="1" hangingPunct="1">
              <a:buFontTx/>
              <a:buChar char="•"/>
            </a:pPr>
            <a:r>
              <a:rPr lang="en-US" smtClean="0">
                <a:latin typeface="Arial" pitchFamily="34" charset="0"/>
              </a:rPr>
              <a:t> Insurer Challenges Commissioner’s </a:t>
            </a:r>
            <a:r>
              <a:rPr lang="en-US" b="1" smtClean="0">
                <a:latin typeface="Arial" pitchFamily="34" charset="0"/>
              </a:rPr>
              <a:t>JUDGMENT </a:t>
            </a:r>
            <a:r>
              <a:rPr lang="en-US" smtClean="0">
                <a:latin typeface="Arial" pitchFamily="34" charset="0"/>
              </a:rPr>
              <a:t>But Is Rejected</a:t>
            </a:r>
          </a:p>
          <a:p>
            <a:pPr eaLnBrk="1" hangingPunct="1"/>
            <a:r>
              <a:rPr lang="en-US" smtClean="0">
                <a:latin typeface="Arial" pitchFamily="34" charset="0"/>
              </a:rPr>
              <a:t>OR</a:t>
            </a:r>
          </a:p>
          <a:p>
            <a:pPr lvl="1" eaLnBrk="1" hangingPunct="1">
              <a:buFontTx/>
              <a:buChar char="•"/>
            </a:pPr>
            <a:r>
              <a:rPr lang="en-US" smtClean="0">
                <a:latin typeface="Arial" pitchFamily="34" charset="0"/>
              </a:rPr>
              <a:t> Commissioner Notifies of Failure to Adhere to RBC Plan/Revised RBC Plan</a:t>
            </a:r>
          </a:p>
          <a:p>
            <a:pPr lvl="1" eaLnBrk="1" hangingPunct="1"/>
            <a:r>
              <a:rPr lang="en-US" smtClean="0">
                <a:latin typeface="Arial" pitchFamily="34" charset="0"/>
              </a:rPr>
              <a:t>AND</a:t>
            </a:r>
          </a:p>
          <a:p>
            <a:pPr lvl="1" eaLnBrk="1" hangingPunct="1">
              <a:buFontTx/>
              <a:buChar char="•"/>
            </a:pPr>
            <a:r>
              <a:rPr lang="en-US" smtClean="0">
                <a:latin typeface="Arial" pitchFamily="34" charset="0"/>
              </a:rPr>
              <a:t> Substantial Adverse Effect on Eliminating Company Action Level Event</a:t>
            </a:r>
          </a:p>
          <a:p>
            <a:pPr lvl="1" eaLnBrk="1" hangingPunct="1"/>
            <a:r>
              <a:rPr lang="en-US" smtClean="0">
                <a:latin typeface="Arial" pitchFamily="34" charset="0"/>
              </a:rPr>
              <a:t>   (Unchallenged)</a:t>
            </a:r>
          </a:p>
          <a:p>
            <a:pPr lvl="1" eaLnBrk="1" hangingPunct="1"/>
            <a:r>
              <a:rPr lang="en-US" smtClean="0">
                <a:latin typeface="Arial" pitchFamily="34" charset="0"/>
              </a:rPr>
              <a:t>OR</a:t>
            </a:r>
          </a:p>
          <a:p>
            <a:pPr lvl="1" eaLnBrk="1" hangingPunct="1">
              <a:buFontTx/>
              <a:buChar char="•"/>
            </a:pPr>
            <a:r>
              <a:rPr lang="en-US" smtClean="0">
                <a:latin typeface="Arial" pitchFamily="34" charset="0"/>
              </a:rPr>
              <a:t> Insurer Challenges Failure to Adhere &amp; Substantial Adverse Effect Judgment But Is</a:t>
            </a:r>
          </a:p>
          <a:p>
            <a:pPr lvl="1" eaLnBrk="1" hangingPunct="1"/>
            <a:r>
              <a:rPr lang="en-US" smtClean="0">
                <a:latin typeface="Arial" pitchFamily="34" charset="0"/>
              </a:rPr>
              <a:t>  Rejected</a:t>
            </a:r>
          </a:p>
          <a:p>
            <a:pPr eaLnBrk="1" hangingPunct="1"/>
            <a:r>
              <a:rPr lang="en-US" u="sng" smtClean="0">
                <a:latin typeface="Arial" pitchFamily="34" charset="0"/>
              </a:rPr>
              <a:t>COMMISSIONER ANALYSIS</a:t>
            </a:r>
            <a:r>
              <a:rPr lang="en-US" smtClean="0">
                <a:latin typeface="Arial" pitchFamily="34" charset="0"/>
              </a:rPr>
              <a:t>:  of Assets, Liabilities &amp; Operations</a:t>
            </a:r>
          </a:p>
          <a:p>
            <a:pPr eaLnBrk="1" hangingPunct="1"/>
            <a:r>
              <a:rPr lang="en-US" u="sng" smtClean="0">
                <a:latin typeface="Arial" pitchFamily="34" charset="0"/>
              </a:rPr>
              <a:t>EXPERTS</a:t>
            </a:r>
            <a:r>
              <a:rPr lang="en-US" smtClean="0">
                <a:latin typeface="Arial" pitchFamily="34" charset="0"/>
              </a:rPr>
              <a:t> </a:t>
            </a:r>
            <a:r>
              <a:rPr lang="en-US" b="1" u="sng" smtClean="0">
                <a:latin typeface="Arial" pitchFamily="34" charset="0"/>
              </a:rPr>
              <a:t>MAY</a:t>
            </a:r>
            <a:r>
              <a:rPr lang="en-US" smtClean="0">
                <a:latin typeface="Arial" pitchFamily="34" charset="0"/>
              </a:rPr>
              <a:t> BE RETAINED BY COMMISSIONER!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F8975343-FDEC-48D2-92F2-B1D01087BF9C}" type="slidenum">
              <a:rPr lang="en-US" sz="800" smtClean="0">
                <a:latin typeface="Times New Roman" pitchFamily="18" charset="0"/>
              </a:rPr>
              <a:pPr eaLnBrk="1" hangingPunct="1"/>
              <a:t>29</a:t>
            </a:fld>
            <a:endParaRPr lang="en-US" sz="800" smtClean="0">
              <a:latin typeface="Times New Roman" pitchFamily="18" charset="0"/>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OR</a:t>
            </a:r>
          </a:p>
          <a:p>
            <a:pPr lvl="1" eaLnBrk="1" hangingPunct="1">
              <a:buFontTx/>
              <a:buChar char="•"/>
            </a:pPr>
            <a:r>
              <a:rPr lang="en-US" smtClean="0">
                <a:latin typeface="Arial" pitchFamily="34" charset="0"/>
              </a:rPr>
              <a:t> Unchallenged Adjusted RBC Report Meets the Above Criteria</a:t>
            </a:r>
          </a:p>
          <a:p>
            <a:pPr eaLnBrk="1" hangingPunct="1"/>
            <a:r>
              <a:rPr lang="en-US" smtClean="0">
                <a:latin typeface="Arial" pitchFamily="34" charset="0"/>
              </a:rPr>
              <a:t>OR</a:t>
            </a:r>
          </a:p>
          <a:p>
            <a:pPr lvl="1" eaLnBrk="1" hangingPunct="1">
              <a:buFontTx/>
              <a:buChar char="•"/>
            </a:pPr>
            <a:r>
              <a:rPr lang="en-US" smtClean="0">
                <a:latin typeface="Arial" pitchFamily="34" charset="0"/>
              </a:rPr>
              <a:t> Rejected Challenge to Adjusted RBC Report &amp; Report Meets the</a:t>
            </a:r>
          </a:p>
          <a:p>
            <a:pPr lvl="1" eaLnBrk="1" hangingPunct="1"/>
            <a:r>
              <a:rPr lang="en-US" smtClean="0">
                <a:latin typeface="Arial" pitchFamily="34" charset="0"/>
              </a:rPr>
              <a:t>   above Criteria</a:t>
            </a:r>
          </a:p>
          <a:p>
            <a:pPr eaLnBrk="1" hangingPunct="1"/>
            <a:r>
              <a:rPr lang="en-US" smtClean="0">
                <a:latin typeface="Arial" pitchFamily="34" charset="0"/>
              </a:rPr>
              <a:t>OR</a:t>
            </a:r>
          </a:p>
          <a:p>
            <a:pPr lvl="1" eaLnBrk="1" hangingPunct="1">
              <a:buFontTx/>
              <a:buChar char="•"/>
            </a:pPr>
            <a:r>
              <a:rPr lang="en-US" smtClean="0">
                <a:latin typeface="Arial" pitchFamily="34" charset="0"/>
              </a:rPr>
              <a:t> Failure of Insurer to Respond to Corrective Order to the Satisfaction</a:t>
            </a:r>
          </a:p>
          <a:p>
            <a:pPr lvl="1" eaLnBrk="1" hangingPunct="1"/>
            <a:r>
              <a:rPr lang="en-US" smtClean="0">
                <a:latin typeface="Arial" pitchFamily="34" charset="0"/>
              </a:rPr>
              <a:t>  of the Commissioner (Unchallenged)</a:t>
            </a:r>
          </a:p>
          <a:p>
            <a:pPr lvl="1" eaLnBrk="1" hangingPunct="1"/>
            <a:r>
              <a:rPr lang="en-US" smtClean="0">
                <a:latin typeface="Arial" pitchFamily="34" charset="0"/>
              </a:rPr>
              <a:t>OR</a:t>
            </a:r>
          </a:p>
          <a:p>
            <a:pPr lvl="1" eaLnBrk="1" hangingPunct="1">
              <a:buFontTx/>
              <a:buChar char="•"/>
            </a:pPr>
            <a:r>
              <a:rPr lang="en-US" smtClean="0">
                <a:latin typeface="Arial" pitchFamily="34" charset="0"/>
              </a:rPr>
              <a:t> Challenged But Rejected</a:t>
            </a:r>
          </a:p>
          <a:p>
            <a:pPr lvl="1" eaLnBrk="1" hangingPunct="1">
              <a:buFontTx/>
              <a:buChar char="•"/>
            </a:pPr>
            <a:endParaRPr lang="en-US" smtClean="0">
              <a:latin typeface="Arial" pitchFamily="34" charset="0"/>
            </a:endParaRPr>
          </a:p>
          <a:p>
            <a:pPr eaLnBrk="1" hangingPunct="1"/>
            <a:r>
              <a:rPr lang="en-US" u="sng" smtClean="0">
                <a:latin typeface="Arial" pitchFamily="34" charset="0"/>
              </a:rPr>
              <a:t>PLACE COMPANY UNDER “REGULATORY CONTROL”</a:t>
            </a:r>
            <a:r>
              <a:rPr lang="en-US" smtClean="0">
                <a:latin typeface="Arial" pitchFamily="34" charset="0"/>
              </a:rPr>
              <a:t>:</a:t>
            </a:r>
          </a:p>
          <a:p>
            <a:pPr eaLnBrk="1" hangingPunct="1">
              <a:buFontTx/>
              <a:buChar char="•"/>
            </a:pPr>
            <a:r>
              <a:rPr lang="en-US" smtClean="0">
                <a:latin typeface="Arial" pitchFamily="34" charset="0"/>
              </a:rPr>
              <a:t> If in the Best Interests of:</a:t>
            </a:r>
          </a:p>
          <a:p>
            <a:pPr lvl="1" eaLnBrk="1" hangingPunct="1">
              <a:buFontTx/>
              <a:buChar char="•"/>
            </a:pPr>
            <a:r>
              <a:rPr lang="en-US" smtClean="0">
                <a:latin typeface="Arial" pitchFamily="34" charset="0"/>
              </a:rPr>
              <a:t> Policyholders</a:t>
            </a:r>
          </a:p>
          <a:p>
            <a:pPr lvl="1" eaLnBrk="1" hangingPunct="1">
              <a:buFontTx/>
              <a:buChar char="•"/>
            </a:pPr>
            <a:r>
              <a:rPr lang="en-US" smtClean="0">
                <a:latin typeface="Arial" pitchFamily="34" charset="0"/>
              </a:rPr>
              <a:t> Creditors</a:t>
            </a:r>
          </a:p>
          <a:p>
            <a:pPr lvl="1" eaLnBrk="1" hangingPunct="1">
              <a:buFontTx/>
              <a:buChar char="•"/>
            </a:pPr>
            <a:r>
              <a:rPr lang="en-US" smtClean="0">
                <a:latin typeface="Arial" pitchFamily="34" charset="0"/>
              </a:rPr>
              <a:t> Public</a:t>
            </a:r>
          </a:p>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53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373B317B-3F4E-40F8-86DA-F054D776181D}" type="slidenum">
              <a:rPr lang="en-US" sz="800" smtClean="0">
                <a:latin typeface="Times New Roman" pitchFamily="18" charset="0"/>
              </a:rPr>
              <a:pPr eaLnBrk="1" hangingPunct="1"/>
              <a:t>3</a:t>
            </a:fld>
            <a:endParaRPr lang="en-US" sz="80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F8679030-002E-490B-BE98-71EC2E640CEC}" type="slidenum">
              <a:rPr lang="en-US" sz="800" smtClean="0">
                <a:latin typeface="Times New Roman" pitchFamily="18" charset="0"/>
              </a:rPr>
              <a:pPr eaLnBrk="1" hangingPunct="1"/>
              <a:t>30</a:t>
            </a:fld>
            <a:endParaRPr lang="en-US" sz="800" smtClean="0">
              <a:latin typeface="Times New Roman" pitchFamily="18" charset="0"/>
            </a:endParaRPr>
          </a:p>
        </p:txBody>
      </p:sp>
      <p:sp>
        <p:nvSpPr>
          <p:cNvPr id="380931" name="Rectangle 2050"/>
          <p:cNvSpPr>
            <a:spLocks noGrp="1" noRot="1" noChangeAspect="1" noChangeArrowheads="1" noTextEdit="1"/>
          </p:cNvSpPr>
          <p:nvPr>
            <p:ph type="sldImg"/>
          </p:nvPr>
        </p:nvSpPr>
        <p:spPr>
          <a:ln/>
        </p:spPr>
      </p:sp>
      <p:sp>
        <p:nvSpPr>
          <p:cNvPr id="380932" name="Rectangle 2051"/>
          <p:cNvSpPr>
            <a:spLocks noGrp="1" noChangeArrowheads="1"/>
          </p:cNvSpPr>
          <p:nvPr>
            <p:ph type="body" idx="1"/>
          </p:nvPr>
        </p:nvSpPr>
        <p:spPr>
          <a:xfrm>
            <a:off x="534988" y="4416425"/>
            <a:ext cx="58118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u="sng" smtClean="0">
                <a:latin typeface="Arial" pitchFamily="34" charset="0"/>
              </a:rPr>
              <a:t>SECTION 6 – MANDATORY CONTROL LEVEL EVENT</a:t>
            </a:r>
            <a:r>
              <a:rPr lang="en-US" smtClean="0">
                <a:latin typeface="Arial" pitchFamily="34" charset="0"/>
              </a:rPr>
              <a:t>:</a:t>
            </a:r>
          </a:p>
          <a:p>
            <a:pPr eaLnBrk="1" hangingPunct="1"/>
            <a:r>
              <a:rPr lang="en-US" smtClean="0">
                <a:latin typeface="Arial" pitchFamily="34" charset="0"/>
              </a:rPr>
              <a:t>OR</a:t>
            </a:r>
          </a:p>
          <a:p>
            <a:pPr lvl="1" eaLnBrk="1" hangingPunct="1">
              <a:buFontTx/>
              <a:buChar char="•"/>
            </a:pPr>
            <a:r>
              <a:rPr lang="en-US" smtClean="0">
                <a:latin typeface="Arial" pitchFamily="34" charset="0"/>
              </a:rPr>
              <a:t> Challenged Adjusted RBC Report Meeting the above Criteria</a:t>
            </a:r>
          </a:p>
          <a:p>
            <a:pPr eaLnBrk="1" hangingPunct="1"/>
            <a:r>
              <a:rPr lang="en-US" smtClean="0">
                <a:latin typeface="Arial" pitchFamily="34" charset="0"/>
              </a:rPr>
              <a:t>OR</a:t>
            </a:r>
          </a:p>
          <a:p>
            <a:pPr lvl="1" eaLnBrk="1" hangingPunct="1">
              <a:buFontTx/>
              <a:buChar char="•"/>
            </a:pPr>
            <a:r>
              <a:rPr lang="en-US" smtClean="0">
                <a:latin typeface="Arial" pitchFamily="34" charset="0"/>
              </a:rPr>
              <a:t> Rejected Challenge to Adjusted RBC Report &amp; Report Meets the above Criteria</a:t>
            </a:r>
          </a:p>
          <a:p>
            <a:pPr eaLnBrk="1" hangingPunct="1">
              <a:buFontTx/>
              <a:buChar char="•"/>
            </a:pPr>
            <a:endParaRPr lang="en-US" smtClean="0">
              <a:latin typeface="Arial" pitchFamily="34" charset="0"/>
            </a:endParaRPr>
          </a:p>
          <a:p>
            <a:pPr eaLnBrk="1" hangingPunct="1">
              <a:buFontTx/>
              <a:buChar char="•"/>
            </a:pPr>
            <a:r>
              <a:rPr lang="en-US" smtClean="0">
                <a:latin typeface="Arial" pitchFamily="34" charset="0"/>
              </a:rPr>
              <a:t> </a:t>
            </a:r>
            <a:r>
              <a:rPr lang="en-US" u="sng" smtClean="0">
                <a:latin typeface="Arial" pitchFamily="34" charset="0"/>
              </a:rPr>
              <a:t>Place Company Under “Regulatory Control”</a:t>
            </a:r>
            <a:r>
              <a:rPr lang="en-US" smtClean="0">
                <a:latin typeface="Arial" pitchFamily="34" charset="0"/>
              </a:rPr>
              <a:t>:</a:t>
            </a:r>
          </a:p>
          <a:p>
            <a:pPr lvl="1" eaLnBrk="1" hangingPunct="1">
              <a:buFontTx/>
              <a:buChar char="•"/>
            </a:pPr>
            <a:r>
              <a:rPr lang="en-US" smtClean="0">
                <a:latin typeface="Arial" pitchFamily="34" charset="0"/>
              </a:rPr>
              <a:t> If  P/C Company Is in Run Off, Allow to Continue to Run Off</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a:ln/>
        </p:spPr>
      </p:sp>
      <p:sp>
        <p:nvSpPr>
          <p:cNvPr id="381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81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38F26E25-93B1-4362-B2FC-F6CB18753315}" type="slidenum">
              <a:rPr lang="en-US" sz="800" smtClean="0">
                <a:latin typeface="Times New Roman" pitchFamily="18" charset="0"/>
              </a:rPr>
              <a:pPr eaLnBrk="1" hangingPunct="1"/>
              <a:t>31</a:t>
            </a:fld>
            <a:endParaRPr lang="en-US" sz="80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DEEBCDE2-79A3-4AE1-A05D-ABE99CCF6E57}" type="slidenum">
              <a:rPr lang="en-US" sz="800" smtClean="0">
                <a:latin typeface="Times New Roman" pitchFamily="18" charset="0"/>
              </a:rPr>
              <a:pPr eaLnBrk="1" hangingPunct="1"/>
              <a:t>32</a:t>
            </a:fld>
            <a:endParaRPr lang="en-US" sz="800" smtClean="0">
              <a:latin typeface="Times New Roman" pitchFamily="18" charset="0"/>
            </a:endParaRPr>
          </a:p>
        </p:txBody>
      </p:sp>
      <p:sp>
        <p:nvSpPr>
          <p:cNvPr id="382979" name="Rectangle 2050"/>
          <p:cNvSpPr>
            <a:spLocks noGrp="1" noRot="1" noChangeAspect="1" noChangeArrowheads="1" noTextEdit="1"/>
          </p:cNvSpPr>
          <p:nvPr>
            <p:ph type="sldImg"/>
          </p:nvPr>
        </p:nvSpPr>
        <p:spPr>
          <a:ln/>
        </p:spPr>
      </p:sp>
      <p:sp>
        <p:nvSpPr>
          <p:cNvPr id="382980" name="Rectangle 2051"/>
          <p:cNvSpPr>
            <a:spLocks noGrp="1" noChangeArrowheads="1"/>
          </p:cNvSpPr>
          <p:nvPr>
            <p:ph type="body" idx="1"/>
          </p:nvPr>
        </p:nvSpPr>
        <p:spPr>
          <a:xfrm>
            <a:off x="534988" y="4416425"/>
            <a:ext cx="58118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68363" lvl="2" eaLnBrk="1" hangingPunct="1">
              <a:buFontTx/>
              <a:buChar char="•"/>
            </a:pPr>
            <a:r>
              <a:rPr lang="en-US" sz="2600" smtClean="0">
                <a:latin typeface="Arial" pitchFamily="34" charset="0"/>
              </a:rPr>
              <a:t> LIFE Over the years, expanded into more detailed asset classifications for more tailored risk charges; and</a:t>
            </a:r>
          </a:p>
          <a:p>
            <a:pPr marL="868363" lvl="2" eaLnBrk="1" hangingPunct="1"/>
            <a:r>
              <a:rPr lang="en-US" sz="2600" smtClean="0">
                <a:latin typeface="Arial" pitchFamily="34" charset="0"/>
              </a:rPr>
              <a:t>increased # of asset components </a:t>
            </a:r>
          </a:p>
          <a:p>
            <a:pPr eaLnBrk="1" hangingPunct="1"/>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000F4284-A7C1-424E-8D9D-793214926C58}" type="slidenum">
              <a:rPr lang="en-US" sz="800" smtClean="0">
                <a:latin typeface="Times New Roman" pitchFamily="18" charset="0"/>
              </a:rPr>
              <a:pPr eaLnBrk="1" hangingPunct="1"/>
              <a:t>33</a:t>
            </a:fld>
            <a:endParaRPr lang="en-US" sz="800" smtClean="0">
              <a:latin typeface="Times New Roman" pitchFamily="18" charset="0"/>
            </a:endParaRPr>
          </a:p>
        </p:txBody>
      </p:sp>
      <p:sp>
        <p:nvSpPr>
          <p:cNvPr id="384003" name="Rectangle 2050"/>
          <p:cNvSpPr>
            <a:spLocks noGrp="1" noRot="1" noChangeAspect="1" noChangeArrowheads="1" noTextEdit="1"/>
          </p:cNvSpPr>
          <p:nvPr>
            <p:ph type="sldImg"/>
          </p:nvPr>
        </p:nvSpPr>
        <p:spPr>
          <a:ln/>
        </p:spPr>
      </p:sp>
      <p:sp>
        <p:nvSpPr>
          <p:cNvPr id="384004" name="Rectangle 2051"/>
          <p:cNvSpPr>
            <a:spLocks noGrp="1" noChangeArrowheads="1"/>
          </p:cNvSpPr>
          <p:nvPr>
            <p:ph type="body" idx="1"/>
          </p:nvPr>
        </p:nvSpPr>
        <p:spPr>
          <a:xfrm>
            <a:off x="534988" y="4416425"/>
            <a:ext cx="58118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4F7FB65D-864B-4883-A6B4-5D318A005D30}" type="slidenum">
              <a:rPr lang="en-US" sz="800" smtClean="0">
                <a:latin typeface="Times New Roman" pitchFamily="18" charset="0"/>
              </a:rPr>
              <a:pPr eaLnBrk="1" hangingPunct="1"/>
              <a:t>34</a:t>
            </a:fld>
            <a:endParaRPr lang="en-US" sz="800" smtClean="0">
              <a:latin typeface="Times New Roman" pitchFamily="18" charset="0"/>
            </a:endParaRPr>
          </a:p>
        </p:txBody>
      </p:sp>
      <p:sp>
        <p:nvSpPr>
          <p:cNvPr id="385027" name="Rectangle 2050"/>
          <p:cNvSpPr>
            <a:spLocks noGrp="1" noRot="1" noChangeAspect="1" noChangeArrowheads="1" noTextEdit="1"/>
          </p:cNvSpPr>
          <p:nvPr>
            <p:ph type="sldImg"/>
          </p:nvPr>
        </p:nvSpPr>
        <p:spPr>
          <a:ln/>
        </p:spPr>
      </p:sp>
      <p:sp>
        <p:nvSpPr>
          <p:cNvPr id="385028" name="Rectangle 2051"/>
          <p:cNvSpPr>
            <a:spLocks noGrp="1" noChangeArrowheads="1"/>
          </p:cNvSpPr>
          <p:nvPr>
            <p:ph type="body" idx="1"/>
          </p:nvPr>
        </p:nvSpPr>
        <p:spPr>
          <a:xfrm>
            <a:off x="534988" y="4416425"/>
            <a:ext cx="58118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May be room for scenario (stress tests)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a:ln/>
        </p:spPr>
      </p:sp>
      <p:sp>
        <p:nvSpPr>
          <p:cNvPr id="386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86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38F91811-CB92-44ED-AC29-9F6D7EBE554D}" type="slidenum">
              <a:rPr lang="en-US" sz="800" smtClean="0">
                <a:latin typeface="Times New Roman" pitchFamily="18" charset="0"/>
              </a:rPr>
              <a:pPr eaLnBrk="1" hangingPunct="1"/>
              <a:t>35</a:t>
            </a:fld>
            <a:endParaRPr lang="en-US" sz="800"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015CED9E-6CE3-4C4F-A93E-0EAAAD4593C3}" type="slidenum">
              <a:rPr lang="en-US" sz="800" smtClean="0">
                <a:latin typeface="Times New Roman" pitchFamily="18" charset="0"/>
              </a:rPr>
              <a:pPr eaLnBrk="1" hangingPunct="1"/>
              <a:t>36</a:t>
            </a:fld>
            <a:endParaRPr lang="en-US" sz="800" smtClean="0">
              <a:latin typeface="Times New Roman" pitchFamily="18" charset="0"/>
            </a:endParaRPr>
          </a:p>
        </p:txBody>
      </p:sp>
      <p:sp>
        <p:nvSpPr>
          <p:cNvPr id="387075" name="Rectangle 2050"/>
          <p:cNvSpPr>
            <a:spLocks noGrp="1" noRot="1" noChangeAspect="1" noChangeArrowheads="1" noTextEdit="1"/>
          </p:cNvSpPr>
          <p:nvPr>
            <p:ph type="sldImg"/>
          </p:nvPr>
        </p:nvSpPr>
        <p:spPr>
          <a:ln/>
        </p:spPr>
      </p:sp>
      <p:sp>
        <p:nvSpPr>
          <p:cNvPr id="387076" name="Rectangle 2051"/>
          <p:cNvSpPr>
            <a:spLocks noGrp="1" noChangeArrowheads="1"/>
          </p:cNvSpPr>
          <p:nvPr>
            <p:ph type="body" idx="1"/>
          </p:nvPr>
        </p:nvSpPr>
        <p:spPr>
          <a:xfrm>
            <a:off x="534988" y="4416425"/>
            <a:ext cx="58118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pitchFamily="34" charset="0"/>
              </a:rPr>
              <a:t>Can mention role of rating agencies v. regulator if not too far off topic.</a:t>
            </a:r>
          </a:p>
          <a:p>
            <a:pPr eaLnBrk="1" hangingPunct="1"/>
            <a:endParaRPr lang="en-US" b="1" smtClean="0">
              <a:latin typeface="Arial" pitchFamily="34" charset="0"/>
            </a:endParaRPr>
          </a:p>
          <a:p>
            <a:pPr eaLnBrk="1" hangingPunct="1"/>
            <a:r>
              <a:rPr lang="en-US" b="1" smtClean="0">
                <a:latin typeface="Arial" pitchFamily="34" charset="0"/>
              </a:rPr>
              <a:t>Cat risk related to U/W charges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Image Placeholder 1"/>
          <p:cNvSpPr>
            <a:spLocks noGrp="1" noRot="1" noChangeAspect="1" noTextEdit="1"/>
          </p:cNvSpPr>
          <p:nvPr>
            <p:ph type="sldImg"/>
          </p:nvPr>
        </p:nvSpPr>
        <p:spPr>
          <a:ln/>
        </p:spPr>
      </p:sp>
      <p:sp>
        <p:nvSpPr>
          <p:cNvPr id="388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Arial" pitchFamily="34" charset="0"/>
              </a:rPr>
              <a:t>LF:  A strong lead-in on the relative roles of capital and other regulatory tools in U.S v. sol II would be helpful.  Would also consider adding some of the “similarities” between the systems.  Maybe like the dialogue paper (i.e. similarities and differences next to each other)  Or just note similarities when discussing the slides on differences.</a:t>
            </a:r>
          </a:p>
        </p:txBody>
      </p:sp>
      <p:sp>
        <p:nvSpPr>
          <p:cNvPr id="388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BF27F15B-5DCB-4444-93A1-7D3E2CC64FAD}" type="slidenum">
              <a:rPr lang="en-US" sz="800" smtClean="0">
                <a:latin typeface="Times New Roman" pitchFamily="18" charset="0"/>
              </a:rPr>
              <a:pPr eaLnBrk="1" hangingPunct="1"/>
              <a:t>37</a:t>
            </a:fld>
            <a:endParaRPr lang="en-US" sz="800"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6A83A956-2A22-434B-9783-D8CD7A54F29E}" type="slidenum">
              <a:rPr lang="en-US" sz="800" smtClean="0">
                <a:latin typeface="Times New Roman" pitchFamily="18" charset="0"/>
              </a:rPr>
              <a:pPr eaLnBrk="1" hangingPunct="1"/>
              <a:t>38</a:t>
            </a:fld>
            <a:endParaRPr lang="en-US" sz="800" smtClean="0">
              <a:latin typeface="Times New Roman" pitchFamily="18" charset="0"/>
            </a:endParaRPr>
          </a:p>
        </p:txBody>
      </p:sp>
      <p:sp>
        <p:nvSpPr>
          <p:cNvPr id="389123" name="Rectangle 2050"/>
          <p:cNvSpPr>
            <a:spLocks noGrp="1" noRot="1" noChangeAspect="1" noChangeArrowheads="1" noTextEdit="1"/>
          </p:cNvSpPr>
          <p:nvPr>
            <p:ph type="sldImg"/>
          </p:nvPr>
        </p:nvSpPr>
        <p:spPr>
          <a:ln/>
        </p:spPr>
      </p:sp>
      <p:sp>
        <p:nvSpPr>
          <p:cNvPr id="389124" name="Rectangle 2051"/>
          <p:cNvSpPr>
            <a:spLocks noGrp="1" noChangeArrowheads="1"/>
          </p:cNvSpPr>
          <p:nvPr>
            <p:ph type="body" idx="1"/>
          </p:nvPr>
        </p:nvSpPr>
        <p:spPr>
          <a:xfrm>
            <a:off x="534988" y="4416425"/>
            <a:ext cx="58118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27238EA0-7A53-4728-AD4A-B90942D8351D}" type="slidenum">
              <a:rPr lang="en-US" sz="800" smtClean="0">
                <a:latin typeface="Times New Roman" pitchFamily="18" charset="0"/>
              </a:rPr>
              <a:pPr eaLnBrk="1" hangingPunct="1"/>
              <a:t>39</a:t>
            </a:fld>
            <a:endParaRPr lang="en-US" sz="800" smtClean="0">
              <a:latin typeface="Times New Roman" pitchFamily="18" charset="0"/>
            </a:endParaRPr>
          </a:p>
        </p:txBody>
      </p:sp>
      <p:sp>
        <p:nvSpPr>
          <p:cNvPr id="390147" name="Rectangle 2050"/>
          <p:cNvSpPr>
            <a:spLocks noGrp="1" noRot="1" noChangeAspect="1" noChangeArrowheads="1" noTextEdit="1"/>
          </p:cNvSpPr>
          <p:nvPr>
            <p:ph type="sldImg"/>
          </p:nvPr>
        </p:nvSpPr>
        <p:spPr>
          <a:ln/>
        </p:spPr>
      </p:sp>
      <p:sp>
        <p:nvSpPr>
          <p:cNvPr id="390148" name="Rectangle 2051"/>
          <p:cNvSpPr>
            <a:spLocks noGrp="1" noChangeArrowheads="1"/>
          </p:cNvSpPr>
          <p:nvPr>
            <p:ph type="body" idx="1"/>
          </p:nvPr>
        </p:nvSpPr>
        <p:spPr>
          <a:xfrm>
            <a:off x="534988" y="4416425"/>
            <a:ext cx="58118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a:ln/>
        </p:spPr>
      </p:sp>
      <p:sp>
        <p:nvSpPr>
          <p:cNvPr id="354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Arial" pitchFamily="34" charset="0"/>
              </a:rPr>
              <a:t>Note hazardous condition model reg as  a point of intervention based on analysis / exams.  Accred Standard</a:t>
            </a:r>
          </a:p>
        </p:txBody>
      </p:sp>
      <p:sp>
        <p:nvSpPr>
          <p:cNvPr id="354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0FABAF2B-4ED8-4434-8C67-1AE820AE92CC}" type="slidenum">
              <a:rPr lang="en-US" sz="800" smtClean="0">
                <a:latin typeface="Times New Roman" pitchFamily="18" charset="0"/>
              </a:rPr>
              <a:pPr eaLnBrk="1" hangingPunct="1"/>
              <a:t>4</a:t>
            </a:fld>
            <a:endParaRPr lang="en-US" sz="80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7BF1C5A3-1562-443A-8E9E-D930B1ADEDF8}" type="slidenum">
              <a:rPr lang="en-US" sz="800" smtClean="0">
                <a:latin typeface="Times New Roman" pitchFamily="18" charset="0"/>
              </a:rPr>
              <a:pPr eaLnBrk="1" hangingPunct="1"/>
              <a:t>40</a:t>
            </a:fld>
            <a:endParaRPr lang="en-US" sz="800" smtClean="0">
              <a:latin typeface="Times New Roman" pitchFamily="18" charset="0"/>
            </a:endParaRPr>
          </a:p>
        </p:txBody>
      </p:sp>
      <p:sp>
        <p:nvSpPr>
          <p:cNvPr id="391171" name="Rectangle 2050"/>
          <p:cNvSpPr>
            <a:spLocks noGrp="1" noRot="1" noChangeAspect="1" noChangeArrowheads="1" noTextEdit="1"/>
          </p:cNvSpPr>
          <p:nvPr>
            <p:ph type="sldImg"/>
          </p:nvPr>
        </p:nvSpPr>
        <p:spPr>
          <a:ln/>
        </p:spPr>
      </p:sp>
      <p:sp>
        <p:nvSpPr>
          <p:cNvPr id="391172" name="Rectangle 2051"/>
          <p:cNvSpPr>
            <a:spLocks noGrp="1" noChangeArrowheads="1"/>
          </p:cNvSpPr>
          <p:nvPr>
            <p:ph type="body" idx="1"/>
          </p:nvPr>
        </p:nvSpPr>
        <p:spPr>
          <a:xfrm>
            <a:off x="534988" y="4416425"/>
            <a:ext cx="58118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A11AA991-6F3F-4D9B-82E7-D0AF3997DDBD}" type="slidenum">
              <a:rPr lang="en-US" sz="800" smtClean="0">
                <a:latin typeface="Times New Roman" pitchFamily="18" charset="0"/>
              </a:rPr>
              <a:pPr eaLnBrk="1" hangingPunct="1"/>
              <a:t>41</a:t>
            </a:fld>
            <a:endParaRPr lang="en-US" sz="800" smtClean="0">
              <a:latin typeface="Times New Roman" pitchFamily="18" charset="0"/>
            </a:endParaRPr>
          </a:p>
        </p:txBody>
      </p:sp>
      <p:sp>
        <p:nvSpPr>
          <p:cNvPr id="392195" name="Rectangle 2050"/>
          <p:cNvSpPr>
            <a:spLocks noGrp="1" noRot="1" noChangeAspect="1" noChangeArrowheads="1" noTextEdit="1"/>
          </p:cNvSpPr>
          <p:nvPr>
            <p:ph type="sldImg"/>
          </p:nvPr>
        </p:nvSpPr>
        <p:spPr>
          <a:ln/>
        </p:spPr>
      </p:sp>
      <p:sp>
        <p:nvSpPr>
          <p:cNvPr id="392196" name="Rectangle 2051"/>
          <p:cNvSpPr>
            <a:spLocks noGrp="1" noChangeArrowheads="1"/>
          </p:cNvSpPr>
          <p:nvPr>
            <p:ph type="body" idx="1"/>
          </p:nvPr>
        </p:nvSpPr>
        <p:spPr>
          <a:xfrm>
            <a:off x="534988" y="4416425"/>
            <a:ext cx="58118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17CC8554-1FA0-460D-91B8-E9A96183A94C}" type="slidenum">
              <a:rPr lang="en-US" sz="800" smtClean="0">
                <a:latin typeface="Times New Roman" pitchFamily="18" charset="0"/>
              </a:rPr>
              <a:pPr eaLnBrk="1" hangingPunct="1"/>
              <a:t>42</a:t>
            </a:fld>
            <a:endParaRPr lang="en-US" sz="800" smtClean="0">
              <a:latin typeface="Times New Roman" pitchFamily="18" charset="0"/>
            </a:endParaRPr>
          </a:p>
        </p:txBody>
      </p:sp>
      <p:sp>
        <p:nvSpPr>
          <p:cNvPr id="393219" name="Rectangle 2050"/>
          <p:cNvSpPr>
            <a:spLocks noGrp="1" noRot="1" noChangeAspect="1" noChangeArrowheads="1" noTextEdit="1"/>
          </p:cNvSpPr>
          <p:nvPr>
            <p:ph type="sldImg"/>
          </p:nvPr>
        </p:nvSpPr>
        <p:spPr>
          <a:ln/>
        </p:spPr>
      </p:sp>
      <p:sp>
        <p:nvSpPr>
          <p:cNvPr id="393220" name="Rectangle 2051"/>
          <p:cNvSpPr>
            <a:spLocks noGrp="1" noChangeArrowheads="1"/>
          </p:cNvSpPr>
          <p:nvPr>
            <p:ph type="body" idx="1"/>
          </p:nvPr>
        </p:nvSpPr>
        <p:spPr>
          <a:xfrm>
            <a:off x="534988" y="4416425"/>
            <a:ext cx="58118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A0979B81-86D3-4B4F-9C03-EF234F21FF6F}" type="slidenum">
              <a:rPr lang="en-US" sz="800" smtClean="0">
                <a:latin typeface="Times New Roman" pitchFamily="18" charset="0"/>
              </a:rPr>
              <a:pPr eaLnBrk="1" hangingPunct="1"/>
              <a:t>43</a:t>
            </a:fld>
            <a:endParaRPr lang="en-US" sz="800" smtClean="0">
              <a:latin typeface="Times New Roman" pitchFamily="18" charset="0"/>
            </a:endParaRPr>
          </a:p>
        </p:txBody>
      </p:sp>
      <p:sp>
        <p:nvSpPr>
          <p:cNvPr id="394243" name="Rectangle 2050"/>
          <p:cNvSpPr>
            <a:spLocks noGrp="1" noRot="1" noChangeAspect="1" noChangeArrowheads="1" noTextEdit="1"/>
          </p:cNvSpPr>
          <p:nvPr>
            <p:ph type="sldImg"/>
          </p:nvPr>
        </p:nvSpPr>
        <p:spPr>
          <a:ln/>
        </p:spPr>
      </p:sp>
      <p:sp>
        <p:nvSpPr>
          <p:cNvPr id="394244" name="Rectangle 2051"/>
          <p:cNvSpPr>
            <a:spLocks noGrp="1" noChangeArrowheads="1"/>
          </p:cNvSpPr>
          <p:nvPr>
            <p:ph type="body" idx="1"/>
          </p:nvPr>
        </p:nvSpPr>
        <p:spPr>
          <a:xfrm>
            <a:off x="534988" y="4416425"/>
            <a:ext cx="58118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9CB234EB-C59A-4FEF-810F-13E5ABDD9397}" type="slidenum">
              <a:rPr lang="en-US" sz="800" smtClean="0">
                <a:latin typeface="Times New Roman" pitchFamily="18" charset="0"/>
              </a:rPr>
              <a:pPr eaLnBrk="1" hangingPunct="1"/>
              <a:t>44</a:t>
            </a:fld>
            <a:endParaRPr lang="en-US" sz="800" smtClean="0">
              <a:latin typeface="Times New Roman" pitchFamily="18" charset="0"/>
            </a:endParaRPr>
          </a:p>
        </p:txBody>
      </p:sp>
      <p:sp>
        <p:nvSpPr>
          <p:cNvPr id="395267" name="Rectangle 2050"/>
          <p:cNvSpPr>
            <a:spLocks noGrp="1" noRot="1" noChangeAspect="1" noChangeArrowheads="1" noTextEdit="1"/>
          </p:cNvSpPr>
          <p:nvPr>
            <p:ph type="sldImg"/>
          </p:nvPr>
        </p:nvSpPr>
        <p:spPr>
          <a:ln/>
        </p:spPr>
      </p:sp>
      <p:sp>
        <p:nvSpPr>
          <p:cNvPr id="395268" name="Rectangle 2051"/>
          <p:cNvSpPr>
            <a:spLocks noGrp="1" noChangeArrowheads="1"/>
          </p:cNvSpPr>
          <p:nvPr>
            <p:ph type="body" idx="1"/>
          </p:nvPr>
        </p:nvSpPr>
        <p:spPr>
          <a:xfrm>
            <a:off x="534988" y="4416425"/>
            <a:ext cx="58118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p:cNvSpPr>
            <a:spLocks noGrp="1" noRot="1" noChangeAspect="1" noTextEdit="1"/>
          </p:cNvSpPr>
          <p:nvPr>
            <p:ph type="sldImg"/>
          </p:nvPr>
        </p:nvSpPr>
        <p:spPr>
          <a:ln/>
        </p:spPr>
      </p:sp>
      <p:sp>
        <p:nvSpPr>
          <p:cNvPr id="396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96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5BD42B2E-D087-4DB0-9F84-281256AFA8AE}" type="slidenum">
              <a:rPr lang="en-US" sz="800" smtClean="0">
                <a:latin typeface="Times New Roman" pitchFamily="18" charset="0"/>
              </a:rPr>
              <a:pPr eaLnBrk="1" hangingPunct="1"/>
              <a:t>45</a:t>
            </a:fld>
            <a:endParaRPr lang="en-US" sz="800"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009F1DF9-A179-455C-BCD7-5CCC951F44EB}" type="slidenum">
              <a:rPr lang="en-US" sz="800" smtClean="0">
                <a:latin typeface="Times New Roman" pitchFamily="18" charset="0"/>
              </a:rPr>
              <a:pPr eaLnBrk="1" hangingPunct="1"/>
              <a:t>46</a:t>
            </a:fld>
            <a:endParaRPr lang="en-US" sz="800" smtClean="0">
              <a:latin typeface="Times New Roman" pitchFamily="18" charset="0"/>
            </a:endParaRPr>
          </a:p>
        </p:txBody>
      </p:sp>
      <p:sp>
        <p:nvSpPr>
          <p:cNvPr id="397315" name="Rectangle 2050"/>
          <p:cNvSpPr>
            <a:spLocks noGrp="1" noRot="1" noChangeAspect="1" noChangeArrowheads="1" noTextEdit="1"/>
          </p:cNvSpPr>
          <p:nvPr>
            <p:ph type="sldImg"/>
          </p:nvPr>
        </p:nvSpPr>
        <p:spPr>
          <a:ln/>
        </p:spPr>
      </p:sp>
      <p:sp>
        <p:nvSpPr>
          <p:cNvPr id="397316" name="Rectangle 2051"/>
          <p:cNvSpPr>
            <a:spLocks noGrp="1" noChangeArrowheads="1"/>
          </p:cNvSpPr>
          <p:nvPr>
            <p:ph type="body" idx="1"/>
          </p:nvPr>
        </p:nvSpPr>
        <p:spPr>
          <a:xfrm>
            <a:off x="534988" y="4416425"/>
            <a:ext cx="58118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Holding Company Model Act.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4EE16F40-C869-4B3F-B799-1342AD6C9DB7}" type="slidenum">
              <a:rPr lang="en-US" sz="800" smtClean="0">
                <a:latin typeface="Times New Roman" pitchFamily="18" charset="0"/>
              </a:rPr>
              <a:pPr eaLnBrk="1" hangingPunct="1"/>
              <a:t>47</a:t>
            </a:fld>
            <a:endParaRPr lang="en-US" sz="800" smtClean="0">
              <a:latin typeface="Times New Roman" pitchFamily="18" charset="0"/>
            </a:endParaRPr>
          </a:p>
        </p:txBody>
      </p:sp>
      <p:sp>
        <p:nvSpPr>
          <p:cNvPr id="398339" name="Rectangle 2050"/>
          <p:cNvSpPr>
            <a:spLocks noGrp="1" noRot="1" noChangeAspect="1" noChangeArrowheads="1" noTextEdit="1"/>
          </p:cNvSpPr>
          <p:nvPr>
            <p:ph type="sldImg"/>
          </p:nvPr>
        </p:nvSpPr>
        <p:spPr>
          <a:ln/>
        </p:spPr>
      </p:sp>
      <p:sp>
        <p:nvSpPr>
          <p:cNvPr id="398340" name="Rectangle 2051"/>
          <p:cNvSpPr>
            <a:spLocks noGrp="1" noChangeArrowheads="1"/>
          </p:cNvSpPr>
          <p:nvPr>
            <p:ph type="body" idx="1"/>
          </p:nvPr>
        </p:nvSpPr>
        <p:spPr>
          <a:xfrm>
            <a:off x="534988" y="4416425"/>
            <a:ext cx="58118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CA2BAD9D-2039-476F-B352-84B6824F1885}" type="slidenum">
              <a:rPr lang="en-US" sz="800" smtClean="0">
                <a:latin typeface="Times New Roman" pitchFamily="18" charset="0"/>
              </a:rPr>
              <a:pPr eaLnBrk="1" hangingPunct="1"/>
              <a:t>48</a:t>
            </a:fld>
            <a:endParaRPr lang="en-US" sz="800" smtClean="0">
              <a:latin typeface="Times New Roman" pitchFamily="18" charset="0"/>
            </a:endParaRPr>
          </a:p>
        </p:txBody>
      </p:sp>
      <p:sp>
        <p:nvSpPr>
          <p:cNvPr id="399363" name="Rectangle 2050"/>
          <p:cNvSpPr>
            <a:spLocks noGrp="1" noRot="1" noChangeAspect="1" noChangeArrowheads="1" noTextEdit="1"/>
          </p:cNvSpPr>
          <p:nvPr>
            <p:ph type="sldImg"/>
          </p:nvPr>
        </p:nvSpPr>
        <p:spPr>
          <a:ln/>
        </p:spPr>
      </p:sp>
      <p:sp>
        <p:nvSpPr>
          <p:cNvPr id="399364" name="Rectangle 2051"/>
          <p:cNvSpPr>
            <a:spLocks noGrp="1" noChangeArrowheads="1"/>
          </p:cNvSpPr>
          <p:nvPr>
            <p:ph type="body" idx="1"/>
          </p:nvPr>
        </p:nvSpPr>
        <p:spPr>
          <a:xfrm>
            <a:off x="534988" y="4416425"/>
            <a:ext cx="58118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pitchFamily="34" charset="0"/>
              </a:rPr>
              <a:t>On scenario (stress) tests can note that the results can be compared to either a group wide capital requirement (Sol II) or an aggregated entity based requirement (U.S. RBC)</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p:cNvSpPr>
            <a:spLocks noGrp="1" noRot="1" noChangeAspect="1" noTextEdit="1"/>
          </p:cNvSpPr>
          <p:nvPr>
            <p:ph type="sldImg"/>
          </p:nvPr>
        </p:nvSpPr>
        <p:spPr>
          <a:ln/>
        </p:spPr>
      </p:sp>
      <p:sp>
        <p:nvSpPr>
          <p:cNvPr id="400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00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7E98538F-4013-4D23-BB8A-EAF4B9B54FA0}" type="slidenum">
              <a:rPr lang="en-US" sz="800" smtClean="0">
                <a:latin typeface="Times New Roman" pitchFamily="18" charset="0"/>
              </a:rPr>
              <a:pPr eaLnBrk="1" hangingPunct="1"/>
              <a:t>49</a:t>
            </a:fld>
            <a:endParaRPr lang="en-US" sz="80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0BCABF4D-4D4A-45A4-AACB-A65E51998555}" type="slidenum">
              <a:rPr lang="en-US" sz="800" smtClean="0">
                <a:latin typeface="Times New Roman" pitchFamily="18" charset="0"/>
              </a:rPr>
              <a:pPr eaLnBrk="1" hangingPunct="1"/>
              <a:t>5</a:t>
            </a:fld>
            <a:endParaRPr lang="en-US" sz="800"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9BC984AC-48FD-4AC7-A36F-02C51D2FD3F3}" type="slidenum">
              <a:rPr lang="en-US" sz="1200" smtClean="0"/>
              <a:pPr eaLnBrk="1" hangingPunct="1"/>
              <a:t>50</a:t>
            </a:fld>
            <a:endParaRPr lang="en-US" sz="1200" smtClean="0"/>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77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FF2AA4AD-CB2E-4428-B4C6-C844AE403367}" type="slidenum">
              <a:rPr lang="en-US" sz="1200" smtClean="0"/>
              <a:pPr eaLnBrk="1" hangingPunct="1"/>
              <a:t>51</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91580C1B-F250-45BE-9085-524FC9E54EFB}" type="slidenum">
              <a:rPr lang="en-US" sz="1200" smtClean="0"/>
              <a:pPr eaLnBrk="1" hangingPunct="1"/>
              <a:t>52</a:t>
            </a:fld>
            <a:endParaRPr lang="en-US" sz="1200" smtClean="0"/>
          </a:p>
        </p:txBody>
      </p:sp>
      <p:sp>
        <p:nvSpPr>
          <p:cNvPr id="278531" name="Rectangle 2"/>
          <p:cNvSpPr>
            <a:spLocks noGrp="1" noRot="1" noChangeAspect="1" noChangeArrowheads="1" noTextEdit="1"/>
          </p:cNvSpPr>
          <p:nvPr>
            <p:ph type="sldImg"/>
          </p:nvPr>
        </p:nvSpPr>
        <p:spPr>
          <a:xfrm>
            <a:off x="1119188" y="696913"/>
            <a:ext cx="4648200" cy="3486150"/>
          </a:xfrm>
          <a:ln/>
        </p:spPr>
      </p:sp>
      <p:sp>
        <p:nvSpPr>
          <p:cNvPr id="278532"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BE6DECC6-1108-48BF-9B9C-14157754C35E}" type="slidenum">
              <a:rPr lang="en-US" sz="1200" smtClean="0"/>
              <a:pPr eaLnBrk="1" hangingPunct="1"/>
              <a:t>53</a:t>
            </a:fld>
            <a:endParaRPr lang="en-US" sz="1200" smtClean="0"/>
          </a:p>
        </p:txBody>
      </p:sp>
      <p:sp>
        <p:nvSpPr>
          <p:cNvPr id="279555" name="Rectangle 2"/>
          <p:cNvSpPr>
            <a:spLocks noGrp="1" noRot="1" noChangeAspect="1" noChangeArrowheads="1" noTextEdit="1"/>
          </p:cNvSpPr>
          <p:nvPr>
            <p:ph type="sldImg"/>
          </p:nvPr>
        </p:nvSpPr>
        <p:spPr>
          <a:xfrm>
            <a:off x="1122363" y="700088"/>
            <a:ext cx="4640262" cy="3481387"/>
          </a:xfrm>
          <a:ln/>
        </p:spPr>
      </p:sp>
      <p:sp>
        <p:nvSpPr>
          <p:cNvPr id="279556"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80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F4FEF068-09C8-40F5-90AE-CA8EB49831A3}" type="slidenum">
              <a:rPr lang="en-US" sz="1200" smtClean="0"/>
              <a:pPr eaLnBrk="1" hangingPunct="1"/>
              <a:t>54</a:t>
            </a:fld>
            <a:endParaRPr lang="en-US"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81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F8908256-40C0-4307-81FC-08F6C7DA92EE}" type="slidenum">
              <a:rPr lang="en-US" sz="1200" smtClean="0"/>
              <a:pPr eaLnBrk="1" hangingPunct="1"/>
              <a:t>55</a:t>
            </a:fld>
            <a:endParaRPr lang="en-US" sz="12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F4AA91A0-CA1F-43C0-9D59-C63A9B93C00F}" type="slidenum">
              <a:rPr lang="en-US" sz="1200" smtClean="0"/>
              <a:pPr eaLnBrk="1" hangingPunct="1"/>
              <a:t>56</a:t>
            </a:fld>
            <a:endParaRPr lang="en-US" sz="1200" smtClean="0"/>
          </a:p>
        </p:txBody>
      </p:sp>
      <p:sp>
        <p:nvSpPr>
          <p:cNvPr id="282627" name="Rectangle 2"/>
          <p:cNvSpPr>
            <a:spLocks noGrp="1" noRot="1" noChangeAspect="1" noChangeArrowheads="1" noTextEdit="1"/>
          </p:cNvSpPr>
          <p:nvPr>
            <p:ph type="sldImg"/>
          </p:nvPr>
        </p:nvSpPr>
        <p:spPr>
          <a:xfrm>
            <a:off x="1119188" y="696913"/>
            <a:ext cx="4648200" cy="3486150"/>
          </a:xfrm>
          <a:ln/>
        </p:spPr>
      </p:sp>
      <p:sp>
        <p:nvSpPr>
          <p:cNvPr id="282628"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83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A447CC65-F6E8-467A-85C2-AA3AB892373E}" type="slidenum">
              <a:rPr lang="en-US" sz="1200" smtClean="0"/>
              <a:pPr eaLnBrk="1" hangingPunct="1"/>
              <a:t>57</a:t>
            </a:fld>
            <a:endParaRPr lang="en-US" sz="12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84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A1E825D3-0301-4933-B240-10B75615A8B5}" type="slidenum">
              <a:rPr lang="en-US" sz="1200" smtClean="0"/>
              <a:pPr eaLnBrk="1" hangingPunct="1"/>
              <a:t>58</a:t>
            </a:fld>
            <a:endParaRPr lang="en-US" sz="12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32DA087E-FAE9-4E48-99CE-129793009D9E}" type="slidenum">
              <a:rPr lang="en-US" sz="1200" smtClean="0"/>
              <a:pPr eaLnBrk="1" hangingPunct="1"/>
              <a:t>59</a:t>
            </a:fld>
            <a:endParaRPr lang="en-US" sz="1200" smtClean="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a:ln/>
        </p:spPr>
      </p:sp>
      <p:sp>
        <p:nvSpPr>
          <p:cNvPr id="356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latin typeface="Arial" pitchFamily="34" charset="0"/>
            </a:endParaRPr>
          </a:p>
        </p:txBody>
      </p:sp>
      <p:sp>
        <p:nvSpPr>
          <p:cNvPr id="356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A5EC0924-41F4-449D-BA0E-5A83099BDA69}" type="slidenum">
              <a:rPr lang="en-US" sz="800" smtClean="0">
                <a:latin typeface="Times New Roman" pitchFamily="18" charset="0"/>
              </a:rPr>
              <a:pPr eaLnBrk="1" hangingPunct="1"/>
              <a:t>6</a:t>
            </a:fld>
            <a:endParaRPr lang="en-US" sz="800"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RBC Reserve Factors designed to pick up some inadequacy in reserves.</a:t>
            </a:r>
          </a:p>
        </p:txBody>
      </p:sp>
      <p:sp>
        <p:nvSpPr>
          <p:cNvPr id="286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C449C099-3F28-494E-A76D-E6B2A9C493D6}" type="slidenum">
              <a:rPr lang="en-US" sz="1200" smtClean="0"/>
              <a:pPr eaLnBrk="1" hangingPunct="1"/>
              <a:t>60</a:t>
            </a:fld>
            <a:endParaRPr lang="en-US" sz="120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E5EF7D53-7B16-4665-BFF6-51C6A9265657}" type="slidenum">
              <a:rPr lang="en-US" sz="1200" smtClean="0"/>
              <a:pPr eaLnBrk="1" hangingPunct="1"/>
              <a:t>61</a:t>
            </a:fld>
            <a:endParaRPr lang="en-US" sz="1200" smtClean="0"/>
          </a:p>
        </p:txBody>
      </p:sp>
      <p:sp>
        <p:nvSpPr>
          <p:cNvPr id="287747" name="Rectangle 2"/>
          <p:cNvSpPr>
            <a:spLocks noGrp="1" noRot="1" noChangeAspect="1" noChangeArrowheads="1" noTextEdit="1"/>
          </p:cNvSpPr>
          <p:nvPr>
            <p:ph type="sldImg"/>
          </p:nvPr>
        </p:nvSpPr>
        <p:spPr>
          <a:xfrm>
            <a:off x="1119188" y="696913"/>
            <a:ext cx="4648200" cy="3486150"/>
          </a:xfrm>
          <a:ln/>
        </p:spPr>
      </p:sp>
      <p:sp>
        <p:nvSpPr>
          <p:cNvPr id="287748"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740314B3-0239-4643-A34E-EB7FF874D38A}" type="slidenum">
              <a:rPr lang="en-US" sz="1200" smtClean="0"/>
              <a:pPr eaLnBrk="1" hangingPunct="1"/>
              <a:t>62</a:t>
            </a:fld>
            <a:endParaRPr lang="en-US" sz="1200" smtClean="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367A3E8F-141D-4541-9C76-E87DF9AC83FF}" type="slidenum">
              <a:rPr lang="en-US" sz="1200" smtClean="0"/>
              <a:pPr eaLnBrk="1" hangingPunct="1"/>
              <a:t>63</a:t>
            </a:fld>
            <a:endParaRPr lang="en-US" sz="1200" smtClean="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Collecting data on Cat Reserve development specifically starting year-end 2012.</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90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FE0FC958-FB5C-4E46-AFDC-B876DA9407B7}" type="slidenum">
              <a:rPr lang="en-US" sz="1200" smtClean="0"/>
              <a:pPr eaLnBrk="1" hangingPunct="1"/>
              <a:t>64</a:t>
            </a:fld>
            <a:endParaRPr lang="en-US" sz="120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1071A517-28EE-4D9E-8916-7FEC20DB9674}" type="slidenum">
              <a:rPr lang="en-US" sz="1200" smtClean="0"/>
              <a:pPr eaLnBrk="1" hangingPunct="1"/>
              <a:t>65</a:t>
            </a:fld>
            <a:endParaRPr lang="en-US" sz="1200" smtClean="0"/>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090D47F0-A62F-49E6-B767-1A44E5D4D8C3}" type="slidenum">
              <a:rPr lang="en-US" sz="1200" smtClean="0"/>
              <a:pPr eaLnBrk="1" hangingPunct="1"/>
              <a:t>66</a:t>
            </a:fld>
            <a:endParaRPr lang="en-US" sz="1200"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Life reserves in the United States are conservative and are based on conservative mortality tables, lapse exclusion and separation of expenses (net premium). Expenses as incurred and treated separately as earned / incurred) However prescribed interest rates are higher than current market interest rates. </a:t>
            </a:r>
          </a:p>
          <a:p>
            <a:pPr eaLnBrk="1" hangingPunct="1"/>
            <a:endParaRPr lang="en-US" smtClean="0">
              <a:latin typeface="Arial" pitchFamily="34" charset="0"/>
            </a:endParaRPr>
          </a:p>
          <a:p>
            <a:pPr eaLnBrk="1" hangingPunct="1"/>
            <a:r>
              <a:rPr lang="en-US" smtClean="0">
                <a:latin typeface="Arial" pitchFamily="34" charset="0"/>
              </a:rPr>
              <a:t>An overview of Life reserves would be </a:t>
            </a:r>
          </a:p>
          <a:p>
            <a:pPr eaLnBrk="1" hangingPunct="1"/>
            <a:r>
              <a:rPr lang="en-US" smtClean="0">
                <a:latin typeface="Arial" pitchFamily="34" charset="0"/>
              </a:rPr>
              <a:t>	PV of future benefits </a:t>
            </a:r>
          </a:p>
          <a:p>
            <a:pPr eaLnBrk="1" hangingPunct="1"/>
            <a:r>
              <a:rPr lang="en-US" smtClean="0">
                <a:latin typeface="Arial" pitchFamily="34" charset="0"/>
              </a:rPr>
              <a:t>Less 	PV of net premium </a:t>
            </a:r>
          </a:p>
          <a:p>
            <a:pPr eaLnBrk="1" hangingPunct="1"/>
            <a:endParaRPr lang="en-US" smtClean="0">
              <a:latin typeface="Arial" pitchFamily="34" charset="0"/>
            </a:endParaRPr>
          </a:p>
          <a:p>
            <a:pPr eaLnBrk="1" hangingPunct="1"/>
            <a:r>
              <a:rPr lang="en-US" smtClean="0">
                <a:latin typeface="Arial" pitchFamily="34" charset="0"/>
              </a:rPr>
              <a:t/>
            </a:r>
            <a:br>
              <a:rPr lang="en-US" smtClean="0">
                <a:latin typeface="Arial" pitchFamily="34" charset="0"/>
              </a:rPr>
            </a:br>
            <a:r>
              <a:rPr lang="en-US" smtClean="0">
                <a:latin typeface="Arial" pitchFamily="34" charset="0"/>
              </a:rPr>
              <a:t>Some life insurance policies build cash value and it is always the minimum reserve. </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When looking at the future benefits </a:t>
            </a:r>
          </a:p>
          <a:p>
            <a:endParaRPr lang="en-US" smtClean="0">
              <a:latin typeface="Arial" pitchFamily="34" charset="0"/>
            </a:endParaRPr>
          </a:p>
          <a:p>
            <a:r>
              <a:rPr lang="en-US" smtClean="0">
                <a:latin typeface="Arial" pitchFamily="34" charset="0"/>
              </a:rPr>
              <a:t>You look at face amount of the policy and the other promises made to the insured for benefits. </a:t>
            </a:r>
            <a:br>
              <a:rPr lang="en-US" smtClean="0">
                <a:latin typeface="Arial" pitchFamily="34" charset="0"/>
              </a:rPr>
            </a:br>
            <a:r>
              <a:rPr lang="en-US" smtClean="0">
                <a:latin typeface="Arial" pitchFamily="34" charset="0"/>
              </a:rPr>
              <a:t>Some less common life policies have benefits that change with the cost of living such as funeral polices. </a:t>
            </a:r>
          </a:p>
          <a:p>
            <a:endParaRPr lang="en-US" smtClean="0">
              <a:latin typeface="Arial" pitchFamily="34" charset="0"/>
            </a:endParaRPr>
          </a:p>
          <a:p>
            <a:pPr marL="0" lvl="1"/>
            <a:r>
              <a:rPr lang="en-US" smtClean="0">
                <a:latin typeface="Arial" pitchFamily="34" charset="0"/>
              </a:rPr>
              <a:t>On Universal / Variable Life policies you look at the other promises so current fund values plus guaranteed interest rate credited  plus guaranteed cost of insurance  less  assumed gross premium  (cash inflows).</a:t>
            </a:r>
          </a:p>
          <a:p>
            <a:endParaRPr lang="en-US" smtClean="0">
              <a:latin typeface="Arial" pitchFamily="34" charset="0"/>
            </a:endParaRPr>
          </a:p>
          <a:p>
            <a:endParaRPr lang="en-US" smtClean="0">
              <a:latin typeface="Arial" pitchFamily="34" charset="0"/>
            </a:endParaRPr>
          </a:p>
          <a:p>
            <a:r>
              <a:rPr lang="en-US" smtClean="0">
                <a:latin typeface="Arial" pitchFamily="34" charset="0"/>
              </a:rPr>
              <a:t>The net premium is  not the full premium paid for the policy, but part of the premium that represents the main life insurance risks, interest and mortality. </a:t>
            </a:r>
          </a:p>
          <a:p>
            <a:r>
              <a:rPr lang="en-US" smtClean="0">
                <a:latin typeface="Arial" pitchFamily="34" charset="0"/>
              </a:rPr>
              <a:t>Usually this is a level percentage of the guaranteed gross premium </a:t>
            </a:r>
          </a:p>
          <a:p>
            <a:endParaRPr lang="en-US" smtClean="0">
              <a:latin typeface="Arial" pitchFamily="34" charset="0"/>
            </a:endParaRPr>
          </a:p>
        </p:txBody>
      </p:sp>
      <p:sp>
        <p:nvSpPr>
          <p:cNvPr id="293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C25ACE84-7EC5-4CBC-8EFE-F3B0D239077E}" type="slidenum">
              <a:rPr lang="en-US" sz="1200" smtClean="0"/>
              <a:pPr eaLnBrk="1" hangingPunct="1"/>
              <a:t>67</a:t>
            </a:fld>
            <a:endParaRPr lang="en-US" sz="120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In the US the pattern of net premium can vary. It can be</a:t>
            </a:r>
          </a:p>
          <a:p>
            <a:endParaRPr lang="en-US" smtClean="0">
              <a:latin typeface="Arial" pitchFamily="34" charset="0"/>
            </a:endParaRPr>
          </a:p>
          <a:p>
            <a:pPr lvl="1" eaLnBrk="1" hangingPunct="1">
              <a:lnSpc>
                <a:spcPct val="90000"/>
              </a:lnSpc>
              <a:buFont typeface="Wingdings" pitchFamily="2" charset="2"/>
              <a:buNone/>
            </a:pPr>
            <a:r>
              <a:rPr lang="en-US" smtClean="0">
                <a:latin typeface="Arial" pitchFamily="34" charset="0"/>
              </a:rPr>
              <a:t>1	Based on the interest and mortality of the reserve</a:t>
            </a:r>
          </a:p>
          <a:p>
            <a:pPr lvl="1" eaLnBrk="1" hangingPunct="1">
              <a:lnSpc>
                <a:spcPct val="90000"/>
              </a:lnSpc>
              <a:buFont typeface="Wingdings" pitchFamily="2" charset="2"/>
              <a:buNone/>
            </a:pPr>
            <a:r>
              <a:rPr lang="en-US" smtClean="0">
                <a:latin typeface="Arial" pitchFamily="34" charset="0"/>
              </a:rPr>
              <a:t>2.	Level percentage of the guaranteed gross premiums or </a:t>
            </a:r>
          </a:p>
          <a:p>
            <a:pPr lvl="1" eaLnBrk="1" hangingPunct="1">
              <a:lnSpc>
                <a:spcPct val="90000"/>
              </a:lnSpc>
              <a:buFont typeface="Wingdings" pitchFamily="2" charset="2"/>
              <a:buNone/>
            </a:pPr>
            <a:r>
              <a:rPr lang="en-US" smtClean="0">
                <a:latin typeface="Arial" pitchFamily="34" charset="0"/>
              </a:rPr>
              <a:t>3.	Other patterns</a:t>
            </a:r>
          </a:p>
          <a:p>
            <a:pPr marL="1352550" lvl="2" indent="-438150" eaLnBrk="1" hangingPunct="1">
              <a:lnSpc>
                <a:spcPct val="90000"/>
              </a:lnSpc>
              <a:buFontTx/>
              <a:buChar char="•"/>
            </a:pPr>
            <a:r>
              <a:rPr lang="en-US" smtClean="0">
                <a:latin typeface="Arial" pitchFamily="34" charset="0"/>
              </a:rPr>
              <a:t>Net level premium reserves (NLP)</a:t>
            </a:r>
          </a:p>
          <a:p>
            <a:pPr marL="1352550" lvl="2" indent="-438150" eaLnBrk="1" hangingPunct="1">
              <a:lnSpc>
                <a:spcPct val="90000"/>
              </a:lnSpc>
              <a:buFontTx/>
              <a:buChar char="•"/>
            </a:pPr>
            <a:r>
              <a:rPr lang="en-US" smtClean="0">
                <a:latin typeface="Arial" pitchFamily="34" charset="0"/>
              </a:rPr>
              <a:t>Commissioners Reserve Valuation Method (CRVM) this method modifies the first year net premium and has the reserve lower the first year as just a mortality amount then they increase the net premium % in subsequent years this is because of the high first year commission costs. </a:t>
            </a:r>
          </a:p>
          <a:p>
            <a:pPr marL="1352550" lvl="2" indent="-438150" eaLnBrk="1" hangingPunct="1">
              <a:lnSpc>
                <a:spcPct val="90000"/>
              </a:lnSpc>
              <a:buFontTx/>
              <a:buChar char="•"/>
            </a:pPr>
            <a:r>
              <a:rPr lang="en-US" smtClean="0">
                <a:latin typeface="Arial" pitchFamily="34" charset="0"/>
              </a:rPr>
              <a:t>CRVM graded to NLP This is a blended rate that uses CRVM in the first years and grades to a net level premium method. </a:t>
            </a:r>
          </a:p>
          <a:p>
            <a:endParaRPr lang="en-US" smtClean="0">
              <a:latin typeface="Arial" pitchFamily="34" charset="0"/>
            </a:endParaRPr>
          </a:p>
          <a:p>
            <a:endParaRPr lang="en-US" smtClean="0">
              <a:latin typeface="Arial" pitchFamily="34" charset="0"/>
            </a:endParaRPr>
          </a:p>
        </p:txBody>
      </p:sp>
      <p:sp>
        <p:nvSpPr>
          <p:cNvPr id="294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A5B925DC-509F-4B42-B12A-59714858EF27}" type="slidenum">
              <a:rPr lang="en-US" sz="1200" smtClean="0"/>
              <a:pPr eaLnBrk="1" hangingPunct="1"/>
              <a:t>68</a:t>
            </a:fld>
            <a:endParaRPr lang="en-US" sz="120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Any line of business can have to set up deficiency reserves if future premiums and income are not enough to cover future benefits.</a:t>
            </a:r>
          </a:p>
          <a:p>
            <a:r>
              <a:rPr lang="en-US" smtClean="0">
                <a:latin typeface="Arial" pitchFamily="34" charset="0"/>
              </a:rPr>
              <a:t>Usually when you see a premium deficiency reserves  it is an indication of either underpricing or  higher than expected losses. </a:t>
            </a:r>
          </a:p>
          <a:p>
            <a:endParaRPr lang="en-US" smtClean="0">
              <a:latin typeface="Arial" pitchFamily="34" charset="0"/>
            </a:endParaRPr>
          </a:p>
          <a:p>
            <a:endParaRPr lang="en-US" smtClean="0">
              <a:latin typeface="Arial" pitchFamily="34" charset="0"/>
            </a:endParaRPr>
          </a:p>
          <a:p>
            <a:r>
              <a:rPr lang="en-US" smtClean="0">
                <a:latin typeface="Arial" pitchFamily="34" charset="0"/>
              </a:rPr>
              <a:t>However in life insurance because of the conservative interest and mortality requirements, some companies also have to set these up. In this case this is reflective of the difference between an economic reserve and the statutory required reserve </a:t>
            </a:r>
          </a:p>
          <a:p>
            <a:endParaRPr lang="en-US" smtClean="0">
              <a:latin typeface="Arial" pitchFamily="34" charset="0"/>
            </a:endParaRPr>
          </a:p>
          <a:p>
            <a:endParaRPr lang="en-US" smtClean="0">
              <a:latin typeface="Arial" pitchFamily="34" charset="0"/>
            </a:endParaRPr>
          </a:p>
        </p:txBody>
      </p:sp>
      <p:sp>
        <p:nvSpPr>
          <p:cNvPr id="295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6B551322-2D8C-445C-BD75-1B7834EBC886}" type="slidenum">
              <a:rPr lang="en-US" sz="1200" smtClean="0"/>
              <a:pPr eaLnBrk="1" hangingPunct="1"/>
              <a:t>69</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ACC0B9C2-07CD-482C-9604-5932D527EA35}" type="slidenum">
              <a:rPr lang="en-US" sz="800" smtClean="0">
                <a:latin typeface="Times New Roman" pitchFamily="18" charset="0"/>
              </a:rPr>
              <a:pPr eaLnBrk="1" hangingPunct="1"/>
              <a:t>7</a:t>
            </a:fld>
            <a:endParaRPr lang="en-US" sz="800" smtClean="0">
              <a:latin typeface="Times New Roman" pitchFamily="18" charset="0"/>
            </a:endParaRPr>
          </a:p>
        </p:txBody>
      </p:sp>
      <p:sp>
        <p:nvSpPr>
          <p:cNvPr id="357379" name="Rectangle 2"/>
          <p:cNvSpPr>
            <a:spLocks noGrp="1" noRot="1" noChangeAspect="1" noChangeArrowheads="1" noTextEdit="1"/>
          </p:cNvSpPr>
          <p:nvPr>
            <p:ph type="sldImg"/>
          </p:nvPr>
        </p:nvSpPr>
        <p:spPr>
          <a:xfrm>
            <a:off x="1154113" y="228600"/>
            <a:ext cx="4648200" cy="3486150"/>
          </a:xfrm>
          <a:ln/>
        </p:spPr>
      </p:sp>
      <p:sp>
        <p:nvSpPr>
          <p:cNvPr id="357380" name="Rectangle 3"/>
          <p:cNvSpPr>
            <a:spLocks noGrp="1" noChangeArrowheads="1"/>
          </p:cNvSpPr>
          <p:nvPr>
            <p:ph type="body" idx="1"/>
          </p:nvPr>
        </p:nvSpPr>
        <p:spPr>
          <a:xfrm>
            <a:off x="917575" y="3810000"/>
            <a:ext cx="5046663"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u="sng" smtClean="0">
                <a:latin typeface="Arial" pitchFamily="34" charset="0"/>
              </a:rPr>
              <a:t>GENERIC FORMULA</a:t>
            </a:r>
            <a:r>
              <a:rPr lang="en-US" smtClean="0">
                <a:latin typeface="Arial" pitchFamily="34" charset="0"/>
              </a:rPr>
              <a:t>:</a:t>
            </a:r>
          </a:p>
          <a:p>
            <a:pPr eaLnBrk="1" hangingPunct="1">
              <a:buFontTx/>
              <a:buChar char="•"/>
            </a:pPr>
            <a:r>
              <a:rPr lang="en-US" smtClean="0">
                <a:latin typeface="Arial" pitchFamily="34" charset="0"/>
              </a:rPr>
              <a:t> 	Balance Complexity Against More Accurate Measures of Risk</a:t>
            </a:r>
          </a:p>
          <a:p>
            <a:pPr eaLnBrk="1" hangingPunct="1">
              <a:buFontTx/>
              <a:buChar char="•"/>
            </a:pPr>
            <a:r>
              <a:rPr lang="en-US" smtClean="0">
                <a:latin typeface="Arial" pitchFamily="34" charset="0"/>
              </a:rPr>
              <a:t> 	Thus, Not All Risks Are Accounted For</a:t>
            </a:r>
          </a:p>
          <a:p>
            <a:pPr lvl="1" eaLnBrk="1" hangingPunct="1">
              <a:buFontTx/>
              <a:buChar char="•"/>
            </a:pPr>
            <a:r>
              <a:rPr lang="en-US" smtClean="0">
                <a:latin typeface="Arial" pitchFamily="34" charset="0"/>
              </a:rPr>
              <a:t> For Example,  Miscellaneous Receivables</a:t>
            </a:r>
          </a:p>
          <a:p>
            <a:pPr lvl="2" eaLnBrk="1" hangingPunct="1">
              <a:buFontTx/>
              <a:buChar char="•"/>
            </a:pPr>
            <a:r>
              <a:rPr lang="en-US" smtClean="0">
                <a:latin typeface="Arial" pitchFamily="34" charset="0"/>
              </a:rPr>
              <a:t> Small Amount of $ for Industry</a:t>
            </a:r>
          </a:p>
          <a:p>
            <a:pPr lvl="2" eaLnBrk="1" hangingPunct="1">
              <a:buFontTx/>
              <a:buChar char="•"/>
            </a:pPr>
            <a:r>
              <a:rPr lang="en-US" smtClean="0">
                <a:latin typeface="Arial" pitchFamily="34" charset="0"/>
              </a:rPr>
              <a:t> So, No Complex Formula Component to Address</a:t>
            </a:r>
          </a:p>
          <a:p>
            <a:pPr lvl="2" eaLnBrk="1" hangingPunct="1">
              <a:buFontTx/>
              <a:buChar char="•"/>
            </a:pPr>
            <a:r>
              <a:rPr lang="en-US" smtClean="0">
                <a:latin typeface="Arial" pitchFamily="34" charset="0"/>
              </a:rPr>
              <a:t> However, One Company May Have Significant $</a:t>
            </a:r>
          </a:p>
          <a:p>
            <a:pPr eaLnBrk="1" hangingPunct="1">
              <a:buFontTx/>
              <a:buChar char="•"/>
            </a:pPr>
            <a:r>
              <a:rPr lang="en-US" smtClean="0">
                <a:latin typeface="Arial" pitchFamily="34" charset="0"/>
              </a:rPr>
              <a:t> The Generic Formula Will Not “FIT” Ideally for ALL</a:t>
            </a:r>
          </a:p>
          <a:p>
            <a:pPr lvl="1" eaLnBrk="1" hangingPunct="1">
              <a:buFontTx/>
              <a:buChar char="•"/>
            </a:pPr>
            <a:r>
              <a:rPr lang="en-US" smtClean="0">
                <a:latin typeface="Arial" pitchFamily="34" charset="0"/>
              </a:rPr>
              <a:t> For Example, Bail Bond Companies</a:t>
            </a:r>
          </a:p>
          <a:p>
            <a:pPr lvl="2" eaLnBrk="1" hangingPunct="1">
              <a:buFontTx/>
              <a:buChar char="•"/>
            </a:pPr>
            <a:r>
              <a:rPr lang="en-US" smtClean="0">
                <a:latin typeface="Arial" pitchFamily="34" charset="0"/>
              </a:rPr>
              <a:t> Pay out 80% + Commissions in First Year</a:t>
            </a:r>
          </a:p>
          <a:p>
            <a:pPr lvl="2" eaLnBrk="1" hangingPunct="1">
              <a:buFontTx/>
              <a:buChar char="•"/>
            </a:pPr>
            <a:r>
              <a:rPr lang="en-US" smtClean="0">
                <a:latin typeface="Arial" pitchFamily="34" charset="0"/>
              </a:rPr>
              <a:t> Causes Large U/W Expense Ratio</a:t>
            </a:r>
          </a:p>
          <a:p>
            <a:pPr lvl="2" eaLnBrk="1" hangingPunct="1">
              <a:buFontTx/>
              <a:buChar char="•"/>
            </a:pPr>
            <a:r>
              <a:rPr lang="en-US" smtClean="0">
                <a:latin typeface="Arial" pitchFamily="34" charset="0"/>
              </a:rPr>
              <a:t> Some States Allow Netting against Premiums Earned</a:t>
            </a:r>
          </a:p>
          <a:p>
            <a:pPr eaLnBrk="1" hangingPunct="1"/>
            <a:r>
              <a:rPr lang="en-US" u="sng" smtClean="0">
                <a:latin typeface="Arial" pitchFamily="34" charset="0"/>
              </a:rPr>
              <a:t>MODELING APPROACH</a:t>
            </a:r>
            <a:r>
              <a:rPr lang="en-US" smtClean="0">
                <a:latin typeface="Arial" pitchFamily="34" charset="0"/>
              </a:rPr>
              <a:t>:</a:t>
            </a:r>
          </a:p>
          <a:p>
            <a:pPr eaLnBrk="1" hangingPunct="1">
              <a:buFontTx/>
              <a:buChar char="•"/>
            </a:pPr>
            <a:r>
              <a:rPr lang="en-US" smtClean="0">
                <a:latin typeface="Arial" pitchFamily="34" charset="0"/>
              </a:rPr>
              <a:t> 	Allows for More Accurate Measure of Risk for Specific Insurer</a:t>
            </a:r>
          </a:p>
          <a:p>
            <a:pPr eaLnBrk="1" hangingPunct="1">
              <a:buFontTx/>
              <a:buChar char="•"/>
            </a:pPr>
            <a:r>
              <a:rPr lang="en-US" smtClean="0">
                <a:latin typeface="Arial" pitchFamily="34" charset="0"/>
              </a:rPr>
              <a:t> 	More Complicated to Create and Maintain</a:t>
            </a:r>
          </a:p>
          <a:p>
            <a:pPr eaLnBrk="1" hangingPunct="1">
              <a:buFontTx/>
              <a:buChar char="•"/>
            </a:pPr>
            <a:r>
              <a:rPr lang="en-US" smtClean="0">
                <a:latin typeface="Arial" pitchFamily="34" charset="0"/>
              </a:rPr>
              <a:t> 	Life RBC Formula Uses More Than Any Other Formula</a:t>
            </a:r>
          </a:p>
          <a:p>
            <a:pPr eaLnBrk="1" hangingPunct="1">
              <a:buFontTx/>
              <a:buChar char="•"/>
            </a:pPr>
            <a:r>
              <a:rPr lang="en-US" smtClean="0">
                <a:latin typeface="Arial" pitchFamily="34" charset="0"/>
              </a:rPr>
              <a:t> 	Considerations for Moving Toward This Approach</a:t>
            </a:r>
          </a:p>
          <a:p>
            <a:pPr lvl="2" eaLnBrk="1" hangingPunct="1">
              <a:buFontTx/>
              <a:buChar char="•"/>
            </a:pPr>
            <a:r>
              <a:rPr lang="en-US" smtClean="0">
                <a:latin typeface="Arial" pitchFamily="34" charset="0"/>
              </a:rPr>
              <a:t> As More Complex Information Is Part of Industry</a:t>
            </a:r>
          </a:p>
          <a:p>
            <a:pPr lvl="2" eaLnBrk="1" hangingPunct="1">
              <a:buFontTx/>
              <a:buChar char="•"/>
            </a:pPr>
            <a:r>
              <a:rPr lang="en-US" smtClean="0">
                <a:latin typeface="Arial" pitchFamily="34" charset="0"/>
              </a:rPr>
              <a:t> Out of Concerns Regarding Not Capturing Risks</a:t>
            </a:r>
          </a:p>
          <a:p>
            <a:pPr eaLnBrk="1" hangingPunct="1"/>
            <a:r>
              <a:rPr lang="en-US" u="sng" smtClean="0">
                <a:latin typeface="Arial" pitchFamily="34" charset="0"/>
              </a:rPr>
              <a:t>STANDARDS TO PROVIDE REGULATOR CONTROL OVER RISKS</a:t>
            </a:r>
            <a:r>
              <a:rPr lang="en-US" smtClean="0">
                <a:latin typeface="Arial" pitchFamily="34" charset="0"/>
              </a:rPr>
              <a:t>:</a:t>
            </a:r>
          </a:p>
          <a:p>
            <a:pPr eaLnBrk="1" hangingPunct="1">
              <a:buFontTx/>
              <a:buChar char="•"/>
            </a:pPr>
            <a:r>
              <a:rPr lang="en-US" smtClean="0">
                <a:latin typeface="Arial" pitchFamily="34" charset="0"/>
              </a:rPr>
              <a:t> 	Different Risk Tolerances for Companies as with Individuals</a:t>
            </a:r>
          </a:p>
          <a:p>
            <a:pPr eaLnBrk="1" hangingPunct="1">
              <a:buFontTx/>
              <a:buChar char="•"/>
            </a:pPr>
            <a:r>
              <a:rPr lang="en-US" smtClean="0">
                <a:latin typeface="Arial" pitchFamily="34" charset="0"/>
              </a:rPr>
              <a:t> 	Allows Some Control Over How Much Risk Is Held by Insurer</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CARVM </a:t>
            </a:r>
          </a:p>
          <a:p>
            <a:r>
              <a:rPr lang="en-US" smtClean="0">
                <a:latin typeface="Arial" pitchFamily="34" charset="0"/>
              </a:rPr>
              <a:t>Commissioners Annuity Reserve Valuation Method </a:t>
            </a:r>
          </a:p>
          <a:p>
            <a:endParaRPr lang="en-US" smtClean="0">
              <a:latin typeface="Arial" pitchFamily="34" charset="0"/>
            </a:endParaRPr>
          </a:p>
          <a:p>
            <a:endParaRPr lang="en-US" smtClean="0">
              <a:latin typeface="Arial" pitchFamily="34" charset="0"/>
            </a:endParaRPr>
          </a:p>
          <a:p>
            <a:r>
              <a:rPr lang="en-US" smtClean="0">
                <a:latin typeface="Arial" pitchFamily="34" charset="0"/>
              </a:rPr>
              <a:t>When calculating reserves for deferred annuities we use the CARVM discounted  for interest only </a:t>
            </a:r>
          </a:p>
          <a:p>
            <a:endParaRPr lang="en-US" smtClean="0">
              <a:latin typeface="Arial" pitchFamily="34" charset="0"/>
            </a:endParaRPr>
          </a:p>
          <a:p>
            <a:r>
              <a:rPr lang="en-US" smtClean="0">
                <a:latin typeface="Arial" pitchFamily="34" charset="0"/>
              </a:rPr>
              <a:t>You have to consider other cash flow variables also such as </a:t>
            </a:r>
          </a:p>
          <a:p>
            <a:endParaRPr lang="en-US" smtClean="0">
              <a:latin typeface="Arial" pitchFamily="34" charset="0"/>
            </a:endParaRPr>
          </a:p>
          <a:p>
            <a:pPr marL="952500" lvl="1" indent="-495300" eaLnBrk="1" hangingPunct="1">
              <a:buFont typeface="Wingdings" pitchFamily="2" charset="2"/>
              <a:buAutoNum type="arabicPeriod"/>
            </a:pPr>
            <a:r>
              <a:rPr lang="en-US" smtClean="0">
                <a:latin typeface="Arial" pitchFamily="34" charset="0"/>
              </a:rPr>
              <a:t>Surrenders (taking CV out) </a:t>
            </a:r>
          </a:p>
          <a:p>
            <a:pPr marL="952500" lvl="1" indent="-495300" eaLnBrk="1" hangingPunct="1">
              <a:buFont typeface="Wingdings" pitchFamily="2" charset="2"/>
              <a:buAutoNum type="arabicPeriod"/>
            </a:pPr>
            <a:r>
              <a:rPr lang="en-US" smtClean="0">
                <a:latin typeface="Arial" pitchFamily="34" charset="0"/>
              </a:rPr>
              <a:t>Partial Withdrawals</a:t>
            </a:r>
          </a:p>
          <a:p>
            <a:pPr marL="952500" lvl="1" indent="-495300" eaLnBrk="1" hangingPunct="1">
              <a:buFont typeface="Wingdings" pitchFamily="2" charset="2"/>
              <a:buAutoNum type="arabicPeriod"/>
            </a:pPr>
            <a:r>
              <a:rPr lang="en-US" smtClean="0">
                <a:latin typeface="Arial" pitchFamily="34" charset="0"/>
              </a:rPr>
              <a:t>Annuitizations </a:t>
            </a:r>
          </a:p>
          <a:p>
            <a:pPr marL="952500" lvl="1" indent="-495300" eaLnBrk="1" hangingPunct="1">
              <a:buFont typeface="Wingdings" pitchFamily="2" charset="2"/>
              <a:buAutoNum type="arabicPeriod"/>
            </a:pPr>
            <a:r>
              <a:rPr lang="en-US" smtClean="0">
                <a:latin typeface="Arial" pitchFamily="34" charset="0"/>
              </a:rPr>
              <a:t>Death Benefits</a:t>
            </a:r>
          </a:p>
          <a:p>
            <a:endParaRPr lang="en-US" smtClean="0">
              <a:latin typeface="Arial" pitchFamily="34" charset="0"/>
            </a:endParaRPr>
          </a:p>
          <a:p>
            <a:endParaRPr lang="en-US" smtClean="0">
              <a:latin typeface="Arial" pitchFamily="34" charset="0"/>
            </a:endParaRPr>
          </a:p>
        </p:txBody>
      </p:sp>
      <p:sp>
        <p:nvSpPr>
          <p:cNvPr id="296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8EE04859-F413-44A8-8842-DC11BED1E542}" type="slidenum">
              <a:rPr lang="en-US" sz="1200" smtClean="0"/>
              <a:pPr eaLnBrk="1" hangingPunct="1"/>
              <a:t>70</a:t>
            </a:fld>
            <a:endParaRPr lang="en-US" sz="120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p:txBody>
          <a:bodyPr/>
          <a:lstStyle/>
          <a:p>
            <a:pPr>
              <a:defRPr/>
            </a:pPr>
            <a:r>
              <a:rPr lang="en-US" dirty="0" smtClean="0"/>
              <a:t>In general , us  health claim reserves are much like PC reserves. </a:t>
            </a:r>
          </a:p>
          <a:p>
            <a:pPr>
              <a:defRPr/>
            </a:pPr>
            <a:endParaRPr lang="en-US" dirty="0" smtClean="0"/>
          </a:p>
          <a:p>
            <a:pPr>
              <a:defRPr/>
            </a:pPr>
            <a:r>
              <a:rPr lang="en-US" dirty="0" smtClean="0"/>
              <a:t>In setting Health reserves like for Property and Casualty you have to look at historical claims patterns and actuarial scenarios.</a:t>
            </a:r>
          </a:p>
          <a:p>
            <a:pPr>
              <a:defRPr/>
            </a:pPr>
            <a:endParaRPr lang="en-US" dirty="0" smtClean="0"/>
          </a:p>
          <a:p>
            <a:pPr>
              <a:defRPr/>
            </a:pPr>
            <a:r>
              <a:rPr lang="en-US" dirty="0" smtClean="0"/>
              <a:t>Above are some examples of the primary  variables that are reviewed.  </a:t>
            </a:r>
          </a:p>
          <a:p>
            <a:pPr>
              <a:defRPr/>
            </a:pPr>
            <a:endParaRPr lang="en-US" dirty="0" smtClean="0"/>
          </a:p>
          <a:p>
            <a:pPr marL="533400" indent="-533400" eaLnBrk="1" hangingPunct="1">
              <a:defRPr/>
            </a:pPr>
            <a:r>
              <a:rPr lang="en-US" dirty="0" smtClean="0"/>
              <a:t>Medical insurance</a:t>
            </a:r>
          </a:p>
          <a:p>
            <a:pPr marL="952500" lvl="1" indent="-495300" eaLnBrk="1" hangingPunct="1">
              <a:buFont typeface="Wingdings" pitchFamily="2" charset="2"/>
              <a:buAutoNum type="arabicPeriod"/>
              <a:defRPr/>
            </a:pPr>
            <a:r>
              <a:rPr lang="en-US" dirty="0" smtClean="0"/>
              <a:t>Analyze historical claim payment patterns</a:t>
            </a:r>
          </a:p>
          <a:p>
            <a:pPr marL="952500" lvl="1" indent="-495300" eaLnBrk="1" hangingPunct="1">
              <a:buFont typeface="Wingdings" pitchFamily="2" charset="2"/>
              <a:buAutoNum type="arabicPeriod"/>
              <a:defRPr/>
            </a:pPr>
            <a:r>
              <a:rPr lang="en-US" dirty="0" smtClean="0"/>
              <a:t>Categorize claims by period incurred and by period paid</a:t>
            </a:r>
          </a:p>
          <a:p>
            <a:pPr marL="952500" lvl="1" indent="-495300" eaLnBrk="1" hangingPunct="1">
              <a:buFont typeface="Wingdings" pitchFamily="2" charset="2"/>
              <a:buAutoNum type="arabicPeriod"/>
              <a:defRPr/>
            </a:pPr>
            <a:r>
              <a:rPr lang="en-US" dirty="0" smtClean="0"/>
              <a:t>Follow up studies</a:t>
            </a:r>
          </a:p>
          <a:p>
            <a:pPr>
              <a:defRPr/>
            </a:pPr>
            <a:endParaRPr lang="en-US" dirty="0" smtClean="0"/>
          </a:p>
          <a:p>
            <a:pPr>
              <a:defRPr/>
            </a:pPr>
            <a:r>
              <a:rPr lang="en-US" dirty="0" smtClean="0"/>
              <a:t>Contract reserve are in general the bulk reserve for future expected losses. </a:t>
            </a:r>
          </a:p>
          <a:p>
            <a:pPr>
              <a:defRPr/>
            </a:pPr>
            <a:r>
              <a:rPr lang="en-US" dirty="0" smtClean="0"/>
              <a:t>And they include an amount for morbidity that is required by regulation.  NOTE that longevity is impacting LTC and </a:t>
            </a:r>
            <a:r>
              <a:rPr lang="en-US" dirty="0" err="1" smtClean="0"/>
              <a:t>Disab</a:t>
            </a:r>
            <a:r>
              <a:rPr lang="en-US" dirty="0" smtClean="0"/>
              <a:t> reserves opposite than life reserves</a:t>
            </a:r>
          </a:p>
          <a:p>
            <a:pPr marL="533400" indent="-533400" eaLnBrk="1" hangingPunct="1">
              <a:defRPr/>
            </a:pPr>
            <a:r>
              <a:rPr lang="en-US" dirty="0" smtClean="0"/>
              <a:t>Disability / Long-Term Care</a:t>
            </a:r>
          </a:p>
          <a:p>
            <a:pPr marL="952500" lvl="1" indent="-495300" eaLnBrk="1" hangingPunct="1">
              <a:buFont typeface="Wingdings" pitchFamily="2" charset="2"/>
              <a:buAutoNum type="arabicPeriod"/>
              <a:defRPr/>
            </a:pPr>
            <a:r>
              <a:rPr lang="en-US" dirty="0" smtClean="0"/>
              <a:t>Present value of amount due in the future</a:t>
            </a:r>
          </a:p>
          <a:p>
            <a:pPr marL="952500" lvl="1" indent="-495300" eaLnBrk="1" hangingPunct="1">
              <a:buFont typeface="Wingdings" pitchFamily="2" charset="2"/>
              <a:buAutoNum type="arabicPeriod"/>
              <a:defRPr/>
            </a:pPr>
            <a:r>
              <a:rPr lang="en-US" dirty="0" smtClean="0"/>
              <a:t>Morbidity table may be specified in a regulation</a:t>
            </a:r>
          </a:p>
          <a:p>
            <a:pPr>
              <a:defRPr/>
            </a:pPr>
            <a:endParaRPr lang="en-US" dirty="0" smtClean="0"/>
          </a:p>
          <a:p>
            <a:pPr>
              <a:defRPr/>
            </a:pPr>
            <a:endParaRPr lang="en-US" dirty="0" smtClean="0"/>
          </a:p>
          <a:p>
            <a:pPr>
              <a:defRPr/>
            </a:pPr>
            <a:r>
              <a:rPr lang="en-US" dirty="0" smtClean="0"/>
              <a:t>I wanted to mention that the Policy reserve is both the unearned premium reserve and the contract reserve. </a:t>
            </a:r>
          </a:p>
          <a:p>
            <a:pPr>
              <a:defRPr/>
            </a:pPr>
            <a:r>
              <a:rPr lang="en-US" dirty="0" smtClean="0"/>
              <a:t>The contract reserve includes money form the level premium which is set aside to pay higher costs in the future. </a:t>
            </a:r>
            <a:br>
              <a:rPr lang="en-US" dirty="0" smtClean="0"/>
            </a:br>
            <a:r>
              <a:rPr lang="en-US" dirty="0" smtClean="0"/>
              <a:t>(Example on a whole life policy with a level term you set aside payments when they are younger to cover higher costs when the insured is older.)</a:t>
            </a:r>
          </a:p>
          <a:p>
            <a:pPr>
              <a:defRPr/>
            </a:pPr>
            <a:endParaRPr lang="en-US" dirty="0" smtClean="0"/>
          </a:p>
        </p:txBody>
      </p:sp>
      <p:sp>
        <p:nvSpPr>
          <p:cNvPr id="297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EE4C601A-DE01-4EF5-943C-58E7C1388578}" type="slidenum">
              <a:rPr lang="en-US" sz="1200" smtClean="0"/>
              <a:pPr eaLnBrk="1" hangingPunct="1"/>
              <a:t>71</a:t>
            </a:fld>
            <a:endParaRPr lang="en-US" sz="120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6"/>
          <p:cNvSpPr>
            <a:spLocks noGrp="1" noChangeArrowheads="1"/>
          </p:cNvSpPr>
          <p:nvPr>
            <p:ph type="ftr" sz="quarter" idx="4294967295"/>
          </p:nvPr>
        </p:nvSpPr>
        <p:spPr bwMode="auto">
          <a:xfrm>
            <a:off x="0" y="8829675"/>
            <a:ext cx="2982913"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pitchFamily="34" charset="0"/>
                <a:cs typeface="Arial" pitchFamily="34" charset="0"/>
              </a:defRPr>
            </a:lvl1pPr>
            <a:lvl2pPr marL="742950" indent="-285750" eaLnBrk="0" hangingPunct="0">
              <a:defRPr sz="2600">
                <a:solidFill>
                  <a:schemeClr val="tx1"/>
                </a:solidFill>
                <a:latin typeface="Arial" pitchFamily="34" charset="0"/>
                <a:cs typeface="Arial" pitchFamily="34" charset="0"/>
              </a:defRPr>
            </a:lvl2pPr>
            <a:lvl3pPr marL="1143000" indent="-228600" eaLnBrk="0" hangingPunct="0">
              <a:defRPr sz="2600">
                <a:solidFill>
                  <a:schemeClr val="tx1"/>
                </a:solidFill>
                <a:latin typeface="Arial" pitchFamily="34" charset="0"/>
                <a:cs typeface="Arial" pitchFamily="34" charset="0"/>
              </a:defRPr>
            </a:lvl3pPr>
            <a:lvl4pPr marL="1600200" indent="-228600" eaLnBrk="0" hangingPunct="0">
              <a:defRPr sz="2600">
                <a:solidFill>
                  <a:schemeClr val="tx1"/>
                </a:solidFill>
                <a:latin typeface="Arial" pitchFamily="34" charset="0"/>
                <a:cs typeface="Arial" pitchFamily="34" charset="0"/>
              </a:defRPr>
            </a:lvl4pPr>
            <a:lvl5pPr marL="2057400" indent="-228600" eaLnBrk="0" hangingPunct="0">
              <a:defRPr sz="2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r>
              <a:rPr lang="en-US" sz="1200"/>
              <a:t>© 2009 The National Association of Insurance Commissioners All Rights Reserved</a:t>
            </a:r>
          </a:p>
        </p:txBody>
      </p:sp>
      <p:sp>
        <p:nvSpPr>
          <p:cNvPr id="299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BA33F8BC-8915-4D27-B608-133E013CE38D}" type="slidenum">
              <a:rPr lang="en-US" sz="1200" smtClean="0"/>
              <a:pPr eaLnBrk="1" hangingPunct="1"/>
              <a:t>72</a:t>
            </a:fld>
            <a:endParaRPr lang="en-US" sz="1200" smtClean="0"/>
          </a:p>
        </p:txBody>
      </p:sp>
      <p:sp>
        <p:nvSpPr>
          <p:cNvPr id="299012" name="Rectangle 2"/>
          <p:cNvSpPr>
            <a:spLocks noGrp="1" noRot="1" noChangeAspect="1" noChangeArrowheads="1" noTextEdit="1"/>
          </p:cNvSpPr>
          <p:nvPr>
            <p:ph type="sldImg"/>
          </p:nvPr>
        </p:nvSpPr>
        <p:spPr>
          <a:ln/>
        </p:spPr>
      </p:sp>
      <p:sp>
        <p:nvSpPr>
          <p:cNvPr id="299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6"/>
          <p:cNvSpPr>
            <a:spLocks noGrp="1" noChangeArrowheads="1"/>
          </p:cNvSpPr>
          <p:nvPr>
            <p:ph type="ftr" sz="quarter" idx="4294967295"/>
          </p:nvPr>
        </p:nvSpPr>
        <p:spPr bwMode="auto">
          <a:xfrm>
            <a:off x="0" y="8829675"/>
            <a:ext cx="2982913"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pitchFamily="34" charset="0"/>
                <a:cs typeface="Arial" pitchFamily="34" charset="0"/>
              </a:defRPr>
            </a:lvl1pPr>
            <a:lvl2pPr marL="742950" indent="-285750" eaLnBrk="0" hangingPunct="0">
              <a:defRPr sz="2600">
                <a:solidFill>
                  <a:schemeClr val="tx1"/>
                </a:solidFill>
                <a:latin typeface="Arial" pitchFamily="34" charset="0"/>
                <a:cs typeface="Arial" pitchFamily="34" charset="0"/>
              </a:defRPr>
            </a:lvl2pPr>
            <a:lvl3pPr marL="1143000" indent="-228600" eaLnBrk="0" hangingPunct="0">
              <a:defRPr sz="2600">
                <a:solidFill>
                  <a:schemeClr val="tx1"/>
                </a:solidFill>
                <a:latin typeface="Arial" pitchFamily="34" charset="0"/>
                <a:cs typeface="Arial" pitchFamily="34" charset="0"/>
              </a:defRPr>
            </a:lvl3pPr>
            <a:lvl4pPr marL="1600200" indent="-228600" eaLnBrk="0" hangingPunct="0">
              <a:defRPr sz="2600">
                <a:solidFill>
                  <a:schemeClr val="tx1"/>
                </a:solidFill>
                <a:latin typeface="Arial" pitchFamily="34" charset="0"/>
                <a:cs typeface="Arial" pitchFamily="34" charset="0"/>
              </a:defRPr>
            </a:lvl4pPr>
            <a:lvl5pPr marL="2057400" indent="-228600" eaLnBrk="0" hangingPunct="0">
              <a:defRPr sz="2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r>
              <a:rPr lang="en-US" sz="1200"/>
              <a:t>© 2009 The National Association of Insurance Commissioners All Rights Reserved</a:t>
            </a:r>
          </a:p>
        </p:txBody>
      </p:sp>
      <p:sp>
        <p:nvSpPr>
          <p:cNvPr id="3000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0A2862BE-0538-4A00-B695-71F1CE3B11ED}" type="slidenum">
              <a:rPr lang="en-US" sz="1200" smtClean="0"/>
              <a:pPr eaLnBrk="1" hangingPunct="1"/>
              <a:t>73</a:t>
            </a:fld>
            <a:endParaRPr lang="en-US" sz="1200" smtClean="0"/>
          </a:p>
        </p:txBody>
      </p:sp>
      <p:sp>
        <p:nvSpPr>
          <p:cNvPr id="300036" name="Rectangle 2"/>
          <p:cNvSpPr>
            <a:spLocks noGrp="1" noRot="1" noChangeAspect="1" noChangeArrowheads="1" noTextEdit="1"/>
          </p:cNvSpPr>
          <p:nvPr>
            <p:ph type="sldImg"/>
          </p:nvPr>
        </p:nvSpPr>
        <p:spPr>
          <a:xfrm>
            <a:off x="1119188" y="696913"/>
            <a:ext cx="4645025" cy="3484562"/>
          </a:xfrm>
          <a:ln/>
        </p:spPr>
      </p:sp>
      <p:sp>
        <p:nvSpPr>
          <p:cNvPr id="300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r>
              <a:rPr lang="en-US" sz="900" smtClean="0">
                <a:latin typeface="Arial" pitchFamily="34" charset="0"/>
              </a:rPr>
              <a:t>GENERALLY WILL RESULT IN LESS CONSERVATIVE RESERVES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301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45C61B6E-6325-4AF0-AF0D-ACF1DD9197DA}" type="slidenum">
              <a:rPr lang="en-US" sz="1200" smtClean="0">
                <a:latin typeface="Calibri" pitchFamily="34" charset="0"/>
              </a:rPr>
              <a:pPr eaLnBrk="1" hangingPunct="1"/>
              <a:t>74</a:t>
            </a:fld>
            <a:endParaRPr lang="en-US" sz="1200" smtClean="0">
              <a:latin typeface="Calibri"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latin typeface="Arial" pitchFamily="34" charset="0"/>
              </a:rPr>
              <a:t>Deterministic = Standard Scenario</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Taxes always big implication factor</a:t>
            </a:r>
          </a:p>
        </p:txBody>
      </p:sp>
      <p:sp>
        <p:nvSpPr>
          <p:cNvPr id="302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783134C4-F3D5-4DA1-8368-D40FD61E5399}" type="slidenum">
              <a:rPr lang="en-US" sz="1200" smtClean="0">
                <a:latin typeface="Calibri" pitchFamily="34" charset="0"/>
              </a:rPr>
              <a:pPr eaLnBrk="1" hangingPunct="1"/>
              <a:t>75</a:t>
            </a:fld>
            <a:endParaRPr lang="en-US" sz="1200" smtClean="0">
              <a:latin typeface="Calibri"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303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51A010F4-88C2-4CE8-AECA-9DB3F61B0C15}" type="slidenum">
              <a:rPr lang="en-US" sz="1200" smtClean="0">
                <a:latin typeface="Calibri" pitchFamily="34" charset="0"/>
              </a:rPr>
              <a:pPr eaLnBrk="1" hangingPunct="1"/>
              <a:t>76</a:t>
            </a:fld>
            <a:endParaRPr lang="en-US" sz="1200" smtClean="0">
              <a:latin typeface="Calibri"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304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78816A8E-6A85-4ACE-8E7B-9C02299CA268}" type="slidenum">
              <a:rPr lang="en-US" sz="1200" smtClean="0">
                <a:latin typeface="Calibri" pitchFamily="34" charset="0"/>
              </a:rPr>
              <a:pPr eaLnBrk="1" hangingPunct="1"/>
              <a:t>77</a:t>
            </a:fld>
            <a:endParaRPr lang="en-US" sz="1200" smtClean="0">
              <a:latin typeface="Calibri"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305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72030669-1610-4B9B-A97B-1346412DCA36}" type="slidenum">
              <a:rPr lang="en-US" sz="1200" smtClean="0">
                <a:latin typeface="Calibri" pitchFamily="34" charset="0"/>
              </a:rPr>
              <a:pPr eaLnBrk="1" hangingPunct="1"/>
              <a:t>78</a:t>
            </a:fld>
            <a:endParaRPr lang="en-US" sz="1200" smtClean="0">
              <a:latin typeface="Calibri"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latin typeface="Arial" pitchFamily="34" charset="0"/>
              </a:rPr>
              <a:t>NEW BUSINESS ONLY</a:t>
            </a:r>
          </a:p>
        </p:txBody>
      </p:sp>
      <p:sp>
        <p:nvSpPr>
          <p:cNvPr id="306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E028A67C-62F7-45FA-9207-2E42B84A8F5E}" type="slidenum">
              <a:rPr lang="en-US" sz="1200" smtClean="0">
                <a:latin typeface="Calibri" pitchFamily="34" charset="0"/>
              </a:rPr>
              <a:pPr eaLnBrk="1" hangingPunct="1"/>
              <a:t>79</a:t>
            </a:fld>
            <a:endParaRPr lang="en-US" sz="120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600">
                <a:solidFill>
                  <a:schemeClr val="tx1"/>
                </a:solidFill>
                <a:latin typeface="Arial" pitchFamily="34" charset="0"/>
                <a:cs typeface="Arial" pitchFamily="34" charset="0"/>
              </a:defRPr>
            </a:lvl1pPr>
            <a:lvl2pPr marL="742950" indent="-285750" defTabSz="923925" eaLnBrk="0" hangingPunct="0">
              <a:defRPr sz="2600">
                <a:solidFill>
                  <a:schemeClr val="tx1"/>
                </a:solidFill>
                <a:latin typeface="Arial" pitchFamily="34" charset="0"/>
                <a:cs typeface="Arial" pitchFamily="34" charset="0"/>
              </a:defRPr>
            </a:lvl2pPr>
            <a:lvl3pPr marL="1143000" indent="-228600" defTabSz="923925" eaLnBrk="0" hangingPunct="0">
              <a:defRPr sz="2600">
                <a:solidFill>
                  <a:schemeClr val="tx1"/>
                </a:solidFill>
                <a:latin typeface="Arial" pitchFamily="34" charset="0"/>
                <a:cs typeface="Arial" pitchFamily="34" charset="0"/>
              </a:defRPr>
            </a:lvl3pPr>
            <a:lvl4pPr marL="1600200" indent="-228600" defTabSz="923925" eaLnBrk="0" hangingPunct="0">
              <a:defRPr sz="2600">
                <a:solidFill>
                  <a:schemeClr val="tx1"/>
                </a:solidFill>
                <a:latin typeface="Arial" pitchFamily="34" charset="0"/>
                <a:cs typeface="Arial" pitchFamily="34" charset="0"/>
              </a:defRPr>
            </a:lvl4pPr>
            <a:lvl5pPr marL="2057400" indent="-228600" defTabSz="923925" eaLnBrk="0" hangingPunct="0">
              <a:defRPr sz="2600">
                <a:solidFill>
                  <a:schemeClr val="tx1"/>
                </a:solidFill>
                <a:latin typeface="Arial" pitchFamily="34" charset="0"/>
                <a:cs typeface="Arial" pitchFamily="34" charset="0"/>
              </a:defRPr>
            </a:lvl5pPr>
            <a:lvl6pPr marL="2514600" indent="-228600" defTabSz="923925"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23925"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23925"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23925"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539D5C41-FF8F-4C35-ACB5-6E3AD6F1B36C}" type="slidenum">
              <a:rPr lang="en-US" sz="800" smtClean="0"/>
              <a:pPr eaLnBrk="1" hangingPunct="1"/>
              <a:t>8</a:t>
            </a:fld>
            <a:endParaRPr lang="en-US" sz="800" smtClean="0"/>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b="1" smtClean="0">
              <a:latin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307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36B89237-8E1E-440B-916C-230C769BDD26}" type="slidenum">
              <a:rPr lang="en-US" sz="1200" smtClean="0">
                <a:latin typeface="Calibri" pitchFamily="34" charset="0"/>
              </a:rPr>
              <a:pPr eaLnBrk="1" hangingPunct="1"/>
              <a:t>80</a:t>
            </a:fld>
            <a:endParaRPr lang="en-US" sz="1200" smtClean="0">
              <a:latin typeface="Calibri"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308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F572BC8C-9873-4195-9056-EAC20DE74478}" type="slidenum">
              <a:rPr lang="en-US" sz="1200" smtClean="0">
                <a:latin typeface="Calibri" pitchFamily="34" charset="0"/>
              </a:rPr>
              <a:pPr eaLnBrk="1" hangingPunct="1"/>
              <a:t>81</a:t>
            </a:fld>
            <a:endParaRPr lang="en-US" sz="1200" smtClean="0">
              <a:latin typeface="Calibri"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AB769486-66E8-424C-B60D-9F450EF0B0E3}" type="slidenum">
              <a:rPr lang="en-US" sz="1200" smtClean="0">
                <a:latin typeface="Calibri" pitchFamily="34" charset="0"/>
              </a:rPr>
              <a:pPr eaLnBrk="1" hangingPunct="1"/>
              <a:t>82</a:t>
            </a:fld>
            <a:endParaRPr lang="en-US" sz="1200" smtClean="0">
              <a:latin typeface="Calibri"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6"/>
          <p:cNvSpPr>
            <a:spLocks noGrp="1" noChangeArrowheads="1"/>
          </p:cNvSpPr>
          <p:nvPr>
            <p:ph type="ftr" sz="quarter" idx="4294967295"/>
          </p:nvPr>
        </p:nvSpPr>
        <p:spPr bwMode="auto">
          <a:xfrm>
            <a:off x="0" y="8829675"/>
            <a:ext cx="2982913"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pitchFamily="34" charset="0"/>
                <a:cs typeface="Arial" pitchFamily="34" charset="0"/>
              </a:defRPr>
            </a:lvl1pPr>
            <a:lvl2pPr marL="742950" indent="-285750" eaLnBrk="0" hangingPunct="0">
              <a:defRPr sz="2600">
                <a:solidFill>
                  <a:schemeClr val="tx1"/>
                </a:solidFill>
                <a:latin typeface="Arial" pitchFamily="34" charset="0"/>
                <a:cs typeface="Arial" pitchFamily="34" charset="0"/>
              </a:defRPr>
            </a:lvl2pPr>
            <a:lvl3pPr marL="1143000" indent="-228600" eaLnBrk="0" hangingPunct="0">
              <a:defRPr sz="2600">
                <a:solidFill>
                  <a:schemeClr val="tx1"/>
                </a:solidFill>
                <a:latin typeface="Arial" pitchFamily="34" charset="0"/>
                <a:cs typeface="Arial" pitchFamily="34" charset="0"/>
              </a:defRPr>
            </a:lvl3pPr>
            <a:lvl4pPr marL="1600200" indent="-228600" eaLnBrk="0" hangingPunct="0">
              <a:defRPr sz="2600">
                <a:solidFill>
                  <a:schemeClr val="tx1"/>
                </a:solidFill>
                <a:latin typeface="Arial" pitchFamily="34" charset="0"/>
                <a:cs typeface="Arial" pitchFamily="34" charset="0"/>
              </a:defRPr>
            </a:lvl4pPr>
            <a:lvl5pPr marL="2057400" indent="-228600" eaLnBrk="0" hangingPunct="0">
              <a:defRPr sz="2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r>
              <a:rPr lang="en-US" sz="1200"/>
              <a:t>© 2009 The National Association of Insurance Commissioners All Rights Reserved</a:t>
            </a:r>
          </a:p>
        </p:txBody>
      </p:sp>
      <p:sp>
        <p:nvSpPr>
          <p:cNvPr id="3102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CD19738A-D02F-4238-9E1F-93AD3123C2C2}" type="slidenum">
              <a:rPr lang="en-US" sz="1200" smtClean="0"/>
              <a:pPr eaLnBrk="1" hangingPunct="1"/>
              <a:t>83</a:t>
            </a:fld>
            <a:endParaRPr lang="en-US" sz="1200" smtClean="0"/>
          </a:p>
        </p:txBody>
      </p:sp>
      <p:sp>
        <p:nvSpPr>
          <p:cNvPr id="310276" name="Rectangle 2"/>
          <p:cNvSpPr>
            <a:spLocks noGrp="1" noRot="1" noChangeAspect="1" noChangeArrowheads="1" noTextEdit="1"/>
          </p:cNvSpPr>
          <p:nvPr>
            <p:ph type="sldImg"/>
          </p:nvPr>
        </p:nvSpPr>
        <p:spPr>
          <a:ln/>
        </p:spPr>
      </p:sp>
      <p:sp>
        <p:nvSpPr>
          <p:cNvPr id="310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defRPr sz="2600">
                <a:solidFill>
                  <a:schemeClr val="tx1"/>
                </a:solidFill>
                <a:latin typeface="Arial" pitchFamily="34" charset="0"/>
                <a:cs typeface="Arial" pitchFamily="34" charset="0"/>
              </a:defRPr>
            </a:lvl1pPr>
            <a:lvl2pPr marL="742950" indent="-285750" defTabSz="901700" eaLnBrk="0" hangingPunct="0">
              <a:defRPr sz="2600">
                <a:solidFill>
                  <a:schemeClr val="tx1"/>
                </a:solidFill>
                <a:latin typeface="Arial" pitchFamily="34" charset="0"/>
                <a:cs typeface="Arial" pitchFamily="34" charset="0"/>
              </a:defRPr>
            </a:lvl2pPr>
            <a:lvl3pPr marL="1143000" indent="-228600" defTabSz="901700" eaLnBrk="0" hangingPunct="0">
              <a:defRPr sz="2600">
                <a:solidFill>
                  <a:schemeClr val="tx1"/>
                </a:solidFill>
                <a:latin typeface="Arial" pitchFamily="34" charset="0"/>
                <a:cs typeface="Arial" pitchFamily="34" charset="0"/>
              </a:defRPr>
            </a:lvl3pPr>
            <a:lvl4pPr marL="1600200" indent="-228600" defTabSz="901700" eaLnBrk="0" hangingPunct="0">
              <a:defRPr sz="2600">
                <a:solidFill>
                  <a:schemeClr val="tx1"/>
                </a:solidFill>
                <a:latin typeface="Arial" pitchFamily="34" charset="0"/>
                <a:cs typeface="Arial" pitchFamily="34" charset="0"/>
              </a:defRPr>
            </a:lvl4pPr>
            <a:lvl5pPr marL="2057400" indent="-228600" defTabSz="901700" eaLnBrk="0" hangingPunct="0">
              <a:defRPr sz="2600">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fld id="{6283AAC5-87D0-43D8-BF76-25D8E0D32827}" type="slidenum">
              <a:rPr lang="en-US" sz="800" smtClean="0">
                <a:latin typeface="Times New Roman" pitchFamily="18" charset="0"/>
              </a:rPr>
              <a:pPr eaLnBrk="1" hangingPunct="1"/>
              <a:t>9</a:t>
            </a:fld>
            <a:endParaRPr lang="en-US" sz="800" smtClean="0">
              <a:latin typeface="Times New Roman" pitchFamily="18" charset="0"/>
            </a:endParaRPr>
          </a:p>
        </p:txBody>
      </p:sp>
      <p:sp>
        <p:nvSpPr>
          <p:cNvPr id="359427" name="Rectangle 1026"/>
          <p:cNvSpPr>
            <a:spLocks noGrp="1" noRot="1" noChangeAspect="1" noChangeArrowheads="1" noTextEdit="1"/>
          </p:cNvSpPr>
          <p:nvPr>
            <p:ph type="sldImg"/>
          </p:nvPr>
        </p:nvSpPr>
        <p:spPr>
          <a:ln/>
        </p:spPr>
      </p:sp>
      <p:sp>
        <p:nvSpPr>
          <p:cNvPr id="3594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 Box 38"/>
          <p:cNvSpPr txBox="1">
            <a:spLocks noChangeArrowheads="1"/>
          </p:cNvSpPr>
          <p:nvPr/>
        </p:nvSpPr>
        <p:spPr bwMode="black">
          <a:xfrm>
            <a:off x="528638" y="6372225"/>
            <a:ext cx="4481512" cy="425450"/>
          </a:xfrm>
          <a:prstGeom prst="rect">
            <a:avLst/>
          </a:prstGeom>
          <a:noFill/>
          <a:ln>
            <a:noFill/>
          </a:ln>
          <a:extLst/>
        </p:spPr>
        <p:txBody>
          <a:bodyPr lIns="0" tIns="0" rIns="0" bIns="0" anchor="b"/>
          <a:lstStyle>
            <a:lvl1pPr defTabSz="925513">
              <a:defRPr sz="2600">
                <a:solidFill>
                  <a:schemeClr val="tx1"/>
                </a:solidFill>
                <a:latin typeface="Arial" charset="0"/>
                <a:cs typeface="Arial" charset="0"/>
              </a:defRPr>
            </a:lvl1pPr>
            <a:lvl2pPr marL="742950" indent="-285750" defTabSz="925513">
              <a:defRPr sz="2600">
                <a:solidFill>
                  <a:schemeClr val="tx1"/>
                </a:solidFill>
                <a:latin typeface="Arial" charset="0"/>
                <a:cs typeface="Arial" charset="0"/>
              </a:defRPr>
            </a:lvl2pPr>
            <a:lvl3pPr marL="1143000" indent="-228600" defTabSz="925513">
              <a:defRPr sz="2600">
                <a:solidFill>
                  <a:schemeClr val="tx1"/>
                </a:solidFill>
                <a:latin typeface="Arial" charset="0"/>
                <a:cs typeface="Arial" charset="0"/>
              </a:defRPr>
            </a:lvl3pPr>
            <a:lvl4pPr marL="1600200" indent="-228600" defTabSz="925513">
              <a:defRPr sz="2600">
                <a:solidFill>
                  <a:schemeClr val="tx1"/>
                </a:solidFill>
                <a:latin typeface="Arial" charset="0"/>
                <a:cs typeface="Arial" charset="0"/>
              </a:defRPr>
            </a:lvl4pPr>
            <a:lvl5pPr marL="2057400" indent="-228600" defTabSz="925513">
              <a:defRPr sz="2600">
                <a:solidFill>
                  <a:schemeClr val="tx1"/>
                </a:solidFill>
                <a:latin typeface="Arial" charset="0"/>
                <a:cs typeface="Arial" charset="0"/>
              </a:defRPr>
            </a:lvl5pPr>
            <a:lvl6pPr marL="2514600" indent="-228600" defTabSz="925513" eaLnBrk="0" fontAlgn="base" hangingPunct="0">
              <a:lnSpc>
                <a:spcPct val="90000"/>
              </a:lnSpc>
              <a:spcBef>
                <a:spcPct val="50000"/>
              </a:spcBef>
              <a:spcAft>
                <a:spcPct val="0"/>
              </a:spcAft>
              <a:buClr>
                <a:schemeClr val="tx1"/>
              </a:buClr>
              <a:buFont typeface="Arial" charset="0"/>
              <a:buChar char="»"/>
              <a:defRPr sz="2600">
                <a:solidFill>
                  <a:schemeClr val="tx1"/>
                </a:solidFill>
                <a:latin typeface="Arial" charset="0"/>
                <a:cs typeface="Arial" charset="0"/>
              </a:defRPr>
            </a:lvl6pPr>
            <a:lvl7pPr marL="2971800" indent="-228600" defTabSz="925513" eaLnBrk="0" fontAlgn="base" hangingPunct="0">
              <a:lnSpc>
                <a:spcPct val="90000"/>
              </a:lnSpc>
              <a:spcBef>
                <a:spcPct val="50000"/>
              </a:spcBef>
              <a:spcAft>
                <a:spcPct val="0"/>
              </a:spcAft>
              <a:buClr>
                <a:schemeClr val="tx1"/>
              </a:buClr>
              <a:buFont typeface="Arial" charset="0"/>
              <a:buChar char="»"/>
              <a:defRPr sz="2600">
                <a:solidFill>
                  <a:schemeClr val="tx1"/>
                </a:solidFill>
                <a:latin typeface="Arial" charset="0"/>
                <a:cs typeface="Arial" charset="0"/>
              </a:defRPr>
            </a:lvl7pPr>
            <a:lvl8pPr marL="3429000" indent="-228600" defTabSz="925513" eaLnBrk="0" fontAlgn="base" hangingPunct="0">
              <a:lnSpc>
                <a:spcPct val="90000"/>
              </a:lnSpc>
              <a:spcBef>
                <a:spcPct val="50000"/>
              </a:spcBef>
              <a:spcAft>
                <a:spcPct val="0"/>
              </a:spcAft>
              <a:buClr>
                <a:schemeClr val="tx1"/>
              </a:buClr>
              <a:buFont typeface="Arial" charset="0"/>
              <a:buChar char="»"/>
              <a:defRPr sz="2600">
                <a:solidFill>
                  <a:schemeClr val="tx1"/>
                </a:solidFill>
                <a:latin typeface="Arial" charset="0"/>
                <a:cs typeface="Arial" charset="0"/>
              </a:defRPr>
            </a:lvl8pPr>
            <a:lvl9pPr marL="3886200" indent="-228600" defTabSz="925513" eaLnBrk="0" fontAlgn="base" hangingPunct="0">
              <a:lnSpc>
                <a:spcPct val="90000"/>
              </a:lnSpc>
              <a:spcBef>
                <a:spcPct val="50000"/>
              </a:spcBef>
              <a:spcAft>
                <a:spcPct val="0"/>
              </a:spcAft>
              <a:buClr>
                <a:schemeClr val="tx1"/>
              </a:buClr>
              <a:buFont typeface="Arial" charset="0"/>
              <a:buChar char="»"/>
              <a:defRPr sz="2600">
                <a:solidFill>
                  <a:schemeClr val="tx1"/>
                </a:solidFill>
                <a:latin typeface="Arial" charset="0"/>
                <a:cs typeface="Arial" charset="0"/>
              </a:defRPr>
            </a:lvl9pPr>
          </a:lstStyle>
          <a:p>
            <a:pPr>
              <a:lnSpc>
                <a:spcPct val="85000"/>
              </a:lnSpc>
              <a:spcAft>
                <a:spcPct val="50000"/>
              </a:spcAft>
              <a:defRPr/>
            </a:pPr>
            <a:r>
              <a:rPr lang="en-US" sz="700" dirty="0" smtClean="0">
                <a:solidFill>
                  <a:schemeClr val="hlink"/>
                </a:solidFill>
              </a:rPr>
              <a:t>Confidential. This presentation is provided for the recipient only and cannot </a:t>
            </a:r>
            <a:br>
              <a:rPr lang="en-US" sz="700" dirty="0" smtClean="0">
                <a:solidFill>
                  <a:schemeClr val="hlink"/>
                </a:solidFill>
              </a:rPr>
            </a:br>
            <a:r>
              <a:rPr lang="en-US" sz="700" dirty="0" smtClean="0">
                <a:solidFill>
                  <a:schemeClr val="hlink"/>
                </a:solidFill>
              </a:rPr>
              <a:t>be reproduced or shared without Fair Isaac Corporation's express consent.</a:t>
            </a:r>
          </a:p>
          <a:p>
            <a:pPr>
              <a:lnSpc>
                <a:spcPct val="85000"/>
              </a:lnSpc>
              <a:spcAft>
                <a:spcPct val="50000"/>
              </a:spcAft>
              <a:defRPr/>
            </a:pPr>
            <a:r>
              <a:rPr lang="en-US" sz="700" dirty="0" smtClean="0">
                <a:solidFill>
                  <a:schemeClr val="hlink"/>
                </a:solidFill>
              </a:rPr>
              <a:t>© 2010 Fair Isaac Corporation. </a:t>
            </a:r>
          </a:p>
        </p:txBody>
      </p:sp>
      <p:sp>
        <p:nvSpPr>
          <p:cNvPr id="5" name="Rectangle 39"/>
          <p:cNvSpPr>
            <a:spLocks noChangeArrowheads="1"/>
          </p:cNvSpPr>
          <p:nvPr/>
        </p:nvSpPr>
        <p:spPr bwMode="black">
          <a:xfrm>
            <a:off x="76200" y="6707188"/>
            <a:ext cx="274638"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defTabSz="925513">
              <a:lnSpc>
                <a:spcPct val="85000"/>
              </a:lnSpc>
              <a:spcAft>
                <a:spcPct val="30000"/>
              </a:spcAft>
            </a:pPr>
            <a:fld id="{B54075E7-2E15-4173-8DDF-B4BBFD79F579}" type="slidenum">
              <a:rPr lang="en-US" sz="800">
                <a:solidFill>
                  <a:schemeClr val="hlink"/>
                </a:solidFill>
              </a:rPr>
              <a:pPr algn="ctr" defTabSz="925513">
                <a:lnSpc>
                  <a:spcPct val="85000"/>
                </a:lnSpc>
                <a:spcAft>
                  <a:spcPct val="30000"/>
                </a:spcAft>
              </a:pPr>
              <a:t>‹#›</a:t>
            </a:fld>
            <a:endParaRPr lang="en-US" sz="800">
              <a:solidFill>
                <a:schemeClr val="hlink"/>
              </a:solidFill>
            </a:endParaRPr>
          </a:p>
        </p:txBody>
      </p:sp>
      <p:pic>
        <p:nvPicPr>
          <p:cNvPr id="6" name="Picture 42" descr="FICO_LOGO_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3163" y="5984875"/>
            <a:ext cx="14493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084" name="Rectangle 4"/>
          <p:cNvSpPr>
            <a:spLocks noGrp="1" noChangeArrowheads="1"/>
          </p:cNvSpPr>
          <p:nvPr>
            <p:ph type="ctrTitle" sz="quarter"/>
          </p:nvPr>
        </p:nvSpPr>
        <p:spPr>
          <a:xfrm>
            <a:off x="504825" y="1600200"/>
            <a:ext cx="8105775" cy="1155700"/>
          </a:xfrm>
        </p:spPr>
        <p:txBody>
          <a:bodyPr lIns="0" rIns="0"/>
          <a:lstStyle>
            <a:lvl1pPr>
              <a:lnSpc>
                <a:spcPct val="90000"/>
              </a:lnSpc>
              <a:defRPr sz="3200">
                <a:cs typeface="Arial" charset="0"/>
              </a:defRPr>
            </a:lvl1pPr>
          </a:lstStyle>
          <a:p>
            <a:r>
              <a:rPr lang="en-US" smtClean="0"/>
              <a:t>Click to edit Master title style</a:t>
            </a:r>
            <a:endParaRPr lang="en-US"/>
          </a:p>
        </p:txBody>
      </p:sp>
      <p:sp>
        <p:nvSpPr>
          <p:cNvPr id="3502085" name="Rectangle 5"/>
          <p:cNvSpPr>
            <a:spLocks noGrp="1" noChangeArrowheads="1"/>
          </p:cNvSpPr>
          <p:nvPr>
            <p:ph type="subTitle" sz="quarter" idx="1"/>
          </p:nvPr>
        </p:nvSpPr>
        <p:spPr bwMode="white">
          <a:xfrm>
            <a:off x="504825" y="2849563"/>
            <a:ext cx="8105775" cy="274637"/>
          </a:xfrm>
        </p:spPr>
        <p:txBody>
          <a:bodyPr lIns="0" tIns="0" rIns="0" bIns="0"/>
          <a:lstStyle>
            <a:lvl1pPr marL="0" indent="0">
              <a:spcBef>
                <a:spcPct val="0"/>
              </a:spcBef>
              <a:buClrTx/>
              <a:buFontTx/>
              <a:buNone/>
              <a:defRPr sz="2000">
                <a:solidFill>
                  <a:schemeClr val="accent2"/>
                </a:solidFill>
              </a:defRPr>
            </a:lvl1pPr>
          </a:lstStyle>
          <a:p>
            <a:r>
              <a:rPr lang="en-US" smtClean="0"/>
              <a:t>Click to edit Master subtitle style</a:t>
            </a:r>
            <a:endParaRPr lang="en-US"/>
          </a:p>
        </p:txBody>
      </p:sp>
    </p:spTree>
    <p:extLst>
      <p:ext uri="{BB962C8B-B14F-4D97-AF65-F5344CB8AC3E}">
        <p14:creationId xmlns:p14="http://schemas.microsoft.com/office/powerpoint/2010/main" val="21769350"/>
      </p:ext>
    </p:extLst>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50828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0"/>
            <a:ext cx="2133600" cy="2433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248400" cy="2433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96251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PT Template M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ctrTitle"/>
          </p:nvPr>
        </p:nvSpPr>
        <p:spPr>
          <a:xfrm>
            <a:off x="685800" y="2130425"/>
            <a:ext cx="7772400" cy="1470025"/>
          </a:xfrm>
        </p:spPr>
        <p:txBody>
          <a:bodyPr/>
          <a:lstStyle>
            <a:lvl1pPr algn="ctr">
              <a:defRPr sz="6000"/>
            </a:lvl1pPr>
          </a:lstStyle>
          <a:p>
            <a:pPr lvl="0"/>
            <a:r>
              <a:rPr lang="en-US" noProof="0" smtClean="0"/>
              <a:t>Click to edit Master title style</a:t>
            </a:r>
          </a:p>
        </p:txBody>
      </p:sp>
      <p:sp>
        <p:nvSpPr>
          <p:cNvPr id="6148"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6"/>
          <p:cNvSpPr>
            <a:spLocks noGrp="1" noChangeArrowheads="1"/>
          </p:cNvSpPr>
          <p:nvPr>
            <p:ph type="sldNum" sz="quarter" idx="12"/>
          </p:nvPr>
        </p:nvSpPr>
        <p:spPr>
          <a:xfrm>
            <a:off x="6553200" y="6245225"/>
            <a:ext cx="2133600" cy="476250"/>
          </a:xfrm>
          <a:ln/>
        </p:spPr>
        <p:txBody>
          <a:bodyPr/>
          <a:lstStyle>
            <a:lvl1pPr>
              <a:defRPr/>
            </a:lvl1pPr>
          </a:lstStyle>
          <a:p>
            <a:pPr>
              <a:buFont typeface="Arial" charset="0"/>
              <a:buNone/>
              <a:defRPr/>
            </a:pPr>
            <a:fld id="{0EA17C3E-3CCC-4771-A874-900748F29C0F}" type="slidenum">
              <a:rPr lang="en-US" smtClean="0"/>
              <a:pPr>
                <a:buFont typeface="Arial" charset="0"/>
                <a:buNone/>
                <a:defRPr/>
              </a:pPr>
              <a:t>‹#›</a:t>
            </a:fld>
            <a:endParaRPr lang="en-US" dirty="0"/>
          </a:p>
        </p:txBody>
      </p:sp>
      <p:sp>
        <p:nvSpPr>
          <p:cNvPr id="7" name="Rectangle 6"/>
          <p:cNvSpPr txBox="1">
            <a:spLocks noChangeArrowheads="1"/>
          </p:cNvSpPr>
          <p:nvPr userDrawn="1"/>
        </p:nvSpPr>
        <p:spPr bwMode="auto">
          <a:xfrm>
            <a:off x="0" y="6680200"/>
            <a:ext cx="5105400" cy="231775"/>
          </a:xfrm>
          <a:prstGeom prst="rect">
            <a:avLst/>
          </a:prstGeom>
          <a:noFill/>
          <a:ln>
            <a:noFill/>
          </a:ln>
          <a:effectLst/>
          <a:extLst/>
        </p:spPr>
        <p:txBody>
          <a:bodyPr/>
          <a:lstStyle>
            <a:defPPr>
              <a:defRPr lang="en-US"/>
            </a:defPPr>
            <a:lvl1pPr algn="ctr"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dirty="0" smtClean="0"/>
              <a:t>© 2012 The National Association of Insurance Commissioners</a:t>
            </a:r>
            <a:endParaRPr lang="en-US" dirty="0"/>
          </a:p>
        </p:txBody>
      </p:sp>
    </p:spTree>
    <p:extLst>
      <p:ext uri="{BB962C8B-B14F-4D97-AF65-F5344CB8AC3E}">
        <p14:creationId xmlns:p14="http://schemas.microsoft.com/office/powerpoint/2010/main" val="9821542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2"/>
          </p:nvPr>
        </p:nvSpPr>
        <p:spPr>
          <a:xfrm>
            <a:off x="6553200" y="6245225"/>
            <a:ext cx="2133600" cy="476250"/>
          </a:xfrm>
          <a:ln/>
        </p:spPr>
        <p:txBody>
          <a:bodyPr/>
          <a:lstStyle>
            <a:lvl1pPr>
              <a:defRPr/>
            </a:lvl1pPr>
          </a:lstStyle>
          <a:p>
            <a:pPr>
              <a:buFont typeface="Arial" charset="0"/>
              <a:buNone/>
              <a:defRPr/>
            </a:pPr>
            <a:fld id="{0EA17C3E-3CCC-4771-A874-900748F29C0F}" type="slidenum">
              <a:rPr lang="en-US" smtClean="0"/>
              <a:pPr>
                <a:buFont typeface="Arial" charset="0"/>
                <a:buNone/>
                <a:defRPr/>
              </a:pPr>
              <a:t>‹#›</a:t>
            </a:fld>
            <a:endParaRPr lang="en-US" dirty="0"/>
          </a:p>
        </p:txBody>
      </p:sp>
    </p:spTree>
    <p:extLst>
      <p:ext uri="{BB962C8B-B14F-4D97-AF65-F5344CB8AC3E}">
        <p14:creationId xmlns:p14="http://schemas.microsoft.com/office/powerpoint/2010/main" val="193589256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buFont typeface="Arial" charset="0"/>
              <a:buNone/>
              <a:defRPr/>
            </a:pPr>
            <a:fld id="{0EA17C3E-3CCC-4771-A874-900748F29C0F}" type="slidenum">
              <a:rPr lang="en-US" smtClean="0"/>
              <a:pPr>
                <a:buFont typeface="Arial" charset="0"/>
                <a:buNone/>
                <a:defRPr/>
              </a:pPr>
              <a:t>‹#›</a:t>
            </a:fld>
            <a:endParaRPr lang="en-US" dirty="0"/>
          </a:p>
        </p:txBody>
      </p:sp>
    </p:spTree>
    <p:extLst>
      <p:ext uri="{BB962C8B-B14F-4D97-AF65-F5344CB8AC3E}">
        <p14:creationId xmlns:p14="http://schemas.microsoft.com/office/powerpoint/2010/main" val="350068113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7719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2209800"/>
            <a:ext cx="37719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buFont typeface="Arial" charset="0"/>
              <a:buNone/>
              <a:defRPr/>
            </a:pPr>
            <a:fld id="{5FDE437B-92CA-4CF4-8DE9-EB5FDEECC6CA}" type="slidenum">
              <a:rPr lang="en-US" smtClean="0"/>
              <a:pPr>
                <a:buFont typeface="Arial" charset="0"/>
                <a:buNone/>
                <a:defRPr/>
              </a:pPr>
              <a:t>‹#›</a:t>
            </a:fld>
            <a:endParaRPr lang="en-US" dirty="0"/>
          </a:p>
        </p:txBody>
      </p:sp>
    </p:spTree>
    <p:extLst>
      <p:ext uri="{BB962C8B-B14F-4D97-AF65-F5344CB8AC3E}">
        <p14:creationId xmlns:p14="http://schemas.microsoft.com/office/powerpoint/2010/main" val="109104506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buFont typeface="Arial" charset="0"/>
              <a:buNone/>
              <a:defRPr/>
            </a:pPr>
            <a:fld id="{014B4C4A-6FBE-4E51-B695-A631E7399294}" type="slidenum">
              <a:rPr lang="en-US" smtClean="0"/>
              <a:pPr>
                <a:buFont typeface="Arial" charset="0"/>
                <a:buNone/>
                <a:defRPr/>
              </a:pPr>
              <a:t>‹#›</a:t>
            </a:fld>
            <a:endParaRPr lang="en-US" dirty="0"/>
          </a:p>
        </p:txBody>
      </p:sp>
    </p:spTree>
    <p:extLst>
      <p:ext uri="{BB962C8B-B14F-4D97-AF65-F5344CB8AC3E}">
        <p14:creationId xmlns:p14="http://schemas.microsoft.com/office/powerpoint/2010/main" val="422015242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buFont typeface="Arial" charset="0"/>
              <a:buNone/>
              <a:defRPr/>
            </a:pPr>
            <a:fld id="{6991AF38-3143-48B4-AD04-F12D47EE70DE}" type="slidenum">
              <a:rPr lang="en-US" smtClean="0"/>
              <a:pPr>
                <a:buFont typeface="Arial" charset="0"/>
                <a:buNone/>
                <a:defRPr/>
              </a:pPr>
              <a:t>‹#›</a:t>
            </a:fld>
            <a:endParaRPr lang="en-US" dirty="0"/>
          </a:p>
        </p:txBody>
      </p:sp>
    </p:spTree>
    <p:extLst>
      <p:ext uri="{BB962C8B-B14F-4D97-AF65-F5344CB8AC3E}">
        <p14:creationId xmlns:p14="http://schemas.microsoft.com/office/powerpoint/2010/main" val="370865507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buFont typeface="Arial" charset="0"/>
              <a:buNone/>
              <a:defRPr/>
            </a:pPr>
            <a:fld id="{E7672ED7-04C4-43A9-90A7-B72F37EF16C2}" type="slidenum">
              <a:rPr lang="en-US" smtClean="0"/>
              <a:pPr>
                <a:buFont typeface="Arial" charset="0"/>
                <a:buNone/>
                <a:defRPr/>
              </a:pPr>
              <a:t>‹#›</a:t>
            </a:fld>
            <a:endParaRPr lang="en-US" dirty="0"/>
          </a:p>
        </p:txBody>
      </p:sp>
    </p:spTree>
    <p:extLst>
      <p:ext uri="{BB962C8B-B14F-4D97-AF65-F5344CB8AC3E}">
        <p14:creationId xmlns:p14="http://schemas.microsoft.com/office/powerpoint/2010/main" val="266073664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buFont typeface="Arial" charset="0"/>
              <a:buNone/>
              <a:defRPr/>
            </a:pPr>
            <a:fld id="{BA2DD93B-CB00-446E-BEA6-0F02C721B631}" type="slidenum">
              <a:rPr lang="en-US" smtClean="0"/>
              <a:pPr>
                <a:buFont typeface="Arial" charset="0"/>
                <a:buNone/>
                <a:defRPr/>
              </a:pPr>
              <a:t>‹#›</a:t>
            </a:fld>
            <a:endParaRPr lang="en-US" dirty="0"/>
          </a:p>
        </p:txBody>
      </p:sp>
    </p:spTree>
    <p:extLst>
      <p:ext uri="{BB962C8B-B14F-4D97-AF65-F5344CB8AC3E}">
        <p14:creationId xmlns:p14="http://schemas.microsoft.com/office/powerpoint/2010/main" val="12475633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717799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buFont typeface="Arial" charset="0"/>
              <a:buNone/>
              <a:defRPr/>
            </a:pPr>
            <a:fld id="{FC925D39-589E-4DC2-B396-B87B0DA60677}" type="slidenum">
              <a:rPr lang="en-US" smtClean="0"/>
              <a:pPr>
                <a:buFont typeface="Arial" charset="0"/>
                <a:buNone/>
                <a:defRPr/>
              </a:pPr>
              <a:t>‹#›</a:t>
            </a:fld>
            <a:endParaRPr lang="en-US" dirty="0"/>
          </a:p>
        </p:txBody>
      </p:sp>
    </p:spTree>
    <p:extLst>
      <p:ext uri="{BB962C8B-B14F-4D97-AF65-F5344CB8AC3E}">
        <p14:creationId xmlns:p14="http://schemas.microsoft.com/office/powerpoint/2010/main" val="32503225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buFont typeface="Arial" charset="0"/>
              <a:buNone/>
              <a:defRPr/>
            </a:pPr>
            <a:fld id="{9A99D222-A9A6-47E8-9EE0-B387DD22F9E0}" type="slidenum">
              <a:rPr lang="en-US" smtClean="0"/>
              <a:pPr>
                <a:buFont typeface="Arial" charset="0"/>
                <a:buNone/>
                <a:defRPr/>
              </a:pPr>
              <a:t>‹#›</a:t>
            </a:fld>
            <a:endParaRPr lang="en-US" dirty="0"/>
          </a:p>
        </p:txBody>
      </p:sp>
    </p:spTree>
    <p:extLst>
      <p:ext uri="{BB962C8B-B14F-4D97-AF65-F5344CB8AC3E}">
        <p14:creationId xmlns:p14="http://schemas.microsoft.com/office/powerpoint/2010/main" val="318339243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762000"/>
            <a:ext cx="192405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561975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buFont typeface="Arial" charset="0"/>
              <a:buNone/>
              <a:defRPr/>
            </a:pPr>
            <a:fld id="{D90F9454-A027-445F-A327-66AAC4104529}" type="slidenum">
              <a:rPr lang="en-US" smtClean="0"/>
              <a:pPr>
                <a:buFont typeface="Arial" charset="0"/>
                <a:buNone/>
                <a:defRPr/>
              </a:pPr>
              <a:t>‹#›</a:t>
            </a:fld>
            <a:endParaRPr lang="en-US" dirty="0"/>
          </a:p>
        </p:txBody>
      </p:sp>
    </p:spTree>
    <p:extLst>
      <p:ext uri="{BB962C8B-B14F-4D97-AF65-F5344CB8AC3E}">
        <p14:creationId xmlns:p14="http://schemas.microsoft.com/office/powerpoint/2010/main" val="12399303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
          <p:cNvSpPr>
            <a:spLocks noGrp="1" noChangeArrowheads="1"/>
          </p:cNvSpPr>
          <p:nvPr>
            <p:ph type="sldNum" sz="quarter" idx="12"/>
          </p:nvPr>
        </p:nvSpPr>
        <p:spPr>
          <a:xfrm>
            <a:off x="6553200" y="6356350"/>
            <a:ext cx="2133600" cy="365125"/>
          </a:xfrm>
        </p:spPr>
        <p:txBody>
          <a:bodyPr/>
          <a:lstStyle>
            <a:lvl1pPr>
              <a:defRPr/>
            </a:lvl1pPr>
          </a:lstStyle>
          <a:p>
            <a:pPr>
              <a:buFont typeface="Arial" charset="0"/>
              <a:buNone/>
              <a:defRPr/>
            </a:pPr>
            <a:fld id="{811934E6-73A2-45DC-BBA2-4E64DE6276EF}" type="slidenum">
              <a:rPr lang="en-US" altLang="en-US" smtClean="0"/>
              <a:pPr>
                <a:buFont typeface="Arial" charset="0"/>
                <a:buNone/>
                <a:defRPr/>
              </a:pPr>
              <a:t>‹#›</a:t>
            </a:fld>
            <a:endParaRPr lang="en-US" altLang="en-US" dirty="0"/>
          </a:p>
        </p:txBody>
      </p:sp>
    </p:spTree>
    <p:extLst>
      <p:ext uri="{BB962C8B-B14F-4D97-AF65-F5344CB8AC3E}">
        <p14:creationId xmlns:p14="http://schemas.microsoft.com/office/powerpoint/2010/main" val="3815155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648608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91000" cy="1290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143000"/>
            <a:ext cx="4191000" cy="1290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32491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22027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97896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81735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46710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40738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96" descr="FIC-PPT-Template-Format-bas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white">
          <a:xfrm>
            <a:off x="3175" y="917575"/>
            <a:ext cx="914082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4" descr="FIC-PPT-Template-Format-to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gray">
          <a:xfrm>
            <a:off x="381000" y="1143000"/>
            <a:ext cx="85344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4"/>
          <p:cNvSpPr>
            <a:spLocks noGrp="1" noChangeArrowheads="1"/>
          </p:cNvSpPr>
          <p:nvPr>
            <p:ph type="title"/>
          </p:nvPr>
        </p:nvSpPr>
        <p:spPr bwMode="white">
          <a:xfrm>
            <a:off x="381000" y="0"/>
            <a:ext cx="7239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bodyPr>
          <a:lstStyle/>
          <a:p>
            <a:pPr lvl="0"/>
            <a:r>
              <a:rPr lang="en-US" smtClean="0"/>
              <a:t>Click to edit Master title style</a:t>
            </a:r>
          </a:p>
        </p:txBody>
      </p:sp>
      <p:sp>
        <p:nvSpPr>
          <p:cNvPr id="1030" name="Text Box 16"/>
          <p:cNvSpPr txBox="1">
            <a:spLocks noChangeArrowheads="1"/>
          </p:cNvSpPr>
          <p:nvPr/>
        </p:nvSpPr>
        <p:spPr bwMode="black">
          <a:xfrm>
            <a:off x="528638" y="6707188"/>
            <a:ext cx="3135312" cy="90487"/>
          </a:xfrm>
          <a:prstGeom prst="rect">
            <a:avLst/>
          </a:prstGeom>
          <a:noFill/>
          <a:ln>
            <a:noFill/>
          </a:ln>
          <a:extLst/>
        </p:spPr>
        <p:txBody>
          <a:bodyPr lIns="0" tIns="0" rIns="0" bIns="0" anchor="b"/>
          <a:lstStyle>
            <a:lvl1pPr defTabSz="925513">
              <a:defRPr sz="2600">
                <a:solidFill>
                  <a:schemeClr val="tx1"/>
                </a:solidFill>
                <a:latin typeface="Arial" charset="0"/>
                <a:cs typeface="Arial" charset="0"/>
              </a:defRPr>
            </a:lvl1pPr>
            <a:lvl2pPr marL="742950" indent="-285750" defTabSz="925513">
              <a:defRPr sz="2600">
                <a:solidFill>
                  <a:schemeClr val="tx1"/>
                </a:solidFill>
                <a:latin typeface="Arial" charset="0"/>
                <a:cs typeface="Arial" charset="0"/>
              </a:defRPr>
            </a:lvl2pPr>
            <a:lvl3pPr marL="1143000" indent="-228600" defTabSz="925513">
              <a:defRPr sz="2600">
                <a:solidFill>
                  <a:schemeClr val="tx1"/>
                </a:solidFill>
                <a:latin typeface="Arial" charset="0"/>
                <a:cs typeface="Arial" charset="0"/>
              </a:defRPr>
            </a:lvl3pPr>
            <a:lvl4pPr marL="1600200" indent="-228600" defTabSz="925513">
              <a:defRPr sz="2600">
                <a:solidFill>
                  <a:schemeClr val="tx1"/>
                </a:solidFill>
                <a:latin typeface="Arial" charset="0"/>
                <a:cs typeface="Arial" charset="0"/>
              </a:defRPr>
            </a:lvl4pPr>
            <a:lvl5pPr marL="2057400" indent="-228600" defTabSz="925513">
              <a:defRPr sz="2600">
                <a:solidFill>
                  <a:schemeClr val="tx1"/>
                </a:solidFill>
                <a:latin typeface="Arial" charset="0"/>
                <a:cs typeface="Arial" charset="0"/>
              </a:defRPr>
            </a:lvl5pPr>
            <a:lvl6pPr marL="2514600" indent="-228600" defTabSz="925513" eaLnBrk="0" fontAlgn="base" hangingPunct="0">
              <a:lnSpc>
                <a:spcPct val="90000"/>
              </a:lnSpc>
              <a:spcBef>
                <a:spcPct val="50000"/>
              </a:spcBef>
              <a:spcAft>
                <a:spcPct val="0"/>
              </a:spcAft>
              <a:buClr>
                <a:schemeClr val="tx1"/>
              </a:buClr>
              <a:buFont typeface="Arial" charset="0"/>
              <a:buChar char="»"/>
              <a:defRPr sz="2600">
                <a:solidFill>
                  <a:schemeClr val="tx1"/>
                </a:solidFill>
                <a:latin typeface="Arial" charset="0"/>
                <a:cs typeface="Arial" charset="0"/>
              </a:defRPr>
            </a:lvl6pPr>
            <a:lvl7pPr marL="2971800" indent="-228600" defTabSz="925513" eaLnBrk="0" fontAlgn="base" hangingPunct="0">
              <a:lnSpc>
                <a:spcPct val="90000"/>
              </a:lnSpc>
              <a:spcBef>
                <a:spcPct val="50000"/>
              </a:spcBef>
              <a:spcAft>
                <a:spcPct val="0"/>
              </a:spcAft>
              <a:buClr>
                <a:schemeClr val="tx1"/>
              </a:buClr>
              <a:buFont typeface="Arial" charset="0"/>
              <a:buChar char="»"/>
              <a:defRPr sz="2600">
                <a:solidFill>
                  <a:schemeClr val="tx1"/>
                </a:solidFill>
                <a:latin typeface="Arial" charset="0"/>
                <a:cs typeface="Arial" charset="0"/>
              </a:defRPr>
            </a:lvl7pPr>
            <a:lvl8pPr marL="3429000" indent="-228600" defTabSz="925513" eaLnBrk="0" fontAlgn="base" hangingPunct="0">
              <a:lnSpc>
                <a:spcPct val="90000"/>
              </a:lnSpc>
              <a:spcBef>
                <a:spcPct val="50000"/>
              </a:spcBef>
              <a:spcAft>
                <a:spcPct val="0"/>
              </a:spcAft>
              <a:buClr>
                <a:schemeClr val="tx1"/>
              </a:buClr>
              <a:buFont typeface="Arial" charset="0"/>
              <a:buChar char="»"/>
              <a:defRPr sz="2600">
                <a:solidFill>
                  <a:schemeClr val="tx1"/>
                </a:solidFill>
                <a:latin typeface="Arial" charset="0"/>
                <a:cs typeface="Arial" charset="0"/>
              </a:defRPr>
            </a:lvl8pPr>
            <a:lvl9pPr marL="3886200" indent="-228600" defTabSz="925513" eaLnBrk="0" fontAlgn="base" hangingPunct="0">
              <a:lnSpc>
                <a:spcPct val="90000"/>
              </a:lnSpc>
              <a:spcBef>
                <a:spcPct val="50000"/>
              </a:spcBef>
              <a:spcAft>
                <a:spcPct val="0"/>
              </a:spcAft>
              <a:buClr>
                <a:schemeClr val="tx1"/>
              </a:buClr>
              <a:buFont typeface="Arial" charset="0"/>
              <a:buChar char="»"/>
              <a:defRPr sz="2600">
                <a:solidFill>
                  <a:schemeClr val="tx1"/>
                </a:solidFill>
                <a:latin typeface="Arial" charset="0"/>
                <a:cs typeface="Arial" charset="0"/>
              </a:defRPr>
            </a:lvl9pPr>
          </a:lstStyle>
          <a:p>
            <a:pPr>
              <a:lnSpc>
                <a:spcPct val="85000"/>
              </a:lnSpc>
              <a:spcAft>
                <a:spcPct val="50000"/>
              </a:spcAft>
              <a:defRPr/>
            </a:pPr>
            <a:r>
              <a:rPr lang="en-US" sz="700" dirty="0" smtClean="0">
                <a:solidFill>
                  <a:schemeClr val="hlink"/>
                </a:solidFill>
              </a:rPr>
              <a:t>© 2010 Fair Isaac Corporation. Confidential.</a:t>
            </a:r>
          </a:p>
        </p:txBody>
      </p:sp>
      <p:sp>
        <p:nvSpPr>
          <p:cNvPr id="1031" name="Rectangle 18"/>
          <p:cNvSpPr>
            <a:spLocks noChangeArrowheads="1"/>
          </p:cNvSpPr>
          <p:nvPr/>
        </p:nvSpPr>
        <p:spPr bwMode="black">
          <a:xfrm>
            <a:off x="76200" y="6707188"/>
            <a:ext cx="274638"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defTabSz="925513">
              <a:lnSpc>
                <a:spcPct val="85000"/>
              </a:lnSpc>
              <a:spcAft>
                <a:spcPct val="30000"/>
              </a:spcAft>
            </a:pPr>
            <a:fld id="{EC9992F6-614B-4E1E-AAF6-4D8EF618C0B8}" type="slidenum">
              <a:rPr lang="en-US" sz="800">
                <a:solidFill>
                  <a:schemeClr val="hlink"/>
                </a:solidFill>
              </a:rPr>
              <a:pPr algn="ctr" defTabSz="925513">
                <a:lnSpc>
                  <a:spcPct val="85000"/>
                </a:lnSpc>
                <a:spcAft>
                  <a:spcPct val="30000"/>
                </a:spcAft>
              </a:pPr>
              <a:t>‹#›</a:t>
            </a:fld>
            <a:endParaRPr lang="en-US" sz="800">
              <a:solidFill>
                <a:schemeClr val="hlink"/>
              </a:solidFill>
            </a:endParaRPr>
          </a:p>
        </p:txBody>
      </p:sp>
      <p:pic>
        <p:nvPicPr>
          <p:cNvPr id="1032" name="Picture 99" descr="FICO_LOGO_PPT-WHIT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34288" y="209550"/>
            <a:ext cx="143351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4"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p:hf hdr="0" ftr="0" dt="0"/>
  <p:txStyles>
    <p:titleStyle>
      <a:lvl1pPr algn="l" rtl="0" eaLnBrk="0" fontAlgn="base" hangingPunct="0">
        <a:lnSpc>
          <a:spcPct val="85000"/>
        </a:lnSpc>
        <a:spcBef>
          <a:spcPct val="0"/>
        </a:spcBef>
        <a:spcAft>
          <a:spcPct val="0"/>
        </a:spcAft>
        <a:defRPr sz="2400">
          <a:solidFill>
            <a:schemeClr val="accent2"/>
          </a:solidFill>
          <a:latin typeface="+mj-lt"/>
          <a:ea typeface="+mj-ea"/>
          <a:cs typeface="+mj-cs"/>
        </a:defRPr>
      </a:lvl1pPr>
      <a:lvl2pPr algn="l" rtl="0" eaLnBrk="0" fontAlgn="base" hangingPunct="0">
        <a:lnSpc>
          <a:spcPct val="85000"/>
        </a:lnSpc>
        <a:spcBef>
          <a:spcPct val="0"/>
        </a:spcBef>
        <a:spcAft>
          <a:spcPct val="0"/>
        </a:spcAft>
        <a:defRPr sz="2400">
          <a:solidFill>
            <a:schemeClr val="accent2"/>
          </a:solidFill>
          <a:latin typeface="Arial" charset="0"/>
        </a:defRPr>
      </a:lvl2pPr>
      <a:lvl3pPr algn="l" rtl="0" eaLnBrk="0" fontAlgn="base" hangingPunct="0">
        <a:lnSpc>
          <a:spcPct val="85000"/>
        </a:lnSpc>
        <a:spcBef>
          <a:spcPct val="0"/>
        </a:spcBef>
        <a:spcAft>
          <a:spcPct val="0"/>
        </a:spcAft>
        <a:defRPr sz="2400">
          <a:solidFill>
            <a:schemeClr val="accent2"/>
          </a:solidFill>
          <a:latin typeface="Arial" charset="0"/>
        </a:defRPr>
      </a:lvl3pPr>
      <a:lvl4pPr algn="l" rtl="0" eaLnBrk="0" fontAlgn="base" hangingPunct="0">
        <a:lnSpc>
          <a:spcPct val="85000"/>
        </a:lnSpc>
        <a:spcBef>
          <a:spcPct val="0"/>
        </a:spcBef>
        <a:spcAft>
          <a:spcPct val="0"/>
        </a:spcAft>
        <a:defRPr sz="2400">
          <a:solidFill>
            <a:schemeClr val="accent2"/>
          </a:solidFill>
          <a:latin typeface="Arial" charset="0"/>
        </a:defRPr>
      </a:lvl4pPr>
      <a:lvl5pPr algn="l" rtl="0" eaLnBrk="0" fontAlgn="base" hangingPunct="0">
        <a:lnSpc>
          <a:spcPct val="85000"/>
        </a:lnSpc>
        <a:spcBef>
          <a:spcPct val="0"/>
        </a:spcBef>
        <a:spcAft>
          <a:spcPct val="0"/>
        </a:spcAft>
        <a:defRPr sz="2400">
          <a:solidFill>
            <a:schemeClr val="accent2"/>
          </a:solidFill>
          <a:latin typeface="Arial" charset="0"/>
        </a:defRPr>
      </a:lvl5pPr>
      <a:lvl6pPr marL="457200" algn="l" rtl="0" eaLnBrk="1" fontAlgn="base" hangingPunct="1">
        <a:lnSpc>
          <a:spcPct val="85000"/>
        </a:lnSpc>
        <a:spcBef>
          <a:spcPct val="0"/>
        </a:spcBef>
        <a:spcAft>
          <a:spcPct val="0"/>
        </a:spcAft>
        <a:defRPr sz="2400">
          <a:solidFill>
            <a:schemeClr val="accent2"/>
          </a:solidFill>
          <a:latin typeface="Arial" charset="0"/>
        </a:defRPr>
      </a:lvl6pPr>
      <a:lvl7pPr marL="914400" algn="l" rtl="0" eaLnBrk="1" fontAlgn="base" hangingPunct="1">
        <a:lnSpc>
          <a:spcPct val="85000"/>
        </a:lnSpc>
        <a:spcBef>
          <a:spcPct val="0"/>
        </a:spcBef>
        <a:spcAft>
          <a:spcPct val="0"/>
        </a:spcAft>
        <a:defRPr sz="2400">
          <a:solidFill>
            <a:schemeClr val="accent2"/>
          </a:solidFill>
          <a:latin typeface="Arial" charset="0"/>
        </a:defRPr>
      </a:lvl7pPr>
      <a:lvl8pPr marL="1371600" algn="l" rtl="0" eaLnBrk="1" fontAlgn="base" hangingPunct="1">
        <a:lnSpc>
          <a:spcPct val="85000"/>
        </a:lnSpc>
        <a:spcBef>
          <a:spcPct val="0"/>
        </a:spcBef>
        <a:spcAft>
          <a:spcPct val="0"/>
        </a:spcAft>
        <a:defRPr sz="2400">
          <a:solidFill>
            <a:schemeClr val="accent2"/>
          </a:solidFill>
          <a:latin typeface="Arial" charset="0"/>
        </a:defRPr>
      </a:lvl8pPr>
      <a:lvl9pPr marL="1828800" algn="l" rtl="0" eaLnBrk="1" fontAlgn="base" hangingPunct="1">
        <a:lnSpc>
          <a:spcPct val="85000"/>
        </a:lnSpc>
        <a:spcBef>
          <a:spcPct val="0"/>
        </a:spcBef>
        <a:spcAft>
          <a:spcPct val="0"/>
        </a:spcAft>
        <a:defRPr sz="2400">
          <a:solidFill>
            <a:schemeClr val="accent2"/>
          </a:solidFill>
          <a:latin typeface="Arial" charset="0"/>
        </a:defRPr>
      </a:lvl9pPr>
    </p:titleStyle>
    <p:bodyStyle>
      <a:lvl1pPr marL="233363" indent="-233363" algn="l" defTabSz="158750" rtl="0" eaLnBrk="0" fontAlgn="base" hangingPunct="0">
        <a:lnSpc>
          <a:spcPct val="90000"/>
        </a:lnSpc>
        <a:spcBef>
          <a:spcPct val="55000"/>
        </a:spcBef>
        <a:spcAft>
          <a:spcPct val="0"/>
        </a:spcAft>
        <a:buClr>
          <a:schemeClr val="tx1"/>
        </a:buClr>
        <a:buFont typeface="Arial" pitchFamily="34" charset="0"/>
        <a:buChar char="»"/>
        <a:defRPr sz="2200">
          <a:solidFill>
            <a:schemeClr val="tx1"/>
          </a:solidFill>
          <a:latin typeface="+mn-lt"/>
          <a:ea typeface="+mn-ea"/>
          <a:cs typeface="+mn-cs"/>
        </a:defRPr>
      </a:lvl1pPr>
      <a:lvl2pPr marL="574675" indent="-227013" algn="l" defTabSz="158750" rtl="0" eaLnBrk="0" fontAlgn="base" hangingPunct="0">
        <a:lnSpc>
          <a:spcPct val="90000"/>
        </a:lnSpc>
        <a:spcBef>
          <a:spcPct val="25000"/>
        </a:spcBef>
        <a:spcAft>
          <a:spcPct val="0"/>
        </a:spcAft>
        <a:buClr>
          <a:schemeClr val="tx1"/>
        </a:buClr>
        <a:buFont typeface="Arial" pitchFamily="34" charset="0"/>
        <a:buChar char="»"/>
        <a:defRPr sz="2000">
          <a:solidFill>
            <a:schemeClr val="tx1"/>
          </a:solidFill>
          <a:latin typeface="+mn-lt"/>
          <a:cs typeface="+mn-cs"/>
        </a:defRPr>
      </a:lvl2pPr>
      <a:lvl3pPr marL="858838" indent="-169863" algn="l" defTabSz="158750" rtl="0" eaLnBrk="0" fontAlgn="base" hangingPunct="0">
        <a:lnSpc>
          <a:spcPct val="90000"/>
        </a:lnSpc>
        <a:spcBef>
          <a:spcPct val="15000"/>
        </a:spcBef>
        <a:spcAft>
          <a:spcPct val="0"/>
        </a:spcAft>
        <a:buClr>
          <a:schemeClr val="tx1"/>
        </a:buClr>
        <a:buSzPct val="90000"/>
        <a:buFont typeface="Arial" pitchFamily="34" charset="0"/>
        <a:buChar char="»"/>
        <a:defRPr>
          <a:solidFill>
            <a:schemeClr val="tx1"/>
          </a:solidFill>
          <a:latin typeface="+mn-lt"/>
          <a:cs typeface="+mn-cs"/>
        </a:defRPr>
      </a:lvl3pPr>
      <a:lvl4pPr marL="1139825" indent="-166688" algn="l" defTabSz="158750" rtl="0" eaLnBrk="0" fontAlgn="base" hangingPunct="0">
        <a:lnSpc>
          <a:spcPct val="90000"/>
        </a:lnSpc>
        <a:spcBef>
          <a:spcPct val="15000"/>
        </a:spcBef>
        <a:spcAft>
          <a:spcPct val="0"/>
        </a:spcAft>
        <a:buClr>
          <a:schemeClr val="tx1"/>
        </a:buClr>
        <a:buSzPct val="80000"/>
        <a:buFont typeface="Arial" pitchFamily="34" charset="0"/>
        <a:buChar char="»"/>
        <a:defRPr sz="1600">
          <a:solidFill>
            <a:schemeClr val="tx1"/>
          </a:solidFill>
          <a:latin typeface="+mn-lt"/>
          <a:cs typeface="+mn-cs"/>
        </a:defRPr>
      </a:lvl4pPr>
      <a:lvl5pPr marL="1468438" indent="-95250" algn="l" defTabSz="158750" rtl="0" eaLnBrk="0" fontAlgn="base" hangingPunct="0">
        <a:lnSpc>
          <a:spcPct val="90000"/>
        </a:lnSpc>
        <a:spcBef>
          <a:spcPct val="15000"/>
        </a:spcBef>
        <a:spcAft>
          <a:spcPct val="0"/>
        </a:spcAft>
        <a:buClr>
          <a:schemeClr val="tx1"/>
        </a:buClr>
        <a:buSzPct val="80000"/>
        <a:buFont typeface="Arial" pitchFamily="34" charset="0"/>
        <a:buChar char="»"/>
        <a:defRPr sz="1600">
          <a:solidFill>
            <a:srgbClr val="000000"/>
          </a:solidFill>
          <a:latin typeface="+mn-lt"/>
          <a:cs typeface="+mn-cs"/>
        </a:defRPr>
      </a:lvl5pPr>
      <a:lvl6pPr marL="1925638" indent="-95250" algn="l" defTabSz="158750" rtl="0" eaLnBrk="1" fontAlgn="base" hangingPunct="1">
        <a:lnSpc>
          <a:spcPct val="90000"/>
        </a:lnSpc>
        <a:spcBef>
          <a:spcPct val="15000"/>
        </a:spcBef>
        <a:spcAft>
          <a:spcPct val="0"/>
        </a:spcAft>
        <a:buClr>
          <a:schemeClr val="tx1"/>
        </a:buClr>
        <a:buSzPct val="80000"/>
        <a:buFont typeface="Arial" charset="0"/>
        <a:buChar char="»"/>
        <a:defRPr sz="1600">
          <a:solidFill>
            <a:srgbClr val="000000"/>
          </a:solidFill>
          <a:latin typeface="+mn-lt"/>
          <a:cs typeface="+mn-cs"/>
        </a:defRPr>
      </a:lvl6pPr>
      <a:lvl7pPr marL="2382838" indent="-95250" algn="l" defTabSz="158750" rtl="0" eaLnBrk="1" fontAlgn="base" hangingPunct="1">
        <a:lnSpc>
          <a:spcPct val="90000"/>
        </a:lnSpc>
        <a:spcBef>
          <a:spcPct val="15000"/>
        </a:spcBef>
        <a:spcAft>
          <a:spcPct val="0"/>
        </a:spcAft>
        <a:buClr>
          <a:schemeClr val="tx1"/>
        </a:buClr>
        <a:buSzPct val="80000"/>
        <a:buFont typeface="Arial" charset="0"/>
        <a:buChar char="»"/>
        <a:defRPr sz="1600">
          <a:solidFill>
            <a:srgbClr val="000000"/>
          </a:solidFill>
          <a:latin typeface="+mn-lt"/>
          <a:cs typeface="+mn-cs"/>
        </a:defRPr>
      </a:lvl7pPr>
      <a:lvl8pPr marL="2840038" indent="-95250" algn="l" defTabSz="158750" rtl="0" eaLnBrk="1" fontAlgn="base" hangingPunct="1">
        <a:lnSpc>
          <a:spcPct val="90000"/>
        </a:lnSpc>
        <a:spcBef>
          <a:spcPct val="15000"/>
        </a:spcBef>
        <a:spcAft>
          <a:spcPct val="0"/>
        </a:spcAft>
        <a:buClr>
          <a:schemeClr val="tx1"/>
        </a:buClr>
        <a:buSzPct val="80000"/>
        <a:buFont typeface="Arial" charset="0"/>
        <a:buChar char="»"/>
        <a:defRPr sz="1600">
          <a:solidFill>
            <a:srgbClr val="000000"/>
          </a:solidFill>
          <a:latin typeface="+mn-lt"/>
          <a:cs typeface="+mn-cs"/>
        </a:defRPr>
      </a:lvl8pPr>
      <a:lvl9pPr marL="3297238" indent="-95250" algn="l" defTabSz="158750" rtl="0" eaLnBrk="1" fontAlgn="base" hangingPunct="1">
        <a:lnSpc>
          <a:spcPct val="90000"/>
        </a:lnSpc>
        <a:spcBef>
          <a:spcPct val="15000"/>
        </a:spcBef>
        <a:spcAft>
          <a:spcPct val="0"/>
        </a:spcAft>
        <a:buClr>
          <a:schemeClr val="tx1"/>
        </a:buClr>
        <a:buSzPct val="80000"/>
        <a:buFont typeface="Arial"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 descr="PPT Template Mas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762000"/>
            <a:ext cx="556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2209800"/>
            <a:ext cx="76962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lnSpc>
                <a:spcPct val="90000"/>
              </a:lnSpc>
              <a:spcBef>
                <a:spcPct val="50000"/>
              </a:spcBef>
              <a:buClr>
                <a:schemeClr val="tx1"/>
              </a:buClr>
              <a:buFont typeface="Arial" charset="0"/>
              <a:buChar cha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lnSpc>
                <a:spcPct val="90000"/>
              </a:lnSpc>
              <a:spcBef>
                <a:spcPct val="50000"/>
              </a:spcBef>
              <a:buClr>
                <a:schemeClr val="tx1"/>
              </a:buClr>
              <a:buFont typeface="Arial" charset="0"/>
              <a:buChar char="»"/>
              <a:defRPr sz="1400">
                <a:latin typeface="Arial" charset="0"/>
                <a:cs typeface="Arial" charset="0"/>
              </a:defRPr>
            </a:lvl1pPr>
          </a:lstStyle>
          <a:p>
            <a:pPr>
              <a:defRPr/>
            </a:pPr>
            <a:fld id="{725543C4-AAA0-4949-B68B-F084867BE251}" type="slidenum">
              <a:rPr lang="en-US"/>
              <a:pPr>
                <a:defRPr/>
              </a:pPr>
              <a:t>‹#›</a:t>
            </a:fld>
            <a:endParaRPr lang="en-US" dirty="0"/>
          </a:p>
        </p:txBody>
      </p:sp>
      <p:sp>
        <p:nvSpPr>
          <p:cNvPr id="8" name="Rectangle 6"/>
          <p:cNvSpPr txBox="1">
            <a:spLocks noChangeArrowheads="1"/>
          </p:cNvSpPr>
          <p:nvPr userDrawn="1"/>
        </p:nvSpPr>
        <p:spPr bwMode="auto">
          <a:xfrm>
            <a:off x="0" y="6680200"/>
            <a:ext cx="5105400" cy="231775"/>
          </a:xfrm>
          <a:prstGeom prst="rect">
            <a:avLst/>
          </a:prstGeom>
          <a:noFill/>
          <a:ln>
            <a:noFill/>
          </a:ln>
          <a:effectLst/>
          <a:extLst/>
        </p:spPr>
        <p:txBody>
          <a:bodyPr/>
          <a:lstStyle>
            <a:defPPr>
              <a:defRPr lang="en-US"/>
            </a:defPPr>
            <a:lvl1pPr algn="ctr"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dirty="0" smtClean="0"/>
              <a:t>© 2012 The National Association of Insurance Commissioners</a:t>
            </a:r>
            <a:endParaRPr lang="en-US" dirty="0"/>
          </a:p>
        </p:txBody>
      </p:sp>
    </p:spTree>
  </p:cSld>
  <p:clrMap bg1="lt1" tx1="dk1" bg2="lt2" tx2="dk2" accent1="accent1" accent2="accent2" accent3="accent3" accent4="accent4" accent5="accent5" accent6="accent6" hlink="hlink" folHlink="folHlink"/>
  <p:sldLayoutIdLst>
    <p:sldLayoutId id="2147484105"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6" r:id="rId12"/>
  </p:sldLayoutIdLst>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5400">
          <a:solidFill>
            <a:schemeClr val="tx2"/>
          </a:solidFill>
          <a:latin typeface="+mj-lt"/>
          <a:ea typeface="+mj-ea"/>
          <a:cs typeface="+mj-cs"/>
        </a:defRPr>
      </a:lvl1pPr>
      <a:lvl2pPr algn="l" rtl="0" eaLnBrk="0" fontAlgn="base" hangingPunct="0">
        <a:lnSpc>
          <a:spcPct val="85000"/>
        </a:lnSpc>
        <a:spcBef>
          <a:spcPct val="0"/>
        </a:spcBef>
        <a:spcAft>
          <a:spcPct val="0"/>
        </a:spcAft>
        <a:defRPr sz="5400">
          <a:solidFill>
            <a:schemeClr val="tx2"/>
          </a:solidFill>
          <a:latin typeface="Haettenschweiler" pitchFamily="34" charset="0"/>
        </a:defRPr>
      </a:lvl2pPr>
      <a:lvl3pPr algn="l" rtl="0" eaLnBrk="0" fontAlgn="base" hangingPunct="0">
        <a:lnSpc>
          <a:spcPct val="85000"/>
        </a:lnSpc>
        <a:spcBef>
          <a:spcPct val="0"/>
        </a:spcBef>
        <a:spcAft>
          <a:spcPct val="0"/>
        </a:spcAft>
        <a:defRPr sz="5400">
          <a:solidFill>
            <a:schemeClr val="tx2"/>
          </a:solidFill>
          <a:latin typeface="Haettenschweiler" pitchFamily="34" charset="0"/>
        </a:defRPr>
      </a:lvl3pPr>
      <a:lvl4pPr algn="l" rtl="0" eaLnBrk="0" fontAlgn="base" hangingPunct="0">
        <a:lnSpc>
          <a:spcPct val="85000"/>
        </a:lnSpc>
        <a:spcBef>
          <a:spcPct val="0"/>
        </a:spcBef>
        <a:spcAft>
          <a:spcPct val="0"/>
        </a:spcAft>
        <a:defRPr sz="5400">
          <a:solidFill>
            <a:schemeClr val="tx2"/>
          </a:solidFill>
          <a:latin typeface="Haettenschweiler" pitchFamily="34" charset="0"/>
        </a:defRPr>
      </a:lvl4pPr>
      <a:lvl5pPr algn="l" rtl="0" eaLnBrk="0" fontAlgn="base" hangingPunct="0">
        <a:lnSpc>
          <a:spcPct val="85000"/>
        </a:lnSpc>
        <a:spcBef>
          <a:spcPct val="0"/>
        </a:spcBef>
        <a:spcAft>
          <a:spcPct val="0"/>
        </a:spcAft>
        <a:defRPr sz="5400">
          <a:solidFill>
            <a:schemeClr val="tx2"/>
          </a:solidFill>
          <a:latin typeface="Haettenschweiler" pitchFamily="34" charset="0"/>
        </a:defRPr>
      </a:lvl5pPr>
      <a:lvl6pPr marL="457200" algn="l" rtl="0" eaLnBrk="1" fontAlgn="base" hangingPunct="1">
        <a:lnSpc>
          <a:spcPct val="85000"/>
        </a:lnSpc>
        <a:spcBef>
          <a:spcPct val="0"/>
        </a:spcBef>
        <a:spcAft>
          <a:spcPct val="0"/>
        </a:spcAft>
        <a:defRPr sz="5400">
          <a:solidFill>
            <a:schemeClr val="tx2"/>
          </a:solidFill>
          <a:latin typeface="Haettenschweiler" pitchFamily="34" charset="0"/>
        </a:defRPr>
      </a:lvl6pPr>
      <a:lvl7pPr marL="914400" algn="l" rtl="0" eaLnBrk="1" fontAlgn="base" hangingPunct="1">
        <a:lnSpc>
          <a:spcPct val="85000"/>
        </a:lnSpc>
        <a:spcBef>
          <a:spcPct val="0"/>
        </a:spcBef>
        <a:spcAft>
          <a:spcPct val="0"/>
        </a:spcAft>
        <a:defRPr sz="5400">
          <a:solidFill>
            <a:schemeClr val="tx2"/>
          </a:solidFill>
          <a:latin typeface="Haettenschweiler" pitchFamily="34" charset="0"/>
        </a:defRPr>
      </a:lvl7pPr>
      <a:lvl8pPr marL="1371600" algn="l" rtl="0" eaLnBrk="1" fontAlgn="base" hangingPunct="1">
        <a:lnSpc>
          <a:spcPct val="85000"/>
        </a:lnSpc>
        <a:spcBef>
          <a:spcPct val="0"/>
        </a:spcBef>
        <a:spcAft>
          <a:spcPct val="0"/>
        </a:spcAft>
        <a:defRPr sz="5400">
          <a:solidFill>
            <a:schemeClr val="tx2"/>
          </a:solidFill>
          <a:latin typeface="Haettenschweiler" pitchFamily="34" charset="0"/>
        </a:defRPr>
      </a:lvl8pPr>
      <a:lvl9pPr marL="1828800" algn="l" rtl="0" eaLnBrk="1" fontAlgn="base" hangingPunct="1">
        <a:lnSpc>
          <a:spcPct val="85000"/>
        </a:lnSpc>
        <a:spcBef>
          <a:spcPct val="0"/>
        </a:spcBef>
        <a:spcAft>
          <a:spcPct val="0"/>
        </a:spcAft>
        <a:defRPr sz="5400">
          <a:solidFill>
            <a:schemeClr val="tx2"/>
          </a:solidFill>
          <a:latin typeface="Haettenschweiler"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3.xml"/><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10.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3.xml"/><Relationship Id="rId1" Type="http://schemas.openxmlformats.org/officeDocument/2006/relationships/slideLayout" Target="../slideLayouts/slideLayout13.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762000" y="1676400"/>
            <a:ext cx="7543800" cy="2590800"/>
          </a:xfrm>
        </p:spPr>
        <p:txBody>
          <a:bodyPr/>
          <a:lstStyle/>
          <a:p>
            <a:pPr eaLnBrk="1" hangingPunct="1"/>
            <a:r>
              <a:rPr lang="en-US" sz="3200" b="1" dirty="0" smtClean="0">
                <a:solidFill>
                  <a:srgbClr val="6699FF"/>
                </a:solidFill>
                <a:latin typeface="+mn-lt"/>
                <a:cs typeface="Times New Roman" pitchFamily="18" charset="0"/>
              </a:rPr>
              <a:t>Evolution of RBC System in the USA </a:t>
            </a:r>
          </a:p>
        </p:txBody>
      </p:sp>
      <p:sp>
        <p:nvSpPr>
          <p:cNvPr id="139267" name="Subtitle 1"/>
          <p:cNvSpPr>
            <a:spLocks noGrp="1"/>
          </p:cNvSpPr>
          <p:nvPr>
            <p:ph type="subTitle" idx="1"/>
          </p:nvPr>
        </p:nvSpPr>
        <p:spPr>
          <a:xfrm>
            <a:off x="838200" y="3733800"/>
            <a:ext cx="7391400" cy="2057400"/>
          </a:xfrm>
        </p:spPr>
        <p:txBody>
          <a:bodyPr/>
          <a:lstStyle/>
          <a:p>
            <a:pPr eaLnBrk="1" hangingPunct="1"/>
            <a:endParaRPr lang="en-US" sz="2600" smtClean="0"/>
          </a:p>
          <a:p>
            <a:pPr eaLnBrk="1" hangingPunct="1"/>
            <a:r>
              <a:rPr lang="en-US" smtClean="0"/>
              <a:t>Lou Felice</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1</a:t>
            </a:fld>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6200" y="304800"/>
            <a:ext cx="6172200" cy="1066800"/>
          </a:xfrm>
        </p:spPr>
        <p:txBody>
          <a:bodyPr/>
          <a:lstStyle/>
          <a:p>
            <a:pPr eaLnBrk="1" hangingPunct="1"/>
            <a:r>
              <a:rPr lang="en-US" sz="3200" dirty="0" smtClean="0">
                <a:solidFill>
                  <a:srgbClr val="6699FF"/>
                </a:solidFill>
                <a:latin typeface="+mn-lt"/>
                <a:cs typeface="Times New Roman" pitchFamily="18" charset="0"/>
              </a:rPr>
              <a:t>Overview of Formula Construction (Cont.)</a:t>
            </a:r>
          </a:p>
        </p:txBody>
      </p:sp>
      <p:sp>
        <p:nvSpPr>
          <p:cNvPr id="148483" name="Rectangle 3"/>
          <p:cNvSpPr>
            <a:spLocks noGrp="1" noChangeArrowheads="1"/>
          </p:cNvSpPr>
          <p:nvPr>
            <p:ph idx="1"/>
          </p:nvPr>
        </p:nvSpPr>
        <p:spPr>
          <a:xfrm>
            <a:off x="76200" y="1412174"/>
            <a:ext cx="7772400" cy="5410200"/>
          </a:xfrm>
        </p:spPr>
        <p:txBody>
          <a:bodyPr/>
          <a:lstStyle/>
          <a:p>
            <a:pPr eaLnBrk="1" hangingPunct="1">
              <a:buFont typeface="Wingdings" pitchFamily="2" charset="2"/>
              <a:buNone/>
            </a:pPr>
            <a:r>
              <a:rPr lang="en-US" sz="2800" u="sng" dirty="0" smtClean="0">
                <a:cs typeface="Times New Roman" pitchFamily="18" charset="0"/>
              </a:rPr>
              <a:t>Asset Risk – Investments </a:t>
            </a:r>
          </a:p>
          <a:p>
            <a:pPr marL="458788" lvl="1" eaLnBrk="1" hangingPunct="1">
              <a:buSzPct val="70000"/>
              <a:buFont typeface="Wingdings" pitchFamily="2" charset="2"/>
              <a:buChar char="Ø"/>
            </a:pPr>
            <a:r>
              <a:rPr lang="en-US" dirty="0" smtClean="0">
                <a:cs typeface="Times New Roman" pitchFamily="18" charset="0"/>
              </a:rPr>
              <a:t>Bonds = Default on Principal and/or Interest</a:t>
            </a:r>
          </a:p>
          <a:p>
            <a:pPr marL="458788" lvl="1" eaLnBrk="1" hangingPunct="1">
              <a:buSzPct val="70000"/>
              <a:buFont typeface="Wingdings" pitchFamily="2" charset="2"/>
              <a:buChar char="Ø"/>
            </a:pPr>
            <a:r>
              <a:rPr lang="en-US" dirty="0" smtClean="0">
                <a:cs typeface="Times New Roman" pitchFamily="18" charset="0"/>
              </a:rPr>
              <a:t>Preferred Stock = Default and Past Dividends</a:t>
            </a:r>
          </a:p>
          <a:p>
            <a:pPr marL="458788" lvl="1" eaLnBrk="1" hangingPunct="1">
              <a:buSzPct val="70000"/>
              <a:buFont typeface="Wingdings" pitchFamily="2" charset="2"/>
              <a:buChar char="Ø"/>
            </a:pPr>
            <a:r>
              <a:rPr lang="en-US" dirty="0" smtClean="0">
                <a:cs typeface="Times New Roman" pitchFamily="18" charset="0"/>
              </a:rPr>
              <a:t>Common Stock = Decrease in Fair Value</a:t>
            </a:r>
          </a:p>
          <a:p>
            <a:pPr marL="458788" lvl="1" eaLnBrk="1" hangingPunct="1">
              <a:buSzPct val="70000"/>
              <a:buFont typeface="Wingdings" pitchFamily="2" charset="2"/>
              <a:buChar char="Ø"/>
            </a:pPr>
            <a:r>
              <a:rPr lang="en-US" dirty="0" smtClean="0">
                <a:cs typeface="Times New Roman" pitchFamily="18" charset="0"/>
              </a:rPr>
              <a:t>Mortgages = Default on Principal and/or Interest</a:t>
            </a:r>
          </a:p>
          <a:p>
            <a:pPr marL="458788" lvl="1" eaLnBrk="1" hangingPunct="1">
              <a:buSzPct val="70000"/>
              <a:buFont typeface="Wingdings" pitchFamily="2" charset="2"/>
              <a:buChar char="Ø"/>
            </a:pPr>
            <a:r>
              <a:rPr lang="en-US" dirty="0" smtClean="0">
                <a:cs typeface="Times New Roman" pitchFamily="18" charset="0"/>
              </a:rPr>
              <a:t>Real Estate = Decrease in Fair Value</a:t>
            </a:r>
          </a:p>
          <a:p>
            <a:pPr marL="458788" lvl="1" eaLnBrk="1" hangingPunct="1">
              <a:buSzPct val="70000"/>
              <a:buFont typeface="Wingdings" pitchFamily="2" charset="2"/>
              <a:buChar char="Ø"/>
            </a:pPr>
            <a:r>
              <a:rPr lang="en-US" dirty="0" smtClean="0">
                <a:cs typeface="Times New Roman" pitchFamily="18" charset="0"/>
              </a:rPr>
              <a:t>Schedule BA Assets = Risk Similar to Underlying Characteristics</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76200" y="304800"/>
            <a:ext cx="6096000" cy="1066800"/>
          </a:xfrm>
        </p:spPr>
        <p:txBody>
          <a:bodyPr/>
          <a:lstStyle/>
          <a:p>
            <a:pPr eaLnBrk="1" hangingPunct="1"/>
            <a:r>
              <a:rPr lang="en-US" sz="3200" dirty="0" smtClean="0">
                <a:solidFill>
                  <a:srgbClr val="6699FF"/>
                </a:solidFill>
                <a:latin typeface="+mn-lt"/>
                <a:cs typeface="Times New Roman" pitchFamily="18" charset="0"/>
              </a:rPr>
              <a:t>Overview of Formula Construction (Cont.)</a:t>
            </a:r>
          </a:p>
        </p:txBody>
      </p:sp>
      <p:sp>
        <p:nvSpPr>
          <p:cNvPr id="149507" name="Rectangle 3"/>
          <p:cNvSpPr>
            <a:spLocks noGrp="1" noChangeArrowheads="1"/>
          </p:cNvSpPr>
          <p:nvPr>
            <p:ph idx="1"/>
          </p:nvPr>
        </p:nvSpPr>
        <p:spPr>
          <a:xfrm>
            <a:off x="76200" y="1600200"/>
            <a:ext cx="7543800" cy="3886200"/>
          </a:xfrm>
        </p:spPr>
        <p:txBody>
          <a:bodyPr/>
          <a:lstStyle/>
          <a:p>
            <a:pPr eaLnBrk="1" hangingPunct="1">
              <a:buFont typeface="Wingdings" pitchFamily="2" charset="2"/>
              <a:buNone/>
            </a:pPr>
            <a:r>
              <a:rPr lang="en-US" sz="2800" u="sng" dirty="0" smtClean="0">
                <a:cs typeface="Times New Roman" pitchFamily="18" charset="0"/>
              </a:rPr>
              <a:t>Asset Risk – Receivables (Credit Risk)</a:t>
            </a:r>
          </a:p>
          <a:p>
            <a:pPr marL="458788" lvl="1" eaLnBrk="1" hangingPunct="1">
              <a:buSzPct val="70000"/>
              <a:buFont typeface="Wingdings" pitchFamily="2" charset="2"/>
              <a:buChar char="Ø"/>
            </a:pPr>
            <a:r>
              <a:rPr lang="en-US" dirty="0" smtClean="0">
                <a:cs typeface="Times New Roman" pitchFamily="18" charset="0"/>
              </a:rPr>
              <a:t>Risk of Non-Recovery of Receivable Amounts</a:t>
            </a:r>
          </a:p>
          <a:p>
            <a:pPr algn="ctr" eaLnBrk="1" hangingPunct="1">
              <a:buFont typeface="Wingdings" pitchFamily="2" charset="2"/>
              <a:buNone/>
            </a:pPr>
            <a:endParaRPr lang="en-US" sz="2000" dirty="0" smtClean="0">
              <a:cs typeface="Times New Roman" pitchFamily="18" charset="0"/>
            </a:endParaRPr>
          </a:p>
          <a:p>
            <a:pPr eaLnBrk="1" hangingPunct="1">
              <a:buFont typeface="Wingdings" pitchFamily="2" charset="2"/>
              <a:buNone/>
            </a:pPr>
            <a:r>
              <a:rPr lang="en-US" sz="2800" u="sng" dirty="0" smtClean="0">
                <a:cs typeface="Times New Roman" pitchFamily="18" charset="0"/>
              </a:rPr>
              <a:t>Asset Risk – Other</a:t>
            </a:r>
          </a:p>
          <a:p>
            <a:pPr marL="458788" lvl="1" eaLnBrk="1" hangingPunct="1">
              <a:buSzPct val="70000"/>
              <a:buFont typeface="Wingdings" pitchFamily="2" charset="2"/>
              <a:buChar char="Ø"/>
            </a:pPr>
            <a:r>
              <a:rPr lang="en-US" dirty="0" smtClean="0">
                <a:cs typeface="Times New Roman" pitchFamily="18" charset="0"/>
              </a:rPr>
              <a:t>Investment Concentration Risk = Additional Risk of High Concentrations in Single Exposures</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6200" y="304800"/>
            <a:ext cx="6019800" cy="990600"/>
          </a:xfrm>
        </p:spPr>
        <p:txBody>
          <a:bodyPr/>
          <a:lstStyle/>
          <a:p>
            <a:pPr eaLnBrk="1" hangingPunct="1"/>
            <a:r>
              <a:rPr lang="en-US" sz="3200" dirty="0" smtClean="0">
                <a:solidFill>
                  <a:srgbClr val="6699FF"/>
                </a:solidFill>
                <a:latin typeface="+mn-lt"/>
                <a:cs typeface="Times New Roman" pitchFamily="18" charset="0"/>
              </a:rPr>
              <a:t>Overview of Formula Construction (Cont.)</a:t>
            </a:r>
          </a:p>
        </p:txBody>
      </p:sp>
      <p:sp>
        <p:nvSpPr>
          <p:cNvPr id="150531" name="Rectangle 3"/>
          <p:cNvSpPr>
            <a:spLocks noGrp="1" noChangeArrowheads="1"/>
          </p:cNvSpPr>
          <p:nvPr>
            <p:ph idx="1"/>
          </p:nvPr>
        </p:nvSpPr>
        <p:spPr>
          <a:xfrm>
            <a:off x="76200" y="1371600"/>
            <a:ext cx="7543800" cy="5181600"/>
          </a:xfrm>
        </p:spPr>
        <p:txBody>
          <a:bodyPr/>
          <a:lstStyle/>
          <a:p>
            <a:pPr eaLnBrk="1" hangingPunct="1">
              <a:buFont typeface="Wingdings" pitchFamily="2" charset="2"/>
              <a:buNone/>
            </a:pPr>
            <a:r>
              <a:rPr lang="en-US" u="sng" dirty="0" smtClean="0">
                <a:cs typeface="Times New Roman" pitchFamily="18" charset="0"/>
              </a:rPr>
              <a:t>Underwriting/Insurance Risk</a:t>
            </a:r>
          </a:p>
          <a:p>
            <a:pPr eaLnBrk="1" hangingPunct="1">
              <a:buFont typeface="Wingdings" pitchFamily="2" charset="2"/>
              <a:buNone/>
            </a:pPr>
            <a:endParaRPr lang="en-US" sz="1600" u="sng" dirty="0" smtClean="0">
              <a:cs typeface="Times New Roman" pitchFamily="18" charset="0"/>
            </a:endParaRPr>
          </a:p>
          <a:p>
            <a:pPr marL="0" indent="0" eaLnBrk="1" hangingPunct="1">
              <a:buFont typeface="Wingdings" pitchFamily="2" charset="2"/>
              <a:buNone/>
            </a:pPr>
            <a:r>
              <a:rPr lang="en-US" sz="2800" dirty="0" smtClean="0">
                <a:cs typeface="Times New Roman" pitchFamily="18" charset="0"/>
              </a:rPr>
              <a:t>Reserve Risk =  Obligations from Past Business Are Understated (Underestimated Reserves)</a:t>
            </a:r>
          </a:p>
          <a:p>
            <a:pPr marL="0" indent="0" eaLnBrk="1" hangingPunct="1">
              <a:buFont typeface="Wingdings" pitchFamily="2" charset="2"/>
              <a:buNone/>
            </a:pPr>
            <a:endParaRPr lang="en-US" sz="1600" dirty="0" smtClean="0">
              <a:cs typeface="Times New Roman" pitchFamily="18" charset="0"/>
            </a:endParaRPr>
          </a:p>
          <a:p>
            <a:pPr marL="0" indent="0" eaLnBrk="1" hangingPunct="1">
              <a:buFont typeface="Wingdings" pitchFamily="2" charset="2"/>
              <a:buNone/>
            </a:pPr>
            <a:r>
              <a:rPr lang="en-US" dirty="0" smtClean="0">
                <a:cs typeface="Times New Roman" pitchFamily="18" charset="0"/>
              </a:rPr>
              <a:t>Premium Sufficiency Risk =  Premiums Are Inadequate to Cover Claims and Expenses for Policies Written (Under-Priced)</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026"/>
          <p:cNvSpPr>
            <a:spLocks noGrp="1" noChangeArrowheads="1"/>
          </p:cNvSpPr>
          <p:nvPr>
            <p:ph type="title"/>
          </p:nvPr>
        </p:nvSpPr>
        <p:spPr>
          <a:xfrm>
            <a:off x="76200" y="304800"/>
            <a:ext cx="6172200" cy="1066800"/>
          </a:xfrm>
        </p:spPr>
        <p:txBody>
          <a:bodyPr/>
          <a:lstStyle/>
          <a:p>
            <a:pPr eaLnBrk="1" hangingPunct="1"/>
            <a:r>
              <a:rPr lang="en-US" sz="3200" dirty="0" smtClean="0">
                <a:solidFill>
                  <a:srgbClr val="6699FF"/>
                </a:solidFill>
                <a:latin typeface="+mn-lt"/>
                <a:cs typeface="Times New Roman" pitchFamily="18" charset="0"/>
              </a:rPr>
              <a:t>Overview of Formula Construction (Cont.)</a:t>
            </a:r>
          </a:p>
        </p:txBody>
      </p:sp>
      <p:sp>
        <p:nvSpPr>
          <p:cNvPr id="151555" name="Rectangle 1027"/>
          <p:cNvSpPr>
            <a:spLocks noGrp="1" noChangeArrowheads="1"/>
          </p:cNvSpPr>
          <p:nvPr>
            <p:ph idx="1"/>
          </p:nvPr>
        </p:nvSpPr>
        <p:spPr>
          <a:xfrm>
            <a:off x="76200" y="1752600"/>
            <a:ext cx="7543800" cy="3733800"/>
          </a:xfrm>
        </p:spPr>
        <p:txBody>
          <a:bodyPr/>
          <a:lstStyle/>
          <a:p>
            <a:pPr eaLnBrk="1" hangingPunct="1">
              <a:buFont typeface="Wingdings" pitchFamily="2" charset="2"/>
              <a:buNone/>
            </a:pPr>
            <a:r>
              <a:rPr lang="en-US" sz="2800" u="sng" dirty="0" smtClean="0">
                <a:cs typeface="Times New Roman" pitchFamily="18" charset="0"/>
              </a:rPr>
              <a:t>Other Types of Risk (Varies by Formula)</a:t>
            </a:r>
          </a:p>
          <a:p>
            <a:pPr marL="285750" lvl="1" eaLnBrk="1" hangingPunct="1">
              <a:buSzPct val="70000"/>
              <a:buFont typeface="Wingdings" pitchFamily="2" charset="2"/>
              <a:buChar char="Ø"/>
            </a:pPr>
            <a:r>
              <a:rPr lang="en-US" dirty="0" smtClean="0">
                <a:cs typeface="Times New Roman" pitchFamily="18" charset="0"/>
              </a:rPr>
              <a:t>Business Risk (Life and Health) = </a:t>
            </a:r>
          </a:p>
          <a:p>
            <a:pPr marL="508000" lvl="3" eaLnBrk="1" hangingPunct="1">
              <a:buSzPct val="70000"/>
              <a:buFont typeface="Wingdings" pitchFamily="2" charset="2"/>
              <a:buChar char="Ø"/>
            </a:pPr>
            <a:r>
              <a:rPr lang="en-US" sz="1800" dirty="0" smtClean="0">
                <a:cs typeface="Times New Roman" pitchFamily="18" charset="0"/>
              </a:rPr>
              <a:t>Primarily Litigation and Guaranty Fund Risk</a:t>
            </a:r>
          </a:p>
          <a:p>
            <a:pPr marL="508000" lvl="3" eaLnBrk="1" hangingPunct="1">
              <a:buSzPct val="70000"/>
              <a:buFont typeface="Wingdings" pitchFamily="2" charset="2"/>
              <a:buChar char="Ø"/>
            </a:pPr>
            <a:r>
              <a:rPr lang="en-US" sz="1800" dirty="0" smtClean="0">
                <a:cs typeface="Times New Roman" pitchFamily="18" charset="0"/>
              </a:rPr>
              <a:t>Life Formula Adds a Risk Charge for Separate Account Reserves</a:t>
            </a:r>
          </a:p>
          <a:p>
            <a:pPr marL="508000" lvl="3" eaLnBrk="1" hangingPunct="1">
              <a:buSzPct val="70000"/>
              <a:buFont typeface="Wingdings" pitchFamily="2" charset="2"/>
              <a:buChar char="Ø"/>
            </a:pPr>
            <a:r>
              <a:rPr lang="en-US" sz="1800" dirty="0" smtClean="0">
                <a:cs typeface="Times New Roman" pitchFamily="18" charset="0"/>
              </a:rPr>
              <a:t>P&amp;C and Health Formulas Add Growth Risk</a:t>
            </a:r>
          </a:p>
          <a:p>
            <a:pPr marL="285750" lvl="1" eaLnBrk="1" hangingPunct="1">
              <a:buSzPct val="70000"/>
              <a:buFont typeface="Wingdings" pitchFamily="2" charset="2"/>
              <a:buChar char="Ø"/>
            </a:pPr>
            <a:r>
              <a:rPr lang="en-US" dirty="0" smtClean="0">
                <a:cs typeface="Times New Roman" pitchFamily="18" charset="0"/>
              </a:rPr>
              <a:t>Interest Rate Risk/Market Risk (Life) = </a:t>
            </a:r>
          </a:p>
          <a:p>
            <a:pPr marL="508000" lvl="3" eaLnBrk="1" hangingPunct="1">
              <a:buSzPct val="70000"/>
              <a:buFont typeface="Wingdings" pitchFamily="2" charset="2"/>
              <a:buChar char="Ø"/>
            </a:pPr>
            <a:r>
              <a:rPr lang="en-US" sz="1800" dirty="0" smtClean="0">
                <a:cs typeface="Times New Roman" pitchFamily="18" charset="0"/>
              </a:rPr>
              <a:t>Risk of Losses Due to Changes or Mismatch in Interest  Rate Levels (See Presentation Section on C-3 Interest Rate Risk)</a:t>
            </a:r>
          </a:p>
          <a:p>
            <a:pPr marL="508000" lvl="3" eaLnBrk="1" hangingPunct="1">
              <a:buSzPct val="70000"/>
              <a:buFont typeface="Wingdings" pitchFamily="2" charset="2"/>
              <a:buChar char="Ø"/>
            </a:pPr>
            <a:r>
              <a:rPr lang="en-US" sz="1800" dirty="0" smtClean="0">
                <a:cs typeface="Times New Roman" pitchFamily="18" charset="0"/>
              </a:rPr>
              <a:t>Risk of market fluctuation in asset values vs. liability cash flows</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76200" y="304800"/>
            <a:ext cx="6096000" cy="990600"/>
          </a:xfrm>
        </p:spPr>
        <p:txBody>
          <a:bodyPr/>
          <a:lstStyle/>
          <a:p>
            <a:pPr eaLnBrk="1" hangingPunct="1"/>
            <a:r>
              <a:rPr lang="en-US" sz="3200" dirty="0" smtClean="0">
                <a:solidFill>
                  <a:srgbClr val="6699FF"/>
                </a:solidFill>
                <a:latin typeface="+mn-lt"/>
                <a:cs typeface="Times New Roman" pitchFamily="18" charset="0"/>
              </a:rPr>
              <a:t>Overview of Formula Construction (Cont.)</a:t>
            </a:r>
          </a:p>
        </p:txBody>
      </p:sp>
      <p:sp>
        <p:nvSpPr>
          <p:cNvPr id="152579" name="Rectangle 3"/>
          <p:cNvSpPr>
            <a:spLocks noGrp="1" noChangeArrowheads="1"/>
          </p:cNvSpPr>
          <p:nvPr>
            <p:ph idx="1"/>
          </p:nvPr>
        </p:nvSpPr>
        <p:spPr>
          <a:xfrm>
            <a:off x="76200" y="1447800"/>
            <a:ext cx="7924800" cy="3505200"/>
          </a:xfrm>
        </p:spPr>
        <p:txBody>
          <a:bodyPr/>
          <a:lstStyle/>
          <a:p>
            <a:pPr marL="0" indent="0" eaLnBrk="1" hangingPunct="1">
              <a:buFont typeface="Wingdings" pitchFamily="2" charset="2"/>
              <a:buNone/>
            </a:pPr>
            <a:r>
              <a:rPr lang="en-US" sz="2800" u="sng" dirty="0" smtClean="0">
                <a:cs typeface="Times New Roman" pitchFamily="18" charset="0"/>
              </a:rPr>
              <a:t>Detail in the Formulas was Developed to Focus on the Areas of Most Material Risk for Each Formula</a:t>
            </a:r>
          </a:p>
          <a:p>
            <a:pPr eaLnBrk="1" hangingPunct="1"/>
            <a:endParaRPr lang="en-US" sz="1200" dirty="0" smtClean="0">
              <a:cs typeface="Times New Roman" pitchFamily="18" charset="0"/>
            </a:endParaRPr>
          </a:p>
          <a:p>
            <a:pPr eaLnBrk="1" hangingPunct="1">
              <a:buSzPct val="70000"/>
            </a:pPr>
            <a:r>
              <a:rPr lang="en-US" sz="2800" dirty="0" smtClean="0">
                <a:cs typeface="Times New Roman" pitchFamily="18" charset="0"/>
              </a:rPr>
              <a:t>Life – Asset Risks</a:t>
            </a:r>
          </a:p>
          <a:p>
            <a:pPr eaLnBrk="1" hangingPunct="1">
              <a:buSzPct val="70000"/>
            </a:pPr>
            <a:r>
              <a:rPr lang="en-US" sz="2800" dirty="0" smtClean="0">
                <a:cs typeface="Times New Roman" pitchFamily="18" charset="0"/>
              </a:rPr>
              <a:t>P&amp;C – Underwriting Risks (Pricing and Reserving)</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76200" y="304800"/>
            <a:ext cx="5791200" cy="1066800"/>
          </a:xfrm>
        </p:spPr>
        <p:txBody>
          <a:bodyPr/>
          <a:lstStyle/>
          <a:p>
            <a:pPr eaLnBrk="1" hangingPunct="1"/>
            <a:r>
              <a:rPr lang="en-US" sz="3200" dirty="0" smtClean="0">
                <a:solidFill>
                  <a:srgbClr val="6699FF"/>
                </a:solidFill>
                <a:latin typeface="+mn-lt"/>
              </a:rPr>
              <a:t>Life Industry Distribution of Risk Components</a:t>
            </a:r>
          </a:p>
        </p:txBody>
      </p:sp>
      <p:sp>
        <p:nvSpPr>
          <p:cNvPr id="17411" name="Rectangle 3"/>
          <p:cNvSpPr>
            <a:spLocks noGrp="1" noChangeArrowheads="1"/>
          </p:cNvSpPr>
          <p:nvPr>
            <p:ph idx="1"/>
          </p:nvPr>
        </p:nvSpPr>
        <p:spPr>
          <a:xfrm>
            <a:off x="76200" y="1676400"/>
            <a:ext cx="7620000" cy="4495800"/>
          </a:xfrm>
        </p:spPr>
        <p:txBody>
          <a:bodyPr rtlCol="0">
            <a:noAutofit/>
          </a:bodyPr>
          <a:lstStyle/>
          <a:p>
            <a:pPr marL="320040" lvl="1" indent="0" eaLnBrk="1" fontAlgn="auto" hangingPunct="1">
              <a:lnSpc>
                <a:spcPct val="90000"/>
              </a:lnSpc>
              <a:spcAft>
                <a:spcPts val="0"/>
              </a:spcAft>
              <a:buFont typeface="Arial" charset="0"/>
              <a:buNone/>
              <a:defRPr/>
            </a:pPr>
            <a:r>
              <a:rPr lang="en-US" sz="3200" u="sng" dirty="0" smtClean="0"/>
              <a:t>Life RBC Components</a:t>
            </a:r>
            <a:r>
              <a:rPr lang="en-US" sz="3200" dirty="0" smtClean="0"/>
              <a:t>:</a:t>
            </a:r>
          </a:p>
          <a:p>
            <a:pPr marL="320040" lvl="1" indent="0" eaLnBrk="1" fontAlgn="auto" hangingPunct="1">
              <a:lnSpc>
                <a:spcPct val="90000"/>
              </a:lnSpc>
              <a:spcAft>
                <a:spcPts val="0"/>
              </a:spcAft>
              <a:buFont typeface="Arial" charset="0"/>
              <a:buNone/>
              <a:defRPr/>
            </a:pPr>
            <a:endParaRPr lang="en-US" sz="1500" dirty="0" smtClean="0"/>
          </a:p>
          <a:p>
            <a:pPr marL="605790" lvl="1" eaLnBrk="1" fontAlgn="auto" hangingPunct="1">
              <a:lnSpc>
                <a:spcPct val="90000"/>
              </a:lnSpc>
              <a:spcAft>
                <a:spcPts val="0"/>
              </a:spcAft>
              <a:buFont typeface="Arial" pitchFamily="34" charset="0"/>
              <a:buChar char="•"/>
              <a:tabLst>
                <a:tab pos="5949950" algn="r"/>
              </a:tabLst>
              <a:defRPr/>
            </a:pPr>
            <a:r>
              <a:rPr lang="en-US" sz="1800" dirty="0" smtClean="0">
                <a:solidFill>
                  <a:srgbClr val="C00000"/>
                </a:solidFill>
              </a:rPr>
              <a:t>C-0  Asset Risk - Affiliates	 15%</a:t>
            </a:r>
          </a:p>
          <a:p>
            <a:pPr marL="605790" lvl="1" eaLnBrk="1" fontAlgn="auto" hangingPunct="1">
              <a:lnSpc>
                <a:spcPct val="90000"/>
              </a:lnSpc>
              <a:spcAft>
                <a:spcPts val="0"/>
              </a:spcAft>
              <a:buFont typeface="Arial" pitchFamily="34" charset="0"/>
              <a:buChar char="•"/>
              <a:tabLst>
                <a:tab pos="5949950" algn="r"/>
              </a:tabLst>
              <a:defRPr/>
            </a:pPr>
            <a:r>
              <a:rPr lang="en-US" sz="1800" dirty="0" smtClean="0">
                <a:solidFill>
                  <a:srgbClr val="C00000"/>
                </a:solidFill>
              </a:rPr>
              <a:t>C-1cs  Asset Risk - Common Stock 	16%</a:t>
            </a:r>
          </a:p>
          <a:p>
            <a:pPr marL="605790" lvl="1" eaLnBrk="1" fontAlgn="auto" hangingPunct="1">
              <a:lnSpc>
                <a:spcPct val="90000"/>
              </a:lnSpc>
              <a:spcAft>
                <a:spcPts val="0"/>
              </a:spcAft>
              <a:buFont typeface="Arial" pitchFamily="34" charset="0"/>
              <a:buChar char="•"/>
              <a:tabLst>
                <a:tab pos="5949950" algn="r"/>
              </a:tabLst>
              <a:defRPr/>
            </a:pPr>
            <a:r>
              <a:rPr lang="en-US" sz="1800" dirty="0" smtClean="0">
                <a:solidFill>
                  <a:srgbClr val="C00000"/>
                </a:solidFill>
              </a:rPr>
              <a:t>C-1o  Asset Risk - All Other 	33%</a:t>
            </a:r>
          </a:p>
          <a:p>
            <a:pPr marL="605790" lvl="1" eaLnBrk="1" fontAlgn="auto" hangingPunct="1">
              <a:lnSpc>
                <a:spcPct val="90000"/>
              </a:lnSpc>
              <a:spcAft>
                <a:spcPts val="0"/>
              </a:spcAft>
              <a:buFont typeface="Arial" pitchFamily="34" charset="0"/>
              <a:buChar char="•"/>
              <a:tabLst>
                <a:tab pos="5949950" algn="r"/>
              </a:tabLst>
              <a:defRPr/>
            </a:pPr>
            <a:r>
              <a:rPr lang="en-US" sz="1800" dirty="0" smtClean="0"/>
              <a:t>C-2  Insurance Risk	 18%</a:t>
            </a:r>
          </a:p>
          <a:p>
            <a:pPr marL="605790" lvl="1" eaLnBrk="1" fontAlgn="auto" hangingPunct="1">
              <a:lnSpc>
                <a:spcPct val="90000"/>
              </a:lnSpc>
              <a:spcAft>
                <a:spcPts val="0"/>
              </a:spcAft>
              <a:buFont typeface="Arial" pitchFamily="34" charset="0"/>
              <a:buChar char="•"/>
              <a:tabLst>
                <a:tab pos="5949950" algn="r"/>
              </a:tabLst>
              <a:defRPr/>
            </a:pPr>
            <a:r>
              <a:rPr lang="en-US" sz="1800" dirty="0" smtClean="0"/>
              <a:t>C-3a  Interest Rate &amp; Market Risk	 10%</a:t>
            </a:r>
          </a:p>
          <a:p>
            <a:pPr marL="605790" lvl="1" eaLnBrk="1" fontAlgn="auto" hangingPunct="1">
              <a:lnSpc>
                <a:spcPct val="90000"/>
              </a:lnSpc>
              <a:spcAft>
                <a:spcPts val="0"/>
              </a:spcAft>
              <a:buFont typeface="Arial" pitchFamily="34" charset="0"/>
              <a:buChar char="•"/>
              <a:tabLst>
                <a:tab pos="5949950" algn="r"/>
              </a:tabLst>
              <a:defRPr/>
            </a:pPr>
            <a:r>
              <a:rPr lang="en-US" sz="1800" dirty="0" smtClean="0"/>
              <a:t>C-3b  Health Credit Risk	   0%</a:t>
            </a:r>
          </a:p>
          <a:p>
            <a:pPr marL="605790" lvl="1" eaLnBrk="1" fontAlgn="auto" hangingPunct="1">
              <a:lnSpc>
                <a:spcPct val="90000"/>
              </a:lnSpc>
              <a:spcAft>
                <a:spcPts val="0"/>
              </a:spcAft>
              <a:buFont typeface="Arial" pitchFamily="34" charset="0"/>
              <a:buChar char="•"/>
              <a:tabLst>
                <a:tab pos="5949950" algn="r"/>
              </a:tabLst>
              <a:defRPr/>
            </a:pPr>
            <a:r>
              <a:rPr lang="en-US" sz="1800" dirty="0" smtClean="0"/>
              <a:t>C-3c Market Risk	   2%</a:t>
            </a:r>
          </a:p>
          <a:p>
            <a:pPr marL="605790" lvl="1" eaLnBrk="1" fontAlgn="auto" hangingPunct="1">
              <a:lnSpc>
                <a:spcPct val="90000"/>
              </a:lnSpc>
              <a:spcAft>
                <a:spcPts val="0"/>
              </a:spcAft>
              <a:buFont typeface="Arial" pitchFamily="34" charset="0"/>
              <a:buChar char="•"/>
              <a:tabLst>
                <a:tab pos="5949950" algn="r"/>
              </a:tabLst>
              <a:defRPr/>
            </a:pPr>
            <a:r>
              <a:rPr lang="en-US" sz="1800" dirty="0" smtClean="0"/>
              <a:t>C-4a  Business Risk	   5%</a:t>
            </a:r>
          </a:p>
          <a:p>
            <a:pPr marL="605790" lvl="1" eaLnBrk="1" fontAlgn="auto" hangingPunct="1">
              <a:lnSpc>
                <a:spcPct val="90000"/>
              </a:lnSpc>
              <a:spcAft>
                <a:spcPts val="0"/>
              </a:spcAft>
              <a:buFont typeface="Arial" pitchFamily="34" charset="0"/>
              <a:buChar char="•"/>
              <a:tabLst>
                <a:tab pos="5949950" algn="r"/>
              </a:tabLst>
              <a:defRPr/>
            </a:pPr>
            <a:r>
              <a:rPr lang="en-US" sz="1800" dirty="0" smtClean="0"/>
              <a:t>C-4b  Business Risk Admin. Expenses 	  1%</a:t>
            </a:r>
          </a:p>
          <a:p>
            <a:pPr marL="274320" indent="-274320" eaLnBrk="1" fontAlgn="auto" hangingPunct="1">
              <a:lnSpc>
                <a:spcPct val="90000"/>
              </a:lnSpc>
              <a:spcAft>
                <a:spcPts val="0"/>
              </a:spcAft>
              <a:buFont typeface="Wingdings" pitchFamily="2" charset="2"/>
              <a:buNone/>
              <a:defRPr/>
            </a:pPr>
            <a:endParaRPr lang="en-US" sz="2800" dirty="0" smtClean="0"/>
          </a:p>
          <a:p>
            <a:pPr marL="274320" indent="-274320" eaLnBrk="1" fontAlgn="auto" hangingPunct="1">
              <a:lnSpc>
                <a:spcPct val="90000"/>
              </a:lnSpc>
              <a:spcAft>
                <a:spcPts val="0"/>
              </a:spcAft>
              <a:buFont typeface="Wingdings" pitchFamily="2" charset="2"/>
              <a:buNone/>
              <a:defRPr/>
            </a:pPr>
            <a:endParaRPr lang="en-US" sz="2800" dirty="0" smtClean="0"/>
          </a:p>
        </p:txBody>
      </p:sp>
      <p:sp>
        <p:nvSpPr>
          <p:cNvPr id="153604" name="Line 8"/>
          <p:cNvSpPr>
            <a:spLocks noChangeShapeType="1"/>
          </p:cNvSpPr>
          <p:nvPr/>
        </p:nvSpPr>
        <p:spPr bwMode="auto">
          <a:xfrm>
            <a:off x="4800600" y="3962400"/>
            <a:ext cx="1371600" cy="11430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05" name="Line 12"/>
          <p:cNvSpPr>
            <a:spLocks noChangeShapeType="1"/>
          </p:cNvSpPr>
          <p:nvPr/>
        </p:nvSpPr>
        <p:spPr bwMode="auto">
          <a:xfrm>
            <a:off x="6172200" y="5105400"/>
            <a:ext cx="0" cy="762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6200" y="304800"/>
            <a:ext cx="5943600" cy="990600"/>
          </a:xfrm>
        </p:spPr>
        <p:txBody>
          <a:bodyPr/>
          <a:lstStyle/>
          <a:p>
            <a:pPr eaLnBrk="1" hangingPunct="1"/>
            <a:r>
              <a:rPr lang="en-US" sz="3200" dirty="0" smtClean="0">
                <a:solidFill>
                  <a:srgbClr val="6699FF"/>
                </a:solidFill>
                <a:latin typeface="+mn-lt"/>
              </a:rPr>
              <a:t>P/C Industry Distribution of Risk Components</a:t>
            </a:r>
          </a:p>
        </p:txBody>
      </p:sp>
      <p:sp>
        <p:nvSpPr>
          <p:cNvPr id="25603" name="Rectangle 3"/>
          <p:cNvSpPr>
            <a:spLocks noGrp="1" noChangeArrowheads="1"/>
          </p:cNvSpPr>
          <p:nvPr>
            <p:ph type="body" sz="half" idx="1"/>
          </p:nvPr>
        </p:nvSpPr>
        <p:spPr>
          <a:xfrm>
            <a:off x="76200" y="1752600"/>
            <a:ext cx="7772400" cy="4648200"/>
          </a:xfrm>
        </p:spPr>
        <p:txBody>
          <a:bodyPr rtlCol="0">
            <a:noAutofit/>
          </a:bodyPr>
          <a:lstStyle/>
          <a:p>
            <a:pPr marL="0" indent="0" eaLnBrk="1" fontAlgn="auto" hangingPunct="1">
              <a:lnSpc>
                <a:spcPct val="80000"/>
              </a:lnSpc>
              <a:spcAft>
                <a:spcPts val="0"/>
              </a:spcAft>
              <a:buFont typeface="Arial" charset="0"/>
              <a:buNone/>
              <a:defRPr/>
            </a:pPr>
            <a:r>
              <a:rPr lang="en-US" sz="2800" u="sng" dirty="0">
                <a:cs typeface="Times New Roman" pitchFamily="18" charset="0"/>
              </a:rPr>
              <a:t>Property/Casualty RBC Components</a:t>
            </a:r>
            <a:r>
              <a:rPr lang="en-US" sz="2800" u="sng" dirty="0" smtClean="0">
                <a:cs typeface="Times New Roman" pitchFamily="18" charset="0"/>
              </a:rPr>
              <a:t>:</a:t>
            </a:r>
          </a:p>
          <a:p>
            <a:pPr eaLnBrk="1" fontAlgn="auto" hangingPunct="1">
              <a:lnSpc>
                <a:spcPct val="80000"/>
              </a:lnSpc>
              <a:spcAft>
                <a:spcPts val="0"/>
              </a:spcAft>
              <a:buSzPct val="70000"/>
              <a:buFont typeface="Arial" pitchFamily="34" charset="0"/>
              <a:buChar char="•"/>
              <a:defRPr/>
            </a:pPr>
            <a:endParaRPr lang="en-US" sz="1400" u="sng" dirty="0">
              <a:cs typeface="Times New Roman" pitchFamily="18" charset="0"/>
            </a:endParaRPr>
          </a:p>
          <a:p>
            <a:pPr marL="344488" lvl="1" indent="-344488" eaLnBrk="1" fontAlgn="auto" hangingPunct="1">
              <a:lnSpc>
                <a:spcPct val="80000"/>
              </a:lnSpc>
              <a:spcAft>
                <a:spcPts val="300"/>
              </a:spcAft>
              <a:buSzPct val="70000"/>
              <a:buFont typeface="Arial" pitchFamily="34" charset="0"/>
              <a:buChar char="•"/>
              <a:tabLst>
                <a:tab pos="6864350" algn="r"/>
              </a:tabLst>
              <a:defRPr/>
            </a:pPr>
            <a:r>
              <a:rPr lang="en-US" sz="2400" dirty="0" smtClean="0"/>
              <a:t>R0 – Asset Risk Affiliated </a:t>
            </a:r>
            <a:r>
              <a:rPr lang="en-US" sz="2400" i="1" dirty="0" smtClean="0">
                <a:cs typeface="Times New Roman" pitchFamily="18" charset="0"/>
              </a:rPr>
              <a:t>Insurance </a:t>
            </a:r>
            <a:r>
              <a:rPr lang="en-US" sz="2400" dirty="0" smtClean="0">
                <a:cs typeface="Times New Roman" pitchFamily="18" charset="0"/>
              </a:rPr>
              <a:t>	</a:t>
            </a:r>
            <a:r>
              <a:rPr lang="en-US" sz="2400" dirty="0" smtClean="0"/>
              <a:t>15%</a:t>
            </a:r>
          </a:p>
          <a:p>
            <a:pPr marL="1033463" lvl="1" indent="0" eaLnBrk="1" fontAlgn="auto" hangingPunct="1">
              <a:lnSpc>
                <a:spcPct val="80000"/>
              </a:lnSpc>
              <a:spcAft>
                <a:spcPts val="300"/>
              </a:spcAft>
              <a:buSzPct val="70000"/>
              <a:buNone/>
              <a:tabLst>
                <a:tab pos="6864350" algn="r"/>
              </a:tabLst>
              <a:defRPr/>
            </a:pPr>
            <a:r>
              <a:rPr lang="en-US" sz="2400" i="1" dirty="0" smtClean="0">
                <a:cs typeface="Times New Roman" pitchFamily="18" charset="0"/>
              </a:rPr>
              <a:t>C</a:t>
            </a:r>
            <a:r>
              <a:rPr lang="en-US" sz="2400" dirty="0" smtClean="0">
                <a:cs typeface="Times New Roman" pitchFamily="18" charset="0"/>
              </a:rPr>
              <a:t>ompany </a:t>
            </a:r>
            <a:r>
              <a:rPr lang="en-US" sz="2400" dirty="0">
                <a:cs typeface="Times New Roman" pitchFamily="18" charset="0"/>
              </a:rPr>
              <a:t>Assets</a:t>
            </a:r>
            <a:endParaRPr lang="en-US" sz="2400" dirty="0" smtClean="0"/>
          </a:p>
          <a:p>
            <a:pPr eaLnBrk="1" fontAlgn="auto" hangingPunct="1">
              <a:lnSpc>
                <a:spcPct val="80000"/>
              </a:lnSpc>
              <a:spcAft>
                <a:spcPts val="300"/>
              </a:spcAft>
              <a:buSzPct val="70000"/>
              <a:buFont typeface="Arial" pitchFamily="34" charset="0"/>
              <a:buChar char="•"/>
              <a:tabLst>
                <a:tab pos="6864350" algn="r"/>
              </a:tabLst>
              <a:defRPr/>
            </a:pPr>
            <a:r>
              <a:rPr lang="en-US" sz="2400" dirty="0" smtClean="0"/>
              <a:t>R1 – Asset Risk Fixed Income Investments	2%</a:t>
            </a:r>
          </a:p>
          <a:p>
            <a:pPr eaLnBrk="1" fontAlgn="auto" hangingPunct="1">
              <a:lnSpc>
                <a:spcPct val="80000"/>
              </a:lnSpc>
              <a:spcAft>
                <a:spcPts val="300"/>
              </a:spcAft>
              <a:buSzPct val="70000"/>
              <a:buFont typeface="Arial" pitchFamily="34" charset="0"/>
              <a:buChar char="•"/>
              <a:tabLst>
                <a:tab pos="6864350" algn="r"/>
              </a:tabLst>
              <a:defRPr/>
            </a:pPr>
            <a:r>
              <a:rPr lang="en-US" sz="2400" dirty="0" smtClean="0"/>
              <a:t>R2 – Asset Risk Equity Investments	25%</a:t>
            </a:r>
          </a:p>
          <a:p>
            <a:pPr eaLnBrk="1" fontAlgn="auto" hangingPunct="1">
              <a:lnSpc>
                <a:spcPct val="80000"/>
              </a:lnSpc>
              <a:spcAft>
                <a:spcPts val="300"/>
              </a:spcAft>
              <a:buSzPct val="70000"/>
              <a:buFont typeface="Arial" pitchFamily="34" charset="0"/>
              <a:buChar char="•"/>
              <a:tabLst>
                <a:tab pos="6864350" algn="r"/>
              </a:tabLst>
              <a:defRPr/>
            </a:pPr>
            <a:r>
              <a:rPr lang="en-US" sz="2400" dirty="0" smtClean="0"/>
              <a:t>R3 – Credit Risk	    5%</a:t>
            </a:r>
          </a:p>
          <a:p>
            <a:pPr eaLnBrk="1" fontAlgn="auto" hangingPunct="1">
              <a:lnSpc>
                <a:spcPct val="80000"/>
              </a:lnSpc>
              <a:spcAft>
                <a:spcPts val="300"/>
              </a:spcAft>
              <a:buSzPct val="70000"/>
              <a:buFont typeface="Arial" pitchFamily="34" charset="0"/>
              <a:buChar char="•"/>
              <a:tabLst>
                <a:tab pos="6864350" algn="r"/>
              </a:tabLst>
              <a:defRPr/>
            </a:pPr>
            <a:r>
              <a:rPr lang="en-US" sz="2400" dirty="0" smtClean="0">
                <a:solidFill>
                  <a:srgbClr val="C00000"/>
                </a:solidFill>
              </a:rPr>
              <a:t>R4 – U/W Risk Reserve  	34%</a:t>
            </a:r>
          </a:p>
          <a:p>
            <a:pPr eaLnBrk="1" fontAlgn="auto" hangingPunct="1">
              <a:lnSpc>
                <a:spcPct val="80000"/>
              </a:lnSpc>
              <a:spcAft>
                <a:spcPts val="300"/>
              </a:spcAft>
              <a:buSzPct val="70000"/>
              <a:buFont typeface="Arial" pitchFamily="34" charset="0"/>
              <a:buChar char="•"/>
              <a:tabLst>
                <a:tab pos="6864350" algn="r"/>
              </a:tabLst>
              <a:defRPr/>
            </a:pPr>
            <a:r>
              <a:rPr lang="en-US" sz="2400" dirty="0" smtClean="0">
                <a:solidFill>
                  <a:srgbClr val="C00000"/>
                </a:solidFill>
              </a:rPr>
              <a:t>R5 – U/W Net Premiums Written  	19%</a:t>
            </a:r>
          </a:p>
        </p:txBody>
      </p:sp>
      <p:sp>
        <p:nvSpPr>
          <p:cNvPr id="2" name="Slide Number Placeholder 1"/>
          <p:cNvSpPr>
            <a:spLocks noGrp="1"/>
          </p:cNvSpPr>
          <p:nvPr>
            <p:ph type="sldNum" sz="quarter" idx="12"/>
          </p:nvPr>
        </p:nvSpPr>
        <p:spPr/>
        <p:txBody>
          <a:bodyPr/>
          <a:lstStyle/>
          <a:p>
            <a:pPr>
              <a:buFont typeface="Arial" charset="0"/>
              <a:buNone/>
              <a:defRPr/>
            </a:pPr>
            <a:fld id="{811934E6-73A2-45DC-BBA2-4E64DE6276EF}" type="slidenum">
              <a:rPr lang="en-US" altLang="en-US" smtClean="0"/>
              <a:pPr>
                <a:buFont typeface="Arial" charset="0"/>
                <a:buNone/>
                <a:defRPr/>
              </a:pPr>
              <a:t>16</a:t>
            </a:fld>
            <a:endParaRPr lang="en-US" alt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76200" y="304800"/>
            <a:ext cx="5943600" cy="914400"/>
          </a:xfrm>
        </p:spPr>
        <p:txBody>
          <a:bodyPr/>
          <a:lstStyle/>
          <a:p>
            <a:pPr eaLnBrk="1" hangingPunct="1"/>
            <a:r>
              <a:rPr lang="en-US" sz="3200" dirty="0" smtClean="0">
                <a:solidFill>
                  <a:srgbClr val="6699FF"/>
                </a:solidFill>
                <a:latin typeface="+mn-lt"/>
                <a:cs typeface="Times New Roman" pitchFamily="18" charset="0"/>
              </a:rPr>
              <a:t>Overview of Formula Construction (Cont.)</a:t>
            </a:r>
          </a:p>
        </p:txBody>
      </p:sp>
      <p:sp>
        <p:nvSpPr>
          <p:cNvPr id="23555" name="Rectangle 3"/>
          <p:cNvSpPr>
            <a:spLocks noGrp="1" noChangeArrowheads="1"/>
          </p:cNvSpPr>
          <p:nvPr>
            <p:ph idx="1"/>
          </p:nvPr>
        </p:nvSpPr>
        <p:spPr>
          <a:xfrm>
            <a:off x="76200" y="1676400"/>
            <a:ext cx="7620000" cy="2819400"/>
          </a:xfrm>
        </p:spPr>
        <p:txBody>
          <a:bodyPr/>
          <a:lstStyle/>
          <a:p>
            <a:pPr eaLnBrk="1" hangingPunct="1">
              <a:buFont typeface="Wingdings" pitchFamily="2" charset="2"/>
              <a:buNone/>
              <a:defRPr/>
            </a:pPr>
            <a:r>
              <a:rPr lang="en-US" sz="2800" u="sng" dirty="0" smtClean="0">
                <a:cs typeface="Times New Roman" pitchFamily="18" charset="0"/>
              </a:rPr>
              <a:t>Health RBC Components:</a:t>
            </a:r>
          </a:p>
          <a:p>
            <a:pPr eaLnBrk="1" hangingPunct="1">
              <a:buFont typeface="Wingdings" pitchFamily="2" charset="2"/>
              <a:buNone/>
              <a:defRPr/>
            </a:pPr>
            <a:endParaRPr lang="en-US" sz="1000" u="sng" dirty="0" smtClean="0">
              <a:cs typeface="Times New Roman" pitchFamily="18" charset="0"/>
            </a:endParaRPr>
          </a:p>
          <a:p>
            <a:pPr marL="285750" lvl="1" eaLnBrk="1" fontAlgn="auto" hangingPunct="1">
              <a:lnSpc>
                <a:spcPct val="80000"/>
              </a:lnSpc>
              <a:spcAft>
                <a:spcPts val="1200"/>
              </a:spcAft>
              <a:buSzPct val="70000"/>
              <a:buFont typeface="Arial" pitchFamily="34" charset="0"/>
              <a:buChar char="•"/>
              <a:tabLst>
                <a:tab pos="6864350" algn="r"/>
              </a:tabLst>
              <a:defRPr/>
            </a:pPr>
            <a:r>
              <a:rPr lang="en-US" sz="2000" dirty="0" smtClean="0"/>
              <a:t>H0 = Asset Risk – Affiliated Company</a:t>
            </a:r>
            <a:r>
              <a:rPr lang="en-US" sz="2000" dirty="0" smtClean="0">
                <a:cs typeface="Times New Roman" pitchFamily="18" charset="0"/>
              </a:rPr>
              <a:t> Investments 	</a:t>
            </a:r>
            <a:r>
              <a:rPr lang="en-US" sz="2000" dirty="0" smtClean="0"/>
              <a:t>11%</a:t>
            </a:r>
          </a:p>
          <a:p>
            <a:pPr marL="285750" indent="-285750" eaLnBrk="1" fontAlgn="auto" hangingPunct="1">
              <a:lnSpc>
                <a:spcPct val="80000"/>
              </a:lnSpc>
              <a:spcAft>
                <a:spcPts val="1200"/>
              </a:spcAft>
              <a:buSzPct val="70000"/>
              <a:buFont typeface="Arial" pitchFamily="34" charset="0"/>
              <a:buChar char="•"/>
              <a:tabLst>
                <a:tab pos="6864350" algn="r"/>
              </a:tabLst>
              <a:defRPr/>
            </a:pPr>
            <a:r>
              <a:rPr lang="en-US" sz="2000" dirty="0" smtClean="0"/>
              <a:t>H1 = Asset Risk – Other Invested Assets	15%</a:t>
            </a:r>
          </a:p>
          <a:p>
            <a:pPr marL="285750" indent="-285750" eaLnBrk="1" fontAlgn="auto" hangingPunct="1">
              <a:lnSpc>
                <a:spcPct val="80000"/>
              </a:lnSpc>
              <a:spcAft>
                <a:spcPts val="1200"/>
              </a:spcAft>
              <a:buSzPct val="70000"/>
              <a:buFont typeface="Arial" pitchFamily="34" charset="0"/>
              <a:buChar char="•"/>
              <a:tabLst>
                <a:tab pos="6864350" algn="r"/>
              </a:tabLst>
              <a:defRPr/>
            </a:pPr>
            <a:r>
              <a:rPr lang="en-US" sz="2000" dirty="0" smtClean="0">
                <a:solidFill>
                  <a:srgbClr val="C00000"/>
                </a:solidFill>
              </a:rPr>
              <a:t>H2 = Insurance/Underwriting Risk	60%</a:t>
            </a:r>
          </a:p>
          <a:p>
            <a:pPr marL="285750" indent="-285750" eaLnBrk="1" fontAlgn="auto" hangingPunct="1">
              <a:lnSpc>
                <a:spcPct val="80000"/>
              </a:lnSpc>
              <a:spcAft>
                <a:spcPts val="1200"/>
              </a:spcAft>
              <a:buSzPct val="70000"/>
              <a:buFont typeface="Arial" pitchFamily="34" charset="0"/>
              <a:buChar char="•"/>
              <a:tabLst>
                <a:tab pos="6864350" algn="r"/>
              </a:tabLst>
              <a:defRPr/>
            </a:pPr>
            <a:r>
              <a:rPr lang="en-US" sz="2000" dirty="0" smtClean="0"/>
              <a:t>H3 = Credit Risk	4%</a:t>
            </a:r>
          </a:p>
          <a:p>
            <a:pPr marL="285750" indent="-285750" eaLnBrk="1" fontAlgn="auto" hangingPunct="1">
              <a:lnSpc>
                <a:spcPct val="80000"/>
              </a:lnSpc>
              <a:spcAft>
                <a:spcPts val="1200"/>
              </a:spcAft>
              <a:buSzPct val="70000"/>
              <a:buFont typeface="Arial" pitchFamily="34" charset="0"/>
              <a:buChar char="•"/>
              <a:tabLst>
                <a:tab pos="6864350" algn="r"/>
              </a:tabLst>
              <a:defRPr/>
            </a:pPr>
            <a:r>
              <a:rPr lang="en-US" sz="2000" dirty="0" smtClean="0"/>
              <a:t>H4 = Business Risk	10%</a:t>
            </a:r>
            <a:endParaRPr lang="en-US" sz="2000" dirty="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76200" y="304800"/>
            <a:ext cx="6324600" cy="990600"/>
          </a:xfrm>
        </p:spPr>
        <p:txBody>
          <a:bodyPr/>
          <a:lstStyle/>
          <a:p>
            <a:pPr eaLnBrk="1" hangingPunct="1"/>
            <a:r>
              <a:rPr lang="en-US" sz="3200" dirty="0" smtClean="0">
                <a:solidFill>
                  <a:srgbClr val="6699FF"/>
                </a:solidFill>
                <a:latin typeface="+mn-lt"/>
                <a:cs typeface="Times New Roman" pitchFamily="18" charset="0"/>
              </a:rPr>
              <a:t> How Does the Formula Work? </a:t>
            </a:r>
            <a:br>
              <a:rPr lang="en-US" sz="3200" dirty="0" smtClean="0">
                <a:solidFill>
                  <a:srgbClr val="6699FF"/>
                </a:solidFill>
                <a:latin typeface="+mn-lt"/>
                <a:cs typeface="Times New Roman" pitchFamily="18" charset="0"/>
              </a:rPr>
            </a:br>
            <a:r>
              <a:rPr lang="en-US" sz="3200" dirty="0" smtClean="0">
                <a:solidFill>
                  <a:srgbClr val="6699FF"/>
                </a:solidFill>
                <a:latin typeface="+mn-lt"/>
                <a:cs typeface="Times New Roman" pitchFamily="18" charset="0"/>
              </a:rPr>
              <a:t> Data Sources and Calculation</a:t>
            </a:r>
          </a:p>
        </p:txBody>
      </p:sp>
      <p:sp>
        <p:nvSpPr>
          <p:cNvPr id="156675" name="Rectangle 3"/>
          <p:cNvSpPr>
            <a:spLocks noGrp="1" noChangeArrowheads="1"/>
          </p:cNvSpPr>
          <p:nvPr>
            <p:ph idx="1"/>
          </p:nvPr>
        </p:nvSpPr>
        <p:spPr>
          <a:xfrm>
            <a:off x="152400" y="1676400"/>
            <a:ext cx="7620000" cy="4800600"/>
          </a:xfrm>
        </p:spPr>
        <p:txBody>
          <a:bodyPr/>
          <a:lstStyle/>
          <a:p>
            <a:pPr eaLnBrk="1" hangingPunct="1">
              <a:buSzPct val="70000"/>
              <a:buFont typeface="Wingdings" pitchFamily="2" charset="2"/>
              <a:buChar char="Ø"/>
            </a:pPr>
            <a:r>
              <a:rPr lang="en-US" sz="2800" dirty="0" smtClean="0">
                <a:cs typeface="Times New Roman" pitchFamily="18" charset="0"/>
              </a:rPr>
              <a:t>Financial Amounts:</a:t>
            </a:r>
          </a:p>
          <a:p>
            <a:pPr marL="630238" lvl="2" indent="-285750" eaLnBrk="1" hangingPunct="1">
              <a:buSzPct val="70000"/>
              <a:buFont typeface="Wingdings" pitchFamily="2" charset="2"/>
              <a:buChar char="Ø"/>
            </a:pPr>
            <a:r>
              <a:rPr lang="en-US" sz="1800" dirty="0" smtClean="0">
                <a:cs typeface="Times New Roman" pitchFamily="18" charset="0"/>
              </a:rPr>
              <a:t>Automated Data Pulls from the Statutory Annual Statement</a:t>
            </a:r>
          </a:p>
          <a:p>
            <a:pPr marL="630238" lvl="2" indent="-285750" eaLnBrk="1" hangingPunct="1">
              <a:buSzPct val="70000"/>
              <a:buFont typeface="Wingdings" pitchFamily="2" charset="2"/>
              <a:buChar char="Ø"/>
            </a:pPr>
            <a:r>
              <a:rPr lang="en-US" sz="1800" dirty="0" smtClean="0">
                <a:cs typeface="Times New Roman" pitchFamily="18" charset="0"/>
              </a:rPr>
              <a:t>Manual Data Entry from Company Records</a:t>
            </a:r>
          </a:p>
          <a:p>
            <a:pPr eaLnBrk="1" hangingPunct="1">
              <a:buSzPct val="70000"/>
              <a:buFont typeface="Wingdings" pitchFamily="2" charset="2"/>
              <a:buChar char="Ø"/>
            </a:pPr>
            <a:r>
              <a:rPr lang="en-US" sz="2800" dirty="0" smtClean="0">
                <a:cs typeface="Times New Roman" pitchFamily="18" charset="0"/>
              </a:rPr>
              <a:t>Multiplied by Risk </a:t>
            </a:r>
            <a:r>
              <a:rPr lang="en-US" sz="2800" i="1" dirty="0" smtClean="0">
                <a:cs typeface="Times New Roman" pitchFamily="18" charset="0"/>
              </a:rPr>
              <a:t>Factors</a:t>
            </a:r>
          </a:p>
          <a:p>
            <a:pPr eaLnBrk="1" hangingPunct="1">
              <a:buSzPct val="70000"/>
              <a:buFont typeface="Wingdings" pitchFamily="2" charset="2"/>
              <a:buChar char="Ø"/>
            </a:pPr>
            <a:r>
              <a:rPr lang="en-US" sz="2800" dirty="0" smtClean="0">
                <a:cs typeface="Times New Roman" pitchFamily="18" charset="0"/>
              </a:rPr>
              <a:t>Equals Risk </a:t>
            </a:r>
            <a:r>
              <a:rPr lang="en-US" sz="2800" i="1" dirty="0" smtClean="0">
                <a:cs typeface="Times New Roman" pitchFamily="18" charset="0"/>
              </a:rPr>
              <a:t>Charges</a:t>
            </a:r>
          </a:p>
          <a:p>
            <a:pPr eaLnBrk="1" hangingPunct="1">
              <a:buSzPct val="70000"/>
              <a:buFont typeface="Wingdings" pitchFamily="2" charset="2"/>
              <a:buChar char="Ø"/>
            </a:pPr>
            <a:r>
              <a:rPr lang="en-US" sz="2800" dirty="0" smtClean="0">
                <a:cs typeface="Times New Roman" pitchFamily="18" charset="0"/>
              </a:rPr>
              <a:t>Covariance Calculation</a:t>
            </a:r>
          </a:p>
          <a:p>
            <a:pPr marL="344488" lvl="1" indent="-344488" eaLnBrk="1" hangingPunct="1">
              <a:buSzPct val="70000"/>
              <a:buFont typeface="Wingdings" pitchFamily="2" charset="2"/>
              <a:buChar char="Ø"/>
            </a:pPr>
            <a:r>
              <a:rPr lang="en-US" dirty="0" smtClean="0">
                <a:cs typeface="Times New Roman" pitchFamily="18" charset="0"/>
              </a:rPr>
              <a:t>Groups Correlated Risk Charges into Same Component Recognizing Independence vs. Correlation of the Risks </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051"/>
          <p:cNvSpPr>
            <a:spLocks noGrp="1" noChangeArrowheads="1"/>
          </p:cNvSpPr>
          <p:nvPr>
            <p:ph type="title"/>
          </p:nvPr>
        </p:nvSpPr>
        <p:spPr>
          <a:xfrm>
            <a:off x="76200" y="304800"/>
            <a:ext cx="6096000" cy="914400"/>
          </a:xfrm>
        </p:spPr>
        <p:txBody>
          <a:bodyPr/>
          <a:lstStyle/>
          <a:p>
            <a:pPr eaLnBrk="1" hangingPunct="1"/>
            <a:r>
              <a:rPr lang="en-US" sz="3200" dirty="0" smtClean="0">
                <a:solidFill>
                  <a:srgbClr val="6699FF"/>
                </a:solidFill>
                <a:latin typeface="+mn-lt"/>
                <a:cs typeface="Times New Roman" pitchFamily="18" charset="0"/>
              </a:rPr>
              <a:t>Overview of Formula Construction (Cont.)</a:t>
            </a:r>
          </a:p>
        </p:txBody>
      </p:sp>
      <p:sp>
        <p:nvSpPr>
          <p:cNvPr id="22530" name="Rectangle 2050"/>
          <p:cNvSpPr>
            <a:spLocks noGrp="1" noChangeArrowheads="1"/>
          </p:cNvSpPr>
          <p:nvPr>
            <p:ph idx="1"/>
          </p:nvPr>
        </p:nvSpPr>
        <p:spPr>
          <a:xfrm>
            <a:off x="76200" y="1676400"/>
            <a:ext cx="7543800" cy="4267200"/>
          </a:xfrm>
        </p:spPr>
        <p:txBody>
          <a:bodyPr rtlCol="0">
            <a:normAutofit/>
          </a:bodyPr>
          <a:lstStyle/>
          <a:p>
            <a:pPr marL="274320" indent="-274320" eaLnBrk="1" fontAlgn="auto" hangingPunct="1">
              <a:lnSpc>
                <a:spcPct val="90000"/>
              </a:lnSpc>
              <a:spcAft>
                <a:spcPts val="0"/>
              </a:spcAft>
              <a:buFont typeface="Wingdings" pitchFamily="2" charset="2"/>
              <a:buNone/>
              <a:defRPr/>
            </a:pPr>
            <a:r>
              <a:rPr lang="en-US" u="sng" dirty="0" smtClean="0">
                <a:cs typeface="Times New Roman" pitchFamily="18" charset="0"/>
              </a:rPr>
              <a:t>Covariance Calculation (Continued):</a:t>
            </a:r>
          </a:p>
          <a:p>
            <a:pPr marL="274320" indent="-274320" eaLnBrk="1" fontAlgn="auto" hangingPunct="1">
              <a:lnSpc>
                <a:spcPct val="90000"/>
              </a:lnSpc>
              <a:spcAft>
                <a:spcPts val="0"/>
              </a:spcAft>
              <a:buFont typeface="Wingdings" pitchFamily="2" charset="2"/>
              <a:buNone/>
              <a:defRPr/>
            </a:pPr>
            <a:endParaRPr lang="en-US" sz="1050" dirty="0" smtClean="0">
              <a:cs typeface="Times New Roman" pitchFamily="18" charset="0"/>
            </a:endParaRPr>
          </a:p>
          <a:p>
            <a:pPr marL="468313" lvl="1" indent="-457200" eaLnBrk="1" fontAlgn="auto" hangingPunct="1">
              <a:lnSpc>
                <a:spcPct val="90000"/>
              </a:lnSpc>
              <a:spcAft>
                <a:spcPts val="0"/>
              </a:spcAft>
              <a:buSzPct val="70000"/>
              <a:buFont typeface="Wingdings" pitchFamily="2" charset="2"/>
              <a:buChar char="Ø"/>
              <a:defRPr/>
            </a:pPr>
            <a:r>
              <a:rPr lang="en-US" dirty="0" smtClean="0">
                <a:cs typeface="Times New Roman" pitchFamily="18" charset="0"/>
              </a:rPr>
              <a:t>Square Root of Sum of Component Amounts Squared = Adjustment to Reflect the Remote Likelihood of Losses from Multiple Formula Components Occurring Simultaneously (Uncorrelated)</a:t>
            </a:r>
          </a:p>
          <a:p>
            <a:pPr marL="468313" lvl="1" indent="-457200" eaLnBrk="1" fontAlgn="auto" hangingPunct="1">
              <a:lnSpc>
                <a:spcPct val="90000"/>
              </a:lnSpc>
              <a:spcAft>
                <a:spcPts val="0"/>
              </a:spcAft>
              <a:buSzPct val="70000"/>
              <a:buFont typeface="Wingdings" pitchFamily="2" charset="2"/>
              <a:buChar char="Ø"/>
              <a:defRPr/>
            </a:pPr>
            <a:endParaRPr lang="en-US" dirty="0" smtClean="0">
              <a:cs typeface="Times New Roman" pitchFamily="18" charset="0"/>
            </a:endParaRPr>
          </a:p>
          <a:p>
            <a:pPr marL="468313" lvl="1" indent="-457200" eaLnBrk="1" fontAlgn="auto" hangingPunct="1">
              <a:lnSpc>
                <a:spcPct val="90000"/>
              </a:lnSpc>
              <a:spcAft>
                <a:spcPts val="0"/>
              </a:spcAft>
              <a:buSzPct val="70000"/>
              <a:buFont typeface="Wingdings" pitchFamily="2" charset="2"/>
              <a:buChar char="Ø"/>
              <a:defRPr/>
            </a:pPr>
            <a:r>
              <a:rPr lang="en-US" dirty="0" smtClean="0">
                <a:cs typeface="Times New Roman" pitchFamily="18" charset="0"/>
              </a:rPr>
              <a:t>Combination of Risks &lt; Sum of Each Component Risk</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19</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76200" y="0"/>
            <a:ext cx="7543800" cy="990600"/>
          </a:xfrm>
        </p:spPr>
        <p:txBody>
          <a:bodyPr/>
          <a:lstStyle/>
          <a:p>
            <a:pPr algn="ctr" eaLnBrk="1" hangingPunct="1"/>
            <a:r>
              <a:rPr lang="en-US" sz="3200" dirty="0" smtClean="0">
                <a:solidFill>
                  <a:srgbClr val="6699FF"/>
                </a:solidFill>
                <a:latin typeface="+mn-lt"/>
              </a:rPr>
              <a:t>Presentation Agenda</a:t>
            </a:r>
          </a:p>
        </p:txBody>
      </p:sp>
      <p:sp>
        <p:nvSpPr>
          <p:cNvPr id="140291" name="Content Placeholder 2"/>
          <p:cNvSpPr>
            <a:spLocks noGrp="1"/>
          </p:cNvSpPr>
          <p:nvPr>
            <p:ph idx="1"/>
          </p:nvPr>
        </p:nvSpPr>
        <p:spPr>
          <a:xfrm>
            <a:off x="76200" y="914400"/>
            <a:ext cx="7543800" cy="5715000"/>
          </a:xfrm>
        </p:spPr>
        <p:txBody>
          <a:bodyPr/>
          <a:lstStyle/>
          <a:p>
            <a:pPr eaLnBrk="1" hangingPunct="1">
              <a:buSzPct val="70000"/>
            </a:pPr>
            <a:r>
              <a:rPr lang="en-US" dirty="0" smtClean="0"/>
              <a:t>Overview of Current RBC System</a:t>
            </a:r>
          </a:p>
          <a:p>
            <a:pPr eaLnBrk="1" hangingPunct="1">
              <a:buSzPct val="70000"/>
            </a:pPr>
            <a:r>
              <a:rPr lang="en-US" dirty="0" smtClean="0"/>
              <a:t>Milestones and Developments Since the Launch of the RBC System</a:t>
            </a:r>
          </a:p>
          <a:p>
            <a:pPr eaLnBrk="1" hangingPunct="1">
              <a:buSzPct val="70000"/>
            </a:pPr>
            <a:r>
              <a:rPr lang="en-US" dirty="0" smtClean="0"/>
              <a:t>Key Areas and Challenges of Current Reforms</a:t>
            </a:r>
          </a:p>
          <a:p>
            <a:pPr eaLnBrk="1" hangingPunct="1">
              <a:buSzPct val="70000"/>
            </a:pPr>
            <a:r>
              <a:rPr lang="en-US" dirty="0" smtClean="0"/>
              <a:t>Differences between RBC and Solvency II in Terms of Capital Requirements</a:t>
            </a:r>
          </a:p>
          <a:p>
            <a:pPr eaLnBrk="1" hangingPunct="1">
              <a:buSzPct val="70000"/>
            </a:pPr>
            <a:r>
              <a:rPr lang="en-US" dirty="0" smtClean="0"/>
              <a:t>RBC in Context of Group-wide Supervision</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2</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76200" y="304800"/>
            <a:ext cx="6180117" cy="914400"/>
          </a:xfrm>
        </p:spPr>
        <p:txBody>
          <a:bodyPr/>
          <a:lstStyle/>
          <a:p>
            <a:pPr eaLnBrk="1" hangingPunct="1"/>
            <a:r>
              <a:rPr lang="en-US" sz="3200" dirty="0" smtClean="0">
                <a:solidFill>
                  <a:srgbClr val="6699FF"/>
                </a:solidFill>
                <a:latin typeface="+mn-lt"/>
                <a:cs typeface="Times New Roman" pitchFamily="18" charset="0"/>
              </a:rPr>
              <a:t>Overview of Formula Construction (Cont.)</a:t>
            </a:r>
          </a:p>
        </p:txBody>
      </p:sp>
      <p:sp>
        <p:nvSpPr>
          <p:cNvPr id="158723" name="Rectangle 3"/>
          <p:cNvSpPr>
            <a:spLocks noGrp="1" noChangeArrowheads="1"/>
          </p:cNvSpPr>
          <p:nvPr>
            <p:ph idx="1"/>
          </p:nvPr>
        </p:nvSpPr>
        <p:spPr>
          <a:xfrm>
            <a:off x="76200" y="1485900"/>
            <a:ext cx="7467600" cy="4914900"/>
          </a:xfrm>
        </p:spPr>
        <p:txBody>
          <a:bodyPr/>
          <a:lstStyle/>
          <a:p>
            <a:pPr eaLnBrk="1" hangingPunct="1">
              <a:buFont typeface="Wingdings" pitchFamily="2" charset="2"/>
              <a:buNone/>
            </a:pPr>
            <a:r>
              <a:rPr lang="en-US" u="sng" dirty="0" smtClean="0">
                <a:cs typeface="Times New Roman" pitchFamily="18" charset="0"/>
              </a:rPr>
              <a:t>Covariance Calculation:</a:t>
            </a:r>
          </a:p>
          <a:p>
            <a:pPr lvl="1" eaLnBrk="1" hangingPunct="1">
              <a:buFont typeface="Wingdings" pitchFamily="2" charset="2"/>
              <a:buNone/>
            </a:pPr>
            <a:r>
              <a:rPr lang="en-US" dirty="0" smtClean="0">
                <a:solidFill>
                  <a:srgbClr val="6699FF"/>
                </a:solidFill>
                <a:cs typeface="Times New Roman" pitchFamily="18" charset="0"/>
              </a:rPr>
              <a:t>Life RBC</a:t>
            </a:r>
          </a:p>
          <a:p>
            <a:pPr lvl="2" eaLnBrk="1" hangingPunct="1">
              <a:buFont typeface="Wingdings" pitchFamily="2" charset="2"/>
              <a:buNone/>
            </a:pPr>
            <a:endParaRPr lang="en-US" dirty="0" smtClean="0">
              <a:cs typeface="Times New Roman" pitchFamily="18" charset="0"/>
            </a:endParaRPr>
          </a:p>
          <a:p>
            <a:pPr lvl="2" eaLnBrk="1" hangingPunct="1">
              <a:buFont typeface="Wingdings" pitchFamily="2" charset="2"/>
              <a:buNone/>
            </a:pPr>
            <a:endParaRPr lang="en-US" dirty="0" smtClean="0">
              <a:cs typeface="Times New Roman" pitchFamily="18" charset="0"/>
            </a:endParaRPr>
          </a:p>
          <a:p>
            <a:pPr lvl="1" eaLnBrk="1" hangingPunct="1">
              <a:buFont typeface="Wingdings" pitchFamily="2" charset="2"/>
              <a:buNone/>
            </a:pPr>
            <a:r>
              <a:rPr lang="en-US" dirty="0" smtClean="0">
                <a:solidFill>
                  <a:srgbClr val="6699FF"/>
                </a:solidFill>
                <a:cs typeface="Times New Roman" pitchFamily="18" charset="0"/>
              </a:rPr>
              <a:t>Property/Casualty RBC</a:t>
            </a:r>
          </a:p>
          <a:p>
            <a:pPr lvl="2" eaLnBrk="1" hangingPunct="1">
              <a:buFont typeface="Wingdings" pitchFamily="2" charset="2"/>
              <a:buNone/>
            </a:pPr>
            <a:endParaRPr lang="en-US" dirty="0" smtClean="0">
              <a:cs typeface="Times New Roman" pitchFamily="18" charset="0"/>
            </a:endParaRPr>
          </a:p>
          <a:p>
            <a:pPr lvl="1" eaLnBrk="1" hangingPunct="1">
              <a:buFont typeface="Wingdings" pitchFamily="2" charset="2"/>
              <a:buNone/>
            </a:pPr>
            <a:endParaRPr lang="en-US" sz="1000" b="1" dirty="0" smtClean="0">
              <a:cs typeface="Times New Roman" pitchFamily="18" charset="0"/>
            </a:endParaRPr>
          </a:p>
          <a:p>
            <a:pPr lvl="1" eaLnBrk="1" hangingPunct="1">
              <a:buFont typeface="Wingdings" pitchFamily="2" charset="2"/>
              <a:buNone/>
            </a:pPr>
            <a:endParaRPr lang="en-US" b="1" dirty="0" smtClean="0">
              <a:cs typeface="Times New Roman" pitchFamily="18" charset="0"/>
            </a:endParaRPr>
          </a:p>
          <a:p>
            <a:pPr lvl="1" eaLnBrk="1" hangingPunct="1">
              <a:buFont typeface="Wingdings" pitchFamily="2" charset="2"/>
              <a:buNone/>
            </a:pPr>
            <a:r>
              <a:rPr lang="en-US" dirty="0" smtClean="0">
                <a:solidFill>
                  <a:srgbClr val="6699FF"/>
                </a:solidFill>
                <a:cs typeface="Times New Roman" pitchFamily="18" charset="0"/>
              </a:rPr>
              <a:t>Health RBC</a:t>
            </a:r>
          </a:p>
          <a:p>
            <a:pPr lvl="2" eaLnBrk="1" hangingPunct="1">
              <a:buFont typeface="Wingdings" pitchFamily="2" charset="2"/>
              <a:buNone/>
            </a:pPr>
            <a:endParaRPr lang="en-US" dirty="0" smtClean="0">
              <a:cs typeface="Times New Roman" pitchFamily="18" charset="0"/>
            </a:endParaRPr>
          </a:p>
          <a:p>
            <a:pPr lvl="2" eaLnBrk="1" hangingPunct="1">
              <a:buFont typeface="Wingdings" pitchFamily="2" charset="2"/>
              <a:buNone/>
            </a:pPr>
            <a:endParaRPr lang="en-US" dirty="0" smtClean="0">
              <a:cs typeface="Times New Roman" pitchFamily="18" charset="0"/>
            </a:endParaRPr>
          </a:p>
        </p:txBody>
      </p:sp>
      <p:grpSp>
        <p:nvGrpSpPr>
          <p:cNvPr id="9" name="Group 8"/>
          <p:cNvGrpSpPr/>
          <p:nvPr/>
        </p:nvGrpSpPr>
        <p:grpSpPr>
          <a:xfrm>
            <a:off x="566738" y="2590801"/>
            <a:ext cx="8348662" cy="685800"/>
            <a:chOff x="566738" y="2787650"/>
            <a:chExt cx="8348662" cy="823913"/>
          </a:xfrm>
        </p:grpSpPr>
        <p:sp>
          <p:nvSpPr>
            <p:cNvPr id="158733" name="Text Box 13"/>
            <p:cNvSpPr txBox="1">
              <a:spLocks noChangeArrowheads="1"/>
            </p:cNvSpPr>
            <p:nvPr/>
          </p:nvSpPr>
          <p:spPr bwMode="auto">
            <a:xfrm>
              <a:off x="2400300" y="2787650"/>
              <a:ext cx="65151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pitchFamily="34" charset="0"/>
                  <a:cs typeface="Arial" pitchFamily="34" charset="0"/>
                </a:defRPr>
              </a:lvl1pPr>
              <a:lvl2pPr marL="742950" indent="-285750" eaLnBrk="0" hangingPunct="0">
                <a:defRPr sz="2600">
                  <a:solidFill>
                    <a:schemeClr val="tx1"/>
                  </a:solidFill>
                  <a:latin typeface="Arial" pitchFamily="34" charset="0"/>
                  <a:cs typeface="Arial" pitchFamily="34" charset="0"/>
                </a:defRPr>
              </a:lvl2pPr>
              <a:lvl3pPr marL="1143000" indent="-228600" eaLnBrk="0" hangingPunct="0">
                <a:defRPr sz="2600">
                  <a:solidFill>
                    <a:schemeClr val="tx1"/>
                  </a:solidFill>
                  <a:latin typeface="Arial" pitchFamily="34" charset="0"/>
                  <a:cs typeface="Arial" pitchFamily="34" charset="0"/>
                </a:defRPr>
              </a:lvl3pPr>
              <a:lvl4pPr marL="1600200" indent="-228600" eaLnBrk="0" hangingPunct="0">
                <a:defRPr sz="2600">
                  <a:solidFill>
                    <a:schemeClr val="tx1"/>
                  </a:solidFill>
                  <a:latin typeface="Arial" pitchFamily="34" charset="0"/>
                  <a:cs typeface="Arial" pitchFamily="34" charset="0"/>
                </a:defRPr>
              </a:lvl4pPr>
              <a:lvl5pPr marL="2057400" indent="-228600" eaLnBrk="0" hangingPunct="0">
                <a:defRPr sz="2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spcBef>
                  <a:spcPct val="50000"/>
                </a:spcBef>
              </a:pPr>
              <a:r>
                <a:rPr lang="en-US" sz="2400" dirty="0">
                  <a:latin typeface="Tahoma" pitchFamily="34" charset="0"/>
                </a:rPr>
                <a:t>(C</a:t>
              </a:r>
              <a:r>
                <a:rPr lang="en-US" sz="2400" baseline="-25000" dirty="0">
                  <a:latin typeface="Tahoma" pitchFamily="34" charset="0"/>
                </a:rPr>
                <a:t>1o</a:t>
              </a:r>
              <a:r>
                <a:rPr lang="en-US" sz="2400" dirty="0">
                  <a:latin typeface="Tahoma" pitchFamily="34" charset="0"/>
                </a:rPr>
                <a:t>+C</a:t>
              </a:r>
              <a:r>
                <a:rPr lang="en-US" sz="2400" baseline="-25000" dirty="0">
                  <a:latin typeface="Tahoma" pitchFamily="34" charset="0"/>
                </a:rPr>
                <a:t>3a</a:t>
              </a:r>
              <a:r>
                <a:rPr lang="en-US" sz="2400" dirty="0">
                  <a:latin typeface="Tahoma" pitchFamily="34" charset="0"/>
                </a:rPr>
                <a:t>)</a:t>
              </a:r>
              <a:r>
                <a:rPr lang="en-US" sz="2400" baseline="30000" dirty="0">
                  <a:latin typeface="Tahoma" pitchFamily="34" charset="0"/>
                </a:rPr>
                <a:t>2</a:t>
              </a:r>
              <a:r>
                <a:rPr lang="en-US" sz="2400" dirty="0">
                  <a:latin typeface="Tahoma" pitchFamily="34" charset="0"/>
                </a:rPr>
                <a:t>+(C1</a:t>
              </a:r>
              <a:r>
                <a:rPr lang="en-US" sz="2400" baseline="-25000" dirty="0">
                  <a:latin typeface="Tahoma" pitchFamily="34" charset="0"/>
                </a:rPr>
                <a:t>cs</a:t>
              </a:r>
              <a:r>
                <a:rPr lang="en-US" sz="2400" dirty="0">
                  <a:latin typeface="Tahoma" pitchFamily="34" charset="0"/>
                </a:rPr>
                <a:t>+C</a:t>
              </a:r>
              <a:r>
                <a:rPr lang="en-US" sz="2400" baseline="-25000" dirty="0">
                  <a:latin typeface="Tahoma" pitchFamily="34" charset="0"/>
                </a:rPr>
                <a:t>3c</a:t>
              </a:r>
              <a:r>
                <a:rPr lang="en-US" sz="2400" dirty="0">
                  <a:latin typeface="Tahoma" pitchFamily="34" charset="0"/>
                </a:rPr>
                <a:t>)</a:t>
              </a:r>
              <a:r>
                <a:rPr lang="en-US" sz="2400" baseline="30000" dirty="0">
                  <a:latin typeface="Tahoma" pitchFamily="34" charset="0"/>
                </a:rPr>
                <a:t>2</a:t>
              </a:r>
              <a:r>
                <a:rPr lang="en-US" sz="2400" dirty="0">
                  <a:latin typeface="Tahoma" pitchFamily="34" charset="0"/>
                </a:rPr>
                <a:t>+(C</a:t>
              </a:r>
              <a:r>
                <a:rPr lang="en-US" sz="2400" baseline="-25000" dirty="0">
                  <a:latin typeface="Tahoma" pitchFamily="34" charset="0"/>
                </a:rPr>
                <a:t>2</a:t>
              </a:r>
              <a:r>
                <a:rPr lang="en-US" sz="2400" dirty="0">
                  <a:latin typeface="Tahoma" pitchFamily="34" charset="0"/>
                </a:rPr>
                <a:t>)</a:t>
              </a:r>
              <a:r>
                <a:rPr lang="en-US" sz="2400" baseline="30000" dirty="0">
                  <a:latin typeface="Tahoma" pitchFamily="34" charset="0"/>
                </a:rPr>
                <a:t>2</a:t>
              </a:r>
              <a:r>
                <a:rPr lang="en-US" sz="2400" dirty="0">
                  <a:latin typeface="Tahoma" pitchFamily="34" charset="0"/>
                </a:rPr>
                <a:t>+(C</a:t>
              </a:r>
              <a:r>
                <a:rPr lang="en-US" sz="2400" baseline="-25000" dirty="0">
                  <a:latin typeface="Tahoma" pitchFamily="34" charset="0"/>
                </a:rPr>
                <a:t>3b</a:t>
              </a:r>
              <a:r>
                <a:rPr lang="en-US" sz="2400" dirty="0">
                  <a:latin typeface="Tahoma" pitchFamily="34" charset="0"/>
                </a:rPr>
                <a:t>)</a:t>
              </a:r>
              <a:r>
                <a:rPr lang="en-US" sz="2400" baseline="30000" dirty="0">
                  <a:latin typeface="Tahoma" pitchFamily="34" charset="0"/>
                </a:rPr>
                <a:t>2</a:t>
              </a:r>
              <a:r>
                <a:rPr lang="en-US" sz="2400" dirty="0">
                  <a:latin typeface="Tahoma" pitchFamily="34" charset="0"/>
                </a:rPr>
                <a:t>+(C</a:t>
              </a:r>
              <a:r>
                <a:rPr lang="en-US" sz="2400" baseline="-25000" dirty="0">
                  <a:latin typeface="Tahoma" pitchFamily="34" charset="0"/>
                </a:rPr>
                <a:t>4b</a:t>
              </a:r>
              <a:r>
                <a:rPr lang="en-US" sz="2400" dirty="0">
                  <a:latin typeface="Tahoma" pitchFamily="34" charset="0"/>
                </a:rPr>
                <a:t>)</a:t>
              </a:r>
              <a:r>
                <a:rPr lang="en-US" sz="2400" baseline="30000" dirty="0">
                  <a:latin typeface="Tahoma" pitchFamily="34" charset="0"/>
                </a:rPr>
                <a:t>2</a:t>
              </a:r>
            </a:p>
            <a:p>
              <a:pPr eaLnBrk="1" hangingPunct="1">
                <a:spcBef>
                  <a:spcPct val="50000"/>
                </a:spcBef>
              </a:pPr>
              <a:endParaRPr lang="en-US" sz="2400" baseline="30000" dirty="0">
                <a:latin typeface="Tahoma" pitchFamily="34" charset="0"/>
              </a:endParaRPr>
            </a:p>
          </p:txBody>
        </p:sp>
        <p:grpSp>
          <p:nvGrpSpPr>
            <p:cNvPr id="6" name="Group 5"/>
            <p:cNvGrpSpPr/>
            <p:nvPr/>
          </p:nvGrpSpPr>
          <p:grpSpPr>
            <a:xfrm>
              <a:off x="566738" y="2819400"/>
              <a:ext cx="7815262" cy="485775"/>
              <a:chOff x="566738" y="2782888"/>
              <a:chExt cx="7815262" cy="485775"/>
            </a:xfrm>
          </p:grpSpPr>
          <p:grpSp>
            <p:nvGrpSpPr>
              <p:cNvPr id="5" name="Group 4"/>
              <p:cNvGrpSpPr/>
              <p:nvPr/>
            </p:nvGrpSpPr>
            <p:grpSpPr>
              <a:xfrm>
                <a:off x="2038350" y="2782888"/>
                <a:ext cx="6343650" cy="485775"/>
                <a:chOff x="2038350" y="2782888"/>
                <a:chExt cx="6343650" cy="485775"/>
              </a:xfrm>
            </p:grpSpPr>
            <p:sp>
              <p:nvSpPr>
                <p:cNvPr id="158724" name="Line 4"/>
                <p:cNvSpPr>
                  <a:spLocks noChangeShapeType="1"/>
                </p:cNvSpPr>
                <p:nvPr/>
              </p:nvSpPr>
              <p:spPr bwMode="auto">
                <a:xfrm>
                  <a:off x="2038350" y="3040063"/>
                  <a:ext cx="152400" cy="228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8725" name="Line 5"/>
                <p:cNvSpPr>
                  <a:spLocks noChangeShapeType="1"/>
                </p:cNvSpPr>
                <p:nvPr/>
              </p:nvSpPr>
              <p:spPr bwMode="auto">
                <a:xfrm flipV="1">
                  <a:off x="2189163" y="2782888"/>
                  <a:ext cx="304800" cy="457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8726" name="Line 6"/>
                <p:cNvSpPr>
                  <a:spLocks noChangeShapeType="1"/>
                </p:cNvSpPr>
                <p:nvPr/>
              </p:nvSpPr>
              <p:spPr bwMode="auto">
                <a:xfrm>
                  <a:off x="2503488" y="2787650"/>
                  <a:ext cx="587851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58734" name="Text Box 14"/>
              <p:cNvSpPr txBox="1">
                <a:spLocks noChangeArrowheads="1"/>
              </p:cNvSpPr>
              <p:nvPr/>
            </p:nvSpPr>
            <p:spPr bwMode="auto">
              <a:xfrm>
                <a:off x="566738" y="2811463"/>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pitchFamily="34" charset="0"/>
                    <a:cs typeface="Arial" pitchFamily="34" charset="0"/>
                  </a:defRPr>
                </a:lvl1pPr>
                <a:lvl2pPr marL="742950" indent="-285750" eaLnBrk="0" hangingPunct="0">
                  <a:defRPr sz="2600">
                    <a:solidFill>
                      <a:schemeClr val="tx1"/>
                    </a:solidFill>
                    <a:latin typeface="Arial" pitchFamily="34" charset="0"/>
                    <a:cs typeface="Arial" pitchFamily="34" charset="0"/>
                  </a:defRPr>
                </a:lvl2pPr>
                <a:lvl3pPr marL="1143000" indent="-228600" eaLnBrk="0" hangingPunct="0">
                  <a:defRPr sz="2600">
                    <a:solidFill>
                      <a:schemeClr val="tx1"/>
                    </a:solidFill>
                    <a:latin typeface="Arial" pitchFamily="34" charset="0"/>
                    <a:cs typeface="Arial" pitchFamily="34" charset="0"/>
                  </a:defRPr>
                </a:lvl3pPr>
                <a:lvl4pPr marL="1600200" indent="-228600" eaLnBrk="0" hangingPunct="0">
                  <a:defRPr sz="2600">
                    <a:solidFill>
                      <a:schemeClr val="tx1"/>
                    </a:solidFill>
                    <a:latin typeface="Arial" pitchFamily="34" charset="0"/>
                    <a:cs typeface="Arial" pitchFamily="34" charset="0"/>
                  </a:defRPr>
                </a:lvl4pPr>
                <a:lvl5pPr marL="2057400" indent="-228600" eaLnBrk="0" hangingPunct="0">
                  <a:defRPr sz="2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spcBef>
                    <a:spcPct val="50000"/>
                  </a:spcBef>
                </a:pPr>
                <a:r>
                  <a:rPr lang="en-US" sz="2400" dirty="0">
                    <a:latin typeface="Tahoma" pitchFamily="34" charset="0"/>
                  </a:rPr>
                  <a:t>C</a:t>
                </a:r>
                <a:r>
                  <a:rPr lang="en-US" sz="2400" baseline="-25000" dirty="0">
                    <a:latin typeface="Tahoma" pitchFamily="34" charset="0"/>
                  </a:rPr>
                  <a:t>0</a:t>
                </a:r>
                <a:r>
                  <a:rPr lang="en-US" sz="2400" dirty="0">
                    <a:latin typeface="Tahoma" pitchFamily="34" charset="0"/>
                  </a:rPr>
                  <a:t>+ C</a:t>
                </a:r>
                <a:r>
                  <a:rPr lang="en-US" sz="2400" baseline="-25000" dirty="0">
                    <a:latin typeface="Tahoma" pitchFamily="34" charset="0"/>
                  </a:rPr>
                  <a:t>4a</a:t>
                </a:r>
                <a:r>
                  <a:rPr lang="en-US" sz="2400" dirty="0">
                    <a:latin typeface="Tahoma" pitchFamily="34" charset="0"/>
                  </a:rPr>
                  <a:t>+</a:t>
                </a:r>
              </a:p>
            </p:txBody>
          </p:sp>
        </p:grpSp>
      </p:grpSp>
      <p:grpSp>
        <p:nvGrpSpPr>
          <p:cNvPr id="4" name="Group 3"/>
          <p:cNvGrpSpPr/>
          <p:nvPr/>
        </p:nvGrpSpPr>
        <p:grpSpPr>
          <a:xfrm>
            <a:off x="617517" y="4038600"/>
            <a:ext cx="7086600" cy="457200"/>
            <a:chOff x="1676400" y="4191000"/>
            <a:chExt cx="7086600" cy="457200"/>
          </a:xfrm>
        </p:grpSpPr>
        <p:sp>
          <p:nvSpPr>
            <p:cNvPr id="158735" name="Text Box 15"/>
            <p:cNvSpPr txBox="1">
              <a:spLocks noChangeArrowheads="1"/>
            </p:cNvSpPr>
            <p:nvPr/>
          </p:nvSpPr>
          <p:spPr bwMode="auto">
            <a:xfrm>
              <a:off x="1676400" y="4191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pitchFamily="34" charset="0"/>
                  <a:cs typeface="Arial" pitchFamily="34" charset="0"/>
                </a:defRPr>
              </a:lvl1pPr>
              <a:lvl2pPr marL="742950" indent="-285750" eaLnBrk="0" hangingPunct="0">
                <a:defRPr sz="2600">
                  <a:solidFill>
                    <a:schemeClr val="tx1"/>
                  </a:solidFill>
                  <a:latin typeface="Arial" pitchFamily="34" charset="0"/>
                  <a:cs typeface="Arial" pitchFamily="34" charset="0"/>
                </a:defRPr>
              </a:lvl2pPr>
              <a:lvl3pPr marL="1143000" indent="-228600" eaLnBrk="0" hangingPunct="0">
                <a:defRPr sz="2600">
                  <a:solidFill>
                    <a:schemeClr val="tx1"/>
                  </a:solidFill>
                  <a:latin typeface="Arial" pitchFamily="34" charset="0"/>
                  <a:cs typeface="Arial" pitchFamily="34" charset="0"/>
                </a:defRPr>
              </a:lvl3pPr>
              <a:lvl4pPr marL="1600200" indent="-228600" eaLnBrk="0" hangingPunct="0">
                <a:defRPr sz="2600">
                  <a:solidFill>
                    <a:schemeClr val="tx1"/>
                  </a:solidFill>
                  <a:latin typeface="Arial" pitchFamily="34" charset="0"/>
                  <a:cs typeface="Arial" pitchFamily="34" charset="0"/>
                </a:defRPr>
              </a:lvl4pPr>
              <a:lvl5pPr marL="2057400" indent="-228600" eaLnBrk="0" hangingPunct="0">
                <a:defRPr sz="2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spcBef>
                  <a:spcPct val="50000"/>
                </a:spcBef>
              </a:pPr>
              <a:r>
                <a:rPr lang="en-US" sz="2400" dirty="0">
                  <a:latin typeface="Tahoma" pitchFamily="34" charset="0"/>
                </a:rPr>
                <a:t>R</a:t>
              </a:r>
              <a:r>
                <a:rPr lang="en-US" sz="2400" baseline="-25000" dirty="0">
                  <a:latin typeface="Tahoma" pitchFamily="34" charset="0"/>
                </a:rPr>
                <a:t>0 </a:t>
              </a:r>
              <a:r>
                <a:rPr lang="en-US" sz="2400" dirty="0">
                  <a:latin typeface="Tahoma" pitchFamily="34" charset="0"/>
                </a:rPr>
                <a:t>+</a:t>
              </a:r>
            </a:p>
          </p:txBody>
        </p:sp>
        <p:grpSp>
          <p:nvGrpSpPr>
            <p:cNvPr id="3" name="Group 2"/>
            <p:cNvGrpSpPr/>
            <p:nvPr/>
          </p:nvGrpSpPr>
          <p:grpSpPr>
            <a:xfrm>
              <a:off x="2632075" y="4191000"/>
              <a:ext cx="6130925" cy="457200"/>
              <a:chOff x="2632075" y="4191000"/>
              <a:chExt cx="6130925" cy="457200"/>
            </a:xfrm>
          </p:grpSpPr>
          <p:grpSp>
            <p:nvGrpSpPr>
              <p:cNvPr id="2" name="Group 1"/>
              <p:cNvGrpSpPr/>
              <p:nvPr/>
            </p:nvGrpSpPr>
            <p:grpSpPr>
              <a:xfrm>
                <a:off x="2632075" y="4191000"/>
                <a:ext cx="4683125" cy="457200"/>
                <a:chOff x="2632075" y="4191000"/>
                <a:chExt cx="4683125" cy="457200"/>
              </a:xfrm>
            </p:grpSpPr>
            <p:sp>
              <p:nvSpPr>
                <p:cNvPr id="158727" name="Line 7"/>
                <p:cNvSpPr>
                  <a:spLocks noChangeShapeType="1"/>
                </p:cNvSpPr>
                <p:nvPr/>
              </p:nvSpPr>
              <p:spPr bwMode="auto">
                <a:xfrm>
                  <a:off x="2632075" y="4419600"/>
                  <a:ext cx="152400" cy="228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8728" name="Line 8"/>
                <p:cNvSpPr>
                  <a:spLocks noChangeShapeType="1"/>
                </p:cNvSpPr>
                <p:nvPr/>
              </p:nvSpPr>
              <p:spPr bwMode="auto">
                <a:xfrm flipV="1">
                  <a:off x="2800350" y="4191000"/>
                  <a:ext cx="304800" cy="457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8729" name="Line 9"/>
                <p:cNvSpPr>
                  <a:spLocks noChangeShapeType="1"/>
                </p:cNvSpPr>
                <p:nvPr/>
              </p:nvSpPr>
              <p:spPr bwMode="auto">
                <a:xfrm>
                  <a:off x="3124200" y="4191000"/>
                  <a:ext cx="41910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58736" name="Text Box 16"/>
              <p:cNvSpPr txBox="1">
                <a:spLocks noChangeArrowheads="1"/>
              </p:cNvSpPr>
              <p:nvPr/>
            </p:nvSpPr>
            <p:spPr bwMode="auto">
              <a:xfrm>
                <a:off x="3048000" y="41910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pitchFamily="34" charset="0"/>
                    <a:cs typeface="Arial" pitchFamily="34" charset="0"/>
                  </a:defRPr>
                </a:lvl1pPr>
                <a:lvl2pPr marL="742950" indent="-285750" eaLnBrk="0" hangingPunct="0">
                  <a:defRPr sz="2600">
                    <a:solidFill>
                      <a:schemeClr val="tx1"/>
                    </a:solidFill>
                    <a:latin typeface="Arial" pitchFamily="34" charset="0"/>
                    <a:cs typeface="Arial" pitchFamily="34" charset="0"/>
                  </a:defRPr>
                </a:lvl2pPr>
                <a:lvl3pPr marL="1143000" indent="-228600" eaLnBrk="0" hangingPunct="0">
                  <a:defRPr sz="2600">
                    <a:solidFill>
                      <a:schemeClr val="tx1"/>
                    </a:solidFill>
                    <a:latin typeface="Arial" pitchFamily="34" charset="0"/>
                    <a:cs typeface="Arial" pitchFamily="34" charset="0"/>
                  </a:defRPr>
                </a:lvl3pPr>
                <a:lvl4pPr marL="1600200" indent="-228600" eaLnBrk="0" hangingPunct="0">
                  <a:defRPr sz="2600">
                    <a:solidFill>
                      <a:schemeClr val="tx1"/>
                    </a:solidFill>
                    <a:latin typeface="Arial" pitchFamily="34" charset="0"/>
                    <a:cs typeface="Arial" pitchFamily="34" charset="0"/>
                  </a:defRPr>
                </a:lvl4pPr>
                <a:lvl5pPr marL="2057400" indent="-228600" eaLnBrk="0" hangingPunct="0">
                  <a:defRPr sz="2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spcBef>
                    <a:spcPct val="50000"/>
                  </a:spcBef>
                </a:pPr>
                <a:r>
                  <a:rPr lang="en-US" sz="2400" dirty="0">
                    <a:latin typeface="Tahoma" pitchFamily="34" charset="0"/>
                  </a:rPr>
                  <a:t>(R</a:t>
                </a:r>
                <a:r>
                  <a:rPr lang="en-US" sz="2400" baseline="-25000" dirty="0">
                    <a:latin typeface="Tahoma" pitchFamily="34" charset="0"/>
                  </a:rPr>
                  <a:t>1</a:t>
                </a:r>
                <a:r>
                  <a:rPr lang="en-US" sz="2400" dirty="0">
                    <a:latin typeface="Tahoma" pitchFamily="34" charset="0"/>
                  </a:rPr>
                  <a:t>)</a:t>
                </a:r>
                <a:r>
                  <a:rPr lang="en-US" sz="2400" baseline="30000" dirty="0">
                    <a:latin typeface="Tahoma" pitchFamily="34" charset="0"/>
                  </a:rPr>
                  <a:t>2</a:t>
                </a:r>
                <a:r>
                  <a:rPr lang="en-US" sz="2400" dirty="0">
                    <a:latin typeface="Tahoma" pitchFamily="34" charset="0"/>
                  </a:rPr>
                  <a:t>+(R</a:t>
                </a:r>
                <a:r>
                  <a:rPr lang="en-US" sz="2400" baseline="-25000" dirty="0">
                    <a:latin typeface="Tahoma" pitchFamily="34" charset="0"/>
                  </a:rPr>
                  <a:t>2</a:t>
                </a:r>
                <a:r>
                  <a:rPr lang="en-US" sz="2400" dirty="0">
                    <a:latin typeface="Tahoma" pitchFamily="34" charset="0"/>
                  </a:rPr>
                  <a:t>)</a:t>
                </a:r>
                <a:r>
                  <a:rPr lang="en-US" sz="2400" baseline="30000" dirty="0">
                    <a:latin typeface="Tahoma" pitchFamily="34" charset="0"/>
                  </a:rPr>
                  <a:t>2</a:t>
                </a:r>
                <a:r>
                  <a:rPr lang="en-US" sz="2400" dirty="0">
                    <a:latin typeface="Tahoma" pitchFamily="34" charset="0"/>
                  </a:rPr>
                  <a:t>+(R</a:t>
                </a:r>
                <a:r>
                  <a:rPr lang="en-US" sz="2400" baseline="-25000" dirty="0">
                    <a:latin typeface="Tahoma" pitchFamily="34" charset="0"/>
                  </a:rPr>
                  <a:t>3</a:t>
                </a:r>
                <a:r>
                  <a:rPr lang="en-US" sz="2400" dirty="0">
                    <a:latin typeface="Tahoma" pitchFamily="34" charset="0"/>
                  </a:rPr>
                  <a:t>)</a:t>
                </a:r>
                <a:r>
                  <a:rPr lang="en-US" sz="2400" baseline="30000" dirty="0">
                    <a:latin typeface="Tahoma" pitchFamily="34" charset="0"/>
                  </a:rPr>
                  <a:t>2</a:t>
                </a:r>
                <a:r>
                  <a:rPr lang="en-US" sz="2400" dirty="0">
                    <a:latin typeface="Tahoma" pitchFamily="34" charset="0"/>
                  </a:rPr>
                  <a:t>+(R</a:t>
                </a:r>
                <a:r>
                  <a:rPr lang="en-US" sz="2400" baseline="-25000" dirty="0">
                    <a:latin typeface="Tahoma" pitchFamily="34" charset="0"/>
                  </a:rPr>
                  <a:t>4</a:t>
                </a:r>
                <a:r>
                  <a:rPr lang="en-US" sz="2400" dirty="0">
                    <a:latin typeface="Tahoma" pitchFamily="34" charset="0"/>
                  </a:rPr>
                  <a:t>)</a:t>
                </a:r>
                <a:r>
                  <a:rPr lang="en-US" sz="2400" baseline="30000" dirty="0">
                    <a:latin typeface="Tahoma" pitchFamily="34" charset="0"/>
                  </a:rPr>
                  <a:t>2</a:t>
                </a:r>
                <a:r>
                  <a:rPr lang="en-US" sz="2400" dirty="0">
                    <a:latin typeface="Tahoma" pitchFamily="34" charset="0"/>
                  </a:rPr>
                  <a:t>+(R</a:t>
                </a:r>
                <a:r>
                  <a:rPr lang="en-US" sz="2400" baseline="-25000" dirty="0">
                    <a:latin typeface="Tahoma" pitchFamily="34" charset="0"/>
                  </a:rPr>
                  <a:t>5</a:t>
                </a:r>
                <a:r>
                  <a:rPr lang="en-US" sz="2400" dirty="0">
                    <a:latin typeface="Tahoma" pitchFamily="34" charset="0"/>
                  </a:rPr>
                  <a:t>)</a:t>
                </a:r>
                <a:r>
                  <a:rPr lang="en-US" sz="2400" baseline="30000" dirty="0">
                    <a:latin typeface="Tahoma" pitchFamily="34" charset="0"/>
                  </a:rPr>
                  <a:t>2</a:t>
                </a:r>
              </a:p>
            </p:txBody>
          </p:sp>
        </p:grpSp>
      </p:grpSp>
      <p:grpSp>
        <p:nvGrpSpPr>
          <p:cNvPr id="8" name="Group 7"/>
          <p:cNvGrpSpPr/>
          <p:nvPr/>
        </p:nvGrpSpPr>
        <p:grpSpPr>
          <a:xfrm>
            <a:off x="762000" y="5638800"/>
            <a:ext cx="5218113" cy="476250"/>
            <a:chOff x="1736725" y="5334000"/>
            <a:chExt cx="5218113" cy="476250"/>
          </a:xfrm>
        </p:grpSpPr>
        <p:grpSp>
          <p:nvGrpSpPr>
            <p:cNvPr id="7" name="Group 6"/>
            <p:cNvGrpSpPr/>
            <p:nvPr/>
          </p:nvGrpSpPr>
          <p:grpSpPr>
            <a:xfrm>
              <a:off x="2743200" y="5334000"/>
              <a:ext cx="3962400" cy="458788"/>
              <a:chOff x="2743200" y="5334000"/>
              <a:chExt cx="3962400" cy="458788"/>
            </a:xfrm>
          </p:grpSpPr>
          <p:sp>
            <p:nvSpPr>
              <p:cNvPr id="158730" name="Line 10"/>
              <p:cNvSpPr>
                <a:spLocks noChangeShapeType="1"/>
              </p:cNvSpPr>
              <p:nvPr/>
            </p:nvSpPr>
            <p:spPr bwMode="auto">
              <a:xfrm>
                <a:off x="3200400" y="5334000"/>
                <a:ext cx="35052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8731" name="Line 11"/>
              <p:cNvSpPr>
                <a:spLocks noChangeShapeType="1"/>
              </p:cNvSpPr>
              <p:nvPr/>
            </p:nvSpPr>
            <p:spPr bwMode="auto">
              <a:xfrm flipV="1">
                <a:off x="2916238" y="5334000"/>
                <a:ext cx="304800" cy="457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8732" name="Line 12"/>
              <p:cNvSpPr>
                <a:spLocks noChangeShapeType="1"/>
              </p:cNvSpPr>
              <p:nvPr/>
            </p:nvSpPr>
            <p:spPr bwMode="auto">
              <a:xfrm>
                <a:off x="2743200" y="5564188"/>
                <a:ext cx="152400" cy="228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58737" name="Text Box 17"/>
            <p:cNvSpPr txBox="1">
              <a:spLocks noChangeArrowheads="1"/>
            </p:cNvSpPr>
            <p:nvPr/>
          </p:nvSpPr>
          <p:spPr bwMode="auto">
            <a:xfrm>
              <a:off x="1736725" y="535305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pitchFamily="34" charset="0"/>
                  <a:cs typeface="Arial" pitchFamily="34" charset="0"/>
                </a:defRPr>
              </a:lvl1pPr>
              <a:lvl2pPr marL="742950" indent="-285750" eaLnBrk="0" hangingPunct="0">
                <a:defRPr sz="2600">
                  <a:solidFill>
                    <a:schemeClr val="tx1"/>
                  </a:solidFill>
                  <a:latin typeface="Arial" pitchFamily="34" charset="0"/>
                  <a:cs typeface="Arial" pitchFamily="34" charset="0"/>
                </a:defRPr>
              </a:lvl2pPr>
              <a:lvl3pPr marL="1143000" indent="-228600" eaLnBrk="0" hangingPunct="0">
                <a:defRPr sz="2600">
                  <a:solidFill>
                    <a:schemeClr val="tx1"/>
                  </a:solidFill>
                  <a:latin typeface="Arial" pitchFamily="34" charset="0"/>
                  <a:cs typeface="Arial" pitchFamily="34" charset="0"/>
                </a:defRPr>
              </a:lvl3pPr>
              <a:lvl4pPr marL="1600200" indent="-228600" eaLnBrk="0" hangingPunct="0">
                <a:defRPr sz="2600">
                  <a:solidFill>
                    <a:schemeClr val="tx1"/>
                  </a:solidFill>
                  <a:latin typeface="Arial" pitchFamily="34" charset="0"/>
                  <a:cs typeface="Arial" pitchFamily="34" charset="0"/>
                </a:defRPr>
              </a:lvl4pPr>
              <a:lvl5pPr marL="2057400" indent="-228600" eaLnBrk="0" hangingPunct="0">
                <a:defRPr sz="2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spcBef>
                  <a:spcPct val="50000"/>
                </a:spcBef>
              </a:pPr>
              <a:r>
                <a:rPr lang="en-US" sz="2400">
                  <a:latin typeface="Tahoma" pitchFamily="34" charset="0"/>
                </a:rPr>
                <a:t>H</a:t>
              </a:r>
              <a:r>
                <a:rPr lang="en-US" sz="2400" baseline="-25000">
                  <a:latin typeface="Tahoma" pitchFamily="34" charset="0"/>
                </a:rPr>
                <a:t>0 </a:t>
              </a:r>
              <a:r>
                <a:rPr lang="en-US" sz="2400">
                  <a:latin typeface="Tahoma" pitchFamily="34" charset="0"/>
                </a:rPr>
                <a:t>+</a:t>
              </a:r>
            </a:p>
          </p:txBody>
        </p:sp>
        <p:sp>
          <p:nvSpPr>
            <p:cNvPr id="158738" name="Text Box 18"/>
            <p:cNvSpPr txBox="1">
              <a:spLocks noChangeArrowheads="1"/>
            </p:cNvSpPr>
            <p:nvPr/>
          </p:nvSpPr>
          <p:spPr bwMode="auto">
            <a:xfrm>
              <a:off x="3221038" y="5334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pitchFamily="34" charset="0"/>
                  <a:cs typeface="Arial" pitchFamily="34" charset="0"/>
                </a:defRPr>
              </a:lvl1pPr>
              <a:lvl2pPr marL="742950" indent="-285750" eaLnBrk="0" hangingPunct="0">
                <a:defRPr sz="2600">
                  <a:solidFill>
                    <a:schemeClr val="tx1"/>
                  </a:solidFill>
                  <a:latin typeface="Arial" pitchFamily="34" charset="0"/>
                  <a:cs typeface="Arial" pitchFamily="34" charset="0"/>
                </a:defRPr>
              </a:lvl2pPr>
              <a:lvl3pPr marL="1143000" indent="-228600" eaLnBrk="0" hangingPunct="0">
                <a:defRPr sz="2600">
                  <a:solidFill>
                    <a:schemeClr val="tx1"/>
                  </a:solidFill>
                  <a:latin typeface="Arial" pitchFamily="34" charset="0"/>
                  <a:cs typeface="Arial" pitchFamily="34" charset="0"/>
                </a:defRPr>
              </a:lvl3pPr>
              <a:lvl4pPr marL="1600200" indent="-228600" eaLnBrk="0" hangingPunct="0">
                <a:defRPr sz="2600">
                  <a:solidFill>
                    <a:schemeClr val="tx1"/>
                  </a:solidFill>
                  <a:latin typeface="Arial" pitchFamily="34" charset="0"/>
                  <a:cs typeface="Arial" pitchFamily="34" charset="0"/>
                </a:defRPr>
              </a:lvl4pPr>
              <a:lvl5pPr marL="2057400" indent="-228600" eaLnBrk="0" hangingPunct="0">
                <a:defRPr sz="2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spcBef>
                  <a:spcPct val="50000"/>
                </a:spcBef>
              </a:pPr>
              <a:r>
                <a:rPr lang="en-US" sz="2400" dirty="0">
                  <a:latin typeface="Tahoma" pitchFamily="34" charset="0"/>
                </a:rPr>
                <a:t>(H</a:t>
              </a:r>
              <a:r>
                <a:rPr lang="en-US" sz="2400" baseline="-25000" dirty="0">
                  <a:latin typeface="Tahoma" pitchFamily="34" charset="0"/>
                </a:rPr>
                <a:t>1</a:t>
              </a:r>
              <a:r>
                <a:rPr lang="en-US" sz="2400" dirty="0">
                  <a:latin typeface="Tahoma" pitchFamily="34" charset="0"/>
                </a:rPr>
                <a:t>)</a:t>
              </a:r>
              <a:r>
                <a:rPr lang="en-US" sz="2400" baseline="30000" dirty="0">
                  <a:latin typeface="Tahoma" pitchFamily="34" charset="0"/>
                </a:rPr>
                <a:t>2</a:t>
              </a:r>
              <a:r>
                <a:rPr lang="en-US" sz="2400" dirty="0">
                  <a:latin typeface="Tahoma" pitchFamily="34" charset="0"/>
                </a:rPr>
                <a:t>+(H</a:t>
              </a:r>
              <a:r>
                <a:rPr lang="en-US" sz="2400" baseline="-25000" dirty="0">
                  <a:latin typeface="Tahoma" pitchFamily="34" charset="0"/>
                </a:rPr>
                <a:t>2</a:t>
              </a:r>
              <a:r>
                <a:rPr lang="en-US" sz="2400" dirty="0">
                  <a:latin typeface="Tahoma" pitchFamily="34" charset="0"/>
                </a:rPr>
                <a:t>)</a:t>
              </a:r>
              <a:r>
                <a:rPr lang="en-US" sz="2400" baseline="30000" dirty="0">
                  <a:latin typeface="Tahoma" pitchFamily="34" charset="0"/>
                </a:rPr>
                <a:t>2</a:t>
              </a:r>
              <a:r>
                <a:rPr lang="en-US" sz="2400" dirty="0">
                  <a:latin typeface="Tahoma" pitchFamily="34" charset="0"/>
                </a:rPr>
                <a:t>+(H</a:t>
              </a:r>
              <a:r>
                <a:rPr lang="en-US" sz="2400" baseline="-25000" dirty="0">
                  <a:latin typeface="Tahoma" pitchFamily="34" charset="0"/>
                </a:rPr>
                <a:t>3</a:t>
              </a:r>
              <a:r>
                <a:rPr lang="en-US" sz="2400" dirty="0">
                  <a:latin typeface="Tahoma" pitchFamily="34" charset="0"/>
                </a:rPr>
                <a:t>)</a:t>
              </a:r>
              <a:r>
                <a:rPr lang="en-US" sz="2400" baseline="30000" dirty="0">
                  <a:latin typeface="Tahoma" pitchFamily="34" charset="0"/>
                </a:rPr>
                <a:t>2</a:t>
              </a:r>
              <a:r>
                <a:rPr lang="en-US" sz="2400" dirty="0">
                  <a:latin typeface="Tahoma" pitchFamily="34" charset="0"/>
                </a:rPr>
                <a:t>+(H</a:t>
              </a:r>
              <a:r>
                <a:rPr lang="en-US" sz="2400" baseline="-25000" dirty="0">
                  <a:latin typeface="Tahoma" pitchFamily="34" charset="0"/>
                </a:rPr>
                <a:t>4</a:t>
              </a:r>
              <a:r>
                <a:rPr lang="en-US" sz="2400" dirty="0">
                  <a:latin typeface="Tahoma" pitchFamily="34" charset="0"/>
                </a:rPr>
                <a:t>)</a:t>
              </a:r>
              <a:r>
                <a:rPr lang="en-US" sz="2400" baseline="30000" dirty="0">
                  <a:latin typeface="Tahoma" pitchFamily="34" charset="0"/>
                </a:rPr>
                <a:t>2</a:t>
              </a:r>
            </a:p>
          </p:txBody>
        </p:sp>
      </p:grpSp>
      <p:sp>
        <p:nvSpPr>
          <p:cNvPr id="10" name="Slide Number Placeholder 9"/>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76200" y="304800"/>
            <a:ext cx="7543800" cy="990600"/>
          </a:xfrm>
        </p:spPr>
        <p:txBody>
          <a:bodyPr/>
          <a:lstStyle/>
          <a:p>
            <a:pPr eaLnBrk="1" hangingPunct="1"/>
            <a:r>
              <a:rPr lang="en-US" sz="3200" dirty="0" smtClean="0">
                <a:solidFill>
                  <a:srgbClr val="6699FF"/>
                </a:solidFill>
                <a:latin typeface="+mn-lt"/>
              </a:rPr>
              <a:t>How Does the Formula Work?</a:t>
            </a:r>
            <a:br>
              <a:rPr lang="en-US" sz="3200" dirty="0" smtClean="0">
                <a:solidFill>
                  <a:srgbClr val="6699FF"/>
                </a:solidFill>
                <a:latin typeface="+mn-lt"/>
              </a:rPr>
            </a:br>
            <a:r>
              <a:rPr lang="en-US" sz="3200" dirty="0" smtClean="0">
                <a:solidFill>
                  <a:srgbClr val="6699FF"/>
                </a:solidFill>
                <a:latin typeface="+mn-lt"/>
              </a:rPr>
              <a:t>The Ratio and Action Levels</a:t>
            </a:r>
          </a:p>
        </p:txBody>
      </p:sp>
      <p:sp>
        <p:nvSpPr>
          <p:cNvPr id="159747" name="Rectangle 3"/>
          <p:cNvSpPr>
            <a:spLocks noGrp="1" noChangeArrowheads="1"/>
          </p:cNvSpPr>
          <p:nvPr>
            <p:ph idx="1"/>
          </p:nvPr>
        </p:nvSpPr>
        <p:spPr>
          <a:xfrm>
            <a:off x="76200" y="1524000"/>
            <a:ext cx="7583487" cy="5029200"/>
          </a:xfrm>
        </p:spPr>
        <p:txBody>
          <a:bodyPr/>
          <a:lstStyle/>
          <a:p>
            <a:pPr eaLnBrk="1" hangingPunct="1">
              <a:buSzPct val="70000"/>
              <a:buFont typeface="Wingdings" pitchFamily="2" charset="2"/>
              <a:buChar char="Ø"/>
            </a:pPr>
            <a:r>
              <a:rPr lang="en-US" sz="2800" dirty="0" smtClean="0"/>
              <a:t>The RBC formula calculates Total Adjusted Capital (Capital and Surplus from the Statutory Balance Sheet Adjusted for Certain Items)</a:t>
            </a:r>
          </a:p>
          <a:p>
            <a:pPr eaLnBrk="1" hangingPunct="1">
              <a:buSzPct val="70000"/>
              <a:buFont typeface="Wingdings" pitchFamily="2" charset="2"/>
              <a:buChar char="Ø"/>
            </a:pPr>
            <a:r>
              <a:rPr lang="en-US" sz="2800" dirty="0" smtClean="0"/>
              <a:t>The RBC formula also calculates a minimum capital level (</a:t>
            </a:r>
            <a:r>
              <a:rPr lang="en-US" sz="2800" dirty="0" smtClean="0">
                <a:solidFill>
                  <a:srgbClr val="C00000"/>
                </a:solidFill>
              </a:rPr>
              <a:t>A</a:t>
            </a:r>
            <a:r>
              <a:rPr lang="en-US" sz="2800" dirty="0" smtClean="0"/>
              <a:t>uthorized </a:t>
            </a:r>
            <a:r>
              <a:rPr lang="en-US" sz="2800" dirty="0" smtClean="0">
                <a:solidFill>
                  <a:srgbClr val="C00000"/>
                </a:solidFill>
              </a:rPr>
              <a:t>C</a:t>
            </a:r>
            <a:r>
              <a:rPr lang="en-US" sz="2800" dirty="0" smtClean="0"/>
              <a:t>ontrol </a:t>
            </a:r>
            <a:r>
              <a:rPr lang="en-US" sz="2800" dirty="0" smtClean="0">
                <a:solidFill>
                  <a:srgbClr val="C00000"/>
                </a:solidFill>
              </a:rPr>
              <a:t>L</a:t>
            </a:r>
            <a:r>
              <a:rPr lang="en-US" sz="2800" dirty="0" smtClean="0"/>
              <a:t>evel RBC)</a:t>
            </a:r>
          </a:p>
          <a:p>
            <a:pPr eaLnBrk="1" hangingPunct="1">
              <a:buSzPct val="70000"/>
              <a:buFont typeface="Wingdings" pitchFamily="2" charset="2"/>
              <a:buChar char="Ø"/>
            </a:pPr>
            <a:r>
              <a:rPr lang="en-US" sz="2800" dirty="0" smtClean="0"/>
              <a:t>The other Action and Control Levels are calculated from the </a:t>
            </a:r>
            <a:r>
              <a:rPr lang="en-US" sz="2800" dirty="0" smtClean="0">
                <a:solidFill>
                  <a:srgbClr val="C00000"/>
                </a:solidFill>
              </a:rPr>
              <a:t>ACL</a:t>
            </a:r>
            <a:r>
              <a:rPr lang="en-US" sz="2800" dirty="0" smtClean="0"/>
              <a:t> RBC:</a:t>
            </a:r>
          </a:p>
          <a:p>
            <a:pPr lvl="1" eaLnBrk="1" hangingPunct="1">
              <a:buSzPct val="70000"/>
              <a:buFont typeface="Wingdings" pitchFamily="2" charset="2"/>
              <a:buChar char="Ø"/>
            </a:pPr>
            <a:r>
              <a:rPr lang="en-US" sz="1800" dirty="0" smtClean="0"/>
              <a:t>Company Action Level = 200% of </a:t>
            </a:r>
            <a:r>
              <a:rPr lang="en-US" sz="1800" dirty="0" smtClean="0">
                <a:solidFill>
                  <a:srgbClr val="C00000"/>
                </a:solidFill>
              </a:rPr>
              <a:t>ACL</a:t>
            </a:r>
          </a:p>
          <a:p>
            <a:pPr lvl="1" eaLnBrk="1" hangingPunct="1">
              <a:buSzPct val="70000"/>
              <a:buFont typeface="Wingdings" pitchFamily="2" charset="2"/>
              <a:buChar char="Ø"/>
            </a:pPr>
            <a:r>
              <a:rPr lang="en-US" sz="1800" dirty="0" smtClean="0"/>
              <a:t>Regulatory Action Level = 150% of </a:t>
            </a:r>
            <a:r>
              <a:rPr lang="en-US" sz="1800" dirty="0" smtClean="0">
                <a:solidFill>
                  <a:srgbClr val="C00000"/>
                </a:solidFill>
              </a:rPr>
              <a:t>ACL</a:t>
            </a:r>
          </a:p>
          <a:p>
            <a:pPr lvl="1" eaLnBrk="1" hangingPunct="1">
              <a:buSzPct val="70000"/>
              <a:buFont typeface="Wingdings" pitchFamily="2" charset="2"/>
              <a:buChar char="Ø"/>
            </a:pPr>
            <a:r>
              <a:rPr lang="en-US" sz="1800" dirty="0" smtClean="0">
                <a:solidFill>
                  <a:srgbClr val="C00000"/>
                </a:solidFill>
              </a:rPr>
              <a:t>A</a:t>
            </a:r>
            <a:r>
              <a:rPr lang="en-US" sz="1800" dirty="0" smtClean="0"/>
              <a:t>uthorized </a:t>
            </a:r>
            <a:r>
              <a:rPr lang="en-US" sz="1800" dirty="0" smtClean="0">
                <a:solidFill>
                  <a:srgbClr val="C00000"/>
                </a:solidFill>
              </a:rPr>
              <a:t>C</a:t>
            </a:r>
            <a:r>
              <a:rPr lang="en-US" sz="1800" dirty="0" smtClean="0"/>
              <a:t>ontrol </a:t>
            </a:r>
            <a:r>
              <a:rPr lang="en-US" sz="1800" dirty="0" smtClean="0">
                <a:solidFill>
                  <a:srgbClr val="C00000"/>
                </a:solidFill>
              </a:rPr>
              <a:t>L</a:t>
            </a:r>
            <a:r>
              <a:rPr lang="en-US" sz="1800" dirty="0" smtClean="0"/>
              <a:t>evel (</a:t>
            </a:r>
            <a:r>
              <a:rPr lang="en-US" sz="1800" dirty="0" smtClean="0">
                <a:solidFill>
                  <a:srgbClr val="C00000"/>
                </a:solidFill>
              </a:rPr>
              <a:t>ACL</a:t>
            </a:r>
            <a:r>
              <a:rPr lang="en-US" sz="1800" dirty="0" smtClean="0"/>
              <a:t>) = 100% </a:t>
            </a:r>
            <a:r>
              <a:rPr lang="en-US" sz="1800" dirty="0" smtClean="0">
                <a:solidFill>
                  <a:srgbClr val="C00000"/>
                </a:solidFill>
              </a:rPr>
              <a:t>ACL</a:t>
            </a:r>
          </a:p>
          <a:p>
            <a:pPr lvl="1" eaLnBrk="1" hangingPunct="1">
              <a:buSzPct val="70000"/>
              <a:buFont typeface="Wingdings" pitchFamily="2" charset="2"/>
              <a:buChar char="Ø"/>
            </a:pPr>
            <a:r>
              <a:rPr lang="en-US" sz="1800" dirty="0" smtClean="0"/>
              <a:t>Mandatory Control Level = 70% of </a:t>
            </a:r>
            <a:r>
              <a:rPr lang="en-US" sz="1800" dirty="0" smtClean="0">
                <a:solidFill>
                  <a:srgbClr val="C00000"/>
                </a:solidFill>
              </a:rPr>
              <a:t>ACL</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76200" y="304800"/>
            <a:ext cx="6096000" cy="914400"/>
          </a:xfrm>
        </p:spPr>
        <p:txBody>
          <a:bodyPr/>
          <a:lstStyle/>
          <a:p>
            <a:pPr eaLnBrk="1" hangingPunct="1"/>
            <a:r>
              <a:rPr lang="en-US" sz="3200" dirty="0" smtClean="0">
                <a:solidFill>
                  <a:srgbClr val="6699FF"/>
                </a:solidFill>
                <a:latin typeface="+mn-lt"/>
                <a:cs typeface="Times New Roman" pitchFamily="18" charset="0"/>
              </a:rPr>
              <a:t>Overview of Formula Construction (Cont.)</a:t>
            </a:r>
          </a:p>
        </p:txBody>
      </p:sp>
      <p:sp>
        <p:nvSpPr>
          <p:cNvPr id="160771" name="Rectangle 3"/>
          <p:cNvSpPr>
            <a:spLocks noGrp="1" noChangeArrowheads="1"/>
          </p:cNvSpPr>
          <p:nvPr>
            <p:ph idx="1"/>
          </p:nvPr>
        </p:nvSpPr>
        <p:spPr>
          <a:xfrm>
            <a:off x="152400" y="1676400"/>
            <a:ext cx="7543800" cy="4572000"/>
          </a:xfrm>
        </p:spPr>
        <p:txBody>
          <a:bodyPr/>
          <a:lstStyle/>
          <a:p>
            <a:pPr eaLnBrk="1" hangingPunct="1">
              <a:buFont typeface="Wingdings" pitchFamily="2" charset="2"/>
              <a:buNone/>
            </a:pPr>
            <a:r>
              <a:rPr lang="en-US" u="sng" dirty="0" smtClean="0">
                <a:solidFill>
                  <a:srgbClr val="C00000"/>
                </a:solidFill>
                <a:cs typeface="Times New Roman" pitchFamily="18" charset="0"/>
              </a:rPr>
              <a:t>T</a:t>
            </a:r>
            <a:r>
              <a:rPr lang="en-US" u="sng" dirty="0" smtClean="0">
                <a:cs typeface="Times New Roman" pitchFamily="18" charset="0"/>
              </a:rPr>
              <a:t>otal </a:t>
            </a:r>
            <a:r>
              <a:rPr lang="en-US" u="sng" dirty="0" smtClean="0">
                <a:solidFill>
                  <a:srgbClr val="C00000"/>
                </a:solidFill>
                <a:cs typeface="Times New Roman" pitchFamily="18" charset="0"/>
              </a:rPr>
              <a:t>A</a:t>
            </a:r>
            <a:r>
              <a:rPr lang="en-US" u="sng" dirty="0" smtClean="0">
                <a:cs typeface="Times New Roman" pitchFamily="18" charset="0"/>
              </a:rPr>
              <a:t>djusted </a:t>
            </a:r>
            <a:r>
              <a:rPr lang="en-US" u="sng" dirty="0" smtClean="0">
                <a:solidFill>
                  <a:srgbClr val="C00000"/>
                </a:solidFill>
                <a:cs typeface="Times New Roman" pitchFamily="18" charset="0"/>
              </a:rPr>
              <a:t>C</a:t>
            </a:r>
            <a:r>
              <a:rPr lang="en-US" u="sng" dirty="0" smtClean="0">
                <a:cs typeface="Times New Roman" pitchFamily="18" charset="0"/>
              </a:rPr>
              <a:t>apital (TAC):</a:t>
            </a:r>
          </a:p>
          <a:p>
            <a:pPr lvl="1" eaLnBrk="1" hangingPunct="1">
              <a:buSzPct val="70000"/>
              <a:buFont typeface="Wingdings" pitchFamily="2" charset="2"/>
              <a:buChar char="Ø"/>
            </a:pPr>
            <a:r>
              <a:rPr lang="en-US" dirty="0" smtClean="0">
                <a:cs typeface="Times New Roman" pitchFamily="18" charset="0"/>
              </a:rPr>
              <a:t>Capital &amp; Surplus from Liabilities Page</a:t>
            </a:r>
          </a:p>
          <a:p>
            <a:pPr lvl="1" eaLnBrk="1" hangingPunct="1">
              <a:buSzPct val="70000"/>
              <a:buFont typeface="Wingdings" pitchFamily="2" charset="2"/>
              <a:buChar char="Ø"/>
            </a:pPr>
            <a:r>
              <a:rPr lang="en-US" dirty="0" smtClean="0">
                <a:cs typeface="Times New Roman" pitchFamily="18" charset="0"/>
              </a:rPr>
              <a:t>Adjustments</a:t>
            </a:r>
          </a:p>
          <a:p>
            <a:pPr lvl="2" eaLnBrk="1" hangingPunct="1">
              <a:buSzPct val="70000"/>
              <a:buFont typeface="Wingdings" pitchFamily="2" charset="2"/>
              <a:buChar char="Ø"/>
            </a:pPr>
            <a:r>
              <a:rPr lang="en-US" sz="1800" dirty="0" smtClean="0">
                <a:cs typeface="Times New Roman" pitchFamily="18" charset="0"/>
              </a:rPr>
              <a:t>AVR (Life and Life Subs)</a:t>
            </a:r>
          </a:p>
          <a:p>
            <a:pPr lvl="2" eaLnBrk="1" hangingPunct="1">
              <a:buSzPct val="70000"/>
              <a:buFont typeface="Wingdings" pitchFamily="2" charset="2"/>
              <a:buChar char="Ø"/>
            </a:pPr>
            <a:r>
              <a:rPr lang="en-US" sz="1800" dirty="0" smtClean="0">
                <a:cs typeface="Times New Roman" pitchFamily="18" charset="0"/>
              </a:rPr>
              <a:t>Dividends (Life &amp; Life Subs)</a:t>
            </a:r>
          </a:p>
          <a:p>
            <a:pPr lvl="2" eaLnBrk="1" hangingPunct="1">
              <a:buSzPct val="70000"/>
              <a:buFont typeface="Wingdings" pitchFamily="2" charset="2"/>
              <a:buChar char="Ø"/>
            </a:pPr>
            <a:r>
              <a:rPr lang="en-US" sz="1800" dirty="0" smtClean="0">
                <a:cs typeface="Times New Roman" pitchFamily="18" charset="0"/>
              </a:rPr>
              <a:t>Hedging Credit (Life)</a:t>
            </a:r>
          </a:p>
          <a:p>
            <a:pPr lvl="2" eaLnBrk="1" hangingPunct="1">
              <a:buSzPct val="70000"/>
              <a:buFont typeface="Wingdings" pitchFamily="2" charset="2"/>
              <a:buChar char="Ø"/>
            </a:pPr>
            <a:r>
              <a:rPr lang="en-US" sz="1800" dirty="0" smtClean="0">
                <a:cs typeface="Times New Roman" pitchFamily="18" charset="0"/>
              </a:rPr>
              <a:t>Non-US Insurance Subsidiaries (Life)</a:t>
            </a:r>
          </a:p>
          <a:p>
            <a:pPr lvl="2" eaLnBrk="1" hangingPunct="1">
              <a:buSzPct val="70000"/>
              <a:buFont typeface="Wingdings" pitchFamily="2" charset="2"/>
              <a:buChar char="Ø"/>
            </a:pPr>
            <a:r>
              <a:rPr lang="en-US" sz="1800" dirty="0" smtClean="0">
                <a:cs typeface="Times New Roman" pitchFamily="18" charset="0"/>
              </a:rPr>
              <a:t>Non-tabular Discount (P/C &amp; P/C Subs)</a:t>
            </a:r>
          </a:p>
          <a:p>
            <a:pPr lvl="2" eaLnBrk="1" hangingPunct="1">
              <a:buSzPct val="70000"/>
              <a:buFont typeface="Wingdings" pitchFamily="2" charset="2"/>
              <a:buChar char="Ø"/>
            </a:pPr>
            <a:r>
              <a:rPr lang="en-US" sz="1800" dirty="0" smtClean="0">
                <a:cs typeface="Times New Roman" pitchFamily="18" charset="0"/>
              </a:rPr>
              <a:t>Tabular Discount (P/C &amp; P/C Subs)</a:t>
            </a:r>
          </a:p>
          <a:p>
            <a:pPr lvl="2" eaLnBrk="1" hangingPunct="1">
              <a:buSzPct val="70000"/>
              <a:buFont typeface="Wingdings" pitchFamily="2" charset="2"/>
              <a:buChar char="Ø"/>
            </a:pPr>
            <a:r>
              <a:rPr lang="en-US" sz="1800" dirty="0" smtClean="0">
                <a:cs typeface="Times New Roman" pitchFamily="18" charset="0"/>
              </a:rPr>
              <a:t>Credit for Capital Notes (Subject to a Limit)</a:t>
            </a:r>
          </a:p>
          <a:p>
            <a:pPr lvl="1" eaLnBrk="1" hangingPunct="1">
              <a:buSzPct val="70000"/>
              <a:buFont typeface="Wingdings" pitchFamily="2" charset="2"/>
              <a:buChar char="Ø"/>
            </a:pPr>
            <a:r>
              <a:rPr lang="en-US" dirty="0" smtClean="0">
                <a:cs typeface="Times New Roman" pitchFamily="18" charset="0"/>
              </a:rPr>
              <a:t>= Official </a:t>
            </a:r>
            <a:r>
              <a:rPr lang="en-US" dirty="0" smtClean="0">
                <a:solidFill>
                  <a:srgbClr val="C00000"/>
                </a:solidFill>
                <a:cs typeface="Times New Roman" pitchFamily="18" charset="0"/>
              </a:rPr>
              <a:t>TAC</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76200" y="304800"/>
            <a:ext cx="6248400" cy="914400"/>
          </a:xfrm>
        </p:spPr>
        <p:txBody>
          <a:bodyPr/>
          <a:lstStyle/>
          <a:p>
            <a:pPr eaLnBrk="1" hangingPunct="1"/>
            <a:r>
              <a:rPr lang="en-US" sz="3200" dirty="0" smtClean="0">
                <a:solidFill>
                  <a:srgbClr val="6699FF"/>
                </a:solidFill>
                <a:latin typeface="+mn-lt"/>
                <a:cs typeface="Times New Roman" pitchFamily="18" charset="0"/>
              </a:rPr>
              <a:t>Overview of Formula Construction (Cont.)</a:t>
            </a:r>
          </a:p>
        </p:txBody>
      </p:sp>
      <p:sp>
        <p:nvSpPr>
          <p:cNvPr id="161795" name="Rectangle 3"/>
          <p:cNvSpPr>
            <a:spLocks noGrp="1" noChangeArrowheads="1"/>
          </p:cNvSpPr>
          <p:nvPr>
            <p:ph idx="1"/>
          </p:nvPr>
        </p:nvSpPr>
        <p:spPr>
          <a:xfrm>
            <a:off x="76200" y="1752600"/>
            <a:ext cx="7696200" cy="3962400"/>
          </a:xfrm>
        </p:spPr>
        <p:txBody>
          <a:bodyPr/>
          <a:lstStyle/>
          <a:p>
            <a:pPr eaLnBrk="1" hangingPunct="1">
              <a:buFont typeface="Wingdings" pitchFamily="2" charset="2"/>
              <a:buNone/>
            </a:pPr>
            <a:r>
              <a:rPr lang="en-US" u="sng" dirty="0" smtClean="0">
                <a:cs typeface="Times New Roman" pitchFamily="18" charset="0"/>
              </a:rPr>
              <a:t>Total Adjusted Capital (Continued):</a:t>
            </a:r>
          </a:p>
          <a:p>
            <a:pPr lvl="1" eaLnBrk="1" hangingPunct="1">
              <a:buSzPct val="70000"/>
              <a:buFont typeface="Wingdings" pitchFamily="2" charset="2"/>
              <a:buChar char="Ø"/>
            </a:pPr>
            <a:r>
              <a:rPr lang="en-US" dirty="0" smtClean="0">
                <a:cs typeface="Times New Roman" pitchFamily="18" charset="0"/>
              </a:rPr>
              <a:t>Tax Sensitivity Total Adjusted Capital</a:t>
            </a:r>
          </a:p>
          <a:p>
            <a:pPr lvl="2" eaLnBrk="1" hangingPunct="1">
              <a:buSzPct val="70000"/>
              <a:buFont typeface="Wingdings" pitchFamily="2" charset="2"/>
              <a:buChar char="Ø"/>
            </a:pPr>
            <a:r>
              <a:rPr lang="en-US" sz="1800" dirty="0" smtClean="0">
                <a:cs typeface="Times New Roman" pitchFamily="18" charset="0"/>
              </a:rPr>
              <a:t>Total Adjusted Capital + Additional Adjustments</a:t>
            </a:r>
          </a:p>
          <a:p>
            <a:pPr lvl="3" eaLnBrk="1" hangingPunct="1">
              <a:buSzPct val="70000"/>
              <a:buFont typeface="Wingdings" pitchFamily="2" charset="2"/>
              <a:buChar char="Ø"/>
            </a:pPr>
            <a:r>
              <a:rPr lang="en-US" sz="1800" dirty="0" smtClean="0">
                <a:cs typeface="Times New Roman" pitchFamily="18" charset="0"/>
              </a:rPr>
              <a:t>DTA, DTL</a:t>
            </a:r>
          </a:p>
          <a:p>
            <a:pPr lvl="3" eaLnBrk="1" hangingPunct="1">
              <a:buSzPct val="70000"/>
              <a:buFont typeface="Wingdings" pitchFamily="2" charset="2"/>
              <a:buChar char="Ø"/>
            </a:pPr>
            <a:r>
              <a:rPr lang="en-US" sz="1800" dirty="0" smtClean="0">
                <a:cs typeface="Times New Roman" pitchFamily="18" charset="0"/>
              </a:rPr>
              <a:t>Subsidiary DTA, DTL</a:t>
            </a:r>
          </a:p>
          <a:p>
            <a:pPr lvl="2" eaLnBrk="1" hangingPunct="1">
              <a:buSzPct val="70000"/>
              <a:buFont typeface="Wingdings" pitchFamily="2" charset="2"/>
              <a:buChar char="Ø"/>
            </a:pPr>
            <a:r>
              <a:rPr lang="en-US" sz="1800" dirty="0" smtClean="0">
                <a:cs typeface="Times New Roman" pitchFamily="18" charset="0"/>
              </a:rPr>
              <a:t>= FYI TAC</a:t>
            </a:r>
          </a:p>
          <a:p>
            <a:pPr lvl="1" eaLnBrk="1" hangingPunct="1">
              <a:buSzPct val="70000"/>
              <a:buFont typeface="Wingdings" pitchFamily="2" charset="2"/>
              <a:buChar char="Ø"/>
            </a:pPr>
            <a:r>
              <a:rPr lang="en-US" dirty="0" smtClean="0">
                <a:cs typeface="Times New Roman" pitchFamily="18" charset="0"/>
              </a:rPr>
              <a:t>Additional Sensitivity Tests</a:t>
            </a:r>
          </a:p>
          <a:p>
            <a:pPr lvl="2" eaLnBrk="1" hangingPunct="1">
              <a:buSzPct val="70000"/>
              <a:buFont typeface="Wingdings" pitchFamily="2" charset="2"/>
              <a:buChar char="Ø"/>
            </a:pPr>
            <a:r>
              <a:rPr lang="en-US" sz="1800" dirty="0" smtClean="0">
                <a:cs typeface="Times New Roman" pitchFamily="18" charset="0"/>
              </a:rPr>
              <a:t>Remove Surplus Notes</a:t>
            </a:r>
          </a:p>
          <a:p>
            <a:pPr lvl="2" eaLnBrk="1" hangingPunct="1">
              <a:buSzPct val="70000"/>
              <a:buFont typeface="Wingdings" pitchFamily="2" charset="2"/>
              <a:buChar char="Ø"/>
            </a:pPr>
            <a:r>
              <a:rPr lang="en-US" sz="1800" dirty="0" smtClean="0">
                <a:cs typeface="Times New Roman" pitchFamily="18" charset="0"/>
              </a:rPr>
              <a:t>Additional Charge for Off-Balance Sheet Items</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76200" y="304800"/>
            <a:ext cx="6248400" cy="914400"/>
          </a:xfrm>
        </p:spPr>
        <p:txBody>
          <a:bodyPr/>
          <a:lstStyle/>
          <a:p>
            <a:pPr eaLnBrk="1" hangingPunct="1"/>
            <a:r>
              <a:rPr lang="en-US" sz="3200" dirty="0" smtClean="0">
                <a:solidFill>
                  <a:srgbClr val="6699FF"/>
                </a:solidFill>
                <a:latin typeface="+mn-lt"/>
                <a:cs typeface="Times New Roman" pitchFamily="18" charset="0"/>
              </a:rPr>
              <a:t>Overview of Formula Construction (Cont.)</a:t>
            </a:r>
          </a:p>
        </p:txBody>
      </p:sp>
      <p:sp>
        <p:nvSpPr>
          <p:cNvPr id="23555" name="Rectangle 3"/>
          <p:cNvSpPr>
            <a:spLocks noGrp="1" noChangeArrowheads="1"/>
          </p:cNvSpPr>
          <p:nvPr>
            <p:ph idx="1"/>
          </p:nvPr>
        </p:nvSpPr>
        <p:spPr>
          <a:xfrm>
            <a:off x="76200" y="1371600"/>
            <a:ext cx="7543800" cy="5257800"/>
          </a:xfrm>
        </p:spPr>
        <p:txBody>
          <a:bodyPr rtlCol="0">
            <a:normAutofit/>
          </a:bodyPr>
          <a:lstStyle/>
          <a:p>
            <a:pPr marL="274320" indent="-274320" eaLnBrk="1" fontAlgn="auto" hangingPunct="1">
              <a:lnSpc>
                <a:spcPct val="90000"/>
              </a:lnSpc>
              <a:spcAft>
                <a:spcPts val="0"/>
              </a:spcAft>
              <a:buFont typeface="Wingdings" pitchFamily="2" charset="2"/>
              <a:buNone/>
              <a:defRPr/>
            </a:pPr>
            <a:r>
              <a:rPr lang="en-US" u="sng" dirty="0" smtClean="0">
                <a:cs typeface="Times New Roman" pitchFamily="18" charset="0"/>
              </a:rPr>
              <a:t>Action/Control Levels</a:t>
            </a:r>
            <a:r>
              <a:rPr lang="en-US" dirty="0" smtClean="0">
                <a:cs typeface="Times New Roman" pitchFamily="18" charset="0"/>
              </a:rPr>
              <a:t>:</a:t>
            </a:r>
          </a:p>
          <a:p>
            <a:pPr marL="274320" indent="-274320" eaLnBrk="1" fontAlgn="auto" hangingPunct="1">
              <a:lnSpc>
                <a:spcPct val="90000"/>
              </a:lnSpc>
              <a:spcAft>
                <a:spcPts val="0"/>
              </a:spcAft>
              <a:buFont typeface="Wingdings" pitchFamily="2" charset="2"/>
              <a:buNone/>
              <a:defRPr/>
            </a:pPr>
            <a:endParaRPr lang="en-US" sz="1100" dirty="0" smtClean="0">
              <a:cs typeface="Times New Roman" pitchFamily="18" charset="0"/>
            </a:endParaRPr>
          </a:p>
          <a:p>
            <a:pPr marL="0" indent="0" eaLnBrk="1" fontAlgn="auto" hangingPunct="1">
              <a:lnSpc>
                <a:spcPct val="90000"/>
              </a:lnSpc>
              <a:spcAft>
                <a:spcPts val="0"/>
              </a:spcAft>
              <a:buFont typeface="Arial" pitchFamily="34" charset="0"/>
              <a:buNone/>
              <a:defRPr/>
            </a:pPr>
            <a:r>
              <a:rPr lang="en-US" sz="3000" dirty="0" smtClean="0">
                <a:cs typeface="Times New Roman" pitchFamily="18" charset="0"/>
              </a:rPr>
              <a:t>Authorized Control Level RBC (ACL RBC)</a:t>
            </a:r>
          </a:p>
          <a:p>
            <a:pPr marL="594360" lvl="1" indent="-274320" eaLnBrk="1" fontAlgn="auto" hangingPunct="1">
              <a:lnSpc>
                <a:spcPct val="90000"/>
              </a:lnSpc>
              <a:spcAft>
                <a:spcPts val="0"/>
              </a:spcAft>
              <a:buFont typeface="Wingdings" pitchFamily="2" charset="2"/>
              <a:buNone/>
              <a:defRPr/>
            </a:pPr>
            <a:r>
              <a:rPr lang="en-US" sz="3200" dirty="0" smtClean="0">
                <a:cs typeface="Times New Roman" pitchFamily="18" charset="0"/>
              </a:rPr>
              <a:t>= 50% of Calculation after Covariance</a:t>
            </a:r>
          </a:p>
          <a:p>
            <a:pPr marL="777240" lvl="1" indent="-457200" eaLnBrk="1" fontAlgn="auto" hangingPunct="1">
              <a:lnSpc>
                <a:spcPct val="90000"/>
              </a:lnSpc>
              <a:spcAft>
                <a:spcPts val="0"/>
              </a:spcAft>
              <a:buSzPct val="70000"/>
              <a:buFont typeface="Arial" pitchFamily="34" charset="0"/>
              <a:buChar char="•"/>
              <a:defRPr/>
            </a:pPr>
            <a:r>
              <a:rPr lang="en-US" dirty="0" smtClean="0">
                <a:cs typeface="Times New Roman" pitchFamily="18" charset="0"/>
              </a:rPr>
              <a:t>Company Action Level </a:t>
            </a:r>
          </a:p>
          <a:p>
            <a:pPr marL="795338" lvl="1" indent="0" eaLnBrk="1" fontAlgn="auto" hangingPunct="1">
              <a:lnSpc>
                <a:spcPct val="90000"/>
              </a:lnSpc>
              <a:spcAft>
                <a:spcPts val="0"/>
              </a:spcAft>
              <a:buSzPct val="70000"/>
              <a:buNone/>
              <a:defRPr/>
            </a:pPr>
            <a:r>
              <a:rPr lang="en-US" sz="2800" dirty="0" smtClean="0">
                <a:cs typeface="Times New Roman" pitchFamily="18" charset="0"/>
              </a:rPr>
              <a:t>= 200% of ACL RBC</a:t>
            </a:r>
          </a:p>
          <a:p>
            <a:pPr marL="777240" lvl="1" indent="-457200" eaLnBrk="1" fontAlgn="auto" hangingPunct="1">
              <a:lnSpc>
                <a:spcPct val="90000"/>
              </a:lnSpc>
              <a:spcAft>
                <a:spcPts val="0"/>
              </a:spcAft>
              <a:buSzPct val="70000"/>
              <a:buFont typeface="Arial" pitchFamily="34" charset="0"/>
              <a:buChar char="•"/>
              <a:defRPr/>
            </a:pPr>
            <a:r>
              <a:rPr lang="en-US" dirty="0" smtClean="0">
                <a:cs typeface="Times New Roman" pitchFamily="18" charset="0"/>
              </a:rPr>
              <a:t>Regulatory Action Level </a:t>
            </a:r>
          </a:p>
          <a:p>
            <a:pPr marL="795338" lvl="1" indent="0" eaLnBrk="1" fontAlgn="auto" hangingPunct="1">
              <a:lnSpc>
                <a:spcPct val="90000"/>
              </a:lnSpc>
              <a:spcAft>
                <a:spcPts val="0"/>
              </a:spcAft>
              <a:buNone/>
              <a:defRPr/>
            </a:pPr>
            <a:r>
              <a:rPr lang="en-US" sz="2800" dirty="0" smtClean="0">
                <a:cs typeface="Times New Roman" pitchFamily="18" charset="0"/>
              </a:rPr>
              <a:t>= 150% of ACL RBC</a:t>
            </a:r>
          </a:p>
          <a:p>
            <a:pPr marL="777240" lvl="1" indent="-457200" eaLnBrk="1" fontAlgn="auto" hangingPunct="1">
              <a:lnSpc>
                <a:spcPct val="90000"/>
              </a:lnSpc>
              <a:spcAft>
                <a:spcPts val="0"/>
              </a:spcAft>
              <a:buSzPct val="70000"/>
              <a:buFont typeface="Arial" pitchFamily="34" charset="0"/>
              <a:buChar char="•"/>
              <a:defRPr/>
            </a:pPr>
            <a:r>
              <a:rPr lang="en-US" dirty="0" smtClean="0">
                <a:cs typeface="Times New Roman" pitchFamily="18" charset="0"/>
              </a:rPr>
              <a:t>Authorized Control Level RBC</a:t>
            </a:r>
          </a:p>
          <a:p>
            <a:pPr marL="777240" lvl="1" indent="-457200" eaLnBrk="1" fontAlgn="auto" hangingPunct="1">
              <a:lnSpc>
                <a:spcPct val="90000"/>
              </a:lnSpc>
              <a:spcAft>
                <a:spcPts val="0"/>
              </a:spcAft>
              <a:buSzPct val="70000"/>
              <a:buFont typeface="Arial" pitchFamily="34" charset="0"/>
              <a:buChar char="•"/>
              <a:defRPr/>
            </a:pPr>
            <a:r>
              <a:rPr lang="en-US" dirty="0" smtClean="0">
                <a:cs typeface="Times New Roman" pitchFamily="18" charset="0"/>
              </a:rPr>
              <a:t>Mandatory Control Level </a:t>
            </a:r>
          </a:p>
          <a:p>
            <a:pPr marL="738188" lvl="1" indent="0" eaLnBrk="1" fontAlgn="auto" hangingPunct="1">
              <a:lnSpc>
                <a:spcPct val="90000"/>
              </a:lnSpc>
              <a:spcAft>
                <a:spcPts val="0"/>
              </a:spcAft>
              <a:buNone/>
              <a:defRPr/>
            </a:pPr>
            <a:r>
              <a:rPr lang="en-US" sz="2800" dirty="0" smtClean="0">
                <a:cs typeface="Times New Roman" pitchFamily="18" charset="0"/>
              </a:rPr>
              <a:t>= 70% of ACL RBC</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24</a:t>
            </a:fld>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050"/>
          <p:cNvSpPr>
            <a:spLocks noGrp="1" noChangeArrowheads="1"/>
          </p:cNvSpPr>
          <p:nvPr>
            <p:ph type="title"/>
          </p:nvPr>
        </p:nvSpPr>
        <p:spPr>
          <a:xfrm>
            <a:off x="76200" y="304800"/>
            <a:ext cx="5867400" cy="914400"/>
          </a:xfrm>
        </p:spPr>
        <p:txBody>
          <a:bodyPr/>
          <a:lstStyle/>
          <a:p>
            <a:pPr eaLnBrk="1" hangingPunct="1"/>
            <a:r>
              <a:rPr lang="en-US" sz="3200" dirty="0" smtClean="0">
                <a:solidFill>
                  <a:srgbClr val="6699FF"/>
                </a:solidFill>
                <a:latin typeface="+mn-lt"/>
                <a:cs typeface="Times New Roman" pitchFamily="18" charset="0"/>
              </a:rPr>
              <a:t>Overview of Formula Construction (Cont.)</a:t>
            </a:r>
          </a:p>
        </p:txBody>
      </p:sp>
      <p:sp>
        <p:nvSpPr>
          <p:cNvPr id="163843" name="Rectangle 2051"/>
          <p:cNvSpPr>
            <a:spLocks noGrp="1" noChangeArrowheads="1"/>
          </p:cNvSpPr>
          <p:nvPr>
            <p:ph idx="1"/>
          </p:nvPr>
        </p:nvSpPr>
        <p:spPr>
          <a:xfrm>
            <a:off x="76200" y="1676400"/>
            <a:ext cx="7620000" cy="4343400"/>
          </a:xfrm>
        </p:spPr>
        <p:txBody>
          <a:bodyPr/>
          <a:lstStyle/>
          <a:p>
            <a:pPr marL="0" indent="0" eaLnBrk="1" hangingPunct="1">
              <a:buFontTx/>
              <a:buNone/>
            </a:pPr>
            <a:r>
              <a:rPr lang="en-US" sz="2800" u="sng" dirty="0" smtClean="0">
                <a:cs typeface="Times New Roman" pitchFamily="18" charset="0"/>
              </a:rPr>
              <a:t>Comparison of Total Adjusted Capital (TAC) to Action Levels</a:t>
            </a:r>
            <a:r>
              <a:rPr lang="en-US" sz="2800" dirty="0" smtClean="0">
                <a:cs typeface="Times New Roman" pitchFamily="18" charset="0"/>
              </a:rPr>
              <a:t>:</a:t>
            </a:r>
          </a:p>
          <a:p>
            <a:pPr lvl="1" eaLnBrk="1" hangingPunct="1">
              <a:buSzPct val="70000"/>
              <a:buFont typeface="Wingdings" pitchFamily="2" charset="2"/>
              <a:buChar char="Ø"/>
            </a:pPr>
            <a:r>
              <a:rPr lang="en-US" dirty="0" smtClean="0">
                <a:cs typeface="Times New Roman" pitchFamily="18" charset="0"/>
              </a:rPr>
              <a:t>“Official” TAC, </a:t>
            </a:r>
            <a:r>
              <a:rPr lang="en-US" u="sng" dirty="0" smtClean="0">
                <a:cs typeface="Times New Roman" pitchFamily="18" charset="0"/>
              </a:rPr>
              <a:t>NOT</a:t>
            </a:r>
            <a:r>
              <a:rPr lang="en-US" dirty="0" smtClean="0">
                <a:cs typeface="Times New Roman" pitchFamily="18" charset="0"/>
              </a:rPr>
              <a:t> (Tax) Sensitivity TAC</a:t>
            </a:r>
          </a:p>
          <a:p>
            <a:pPr lvl="1" eaLnBrk="1" hangingPunct="1">
              <a:buSzPct val="70000"/>
              <a:buFont typeface="Wingdings" pitchFamily="2" charset="2"/>
              <a:buChar char="Ø"/>
            </a:pPr>
            <a:r>
              <a:rPr lang="en-US" dirty="0" smtClean="0">
                <a:cs typeface="Times New Roman" pitchFamily="18" charset="0"/>
              </a:rPr>
              <a:t>Level of Action Indicators</a:t>
            </a:r>
          </a:p>
          <a:p>
            <a:pPr lvl="3" eaLnBrk="1" hangingPunct="1">
              <a:buSzPct val="70000"/>
              <a:buFont typeface="Wingdings" pitchFamily="2" charset="2"/>
              <a:buChar char="Ø"/>
            </a:pPr>
            <a:r>
              <a:rPr lang="en-US" sz="1800" dirty="0" smtClean="0">
                <a:cs typeface="Times New Roman" pitchFamily="18" charset="0"/>
              </a:rPr>
              <a:t>None</a:t>
            </a:r>
          </a:p>
          <a:p>
            <a:pPr lvl="3" eaLnBrk="1" hangingPunct="1">
              <a:buSzPct val="70000"/>
              <a:buFont typeface="Wingdings" pitchFamily="2" charset="2"/>
              <a:buChar char="Ø"/>
            </a:pPr>
            <a:r>
              <a:rPr lang="en-US" sz="1800" dirty="0" smtClean="0">
                <a:cs typeface="Times New Roman" pitchFamily="18" charset="0"/>
              </a:rPr>
              <a:t>Company Action Level</a:t>
            </a:r>
          </a:p>
          <a:p>
            <a:pPr lvl="3" eaLnBrk="1" hangingPunct="1">
              <a:buSzPct val="70000"/>
              <a:buFont typeface="Wingdings" pitchFamily="2" charset="2"/>
              <a:buChar char="Ø"/>
            </a:pPr>
            <a:r>
              <a:rPr lang="en-US" sz="1800" dirty="0" smtClean="0">
                <a:cs typeface="Times New Roman" pitchFamily="18" charset="0"/>
              </a:rPr>
              <a:t>Regulatory Action Level</a:t>
            </a:r>
          </a:p>
          <a:p>
            <a:pPr lvl="3" eaLnBrk="1" hangingPunct="1">
              <a:buSzPct val="70000"/>
              <a:buFont typeface="Wingdings" pitchFamily="2" charset="2"/>
              <a:buChar char="Ø"/>
            </a:pPr>
            <a:r>
              <a:rPr lang="en-US" sz="1800" dirty="0" smtClean="0">
                <a:cs typeface="Times New Roman" pitchFamily="18" charset="0"/>
              </a:rPr>
              <a:t>Authorized Control Level</a:t>
            </a:r>
          </a:p>
          <a:p>
            <a:pPr lvl="3" eaLnBrk="1" hangingPunct="1">
              <a:buSzPct val="70000"/>
              <a:buFont typeface="Wingdings" pitchFamily="2" charset="2"/>
              <a:buChar char="Ø"/>
            </a:pPr>
            <a:r>
              <a:rPr lang="en-US" sz="1800" dirty="0" smtClean="0">
                <a:cs typeface="Times New Roman" pitchFamily="18" charset="0"/>
              </a:rPr>
              <a:t>Mandatory Control Level</a:t>
            </a:r>
          </a:p>
          <a:p>
            <a:pPr lvl="1" eaLnBrk="1" hangingPunct="1">
              <a:buSzPct val="70000"/>
              <a:buFont typeface="Wingdings" pitchFamily="2" charset="2"/>
              <a:buChar char="Ø"/>
            </a:pPr>
            <a:r>
              <a:rPr lang="en-US" dirty="0" smtClean="0">
                <a:cs typeface="Times New Roman" pitchFamily="18" charset="0"/>
              </a:rPr>
              <a:t>RBC Ratio = TAC/ACL RBC</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25</a:t>
            </a:fld>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026"/>
          <p:cNvSpPr>
            <a:spLocks noGrp="1" noChangeArrowheads="1"/>
          </p:cNvSpPr>
          <p:nvPr>
            <p:ph type="title"/>
          </p:nvPr>
        </p:nvSpPr>
        <p:spPr>
          <a:xfrm>
            <a:off x="76200" y="304800"/>
            <a:ext cx="5791200" cy="990600"/>
          </a:xfrm>
        </p:spPr>
        <p:txBody>
          <a:bodyPr/>
          <a:lstStyle/>
          <a:p>
            <a:pPr eaLnBrk="1" hangingPunct="1"/>
            <a:r>
              <a:rPr lang="en-US" sz="3200" dirty="0" smtClean="0">
                <a:solidFill>
                  <a:srgbClr val="6699FF"/>
                </a:solidFill>
                <a:latin typeface="+mn-lt"/>
                <a:cs typeface="Times New Roman" pitchFamily="18" charset="0"/>
              </a:rPr>
              <a:t>Overview of RBC Model Laws</a:t>
            </a:r>
          </a:p>
        </p:txBody>
      </p:sp>
      <p:sp>
        <p:nvSpPr>
          <p:cNvPr id="27651" name="Rectangle 1027"/>
          <p:cNvSpPr>
            <a:spLocks noGrp="1" noChangeArrowheads="1"/>
          </p:cNvSpPr>
          <p:nvPr>
            <p:ph idx="1"/>
          </p:nvPr>
        </p:nvSpPr>
        <p:spPr>
          <a:xfrm>
            <a:off x="76200" y="1676400"/>
            <a:ext cx="8077200" cy="5105400"/>
          </a:xfrm>
        </p:spPr>
        <p:txBody>
          <a:bodyPr rtlCol="0">
            <a:noAutofit/>
          </a:bodyPr>
          <a:lstStyle/>
          <a:p>
            <a:pPr marL="91440" lvl="1" indent="0" eaLnBrk="1" fontAlgn="auto" hangingPunct="1">
              <a:spcAft>
                <a:spcPts val="0"/>
              </a:spcAft>
              <a:buFont typeface="Arial" pitchFamily="34" charset="0"/>
              <a:buNone/>
              <a:defRPr/>
            </a:pPr>
            <a:r>
              <a:rPr lang="en-US" u="sng" dirty="0" smtClean="0"/>
              <a:t>Section 3 - Company Action Level Event:</a:t>
            </a:r>
          </a:p>
          <a:p>
            <a:pPr marL="91440" lvl="1" indent="0" eaLnBrk="1" fontAlgn="auto" hangingPunct="1">
              <a:spcAft>
                <a:spcPts val="0"/>
              </a:spcAft>
              <a:buFont typeface="Arial" pitchFamily="34" charset="0"/>
              <a:buNone/>
              <a:defRPr/>
            </a:pPr>
            <a:endParaRPr lang="en-US" sz="1050" u="sng" dirty="0" smtClean="0"/>
          </a:p>
          <a:p>
            <a:pPr marL="228600" lvl="2" eaLnBrk="1" fontAlgn="auto" hangingPunct="1">
              <a:spcAft>
                <a:spcPts val="0"/>
              </a:spcAft>
              <a:defRPr/>
            </a:pPr>
            <a:r>
              <a:rPr lang="en-US" sz="3200" dirty="0" smtClean="0"/>
              <a:t>TAC &gt;= Regulatory Action Level RBC but</a:t>
            </a:r>
          </a:p>
          <a:p>
            <a:pPr marL="228600" lvl="2" eaLnBrk="1" fontAlgn="auto" hangingPunct="1">
              <a:spcAft>
                <a:spcPts val="0"/>
              </a:spcAft>
              <a:defRPr/>
            </a:pPr>
            <a:r>
              <a:rPr lang="en-US" sz="3200" dirty="0" smtClean="0"/>
              <a:t>TAC &lt; Company Action Level RBC</a:t>
            </a:r>
          </a:p>
          <a:p>
            <a:pPr marL="0" lvl="1" indent="0" eaLnBrk="1" fontAlgn="auto" hangingPunct="1">
              <a:spcAft>
                <a:spcPts val="0"/>
              </a:spcAft>
              <a:buFont typeface="Wingdings" pitchFamily="2" charset="2"/>
              <a:buNone/>
              <a:defRPr/>
            </a:pPr>
            <a:r>
              <a:rPr lang="en-US" dirty="0" smtClean="0"/>
              <a:t>  </a:t>
            </a:r>
            <a:r>
              <a:rPr lang="en-US" dirty="0" smtClean="0">
                <a:solidFill>
                  <a:srgbClr val="C00000"/>
                </a:solidFill>
              </a:rPr>
              <a:t>OR</a:t>
            </a:r>
          </a:p>
          <a:p>
            <a:pPr marL="228600" lvl="2" eaLnBrk="1" fontAlgn="auto" hangingPunct="1">
              <a:spcAft>
                <a:spcPts val="0"/>
              </a:spcAft>
              <a:defRPr/>
            </a:pPr>
            <a:r>
              <a:rPr lang="en-US" sz="3000" dirty="0" smtClean="0"/>
              <a:t>Trend Test Triggered</a:t>
            </a:r>
          </a:p>
          <a:p>
            <a:pPr marL="0" lvl="1" indent="0" eaLnBrk="1" fontAlgn="auto" hangingPunct="1">
              <a:spcAft>
                <a:spcPts val="0"/>
              </a:spcAft>
              <a:buFont typeface="Arial" pitchFamily="34" charset="0"/>
              <a:buNone/>
              <a:defRPr/>
            </a:pPr>
            <a:r>
              <a:rPr lang="en-US" sz="3200" dirty="0"/>
              <a:t> </a:t>
            </a:r>
            <a:r>
              <a:rPr lang="en-US" sz="3200" dirty="0" smtClean="0"/>
              <a:t> = </a:t>
            </a:r>
          </a:p>
          <a:p>
            <a:pPr marL="228600" lvl="2" eaLnBrk="1" fontAlgn="auto" hangingPunct="1">
              <a:spcAft>
                <a:spcPts val="0"/>
              </a:spcAft>
              <a:defRPr/>
            </a:pPr>
            <a:r>
              <a:rPr lang="en-US" sz="3000" dirty="0" smtClean="0"/>
              <a:t>Insurer Submits RBC Plan to Commissioner</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4098"/>
          <p:cNvSpPr>
            <a:spLocks noGrp="1" noChangeArrowheads="1"/>
          </p:cNvSpPr>
          <p:nvPr>
            <p:ph type="title"/>
          </p:nvPr>
        </p:nvSpPr>
        <p:spPr>
          <a:xfrm>
            <a:off x="76200" y="304800"/>
            <a:ext cx="6248400" cy="914400"/>
          </a:xfrm>
        </p:spPr>
        <p:txBody>
          <a:bodyPr/>
          <a:lstStyle/>
          <a:p>
            <a:pPr eaLnBrk="1" hangingPunct="1"/>
            <a:r>
              <a:rPr lang="en-US" sz="3200" dirty="0" smtClean="0">
                <a:solidFill>
                  <a:srgbClr val="6699FF"/>
                </a:solidFill>
                <a:latin typeface="+mn-lt"/>
                <a:cs typeface="Times New Roman" pitchFamily="18" charset="0"/>
              </a:rPr>
              <a:t>Overview of RBC Model Laws (Cont.)</a:t>
            </a:r>
          </a:p>
        </p:txBody>
      </p:sp>
      <p:sp>
        <p:nvSpPr>
          <p:cNvPr id="28675" name="Rectangle 4099"/>
          <p:cNvSpPr>
            <a:spLocks noGrp="1" noChangeArrowheads="1"/>
          </p:cNvSpPr>
          <p:nvPr>
            <p:ph idx="1"/>
          </p:nvPr>
        </p:nvSpPr>
        <p:spPr>
          <a:xfrm>
            <a:off x="76200" y="1143000"/>
            <a:ext cx="7848600" cy="5562600"/>
          </a:xfrm>
        </p:spPr>
        <p:txBody>
          <a:bodyPr rtlCol="0">
            <a:normAutofit/>
          </a:bodyPr>
          <a:lstStyle/>
          <a:p>
            <a:pPr marL="0" indent="0" eaLnBrk="1" fontAlgn="auto" hangingPunct="1">
              <a:spcAft>
                <a:spcPts val="0"/>
              </a:spcAft>
              <a:buFont typeface="Arial" pitchFamily="34" charset="0"/>
              <a:buNone/>
              <a:defRPr/>
            </a:pPr>
            <a:r>
              <a:rPr lang="en-US" sz="2600" u="sng" dirty="0" smtClean="0"/>
              <a:t>RBC Plan:</a:t>
            </a:r>
          </a:p>
          <a:p>
            <a:pPr marL="868680" lvl="2" eaLnBrk="1" fontAlgn="auto" hangingPunct="1">
              <a:spcAft>
                <a:spcPts val="0"/>
              </a:spcAft>
              <a:defRPr/>
            </a:pPr>
            <a:r>
              <a:rPr lang="en-US" dirty="0" smtClean="0"/>
              <a:t>Identify Conditions</a:t>
            </a:r>
          </a:p>
          <a:p>
            <a:pPr marL="868680" lvl="2" eaLnBrk="1" fontAlgn="auto" hangingPunct="1">
              <a:spcAft>
                <a:spcPts val="0"/>
              </a:spcAft>
              <a:defRPr/>
            </a:pPr>
            <a:r>
              <a:rPr lang="en-US" dirty="0" smtClean="0"/>
              <a:t>Proposed Corrective Actions</a:t>
            </a:r>
          </a:p>
          <a:p>
            <a:pPr marL="868680" lvl="2" eaLnBrk="1" fontAlgn="auto" hangingPunct="1">
              <a:spcAft>
                <a:spcPts val="0"/>
              </a:spcAft>
              <a:defRPr/>
            </a:pPr>
            <a:r>
              <a:rPr lang="en-US" dirty="0" smtClean="0"/>
              <a:t>Current + 4 Year Financial Projections</a:t>
            </a:r>
          </a:p>
          <a:p>
            <a:pPr marL="868680" lvl="2" eaLnBrk="1" fontAlgn="auto" hangingPunct="1">
              <a:spcAft>
                <a:spcPts val="0"/>
              </a:spcAft>
              <a:defRPr/>
            </a:pPr>
            <a:r>
              <a:rPr lang="en-US" dirty="0" smtClean="0"/>
              <a:t>Key Assumptions for Projections</a:t>
            </a:r>
          </a:p>
          <a:p>
            <a:pPr marL="868680" lvl="2" eaLnBrk="1" fontAlgn="auto" hangingPunct="1">
              <a:spcAft>
                <a:spcPts val="0"/>
              </a:spcAft>
              <a:defRPr/>
            </a:pPr>
            <a:r>
              <a:rPr lang="en-US" dirty="0" smtClean="0"/>
              <a:t>Quality of &amp; Problems with Insurer’s Business</a:t>
            </a:r>
          </a:p>
          <a:p>
            <a:pPr marL="868680" lvl="2" eaLnBrk="1" fontAlgn="auto" hangingPunct="1">
              <a:spcAft>
                <a:spcPts val="0"/>
              </a:spcAft>
              <a:defRPr/>
            </a:pPr>
            <a:r>
              <a:rPr lang="en-US" dirty="0" smtClean="0"/>
              <a:t>Submitted within 45 Days of Company Action Level Event</a:t>
            </a:r>
          </a:p>
          <a:p>
            <a:pPr marL="640080" lvl="2" indent="0" eaLnBrk="1" fontAlgn="auto" hangingPunct="1">
              <a:spcAft>
                <a:spcPts val="0"/>
              </a:spcAft>
              <a:buFont typeface="Arial" pitchFamily="34" charset="0"/>
              <a:buNone/>
              <a:defRPr/>
            </a:pPr>
            <a:endParaRPr lang="en-US" sz="1000" dirty="0" smtClean="0"/>
          </a:p>
          <a:p>
            <a:pPr marL="0" indent="0" eaLnBrk="1" fontAlgn="auto" hangingPunct="1">
              <a:spcAft>
                <a:spcPts val="0"/>
              </a:spcAft>
              <a:buFont typeface="Arial" pitchFamily="34" charset="0"/>
              <a:buNone/>
              <a:defRPr/>
            </a:pPr>
            <a:r>
              <a:rPr lang="en-US" sz="2600" u="sng" dirty="0" smtClean="0"/>
              <a:t>Commissioner Response to RBC Plan (60 Days):</a:t>
            </a:r>
          </a:p>
          <a:p>
            <a:pPr marL="868680" lvl="2" eaLnBrk="1" fontAlgn="auto" hangingPunct="1">
              <a:spcAft>
                <a:spcPts val="0"/>
              </a:spcAft>
              <a:defRPr/>
            </a:pPr>
            <a:r>
              <a:rPr lang="en-US" dirty="0" smtClean="0"/>
              <a:t>Plan to be Implemented, or</a:t>
            </a:r>
          </a:p>
          <a:p>
            <a:pPr marL="868680" lvl="2" eaLnBrk="1" fontAlgn="auto" hangingPunct="1">
              <a:spcAft>
                <a:spcPts val="0"/>
              </a:spcAft>
              <a:defRPr/>
            </a:pPr>
            <a:r>
              <a:rPr lang="en-US" dirty="0" smtClean="0"/>
              <a:t>Unsatisfactory (Revised RBC Plan or Reg. A.L. Event)</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050"/>
          <p:cNvSpPr>
            <a:spLocks noGrp="1" noChangeArrowheads="1"/>
          </p:cNvSpPr>
          <p:nvPr>
            <p:ph type="title"/>
          </p:nvPr>
        </p:nvSpPr>
        <p:spPr>
          <a:xfrm>
            <a:off x="76200" y="304800"/>
            <a:ext cx="6019800" cy="914400"/>
          </a:xfrm>
        </p:spPr>
        <p:txBody>
          <a:bodyPr/>
          <a:lstStyle/>
          <a:p>
            <a:pPr eaLnBrk="1" hangingPunct="1"/>
            <a:r>
              <a:rPr lang="en-US" sz="3200" dirty="0" smtClean="0">
                <a:solidFill>
                  <a:srgbClr val="6699FF"/>
                </a:solidFill>
                <a:latin typeface="+mn-lt"/>
                <a:cs typeface="Times New Roman" pitchFamily="18" charset="0"/>
              </a:rPr>
              <a:t>Overview of RBC Model Laws (Cont.)</a:t>
            </a:r>
          </a:p>
        </p:txBody>
      </p:sp>
      <p:sp>
        <p:nvSpPr>
          <p:cNvPr id="166915" name="Rectangle 2051"/>
          <p:cNvSpPr>
            <a:spLocks noGrp="1" noChangeArrowheads="1"/>
          </p:cNvSpPr>
          <p:nvPr>
            <p:ph idx="1"/>
          </p:nvPr>
        </p:nvSpPr>
        <p:spPr>
          <a:xfrm>
            <a:off x="76200" y="1676400"/>
            <a:ext cx="8305800" cy="4114800"/>
          </a:xfrm>
        </p:spPr>
        <p:txBody>
          <a:bodyPr/>
          <a:lstStyle/>
          <a:p>
            <a:pPr marL="0" indent="0" eaLnBrk="1" hangingPunct="1">
              <a:buFontTx/>
              <a:buNone/>
            </a:pPr>
            <a:r>
              <a:rPr lang="en-US" u="sng" dirty="0" smtClean="0"/>
              <a:t>Section 4 - Regulatory Action Level Event:</a:t>
            </a:r>
          </a:p>
          <a:p>
            <a:pPr marL="0" indent="0" eaLnBrk="1" hangingPunct="1">
              <a:buFontTx/>
              <a:buNone/>
            </a:pPr>
            <a:endParaRPr lang="en-US" sz="1000" u="sng" dirty="0" smtClean="0"/>
          </a:p>
          <a:p>
            <a:pPr lvl="1" eaLnBrk="1" hangingPunct="1">
              <a:buSzPct val="70000"/>
              <a:buFont typeface="Wingdings" pitchFamily="2" charset="2"/>
              <a:buChar char="Ø"/>
            </a:pPr>
            <a:r>
              <a:rPr lang="en-US" sz="2400" dirty="0" smtClean="0"/>
              <a:t>TAC &gt;= Authorized Control Level RBC but</a:t>
            </a:r>
          </a:p>
          <a:p>
            <a:pPr lvl="1" eaLnBrk="1" hangingPunct="1">
              <a:buSzPct val="70000"/>
              <a:buFont typeface="Wingdings" pitchFamily="2" charset="2"/>
              <a:buChar char="Ø"/>
            </a:pPr>
            <a:r>
              <a:rPr lang="en-US" sz="2400" dirty="0" smtClean="0"/>
              <a:t>TAC &lt; Regulatory Action Level RBC</a:t>
            </a:r>
          </a:p>
          <a:p>
            <a:pPr marL="457200" lvl="1" indent="0" eaLnBrk="1" hangingPunct="1">
              <a:buSzPct val="70000"/>
              <a:buNone/>
            </a:pPr>
            <a:r>
              <a:rPr lang="en-US" sz="2400" dirty="0" smtClean="0"/>
              <a:t>  =</a:t>
            </a:r>
          </a:p>
          <a:p>
            <a:pPr lvl="1" eaLnBrk="1" hangingPunct="1">
              <a:buSzPct val="70000"/>
              <a:buFont typeface="Wingdings" pitchFamily="2" charset="2"/>
              <a:buChar char="Ø"/>
            </a:pPr>
            <a:r>
              <a:rPr lang="en-US" sz="2400" dirty="0" smtClean="0"/>
              <a:t>RBC Plan (within 45 days) to Commissioner AND</a:t>
            </a:r>
          </a:p>
          <a:p>
            <a:pPr lvl="1" eaLnBrk="1" hangingPunct="1">
              <a:buSzPct val="70000"/>
              <a:buFont typeface="Wingdings" pitchFamily="2" charset="2"/>
              <a:buChar char="Ø"/>
            </a:pPr>
            <a:r>
              <a:rPr lang="en-US" sz="2400" dirty="0" smtClean="0"/>
              <a:t>Commissioner Examination or Analysis AND</a:t>
            </a:r>
          </a:p>
          <a:p>
            <a:pPr lvl="1" eaLnBrk="1" hangingPunct="1">
              <a:buSzPct val="70000"/>
              <a:buFont typeface="Wingdings" pitchFamily="2" charset="2"/>
              <a:buChar char="Ø"/>
            </a:pPr>
            <a:r>
              <a:rPr lang="en-US" sz="2400" dirty="0" smtClean="0"/>
              <a:t>Commissioner’s Order for Corrective Actions AND</a:t>
            </a:r>
          </a:p>
          <a:p>
            <a:pPr lvl="1" eaLnBrk="1" hangingPunct="1">
              <a:buSzPct val="70000"/>
              <a:buFont typeface="Wingdings" pitchFamily="2" charset="2"/>
              <a:buChar char="Ø"/>
            </a:pPr>
            <a:r>
              <a:rPr lang="en-US" sz="2400" dirty="0" smtClean="0"/>
              <a:t>Experts to Review RBC Plan at Insurer’s Expense</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28</a:t>
            </a:fld>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52400" y="533400"/>
            <a:ext cx="6248400" cy="914400"/>
          </a:xfrm>
        </p:spPr>
        <p:txBody>
          <a:bodyPr/>
          <a:lstStyle/>
          <a:p>
            <a:pPr eaLnBrk="1" hangingPunct="1"/>
            <a:r>
              <a:rPr lang="en-US" sz="3200" dirty="0" smtClean="0">
                <a:solidFill>
                  <a:srgbClr val="6699FF"/>
                </a:solidFill>
                <a:latin typeface="+mn-lt"/>
                <a:cs typeface="Times New Roman" pitchFamily="18" charset="0"/>
              </a:rPr>
              <a:t>Overview of RBC Model Laws (Cont.)</a:t>
            </a:r>
          </a:p>
        </p:txBody>
      </p:sp>
      <p:sp>
        <p:nvSpPr>
          <p:cNvPr id="30723" name="Rectangle 3"/>
          <p:cNvSpPr>
            <a:spLocks noGrp="1" noChangeArrowheads="1"/>
          </p:cNvSpPr>
          <p:nvPr>
            <p:ph idx="1"/>
          </p:nvPr>
        </p:nvSpPr>
        <p:spPr>
          <a:xfrm>
            <a:off x="152400" y="1752600"/>
            <a:ext cx="8229600" cy="4191000"/>
          </a:xfrm>
        </p:spPr>
        <p:txBody>
          <a:bodyPr rtlCol="0">
            <a:noAutofit/>
          </a:bodyPr>
          <a:lstStyle/>
          <a:p>
            <a:pPr marL="320040" lvl="1" indent="0" eaLnBrk="1" fontAlgn="auto" hangingPunct="1">
              <a:lnSpc>
                <a:spcPct val="85000"/>
              </a:lnSpc>
              <a:spcAft>
                <a:spcPts val="0"/>
              </a:spcAft>
              <a:buFont typeface="Arial" pitchFamily="34" charset="0"/>
              <a:buNone/>
              <a:defRPr/>
            </a:pPr>
            <a:r>
              <a:rPr lang="en-US" sz="3000" u="sng" dirty="0" smtClean="0"/>
              <a:t>Section 5 - Authorized Control Level Event:</a:t>
            </a:r>
          </a:p>
          <a:p>
            <a:pPr marL="320040" lvl="1" indent="0" eaLnBrk="1" fontAlgn="auto" hangingPunct="1">
              <a:lnSpc>
                <a:spcPct val="85000"/>
              </a:lnSpc>
              <a:spcAft>
                <a:spcPts val="0"/>
              </a:spcAft>
              <a:buFont typeface="Arial" pitchFamily="34" charset="0"/>
              <a:buNone/>
              <a:defRPr/>
            </a:pPr>
            <a:endParaRPr lang="en-US" sz="1000" u="sng" dirty="0" smtClean="0"/>
          </a:p>
          <a:p>
            <a:pPr marL="662940" lvl="1" indent="-342900" eaLnBrk="1" fontAlgn="auto" hangingPunct="1">
              <a:lnSpc>
                <a:spcPct val="85000"/>
              </a:lnSpc>
              <a:spcAft>
                <a:spcPts val="0"/>
              </a:spcAft>
              <a:buSzPct val="70000"/>
              <a:buFont typeface="Wingdings" pitchFamily="2" charset="2"/>
              <a:buChar char="Ø"/>
              <a:defRPr/>
            </a:pPr>
            <a:r>
              <a:rPr lang="en-US" sz="2400" dirty="0" smtClean="0"/>
              <a:t>TAC &gt;= Mandatory Control Level RBC but</a:t>
            </a:r>
          </a:p>
          <a:p>
            <a:pPr marL="662940" lvl="1" indent="-342900" eaLnBrk="1" fontAlgn="auto" hangingPunct="1">
              <a:lnSpc>
                <a:spcPct val="85000"/>
              </a:lnSpc>
              <a:spcAft>
                <a:spcPts val="0"/>
              </a:spcAft>
              <a:buSzPct val="70000"/>
              <a:buFont typeface="Wingdings" pitchFamily="2" charset="2"/>
              <a:buChar char="Ø"/>
              <a:defRPr/>
            </a:pPr>
            <a:r>
              <a:rPr lang="en-US" sz="2400" dirty="0" smtClean="0"/>
              <a:t>TAC &lt; Authorized Control Level RBC</a:t>
            </a:r>
          </a:p>
          <a:p>
            <a:pPr marL="114300" lvl="1" indent="0" eaLnBrk="1" fontAlgn="auto" hangingPunct="1">
              <a:lnSpc>
                <a:spcPct val="85000"/>
              </a:lnSpc>
              <a:spcAft>
                <a:spcPts val="0"/>
              </a:spcAft>
              <a:buSzPct val="70000"/>
              <a:buNone/>
              <a:defRPr/>
            </a:pPr>
            <a:r>
              <a:rPr lang="en-US" sz="2400" dirty="0" smtClean="0"/>
              <a:t>=</a:t>
            </a:r>
          </a:p>
          <a:p>
            <a:pPr marL="662940" lvl="1" indent="-342900" eaLnBrk="1" fontAlgn="auto" hangingPunct="1">
              <a:lnSpc>
                <a:spcPct val="85000"/>
              </a:lnSpc>
              <a:spcAft>
                <a:spcPts val="0"/>
              </a:spcAft>
              <a:buSzPct val="70000"/>
              <a:buFont typeface="Wingdings" pitchFamily="2" charset="2"/>
              <a:buChar char="Ø"/>
              <a:defRPr/>
            </a:pPr>
            <a:r>
              <a:rPr lang="en-US" sz="2400" dirty="0" smtClean="0"/>
              <a:t>RBC Plan (within 45 days) to Commissioner AND</a:t>
            </a:r>
          </a:p>
          <a:p>
            <a:pPr marL="662940" lvl="1" indent="-342900" eaLnBrk="1" fontAlgn="auto" hangingPunct="1">
              <a:lnSpc>
                <a:spcPct val="85000"/>
              </a:lnSpc>
              <a:spcAft>
                <a:spcPts val="0"/>
              </a:spcAft>
              <a:buSzPct val="70000"/>
              <a:buFont typeface="Wingdings" pitchFamily="2" charset="2"/>
              <a:buChar char="Ø"/>
              <a:defRPr/>
            </a:pPr>
            <a:r>
              <a:rPr lang="en-US" sz="2400" dirty="0" smtClean="0"/>
              <a:t>Commissioner Examination or Analysis AND</a:t>
            </a:r>
          </a:p>
          <a:p>
            <a:pPr marL="662940" lvl="1" indent="-342900" eaLnBrk="1" fontAlgn="auto" hangingPunct="1">
              <a:lnSpc>
                <a:spcPct val="85000"/>
              </a:lnSpc>
              <a:spcAft>
                <a:spcPts val="0"/>
              </a:spcAft>
              <a:buSzPct val="70000"/>
              <a:buFont typeface="Wingdings" pitchFamily="2" charset="2"/>
              <a:buChar char="Ø"/>
              <a:defRPr/>
            </a:pPr>
            <a:r>
              <a:rPr lang="en-US" sz="2400" dirty="0" smtClean="0"/>
              <a:t>Commissioner’s Order for Corrective Actions AND</a:t>
            </a:r>
          </a:p>
          <a:p>
            <a:pPr marL="662940" lvl="1" indent="-342900" eaLnBrk="1" fontAlgn="auto" hangingPunct="1">
              <a:lnSpc>
                <a:spcPct val="85000"/>
              </a:lnSpc>
              <a:spcAft>
                <a:spcPts val="0"/>
              </a:spcAft>
              <a:buSzPct val="70000"/>
              <a:buFont typeface="Wingdings" pitchFamily="2" charset="2"/>
              <a:buChar char="Ø"/>
              <a:defRPr/>
            </a:pPr>
            <a:r>
              <a:rPr lang="en-US" sz="2400" dirty="0" smtClean="0"/>
              <a:t>Experts to Review RBC Plan at Insurer’s Expense</a:t>
            </a:r>
          </a:p>
          <a:p>
            <a:pPr marL="109538" lvl="1" indent="0" eaLnBrk="1" fontAlgn="auto" hangingPunct="1">
              <a:lnSpc>
                <a:spcPct val="85000"/>
              </a:lnSpc>
              <a:spcAft>
                <a:spcPts val="0"/>
              </a:spcAft>
              <a:buSzPct val="70000"/>
              <a:buNone/>
              <a:defRPr/>
            </a:pPr>
            <a:r>
              <a:rPr lang="en-US" sz="2400" dirty="0" smtClean="0">
                <a:solidFill>
                  <a:srgbClr val="C00000"/>
                </a:solidFill>
              </a:rPr>
              <a:t>OR</a:t>
            </a:r>
          </a:p>
          <a:p>
            <a:pPr marL="662940" lvl="1" indent="-342900" eaLnBrk="1" fontAlgn="auto" hangingPunct="1">
              <a:lnSpc>
                <a:spcPct val="85000"/>
              </a:lnSpc>
              <a:spcAft>
                <a:spcPts val="0"/>
              </a:spcAft>
              <a:buSzPct val="70000"/>
              <a:buFont typeface="Wingdings" pitchFamily="2" charset="2"/>
              <a:buChar char="Ø"/>
              <a:defRPr/>
            </a:pPr>
            <a:r>
              <a:rPr lang="en-US" sz="2400" dirty="0" smtClean="0"/>
              <a:t>Place Company under “Regulatory Control”</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29</a:t>
            </a:fld>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819400"/>
            <a:ext cx="7543800" cy="2057400"/>
          </a:xfrm>
        </p:spPr>
        <p:txBody>
          <a:bodyPr rtlCol="0">
            <a:normAutofit/>
          </a:bodyPr>
          <a:lstStyle/>
          <a:p>
            <a:pPr algn="ctr" eaLnBrk="1" fontAlgn="auto" hangingPunct="1">
              <a:spcAft>
                <a:spcPts val="0"/>
              </a:spcAft>
              <a:defRPr/>
            </a:pPr>
            <a:r>
              <a:rPr lang="en-US" sz="3200" dirty="0" smtClean="0">
                <a:solidFill>
                  <a:srgbClr val="6699FF"/>
                </a:solidFill>
                <a:latin typeface="+mn-lt"/>
              </a:rPr>
              <a:t>Overview of current </a:t>
            </a:r>
            <a:br>
              <a:rPr lang="en-US" sz="3200" dirty="0" smtClean="0">
                <a:solidFill>
                  <a:srgbClr val="6699FF"/>
                </a:solidFill>
                <a:latin typeface="+mn-lt"/>
              </a:rPr>
            </a:br>
            <a:r>
              <a:rPr lang="en-US" sz="3200" dirty="0" smtClean="0">
                <a:solidFill>
                  <a:srgbClr val="6699FF"/>
                </a:solidFill>
                <a:latin typeface="+mn-lt"/>
              </a:rPr>
              <a:t>rbc system</a:t>
            </a:r>
            <a:endParaRPr lang="en-US" sz="3200" dirty="0">
              <a:solidFill>
                <a:srgbClr val="6699FF"/>
              </a:solidFill>
              <a:latin typeface="+mn-lt"/>
            </a:endParaRP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3</a:t>
            </a:fld>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026"/>
          <p:cNvSpPr>
            <a:spLocks noGrp="1" noChangeArrowheads="1"/>
          </p:cNvSpPr>
          <p:nvPr>
            <p:ph type="title"/>
          </p:nvPr>
        </p:nvSpPr>
        <p:spPr>
          <a:xfrm>
            <a:off x="152400" y="533400"/>
            <a:ext cx="6400800" cy="990600"/>
          </a:xfrm>
        </p:spPr>
        <p:txBody>
          <a:bodyPr/>
          <a:lstStyle/>
          <a:p>
            <a:pPr eaLnBrk="1" hangingPunct="1"/>
            <a:r>
              <a:rPr lang="en-US" sz="3200" dirty="0" smtClean="0">
                <a:solidFill>
                  <a:srgbClr val="6699FF"/>
                </a:solidFill>
                <a:latin typeface="+mn-lt"/>
                <a:cs typeface="Times New Roman" pitchFamily="18" charset="0"/>
              </a:rPr>
              <a:t>Overview of RBC Model Laws (Cont.)</a:t>
            </a:r>
          </a:p>
        </p:txBody>
      </p:sp>
      <p:sp>
        <p:nvSpPr>
          <p:cNvPr id="31747" name="Rectangle 1027"/>
          <p:cNvSpPr>
            <a:spLocks noGrp="1" noChangeArrowheads="1"/>
          </p:cNvSpPr>
          <p:nvPr>
            <p:ph idx="1"/>
          </p:nvPr>
        </p:nvSpPr>
        <p:spPr>
          <a:xfrm>
            <a:off x="76200" y="1600200"/>
            <a:ext cx="7924800" cy="5105400"/>
          </a:xfrm>
        </p:spPr>
        <p:txBody>
          <a:bodyPr rtlCol="0">
            <a:noAutofit/>
          </a:bodyPr>
          <a:lstStyle/>
          <a:p>
            <a:pPr marL="0" indent="0" eaLnBrk="1" fontAlgn="auto" hangingPunct="1">
              <a:lnSpc>
                <a:spcPct val="85000"/>
              </a:lnSpc>
              <a:spcAft>
                <a:spcPts val="0"/>
              </a:spcAft>
              <a:buFont typeface="Arial" pitchFamily="34" charset="0"/>
              <a:buNone/>
              <a:defRPr/>
            </a:pPr>
            <a:r>
              <a:rPr lang="en-US" sz="2400" u="sng" dirty="0" smtClean="0"/>
              <a:t>Section 6 - Mandatory Control Level Event:</a:t>
            </a:r>
          </a:p>
          <a:p>
            <a:pPr marL="320040" lvl="1" indent="0" eaLnBrk="1" fontAlgn="auto" hangingPunct="1">
              <a:lnSpc>
                <a:spcPct val="85000"/>
              </a:lnSpc>
              <a:spcAft>
                <a:spcPts val="0"/>
              </a:spcAft>
              <a:buFont typeface="Arial" pitchFamily="34" charset="0"/>
              <a:buNone/>
              <a:defRPr/>
            </a:pPr>
            <a:endParaRPr lang="en-US" sz="1000" dirty="0" smtClean="0"/>
          </a:p>
          <a:p>
            <a:pPr marL="868680" lvl="2" eaLnBrk="1" fontAlgn="auto" hangingPunct="1">
              <a:lnSpc>
                <a:spcPct val="75000"/>
              </a:lnSpc>
              <a:spcAft>
                <a:spcPts val="0"/>
              </a:spcAft>
              <a:defRPr/>
            </a:pPr>
            <a:r>
              <a:rPr lang="en-US" dirty="0" smtClean="0"/>
              <a:t>TAC &lt; Mandatory Control Level RBC</a:t>
            </a:r>
          </a:p>
          <a:p>
            <a:pPr marL="868680" lvl="2" eaLnBrk="1" fontAlgn="auto" hangingPunct="1">
              <a:lnSpc>
                <a:spcPct val="75000"/>
              </a:lnSpc>
              <a:spcAft>
                <a:spcPts val="0"/>
              </a:spcAft>
              <a:buFont typeface="Wingdings" pitchFamily="2" charset="2"/>
              <a:buNone/>
              <a:defRPr/>
            </a:pPr>
            <a:r>
              <a:rPr lang="en-US" dirty="0" smtClean="0"/>
              <a:t>=</a:t>
            </a:r>
          </a:p>
          <a:p>
            <a:pPr marL="868680" lvl="2" eaLnBrk="1" fontAlgn="auto" hangingPunct="1">
              <a:lnSpc>
                <a:spcPct val="75000"/>
              </a:lnSpc>
              <a:spcAft>
                <a:spcPts val="0"/>
              </a:spcAft>
              <a:defRPr/>
            </a:pPr>
            <a:r>
              <a:rPr lang="en-US" dirty="0" smtClean="0"/>
              <a:t>Place Company under “Regulatory Control”</a:t>
            </a:r>
          </a:p>
          <a:p>
            <a:pPr marL="640080" lvl="2" indent="0" eaLnBrk="1" fontAlgn="auto" hangingPunct="1">
              <a:lnSpc>
                <a:spcPct val="75000"/>
              </a:lnSpc>
              <a:spcAft>
                <a:spcPts val="0"/>
              </a:spcAft>
              <a:buFont typeface="Arial" pitchFamily="34" charset="0"/>
              <a:buNone/>
              <a:defRPr/>
            </a:pPr>
            <a:endParaRPr lang="en-US" sz="1000" dirty="0" smtClean="0"/>
          </a:p>
          <a:p>
            <a:pPr marL="0" indent="0" eaLnBrk="1" fontAlgn="auto" hangingPunct="1">
              <a:spcAft>
                <a:spcPts val="0"/>
              </a:spcAft>
              <a:buFont typeface="Arial" pitchFamily="34" charset="0"/>
              <a:buNone/>
              <a:defRPr/>
            </a:pPr>
            <a:r>
              <a:rPr lang="en-US" sz="2400" u="sng" dirty="0" smtClean="0"/>
              <a:t>Section 7 – Hearings (Insurer’s Right to Challenge)</a:t>
            </a:r>
          </a:p>
          <a:p>
            <a:pPr marL="868680" lvl="2" eaLnBrk="1" fontAlgn="auto" hangingPunct="1">
              <a:spcAft>
                <a:spcPts val="0"/>
              </a:spcAft>
              <a:defRPr/>
            </a:pPr>
            <a:r>
              <a:rPr lang="en-US" dirty="0" smtClean="0"/>
              <a:t>Adjusted RBC Report</a:t>
            </a:r>
          </a:p>
          <a:p>
            <a:pPr marL="868680" lvl="2" eaLnBrk="1" fontAlgn="auto" hangingPunct="1">
              <a:spcAft>
                <a:spcPts val="0"/>
              </a:spcAft>
              <a:defRPr/>
            </a:pPr>
            <a:r>
              <a:rPr lang="en-US" dirty="0" smtClean="0"/>
              <a:t>Unsatisfactory RBC Plan or Revised RBC Plan that Resulted in a Regulatory Action Level Event</a:t>
            </a:r>
          </a:p>
          <a:p>
            <a:pPr marL="868680" lvl="2" eaLnBrk="1" fontAlgn="auto" hangingPunct="1">
              <a:spcAft>
                <a:spcPts val="0"/>
              </a:spcAft>
              <a:defRPr/>
            </a:pPr>
            <a:r>
              <a:rPr lang="en-US" dirty="0" smtClean="0"/>
              <a:t>Notice of Failure to Adhere to RBC (or Revised) Plan with Substantial Effect on Company Action Level Event</a:t>
            </a:r>
          </a:p>
          <a:p>
            <a:pPr marL="868680" lvl="2" eaLnBrk="1" fontAlgn="auto" hangingPunct="1">
              <a:spcAft>
                <a:spcPts val="0"/>
              </a:spcAft>
              <a:defRPr/>
            </a:pPr>
            <a:r>
              <a:rPr lang="en-US" dirty="0" smtClean="0"/>
              <a:t>Corrective Order from Commissioner</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30</a:t>
            </a:fld>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819400"/>
            <a:ext cx="7543800" cy="1371600"/>
          </a:xfrm>
        </p:spPr>
        <p:txBody>
          <a:bodyPr rtlCol="0">
            <a:normAutofit/>
          </a:bodyPr>
          <a:lstStyle/>
          <a:p>
            <a:pPr algn="ctr" eaLnBrk="1" fontAlgn="auto" hangingPunct="1">
              <a:spcAft>
                <a:spcPts val="0"/>
              </a:spcAft>
              <a:defRPr/>
            </a:pPr>
            <a:r>
              <a:rPr lang="en-US" sz="3200" dirty="0" smtClean="0">
                <a:solidFill>
                  <a:srgbClr val="6699FF"/>
                </a:solidFill>
                <a:latin typeface="+mn-lt"/>
              </a:rPr>
              <a:t>Milestones and developments since launch of RBC system</a:t>
            </a:r>
            <a:endParaRPr lang="en-US" sz="3200" dirty="0">
              <a:solidFill>
                <a:srgbClr val="6699FF"/>
              </a:solidFill>
              <a:latin typeface="+mn-lt"/>
            </a:endParaRP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31</a:t>
            </a:fld>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26"/>
          <p:cNvSpPr>
            <a:spLocks noGrp="1" noChangeArrowheads="1"/>
          </p:cNvSpPr>
          <p:nvPr>
            <p:ph type="title"/>
          </p:nvPr>
        </p:nvSpPr>
        <p:spPr>
          <a:xfrm>
            <a:off x="152400" y="533400"/>
            <a:ext cx="7543800" cy="990600"/>
          </a:xfrm>
        </p:spPr>
        <p:txBody>
          <a:bodyPr/>
          <a:lstStyle/>
          <a:p>
            <a:pPr eaLnBrk="1" hangingPunct="1"/>
            <a:r>
              <a:rPr lang="en-US" sz="3200" dirty="0" smtClean="0">
                <a:solidFill>
                  <a:srgbClr val="6699FF"/>
                </a:solidFill>
                <a:latin typeface="+mn-lt"/>
                <a:cs typeface="Times New Roman" pitchFamily="18" charset="0"/>
              </a:rPr>
              <a:t>Milestones and Development</a:t>
            </a:r>
          </a:p>
        </p:txBody>
      </p:sp>
      <p:sp>
        <p:nvSpPr>
          <p:cNvPr id="31747" name="Rectangle 1027"/>
          <p:cNvSpPr>
            <a:spLocks noGrp="1" noChangeArrowheads="1"/>
          </p:cNvSpPr>
          <p:nvPr>
            <p:ph idx="1"/>
          </p:nvPr>
        </p:nvSpPr>
        <p:spPr>
          <a:xfrm>
            <a:off x="76200" y="1676400"/>
            <a:ext cx="7924800" cy="4724400"/>
          </a:xfrm>
        </p:spPr>
        <p:txBody>
          <a:bodyPr rtlCol="0">
            <a:normAutofit/>
          </a:bodyPr>
          <a:lstStyle/>
          <a:p>
            <a:pPr marL="273367" eaLnBrk="1" fontAlgn="auto" hangingPunct="1">
              <a:spcAft>
                <a:spcPts val="0"/>
              </a:spcAft>
              <a:buSzPct val="70000"/>
              <a:defRPr/>
            </a:pPr>
            <a:r>
              <a:rPr lang="en-US" sz="2800" dirty="0" smtClean="0"/>
              <a:t>Formula Implementation</a:t>
            </a:r>
          </a:p>
          <a:p>
            <a:pPr marL="778192" lvl="1" indent="-457200" eaLnBrk="1" fontAlgn="auto" hangingPunct="1">
              <a:spcAft>
                <a:spcPts val="0"/>
              </a:spcAft>
              <a:buSzPct val="70000"/>
              <a:buFont typeface="Wingdings" pitchFamily="2" charset="2"/>
              <a:buChar char="Ø"/>
              <a:defRPr/>
            </a:pPr>
            <a:r>
              <a:rPr lang="en-US" dirty="0"/>
              <a:t>1993 = Life RBC Formula</a:t>
            </a:r>
          </a:p>
          <a:p>
            <a:pPr marL="778192" lvl="1" indent="-457200" eaLnBrk="1" fontAlgn="auto" hangingPunct="1">
              <a:spcAft>
                <a:spcPts val="0"/>
              </a:spcAft>
              <a:buSzPct val="70000"/>
              <a:buFont typeface="Wingdings" pitchFamily="2" charset="2"/>
              <a:buChar char="Ø"/>
              <a:defRPr/>
            </a:pPr>
            <a:r>
              <a:rPr lang="en-US" dirty="0" smtClean="0"/>
              <a:t>1994 </a:t>
            </a:r>
            <a:r>
              <a:rPr lang="en-US" dirty="0"/>
              <a:t>= P/C RBC Formula</a:t>
            </a:r>
          </a:p>
          <a:p>
            <a:pPr marL="778192" lvl="1" indent="-457200" eaLnBrk="1" fontAlgn="auto" hangingPunct="1">
              <a:spcAft>
                <a:spcPts val="0"/>
              </a:spcAft>
              <a:buSzPct val="70000"/>
              <a:buFont typeface="Wingdings" pitchFamily="2" charset="2"/>
              <a:buChar char="Ø"/>
              <a:defRPr/>
            </a:pPr>
            <a:r>
              <a:rPr lang="en-US" dirty="0" smtClean="0"/>
              <a:t>1998 </a:t>
            </a:r>
            <a:r>
              <a:rPr lang="en-US" dirty="0"/>
              <a:t>= Health RBC Formula</a:t>
            </a:r>
          </a:p>
          <a:p>
            <a:pPr marL="273367" eaLnBrk="1" fontAlgn="auto" hangingPunct="1">
              <a:spcAft>
                <a:spcPts val="0"/>
              </a:spcAft>
              <a:buSzPct val="70000"/>
              <a:defRPr/>
            </a:pPr>
            <a:r>
              <a:rPr lang="en-US" sz="2800" dirty="0" smtClean="0"/>
              <a:t>Sensitivity Tests Expanded over Time</a:t>
            </a:r>
          </a:p>
          <a:p>
            <a:pPr marL="273367" eaLnBrk="1" fontAlgn="auto" hangingPunct="1">
              <a:spcAft>
                <a:spcPts val="0"/>
              </a:spcAft>
              <a:buSzPct val="70000"/>
              <a:defRPr/>
            </a:pPr>
            <a:r>
              <a:rPr lang="en-US" sz="2800" dirty="0" smtClean="0"/>
              <a:t>C-3, Phase II Project for Life RBC</a:t>
            </a:r>
          </a:p>
          <a:p>
            <a:pPr marL="778192" lvl="1" indent="-457200" eaLnBrk="1" fontAlgn="auto" hangingPunct="1">
              <a:spcAft>
                <a:spcPts val="0"/>
              </a:spcAft>
              <a:buSzPct val="70000"/>
              <a:buFont typeface="Wingdings" pitchFamily="2" charset="2"/>
              <a:buChar char="Ø"/>
              <a:defRPr/>
            </a:pPr>
            <a:r>
              <a:rPr lang="en-US" dirty="0" smtClean="0"/>
              <a:t>Incorporated stochastic modeling into the Risk Charge for Annuities</a:t>
            </a:r>
          </a:p>
          <a:p>
            <a:pPr marL="273367" eaLnBrk="1" fontAlgn="auto" hangingPunct="1">
              <a:spcAft>
                <a:spcPts val="0"/>
              </a:spcAft>
              <a:buSzPct val="70000"/>
              <a:defRPr/>
            </a:pPr>
            <a:r>
              <a:rPr lang="en-US" sz="2800" dirty="0" smtClean="0"/>
              <a:t>Trend Tests</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32</a:t>
            </a:fld>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026"/>
          <p:cNvSpPr>
            <a:spLocks noGrp="1" noChangeArrowheads="1"/>
          </p:cNvSpPr>
          <p:nvPr>
            <p:ph type="title"/>
          </p:nvPr>
        </p:nvSpPr>
        <p:spPr>
          <a:xfrm>
            <a:off x="152400" y="685800"/>
            <a:ext cx="7543800" cy="990600"/>
          </a:xfrm>
        </p:spPr>
        <p:txBody>
          <a:bodyPr/>
          <a:lstStyle/>
          <a:p>
            <a:pPr eaLnBrk="1" hangingPunct="1"/>
            <a:r>
              <a:rPr lang="en-US" sz="3200" dirty="0" smtClean="0">
                <a:solidFill>
                  <a:srgbClr val="6699FF"/>
                </a:solidFill>
                <a:latin typeface="+mn-lt"/>
                <a:cs typeface="Times New Roman" pitchFamily="18" charset="0"/>
              </a:rPr>
              <a:t>Milestones and Development</a:t>
            </a:r>
          </a:p>
        </p:txBody>
      </p:sp>
      <p:sp>
        <p:nvSpPr>
          <p:cNvPr id="31747" name="Rectangle 1027"/>
          <p:cNvSpPr>
            <a:spLocks noGrp="1" noChangeArrowheads="1"/>
          </p:cNvSpPr>
          <p:nvPr>
            <p:ph idx="1"/>
          </p:nvPr>
        </p:nvSpPr>
        <p:spPr>
          <a:xfrm>
            <a:off x="152400" y="1676400"/>
            <a:ext cx="7924800" cy="4876800"/>
          </a:xfrm>
        </p:spPr>
        <p:txBody>
          <a:bodyPr rtlCol="0">
            <a:noAutofit/>
          </a:bodyPr>
          <a:lstStyle/>
          <a:p>
            <a:pPr marL="387667" indent="-457200" eaLnBrk="1" fontAlgn="auto" hangingPunct="1">
              <a:spcAft>
                <a:spcPts val="0"/>
              </a:spcAft>
              <a:buSzPct val="70000"/>
              <a:buFont typeface="Wingdings" pitchFamily="2" charset="2"/>
              <a:buChar char="Ø"/>
              <a:defRPr/>
            </a:pPr>
            <a:r>
              <a:rPr lang="en-US" sz="2800" dirty="0" smtClean="0"/>
              <a:t>Sensitivity Tests Expanded over Time</a:t>
            </a:r>
          </a:p>
          <a:p>
            <a:pPr marL="765492" lvl="1" indent="-457200" eaLnBrk="1" fontAlgn="auto" hangingPunct="1">
              <a:spcAft>
                <a:spcPts val="0"/>
              </a:spcAft>
              <a:buSzPct val="70000"/>
              <a:buFont typeface="Wingdings" pitchFamily="2" charset="2"/>
              <a:buChar char="Ø"/>
              <a:defRPr/>
            </a:pPr>
            <a:r>
              <a:rPr lang="en-US" dirty="0" smtClean="0"/>
              <a:t>Increases RBC risk charges for affiliated investments, restricted assets, contingent liabilities and guarantees, and long-term leases</a:t>
            </a:r>
          </a:p>
          <a:p>
            <a:pPr marL="765492" lvl="1" indent="-457200" eaLnBrk="1" fontAlgn="auto" hangingPunct="1">
              <a:spcAft>
                <a:spcPts val="0"/>
              </a:spcAft>
              <a:buSzPct val="70000"/>
              <a:buFont typeface="Wingdings" pitchFamily="2" charset="2"/>
              <a:buChar char="Ø"/>
              <a:defRPr/>
            </a:pPr>
            <a:r>
              <a:rPr lang="en-US" dirty="0" smtClean="0"/>
              <a:t>Added tax sensitivity adjustment to TAC</a:t>
            </a:r>
          </a:p>
          <a:p>
            <a:pPr marL="1097280" lvl="2" indent="-457200" eaLnBrk="1" fontAlgn="auto" hangingPunct="1">
              <a:spcAft>
                <a:spcPts val="0"/>
              </a:spcAft>
              <a:buSzPct val="70000"/>
              <a:buFont typeface="Wingdings" pitchFamily="2" charset="2"/>
              <a:buChar char="Ø"/>
              <a:defRPr/>
            </a:pPr>
            <a:r>
              <a:rPr lang="en-US" sz="2800" dirty="0" smtClean="0"/>
              <a:t>Back out Deferred Tax Assets (DTAs)</a:t>
            </a:r>
          </a:p>
          <a:p>
            <a:pPr marL="1097280" lvl="2" indent="-457200" eaLnBrk="1" fontAlgn="auto" hangingPunct="1">
              <a:spcAft>
                <a:spcPts val="0"/>
              </a:spcAft>
              <a:buSzPct val="70000"/>
              <a:buFont typeface="Wingdings" pitchFamily="2" charset="2"/>
              <a:buChar char="Ø"/>
              <a:defRPr/>
            </a:pPr>
            <a:r>
              <a:rPr lang="en-US" sz="2800" dirty="0" smtClean="0"/>
              <a:t>Add back Deferred Tax Liabilities (DTLs)</a:t>
            </a:r>
          </a:p>
          <a:p>
            <a:pPr marL="1097280" lvl="2" indent="-457200" eaLnBrk="1" fontAlgn="auto" hangingPunct="1">
              <a:spcAft>
                <a:spcPts val="0"/>
              </a:spcAft>
              <a:buSzPct val="70000"/>
              <a:buFont typeface="Wingdings" pitchFamily="2" charset="2"/>
              <a:buChar char="Ø"/>
              <a:defRPr/>
            </a:pPr>
            <a:r>
              <a:rPr lang="en-US" sz="2800" dirty="0" smtClean="0"/>
              <a:t>Same adjustments for subsidiary amounts</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33</a:t>
            </a:fld>
            <a:endParaRPr 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1026"/>
          <p:cNvSpPr>
            <a:spLocks noGrp="1" noChangeArrowheads="1"/>
          </p:cNvSpPr>
          <p:nvPr>
            <p:ph type="title"/>
          </p:nvPr>
        </p:nvSpPr>
        <p:spPr>
          <a:xfrm>
            <a:off x="76200" y="609600"/>
            <a:ext cx="7543800" cy="990600"/>
          </a:xfrm>
        </p:spPr>
        <p:txBody>
          <a:bodyPr/>
          <a:lstStyle/>
          <a:p>
            <a:pPr eaLnBrk="1" hangingPunct="1"/>
            <a:r>
              <a:rPr lang="en-US" sz="3200" dirty="0" smtClean="0">
                <a:solidFill>
                  <a:srgbClr val="002060"/>
                </a:solidFill>
                <a:latin typeface="+mn-lt"/>
                <a:cs typeface="Times New Roman" pitchFamily="18" charset="0"/>
              </a:rPr>
              <a:t>Milestones and Development</a:t>
            </a:r>
          </a:p>
        </p:txBody>
      </p:sp>
      <p:sp>
        <p:nvSpPr>
          <p:cNvPr id="173059" name="Rectangle 1027"/>
          <p:cNvSpPr>
            <a:spLocks noGrp="1" noChangeArrowheads="1"/>
          </p:cNvSpPr>
          <p:nvPr>
            <p:ph idx="1"/>
          </p:nvPr>
        </p:nvSpPr>
        <p:spPr>
          <a:xfrm>
            <a:off x="152400" y="1676400"/>
            <a:ext cx="7924800" cy="4876800"/>
          </a:xfrm>
        </p:spPr>
        <p:txBody>
          <a:bodyPr/>
          <a:lstStyle/>
          <a:p>
            <a:pPr eaLnBrk="1" hangingPunct="1">
              <a:buSzPct val="70000"/>
              <a:buFont typeface="Wingdings" pitchFamily="2" charset="2"/>
              <a:buChar char="Ø"/>
            </a:pPr>
            <a:r>
              <a:rPr lang="en-US" sz="2400" dirty="0" smtClean="0"/>
              <a:t>Trend Tests</a:t>
            </a:r>
          </a:p>
          <a:p>
            <a:pPr lvl="1" eaLnBrk="1" hangingPunct="1">
              <a:buSzPct val="70000"/>
              <a:buFont typeface="Wingdings" pitchFamily="2" charset="2"/>
              <a:buChar char="Ø"/>
            </a:pPr>
            <a:r>
              <a:rPr lang="en-US" sz="2400" dirty="0" smtClean="0"/>
              <a:t>Life RBC</a:t>
            </a:r>
          </a:p>
          <a:p>
            <a:pPr lvl="2" eaLnBrk="1" hangingPunct="1">
              <a:buSzPct val="70000"/>
              <a:buFont typeface="Wingdings" pitchFamily="2" charset="2"/>
              <a:buChar char="Ø"/>
            </a:pPr>
            <a:r>
              <a:rPr lang="en-US" dirty="0" smtClean="0"/>
              <a:t>TAC &gt; 200% ACL and &lt; 300% ACL; </a:t>
            </a:r>
            <a:r>
              <a:rPr lang="en-US" dirty="0" smtClean="0">
                <a:solidFill>
                  <a:srgbClr val="C00000"/>
                </a:solidFill>
              </a:rPr>
              <a:t>AND</a:t>
            </a:r>
          </a:p>
          <a:p>
            <a:pPr lvl="2" eaLnBrk="1" hangingPunct="1">
              <a:buSzPct val="70000"/>
              <a:buFont typeface="Wingdings" pitchFamily="2" charset="2"/>
              <a:buChar char="Ø"/>
            </a:pPr>
            <a:r>
              <a:rPr lang="en-US" dirty="0" smtClean="0"/>
              <a:t>Trending downward for prior 2 years (e.g., 1</a:t>
            </a:r>
            <a:r>
              <a:rPr lang="en-US" baseline="30000" dirty="0" smtClean="0"/>
              <a:t>st</a:t>
            </a:r>
            <a:r>
              <a:rPr lang="en-US" dirty="0" smtClean="0"/>
              <a:t> prior year 270% and 3</a:t>
            </a:r>
            <a:r>
              <a:rPr lang="en-US" baseline="30000" dirty="0" smtClean="0"/>
              <a:t>rd</a:t>
            </a:r>
            <a:r>
              <a:rPr lang="en-US" dirty="0" smtClean="0"/>
              <a:t> prior year 230%)</a:t>
            </a:r>
          </a:p>
          <a:p>
            <a:pPr lvl="1" eaLnBrk="1" hangingPunct="1">
              <a:buSzPct val="70000"/>
              <a:buFont typeface="Wingdings" pitchFamily="2" charset="2"/>
              <a:buChar char="Ø"/>
            </a:pPr>
            <a:r>
              <a:rPr lang="en-US" sz="2400" dirty="0" smtClean="0"/>
              <a:t>P/C RBC</a:t>
            </a:r>
          </a:p>
          <a:p>
            <a:pPr lvl="2" eaLnBrk="1" hangingPunct="1">
              <a:buSzPct val="70000"/>
              <a:buFont typeface="Wingdings" pitchFamily="2" charset="2"/>
              <a:buChar char="Ø"/>
            </a:pPr>
            <a:r>
              <a:rPr lang="en-US" dirty="0" smtClean="0"/>
              <a:t>TAC &gt; 200% ACL and &lt; 300% ACL; </a:t>
            </a:r>
            <a:r>
              <a:rPr lang="en-US" dirty="0" smtClean="0">
                <a:solidFill>
                  <a:srgbClr val="C00000"/>
                </a:solidFill>
              </a:rPr>
              <a:t>AND</a:t>
            </a:r>
          </a:p>
          <a:p>
            <a:pPr lvl="2" eaLnBrk="1" hangingPunct="1">
              <a:buSzPct val="70000"/>
              <a:buFont typeface="Wingdings" pitchFamily="2" charset="2"/>
              <a:buChar char="Ø"/>
            </a:pPr>
            <a:r>
              <a:rPr lang="en-US" dirty="0" smtClean="0"/>
              <a:t>Combined Ratio &gt; 120%</a:t>
            </a:r>
          </a:p>
          <a:p>
            <a:pPr lvl="1" eaLnBrk="1" hangingPunct="1">
              <a:buSzPct val="70000"/>
              <a:buFont typeface="Wingdings" pitchFamily="2" charset="2"/>
              <a:buChar char="Ø"/>
            </a:pPr>
            <a:r>
              <a:rPr lang="en-US" sz="2400" dirty="0" smtClean="0"/>
              <a:t>Health RBC</a:t>
            </a:r>
          </a:p>
          <a:p>
            <a:pPr lvl="2" eaLnBrk="1" hangingPunct="1">
              <a:buSzPct val="70000"/>
              <a:buFont typeface="Wingdings" pitchFamily="2" charset="2"/>
              <a:buChar char="Ø"/>
            </a:pPr>
            <a:r>
              <a:rPr lang="en-US" dirty="0" smtClean="0"/>
              <a:t>TAC &gt; 200% ACL and &lt; 300% ACL; </a:t>
            </a:r>
            <a:r>
              <a:rPr lang="en-US" dirty="0" smtClean="0">
                <a:solidFill>
                  <a:srgbClr val="C00000"/>
                </a:solidFill>
              </a:rPr>
              <a:t>AND</a:t>
            </a:r>
          </a:p>
          <a:p>
            <a:pPr lvl="2" eaLnBrk="1" hangingPunct="1">
              <a:buSzPct val="70000"/>
              <a:buFont typeface="Wingdings" pitchFamily="2" charset="2"/>
              <a:buChar char="Ø"/>
            </a:pPr>
            <a:r>
              <a:rPr lang="en-US" dirty="0" smtClean="0"/>
              <a:t>Combined Ratio &gt; 105%</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34</a:t>
            </a:fld>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895600"/>
            <a:ext cx="7543800" cy="1143000"/>
          </a:xfrm>
        </p:spPr>
        <p:txBody>
          <a:bodyPr rtlCol="0">
            <a:normAutofit/>
          </a:bodyPr>
          <a:lstStyle/>
          <a:p>
            <a:pPr algn="ctr" eaLnBrk="1" fontAlgn="auto" hangingPunct="1">
              <a:spcAft>
                <a:spcPts val="0"/>
              </a:spcAft>
              <a:defRPr/>
            </a:pPr>
            <a:r>
              <a:rPr lang="en-US" sz="3200" dirty="0" smtClean="0">
                <a:solidFill>
                  <a:srgbClr val="6699FF"/>
                </a:solidFill>
                <a:latin typeface="+mn-lt"/>
              </a:rPr>
              <a:t>Key areas and challenges of current reforms</a:t>
            </a:r>
            <a:endParaRPr lang="en-US" sz="3200" dirty="0">
              <a:solidFill>
                <a:srgbClr val="6699FF"/>
              </a:solidFill>
              <a:latin typeface="+mn-lt"/>
            </a:endParaRP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35</a:t>
            </a:fld>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26"/>
          <p:cNvSpPr>
            <a:spLocks noGrp="1" noChangeArrowheads="1"/>
          </p:cNvSpPr>
          <p:nvPr>
            <p:ph type="title"/>
          </p:nvPr>
        </p:nvSpPr>
        <p:spPr>
          <a:xfrm>
            <a:off x="76200" y="609600"/>
            <a:ext cx="7543800" cy="990600"/>
          </a:xfrm>
        </p:spPr>
        <p:txBody>
          <a:bodyPr/>
          <a:lstStyle/>
          <a:p>
            <a:pPr eaLnBrk="1" hangingPunct="1"/>
            <a:r>
              <a:rPr lang="en-US" sz="3200" dirty="0" smtClean="0">
                <a:solidFill>
                  <a:srgbClr val="002060"/>
                </a:solidFill>
                <a:latin typeface="+mn-lt"/>
                <a:cs typeface="Times New Roman" pitchFamily="18" charset="0"/>
              </a:rPr>
              <a:t>Challenges and Current Reforms</a:t>
            </a:r>
          </a:p>
        </p:txBody>
      </p:sp>
      <p:sp>
        <p:nvSpPr>
          <p:cNvPr id="31747" name="Rectangle 1027"/>
          <p:cNvSpPr>
            <a:spLocks noGrp="1" noChangeArrowheads="1"/>
          </p:cNvSpPr>
          <p:nvPr>
            <p:ph idx="1"/>
          </p:nvPr>
        </p:nvSpPr>
        <p:spPr>
          <a:xfrm>
            <a:off x="152400" y="1828800"/>
            <a:ext cx="7924800" cy="4419600"/>
          </a:xfrm>
        </p:spPr>
        <p:txBody>
          <a:bodyPr rtlCol="0">
            <a:normAutofit/>
          </a:bodyPr>
          <a:lstStyle/>
          <a:p>
            <a:pPr marL="273367" eaLnBrk="1" fontAlgn="auto" hangingPunct="1">
              <a:spcAft>
                <a:spcPts val="0"/>
              </a:spcAft>
              <a:defRPr/>
            </a:pPr>
            <a:r>
              <a:rPr lang="en-US" sz="3000" dirty="0" smtClean="0"/>
              <a:t>Incorporating Catastrophe Risk Charge</a:t>
            </a:r>
          </a:p>
          <a:p>
            <a:pPr marL="317" indent="0" eaLnBrk="1" fontAlgn="auto" hangingPunct="1">
              <a:spcAft>
                <a:spcPts val="0"/>
              </a:spcAft>
              <a:buFont typeface="Arial" charset="0"/>
              <a:buNone/>
              <a:defRPr/>
            </a:pPr>
            <a:endParaRPr lang="en-US" sz="1200" dirty="0" smtClean="0"/>
          </a:p>
          <a:p>
            <a:pPr marL="273367" eaLnBrk="1" fontAlgn="auto" hangingPunct="1">
              <a:spcAft>
                <a:spcPts val="0"/>
              </a:spcAft>
              <a:defRPr/>
            </a:pPr>
            <a:r>
              <a:rPr lang="en-US" sz="3000" dirty="0" smtClean="0"/>
              <a:t>Considering Calibration of Formulas</a:t>
            </a:r>
          </a:p>
          <a:p>
            <a:pPr marL="317" indent="0" eaLnBrk="1" fontAlgn="auto" hangingPunct="1">
              <a:spcAft>
                <a:spcPts val="0"/>
              </a:spcAft>
              <a:buFont typeface="Arial" charset="0"/>
              <a:buNone/>
              <a:defRPr/>
            </a:pPr>
            <a:endParaRPr lang="en-US" sz="1200" dirty="0" smtClean="0"/>
          </a:p>
          <a:p>
            <a:pPr marL="273367" eaLnBrk="1" fontAlgn="auto" hangingPunct="1">
              <a:spcAft>
                <a:spcPts val="0"/>
              </a:spcAft>
              <a:defRPr/>
            </a:pPr>
            <a:r>
              <a:rPr lang="en-US" sz="3000" dirty="0"/>
              <a:t>Assessing Asset Risk </a:t>
            </a:r>
            <a:r>
              <a:rPr lang="en-US" sz="3000" dirty="0" smtClean="0"/>
              <a:t>Charges</a:t>
            </a:r>
          </a:p>
          <a:p>
            <a:pPr marL="317" indent="0" eaLnBrk="1" fontAlgn="auto" hangingPunct="1">
              <a:spcAft>
                <a:spcPts val="0"/>
              </a:spcAft>
              <a:buFont typeface="Arial" charset="0"/>
              <a:buNone/>
              <a:defRPr/>
            </a:pPr>
            <a:endParaRPr lang="en-US" sz="1200" dirty="0" smtClean="0"/>
          </a:p>
          <a:p>
            <a:pPr marL="273367" eaLnBrk="1" fontAlgn="auto" hangingPunct="1">
              <a:spcAft>
                <a:spcPts val="0"/>
              </a:spcAft>
              <a:defRPr/>
            </a:pPr>
            <a:r>
              <a:rPr lang="en-US" sz="3000" dirty="0" smtClean="0"/>
              <a:t>Assessing Underwriting charges  (P&amp;C)</a:t>
            </a:r>
            <a:endParaRPr lang="en-US" sz="3000" dirty="0"/>
          </a:p>
          <a:p>
            <a:pPr marL="317" indent="0" eaLnBrk="1" fontAlgn="auto" hangingPunct="1">
              <a:spcAft>
                <a:spcPts val="0"/>
              </a:spcAft>
              <a:buFont typeface="Arial" charset="0"/>
              <a:buNone/>
              <a:defRPr/>
            </a:pPr>
            <a:endParaRPr lang="en-US" sz="1200" dirty="0" smtClean="0"/>
          </a:p>
          <a:p>
            <a:pPr marL="273367" eaLnBrk="1" fontAlgn="auto" hangingPunct="1">
              <a:spcAft>
                <a:spcPts val="0"/>
              </a:spcAft>
              <a:defRPr/>
            </a:pPr>
            <a:r>
              <a:rPr lang="en-US" sz="3000" dirty="0" smtClean="0"/>
              <a:t>How to Incorporate Operational Risk</a:t>
            </a:r>
          </a:p>
          <a:p>
            <a:pPr marL="317" indent="0" eaLnBrk="1" fontAlgn="auto" hangingPunct="1">
              <a:spcAft>
                <a:spcPts val="0"/>
              </a:spcAft>
              <a:buFont typeface="Arial" charset="0"/>
              <a:buNone/>
              <a:defRPr/>
            </a:pPr>
            <a:endParaRPr lang="en-US" sz="1200" dirty="0" smtClean="0"/>
          </a:p>
          <a:p>
            <a:pPr marL="273367" eaLnBrk="1" fontAlgn="auto" hangingPunct="1">
              <a:spcAft>
                <a:spcPts val="0"/>
              </a:spcAft>
              <a:defRPr/>
            </a:pPr>
            <a:r>
              <a:rPr lang="en-US" sz="3000" dirty="0" smtClean="0"/>
              <a:t>Role of Scenario Testing (Stress Testing)</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36</a:t>
            </a:fld>
            <a:endParaRPr 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048000"/>
            <a:ext cx="7543800" cy="1600200"/>
          </a:xfrm>
        </p:spPr>
        <p:txBody>
          <a:bodyPr rtlCol="0">
            <a:normAutofit/>
          </a:bodyPr>
          <a:lstStyle/>
          <a:p>
            <a:pPr algn="ctr" eaLnBrk="1" fontAlgn="auto" hangingPunct="1">
              <a:spcAft>
                <a:spcPts val="0"/>
              </a:spcAft>
              <a:defRPr/>
            </a:pPr>
            <a:r>
              <a:rPr lang="en-US" sz="3200" dirty="0" smtClean="0">
                <a:solidFill>
                  <a:srgbClr val="6699FF"/>
                </a:solidFill>
                <a:latin typeface="+mn-lt"/>
              </a:rPr>
              <a:t>Differences between rbc and solvency ii capital requirements</a:t>
            </a:r>
            <a:endParaRPr lang="en-US" sz="3200" dirty="0">
              <a:solidFill>
                <a:srgbClr val="6699FF"/>
              </a:solidFill>
              <a:latin typeface="+mn-lt"/>
            </a:endParaRP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37</a:t>
            </a:fld>
            <a:endParaRPr 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026"/>
          <p:cNvSpPr>
            <a:spLocks noGrp="1" noChangeArrowheads="1"/>
          </p:cNvSpPr>
          <p:nvPr>
            <p:ph type="title"/>
          </p:nvPr>
        </p:nvSpPr>
        <p:spPr>
          <a:xfrm>
            <a:off x="152400" y="685800"/>
            <a:ext cx="5791200" cy="990600"/>
          </a:xfrm>
        </p:spPr>
        <p:txBody>
          <a:bodyPr/>
          <a:lstStyle/>
          <a:p>
            <a:pPr eaLnBrk="1" hangingPunct="1"/>
            <a:r>
              <a:rPr lang="en-US" sz="3200" dirty="0" smtClean="0">
                <a:solidFill>
                  <a:srgbClr val="002060"/>
                </a:solidFill>
                <a:latin typeface="+mn-lt"/>
                <a:cs typeface="Times New Roman" pitchFamily="18" charset="0"/>
              </a:rPr>
              <a:t>Differences between RBC and Solvency II</a:t>
            </a:r>
          </a:p>
        </p:txBody>
      </p:sp>
      <p:sp>
        <p:nvSpPr>
          <p:cNvPr id="177155" name="Rectangle 1027"/>
          <p:cNvSpPr>
            <a:spLocks noGrp="1" noChangeArrowheads="1"/>
          </p:cNvSpPr>
          <p:nvPr>
            <p:ph idx="1"/>
          </p:nvPr>
        </p:nvSpPr>
        <p:spPr>
          <a:xfrm>
            <a:off x="152400" y="1905000"/>
            <a:ext cx="7924800" cy="4343400"/>
          </a:xfrm>
        </p:spPr>
        <p:txBody>
          <a:bodyPr/>
          <a:lstStyle/>
          <a:p>
            <a:pPr eaLnBrk="1" hangingPunct="1">
              <a:buSzPct val="70000"/>
              <a:buFont typeface="Wingdings" pitchFamily="2" charset="2"/>
              <a:buChar char="Ø"/>
            </a:pPr>
            <a:r>
              <a:rPr lang="en-US" sz="2400" dirty="0" smtClean="0"/>
              <a:t>Accounting Differences </a:t>
            </a:r>
          </a:p>
          <a:p>
            <a:pPr lvl="1" eaLnBrk="1" hangingPunct="1">
              <a:buSzPct val="70000"/>
              <a:buFont typeface="Wingdings" pitchFamily="2" charset="2"/>
              <a:buChar char="Ø"/>
            </a:pPr>
            <a:r>
              <a:rPr lang="en-US" sz="2400" dirty="0" smtClean="0"/>
              <a:t>SII market consistent balance sheet gives a going concern view of solvency position</a:t>
            </a:r>
          </a:p>
          <a:p>
            <a:pPr lvl="1" eaLnBrk="1" hangingPunct="1">
              <a:buSzPct val="70000"/>
              <a:buFont typeface="Wingdings" pitchFamily="2" charset="2"/>
              <a:buChar char="Ø"/>
            </a:pPr>
            <a:r>
              <a:rPr lang="en-US" sz="2400" dirty="0" smtClean="0"/>
              <a:t>US statutory balance sheet gives more of a winding up basis</a:t>
            </a:r>
          </a:p>
          <a:p>
            <a:pPr eaLnBrk="1" hangingPunct="1">
              <a:buSzPct val="70000"/>
              <a:buFont typeface="Wingdings" pitchFamily="2" charset="2"/>
              <a:buChar char="Ø"/>
            </a:pPr>
            <a:r>
              <a:rPr lang="en-US" sz="2400" dirty="0" smtClean="0"/>
              <a:t>Capital Requirement Calculation Differences</a:t>
            </a:r>
          </a:p>
          <a:p>
            <a:pPr lvl="1" eaLnBrk="1" hangingPunct="1">
              <a:buSzPct val="70000"/>
              <a:buFont typeface="Wingdings" pitchFamily="2" charset="2"/>
              <a:buChar char="Ø"/>
            </a:pPr>
            <a:r>
              <a:rPr lang="en-US" sz="2400" dirty="0" smtClean="0"/>
              <a:t>SII uses  independent MCR and SCR calculations for an insurer</a:t>
            </a:r>
          </a:p>
          <a:p>
            <a:pPr lvl="1" eaLnBrk="1" hangingPunct="1">
              <a:buSzPct val="70000"/>
              <a:buFont typeface="Wingdings" pitchFamily="2" charset="2"/>
              <a:buChar char="Ø"/>
            </a:pPr>
            <a:r>
              <a:rPr lang="en-US" sz="2400" dirty="0" smtClean="0"/>
              <a:t>RBC uses a single formula for a specific insurer to generate 4 action/control levels</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38</a:t>
            </a:fld>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ChangeArrowheads="1"/>
          </p:cNvSpPr>
          <p:nvPr>
            <p:ph type="title"/>
          </p:nvPr>
        </p:nvSpPr>
        <p:spPr>
          <a:xfrm>
            <a:off x="152400" y="609600"/>
            <a:ext cx="6096000" cy="990600"/>
          </a:xfrm>
        </p:spPr>
        <p:txBody>
          <a:bodyPr/>
          <a:lstStyle/>
          <a:p>
            <a:pPr eaLnBrk="1" hangingPunct="1"/>
            <a:r>
              <a:rPr lang="en-US" sz="3200" dirty="0" smtClean="0">
                <a:solidFill>
                  <a:srgbClr val="6699FF"/>
                </a:solidFill>
                <a:latin typeface="+mn-lt"/>
                <a:cs typeface="Times New Roman" pitchFamily="18" charset="0"/>
              </a:rPr>
              <a:t>Differences between RBC and Solvency II (cont.)</a:t>
            </a:r>
          </a:p>
        </p:txBody>
      </p:sp>
      <p:sp>
        <p:nvSpPr>
          <p:cNvPr id="178179" name="Rectangle 1027"/>
          <p:cNvSpPr>
            <a:spLocks noGrp="1" noChangeArrowheads="1"/>
          </p:cNvSpPr>
          <p:nvPr>
            <p:ph idx="1"/>
          </p:nvPr>
        </p:nvSpPr>
        <p:spPr>
          <a:xfrm>
            <a:off x="152400" y="1828800"/>
            <a:ext cx="8229600" cy="2667000"/>
          </a:xfrm>
        </p:spPr>
        <p:txBody>
          <a:bodyPr/>
          <a:lstStyle/>
          <a:p>
            <a:pPr marL="0" indent="0" eaLnBrk="1" hangingPunct="1">
              <a:buFontTx/>
              <a:buNone/>
            </a:pPr>
            <a:r>
              <a:rPr lang="en-US" sz="2400" dirty="0" smtClean="0"/>
              <a:t>Capital Requirement Calculation Differences (cont.)</a:t>
            </a:r>
          </a:p>
          <a:p>
            <a:pPr marL="0" indent="0" eaLnBrk="1" hangingPunct="1">
              <a:buFontTx/>
              <a:buNone/>
            </a:pPr>
            <a:endParaRPr lang="en-US" sz="2400" dirty="0" smtClean="0"/>
          </a:p>
          <a:p>
            <a:pPr lvl="1" eaLnBrk="1" hangingPunct="1">
              <a:buSzPct val="70000"/>
              <a:buFont typeface="Wingdings" pitchFamily="2" charset="2"/>
              <a:buChar char="Ø"/>
            </a:pPr>
            <a:r>
              <a:rPr lang="en-US" sz="2400" dirty="0" smtClean="0"/>
              <a:t>RBC uses separate formulas by industry type – life (&amp; fraternal), property/casualty, health</a:t>
            </a:r>
          </a:p>
          <a:p>
            <a:pPr lvl="1" eaLnBrk="1" hangingPunct="1">
              <a:buSzPct val="70000"/>
              <a:buFont typeface="Wingdings" pitchFamily="2" charset="2"/>
              <a:buChar char="Ø"/>
            </a:pPr>
            <a:r>
              <a:rPr lang="en-US" sz="2400" dirty="0" smtClean="0"/>
              <a:t>SII SCR is a single formula with sub-components utilized based upon insurer type</a:t>
            </a:r>
          </a:p>
          <a:p>
            <a:pPr lvl="1" eaLnBrk="1" hangingPunct="1">
              <a:buSzPct val="70000"/>
              <a:buFont typeface="Wingdings" pitchFamily="2" charset="2"/>
              <a:buChar char="Ø"/>
            </a:pPr>
            <a:endParaRPr lang="en-US" sz="2400" dirty="0" smtClean="0"/>
          </a:p>
          <a:p>
            <a:pPr lvl="1" eaLnBrk="1" hangingPunct="1"/>
            <a:endParaRPr lang="en-US" dirty="0" smtClean="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39</a:t>
            </a:fld>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12712" y="304800"/>
            <a:ext cx="5526088" cy="1008063"/>
          </a:xfrm>
        </p:spPr>
        <p:txBody>
          <a:bodyPr/>
          <a:lstStyle/>
          <a:p>
            <a:pPr eaLnBrk="1" hangingPunct="1"/>
            <a:r>
              <a:rPr lang="en-US" sz="3200" dirty="0" smtClean="0">
                <a:solidFill>
                  <a:srgbClr val="6699FF"/>
                </a:solidFill>
                <a:latin typeface="+mn-lt"/>
              </a:rPr>
              <a:t>Current U.S. RBC – Framework / Structure </a:t>
            </a:r>
          </a:p>
        </p:txBody>
      </p:sp>
      <p:sp>
        <p:nvSpPr>
          <p:cNvPr id="5123" name="Rectangle 3"/>
          <p:cNvSpPr>
            <a:spLocks noGrp="1" noChangeArrowheads="1"/>
          </p:cNvSpPr>
          <p:nvPr>
            <p:ph idx="1"/>
          </p:nvPr>
        </p:nvSpPr>
        <p:spPr>
          <a:xfrm>
            <a:off x="152400" y="1447800"/>
            <a:ext cx="7543800" cy="4724400"/>
          </a:xfrm>
        </p:spPr>
        <p:txBody>
          <a:bodyPr rtlCol="0">
            <a:normAutofit lnSpcReduction="10000"/>
          </a:bodyPr>
          <a:lstStyle/>
          <a:p>
            <a:pPr marL="0" indent="0" eaLnBrk="1" fontAlgn="auto" hangingPunct="1">
              <a:lnSpc>
                <a:spcPct val="90000"/>
              </a:lnSpc>
              <a:spcAft>
                <a:spcPts val="0"/>
              </a:spcAft>
              <a:buFont typeface="Arial" pitchFamily="34" charset="0"/>
              <a:buNone/>
              <a:defRPr/>
            </a:pPr>
            <a:r>
              <a:rPr lang="en-US" sz="3500" dirty="0" smtClean="0"/>
              <a:t>RBC Is Part of Regulatory Safety Net</a:t>
            </a:r>
          </a:p>
          <a:p>
            <a:pPr marL="777240" lvl="1" indent="-457200" eaLnBrk="1" fontAlgn="auto" hangingPunct="1">
              <a:lnSpc>
                <a:spcPct val="90000"/>
              </a:lnSpc>
              <a:spcAft>
                <a:spcPts val="0"/>
              </a:spcAft>
              <a:buSzPct val="70000"/>
              <a:buFont typeface="Wingdings" pitchFamily="2" charset="2"/>
              <a:buChar char="Ø"/>
              <a:defRPr/>
            </a:pPr>
            <a:r>
              <a:rPr lang="en-US" sz="3000" i="1" dirty="0" smtClean="0"/>
              <a:t>Licensing in Each State</a:t>
            </a:r>
          </a:p>
          <a:p>
            <a:pPr marL="777240" lvl="1" indent="-457200" eaLnBrk="1" fontAlgn="auto" hangingPunct="1">
              <a:lnSpc>
                <a:spcPct val="90000"/>
              </a:lnSpc>
              <a:spcAft>
                <a:spcPts val="0"/>
              </a:spcAft>
              <a:buSzPct val="70000"/>
              <a:buFont typeface="Wingdings" pitchFamily="2" charset="2"/>
              <a:buChar char="Ø"/>
              <a:defRPr/>
            </a:pPr>
            <a:r>
              <a:rPr lang="en-US" sz="3000" i="1" dirty="0" smtClean="0"/>
              <a:t>Restrictions on and Regulatory Approval of Key Risk Transactions</a:t>
            </a:r>
          </a:p>
          <a:p>
            <a:pPr marL="777240" lvl="1" indent="-457200" eaLnBrk="1" fontAlgn="auto" hangingPunct="1">
              <a:lnSpc>
                <a:spcPct val="90000"/>
              </a:lnSpc>
              <a:spcAft>
                <a:spcPts val="0"/>
              </a:spcAft>
              <a:buSzPct val="70000"/>
              <a:buFont typeface="Wingdings" pitchFamily="2" charset="2"/>
              <a:buChar char="Ø"/>
              <a:defRPr/>
            </a:pPr>
            <a:r>
              <a:rPr lang="en-US" sz="3000" i="1" dirty="0" smtClean="0"/>
              <a:t>Statutory Accounting and Reporting, CPA Audit and Actuarial Opinion</a:t>
            </a:r>
          </a:p>
          <a:p>
            <a:pPr marL="777240" lvl="1" indent="-457200" eaLnBrk="1" fontAlgn="auto" hangingPunct="1">
              <a:lnSpc>
                <a:spcPct val="90000"/>
              </a:lnSpc>
              <a:spcAft>
                <a:spcPts val="0"/>
              </a:spcAft>
              <a:buSzPct val="70000"/>
              <a:buFont typeface="Wingdings" pitchFamily="2" charset="2"/>
              <a:buChar char="Ø"/>
              <a:defRPr/>
            </a:pPr>
            <a:r>
              <a:rPr lang="en-US" sz="3000" i="1" dirty="0" smtClean="0">
                <a:solidFill>
                  <a:srgbClr val="C00000"/>
                </a:solidFill>
              </a:rPr>
              <a:t>RBC,</a:t>
            </a:r>
            <a:r>
              <a:rPr lang="en-US" sz="3000" i="1" dirty="0" smtClean="0"/>
              <a:t> Other Intervention Tools and Financial Analysis</a:t>
            </a:r>
          </a:p>
          <a:p>
            <a:pPr marL="777240" lvl="1" indent="-457200" eaLnBrk="1" fontAlgn="auto" hangingPunct="1">
              <a:lnSpc>
                <a:spcPct val="90000"/>
              </a:lnSpc>
              <a:spcAft>
                <a:spcPts val="0"/>
              </a:spcAft>
              <a:buSzPct val="70000"/>
              <a:buFont typeface="Wingdings" pitchFamily="2" charset="2"/>
              <a:buChar char="Ø"/>
              <a:defRPr/>
            </a:pPr>
            <a:r>
              <a:rPr lang="en-US" sz="3000" i="1" dirty="0" smtClean="0"/>
              <a:t>Corporate Governance and ERM (ORSA)</a:t>
            </a:r>
          </a:p>
          <a:p>
            <a:pPr marL="777240" lvl="1" indent="-457200" eaLnBrk="1" fontAlgn="auto" hangingPunct="1">
              <a:lnSpc>
                <a:spcPct val="90000"/>
              </a:lnSpc>
              <a:spcAft>
                <a:spcPts val="0"/>
              </a:spcAft>
              <a:buSzPct val="70000"/>
              <a:buFont typeface="Wingdings" pitchFamily="2" charset="2"/>
              <a:buChar char="Ø"/>
              <a:defRPr/>
            </a:pPr>
            <a:r>
              <a:rPr lang="en-US" sz="3000" i="1" dirty="0" smtClean="0"/>
              <a:t>Risk-Focused Financial Examinations</a:t>
            </a:r>
            <a:endParaRPr lang="en-US" sz="3000" dirty="0" smtClean="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4</a:t>
            </a:fld>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026"/>
          <p:cNvSpPr>
            <a:spLocks noGrp="1" noChangeArrowheads="1"/>
          </p:cNvSpPr>
          <p:nvPr>
            <p:ph type="title"/>
          </p:nvPr>
        </p:nvSpPr>
        <p:spPr>
          <a:xfrm>
            <a:off x="152400" y="685800"/>
            <a:ext cx="6781800" cy="990600"/>
          </a:xfrm>
        </p:spPr>
        <p:txBody>
          <a:bodyPr/>
          <a:lstStyle/>
          <a:p>
            <a:pPr eaLnBrk="1" hangingPunct="1"/>
            <a:r>
              <a:rPr lang="en-US" sz="3200" dirty="0" smtClean="0">
                <a:solidFill>
                  <a:srgbClr val="6699FF"/>
                </a:solidFill>
                <a:latin typeface="+mn-lt"/>
                <a:cs typeface="Times New Roman" pitchFamily="18" charset="0"/>
              </a:rPr>
              <a:t>Differences between RBC and Solvency II (cont.)</a:t>
            </a:r>
          </a:p>
        </p:txBody>
      </p:sp>
      <p:sp>
        <p:nvSpPr>
          <p:cNvPr id="31747" name="Rectangle 1027"/>
          <p:cNvSpPr>
            <a:spLocks noGrp="1" noChangeArrowheads="1"/>
          </p:cNvSpPr>
          <p:nvPr>
            <p:ph idx="1"/>
          </p:nvPr>
        </p:nvSpPr>
        <p:spPr>
          <a:xfrm>
            <a:off x="152400" y="1752600"/>
            <a:ext cx="7924800" cy="4953000"/>
          </a:xfrm>
        </p:spPr>
        <p:txBody>
          <a:bodyPr rtlCol="0">
            <a:normAutofit/>
          </a:bodyPr>
          <a:lstStyle/>
          <a:p>
            <a:pPr marL="317" indent="0" eaLnBrk="1" fontAlgn="auto" hangingPunct="1">
              <a:spcAft>
                <a:spcPts val="0"/>
              </a:spcAft>
              <a:buSzPct val="70000"/>
              <a:buNone/>
              <a:defRPr/>
            </a:pPr>
            <a:r>
              <a:rPr lang="en-US" sz="2400" dirty="0" smtClean="0"/>
              <a:t>Capital Requirement Calculation Differences (cont.)</a:t>
            </a:r>
          </a:p>
          <a:p>
            <a:pPr marL="343217" eaLnBrk="1" fontAlgn="auto" hangingPunct="1">
              <a:spcAft>
                <a:spcPts val="0"/>
              </a:spcAft>
              <a:buSzPct val="70000"/>
              <a:buFont typeface="Wingdings" pitchFamily="2" charset="2"/>
              <a:buChar char="Ø"/>
              <a:defRPr/>
            </a:pPr>
            <a:endParaRPr lang="en-US" sz="2400" dirty="0" smtClean="0"/>
          </a:p>
          <a:p>
            <a:pPr marL="651192" lvl="1" indent="-342900" eaLnBrk="1" fontAlgn="auto" hangingPunct="1">
              <a:spcAft>
                <a:spcPts val="0"/>
              </a:spcAft>
              <a:buSzPct val="70000"/>
              <a:buFont typeface="Wingdings" pitchFamily="2" charset="2"/>
              <a:buChar char="Ø"/>
              <a:defRPr/>
            </a:pPr>
            <a:r>
              <a:rPr lang="en-US" sz="2400" dirty="0" smtClean="0"/>
              <a:t>RBC is not based on an overarching calibration target; only specific calibration at individual risks level</a:t>
            </a:r>
          </a:p>
          <a:p>
            <a:pPr marL="651192" lvl="1" indent="-342900" eaLnBrk="1" fontAlgn="auto" hangingPunct="1">
              <a:spcAft>
                <a:spcPts val="0"/>
              </a:spcAft>
              <a:buSzPct val="70000"/>
              <a:buFont typeface="Wingdings" pitchFamily="2" charset="2"/>
              <a:buChar char="Ø"/>
              <a:defRPr/>
            </a:pPr>
            <a:r>
              <a:rPr lang="en-US" sz="2400" dirty="0" smtClean="0"/>
              <a:t>SII SCR is calibrated to an overall value at risk with a confidence level of 99.5%</a:t>
            </a:r>
            <a:endParaRPr lang="en-US" sz="2400" dirty="0"/>
          </a:p>
          <a:p>
            <a:pPr marL="651192" lvl="1" indent="-342900" eaLnBrk="1" fontAlgn="auto" hangingPunct="1">
              <a:spcAft>
                <a:spcPts val="0"/>
              </a:spcAft>
              <a:buSzPct val="70000"/>
              <a:buFont typeface="Wingdings" pitchFamily="2" charset="2"/>
              <a:buChar char="Ø"/>
              <a:defRPr/>
            </a:pPr>
            <a:r>
              <a:rPr lang="en-US" sz="2400" dirty="0" smtClean="0"/>
              <a:t>RBC covers a specified list of material risks at the industry level</a:t>
            </a:r>
          </a:p>
          <a:p>
            <a:pPr marL="651192" lvl="1" indent="-342900" eaLnBrk="1" fontAlgn="auto" hangingPunct="1">
              <a:spcAft>
                <a:spcPts val="0"/>
              </a:spcAft>
              <a:buSzPct val="70000"/>
              <a:buFont typeface="Wingdings" pitchFamily="2" charset="2"/>
              <a:buChar char="Ø"/>
              <a:defRPr/>
            </a:pPr>
            <a:r>
              <a:rPr lang="en-US" sz="2400" dirty="0" smtClean="0"/>
              <a:t>SII SCR takes into account all quantifiable risks, while the MCR is a linear formula based on a set of risk factors applied to individual company liabilities</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40</a:t>
            </a:fld>
            <a:endParaRPr 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026"/>
          <p:cNvSpPr>
            <a:spLocks noGrp="1" noChangeArrowheads="1"/>
          </p:cNvSpPr>
          <p:nvPr>
            <p:ph type="title"/>
          </p:nvPr>
        </p:nvSpPr>
        <p:spPr>
          <a:xfrm>
            <a:off x="76200" y="609600"/>
            <a:ext cx="6324600" cy="990600"/>
          </a:xfrm>
        </p:spPr>
        <p:txBody>
          <a:bodyPr/>
          <a:lstStyle/>
          <a:p>
            <a:pPr eaLnBrk="1" hangingPunct="1"/>
            <a:r>
              <a:rPr lang="en-US" sz="3200" dirty="0" smtClean="0">
                <a:solidFill>
                  <a:srgbClr val="6699FF"/>
                </a:solidFill>
                <a:latin typeface="+mn-lt"/>
                <a:cs typeface="Times New Roman" pitchFamily="18" charset="0"/>
              </a:rPr>
              <a:t>Differences between RBC and Solvency II (cont.)</a:t>
            </a:r>
          </a:p>
        </p:txBody>
      </p:sp>
      <p:sp>
        <p:nvSpPr>
          <p:cNvPr id="31747" name="Rectangle 1027"/>
          <p:cNvSpPr>
            <a:spLocks noGrp="1" noChangeArrowheads="1"/>
          </p:cNvSpPr>
          <p:nvPr>
            <p:ph idx="1"/>
          </p:nvPr>
        </p:nvSpPr>
        <p:spPr>
          <a:xfrm>
            <a:off x="152400" y="1981200"/>
            <a:ext cx="7924800" cy="4343400"/>
          </a:xfrm>
        </p:spPr>
        <p:txBody>
          <a:bodyPr rtlCol="0">
            <a:noAutofit/>
          </a:bodyPr>
          <a:lstStyle/>
          <a:p>
            <a:pPr marL="317" indent="0" eaLnBrk="1" fontAlgn="auto" hangingPunct="1">
              <a:spcAft>
                <a:spcPts val="0"/>
              </a:spcAft>
              <a:buSzPct val="70000"/>
              <a:buNone/>
              <a:defRPr/>
            </a:pPr>
            <a:r>
              <a:rPr lang="en-US" sz="2400" dirty="0" smtClean="0"/>
              <a:t>Use of Internal Models</a:t>
            </a:r>
          </a:p>
          <a:p>
            <a:pPr marL="651192" lvl="1" indent="-342900" eaLnBrk="1" fontAlgn="auto" hangingPunct="1">
              <a:spcAft>
                <a:spcPts val="0"/>
              </a:spcAft>
              <a:buSzPct val="70000"/>
              <a:buFont typeface="Wingdings" pitchFamily="2" charset="2"/>
              <a:buChar char="Ø"/>
              <a:defRPr/>
            </a:pPr>
            <a:r>
              <a:rPr lang="en-US" sz="2200" dirty="0" smtClean="0"/>
              <a:t>Life RBC allows some risk factors to be modified by insurer/industry experience; partial models are currently limited to life/ annuity products with guarantees subject to interest rate/market fluctuation risks</a:t>
            </a:r>
          </a:p>
          <a:p>
            <a:pPr marL="982980" lvl="2" indent="-342900" eaLnBrk="1" fontAlgn="auto" hangingPunct="1">
              <a:spcAft>
                <a:spcPts val="0"/>
              </a:spcAft>
              <a:buSzPct val="70000"/>
              <a:buFont typeface="Wingdings" pitchFamily="2" charset="2"/>
              <a:buChar char="Ø"/>
              <a:defRPr/>
            </a:pPr>
            <a:r>
              <a:rPr lang="en-US" sz="2000" dirty="0" smtClean="0"/>
              <a:t>Models are not approved, but regulators set prescribed statistical parameters and time horizons and may apply a standard model that acts as a floor on capital</a:t>
            </a:r>
          </a:p>
          <a:p>
            <a:pPr marL="651192" lvl="1" indent="-342900" eaLnBrk="1" fontAlgn="auto" hangingPunct="1">
              <a:spcAft>
                <a:spcPts val="0"/>
              </a:spcAft>
              <a:buSzPct val="70000"/>
              <a:buFont typeface="Wingdings" pitchFamily="2" charset="2"/>
              <a:buChar char="Ø"/>
              <a:defRPr/>
            </a:pPr>
            <a:r>
              <a:rPr lang="en-US" sz="2200" dirty="0" smtClean="0"/>
              <a:t>SII MCR requires a standardized approach, but insurers can choose between the standard approach or the use of an internal model for either specific risk modules or for all its risks for SCR </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41</a:t>
            </a:fld>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026"/>
          <p:cNvSpPr>
            <a:spLocks noGrp="1" noChangeArrowheads="1"/>
          </p:cNvSpPr>
          <p:nvPr>
            <p:ph type="title"/>
          </p:nvPr>
        </p:nvSpPr>
        <p:spPr>
          <a:xfrm>
            <a:off x="152400" y="685800"/>
            <a:ext cx="6477000" cy="990600"/>
          </a:xfrm>
        </p:spPr>
        <p:txBody>
          <a:bodyPr/>
          <a:lstStyle/>
          <a:p>
            <a:pPr eaLnBrk="1" hangingPunct="1"/>
            <a:r>
              <a:rPr lang="en-US" sz="3200" dirty="0" smtClean="0">
                <a:solidFill>
                  <a:srgbClr val="6699FF"/>
                </a:solidFill>
                <a:latin typeface="+mn-lt"/>
                <a:cs typeface="Times New Roman" pitchFamily="18" charset="0"/>
              </a:rPr>
              <a:t>Differences between RBC and Solvency II (cont.)</a:t>
            </a:r>
          </a:p>
        </p:txBody>
      </p:sp>
      <p:sp>
        <p:nvSpPr>
          <p:cNvPr id="181251" name="Rectangle 1027"/>
          <p:cNvSpPr>
            <a:spLocks noGrp="1" noChangeArrowheads="1"/>
          </p:cNvSpPr>
          <p:nvPr>
            <p:ph idx="1"/>
          </p:nvPr>
        </p:nvSpPr>
        <p:spPr>
          <a:xfrm>
            <a:off x="152400" y="1905000"/>
            <a:ext cx="7924800" cy="4572000"/>
          </a:xfrm>
        </p:spPr>
        <p:txBody>
          <a:bodyPr/>
          <a:lstStyle/>
          <a:p>
            <a:pPr marL="0" indent="0" eaLnBrk="1" hangingPunct="1">
              <a:buFontTx/>
              <a:buNone/>
            </a:pPr>
            <a:r>
              <a:rPr lang="en-US" sz="2800" dirty="0" smtClean="0"/>
              <a:t>Use of the Capital Requirement</a:t>
            </a:r>
          </a:p>
          <a:p>
            <a:pPr lvl="1" eaLnBrk="1" hangingPunct="1">
              <a:buSzPct val="70000"/>
              <a:buFont typeface="Wingdings" pitchFamily="2" charset="2"/>
              <a:buChar char="Ø"/>
            </a:pPr>
            <a:r>
              <a:rPr lang="en-US" sz="2400" dirty="0" smtClean="0"/>
              <a:t>RBC has some influence on insurers’ risk management (e.g.  Reserves reduced for reinsurance, but not for collateral); addressed mainly through other supervisory tools </a:t>
            </a:r>
          </a:p>
          <a:p>
            <a:pPr lvl="1" eaLnBrk="1" hangingPunct="1">
              <a:buSzPct val="70000"/>
              <a:buFont typeface="Wingdings" pitchFamily="2" charset="2"/>
              <a:buChar char="Ø"/>
            </a:pPr>
            <a:r>
              <a:rPr lang="en-US" sz="2400" dirty="0" smtClean="0"/>
              <a:t>SII is designed to provide incentives for risk management</a:t>
            </a:r>
          </a:p>
          <a:p>
            <a:pPr lvl="1" eaLnBrk="1" hangingPunct="1">
              <a:buSzPct val="70000"/>
              <a:buFont typeface="Wingdings" pitchFamily="2" charset="2"/>
              <a:buChar char="Ø"/>
            </a:pPr>
            <a:r>
              <a:rPr lang="en-US" sz="2400" dirty="0" smtClean="0"/>
              <a:t>Capital add on may be required by regulator, but it is not part of the RBC capital amount </a:t>
            </a:r>
          </a:p>
          <a:p>
            <a:pPr lvl="1" eaLnBrk="1" hangingPunct="1">
              <a:buSzPct val="70000"/>
              <a:buFont typeface="Wingdings" pitchFamily="2" charset="2"/>
              <a:buChar char="Ø"/>
            </a:pPr>
            <a:r>
              <a:rPr lang="en-US" sz="2400" dirty="0" smtClean="0"/>
              <a:t>SII capital add on increases SCR</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42</a:t>
            </a:fld>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026"/>
          <p:cNvSpPr>
            <a:spLocks noGrp="1" noChangeArrowheads="1"/>
          </p:cNvSpPr>
          <p:nvPr>
            <p:ph type="title"/>
          </p:nvPr>
        </p:nvSpPr>
        <p:spPr>
          <a:xfrm>
            <a:off x="152400" y="609600"/>
            <a:ext cx="6705600" cy="990600"/>
          </a:xfrm>
        </p:spPr>
        <p:txBody>
          <a:bodyPr/>
          <a:lstStyle/>
          <a:p>
            <a:pPr eaLnBrk="1" hangingPunct="1"/>
            <a:r>
              <a:rPr lang="en-US" sz="3200" dirty="0" smtClean="0">
                <a:solidFill>
                  <a:srgbClr val="6699FF"/>
                </a:solidFill>
                <a:latin typeface="+mn-lt"/>
                <a:cs typeface="Times New Roman" pitchFamily="18" charset="0"/>
              </a:rPr>
              <a:t>Differences between RBC and Solvency II (cont.)</a:t>
            </a:r>
          </a:p>
        </p:txBody>
      </p:sp>
      <p:sp>
        <p:nvSpPr>
          <p:cNvPr id="182275" name="Rectangle 1027"/>
          <p:cNvSpPr>
            <a:spLocks noGrp="1" noChangeArrowheads="1"/>
          </p:cNvSpPr>
          <p:nvPr>
            <p:ph idx="1"/>
          </p:nvPr>
        </p:nvSpPr>
        <p:spPr>
          <a:xfrm>
            <a:off x="152400" y="1981200"/>
            <a:ext cx="8229600" cy="4267200"/>
          </a:xfrm>
        </p:spPr>
        <p:txBody>
          <a:bodyPr/>
          <a:lstStyle/>
          <a:p>
            <a:pPr marL="0" indent="0" eaLnBrk="1" hangingPunct="1">
              <a:buSzPct val="70000"/>
              <a:buNone/>
            </a:pPr>
            <a:r>
              <a:rPr lang="en-US" sz="2400" dirty="0" smtClean="0"/>
              <a:t>Use of the Capital Requirement in the U.S.</a:t>
            </a:r>
          </a:p>
          <a:p>
            <a:pPr lvl="1" eaLnBrk="1" hangingPunct="1">
              <a:buSzPct val="70000"/>
              <a:buFont typeface="Wingdings" pitchFamily="2" charset="2"/>
              <a:buChar char="Ø"/>
            </a:pPr>
            <a:r>
              <a:rPr lang="en-US" sz="2400" dirty="0" smtClean="0"/>
              <a:t>Other oversight tools are used with RBC</a:t>
            </a:r>
          </a:p>
          <a:p>
            <a:pPr lvl="2" eaLnBrk="1" hangingPunct="1">
              <a:buSzPct val="70000"/>
              <a:buFont typeface="Wingdings" pitchFamily="2" charset="2"/>
              <a:buChar char="Ø"/>
            </a:pPr>
            <a:r>
              <a:rPr lang="en-US" dirty="0" smtClean="0"/>
              <a:t>Many prioritization and analysis tools focus on specific activities within the insurer; these are addressed to prevent a future capital problem</a:t>
            </a:r>
          </a:p>
          <a:p>
            <a:pPr lvl="1" eaLnBrk="1" hangingPunct="1">
              <a:buSzPct val="70000"/>
              <a:buFont typeface="Wingdings" pitchFamily="2" charset="2"/>
              <a:buChar char="Ø"/>
            </a:pPr>
            <a:r>
              <a:rPr lang="en-US" sz="2400" dirty="0" smtClean="0"/>
              <a:t>Hazardous Financial Condition Regulation in addition to RBC Specific Legal Action</a:t>
            </a:r>
          </a:p>
          <a:p>
            <a:pPr lvl="2" eaLnBrk="1" hangingPunct="1">
              <a:buSzPct val="70000"/>
              <a:buFont typeface="Wingdings" pitchFamily="2" charset="2"/>
              <a:buChar char="Ø"/>
            </a:pPr>
            <a:r>
              <a:rPr lang="en-US" dirty="0" smtClean="0"/>
              <a:t>For example, a company with 1000% RBC ratio could still trigger a Hazardous Financial Condition trigger by having a large drop in surplus</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43</a:t>
            </a:fld>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a:xfrm>
            <a:off x="152400" y="609600"/>
            <a:ext cx="6172200" cy="990600"/>
          </a:xfrm>
        </p:spPr>
        <p:txBody>
          <a:bodyPr/>
          <a:lstStyle/>
          <a:p>
            <a:pPr eaLnBrk="1" hangingPunct="1"/>
            <a:r>
              <a:rPr lang="en-US" sz="3200" dirty="0" smtClean="0">
                <a:solidFill>
                  <a:srgbClr val="6699FF"/>
                </a:solidFill>
                <a:latin typeface="+mn-lt"/>
                <a:cs typeface="Times New Roman" pitchFamily="18" charset="0"/>
              </a:rPr>
              <a:t>Differences between RBC and Solvency II (cont.)</a:t>
            </a:r>
          </a:p>
        </p:txBody>
      </p:sp>
      <p:sp>
        <p:nvSpPr>
          <p:cNvPr id="31747" name="Rectangle 1027"/>
          <p:cNvSpPr>
            <a:spLocks noGrp="1" noChangeArrowheads="1"/>
          </p:cNvSpPr>
          <p:nvPr>
            <p:ph idx="1"/>
          </p:nvPr>
        </p:nvSpPr>
        <p:spPr>
          <a:xfrm>
            <a:off x="152400" y="1752600"/>
            <a:ext cx="7924800" cy="4724400"/>
          </a:xfrm>
        </p:spPr>
        <p:txBody>
          <a:bodyPr rtlCol="0">
            <a:normAutofit/>
          </a:bodyPr>
          <a:lstStyle/>
          <a:p>
            <a:pPr marL="317" indent="0" eaLnBrk="1" fontAlgn="auto" hangingPunct="1">
              <a:spcAft>
                <a:spcPts val="0"/>
              </a:spcAft>
              <a:buFont typeface="Arial" charset="0"/>
              <a:buNone/>
              <a:defRPr/>
            </a:pPr>
            <a:r>
              <a:rPr lang="en-US" sz="2400" dirty="0" smtClean="0"/>
              <a:t>Own Risk &amp; Solvency Assessment (ORSA)</a:t>
            </a:r>
          </a:p>
          <a:p>
            <a:pPr marL="651192" lvl="1" indent="-342900" eaLnBrk="1" fontAlgn="auto" hangingPunct="1">
              <a:spcAft>
                <a:spcPts val="0"/>
              </a:spcAft>
              <a:buSzPct val="70000"/>
              <a:buFont typeface="Wingdings" pitchFamily="2" charset="2"/>
              <a:buChar char="Ø"/>
              <a:defRPr/>
            </a:pPr>
            <a:r>
              <a:rPr lang="en-US" sz="2400" dirty="0" smtClean="0"/>
              <a:t>US – exemption for insurers under $500 million in premiums (commissioner can still require) </a:t>
            </a:r>
          </a:p>
          <a:p>
            <a:pPr marL="651192" lvl="1" indent="-342900" eaLnBrk="1" fontAlgn="auto" hangingPunct="1">
              <a:spcAft>
                <a:spcPts val="0"/>
              </a:spcAft>
              <a:buSzPct val="70000"/>
              <a:buFont typeface="Wingdings" pitchFamily="2" charset="2"/>
              <a:buChar char="Ø"/>
              <a:defRPr/>
            </a:pPr>
            <a:r>
              <a:rPr lang="en-US" sz="2400" dirty="0" smtClean="0"/>
              <a:t>SII – required of all insurers and groups</a:t>
            </a:r>
          </a:p>
          <a:p>
            <a:pPr marL="651192" lvl="1" indent="-342900" eaLnBrk="1" fontAlgn="auto" hangingPunct="1">
              <a:spcAft>
                <a:spcPts val="0"/>
              </a:spcAft>
              <a:buSzPct val="70000"/>
              <a:buFont typeface="Wingdings" pitchFamily="2" charset="2"/>
              <a:buChar char="Ø"/>
              <a:defRPr/>
            </a:pPr>
            <a:r>
              <a:rPr lang="en-US" sz="2400" dirty="0" smtClean="0"/>
              <a:t>US – legal requirement tied to analysis and regulatory oversight with more discretion left to the company to determine/justify risk assumption and mitigation methods</a:t>
            </a:r>
          </a:p>
          <a:p>
            <a:pPr marL="651192" lvl="1" indent="-342900" eaLnBrk="1" fontAlgn="auto" hangingPunct="1">
              <a:spcAft>
                <a:spcPts val="0"/>
              </a:spcAft>
              <a:buSzPct val="70000"/>
              <a:buFont typeface="Wingdings" pitchFamily="2" charset="2"/>
              <a:buChar char="Ø"/>
              <a:defRPr/>
            </a:pPr>
            <a:r>
              <a:rPr lang="en-US" sz="2400" dirty="0" smtClean="0"/>
              <a:t>SII – more prescriptive legal requirement linking risk and capital management (including how the risk profile deviates from SCR assumptions)</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44</a:t>
            </a:fld>
            <a:endParaRPr lang="en-U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971800"/>
            <a:ext cx="7543800" cy="1143000"/>
          </a:xfrm>
        </p:spPr>
        <p:txBody>
          <a:bodyPr rtlCol="0">
            <a:normAutofit/>
          </a:bodyPr>
          <a:lstStyle/>
          <a:p>
            <a:pPr algn="ctr" eaLnBrk="1" fontAlgn="auto" hangingPunct="1">
              <a:spcAft>
                <a:spcPts val="0"/>
              </a:spcAft>
              <a:defRPr/>
            </a:pPr>
            <a:r>
              <a:rPr lang="en-US" sz="3200" dirty="0" smtClean="0">
                <a:solidFill>
                  <a:srgbClr val="6699FF"/>
                </a:solidFill>
                <a:latin typeface="+mn-lt"/>
              </a:rPr>
              <a:t>Rbc in context of group-wide supervision</a:t>
            </a:r>
            <a:endParaRPr lang="en-US" sz="3200" dirty="0">
              <a:solidFill>
                <a:srgbClr val="6699FF"/>
              </a:solidFill>
              <a:latin typeface="+mn-lt"/>
            </a:endParaRP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45</a:t>
            </a:fld>
            <a:endParaRPr lang="en-US"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1026"/>
          <p:cNvSpPr>
            <a:spLocks noGrp="1" noChangeArrowheads="1"/>
          </p:cNvSpPr>
          <p:nvPr>
            <p:ph type="title"/>
          </p:nvPr>
        </p:nvSpPr>
        <p:spPr>
          <a:xfrm>
            <a:off x="152400" y="609600"/>
            <a:ext cx="8229600" cy="990600"/>
          </a:xfrm>
        </p:spPr>
        <p:txBody>
          <a:bodyPr/>
          <a:lstStyle/>
          <a:p>
            <a:pPr eaLnBrk="1" hangingPunct="1"/>
            <a:r>
              <a:rPr lang="en-US" sz="3200" dirty="0" smtClean="0">
                <a:solidFill>
                  <a:srgbClr val="6699FF"/>
                </a:solidFill>
                <a:latin typeface="+mn-lt"/>
                <a:cs typeface="Times New Roman" pitchFamily="18" charset="0"/>
              </a:rPr>
              <a:t>RBC and Group-Wide Supervision</a:t>
            </a:r>
          </a:p>
        </p:txBody>
      </p:sp>
      <p:sp>
        <p:nvSpPr>
          <p:cNvPr id="31747" name="Rectangle 1027"/>
          <p:cNvSpPr>
            <a:spLocks noGrp="1" noChangeArrowheads="1"/>
          </p:cNvSpPr>
          <p:nvPr>
            <p:ph idx="1"/>
          </p:nvPr>
        </p:nvSpPr>
        <p:spPr>
          <a:xfrm>
            <a:off x="152400" y="1524000"/>
            <a:ext cx="7924800" cy="5105400"/>
          </a:xfrm>
        </p:spPr>
        <p:txBody>
          <a:bodyPr rtlCol="0">
            <a:noAutofit/>
          </a:bodyPr>
          <a:lstStyle/>
          <a:p>
            <a:pPr eaLnBrk="1" fontAlgn="auto" hangingPunct="1">
              <a:spcAft>
                <a:spcPts val="0"/>
              </a:spcAft>
              <a:buSzPct val="70000"/>
              <a:buFont typeface="Wingdings" pitchFamily="2" charset="2"/>
              <a:buChar char="Ø"/>
              <a:defRPr/>
            </a:pPr>
            <a:r>
              <a:rPr lang="en-US" sz="2800" dirty="0" smtClean="0"/>
              <a:t>RBC assesses risk charges on each legal entity insurer for ownership of parent, subsidiaries and affiliates; but it does not establish specific capital requirements for non-insurance entities</a:t>
            </a:r>
          </a:p>
          <a:p>
            <a:pPr marL="342900" lvl="1" indent="-342900" eaLnBrk="1" fontAlgn="auto" hangingPunct="1">
              <a:spcAft>
                <a:spcPts val="0"/>
              </a:spcAft>
              <a:buSzPct val="70000"/>
              <a:buFont typeface="Wingdings" pitchFamily="2" charset="2"/>
              <a:buChar char="Ø"/>
              <a:defRPr/>
            </a:pPr>
            <a:r>
              <a:rPr lang="en-US" dirty="0" smtClean="0"/>
              <a:t>RBC aggregation does not recognize diversification benefits, but those benefits tend to disappear when groups are stressed</a:t>
            </a:r>
          </a:p>
          <a:p>
            <a:pPr eaLnBrk="1" fontAlgn="auto" hangingPunct="1">
              <a:spcAft>
                <a:spcPts val="0"/>
              </a:spcAft>
              <a:buSzPct val="70000"/>
              <a:buFont typeface="Wingdings" pitchFamily="2" charset="2"/>
              <a:buChar char="Ø"/>
              <a:defRPr/>
            </a:pPr>
            <a:r>
              <a:rPr lang="en-US" sz="2800" dirty="0" smtClean="0"/>
              <a:t>US system focuses on understanding the risks outside of the insurance entities and how they may impact the insurers</a:t>
            </a:r>
          </a:p>
          <a:p>
            <a:pPr marL="317" indent="0" eaLnBrk="1" fontAlgn="auto" hangingPunct="1">
              <a:spcAft>
                <a:spcPts val="0"/>
              </a:spcAft>
              <a:buFont typeface="Arial" charset="0"/>
              <a:buNone/>
              <a:defRPr/>
            </a:pPr>
            <a:endParaRPr lang="en-US" dirty="0" smtClean="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46</a:t>
            </a:fld>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026"/>
          <p:cNvSpPr>
            <a:spLocks noGrp="1" noChangeArrowheads="1"/>
          </p:cNvSpPr>
          <p:nvPr>
            <p:ph type="title"/>
          </p:nvPr>
        </p:nvSpPr>
        <p:spPr>
          <a:xfrm>
            <a:off x="152400" y="609600"/>
            <a:ext cx="8229600" cy="990600"/>
          </a:xfrm>
        </p:spPr>
        <p:txBody>
          <a:bodyPr/>
          <a:lstStyle/>
          <a:p>
            <a:pPr eaLnBrk="1" hangingPunct="1"/>
            <a:r>
              <a:rPr lang="en-US" sz="3200" dirty="0" smtClean="0">
                <a:solidFill>
                  <a:srgbClr val="6699FF"/>
                </a:solidFill>
                <a:latin typeface="+mn-lt"/>
                <a:cs typeface="Times New Roman" pitchFamily="18" charset="0"/>
              </a:rPr>
              <a:t>RBC and Group-Wide Supervision</a:t>
            </a:r>
          </a:p>
        </p:txBody>
      </p:sp>
      <p:sp>
        <p:nvSpPr>
          <p:cNvPr id="31747" name="Rectangle 1027"/>
          <p:cNvSpPr>
            <a:spLocks noGrp="1" noChangeArrowheads="1"/>
          </p:cNvSpPr>
          <p:nvPr>
            <p:ph idx="1"/>
          </p:nvPr>
        </p:nvSpPr>
        <p:spPr>
          <a:xfrm>
            <a:off x="152400" y="1524000"/>
            <a:ext cx="7924800" cy="5029200"/>
          </a:xfrm>
        </p:spPr>
        <p:txBody>
          <a:bodyPr rtlCol="0">
            <a:normAutofit/>
          </a:bodyPr>
          <a:lstStyle/>
          <a:p>
            <a:pPr eaLnBrk="1" fontAlgn="auto" hangingPunct="1">
              <a:spcAft>
                <a:spcPts val="0"/>
              </a:spcAft>
              <a:buSzPct val="70000"/>
              <a:buFont typeface="Wingdings" pitchFamily="2" charset="2"/>
              <a:buChar char="Ø"/>
              <a:defRPr/>
            </a:pPr>
            <a:r>
              <a:rPr lang="en-US" sz="2800" dirty="0" smtClean="0"/>
              <a:t>US does not support a consolidated approach to a group capital calculation</a:t>
            </a:r>
          </a:p>
          <a:p>
            <a:pPr lvl="1" eaLnBrk="1" fontAlgn="auto" hangingPunct="1">
              <a:spcAft>
                <a:spcPts val="0"/>
              </a:spcAft>
              <a:buSzPct val="70000"/>
              <a:buFont typeface="Wingdings" pitchFamily="2" charset="2"/>
              <a:buChar char="Ø"/>
              <a:defRPr/>
            </a:pPr>
            <a:r>
              <a:rPr lang="en-US" sz="2400" dirty="0" smtClean="0"/>
              <a:t>How do you construct a reasonably accurate group capital requirement that works for the many different group structures, types of businesses included, differing legal system requirements, etc.?</a:t>
            </a:r>
          </a:p>
          <a:p>
            <a:pPr lvl="1" eaLnBrk="1" fontAlgn="auto" hangingPunct="1">
              <a:spcAft>
                <a:spcPts val="0"/>
              </a:spcAft>
              <a:buSzPct val="70000"/>
              <a:buFont typeface="Wingdings" pitchFamily="2" charset="2"/>
              <a:buChar char="Ø"/>
              <a:defRPr/>
            </a:pPr>
            <a:r>
              <a:rPr lang="en-US" sz="2400" dirty="0" smtClean="0"/>
              <a:t>Where does the group capital reside and how is the priority of distribution established in a liquidation when it resides at the holding company (and issues of </a:t>
            </a:r>
            <a:r>
              <a:rPr lang="en-US" sz="2400" dirty="0" err="1" smtClean="0"/>
              <a:t>fungibility</a:t>
            </a:r>
            <a:r>
              <a:rPr lang="en-US" sz="2400" dirty="0" smtClean="0"/>
              <a:t>)? </a:t>
            </a:r>
          </a:p>
          <a:p>
            <a:pPr marL="317" indent="0" eaLnBrk="1" fontAlgn="auto" hangingPunct="1">
              <a:spcAft>
                <a:spcPts val="0"/>
              </a:spcAft>
              <a:buFont typeface="Arial" charset="0"/>
              <a:buNone/>
              <a:defRPr/>
            </a:pPr>
            <a:endParaRPr lang="en-US" dirty="0" smtClean="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47</a:t>
            </a:fld>
            <a:endParaRPr 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026"/>
          <p:cNvSpPr>
            <a:spLocks noGrp="1" noChangeArrowheads="1"/>
          </p:cNvSpPr>
          <p:nvPr>
            <p:ph type="title"/>
          </p:nvPr>
        </p:nvSpPr>
        <p:spPr>
          <a:xfrm>
            <a:off x="152400" y="609600"/>
            <a:ext cx="8229600" cy="990600"/>
          </a:xfrm>
        </p:spPr>
        <p:txBody>
          <a:bodyPr/>
          <a:lstStyle/>
          <a:p>
            <a:pPr eaLnBrk="1" hangingPunct="1"/>
            <a:r>
              <a:rPr lang="en-US" sz="3200" dirty="0" smtClean="0">
                <a:solidFill>
                  <a:srgbClr val="6699FF"/>
                </a:solidFill>
                <a:latin typeface="+mn-lt"/>
                <a:cs typeface="Times New Roman" pitchFamily="18" charset="0"/>
              </a:rPr>
              <a:t>RBC and Group-Wide Supervision</a:t>
            </a:r>
          </a:p>
        </p:txBody>
      </p:sp>
      <p:sp>
        <p:nvSpPr>
          <p:cNvPr id="187395" name="Rectangle 1027"/>
          <p:cNvSpPr>
            <a:spLocks noGrp="1" noChangeArrowheads="1"/>
          </p:cNvSpPr>
          <p:nvPr>
            <p:ph idx="1"/>
          </p:nvPr>
        </p:nvSpPr>
        <p:spPr>
          <a:xfrm>
            <a:off x="152400" y="1600200"/>
            <a:ext cx="7924800" cy="5029200"/>
          </a:xfrm>
        </p:spPr>
        <p:txBody>
          <a:bodyPr/>
          <a:lstStyle/>
          <a:p>
            <a:pPr eaLnBrk="1" hangingPunct="1">
              <a:buSzPct val="70000"/>
              <a:buFont typeface="Wingdings" pitchFamily="2" charset="2"/>
              <a:buChar char="Ø"/>
            </a:pPr>
            <a:r>
              <a:rPr lang="en-US" sz="2400" dirty="0" smtClean="0"/>
              <a:t>US does support a legal entity based approach to assessing group capital which includes and understanding and assessment of group-wide risks that may adversely impact the legal entities as a result of group-wide activities occurring outside of the legal entities but within the broader group</a:t>
            </a:r>
          </a:p>
          <a:p>
            <a:pPr marL="574675" lvl="1" eaLnBrk="1" hangingPunct="1">
              <a:buSzPct val="70000"/>
              <a:buFont typeface="Wingdings" pitchFamily="2" charset="2"/>
              <a:buChar char="Ø"/>
            </a:pPr>
            <a:r>
              <a:rPr lang="en-US" sz="2400" dirty="0" smtClean="0"/>
              <a:t>Perhaps use simple but effective ratios and scenario (stress) tests to perform group capital assessments</a:t>
            </a:r>
          </a:p>
          <a:p>
            <a:pPr marL="574675" lvl="1" eaLnBrk="1" hangingPunct="1">
              <a:buSzPct val="70000"/>
              <a:buFont typeface="Wingdings" pitchFamily="2" charset="2"/>
              <a:buChar char="Ø"/>
            </a:pPr>
            <a:r>
              <a:rPr lang="en-US" sz="2400" dirty="0" smtClean="0"/>
              <a:t>US system will use ORSA Summary Reports to see the group’s material risks (including in stressed environment) and how the capital objective is structured to account for those risks (including in stressed environment)</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48</a:t>
            </a:fld>
            <a:endParaRPr lang="en-US"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ctrTitle"/>
          </p:nvPr>
        </p:nvSpPr>
        <p:spPr>
          <a:xfrm>
            <a:off x="838200" y="3025775"/>
            <a:ext cx="7467600" cy="1470025"/>
          </a:xfrm>
        </p:spPr>
        <p:txBody>
          <a:bodyPr/>
          <a:lstStyle/>
          <a:p>
            <a:pPr eaLnBrk="1" hangingPunct="1"/>
            <a:r>
              <a:rPr lang="en-US" sz="3200" b="1" dirty="0" smtClean="0">
                <a:solidFill>
                  <a:srgbClr val="6699FF"/>
                </a:solidFill>
                <a:latin typeface="+mn-lt"/>
              </a:rPr>
              <a:t>Questions???</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49</a:t>
            </a:fld>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76200" y="304800"/>
            <a:ext cx="7543800" cy="990600"/>
          </a:xfrm>
        </p:spPr>
        <p:txBody>
          <a:bodyPr/>
          <a:lstStyle/>
          <a:p>
            <a:pPr eaLnBrk="1" hangingPunct="1"/>
            <a:r>
              <a:rPr lang="en-US" sz="3200" dirty="0" smtClean="0">
                <a:solidFill>
                  <a:srgbClr val="6699FF"/>
                </a:solidFill>
                <a:latin typeface="+mn-lt"/>
              </a:rPr>
              <a:t>US Solvency Framework</a:t>
            </a:r>
          </a:p>
        </p:txBody>
      </p:sp>
      <p:sp>
        <p:nvSpPr>
          <p:cNvPr id="143363" name="Content Placeholder 2"/>
          <p:cNvSpPr>
            <a:spLocks noGrp="1"/>
          </p:cNvSpPr>
          <p:nvPr>
            <p:ph idx="1"/>
          </p:nvPr>
        </p:nvSpPr>
        <p:spPr>
          <a:xfrm>
            <a:off x="76200" y="1143000"/>
            <a:ext cx="7315200" cy="5029200"/>
          </a:xfrm>
        </p:spPr>
        <p:txBody>
          <a:bodyPr/>
          <a:lstStyle/>
          <a:p>
            <a:pPr marL="457200" lvl="1" indent="-457200" eaLnBrk="1" hangingPunct="1">
              <a:buSzPct val="70000"/>
              <a:buFont typeface="Wingdings" pitchFamily="2" charset="2"/>
              <a:buChar char="Ø"/>
            </a:pPr>
            <a:r>
              <a:rPr lang="en-US" dirty="0" smtClean="0"/>
              <a:t>Primary goal is to ensure financial health of insurers for purposes of protecting policyholders </a:t>
            </a:r>
          </a:p>
          <a:p>
            <a:pPr marL="685800" lvl="2" indent="-285750" eaLnBrk="1" hangingPunct="1">
              <a:buSzPct val="70000"/>
              <a:buFont typeface="Wingdings" pitchFamily="2" charset="2"/>
              <a:buChar char="Ø"/>
            </a:pPr>
            <a:r>
              <a:rPr lang="en-US" sz="1800" dirty="0" smtClean="0"/>
              <a:t>Work with companies to remedy areas of concern</a:t>
            </a:r>
          </a:p>
          <a:p>
            <a:pPr marL="685800" lvl="2" indent="-285750" eaLnBrk="1" hangingPunct="1">
              <a:buSzPct val="70000"/>
              <a:buFont typeface="Wingdings" pitchFamily="2" charset="2"/>
              <a:buChar char="Ø"/>
            </a:pPr>
            <a:r>
              <a:rPr lang="en-US" sz="1800" dirty="0" smtClean="0"/>
              <a:t>More severe interventions if company continues to deteriorate e.g.  regulators will run off or liquidate the insurer if necessary to ensure protection of existing policyholders</a:t>
            </a:r>
          </a:p>
          <a:p>
            <a:pPr marL="685800" lvl="2" indent="-285750" eaLnBrk="1" hangingPunct="1">
              <a:buSzPct val="70000"/>
              <a:buFont typeface="Wingdings" pitchFamily="2" charset="2"/>
              <a:buChar char="Ø"/>
            </a:pPr>
            <a:r>
              <a:rPr lang="en-US" sz="1800" dirty="0" smtClean="0"/>
              <a:t>Provide a consistently applied set of standards</a:t>
            </a:r>
          </a:p>
          <a:p>
            <a:pPr marL="457200" lvl="1" indent="-457200" eaLnBrk="1" hangingPunct="1">
              <a:buSzPct val="70000"/>
              <a:buFont typeface="Wingdings" pitchFamily="2" charset="2"/>
              <a:buChar char="Ø"/>
            </a:pPr>
            <a:r>
              <a:rPr lang="en-US" dirty="0" smtClean="0"/>
              <a:t>Additional goals include availability and affordability of insurance, stable and competitive markets </a:t>
            </a:r>
          </a:p>
          <a:p>
            <a:pPr eaLnBrk="1" hangingPunct="1"/>
            <a:endParaRPr lang="en-US" dirty="0" smtClean="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5</a:t>
            </a:fld>
            <a:endParaRPr lang="en-US"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85801" y="990600"/>
            <a:ext cx="7696199" cy="2286000"/>
          </a:xfrm>
        </p:spPr>
        <p:txBody>
          <a:bodyPr/>
          <a:lstStyle/>
          <a:p>
            <a:pPr eaLnBrk="1" hangingPunct="1"/>
            <a:r>
              <a:rPr lang="en-US" sz="5400" dirty="0" smtClean="0">
                <a:solidFill>
                  <a:srgbClr val="6699FF"/>
                </a:solidFill>
                <a:latin typeface="+mn-lt"/>
              </a:rPr>
              <a:t>Reserves</a:t>
            </a:r>
            <a:br>
              <a:rPr lang="en-US" sz="5400" dirty="0" smtClean="0">
                <a:solidFill>
                  <a:srgbClr val="6699FF"/>
                </a:solidFill>
                <a:latin typeface="+mn-lt"/>
              </a:rPr>
            </a:br>
            <a:r>
              <a:rPr lang="en-US" sz="4400" dirty="0" smtClean="0">
                <a:solidFill>
                  <a:srgbClr val="6699FF"/>
                </a:solidFill>
                <a:latin typeface="+mn-lt"/>
              </a:rPr>
              <a:t>- P/C</a:t>
            </a:r>
            <a:br>
              <a:rPr lang="en-US" sz="4400" dirty="0" smtClean="0">
                <a:solidFill>
                  <a:srgbClr val="6699FF"/>
                </a:solidFill>
                <a:latin typeface="+mn-lt"/>
              </a:rPr>
            </a:br>
            <a:r>
              <a:rPr lang="en-US" sz="4400" dirty="0" smtClean="0">
                <a:solidFill>
                  <a:srgbClr val="6699FF"/>
                </a:solidFill>
                <a:latin typeface="+mn-lt"/>
              </a:rPr>
              <a:t>- Life</a:t>
            </a:r>
          </a:p>
        </p:txBody>
      </p:sp>
      <p:sp>
        <p:nvSpPr>
          <p:cNvPr id="64515" name="Rectangle 3"/>
          <p:cNvSpPr>
            <a:spLocks noGrp="1" noChangeArrowheads="1"/>
          </p:cNvSpPr>
          <p:nvPr>
            <p:ph type="subTitle" idx="1"/>
          </p:nvPr>
        </p:nvSpPr>
        <p:spPr>
          <a:xfrm>
            <a:off x="685800" y="3581400"/>
            <a:ext cx="7696200" cy="1828800"/>
          </a:xfrm>
        </p:spPr>
        <p:txBody>
          <a:bodyPr/>
          <a:lstStyle/>
          <a:p>
            <a:pPr eaLnBrk="1" hangingPunct="1">
              <a:tabLst>
                <a:tab pos="1371600" algn="l"/>
              </a:tabLst>
            </a:pPr>
            <a:endParaRPr lang="en-US" sz="2400" b="1" dirty="0" smtClean="0"/>
          </a:p>
          <a:p>
            <a:pPr eaLnBrk="1" hangingPunct="1">
              <a:tabLst>
                <a:tab pos="1371600" algn="l"/>
              </a:tabLst>
            </a:pPr>
            <a:r>
              <a:rPr lang="en-US" sz="2800" b="1" dirty="0" smtClean="0"/>
              <a:t>ASSAL – November 2012</a:t>
            </a:r>
          </a:p>
          <a:p>
            <a:pPr eaLnBrk="1" hangingPunct="1">
              <a:tabLst>
                <a:tab pos="1371600" algn="l"/>
              </a:tabLst>
            </a:pPr>
            <a:endParaRPr lang="en-US" sz="1800" b="1" dirty="0" smtClean="0"/>
          </a:p>
          <a:p>
            <a:pPr eaLnBrk="1" hangingPunct="1">
              <a:tabLst>
                <a:tab pos="1371600" algn="l"/>
              </a:tabLst>
            </a:pPr>
            <a:r>
              <a:rPr lang="en-US" sz="2800" b="1" dirty="0" smtClean="0"/>
              <a:t>Lou Felice</a:t>
            </a:r>
            <a:endParaRPr lang="en-US" sz="2000" dirty="0" smtClean="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50</a:t>
            </a:fld>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ctrTitle" sz="quarter"/>
          </p:nvPr>
        </p:nvSpPr>
        <p:spPr>
          <a:xfrm>
            <a:off x="685800" y="990600"/>
            <a:ext cx="7772400" cy="1920875"/>
          </a:xfrm>
        </p:spPr>
        <p:txBody>
          <a:bodyPr/>
          <a:lstStyle/>
          <a:p>
            <a:r>
              <a:rPr lang="en-US" sz="4800" dirty="0" smtClean="0">
                <a:solidFill>
                  <a:srgbClr val="6699FF"/>
                </a:solidFill>
                <a:latin typeface="+mn-lt"/>
              </a:rPr>
              <a:t>Property and Casualty Reserves</a:t>
            </a:r>
          </a:p>
        </p:txBody>
      </p:sp>
      <p:pic>
        <p:nvPicPr>
          <p:cNvPr id="65539" name="Picture 7" descr="j02903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4613" y="3810000"/>
            <a:ext cx="416242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51</a:t>
            </a:fld>
            <a:endParaRPr lang="en-US"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a:xfrm>
            <a:off x="76200" y="274638"/>
            <a:ext cx="5867400" cy="1401762"/>
          </a:xfrm>
        </p:spPr>
        <p:txBody>
          <a:bodyPr/>
          <a:lstStyle/>
          <a:p>
            <a:pPr eaLnBrk="1" hangingPunct="1"/>
            <a:r>
              <a:rPr lang="en-US" sz="3200" dirty="0" smtClean="0">
                <a:solidFill>
                  <a:srgbClr val="6699FF"/>
                </a:solidFill>
                <a:latin typeface="+mn-lt"/>
              </a:rPr>
              <a:t>SSAP No. 55</a:t>
            </a:r>
            <a:r>
              <a:rPr lang="en-US" sz="3200" dirty="0" smtClean="0">
                <a:solidFill>
                  <a:srgbClr val="6699FF"/>
                </a:solidFill>
                <a:latin typeface="+mn-lt"/>
                <a:ea typeface="Arial Unicode MS" pitchFamily="34" charset="-128"/>
                <a:cs typeface="Arial Unicode MS" pitchFamily="34" charset="-128"/>
              </a:rPr>
              <a:t>—</a:t>
            </a:r>
            <a:r>
              <a:rPr lang="en-US" sz="3200" i="1" dirty="0" smtClean="0">
                <a:solidFill>
                  <a:srgbClr val="6699FF"/>
                </a:solidFill>
                <a:latin typeface="+mn-lt"/>
                <a:ea typeface="Arial Unicode MS" pitchFamily="34" charset="-128"/>
                <a:cs typeface="Arial Unicode MS" pitchFamily="34" charset="-128"/>
              </a:rPr>
              <a:t>Unpaid Claims, Losses and Loss Adjustments Expenses</a:t>
            </a:r>
          </a:p>
        </p:txBody>
      </p:sp>
      <p:sp>
        <p:nvSpPr>
          <p:cNvPr id="66563" name="Rectangle 3"/>
          <p:cNvSpPr>
            <a:spLocks noGrp="1" noChangeArrowheads="1"/>
          </p:cNvSpPr>
          <p:nvPr>
            <p:ph type="body" idx="1"/>
          </p:nvPr>
        </p:nvSpPr>
        <p:spPr>
          <a:xfrm>
            <a:off x="76200" y="1828800"/>
            <a:ext cx="8229600" cy="4297363"/>
          </a:xfrm>
        </p:spPr>
        <p:txBody>
          <a:bodyPr/>
          <a:lstStyle/>
          <a:p>
            <a:pPr eaLnBrk="1" hangingPunct="1">
              <a:buFont typeface="Wingdings" pitchFamily="2" charset="2"/>
              <a:buNone/>
            </a:pPr>
            <a:r>
              <a:rPr lang="en-US" sz="2800" dirty="0" smtClean="0"/>
              <a:t>Claims, losses, and loss/claim adjustment expenses shall be recognized as expense when a </a:t>
            </a:r>
            <a:r>
              <a:rPr lang="en-US" sz="2800" b="1" dirty="0" smtClean="0"/>
              <a:t>covered or insured event occurs.</a:t>
            </a:r>
            <a:endParaRPr lang="en-US" sz="2800" dirty="0" smtClean="0"/>
          </a:p>
          <a:p>
            <a:pPr eaLnBrk="1" hangingPunct="1">
              <a:buFont typeface="Wingdings" pitchFamily="2" charset="2"/>
              <a:buNone/>
            </a:pPr>
            <a:endParaRPr lang="en-US" sz="1600" dirty="0" smtClean="0"/>
          </a:p>
          <a:p>
            <a:pPr eaLnBrk="1" hangingPunct="1">
              <a:buFont typeface="Wingdings" pitchFamily="2" charset="2"/>
              <a:buNone/>
            </a:pPr>
            <a:r>
              <a:rPr lang="en-US" sz="2800" b="1" dirty="0" smtClean="0">
                <a:solidFill>
                  <a:srgbClr val="6699FF"/>
                </a:solidFill>
              </a:rPr>
              <a:t>A covered or insured event: </a:t>
            </a:r>
          </a:p>
          <a:p>
            <a:pPr lvl="2" eaLnBrk="1" hangingPunct="1">
              <a:buSzPct val="70000"/>
              <a:buFont typeface="Wingdings" pitchFamily="2" charset="2"/>
              <a:buChar char="Ø"/>
            </a:pPr>
            <a:r>
              <a:rPr lang="en-US" sz="2800" dirty="0" smtClean="0"/>
              <a:t>Occurrence</a:t>
            </a:r>
          </a:p>
          <a:p>
            <a:pPr lvl="3" eaLnBrk="1" hangingPunct="1">
              <a:buSzPct val="70000"/>
              <a:buFont typeface="Wingdings" pitchFamily="2" charset="2"/>
              <a:buChar char="Ø"/>
            </a:pPr>
            <a:r>
              <a:rPr lang="en-US" sz="1800" dirty="0" smtClean="0"/>
              <a:t>The occurrence of an incident which gives rise to a claim or the incurring of costs.</a:t>
            </a:r>
            <a:endParaRPr lang="en-US" sz="2800" dirty="0" smtClean="0"/>
          </a:p>
          <a:p>
            <a:pPr lvl="2" eaLnBrk="1" hangingPunct="1">
              <a:buSzPct val="70000"/>
              <a:buFont typeface="Wingdings" pitchFamily="2" charset="2"/>
              <a:buChar char="Ø"/>
            </a:pPr>
            <a:r>
              <a:rPr lang="en-US" sz="2800" dirty="0" smtClean="0"/>
              <a:t>Claims Made </a:t>
            </a:r>
          </a:p>
          <a:p>
            <a:pPr lvl="3" eaLnBrk="1" hangingPunct="1">
              <a:buSzPct val="70000"/>
              <a:buFont typeface="Wingdings" pitchFamily="2" charset="2"/>
              <a:buChar char="Ø"/>
            </a:pPr>
            <a:r>
              <a:rPr lang="en-US" sz="1800" dirty="0" smtClean="0"/>
              <a:t>Reporting to the entity of the incident that gives rise to a claim.</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52</a:t>
            </a:fld>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76200" y="304800"/>
            <a:ext cx="5562600" cy="533400"/>
          </a:xfrm>
        </p:spPr>
        <p:txBody>
          <a:bodyPr lIns="90463" tIns="44438" rIns="90463" bIns="44438" anchor="b"/>
          <a:lstStyle/>
          <a:p>
            <a:pPr eaLnBrk="1" hangingPunct="1"/>
            <a:r>
              <a:rPr lang="en-US" sz="3200" dirty="0" smtClean="0">
                <a:solidFill>
                  <a:srgbClr val="6699FF"/>
                </a:solidFill>
                <a:latin typeface="+mn-lt"/>
              </a:rPr>
              <a:t>Insurance Data Organization</a:t>
            </a:r>
          </a:p>
        </p:txBody>
      </p:sp>
      <p:sp>
        <p:nvSpPr>
          <p:cNvPr id="276483" name="Rectangle 3"/>
          <p:cNvSpPr>
            <a:spLocks noGrp="1" noChangeArrowheads="1"/>
          </p:cNvSpPr>
          <p:nvPr>
            <p:ph type="body" idx="1"/>
          </p:nvPr>
        </p:nvSpPr>
        <p:spPr>
          <a:xfrm>
            <a:off x="76200" y="1371600"/>
            <a:ext cx="7654925" cy="1004887"/>
          </a:xfrm>
        </p:spPr>
        <p:txBody>
          <a:bodyPr lIns="90463" tIns="44438" rIns="90463" bIns="44438"/>
          <a:lstStyle/>
          <a:p>
            <a:pPr eaLnBrk="1" hangingPunct="1">
              <a:lnSpc>
                <a:spcPct val="90000"/>
              </a:lnSpc>
              <a:buSzPct val="70000"/>
              <a:buFont typeface="Wingdings" pitchFamily="2" charset="2"/>
              <a:buChar char="Ø"/>
            </a:pPr>
            <a:r>
              <a:rPr lang="en-US" sz="2800" dirty="0" smtClean="0">
                <a:solidFill>
                  <a:srgbClr val="6699FF"/>
                </a:solidFill>
                <a:latin typeface="Arial" pitchFamily="34" charset="0"/>
                <a:cs typeface="Arial" pitchFamily="34" charset="0"/>
              </a:rPr>
              <a:t>Accident Date</a:t>
            </a:r>
          </a:p>
          <a:p>
            <a:pPr lvl="1" eaLnBrk="1" hangingPunct="1">
              <a:lnSpc>
                <a:spcPct val="90000"/>
              </a:lnSpc>
              <a:buFontTx/>
              <a:buChar char="•"/>
            </a:pPr>
            <a:r>
              <a:rPr lang="en-US" dirty="0" smtClean="0"/>
              <a:t>The date on which the loss occurred.</a:t>
            </a:r>
          </a:p>
        </p:txBody>
      </p:sp>
      <p:graphicFrame>
        <p:nvGraphicFramePr>
          <p:cNvPr id="276484" name="Object 4">
            <a:hlinkClick r:id="" action="ppaction://ole?verb=0"/>
          </p:cNvPr>
          <p:cNvGraphicFramePr>
            <a:graphicFrameLocks/>
          </p:cNvGraphicFramePr>
          <p:nvPr>
            <p:extLst>
              <p:ext uri="{D42A27DB-BD31-4B8C-83A1-F6EECF244321}">
                <p14:modId xmlns:p14="http://schemas.microsoft.com/office/powerpoint/2010/main" val="1328543035"/>
              </p:ext>
            </p:extLst>
          </p:nvPr>
        </p:nvGraphicFramePr>
        <p:xfrm>
          <a:off x="6705600" y="1592262"/>
          <a:ext cx="990600" cy="849313"/>
        </p:xfrm>
        <a:graphic>
          <a:graphicData uri="http://schemas.openxmlformats.org/presentationml/2006/ole">
            <mc:AlternateContent xmlns:mc="http://schemas.openxmlformats.org/markup-compatibility/2006">
              <mc:Choice xmlns:v="urn:schemas-microsoft-com:vml" Requires="v">
                <p:oleObj spid="_x0000_s67623" name="Drawing" r:id="rId4" imgW="4179754" imgH="3665517" progId="WPDraw30.Drawing">
                  <p:embed/>
                </p:oleObj>
              </mc:Choice>
              <mc:Fallback>
                <p:oleObj name="Drawing" r:id="rId4" imgW="4179754" imgH="3665517" progId="WPDraw30.Drawing">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592262"/>
                        <a:ext cx="9906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485" name="Rectangle 5"/>
          <p:cNvSpPr>
            <a:spLocks noChangeArrowheads="1"/>
          </p:cNvSpPr>
          <p:nvPr/>
        </p:nvSpPr>
        <p:spPr bwMode="auto">
          <a:xfrm>
            <a:off x="1828800" y="2659062"/>
            <a:ext cx="6019800" cy="1371600"/>
          </a:xfrm>
          <a:prstGeom prst="rect">
            <a:avLst/>
          </a:prstGeom>
          <a:noFill/>
          <a:ln>
            <a:noFill/>
          </a:ln>
          <a:effectLst/>
          <a:extLst/>
        </p:spPr>
        <p:txBody>
          <a:bodyPr lIns="90463" tIns="44438" rIns="90463" bIns="44438"/>
          <a:lstStyle/>
          <a:p>
            <a:pPr marL="342900" indent="-342900">
              <a:lnSpc>
                <a:spcPct val="90000"/>
              </a:lnSpc>
              <a:spcBef>
                <a:spcPct val="20000"/>
              </a:spcBef>
              <a:buClr>
                <a:schemeClr val="hlink"/>
              </a:buClr>
              <a:buSzPct val="70000"/>
              <a:buFont typeface="Wingdings" pitchFamily="2" charset="2"/>
              <a:buChar char="Ø"/>
              <a:defRPr/>
            </a:pPr>
            <a:r>
              <a:rPr lang="en-US" sz="1800" dirty="0">
                <a:solidFill>
                  <a:srgbClr val="6699FF"/>
                </a:solidFill>
              </a:rPr>
              <a:t>Report Date</a:t>
            </a:r>
          </a:p>
          <a:p>
            <a:pPr marL="742950" lvl="1" indent="-285750">
              <a:lnSpc>
                <a:spcPct val="90000"/>
              </a:lnSpc>
              <a:spcBef>
                <a:spcPct val="20000"/>
              </a:spcBef>
              <a:buClr>
                <a:schemeClr val="accent1">
                  <a:lumMod val="75000"/>
                </a:schemeClr>
              </a:buClr>
              <a:buSzPct val="70000"/>
              <a:buFont typeface="Arial" pitchFamily="34" charset="0"/>
              <a:buChar char="•"/>
              <a:defRPr/>
            </a:pPr>
            <a:r>
              <a:rPr lang="en-US" sz="1800" dirty="0"/>
              <a:t>The date on which the loss is first reported to the insurer.</a:t>
            </a:r>
          </a:p>
        </p:txBody>
      </p:sp>
      <p:sp>
        <p:nvSpPr>
          <p:cNvPr id="276486" name="Rectangle 6"/>
          <p:cNvSpPr>
            <a:spLocks noChangeArrowheads="1"/>
          </p:cNvSpPr>
          <p:nvPr/>
        </p:nvSpPr>
        <p:spPr bwMode="auto">
          <a:xfrm>
            <a:off x="76200" y="4183062"/>
            <a:ext cx="7086600" cy="1447800"/>
          </a:xfrm>
          <a:prstGeom prst="rect">
            <a:avLst/>
          </a:prstGeom>
          <a:noFill/>
          <a:ln>
            <a:noFill/>
          </a:ln>
          <a:effectLst/>
          <a:extLst/>
        </p:spPr>
        <p:txBody>
          <a:bodyPr lIns="90463" tIns="44438" rIns="90463" bIns="44438"/>
          <a:lstStyle/>
          <a:p>
            <a:pPr marL="457200" indent="-457200">
              <a:lnSpc>
                <a:spcPct val="105000"/>
              </a:lnSpc>
              <a:spcBef>
                <a:spcPct val="20000"/>
              </a:spcBef>
              <a:buClr>
                <a:schemeClr val="hlink"/>
              </a:buClr>
              <a:buSzPct val="70000"/>
              <a:buFont typeface="Wingdings" pitchFamily="2" charset="2"/>
              <a:buChar char="Ø"/>
              <a:defRPr/>
            </a:pPr>
            <a:r>
              <a:rPr lang="en-US" sz="2800" dirty="0">
                <a:solidFill>
                  <a:srgbClr val="6699FF"/>
                </a:solidFill>
              </a:rPr>
              <a:t>Recorded Date</a:t>
            </a:r>
          </a:p>
          <a:p>
            <a:pPr marL="742950" lvl="1" indent="-285750">
              <a:lnSpc>
                <a:spcPct val="90000"/>
              </a:lnSpc>
              <a:spcBef>
                <a:spcPct val="20000"/>
              </a:spcBef>
              <a:buClr>
                <a:schemeClr val="accent1">
                  <a:lumMod val="75000"/>
                </a:schemeClr>
              </a:buClr>
              <a:buSzPct val="70000"/>
              <a:buFontTx/>
              <a:buChar char="•"/>
              <a:defRPr/>
            </a:pPr>
            <a:r>
              <a:rPr lang="en-US" sz="1800" dirty="0"/>
              <a:t>The date on which the loss is first entered into the statistical records of the insurer.</a:t>
            </a:r>
          </a:p>
        </p:txBody>
      </p:sp>
      <p:graphicFrame>
        <p:nvGraphicFramePr>
          <p:cNvPr id="276487" name="Object 7">
            <a:hlinkClick r:id="" action="ppaction://ole?verb=0"/>
          </p:cNvPr>
          <p:cNvGraphicFramePr>
            <a:graphicFrameLocks/>
          </p:cNvGraphicFramePr>
          <p:nvPr>
            <p:extLst>
              <p:ext uri="{D42A27DB-BD31-4B8C-83A1-F6EECF244321}">
                <p14:modId xmlns:p14="http://schemas.microsoft.com/office/powerpoint/2010/main" val="363040576"/>
              </p:ext>
            </p:extLst>
          </p:nvPr>
        </p:nvGraphicFramePr>
        <p:xfrm>
          <a:off x="1066800" y="2811462"/>
          <a:ext cx="741363" cy="661988"/>
        </p:xfrm>
        <a:graphic>
          <a:graphicData uri="http://schemas.openxmlformats.org/presentationml/2006/ole">
            <mc:AlternateContent xmlns:mc="http://schemas.openxmlformats.org/markup-compatibility/2006">
              <mc:Choice xmlns:v="urn:schemas-microsoft-com:vml" Requires="v">
                <p:oleObj spid="_x0000_s67624" name="Drawing" r:id="rId6" imgW="6286680" imgH="5619600" progId="WPDraw30.Drawing">
                  <p:embed/>
                </p:oleObj>
              </mc:Choice>
              <mc:Fallback>
                <p:oleObj name="Drawing" r:id="rId6" imgW="6286680" imgH="5619600" progId="WPDraw30.Drawing">
                  <p:embed/>
                  <p:pic>
                    <p:nvPicPr>
                      <p:cNvPr id="0" name="Object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2811462"/>
                        <a:ext cx="741363"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488" name="Object 8">
            <a:hlinkClick r:id="" action="ppaction://ole?verb=0"/>
          </p:cNvPr>
          <p:cNvGraphicFramePr>
            <a:graphicFrameLocks/>
          </p:cNvGraphicFramePr>
          <p:nvPr>
            <p:extLst>
              <p:ext uri="{D42A27DB-BD31-4B8C-83A1-F6EECF244321}">
                <p14:modId xmlns:p14="http://schemas.microsoft.com/office/powerpoint/2010/main" val="688579878"/>
              </p:ext>
            </p:extLst>
          </p:nvPr>
        </p:nvGraphicFramePr>
        <p:xfrm>
          <a:off x="7315200" y="4640262"/>
          <a:ext cx="762000" cy="815975"/>
        </p:xfrm>
        <a:graphic>
          <a:graphicData uri="http://schemas.openxmlformats.org/presentationml/2006/ole">
            <mc:AlternateContent xmlns:mc="http://schemas.openxmlformats.org/markup-compatibility/2006">
              <mc:Choice xmlns:v="urn:schemas-microsoft-com:vml" Requires="v">
                <p:oleObj spid="_x0000_s67625" name="Drawing" r:id="rId8" imgW="6000840" imgH="5848200" progId="WPDraw30.Drawing">
                  <p:embed/>
                </p:oleObj>
              </mc:Choice>
              <mc:Fallback>
                <p:oleObj name="Drawing" r:id="rId8" imgW="6000840" imgH="5848200" progId="WPDraw30.Drawing">
                  <p:embed/>
                  <p:pic>
                    <p:nvPicPr>
                      <p:cNvPr id="0" name="Object 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4640262"/>
                        <a:ext cx="7620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53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276483">
                                            <p:txEl>
                                              <p:pRg st="0" end="0"/>
                                            </p:txEl>
                                          </p:spTgt>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499"/>
                                          </p:stCondLst>
                                        </p:cTn>
                                        <p:tgtEl>
                                          <p:spTgt spid="276483">
                                            <p:txEl>
                                              <p:pRg st="1" end="1"/>
                                            </p:txEl>
                                          </p:spTgt>
                                        </p:tgtEl>
                                        <p:attrNameLst>
                                          <p:attrName>style.visibility</p:attrName>
                                        </p:attrNameLst>
                                      </p:cBhvr>
                                      <p:to>
                                        <p:strVal val="visible"/>
                                      </p:to>
                                    </p:set>
                                  </p:childTnLst>
                                </p:cTn>
                              </p:par>
                            </p:childTnLst>
                          </p:cTn>
                        </p:par>
                        <p:par>
                          <p:cTn id="9" fill="hold" nodeType="afterGroup">
                            <p:stCondLst>
                              <p:cond delay="2500"/>
                            </p:stCondLst>
                            <p:childTnLst>
                              <p:par>
                                <p:cTn id="10" presetID="2" presetClass="entr" presetSubtype="2" fill="hold" nodeType="afterEffect">
                                  <p:stCondLst>
                                    <p:cond delay="0"/>
                                  </p:stCondLst>
                                  <p:childTnLst>
                                    <p:set>
                                      <p:cBhvr>
                                        <p:cTn id="11" dur="1" fill="hold">
                                          <p:stCondLst>
                                            <p:cond delay="0"/>
                                          </p:stCondLst>
                                        </p:cTn>
                                        <p:tgtEl>
                                          <p:spTgt spid="276484"/>
                                        </p:tgtEl>
                                        <p:attrNameLst>
                                          <p:attrName>style.visibility</p:attrName>
                                        </p:attrNameLst>
                                      </p:cBhvr>
                                      <p:to>
                                        <p:strVal val="visible"/>
                                      </p:to>
                                    </p:set>
                                    <p:anim calcmode="lin" valueType="num">
                                      <p:cBhvr additive="base">
                                        <p:cTn id="12" dur="500" fill="hold"/>
                                        <p:tgtEl>
                                          <p:spTgt spid="276484"/>
                                        </p:tgtEl>
                                        <p:attrNameLst>
                                          <p:attrName>ppt_x</p:attrName>
                                        </p:attrNameLst>
                                      </p:cBhvr>
                                      <p:tavLst>
                                        <p:tav tm="0">
                                          <p:val>
                                            <p:strVal val="1+#ppt_w/2"/>
                                          </p:val>
                                        </p:tav>
                                        <p:tav tm="100000">
                                          <p:val>
                                            <p:strVal val="#ppt_x"/>
                                          </p:val>
                                        </p:tav>
                                      </p:tavLst>
                                    </p:anim>
                                    <p:anim calcmode="lin" valueType="num">
                                      <p:cBhvr additive="base">
                                        <p:cTn id="13" dur="500" fill="hold"/>
                                        <p:tgtEl>
                                          <p:spTgt spid="27648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1" presetClass="entr" presetSubtype="0" fill="hold" grpId="0" nodeType="afterEffect">
                                  <p:stCondLst>
                                    <p:cond delay="2000"/>
                                  </p:stCondLst>
                                  <p:childTnLst>
                                    <p:set>
                                      <p:cBhvr>
                                        <p:cTn id="16" dur="1" fill="hold">
                                          <p:stCondLst>
                                            <p:cond delay="499"/>
                                          </p:stCondLst>
                                        </p:cTn>
                                        <p:tgtEl>
                                          <p:spTgt spid="276485">
                                            <p:txEl>
                                              <p:pRg st="0" end="0"/>
                                            </p:txEl>
                                          </p:spTgt>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499"/>
                                          </p:stCondLst>
                                        </p:cTn>
                                        <p:tgtEl>
                                          <p:spTgt spid="276485">
                                            <p:txEl>
                                              <p:pRg st="1" end="1"/>
                                            </p:txEl>
                                          </p:spTgt>
                                        </p:tgtEl>
                                        <p:attrNameLst>
                                          <p:attrName>style.visibility</p:attrName>
                                        </p:attrNameLst>
                                      </p:cBhvr>
                                      <p:to>
                                        <p:strVal val="visible"/>
                                      </p:to>
                                    </p:set>
                                  </p:childTnLst>
                                </p:cTn>
                              </p:par>
                            </p:childTnLst>
                          </p:cTn>
                        </p:par>
                        <p:par>
                          <p:cTn id="19" fill="hold" nodeType="afterGroup">
                            <p:stCondLst>
                              <p:cond delay="5500"/>
                            </p:stCondLst>
                            <p:childTnLst>
                              <p:par>
                                <p:cTn id="20" presetID="1" presetClass="entr" presetSubtype="0" fill="hold" nodeType="afterEffect">
                                  <p:stCondLst>
                                    <p:cond delay="0"/>
                                  </p:stCondLst>
                                  <p:childTnLst>
                                    <p:set>
                                      <p:cBhvr>
                                        <p:cTn id="21" dur="1" fill="hold">
                                          <p:stCondLst>
                                            <p:cond delay="499"/>
                                          </p:stCondLst>
                                        </p:cTn>
                                        <p:tgtEl>
                                          <p:spTgt spid="276487"/>
                                        </p:tgtEl>
                                        <p:attrNameLst>
                                          <p:attrName>style.visibility</p:attrName>
                                        </p:attrNameLst>
                                      </p:cBhvr>
                                      <p:to>
                                        <p:strVal val="visible"/>
                                      </p:to>
                                    </p:set>
                                  </p:childTnLst>
                                </p:cTn>
                              </p:par>
                            </p:childTnLst>
                          </p:cTn>
                        </p:par>
                        <p:par>
                          <p:cTn id="22" fill="hold" nodeType="afterGroup">
                            <p:stCondLst>
                              <p:cond delay="6000"/>
                            </p:stCondLst>
                            <p:childTnLst>
                              <p:par>
                                <p:cTn id="23" presetID="1" presetClass="entr" presetSubtype="0" fill="hold" grpId="0" nodeType="afterEffect">
                                  <p:stCondLst>
                                    <p:cond delay="2000"/>
                                  </p:stCondLst>
                                  <p:childTnLst>
                                    <p:set>
                                      <p:cBhvr>
                                        <p:cTn id="24" dur="1" fill="hold">
                                          <p:stCondLst>
                                            <p:cond delay="499"/>
                                          </p:stCondLst>
                                        </p:cTn>
                                        <p:tgtEl>
                                          <p:spTgt spid="276486">
                                            <p:txEl>
                                              <p:pRg st="0" end="0"/>
                                            </p:txEl>
                                          </p:spTgt>
                                        </p:tgtEl>
                                        <p:attrNameLst>
                                          <p:attrName>style.visibility</p:attrName>
                                        </p:attrNameLst>
                                      </p:cBhvr>
                                      <p:to>
                                        <p:strVal val="visible"/>
                                      </p:to>
                                    </p:set>
                                  </p:childTnLst>
                                </p:cTn>
                              </p:par>
                              <p:par>
                                <p:cTn id="25" presetID="1" presetClass="entr" presetSubtype="0" fill="hold" grpId="0" nodeType="withEffect">
                                  <p:stCondLst>
                                    <p:cond delay="2000"/>
                                  </p:stCondLst>
                                  <p:childTnLst>
                                    <p:set>
                                      <p:cBhvr>
                                        <p:cTn id="26" dur="1" fill="hold">
                                          <p:stCondLst>
                                            <p:cond delay="499"/>
                                          </p:stCondLst>
                                        </p:cTn>
                                        <p:tgtEl>
                                          <p:spTgt spid="276486">
                                            <p:txEl>
                                              <p:pRg st="1" end="1"/>
                                            </p:txEl>
                                          </p:spTgt>
                                        </p:tgtEl>
                                        <p:attrNameLst>
                                          <p:attrName>style.visibility</p:attrName>
                                        </p:attrNameLst>
                                      </p:cBhvr>
                                      <p:to>
                                        <p:strVal val="visible"/>
                                      </p:to>
                                    </p:set>
                                  </p:childTnLst>
                                </p:cTn>
                              </p:par>
                            </p:childTnLst>
                          </p:cTn>
                        </p:par>
                        <p:par>
                          <p:cTn id="27" fill="hold" nodeType="afterGroup">
                            <p:stCondLst>
                              <p:cond delay="8500"/>
                            </p:stCondLst>
                            <p:childTnLst>
                              <p:par>
                                <p:cTn id="28" presetID="1" presetClass="entr" presetSubtype="0" fill="hold" nodeType="afterEffect">
                                  <p:stCondLst>
                                    <p:cond delay="0"/>
                                  </p:stCondLst>
                                  <p:childTnLst>
                                    <p:set>
                                      <p:cBhvr>
                                        <p:cTn id="29" dur="1" fill="hold">
                                          <p:stCondLst>
                                            <p:cond delay="499"/>
                                          </p:stCondLst>
                                        </p:cTn>
                                        <p:tgtEl>
                                          <p:spTgt spid="276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autoUpdateAnimBg="0" advAuto="2000"/>
      <p:bldP spid="276485" grpId="0" build="p" autoUpdateAnimBg="0" advAuto="2000"/>
      <p:bldP spid="276486" grpId="0" build="p" autoUpdateAnimBg="0" advAuto="200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76200" y="304800"/>
            <a:ext cx="5562600" cy="838200"/>
          </a:xfrm>
        </p:spPr>
        <p:txBody>
          <a:bodyPr/>
          <a:lstStyle/>
          <a:p>
            <a:pPr eaLnBrk="1" hangingPunct="1"/>
            <a:r>
              <a:rPr lang="en-US" sz="3200" dirty="0" smtClean="0">
                <a:solidFill>
                  <a:srgbClr val="6699FF"/>
                </a:solidFill>
                <a:latin typeface="+mn-lt"/>
              </a:rPr>
              <a:t>Who Sets the Reserves?</a:t>
            </a:r>
          </a:p>
        </p:txBody>
      </p:sp>
      <p:sp>
        <p:nvSpPr>
          <p:cNvPr id="68611" name="Rectangle 3"/>
          <p:cNvSpPr>
            <a:spLocks noGrp="1" noChangeArrowheads="1"/>
          </p:cNvSpPr>
          <p:nvPr>
            <p:ph type="body" idx="1"/>
          </p:nvPr>
        </p:nvSpPr>
        <p:spPr>
          <a:xfrm>
            <a:off x="76200" y="1295400"/>
            <a:ext cx="8001000" cy="4572000"/>
          </a:xfrm>
        </p:spPr>
        <p:txBody>
          <a:bodyPr/>
          <a:lstStyle/>
          <a:p>
            <a:pPr eaLnBrk="1" hangingPunct="1">
              <a:lnSpc>
                <a:spcPct val="80000"/>
              </a:lnSpc>
              <a:buClr>
                <a:srgbClr val="377AFF"/>
              </a:buClr>
              <a:buSzPct val="70000"/>
              <a:buFont typeface="Wingdings" pitchFamily="2" charset="2"/>
              <a:buChar char="Ø"/>
            </a:pPr>
            <a:r>
              <a:rPr lang="en-US" sz="2800" i="1" dirty="0" smtClean="0">
                <a:latin typeface="Arial" pitchFamily="34" charset="0"/>
                <a:cs typeface="Arial" pitchFamily="34" charset="0"/>
              </a:rPr>
              <a:t>Case Reserves: </a:t>
            </a:r>
            <a:r>
              <a:rPr lang="en-US" sz="2800" dirty="0" smtClean="0">
                <a:latin typeface="Arial" pitchFamily="34" charset="0"/>
                <a:cs typeface="Arial" pitchFamily="34" charset="0"/>
              </a:rPr>
              <a:t>Claims Representatives</a:t>
            </a:r>
          </a:p>
          <a:p>
            <a:pPr eaLnBrk="1" hangingPunct="1">
              <a:lnSpc>
                <a:spcPct val="80000"/>
              </a:lnSpc>
              <a:buClr>
                <a:srgbClr val="377AFF"/>
              </a:buClr>
              <a:buSzPct val="70000"/>
              <a:buFont typeface="Wingdings" pitchFamily="2" charset="2"/>
              <a:buChar char="Ø"/>
            </a:pPr>
            <a:r>
              <a:rPr lang="en-US" sz="2800" i="1" dirty="0" smtClean="0">
                <a:latin typeface="Arial" pitchFamily="34" charset="0"/>
                <a:cs typeface="Arial" pitchFamily="34" charset="0"/>
              </a:rPr>
              <a:t>IBNR/Bulk: </a:t>
            </a:r>
            <a:r>
              <a:rPr lang="en-US" sz="2800" dirty="0" smtClean="0">
                <a:latin typeface="Arial" pitchFamily="34" charset="0"/>
                <a:cs typeface="Arial" pitchFamily="34" charset="0"/>
              </a:rPr>
              <a:t>Actuaries &amp; Company Management</a:t>
            </a:r>
          </a:p>
          <a:p>
            <a:pPr eaLnBrk="1" hangingPunct="1">
              <a:lnSpc>
                <a:spcPct val="80000"/>
              </a:lnSpc>
              <a:buFont typeface="Wingdings" pitchFamily="2" charset="2"/>
              <a:buNone/>
            </a:pPr>
            <a:endParaRPr lang="en-US" sz="1800" i="1" dirty="0" smtClean="0"/>
          </a:p>
          <a:p>
            <a:pPr eaLnBrk="1" hangingPunct="1">
              <a:lnSpc>
                <a:spcPct val="80000"/>
              </a:lnSpc>
              <a:buFont typeface="Wingdings" pitchFamily="2" charset="2"/>
              <a:buNone/>
            </a:pPr>
            <a:r>
              <a:rPr lang="en-US" sz="2800" i="1" dirty="0" smtClean="0">
                <a:solidFill>
                  <a:srgbClr val="6699FF"/>
                </a:solidFill>
              </a:rPr>
              <a:t>SSAP 55:</a:t>
            </a:r>
            <a:r>
              <a:rPr lang="en-US" sz="2800" dirty="0" smtClean="0">
                <a:solidFill>
                  <a:srgbClr val="6699FF"/>
                </a:solidFill>
              </a:rPr>
              <a:t> “Management’s Best Estimate”</a:t>
            </a:r>
          </a:p>
          <a:p>
            <a:pPr eaLnBrk="1" hangingPunct="1">
              <a:lnSpc>
                <a:spcPct val="80000"/>
              </a:lnSpc>
              <a:buFont typeface="Wingdings" pitchFamily="2" charset="2"/>
              <a:buNone/>
            </a:pPr>
            <a:endParaRPr lang="en-US" sz="1200" dirty="0" smtClean="0">
              <a:solidFill>
                <a:schemeClr val="hlink"/>
              </a:solidFill>
            </a:endParaRPr>
          </a:p>
          <a:p>
            <a:pPr lvl="1" eaLnBrk="1" hangingPunct="1">
              <a:lnSpc>
                <a:spcPct val="80000"/>
              </a:lnSpc>
              <a:buClr>
                <a:srgbClr val="377AFF"/>
              </a:buClr>
              <a:buSzPct val="70000"/>
              <a:buFont typeface="Wingdings" pitchFamily="2" charset="2"/>
              <a:buChar char="Ø"/>
            </a:pPr>
            <a:r>
              <a:rPr lang="en-US" sz="1800" dirty="0" smtClean="0"/>
              <a:t>By line of business and in Aggregate</a:t>
            </a:r>
          </a:p>
          <a:p>
            <a:pPr lvl="1" eaLnBrk="1" hangingPunct="1">
              <a:lnSpc>
                <a:spcPct val="80000"/>
              </a:lnSpc>
              <a:buClr>
                <a:srgbClr val="377AFF"/>
              </a:buClr>
              <a:buSzPct val="70000"/>
              <a:buFont typeface="Wingdings" pitchFamily="2" charset="2"/>
              <a:buChar char="Ø"/>
            </a:pPr>
            <a:r>
              <a:rPr lang="en-US" sz="1800" dirty="0" smtClean="0"/>
              <a:t>Reserve will NOT be accurate with </a:t>
            </a:r>
            <a:r>
              <a:rPr lang="en-US" sz="1800" b="1" i="1" dirty="0" smtClean="0"/>
              <a:t>certainty</a:t>
            </a:r>
            <a:r>
              <a:rPr lang="en-US" sz="1800" dirty="0" smtClean="0"/>
              <a:t>.</a:t>
            </a:r>
          </a:p>
          <a:p>
            <a:pPr lvl="1" eaLnBrk="1" hangingPunct="1">
              <a:lnSpc>
                <a:spcPct val="80000"/>
              </a:lnSpc>
              <a:buClr>
                <a:srgbClr val="377AFF"/>
              </a:buClr>
              <a:buSzPct val="70000"/>
              <a:buFont typeface="Wingdings" pitchFamily="2" charset="2"/>
              <a:buChar char="Ø"/>
            </a:pPr>
            <a:r>
              <a:rPr lang="en-US" sz="1800" dirty="0" smtClean="0"/>
              <a:t>All </a:t>
            </a:r>
            <a:r>
              <a:rPr lang="en-US" sz="1800" b="1" dirty="0"/>
              <a:t>r</a:t>
            </a:r>
            <a:r>
              <a:rPr lang="en-US" sz="1800" b="1" dirty="0" smtClean="0"/>
              <a:t>easonable</a:t>
            </a:r>
            <a:r>
              <a:rPr lang="en-US" sz="1800" dirty="0" smtClean="0"/>
              <a:t> outcomes to be considered – not all </a:t>
            </a:r>
            <a:r>
              <a:rPr lang="en-US" sz="1800" b="1" dirty="0"/>
              <a:t>p</a:t>
            </a:r>
            <a:r>
              <a:rPr lang="en-US" sz="1800" b="1" dirty="0" smtClean="0"/>
              <a:t>ossible</a:t>
            </a:r>
            <a:r>
              <a:rPr lang="en-US" sz="1800" dirty="0" smtClean="0"/>
              <a:t> outcomes</a:t>
            </a:r>
          </a:p>
          <a:p>
            <a:pPr lvl="1" eaLnBrk="1" hangingPunct="1">
              <a:lnSpc>
                <a:spcPct val="80000"/>
              </a:lnSpc>
              <a:buClr>
                <a:srgbClr val="377AFF"/>
              </a:buClr>
              <a:buSzPct val="70000"/>
              <a:buFont typeface="Wingdings" pitchFamily="2" charset="2"/>
              <a:buChar char="Ø"/>
            </a:pPr>
            <a:r>
              <a:rPr lang="en-US" sz="1800" dirty="0" smtClean="0"/>
              <a:t>If all points within a range are probable (RARE), record the </a:t>
            </a:r>
            <a:r>
              <a:rPr lang="en-US" sz="1800" b="1" dirty="0"/>
              <a:t>m</a:t>
            </a:r>
            <a:r>
              <a:rPr lang="en-US" sz="1800" b="1" dirty="0" smtClean="0"/>
              <a:t>idpoint</a:t>
            </a:r>
            <a:r>
              <a:rPr lang="en-US" dirty="0" smtClean="0"/>
              <a:t>. </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54</a:t>
            </a:fld>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52400" y="304800"/>
            <a:ext cx="4724400" cy="914400"/>
          </a:xfrm>
        </p:spPr>
        <p:txBody>
          <a:bodyPr/>
          <a:lstStyle/>
          <a:p>
            <a:r>
              <a:rPr lang="en-US" sz="3200" dirty="0" smtClean="0">
                <a:solidFill>
                  <a:srgbClr val="6699FF"/>
                </a:solidFill>
              </a:rPr>
              <a:t>Management’s Best Estimate</a:t>
            </a:r>
          </a:p>
        </p:txBody>
      </p:sp>
      <p:sp>
        <p:nvSpPr>
          <p:cNvPr id="69635" name="Content Placeholder 2"/>
          <p:cNvSpPr>
            <a:spLocks noGrp="1"/>
          </p:cNvSpPr>
          <p:nvPr>
            <p:ph idx="1"/>
          </p:nvPr>
        </p:nvSpPr>
        <p:spPr>
          <a:xfrm>
            <a:off x="152400" y="1447800"/>
            <a:ext cx="7696200" cy="4876800"/>
          </a:xfrm>
        </p:spPr>
        <p:txBody>
          <a:bodyPr/>
          <a:lstStyle/>
          <a:p>
            <a:pPr marL="0" indent="0" algn="just">
              <a:buNone/>
            </a:pPr>
            <a:r>
              <a:rPr lang="en-US" sz="2400" dirty="0" smtClean="0"/>
              <a:t>"Management's best estimate" is the value of the ultimate settlement amount, undiscounted except for some small amounts of fixed and reasonably determinable claim values that can be discounted. It can be viewed that margin exists equal to the difference in the best estimate reserve and a discounted reserve, but there is not to be conservatism in the estimate. Financial reporting in Schedule P via loss development triangles provides a means to test for implicit margins/conservatism in a company's reserves, showing development in accident year incurred values. </a:t>
            </a:r>
          </a:p>
          <a:p>
            <a:endParaRPr lang="en-US" dirty="0" smtClean="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55</a:t>
            </a:fld>
            <a:endParaRPr 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xfrm>
            <a:off x="76200" y="304800"/>
            <a:ext cx="5562600" cy="1143000"/>
          </a:xfrm>
        </p:spPr>
        <p:txBody>
          <a:bodyPr/>
          <a:lstStyle/>
          <a:p>
            <a:pPr eaLnBrk="1" hangingPunct="1"/>
            <a:r>
              <a:rPr lang="en-US" sz="3200" dirty="0" smtClean="0">
                <a:solidFill>
                  <a:srgbClr val="6699FF"/>
                </a:solidFill>
                <a:latin typeface="+mn-lt"/>
              </a:rPr>
              <a:t>What Costs are Considered?</a:t>
            </a:r>
          </a:p>
        </p:txBody>
      </p:sp>
      <p:sp>
        <p:nvSpPr>
          <p:cNvPr id="70659" name="Rectangle 3"/>
          <p:cNvSpPr>
            <a:spLocks noGrp="1" noChangeArrowheads="1"/>
          </p:cNvSpPr>
          <p:nvPr>
            <p:ph type="body" idx="1"/>
          </p:nvPr>
        </p:nvSpPr>
        <p:spPr>
          <a:xfrm>
            <a:off x="76200" y="1371600"/>
            <a:ext cx="7772400" cy="4953000"/>
          </a:xfrm>
        </p:spPr>
        <p:txBody>
          <a:bodyPr/>
          <a:lstStyle/>
          <a:p>
            <a:pPr eaLnBrk="1" hangingPunct="1">
              <a:lnSpc>
                <a:spcPct val="80000"/>
              </a:lnSpc>
              <a:buFont typeface="Wingdings" pitchFamily="2" charset="2"/>
              <a:buNone/>
            </a:pPr>
            <a:r>
              <a:rPr lang="en-US" sz="2800" dirty="0" smtClean="0"/>
              <a:t>Generally, the amount necessary to settle unpaid claims…</a:t>
            </a:r>
          </a:p>
          <a:p>
            <a:pPr eaLnBrk="1" hangingPunct="1">
              <a:lnSpc>
                <a:spcPct val="80000"/>
              </a:lnSpc>
              <a:buFont typeface="Wingdings" pitchFamily="2" charset="2"/>
              <a:buNone/>
            </a:pPr>
            <a:endParaRPr lang="en-US" sz="2800" dirty="0" smtClean="0"/>
          </a:p>
          <a:p>
            <a:pPr eaLnBrk="1" hangingPunct="1">
              <a:lnSpc>
                <a:spcPct val="80000"/>
              </a:lnSpc>
              <a:buFont typeface="Wingdings" pitchFamily="2" charset="2"/>
              <a:buNone/>
            </a:pPr>
            <a:r>
              <a:rPr lang="en-US" sz="2800" i="1" dirty="0" smtClean="0">
                <a:solidFill>
                  <a:srgbClr val="6699FF"/>
                </a:solidFill>
              </a:rPr>
              <a:t>SSAP 55:</a:t>
            </a:r>
          </a:p>
          <a:p>
            <a:pPr lvl="1" eaLnBrk="1" hangingPunct="1">
              <a:lnSpc>
                <a:spcPct val="80000"/>
              </a:lnSpc>
              <a:buClr>
                <a:srgbClr val="377AFF"/>
              </a:buClr>
              <a:buSzPct val="70000"/>
              <a:buFont typeface="Wingdings" pitchFamily="2" charset="2"/>
              <a:buChar char="Ø"/>
            </a:pPr>
            <a:r>
              <a:rPr lang="en-US" dirty="0" smtClean="0"/>
              <a:t>Reported losses </a:t>
            </a:r>
          </a:p>
          <a:p>
            <a:pPr lvl="1" eaLnBrk="1" hangingPunct="1">
              <a:lnSpc>
                <a:spcPct val="80000"/>
              </a:lnSpc>
              <a:buClr>
                <a:srgbClr val="377AFF"/>
              </a:buClr>
              <a:buSzPct val="70000"/>
              <a:buFont typeface="Wingdings" pitchFamily="2" charset="2"/>
              <a:buChar char="Ø"/>
            </a:pPr>
            <a:r>
              <a:rPr lang="en-US" dirty="0" smtClean="0"/>
              <a:t>Incurred but not reported claims (IBNR)</a:t>
            </a:r>
          </a:p>
          <a:p>
            <a:pPr lvl="2" eaLnBrk="1" hangingPunct="1">
              <a:lnSpc>
                <a:spcPct val="80000"/>
              </a:lnSpc>
              <a:buClr>
                <a:srgbClr val="377AFF"/>
              </a:buClr>
              <a:buSzPct val="70000"/>
              <a:buFont typeface="Wingdings" pitchFamily="2" charset="2"/>
              <a:buChar char="Ø"/>
            </a:pPr>
            <a:r>
              <a:rPr lang="en-US" sz="1800" dirty="0" smtClean="0"/>
              <a:t>Can include “Development on Known Claims”</a:t>
            </a:r>
          </a:p>
          <a:p>
            <a:pPr lvl="1" eaLnBrk="1" hangingPunct="1">
              <a:lnSpc>
                <a:spcPct val="80000"/>
              </a:lnSpc>
              <a:buClr>
                <a:srgbClr val="377AFF"/>
              </a:buClr>
              <a:buSzPct val="70000"/>
              <a:buFont typeface="Wingdings" pitchFamily="2" charset="2"/>
              <a:buChar char="Ø"/>
            </a:pPr>
            <a:r>
              <a:rPr lang="en-US" dirty="0" smtClean="0"/>
              <a:t>Loss adjustment expenses</a:t>
            </a:r>
          </a:p>
          <a:p>
            <a:pPr lvl="2" eaLnBrk="1" hangingPunct="1">
              <a:lnSpc>
                <a:spcPct val="80000"/>
              </a:lnSpc>
              <a:buClr>
                <a:srgbClr val="377AFF"/>
              </a:buClr>
              <a:buSzPct val="70000"/>
              <a:buFont typeface="Wingdings" pitchFamily="2" charset="2"/>
              <a:buChar char="Ø"/>
            </a:pPr>
            <a:r>
              <a:rPr lang="en-US" sz="1800" dirty="0" smtClean="0"/>
              <a:t>Defense and Cost Containment (DCC)</a:t>
            </a:r>
          </a:p>
          <a:p>
            <a:pPr lvl="2" eaLnBrk="1" hangingPunct="1">
              <a:lnSpc>
                <a:spcPct val="80000"/>
              </a:lnSpc>
              <a:buClr>
                <a:srgbClr val="377AFF"/>
              </a:buClr>
              <a:buSzPct val="70000"/>
              <a:buFont typeface="Wingdings" pitchFamily="2" charset="2"/>
              <a:buChar char="Ø"/>
            </a:pPr>
            <a:r>
              <a:rPr lang="en-US" sz="1800" dirty="0" smtClean="0"/>
              <a:t>Adjusting and Other (AO)</a:t>
            </a:r>
          </a:p>
          <a:p>
            <a:pPr lvl="2" eaLnBrk="1" hangingPunct="1">
              <a:lnSpc>
                <a:spcPct val="80000"/>
              </a:lnSpc>
            </a:pPr>
            <a:endParaRPr lang="en-US" sz="3200" dirty="0" smtClean="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56</a:t>
            </a:fld>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152400" y="304800"/>
            <a:ext cx="6248400" cy="1143000"/>
          </a:xfrm>
        </p:spPr>
        <p:txBody>
          <a:bodyPr/>
          <a:lstStyle/>
          <a:p>
            <a:pPr eaLnBrk="1" hangingPunct="1"/>
            <a:r>
              <a:rPr lang="en-US" sz="3200" dirty="0" smtClean="0">
                <a:solidFill>
                  <a:srgbClr val="6699FF"/>
                </a:solidFill>
                <a:latin typeface="+mn-lt"/>
              </a:rPr>
              <a:t>Loss Adjustment Expenses (LAE) </a:t>
            </a:r>
          </a:p>
        </p:txBody>
      </p:sp>
      <p:sp>
        <p:nvSpPr>
          <p:cNvPr id="71683" name="Rectangle 3"/>
          <p:cNvSpPr>
            <a:spLocks noGrp="1" noChangeArrowheads="1"/>
          </p:cNvSpPr>
          <p:nvPr>
            <p:ph type="body" idx="1"/>
          </p:nvPr>
        </p:nvSpPr>
        <p:spPr>
          <a:xfrm>
            <a:off x="152400" y="1295400"/>
            <a:ext cx="7315200" cy="4830763"/>
          </a:xfrm>
        </p:spPr>
        <p:txBody>
          <a:bodyPr/>
          <a:lstStyle/>
          <a:p>
            <a:pPr eaLnBrk="1" hangingPunct="1">
              <a:buSzPct val="70000"/>
              <a:buFont typeface="Wingdings" pitchFamily="2" charset="2"/>
              <a:buChar char="Ø"/>
            </a:pPr>
            <a:r>
              <a:rPr lang="en-US" sz="2800" dirty="0" smtClean="0"/>
              <a:t>DCC</a:t>
            </a:r>
          </a:p>
          <a:p>
            <a:pPr lvl="1" eaLnBrk="1" hangingPunct="1">
              <a:buSzPct val="70000"/>
              <a:buFont typeface="Wingdings" pitchFamily="2" charset="2"/>
              <a:buChar char="Ø"/>
            </a:pPr>
            <a:r>
              <a:rPr lang="en-US" sz="1800" dirty="0" smtClean="0"/>
              <a:t>Defense, Litigation, Medical Cost Containment</a:t>
            </a:r>
          </a:p>
          <a:p>
            <a:pPr lvl="1" eaLnBrk="1" hangingPunct="1">
              <a:buSzPct val="70000"/>
              <a:buFont typeface="Wingdings" pitchFamily="2" charset="2"/>
              <a:buChar char="Ø"/>
            </a:pPr>
            <a:r>
              <a:rPr lang="en-US" sz="1800" i="1" dirty="0" smtClean="0"/>
              <a:t>Cost of Experts …(potentially testify in court)</a:t>
            </a:r>
          </a:p>
          <a:p>
            <a:pPr lvl="1" eaLnBrk="1" hangingPunct="1">
              <a:buSzPct val="70000"/>
              <a:buFont typeface="Wingdings" pitchFamily="2" charset="2"/>
              <a:buChar char="Ø"/>
            </a:pPr>
            <a:r>
              <a:rPr lang="en-US" sz="1800" i="1" dirty="0" smtClean="0"/>
              <a:t>In DEFENSE of Claim:</a:t>
            </a:r>
          </a:p>
          <a:p>
            <a:pPr lvl="2" eaLnBrk="1" hangingPunct="1">
              <a:buSzPct val="70000"/>
              <a:buFont typeface="Wingdings" pitchFamily="2" charset="2"/>
              <a:buChar char="Ø"/>
            </a:pPr>
            <a:r>
              <a:rPr lang="en-US" sz="1800" i="1" dirty="0" smtClean="0"/>
              <a:t>Private investigators, appraisers </a:t>
            </a:r>
          </a:p>
          <a:p>
            <a:pPr lvl="2" eaLnBrk="1" hangingPunct="1">
              <a:buSzPct val="70000"/>
              <a:buFont typeface="Wingdings" pitchFamily="2" charset="2"/>
              <a:buChar char="Ø"/>
            </a:pPr>
            <a:r>
              <a:rPr lang="en-US" sz="1800" i="1" dirty="0" smtClean="0"/>
              <a:t>Attorney Fees – (Duty to Defend)</a:t>
            </a:r>
          </a:p>
          <a:p>
            <a:pPr eaLnBrk="1" hangingPunct="1">
              <a:buSzPct val="70000"/>
              <a:buFont typeface="Wingdings" pitchFamily="2" charset="2"/>
              <a:buChar char="Ø"/>
            </a:pPr>
            <a:r>
              <a:rPr lang="en-US" sz="2800" dirty="0" smtClean="0"/>
              <a:t>AO: All other LAE</a:t>
            </a:r>
          </a:p>
          <a:p>
            <a:pPr lvl="1" eaLnBrk="1" hangingPunct="1">
              <a:buSzPct val="70000"/>
              <a:buFont typeface="Wingdings" pitchFamily="2" charset="2"/>
              <a:buChar char="Ø"/>
            </a:pPr>
            <a:r>
              <a:rPr lang="en-US" dirty="0" smtClean="0"/>
              <a:t>Claim Adjusters</a:t>
            </a:r>
          </a:p>
          <a:p>
            <a:pPr lvl="1" eaLnBrk="1" hangingPunct="1">
              <a:buSzPct val="70000"/>
              <a:buFont typeface="Wingdings" pitchFamily="2" charset="2"/>
              <a:buChar char="Ø"/>
            </a:pPr>
            <a:r>
              <a:rPr lang="en-US" dirty="0" smtClean="0"/>
              <a:t>In Determination of Coverage:</a:t>
            </a:r>
          </a:p>
          <a:p>
            <a:pPr lvl="2" eaLnBrk="1" hangingPunct="1">
              <a:buSzPct val="70000"/>
              <a:buFont typeface="Wingdings" pitchFamily="2" charset="2"/>
              <a:buChar char="Ø"/>
            </a:pPr>
            <a:r>
              <a:rPr lang="en-US" sz="1800" dirty="0" smtClean="0"/>
              <a:t>Private investigators, appraisers </a:t>
            </a:r>
          </a:p>
          <a:p>
            <a:pPr lvl="2" eaLnBrk="1" hangingPunct="1">
              <a:buSzPct val="70000"/>
              <a:buFont typeface="Wingdings" pitchFamily="2" charset="2"/>
              <a:buChar char="Ø"/>
            </a:pPr>
            <a:r>
              <a:rPr lang="en-US" sz="1800" dirty="0" smtClean="0"/>
              <a:t>Attorney Fees – (Litigation in determining coverage)</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57</a:t>
            </a:fld>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a:xfrm>
            <a:off x="152400" y="304800"/>
            <a:ext cx="6248400" cy="1143000"/>
          </a:xfrm>
        </p:spPr>
        <p:txBody>
          <a:bodyPr/>
          <a:lstStyle/>
          <a:p>
            <a:pPr eaLnBrk="1" hangingPunct="1"/>
            <a:r>
              <a:rPr lang="en-US" sz="3200" dirty="0" smtClean="0">
                <a:solidFill>
                  <a:srgbClr val="6699FF"/>
                </a:solidFill>
                <a:latin typeface="+mn-lt"/>
              </a:rPr>
              <a:t>How Are Reserves Estimated?</a:t>
            </a:r>
            <a:r>
              <a:rPr lang="en-US" dirty="0" smtClean="0">
                <a:solidFill>
                  <a:srgbClr val="6699FF"/>
                </a:solidFill>
              </a:rPr>
              <a:t/>
            </a:r>
            <a:br>
              <a:rPr lang="en-US" dirty="0" smtClean="0">
                <a:solidFill>
                  <a:srgbClr val="6699FF"/>
                </a:solidFill>
              </a:rPr>
            </a:br>
            <a:endParaRPr lang="en-US" sz="2400" dirty="0" smtClean="0">
              <a:solidFill>
                <a:srgbClr val="6699FF"/>
              </a:solidFill>
            </a:endParaRPr>
          </a:p>
        </p:txBody>
      </p:sp>
      <p:sp>
        <p:nvSpPr>
          <p:cNvPr id="72707" name="Rectangle 3"/>
          <p:cNvSpPr>
            <a:spLocks noGrp="1" noChangeArrowheads="1"/>
          </p:cNvSpPr>
          <p:nvPr>
            <p:ph type="body" idx="1"/>
          </p:nvPr>
        </p:nvSpPr>
        <p:spPr>
          <a:xfrm>
            <a:off x="152400" y="1493838"/>
            <a:ext cx="7467600" cy="4297362"/>
          </a:xfrm>
        </p:spPr>
        <p:txBody>
          <a:bodyPr/>
          <a:lstStyle/>
          <a:p>
            <a:pPr marL="0" indent="0" eaLnBrk="1" hangingPunct="1">
              <a:buNone/>
            </a:pPr>
            <a:r>
              <a:rPr lang="en-US" sz="2800" dirty="0">
                <a:solidFill>
                  <a:srgbClr val="6699FF"/>
                </a:solidFill>
              </a:rPr>
              <a:t>SSAP 55</a:t>
            </a:r>
            <a:endParaRPr lang="en-US" sz="2800" dirty="0" smtClean="0">
              <a:solidFill>
                <a:srgbClr val="6699FF"/>
              </a:solidFill>
            </a:endParaRPr>
          </a:p>
          <a:p>
            <a:pPr eaLnBrk="1" hangingPunct="1">
              <a:buSzPct val="70000"/>
              <a:buFont typeface="Wingdings" pitchFamily="2" charset="2"/>
              <a:buChar char="Ø"/>
            </a:pPr>
            <a:r>
              <a:rPr lang="en-US" sz="2800" dirty="0" smtClean="0"/>
              <a:t>Loss Reserve Projections by line of business</a:t>
            </a:r>
          </a:p>
          <a:p>
            <a:pPr lvl="1" eaLnBrk="1" hangingPunct="1">
              <a:buSzPct val="70000"/>
              <a:buFont typeface="Wingdings" pitchFamily="2" charset="2"/>
              <a:buChar char="Ø"/>
            </a:pPr>
            <a:r>
              <a:rPr lang="en-US" sz="1800" dirty="0" smtClean="0"/>
              <a:t>Not Just for Company in TOTAL…it’s by line</a:t>
            </a:r>
          </a:p>
          <a:p>
            <a:pPr eaLnBrk="1" hangingPunct="1">
              <a:buSzPct val="70000"/>
              <a:buFont typeface="Wingdings" pitchFamily="2" charset="2"/>
              <a:buChar char="Ø"/>
            </a:pPr>
            <a:r>
              <a:rPr lang="en-US" sz="2800" dirty="0" smtClean="0"/>
              <a:t>Results of More than One Method Should be Considered</a:t>
            </a:r>
          </a:p>
          <a:p>
            <a:pPr eaLnBrk="1" hangingPunct="1">
              <a:buFont typeface="Wingdings" pitchFamily="2" charset="2"/>
              <a:buNone/>
            </a:pPr>
            <a:endParaRPr lang="en-US" dirty="0" smtClean="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58</a:t>
            </a:fld>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76200" y="304800"/>
            <a:ext cx="6553200" cy="1143000"/>
          </a:xfrm>
          <a:prstGeom prst="rect">
            <a:avLst/>
          </a:prstGeom>
          <a:noFill/>
          <a:ln>
            <a:noFill/>
          </a:ln>
          <a:effectLst/>
          <a:extLst/>
        </p:spPr>
        <p:txBody>
          <a:bodyPr lIns="92075" tIns="46038" rIns="92075" bIns="46038" anchor="ctr"/>
          <a:lstStyle/>
          <a:p>
            <a:pPr>
              <a:defRPr/>
            </a:pPr>
            <a:r>
              <a:rPr lang="en-US" sz="2800" b="1" dirty="0">
                <a:solidFill>
                  <a:schemeClr val="tx2"/>
                </a:solidFill>
              </a:rPr>
              <a:t>How Are Reserves Estimated?</a:t>
            </a:r>
            <a:br>
              <a:rPr lang="en-US" sz="2800" b="1" dirty="0">
                <a:solidFill>
                  <a:schemeClr val="tx2"/>
                </a:solidFill>
              </a:rPr>
            </a:br>
            <a:r>
              <a:rPr lang="en-US" sz="2800" b="1" dirty="0">
                <a:solidFill>
                  <a:schemeClr val="tx2"/>
                </a:solidFill>
              </a:rPr>
              <a:t>Loss Development Analysis: </a:t>
            </a:r>
            <a:r>
              <a:rPr lang="en-US" sz="2800" b="1" dirty="0">
                <a:solidFill>
                  <a:srgbClr val="6699FF"/>
                </a:solidFill>
              </a:rPr>
              <a:t>Triangle</a:t>
            </a:r>
          </a:p>
        </p:txBody>
      </p:sp>
      <p:graphicFrame>
        <p:nvGraphicFramePr>
          <p:cNvPr id="166959" name="Group 47"/>
          <p:cNvGraphicFramePr>
            <a:graphicFrameLocks noGrp="1"/>
          </p:cNvGraphicFramePr>
          <p:nvPr>
            <p:extLst>
              <p:ext uri="{D42A27DB-BD31-4B8C-83A1-F6EECF244321}">
                <p14:modId xmlns:p14="http://schemas.microsoft.com/office/powerpoint/2010/main" val="2692577284"/>
              </p:ext>
            </p:extLst>
          </p:nvPr>
        </p:nvGraphicFramePr>
        <p:xfrm>
          <a:off x="381000" y="2743200"/>
          <a:ext cx="8382000" cy="3190877"/>
        </p:xfrm>
        <a:graphic>
          <a:graphicData uri="http://schemas.openxmlformats.org/drawingml/2006/table">
            <a:tbl>
              <a:tblPr/>
              <a:tblGrid>
                <a:gridCol w="1524000"/>
                <a:gridCol w="1371600"/>
                <a:gridCol w="1331913"/>
                <a:gridCol w="1335087"/>
                <a:gridCol w="1219200"/>
                <a:gridCol w="1600200"/>
              </a:tblGrid>
              <a:tr h="609721">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Garamond" pitchFamily="18" charset="0"/>
                        </a:rPr>
                        <a:t>Accident Year</a:t>
                      </a:r>
                    </a:p>
                  </a:txBody>
                  <a:tcPr marL="182562" marR="182562" marT="46047" marB="4604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grid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Garamond" pitchFamily="18" charset="0"/>
                        </a:rPr>
                        <a:t>Cumulative Paid Losses at Age</a:t>
                      </a: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Garamond" pitchFamily="18" charset="0"/>
                        </a:rPr>
                        <a:t>Estimated Ultimate</a:t>
                      </a:r>
                    </a:p>
                  </a:txBody>
                  <a:tcPr marL="182562" marR="182562" marT="46047" marB="46047"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r>
              <a:tr h="74944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Garamond" pitchFamily="18" charset="0"/>
                        </a:rPr>
                        <a:t>12</a:t>
                      </a: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Garamond" pitchFamily="18" charset="0"/>
                        </a:rPr>
                        <a:t>24</a:t>
                      </a: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Garamond" pitchFamily="18" charset="0"/>
                        </a:rPr>
                        <a:t>36</a:t>
                      </a: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Garamond" pitchFamily="18" charset="0"/>
                        </a:rPr>
                        <a:t>48</a:t>
                      </a: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vMerge="1">
                  <a:txBody>
                    <a:bodyPr/>
                    <a:lstStyle/>
                    <a:p>
                      <a:endParaRPr lang="en-US"/>
                    </a:p>
                  </a:txBody>
                  <a:tcPr/>
                </a:tc>
              </a:tr>
              <a:tr h="45792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Garamond" pitchFamily="18" charset="0"/>
                        </a:rPr>
                        <a:t>2002</a:t>
                      </a:r>
                    </a:p>
                  </a:txBody>
                  <a:tcPr marL="182562" marR="182562" marT="46047" marB="4604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Garamond" pitchFamily="18" charset="0"/>
                        </a:rPr>
                        <a:t>100</a:t>
                      </a: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Garamond" pitchFamily="18" charset="0"/>
                        </a:rPr>
                        <a:t>200</a:t>
                      </a: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Garamond" pitchFamily="18" charset="0"/>
                        </a:rPr>
                        <a:t>300</a:t>
                      </a: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Garamond" pitchFamily="18" charset="0"/>
                        </a:rPr>
                        <a:t>300</a:t>
                      </a: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row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Garamond" pitchFamily="18" charset="0"/>
                        </a:rPr>
                        <a:t>Predict $300 each year</a:t>
                      </a:r>
                    </a:p>
                  </a:txBody>
                  <a:tcPr marL="182562" marR="182562" marT="46047" marB="4604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FBFFF"/>
                    </a:solidFill>
                  </a:tcPr>
                </a:tc>
              </a:tr>
              <a:tr h="45792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Garamond" pitchFamily="18" charset="0"/>
                        </a:rPr>
                        <a:t>2003</a:t>
                      </a:r>
                    </a:p>
                  </a:txBody>
                  <a:tcPr marL="182562" marR="182562" marT="46047" marB="4604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Garamond" pitchFamily="18" charset="0"/>
                        </a:rPr>
                        <a:t>100</a:t>
                      </a: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Garamond" pitchFamily="18" charset="0"/>
                        </a:rPr>
                        <a:t>200</a:t>
                      </a: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Garamond" pitchFamily="18" charset="0"/>
                        </a:rPr>
                        <a:t>300</a:t>
                      </a: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Garamond" pitchFamily="18" charset="0"/>
                      </a:endParaRP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vMerge="1">
                  <a:txBody>
                    <a:bodyPr/>
                    <a:lstStyle/>
                    <a:p>
                      <a:endParaRPr lang="en-US"/>
                    </a:p>
                  </a:txBody>
                  <a:tcPr/>
                </a:tc>
              </a:tr>
              <a:tr h="45792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Garamond" pitchFamily="18" charset="0"/>
                        </a:rPr>
                        <a:t>2004</a:t>
                      </a:r>
                    </a:p>
                  </a:txBody>
                  <a:tcPr marL="182562" marR="182562" marT="46047" marB="4604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Garamond" pitchFamily="18" charset="0"/>
                        </a:rPr>
                        <a:t>100</a:t>
                      </a: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Garamond" pitchFamily="18" charset="0"/>
                        </a:rPr>
                        <a:t>200</a:t>
                      </a: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Garamond" pitchFamily="18" charset="0"/>
                      </a:endParaRP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Garamond" pitchFamily="18" charset="0"/>
                      </a:endParaRP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FFF"/>
                    </a:solidFill>
                  </a:tcPr>
                </a:tc>
                <a:tc vMerge="1">
                  <a:txBody>
                    <a:bodyPr/>
                    <a:lstStyle/>
                    <a:p>
                      <a:endParaRPr lang="en-US"/>
                    </a:p>
                  </a:txBody>
                  <a:tcPr/>
                </a:tc>
              </a:tr>
              <a:tr h="45792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Garamond" pitchFamily="18" charset="0"/>
                        </a:rPr>
                        <a:t>2005</a:t>
                      </a:r>
                    </a:p>
                  </a:txBody>
                  <a:tcPr marL="182562" marR="182562" marT="46047" marB="4604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Garamond" pitchFamily="18" charset="0"/>
                        </a:rPr>
                        <a:t>100</a:t>
                      </a: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Garamond" pitchFamily="18" charset="0"/>
                      </a:endParaRP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Garamond" pitchFamily="18" charset="0"/>
                      </a:endParaRP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FB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Garamond" pitchFamily="18" charset="0"/>
                      </a:endParaRPr>
                    </a:p>
                  </a:txBody>
                  <a:tcPr marL="182562" marR="182562" marT="46047" marB="460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FBFFF"/>
                    </a:solidFill>
                  </a:tcPr>
                </a:tc>
                <a:tc vMerge="1">
                  <a:txBody>
                    <a:bodyPr/>
                    <a:lstStyle/>
                    <a:p>
                      <a:endParaRPr lang="en-US"/>
                    </a:p>
                  </a:txBody>
                  <a:tcPr/>
                </a:tc>
              </a:tr>
            </a:tbl>
          </a:graphicData>
        </a:graphic>
      </p:graphicFrame>
      <p:sp>
        <p:nvSpPr>
          <p:cNvPr id="166958" name="Text Box 46"/>
          <p:cNvSpPr txBox="1">
            <a:spLocks noChangeArrowheads="1"/>
          </p:cNvSpPr>
          <p:nvPr/>
        </p:nvSpPr>
        <p:spPr bwMode="auto">
          <a:xfrm>
            <a:off x="381000" y="2209800"/>
            <a:ext cx="8382000" cy="457200"/>
          </a:xfrm>
          <a:prstGeom prst="rect">
            <a:avLst/>
          </a:prstGeom>
          <a:noFill/>
          <a:ln>
            <a:noFill/>
          </a:ln>
          <a:effectLst/>
          <a:extLst/>
        </p:spPr>
        <p:txBody>
          <a:bodyPr wrap="square">
            <a:spAutoFit/>
          </a:bodyPr>
          <a:lstStyle/>
          <a:p>
            <a:pPr algn="ctr">
              <a:spcBef>
                <a:spcPct val="50000"/>
              </a:spcBef>
              <a:defRPr/>
            </a:pPr>
            <a:r>
              <a:rPr lang="en-US" sz="2400" b="1" dirty="0">
                <a:solidFill>
                  <a:schemeClr val="tx2"/>
                </a:solidFill>
              </a:rPr>
              <a:t>Loss Development = Change in Loss Over Time</a:t>
            </a:r>
          </a:p>
        </p:txBody>
      </p:sp>
      <p:sp>
        <p:nvSpPr>
          <p:cNvPr id="2" name="Slide Number Placeholder 1"/>
          <p:cNvSpPr>
            <a:spLocks noGrp="1"/>
          </p:cNvSpPr>
          <p:nvPr>
            <p:ph type="sldNum" sz="quarter" idx="12"/>
          </p:nvPr>
        </p:nvSpPr>
        <p:spPr/>
        <p:txBody>
          <a:bodyPr/>
          <a:lstStyle/>
          <a:p>
            <a:pPr>
              <a:buFont typeface="Arial" charset="0"/>
              <a:buNone/>
              <a:defRPr/>
            </a:pPr>
            <a:fld id="{E7672ED7-04C4-43A9-90A7-B72F37EF16C2}" type="slidenum">
              <a:rPr lang="en-US" smtClean="0"/>
              <a:pPr>
                <a:buFont typeface="Arial" charset="0"/>
                <a:buNone/>
                <a:defRPr/>
              </a:pPr>
              <a:t>59</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76200" y="304800"/>
            <a:ext cx="6324600" cy="1066800"/>
          </a:xfrm>
        </p:spPr>
        <p:txBody>
          <a:bodyPr/>
          <a:lstStyle/>
          <a:p>
            <a:pPr eaLnBrk="1" hangingPunct="1"/>
            <a:r>
              <a:rPr lang="en-US" sz="3200" dirty="0" smtClean="0">
                <a:solidFill>
                  <a:srgbClr val="6699FF"/>
                </a:solidFill>
                <a:latin typeface="+mn-lt"/>
              </a:rPr>
              <a:t>Current RBC Formula Regulatory Purpose / Use</a:t>
            </a:r>
          </a:p>
        </p:txBody>
      </p:sp>
      <p:sp>
        <p:nvSpPr>
          <p:cNvPr id="6147" name="Rectangle 3"/>
          <p:cNvSpPr>
            <a:spLocks noGrp="1" noChangeArrowheads="1"/>
          </p:cNvSpPr>
          <p:nvPr>
            <p:ph idx="1"/>
          </p:nvPr>
        </p:nvSpPr>
        <p:spPr>
          <a:xfrm>
            <a:off x="76200" y="1371600"/>
            <a:ext cx="7924800" cy="4876800"/>
          </a:xfrm>
        </p:spPr>
        <p:txBody>
          <a:bodyPr rtlCol="0">
            <a:noAutofit/>
          </a:bodyPr>
          <a:lstStyle/>
          <a:p>
            <a:pPr eaLnBrk="1" fontAlgn="auto" hangingPunct="1">
              <a:spcAft>
                <a:spcPts val="0"/>
              </a:spcAft>
              <a:buSzPct val="70000"/>
              <a:buFont typeface="Wingdings" pitchFamily="2" charset="2"/>
              <a:buChar char="Ø"/>
              <a:defRPr/>
            </a:pPr>
            <a:r>
              <a:rPr lang="en-US" sz="2400" dirty="0" smtClean="0"/>
              <a:t>Rules Based, Formulaic / Factor Driven </a:t>
            </a:r>
          </a:p>
          <a:p>
            <a:pPr marL="777240" lvl="1" indent="-457200" eaLnBrk="1" fontAlgn="auto" hangingPunct="1">
              <a:spcAft>
                <a:spcPts val="0"/>
              </a:spcAft>
              <a:buSzPct val="70000"/>
              <a:buFont typeface="Wingdings" pitchFamily="2" charset="2"/>
              <a:buChar char="Ø"/>
              <a:defRPr/>
            </a:pPr>
            <a:r>
              <a:rPr lang="en-US" sz="1800" b="1" i="1" dirty="0" smtClean="0"/>
              <a:t>Some company results adjust factors for Life</a:t>
            </a:r>
          </a:p>
          <a:p>
            <a:pPr marL="777240" lvl="1" indent="-457200" eaLnBrk="1" fontAlgn="auto" hangingPunct="1">
              <a:spcAft>
                <a:spcPts val="0"/>
              </a:spcAft>
              <a:buSzPct val="70000"/>
              <a:buFont typeface="Wingdings" pitchFamily="2" charset="2"/>
              <a:buChar char="Ø"/>
              <a:defRPr/>
            </a:pPr>
            <a:r>
              <a:rPr lang="en-US" sz="1800" b="1" i="1" dirty="0" smtClean="0"/>
              <a:t>Some modeling used for interest rate and market risk</a:t>
            </a:r>
          </a:p>
          <a:p>
            <a:pPr marL="777240" lvl="1" indent="-457200" eaLnBrk="1" fontAlgn="auto" hangingPunct="1">
              <a:spcAft>
                <a:spcPts val="0"/>
              </a:spcAft>
              <a:buSzPct val="70000"/>
              <a:buFont typeface="Wingdings" pitchFamily="2" charset="2"/>
              <a:buChar char="Ø"/>
              <a:defRPr/>
            </a:pPr>
            <a:r>
              <a:rPr lang="en-US" sz="1800" b="1" i="1" dirty="0" smtClean="0"/>
              <a:t>Industry Averages used for some risks</a:t>
            </a:r>
          </a:p>
          <a:p>
            <a:pPr eaLnBrk="1" fontAlgn="auto" hangingPunct="1">
              <a:spcAft>
                <a:spcPts val="0"/>
              </a:spcAft>
              <a:buSzPct val="70000"/>
              <a:buFont typeface="Wingdings" pitchFamily="2" charset="2"/>
              <a:buChar char="Ø"/>
              <a:defRPr/>
            </a:pPr>
            <a:r>
              <a:rPr lang="en-US" sz="2400" dirty="0" smtClean="0"/>
              <a:t>Reflects Unique Risks Inherent in Operating an Insurance Company (Compared to Banks, etc.)</a:t>
            </a:r>
          </a:p>
          <a:p>
            <a:pPr eaLnBrk="1" fontAlgn="auto" hangingPunct="1">
              <a:spcAft>
                <a:spcPts val="0"/>
              </a:spcAft>
              <a:buSzPct val="70000"/>
              <a:buFont typeface="Wingdings" pitchFamily="2" charset="2"/>
              <a:buChar char="Ø"/>
              <a:defRPr/>
            </a:pPr>
            <a:r>
              <a:rPr lang="en-US" sz="2400" dirty="0" smtClean="0"/>
              <a:t>Reflects Risk profile of Company Type (Life v. P&amp;C) and Specific Company (e.g. Investment Strategy and Insurance Lines of Business)  </a:t>
            </a:r>
          </a:p>
          <a:p>
            <a:pPr eaLnBrk="1" fontAlgn="auto" hangingPunct="1">
              <a:spcAft>
                <a:spcPts val="0"/>
              </a:spcAft>
              <a:buSzPct val="70000"/>
              <a:buFont typeface="Wingdings" pitchFamily="2" charset="2"/>
              <a:buChar char="Ø"/>
              <a:defRPr/>
            </a:pPr>
            <a:r>
              <a:rPr lang="en-US" sz="2400" dirty="0" smtClean="0"/>
              <a:t>Not All Risks Are Accounted for; Material Risks by Industry</a:t>
            </a:r>
          </a:p>
          <a:p>
            <a:pPr eaLnBrk="1" fontAlgn="auto" hangingPunct="1">
              <a:spcAft>
                <a:spcPts val="0"/>
              </a:spcAft>
              <a:buSzPct val="70000"/>
              <a:buFont typeface="Wingdings" pitchFamily="2" charset="2"/>
              <a:buChar char="Ø"/>
              <a:defRPr/>
            </a:pPr>
            <a:r>
              <a:rPr lang="en-US" sz="2400" b="1" dirty="0"/>
              <a:t>Provides Regulatory Authority for Timely </a:t>
            </a:r>
            <a:r>
              <a:rPr lang="en-US" sz="2400" b="1" dirty="0" smtClean="0"/>
              <a:t>Action</a:t>
            </a:r>
            <a:endParaRPr lang="en-US" sz="2400" b="1" dirty="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6</a:t>
            </a:fld>
            <a:endParaRPr lang="en-US"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a:xfrm>
            <a:off x="152400" y="304800"/>
            <a:ext cx="5943600" cy="1143000"/>
          </a:xfrm>
        </p:spPr>
        <p:txBody>
          <a:bodyPr/>
          <a:lstStyle/>
          <a:p>
            <a:pPr eaLnBrk="1" hangingPunct="1"/>
            <a:r>
              <a:rPr lang="en-US" sz="3200" dirty="0" smtClean="0">
                <a:latin typeface="Arial" pitchFamily="34" charset="0"/>
                <a:cs typeface="Arial" pitchFamily="34" charset="0"/>
              </a:rPr>
              <a:t>How Are Reserves Estimated?</a:t>
            </a:r>
            <a:br>
              <a:rPr lang="en-US" sz="3200" dirty="0" smtClean="0">
                <a:latin typeface="Arial" pitchFamily="34" charset="0"/>
                <a:cs typeface="Arial" pitchFamily="34" charset="0"/>
              </a:rPr>
            </a:br>
            <a:r>
              <a:rPr lang="en-US" sz="3200" dirty="0" smtClean="0">
                <a:latin typeface="Arial" pitchFamily="34" charset="0"/>
                <a:cs typeface="Arial" pitchFamily="34" charset="0"/>
              </a:rPr>
              <a:t>Are They Right?</a:t>
            </a:r>
          </a:p>
        </p:txBody>
      </p:sp>
      <p:sp>
        <p:nvSpPr>
          <p:cNvPr id="74755" name="Rectangle 3"/>
          <p:cNvSpPr>
            <a:spLocks noGrp="1" noChangeArrowheads="1"/>
          </p:cNvSpPr>
          <p:nvPr>
            <p:ph type="body" idx="1"/>
          </p:nvPr>
        </p:nvSpPr>
        <p:spPr>
          <a:xfrm>
            <a:off x="152400" y="1752600"/>
            <a:ext cx="7696200" cy="3916363"/>
          </a:xfrm>
        </p:spPr>
        <p:txBody>
          <a:bodyPr/>
          <a:lstStyle/>
          <a:p>
            <a:pPr marL="0" lvl="1" indent="0" eaLnBrk="1" hangingPunct="1">
              <a:buClr>
                <a:schemeClr val="hlink"/>
              </a:buClr>
              <a:buFont typeface="Wingdings" pitchFamily="2" charset="2"/>
              <a:buNone/>
            </a:pPr>
            <a:r>
              <a:rPr lang="en-US" sz="3200" dirty="0" smtClean="0"/>
              <a:t>Compare:</a:t>
            </a:r>
          </a:p>
          <a:p>
            <a:pPr marL="0" lvl="2" indent="0" eaLnBrk="1" hangingPunct="1">
              <a:buSzPct val="70000"/>
              <a:buFont typeface="Wingdings" pitchFamily="2" charset="2"/>
              <a:buChar char="Ø"/>
            </a:pPr>
            <a:r>
              <a:rPr lang="en-US" sz="2800" dirty="0" smtClean="0"/>
              <a:t>Indicated Reserve:  </a:t>
            </a:r>
            <a:r>
              <a:rPr lang="en-US" sz="2800" i="1" dirty="0" smtClean="0"/>
              <a:t>Actuarial Estimate</a:t>
            </a:r>
          </a:p>
          <a:p>
            <a:pPr marL="0" lvl="2" indent="0" eaLnBrk="1" hangingPunct="1">
              <a:buSzPct val="70000"/>
              <a:buFont typeface="Wingdings" pitchFamily="2" charset="2"/>
              <a:buChar char="Ø"/>
            </a:pPr>
            <a:r>
              <a:rPr lang="en-US" sz="2800" dirty="0" smtClean="0"/>
              <a:t>Carried Reserve: </a:t>
            </a:r>
            <a:r>
              <a:rPr lang="en-US" sz="2800" i="1" dirty="0" smtClean="0"/>
              <a:t>Amount on the Books</a:t>
            </a:r>
          </a:p>
          <a:p>
            <a:pPr marL="0" lvl="2" indent="0" eaLnBrk="1" hangingPunct="1">
              <a:buFont typeface="Wingdings" pitchFamily="2" charset="2"/>
              <a:buNone/>
            </a:pPr>
            <a:endParaRPr lang="en-US" sz="2800" dirty="0" smtClean="0"/>
          </a:p>
          <a:p>
            <a:pPr marL="0" lvl="1" indent="0" eaLnBrk="1" hangingPunct="1">
              <a:buFont typeface="Wingdings" pitchFamily="2" charset="2"/>
              <a:buNone/>
            </a:pPr>
            <a:r>
              <a:rPr lang="en-US" sz="3200" dirty="0" smtClean="0"/>
              <a:t>Are They </a:t>
            </a:r>
            <a:r>
              <a:rPr lang="en-US" sz="3200" dirty="0" smtClean="0">
                <a:solidFill>
                  <a:schemeClr val="accent2"/>
                </a:solidFill>
              </a:rPr>
              <a:t>Adequate</a:t>
            </a:r>
            <a:r>
              <a:rPr lang="en-US" sz="3200" dirty="0" smtClean="0"/>
              <a:t> or </a:t>
            </a:r>
            <a:r>
              <a:rPr lang="en-US" sz="3200" dirty="0" smtClean="0">
                <a:solidFill>
                  <a:srgbClr val="6699FF"/>
                </a:solidFill>
              </a:rPr>
              <a:t>Inadequate</a:t>
            </a:r>
            <a:r>
              <a:rPr lang="en-US" sz="3200" dirty="0" smtClean="0"/>
              <a:t>? </a:t>
            </a:r>
          </a:p>
          <a:p>
            <a:pPr marL="0" lvl="1" indent="0" eaLnBrk="1" hangingPunct="1">
              <a:buFont typeface="Wingdings" pitchFamily="2" charset="2"/>
              <a:buNone/>
            </a:pPr>
            <a:r>
              <a:rPr lang="en-US" sz="3200" dirty="0" smtClean="0"/>
              <a:t>Same as…Are They </a:t>
            </a:r>
            <a:r>
              <a:rPr lang="en-US" sz="3200" dirty="0" smtClean="0">
                <a:solidFill>
                  <a:schemeClr val="accent2"/>
                </a:solidFill>
              </a:rPr>
              <a:t>Redundant</a:t>
            </a:r>
            <a:r>
              <a:rPr lang="en-US" sz="3200" dirty="0" smtClean="0"/>
              <a:t> or </a:t>
            </a:r>
            <a:r>
              <a:rPr lang="en-US" sz="3200" dirty="0" smtClean="0">
                <a:solidFill>
                  <a:srgbClr val="6699FF"/>
                </a:solidFill>
              </a:rPr>
              <a:t>Deficient</a:t>
            </a:r>
            <a:r>
              <a:rPr lang="en-US" sz="3200" dirty="0" smtClean="0"/>
              <a:t>?</a:t>
            </a:r>
          </a:p>
          <a:p>
            <a:pPr eaLnBrk="1" hangingPunct="1">
              <a:buFont typeface="Wingdings" pitchFamily="2" charset="2"/>
              <a:buNone/>
            </a:pPr>
            <a:endParaRPr lang="en-US" sz="4000" b="1" dirty="0" smtClean="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60</a:t>
            </a:fld>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76200" y="304800"/>
            <a:ext cx="5562600" cy="914400"/>
          </a:xfrm>
        </p:spPr>
        <p:txBody>
          <a:bodyPr/>
          <a:lstStyle/>
          <a:p>
            <a:pPr eaLnBrk="1" hangingPunct="1"/>
            <a:r>
              <a:rPr lang="en-US" sz="3200" dirty="0" smtClean="0">
                <a:latin typeface="+mn-lt"/>
              </a:rPr>
              <a:t>Salvage and Subrogation</a:t>
            </a:r>
          </a:p>
        </p:txBody>
      </p:sp>
      <p:sp>
        <p:nvSpPr>
          <p:cNvPr id="75779" name="Rectangle 3"/>
          <p:cNvSpPr>
            <a:spLocks noGrp="1" noChangeArrowheads="1"/>
          </p:cNvSpPr>
          <p:nvPr>
            <p:ph type="body" idx="1"/>
          </p:nvPr>
        </p:nvSpPr>
        <p:spPr>
          <a:xfrm>
            <a:off x="152400" y="1219200"/>
            <a:ext cx="7924800" cy="4800600"/>
          </a:xfrm>
        </p:spPr>
        <p:txBody>
          <a:bodyPr/>
          <a:lstStyle/>
          <a:p>
            <a:pPr marL="0" indent="0" eaLnBrk="1" hangingPunct="1">
              <a:spcBef>
                <a:spcPct val="0"/>
              </a:spcBef>
              <a:buFont typeface="Wingdings" pitchFamily="2" charset="2"/>
              <a:buNone/>
              <a:tabLst>
                <a:tab pos="1998663" algn="l"/>
              </a:tabLst>
            </a:pPr>
            <a:r>
              <a:rPr lang="en-US" sz="2800" dirty="0" smtClean="0"/>
              <a:t>Salvage:</a:t>
            </a:r>
            <a:r>
              <a:rPr lang="en-US" sz="2800" i="1" dirty="0" smtClean="0"/>
              <a:t> Car value when it’s totaled.</a:t>
            </a:r>
          </a:p>
          <a:p>
            <a:pPr marL="0" indent="0" eaLnBrk="1" hangingPunct="1">
              <a:spcBef>
                <a:spcPct val="0"/>
              </a:spcBef>
              <a:buFont typeface="Wingdings" pitchFamily="2" charset="2"/>
              <a:buNone/>
              <a:tabLst>
                <a:tab pos="1998663" algn="l"/>
              </a:tabLst>
            </a:pPr>
            <a:r>
              <a:rPr lang="en-US" sz="2800" dirty="0" smtClean="0"/>
              <a:t>Subrogation:</a:t>
            </a:r>
            <a:r>
              <a:rPr lang="en-US" sz="2800" i="1" dirty="0" smtClean="0"/>
              <a:t> Paid claim but reimbursed by at-fault person.</a:t>
            </a:r>
          </a:p>
          <a:p>
            <a:pPr marL="341313" indent="-325438" eaLnBrk="1" hangingPunct="1">
              <a:buFont typeface="Wingdings" pitchFamily="2" charset="2"/>
              <a:buNone/>
              <a:tabLst>
                <a:tab pos="1998663" algn="l"/>
              </a:tabLst>
            </a:pPr>
            <a:endParaRPr lang="en-US" sz="1600" i="1" dirty="0" smtClean="0"/>
          </a:p>
          <a:p>
            <a:pPr marL="341313" indent="-325438" eaLnBrk="1" hangingPunct="1">
              <a:buSzPct val="70000"/>
              <a:buFont typeface="Wingdings" pitchFamily="2" charset="2"/>
              <a:buChar char="Ø"/>
              <a:tabLst>
                <a:tab pos="1998663" algn="l"/>
              </a:tabLst>
            </a:pPr>
            <a:r>
              <a:rPr lang="en-US" sz="2800" u="sng" dirty="0" smtClean="0">
                <a:solidFill>
                  <a:srgbClr val="6699FF"/>
                </a:solidFill>
              </a:rPr>
              <a:t>Received</a:t>
            </a:r>
            <a:r>
              <a:rPr lang="en-US" sz="2800" dirty="0" smtClean="0"/>
              <a:t>: Adjust Paid Losses for amounts received.</a:t>
            </a:r>
          </a:p>
          <a:p>
            <a:pPr marL="341313" indent="-325438" eaLnBrk="1" hangingPunct="1">
              <a:buSzPct val="70000"/>
              <a:buFont typeface="Wingdings" pitchFamily="2" charset="2"/>
              <a:buChar char="Ø"/>
              <a:tabLst>
                <a:tab pos="1998663" algn="l"/>
              </a:tabLst>
            </a:pPr>
            <a:r>
              <a:rPr lang="en-US" sz="2800" u="sng" dirty="0" smtClean="0">
                <a:solidFill>
                  <a:srgbClr val="6699FF"/>
                </a:solidFill>
              </a:rPr>
              <a:t>Anticipated</a:t>
            </a:r>
            <a:r>
              <a:rPr lang="en-US" sz="2800" dirty="0" smtClean="0"/>
              <a:t>:</a:t>
            </a:r>
            <a:r>
              <a:rPr lang="en-US" sz="2800" i="1" dirty="0" smtClean="0"/>
              <a:t> If choose to anticipate </a:t>
            </a:r>
            <a:r>
              <a:rPr lang="en-US" sz="2800" i="1" dirty="0" err="1" smtClean="0"/>
              <a:t>recoverables</a:t>
            </a:r>
            <a:r>
              <a:rPr lang="en-US" sz="2800" i="1" dirty="0" smtClean="0"/>
              <a:t>, </a:t>
            </a:r>
            <a:r>
              <a:rPr lang="en-US" sz="2800" dirty="0" smtClean="0"/>
              <a:t>then estimate &amp; deduct from the liability for unpaid claims or losses.                                  </a:t>
            </a:r>
            <a:r>
              <a:rPr lang="en-US" sz="1800" dirty="0" smtClean="0"/>
              <a:t>(Required to maintain data &amp; perform actuarial tests to support reasonableness.)</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61</a:t>
            </a:fld>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152400" y="304800"/>
            <a:ext cx="5562600" cy="685800"/>
          </a:xfrm>
        </p:spPr>
        <p:txBody>
          <a:bodyPr/>
          <a:lstStyle/>
          <a:p>
            <a:pPr eaLnBrk="1" hangingPunct="1"/>
            <a:r>
              <a:rPr lang="en-US" sz="3200" dirty="0" smtClean="0">
                <a:latin typeface="+mn-lt"/>
              </a:rPr>
              <a:t>Discounting</a:t>
            </a:r>
            <a:r>
              <a:rPr lang="en-US" dirty="0" smtClean="0"/>
              <a:t/>
            </a:r>
            <a:br>
              <a:rPr lang="en-US" dirty="0" smtClean="0"/>
            </a:br>
            <a:endParaRPr lang="en-US" sz="2000" dirty="0" smtClean="0"/>
          </a:p>
        </p:txBody>
      </p:sp>
      <p:sp>
        <p:nvSpPr>
          <p:cNvPr id="76803" name="Rectangle 3"/>
          <p:cNvSpPr>
            <a:spLocks noGrp="1" noChangeArrowheads="1"/>
          </p:cNvSpPr>
          <p:nvPr>
            <p:ph type="body" idx="1"/>
          </p:nvPr>
        </p:nvSpPr>
        <p:spPr>
          <a:xfrm>
            <a:off x="76200" y="990600"/>
            <a:ext cx="8153400" cy="4525963"/>
          </a:xfrm>
        </p:spPr>
        <p:txBody>
          <a:bodyPr/>
          <a:lstStyle/>
          <a:p>
            <a:pPr eaLnBrk="1" hangingPunct="1">
              <a:buSzPct val="70000"/>
              <a:buFont typeface="Wingdings" pitchFamily="2" charset="2"/>
              <a:buChar char="Ø"/>
            </a:pPr>
            <a:r>
              <a:rPr lang="en-US" sz="2800" dirty="0" smtClean="0">
                <a:latin typeface="Arial" pitchFamily="34" charset="0"/>
                <a:cs typeface="Arial" pitchFamily="34" charset="0"/>
              </a:rPr>
              <a:t>Time Value of Money</a:t>
            </a:r>
          </a:p>
          <a:p>
            <a:pPr eaLnBrk="1" hangingPunct="1">
              <a:buSzPct val="70000"/>
              <a:buFont typeface="Wingdings" pitchFamily="2" charset="2"/>
              <a:buChar char="Ø"/>
            </a:pPr>
            <a:r>
              <a:rPr lang="en-US" sz="2800" dirty="0" smtClean="0">
                <a:latin typeface="Arial" pitchFamily="34" charset="0"/>
                <a:cs typeface="Arial" pitchFamily="34" charset="0"/>
              </a:rPr>
              <a:t>No discounting, unless authorized</a:t>
            </a:r>
          </a:p>
          <a:p>
            <a:pPr lvl="1" eaLnBrk="1" hangingPunct="1">
              <a:buSzPct val="70000"/>
              <a:buFont typeface="Wingdings" pitchFamily="2" charset="2"/>
              <a:buChar char="Ø"/>
            </a:pPr>
            <a:r>
              <a:rPr lang="en-US" sz="1800" dirty="0" smtClean="0">
                <a:latin typeface="Arial" pitchFamily="34" charset="0"/>
                <a:cs typeface="Arial" pitchFamily="34" charset="0"/>
              </a:rPr>
              <a:t>See SSAP 54 and 65</a:t>
            </a:r>
          </a:p>
          <a:p>
            <a:pPr eaLnBrk="1" hangingPunct="1">
              <a:buSzPct val="70000"/>
              <a:buFont typeface="Wingdings" pitchFamily="2" charset="2"/>
              <a:buChar char="Ø"/>
            </a:pPr>
            <a:r>
              <a:rPr lang="en-US" sz="2800" dirty="0" smtClean="0">
                <a:latin typeface="Arial" pitchFamily="34" charset="0"/>
                <a:cs typeface="Arial" pitchFamily="34" charset="0"/>
              </a:rPr>
              <a:t>Fixed and reasonably determinable payments </a:t>
            </a:r>
          </a:p>
          <a:p>
            <a:pPr eaLnBrk="1" hangingPunct="1">
              <a:buFont typeface="Wingdings" pitchFamily="2" charset="2"/>
              <a:buNone/>
            </a:pPr>
            <a:r>
              <a:rPr lang="en-US" sz="1200" dirty="0" smtClean="0"/>
              <a:t>	</a:t>
            </a:r>
            <a:r>
              <a:rPr lang="en-US" sz="2800" dirty="0" smtClean="0"/>
              <a:t>(Issue Paper No. 65)</a:t>
            </a:r>
          </a:p>
          <a:p>
            <a:pPr lvl="2" eaLnBrk="1" hangingPunct="1">
              <a:buFont typeface="Wingdings" pitchFamily="2" charset="2"/>
              <a:buNone/>
            </a:pPr>
            <a:r>
              <a:rPr lang="en-US" sz="1800" dirty="0" smtClean="0"/>
              <a:t>Example: Workers compensation </a:t>
            </a:r>
          </a:p>
          <a:p>
            <a:pPr lvl="3" eaLnBrk="1" hangingPunct="1">
              <a:buSzPct val="70000"/>
              <a:buFont typeface="Wingdings" pitchFamily="2" charset="2"/>
              <a:buChar char="Ø"/>
            </a:pPr>
            <a:r>
              <a:rPr lang="en-US" sz="1800" dirty="0" smtClean="0"/>
              <a:t>Tabular indemnity reserves</a:t>
            </a:r>
          </a:p>
          <a:p>
            <a:pPr lvl="3" eaLnBrk="1" hangingPunct="1">
              <a:buSzPct val="70000"/>
              <a:buFont typeface="Wingdings" pitchFamily="2" charset="2"/>
              <a:buChar char="Ø"/>
            </a:pPr>
            <a:r>
              <a:rPr lang="en-US" sz="1800" dirty="0" smtClean="0"/>
              <a:t>Long-term disability claims</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62</a:t>
            </a:fld>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76200" y="304800"/>
            <a:ext cx="5562600" cy="1143000"/>
          </a:xfrm>
        </p:spPr>
        <p:txBody>
          <a:bodyPr/>
          <a:lstStyle/>
          <a:p>
            <a:pPr eaLnBrk="1" hangingPunct="1"/>
            <a:r>
              <a:rPr lang="en-US" sz="3200" dirty="0" smtClean="0">
                <a:latin typeface="+mn-lt"/>
              </a:rPr>
              <a:t>Catastrophe Reserves</a:t>
            </a:r>
          </a:p>
        </p:txBody>
      </p:sp>
      <p:sp>
        <p:nvSpPr>
          <p:cNvPr id="77827" name="Rectangle 3"/>
          <p:cNvSpPr>
            <a:spLocks noGrp="1" noChangeArrowheads="1"/>
          </p:cNvSpPr>
          <p:nvPr>
            <p:ph type="body" idx="1"/>
          </p:nvPr>
        </p:nvSpPr>
        <p:spPr>
          <a:xfrm>
            <a:off x="76200" y="1447800"/>
            <a:ext cx="7731990" cy="4297363"/>
          </a:xfrm>
        </p:spPr>
        <p:txBody>
          <a:bodyPr/>
          <a:lstStyle/>
          <a:p>
            <a:pPr eaLnBrk="1" hangingPunct="1">
              <a:buSzPct val="70000"/>
              <a:buFont typeface="Wingdings" pitchFamily="2" charset="2"/>
              <a:buChar char="Ø"/>
            </a:pPr>
            <a:r>
              <a:rPr lang="en-US" dirty="0" smtClean="0">
                <a:latin typeface="Arial" pitchFamily="34" charset="0"/>
                <a:cs typeface="Arial" pitchFamily="34" charset="0"/>
              </a:rPr>
              <a:t>Catastrophe Loss Reserves Are </a:t>
            </a:r>
          </a:p>
          <a:p>
            <a:pPr marL="457200" lvl="1" indent="0" eaLnBrk="1" hangingPunct="1">
              <a:buSzPct val="70000"/>
              <a:buNone/>
            </a:pPr>
            <a:r>
              <a:rPr lang="en-US" dirty="0" smtClean="0">
                <a:latin typeface="Arial" pitchFamily="34" charset="0"/>
                <a:cs typeface="Arial" pitchFamily="34" charset="0"/>
              </a:rPr>
              <a:t>established only AFTER a </a:t>
            </a:r>
          </a:p>
          <a:p>
            <a:pPr marL="457200" lvl="1" indent="0" eaLnBrk="1" hangingPunct="1">
              <a:buSzPct val="70000"/>
              <a:buNone/>
            </a:pPr>
            <a:r>
              <a:rPr lang="en-US" dirty="0" smtClean="0">
                <a:latin typeface="Arial" pitchFamily="34" charset="0"/>
                <a:cs typeface="Arial" pitchFamily="34" charset="0"/>
              </a:rPr>
              <a:t>catastrophe has occurred</a:t>
            </a:r>
          </a:p>
          <a:p>
            <a:pPr eaLnBrk="1" hangingPunct="1">
              <a:buSzPct val="70000"/>
              <a:buFont typeface="Wingdings" pitchFamily="2" charset="2"/>
              <a:buChar char="Ø"/>
            </a:pPr>
            <a:endParaRPr lang="en-US" sz="2800" dirty="0">
              <a:latin typeface="Arial" pitchFamily="34" charset="0"/>
              <a:cs typeface="Arial" pitchFamily="34" charset="0"/>
            </a:endParaRPr>
          </a:p>
          <a:p>
            <a:pPr lvl="4" eaLnBrk="1" hangingPunct="1">
              <a:buSzPct val="70000"/>
              <a:buFont typeface="Wingdings" pitchFamily="2" charset="2"/>
              <a:buChar char="Ø"/>
            </a:pPr>
            <a:r>
              <a:rPr lang="en-US" sz="3200" dirty="0">
                <a:latin typeface="Arial" pitchFamily="34" charset="0"/>
                <a:cs typeface="Arial" pitchFamily="34" charset="0"/>
              </a:rPr>
              <a:t> </a:t>
            </a:r>
            <a:r>
              <a:rPr lang="en-US" sz="3200" dirty="0" smtClean="0">
                <a:latin typeface="Arial" pitchFamily="34" charset="0"/>
                <a:cs typeface="Arial" pitchFamily="34" charset="0"/>
              </a:rPr>
              <a:t>Any reserves for the “Potential for a CAT” are Special Surplus Funds</a:t>
            </a:r>
          </a:p>
        </p:txBody>
      </p:sp>
      <p:pic>
        <p:nvPicPr>
          <p:cNvPr id="77828" name="Picture 6" descr="j01605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648200"/>
            <a:ext cx="1812925" cy="16271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8" descr="j033518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05200">
            <a:off x="91830" y="3117706"/>
            <a:ext cx="18081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9" descr="bd06922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2797" y="2514600"/>
            <a:ext cx="1519238"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Text Box 10"/>
          <p:cNvSpPr txBox="1">
            <a:spLocks noChangeArrowheads="1"/>
          </p:cNvSpPr>
          <p:nvPr/>
        </p:nvSpPr>
        <p:spPr bwMode="auto">
          <a:xfrm rot="21261024">
            <a:off x="685800" y="4619628"/>
            <a:ext cx="9873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Arial" pitchFamily="34" charset="0"/>
                <a:cs typeface="Arial" pitchFamily="34" charset="0"/>
              </a:defRPr>
            </a:lvl1pPr>
            <a:lvl2pPr marL="742950" indent="-285750" eaLnBrk="0" hangingPunct="0">
              <a:defRPr sz="2600">
                <a:solidFill>
                  <a:schemeClr val="tx1"/>
                </a:solidFill>
                <a:latin typeface="Arial" pitchFamily="34" charset="0"/>
                <a:cs typeface="Arial" pitchFamily="34" charset="0"/>
              </a:defRPr>
            </a:lvl2pPr>
            <a:lvl3pPr marL="1143000" indent="-228600" eaLnBrk="0" hangingPunct="0">
              <a:defRPr sz="2600">
                <a:solidFill>
                  <a:schemeClr val="tx1"/>
                </a:solidFill>
                <a:latin typeface="Arial" pitchFamily="34" charset="0"/>
                <a:cs typeface="Arial" pitchFamily="34" charset="0"/>
              </a:defRPr>
            </a:lvl3pPr>
            <a:lvl4pPr marL="1600200" indent="-228600" eaLnBrk="0" hangingPunct="0">
              <a:defRPr sz="2600">
                <a:solidFill>
                  <a:schemeClr val="tx1"/>
                </a:solidFill>
                <a:latin typeface="Arial" pitchFamily="34" charset="0"/>
                <a:cs typeface="Arial" pitchFamily="34" charset="0"/>
              </a:defRPr>
            </a:lvl4pPr>
            <a:lvl5pPr marL="2057400" indent="-228600" eaLnBrk="0" hangingPunct="0">
              <a:defRPr sz="2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spcBef>
                <a:spcPct val="50000"/>
              </a:spcBef>
            </a:pPr>
            <a:r>
              <a:rPr lang="en-US" sz="2000" i="1" dirty="0">
                <a:latin typeface="Garamond" pitchFamily="18" charset="0"/>
              </a:rPr>
              <a:t>Tornado</a:t>
            </a:r>
          </a:p>
        </p:txBody>
      </p:sp>
      <p:sp>
        <p:nvSpPr>
          <p:cNvPr id="77832" name="Rectangle 11"/>
          <p:cNvSpPr>
            <a:spLocks noChangeArrowheads="1"/>
          </p:cNvSpPr>
          <p:nvPr/>
        </p:nvSpPr>
        <p:spPr bwMode="auto">
          <a:xfrm rot="21015161">
            <a:off x="6974021" y="6051636"/>
            <a:ext cx="67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i="1" dirty="0"/>
              <a:t>Wind</a:t>
            </a:r>
          </a:p>
        </p:txBody>
      </p:sp>
      <p:sp>
        <p:nvSpPr>
          <p:cNvPr id="77833" name="Rectangle 13"/>
          <p:cNvSpPr>
            <a:spLocks noChangeArrowheads="1"/>
          </p:cNvSpPr>
          <p:nvPr/>
        </p:nvSpPr>
        <p:spPr bwMode="auto">
          <a:xfrm>
            <a:off x="7262883" y="4219545"/>
            <a:ext cx="15001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i="1" dirty="0"/>
              <a:t>Earthquake</a:t>
            </a:r>
          </a:p>
        </p:txBody>
      </p:sp>
      <p:pic>
        <p:nvPicPr>
          <p:cNvPr id="77834" name="Picture 14" descr="j02003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6075" y="1600200"/>
            <a:ext cx="18129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5" name="Text Box 16"/>
          <p:cNvSpPr txBox="1">
            <a:spLocks noChangeArrowheads="1"/>
          </p:cNvSpPr>
          <p:nvPr/>
        </p:nvSpPr>
        <p:spPr bwMode="auto">
          <a:xfrm>
            <a:off x="5761036" y="3200400"/>
            <a:ext cx="639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Arial" pitchFamily="34" charset="0"/>
                <a:cs typeface="Arial" pitchFamily="34" charset="0"/>
              </a:defRPr>
            </a:lvl1pPr>
            <a:lvl2pPr marL="742950" indent="-285750" eaLnBrk="0" hangingPunct="0">
              <a:defRPr sz="2600">
                <a:solidFill>
                  <a:schemeClr val="tx1"/>
                </a:solidFill>
                <a:latin typeface="Arial" pitchFamily="34" charset="0"/>
                <a:cs typeface="Arial" pitchFamily="34" charset="0"/>
              </a:defRPr>
            </a:lvl2pPr>
            <a:lvl3pPr marL="1143000" indent="-228600" eaLnBrk="0" hangingPunct="0">
              <a:defRPr sz="2600">
                <a:solidFill>
                  <a:schemeClr val="tx1"/>
                </a:solidFill>
                <a:latin typeface="Arial" pitchFamily="34" charset="0"/>
                <a:cs typeface="Arial" pitchFamily="34" charset="0"/>
              </a:defRPr>
            </a:lvl3pPr>
            <a:lvl4pPr marL="1600200" indent="-228600" eaLnBrk="0" hangingPunct="0">
              <a:defRPr sz="2600">
                <a:solidFill>
                  <a:schemeClr val="tx1"/>
                </a:solidFill>
                <a:latin typeface="Arial" pitchFamily="34" charset="0"/>
                <a:cs typeface="Arial" pitchFamily="34" charset="0"/>
              </a:defRPr>
            </a:lvl4pPr>
            <a:lvl5pPr marL="2057400" indent="-228600" eaLnBrk="0" hangingPunct="0">
              <a:defRPr sz="2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600">
                <a:solidFill>
                  <a:schemeClr val="tx1"/>
                </a:solidFill>
                <a:latin typeface="Arial" pitchFamily="34" charset="0"/>
                <a:cs typeface="Arial" pitchFamily="34" charset="0"/>
              </a:defRPr>
            </a:lvl9pPr>
          </a:lstStyle>
          <a:p>
            <a:pPr eaLnBrk="1" hangingPunct="1">
              <a:spcBef>
                <a:spcPct val="50000"/>
              </a:spcBef>
            </a:pPr>
            <a:r>
              <a:rPr lang="en-US" sz="2000" i="1" dirty="0">
                <a:latin typeface="Garamond" pitchFamily="18" charset="0"/>
              </a:rPr>
              <a:t>Hail</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63</a:t>
            </a:fld>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76200" y="152400"/>
            <a:ext cx="4876800" cy="944563"/>
          </a:xfrm>
        </p:spPr>
        <p:txBody>
          <a:bodyPr/>
          <a:lstStyle/>
          <a:p>
            <a:r>
              <a:rPr lang="en-US" sz="3200" dirty="0" smtClean="0">
                <a:solidFill>
                  <a:srgbClr val="6699FF"/>
                </a:solidFill>
                <a:latin typeface="+mn-lt"/>
              </a:rPr>
              <a:t>Actuarial Opinion</a:t>
            </a:r>
          </a:p>
        </p:txBody>
      </p:sp>
      <p:sp>
        <p:nvSpPr>
          <p:cNvPr id="78851" name="Content Placeholder 2"/>
          <p:cNvSpPr>
            <a:spLocks noGrp="1"/>
          </p:cNvSpPr>
          <p:nvPr>
            <p:ph idx="1"/>
          </p:nvPr>
        </p:nvSpPr>
        <p:spPr>
          <a:xfrm>
            <a:off x="76200" y="990600"/>
            <a:ext cx="6858000" cy="5334000"/>
          </a:xfrm>
        </p:spPr>
        <p:txBody>
          <a:bodyPr/>
          <a:lstStyle/>
          <a:p>
            <a:pPr marL="0" indent="0" algn="just">
              <a:buNone/>
            </a:pPr>
            <a:r>
              <a:rPr lang="en-US" sz="2400" dirty="0" smtClean="0"/>
              <a:t>In the Statement of Actuarial Opinion, the Appointed Actuary must address the risk of material adverse deviation. This gives the regulators better knowledge of the possibility for unfavorable reserve development impacting the solvency of a company. What does (or could) impact the management best estimate is the actuary's best estimate and/or range of estimates in the Actuarial Opinion Summary. Significant difference between the actuary's and the management's estimates leads to regulator/management discussion, so management is often significantly influenced by the actuary's best estimate. </a:t>
            </a:r>
            <a:endParaRPr lang="en-US" sz="2800" dirty="0" smtClean="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64</a:t>
            </a:fld>
            <a:endParaRPr lang="en-US"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685800" y="2133600"/>
            <a:ext cx="6858000" cy="1143000"/>
          </a:xfrm>
        </p:spPr>
        <p:txBody>
          <a:bodyPr/>
          <a:lstStyle/>
          <a:p>
            <a:pPr eaLnBrk="1" hangingPunct="1"/>
            <a:r>
              <a:rPr lang="en-US" sz="3200" dirty="0" smtClean="0">
                <a:solidFill>
                  <a:srgbClr val="6699FF"/>
                </a:solidFill>
                <a:latin typeface="+mn-lt"/>
              </a:rPr>
              <a:t>Life Insurance Reserves</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65</a:t>
            </a:fld>
            <a:endParaRPr lang="en-US"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6200" y="304800"/>
            <a:ext cx="5791200" cy="1143000"/>
          </a:xfrm>
        </p:spPr>
        <p:txBody>
          <a:bodyPr/>
          <a:lstStyle/>
          <a:p>
            <a:pPr eaLnBrk="1" hangingPunct="1"/>
            <a:r>
              <a:rPr lang="en-US" sz="3200" dirty="0" smtClean="0">
                <a:solidFill>
                  <a:srgbClr val="6699FF"/>
                </a:solidFill>
                <a:latin typeface="+mn-lt"/>
              </a:rPr>
              <a:t>Life Insurance Policy Reserves</a:t>
            </a:r>
          </a:p>
        </p:txBody>
      </p:sp>
      <p:sp>
        <p:nvSpPr>
          <p:cNvPr id="80899" name="Rectangle 3"/>
          <p:cNvSpPr>
            <a:spLocks noGrp="1" noChangeArrowheads="1"/>
          </p:cNvSpPr>
          <p:nvPr>
            <p:ph type="body" idx="1"/>
          </p:nvPr>
        </p:nvSpPr>
        <p:spPr>
          <a:xfrm>
            <a:off x="76200" y="1143000"/>
            <a:ext cx="7696200" cy="5105400"/>
          </a:xfrm>
        </p:spPr>
        <p:txBody>
          <a:bodyPr/>
          <a:lstStyle/>
          <a:p>
            <a:pPr eaLnBrk="1" hangingPunct="1">
              <a:buSzPct val="70000"/>
            </a:pPr>
            <a:r>
              <a:rPr lang="en-US" dirty="0" smtClean="0"/>
              <a:t>Excess of the present value of future benefits over the present value of future net premiums</a:t>
            </a:r>
          </a:p>
          <a:p>
            <a:pPr marL="952500" lvl="1" indent="-495300" eaLnBrk="1" hangingPunct="1">
              <a:buFont typeface="Wingdings" pitchFamily="2" charset="2"/>
              <a:buAutoNum type="arabicPeriod"/>
            </a:pPr>
            <a:r>
              <a:rPr lang="en-US" dirty="0" smtClean="0"/>
              <a:t>Based on an interest rate – minimum determined annually (largely set by regulation)</a:t>
            </a:r>
          </a:p>
          <a:p>
            <a:pPr marL="952500" lvl="1" indent="-495300" eaLnBrk="1" hangingPunct="1">
              <a:buFont typeface="Wingdings" pitchFamily="2" charset="2"/>
              <a:buAutoNum type="arabicPeriod"/>
            </a:pPr>
            <a:r>
              <a:rPr lang="en-US" dirty="0" smtClean="0"/>
              <a:t>Based on a mortality table – changed every 10 – 15 years</a:t>
            </a:r>
          </a:p>
          <a:p>
            <a:pPr marL="952500" lvl="1" indent="-495300" eaLnBrk="1" hangingPunct="1">
              <a:buFont typeface="Wingdings" pitchFamily="2" charset="2"/>
              <a:buAutoNum type="arabicPeriod"/>
            </a:pPr>
            <a:r>
              <a:rPr lang="en-US" dirty="0" smtClean="0"/>
              <a:t>Cash value floor</a:t>
            </a:r>
          </a:p>
          <a:p>
            <a:pPr marL="952500" lvl="1" indent="-495300" eaLnBrk="1" hangingPunct="1">
              <a:buFont typeface="Wingdings" pitchFamily="2" charset="2"/>
              <a:buAutoNum type="arabicPeriod"/>
            </a:pPr>
            <a:r>
              <a:rPr lang="en-US" dirty="0" smtClean="0"/>
              <a:t>Zero Lapses in calculation</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66</a:t>
            </a:fld>
            <a:endParaRPr lang="en-US"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6200" y="304800"/>
            <a:ext cx="5562600" cy="1143000"/>
          </a:xfrm>
        </p:spPr>
        <p:txBody>
          <a:bodyPr/>
          <a:lstStyle/>
          <a:p>
            <a:pPr eaLnBrk="1" hangingPunct="1"/>
            <a:r>
              <a:rPr lang="en-US" sz="3200" dirty="0" smtClean="0">
                <a:solidFill>
                  <a:srgbClr val="6699FF"/>
                </a:solidFill>
                <a:latin typeface="+mn-lt"/>
              </a:rPr>
              <a:t>Life Insurance Reserves</a:t>
            </a:r>
          </a:p>
        </p:txBody>
      </p:sp>
      <p:sp>
        <p:nvSpPr>
          <p:cNvPr id="81923" name="Rectangle 3"/>
          <p:cNvSpPr>
            <a:spLocks noGrp="1" noChangeArrowheads="1"/>
          </p:cNvSpPr>
          <p:nvPr>
            <p:ph type="body" idx="1"/>
          </p:nvPr>
        </p:nvSpPr>
        <p:spPr>
          <a:xfrm>
            <a:off x="76200" y="1295400"/>
            <a:ext cx="7696200" cy="3916363"/>
          </a:xfrm>
        </p:spPr>
        <p:txBody>
          <a:bodyPr/>
          <a:lstStyle/>
          <a:p>
            <a:pPr marL="533400" indent="-533400" eaLnBrk="1" hangingPunct="1">
              <a:buSzPct val="70000"/>
            </a:pPr>
            <a:r>
              <a:rPr lang="en-US" dirty="0" smtClean="0"/>
              <a:t>Determination of future benefits</a:t>
            </a:r>
          </a:p>
          <a:p>
            <a:pPr marL="952500" lvl="1" indent="-495300" eaLnBrk="1" hangingPunct="1">
              <a:buFont typeface="Wingdings" pitchFamily="2" charset="2"/>
              <a:buAutoNum type="arabicPeriod"/>
            </a:pPr>
            <a:r>
              <a:rPr lang="en-US" dirty="0" smtClean="0"/>
              <a:t>Face amount</a:t>
            </a:r>
          </a:p>
          <a:p>
            <a:pPr marL="952500" lvl="1" indent="-495300" eaLnBrk="1" hangingPunct="1">
              <a:buFont typeface="Wingdings" pitchFamily="2" charset="2"/>
              <a:buAutoNum type="arabicPeriod"/>
            </a:pPr>
            <a:r>
              <a:rPr lang="en-US" dirty="0" smtClean="0"/>
              <a:t>Indexed (Cost of Living)</a:t>
            </a:r>
          </a:p>
          <a:p>
            <a:pPr marL="952500" lvl="1" indent="-495300" eaLnBrk="1" hangingPunct="1">
              <a:buFont typeface="Wingdings" pitchFamily="2" charset="2"/>
              <a:buAutoNum type="arabicPeriod"/>
            </a:pPr>
            <a:r>
              <a:rPr lang="en-US" dirty="0" smtClean="0"/>
              <a:t>Universal / Variable Life</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67</a:t>
            </a:fld>
            <a:endParaRPr lang="en-US" dirty="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76200" y="304800"/>
            <a:ext cx="5562600" cy="1143000"/>
          </a:xfrm>
        </p:spPr>
        <p:txBody>
          <a:bodyPr/>
          <a:lstStyle/>
          <a:p>
            <a:pPr eaLnBrk="1" hangingPunct="1"/>
            <a:r>
              <a:rPr lang="en-US" sz="3200" dirty="0" smtClean="0">
                <a:solidFill>
                  <a:srgbClr val="6699FF"/>
                </a:solidFill>
                <a:latin typeface="+mn-lt"/>
              </a:rPr>
              <a:t>Life Insurance Reserves</a:t>
            </a:r>
          </a:p>
        </p:txBody>
      </p:sp>
      <p:sp>
        <p:nvSpPr>
          <p:cNvPr id="82947" name="Rectangle 3"/>
          <p:cNvSpPr>
            <a:spLocks noGrp="1" noChangeArrowheads="1"/>
          </p:cNvSpPr>
          <p:nvPr>
            <p:ph type="body" idx="1"/>
          </p:nvPr>
        </p:nvSpPr>
        <p:spPr>
          <a:xfrm>
            <a:off x="76200" y="1295400"/>
            <a:ext cx="7696200" cy="4953000"/>
          </a:xfrm>
        </p:spPr>
        <p:txBody>
          <a:bodyPr/>
          <a:lstStyle/>
          <a:p>
            <a:pPr marL="533400" indent="-533400" eaLnBrk="1" hangingPunct="1">
              <a:lnSpc>
                <a:spcPct val="90000"/>
              </a:lnSpc>
              <a:buSzPct val="70000"/>
            </a:pPr>
            <a:r>
              <a:rPr lang="en-US" dirty="0" smtClean="0"/>
              <a:t>Net premiums</a:t>
            </a:r>
          </a:p>
          <a:p>
            <a:pPr marL="952500" lvl="1" indent="-495300" eaLnBrk="1" hangingPunct="1">
              <a:lnSpc>
                <a:spcPct val="90000"/>
              </a:lnSpc>
              <a:buFont typeface="Wingdings" pitchFamily="2" charset="2"/>
              <a:buAutoNum type="arabicPeriod"/>
            </a:pPr>
            <a:r>
              <a:rPr lang="en-US" dirty="0" smtClean="0"/>
              <a:t>Based on the interest and mortality of the reserve</a:t>
            </a:r>
          </a:p>
          <a:p>
            <a:pPr marL="952500" lvl="1" indent="-495300" eaLnBrk="1" hangingPunct="1">
              <a:lnSpc>
                <a:spcPct val="90000"/>
              </a:lnSpc>
              <a:buFont typeface="Wingdings" pitchFamily="2" charset="2"/>
              <a:buAutoNum type="arabicPeriod"/>
            </a:pPr>
            <a:r>
              <a:rPr lang="en-US" dirty="0" smtClean="0"/>
              <a:t>Level percentage of the guaranteed gross premiums</a:t>
            </a:r>
          </a:p>
          <a:p>
            <a:pPr marL="952500" lvl="1" indent="-495300" eaLnBrk="1" hangingPunct="1">
              <a:lnSpc>
                <a:spcPct val="90000"/>
              </a:lnSpc>
              <a:buFont typeface="Wingdings" pitchFamily="2" charset="2"/>
              <a:buAutoNum type="arabicPeriod"/>
            </a:pPr>
            <a:r>
              <a:rPr lang="en-US" dirty="0" smtClean="0"/>
              <a:t>Other patterns</a:t>
            </a:r>
          </a:p>
          <a:p>
            <a:pPr marL="1352550" lvl="2" indent="-438150" eaLnBrk="1" hangingPunct="1">
              <a:lnSpc>
                <a:spcPct val="90000"/>
              </a:lnSpc>
              <a:buSzPct val="70000"/>
            </a:pPr>
            <a:r>
              <a:rPr lang="en-US" sz="1800" dirty="0" smtClean="0"/>
              <a:t>Net level premium reserves (NLP)</a:t>
            </a:r>
          </a:p>
          <a:p>
            <a:pPr marL="1352550" lvl="2" indent="-438150" eaLnBrk="1" hangingPunct="1">
              <a:lnSpc>
                <a:spcPct val="90000"/>
              </a:lnSpc>
              <a:buSzPct val="70000"/>
            </a:pPr>
            <a:r>
              <a:rPr lang="en-US" sz="1800" dirty="0" smtClean="0"/>
              <a:t>Commissioners Reserve Valuation Method (CRVM)</a:t>
            </a:r>
          </a:p>
          <a:p>
            <a:pPr marL="1352550" lvl="2" indent="-438150" eaLnBrk="1" hangingPunct="1">
              <a:lnSpc>
                <a:spcPct val="90000"/>
              </a:lnSpc>
              <a:buSzPct val="70000"/>
            </a:pPr>
            <a:r>
              <a:rPr lang="en-US" sz="1800" dirty="0" smtClean="0"/>
              <a:t>CRVM graded to NLP</a:t>
            </a:r>
          </a:p>
          <a:p>
            <a:pPr marL="952500" lvl="1" indent="-495300" eaLnBrk="1" hangingPunct="1">
              <a:lnSpc>
                <a:spcPct val="90000"/>
              </a:lnSpc>
              <a:buFont typeface="Wingdings" pitchFamily="2" charset="2"/>
              <a:buAutoNum type="arabicPeriod"/>
            </a:pPr>
            <a:r>
              <a:rPr lang="en-US" dirty="0" smtClean="0"/>
              <a:t>May limit period of insurance</a:t>
            </a:r>
          </a:p>
          <a:p>
            <a:pPr marL="533400" indent="-533400" eaLnBrk="1" hangingPunct="1">
              <a:lnSpc>
                <a:spcPct val="90000"/>
              </a:lnSpc>
            </a:pPr>
            <a:endParaRPr lang="en-US" dirty="0" smtClean="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68</a:t>
            </a:fld>
            <a:endParaRPr lang="en-US" dirty="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 y="304800"/>
            <a:ext cx="5562600" cy="1143000"/>
          </a:xfrm>
        </p:spPr>
        <p:txBody>
          <a:bodyPr/>
          <a:lstStyle/>
          <a:p>
            <a:pPr eaLnBrk="1" hangingPunct="1"/>
            <a:r>
              <a:rPr lang="en-US" sz="3200" dirty="0" smtClean="0">
                <a:solidFill>
                  <a:srgbClr val="6699FF"/>
                </a:solidFill>
                <a:latin typeface="+mn-lt"/>
              </a:rPr>
              <a:t>Life Insurance Reserves</a:t>
            </a:r>
          </a:p>
        </p:txBody>
      </p:sp>
      <p:sp>
        <p:nvSpPr>
          <p:cNvPr id="83971" name="Rectangle 3"/>
          <p:cNvSpPr>
            <a:spLocks noGrp="1" noChangeArrowheads="1"/>
          </p:cNvSpPr>
          <p:nvPr>
            <p:ph type="body" idx="1"/>
          </p:nvPr>
        </p:nvSpPr>
        <p:spPr>
          <a:xfrm>
            <a:off x="76200" y="1295400"/>
            <a:ext cx="7696200" cy="5181600"/>
          </a:xfrm>
        </p:spPr>
        <p:txBody>
          <a:bodyPr/>
          <a:lstStyle/>
          <a:p>
            <a:pPr marL="533400" indent="-533400" eaLnBrk="1" hangingPunct="1"/>
            <a:r>
              <a:rPr lang="en-US" dirty="0" smtClean="0"/>
              <a:t>Deficiency Reserves</a:t>
            </a:r>
          </a:p>
          <a:p>
            <a:pPr marL="952500" lvl="1" indent="-495300" eaLnBrk="1" hangingPunct="1">
              <a:buFont typeface="Wingdings" pitchFamily="2" charset="2"/>
              <a:buAutoNum type="arabicPeriod"/>
            </a:pPr>
            <a:r>
              <a:rPr lang="en-US" dirty="0" smtClean="0"/>
              <a:t>Present value of the excess of net premiums over guaranteed gross premiums</a:t>
            </a:r>
          </a:p>
          <a:p>
            <a:pPr marL="952500" lvl="1" indent="-495300" eaLnBrk="1" hangingPunct="1">
              <a:buFont typeface="Wingdings" pitchFamily="2" charset="2"/>
              <a:buAutoNum type="arabicPeriod"/>
            </a:pPr>
            <a:r>
              <a:rPr lang="en-US" dirty="0" smtClean="0"/>
              <a:t>1976 – Difference between actual reserve and minimum reserve based on maximum interest rate and specified mortality table</a:t>
            </a:r>
          </a:p>
          <a:p>
            <a:pPr marL="952500" lvl="1" indent="-495300" eaLnBrk="1" hangingPunct="1">
              <a:buFont typeface="Wingdings" pitchFamily="2" charset="2"/>
              <a:buAutoNum type="arabicPeriod"/>
            </a:pPr>
            <a:r>
              <a:rPr lang="en-US" dirty="0" smtClean="0"/>
              <a:t>1990’s – Allowed to modify specified mortality with actuarial certification</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69</a:t>
            </a:fld>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76200" y="304800"/>
            <a:ext cx="6400800" cy="990600"/>
          </a:xfrm>
        </p:spPr>
        <p:txBody>
          <a:bodyPr/>
          <a:lstStyle/>
          <a:p>
            <a:pPr eaLnBrk="1" hangingPunct="1"/>
            <a:r>
              <a:rPr lang="en-US" sz="3200" dirty="0" smtClean="0">
                <a:solidFill>
                  <a:srgbClr val="6699FF"/>
                </a:solidFill>
                <a:latin typeface="+mn-lt"/>
                <a:cs typeface="Times New Roman" pitchFamily="18" charset="0"/>
              </a:rPr>
              <a:t>Overview of NAIC RBC Formulas</a:t>
            </a:r>
          </a:p>
        </p:txBody>
      </p:sp>
      <p:sp>
        <p:nvSpPr>
          <p:cNvPr id="145411" name="Rectangle 3"/>
          <p:cNvSpPr>
            <a:spLocks noGrp="1" noChangeArrowheads="1"/>
          </p:cNvSpPr>
          <p:nvPr>
            <p:ph idx="1"/>
          </p:nvPr>
        </p:nvSpPr>
        <p:spPr>
          <a:xfrm>
            <a:off x="152400" y="1143000"/>
            <a:ext cx="7543800" cy="4953000"/>
          </a:xfrm>
        </p:spPr>
        <p:txBody>
          <a:bodyPr/>
          <a:lstStyle/>
          <a:p>
            <a:pPr eaLnBrk="1" hangingPunct="1">
              <a:buSzPct val="70000"/>
              <a:buFont typeface="Wingdings" pitchFamily="2" charset="2"/>
              <a:buChar char="Ø"/>
            </a:pPr>
            <a:r>
              <a:rPr lang="en-US" dirty="0" smtClean="0"/>
              <a:t>Formula vs. Full Modeling Approach</a:t>
            </a:r>
          </a:p>
          <a:p>
            <a:pPr eaLnBrk="1" hangingPunct="1">
              <a:buSzPct val="70000"/>
              <a:buFont typeface="Wingdings" pitchFamily="2" charset="2"/>
              <a:buChar char="Ø"/>
            </a:pPr>
            <a:r>
              <a:rPr lang="en-US" dirty="0" smtClean="0"/>
              <a:t>Signaling Mechanism between Regulators and Insurers to Identify Poorly Capitalized Companies (Different Levels)</a:t>
            </a:r>
          </a:p>
          <a:p>
            <a:pPr lvl="1" eaLnBrk="1" hangingPunct="1">
              <a:buSzPct val="70000"/>
              <a:buFont typeface="Wingdings" pitchFamily="2" charset="2"/>
              <a:buChar char="Ø"/>
            </a:pPr>
            <a:r>
              <a:rPr lang="en-US" dirty="0" smtClean="0"/>
              <a:t>Unlike Banking RBC that also Has:</a:t>
            </a:r>
          </a:p>
          <a:p>
            <a:pPr lvl="2" eaLnBrk="1" hangingPunct="1">
              <a:buSzPct val="70000"/>
            </a:pPr>
            <a:r>
              <a:rPr lang="en-US" sz="2000" dirty="0" smtClean="0"/>
              <a:t>“Well Capitalized”</a:t>
            </a:r>
          </a:p>
          <a:p>
            <a:pPr lvl="2" eaLnBrk="1" hangingPunct="1">
              <a:buSzPct val="70000"/>
            </a:pPr>
            <a:r>
              <a:rPr lang="en-US" sz="2000" dirty="0" smtClean="0"/>
              <a:t>“Adequately Capitalized”</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7</a:t>
            </a:fld>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6200" y="304800"/>
            <a:ext cx="5562600" cy="1143000"/>
          </a:xfrm>
        </p:spPr>
        <p:txBody>
          <a:bodyPr/>
          <a:lstStyle/>
          <a:p>
            <a:pPr eaLnBrk="1" hangingPunct="1"/>
            <a:r>
              <a:rPr lang="en-US" sz="3200" dirty="0" smtClean="0">
                <a:solidFill>
                  <a:srgbClr val="6699FF"/>
                </a:solidFill>
                <a:latin typeface="+mn-lt"/>
              </a:rPr>
              <a:t>Deferred Annuity Reserves</a:t>
            </a:r>
          </a:p>
        </p:txBody>
      </p:sp>
      <p:sp>
        <p:nvSpPr>
          <p:cNvPr id="84995" name="Rectangle 3"/>
          <p:cNvSpPr>
            <a:spLocks noGrp="1" noChangeArrowheads="1"/>
          </p:cNvSpPr>
          <p:nvPr>
            <p:ph type="body" idx="1"/>
          </p:nvPr>
        </p:nvSpPr>
        <p:spPr>
          <a:xfrm>
            <a:off x="76200" y="1295400"/>
            <a:ext cx="7696200" cy="4572000"/>
          </a:xfrm>
        </p:spPr>
        <p:txBody>
          <a:bodyPr/>
          <a:lstStyle/>
          <a:p>
            <a:pPr marL="533400" indent="-533400" eaLnBrk="1" hangingPunct="1"/>
            <a:r>
              <a:rPr lang="en-US" dirty="0" smtClean="0"/>
              <a:t>The greatest present value of all possible future guaranteed benefits streams over future considerations. (CARVM) – discount at interest only.</a:t>
            </a:r>
          </a:p>
          <a:p>
            <a:pPr marL="952500" lvl="1" indent="-495300" eaLnBrk="1" hangingPunct="1">
              <a:buFont typeface="Wingdings" pitchFamily="2" charset="2"/>
              <a:buAutoNum type="arabicPeriod"/>
            </a:pPr>
            <a:r>
              <a:rPr lang="en-US" dirty="0" smtClean="0"/>
              <a:t>Surrenders</a:t>
            </a:r>
          </a:p>
          <a:p>
            <a:pPr marL="952500" lvl="1" indent="-495300" eaLnBrk="1" hangingPunct="1">
              <a:buFont typeface="Wingdings" pitchFamily="2" charset="2"/>
              <a:buAutoNum type="arabicPeriod"/>
            </a:pPr>
            <a:r>
              <a:rPr lang="en-US" dirty="0" smtClean="0"/>
              <a:t>Partial Withdrawals</a:t>
            </a:r>
          </a:p>
          <a:p>
            <a:pPr marL="952500" lvl="1" indent="-495300" eaLnBrk="1" hangingPunct="1">
              <a:buFont typeface="Wingdings" pitchFamily="2" charset="2"/>
              <a:buAutoNum type="arabicPeriod"/>
            </a:pPr>
            <a:r>
              <a:rPr lang="en-US" dirty="0" err="1" smtClean="0"/>
              <a:t>Annuitizations</a:t>
            </a:r>
            <a:endParaRPr lang="en-US" dirty="0" smtClean="0"/>
          </a:p>
          <a:p>
            <a:pPr marL="952500" lvl="1" indent="-495300" eaLnBrk="1" hangingPunct="1">
              <a:buFont typeface="Wingdings" pitchFamily="2" charset="2"/>
              <a:buAutoNum type="arabicPeriod"/>
            </a:pPr>
            <a:r>
              <a:rPr lang="en-US" dirty="0" smtClean="0"/>
              <a:t>Death Benefits</a:t>
            </a:r>
          </a:p>
          <a:p>
            <a:pPr marL="952500" lvl="1" indent="-495300" eaLnBrk="1" hangingPunct="1">
              <a:buFont typeface="Wingdings" pitchFamily="2" charset="2"/>
              <a:buAutoNum type="arabicPeriod"/>
            </a:pPr>
            <a:endParaRPr lang="en-US" dirty="0" smtClean="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70</a:t>
            </a:fld>
            <a:endParaRPr lang="en-US" dirty="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6200" y="304800"/>
            <a:ext cx="5562600" cy="1143000"/>
          </a:xfrm>
        </p:spPr>
        <p:txBody>
          <a:bodyPr/>
          <a:lstStyle/>
          <a:p>
            <a:pPr eaLnBrk="1" hangingPunct="1"/>
            <a:r>
              <a:rPr lang="en-US" sz="3200" dirty="0" smtClean="0">
                <a:solidFill>
                  <a:srgbClr val="6699FF"/>
                </a:solidFill>
                <a:latin typeface="+mn-lt"/>
              </a:rPr>
              <a:t>Heath Reserves</a:t>
            </a:r>
          </a:p>
        </p:txBody>
      </p:sp>
      <p:sp>
        <p:nvSpPr>
          <p:cNvPr id="86019" name="Rectangle 3"/>
          <p:cNvSpPr>
            <a:spLocks noGrp="1" noChangeArrowheads="1"/>
          </p:cNvSpPr>
          <p:nvPr>
            <p:ph type="body" idx="1"/>
          </p:nvPr>
        </p:nvSpPr>
        <p:spPr>
          <a:xfrm>
            <a:off x="76200" y="1295401"/>
            <a:ext cx="7696200" cy="1371600"/>
          </a:xfrm>
        </p:spPr>
        <p:txBody>
          <a:bodyPr/>
          <a:lstStyle/>
          <a:p>
            <a:pPr eaLnBrk="1" hangingPunct="1"/>
            <a:r>
              <a:rPr lang="en-US" dirty="0" smtClean="0">
                <a:latin typeface="Arial" pitchFamily="34" charset="0"/>
                <a:cs typeface="Arial" pitchFamily="34" charset="0"/>
              </a:rPr>
              <a:t>Contract Reserves Similar to Life</a:t>
            </a:r>
          </a:p>
          <a:p>
            <a:pPr eaLnBrk="1" hangingPunct="1"/>
            <a:r>
              <a:rPr lang="en-US" dirty="0" smtClean="0">
                <a:latin typeface="Arial" pitchFamily="34" charset="0"/>
                <a:cs typeface="Arial" pitchFamily="34" charset="0"/>
              </a:rPr>
              <a:t>Claims Reserves Similar to P&amp;C</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71</a:t>
            </a:fld>
            <a:endParaRPr lang="en-US" dirty="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152400" y="1752600"/>
            <a:ext cx="8077200" cy="1905000"/>
          </a:xfrm>
        </p:spPr>
        <p:txBody>
          <a:bodyPr/>
          <a:lstStyle/>
          <a:p>
            <a:pPr eaLnBrk="1" hangingPunct="1"/>
            <a:r>
              <a:rPr lang="en-US" sz="3200" dirty="0" smtClean="0">
                <a:solidFill>
                  <a:srgbClr val="6699FF"/>
                </a:solidFill>
                <a:latin typeface="Arial" pitchFamily="34" charset="0"/>
              </a:rPr>
              <a:t>U.S. Solvency</a:t>
            </a:r>
            <a:br>
              <a:rPr lang="en-US" sz="3200" dirty="0" smtClean="0">
                <a:solidFill>
                  <a:srgbClr val="6699FF"/>
                </a:solidFill>
                <a:latin typeface="Arial" pitchFamily="34" charset="0"/>
              </a:rPr>
            </a:br>
            <a:r>
              <a:rPr lang="en-US" sz="3200" dirty="0" smtClean="0">
                <a:solidFill>
                  <a:srgbClr val="6699FF"/>
                </a:solidFill>
                <a:latin typeface="Arial" pitchFamily="34" charset="0"/>
              </a:rPr>
              <a:t>Modernization Initiative</a:t>
            </a:r>
            <a:br>
              <a:rPr lang="en-US" sz="3200" dirty="0" smtClean="0">
                <a:solidFill>
                  <a:srgbClr val="6699FF"/>
                </a:solidFill>
                <a:latin typeface="Arial" pitchFamily="34" charset="0"/>
              </a:rPr>
            </a:br>
            <a:r>
              <a:rPr lang="en-US" sz="3200" dirty="0" smtClean="0">
                <a:solidFill>
                  <a:srgbClr val="6699FF"/>
                </a:solidFill>
                <a:latin typeface="Arial" pitchFamily="34" charset="0"/>
              </a:rPr>
              <a:t/>
            </a:r>
            <a:br>
              <a:rPr lang="en-US" sz="3200" dirty="0" smtClean="0">
                <a:solidFill>
                  <a:srgbClr val="6699FF"/>
                </a:solidFill>
                <a:latin typeface="Arial" pitchFamily="34" charset="0"/>
              </a:rPr>
            </a:br>
            <a:r>
              <a:rPr lang="en-US" sz="3200" dirty="0" smtClean="0">
                <a:solidFill>
                  <a:srgbClr val="6699FF"/>
                </a:solidFill>
                <a:latin typeface="Arial" pitchFamily="34" charset="0"/>
              </a:rPr>
              <a:t>Principle-Based Reserving</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72</a:t>
            </a:fld>
            <a:endParaRPr lang="en-US"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76200" y="1371600"/>
            <a:ext cx="8534400" cy="4876800"/>
          </a:xfrm>
        </p:spPr>
        <p:txBody>
          <a:bodyPr/>
          <a:lstStyle/>
          <a:p>
            <a:pPr marL="0" indent="0" eaLnBrk="1" hangingPunct="1">
              <a:lnSpc>
                <a:spcPct val="90000"/>
              </a:lnSpc>
              <a:buNone/>
            </a:pPr>
            <a:endParaRPr lang="en-US" sz="1200" dirty="0"/>
          </a:p>
          <a:p>
            <a:pPr marL="0" indent="0" eaLnBrk="1" hangingPunct="1">
              <a:lnSpc>
                <a:spcPct val="90000"/>
              </a:lnSpc>
              <a:buNone/>
            </a:pPr>
            <a:r>
              <a:rPr lang="en-US" dirty="0" smtClean="0"/>
              <a:t>Why is it needed?</a:t>
            </a:r>
          </a:p>
          <a:p>
            <a:pPr lvl="1" eaLnBrk="1" hangingPunct="1">
              <a:lnSpc>
                <a:spcPct val="90000"/>
              </a:lnSpc>
              <a:buSzPct val="70000"/>
              <a:buFont typeface="Wingdings" pitchFamily="2" charset="2"/>
              <a:buChar char="Ø"/>
            </a:pPr>
            <a:r>
              <a:rPr lang="en-US" dirty="0" smtClean="0"/>
              <a:t>Good public policy</a:t>
            </a:r>
          </a:p>
          <a:p>
            <a:pPr lvl="2" eaLnBrk="1" hangingPunct="1">
              <a:lnSpc>
                <a:spcPct val="90000"/>
              </a:lnSpc>
            </a:pPr>
            <a:r>
              <a:rPr lang="en-US" sz="1800" dirty="0" smtClean="0"/>
              <a:t>Requires understanding of the real economic condition of the company. </a:t>
            </a:r>
          </a:p>
          <a:p>
            <a:pPr lvl="2" eaLnBrk="1" hangingPunct="1">
              <a:lnSpc>
                <a:spcPct val="90000"/>
              </a:lnSpc>
            </a:pPr>
            <a:r>
              <a:rPr lang="en-US" sz="1800" dirty="0" smtClean="0"/>
              <a:t>Improves the price of products to consumers</a:t>
            </a:r>
          </a:p>
          <a:p>
            <a:pPr lvl="1" eaLnBrk="1" hangingPunct="1">
              <a:lnSpc>
                <a:spcPct val="90000"/>
              </a:lnSpc>
              <a:buSzPct val="70000"/>
              <a:buFont typeface="Wingdings" pitchFamily="2" charset="2"/>
              <a:buChar char="Ø"/>
            </a:pPr>
            <a:r>
              <a:rPr lang="en-US" dirty="0" smtClean="0"/>
              <a:t>Eliminate flaws in current methodology</a:t>
            </a:r>
          </a:p>
          <a:p>
            <a:pPr lvl="2" eaLnBrk="1" hangingPunct="1">
              <a:lnSpc>
                <a:spcPct val="90000"/>
              </a:lnSpc>
            </a:pPr>
            <a:r>
              <a:rPr lang="en-US" sz="1800" dirty="0" smtClean="0"/>
              <a:t>Eliminates need to constantly develop new rules</a:t>
            </a:r>
          </a:p>
          <a:p>
            <a:pPr lvl="2" eaLnBrk="1" hangingPunct="1">
              <a:lnSpc>
                <a:spcPct val="90000"/>
              </a:lnSpc>
            </a:pPr>
            <a:r>
              <a:rPr lang="en-US" sz="1800" dirty="0" smtClean="0"/>
              <a:t>Focused on “what could happen” instead of “what happened”</a:t>
            </a:r>
          </a:p>
          <a:p>
            <a:pPr lvl="1" eaLnBrk="1" hangingPunct="1">
              <a:lnSpc>
                <a:spcPct val="90000"/>
              </a:lnSpc>
              <a:buSzPct val="70000"/>
              <a:buFont typeface="Wingdings" pitchFamily="2" charset="2"/>
              <a:buChar char="Ø"/>
            </a:pPr>
            <a:r>
              <a:rPr lang="en-US" dirty="0" smtClean="0"/>
              <a:t>International</a:t>
            </a:r>
          </a:p>
          <a:p>
            <a:pPr lvl="2" eaLnBrk="1" hangingPunct="1">
              <a:lnSpc>
                <a:spcPct val="90000"/>
              </a:lnSpc>
            </a:pPr>
            <a:r>
              <a:rPr lang="en-US" sz="1800" dirty="0" smtClean="0"/>
              <a:t>More consistent with international reserving initiatives and accounting if the NAIC moves in that direction.</a:t>
            </a:r>
          </a:p>
          <a:p>
            <a:pPr lvl="2" eaLnBrk="1" hangingPunct="1">
              <a:lnSpc>
                <a:spcPct val="90000"/>
              </a:lnSpc>
            </a:pPr>
            <a:r>
              <a:rPr lang="en-US" sz="1800" dirty="0" smtClean="0"/>
              <a:t>Allows U.S. to compete in the global insurance market </a:t>
            </a:r>
          </a:p>
          <a:p>
            <a:pPr lvl="1" eaLnBrk="1" hangingPunct="1">
              <a:lnSpc>
                <a:spcPct val="90000"/>
              </a:lnSpc>
              <a:buFontTx/>
              <a:buNone/>
            </a:pPr>
            <a:endParaRPr lang="en-US" sz="700" dirty="0" smtClean="0"/>
          </a:p>
          <a:p>
            <a:pPr eaLnBrk="1" hangingPunct="1">
              <a:lnSpc>
                <a:spcPct val="90000"/>
              </a:lnSpc>
              <a:buFontTx/>
              <a:buNone/>
            </a:pPr>
            <a:endParaRPr lang="en-US" sz="3600" dirty="0" smtClean="0"/>
          </a:p>
          <a:p>
            <a:pPr lvl="1" eaLnBrk="1" hangingPunct="1">
              <a:lnSpc>
                <a:spcPct val="90000"/>
              </a:lnSpc>
            </a:pPr>
            <a:endParaRPr lang="en-US" sz="3200" dirty="0" smtClean="0"/>
          </a:p>
          <a:p>
            <a:pPr lvl="1" eaLnBrk="1" hangingPunct="1">
              <a:lnSpc>
                <a:spcPct val="90000"/>
              </a:lnSpc>
              <a:buFontTx/>
              <a:buNone/>
            </a:pPr>
            <a:endParaRPr lang="en-US" sz="3300" dirty="0" smtClean="0"/>
          </a:p>
          <a:p>
            <a:pPr eaLnBrk="1" hangingPunct="1">
              <a:lnSpc>
                <a:spcPct val="90000"/>
              </a:lnSpc>
              <a:buFontTx/>
              <a:buNone/>
            </a:pPr>
            <a:endParaRPr lang="en-US" sz="4000" dirty="0" smtClean="0"/>
          </a:p>
          <a:p>
            <a:pPr eaLnBrk="1" hangingPunct="1">
              <a:lnSpc>
                <a:spcPct val="90000"/>
              </a:lnSpc>
              <a:buFontTx/>
              <a:buNone/>
            </a:pPr>
            <a:endParaRPr lang="en-US" sz="4000" dirty="0" smtClean="0"/>
          </a:p>
          <a:p>
            <a:pPr eaLnBrk="1" hangingPunct="1">
              <a:lnSpc>
                <a:spcPct val="90000"/>
              </a:lnSpc>
            </a:pPr>
            <a:endParaRPr lang="en-US" sz="4000" b="1" dirty="0" smtClean="0">
              <a:solidFill>
                <a:schemeClr val="hlink"/>
              </a:solidFill>
            </a:endParaRPr>
          </a:p>
          <a:p>
            <a:pPr eaLnBrk="1" hangingPunct="1">
              <a:lnSpc>
                <a:spcPct val="90000"/>
              </a:lnSpc>
              <a:buFont typeface="Wingdings" pitchFamily="2" charset="2"/>
              <a:buChar char="§"/>
            </a:pPr>
            <a:endParaRPr lang="en-US" sz="4000" b="1" dirty="0" smtClean="0">
              <a:solidFill>
                <a:schemeClr val="hlink"/>
              </a:solidFill>
            </a:endParaRPr>
          </a:p>
          <a:p>
            <a:pPr eaLnBrk="1" hangingPunct="1">
              <a:lnSpc>
                <a:spcPct val="90000"/>
              </a:lnSpc>
              <a:buFontTx/>
              <a:buNone/>
            </a:pPr>
            <a:endParaRPr lang="en-US" sz="4400" b="1" dirty="0" smtClean="0">
              <a:solidFill>
                <a:schemeClr val="hlink"/>
              </a:solidFill>
            </a:endParaRPr>
          </a:p>
          <a:p>
            <a:pPr eaLnBrk="1" hangingPunct="1">
              <a:lnSpc>
                <a:spcPct val="90000"/>
              </a:lnSpc>
            </a:pPr>
            <a:endParaRPr lang="en-US" sz="4400" dirty="0" smtClean="0"/>
          </a:p>
          <a:p>
            <a:pPr eaLnBrk="1" hangingPunct="1">
              <a:lnSpc>
                <a:spcPct val="90000"/>
              </a:lnSpc>
            </a:pPr>
            <a:endParaRPr lang="en-US" sz="4400" dirty="0" smtClean="0"/>
          </a:p>
        </p:txBody>
      </p:sp>
      <p:sp>
        <p:nvSpPr>
          <p:cNvPr id="88067" name="Rectangle 3"/>
          <p:cNvSpPr>
            <a:spLocks noGrp="1" noChangeArrowheads="1"/>
          </p:cNvSpPr>
          <p:nvPr>
            <p:ph type="title"/>
          </p:nvPr>
        </p:nvSpPr>
        <p:spPr>
          <a:xfrm>
            <a:off x="76200" y="304800"/>
            <a:ext cx="5638800" cy="1066800"/>
          </a:xfrm>
        </p:spPr>
        <p:txBody>
          <a:bodyPr anchor="b"/>
          <a:lstStyle/>
          <a:p>
            <a:pPr eaLnBrk="1" hangingPunct="1"/>
            <a:r>
              <a:rPr lang="en-US" sz="3200" dirty="0" smtClean="0">
                <a:solidFill>
                  <a:srgbClr val="6699FF"/>
                </a:solidFill>
                <a:latin typeface="Arial" pitchFamily="34" charset="0"/>
              </a:rPr>
              <a:t>Principles-Based Valuation Project </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73</a:t>
            </a:fld>
            <a:endParaRPr lang="en-US"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6"/>
          <p:cNvSpPr>
            <a:spLocks noGrp="1"/>
          </p:cNvSpPr>
          <p:nvPr>
            <p:ph type="title"/>
          </p:nvPr>
        </p:nvSpPr>
        <p:spPr>
          <a:xfrm>
            <a:off x="76200" y="304800"/>
            <a:ext cx="5562600" cy="1143000"/>
          </a:xfrm>
        </p:spPr>
        <p:txBody>
          <a:bodyPr/>
          <a:lstStyle/>
          <a:p>
            <a:pPr eaLnBrk="1" hangingPunct="1"/>
            <a:r>
              <a:rPr lang="en-US" sz="3200" dirty="0" smtClean="0">
                <a:solidFill>
                  <a:srgbClr val="6699FF"/>
                </a:solidFill>
                <a:latin typeface="+mn-lt"/>
              </a:rPr>
              <a:t>SVL PBR Requirements Include:</a:t>
            </a:r>
          </a:p>
        </p:txBody>
      </p:sp>
      <p:sp>
        <p:nvSpPr>
          <p:cNvPr id="89091" name="Content Placeholder 7"/>
          <p:cNvSpPr>
            <a:spLocks noGrp="1"/>
          </p:cNvSpPr>
          <p:nvPr>
            <p:ph sz="quarter" idx="1"/>
          </p:nvPr>
        </p:nvSpPr>
        <p:spPr>
          <a:xfrm>
            <a:off x="76200" y="1524000"/>
            <a:ext cx="7848600" cy="4800600"/>
          </a:xfrm>
        </p:spPr>
        <p:txBody>
          <a:bodyPr/>
          <a:lstStyle/>
          <a:p>
            <a:pPr marL="344488" indent="-344488" algn="just" eaLnBrk="1" hangingPunct="1"/>
            <a:r>
              <a:rPr lang="en-US" sz="2400" dirty="0" smtClean="0"/>
              <a:t>Quantification of benefits, guarantees, and funding at a level of conservatism for unfavorable events that have a reasonable probability of occurring.</a:t>
            </a:r>
          </a:p>
          <a:p>
            <a:pPr marL="344488" indent="-344488" algn="just" eaLnBrk="1" hangingPunct="1"/>
            <a:r>
              <a:rPr lang="en-US" sz="2400" dirty="0" smtClean="0"/>
              <a:t>Quantification of significant tail risk.</a:t>
            </a:r>
          </a:p>
          <a:p>
            <a:pPr marL="344488" indent="-344488" algn="just" eaLnBrk="1" hangingPunct="1"/>
            <a:r>
              <a:rPr lang="en-US" sz="2400" dirty="0" smtClean="0"/>
              <a:t>Assumptions, risk analysis, financial models, and management techniques consistent with company’s overall risk assessment process.</a:t>
            </a:r>
          </a:p>
          <a:p>
            <a:pPr marL="344488" indent="-344488" algn="just" eaLnBrk="1" hangingPunct="1"/>
            <a:r>
              <a:rPr lang="en-US" sz="2400" dirty="0" smtClean="0"/>
              <a:t>Provide margins for uncertainty such that the greater the uncertainty the larger the margin.</a:t>
            </a:r>
          </a:p>
          <a:p>
            <a:pPr marL="344488" indent="-344488" algn="just" eaLnBrk="1" hangingPunct="1"/>
            <a:r>
              <a:rPr lang="en-US" sz="2400" dirty="0" smtClean="0"/>
              <a:t>Prescribed formulaic component may be included. </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74</a:t>
            </a:fld>
            <a:endParaRPr lang="en-US"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6"/>
          <p:cNvSpPr>
            <a:spLocks noGrp="1"/>
          </p:cNvSpPr>
          <p:nvPr>
            <p:ph type="title"/>
          </p:nvPr>
        </p:nvSpPr>
        <p:spPr>
          <a:xfrm>
            <a:off x="76200" y="304800"/>
            <a:ext cx="5791200" cy="1143000"/>
          </a:xfrm>
        </p:spPr>
        <p:txBody>
          <a:bodyPr/>
          <a:lstStyle/>
          <a:p>
            <a:pPr eaLnBrk="1" hangingPunct="1"/>
            <a:r>
              <a:rPr lang="en-US" sz="3200" dirty="0" smtClean="0">
                <a:solidFill>
                  <a:srgbClr val="6699FF"/>
                </a:solidFill>
                <a:latin typeface="+mn-lt"/>
              </a:rPr>
              <a:t>Life PBR Requirements in VM</a:t>
            </a:r>
          </a:p>
        </p:txBody>
      </p:sp>
      <p:sp>
        <p:nvSpPr>
          <p:cNvPr id="8" name="Content Placeholder 7"/>
          <p:cNvSpPr>
            <a:spLocks noGrp="1"/>
          </p:cNvSpPr>
          <p:nvPr>
            <p:ph sz="quarter" idx="1"/>
          </p:nvPr>
        </p:nvSpPr>
        <p:spPr>
          <a:xfrm>
            <a:off x="76200" y="1219200"/>
            <a:ext cx="8504238" cy="4572000"/>
          </a:xfrm>
        </p:spPr>
        <p:txBody>
          <a:bodyPr>
            <a:normAutofit fontScale="77500" lnSpcReduction="20000"/>
          </a:bodyPr>
          <a:lstStyle/>
          <a:p>
            <a:pPr lvl="0">
              <a:buSzPct val="70000"/>
            </a:pPr>
            <a:r>
              <a:rPr lang="en-US" sz="3600" dirty="0"/>
              <a:t>Found in VM-20</a:t>
            </a:r>
          </a:p>
          <a:p>
            <a:pPr lvl="0">
              <a:buSzPct val="70000"/>
            </a:pPr>
            <a:r>
              <a:rPr lang="en-US" sz="3600" dirty="0"/>
              <a:t>Life PBR Scope:</a:t>
            </a:r>
          </a:p>
          <a:p>
            <a:pPr lvl="1">
              <a:buSzPct val="70000"/>
            </a:pPr>
            <a:r>
              <a:rPr lang="en-US" sz="2900" dirty="0"/>
              <a:t>Variable and Non-Variable Individual Life Contracts Issued on and after the Operative Date of the Valuation Manual</a:t>
            </a:r>
          </a:p>
          <a:p>
            <a:pPr lvl="1">
              <a:buSzPct val="70000"/>
            </a:pPr>
            <a:r>
              <a:rPr lang="en-US" sz="2900" dirty="0"/>
              <a:t>Option Provided to Use Three Year Transition Period.</a:t>
            </a:r>
          </a:p>
          <a:p>
            <a:pPr lvl="1">
              <a:buSzPct val="70000"/>
            </a:pPr>
            <a:r>
              <a:rPr lang="en-US" sz="2900" dirty="0"/>
              <a:t>Excludes Preneed and Credit Life Products.</a:t>
            </a:r>
          </a:p>
          <a:p>
            <a:pPr lvl="0">
              <a:buSzPct val="70000"/>
            </a:pPr>
            <a:r>
              <a:rPr lang="en-US" sz="3600" dirty="0"/>
              <a:t>VM-20 PBR is the greatest of three reserves*:</a:t>
            </a:r>
          </a:p>
          <a:p>
            <a:pPr lvl="1">
              <a:buSzPct val="70000"/>
            </a:pPr>
            <a:r>
              <a:rPr lang="en-US" sz="2900" dirty="0"/>
              <a:t>Net Premium Reserve (NPR) – prescribed formulaic</a:t>
            </a:r>
          </a:p>
          <a:p>
            <a:pPr lvl="1">
              <a:buSzPct val="70000"/>
            </a:pPr>
            <a:r>
              <a:rPr lang="en-US" sz="2900" dirty="0"/>
              <a:t>Deterministic Reserve (DR) – single economic scenario</a:t>
            </a:r>
          </a:p>
          <a:p>
            <a:pPr lvl="1">
              <a:buSzPct val="70000"/>
            </a:pPr>
            <a:r>
              <a:rPr lang="en-US" sz="2900" dirty="0"/>
              <a:t>Stochastic Reserve (SR) – multiple economic </a:t>
            </a:r>
            <a:r>
              <a:rPr lang="en-US" sz="2900" dirty="0" smtClean="0"/>
              <a:t>scenarios</a:t>
            </a:r>
          </a:p>
          <a:p>
            <a:pPr marL="457200" lvl="1" indent="0">
              <a:buNone/>
            </a:pPr>
            <a:endParaRPr lang="en-US" sz="1500" dirty="0"/>
          </a:p>
          <a:p>
            <a:pPr marL="0" indent="0">
              <a:buNone/>
            </a:pPr>
            <a:r>
              <a:rPr lang="en-US" sz="1400" dirty="0"/>
              <a:t>*  Exemption criteria apply depending on product.  Product may be exempted from SR or both DR &amp; SR.</a:t>
            </a:r>
          </a:p>
          <a:p>
            <a:pPr marL="0" indent="0">
              <a:buNone/>
            </a:pPr>
            <a:endParaRPr lang="en-US" dirty="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75</a:t>
            </a:fld>
            <a:endParaRPr lang="en-US"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6"/>
          <p:cNvSpPr>
            <a:spLocks noGrp="1"/>
          </p:cNvSpPr>
          <p:nvPr>
            <p:ph type="title"/>
          </p:nvPr>
        </p:nvSpPr>
        <p:spPr>
          <a:xfrm>
            <a:off x="76200" y="304800"/>
            <a:ext cx="5562600" cy="1143000"/>
          </a:xfrm>
        </p:spPr>
        <p:txBody>
          <a:bodyPr/>
          <a:lstStyle/>
          <a:p>
            <a:pPr eaLnBrk="1" hangingPunct="1"/>
            <a:r>
              <a:rPr lang="en-US" sz="3200" dirty="0" smtClean="0">
                <a:solidFill>
                  <a:srgbClr val="6699FF"/>
                </a:solidFill>
                <a:latin typeface="Arial" pitchFamily="34" charset="0"/>
                <a:cs typeface="Arial" pitchFamily="34" charset="0"/>
              </a:rPr>
              <a:t>Net Premium Reserve (NPR)</a:t>
            </a:r>
          </a:p>
        </p:txBody>
      </p:sp>
      <p:sp>
        <p:nvSpPr>
          <p:cNvPr id="91139" name="Content Placeholder 7"/>
          <p:cNvSpPr>
            <a:spLocks noGrp="1"/>
          </p:cNvSpPr>
          <p:nvPr>
            <p:ph sz="quarter" idx="1"/>
          </p:nvPr>
        </p:nvSpPr>
        <p:spPr>
          <a:xfrm>
            <a:off x="152400" y="1219200"/>
            <a:ext cx="8504238" cy="5257800"/>
          </a:xfrm>
        </p:spPr>
        <p:txBody>
          <a:bodyPr/>
          <a:lstStyle/>
          <a:p>
            <a:pPr marL="398463" indent="-398463" eaLnBrk="1" hangingPunct="1"/>
            <a:r>
              <a:rPr lang="en-US" sz="2800" dirty="0" smtClean="0"/>
              <a:t>A non-PBR prospective calculation </a:t>
            </a:r>
            <a:endParaRPr lang="en-US" sz="2800" dirty="0" smtClean="0">
              <a:cs typeface="Times New Roman" pitchFamily="18" charset="0"/>
            </a:endParaRPr>
          </a:p>
          <a:p>
            <a:pPr marL="398463" indent="-398463" eaLnBrk="1" hangingPunct="1"/>
            <a:r>
              <a:rPr lang="en-US" sz="2800" dirty="0" smtClean="0">
                <a:cs typeface="Times New Roman" pitchFamily="18" charset="0"/>
              </a:rPr>
              <a:t>Intended to be a floor for the PBR reserve</a:t>
            </a:r>
          </a:p>
          <a:p>
            <a:pPr marL="398463" indent="-398463" eaLnBrk="1" hangingPunct="1"/>
            <a:r>
              <a:rPr lang="en-US" sz="2800" dirty="0" smtClean="0">
                <a:cs typeface="Times New Roman" pitchFamily="18" charset="0"/>
              </a:rPr>
              <a:t>May ultimately be the basis for the tax reserve</a:t>
            </a:r>
          </a:p>
          <a:p>
            <a:pPr marL="398463" indent="-398463" eaLnBrk="1" hangingPunct="1"/>
            <a:r>
              <a:rPr lang="en-US" sz="2800" dirty="0" smtClean="0">
                <a:cs typeface="Times New Roman" pitchFamily="18" charset="0"/>
              </a:rPr>
              <a:t>NPR is developed for Term</a:t>
            </a:r>
          </a:p>
          <a:p>
            <a:pPr marL="398463" indent="-398463" eaLnBrk="1" hangingPunct="1"/>
            <a:r>
              <a:rPr lang="en-US" sz="2800" dirty="0" smtClean="0">
                <a:cs typeface="Times New Roman" pitchFamily="18" charset="0"/>
              </a:rPr>
              <a:t>NPR revisions for Universal Life with secondary guarantees currently in discussion.</a:t>
            </a:r>
          </a:p>
          <a:p>
            <a:pPr marL="398463" indent="-398463" eaLnBrk="1" hangingPunct="1"/>
            <a:r>
              <a:rPr lang="en-US" sz="2800" dirty="0" smtClean="0">
                <a:cs typeface="Times New Roman" pitchFamily="18" charset="0"/>
              </a:rPr>
              <a:t>NPR is not developed yet for other products and would default to current reserve requirements until developed.</a:t>
            </a:r>
          </a:p>
          <a:p>
            <a:pPr marL="398463" indent="-398463" eaLnBrk="1" hangingPunct="1"/>
            <a:r>
              <a:rPr lang="en-US" sz="2800" dirty="0" smtClean="0">
                <a:cs typeface="Times New Roman" pitchFamily="18" charset="0"/>
              </a:rPr>
              <a:t>ACLI will work to develop NPR for other products. </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76</a:t>
            </a:fld>
            <a:endParaRPr lang="en-US"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6"/>
          <p:cNvSpPr>
            <a:spLocks noGrp="1"/>
          </p:cNvSpPr>
          <p:nvPr>
            <p:ph type="title"/>
          </p:nvPr>
        </p:nvSpPr>
        <p:spPr>
          <a:xfrm>
            <a:off x="76200" y="304800"/>
            <a:ext cx="5562600" cy="1143000"/>
          </a:xfrm>
        </p:spPr>
        <p:txBody>
          <a:bodyPr/>
          <a:lstStyle/>
          <a:p>
            <a:pPr eaLnBrk="1" hangingPunct="1"/>
            <a:r>
              <a:rPr lang="en-US" sz="3200" dirty="0" smtClean="0">
                <a:solidFill>
                  <a:srgbClr val="6699FF"/>
                </a:solidFill>
                <a:latin typeface="+mn-lt"/>
              </a:rPr>
              <a:t>Deterministic Reserve (DR)</a:t>
            </a:r>
          </a:p>
        </p:txBody>
      </p:sp>
      <p:sp>
        <p:nvSpPr>
          <p:cNvPr id="8" name="Content Placeholder 7"/>
          <p:cNvSpPr>
            <a:spLocks noGrp="1"/>
          </p:cNvSpPr>
          <p:nvPr>
            <p:ph sz="quarter" idx="1"/>
          </p:nvPr>
        </p:nvSpPr>
        <p:spPr>
          <a:xfrm>
            <a:off x="76200" y="1219200"/>
            <a:ext cx="7772400" cy="5410200"/>
          </a:xfrm>
        </p:spPr>
        <p:txBody>
          <a:bodyPr>
            <a:noAutofit/>
          </a:bodyPr>
          <a:lstStyle/>
          <a:p>
            <a:pPr marL="398463" indent="-398463" eaLnBrk="1" fontAlgn="auto" hangingPunct="1">
              <a:spcAft>
                <a:spcPts val="0"/>
              </a:spcAft>
              <a:buSzPct val="70000"/>
              <a:buFont typeface="Wingdings 2"/>
              <a:buChar char=""/>
              <a:defRPr/>
            </a:pPr>
            <a:r>
              <a:rPr lang="en-US" sz="2800" dirty="0" smtClean="0"/>
              <a:t>A PBR reserve calculation which models cash flows over a single economic scenario.</a:t>
            </a:r>
          </a:p>
          <a:p>
            <a:pPr marL="398463" indent="-398463" eaLnBrk="1" fontAlgn="auto" hangingPunct="1">
              <a:spcAft>
                <a:spcPts val="0"/>
              </a:spcAft>
              <a:buSzPct val="70000"/>
              <a:buFont typeface="Wingdings 2"/>
              <a:buChar char=""/>
              <a:defRPr/>
            </a:pPr>
            <a:r>
              <a:rPr lang="en-US" sz="2800" dirty="0" smtClean="0"/>
              <a:t>Cash flows include projected benefits, expenses, premiums and related amounts.</a:t>
            </a:r>
          </a:p>
          <a:p>
            <a:pPr marL="398463" indent="-398463" eaLnBrk="1" fontAlgn="auto" hangingPunct="1">
              <a:spcAft>
                <a:spcPts val="0"/>
              </a:spcAft>
              <a:buSzPct val="70000"/>
              <a:buFont typeface="Wingdings 2"/>
              <a:buChar char=""/>
              <a:defRPr/>
            </a:pPr>
            <a:r>
              <a:rPr lang="en-US" sz="2800" dirty="0" smtClean="0"/>
              <a:t>Assume you have blocks of business which can be modeled together ( i.e. – only one “model segment”)</a:t>
            </a:r>
          </a:p>
          <a:p>
            <a:pPr marL="398463" indent="-398463" eaLnBrk="1" fontAlgn="auto" hangingPunct="1">
              <a:spcAft>
                <a:spcPts val="0"/>
              </a:spcAft>
              <a:buSzPct val="70000"/>
              <a:buFont typeface="Wingdings 2"/>
              <a:buChar char=""/>
              <a:defRPr/>
            </a:pPr>
            <a:r>
              <a:rPr lang="en-US" sz="2800" dirty="0" smtClean="0"/>
              <a:t>The Deterministic Reserve is the present value of the projected benefits, expenses, and related amounts less the present value of the projected premiums and related amounts.</a:t>
            </a:r>
          </a:p>
          <a:p>
            <a:pPr marL="274320" indent="-274320" eaLnBrk="1" fontAlgn="auto" hangingPunct="1">
              <a:spcAft>
                <a:spcPts val="0"/>
              </a:spcAft>
              <a:buSzPct val="70000"/>
              <a:buFont typeface="Wingdings 2"/>
              <a:buNone/>
              <a:defRPr/>
            </a:pPr>
            <a:endParaRPr lang="en-US" sz="2800" dirty="0">
              <a:solidFill>
                <a:srgbClr val="FF0000"/>
              </a:solidFill>
            </a:endParaRP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77</a:t>
            </a:fld>
            <a:endParaRPr lang="en-US"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6"/>
          <p:cNvSpPr>
            <a:spLocks noGrp="1"/>
          </p:cNvSpPr>
          <p:nvPr>
            <p:ph type="title"/>
          </p:nvPr>
        </p:nvSpPr>
        <p:spPr>
          <a:xfrm>
            <a:off x="76200" y="304800"/>
            <a:ext cx="5562600" cy="1143000"/>
          </a:xfrm>
        </p:spPr>
        <p:txBody>
          <a:bodyPr/>
          <a:lstStyle/>
          <a:p>
            <a:pPr eaLnBrk="1" hangingPunct="1"/>
            <a:r>
              <a:rPr lang="en-US" sz="3200" dirty="0" smtClean="0">
                <a:solidFill>
                  <a:srgbClr val="6699FF"/>
                </a:solidFill>
                <a:latin typeface="+mn-lt"/>
              </a:rPr>
              <a:t>Stochastic Reserve (SR)</a:t>
            </a:r>
          </a:p>
        </p:txBody>
      </p:sp>
      <p:sp>
        <p:nvSpPr>
          <p:cNvPr id="8" name="Content Placeholder 7"/>
          <p:cNvSpPr>
            <a:spLocks noGrp="1"/>
          </p:cNvSpPr>
          <p:nvPr>
            <p:ph sz="quarter" idx="1"/>
          </p:nvPr>
        </p:nvSpPr>
        <p:spPr>
          <a:xfrm>
            <a:off x="76200" y="1524000"/>
            <a:ext cx="7848600" cy="4572000"/>
          </a:xfrm>
        </p:spPr>
        <p:txBody>
          <a:bodyPr>
            <a:noAutofit/>
          </a:bodyPr>
          <a:lstStyle/>
          <a:p>
            <a:pPr marL="274320" indent="-274320" eaLnBrk="1" fontAlgn="auto" hangingPunct="1">
              <a:spcAft>
                <a:spcPts val="0"/>
              </a:spcAft>
              <a:buSzPct val="70000"/>
              <a:buFont typeface="Wingdings 2"/>
              <a:buChar char=""/>
              <a:defRPr/>
            </a:pPr>
            <a:r>
              <a:rPr lang="en-US" sz="1800" dirty="0" smtClean="0"/>
              <a:t>A PBR reserve which models cash flows using stochastically generated economic scenarios.</a:t>
            </a:r>
          </a:p>
          <a:p>
            <a:pPr marL="274320" indent="-274320" eaLnBrk="1" fontAlgn="auto" hangingPunct="1">
              <a:spcAft>
                <a:spcPts val="0"/>
              </a:spcAft>
              <a:buSzPct val="70000"/>
              <a:buFont typeface="Wingdings 2"/>
              <a:buChar char=""/>
              <a:defRPr/>
            </a:pPr>
            <a:r>
              <a:rPr lang="en-US" sz="1800" dirty="0" smtClean="0"/>
              <a:t>Assume you have blocks of business which can be modeled together (i.e. – only one “model segment”)</a:t>
            </a:r>
          </a:p>
          <a:p>
            <a:pPr marL="274320" indent="-274320" eaLnBrk="1" fontAlgn="auto" hangingPunct="1">
              <a:spcAft>
                <a:spcPts val="0"/>
              </a:spcAft>
              <a:buSzPct val="70000"/>
              <a:buFont typeface="Wingdings 2"/>
              <a:buChar char=""/>
              <a:defRPr/>
            </a:pPr>
            <a:r>
              <a:rPr lang="en-US" sz="1800" dirty="0" smtClean="0"/>
              <a:t>For each economic scenario starting assets (&amp; reinvestment assets) are projected and increased/reduced at each future year by the projected the cash flows to find any future deficits.</a:t>
            </a:r>
          </a:p>
          <a:p>
            <a:pPr marL="274320" indent="-274320" eaLnBrk="1" fontAlgn="auto" hangingPunct="1">
              <a:spcAft>
                <a:spcPts val="0"/>
              </a:spcAft>
              <a:buSzPct val="70000"/>
              <a:buFont typeface="Wingdings 2"/>
              <a:buChar char=""/>
              <a:defRPr/>
            </a:pPr>
            <a:r>
              <a:rPr lang="en-US" sz="1800" dirty="0" smtClean="0"/>
              <a:t>The largest present value of a future deficit is added to starting assets to produce a reserve for that economic scenario.</a:t>
            </a:r>
          </a:p>
          <a:p>
            <a:pPr marL="274320" indent="-274320" eaLnBrk="1" fontAlgn="auto" hangingPunct="1">
              <a:spcAft>
                <a:spcPts val="0"/>
              </a:spcAft>
              <a:buSzPct val="70000"/>
              <a:buFont typeface="Wingdings 2"/>
              <a:buChar char=""/>
              <a:defRPr/>
            </a:pPr>
            <a:r>
              <a:rPr lang="en-US" sz="1800" dirty="0" smtClean="0"/>
              <a:t>Calculate the average of  the largest </a:t>
            </a:r>
            <a:r>
              <a:rPr lang="en-US" sz="1800" dirty="0" smtClean="0">
                <a:cs typeface="Times New Roman" pitchFamily="18" charset="0"/>
              </a:rPr>
              <a:t>30%</a:t>
            </a:r>
            <a:r>
              <a:rPr lang="en-US" sz="1800" dirty="0" smtClean="0"/>
              <a:t> of the economic scenario reserves (referred to as the </a:t>
            </a:r>
            <a:r>
              <a:rPr lang="en-US" sz="1800" dirty="0" smtClean="0">
                <a:cs typeface="Times New Roman" pitchFamily="18" charset="0"/>
              </a:rPr>
              <a:t>70</a:t>
            </a:r>
            <a:r>
              <a:rPr lang="en-US" sz="1800" baseline="30000" dirty="0" smtClean="0">
                <a:cs typeface="Times New Roman" pitchFamily="18" charset="0"/>
              </a:rPr>
              <a:t>th</a:t>
            </a:r>
            <a:r>
              <a:rPr lang="en-US" sz="1800" dirty="0" smtClean="0"/>
              <a:t> percentile Conditional Tail Expectation or CTE </a:t>
            </a:r>
            <a:r>
              <a:rPr lang="en-US" sz="1800" dirty="0" smtClean="0">
                <a:cs typeface="Times New Roman" pitchFamily="18" charset="0"/>
              </a:rPr>
              <a:t>70</a:t>
            </a:r>
            <a:r>
              <a:rPr lang="en-US" sz="1800" dirty="0" smtClean="0"/>
              <a:t>).</a:t>
            </a:r>
          </a:p>
          <a:p>
            <a:pPr marL="274320" indent="-274320" eaLnBrk="1" fontAlgn="auto" hangingPunct="1">
              <a:spcAft>
                <a:spcPts val="0"/>
              </a:spcAft>
              <a:buSzPct val="70000"/>
              <a:buFont typeface="Wingdings 2"/>
              <a:buChar char=""/>
              <a:defRPr/>
            </a:pPr>
            <a:r>
              <a:rPr lang="en-US" sz="1800" dirty="0" smtClean="0"/>
              <a:t>SR = CTE </a:t>
            </a:r>
            <a:r>
              <a:rPr lang="en-US" sz="1800" dirty="0" smtClean="0">
                <a:cs typeface="Times New Roman" pitchFamily="18" charset="0"/>
              </a:rPr>
              <a:t>70</a:t>
            </a:r>
            <a:r>
              <a:rPr lang="en-US" sz="1800" dirty="0" smtClean="0"/>
              <a:t> + any additional amount for material risk not reflected.</a:t>
            </a:r>
          </a:p>
          <a:p>
            <a:pPr marL="274320" indent="-274320" eaLnBrk="1" fontAlgn="auto" hangingPunct="1">
              <a:spcAft>
                <a:spcPts val="0"/>
              </a:spcAft>
              <a:buFont typeface="Wingdings 2"/>
              <a:buChar char=""/>
              <a:defRPr/>
            </a:pPr>
            <a:endParaRPr lang="en-US" sz="1800" dirty="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78</a:t>
            </a:fld>
            <a:endParaRPr lang="en-US"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6"/>
          <p:cNvSpPr>
            <a:spLocks noGrp="1"/>
          </p:cNvSpPr>
          <p:nvPr>
            <p:ph type="title"/>
          </p:nvPr>
        </p:nvSpPr>
        <p:spPr>
          <a:xfrm>
            <a:off x="76200" y="304800"/>
            <a:ext cx="5943600" cy="1143000"/>
          </a:xfrm>
        </p:spPr>
        <p:txBody>
          <a:bodyPr/>
          <a:lstStyle/>
          <a:p>
            <a:pPr eaLnBrk="1" hangingPunct="1"/>
            <a:r>
              <a:rPr lang="en-US" sz="3200" dirty="0" smtClean="0">
                <a:solidFill>
                  <a:srgbClr val="6699FF"/>
                </a:solidFill>
                <a:latin typeface="+mn-lt"/>
              </a:rPr>
              <a:t>PBR – Transition &amp; Exclusions</a:t>
            </a:r>
          </a:p>
        </p:txBody>
      </p:sp>
      <p:sp>
        <p:nvSpPr>
          <p:cNvPr id="8" name="Content Placeholder 7"/>
          <p:cNvSpPr>
            <a:spLocks noGrp="1"/>
          </p:cNvSpPr>
          <p:nvPr>
            <p:ph sz="quarter" idx="1"/>
          </p:nvPr>
        </p:nvSpPr>
        <p:spPr>
          <a:xfrm>
            <a:off x="76200" y="1295400"/>
            <a:ext cx="8504238" cy="4572000"/>
          </a:xfrm>
        </p:spPr>
        <p:txBody>
          <a:bodyPr>
            <a:normAutofit/>
          </a:bodyPr>
          <a:lstStyle/>
          <a:p>
            <a:pPr marL="344488" indent="-344488" eaLnBrk="1" fontAlgn="auto" hangingPunct="1">
              <a:spcAft>
                <a:spcPts val="0"/>
              </a:spcAft>
              <a:buSzPct val="70000"/>
              <a:buFont typeface="Wingdings 2"/>
              <a:buChar char=""/>
              <a:defRPr/>
            </a:pPr>
            <a:r>
              <a:rPr lang="en-US" sz="2800" dirty="0" smtClean="0"/>
              <a:t>Transition period from VM operative date</a:t>
            </a:r>
          </a:p>
          <a:p>
            <a:pPr marL="687388" lvl="1" indent="-342900" eaLnBrk="1" fontAlgn="auto" hangingPunct="1">
              <a:spcAft>
                <a:spcPts val="0"/>
              </a:spcAft>
              <a:buClr>
                <a:schemeClr val="tx1"/>
              </a:buClr>
              <a:buSzPct val="70000"/>
              <a:buFont typeface="Wingdings" pitchFamily="2" charset="2"/>
              <a:buChar char="Ø"/>
              <a:defRPr/>
            </a:pPr>
            <a:r>
              <a:rPr lang="en-US" sz="1800" dirty="0" smtClean="0"/>
              <a:t>Provides up to 3 years to apply VM-20 PBR</a:t>
            </a:r>
          </a:p>
          <a:p>
            <a:pPr marL="687388" lvl="1" indent="-342900" eaLnBrk="1" fontAlgn="auto" hangingPunct="1">
              <a:spcAft>
                <a:spcPts val="0"/>
              </a:spcAft>
              <a:buClr>
                <a:schemeClr val="tx1"/>
              </a:buClr>
              <a:buSzPct val="70000"/>
              <a:buFont typeface="Wingdings" pitchFamily="2" charset="2"/>
              <a:buChar char="Ø"/>
              <a:defRPr/>
            </a:pPr>
            <a:r>
              <a:rPr lang="en-US" sz="1800" dirty="0" smtClean="0"/>
              <a:t>Must continue to apply VM-20 once elected</a:t>
            </a:r>
          </a:p>
          <a:p>
            <a:pPr marL="687388" lvl="1" indent="-342900" eaLnBrk="1" fontAlgn="auto" hangingPunct="1">
              <a:spcAft>
                <a:spcPts val="0"/>
              </a:spcAft>
              <a:buClr>
                <a:schemeClr val="tx1"/>
              </a:buClr>
              <a:buSzPct val="70000"/>
              <a:buFont typeface="Wingdings" pitchFamily="2" charset="2"/>
              <a:buChar char="Ø"/>
              <a:defRPr/>
            </a:pPr>
            <a:r>
              <a:rPr lang="en-US" sz="1800" dirty="0" smtClean="0"/>
              <a:t>Current requirements apply during use of 3 year transition.</a:t>
            </a:r>
          </a:p>
          <a:p>
            <a:pPr marL="344488" indent="-344488" eaLnBrk="1" fontAlgn="auto" hangingPunct="1">
              <a:spcAft>
                <a:spcPts val="0"/>
              </a:spcAft>
              <a:buSzPct val="70000"/>
              <a:buFont typeface="Wingdings 2"/>
              <a:buChar char=""/>
              <a:defRPr/>
            </a:pPr>
            <a:r>
              <a:rPr lang="en-US" sz="2800" dirty="0" smtClean="0"/>
              <a:t>Products not subject to VM-20 continue with current requirements.</a:t>
            </a:r>
          </a:p>
          <a:p>
            <a:pPr marL="687388" lvl="1" indent="-342900" eaLnBrk="1" fontAlgn="auto" hangingPunct="1">
              <a:spcAft>
                <a:spcPts val="0"/>
              </a:spcAft>
              <a:buClr>
                <a:schemeClr val="tx1"/>
              </a:buClr>
              <a:buSzPct val="70000"/>
              <a:buFont typeface="Wingdings" pitchFamily="2" charset="2"/>
              <a:buChar char="Ø"/>
              <a:defRPr/>
            </a:pPr>
            <a:r>
              <a:rPr lang="en-US" sz="1800" dirty="0" smtClean="0"/>
              <a:t>Includes Preneed life and Credit life insurance.</a:t>
            </a:r>
          </a:p>
          <a:p>
            <a:pPr marL="344488" indent="-344488" eaLnBrk="1" fontAlgn="auto" hangingPunct="1">
              <a:spcAft>
                <a:spcPts val="0"/>
              </a:spcAft>
              <a:buSzPct val="70000"/>
              <a:buFont typeface="Wingdings 2"/>
              <a:buChar char=""/>
              <a:defRPr/>
            </a:pPr>
            <a:r>
              <a:rPr lang="en-US" sz="2800" dirty="0" smtClean="0"/>
              <a:t>Products subject to VM-20 can be excluded from the rigor of PBR requirements via exclusion tests.</a:t>
            </a:r>
          </a:p>
          <a:p>
            <a:pPr marL="687388" lvl="1" indent="-342900" eaLnBrk="1" fontAlgn="auto" hangingPunct="1">
              <a:spcAft>
                <a:spcPts val="0"/>
              </a:spcAft>
              <a:buClr>
                <a:schemeClr val="tx1"/>
              </a:buClr>
              <a:buSzPct val="70000"/>
              <a:buFont typeface="Wingdings" pitchFamily="2" charset="2"/>
              <a:buChar char="Ø"/>
              <a:defRPr/>
            </a:pPr>
            <a:r>
              <a:rPr lang="en-US" sz="1800" dirty="0" smtClean="0"/>
              <a:t>Stochastic &amp; Deterministic exclusion tests.</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endParaRPr lang="en-US" dirty="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79</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76200" y="304800"/>
            <a:ext cx="7543800" cy="990600"/>
          </a:xfrm>
        </p:spPr>
        <p:txBody>
          <a:bodyPr/>
          <a:lstStyle/>
          <a:p>
            <a:pPr eaLnBrk="1" hangingPunct="1"/>
            <a:r>
              <a:rPr lang="en-US" sz="3200" dirty="0" smtClean="0">
                <a:solidFill>
                  <a:srgbClr val="6699FF"/>
                </a:solidFill>
                <a:latin typeface="+mn-lt"/>
              </a:rPr>
              <a:t>NAIC RBC System</a:t>
            </a:r>
          </a:p>
        </p:txBody>
      </p:sp>
      <p:sp>
        <p:nvSpPr>
          <p:cNvPr id="14339" name="Rectangle 3"/>
          <p:cNvSpPr>
            <a:spLocks noGrp="1" noChangeArrowheads="1"/>
          </p:cNvSpPr>
          <p:nvPr>
            <p:ph idx="1"/>
          </p:nvPr>
        </p:nvSpPr>
        <p:spPr>
          <a:xfrm>
            <a:off x="228600" y="1295400"/>
            <a:ext cx="7543800" cy="4724400"/>
          </a:xfrm>
        </p:spPr>
        <p:txBody>
          <a:bodyPr>
            <a:normAutofit fontScale="85000" lnSpcReduction="20000"/>
          </a:bodyPr>
          <a:lstStyle/>
          <a:p>
            <a:pPr eaLnBrk="1" hangingPunct="1">
              <a:buFont typeface="Arial" charset="0"/>
              <a:buChar char="•"/>
              <a:defRPr/>
            </a:pPr>
            <a:r>
              <a:rPr lang="en-US" dirty="0" smtClean="0"/>
              <a:t>Four formulas:  </a:t>
            </a:r>
          </a:p>
          <a:p>
            <a:pPr lvl="1" eaLnBrk="1" hangingPunct="1">
              <a:buFont typeface="Arial" charset="0"/>
              <a:buChar char="•"/>
              <a:defRPr/>
            </a:pPr>
            <a:r>
              <a:rPr lang="en-US" dirty="0" smtClean="0"/>
              <a:t>Life, Fraternal (copy of Life), P &amp; C, and Health</a:t>
            </a:r>
          </a:p>
          <a:p>
            <a:pPr eaLnBrk="1" hangingPunct="1">
              <a:buFont typeface="Arial" charset="0"/>
              <a:buChar char="•"/>
              <a:defRPr/>
            </a:pPr>
            <a:r>
              <a:rPr lang="en-US" i="1" dirty="0" smtClean="0"/>
              <a:t>NAIC Risk-Based Capital for Insurers Model Act</a:t>
            </a:r>
            <a:r>
              <a:rPr lang="en-US" dirty="0" smtClean="0"/>
              <a:t> serves as a guide</a:t>
            </a:r>
          </a:p>
          <a:p>
            <a:pPr eaLnBrk="1" hangingPunct="1">
              <a:buFont typeface="Arial" charset="0"/>
              <a:buChar char="•"/>
              <a:defRPr/>
            </a:pPr>
            <a:r>
              <a:rPr lang="en-US" dirty="0" smtClean="0"/>
              <a:t>RBC law adopted in each state makes the system operational and consistently applied</a:t>
            </a:r>
          </a:p>
          <a:p>
            <a:pPr eaLnBrk="1" hangingPunct="1">
              <a:buFont typeface="Arial" charset="0"/>
              <a:buChar char="•"/>
              <a:defRPr/>
            </a:pPr>
            <a:r>
              <a:rPr lang="en-US" dirty="0" smtClean="0"/>
              <a:t>RBC Law incorporates the formulas by reference so Law need not be changed when formula changes</a:t>
            </a:r>
          </a:p>
          <a:p>
            <a:pPr eaLnBrk="1" hangingPunct="1">
              <a:buFont typeface="Arial" charset="0"/>
              <a:buChar char="•"/>
              <a:defRPr/>
            </a:pPr>
            <a:r>
              <a:rPr lang="en-US" dirty="0" smtClean="0"/>
              <a:t>NAIC produces  the RBC formulas but the content is maintained and modified by State regulators</a:t>
            </a:r>
            <a:endParaRPr lang="en-US" sz="3600" i="1" dirty="0" smtClean="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8</a:t>
            </a:fld>
            <a:endParaRPr lang="en-US"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6"/>
          <p:cNvSpPr>
            <a:spLocks noGrp="1"/>
          </p:cNvSpPr>
          <p:nvPr>
            <p:ph type="title"/>
          </p:nvPr>
        </p:nvSpPr>
        <p:spPr>
          <a:xfrm>
            <a:off x="76200" y="304800"/>
            <a:ext cx="5562600" cy="1143000"/>
          </a:xfrm>
        </p:spPr>
        <p:txBody>
          <a:bodyPr/>
          <a:lstStyle/>
          <a:p>
            <a:pPr eaLnBrk="1" hangingPunct="1"/>
            <a:r>
              <a:rPr lang="en-US" sz="3200" dirty="0" smtClean="0">
                <a:solidFill>
                  <a:srgbClr val="6699FF"/>
                </a:solidFill>
                <a:latin typeface="Arial" pitchFamily="34" charset="0"/>
                <a:cs typeface="Arial" pitchFamily="34" charset="0"/>
              </a:rPr>
              <a:t>Stochastic Reserve Exclusion Tests</a:t>
            </a:r>
          </a:p>
        </p:txBody>
      </p:sp>
      <p:sp>
        <p:nvSpPr>
          <p:cNvPr id="95235" name="Content Placeholder 7"/>
          <p:cNvSpPr>
            <a:spLocks noGrp="1"/>
          </p:cNvSpPr>
          <p:nvPr>
            <p:ph sz="quarter" idx="1"/>
          </p:nvPr>
        </p:nvSpPr>
        <p:spPr>
          <a:xfrm>
            <a:off x="76200" y="1600200"/>
            <a:ext cx="7924800" cy="4724400"/>
          </a:xfrm>
        </p:spPr>
        <p:txBody>
          <a:bodyPr/>
          <a:lstStyle/>
          <a:p>
            <a:pPr eaLnBrk="1" hangingPunct="1">
              <a:buFont typeface="Wingdings 2" pitchFamily="18" charset="2"/>
              <a:buNone/>
            </a:pPr>
            <a:r>
              <a:rPr lang="en-US" sz="2800" dirty="0" smtClean="0"/>
              <a:t>Products can be excluded from stochastic reserves if:</a:t>
            </a:r>
          </a:p>
          <a:p>
            <a:pPr eaLnBrk="1" hangingPunct="1">
              <a:buSzPct val="70000"/>
              <a:buFont typeface="Arial" pitchFamily="34" charset="0"/>
              <a:buChar char="•"/>
            </a:pPr>
            <a:r>
              <a:rPr lang="en-US" sz="2400" dirty="0" smtClean="0"/>
              <a:t>Certification provided by qualified actuary of no material interest rate risk or asset return volatility risk;  or</a:t>
            </a:r>
          </a:p>
          <a:p>
            <a:pPr lvl="1" eaLnBrk="1" hangingPunct="1">
              <a:buClr>
                <a:schemeClr val="tx1"/>
              </a:buClr>
              <a:buSzPct val="70000"/>
              <a:buFont typeface="Wingdings" pitchFamily="2" charset="2"/>
              <a:buChar char="Ø"/>
            </a:pPr>
            <a:r>
              <a:rPr lang="en-US" sz="1800" dirty="0" smtClean="0"/>
              <a:t>Does not apply to certain products such as universal life with secondary guarantees.</a:t>
            </a:r>
          </a:p>
          <a:p>
            <a:pPr eaLnBrk="1" hangingPunct="1">
              <a:buSzPct val="70000"/>
            </a:pPr>
            <a:r>
              <a:rPr lang="en-US" sz="2400" dirty="0" smtClean="0"/>
              <a:t>Stochastic exclusion ratio test is passed;  or</a:t>
            </a:r>
          </a:p>
          <a:p>
            <a:pPr eaLnBrk="1" hangingPunct="1">
              <a:buSzPct val="70000"/>
            </a:pPr>
            <a:r>
              <a:rPr lang="en-US" sz="2400" dirty="0" smtClean="0"/>
              <a:t>Demonstration provided that reserves will not increase under stochastic requirements</a:t>
            </a:r>
            <a:r>
              <a:rPr lang="en-US" sz="1800" dirty="0" smtClean="0"/>
              <a:t>. </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80</a:t>
            </a:fld>
            <a:endParaRPr lang="en-U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6"/>
          <p:cNvSpPr>
            <a:spLocks noGrp="1"/>
          </p:cNvSpPr>
          <p:nvPr>
            <p:ph type="title"/>
          </p:nvPr>
        </p:nvSpPr>
        <p:spPr>
          <a:xfrm>
            <a:off x="76200" y="304800"/>
            <a:ext cx="5562600" cy="1143000"/>
          </a:xfrm>
        </p:spPr>
        <p:txBody>
          <a:bodyPr/>
          <a:lstStyle/>
          <a:p>
            <a:pPr eaLnBrk="1" hangingPunct="1"/>
            <a:r>
              <a:rPr lang="en-US" sz="3200" dirty="0" smtClean="0">
                <a:solidFill>
                  <a:srgbClr val="6699FF"/>
                </a:solidFill>
                <a:latin typeface="Arial" pitchFamily="34" charset="0"/>
                <a:cs typeface="Arial" pitchFamily="34" charset="0"/>
              </a:rPr>
              <a:t>Deterministic Reserve Exclusion Test</a:t>
            </a:r>
          </a:p>
        </p:txBody>
      </p:sp>
      <p:sp>
        <p:nvSpPr>
          <p:cNvPr id="96259" name="Content Placeholder 7"/>
          <p:cNvSpPr>
            <a:spLocks noGrp="1"/>
          </p:cNvSpPr>
          <p:nvPr>
            <p:ph sz="quarter" idx="1"/>
          </p:nvPr>
        </p:nvSpPr>
        <p:spPr>
          <a:xfrm>
            <a:off x="76200" y="1524000"/>
            <a:ext cx="7543800" cy="4191000"/>
          </a:xfrm>
        </p:spPr>
        <p:txBody>
          <a:bodyPr/>
          <a:lstStyle/>
          <a:p>
            <a:pPr eaLnBrk="1" hangingPunct="1">
              <a:buSzPct val="70000"/>
            </a:pPr>
            <a:r>
              <a:rPr lang="en-US" sz="2400" dirty="0" smtClean="0"/>
              <a:t>Products can be excluded from the deterministic reserve requirements if the sum of net valuation premiums are less than the sum of the corresponding guaranteed gross premiums.</a:t>
            </a:r>
          </a:p>
          <a:p>
            <a:pPr eaLnBrk="1" hangingPunct="1">
              <a:buSzPct val="70000"/>
            </a:pPr>
            <a:r>
              <a:rPr lang="en-US" sz="2400" dirty="0" smtClean="0"/>
              <a:t>This exclusion test cannot be used for:</a:t>
            </a:r>
          </a:p>
          <a:p>
            <a:pPr lvl="1" eaLnBrk="1" hangingPunct="1">
              <a:buClr>
                <a:schemeClr val="tx1"/>
              </a:buClr>
              <a:buSzPct val="70000"/>
              <a:buFont typeface="Wingdings" pitchFamily="2" charset="2"/>
              <a:buChar char="Ø"/>
            </a:pPr>
            <a:r>
              <a:rPr lang="en-US" sz="1800" dirty="0" smtClean="0"/>
              <a:t>Products which are required to calculate the stochastic reserve.</a:t>
            </a:r>
          </a:p>
          <a:p>
            <a:pPr lvl="1" eaLnBrk="1" hangingPunct="1">
              <a:buClr>
                <a:schemeClr val="tx1"/>
              </a:buClr>
              <a:buSzPct val="70000"/>
              <a:buFont typeface="Wingdings" pitchFamily="2" charset="2"/>
              <a:buChar char="Ø"/>
            </a:pPr>
            <a:r>
              <a:rPr lang="en-US" sz="1800" dirty="0" smtClean="0"/>
              <a:t>Universal life products with a secondary guarantee.  </a:t>
            </a:r>
          </a:p>
          <a:p>
            <a:pPr eaLnBrk="1" hangingPunct="1"/>
            <a:endParaRPr lang="en-US"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81</a:t>
            </a:fld>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304800"/>
            <a:ext cx="5562600" cy="1143000"/>
          </a:xfrm>
        </p:spPr>
        <p:txBody>
          <a:bodyPr>
            <a:noAutofit/>
          </a:bodyPr>
          <a:lstStyle/>
          <a:p>
            <a:pPr eaLnBrk="1" fontAlgn="auto" hangingPunct="1">
              <a:spcAft>
                <a:spcPts val="0"/>
              </a:spcAft>
              <a:defRPr/>
            </a:pPr>
            <a:r>
              <a:rPr lang="en-US" sz="3200" dirty="0" smtClean="0">
                <a:solidFill>
                  <a:srgbClr val="6699FF"/>
                </a:solidFill>
                <a:latin typeface="+mn-lt"/>
              </a:rPr>
              <a:t>Exemption - Doing Business Only in One State</a:t>
            </a:r>
            <a:endParaRPr lang="en-US" sz="3200" dirty="0">
              <a:solidFill>
                <a:srgbClr val="6699FF"/>
              </a:solidFill>
              <a:latin typeface="+mn-lt"/>
            </a:endParaRPr>
          </a:p>
        </p:txBody>
      </p:sp>
      <p:sp>
        <p:nvSpPr>
          <p:cNvPr id="97283" name="Content Placeholder 7"/>
          <p:cNvSpPr>
            <a:spLocks noGrp="1"/>
          </p:cNvSpPr>
          <p:nvPr>
            <p:ph sz="quarter" idx="1"/>
          </p:nvPr>
        </p:nvSpPr>
        <p:spPr>
          <a:xfrm>
            <a:off x="76200" y="1524000"/>
            <a:ext cx="7620000" cy="4572000"/>
          </a:xfrm>
        </p:spPr>
        <p:txBody>
          <a:bodyPr/>
          <a:lstStyle/>
          <a:p>
            <a:pPr eaLnBrk="1" hangingPunct="1">
              <a:buSzPct val="70000"/>
            </a:pPr>
            <a:r>
              <a:rPr lang="en-US" sz="2800" dirty="0" smtClean="0"/>
              <a:t>The SVL provides an option the Commissioner may consider during legislative adoption to exempt specified products of a domestic company that does business only in that state from the requirements of the Valuation Manual. </a:t>
            </a:r>
          </a:p>
          <a:p>
            <a:pPr eaLnBrk="1" hangingPunct="1">
              <a:buSzPct val="70000"/>
            </a:pPr>
            <a:r>
              <a:rPr lang="en-US" sz="2800" dirty="0" smtClean="0"/>
              <a:t>Any products exempted will apply current reserve requirements in addition to any requirements established by the commissioner by regulation. </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82</a:t>
            </a:fld>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2514600"/>
            <a:ext cx="9067800" cy="1143000"/>
          </a:xfrm>
        </p:spPr>
        <p:txBody>
          <a:bodyPr/>
          <a:lstStyle/>
          <a:p>
            <a:pPr algn="ctr" eaLnBrk="1" hangingPunct="1"/>
            <a:r>
              <a:rPr lang="en-US" dirty="0" smtClean="0"/>
              <a:t>Questions?</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83</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76200" y="304800"/>
            <a:ext cx="7543800" cy="990600"/>
          </a:xfrm>
        </p:spPr>
        <p:txBody>
          <a:bodyPr/>
          <a:lstStyle/>
          <a:p>
            <a:pPr eaLnBrk="1" hangingPunct="1"/>
            <a:r>
              <a:rPr lang="en-US" sz="3200" dirty="0" smtClean="0">
                <a:solidFill>
                  <a:srgbClr val="6699FF"/>
                </a:solidFill>
                <a:latin typeface="+mn-lt"/>
                <a:cs typeface="Times New Roman" pitchFamily="18" charset="0"/>
              </a:rPr>
              <a:t>Overview of Formula Construction </a:t>
            </a:r>
          </a:p>
        </p:txBody>
      </p:sp>
      <p:sp>
        <p:nvSpPr>
          <p:cNvPr id="147459" name="Rectangle 3"/>
          <p:cNvSpPr>
            <a:spLocks noGrp="1" noChangeArrowheads="1"/>
          </p:cNvSpPr>
          <p:nvPr>
            <p:ph idx="1"/>
          </p:nvPr>
        </p:nvSpPr>
        <p:spPr>
          <a:xfrm>
            <a:off x="76200" y="1219200"/>
            <a:ext cx="7543800" cy="5181600"/>
          </a:xfrm>
        </p:spPr>
        <p:txBody>
          <a:bodyPr/>
          <a:lstStyle/>
          <a:p>
            <a:pPr eaLnBrk="1" hangingPunct="1">
              <a:buFont typeface="Wingdings" pitchFamily="2" charset="2"/>
              <a:buNone/>
            </a:pPr>
            <a:r>
              <a:rPr lang="en-US" sz="2800" u="sng" dirty="0" smtClean="0">
                <a:cs typeface="Times New Roman" pitchFamily="18" charset="0"/>
              </a:rPr>
              <a:t>Generic Component Information</a:t>
            </a:r>
          </a:p>
          <a:p>
            <a:pPr marL="458788" lvl="1" eaLnBrk="1" hangingPunct="1">
              <a:buSzPct val="70000"/>
              <a:buFont typeface="Wingdings" pitchFamily="2" charset="2"/>
              <a:buChar char="Ø"/>
            </a:pPr>
            <a:r>
              <a:rPr lang="en-US" dirty="0" smtClean="0">
                <a:cs typeface="Times New Roman" pitchFamily="18" charset="0"/>
              </a:rPr>
              <a:t>Asset Risk – Affiliated Investment Risk </a:t>
            </a:r>
          </a:p>
          <a:p>
            <a:pPr marL="458788" lvl="1" eaLnBrk="1" hangingPunct="1">
              <a:buSzPct val="70000"/>
              <a:buFont typeface="Wingdings" pitchFamily="2" charset="2"/>
              <a:buChar char="Ø"/>
            </a:pPr>
            <a:r>
              <a:rPr lang="en-US" dirty="0" smtClean="0">
                <a:cs typeface="Times New Roman" pitchFamily="18" charset="0"/>
              </a:rPr>
              <a:t>Asset Risk – Default Risk / Market Risk</a:t>
            </a:r>
          </a:p>
          <a:p>
            <a:pPr marL="458788" lvl="1" eaLnBrk="1" hangingPunct="1">
              <a:buSzPct val="70000"/>
              <a:buFont typeface="Wingdings" pitchFamily="2" charset="2"/>
              <a:buChar char="Ø"/>
            </a:pPr>
            <a:r>
              <a:rPr lang="en-US" dirty="0" smtClean="0">
                <a:cs typeface="Times New Roman" pitchFamily="18" charset="0"/>
              </a:rPr>
              <a:t>Asset Risk –  Credit / Other</a:t>
            </a:r>
          </a:p>
          <a:p>
            <a:pPr marL="458788" lvl="1" eaLnBrk="1" hangingPunct="1">
              <a:buSzPct val="70000"/>
              <a:buFont typeface="Wingdings" pitchFamily="2" charset="2"/>
              <a:buChar char="Ø"/>
            </a:pPr>
            <a:r>
              <a:rPr lang="en-US" dirty="0" smtClean="0">
                <a:cs typeface="Times New Roman" pitchFamily="18" charset="0"/>
              </a:rPr>
              <a:t>Underwriting/Insurance Risk</a:t>
            </a:r>
          </a:p>
          <a:p>
            <a:pPr marL="458788" lvl="1" eaLnBrk="1" hangingPunct="1">
              <a:buSzPct val="70000"/>
              <a:buFont typeface="Wingdings" pitchFamily="2" charset="2"/>
              <a:buChar char="Ø"/>
            </a:pPr>
            <a:r>
              <a:rPr lang="en-US" dirty="0" smtClean="0">
                <a:cs typeface="Times New Roman" pitchFamily="18" charset="0"/>
              </a:rPr>
              <a:t>Other Types of Risk (Varies by Formula)</a:t>
            </a:r>
          </a:p>
          <a:p>
            <a:pPr marL="917575" lvl="2" eaLnBrk="1" hangingPunct="1">
              <a:buSzPct val="70000"/>
            </a:pPr>
            <a:r>
              <a:rPr lang="en-US" dirty="0" smtClean="0">
                <a:cs typeface="Times New Roman" pitchFamily="18" charset="0"/>
              </a:rPr>
              <a:t>Business Risk (Life &amp; Health)</a:t>
            </a:r>
          </a:p>
          <a:p>
            <a:pPr marL="917575" lvl="2" eaLnBrk="1" hangingPunct="1">
              <a:buSzPct val="70000"/>
            </a:pPr>
            <a:r>
              <a:rPr lang="en-US" dirty="0" smtClean="0">
                <a:cs typeface="Times New Roman" pitchFamily="18" charset="0"/>
              </a:rPr>
              <a:t>Interest Rate Risk (Life)</a:t>
            </a:r>
          </a:p>
        </p:txBody>
      </p:sp>
      <p:sp>
        <p:nvSpPr>
          <p:cNvPr id="2" name="Slide Number Placeholder 1"/>
          <p:cNvSpPr>
            <a:spLocks noGrp="1"/>
          </p:cNvSpPr>
          <p:nvPr>
            <p:ph type="sldNum" sz="quarter" idx="12"/>
          </p:nvPr>
        </p:nvSpPr>
        <p:spPr/>
        <p:txBody>
          <a:bodyPr/>
          <a:lstStyle/>
          <a:p>
            <a:pPr>
              <a:buFont typeface="Arial" charset="0"/>
              <a:buNone/>
              <a:defRPr/>
            </a:pPr>
            <a:fld id="{0EA17C3E-3CCC-4771-A874-900748F29C0F}" type="slidenum">
              <a:rPr lang="en-US" smtClean="0"/>
              <a:pPr>
                <a:buFont typeface="Arial" charset="0"/>
                <a:buNone/>
                <a:defRPr/>
              </a:pPr>
              <a:t>9</a:t>
            </a:fld>
            <a:endParaRPr lang="en-US"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ank">
  <a:themeElements>
    <a:clrScheme name="">
      <a:dk1>
        <a:srgbClr val="003F5F"/>
      </a:dk1>
      <a:lt1>
        <a:srgbClr val="FFFFFF"/>
      </a:lt1>
      <a:dk2>
        <a:srgbClr val="A3120D"/>
      </a:dk2>
      <a:lt2>
        <a:srgbClr val="D7D2CB"/>
      </a:lt2>
      <a:accent1>
        <a:srgbClr val="616265"/>
      </a:accent1>
      <a:accent2>
        <a:srgbClr val="FFC82E"/>
      </a:accent2>
      <a:accent3>
        <a:srgbClr val="FFFFFF"/>
      </a:accent3>
      <a:accent4>
        <a:srgbClr val="003450"/>
      </a:accent4>
      <a:accent5>
        <a:srgbClr val="B7B7B8"/>
      </a:accent5>
      <a:accent6>
        <a:srgbClr val="E7B529"/>
      </a:accent6>
      <a:hlink>
        <a:srgbClr val="80A3B7"/>
      </a:hlink>
      <a:folHlink>
        <a:srgbClr val="A2AC59"/>
      </a:folHlink>
    </a:clrScheme>
    <a:fontScheme name="FICO 2010 CONFIDENTIAL">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0" fontAlgn="base" latinLnBrk="0" hangingPunct="0">
          <a:lnSpc>
            <a:spcPct val="90000"/>
          </a:lnSpc>
          <a:spcBef>
            <a:spcPct val="50000"/>
          </a:spcBef>
          <a:spcAft>
            <a:spcPct val="0"/>
          </a:spcAft>
          <a:buClr>
            <a:schemeClr val="tx1"/>
          </a:buClr>
          <a:buSzTx/>
          <a:buFont typeface="Arial" charset="0"/>
          <a:buChar char="»"/>
          <a:tabLst/>
          <a:defRPr kumimoji="0" lang="en-US" sz="2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0" fontAlgn="base" latinLnBrk="0" hangingPunct="0">
          <a:lnSpc>
            <a:spcPct val="90000"/>
          </a:lnSpc>
          <a:spcBef>
            <a:spcPct val="50000"/>
          </a:spcBef>
          <a:spcAft>
            <a:spcPct val="0"/>
          </a:spcAft>
          <a:buClr>
            <a:schemeClr val="tx1"/>
          </a:buClr>
          <a:buSzTx/>
          <a:buFont typeface="Arial" charset="0"/>
          <a:buChar char="»"/>
          <a:tabLst/>
          <a:defRPr kumimoji="0" lang="en-US" sz="2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FICO 2010 CONFIDENTIAL 1">
        <a:dk1>
          <a:srgbClr val="000000"/>
        </a:dk1>
        <a:lt1>
          <a:srgbClr val="FFFFFF"/>
        </a:lt1>
        <a:dk2>
          <a:srgbClr val="A3100D"/>
        </a:dk2>
        <a:lt2>
          <a:srgbClr val="D9D8BE"/>
        </a:lt2>
        <a:accent1>
          <a:srgbClr val="F47B1F"/>
        </a:accent1>
        <a:accent2>
          <a:srgbClr val="FFC94E"/>
        </a:accent2>
        <a:accent3>
          <a:srgbClr val="FFFFFF"/>
        </a:accent3>
        <a:accent4>
          <a:srgbClr val="000000"/>
        </a:accent4>
        <a:accent5>
          <a:srgbClr val="F8BFAB"/>
        </a:accent5>
        <a:accent6>
          <a:srgbClr val="E7B646"/>
        </a:accent6>
        <a:hlink>
          <a:srgbClr val="507AA8"/>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2">
        <a:dk1>
          <a:srgbClr val="000000"/>
        </a:dk1>
        <a:lt1>
          <a:srgbClr val="FFFFFF"/>
        </a:lt1>
        <a:dk2>
          <a:srgbClr val="A3100D"/>
        </a:dk2>
        <a:lt2>
          <a:srgbClr val="D9D8BE"/>
        </a:lt2>
        <a:accent1>
          <a:srgbClr val="67686B"/>
        </a:accent1>
        <a:accent2>
          <a:srgbClr val="FFC94E"/>
        </a:accent2>
        <a:accent3>
          <a:srgbClr val="FFFFFF"/>
        </a:accent3>
        <a:accent4>
          <a:srgbClr val="000000"/>
        </a:accent4>
        <a:accent5>
          <a:srgbClr val="B8B9BA"/>
        </a:accent5>
        <a:accent6>
          <a:srgbClr val="E7B646"/>
        </a:accent6>
        <a:hlink>
          <a:srgbClr val="507AA8"/>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3">
        <a:dk1>
          <a:srgbClr val="4D4E49"/>
        </a:dk1>
        <a:lt1>
          <a:srgbClr val="FFFFFF"/>
        </a:lt1>
        <a:dk2>
          <a:srgbClr val="A3100D"/>
        </a:dk2>
        <a:lt2>
          <a:srgbClr val="D9D8BE"/>
        </a:lt2>
        <a:accent1>
          <a:srgbClr val="67686B"/>
        </a:accent1>
        <a:accent2>
          <a:srgbClr val="FFC94E"/>
        </a:accent2>
        <a:accent3>
          <a:srgbClr val="FFFFFF"/>
        </a:accent3>
        <a:accent4>
          <a:srgbClr val="40413D"/>
        </a:accent4>
        <a:accent5>
          <a:srgbClr val="B8B9BA"/>
        </a:accent5>
        <a:accent6>
          <a:srgbClr val="E7B646"/>
        </a:accent6>
        <a:hlink>
          <a:srgbClr val="507AA8"/>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4">
        <a:dk1>
          <a:srgbClr val="42433F"/>
        </a:dk1>
        <a:lt1>
          <a:srgbClr val="FFFFFF"/>
        </a:lt1>
        <a:dk2>
          <a:srgbClr val="A3100D"/>
        </a:dk2>
        <a:lt2>
          <a:srgbClr val="D9D8BE"/>
        </a:lt2>
        <a:accent1>
          <a:srgbClr val="67686B"/>
        </a:accent1>
        <a:accent2>
          <a:srgbClr val="FFC94E"/>
        </a:accent2>
        <a:accent3>
          <a:srgbClr val="FFFFFF"/>
        </a:accent3>
        <a:accent4>
          <a:srgbClr val="373834"/>
        </a:accent4>
        <a:accent5>
          <a:srgbClr val="B8B9BA"/>
        </a:accent5>
        <a:accent6>
          <a:srgbClr val="E7B646"/>
        </a:accent6>
        <a:hlink>
          <a:srgbClr val="507AA8"/>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5">
        <a:dk1>
          <a:srgbClr val="003F5F"/>
        </a:dk1>
        <a:lt1>
          <a:srgbClr val="FFFFFF"/>
        </a:lt1>
        <a:dk2>
          <a:srgbClr val="A3100D"/>
        </a:dk2>
        <a:lt2>
          <a:srgbClr val="D9D8BE"/>
        </a:lt2>
        <a:accent1>
          <a:srgbClr val="67686B"/>
        </a:accent1>
        <a:accent2>
          <a:srgbClr val="FFC94E"/>
        </a:accent2>
        <a:accent3>
          <a:srgbClr val="FFFFFF"/>
        </a:accent3>
        <a:accent4>
          <a:srgbClr val="003450"/>
        </a:accent4>
        <a:accent5>
          <a:srgbClr val="B8B9BA"/>
        </a:accent5>
        <a:accent6>
          <a:srgbClr val="E7B646"/>
        </a:accent6>
        <a:hlink>
          <a:srgbClr val="507AA8"/>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6">
        <a:dk1>
          <a:srgbClr val="003F5F"/>
        </a:dk1>
        <a:lt1>
          <a:srgbClr val="FFFFFF"/>
        </a:lt1>
        <a:dk2>
          <a:srgbClr val="A3100D"/>
        </a:dk2>
        <a:lt2>
          <a:srgbClr val="D9D8BE"/>
        </a:lt2>
        <a:accent1>
          <a:srgbClr val="67686B"/>
        </a:accent1>
        <a:accent2>
          <a:srgbClr val="F8C525"/>
        </a:accent2>
        <a:accent3>
          <a:srgbClr val="FFFFFF"/>
        </a:accent3>
        <a:accent4>
          <a:srgbClr val="003450"/>
        </a:accent4>
        <a:accent5>
          <a:srgbClr val="B8B9BA"/>
        </a:accent5>
        <a:accent6>
          <a:srgbClr val="E1B220"/>
        </a:accent6>
        <a:hlink>
          <a:srgbClr val="507AA8"/>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7">
        <a:dk1>
          <a:srgbClr val="003F5F"/>
        </a:dk1>
        <a:lt1>
          <a:srgbClr val="FFFFFF"/>
        </a:lt1>
        <a:dk2>
          <a:srgbClr val="A3100D"/>
        </a:dk2>
        <a:lt2>
          <a:srgbClr val="D7D2CB"/>
        </a:lt2>
        <a:accent1>
          <a:srgbClr val="67686B"/>
        </a:accent1>
        <a:accent2>
          <a:srgbClr val="F8C525"/>
        </a:accent2>
        <a:accent3>
          <a:srgbClr val="FFFFFF"/>
        </a:accent3>
        <a:accent4>
          <a:srgbClr val="003450"/>
        </a:accent4>
        <a:accent5>
          <a:srgbClr val="B8B9BA"/>
        </a:accent5>
        <a:accent6>
          <a:srgbClr val="E1B220"/>
        </a:accent6>
        <a:hlink>
          <a:srgbClr val="507AA8"/>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8">
        <a:dk1>
          <a:srgbClr val="003F5F"/>
        </a:dk1>
        <a:lt1>
          <a:srgbClr val="FFFFFF"/>
        </a:lt1>
        <a:dk2>
          <a:srgbClr val="A3100D"/>
        </a:dk2>
        <a:lt2>
          <a:srgbClr val="D7D2CB"/>
        </a:lt2>
        <a:accent1>
          <a:srgbClr val="67686B"/>
        </a:accent1>
        <a:accent2>
          <a:srgbClr val="FFC82E"/>
        </a:accent2>
        <a:accent3>
          <a:srgbClr val="FFFFFF"/>
        </a:accent3>
        <a:accent4>
          <a:srgbClr val="003450"/>
        </a:accent4>
        <a:accent5>
          <a:srgbClr val="B8B9BA"/>
        </a:accent5>
        <a:accent6>
          <a:srgbClr val="E7B529"/>
        </a:accent6>
        <a:hlink>
          <a:srgbClr val="507AA8"/>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9">
        <a:dk1>
          <a:srgbClr val="003F5F"/>
        </a:dk1>
        <a:lt1>
          <a:srgbClr val="FFFFFF"/>
        </a:lt1>
        <a:dk2>
          <a:srgbClr val="A3100D"/>
        </a:dk2>
        <a:lt2>
          <a:srgbClr val="D7D2CB"/>
        </a:lt2>
        <a:accent1>
          <a:srgbClr val="67686B"/>
        </a:accent1>
        <a:accent2>
          <a:srgbClr val="FFC82E"/>
        </a:accent2>
        <a:accent3>
          <a:srgbClr val="FFFFFF"/>
        </a:accent3>
        <a:accent4>
          <a:srgbClr val="003450"/>
        </a:accent4>
        <a:accent5>
          <a:srgbClr val="B8B9BA"/>
        </a:accent5>
        <a:accent6>
          <a:srgbClr val="E7B529"/>
        </a:accent6>
        <a:hlink>
          <a:srgbClr val="80A153"/>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10">
        <a:dk1>
          <a:srgbClr val="003F5F"/>
        </a:dk1>
        <a:lt1>
          <a:srgbClr val="FFFFFF"/>
        </a:lt1>
        <a:dk2>
          <a:srgbClr val="A3100D"/>
        </a:dk2>
        <a:lt2>
          <a:srgbClr val="D7D2CB"/>
        </a:lt2>
        <a:accent1>
          <a:srgbClr val="67686B"/>
        </a:accent1>
        <a:accent2>
          <a:srgbClr val="FFC82E"/>
        </a:accent2>
        <a:accent3>
          <a:srgbClr val="FFFFFF"/>
        </a:accent3>
        <a:accent4>
          <a:srgbClr val="003450"/>
        </a:accent4>
        <a:accent5>
          <a:srgbClr val="B8B9BA"/>
        </a:accent5>
        <a:accent6>
          <a:srgbClr val="E7B529"/>
        </a:accent6>
        <a:hlink>
          <a:srgbClr val="80A1B7"/>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11">
        <a:dk1>
          <a:srgbClr val="003F5F"/>
        </a:dk1>
        <a:lt1>
          <a:srgbClr val="FFFFFF"/>
        </a:lt1>
        <a:dk2>
          <a:srgbClr val="A3100D"/>
        </a:dk2>
        <a:lt2>
          <a:srgbClr val="D7D2CB"/>
        </a:lt2>
        <a:accent1>
          <a:srgbClr val="67686B"/>
        </a:accent1>
        <a:accent2>
          <a:srgbClr val="FFC82E"/>
        </a:accent2>
        <a:accent3>
          <a:srgbClr val="FFFFFF"/>
        </a:accent3>
        <a:accent4>
          <a:srgbClr val="003450"/>
        </a:accent4>
        <a:accent5>
          <a:srgbClr val="B8B9BA"/>
        </a:accent5>
        <a:accent6>
          <a:srgbClr val="E7B529"/>
        </a:accent6>
        <a:hlink>
          <a:srgbClr val="80A1B7"/>
        </a:hlink>
        <a:folHlink>
          <a:srgbClr val="8B8E4B"/>
        </a:folHlink>
      </a:clrScheme>
      <a:clrMap bg1="lt1" tx1="dk1" bg2="lt2" tx2="dk2" accent1="accent1" accent2="accent2" accent3="accent3" accent4="accent4" accent5="accent5" accent6="accent6" hlink="hlink" folHlink="folHlink"/>
    </a:extraClrScheme>
    <a:extraClrScheme>
      <a:clrScheme name="FICO 2010 CONFIDENTIAL 12">
        <a:dk1>
          <a:srgbClr val="003F5F"/>
        </a:dk1>
        <a:lt1>
          <a:srgbClr val="FFFFFF"/>
        </a:lt1>
        <a:dk2>
          <a:srgbClr val="A3100D"/>
        </a:dk2>
        <a:lt2>
          <a:srgbClr val="D7D2CB"/>
        </a:lt2>
        <a:accent1>
          <a:srgbClr val="4D4E53"/>
        </a:accent1>
        <a:accent2>
          <a:srgbClr val="FFC82E"/>
        </a:accent2>
        <a:accent3>
          <a:srgbClr val="FFFFFF"/>
        </a:accent3>
        <a:accent4>
          <a:srgbClr val="003450"/>
        </a:accent4>
        <a:accent5>
          <a:srgbClr val="B2B2B3"/>
        </a:accent5>
        <a:accent6>
          <a:srgbClr val="E7B529"/>
        </a:accent6>
        <a:hlink>
          <a:srgbClr val="80A1B7"/>
        </a:hlink>
        <a:folHlink>
          <a:srgbClr val="8B8E4B"/>
        </a:folHlink>
      </a:clrScheme>
      <a:clrMap bg1="lt1" tx1="dk1" bg2="lt2" tx2="dk2" accent1="accent1" accent2="accent2" accent3="accent3" accent4="accent4" accent5="accent5" accent6="accent6" hlink="hlink" folHlink="folHlink"/>
    </a:extraClrScheme>
    <a:extraClrScheme>
      <a:clrScheme name="FICO 2010 CONFIDENTIAL 13">
        <a:dk1>
          <a:srgbClr val="003F5F"/>
        </a:dk1>
        <a:lt1>
          <a:srgbClr val="FFFFFF"/>
        </a:lt1>
        <a:dk2>
          <a:srgbClr val="A3100D"/>
        </a:dk2>
        <a:lt2>
          <a:srgbClr val="D7D2CB"/>
        </a:lt2>
        <a:accent1>
          <a:srgbClr val="4D4E53"/>
        </a:accent1>
        <a:accent2>
          <a:srgbClr val="FFC82E"/>
        </a:accent2>
        <a:accent3>
          <a:srgbClr val="FFFFFF"/>
        </a:accent3>
        <a:accent4>
          <a:srgbClr val="003450"/>
        </a:accent4>
        <a:accent5>
          <a:srgbClr val="B2B2B3"/>
        </a:accent5>
        <a:accent6>
          <a:srgbClr val="E7B529"/>
        </a:accent6>
        <a:hlink>
          <a:srgbClr val="80A1B7"/>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14">
        <a:dk1>
          <a:srgbClr val="003F5F"/>
        </a:dk1>
        <a:lt1>
          <a:srgbClr val="FFFFFF"/>
        </a:lt1>
        <a:dk2>
          <a:srgbClr val="A3100D"/>
        </a:dk2>
        <a:lt2>
          <a:srgbClr val="D7D2CB"/>
        </a:lt2>
        <a:accent1>
          <a:srgbClr val="616265"/>
        </a:accent1>
        <a:accent2>
          <a:srgbClr val="FFC82E"/>
        </a:accent2>
        <a:accent3>
          <a:srgbClr val="FFFFFF"/>
        </a:accent3>
        <a:accent4>
          <a:srgbClr val="003450"/>
        </a:accent4>
        <a:accent5>
          <a:srgbClr val="B7B7B8"/>
        </a:accent5>
        <a:accent6>
          <a:srgbClr val="E7B529"/>
        </a:accent6>
        <a:hlink>
          <a:srgbClr val="80A1B7"/>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15">
        <a:dk1>
          <a:srgbClr val="003F5F"/>
        </a:dk1>
        <a:lt1>
          <a:srgbClr val="FFFFFF"/>
        </a:lt1>
        <a:dk2>
          <a:srgbClr val="A3100D"/>
        </a:dk2>
        <a:lt2>
          <a:srgbClr val="D7D2CB"/>
        </a:lt2>
        <a:accent1>
          <a:srgbClr val="616265"/>
        </a:accent1>
        <a:accent2>
          <a:srgbClr val="FFC82E"/>
        </a:accent2>
        <a:accent3>
          <a:srgbClr val="FFFFFF"/>
        </a:accent3>
        <a:accent4>
          <a:srgbClr val="003450"/>
        </a:accent4>
        <a:accent5>
          <a:srgbClr val="B7B7B8"/>
        </a:accent5>
        <a:accent6>
          <a:srgbClr val="E7B529"/>
        </a:accent6>
        <a:hlink>
          <a:srgbClr val="7E99AA"/>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16">
        <a:dk1>
          <a:srgbClr val="003F5F"/>
        </a:dk1>
        <a:lt1>
          <a:srgbClr val="FFFFFF"/>
        </a:lt1>
        <a:dk2>
          <a:srgbClr val="A3100D"/>
        </a:dk2>
        <a:lt2>
          <a:srgbClr val="D7D2CB"/>
        </a:lt2>
        <a:accent1>
          <a:srgbClr val="616265"/>
        </a:accent1>
        <a:accent2>
          <a:srgbClr val="FFC82E"/>
        </a:accent2>
        <a:accent3>
          <a:srgbClr val="FFFFFF"/>
        </a:accent3>
        <a:accent4>
          <a:srgbClr val="003450"/>
        </a:accent4>
        <a:accent5>
          <a:srgbClr val="B7B7B8"/>
        </a:accent5>
        <a:accent6>
          <a:srgbClr val="E7B529"/>
        </a:accent6>
        <a:hlink>
          <a:srgbClr val="7E99AA"/>
        </a:hlink>
        <a:folHlink>
          <a:srgbClr val="8B8E4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 Template BLU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aettenschweiler"/>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3F5F"/>
    </a:dk1>
    <a:lt1>
      <a:srgbClr val="FFFFFF"/>
    </a:lt1>
    <a:dk2>
      <a:srgbClr val="A3100D"/>
    </a:dk2>
    <a:lt2>
      <a:srgbClr val="D7D2CB"/>
    </a:lt2>
    <a:accent1>
      <a:srgbClr val="616265"/>
    </a:accent1>
    <a:accent2>
      <a:srgbClr val="FFC82E"/>
    </a:accent2>
    <a:accent3>
      <a:srgbClr val="FFFFFF"/>
    </a:accent3>
    <a:accent4>
      <a:srgbClr val="003450"/>
    </a:accent4>
    <a:accent5>
      <a:srgbClr val="B7B7B8"/>
    </a:accent5>
    <a:accent6>
      <a:srgbClr val="E7B529"/>
    </a:accent6>
    <a:hlink>
      <a:srgbClr val="80A3B7"/>
    </a:hlink>
    <a:folHlink>
      <a:srgbClr val="A2AC59"/>
    </a:folHlink>
  </a:clrScheme>
</a:themeOverride>
</file>

<file path=docProps/app.xml><?xml version="1.0" encoding="utf-8"?>
<Properties xmlns="http://schemas.openxmlformats.org/officeDocument/2006/extended-properties" xmlns:vt="http://schemas.openxmlformats.org/officeDocument/2006/docPropsVTypes">
  <Template>blank</Template>
  <TotalTime>2461</TotalTime>
  <Words>6031</Words>
  <Application>Microsoft Office PowerPoint</Application>
  <PresentationFormat>On-screen Show (4:3)</PresentationFormat>
  <Paragraphs>976</Paragraphs>
  <Slides>83</Slides>
  <Notes>83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83</vt:i4>
      </vt:variant>
    </vt:vector>
  </HeadingPairs>
  <TitlesOfParts>
    <vt:vector size="86" baseType="lpstr">
      <vt:lpstr>Blank</vt:lpstr>
      <vt:lpstr>PPT Template BLUE</vt:lpstr>
      <vt:lpstr>Drawing</vt:lpstr>
      <vt:lpstr>Evolution of RBC System in the USA </vt:lpstr>
      <vt:lpstr>Presentation Agenda</vt:lpstr>
      <vt:lpstr>Overview of current  rbc system</vt:lpstr>
      <vt:lpstr>Current U.S. RBC – Framework / Structure </vt:lpstr>
      <vt:lpstr>US Solvency Framework</vt:lpstr>
      <vt:lpstr>Current RBC Formula Regulatory Purpose / Use</vt:lpstr>
      <vt:lpstr>Overview of NAIC RBC Formulas</vt:lpstr>
      <vt:lpstr>NAIC RBC System</vt:lpstr>
      <vt:lpstr>Overview of Formula Construction </vt:lpstr>
      <vt:lpstr>Overview of Formula Construction (Cont.)</vt:lpstr>
      <vt:lpstr>Overview of Formula Construction (Cont.)</vt:lpstr>
      <vt:lpstr>Overview of Formula Construction (Cont.)</vt:lpstr>
      <vt:lpstr>Overview of Formula Construction (Cont.)</vt:lpstr>
      <vt:lpstr>Overview of Formula Construction (Cont.)</vt:lpstr>
      <vt:lpstr>Life Industry Distribution of Risk Components</vt:lpstr>
      <vt:lpstr>P/C Industry Distribution of Risk Components</vt:lpstr>
      <vt:lpstr>Overview of Formula Construction (Cont.)</vt:lpstr>
      <vt:lpstr> How Does the Formula Work?   Data Sources and Calculation</vt:lpstr>
      <vt:lpstr>Overview of Formula Construction (Cont.)</vt:lpstr>
      <vt:lpstr>Overview of Formula Construction (Cont.)</vt:lpstr>
      <vt:lpstr>How Does the Formula Work? The Ratio and Action Levels</vt:lpstr>
      <vt:lpstr>Overview of Formula Construction (Cont.)</vt:lpstr>
      <vt:lpstr>Overview of Formula Construction (Cont.)</vt:lpstr>
      <vt:lpstr>Overview of Formula Construction (Cont.)</vt:lpstr>
      <vt:lpstr>Overview of Formula Construction (Cont.)</vt:lpstr>
      <vt:lpstr>Overview of RBC Model Laws</vt:lpstr>
      <vt:lpstr>Overview of RBC Model Laws (Cont.)</vt:lpstr>
      <vt:lpstr>Overview of RBC Model Laws (Cont.)</vt:lpstr>
      <vt:lpstr>Overview of RBC Model Laws (Cont.)</vt:lpstr>
      <vt:lpstr>Overview of RBC Model Laws (Cont.)</vt:lpstr>
      <vt:lpstr>Milestones and developments since launch of RBC system</vt:lpstr>
      <vt:lpstr>Milestones and Development</vt:lpstr>
      <vt:lpstr>Milestones and Development</vt:lpstr>
      <vt:lpstr>Milestones and Development</vt:lpstr>
      <vt:lpstr>Key areas and challenges of current reforms</vt:lpstr>
      <vt:lpstr>Challenges and Current Reforms</vt:lpstr>
      <vt:lpstr>Differences between rbc and solvency ii capital requirements</vt:lpstr>
      <vt:lpstr>Differences between RBC and Solvency II</vt:lpstr>
      <vt:lpstr>Differences between RBC and Solvency II (cont.)</vt:lpstr>
      <vt:lpstr>Differences between RBC and Solvency II (cont.)</vt:lpstr>
      <vt:lpstr>Differences between RBC and Solvency II (cont.)</vt:lpstr>
      <vt:lpstr>Differences between RBC and Solvency II (cont.)</vt:lpstr>
      <vt:lpstr>Differences between RBC and Solvency II (cont.)</vt:lpstr>
      <vt:lpstr>Differences between RBC and Solvency II (cont.)</vt:lpstr>
      <vt:lpstr>Rbc in context of group-wide supervision</vt:lpstr>
      <vt:lpstr>RBC and Group-Wide Supervision</vt:lpstr>
      <vt:lpstr>RBC and Group-Wide Supervision</vt:lpstr>
      <vt:lpstr>RBC and Group-Wide Supervision</vt:lpstr>
      <vt:lpstr>Questions???</vt:lpstr>
      <vt:lpstr>Reserves - P/C - Life</vt:lpstr>
      <vt:lpstr>Property and Casualty Reserves</vt:lpstr>
      <vt:lpstr>SSAP No. 55—Unpaid Claims, Losses and Loss Adjustments Expenses</vt:lpstr>
      <vt:lpstr>Insurance Data Organization</vt:lpstr>
      <vt:lpstr>Who Sets the Reserves?</vt:lpstr>
      <vt:lpstr>Management’s Best Estimate</vt:lpstr>
      <vt:lpstr>What Costs are Considered?</vt:lpstr>
      <vt:lpstr>Loss Adjustment Expenses (LAE) </vt:lpstr>
      <vt:lpstr>How Are Reserves Estimated? </vt:lpstr>
      <vt:lpstr>PowerPoint Presentation</vt:lpstr>
      <vt:lpstr>How Are Reserves Estimated? Are They Right?</vt:lpstr>
      <vt:lpstr>Salvage and Subrogation</vt:lpstr>
      <vt:lpstr>Discounting </vt:lpstr>
      <vt:lpstr>Catastrophe Reserves</vt:lpstr>
      <vt:lpstr>Actuarial Opinion</vt:lpstr>
      <vt:lpstr>Life Insurance Reserves</vt:lpstr>
      <vt:lpstr>Life Insurance Policy Reserves</vt:lpstr>
      <vt:lpstr>Life Insurance Reserves</vt:lpstr>
      <vt:lpstr>Life Insurance Reserves</vt:lpstr>
      <vt:lpstr>Life Insurance Reserves</vt:lpstr>
      <vt:lpstr>Deferred Annuity Reserves</vt:lpstr>
      <vt:lpstr>Heath Reserves</vt:lpstr>
      <vt:lpstr>U.S. Solvency Modernization Initiative  Principle-Based Reserving</vt:lpstr>
      <vt:lpstr>Principles-Based Valuation Project </vt:lpstr>
      <vt:lpstr>SVL PBR Requirements Include:</vt:lpstr>
      <vt:lpstr>Life PBR Requirements in VM</vt:lpstr>
      <vt:lpstr>Net Premium Reserve (NPR)</vt:lpstr>
      <vt:lpstr>Deterministic Reserve (DR)</vt:lpstr>
      <vt:lpstr>Stochastic Reserve (SR)</vt:lpstr>
      <vt:lpstr>PBR – Transition &amp; Exclusions</vt:lpstr>
      <vt:lpstr>Stochastic Reserve Exclusion Tests</vt:lpstr>
      <vt:lpstr>Deterministic Reserve Exclusion Test</vt:lpstr>
      <vt:lpstr>Exemption - Doing Business Only in One State</vt:lpstr>
      <vt:lpstr>Questions?</vt:lpstr>
    </vt:vector>
  </TitlesOfParts>
  <Company>Fair Isaac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debbieanderson</dc:creator>
  <cp:keywords>FICO PPT Template 2010</cp:keywords>
  <cp:lastModifiedBy>Amy Lopez</cp:lastModifiedBy>
  <cp:revision>220</cp:revision>
  <cp:lastPrinted>2012-01-25T15:09:58Z</cp:lastPrinted>
  <dcterms:created xsi:type="dcterms:W3CDTF">2011-05-27T19:14:05Z</dcterms:created>
  <dcterms:modified xsi:type="dcterms:W3CDTF">2012-11-14T16:02:04Z</dcterms:modified>
  <cp:category>FICO PowerPoint Template 2010</cp:category>
</cp:coreProperties>
</file>