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6"/>
  </p:notesMasterIdLst>
  <p:handoutMasterIdLst>
    <p:handoutMasterId r:id="rId27"/>
  </p:handoutMasterIdLst>
  <p:sldIdLst>
    <p:sldId id="375" r:id="rId2"/>
    <p:sldId id="376" r:id="rId3"/>
    <p:sldId id="378" r:id="rId4"/>
    <p:sldId id="388" r:id="rId5"/>
    <p:sldId id="394" r:id="rId6"/>
    <p:sldId id="386" r:id="rId7"/>
    <p:sldId id="399" r:id="rId8"/>
    <p:sldId id="392" r:id="rId9"/>
    <p:sldId id="393" r:id="rId10"/>
    <p:sldId id="400" r:id="rId11"/>
    <p:sldId id="395" r:id="rId12"/>
    <p:sldId id="387" r:id="rId13"/>
    <p:sldId id="377" r:id="rId14"/>
    <p:sldId id="396" r:id="rId15"/>
    <p:sldId id="397" r:id="rId16"/>
    <p:sldId id="389" r:id="rId17"/>
    <p:sldId id="390" r:id="rId18"/>
    <p:sldId id="398" r:id="rId19"/>
    <p:sldId id="379" r:id="rId20"/>
    <p:sldId id="380" r:id="rId21"/>
    <p:sldId id="381" r:id="rId22"/>
    <p:sldId id="382" r:id="rId23"/>
    <p:sldId id="383" r:id="rId24"/>
    <p:sldId id="384" r:id="rId25"/>
  </p:sldIdLst>
  <p:sldSz cx="9144000" cy="6858000" type="screen4x3"/>
  <p:notesSz cx="6797675" cy="987425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8E1FF"/>
    <a:srgbClr val="CCECFF"/>
    <a:srgbClr val="6699FF"/>
    <a:srgbClr val="E1E1FF"/>
    <a:srgbClr val="DCDCFF"/>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79" autoAdjust="0"/>
    <p:restoredTop sz="86154" autoAdjust="0"/>
  </p:normalViewPr>
  <p:slideViewPr>
    <p:cSldViewPr showGuides="1">
      <p:cViewPr>
        <p:scale>
          <a:sx n="75" d="100"/>
          <a:sy n="75" d="100"/>
        </p:scale>
        <p:origin x="-1782" y="-480"/>
      </p:cViewPr>
      <p:guideLst>
        <p:guide orient="horz" pos="96"/>
        <p:guide orient="horz" pos="864"/>
        <p:guide pos="76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8" d="100"/>
          <a:sy n="58" d="100"/>
        </p:scale>
        <p:origin x="-1680" y="-66"/>
      </p:cViewPr>
      <p:guideLst>
        <p:guide orient="horz" pos="3109"/>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t" anchorCtr="0" compatLnSpc="1">
            <a:prstTxWarp prst="textNoShape">
              <a:avLst/>
            </a:prstTxWarp>
          </a:bodyPr>
          <a:lstStyle>
            <a:lvl1pPr algn="l" defTabSz="915988">
              <a:defRPr sz="1200">
                <a:latin typeface="Times New Roman" pitchFamily="18" charset="0"/>
              </a:defRPr>
            </a:lvl1pPr>
          </a:lstStyle>
          <a:p>
            <a:endParaRPr lang="en-GB"/>
          </a:p>
        </p:txBody>
      </p:sp>
      <p:sp>
        <p:nvSpPr>
          <p:cNvPr id="9219" name="Rectangle 3"/>
          <p:cNvSpPr>
            <a:spLocks noGrp="1" noChangeArrowheads="1"/>
          </p:cNvSpPr>
          <p:nvPr>
            <p:ph type="dt" sz="quarter" idx="1"/>
          </p:nvPr>
        </p:nvSpPr>
        <p:spPr bwMode="auto">
          <a:xfrm>
            <a:off x="3852863" y="0"/>
            <a:ext cx="29448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t" anchorCtr="0" compatLnSpc="1">
            <a:prstTxWarp prst="textNoShape">
              <a:avLst/>
            </a:prstTxWarp>
          </a:bodyPr>
          <a:lstStyle>
            <a:lvl1pPr algn="r" defTabSz="915988">
              <a:defRPr sz="1200">
                <a:latin typeface="Times New Roman" pitchFamily="18" charset="0"/>
              </a:defRPr>
            </a:lvl1pPr>
          </a:lstStyle>
          <a:p>
            <a:endParaRPr lang="en-GB"/>
          </a:p>
        </p:txBody>
      </p:sp>
      <p:sp>
        <p:nvSpPr>
          <p:cNvPr id="9220" name="Rectangle 4"/>
          <p:cNvSpPr>
            <a:spLocks noGrp="1" noChangeArrowheads="1"/>
          </p:cNvSpPr>
          <p:nvPr>
            <p:ph type="ftr" sz="quarter" idx="2"/>
          </p:nvPr>
        </p:nvSpPr>
        <p:spPr bwMode="auto">
          <a:xfrm>
            <a:off x="0" y="9380538"/>
            <a:ext cx="29448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b" anchorCtr="0" compatLnSpc="1">
            <a:prstTxWarp prst="textNoShape">
              <a:avLst/>
            </a:prstTxWarp>
          </a:bodyPr>
          <a:lstStyle>
            <a:lvl1pPr algn="l" defTabSz="915988">
              <a:defRPr sz="1200">
                <a:latin typeface="Times New Roman" pitchFamily="18" charset="0"/>
              </a:defRPr>
            </a:lvl1pPr>
          </a:lstStyle>
          <a:p>
            <a:endParaRPr lang="en-GB"/>
          </a:p>
        </p:txBody>
      </p:sp>
      <p:sp>
        <p:nvSpPr>
          <p:cNvPr id="9221" name="Rectangle 5"/>
          <p:cNvSpPr>
            <a:spLocks noGrp="1" noChangeArrowheads="1"/>
          </p:cNvSpPr>
          <p:nvPr>
            <p:ph type="sldNum" sz="quarter" idx="3"/>
          </p:nvPr>
        </p:nvSpPr>
        <p:spPr bwMode="auto">
          <a:xfrm>
            <a:off x="3852863" y="9380538"/>
            <a:ext cx="29448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b" anchorCtr="0" compatLnSpc="1">
            <a:prstTxWarp prst="textNoShape">
              <a:avLst/>
            </a:prstTxWarp>
          </a:bodyPr>
          <a:lstStyle>
            <a:lvl1pPr algn="r" defTabSz="915988">
              <a:defRPr sz="1200">
                <a:latin typeface="Times New Roman" pitchFamily="18" charset="0"/>
              </a:defRPr>
            </a:lvl1pPr>
          </a:lstStyle>
          <a:p>
            <a:fld id="{5633E046-FFE8-4970-BFEE-ABA9C2C1A9FD}" type="slidenum">
              <a:rPr lang="en-GB"/>
              <a:pPr/>
              <a:t>‹#›</a:t>
            </a:fld>
            <a:endParaRPr lang="en-GB"/>
          </a:p>
        </p:txBody>
      </p:sp>
    </p:spTree>
    <p:extLst>
      <p:ext uri="{BB962C8B-B14F-4D97-AF65-F5344CB8AC3E}">
        <p14:creationId xmlns:p14="http://schemas.microsoft.com/office/powerpoint/2010/main" val="2673362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t" anchorCtr="0" compatLnSpc="1">
            <a:prstTxWarp prst="textNoShape">
              <a:avLst/>
            </a:prstTxWarp>
          </a:bodyPr>
          <a:lstStyle>
            <a:lvl1pPr algn="l" defTabSz="915988">
              <a:defRPr sz="1200">
                <a:latin typeface="Times New Roman" pitchFamily="18" charset="0"/>
              </a:defRPr>
            </a:lvl1pPr>
          </a:lstStyle>
          <a:p>
            <a:endParaRPr lang="en-GB"/>
          </a:p>
        </p:txBody>
      </p:sp>
      <p:sp>
        <p:nvSpPr>
          <p:cNvPr id="10243" name="Rectangle 3"/>
          <p:cNvSpPr>
            <a:spLocks noGrp="1" noChangeArrowheads="1"/>
          </p:cNvSpPr>
          <p:nvPr>
            <p:ph type="dt" idx="1"/>
          </p:nvPr>
        </p:nvSpPr>
        <p:spPr bwMode="auto">
          <a:xfrm>
            <a:off x="3852863" y="0"/>
            <a:ext cx="29448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t" anchorCtr="0" compatLnSpc="1">
            <a:prstTxWarp prst="textNoShape">
              <a:avLst/>
            </a:prstTxWarp>
          </a:bodyPr>
          <a:lstStyle>
            <a:lvl1pPr algn="r" defTabSz="915988">
              <a:defRPr sz="1200">
                <a:latin typeface="Times New Roman" pitchFamily="18" charset="0"/>
              </a:defRPr>
            </a:lvl1pPr>
          </a:lstStyle>
          <a:p>
            <a:endParaRPr lang="en-GB"/>
          </a:p>
        </p:txBody>
      </p:sp>
      <p:sp>
        <p:nvSpPr>
          <p:cNvPr id="10244" name="Rectangle 4"/>
          <p:cNvSpPr>
            <a:spLocks noGrp="1" noRot="1" noChangeAspect="1" noChangeArrowheads="1" noTextEdit="1"/>
          </p:cNvSpPr>
          <p:nvPr>
            <p:ph type="sldImg" idx="2"/>
          </p:nvPr>
        </p:nvSpPr>
        <p:spPr bwMode="auto">
          <a:xfrm>
            <a:off x="935038" y="739775"/>
            <a:ext cx="4935537" cy="3702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906463" y="4689475"/>
            <a:ext cx="4984750" cy="444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46" name="Rectangle 6"/>
          <p:cNvSpPr>
            <a:spLocks noGrp="1" noChangeArrowheads="1"/>
          </p:cNvSpPr>
          <p:nvPr>
            <p:ph type="ftr" sz="quarter" idx="4"/>
          </p:nvPr>
        </p:nvSpPr>
        <p:spPr bwMode="auto">
          <a:xfrm>
            <a:off x="0" y="9380538"/>
            <a:ext cx="29448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b" anchorCtr="0" compatLnSpc="1">
            <a:prstTxWarp prst="textNoShape">
              <a:avLst/>
            </a:prstTxWarp>
          </a:bodyPr>
          <a:lstStyle>
            <a:lvl1pPr algn="l" defTabSz="915988">
              <a:defRPr sz="1200">
                <a:latin typeface="Times New Roman" pitchFamily="18" charset="0"/>
              </a:defRPr>
            </a:lvl1pPr>
          </a:lstStyle>
          <a:p>
            <a:endParaRPr lang="en-GB"/>
          </a:p>
        </p:txBody>
      </p:sp>
      <p:sp>
        <p:nvSpPr>
          <p:cNvPr id="10247" name="Rectangle 7"/>
          <p:cNvSpPr>
            <a:spLocks noGrp="1" noChangeArrowheads="1"/>
          </p:cNvSpPr>
          <p:nvPr>
            <p:ph type="sldNum" sz="quarter" idx="5"/>
          </p:nvPr>
        </p:nvSpPr>
        <p:spPr bwMode="auto">
          <a:xfrm>
            <a:off x="3852863" y="9380538"/>
            <a:ext cx="29448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4" tIns="45812" rIns="91624" bIns="45812" numCol="1" anchor="b" anchorCtr="0" compatLnSpc="1">
            <a:prstTxWarp prst="textNoShape">
              <a:avLst/>
            </a:prstTxWarp>
          </a:bodyPr>
          <a:lstStyle>
            <a:lvl1pPr algn="r" defTabSz="915988">
              <a:defRPr sz="1200">
                <a:latin typeface="Times New Roman" pitchFamily="18" charset="0"/>
              </a:defRPr>
            </a:lvl1pPr>
          </a:lstStyle>
          <a:p>
            <a:fld id="{1C87C1A1-8EAE-4540-81DE-EF3879D46190}" type="slidenum">
              <a:rPr lang="en-GB"/>
              <a:pPr/>
              <a:t>‹#›</a:t>
            </a:fld>
            <a:endParaRPr lang="en-GB"/>
          </a:p>
        </p:txBody>
      </p:sp>
    </p:spTree>
    <p:extLst>
      <p:ext uri="{BB962C8B-B14F-4D97-AF65-F5344CB8AC3E}">
        <p14:creationId xmlns:p14="http://schemas.microsoft.com/office/powerpoint/2010/main" val="14249939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B828AC-4A63-43F4-AB68-CB9AD910A1C4}" type="slidenum">
              <a:rPr lang="en-GB"/>
              <a:pPr/>
              <a:t>0</a:t>
            </a:fld>
            <a:endParaRPr lang="en-GB" dirty="0"/>
          </a:p>
        </p:txBody>
      </p:sp>
      <p:sp>
        <p:nvSpPr>
          <p:cNvPr id="678914" name="Rectangle 2"/>
          <p:cNvSpPr>
            <a:spLocks noGrp="1" noRot="1" noChangeAspec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87C1A1-8EAE-4540-81DE-EF3879D46190}" type="slidenum">
              <a:rPr lang="en-GB" smtClean="0"/>
              <a:pPr/>
              <a:t>11</a:t>
            </a:fld>
            <a:endParaRPr lang="en-GB" dirty="0"/>
          </a:p>
        </p:txBody>
      </p:sp>
    </p:spTree>
    <p:extLst>
      <p:ext uri="{BB962C8B-B14F-4D97-AF65-F5344CB8AC3E}">
        <p14:creationId xmlns:p14="http://schemas.microsoft.com/office/powerpoint/2010/main" val="1780460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14588" eaLnBrk="0" hangingPunct="0">
              <a:defRPr sz="2700" b="1">
                <a:solidFill>
                  <a:schemeClr val="tx1"/>
                </a:solidFill>
                <a:latin typeface="Times New Roman" pitchFamily="18" charset="0"/>
              </a:defRPr>
            </a:lvl1pPr>
            <a:lvl2pPr marL="714569" indent="-274834" defTabSz="914588" eaLnBrk="0" hangingPunct="0">
              <a:defRPr sz="2700" b="1">
                <a:solidFill>
                  <a:schemeClr val="tx1"/>
                </a:solidFill>
                <a:latin typeface="Times New Roman" pitchFamily="18" charset="0"/>
              </a:defRPr>
            </a:lvl2pPr>
            <a:lvl3pPr marL="1099337" indent="-219867" defTabSz="914588" eaLnBrk="0" hangingPunct="0">
              <a:defRPr sz="2700" b="1">
                <a:solidFill>
                  <a:schemeClr val="tx1"/>
                </a:solidFill>
                <a:latin typeface="Times New Roman" pitchFamily="18" charset="0"/>
              </a:defRPr>
            </a:lvl3pPr>
            <a:lvl4pPr marL="1539072" indent="-219867" defTabSz="914588" eaLnBrk="0" hangingPunct="0">
              <a:defRPr sz="2700" b="1">
                <a:solidFill>
                  <a:schemeClr val="tx1"/>
                </a:solidFill>
                <a:latin typeface="Times New Roman" pitchFamily="18" charset="0"/>
              </a:defRPr>
            </a:lvl4pPr>
            <a:lvl5pPr marL="1978807" indent="-219867" defTabSz="914588" eaLnBrk="0" hangingPunct="0">
              <a:defRPr sz="2700" b="1">
                <a:solidFill>
                  <a:schemeClr val="tx1"/>
                </a:solidFill>
                <a:latin typeface="Times New Roman" pitchFamily="18" charset="0"/>
              </a:defRPr>
            </a:lvl5pPr>
            <a:lvl6pPr marL="2418542" indent="-219867" algn="ctr" defTabSz="914588" eaLnBrk="0" fontAlgn="base" hangingPunct="0">
              <a:spcBef>
                <a:spcPct val="0"/>
              </a:spcBef>
              <a:spcAft>
                <a:spcPct val="0"/>
              </a:spcAft>
              <a:defRPr sz="2700" b="1">
                <a:solidFill>
                  <a:schemeClr val="tx1"/>
                </a:solidFill>
                <a:latin typeface="Times New Roman" pitchFamily="18" charset="0"/>
              </a:defRPr>
            </a:lvl6pPr>
            <a:lvl7pPr marL="2858277" indent="-219867" algn="ctr" defTabSz="914588" eaLnBrk="0" fontAlgn="base" hangingPunct="0">
              <a:spcBef>
                <a:spcPct val="0"/>
              </a:spcBef>
              <a:spcAft>
                <a:spcPct val="0"/>
              </a:spcAft>
              <a:defRPr sz="2700" b="1">
                <a:solidFill>
                  <a:schemeClr val="tx1"/>
                </a:solidFill>
                <a:latin typeface="Times New Roman" pitchFamily="18" charset="0"/>
              </a:defRPr>
            </a:lvl7pPr>
            <a:lvl8pPr marL="3298012" indent="-219867" algn="ctr" defTabSz="914588" eaLnBrk="0" fontAlgn="base" hangingPunct="0">
              <a:spcBef>
                <a:spcPct val="0"/>
              </a:spcBef>
              <a:spcAft>
                <a:spcPct val="0"/>
              </a:spcAft>
              <a:defRPr sz="2700" b="1">
                <a:solidFill>
                  <a:schemeClr val="tx1"/>
                </a:solidFill>
                <a:latin typeface="Times New Roman" pitchFamily="18" charset="0"/>
              </a:defRPr>
            </a:lvl8pPr>
            <a:lvl9pPr marL="3737747" indent="-219867" algn="ctr" defTabSz="914588" eaLnBrk="0" fontAlgn="base" hangingPunct="0">
              <a:spcBef>
                <a:spcPct val="0"/>
              </a:spcBef>
              <a:spcAft>
                <a:spcPct val="0"/>
              </a:spcAft>
              <a:defRPr sz="2700" b="1">
                <a:solidFill>
                  <a:schemeClr val="tx1"/>
                </a:solidFill>
                <a:latin typeface="Times New Roman" pitchFamily="18" charset="0"/>
              </a:defRPr>
            </a:lvl9pPr>
          </a:lstStyle>
          <a:p>
            <a:pPr eaLnBrk="1" hangingPunct="1"/>
            <a:fld id="{1122A284-230A-48B4-8F88-9AF8221AB7D8}" type="slidenum">
              <a:rPr lang="en-GB" sz="1200" b="0"/>
              <a:pPr eaLnBrk="1" hangingPunct="1"/>
              <a:t>18</a:t>
            </a:fld>
            <a:endParaRPr lang="en-GB" sz="1200" b="0"/>
          </a:p>
        </p:txBody>
      </p:sp>
      <p:sp>
        <p:nvSpPr>
          <p:cNvPr id="46083" name="Rectangle 2"/>
          <p:cNvSpPr>
            <a:spLocks noGrp="1" noRot="1" noChangeAspect="1" noChangeArrowheads="1" noTextEdit="1"/>
          </p:cNvSpPr>
          <p:nvPr>
            <p:ph type="sldImg"/>
          </p:nvPr>
        </p:nvSpPr>
        <p:spPr>
          <a:xfrm>
            <a:off x="930275" y="739775"/>
            <a:ext cx="4937125" cy="3703638"/>
          </a:xfrm>
          <a:ln/>
        </p:spPr>
      </p:sp>
      <p:sp>
        <p:nvSpPr>
          <p:cNvPr id="46084" name="Rectangle 3"/>
          <p:cNvSpPr>
            <a:spLocks noGrp="1" noChangeArrowheads="1"/>
          </p:cNvSpPr>
          <p:nvPr>
            <p:ph type="body" idx="1"/>
          </p:nvPr>
        </p:nvSpPr>
        <p:spPr>
          <a:xfrm>
            <a:off x="679464" y="4691303"/>
            <a:ext cx="5438748" cy="4443182"/>
          </a:xfrm>
          <a:noFill/>
        </p:spPr>
        <p:txBody>
          <a:bodyPr/>
          <a:lstStyle/>
          <a:p>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58039394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3077971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152400"/>
            <a:ext cx="19431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19200" y="1524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071748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052990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694790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524000" y="1447800"/>
            <a:ext cx="3543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19700" y="1447800"/>
            <a:ext cx="3543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818781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0265033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374449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356347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66436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272112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524000" y="1447800"/>
            <a:ext cx="7239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
        <p:nvSpPr>
          <p:cNvPr id="1031" name="Rectangle 7"/>
          <p:cNvSpPr>
            <a:spLocks noChangeArrowheads="1"/>
          </p:cNvSpPr>
          <p:nvPr userDrawn="1"/>
        </p:nvSpPr>
        <p:spPr bwMode="auto">
          <a:xfrm>
            <a:off x="152400" y="0"/>
            <a:ext cx="1066800" cy="6858000"/>
          </a:xfrm>
          <a:prstGeom prst="rect">
            <a:avLst/>
          </a:prstGeom>
          <a:solidFill>
            <a:srgbClr val="DCD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atin typeface="Times New Roman" pitchFamily="18" charset="0"/>
            </a:endParaRPr>
          </a:p>
        </p:txBody>
      </p:sp>
      <p:sp>
        <p:nvSpPr>
          <p:cNvPr id="1032" name="Rectangle 8"/>
          <p:cNvSpPr>
            <a:spLocks noChangeArrowheads="1"/>
          </p:cNvSpPr>
          <p:nvPr userDrawn="1"/>
        </p:nvSpPr>
        <p:spPr bwMode="auto">
          <a:xfrm>
            <a:off x="0" y="152400"/>
            <a:ext cx="9144000" cy="990600"/>
          </a:xfrm>
          <a:prstGeom prst="rect">
            <a:avLst/>
          </a:prstGeom>
          <a:solidFill>
            <a:srgbClr val="C8E1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6" name="Rectangle 2"/>
          <p:cNvSpPr>
            <a:spLocks noGrp="1" noChangeArrowheads="1"/>
          </p:cNvSpPr>
          <p:nvPr>
            <p:ph type="title"/>
          </p:nvPr>
        </p:nvSpPr>
        <p:spPr bwMode="auto">
          <a:xfrm>
            <a:off x="1219200" y="1524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33" name="Rectangle 9"/>
          <p:cNvSpPr>
            <a:spLocks noChangeArrowheads="1"/>
          </p:cNvSpPr>
          <p:nvPr userDrawn="1"/>
        </p:nvSpPr>
        <p:spPr bwMode="auto">
          <a:xfrm>
            <a:off x="152400" y="152400"/>
            <a:ext cx="1066800" cy="9906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1042" name="Picture 18" descr="iais_logo_rgb"/>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0" y="152400"/>
            <a:ext cx="106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Text Box 19"/>
          <p:cNvSpPr txBox="1">
            <a:spLocks noChangeArrowheads="1"/>
          </p:cNvSpPr>
          <p:nvPr userDrawn="1"/>
        </p:nvSpPr>
        <p:spPr bwMode="auto">
          <a:xfrm>
            <a:off x="76200" y="6477000"/>
            <a:ext cx="1219200" cy="36933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ja-JP" sz="1200" dirty="0" smtClean="0">
                <a:ea typeface="ＭＳ Ｐゴシック" pitchFamily="34" charset="-128"/>
              </a:rPr>
              <a:t>19-22 Nov 2012</a:t>
            </a:r>
          </a:p>
          <a:p>
            <a:r>
              <a:rPr lang="en-GB" sz="1200" dirty="0" smtClean="0">
                <a:ea typeface="ＭＳ Ｐゴシック" pitchFamily="34" charset="-128"/>
              </a:rPr>
              <a:t>San Jose</a:t>
            </a:r>
            <a:endParaRPr lang="en-GB" sz="1200" dirty="0"/>
          </a:p>
        </p:txBody>
      </p:sp>
      <p:sp>
        <p:nvSpPr>
          <p:cNvPr id="1044" name="Rectangle 20"/>
          <p:cNvSpPr>
            <a:spLocks noChangeArrowheads="1"/>
          </p:cNvSpPr>
          <p:nvPr userDrawn="1"/>
        </p:nvSpPr>
        <p:spPr bwMode="auto">
          <a:xfrm>
            <a:off x="165100" y="5500688"/>
            <a:ext cx="1066800" cy="67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p>
            <a:pPr algn="l" eaLnBrk="0" hangingPunct="0">
              <a:lnSpc>
                <a:spcPct val="85000"/>
              </a:lnSpc>
            </a:pPr>
            <a:r>
              <a:rPr lang="en-GB" sz="900">
                <a:solidFill>
                  <a:schemeClr val="bg2"/>
                </a:solidFill>
                <a:ea typeface="ＭＳ Ｐゴシック" pitchFamily="34" charset="-128"/>
              </a:rPr>
              <a:t>Please refer to the confidentiality notice detailed on </a:t>
            </a:r>
            <a:r>
              <a:rPr lang="en-GB" altLang="ja-JP" sz="900">
                <a:solidFill>
                  <a:schemeClr val="bg2"/>
                </a:solidFill>
                <a:ea typeface="ＭＳ Ｐゴシック" pitchFamily="34" charset="-128"/>
              </a:rPr>
              <a:t>the first page</a:t>
            </a:r>
            <a:r>
              <a:rPr lang="en-GB" sz="900">
                <a:solidFill>
                  <a:schemeClr val="bg2"/>
                </a:solidFill>
                <a:ea typeface="ＭＳ Ｐゴシック" pitchFamily="34" charset="-128"/>
              </a:rPr>
              <a:t> of this document</a:t>
            </a:r>
          </a:p>
        </p:txBody>
      </p:sp>
      <p:sp>
        <p:nvSpPr>
          <p:cNvPr id="1045" name="Text Box 21"/>
          <p:cNvSpPr txBox="1">
            <a:spLocks noChangeArrowheads="1"/>
          </p:cNvSpPr>
          <p:nvPr userDrawn="1"/>
        </p:nvSpPr>
        <p:spPr bwMode="auto">
          <a:xfrm>
            <a:off x="2362200" y="6532563"/>
            <a:ext cx="4876800" cy="27463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ja-JP" sz="1200" dirty="0">
                <a:ea typeface="ＭＳ Ｐゴシック" pitchFamily="34" charset="-128"/>
              </a:rPr>
              <a:t>- </a:t>
            </a:r>
            <a:r>
              <a:rPr lang="en-GB" altLang="ja-JP" sz="1200" dirty="0" smtClean="0">
                <a:ea typeface="ＭＳ Ｐゴシック" pitchFamily="34" charset="-128"/>
              </a:rPr>
              <a:t>Risk Management, </a:t>
            </a:r>
            <a:r>
              <a:rPr lang="en-GB" altLang="ja-JP" sz="1200" dirty="0">
                <a:ea typeface="ＭＳ Ｐゴシック" pitchFamily="34" charset="-128"/>
              </a:rPr>
              <a:t>Yasa Fujioka -</a:t>
            </a:r>
            <a:endParaRPr lang="en-GB" sz="1200" dirty="0"/>
          </a:p>
        </p:txBody>
      </p:sp>
      <p:sp>
        <p:nvSpPr>
          <p:cNvPr id="1046" name="Text Box 22"/>
          <p:cNvSpPr txBox="1">
            <a:spLocks noChangeArrowheads="1"/>
          </p:cNvSpPr>
          <p:nvPr userDrawn="1"/>
        </p:nvSpPr>
        <p:spPr bwMode="auto">
          <a:xfrm>
            <a:off x="8712200" y="6600825"/>
            <a:ext cx="381000" cy="24447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r">
              <a:spcBef>
                <a:spcPct val="50000"/>
              </a:spcBef>
            </a:pPr>
            <a:fld id="{15E1E605-766A-4540-AF83-271E7373F51D}" type="slidenum">
              <a:rPr lang="en-GB" sz="1600"/>
              <a:pPr algn="r">
                <a:spcBef>
                  <a:spcPct val="50000"/>
                </a:spcBef>
              </a:pPr>
              <a:t>‹#›</a:t>
            </a:fld>
            <a:endParaRPr lang="en-GB" sz="16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l" rtl="0" fontAlgn="base">
        <a:spcBef>
          <a:spcPct val="0"/>
        </a:spcBef>
        <a:spcAft>
          <a:spcPct val="0"/>
        </a:spcAft>
        <a:defRPr sz="32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a:solidFill>
            <a:schemeClr val="tx2"/>
          </a:solidFill>
          <a:effectLst>
            <a:outerShdw blurRad="38100" dist="38100" dir="2700000" algn="tl">
              <a:srgbClr val="C0C0C0"/>
            </a:outerShdw>
          </a:effectLst>
          <a:latin typeface="Arial" charset="0"/>
        </a:defRPr>
      </a:lvl2pPr>
      <a:lvl3pPr algn="l" rtl="0" fontAlgn="base">
        <a:spcBef>
          <a:spcPct val="0"/>
        </a:spcBef>
        <a:spcAft>
          <a:spcPct val="0"/>
        </a:spcAft>
        <a:defRPr sz="3200">
          <a:solidFill>
            <a:schemeClr val="tx2"/>
          </a:solidFill>
          <a:effectLst>
            <a:outerShdw blurRad="38100" dist="38100" dir="2700000" algn="tl">
              <a:srgbClr val="C0C0C0"/>
            </a:outerShdw>
          </a:effectLst>
          <a:latin typeface="Arial" charset="0"/>
        </a:defRPr>
      </a:lvl3pPr>
      <a:lvl4pPr algn="l" rtl="0" fontAlgn="base">
        <a:spcBef>
          <a:spcPct val="0"/>
        </a:spcBef>
        <a:spcAft>
          <a:spcPct val="0"/>
        </a:spcAft>
        <a:defRPr sz="3200">
          <a:solidFill>
            <a:schemeClr val="tx2"/>
          </a:solidFill>
          <a:effectLst>
            <a:outerShdw blurRad="38100" dist="38100" dir="2700000" algn="tl">
              <a:srgbClr val="C0C0C0"/>
            </a:outerShdw>
          </a:effectLst>
          <a:latin typeface="Arial" charset="0"/>
        </a:defRPr>
      </a:lvl4pPr>
      <a:lvl5pPr algn="l" rtl="0" fontAlgn="base">
        <a:spcBef>
          <a:spcPct val="0"/>
        </a:spcBef>
        <a:spcAft>
          <a:spcPct val="0"/>
        </a:spcAft>
        <a:defRPr sz="32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2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ü"/>
        <a:defRPr sz="2000">
          <a:solidFill>
            <a:schemeClr val="tx1"/>
          </a:solidFill>
          <a:latin typeface="+mn-lt"/>
        </a:defRPr>
      </a:lvl3pPr>
      <a:lvl4pPr marL="1600200" indent="-228600" algn="l" rtl="0" fontAlgn="base">
        <a:spcBef>
          <a:spcPct val="20000"/>
        </a:spcBef>
        <a:spcAft>
          <a:spcPct val="0"/>
        </a:spcAft>
        <a:buFont typeface="Arial" charset="0"/>
        <a:buChar char="»"/>
        <a:defRPr sz="1600">
          <a:solidFill>
            <a:schemeClr val="tx1"/>
          </a:solidFill>
          <a:latin typeface="+mn-lt"/>
        </a:defRPr>
      </a:lvl4pPr>
      <a:lvl5pPr marL="2057400" indent="-228600" algn="l" rtl="0" fontAlgn="base">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507" name="Rectangle 19"/>
          <p:cNvSpPr>
            <a:spLocks noChangeArrowheads="1"/>
          </p:cNvSpPr>
          <p:nvPr/>
        </p:nvSpPr>
        <p:spPr bwMode="auto">
          <a:xfrm>
            <a:off x="622300" y="3873500"/>
            <a:ext cx="8001000" cy="1903413"/>
          </a:xfrm>
          <a:prstGeom prst="rect">
            <a:avLst/>
          </a:prstGeom>
          <a:solidFill>
            <a:srgbClr val="E1E1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GB" altLang="ja-JP" sz="3200" dirty="0">
                <a:ea typeface="ＭＳ Ｐゴシック" pitchFamily="34" charset="-128"/>
              </a:rPr>
              <a:t>Yasa Fujioka</a:t>
            </a:r>
            <a:endParaRPr lang="en-GB" sz="3200" dirty="0"/>
          </a:p>
          <a:p>
            <a:r>
              <a:rPr lang="en-GB" altLang="ja-JP" dirty="0">
                <a:ea typeface="ＭＳ Ｐゴシック" pitchFamily="34" charset="-128"/>
              </a:rPr>
              <a:t>IAIS Secretariat</a:t>
            </a:r>
            <a:endParaRPr lang="en-GB" dirty="0"/>
          </a:p>
          <a:p>
            <a:endParaRPr lang="en-GB" sz="1000" dirty="0"/>
          </a:p>
          <a:p>
            <a:r>
              <a:rPr lang="en-GB" altLang="ja-JP" dirty="0">
                <a:ea typeface="ＭＳ Ｐゴシック" pitchFamily="34" charset="-128"/>
              </a:rPr>
              <a:t>ASSAL-IAIS Training Seminar, </a:t>
            </a:r>
            <a:r>
              <a:rPr lang="en-GB" altLang="ja-JP" dirty="0" smtClean="0">
                <a:ea typeface="ＭＳ Ｐゴシック" pitchFamily="34" charset="-128"/>
              </a:rPr>
              <a:t>19-22 November </a:t>
            </a:r>
            <a:r>
              <a:rPr lang="en-GB" altLang="ja-JP" dirty="0">
                <a:ea typeface="ＭＳ Ｐゴシック" pitchFamily="34" charset="-128"/>
              </a:rPr>
              <a:t>2012</a:t>
            </a:r>
            <a:endParaRPr lang="en-GB" dirty="0"/>
          </a:p>
        </p:txBody>
      </p:sp>
      <p:sp>
        <p:nvSpPr>
          <p:cNvPr id="191505" name="Rectangle 17"/>
          <p:cNvSpPr>
            <a:spLocks noChangeArrowheads="1"/>
          </p:cNvSpPr>
          <p:nvPr/>
        </p:nvSpPr>
        <p:spPr bwMode="auto">
          <a:xfrm>
            <a:off x="609600" y="622300"/>
            <a:ext cx="8001000" cy="3048000"/>
          </a:xfrm>
          <a:prstGeom prst="rect">
            <a:avLst/>
          </a:prstGeom>
          <a:solidFill>
            <a:srgbClr val="C8E1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180000" bIns="828000" anchor="ctr"/>
          <a:lstStyle/>
          <a:p>
            <a:r>
              <a:rPr lang="en-GB" altLang="ja-JP" sz="3600" dirty="0" smtClean="0">
                <a:effectLst>
                  <a:outerShdw blurRad="38100" dist="38100" dir="2700000" algn="tl">
                    <a:srgbClr val="FFFFFF"/>
                  </a:outerShdw>
                </a:effectLst>
                <a:ea typeface="ＭＳ Ｐゴシック" pitchFamily="34" charset="-128"/>
              </a:rPr>
              <a:t>Risk Management</a:t>
            </a:r>
          </a:p>
          <a:p>
            <a:r>
              <a:rPr lang="en-GB" sz="3200" i="1" dirty="0" smtClean="0">
                <a:effectLst>
                  <a:outerShdw blurRad="38100" dist="38100" dir="2700000" algn="tl">
                    <a:srgbClr val="FFFFFF"/>
                  </a:outerShdw>
                </a:effectLst>
                <a:ea typeface="ＭＳ Ｐゴシック" pitchFamily="34" charset="-128"/>
              </a:rPr>
              <a:t>- ICP 8, 16 and ComFrame M2E2 -</a:t>
            </a:r>
          </a:p>
          <a:p>
            <a:pPr marL="457200" indent="-457200">
              <a:buFontTx/>
              <a:buChar char="-"/>
            </a:pPr>
            <a:endParaRPr lang="en-GB" sz="3200" dirty="0">
              <a:effectLst>
                <a:outerShdw blurRad="38100" dist="38100" dir="2700000" algn="tl">
                  <a:srgbClr val="FFFFFF"/>
                </a:outerShdw>
              </a:effectLst>
            </a:endParaRPr>
          </a:p>
        </p:txBody>
      </p:sp>
      <p:sp>
        <p:nvSpPr>
          <p:cNvPr id="191503" name="Rectangle 15"/>
          <p:cNvSpPr>
            <a:spLocks noChangeArrowheads="1"/>
          </p:cNvSpPr>
          <p:nvPr/>
        </p:nvSpPr>
        <p:spPr bwMode="auto">
          <a:xfrm>
            <a:off x="647700" y="5943600"/>
            <a:ext cx="7962900" cy="90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85000"/>
              </a:lnSpc>
            </a:pPr>
            <a:r>
              <a:rPr lang="en-GB" sz="900" dirty="0">
                <a:solidFill>
                  <a:schemeClr val="bg2"/>
                </a:solidFill>
                <a:ea typeface="ＭＳ Ｐゴシック" pitchFamily="34" charset="-128"/>
              </a:rPr>
              <a:t>The information contained in this document is classified as Secret </a:t>
            </a:r>
            <a:r>
              <a:rPr lang="en-GB" altLang="ja-JP" sz="900" dirty="0">
                <a:solidFill>
                  <a:schemeClr val="bg2"/>
                </a:solidFill>
                <a:ea typeface="ＭＳ Ｐゴシック" pitchFamily="34" charset="-128"/>
              </a:rPr>
              <a:t>(</a:t>
            </a:r>
            <a:r>
              <a:rPr lang="en-GB" sz="900" dirty="0">
                <a:solidFill>
                  <a:schemeClr val="bg2"/>
                </a:solidFill>
                <a:ea typeface="ＭＳ Ｐゴシック" pitchFamily="34" charset="-128"/>
              </a:rPr>
              <a:t>ASSAL-IAIS Training Seminar Participants Only</a:t>
            </a:r>
            <a:r>
              <a:rPr lang="en-GB" altLang="ja-JP" sz="900" dirty="0">
                <a:solidFill>
                  <a:schemeClr val="bg2"/>
                </a:solidFill>
                <a:ea typeface="ＭＳ Ｐゴシック" pitchFamily="34" charset="-128"/>
              </a:rPr>
              <a:t>) </a:t>
            </a:r>
            <a:r>
              <a:rPr lang="en-GB" sz="900" dirty="0">
                <a:solidFill>
                  <a:schemeClr val="bg2"/>
                </a:solidFill>
                <a:ea typeface="ＭＳ Ｐゴシック" pitchFamily="34" charset="-128"/>
              </a:rPr>
              <a:t>and contains highly sensitive information.  Direct access to information classified as ‘Secret’ is limited to the persons individually named by the Owner. </a:t>
            </a:r>
          </a:p>
          <a:p>
            <a:pPr algn="l">
              <a:lnSpc>
                <a:spcPct val="85000"/>
              </a:lnSpc>
            </a:pPr>
            <a:r>
              <a:rPr lang="en-GB" sz="900" dirty="0">
                <a:solidFill>
                  <a:schemeClr val="bg2"/>
                </a:solidFill>
                <a:ea typeface="ＭＳ Ｐゴシック" pitchFamily="34" charset="-128"/>
              </a:rPr>
              <a:t>Any recipient of information in this category may redistribute it to other persons within their organisation whose access to this information is necessary to carry out or assist in connection with the relevant business activity or operations (need-to-know principle). If distributed further, the original receiver maintains sole responsibility for ensuring the information is not distributed to unintended recipients. If you are an unintended recipient of this information please do not distribute this information further and destroy all copies of this information immediately. In addition, please notify the IAIS immediately via IAIS@bis.org or +41 61 225 7300.</a:t>
            </a:r>
          </a:p>
        </p:txBody>
      </p:sp>
      <p:pic>
        <p:nvPicPr>
          <p:cNvPr id="191501" name="Picture 13" descr="iais_logo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2362200"/>
            <a:ext cx="1752600" cy="1752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91504" name="Text Box 16"/>
          <p:cNvSpPr txBox="1">
            <a:spLocks noChangeArrowheads="1"/>
          </p:cNvSpPr>
          <p:nvPr/>
        </p:nvSpPr>
        <p:spPr bwMode="auto">
          <a:xfrm>
            <a:off x="5791200" y="-12700"/>
            <a:ext cx="3365500" cy="18256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en-GB" altLang="ja-JP" sz="1200" dirty="0">
                <a:ea typeface="ＭＳ Ｐゴシック" pitchFamily="34" charset="-128"/>
              </a:rPr>
              <a:t>ASSAL-IAIS Training Seminar Participants Only</a:t>
            </a:r>
            <a:endParaRPr lang="en-GB" sz="12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ja-JP" dirty="0" smtClean="0">
                <a:ea typeface="ＭＳ Ｐゴシック" pitchFamily="34" charset="-128"/>
              </a:rPr>
              <a:t>III-3. </a:t>
            </a:r>
            <a:r>
              <a:rPr lang="en-GB" altLang="ja-JP" dirty="0" smtClean="0">
                <a:ea typeface="ＭＳ Ｐゴシック" pitchFamily="34" charset="-128"/>
              </a:rPr>
              <a:t>ERM Framework</a:t>
            </a:r>
            <a:endParaRPr lang="en-GB" dirty="0"/>
          </a:p>
        </p:txBody>
      </p:sp>
      <p:sp>
        <p:nvSpPr>
          <p:cNvPr id="9"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accent4">
                    <a:lumMod val="50000"/>
                    <a:lumOff val="50000"/>
                  </a:schemeClr>
                </a:solidFill>
                <a:ea typeface="ＭＳ Ｐゴシック" pitchFamily="34" charset="-128"/>
              </a:rPr>
              <a:t>Real Life Example – HIH</a:t>
            </a:r>
            <a:endParaRPr lang="en-GB" altLang="ja-JP" sz="1200" dirty="0">
              <a:solidFill>
                <a:schemeClr val="accent4">
                  <a:lumMod val="50000"/>
                  <a:lumOff val="50000"/>
                </a:schemeClr>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graphicFrame>
        <p:nvGraphicFramePr>
          <p:cNvPr id="7" name="Group 34"/>
          <p:cNvGraphicFramePr>
            <a:graphicFrameLocks noGrp="1"/>
          </p:cNvGraphicFramePr>
          <p:nvPr>
            <p:extLst>
              <p:ext uri="{D42A27DB-BD31-4B8C-83A1-F6EECF244321}">
                <p14:modId xmlns:p14="http://schemas.microsoft.com/office/powerpoint/2010/main" val="2643136811"/>
              </p:ext>
            </p:extLst>
          </p:nvPr>
        </p:nvGraphicFramePr>
        <p:xfrm>
          <a:off x="1828800" y="1600200"/>
          <a:ext cx="6705600" cy="4648200"/>
        </p:xfrm>
        <a:graphic>
          <a:graphicData uri="http://schemas.openxmlformats.org/drawingml/2006/table">
            <a:tbl>
              <a:tblPr/>
              <a:tblGrid>
                <a:gridCol w="670560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ja-JP" sz="2400" b="0" i="0" u="none" strike="noStrike" cap="none" normalizeH="0" baseline="0" dirty="0" smtClean="0">
                          <a:ln>
                            <a:noFill/>
                          </a:ln>
                          <a:solidFill>
                            <a:schemeClr val="tx1"/>
                          </a:solidFill>
                          <a:effectLst/>
                          <a:latin typeface="Arial" charset="0"/>
                          <a:ea typeface="ＭＳ Ｐゴシック" pitchFamily="34" charset="-128"/>
                        </a:rPr>
                        <a:t>Governance and ERM Framework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C3FF"/>
                    </a:solidFill>
                  </a:tcPr>
                </a:tc>
              </a:tr>
              <a:tr h="3733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ja-JP" sz="24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ja-JP" sz="2400" b="0" i="0" u="none" strike="noStrike" cap="none" normalizeH="0" baseline="0" dirty="0" smtClean="0">
                          <a:ln>
                            <a:noFill/>
                          </a:ln>
                          <a:solidFill>
                            <a:schemeClr val="tx1"/>
                          </a:solidFill>
                          <a:effectLst/>
                          <a:latin typeface="Arial" charset="0"/>
                          <a:ea typeface="ＭＳ Ｐゴシック" pitchFamily="34" charset="-128"/>
                        </a:rPr>
                        <a:t>Role of supervision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C3FF"/>
                    </a:solidFill>
                  </a:tcPr>
                </a:tc>
              </a:tr>
            </a:tbl>
          </a:graphicData>
        </a:graphic>
      </p:graphicFrame>
      <p:sp>
        <p:nvSpPr>
          <p:cNvPr id="8" name="Rectangle 20"/>
          <p:cNvSpPr>
            <a:spLocks noChangeArrowheads="1"/>
          </p:cNvSpPr>
          <p:nvPr/>
        </p:nvSpPr>
        <p:spPr bwMode="auto">
          <a:xfrm>
            <a:off x="2133600" y="2286000"/>
            <a:ext cx="2286000" cy="611188"/>
          </a:xfrm>
          <a:prstGeom prst="rect">
            <a:avLst/>
          </a:prstGeom>
          <a:solidFill>
            <a:srgbClr val="F0F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GB" sz="2200">
                <a:ea typeface="ＭＳ Ｐゴシック" pitchFamily="34" charset="-128"/>
              </a:rPr>
              <a:t>リスク管理方針</a:t>
            </a:r>
          </a:p>
        </p:txBody>
      </p:sp>
      <p:sp>
        <p:nvSpPr>
          <p:cNvPr id="10" name="Rectangle 24"/>
          <p:cNvSpPr>
            <a:spLocks noChangeArrowheads="1"/>
          </p:cNvSpPr>
          <p:nvPr/>
        </p:nvSpPr>
        <p:spPr bwMode="auto">
          <a:xfrm>
            <a:off x="5867400" y="2286000"/>
            <a:ext cx="2286000" cy="611188"/>
          </a:xfrm>
          <a:prstGeom prst="rect">
            <a:avLst/>
          </a:prstGeom>
          <a:solidFill>
            <a:srgbClr val="F0F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GB" sz="2200">
                <a:ea typeface="ＭＳ Ｐゴシック" pitchFamily="34" charset="-128"/>
              </a:rPr>
              <a:t>リスク許容度</a:t>
            </a:r>
          </a:p>
          <a:p>
            <a:pPr algn="ctr"/>
            <a:r>
              <a:rPr lang="ja-JP" altLang="en-GB" sz="2200">
                <a:ea typeface="ＭＳ Ｐゴシック" pitchFamily="34" charset="-128"/>
              </a:rPr>
              <a:t>ステートメント</a:t>
            </a:r>
          </a:p>
        </p:txBody>
      </p:sp>
      <p:sp>
        <p:nvSpPr>
          <p:cNvPr id="11" name="Rectangle 25"/>
          <p:cNvSpPr>
            <a:spLocks noChangeArrowheads="1"/>
          </p:cNvSpPr>
          <p:nvPr/>
        </p:nvSpPr>
        <p:spPr bwMode="auto">
          <a:xfrm>
            <a:off x="2133600" y="4926013"/>
            <a:ext cx="2286000" cy="611187"/>
          </a:xfrm>
          <a:prstGeom prst="rect">
            <a:avLst/>
          </a:prstGeom>
          <a:solidFill>
            <a:srgbClr val="F0F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ja-JP" altLang="en-GB" sz="2200">
                <a:ea typeface="ＭＳ Ｐゴシック" pitchFamily="34" charset="-128"/>
              </a:rPr>
              <a:t>継続性分析</a:t>
            </a:r>
          </a:p>
        </p:txBody>
      </p:sp>
      <p:sp>
        <p:nvSpPr>
          <p:cNvPr id="12" name="Rectangle 26"/>
          <p:cNvSpPr>
            <a:spLocks noChangeArrowheads="1"/>
          </p:cNvSpPr>
          <p:nvPr/>
        </p:nvSpPr>
        <p:spPr bwMode="auto">
          <a:xfrm>
            <a:off x="5867400" y="4926013"/>
            <a:ext cx="2286000" cy="611187"/>
          </a:xfrm>
          <a:prstGeom prst="rect">
            <a:avLst/>
          </a:prstGeom>
          <a:solidFill>
            <a:srgbClr val="F0F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ja-JP" altLang="en-GB" sz="2200">
                <a:ea typeface="ＭＳ Ｐゴシック" pitchFamily="34" charset="-128"/>
              </a:rPr>
              <a:t>経済資本・　　　規制資本</a:t>
            </a:r>
          </a:p>
        </p:txBody>
      </p:sp>
      <p:sp>
        <p:nvSpPr>
          <p:cNvPr id="13" name="Rectangle 27"/>
          <p:cNvSpPr>
            <a:spLocks noChangeArrowheads="1"/>
          </p:cNvSpPr>
          <p:nvPr/>
        </p:nvSpPr>
        <p:spPr bwMode="auto">
          <a:xfrm>
            <a:off x="2133600" y="3657600"/>
            <a:ext cx="6019800" cy="533400"/>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anchor="ctr"/>
          <a:lstStyle/>
          <a:p>
            <a:pPr algn="ctr"/>
            <a:r>
              <a:rPr lang="en-GB" altLang="ja-JP" sz="2200" dirty="0" smtClean="0">
                <a:ea typeface="ＭＳ Ｐゴシック" pitchFamily="34" charset="-128"/>
              </a:rPr>
              <a:t>Own Risk and Solvency Assessment (ORSA)</a:t>
            </a:r>
            <a:endParaRPr lang="ja-JP" altLang="en-GB" sz="2200" dirty="0">
              <a:ea typeface="ＭＳ Ｐゴシック" pitchFamily="34" charset="-128"/>
            </a:endParaRPr>
          </a:p>
        </p:txBody>
      </p:sp>
      <p:sp>
        <p:nvSpPr>
          <p:cNvPr id="14" name="Rectangle 28"/>
          <p:cNvSpPr>
            <a:spLocks noChangeArrowheads="1"/>
          </p:cNvSpPr>
          <p:nvPr/>
        </p:nvSpPr>
        <p:spPr bwMode="auto">
          <a:xfrm>
            <a:off x="2133600" y="2286000"/>
            <a:ext cx="2286000" cy="611188"/>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square" lIns="0" rIns="0" anchor="ctr"/>
          <a:lstStyle/>
          <a:p>
            <a:pPr algn="ctr">
              <a:lnSpc>
                <a:spcPct val="85000"/>
              </a:lnSpc>
            </a:pPr>
            <a:r>
              <a:rPr lang="en-GB" altLang="ja-JP" sz="2200" dirty="0" smtClean="0">
                <a:ea typeface="ＭＳ Ｐゴシック" pitchFamily="34" charset="-128"/>
              </a:rPr>
              <a:t>Risk Management Policy</a:t>
            </a:r>
            <a:endParaRPr lang="ja-JP" altLang="en-GB" sz="2200" dirty="0">
              <a:ea typeface="ＭＳ Ｐゴシック" pitchFamily="34" charset="-128"/>
            </a:endParaRPr>
          </a:p>
        </p:txBody>
      </p:sp>
      <p:sp>
        <p:nvSpPr>
          <p:cNvPr id="15" name="Rectangle 29"/>
          <p:cNvSpPr>
            <a:spLocks noChangeArrowheads="1"/>
          </p:cNvSpPr>
          <p:nvPr/>
        </p:nvSpPr>
        <p:spPr bwMode="auto">
          <a:xfrm>
            <a:off x="5867400" y="2286000"/>
            <a:ext cx="2286000" cy="611188"/>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square" anchor="ctr"/>
          <a:lstStyle/>
          <a:p>
            <a:pPr algn="ctr">
              <a:lnSpc>
                <a:spcPct val="85000"/>
              </a:lnSpc>
            </a:pPr>
            <a:r>
              <a:rPr lang="en-GB" altLang="ja-JP" sz="2200" dirty="0" smtClean="0">
                <a:ea typeface="ＭＳ Ｐゴシック" pitchFamily="34" charset="-128"/>
              </a:rPr>
              <a:t>Risk Tolerance Statement</a:t>
            </a:r>
            <a:endParaRPr lang="ja-JP" altLang="en-GB" sz="2200" dirty="0">
              <a:ea typeface="ＭＳ Ｐゴシック" pitchFamily="34" charset="-128"/>
            </a:endParaRPr>
          </a:p>
        </p:txBody>
      </p:sp>
      <p:sp>
        <p:nvSpPr>
          <p:cNvPr id="16" name="Rectangle 30"/>
          <p:cNvSpPr>
            <a:spLocks noChangeArrowheads="1"/>
          </p:cNvSpPr>
          <p:nvPr/>
        </p:nvSpPr>
        <p:spPr bwMode="auto">
          <a:xfrm>
            <a:off x="2133600" y="4926013"/>
            <a:ext cx="2286000" cy="611187"/>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square" anchor="ctr"/>
          <a:lstStyle/>
          <a:p>
            <a:pPr algn="ctr">
              <a:lnSpc>
                <a:spcPct val="85000"/>
              </a:lnSpc>
            </a:pPr>
            <a:r>
              <a:rPr lang="en-GB" altLang="ja-JP" sz="2200" dirty="0" smtClean="0">
                <a:ea typeface="ＭＳ Ｐゴシック" pitchFamily="34" charset="-128"/>
              </a:rPr>
              <a:t>Continuity Analysis</a:t>
            </a:r>
            <a:endParaRPr lang="ja-JP" altLang="en-GB" sz="2200" dirty="0">
              <a:ea typeface="ＭＳ Ｐゴシック" pitchFamily="34" charset="-128"/>
            </a:endParaRPr>
          </a:p>
        </p:txBody>
      </p:sp>
      <p:sp>
        <p:nvSpPr>
          <p:cNvPr id="17" name="Rectangle 31"/>
          <p:cNvSpPr>
            <a:spLocks noChangeArrowheads="1"/>
          </p:cNvSpPr>
          <p:nvPr/>
        </p:nvSpPr>
        <p:spPr bwMode="auto">
          <a:xfrm>
            <a:off x="5867400" y="4926013"/>
            <a:ext cx="2286000" cy="611187"/>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square" lIns="0" rIns="0" anchor="ctr"/>
          <a:lstStyle/>
          <a:p>
            <a:pPr algn="ctr">
              <a:lnSpc>
                <a:spcPct val="85000"/>
              </a:lnSpc>
            </a:pPr>
            <a:r>
              <a:rPr lang="en-GB" altLang="ja-JP" sz="2200" dirty="0" smtClean="0">
                <a:ea typeface="ＭＳ Ｐゴシック" pitchFamily="34" charset="-128"/>
              </a:rPr>
              <a:t>Economic and </a:t>
            </a:r>
            <a:r>
              <a:rPr lang="en-GB" altLang="ja-JP" sz="2100" dirty="0" smtClean="0">
                <a:ea typeface="ＭＳ Ｐゴシック" pitchFamily="34" charset="-128"/>
              </a:rPr>
              <a:t>Regulatory Capital</a:t>
            </a:r>
            <a:endParaRPr lang="ja-JP" altLang="en-GB" sz="2100" dirty="0">
              <a:ea typeface="ＭＳ Ｐゴシック" pitchFamily="34" charset="-128"/>
            </a:endParaRPr>
          </a:p>
        </p:txBody>
      </p:sp>
      <p:sp>
        <p:nvSpPr>
          <p:cNvPr id="18" name="AutoShape 35"/>
          <p:cNvSpPr>
            <a:spLocks noChangeArrowheads="1"/>
          </p:cNvSpPr>
          <p:nvPr/>
        </p:nvSpPr>
        <p:spPr bwMode="auto">
          <a:xfrm>
            <a:off x="6667500" y="3048000"/>
            <a:ext cx="685800" cy="4572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19" name="AutoShape 36"/>
          <p:cNvSpPr>
            <a:spLocks noChangeArrowheads="1"/>
          </p:cNvSpPr>
          <p:nvPr/>
        </p:nvSpPr>
        <p:spPr bwMode="auto">
          <a:xfrm>
            <a:off x="6667500" y="4330700"/>
            <a:ext cx="685800" cy="4572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0" name="AutoShape 37"/>
          <p:cNvSpPr>
            <a:spLocks noChangeArrowheads="1"/>
          </p:cNvSpPr>
          <p:nvPr/>
        </p:nvSpPr>
        <p:spPr bwMode="auto">
          <a:xfrm rot="10800000">
            <a:off x="2933700" y="4330700"/>
            <a:ext cx="685800" cy="4572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1" name="AutoShape 38"/>
          <p:cNvSpPr>
            <a:spLocks noChangeArrowheads="1"/>
          </p:cNvSpPr>
          <p:nvPr/>
        </p:nvSpPr>
        <p:spPr bwMode="auto">
          <a:xfrm rot="10800000">
            <a:off x="2933700" y="3048000"/>
            <a:ext cx="685800" cy="4572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2" name="AutoShape 39"/>
          <p:cNvSpPr>
            <a:spLocks noChangeArrowheads="1"/>
          </p:cNvSpPr>
          <p:nvPr/>
        </p:nvSpPr>
        <p:spPr bwMode="auto">
          <a:xfrm>
            <a:off x="4533900" y="2400300"/>
            <a:ext cx="1219200" cy="381000"/>
          </a:xfrm>
          <a:prstGeom prst="rightArrow">
            <a:avLst>
              <a:gd name="adj1" fmla="val 70000"/>
              <a:gd name="adj2" fmla="val 116667"/>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3" name="AutoShape 40"/>
          <p:cNvSpPr>
            <a:spLocks noChangeArrowheads="1"/>
          </p:cNvSpPr>
          <p:nvPr/>
        </p:nvSpPr>
        <p:spPr bwMode="auto">
          <a:xfrm rot="10800000">
            <a:off x="4533900" y="5054600"/>
            <a:ext cx="1219200" cy="381000"/>
          </a:xfrm>
          <a:prstGeom prst="rightArrow">
            <a:avLst>
              <a:gd name="adj1" fmla="val 70000"/>
              <a:gd name="adj2" fmla="val 116667"/>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4" name="Rectangle 41"/>
          <p:cNvSpPr>
            <a:spLocks noChangeArrowheads="1"/>
          </p:cNvSpPr>
          <p:nvPr/>
        </p:nvSpPr>
        <p:spPr bwMode="auto">
          <a:xfrm>
            <a:off x="4090988" y="3081338"/>
            <a:ext cx="2133600" cy="304800"/>
          </a:xfrm>
          <a:prstGeom prst="rect">
            <a:avLst/>
          </a:prstGeom>
          <a:solidFill>
            <a:srgbClr val="F0F0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ja-JP" sz="1800" dirty="0" smtClean="0">
                <a:ea typeface="ＭＳ Ｐゴシック" pitchFamily="34" charset="-128"/>
              </a:rPr>
              <a:t>Feed back Loop</a:t>
            </a:r>
            <a:endParaRPr lang="ja-JP" altLang="en-GB" sz="1800" dirty="0">
              <a:ea typeface="ＭＳ Ｐゴシック" pitchFamily="34" charset="-128"/>
            </a:endParaRPr>
          </a:p>
        </p:txBody>
      </p:sp>
      <p:sp>
        <p:nvSpPr>
          <p:cNvPr id="25" name="Rectangle 42"/>
          <p:cNvSpPr>
            <a:spLocks noChangeArrowheads="1"/>
          </p:cNvSpPr>
          <p:nvPr/>
        </p:nvSpPr>
        <p:spPr bwMode="auto">
          <a:xfrm>
            <a:off x="4103688" y="4408488"/>
            <a:ext cx="2133600" cy="304800"/>
          </a:xfrm>
          <a:prstGeom prst="rect">
            <a:avLst/>
          </a:prstGeom>
          <a:solidFill>
            <a:srgbClr val="F0F0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ja-JP" sz="1800" dirty="0" smtClean="0">
                <a:ea typeface="ＭＳ Ｐゴシック" pitchFamily="34" charset="-128"/>
              </a:rPr>
              <a:t>Feed back Loop</a:t>
            </a:r>
            <a:endParaRPr lang="ja-JP" altLang="en-GB" sz="1800" dirty="0">
              <a:ea typeface="ＭＳ Ｐゴシック" pitchFamily="34" charset="-128"/>
            </a:endParaRPr>
          </a:p>
        </p:txBody>
      </p:sp>
      <p:sp>
        <p:nvSpPr>
          <p:cNvPr id="26" name="AutoShape 43"/>
          <p:cNvSpPr>
            <a:spLocks noChangeArrowheads="1"/>
          </p:cNvSpPr>
          <p:nvPr/>
        </p:nvSpPr>
        <p:spPr bwMode="auto">
          <a:xfrm rot="10800000">
            <a:off x="4818063" y="4813300"/>
            <a:ext cx="685800" cy="1397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7" name="AutoShape 44"/>
          <p:cNvSpPr>
            <a:spLocks noChangeArrowheads="1"/>
          </p:cNvSpPr>
          <p:nvPr/>
        </p:nvSpPr>
        <p:spPr bwMode="auto">
          <a:xfrm rot="10800000">
            <a:off x="4813300" y="4178300"/>
            <a:ext cx="685800" cy="1397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8" name="AutoShape 45"/>
          <p:cNvSpPr>
            <a:spLocks noChangeArrowheads="1"/>
          </p:cNvSpPr>
          <p:nvPr/>
        </p:nvSpPr>
        <p:spPr bwMode="auto">
          <a:xfrm rot="10800000">
            <a:off x="4813300" y="3448050"/>
            <a:ext cx="685800" cy="1397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9" name="AutoShape 46"/>
          <p:cNvSpPr>
            <a:spLocks noChangeArrowheads="1"/>
          </p:cNvSpPr>
          <p:nvPr/>
        </p:nvSpPr>
        <p:spPr bwMode="auto">
          <a:xfrm rot="10800000">
            <a:off x="4813300" y="2800350"/>
            <a:ext cx="685800" cy="1397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 name="Oval 1"/>
          <p:cNvSpPr/>
          <p:nvPr/>
        </p:nvSpPr>
        <p:spPr bwMode="auto">
          <a:xfrm>
            <a:off x="3721101" y="2794000"/>
            <a:ext cx="2908299" cy="947738"/>
          </a:xfrm>
          <a:prstGeom prst="ellipse">
            <a:avLst/>
          </a:prstGeom>
          <a:noFill/>
          <a:ln w="7620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30" name="Oval 29"/>
          <p:cNvSpPr/>
          <p:nvPr/>
        </p:nvSpPr>
        <p:spPr bwMode="auto">
          <a:xfrm>
            <a:off x="3543300" y="5562600"/>
            <a:ext cx="3302000" cy="947738"/>
          </a:xfrm>
          <a:prstGeom prst="ellipse">
            <a:avLst/>
          </a:prstGeom>
          <a:noFill/>
          <a:ln w="7620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249486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2"/>
                                        </p:tgtEl>
                                        <p:attrNameLst>
                                          <p:attrName>style.visibility</p:attrName>
                                        </p:attrNameLst>
                                      </p:cBhvr>
                                      <p:to>
                                        <p:strVal val="hidden"/>
                                      </p:to>
                                    </p:set>
                                  </p:childTnLst>
                                </p:cTn>
                              </p:par>
                              <p:par>
                                <p:cTn id="14" presetID="53"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ja-JP" dirty="0" smtClean="0">
                <a:ea typeface="ＭＳ Ｐゴシック" pitchFamily="34" charset="-128"/>
              </a:rPr>
              <a:t>IV. ComFrame – Group ERM</a:t>
            </a:r>
            <a:endParaRPr lang="en-GB" dirty="0"/>
          </a:p>
        </p:txBody>
      </p:sp>
      <p:sp>
        <p:nvSpPr>
          <p:cNvPr id="30" name="Content Placeholder 1"/>
          <p:cNvSpPr>
            <a:spLocks noGrp="1"/>
          </p:cNvSpPr>
          <p:nvPr>
            <p:ph idx="1"/>
          </p:nvPr>
        </p:nvSpPr>
        <p:spPr>
          <a:xfrm>
            <a:off x="1524000" y="1447800"/>
            <a:ext cx="7391400" cy="4876800"/>
          </a:xfrm>
        </p:spPr>
        <p:txBody>
          <a:bodyPr/>
          <a:lstStyle/>
          <a:p>
            <a:r>
              <a:rPr lang="en-GB" dirty="0" smtClean="0">
                <a:solidFill>
                  <a:srgbClr val="0000FF"/>
                </a:solidFill>
              </a:rPr>
              <a:t>ComFrame</a:t>
            </a:r>
          </a:p>
          <a:p>
            <a:pPr lvl="1"/>
            <a:r>
              <a:rPr lang="en-GB" dirty="0" err="1" smtClean="0"/>
              <a:t>Operationalisation</a:t>
            </a:r>
            <a:r>
              <a:rPr lang="en-GB" dirty="0" smtClean="0"/>
              <a:t> of ICPs with regard to IAIGs</a:t>
            </a:r>
          </a:p>
          <a:p>
            <a:pPr lvl="1"/>
            <a:r>
              <a:rPr lang="en-GB" dirty="0" smtClean="0"/>
              <a:t>Based on ICPs, but adds and reduces options</a:t>
            </a:r>
          </a:p>
          <a:p>
            <a:pPr lvl="1"/>
            <a:endParaRPr lang="en-GB" dirty="0" smtClean="0"/>
          </a:p>
          <a:p>
            <a:r>
              <a:rPr lang="en-GB" dirty="0" smtClean="0"/>
              <a:t>Example of going beyond ICPs</a:t>
            </a:r>
          </a:p>
          <a:p>
            <a:pPr lvl="1"/>
            <a:r>
              <a:rPr lang="en-GB" dirty="0" smtClean="0"/>
              <a:t>ERM Framework comprises group-wide strategies</a:t>
            </a:r>
          </a:p>
          <a:p>
            <a:pPr lvl="1"/>
            <a:r>
              <a:rPr lang="en-GB" dirty="0" smtClean="0"/>
              <a:t>Risks from operating internationally and operations through subs and branches</a:t>
            </a:r>
          </a:p>
          <a:p>
            <a:pPr lvl="1"/>
            <a:r>
              <a:rPr lang="en-GB" dirty="0" smtClean="0"/>
              <a:t>Risks arising from intra-group transactions and place restrictions</a:t>
            </a:r>
          </a:p>
        </p:txBody>
      </p:sp>
      <p:sp>
        <p:nvSpPr>
          <p:cNvPr id="5"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accent4">
                    <a:lumMod val="50000"/>
                    <a:lumOff val="50000"/>
                  </a:schemeClr>
                </a:solidFill>
                <a:ea typeface="ＭＳ Ｐゴシック" pitchFamily="34" charset="-128"/>
              </a:rPr>
              <a:t>Real Life Example – HIH</a:t>
            </a:r>
            <a:endParaRPr lang="en-GB" altLang="ja-JP" sz="1200" dirty="0">
              <a:solidFill>
                <a:schemeClr val="accent4">
                  <a:lumMod val="50000"/>
                  <a:lumOff val="50000"/>
                </a:schemeClr>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accent4">
                    <a:lumMod val="50000"/>
                    <a:lumOff val="50000"/>
                  </a:schemeClr>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rgbClr val="0000FF"/>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spTree>
    <p:extLst>
      <p:ext uri="{BB962C8B-B14F-4D97-AF65-F5344CB8AC3E}">
        <p14:creationId xmlns:p14="http://schemas.microsoft.com/office/powerpoint/2010/main" val="315194845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ja-JP" dirty="0" smtClean="0">
                <a:ea typeface="ＭＳ Ｐゴシック" pitchFamily="34" charset="-128"/>
              </a:rPr>
              <a:t>Conclusion</a:t>
            </a:r>
            <a:endParaRPr lang="en-GB" dirty="0"/>
          </a:p>
        </p:txBody>
      </p:sp>
      <p:sp>
        <p:nvSpPr>
          <p:cNvPr id="705541" name="Rectangle 5"/>
          <p:cNvSpPr>
            <a:spLocks noGrp="1" noChangeArrowheads="1"/>
          </p:cNvSpPr>
          <p:nvPr>
            <p:ph type="body" idx="1"/>
          </p:nvPr>
        </p:nvSpPr>
        <p:spPr>
          <a:xfrm>
            <a:off x="1524000" y="1447799"/>
            <a:ext cx="7239000" cy="4830763"/>
          </a:xfrm>
        </p:spPr>
        <p:txBody>
          <a:bodyPr/>
          <a:lstStyle/>
          <a:p>
            <a:r>
              <a:rPr lang="en-GB" dirty="0" smtClean="0">
                <a:solidFill>
                  <a:srgbClr val="0000FF"/>
                </a:solidFill>
              </a:rPr>
              <a:t>ERM Framework</a:t>
            </a:r>
          </a:p>
          <a:p>
            <a:pPr lvl="1"/>
            <a:r>
              <a:rPr lang="en-GB" dirty="0" smtClean="0">
                <a:solidFill>
                  <a:srgbClr val="FF0000"/>
                </a:solidFill>
              </a:rPr>
              <a:t>Assess</a:t>
            </a:r>
            <a:r>
              <a:rPr lang="en-GB" dirty="0" smtClean="0"/>
              <a:t> </a:t>
            </a:r>
            <a:r>
              <a:rPr lang="en-GB" dirty="0" smtClean="0"/>
              <a:t>all foreseeable and relevant risks</a:t>
            </a:r>
          </a:p>
          <a:p>
            <a:pPr lvl="1"/>
            <a:r>
              <a:rPr lang="en-GB" dirty="0" smtClean="0"/>
              <a:t>Board is responsible</a:t>
            </a:r>
          </a:p>
          <a:p>
            <a:pPr lvl="1"/>
            <a:r>
              <a:rPr lang="en-GB" dirty="0" smtClean="0"/>
              <a:t>Nature, scale and complexity (e.g. IAIGs)</a:t>
            </a:r>
          </a:p>
          <a:p>
            <a:endParaRPr lang="en-GB" sz="1200" dirty="0" smtClean="0"/>
          </a:p>
          <a:p>
            <a:r>
              <a:rPr lang="en-GB" dirty="0" smtClean="0">
                <a:solidFill>
                  <a:srgbClr val="0000FF"/>
                </a:solidFill>
              </a:rPr>
              <a:t>ERM into practice</a:t>
            </a:r>
            <a:endParaRPr lang="en-GB" dirty="0">
              <a:solidFill>
                <a:srgbClr val="0000FF"/>
              </a:solidFill>
            </a:endParaRPr>
          </a:p>
          <a:p>
            <a:pPr lvl="1"/>
            <a:r>
              <a:rPr lang="en-GB" dirty="0" smtClean="0"/>
              <a:t>2002 HIH had corporate governance, 2008 AIG had ERM in place</a:t>
            </a:r>
          </a:p>
          <a:p>
            <a:pPr lvl="1"/>
            <a:r>
              <a:rPr lang="en-GB" dirty="0" smtClean="0"/>
              <a:t>Did not go beyond guideline and policies</a:t>
            </a:r>
          </a:p>
          <a:p>
            <a:pPr lvl="1"/>
            <a:r>
              <a:rPr lang="en-GB" dirty="0" smtClean="0"/>
              <a:t>Integrate with business operation and culture</a:t>
            </a:r>
          </a:p>
          <a:p>
            <a:endParaRPr lang="en-GB" dirty="0"/>
          </a:p>
        </p:txBody>
      </p:sp>
    </p:spTree>
    <p:extLst>
      <p:ext uri="{BB962C8B-B14F-4D97-AF65-F5344CB8AC3E}">
        <p14:creationId xmlns:p14="http://schemas.microsoft.com/office/powerpoint/2010/main" val="94053852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6" name="Rectangle 4"/>
          <p:cNvSpPr>
            <a:spLocks noGrp="1" noChangeArrowheads="1"/>
          </p:cNvSpPr>
          <p:nvPr>
            <p:ph type="body" idx="1"/>
          </p:nvPr>
        </p:nvSpPr>
        <p:spPr>
          <a:xfrm>
            <a:off x="1689100" y="2743200"/>
            <a:ext cx="6934200" cy="685800"/>
          </a:xfrm>
          <a:noFill/>
          <a:ln/>
        </p:spPr>
        <p:txBody>
          <a:bodyPr/>
          <a:lstStyle/>
          <a:p>
            <a:pPr marL="0" indent="0" algn="ctr">
              <a:spcBef>
                <a:spcPct val="100000"/>
              </a:spcBef>
              <a:buFontTx/>
              <a:buNone/>
            </a:pPr>
            <a:r>
              <a:rPr lang="en-US" altLang="ja-JP" sz="3200" b="1" dirty="0">
                <a:solidFill>
                  <a:srgbClr val="0000FF"/>
                </a:solidFill>
                <a:ea typeface="ＭＳ Ｐゴシック" pitchFamily="34" charset="-128"/>
              </a:rPr>
              <a:t>Thank you</a:t>
            </a:r>
            <a:r>
              <a:rPr lang="en-US" altLang="ja-JP" sz="3200" b="1" dirty="0" smtClean="0">
                <a:solidFill>
                  <a:srgbClr val="0000FF"/>
                </a:solidFill>
                <a:ea typeface="ＭＳ Ｐゴシック" pitchFamily="34" charset="-128"/>
              </a:rPr>
              <a:t>.</a:t>
            </a:r>
            <a:endParaRPr lang="en-US" altLang="ja-JP" sz="3200" b="1" dirty="0">
              <a:solidFill>
                <a:srgbClr val="0000FF"/>
              </a:solidFill>
              <a:ea typeface="ＭＳ Ｐゴシック" pitchFamily="34" charset="-128"/>
            </a:endParaRPr>
          </a:p>
        </p:txBody>
      </p:sp>
      <p:pic>
        <p:nvPicPr>
          <p:cNvPr id="694277" name="Picture 5" descr="j01965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4238" y="4826000"/>
            <a:ext cx="1223962"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4278" name="Text Box 6"/>
          <p:cNvSpPr txBox="1">
            <a:spLocks noChangeArrowheads="1"/>
          </p:cNvSpPr>
          <p:nvPr/>
        </p:nvSpPr>
        <p:spPr bwMode="auto">
          <a:xfrm>
            <a:off x="3614738" y="5054600"/>
            <a:ext cx="3200400" cy="7508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i="1" dirty="0" smtClean="0">
                <a:ea typeface="ＭＳ Ｐゴシック" pitchFamily="34" charset="-128"/>
              </a:rPr>
              <a:t>www.iaisweb.org</a:t>
            </a:r>
          </a:p>
          <a:p>
            <a:pPr>
              <a:spcBef>
                <a:spcPct val="20000"/>
              </a:spcBef>
            </a:pPr>
            <a:r>
              <a:rPr lang="en-US" altLang="ja-JP" sz="1600" i="1" dirty="0" smtClean="0">
                <a:ea typeface="ＭＳ Ｐゴシック" pitchFamily="34" charset="-128"/>
              </a:rPr>
              <a:t>yasa.fujioka</a:t>
            </a:r>
            <a:r>
              <a:rPr lang="en-US" sz="1600" i="1" dirty="0" smtClean="0">
                <a:ea typeface="ＭＳ Ｐゴシック" pitchFamily="34" charset="-128"/>
              </a:rPr>
              <a:t>@bis.org</a:t>
            </a:r>
            <a:endParaRPr lang="en-GB" sz="1600" i="1" dirty="0">
              <a:ea typeface="ＭＳ Ｐゴシック" pitchFamily="34" charset="-128"/>
            </a:endParaRPr>
          </a:p>
        </p:txBody>
      </p:sp>
      <p:pic>
        <p:nvPicPr>
          <p:cNvPr id="694279" name="Picture 7" descr="j029323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0238" y="4903788"/>
            <a:ext cx="1239837" cy="912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p:txBody>
          <a:bodyPr/>
          <a:lstStyle/>
          <a:p>
            <a:r>
              <a:rPr lang="en-GB" altLang="ja-JP" dirty="0">
                <a:ea typeface="ＭＳ Ｐゴシック" pitchFamily="34" charset="-128"/>
              </a:rPr>
              <a:t> </a:t>
            </a:r>
            <a:endParaRPr lang="en-GB" dirty="0"/>
          </a:p>
        </p:txBody>
      </p:sp>
      <p:sp>
        <p:nvSpPr>
          <p:cNvPr id="709635" name="Rectangle 3"/>
          <p:cNvSpPr>
            <a:spLocks noGrp="1" noChangeArrowheads="1"/>
          </p:cNvSpPr>
          <p:nvPr>
            <p:ph type="body" idx="1"/>
          </p:nvPr>
        </p:nvSpPr>
        <p:spPr>
          <a:noFill/>
        </p:spPr>
        <p:txBody>
          <a:bodyPr anchor="ctr" anchorCtr="1"/>
          <a:lstStyle/>
          <a:p>
            <a:pPr algn="ctr">
              <a:buFontTx/>
              <a:buNone/>
            </a:pPr>
            <a:r>
              <a:rPr lang="en-GB" altLang="ja-JP" sz="3600" dirty="0">
                <a:ea typeface="ＭＳ Ｐゴシック" pitchFamily="34" charset="-128"/>
              </a:rPr>
              <a:t>Appendix</a:t>
            </a:r>
          </a:p>
          <a:p>
            <a:pPr algn="ctr">
              <a:buFontTx/>
              <a:buNone/>
            </a:pPr>
            <a:endParaRPr lang="en-GB" altLang="ja-JP" sz="2000" dirty="0">
              <a:ea typeface="ＭＳ Ｐゴシック" pitchFamily="34" charset="-128"/>
            </a:endParaRPr>
          </a:p>
          <a:p>
            <a:pPr algn="ctr">
              <a:buFontTx/>
              <a:buNone/>
            </a:pPr>
            <a:r>
              <a:rPr lang="en-GB" altLang="ja-JP" sz="2000" dirty="0">
                <a:ea typeface="ＭＳ Ｐゴシック" pitchFamily="34" charset="-128"/>
              </a:rPr>
              <a:t>Following pages will not be covered in the presentation</a:t>
            </a:r>
            <a:r>
              <a:rPr lang="en-GB" altLang="ja-JP" sz="2000" dirty="0" smtClean="0">
                <a:ea typeface="ＭＳ Ｐゴシック" pitchFamily="34" charset="-128"/>
              </a:rPr>
              <a:t>.</a:t>
            </a:r>
          </a:p>
          <a:p>
            <a:pPr algn="ctr">
              <a:buFontTx/>
              <a:buNone/>
            </a:pPr>
            <a:endParaRPr lang="en-GB" altLang="ja-JP" sz="2000" dirty="0">
              <a:ea typeface="ＭＳ Ｐゴシック" pitchFamily="34" charset="-128"/>
            </a:endParaRPr>
          </a:p>
          <a:p>
            <a:pPr algn="ctr">
              <a:buFontTx/>
              <a:buNone/>
            </a:pPr>
            <a:r>
              <a:rPr lang="en-GB" altLang="ja-JP" sz="2000" dirty="0">
                <a:ea typeface="ＭＳ Ｐゴシック" pitchFamily="34" charset="-128"/>
              </a:rPr>
              <a:t>For further information on ICPs, try our ICP online-tool!!</a:t>
            </a:r>
          </a:p>
          <a:p>
            <a:pPr algn="ctr">
              <a:buFontTx/>
              <a:buNone/>
            </a:pPr>
            <a:r>
              <a:rPr lang="en-GB" sz="2000" dirty="0"/>
              <a:t>http://www.iaisweb.org/ICP-on-line-tool-689</a:t>
            </a:r>
          </a:p>
        </p:txBody>
      </p:sp>
      <p:sp>
        <p:nvSpPr>
          <p:cNvPr id="5"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260202239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600200" y="1524000"/>
            <a:ext cx="7010400" cy="1219200"/>
          </a:xfrm>
          <a:prstGeom prst="rect">
            <a:avLst/>
          </a:prstGeom>
          <a:solidFill>
            <a:srgbClr val="CCEC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710658" name="Rectangle 2"/>
          <p:cNvSpPr>
            <a:spLocks noGrp="1" noChangeArrowheads="1"/>
          </p:cNvSpPr>
          <p:nvPr>
            <p:ph type="title"/>
          </p:nvPr>
        </p:nvSpPr>
        <p:spPr/>
        <p:txBody>
          <a:bodyPr/>
          <a:lstStyle/>
          <a:p>
            <a:r>
              <a:rPr lang="en-GB" altLang="ja-JP" dirty="0">
                <a:ea typeface="ＭＳ Ｐゴシック" pitchFamily="34" charset="-128"/>
              </a:rPr>
              <a:t>A-1. </a:t>
            </a:r>
            <a:r>
              <a:rPr lang="en-GB" altLang="ja-JP" dirty="0" smtClean="0">
                <a:ea typeface="ＭＳ Ｐゴシック" pitchFamily="34" charset="-128"/>
              </a:rPr>
              <a:t>ICPs on risk management</a:t>
            </a:r>
            <a:endParaRPr lang="en-GB" dirty="0"/>
          </a:p>
        </p:txBody>
      </p:sp>
      <p:sp>
        <p:nvSpPr>
          <p:cNvPr id="5" name="Content Placeholder 2"/>
          <p:cNvSpPr txBox="1">
            <a:spLocks/>
          </p:cNvSpPr>
          <p:nvPr/>
        </p:nvSpPr>
        <p:spPr bwMode="auto">
          <a:xfrm>
            <a:off x="1676400" y="1676400"/>
            <a:ext cx="7239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ü"/>
              <a:defRPr sz="2000">
                <a:solidFill>
                  <a:schemeClr val="tx1"/>
                </a:solidFill>
                <a:latin typeface="+mn-lt"/>
              </a:defRPr>
            </a:lvl3pPr>
            <a:lvl4pPr marL="1600200" indent="-228600" algn="l" rtl="0" fontAlgn="base">
              <a:spcBef>
                <a:spcPct val="20000"/>
              </a:spcBef>
              <a:spcAft>
                <a:spcPct val="0"/>
              </a:spcAft>
              <a:buFont typeface="Arial" charset="0"/>
              <a:buChar char="»"/>
              <a:defRPr sz="1600">
                <a:solidFill>
                  <a:schemeClr val="tx1"/>
                </a:solidFill>
                <a:latin typeface="+mn-lt"/>
              </a:defRPr>
            </a:lvl4pPr>
            <a:lvl5pPr marL="2057400" indent="-228600" algn="l" rtl="0" fontAlgn="base">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a:lstStyle>
          <a:p>
            <a:pPr>
              <a:spcBef>
                <a:spcPts val="10000"/>
              </a:spcBef>
            </a:pPr>
            <a:r>
              <a:rPr lang="en-GB" dirty="0" smtClean="0"/>
              <a:t>ICP 8: Risk management and internal controls</a:t>
            </a:r>
            <a:endParaRPr lang="en-GB" sz="1200" dirty="0" smtClean="0"/>
          </a:p>
          <a:p>
            <a:pPr>
              <a:spcBef>
                <a:spcPts val="10000"/>
              </a:spcBef>
            </a:pPr>
            <a:r>
              <a:rPr lang="en-GB" dirty="0" smtClean="0"/>
              <a:t>ICP 16: Enterprise risk management for solvency purposes</a:t>
            </a:r>
          </a:p>
        </p:txBody>
      </p:sp>
      <p:sp>
        <p:nvSpPr>
          <p:cNvPr id="8" name="Rectangle 7"/>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34950326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4" name="Rectangle 4"/>
          <p:cNvSpPr>
            <a:spLocks noChangeArrowheads="1"/>
          </p:cNvSpPr>
          <p:nvPr/>
        </p:nvSpPr>
        <p:spPr bwMode="auto">
          <a:xfrm>
            <a:off x="1549400" y="1600200"/>
            <a:ext cx="7086600" cy="4343400"/>
          </a:xfrm>
          <a:prstGeom prst="rect">
            <a:avLst/>
          </a:prstGeom>
          <a:noFill/>
          <a:ln>
            <a:noFill/>
          </a:ln>
          <a:effectLst/>
        </p:spPr>
        <p:txBody>
          <a:bodyPr anchor="ctr"/>
          <a:lstStyle/>
          <a:p>
            <a:pPr marL="360363" indent="-360363" algn="l">
              <a:lnSpc>
                <a:spcPct val="120000"/>
              </a:lnSpc>
              <a:spcBef>
                <a:spcPct val="20000"/>
              </a:spcBef>
              <a:buFontTx/>
              <a:buChar char="•"/>
            </a:pPr>
            <a:r>
              <a:rPr lang="en-GB" altLang="ja-JP" sz="3600" dirty="0">
                <a:ea typeface="ＭＳ Ｐゴシック" pitchFamily="34" charset="-128"/>
              </a:rPr>
              <a:t>… effective systems of risk management and internal controls,</a:t>
            </a:r>
          </a:p>
          <a:p>
            <a:pPr marL="360363" indent="-360363" algn="l">
              <a:lnSpc>
                <a:spcPct val="120000"/>
              </a:lnSpc>
              <a:spcBef>
                <a:spcPct val="20000"/>
              </a:spcBef>
              <a:buFontTx/>
              <a:buChar char="•"/>
            </a:pPr>
            <a:r>
              <a:rPr lang="en-GB" altLang="ja-JP" sz="3600" dirty="0">
                <a:ea typeface="ＭＳ Ｐゴシック" pitchFamily="34" charset="-128"/>
              </a:rPr>
              <a:t>including … risk management, compliance, actuarial matters and internal audit</a:t>
            </a:r>
          </a:p>
        </p:txBody>
      </p:sp>
      <p:sp>
        <p:nvSpPr>
          <p:cNvPr id="716806" name="Rectangle 6"/>
          <p:cNvSpPr>
            <a:spLocks noGrp="1" noChangeArrowheads="1"/>
          </p:cNvSpPr>
          <p:nvPr>
            <p:ph type="title"/>
          </p:nvPr>
        </p:nvSpPr>
        <p:spPr>
          <a:noFill/>
          <a:ln/>
        </p:spPr>
        <p:txBody>
          <a:bodyPr/>
          <a:lstStyle/>
          <a:p>
            <a:r>
              <a:rPr lang="en-GB" altLang="ja-JP" dirty="0" smtClean="0">
                <a:ea typeface="ＭＳ Ｐゴシック" pitchFamily="34" charset="-128"/>
              </a:rPr>
              <a:t>A-2. Risk </a:t>
            </a:r>
            <a:r>
              <a:rPr lang="en-GB" altLang="ja-JP" dirty="0">
                <a:ea typeface="ＭＳ Ｐゴシック" pitchFamily="34" charset="-128"/>
              </a:rPr>
              <a:t>Management and Internal Control (1)</a:t>
            </a:r>
            <a:endParaRPr lang="en-GB" dirty="0"/>
          </a:p>
        </p:txBody>
      </p:sp>
      <p:sp>
        <p:nvSpPr>
          <p:cNvPr id="5"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168184046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2" name="Rectangle 4"/>
          <p:cNvSpPr>
            <a:spLocks noGrp="1" noChangeArrowheads="1"/>
          </p:cNvSpPr>
          <p:nvPr>
            <p:ph type="title"/>
          </p:nvPr>
        </p:nvSpPr>
        <p:spPr>
          <a:noFill/>
          <a:ln/>
        </p:spPr>
        <p:txBody>
          <a:bodyPr/>
          <a:lstStyle/>
          <a:p>
            <a:r>
              <a:rPr lang="en-GB" altLang="ja-JP" dirty="0" smtClean="0">
                <a:ea typeface="ＭＳ Ｐゴシック" pitchFamily="34" charset="-128"/>
              </a:rPr>
              <a:t>A-3. Risk </a:t>
            </a:r>
            <a:r>
              <a:rPr lang="en-GB" altLang="ja-JP" dirty="0">
                <a:ea typeface="ＭＳ Ｐゴシック" pitchFamily="34" charset="-128"/>
              </a:rPr>
              <a:t>Management and Internal Control (2)</a:t>
            </a:r>
            <a:endParaRPr lang="en-GB" dirty="0"/>
          </a:p>
        </p:txBody>
      </p:sp>
      <p:sp>
        <p:nvSpPr>
          <p:cNvPr id="718853" name="Rectangle 5"/>
          <p:cNvSpPr>
            <a:spLocks noChangeArrowheads="1"/>
          </p:cNvSpPr>
          <p:nvPr/>
        </p:nvSpPr>
        <p:spPr bwMode="auto">
          <a:xfrm>
            <a:off x="1524000" y="1676400"/>
            <a:ext cx="7239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42950" lvl="1" indent="-285750" algn="l">
              <a:lnSpc>
                <a:spcPct val="90000"/>
              </a:lnSpc>
              <a:spcBef>
                <a:spcPct val="20000"/>
              </a:spcBef>
              <a:buFont typeface="Arial" charset="0"/>
              <a:buChar char="–"/>
            </a:pPr>
            <a:r>
              <a:rPr lang="en-GB" altLang="ja-JP" b="1" u="sng" dirty="0">
                <a:solidFill>
                  <a:srgbClr val="0000FF"/>
                </a:solidFill>
                <a:ea typeface="ＭＳ Ｐゴシック" pitchFamily="34" charset="-128"/>
              </a:rPr>
              <a:t>Risk Management:</a:t>
            </a:r>
            <a:r>
              <a:rPr lang="en-GB" altLang="ja-JP" dirty="0">
                <a:ea typeface="ＭＳ Ｐゴシック" pitchFamily="34" charset="-128"/>
              </a:rPr>
              <a:t> </a:t>
            </a:r>
            <a:r>
              <a:rPr lang="en-GB" altLang="ja-JP" sz="2000" dirty="0">
                <a:ea typeface="ＭＳ Ｐゴシック" pitchFamily="34" charset="-128"/>
              </a:rPr>
              <a:t>identify, assess, monitor, manage and report its key risks in a timely way (</a:t>
            </a:r>
            <a:r>
              <a:rPr lang="en-GB" altLang="ja-JP" sz="2000" dirty="0" err="1">
                <a:ea typeface="ＭＳ Ｐゴシック" pitchFamily="34" charset="-128"/>
              </a:rPr>
              <a:t>Std</a:t>
            </a:r>
            <a:r>
              <a:rPr lang="en-GB" altLang="ja-JP" sz="2000" dirty="0">
                <a:ea typeface="ＭＳ Ｐゴシック" pitchFamily="34" charset="-128"/>
              </a:rPr>
              <a:t> 8.3)</a:t>
            </a:r>
          </a:p>
          <a:p>
            <a:pPr marL="742950" lvl="1" indent="-285750" algn="l">
              <a:lnSpc>
                <a:spcPct val="90000"/>
              </a:lnSpc>
              <a:spcBef>
                <a:spcPct val="20000"/>
              </a:spcBef>
              <a:buFont typeface="Arial" charset="0"/>
              <a:buChar char="–"/>
            </a:pPr>
            <a:r>
              <a:rPr lang="en-GB" altLang="ja-JP" b="1" u="sng" dirty="0">
                <a:solidFill>
                  <a:srgbClr val="0000FF"/>
                </a:solidFill>
                <a:ea typeface="ＭＳ Ｐゴシック" pitchFamily="34" charset="-128"/>
              </a:rPr>
              <a:t>Compliance:</a:t>
            </a:r>
            <a:r>
              <a:rPr lang="en-GB" altLang="ja-JP" dirty="0">
                <a:ea typeface="ＭＳ Ｐゴシック" pitchFamily="34" charset="-128"/>
              </a:rPr>
              <a:t> </a:t>
            </a:r>
            <a:r>
              <a:rPr lang="en-GB" altLang="ja-JP" sz="2000" dirty="0">
                <a:ea typeface="ＭＳ Ｐゴシック" pitchFamily="34" charset="-128"/>
              </a:rPr>
              <a:t>meet legal and regulatory obligations … culture of compliance and integrity (</a:t>
            </a:r>
            <a:r>
              <a:rPr lang="en-GB" altLang="ja-JP" sz="2000" dirty="0" err="1">
                <a:ea typeface="ＭＳ Ｐゴシック" pitchFamily="34" charset="-128"/>
              </a:rPr>
              <a:t>Std</a:t>
            </a:r>
            <a:r>
              <a:rPr lang="en-GB" altLang="ja-JP" sz="2000" dirty="0">
                <a:ea typeface="ＭＳ Ｐゴシック" pitchFamily="34" charset="-128"/>
              </a:rPr>
              <a:t> 8.4)</a:t>
            </a:r>
          </a:p>
          <a:p>
            <a:pPr marL="742950" lvl="1" indent="-285750" algn="l">
              <a:lnSpc>
                <a:spcPct val="90000"/>
              </a:lnSpc>
              <a:spcBef>
                <a:spcPct val="20000"/>
              </a:spcBef>
              <a:buFont typeface="Arial" charset="0"/>
              <a:buChar char="–"/>
            </a:pPr>
            <a:r>
              <a:rPr lang="en-GB" altLang="ja-JP" b="1" u="sng" dirty="0">
                <a:solidFill>
                  <a:srgbClr val="0000FF"/>
                </a:solidFill>
                <a:ea typeface="ＭＳ Ｐゴシック" pitchFamily="34" charset="-128"/>
              </a:rPr>
              <a:t>Actuarial:</a:t>
            </a:r>
            <a:r>
              <a:rPr lang="en-GB" altLang="ja-JP" dirty="0">
                <a:ea typeface="ＭＳ Ｐゴシック" pitchFamily="34" charset="-128"/>
              </a:rPr>
              <a:t> </a:t>
            </a:r>
            <a:r>
              <a:rPr lang="en-GB" altLang="ja-JP" sz="2000" dirty="0">
                <a:ea typeface="ＭＳ Ｐゴシック" pitchFamily="34" charset="-128"/>
              </a:rPr>
              <a:t>evaluate and provide advice … technical provisions, premium and pricing activities … (</a:t>
            </a:r>
            <a:r>
              <a:rPr lang="en-GB" altLang="ja-JP" sz="2000" dirty="0" err="1">
                <a:ea typeface="ＭＳ Ｐゴシック" pitchFamily="34" charset="-128"/>
              </a:rPr>
              <a:t>Std</a:t>
            </a:r>
            <a:r>
              <a:rPr lang="en-GB" altLang="ja-JP" sz="2000" dirty="0">
                <a:ea typeface="ＭＳ Ｐゴシック" pitchFamily="34" charset="-128"/>
              </a:rPr>
              <a:t> 8.5)</a:t>
            </a:r>
          </a:p>
          <a:p>
            <a:pPr marL="742950" lvl="1" indent="-285750" algn="l">
              <a:lnSpc>
                <a:spcPct val="90000"/>
              </a:lnSpc>
              <a:spcBef>
                <a:spcPct val="20000"/>
              </a:spcBef>
              <a:buFont typeface="Arial" charset="0"/>
              <a:buChar char="–"/>
            </a:pPr>
            <a:r>
              <a:rPr lang="en-GB" altLang="ja-JP" b="1" u="sng" dirty="0">
                <a:solidFill>
                  <a:srgbClr val="0000FF"/>
                </a:solidFill>
                <a:ea typeface="ＭＳ Ｐゴシック" pitchFamily="34" charset="-128"/>
              </a:rPr>
              <a:t>Internal Audit:</a:t>
            </a:r>
            <a:r>
              <a:rPr lang="en-GB" altLang="ja-JP" dirty="0">
                <a:ea typeface="ＭＳ Ｐゴシック" pitchFamily="34" charset="-128"/>
              </a:rPr>
              <a:t> </a:t>
            </a:r>
            <a:r>
              <a:rPr lang="en-GB" altLang="ja-JP" sz="2000" dirty="0">
                <a:ea typeface="ＭＳ Ｐゴシック" pitchFamily="34" charset="-128"/>
              </a:rPr>
              <a:t>provide Board with independent assurance in respect of the insurer’s governance      (</a:t>
            </a:r>
            <a:r>
              <a:rPr lang="en-GB" altLang="ja-JP" sz="2000" dirty="0" err="1">
                <a:ea typeface="ＭＳ Ｐゴシック" pitchFamily="34" charset="-128"/>
              </a:rPr>
              <a:t>Std</a:t>
            </a:r>
            <a:r>
              <a:rPr lang="en-GB" altLang="ja-JP" sz="2000" dirty="0">
                <a:ea typeface="ＭＳ Ｐゴシック" pitchFamily="34" charset="-128"/>
              </a:rPr>
              <a:t> 8.6)</a:t>
            </a:r>
          </a:p>
          <a:p>
            <a:pPr marL="342900" indent="-342900" algn="l">
              <a:lnSpc>
                <a:spcPct val="90000"/>
              </a:lnSpc>
              <a:spcBef>
                <a:spcPct val="20000"/>
              </a:spcBef>
              <a:buFontTx/>
              <a:buChar char="•"/>
            </a:pPr>
            <a:endParaRPr lang="en-GB" altLang="ja-JP" dirty="0">
              <a:ea typeface="ＭＳ Ｐゴシック" pitchFamily="34" charset="-128"/>
            </a:endParaRPr>
          </a:p>
          <a:p>
            <a:pPr marL="342900" indent="-342900" algn="l">
              <a:lnSpc>
                <a:spcPct val="90000"/>
              </a:lnSpc>
              <a:spcBef>
                <a:spcPct val="20000"/>
              </a:spcBef>
              <a:buFontTx/>
              <a:buChar char="•"/>
            </a:pPr>
            <a:r>
              <a:rPr lang="en-GB" altLang="ja-JP" dirty="0">
                <a:ea typeface="ＭＳ Ｐゴシック" pitchFamily="34" charset="-128"/>
              </a:rPr>
              <a:t>In order to function properly, the control functions need authority, independence and resources  (</a:t>
            </a:r>
            <a:r>
              <a:rPr lang="en-GB" altLang="ja-JP" dirty="0" err="1">
                <a:ea typeface="ＭＳ Ｐゴシック" pitchFamily="34" charset="-128"/>
              </a:rPr>
              <a:t>Std</a:t>
            </a:r>
            <a:r>
              <a:rPr lang="en-GB" altLang="ja-JP" dirty="0">
                <a:ea typeface="ＭＳ Ｐゴシック" pitchFamily="34" charset="-128"/>
              </a:rPr>
              <a:t> 8.2)</a:t>
            </a:r>
          </a:p>
        </p:txBody>
      </p:sp>
      <p:sp>
        <p:nvSpPr>
          <p:cNvPr id="5"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65045855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600200" y="3708400"/>
            <a:ext cx="7010400" cy="1219200"/>
          </a:xfrm>
          <a:prstGeom prst="rect">
            <a:avLst/>
          </a:prstGeom>
          <a:solidFill>
            <a:srgbClr val="CCEC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710658" name="Rectangle 2"/>
          <p:cNvSpPr>
            <a:spLocks noGrp="1" noChangeArrowheads="1"/>
          </p:cNvSpPr>
          <p:nvPr>
            <p:ph type="title"/>
          </p:nvPr>
        </p:nvSpPr>
        <p:spPr/>
        <p:txBody>
          <a:bodyPr/>
          <a:lstStyle/>
          <a:p>
            <a:r>
              <a:rPr lang="en-GB" altLang="ja-JP" dirty="0" smtClean="0">
                <a:ea typeface="ＭＳ Ｐゴシック" pitchFamily="34" charset="-128"/>
              </a:rPr>
              <a:t>A-4. ICPs on risk management</a:t>
            </a:r>
            <a:endParaRPr lang="en-GB" dirty="0"/>
          </a:p>
        </p:txBody>
      </p:sp>
      <p:sp>
        <p:nvSpPr>
          <p:cNvPr id="5" name="Content Placeholder 2"/>
          <p:cNvSpPr txBox="1">
            <a:spLocks/>
          </p:cNvSpPr>
          <p:nvPr/>
        </p:nvSpPr>
        <p:spPr bwMode="auto">
          <a:xfrm>
            <a:off x="1676400" y="1676400"/>
            <a:ext cx="7239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ü"/>
              <a:defRPr sz="2000">
                <a:solidFill>
                  <a:schemeClr val="tx1"/>
                </a:solidFill>
                <a:latin typeface="+mn-lt"/>
              </a:defRPr>
            </a:lvl3pPr>
            <a:lvl4pPr marL="1600200" indent="-228600" algn="l" rtl="0" fontAlgn="base">
              <a:spcBef>
                <a:spcPct val="20000"/>
              </a:spcBef>
              <a:spcAft>
                <a:spcPct val="0"/>
              </a:spcAft>
              <a:buFont typeface="Arial" charset="0"/>
              <a:buChar char="»"/>
              <a:defRPr sz="1600">
                <a:solidFill>
                  <a:schemeClr val="tx1"/>
                </a:solidFill>
                <a:latin typeface="+mn-lt"/>
              </a:defRPr>
            </a:lvl4pPr>
            <a:lvl5pPr marL="2057400" indent="-228600" algn="l" rtl="0" fontAlgn="base">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a:lstStyle>
          <a:p>
            <a:pPr>
              <a:spcBef>
                <a:spcPts val="10000"/>
              </a:spcBef>
            </a:pPr>
            <a:r>
              <a:rPr lang="en-GB" dirty="0" smtClean="0"/>
              <a:t>ICP 8: Risk management and internal controls</a:t>
            </a:r>
            <a:endParaRPr lang="en-GB" sz="1200" dirty="0" smtClean="0"/>
          </a:p>
          <a:p>
            <a:pPr>
              <a:spcBef>
                <a:spcPts val="10000"/>
              </a:spcBef>
            </a:pPr>
            <a:r>
              <a:rPr lang="en-GB" dirty="0" smtClean="0"/>
              <a:t>ICP 16: Enterprise risk management for solvency purposes</a:t>
            </a:r>
          </a:p>
        </p:txBody>
      </p:sp>
      <p:sp>
        <p:nvSpPr>
          <p:cNvPr id="8" name="Rectangle 7"/>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245966869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title"/>
          </p:nvPr>
        </p:nvSpPr>
        <p:spPr/>
        <p:txBody>
          <a:bodyPr/>
          <a:lstStyle/>
          <a:p>
            <a:pPr>
              <a:defRPr/>
            </a:pPr>
            <a:r>
              <a:rPr lang="en-US" dirty="0" smtClean="0"/>
              <a:t>A-5. ERM (for solvency purposes) core principle</a:t>
            </a:r>
            <a:endParaRPr lang="en-GB" dirty="0"/>
          </a:p>
        </p:txBody>
      </p:sp>
      <p:sp>
        <p:nvSpPr>
          <p:cNvPr id="12293" name="Rectangle 3"/>
          <p:cNvSpPr>
            <a:spLocks noGrp="1" noChangeArrowheads="1"/>
          </p:cNvSpPr>
          <p:nvPr>
            <p:ph type="body" idx="1"/>
          </p:nvPr>
        </p:nvSpPr>
        <p:spPr>
          <a:xfrm>
            <a:off x="1524000" y="1447800"/>
            <a:ext cx="7239000" cy="5005536"/>
          </a:xfrm>
        </p:spPr>
        <p:txBody>
          <a:bodyPr/>
          <a:lstStyle/>
          <a:p>
            <a:r>
              <a:rPr lang="en-US" dirty="0" smtClean="0"/>
              <a:t>ICP16</a:t>
            </a:r>
            <a:r>
              <a:rPr lang="en-US" sz="2000" dirty="0" smtClean="0"/>
              <a:t>: “</a:t>
            </a:r>
            <a:r>
              <a:rPr lang="en-US" sz="2000" b="1" i="1" dirty="0" smtClean="0"/>
              <a:t>The supervisor establishes enterprise risk management requirements for solvency purposes that require insurers to address all relevant and material risks</a:t>
            </a:r>
          </a:p>
          <a:p>
            <a:r>
              <a:rPr lang="en-US" sz="2000" dirty="0" smtClean="0"/>
              <a:t>Applies to insurance legal entities and any risks posed by non-insurance entities on insurance groups</a:t>
            </a:r>
          </a:p>
          <a:p>
            <a:r>
              <a:rPr lang="en-US" sz="2000" dirty="0" smtClean="0"/>
              <a:t>Requirement for identification and quantification of risk, including documentation</a:t>
            </a:r>
          </a:p>
          <a:p>
            <a:r>
              <a:rPr lang="en-US" sz="2000" dirty="0" smtClean="0"/>
              <a:t>Active enterprise risk management policy</a:t>
            </a:r>
          </a:p>
          <a:p>
            <a:r>
              <a:rPr lang="en-US" sz="2000" dirty="0" smtClean="0"/>
              <a:t>A risk tolerance statement and other evidence of consistency of measurement of risk</a:t>
            </a:r>
          </a:p>
          <a:p>
            <a:r>
              <a:rPr lang="en-US" sz="2000" dirty="0" smtClean="0"/>
              <a:t>A responsive risk management framework</a:t>
            </a:r>
          </a:p>
          <a:p>
            <a:r>
              <a:rPr lang="en-US" sz="2000" dirty="0" smtClean="0"/>
              <a:t>Own risk and solvency assessment (ORSA)</a:t>
            </a:r>
          </a:p>
          <a:p>
            <a:r>
              <a:rPr lang="en-US" sz="2000" dirty="0" smtClean="0"/>
              <a:t>Active supervision</a:t>
            </a:r>
          </a:p>
          <a:p>
            <a:endParaRPr lang="en-GB" sz="2000" dirty="0" smtClean="0"/>
          </a:p>
        </p:txBody>
      </p:sp>
      <p:sp>
        <p:nvSpPr>
          <p:cNvPr id="7" name="Rectangle 6"/>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23855644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p:txBody>
          <a:bodyPr/>
          <a:lstStyle/>
          <a:p>
            <a:r>
              <a:rPr lang="en-GB" altLang="ja-JP" dirty="0">
                <a:ea typeface="ＭＳ Ｐゴシック" pitchFamily="34" charset="-128"/>
              </a:rPr>
              <a:t>Agenda</a:t>
            </a:r>
            <a:endParaRPr lang="en-GB" dirty="0"/>
          </a:p>
        </p:txBody>
      </p:sp>
      <p:sp>
        <p:nvSpPr>
          <p:cNvPr id="692227" name="Rectangle 3"/>
          <p:cNvSpPr>
            <a:spLocks noGrp="1" noChangeArrowheads="1"/>
          </p:cNvSpPr>
          <p:nvPr>
            <p:ph type="body" idx="1"/>
          </p:nvPr>
        </p:nvSpPr>
        <p:spPr/>
        <p:txBody>
          <a:bodyPr/>
          <a:lstStyle/>
          <a:p>
            <a:pPr marL="711200" indent="-711200">
              <a:spcBef>
                <a:spcPts val="3000"/>
              </a:spcBef>
              <a:buFontTx/>
              <a:buAutoNum type="romanUcPeriod"/>
            </a:pPr>
            <a:r>
              <a:rPr lang="en-GB" altLang="ja-JP" dirty="0" smtClean="0">
                <a:ea typeface="ＭＳ Ｐゴシック" pitchFamily="34" charset="-128"/>
              </a:rPr>
              <a:t>Overview</a:t>
            </a:r>
            <a:endParaRPr lang="en-GB" altLang="ja-JP" dirty="0">
              <a:ea typeface="ＭＳ Ｐゴシック" pitchFamily="34" charset="-128"/>
            </a:endParaRPr>
          </a:p>
          <a:p>
            <a:pPr marL="711200" indent="-711200">
              <a:spcBef>
                <a:spcPts val="3000"/>
              </a:spcBef>
              <a:buFontTx/>
              <a:buAutoNum type="romanUcPeriod"/>
            </a:pPr>
            <a:r>
              <a:rPr lang="en-GB" altLang="ja-JP" dirty="0" smtClean="0">
                <a:ea typeface="ＭＳ Ｐゴシック" pitchFamily="34" charset="-128"/>
              </a:rPr>
              <a:t>Real </a:t>
            </a:r>
            <a:r>
              <a:rPr lang="en-GB" altLang="ja-JP" dirty="0">
                <a:ea typeface="ＭＳ Ｐゴシック" pitchFamily="34" charset="-128"/>
              </a:rPr>
              <a:t>Life </a:t>
            </a:r>
            <a:r>
              <a:rPr lang="en-GB" altLang="ja-JP" dirty="0" smtClean="0">
                <a:ea typeface="ＭＳ Ｐゴシック" pitchFamily="34" charset="-128"/>
              </a:rPr>
              <a:t>Example – HIH</a:t>
            </a:r>
            <a:endParaRPr lang="en-GB" altLang="ja-JP" dirty="0">
              <a:ea typeface="ＭＳ Ｐゴシック" pitchFamily="34" charset="-128"/>
            </a:endParaRPr>
          </a:p>
          <a:p>
            <a:pPr marL="711200" indent="-711200">
              <a:spcBef>
                <a:spcPts val="3000"/>
              </a:spcBef>
              <a:buFontTx/>
              <a:buAutoNum type="romanUcPeriod"/>
            </a:pPr>
            <a:r>
              <a:rPr lang="en-GB" altLang="ja-JP" dirty="0" smtClean="0">
                <a:ea typeface="ＭＳ Ｐゴシック" pitchFamily="34" charset="-128"/>
              </a:rPr>
              <a:t>ERM for Solvency Purposes</a:t>
            </a:r>
          </a:p>
          <a:p>
            <a:pPr marL="711200" indent="-711200">
              <a:spcBef>
                <a:spcPts val="3000"/>
              </a:spcBef>
              <a:buFontTx/>
              <a:buAutoNum type="romanUcPeriod"/>
            </a:pPr>
            <a:r>
              <a:rPr lang="en-GB" altLang="ja-JP" dirty="0" smtClean="0">
                <a:ea typeface="ＭＳ Ｐゴシック" pitchFamily="34" charset="-128"/>
              </a:rPr>
              <a:t>ComFrame – Group ERM</a:t>
            </a:r>
          </a:p>
          <a:p>
            <a:pPr marL="711200" indent="-711200">
              <a:spcBef>
                <a:spcPts val="3000"/>
              </a:spcBef>
              <a:buFontTx/>
              <a:buNone/>
            </a:pPr>
            <a:r>
              <a:rPr lang="en-GB" altLang="ja-JP" sz="2200" dirty="0" smtClean="0">
                <a:ea typeface="ＭＳ Ｐゴシック" pitchFamily="34" charset="-128"/>
              </a:rPr>
              <a:t>	Appendix: Details of ICP 8 and 16</a:t>
            </a:r>
            <a:endParaRPr lang="en-GB" sz="2200" dirty="0">
              <a:ea typeface="ＭＳ Ｐゴシック" pitchFamily="34" charset="-12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A-6. ICP16.1 Risk Identification and measurement</a:t>
            </a:r>
            <a:endParaRPr lang="en-GB" dirty="0"/>
          </a:p>
        </p:txBody>
      </p:sp>
      <p:sp>
        <p:nvSpPr>
          <p:cNvPr id="3" name="Content Placeholder 2"/>
          <p:cNvSpPr>
            <a:spLocks noGrp="1"/>
          </p:cNvSpPr>
          <p:nvPr>
            <p:ph idx="1"/>
          </p:nvPr>
        </p:nvSpPr>
        <p:spPr/>
        <p:txBody>
          <a:bodyPr/>
          <a:lstStyle/>
          <a:p>
            <a:r>
              <a:rPr lang="en-US" dirty="0" smtClean="0"/>
              <a:t>The ERM framework must provide for:</a:t>
            </a:r>
          </a:p>
          <a:p>
            <a:pPr lvl="1"/>
            <a:r>
              <a:rPr lang="en-US" dirty="0" smtClean="0"/>
              <a:t>The identification and quantification of risk under a sufficiently wide range of outcomes</a:t>
            </a:r>
          </a:p>
          <a:p>
            <a:pPr lvl="1"/>
            <a:r>
              <a:rPr lang="en-US" dirty="0" smtClean="0"/>
              <a:t>Using techniques appropriate to the nature, scale and complexity of the risks borne by the insurer</a:t>
            </a:r>
          </a:p>
          <a:p>
            <a:pPr lvl="1"/>
            <a:r>
              <a:rPr lang="en-US" dirty="0" smtClean="0"/>
              <a:t>Adequacy for risk and capital management and for solvency purposes</a:t>
            </a:r>
          </a:p>
        </p:txBody>
      </p:sp>
      <p:sp>
        <p:nvSpPr>
          <p:cNvPr id="6" name="Rectangle 5"/>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271718208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A-7. ICP 16.2 and 16.3 – Evidence of the Framework in action</a:t>
            </a:r>
            <a:endParaRPr lang="en-GB" dirty="0"/>
          </a:p>
        </p:txBody>
      </p:sp>
      <p:sp>
        <p:nvSpPr>
          <p:cNvPr id="3" name="Content Placeholder 2"/>
          <p:cNvSpPr>
            <a:spLocks noGrp="1"/>
          </p:cNvSpPr>
          <p:nvPr>
            <p:ph idx="1"/>
          </p:nvPr>
        </p:nvSpPr>
        <p:spPr/>
        <p:txBody>
          <a:bodyPr/>
          <a:lstStyle/>
          <a:p>
            <a:r>
              <a:rPr lang="en-US" dirty="0" smtClean="0"/>
              <a:t>Measurement of risk must be supported by accurate documentation</a:t>
            </a:r>
          </a:p>
          <a:p>
            <a:pPr lvl="1"/>
            <a:r>
              <a:rPr lang="en-US" dirty="0" smtClean="0"/>
              <a:t>Detailed description of risks covered</a:t>
            </a:r>
          </a:p>
          <a:p>
            <a:pPr lvl="1"/>
            <a:r>
              <a:rPr lang="en-US" dirty="0" smtClean="0"/>
              <a:t>Measurement approaches used, plus key assumption</a:t>
            </a:r>
          </a:p>
          <a:p>
            <a:r>
              <a:rPr lang="en-US" dirty="0" smtClean="0"/>
              <a:t>Risk management policy</a:t>
            </a:r>
          </a:p>
          <a:p>
            <a:pPr lvl="1"/>
            <a:r>
              <a:rPr lang="en-US" dirty="0" smtClean="0"/>
              <a:t>Outline of the management of relevant and material categories of risk</a:t>
            </a:r>
          </a:p>
          <a:p>
            <a:pPr lvl="1"/>
            <a:endParaRPr lang="en-GB" dirty="0"/>
          </a:p>
        </p:txBody>
      </p:sp>
      <p:sp>
        <p:nvSpPr>
          <p:cNvPr id="6" name="Rectangle 5"/>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5058757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88640"/>
            <a:ext cx="8108776" cy="990600"/>
          </a:xfrm>
        </p:spPr>
        <p:txBody>
          <a:bodyPr/>
          <a:lstStyle/>
          <a:p>
            <a:r>
              <a:rPr lang="en-US" sz="2800" dirty="0" smtClean="0"/>
              <a:t>A-8. ICP 16.4 to 16.8 – Consistency of measurement and clarity of management process</a:t>
            </a:r>
            <a:endParaRPr lang="en-GB" sz="2800" dirty="0"/>
          </a:p>
        </p:txBody>
      </p:sp>
      <p:sp>
        <p:nvSpPr>
          <p:cNvPr id="3" name="Content Placeholder 2"/>
          <p:cNvSpPr>
            <a:spLocks noGrp="1"/>
          </p:cNvSpPr>
          <p:nvPr>
            <p:ph idx="1"/>
          </p:nvPr>
        </p:nvSpPr>
        <p:spPr/>
        <p:txBody>
          <a:bodyPr/>
          <a:lstStyle/>
          <a:p>
            <a:r>
              <a:rPr lang="en-US" dirty="0" smtClean="0"/>
              <a:t>Clear risk tolerance limits</a:t>
            </a:r>
            <a:r>
              <a:rPr lang="en-GB" dirty="0" smtClean="0"/>
              <a:t>, and relationship with regulatory and economic capital, and processes and methods for monitoring risk</a:t>
            </a:r>
          </a:p>
          <a:p>
            <a:r>
              <a:rPr lang="en-US" dirty="0" smtClean="0"/>
              <a:t>Well-defined ALM policy</a:t>
            </a:r>
          </a:p>
          <a:p>
            <a:r>
              <a:rPr lang="en-US" dirty="0" smtClean="0"/>
              <a:t>Explicit investment policy</a:t>
            </a:r>
          </a:p>
          <a:p>
            <a:r>
              <a:rPr lang="en-US" dirty="0" smtClean="0"/>
              <a:t>Explicit underwriting policy</a:t>
            </a:r>
          </a:p>
          <a:p>
            <a:r>
              <a:rPr lang="en-US" dirty="0" smtClean="0"/>
              <a:t>Clear and detailed risk tolerance statement</a:t>
            </a:r>
            <a:endParaRPr lang="en-US" dirty="0"/>
          </a:p>
        </p:txBody>
      </p:sp>
      <p:sp>
        <p:nvSpPr>
          <p:cNvPr id="6" name="Rectangle 5"/>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215328558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A-9. ICP 16.9 and 16.10 – Risk Responsiveness</a:t>
            </a:r>
            <a:endParaRPr lang="en-GB" dirty="0"/>
          </a:p>
        </p:txBody>
      </p:sp>
      <p:sp>
        <p:nvSpPr>
          <p:cNvPr id="3" name="Content Placeholder 2"/>
          <p:cNvSpPr>
            <a:spLocks noGrp="1"/>
          </p:cNvSpPr>
          <p:nvPr>
            <p:ph idx="1"/>
          </p:nvPr>
        </p:nvSpPr>
        <p:spPr/>
        <p:txBody>
          <a:bodyPr/>
          <a:lstStyle/>
          <a:p>
            <a:r>
              <a:rPr lang="en-US" dirty="0" smtClean="0"/>
              <a:t>ERM framework should be responsive to changes in the risk profile of the insurer</a:t>
            </a:r>
          </a:p>
          <a:p>
            <a:r>
              <a:rPr lang="en-US" dirty="0" smtClean="0"/>
              <a:t>A feedback loop should be incorporated in the framework</a:t>
            </a:r>
          </a:p>
          <a:p>
            <a:pPr lvl="1"/>
            <a:r>
              <a:rPr lang="en-US" dirty="0" smtClean="0"/>
              <a:t>Based on appropriate and good quality information, management processes and objective assessment</a:t>
            </a:r>
          </a:p>
          <a:p>
            <a:pPr lvl="1"/>
            <a:r>
              <a:rPr lang="en-US" dirty="0" smtClean="0"/>
              <a:t>Allows necessary action in a timely manner</a:t>
            </a:r>
          </a:p>
          <a:p>
            <a:pPr lvl="1"/>
            <a:endParaRPr lang="en-GB" dirty="0"/>
          </a:p>
        </p:txBody>
      </p:sp>
      <p:sp>
        <p:nvSpPr>
          <p:cNvPr id="6" name="Rectangle 5"/>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Tree>
    <p:extLst>
      <p:ext uri="{BB962C8B-B14F-4D97-AF65-F5344CB8AC3E}">
        <p14:creationId xmlns:p14="http://schemas.microsoft.com/office/powerpoint/2010/main" val="253214769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A-10. ICP 16.11 to 16.16 – Own Risk and Solvency Assessment (ORSA)</a:t>
            </a:r>
            <a:endParaRPr lang="en-GB" dirty="0"/>
          </a:p>
        </p:txBody>
      </p:sp>
      <p:sp>
        <p:nvSpPr>
          <p:cNvPr id="6" name="Rectangle 5"/>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Appendix: ICPs on Risk Management</a:t>
            </a:r>
            <a:endParaRPr lang="en-GB" sz="1200" dirty="0">
              <a:solidFill>
                <a:srgbClr val="0000FF"/>
              </a:solidFill>
              <a:ea typeface="ＭＳ Ｐゴシック" pitchFamily="34" charset="-128"/>
            </a:endParaRPr>
          </a:p>
        </p:txBody>
      </p:sp>
      <p:sp>
        <p:nvSpPr>
          <p:cNvPr id="8" name="Content Placeholder 1"/>
          <p:cNvSpPr>
            <a:spLocks noGrp="1"/>
          </p:cNvSpPr>
          <p:nvPr>
            <p:ph idx="1"/>
          </p:nvPr>
        </p:nvSpPr>
        <p:spPr>
          <a:xfrm>
            <a:off x="1524000" y="1447800"/>
            <a:ext cx="7239000" cy="4648200"/>
          </a:xfrm>
        </p:spPr>
        <p:txBody>
          <a:bodyPr/>
          <a:lstStyle/>
          <a:p>
            <a:pPr>
              <a:spcBef>
                <a:spcPts val="1800"/>
              </a:spcBef>
            </a:pPr>
            <a:r>
              <a:rPr lang="en-GB" dirty="0" smtClean="0"/>
              <a:t>Assess adequacy of its risk management in relation to current and future solvency</a:t>
            </a:r>
          </a:p>
          <a:p>
            <a:pPr>
              <a:spcBef>
                <a:spcPts val="1800"/>
              </a:spcBef>
            </a:pPr>
            <a:r>
              <a:rPr lang="en-GB" dirty="0" smtClean="0"/>
              <a:t>“Owned” by Board and Senior Management</a:t>
            </a:r>
          </a:p>
          <a:p>
            <a:pPr>
              <a:spcBef>
                <a:spcPts val="1800"/>
              </a:spcBef>
            </a:pPr>
            <a:r>
              <a:rPr lang="en-GB" dirty="0" smtClean="0"/>
              <a:t>Encompasses all reasonably foreseeable and relevant material risks</a:t>
            </a:r>
          </a:p>
          <a:p>
            <a:pPr>
              <a:spcBef>
                <a:spcPts val="1800"/>
              </a:spcBef>
            </a:pPr>
            <a:r>
              <a:rPr lang="en-GB" dirty="0" smtClean="0"/>
              <a:t>Economic and regulatory capital</a:t>
            </a:r>
          </a:p>
          <a:p>
            <a:pPr>
              <a:spcBef>
                <a:spcPts val="1800"/>
              </a:spcBef>
            </a:pPr>
            <a:r>
              <a:rPr lang="en-GB" dirty="0" smtClean="0"/>
              <a:t>Continuity analysis</a:t>
            </a:r>
          </a:p>
        </p:txBody>
      </p:sp>
    </p:spTree>
    <p:extLst>
      <p:ext uri="{BB962C8B-B14F-4D97-AF65-F5344CB8AC3E}">
        <p14:creationId xmlns:p14="http://schemas.microsoft.com/office/powerpoint/2010/main" val="67054022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a:noFill/>
        </p:spPr>
        <p:txBody>
          <a:bodyPr rIns="18000"/>
          <a:lstStyle/>
          <a:p>
            <a:r>
              <a:rPr lang="en-GB" altLang="ja-JP" dirty="0">
                <a:ea typeface="ＭＳ Ｐゴシック" pitchFamily="34" charset="-128"/>
              </a:rPr>
              <a:t>I-1. </a:t>
            </a:r>
            <a:r>
              <a:rPr lang="en-GB" altLang="ja-JP" dirty="0" smtClean="0">
                <a:ea typeface="ＭＳ Ｐゴシック" pitchFamily="34" charset="-128"/>
              </a:rPr>
              <a:t>What is risk management and why? </a:t>
            </a:r>
            <a:endParaRPr lang="en-GB" dirty="0"/>
          </a:p>
        </p:txBody>
      </p:sp>
      <p:sp>
        <p:nvSpPr>
          <p:cNvPr id="2" name="Content Placeholder 1"/>
          <p:cNvSpPr>
            <a:spLocks noGrp="1"/>
          </p:cNvSpPr>
          <p:nvPr>
            <p:ph idx="1"/>
          </p:nvPr>
        </p:nvSpPr>
        <p:spPr/>
        <p:txBody>
          <a:bodyPr/>
          <a:lstStyle/>
          <a:p>
            <a:r>
              <a:rPr lang="en-GB" dirty="0" smtClean="0">
                <a:solidFill>
                  <a:srgbClr val="0000FF"/>
                </a:solidFill>
              </a:rPr>
              <a:t>Risk management</a:t>
            </a:r>
          </a:p>
          <a:p>
            <a:pPr lvl="1"/>
            <a:r>
              <a:rPr lang="en-GB" dirty="0" smtClean="0"/>
              <a:t>process that management takes to assess and control the impact of past and future events that are detrimental</a:t>
            </a:r>
          </a:p>
          <a:p>
            <a:pPr lvl="1"/>
            <a:r>
              <a:rPr lang="en-GB" dirty="0" smtClean="0"/>
              <a:t>Particularly important to insurers</a:t>
            </a:r>
          </a:p>
          <a:p>
            <a:pPr lvl="1"/>
            <a:endParaRPr lang="en-GB" dirty="0" smtClean="0"/>
          </a:p>
          <a:p>
            <a:r>
              <a:rPr lang="en-GB" dirty="0" smtClean="0"/>
              <a:t>Triggered global financial crisis</a:t>
            </a:r>
          </a:p>
          <a:p>
            <a:pPr lvl="1"/>
            <a:r>
              <a:rPr lang="en-GB" dirty="0" smtClean="0"/>
              <a:t>“Result of a failure of risk manage-            </a:t>
            </a:r>
            <a:r>
              <a:rPr lang="en-GB" dirty="0" err="1" smtClean="0"/>
              <a:t>ment</a:t>
            </a:r>
            <a:r>
              <a:rPr lang="en-GB" dirty="0" smtClean="0"/>
              <a:t> on a colossal scale” Robert </a:t>
            </a:r>
            <a:r>
              <a:rPr lang="en-GB" dirty="0" err="1" smtClean="0"/>
              <a:t>Hartwig</a:t>
            </a:r>
            <a:endParaRPr lang="en-GB" dirty="0" smtClean="0"/>
          </a:p>
          <a:p>
            <a:pPr lvl="1"/>
            <a:r>
              <a:rPr lang="en-GB" dirty="0" smtClean="0"/>
              <a:t>“AIG’s trouble was directly related to failure of internal risk management” Hank Greenberg</a:t>
            </a:r>
          </a:p>
        </p:txBody>
      </p:sp>
      <p:pic>
        <p:nvPicPr>
          <p:cNvPr id="8" name="Picture 4" descr="North America Issue Cover for Sep 20th 20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2793745"/>
            <a:ext cx="1600200" cy="210426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rgbClr val="0000FF"/>
                </a:solidFill>
                <a:ea typeface="ＭＳ Ｐゴシック" pitchFamily="34" charset="-128"/>
              </a:rPr>
              <a:t>Overview</a:t>
            </a:r>
            <a:endParaRPr lang="en-GB" altLang="ja-JP" sz="1200" dirty="0">
              <a:solidFill>
                <a:srgbClr val="0000FF"/>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a:noFill/>
        </p:spPr>
        <p:txBody>
          <a:bodyPr rIns="18000"/>
          <a:lstStyle/>
          <a:p>
            <a:r>
              <a:rPr lang="en-GB" altLang="ja-JP" dirty="0" smtClean="0">
                <a:ea typeface="ＭＳ Ｐゴシック" pitchFamily="34" charset="-128"/>
              </a:rPr>
              <a:t>I-2. Relevant international standards</a:t>
            </a:r>
            <a:endParaRPr lang="en-GB" dirty="0"/>
          </a:p>
        </p:txBody>
      </p:sp>
      <p:sp>
        <p:nvSpPr>
          <p:cNvPr id="695300"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rgbClr val="0000FF"/>
                </a:solidFill>
                <a:ea typeface="ＭＳ Ｐゴシック" pitchFamily="34" charset="-128"/>
              </a:rPr>
              <a:t>Overview</a:t>
            </a:r>
            <a:endParaRPr lang="en-GB" altLang="ja-JP" sz="1200" dirty="0">
              <a:solidFill>
                <a:srgbClr val="0000FF"/>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bg2"/>
                </a:solidFill>
                <a:ea typeface="ＭＳ Ｐゴシック" pitchFamily="34" charset="-128"/>
              </a:rPr>
              <a:t>Real Life Example – HIH</a:t>
            </a:r>
            <a:endParaRPr lang="en-GB" altLang="ja-JP" sz="1200" dirty="0">
              <a:solidFill>
                <a:schemeClr val="bg2"/>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sp>
        <p:nvSpPr>
          <p:cNvPr id="3" name="Content Placeholder 2"/>
          <p:cNvSpPr>
            <a:spLocks noGrp="1"/>
          </p:cNvSpPr>
          <p:nvPr>
            <p:ph idx="1"/>
          </p:nvPr>
        </p:nvSpPr>
        <p:spPr/>
        <p:txBody>
          <a:bodyPr/>
          <a:lstStyle/>
          <a:p>
            <a:r>
              <a:rPr lang="en-GB" dirty="0" smtClean="0">
                <a:solidFill>
                  <a:srgbClr val="0000FF"/>
                </a:solidFill>
              </a:rPr>
              <a:t>ICP 8: Risk management and internal controls</a:t>
            </a:r>
          </a:p>
          <a:p>
            <a:pPr lvl="1"/>
            <a:r>
              <a:rPr lang="en-GB" i="1" dirty="0" smtClean="0"/>
              <a:t>Importance of independent control functions</a:t>
            </a:r>
          </a:p>
          <a:p>
            <a:endParaRPr lang="en-GB" sz="1200" dirty="0" smtClean="0">
              <a:solidFill>
                <a:schemeClr val="accent2"/>
              </a:solidFill>
            </a:endParaRPr>
          </a:p>
          <a:p>
            <a:r>
              <a:rPr lang="en-GB" dirty="0" smtClean="0">
                <a:solidFill>
                  <a:srgbClr val="0000FF"/>
                </a:solidFill>
              </a:rPr>
              <a:t>ICP 16: Enterprise risk management for solvency purposes</a:t>
            </a:r>
          </a:p>
          <a:p>
            <a:pPr lvl="1"/>
            <a:r>
              <a:rPr lang="en-GB" i="1" dirty="0" smtClean="0"/>
              <a:t>Provide framework for all relevant and material risks</a:t>
            </a:r>
          </a:p>
          <a:p>
            <a:pPr lvl="1"/>
            <a:endParaRPr lang="en-GB" sz="1200" dirty="0" smtClean="0">
              <a:solidFill>
                <a:schemeClr val="accent2"/>
              </a:solidFill>
            </a:endParaRPr>
          </a:p>
          <a:p>
            <a:r>
              <a:rPr lang="en-GB" dirty="0" smtClean="0">
                <a:solidFill>
                  <a:srgbClr val="0000FF"/>
                </a:solidFill>
              </a:rPr>
              <a:t>ComFrame M2E2: Group ERM</a:t>
            </a:r>
          </a:p>
          <a:p>
            <a:pPr lvl="1"/>
            <a:r>
              <a:rPr lang="en-GB" i="1" dirty="0" smtClean="0"/>
              <a:t>IAIG relevant issues on group ERM</a:t>
            </a:r>
            <a:endParaRPr lang="en-GB" i="1" dirty="0"/>
          </a:p>
        </p:txBody>
      </p:sp>
    </p:spTree>
    <p:extLst>
      <p:ext uri="{BB962C8B-B14F-4D97-AF65-F5344CB8AC3E}">
        <p14:creationId xmlns:p14="http://schemas.microsoft.com/office/powerpoint/2010/main" val="395160630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ja-JP" dirty="0" smtClean="0">
                <a:ea typeface="ＭＳ Ｐゴシック" pitchFamily="34" charset="-128"/>
              </a:rPr>
              <a:t>II-1. </a:t>
            </a:r>
            <a:r>
              <a:rPr lang="en-GB" altLang="ja-JP" dirty="0">
                <a:ea typeface="ＭＳ Ｐゴシック" pitchFamily="34" charset="-128"/>
              </a:rPr>
              <a:t>What is HIH?</a:t>
            </a:r>
            <a:endParaRPr lang="en-GB" dirty="0"/>
          </a:p>
        </p:txBody>
      </p:sp>
      <p:sp>
        <p:nvSpPr>
          <p:cNvPr id="705541" name="Rectangle 5"/>
          <p:cNvSpPr>
            <a:spLocks noGrp="1" noChangeArrowheads="1"/>
          </p:cNvSpPr>
          <p:nvPr>
            <p:ph type="body" idx="1"/>
          </p:nvPr>
        </p:nvSpPr>
        <p:spPr>
          <a:xfrm>
            <a:off x="1524000" y="1447799"/>
            <a:ext cx="7239000" cy="4830763"/>
          </a:xfrm>
        </p:spPr>
        <p:txBody>
          <a:bodyPr/>
          <a:lstStyle/>
          <a:p>
            <a:pPr>
              <a:spcBef>
                <a:spcPts val="1000"/>
              </a:spcBef>
            </a:pPr>
            <a:r>
              <a:rPr lang="en-GB" dirty="0"/>
              <a:t>Australia’s </a:t>
            </a:r>
            <a:r>
              <a:rPr lang="en-GB" altLang="ja-JP" dirty="0">
                <a:ea typeface="ＭＳ Ｐゴシック" pitchFamily="34" charset="-128"/>
              </a:rPr>
              <a:t>seco</a:t>
            </a:r>
            <a:r>
              <a:rPr lang="en-GB" dirty="0"/>
              <a:t>nd largest non-life insurer</a:t>
            </a:r>
          </a:p>
          <a:p>
            <a:pPr lvl="1">
              <a:spcBef>
                <a:spcPts val="1000"/>
              </a:spcBef>
            </a:pPr>
            <a:r>
              <a:rPr lang="en-GB" dirty="0"/>
              <a:t>Workers comp., liability and indemnity</a:t>
            </a:r>
          </a:p>
          <a:p>
            <a:pPr lvl="1">
              <a:spcBef>
                <a:spcPts val="1000"/>
              </a:spcBef>
            </a:pPr>
            <a:r>
              <a:rPr lang="en-GB" dirty="0"/>
              <a:t>In Australia, UK and California (</a:t>
            </a:r>
            <a:r>
              <a:rPr lang="en-GB" dirty="0" smtClean="0"/>
              <a:t>USA)</a:t>
            </a:r>
            <a:endParaRPr lang="en-GB" dirty="0" smtClean="0">
              <a:ea typeface="ＭＳ Ｐゴシック" pitchFamily="34" charset="-128"/>
            </a:endParaRPr>
          </a:p>
          <a:p>
            <a:pPr lvl="1">
              <a:spcBef>
                <a:spcPts val="1000"/>
              </a:spcBef>
            </a:pPr>
            <a:r>
              <a:rPr lang="en-GB" dirty="0" smtClean="0"/>
              <a:t>In </a:t>
            </a:r>
            <a:r>
              <a:rPr lang="en-GB" dirty="0"/>
              <a:t>late 1990s, </a:t>
            </a:r>
            <a:r>
              <a:rPr lang="en-GB" dirty="0" smtClean="0"/>
              <a:t>assets </a:t>
            </a:r>
            <a:r>
              <a:rPr lang="en-GB" dirty="0"/>
              <a:t>of A$7 billion, revenue of A$4 billion </a:t>
            </a:r>
            <a:r>
              <a:rPr lang="en-GB" dirty="0" smtClean="0"/>
              <a:t>and operating </a:t>
            </a:r>
            <a:r>
              <a:rPr lang="en-GB" dirty="0"/>
              <a:t>profit of A$60 </a:t>
            </a:r>
            <a:r>
              <a:rPr lang="en-GB" dirty="0" smtClean="0"/>
              <a:t>million</a:t>
            </a:r>
          </a:p>
          <a:p>
            <a:pPr>
              <a:spcBef>
                <a:spcPts val="1000"/>
              </a:spcBef>
            </a:pPr>
            <a:r>
              <a:rPr lang="en-GB" dirty="0" smtClean="0"/>
              <a:t>Bankrupt </a:t>
            </a:r>
            <a:r>
              <a:rPr lang="en-GB" dirty="0"/>
              <a:t>in 2001</a:t>
            </a:r>
          </a:p>
          <a:p>
            <a:pPr lvl="1">
              <a:spcBef>
                <a:spcPts val="1000"/>
              </a:spcBef>
            </a:pPr>
            <a:r>
              <a:rPr lang="en-GB" dirty="0" smtClean="0"/>
              <a:t>Largest corporate failure in Australia</a:t>
            </a:r>
          </a:p>
          <a:p>
            <a:pPr lvl="1">
              <a:spcBef>
                <a:spcPts val="1000"/>
              </a:spcBef>
            </a:pPr>
            <a:endParaRPr lang="en-GB" sz="1200" dirty="0" smtClean="0"/>
          </a:p>
          <a:p>
            <a:pPr>
              <a:spcBef>
                <a:spcPts val="1000"/>
              </a:spcBef>
            </a:pPr>
            <a:r>
              <a:rPr lang="en-GB" dirty="0" smtClean="0"/>
              <a:t>Many causes of failure including risk management</a:t>
            </a:r>
          </a:p>
          <a:p>
            <a:pPr>
              <a:spcBef>
                <a:spcPts val="1000"/>
              </a:spcBef>
            </a:pPr>
            <a:endParaRPr lang="en-GB" dirty="0" smtClean="0"/>
          </a:p>
          <a:p>
            <a:pPr>
              <a:spcBef>
                <a:spcPts val="1000"/>
              </a:spcBef>
            </a:pPr>
            <a:endParaRPr lang="en-GB" dirty="0"/>
          </a:p>
        </p:txBody>
      </p:sp>
      <p:sp>
        <p:nvSpPr>
          <p:cNvPr id="9"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rgbClr val="0000FF"/>
                </a:solidFill>
                <a:ea typeface="ＭＳ Ｐゴシック" pitchFamily="34" charset="-128"/>
              </a:rPr>
              <a:t>Real Life Example – HIH</a:t>
            </a:r>
            <a:endParaRPr lang="en-GB" altLang="ja-JP" sz="1200" dirty="0">
              <a:solidFill>
                <a:srgbClr val="0000FF"/>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sp>
        <p:nvSpPr>
          <p:cNvPr id="6" name="Rectangle 8"/>
          <p:cNvSpPr>
            <a:spLocks noChangeArrowheads="1"/>
          </p:cNvSpPr>
          <p:nvPr/>
        </p:nvSpPr>
        <p:spPr bwMode="auto">
          <a:xfrm>
            <a:off x="3362325" y="6278563"/>
            <a:ext cx="5718175" cy="27463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8000">
            <a:spAutoFit/>
          </a:bodyPr>
          <a:lstStyle/>
          <a:p>
            <a:pPr algn="r"/>
            <a:r>
              <a:rPr lang="en-GB" altLang="ja-JP" sz="1200" dirty="0">
                <a:solidFill>
                  <a:schemeClr val="bg2"/>
                </a:solidFill>
                <a:ea typeface="ＭＳ Ｐゴシック" pitchFamily="34" charset="-128"/>
              </a:rPr>
              <a:t>*case based on the report of the HIH Royal Commission (www.hihroyalcom.gov.au)</a:t>
            </a:r>
            <a:endParaRPr lang="en-GB" sz="1200" dirty="0">
              <a:solidFill>
                <a:schemeClr val="bg2"/>
              </a:solidFill>
            </a:endParaRPr>
          </a:p>
        </p:txBody>
      </p:sp>
    </p:spTree>
    <p:extLst>
      <p:ext uri="{BB962C8B-B14F-4D97-AF65-F5344CB8AC3E}">
        <p14:creationId xmlns:p14="http://schemas.microsoft.com/office/powerpoint/2010/main" val="20108295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ja-JP" dirty="0" smtClean="0">
                <a:ea typeface="ＭＳ Ｐゴシック" pitchFamily="34" charset="-128"/>
              </a:rPr>
              <a:t>II-2. Risk management failure (1)</a:t>
            </a:r>
            <a:endParaRPr lang="en-GB" dirty="0"/>
          </a:p>
        </p:txBody>
      </p:sp>
      <p:sp>
        <p:nvSpPr>
          <p:cNvPr id="705544" name="Rectangle 8"/>
          <p:cNvSpPr>
            <a:spLocks noChangeArrowheads="1"/>
          </p:cNvSpPr>
          <p:nvPr/>
        </p:nvSpPr>
        <p:spPr bwMode="auto">
          <a:xfrm>
            <a:off x="3362325" y="6278563"/>
            <a:ext cx="5718175" cy="27463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8000">
            <a:spAutoFit/>
          </a:bodyPr>
          <a:lstStyle/>
          <a:p>
            <a:pPr algn="r"/>
            <a:r>
              <a:rPr lang="en-GB" altLang="ja-JP" sz="1200" dirty="0">
                <a:solidFill>
                  <a:schemeClr val="bg2"/>
                </a:solidFill>
                <a:ea typeface="ＭＳ Ｐゴシック" pitchFamily="34" charset="-128"/>
              </a:rPr>
              <a:t>*case based on the report of the HIH Royal Commission (www.hihroyalcom.gov.au)</a:t>
            </a:r>
            <a:endParaRPr lang="en-GB" sz="1200" dirty="0">
              <a:solidFill>
                <a:schemeClr val="bg2"/>
              </a:solidFill>
            </a:endParaRPr>
          </a:p>
        </p:txBody>
      </p:sp>
      <p:sp>
        <p:nvSpPr>
          <p:cNvPr id="9"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rgbClr val="0000FF"/>
                </a:solidFill>
                <a:ea typeface="ＭＳ Ｐゴシック" pitchFamily="34" charset="-128"/>
              </a:rPr>
              <a:t>Real Life Example – HIH</a:t>
            </a:r>
            <a:endParaRPr lang="en-GB" altLang="ja-JP" sz="1200" dirty="0">
              <a:solidFill>
                <a:srgbClr val="0000FF"/>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sp>
        <p:nvSpPr>
          <p:cNvPr id="6" name="Rectangle 5"/>
          <p:cNvSpPr txBox="1">
            <a:spLocks noChangeArrowheads="1"/>
          </p:cNvSpPr>
          <p:nvPr/>
        </p:nvSpPr>
        <p:spPr bwMode="auto">
          <a:xfrm>
            <a:off x="1689100" y="1455737"/>
            <a:ext cx="7239000"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ü"/>
              <a:defRPr sz="2000">
                <a:solidFill>
                  <a:schemeClr val="tx1"/>
                </a:solidFill>
                <a:latin typeface="+mn-lt"/>
              </a:defRPr>
            </a:lvl3pPr>
            <a:lvl4pPr marL="1600200" indent="-228600" algn="l" rtl="0" fontAlgn="base">
              <a:spcBef>
                <a:spcPct val="20000"/>
              </a:spcBef>
              <a:spcAft>
                <a:spcPct val="0"/>
              </a:spcAft>
              <a:buFont typeface="Arial" charset="0"/>
              <a:buChar char="»"/>
              <a:defRPr sz="1600">
                <a:solidFill>
                  <a:schemeClr val="tx1"/>
                </a:solidFill>
                <a:latin typeface="+mn-lt"/>
              </a:defRPr>
            </a:lvl4pPr>
            <a:lvl5pPr marL="2057400" indent="-228600" algn="l" rtl="0" fontAlgn="base">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a:lstStyle>
          <a:p>
            <a:pPr>
              <a:lnSpc>
                <a:spcPct val="85000"/>
              </a:lnSpc>
              <a:spcBef>
                <a:spcPts val="300"/>
              </a:spcBef>
            </a:pPr>
            <a:r>
              <a:rPr lang="en-GB" dirty="0" smtClean="0"/>
              <a:t>Continuous underwriting loss</a:t>
            </a:r>
          </a:p>
          <a:p>
            <a:pPr>
              <a:lnSpc>
                <a:spcPct val="85000"/>
              </a:lnSpc>
              <a:spcBef>
                <a:spcPts val="300"/>
              </a:spcBef>
            </a:pPr>
            <a:r>
              <a:rPr lang="en-GB" dirty="0" smtClean="0"/>
              <a:t>Poorly managed underwriting</a:t>
            </a:r>
          </a:p>
          <a:p>
            <a:pPr lvl="1">
              <a:lnSpc>
                <a:spcPct val="85000"/>
              </a:lnSpc>
              <a:spcBef>
                <a:spcPts val="300"/>
              </a:spcBef>
            </a:pPr>
            <a:r>
              <a:rPr lang="en-GB" dirty="0" smtClean="0"/>
              <a:t>Underwrite personal accident cover to Taiwanese military</a:t>
            </a:r>
          </a:p>
          <a:p>
            <a:pPr lvl="1">
              <a:lnSpc>
                <a:spcPct val="85000"/>
              </a:lnSpc>
              <a:spcBef>
                <a:spcPts val="300"/>
              </a:spcBef>
            </a:pPr>
            <a:r>
              <a:rPr lang="en-GB" dirty="0" smtClean="0"/>
              <a:t>Reinsure motor vehicle insurance w/o terrorism exclusion to Israeli military (self ins.)</a:t>
            </a:r>
          </a:p>
        </p:txBody>
      </p:sp>
      <p:sp>
        <p:nvSpPr>
          <p:cNvPr id="7" name="Rectangle 5"/>
          <p:cNvSpPr txBox="1">
            <a:spLocks noChangeArrowheads="1"/>
          </p:cNvSpPr>
          <p:nvPr/>
        </p:nvSpPr>
        <p:spPr bwMode="auto">
          <a:xfrm>
            <a:off x="1676400" y="3797300"/>
            <a:ext cx="7239000" cy="2286000"/>
          </a:xfrm>
          <a:prstGeom prst="rect">
            <a:avLst/>
          </a:prstGeom>
          <a:solidFill>
            <a:srgbClr val="C8E1FF"/>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ü"/>
              <a:defRPr sz="2000">
                <a:solidFill>
                  <a:schemeClr val="tx1"/>
                </a:solidFill>
                <a:latin typeface="+mn-lt"/>
              </a:defRPr>
            </a:lvl3pPr>
            <a:lvl4pPr marL="1600200" indent="-228600" algn="l" rtl="0" fontAlgn="base">
              <a:spcBef>
                <a:spcPct val="20000"/>
              </a:spcBef>
              <a:spcAft>
                <a:spcPct val="0"/>
              </a:spcAft>
              <a:buFont typeface="Arial" charset="0"/>
              <a:buChar char="»"/>
              <a:defRPr sz="1600">
                <a:solidFill>
                  <a:schemeClr val="tx1"/>
                </a:solidFill>
                <a:latin typeface="+mn-lt"/>
              </a:defRPr>
            </a:lvl4pPr>
            <a:lvl5pPr marL="2057400" indent="-228600" algn="l" rtl="0" fontAlgn="base">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a:lstStyle>
          <a:p>
            <a:pPr>
              <a:spcBef>
                <a:spcPts val="300"/>
              </a:spcBef>
            </a:pPr>
            <a:r>
              <a:rPr lang="en-GB" dirty="0" smtClean="0">
                <a:solidFill>
                  <a:srgbClr val="0000FF"/>
                </a:solidFill>
              </a:rPr>
              <a:t>Identify and quantify risk </a:t>
            </a:r>
            <a:r>
              <a:rPr lang="en-GB" dirty="0" smtClean="0"/>
              <a:t>under a sufficiently wide range of outcomes - ERM Framework</a:t>
            </a:r>
          </a:p>
          <a:p>
            <a:pPr>
              <a:spcBef>
                <a:spcPts val="300"/>
              </a:spcBef>
            </a:pPr>
            <a:r>
              <a:rPr lang="en-GB" dirty="0" smtClean="0"/>
              <a:t>Regularly </a:t>
            </a:r>
            <a:r>
              <a:rPr lang="en-GB" dirty="0" smtClean="0">
                <a:solidFill>
                  <a:srgbClr val="0000FF"/>
                </a:solidFill>
              </a:rPr>
              <a:t>assess the adequacy of risk management</a:t>
            </a:r>
            <a:r>
              <a:rPr lang="en-GB" dirty="0" smtClean="0"/>
              <a:t> and solvency - ORSA</a:t>
            </a:r>
          </a:p>
        </p:txBody>
      </p:sp>
    </p:spTree>
    <p:extLst>
      <p:ext uri="{BB962C8B-B14F-4D97-AF65-F5344CB8AC3E}">
        <p14:creationId xmlns:p14="http://schemas.microsoft.com/office/powerpoint/2010/main" val="26064279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ja-JP" dirty="0" smtClean="0">
                <a:ea typeface="ＭＳ Ｐゴシック" pitchFamily="34" charset="-128"/>
              </a:rPr>
              <a:t>II-3. Risk management failure (2)</a:t>
            </a:r>
            <a:endParaRPr lang="en-GB" dirty="0"/>
          </a:p>
        </p:txBody>
      </p:sp>
      <p:sp>
        <p:nvSpPr>
          <p:cNvPr id="705544" name="Rectangle 8"/>
          <p:cNvSpPr>
            <a:spLocks noChangeArrowheads="1"/>
          </p:cNvSpPr>
          <p:nvPr/>
        </p:nvSpPr>
        <p:spPr bwMode="auto">
          <a:xfrm>
            <a:off x="3362325" y="6278563"/>
            <a:ext cx="5718175" cy="27463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18000">
            <a:spAutoFit/>
          </a:bodyPr>
          <a:lstStyle/>
          <a:p>
            <a:pPr algn="r"/>
            <a:r>
              <a:rPr lang="en-GB" altLang="ja-JP" sz="1200" dirty="0">
                <a:solidFill>
                  <a:schemeClr val="bg2"/>
                </a:solidFill>
                <a:ea typeface="ＭＳ Ｐゴシック" pitchFamily="34" charset="-128"/>
              </a:rPr>
              <a:t>*case based on the report of the HIH Royal Commission (www.hihroyalcom.gov.au)</a:t>
            </a:r>
            <a:endParaRPr lang="en-GB" sz="1200" dirty="0">
              <a:solidFill>
                <a:schemeClr val="bg2"/>
              </a:solidFill>
            </a:endParaRPr>
          </a:p>
        </p:txBody>
      </p:sp>
      <p:sp>
        <p:nvSpPr>
          <p:cNvPr id="9"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rgbClr val="0000FF"/>
                </a:solidFill>
                <a:ea typeface="ＭＳ Ｐゴシック" pitchFamily="34" charset="-128"/>
              </a:rPr>
              <a:t>Real Life Example – HIH</a:t>
            </a:r>
            <a:endParaRPr lang="en-GB" altLang="ja-JP" sz="1200" dirty="0">
              <a:solidFill>
                <a:srgbClr val="0000FF"/>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sp>
        <p:nvSpPr>
          <p:cNvPr id="6" name="Rectangle 5"/>
          <p:cNvSpPr txBox="1">
            <a:spLocks noChangeArrowheads="1"/>
          </p:cNvSpPr>
          <p:nvPr/>
        </p:nvSpPr>
        <p:spPr bwMode="auto">
          <a:xfrm>
            <a:off x="1689100" y="1455737"/>
            <a:ext cx="7239000" cy="197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ü"/>
              <a:defRPr sz="2000">
                <a:solidFill>
                  <a:schemeClr val="tx1"/>
                </a:solidFill>
                <a:latin typeface="+mn-lt"/>
              </a:defRPr>
            </a:lvl3pPr>
            <a:lvl4pPr marL="1600200" indent="-228600" algn="l" rtl="0" fontAlgn="base">
              <a:spcBef>
                <a:spcPct val="20000"/>
              </a:spcBef>
              <a:spcAft>
                <a:spcPct val="0"/>
              </a:spcAft>
              <a:buFont typeface="Arial" charset="0"/>
              <a:buChar char="»"/>
              <a:defRPr sz="1600">
                <a:solidFill>
                  <a:schemeClr val="tx1"/>
                </a:solidFill>
                <a:latin typeface="+mn-lt"/>
              </a:defRPr>
            </a:lvl4pPr>
            <a:lvl5pPr marL="2057400" indent="-228600" algn="l" rtl="0" fontAlgn="base">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a:lstStyle>
          <a:p>
            <a:pPr>
              <a:spcBef>
                <a:spcPts val="800"/>
              </a:spcBef>
            </a:pPr>
            <a:r>
              <a:rPr lang="en-GB" dirty="0"/>
              <a:t>Lack of due diligence and Board / senior management </a:t>
            </a:r>
            <a:r>
              <a:rPr lang="en-GB" dirty="0" smtClean="0"/>
              <a:t>decision process</a:t>
            </a:r>
            <a:endParaRPr lang="en-GB" dirty="0"/>
          </a:p>
          <a:p>
            <a:pPr lvl="1">
              <a:spcBef>
                <a:spcPts val="800"/>
              </a:spcBef>
            </a:pPr>
            <a:r>
              <a:rPr lang="en-GB" dirty="0"/>
              <a:t>Enter, exit, re-enter US market</a:t>
            </a:r>
          </a:p>
          <a:p>
            <a:pPr lvl="1">
              <a:spcBef>
                <a:spcPts val="800"/>
              </a:spcBef>
            </a:pPr>
            <a:r>
              <a:rPr lang="en-GB" dirty="0"/>
              <a:t>FAI </a:t>
            </a:r>
            <a:r>
              <a:rPr lang="en-GB" dirty="0" smtClean="0"/>
              <a:t>acquisition</a:t>
            </a:r>
            <a:endParaRPr lang="en-GB" dirty="0"/>
          </a:p>
        </p:txBody>
      </p:sp>
      <p:sp>
        <p:nvSpPr>
          <p:cNvPr id="7" name="Rectangle 5"/>
          <p:cNvSpPr txBox="1">
            <a:spLocks noChangeArrowheads="1"/>
          </p:cNvSpPr>
          <p:nvPr/>
        </p:nvSpPr>
        <p:spPr bwMode="auto">
          <a:xfrm>
            <a:off x="1676400" y="3657600"/>
            <a:ext cx="7239000" cy="2425700"/>
          </a:xfrm>
          <a:prstGeom prst="rect">
            <a:avLst/>
          </a:prstGeom>
          <a:solidFill>
            <a:srgbClr val="C8E1FF"/>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ü"/>
              <a:defRPr sz="2000">
                <a:solidFill>
                  <a:schemeClr val="tx1"/>
                </a:solidFill>
                <a:latin typeface="+mn-lt"/>
              </a:defRPr>
            </a:lvl3pPr>
            <a:lvl4pPr marL="1600200" indent="-228600" algn="l" rtl="0" fontAlgn="base">
              <a:spcBef>
                <a:spcPct val="20000"/>
              </a:spcBef>
              <a:spcAft>
                <a:spcPct val="0"/>
              </a:spcAft>
              <a:buFont typeface="Arial" charset="0"/>
              <a:buChar char="»"/>
              <a:defRPr sz="1600">
                <a:solidFill>
                  <a:schemeClr val="tx1"/>
                </a:solidFill>
                <a:latin typeface="+mn-lt"/>
              </a:defRPr>
            </a:lvl4pPr>
            <a:lvl5pPr marL="2057400" indent="-228600" algn="l" rtl="0" fontAlgn="base">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a:lstStyle>
          <a:p>
            <a:pPr>
              <a:spcBef>
                <a:spcPts val="800"/>
              </a:spcBef>
            </a:pPr>
            <a:r>
              <a:rPr lang="en-GB" dirty="0" smtClean="0"/>
              <a:t>Effective </a:t>
            </a:r>
            <a:r>
              <a:rPr lang="en-GB" dirty="0" smtClean="0">
                <a:solidFill>
                  <a:srgbClr val="0000FF"/>
                </a:solidFill>
              </a:rPr>
              <a:t>internal control systems </a:t>
            </a:r>
            <a:r>
              <a:rPr lang="en-GB" dirty="0" smtClean="0"/>
              <a:t>and functions</a:t>
            </a:r>
          </a:p>
          <a:p>
            <a:pPr lvl="1">
              <a:spcBef>
                <a:spcPts val="800"/>
              </a:spcBef>
            </a:pPr>
            <a:r>
              <a:rPr lang="en-GB" dirty="0" smtClean="0"/>
              <a:t>Necessary authority, power and resources</a:t>
            </a:r>
          </a:p>
          <a:p>
            <a:pPr>
              <a:spcBef>
                <a:spcPts val="800"/>
              </a:spcBef>
            </a:pPr>
            <a:r>
              <a:rPr lang="en-GB" dirty="0" smtClean="0"/>
              <a:t>Ownership of ORSA – </a:t>
            </a:r>
            <a:r>
              <a:rPr lang="en-GB" dirty="0" smtClean="0">
                <a:solidFill>
                  <a:srgbClr val="0000FF"/>
                </a:solidFill>
              </a:rPr>
              <a:t>Board / senior management</a:t>
            </a:r>
            <a:endParaRPr lang="en-GB" dirty="0" smtClean="0"/>
          </a:p>
        </p:txBody>
      </p:sp>
    </p:spTree>
    <p:extLst>
      <p:ext uri="{BB962C8B-B14F-4D97-AF65-F5344CB8AC3E}">
        <p14:creationId xmlns:p14="http://schemas.microsoft.com/office/powerpoint/2010/main" val="26649043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ja-JP" dirty="0" smtClean="0">
                <a:ea typeface="ＭＳ Ｐゴシック" pitchFamily="34" charset="-128"/>
              </a:rPr>
              <a:t>III-1. ERM Framework</a:t>
            </a:r>
            <a:endParaRPr lang="en-GB" dirty="0"/>
          </a:p>
        </p:txBody>
      </p:sp>
      <p:sp>
        <p:nvSpPr>
          <p:cNvPr id="9"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accent4">
                    <a:lumMod val="50000"/>
                    <a:lumOff val="50000"/>
                  </a:schemeClr>
                </a:solidFill>
                <a:ea typeface="ＭＳ Ｐゴシック" pitchFamily="34" charset="-128"/>
              </a:rPr>
              <a:t>Real Life Example – HIH</a:t>
            </a:r>
            <a:endParaRPr lang="en-GB" altLang="ja-JP" sz="1200" dirty="0">
              <a:solidFill>
                <a:schemeClr val="accent4">
                  <a:lumMod val="50000"/>
                  <a:lumOff val="50000"/>
                </a:schemeClr>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graphicFrame>
        <p:nvGraphicFramePr>
          <p:cNvPr id="7" name="Group 34"/>
          <p:cNvGraphicFramePr>
            <a:graphicFrameLocks noGrp="1"/>
          </p:cNvGraphicFramePr>
          <p:nvPr>
            <p:extLst>
              <p:ext uri="{D42A27DB-BD31-4B8C-83A1-F6EECF244321}">
                <p14:modId xmlns:p14="http://schemas.microsoft.com/office/powerpoint/2010/main" val="311392424"/>
              </p:ext>
            </p:extLst>
          </p:nvPr>
        </p:nvGraphicFramePr>
        <p:xfrm>
          <a:off x="1828800" y="1600200"/>
          <a:ext cx="6705600" cy="4648200"/>
        </p:xfrm>
        <a:graphic>
          <a:graphicData uri="http://schemas.openxmlformats.org/drawingml/2006/table">
            <a:tbl>
              <a:tblPr/>
              <a:tblGrid>
                <a:gridCol w="670560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ja-JP" sz="2400" b="0" i="0" u="none" strike="noStrike" cap="none" normalizeH="0" baseline="0" dirty="0" smtClean="0">
                          <a:ln>
                            <a:noFill/>
                          </a:ln>
                          <a:solidFill>
                            <a:schemeClr val="tx1"/>
                          </a:solidFill>
                          <a:effectLst/>
                          <a:latin typeface="Arial" charset="0"/>
                          <a:ea typeface="ＭＳ Ｐゴシック" pitchFamily="34" charset="-128"/>
                        </a:rPr>
                        <a:t>Governance and ERM Framework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C3FF"/>
                    </a:solidFill>
                  </a:tcPr>
                </a:tc>
              </a:tr>
              <a:tr h="3733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ja-JP" sz="2400" b="0" i="0" u="none" strike="noStrike" cap="none" normalizeH="0" baseline="0" smtClean="0">
                        <a:ln>
                          <a:noFill/>
                        </a:ln>
                        <a:solidFill>
                          <a:schemeClr val="tx1"/>
                        </a:solidFill>
                        <a:effectLst/>
                        <a:latin typeface="Arial"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ja-JP" sz="2400" b="0" i="0" u="none" strike="noStrike" cap="none" normalizeH="0" baseline="0" dirty="0" smtClean="0">
                          <a:ln>
                            <a:noFill/>
                          </a:ln>
                          <a:solidFill>
                            <a:schemeClr val="tx1"/>
                          </a:solidFill>
                          <a:effectLst/>
                          <a:latin typeface="Arial" charset="0"/>
                          <a:ea typeface="ＭＳ Ｐゴシック" pitchFamily="34" charset="-128"/>
                        </a:rPr>
                        <a:t>Role of supervision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C3FF"/>
                    </a:solidFill>
                  </a:tcPr>
                </a:tc>
              </a:tr>
            </a:tbl>
          </a:graphicData>
        </a:graphic>
      </p:graphicFrame>
      <p:sp>
        <p:nvSpPr>
          <p:cNvPr id="8" name="Rectangle 20"/>
          <p:cNvSpPr>
            <a:spLocks noChangeArrowheads="1"/>
          </p:cNvSpPr>
          <p:nvPr/>
        </p:nvSpPr>
        <p:spPr bwMode="auto">
          <a:xfrm>
            <a:off x="2133600" y="2286000"/>
            <a:ext cx="2286000" cy="611188"/>
          </a:xfrm>
          <a:prstGeom prst="rect">
            <a:avLst/>
          </a:prstGeom>
          <a:solidFill>
            <a:srgbClr val="F0F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GB" sz="2200">
                <a:ea typeface="ＭＳ Ｐゴシック" pitchFamily="34" charset="-128"/>
              </a:rPr>
              <a:t>リスク管理方針</a:t>
            </a:r>
          </a:p>
        </p:txBody>
      </p:sp>
      <p:sp>
        <p:nvSpPr>
          <p:cNvPr id="10" name="Rectangle 24"/>
          <p:cNvSpPr>
            <a:spLocks noChangeArrowheads="1"/>
          </p:cNvSpPr>
          <p:nvPr/>
        </p:nvSpPr>
        <p:spPr bwMode="auto">
          <a:xfrm>
            <a:off x="5867400" y="2286000"/>
            <a:ext cx="2286000" cy="611188"/>
          </a:xfrm>
          <a:prstGeom prst="rect">
            <a:avLst/>
          </a:prstGeom>
          <a:solidFill>
            <a:srgbClr val="F0F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GB" sz="2200">
                <a:ea typeface="ＭＳ Ｐゴシック" pitchFamily="34" charset="-128"/>
              </a:rPr>
              <a:t>リスク許容度</a:t>
            </a:r>
          </a:p>
          <a:p>
            <a:pPr algn="ctr"/>
            <a:r>
              <a:rPr lang="ja-JP" altLang="en-GB" sz="2200">
                <a:ea typeface="ＭＳ Ｐゴシック" pitchFamily="34" charset="-128"/>
              </a:rPr>
              <a:t>ステートメント</a:t>
            </a:r>
          </a:p>
        </p:txBody>
      </p:sp>
      <p:sp>
        <p:nvSpPr>
          <p:cNvPr id="11" name="Rectangle 25"/>
          <p:cNvSpPr>
            <a:spLocks noChangeArrowheads="1"/>
          </p:cNvSpPr>
          <p:nvPr/>
        </p:nvSpPr>
        <p:spPr bwMode="auto">
          <a:xfrm>
            <a:off x="2133600" y="4926013"/>
            <a:ext cx="2286000" cy="611187"/>
          </a:xfrm>
          <a:prstGeom prst="rect">
            <a:avLst/>
          </a:prstGeom>
          <a:solidFill>
            <a:srgbClr val="F0F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ja-JP" altLang="en-GB" sz="2200">
                <a:ea typeface="ＭＳ Ｐゴシック" pitchFamily="34" charset="-128"/>
              </a:rPr>
              <a:t>継続性分析</a:t>
            </a:r>
          </a:p>
        </p:txBody>
      </p:sp>
      <p:sp>
        <p:nvSpPr>
          <p:cNvPr id="12" name="Rectangle 26"/>
          <p:cNvSpPr>
            <a:spLocks noChangeArrowheads="1"/>
          </p:cNvSpPr>
          <p:nvPr/>
        </p:nvSpPr>
        <p:spPr bwMode="auto">
          <a:xfrm>
            <a:off x="5867400" y="4926013"/>
            <a:ext cx="2286000" cy="611187"/>
          </a:xfrm>
          <a:prstGeom prst="rect">
            <a:avLst/>
          </a:prstGeom>
          <a:solidFill>
            <a:srgbClr val="F0F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ja-JP" altLang="en-GB" sz="2200">
                <a:ea typeface="ＭＳ Ｐゴシック" pitchFamily="34" charset="-128"/>
              </a:rPr>
              <a:t>経済資本・　　　規制資本</a:t>
            </a:r>
          </a:p>
        </p:txBody>
      </p:sp>
      <p:sp>
        <p:nvSpPr>
          <p:cNvPr id="13" name="Rectangle 27"/>
          <p:cNvSpPr>
            <a:spLocks noChangeArrowheads="1"/>
          </p:cNvSpPr>
          <p:nvPr/>
        </p:nvSpPr>
        <p:spPr bwMode="auto">
          <a:xfrm>
            <a:off x="2133600" y="3657600"/>
            <a:ext cx="6019800" cy="533400"/>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anchor="ctr"/>
          <a:lstStyle/>
          <a:p>
            <a:pPr algn="ctr"/>
            <a:r>
              <a:rPr lang="en-GB" altLang="ja-JP" sz="2200" dirty="0" smtClean="0">
                <a:ea typeface="ＭＳ Ｐゴシック" pitchFamily="34" charset="-128"/>
              </a:rPr>
              <a:t>Own Risk and Solvency Assessment (ORSA)</a:t>
            </a:r>
            <a:endParaRPr lang="ja-JP" altLang="en-GB" sz="2200" dirty="0">
              <a:ea typeface="ＭＳ Ｐゴシック" pitchFamily="34" charset="-128"/>
            </a:endParaRPr>
          </a:p>
        </p:txBody>
      </p:sp>
      <p:sp>
        <p:nvSpPr>
          <p:cNvPr id="14" name="Rectangle 28"/>
          <p:cNvSpPr>
            <a:spLocks noChangeArrowheads="1"/>
          </p:cNvSpPr>
          <p:nvPr/>
        </p:nvSpPr>
        <p:spPr bwMode="auto">
          <a:xfrm>
            <a:off x="2133600" y="2286000"/>
            <a:ext cx="2286000" cy="611188"/>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square" lIns="0" rIns="0" anchor="ctr"/>
          <a:lstStyle/>
          <a:p>
            <a:pPr algn="ctr">
              <a:lnSpc>
                <a:spcPct val="85000"/>
              </a:lnSpc>
            </a:pPr>
            <a:r>
              <a:rPr lang="en-GB" altLang="ja-JP" sz="2200" dirty="0" smtClean="0">
                <a:ea typeface="ＭＳ Ｐゴシック" pitchFamily="34" charset="-128"/>
              </a:rPr>
              <a:t>Risk Management Policy</a:t>
            </a:r>
            <a:endParaRPr lang="ja-JP" altLang="en-GB" sz="2200" dirty="0">
              <a:ea typeface="ＭＳ Ｐゴシック" pitchFamily="34" charset="-128"/>
            </a:endParaRPr>
          </a:p>
        </p:txBody>
      </p:sp>
      <p:sp>
        <p:nvSpPr>
          <p:cNvPr id="15" name="Rectangle 29"/>
          <p:cNvSpPr>
            <a:spLocks noChangeArrowheads="1"/>
          </p:cNvSpPr>
          <p:nvPr/>
        </p:nvSpPr>
        <p:spPr bwMode="auto">
          <a:xfrm>
            <a:off x="5867400" y="2286000"/>
            <a:ext cx="2286000" cy="611188"/>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square" anchor="ctr"/>
          <a:lstStyle/>
          <a:p>
            <a:pPr algn="ctr">
              <a:lnSpc>
                <a:spcPct val="85000"/>
              </a:lnSpc>
            </a:pPr>
            <a:r>
              <a:rPr lang="en-GB" altLang="ja-JP" sz="2200" dirty="0" smtClean="0">
                <a:ea typeface="ＭＳ Ｐゴシック" pitchFamily="34" charset="-128"/>
              </a:rPr>
              <a:t>Risk Tolerance Statement</a:t>
            </a:r>
            <a:endParaRPr lang="ja-JP" altLang="en-GB" sz="2200" dirty="0">
              <a:ea typeface="ＭＳ Ｐゴシック" pitchFamily="34" charset="-128"/>
            </a:endParaRPr>
          </a:p>
        </p:txBody>
      </p:sp>
      <p:sp>
        <p:nvSpPr>
          <p:cNvPr id="16" name="Rectangle 30"/>
          <p:cNvSpPr>
            <a:spLocks noChangeArrowheads="1"/>
          </p:cNvSpPr>
          <p:nvPr/>
        </p:nvSpPr>
        <p:spPr bwMode="auto">
          <a:xfrm>
            <a:off x="2133600" y="4926013"/>
            <a:ext cx="2286000" cy="611187"/>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square" anchor="ctr"/>
          <a:lstStyle/>
          <a:p>
            <a:pPr algn="ctr">
              <a:lnSpc>
                <a:spcPct val="85000"/>
              </a:lnSpc>
            </a:pPr>
            <a:r>
              <a:rPr lang="en-GB" altLang="ja-JP" sz="2200" dirty="0" smtClean="0">
                <a:ea typeface="ＭＳ Ｐゴシック" pitchFamily="34" charset="-128"/>
              </a:rPr>
              <a:t>Continuity Analysis</a:t>
            </a:r>
            <a:endParaRPr lang="ja-JP" altLang="en-GB" sz="2200" dirty="0">
              <a:ea typeface="ＭＳ Ｐゴシック" pitchFamily="34" charset="-128"/>
            </a:endParaRPr>
          </a:p>
        </p:txBody>
      </p:sp>
      <p:sp>
        <p:nvSpPr>
          <p:cNvPr id="17" name="Rectangle 31"/>
          <p:cNvSpPr>
            <a:spLocks noChangeArrowheads="1"/>
          </p:cNvSpPr>
          <p:nvPr/>
        </p:nvSpPr>
        <p:spPr bwMode="auto">
          <a:xfrm>
            <a:off x="5867400" y="4926013"/>
            <a:ext cx="2286000" cy="611187"/>
          </a:xfrm>
          <a:prstGeom prst="rect">
            <a:avLst/>
          </a:prstGeom>
          <a:solidFill>
            <a:srgbClr val="99CCFF"/>
          </a:solidFill>
          <a:ln w="9525">
            <a:solidFill>
              <a:schemeClr val="tx1"/>
            </a:solidFill>
            <a:miter lim="800000"/>
            <a:headEnd/>
            <a:tailEnd/>
          </a:ln>
          <a:effectLst>
            <a:outerShdw dist="35921" dir="2700000" algn="ctr" rotWithShape="0">
              <a:schemeClr val="bg2"/>
            </a:outerShdw>
          </a:effectLst>
        </p:spPr>
        <p:txBody>
          <a:bodyPr wrap="square" lIns="0" rIns="0" anchor="ctr"/>
          <a:lstStyle/>
          <a:p>
            <a:pPr algn="ctr">
              <a:lnSpc>
                <a:spcPct val="85000"/>
              </a:lnSpc>
            </a:pPr>
            <a:r>
              <a:rPr lang="en-GB" altLang="ja-JP" sz="2200" dirty="0" smtClean="0">
                <a:ea typeface="ＭＳ Ｐゴシック" pitchFamily="34" charset="-128"/>
              </a:rPr>
              <a:t>Economic and </a:t>
            </a:r>
            <a:r>
              <a:rPr lang="en-GB" altLang="ja-JP" sz="2100" dirty="0" smtClean="0">
                <a:ea typeface="ＭＳ Ｐゴシック" pitchFamily="34" charset="-128"/>
              </a:rPr>
              <a:t>Regulatory Capital</a:t>
            </a:r>
            <a:endParaRPr lang="ja-JP" altLang="en-GB" sz="2100" dirty="0">
              <a:ea typeface="ＭＳ Ｐゴシック" pitchFamily="34" charset="-128"/>
            </a:endParaRPr>
          </a:p>
        </p:txBody>
      </p:sp>
      <p:sp>
        <p:nvSpPr>
          <p:cNvPr id="18" name="AutoShape 35"/>
          <p:cNvSpPr>
            <a:spLocks noChangeArrowheads="1"/>
          </p:cNvSpPr>
          <p:nvPr/>
        </p:nvSpPr>
        <p:spPr bwMode="auto">
          <a:xfrm>
            <a:off x="6667500" y="3048000"/>
            <a:ext cx="685800" cy="4572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19" name="AutoShape 36"/>
          <p:cNvSpPr>
            <a:spLocks noChangeArrowheads="1"/>
          </p:cNvSpPr>
          <p:nvPr/>
        </p:nvSpPr>
        <p:spPr bwMode="auto">
          <a:xfrm>
            <a:off x="6667500" y="4330700"/>
            <a:ext cx="685800" cy="4572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0" name="AutoShape 37"/>
          <p:cNvSpPr>
            <a:spLocks noChangeArrowheads="1"/>
          </p:cNvSpPr>
          <p:nvPr/>
        </p:nvSpPr>
        <p:spPr bwMode="auto">
          <a:xfrm rot="10800000">
            <a:off x="2933700" y="4330700"/>
            <a:ext cx="685800" cy="4572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1" name="AutoShape 38"/>
          <p:cNvSpPr>
            <a:spLocks noChangeArrowheads="1"/>
          </p:cNvSpPr>
          <p:nvPr/>
        </p:nvSpPr>
        <p:spPr bwMode="auto">
          <a:xfrm rot="10800000">
            <a:off x="2933700" y="3048000"/>
            <a:ext cx="685800" cy="4572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2" name="AutoShape 39"/>
          <p:cNvSpPr>
            <a:spLocks noChangeArrowheads="1"/>
          </p:cNvSpPr>
          <p:nvPr/>
        </p:nvSpPr>
        <p:spPr bwMode="auto">
          <a:xfrm>
            <a:off x="4533900" y="2400300"/>
            <a:ext cx="1219200" cy="381000"/>
          </a:xfrm>
          <a:prstGeom prst="rightArrow">
            <a:avLst>
              <a:gd name="adj1" fmla="val 70000"/>
              <a:gd name="adj2" fmla="val 116667"/>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3" name="AutoShape 40"/>
          <p:cNvSpPr>
            <a:spLocks noChangeArrowheads="1"/>
          </p:cNvSpPr>
          <p:nvPr/>
        </p:nvSpPr>
        <p:spPr bwMode="auto">
          <a:xfrm rot="10800000">
            <a:off x="4533900" y="5054600"/>
            <a:ext cx="1219200" cy="381000"/>
          </a:xfrm>
          <a:prstGeom prst="rightArrow">
            <a:avLst>
              <a:gd name="adj1" fmla="val 70000"/>
              <a:gd name="adj2" fmla="val 116667"/>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4" name="Rectangle 41"/>
          <p:cNvSpPr>
            <a:spLocks noChangeArrowheads="1"/>
          </p:cNvSpPr>
          <p:nvPr/>
        </p:nvSpPr>
        <p:spPr bwMode="auto">
          <a:xfrm>
            <a:off x="4090988" y="3081338"/>
            <a:ext cx="2133600" cy="304800"/>
          </a:xfrm>
          <a:prstGeom prst="rect">
            <a:avLst/>
          </a:prstGeom>
          <a:solidFill>
            <a:srgbClr val="F0F0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ja-JP" sz="1800" dirty="0" smtClean="0">
                <a:ea typeface="ＭＳ Ｐゴシック" pitchFamily="34" charset="-128"/>
              </a:rPr>
              <a:t>Feed back Loop</a:t>
            </a:r>
            <a:endParaRPr lang="ja-JP" altLang="en-GB" sz="1800" dirty="0">
              <a:ea typeface="ＭＳ Ｐゴシック" pitchFamily="34" charset="-128"/>
            </a:endParaRPr>
          </a:p>
        </p:txBody>
      </p:sp>
      <p:sp>
        <p:nvSpPr>
          <p:cNvPr id="25" name="Rectangle 42"/>
          <p:cNvSpPr>
            <a:spLocks noChangeArrowheads="1"/>
          </p:cNvSpPr>
          <p:nvPr/>
        </p:nvSpPr>
        <p:spPr bwMode="auto">
          <a:xfrm>
            <a:off x="4103688" y="4408488"/>
            <a:ext cx="2133600" cy="304800"/>
          </a:xfrm>
          <a:prstGeom prst="rect">
            <a:avLst/>
          </a:prstGeom>
          <a:solidFill>
            <a:srgbClr val="F0F0FF"/>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ja-JP" sz="1800" dirty="0" smtClean="0">
                <a:ea typeface="ＭＳ Ｐゴシック" pitchFamily="34" charset="-128"/>
              </a:rPr>
              <a:t>Feed back Loop</a:t>
            </a:r>
            <a:endParaRPr lang="ja-JP" altLang="en-GB" sz="1800" dirty="0">
              <a:ea typeface="ＭＳ Ｐゴシック" pitchFamily="34" charset="-128"/>
            </a:endParaRPr>
          </a:p>
        </p:txBody>
      </p:sp>
      <p:sp>
        <p:nvSpPr>
          <p:cNvPr id="26" name="AutoShape 43"/>
          <p:cNvSpPr>
            <a:spLocks noChangeArrowheads="1"/>
          </p:cNvSpPr>
          <p:nvPr/>
        </p:nvSpPr>
        <p:spPr bwMode="auto">
          <a:xfrm rot="10800000">
            <a:off x="4818063" y="4813300"/>
            <a:ext cx="685800" cy="1397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7" name="AutoShape 44"/>
          <p:cNvSpPr>
            <a:spLocks noChangeArrowheads="1"/>
          </p:cNvSpPr>
          <p:nvPr/>
        </p:nvSpPr>
        <p:spPr bwMode="auto">
          <a:xfrm rot="10800000">
            <a:off x="4813300" y="4178300"/>
            <a:ext cx="685800" cy="1397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8" name="AutoShape 45"/>
          <p:cNvSpPr>
            <a:spLocks noChangeArrowheads="1"/>
          </p:cNvSpPr>
          <p:nvPr/>
        </p:nvSpPr>
        <p:spPr bwMode="auto">
          <a:xfrm rot="10800000">
            <a:off x="4813300" y="3448050"/>
            <a:ext cx="685800" cy="1397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9" name="AutoShape 46"/>
          <p:cNvSpPr>
            <a:spLocks noChangeArrowheads="1"/>
          </p:cNvSpPr>
          <p:nvPr/>
        </p:nvSpPr>
        <p:spPr bwMode="auto">
          <a:xfrm rot="10800000">
            <a:off x="4813300" y="2800350"/>
            <a:ext cx="685800" cy="139700"/>
          </a:xfrm>
          <a:prstGeom prst="downArrow">
            <a:avLst>
              <a:gd name="adj1" fmla="val 50000"/>
              <a:gd name="adj2" fmla="val 44444"/>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ea typeface="ＭＳ Ｐゴシック" pitchFamily="34" charset="-128"/>
            </a:endParaRPr>
          </a:p>
        </p:txBody>
      </p:sp>
      <p:sp>
        <p:nvSpPr>
          <p:cNvPr id="2" name="Oval 1"/>
          <p:cNvSpPr/>
          <p:nvPr/>
        </p:nvSpPr>
        <p:spPr bwMode="auto">
          <a:xfrm>
            <a:off x="1816100" y="2120900"/>
            <a:ext cx="2908299" cy="947738"/>
          </a:xfrm>
          <a:prstGeom prst="ellipse">
            <a:avLst/>
          </a:prstGeom>
          <a:noFill/>
          <a:ln w="7620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30" name="Oval 29"/>
          <p:cNvSpPr/>
          <p:nvPr/>
        </p:nvSpPr>
        <p:spPr bwMode="auto">
          <a:xfrm>
            <a:off x="5549901" y="2133600"/>
            <a:ext cx="2908299" cy="947738"/>
          </a:xfrm>
          <a:prstGeom prst="ellipse">
            <a:avLst/>
          </a:prstGeom>
          <a:noFill/>
          <a:ln w="7620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35" name="Oval 34"/>
          <p:cNvSpPr/>
          <p:nvPr/>
        </p:nvSpPr>
        <p:spPr bwMode="auto">
          <a:xfrm>
            <a:off x="1981200" y="3467100"/>
            <a:ext cx="6400800" cy="2400300"/>
          </a:xfrm>
          <a:prstGeom prst="ellipse">
            <a:avLst/>
          </a:prstGeom>
          <a:noFill/>
          <a:ln w="7620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982274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2"/>
                                        </p:tgtEl>
                                        <p:attrNameLst>
                                          <p:attrName>style.visibility</p:attrName>
                                        </p:attrNameLst>
                                      </p:cBhvr>
                                      <p:to>
                                        <p:strVal val="hidden"/>
                                      </p:to>
                                    </p:set>
                                  </p:childTnLst>
                                </p:cTn>
                              </p:par>
                              <p:par>
                                <p:cTn id="14" presetID="53"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fltVal val="0"/>
                                          </p:val>
                                        </p:tav>
                                        <p:tav tm="100000">
                                          <p:val>
                                            <p:strVal val="#ppt_w"/>
                                          </p:val>
                                        </p:tav>
                                      </p:tavLst>
                                    </p:anim>
                                    <p:anim calcmode="lin" valueType="num">
                                      <p:cBhvr>
                                        <p:cTn id="17" dur="500" fill="hold"/>
                                        <p:tgtEl>
                                          <p:spTgt spid="30"/>
                                        </p:tgtEl>
                                        <p:attrNameLst>
                                          <p:attrName>ppt_h</p:attrName>
                                        </p:attrNameLst>
                                      </p:cBhvr>
                                      <p:tavLst>
                                        <p:tav tm="0">
                                          <p:val>
                                            <p:fltVal val="0"/>
                                          </p:val>
                                        </p:tav>
                                        <p:tav tm="100000">
                                          <p:val>
                                            <p:strVal val="#ppt_h"/>
                                          </p:val>
                                        </p:tav>
                                      </p:tavLst>
                                    </p:anim>
                                    <p:animEffect transition="in" filter="fade">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30"/>
                                        </p:tgtEl>
                                        <p:attrNameLst>
                                          <p:attrName>style.visibility</p:attrName>
                                        </p:attrNameLst>
                                      </p:cBhvr>
                                      <p:to>
                                        <p:strVal val="hidden"/>
                                      </p:to>
                                    </p:set>
                                  </p:childTnLst>
                                </p:cTn>
                              </p:par>
                              <p:par>
                                <p:cTn id="23" presetID="53" presetClass="entr" presetSubtype="16"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Effect transition="in" filter="fade">
                                      <p:cBhvr>
                                        <p:cTn id="2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0" grpId="0" animBg="1"/>
      <p:bldP spid="30" grpId="1"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GB" altLang="ja-JP" dirty="0" smtClean="0">
                <a:ea typeface="ＭＳ Ｐゴシック" pitchFamily="34" charset="-128"/>
              </a:rPr>
              <a:t>III-2. Own Risk and Solvency Assessment</a:t>
            </a:r>
          </a:p>
        </p:txBody>
      </p:sp>
      <p:sp>
        <p:nvSpPr>
          <p:cNvPr id="30" name="Content Placeholder 1"/>
          <p:cNvSpPr>
            <a:spLocks noGrp="1"/>
          </p:cNvSpPr>
          <p:nvPr>
            <p:ph idx="1"/>
          </p:nvPr>
        </p:nvSpPr>
        <p:spPr>
          <a:xfrm>
            <a:off x="1524000" y="1447800"/>
            <a:ext cx="7239000" cy="4648200"/>
          </a:xfrm>
        </p:spPr>
        <p:txBody>
          <a:bodyPr/>
          <a:lstStyle/>
          <a:p>
            <a:pPr>
              <a:spcBef>
                <a:spcPts val="1800"/>
              </a:spcBef>
            </a:pPr>
            <a:r>
              <a:rPr lang="en-GB" dirty="0" smtClean="0"/>
              <a:t>Assess adequacy of its risk management in relation to current and future solvency</a:t>
            </a:r>
          </a:p>
          <a:p>
            <a:pPr>
              <a:spcBef>
                <a:spcPts val="1800"/>
              </a:spcBef>
            </a:pPr>
            <a:r>
              <a:rPr lang="en-GB" dirty="0" smtClean="0"/>
              <a:t>“Owned” by Board and Senior Management</a:t>
            </a:r>
          </a:p>
          <a:p>
            <a:pPr>
              <a:spcBef>
                <a:spcPts val="1800"/>
              </a:spcBef>
            </a:pPr>
            <a:r>
              <a:rPr lang="en-GB" dirty="0" smtClean="0"/>
              <a:t>Encompasses all reasonably foreseeable and relevant material risks</a:t>
            </a:r>
          </a:p>
          <a:p>
            <a:pPr>
              <a:spcBef>
                <a:spcPts val="1800"/>
              </a:spcBef>
            </a:pPr>
            <a:r>
              <a:rPr lang="en-GB" dirty="0" smtClean="0"/>
              <a:t>Economic and regulatory capital</a:t>
            </a:r>
          </a:p>
          <a:p>
            <a:pPr>
              <a:spcBef>
                <a:spcPts val="1800"/>
              </a:spcBef>
            </a:pPr>
            <a:r>
              <a:rPr lang="en-GB" dirty="0" smtClean="0"/>
              <a:t>Continuity analysis</a:t>
            </a:r>
          </a:p>
        </p:txBody>
      </p:sp>
      <p:sp>
        <p:nvSpPr>
          <p:cNvPr id="31" name="Rectangle 4"/>
          <p:cNvSpPr>
            <a:spLocks noChangeArrowheads="1"/>
          </p:cNvSpPr>
          <p:nvPr/>
        </p:nvSpPr>
        <p:spPr bwMode="auto">
          <a:xfrm>
            <a:off x="165100" y="1524000"/>
            <a:ext cx="10541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p>
            <a:pPr algn="l">
              <a:spcBef>
                <a:spcPct val="20000"/>
              </a:spcBef>
            </a:pPr>
            <a:r>
              <a:rPr lang="en-GB" altLang="ja-JP" sz="1200" dirty="0" smtClean="0">
                <a:solidFill>
                  <a:schemeClr val="accent4">
                    <a:lumMod val="50000"/>
                    <a:lumOff val="50000"/>
                  </a:schemeClr>
                </a:solidFill>
                <a:ea typeface="ＭＳ Ｐゴシック" pitchFamily="34" charset="-128"/>
              </a:rPr>
              <a:t>Overview</a:t>
            </a:r>
            <a:endParaRPr lang="en-GB" altLang="ja-JP" sz="1200" dirty="0">
              <a:solidFill>
                <a:schemeClr val="accent4">
                  <a:lumMod val="50000"/>
                  <a:lumOff val="50000"/>
                </a:schemeClr>
              </a:solidFill>
              <a:ea typeface="ＭＳ Ｐゴシック" pitchFamily="34" charset="-128"/>
            </a:endParaRPr>
          </a:p>
          <a:p>
            <a:pPr algn="l">
              <a:spcBef>
                <a:spcPct val="20000"/>
              </a:spcBef>
              <a:buFontTx/>
              <a:buChar char="•"/>
            </a:pPr>
            <a:endParaRPr lang="en-GB" altLang="ja-JP" sz="1200" dirty="0">
              <a:ea typeface="ＭＳ Ｐゴシック" pitchFamily="34" charset="-128"/>
            </a:endParaRPr>
          </a:p>
          <a:p>
            <a:pPr algn="l">
              <a:spcBef>
                <a:spcPct val="20000"/>
              </a:spcBef>
            </a:pPr>
            <a:r>
              <a:rPr lang="en-GB" sz="1200" dirty="0" smtClean="0">
                <a:solidFill>
                  <a:schemeClr val="accent4">
                    <a:lumMod val="50000"/>
                    <a:lumOff val="50000"/>
                  </a:schemeClr>
                </a:solidFill>
                <a:ea typeface="ＭＳ Ｐゴシック" pitchFamily="34" charset="-128"/>
              </a:rPr>
              <a:t>Real Life Example – HIH</a:t>
            </a:r>
            <a:endParaRPr lang="en-GB" altLang="ja-JP" sz="1200" dirty="0">
              <a:solidFill>
                <a:schemeClr val="accent4">
                  <a:lumMod val="50000"/>
                  <a:lumOff val="50000"/>
                </a:schemeClr>
              </a:solidFill>
              <a:ea typeface="ＭＳ Ｐゴシック" pitchFamily="34" charset="-128"/>
            </a:endParaRP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rgbClr val="0000FF"/>
                </a:solidFill>
                <a:ea typeface="ＭＳ Ｐゴシック" pitchFamily="34" charset="-128"/>
              </a:rPr>
              <a:t>ERM for Solvency Purposes</a:t>
            </a:r>
          </a:p>
          <a:p>
            <a:pPr algn="l">
              <a:spcBef>
                <a:spcPct val="20000"/>
              </a:spcBef>
            </a:pPr>
            <a:endParaRPr lang="en-GB" altLang="ja-JP" sz="1200" dirty="0" smtClean="0">
              <a:solidFill>
                <a:schemeClr val="bg2"/>
              </a:solidFill>
              <a:ea typeface="ＭＳ Ｐゴシック" pitchFamily="34" charset="-128"/>
            </a:endParaRPr>
          </a:p>
          <a:p>
            <a:pPr algn="l">
              <a:spcBef>
                <a:spcPct val="20000"/>
              </a:spcBef>
            </a:pPr>
            <a:r>
              <a:rPr lang="en-GB" altLang="ja-JP" sz="1200" dirty="0" smtClean="0">
                <a:solidFill>
                  <a:schemeClr val="bg2"/>
                </a:solidFill>
                <a:ea typeface="ＭＳ Ｐゴシック" pitchFamily="34" charset="-128"/>
              </a:rPr>
              <a:t>ComFrame – Group ERM</a:t>
            </a:r>
          </a:p>
          <a:p>
            <a:pPr algn="l">
              <a:spcBef>
                <a:spcPct val="20000"/>
              </a:spcBef>
            </a:pPr>
            <a:endParaRPr lang="en-GB" altLang="ja-JP" sz="1200" dirty="0">
              <a:solidFill>
                <a:schemeClr val="bg2"/>
              </a:solidFill>
              <a:ea typeface="ＭＳ Ｐゴシック" pitchFamily="34" charset="-128"/>
            </a:endParaRPr>
          </a:p>
          <a:p>
            <a:pPr algn="l">
              <a:spcBef>
                <a:spcPct val="20000"/>
              </a:spcBef>
            </a:pPr>
            <a:r>
              <a:rPr lang="en-GB" sz="1200" dirty="0" smtClean="0">
                <a:solidFill>
                  <a:schemeClr val="bg2"/>
                </a:solidFill>
                <a:ea typeface="ＭＳ Ｐゴシック" pitchFamily="34" charset="-128"/>
              </a:rPr>
              <a:t>Appendix: ICPs on Risk Management</a:t>
            </a:r>
            <a:endParaRPr lang="en-GB" sz="1200" dirty="0">
              <a:solidFill>
                <a:schemeClr val="bg2"/>
              </a:solidFill>
              <a:ea typeface="ＭＳ Ｐゴシック" pitchFamily="34" charset="-128"/>
            </a:endParaRPr>
          </a:p>
        </p:txBody>
      </p:sp>
    </p:spTree>
    <p:extLst>
      <p:ext uri="{BB962C8B-B14F-4D97-AF65-F5344CB8AC3E}">
        <p14:creationId xmlns:p14="http://schemas.microsoft.com/office/powerpoint/2010/main" val="196011642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folHlink"/>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1753</Words>
  <Application>Microsoft Office PowerPoint</Application>
  <PresentationFormat>On-screen Show (4:3)</PresentationFormat>
  <Paragraphs>359</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Agenda</vt:lpstr>
      <vt:lpstr>I-1. What is risk management and why? </vt:lpstr>
      <vt:lpstr>I-2. Relevant international standards</vt:lpstr>
      <vt:lpstr>II-1. What is HIH?</vt:lpstr>
      <vt:lpstr>II-2. Risk management failure (1)</vt:lpstr>
      <vt:lpstr>II-3. Risk management failure (2)</vt:lpstr>
      <vt:lpstr>III-1. ERM Framework</vt:lpstr>
      <vt:lpstr>III-2. Own Risk and Solvency Assessment</vt:lpstr>
      <vt:lpstr>III-3. ERM Framework</vt:lpstr>
      <vt:lpstr>IV. ComFrame – Group ERM</vt:lpstr>
      <vt:lpstr>Conclusion</vt:lpstr>
      <vt:lpstr>PowerPoint Presentation</vt:lpstr>
      <vt:lpstr> </vt:lpstr>
      <vt:lpstr>A-1. ICPs on risk management</vt:lpstr>
      <vt:lpstr>A-2. Risk Management and Internal Control (1)</vt:lpstr>
      <vt:lpstr>A-3. Risk Management and Internal Control (2)</vt:lpstr>
      <vt:lpstr>A-4. ICPs on risk management</vt:lpstr>
      <vt:lpstr>A-5. ERM (for solvency purposes) core principle</vt:lpstr>
      <vt:lpstr>A-6. ICP16.1 Risk Identification and measurement</vt:lpstr>
      <vt:lpstr>A-7. ICP 16.2 and 16.3 – Evidence of the Framework in action</vt:lpstr>
      <vt:lpstr>A-8. ICP 16.4 to 16.8 – Consistency of measurement and clarity of management process</vt:lpstr>
      <vt:lpstr>A-9. ICP 16.9 and 16.10 – Risk Responsiveness</vt:lpstr>
      <vt:lpstr>A-10. ICP 16.11 to 16.16 – Own Risk and Solvency Assessment (ORSA)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Viveash</dc:creator>
  <cp:lastModifiedBy>Fujioka, Yasa</cp:lastModifiedBy>
  <cp:revision>676</cp:revision>
  <cp:lastPrinted>2012-11-07T14:17:56Z</cp:lastPrinted>
  <dcterms:created xsi:type="dcterms:W3CDTF">2002-10-07T15:09:26Z</dcterms:created>
  <dcterms:modified xsi:type="dcterms:W3CDTF">2012-11-07T14:17:58Z</dcterms:modified>
</cp:coreProperties>
</file>