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handoutMasterIdLst>
    <p:handoutMasterId r:id="rId51"/>
  </p:handoutMasterIdLst>
  <p:sldIdLst>
    <p:sldId id="397" r:id="rId2"/>
    <p:sldId id="333" r:id="rId3"/>
    <p:sldId id="365" r:id="rId4"/>
    <p:sldId id="334" r:id="rId5"/>
    <p:sldId id="370" r:id="rId6"/>
    <p:sldId id="366" r:id="rId7"/>
    <p:sldId id="379" r:id="rId8"/>
    <p:sldId id="375" r:id="rId9"/>
    <p:sldId id="367" r:id="rId10"/>
    <p:sldId id="352" r:id="rId11"/>
    <p:sldId id="372" r:id="rId12"/>
    <p:sldId id="369" r:id="rId13"/>
    <p:sldId id="353" r:id="rId14"/>
    <p:sldId id="358" r:id="rId15"/>
    <p:sldId id="373" r:id="rId16"/>
    <p:sldId id="374" r:id="rId17"/>
    <p:sldId id="377" r:id="rId18"/>
    <p:sldId id="348" r:id="rId19"/>
    <p:sldId id="349" r:id="rId20"/>
    <p:sldId id="337" r:id="rId21"/>
    <p:sldId id="338" r:id="rId22"/>
    <p:sldId id="340" r:id="rId23"/>
    <p:sldId id="339" r:id="rId24"/>
    <p:sldId id="258" r:id="rId25"/>
    <p:sldId id="341" r:id="rId26"/>
    <p:sldId id="342" r:id="rId27"/>
    <p:sldId id="343" r:id="rId28"/>
    <p:sldId id="346" r:id="rId29"/>
    <p:sldId id="344" r:id="rId30"/>
    <p:sldId id="376" r:id="rId31"/>
    <p:sldId id="380" r:id="rId32"/>
    <p:sldId id="381" r:id="rId33"/>
    <p:sldId id="382" r:id="rId34"/>
    <p:sldId id="383" r:id="rId35"/>
    <p:sldId id="384" r:id="rId36"/>
    <p:sldId id="385" r:id="rId37"/>
    <p:sldId id="386" r:id="rId38"/>
    <p:sldId id="387" r:id="rId39"/>
    <p:sldId id="388" r:id="rId40"/>
    <p:sldId id="389" r:id="rId41"/>
    <p:sldId id="390" r:id="rId42"/>
    <p:sldId id="391" r:id="rId43"/>
    <p:sldId id="392" r:id="rId44"/>
    <p:sldId id="393" r:id="rId45"/>
    <p:sldId id="394" r:id="rId46"/>
    <p:sldId id="395" r:id="rId47"/>
    <p:sldId id="396" r:id="rId48"/>
    <p:sldId id="378" r:id="rId49"/>
  </p:sldIdLst>
  <p:sldSz cx="9144000" cy="6858000" type="screen4x3"/>
  <p:notesSz cx="7099300" cy="10234613"/>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6DE"/>
    <a:srgbClr val="800000"/>
    <a:srgbClr val="FEECDE"/>
    <a:srgbClr val="FDEFC7"/>
    <a:srgbClr val="FFE2C5"/>
    <a:srgbClr val="FFFF99"/>
    <a:srgbClr val="339933"/>
    <a:srgbClr val="000099"/>
    <a:srgbClr val="00CC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7320" autoAdjust="0"/>
  </p:normalViewPr>
  <p:slideViewPr>
    <p:cSldViewPr>
      <p:cViewPr>
        <p:scale>
          <a:sx n="70" d="100"/>
          <a:sy n="70" d="100"/>
        </p:scale>
        <p:origin x="-432" y="43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2688" y="-9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2763"/>
          </a:xfrm>
          <a:prstGeom prst="rect">
            <a:avLst/>
          </a:prstGeom>
        </p:spPr>
        <p:txBody>
          <a:bodyPr vert="horz" lIns="97192" tIns="48596" rIns="97192" bIns="48596" rtlCol="0"/>
          <a:lstStyle>
            <a:lvl1pPr algn="l">
              <a:defRPr sz="1300"/>
            </a:lvl1pPr>
          </a:lstStyle>
          <a:p>
            <a:pPr>
              <a:defRPr/>
            </a:pPr>
            <a:endParaRPr lang="es-ES" dirty="0"/>
          </a:p>
        </p:txBody>
      </p:sp>
      <p:sp>
        <p:nvSpPr>
          <p:cNvPr id="3" name="2 Marcador de fecha"/>
          <p:cNvSpPr>
            <a:spLocks noGrp="1"/>
          </p:cNvSpPr>
          <p:nvPr>
            <p:ph type="dt" sz="quarter" idx="1"/>
          </p:nvPr>
        </p:nvSpPr>
        <p:spPr>
          <a:xfrm>
            <a:off x="4021138" y="0"/>
            <a:ext cx="3076575" cy="512763"/>
          </a:xfrm>
          <a:prstGeom prst="rect">
            <a:avLst/>
          </a:prstGeom>
        </p:spPr>
        <p:txBody>
          <a:bodyPr vert="horz" lIns="97192" tIns="48596" rIns="97192" bIns="48596" rtlCol="0"/>
          <a:lstStyle>
            <a:lvl1pPr algn="r">
              <a:defRPr sz="1300"/>
            </a:lvl1pPr>
          </a:lstStyle>
          <a:p>
            <a:pPr>
              <a:defRPr/>
            </a:pPr>
            <a:fld id="{CE529DD4-EBBE-4ED6-AF34-4AB1AB2925C5}" type="datetimeFigureOut">
              <a:rPr lang="es-ES"/>
              <a:pPr>
                <a:defRPr/>
              </a:pPr>
              <a:t>14/11/2012</a:t>
            </a:fld>
            <a:endParaRPr lang="es-ES" dirty="0"/>
          </a:p>
        </p:txBody>
      </p:sp>
      <p:sp>
        <p:nvSpPr>
          <p:cNvPr id="4" name="3 Marcador de pie de página"/>
          <p:cNvSpPr>
            <a:spLocks noGrp="1"/>
          </p:cNvSpPr>
          <p:nvPr>
            <p:ph type="ftr" sz="quarter" idx="2"/>
          </p:nvPr>
        </p:nvSpPr>
        <p:spPr>
          <a:xfrm>
            <a:off x="0" y="9720263"/>
            <a:ext cx="3076575" cy="512762"/>
          </a:xfrm>
          <a:prstGeom prst="rect">
            <a:avLst/>
          </a:prstGeom>
        </p:spPr>
        <p:txBody>
          <a:bodyPr vert="horz" lIns="97192" tIns="48596" rIns="97192" bIns="48596" rtlCol="0" anchor="b"/>
          <a:lstStyle>
            <a:lvl1pPr algn="l">
              <a:defRPr sz="1300"/>
            </a:lvl1pPr>
          </a:lstStyle>
          <a:p>
            <a:pPr>
              <a:defRPr/>
            </a:pPr>
            <a:endParaRPr lang="es-ES" dirty="0"/>
          </a:p>
        </p:txBody>
      </p:sp>
      <p:sp>
        <p:nvSpPr>
          <p:cNvPr id="5" name="4 Marcador de número de diapositiva"/>
          <p:cNvSpPr>
            <a:spLocks noGrp="1"/>
          </p:cNvSpPr>
          <p:nvPr>
            <p:ph type="sldNum" sz="quarter" idx="3"/>
          </p:nvPr>
        </p:nvSpPr>
        <p:spPr>
          <a:xfrm>
            <a:off x="4021138" y="9720263"/>
            <a:ext cx="3076575" cy="512762"/>
          </a:xfrm>
          <a:prstGeom prst="rect">
            <a:avLst/>
          </a:prstGeom>
        </p:spPr>
        <p:txBody>
          <a:bodyPr vert="horz" lIns="97192" tIns="48596" rIns="97192" bIns="48596" rtlCol="0" anchor="b"/>
          <a:lstStyle>
            <a:lvl1pPr algn="r">
              <a:defRPr sz="1300"/>
            </a:lvl1pPr>
          </a:lstStyle>
          <a:p>
            <a:pPr>
              <a:defRPr/>
            </a:pPr>
            <a:fld id="{479901CD-995F-401A-9CD2-F8B695A5754E}" type="slidenum">
              <a:rPr lang="es-ES"/>
              <a:pPr>
                <a:defRPr/>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2763"/>
          </a:xfrm>
          <a:prstGeom prst="rect">
            <a:avLst/>
          </a:prstGeom>
        </p:spPr>
        <p:txBody>
          <a:bodyPr vert="horz" lIns="97192" tIns="48596" rIns="97192" bIns="48596" rtlCol="0"/>
          <a:lstStyle>
            <a:lvl1pPr algn="l">
              <a:defRPr sz="1300"/>
            </a:lvl1pPr>
          </a:lstStyle>
          <a:p>
            <a:pPr>
              <a:defRPr/>
            </a:pPr>
            <a:endParaRPr lang="en-GB" dirty="0"/>
          </a:p>
        </p:txBody>
      </p:sp>
      <p:sp>
        <p:nvSpPr>
          <p:cNvPr id="3" name="2 Marcador de fecha"/>
          <p:cNvSpPr>
            <a:spLocks noGrp="1"/>
          </p:cNvSpPr>
          <p:nvPr>
            <p:ph type="dt" idx="1"/>
          </p:nvPr>
        </p:nvSpPr>
        <p:spPr>
          <a:xfrm>
            <a:off x="4021138" y="0"/>
            <a:ext cx="3076575" cy="512763"/>
          </a:xfrm>
          <a:prstGeom prst="rect">
            <a:avLst/>
          </a:prstGeom>
        </p:spPr>
        <p:txBody>
          <a:bodyPr vert="horz" lIns="97192" tIns="48596" rIns="97192" bIns="48596" rtlCol="0"/>
          <a:lstStyle>
            <a:lvl1pPr algn="r">
              <a:defRPr sz="1300"/>
            </a:lvl1pPr>
          </a:lstStyle>
          <a:p>
            <a:pPr>
              <a:defRPr/>
            </a:pPr>
            <a:fld id="{E15E4F51-438F-42FD-B748-5AE7865B9CAB}" type="datetimeFigureOut">
              <a:rPr lang="es-ES"/>
              <a:pPr>
                <a:defRPr/>
              </a:pPr>
              <a:t>14/11/2012</a:t>
            </a:fld>
            <a:endParaRPr lang="en-GB" dirty="0"/>
          </a:p>
        </p:txBody>
      </p:sp>
      <p:sp>
        <p:nvSpPr>
          <p:cNvPr id="4" name="3 Marcador de imagen de diapositiva"/>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7192" tIns="48596" rIns="97192" bIns="48596" rtlCol="0" anchor="ctr"/>
          <a:lstStyle/>
          <a:p>
            <a:pPr lvl="0"/>
            <a:endParaRPr lang="en-GB" noProof="0" dirty="0" smtClean="0"/>
          </a:p>
        </p:txBody>
      </p:sp>
      <p:sp>
        <p:nvSpPr>
          <p:cNvPr id="5" name="4 Marcador de notas"/>
          <p:cNvSpPr>
            <a:spLocks noGrp="1"/>
          </p:cNvSpPr>
          <p:nvPr>
            <p:ph type="body" sz="quarter" idx="3"/>
          </p:nvPr>
        </p:nvSpPr>
        <p:spPr>
          <a:xfrm>
            <a:off x="711200" y="4862513"/>
            <a:ext cx="5676900" cy="4605337"/>
          </a:xfrm>
          <a:prstGeom prst="rect">
            <a:avLst/>
          </a:prstGeom>
        </p:spPr>
        <p:txBody>
          <a:bodyPr vert="horz" lIns="97192" tIns="48596" rIns="97192" bIns="48596"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smtClean="0"/>
          </a:p>
        </p:txBody>
      </p:sp>
      <p:sp>
        <p:nvSpPr>
          <p:cNvPr id="6" name="5 Marcador de pie de página"/>
          <p:cNvSpPr>
            <a:spLocks noGrp="1"/>
          </p:cNvSpPr>
          <p:nvPr>
            <p:ph type="ftr" sz="quarter" idx="4"/>
          </p:nvPr>
        </p:nvSpPr>
        <p:spPr>
          <a:xfrm>
            <a:off x="0" y="9720263"/>
            <a:ext cx="3076575" cy="512762"/>
          </a:xfrm>
          <a:prstGeom prst="rect">
            <a:avLst/>
          </a:prstGeom>
        </p:spPr>
        <p:txBody>
          <a:bodyPr vert="horz" lIns="97192" tIns="48596" rIns="97192" bIns="48596" rtlCol="0" anchor="b"/>
          <a:lstStyle>
            <a:lvl1pPr algn="l">
              <a:defRPr sz="1300"/>
            </a:lvl1pPr>
          </a:lstStyle>
          <a:p>
            <a:pPr>
              <a:defRPr/>
            </a:pPr>
            <a:endParaRPr lang="en-GB" dirty="0"/>
          </a:p>
        </p:txBody>
      </p:sp>
      <p:sp>
        <p:nvSpPr>
          <p:cNvPr id="7" name="6 Marcador de número de diapositiva"/>
          <p:cNvSpPr>
            <a:spLocks noGrp="1"/>
          </p:cNvSpPr>
          <p:nvPr>
            <p:ph type="sldNum" sz="quarter" idx="5"/>
          </p:nvPr>
        </p:nvSpPr>
        <p:spPr>
          <a:xfrm>
            <a:off x="4021138" y="9720263"/>
            <a:ext cx="3076575" cy="512762"/>
          </a:xfrm>
          <a:prstGeom prst="rect">
            <a:avLst/>
          </a:prstGeom>
        </p:spPr>
        <p:txBody>
          <a:bodyPr vert="horz" lIns="97192" tIns="48596" rIns="97192" bIns="48596" rtlCol="0" anchor="b"/>
          <a:lstStyle>
            <a:lvl1pPr algn="r">
              <a:defRPr sz="1300"/>
            </a:lvl1pPr>
          </a:lstStyle>
          <a:p>
            <a:pPr>
              <a:defRPr/>
            </a:pPr>
            <a:fld id="{E4E420DE-752C-41CB-A933-4AAD6441087E}" type="slidenum">
              <a:rPr lang="en-GB"/>
              <a:pPr>
                <a:defRPr/>
              </a:pPr>
              <a:t>‹Nº›</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600">
                <a:solidFill>
                  <a:schemeClr val="tx1"/>
                </a:solidFill>
                <a:latin typeface="Arial" charset="0"/>
                <a:ea typeface="MS PGothic" pitchFamily="34" charset="-128"/>
              </a:defRPr>
            </a:lvl1pPr>
            <a:lvl2pPr marL="804763" indent="-309524">
              <a:defRPr sz="2600">
                <a:solidFill>
                  <a:schemeClr val="tx1"/>
                </a:solidFill>
                <a:latin typeface="Arial" charset="0"/>
                <a:ea typeface="MS PGothic" pitchFamily="34" charset="-128"/>
              </a:defRPr>
            </a:lvl2pPr>
            <a:lvl3pPr marL="1238098" indent="-247620">
              <a:defRPr sz="2600">
                <a:solidFill>
                  <a:schemeClr val="tx1"/>
                </a:solidFill>
                <a:latin typeface="Arial" charset="0"/>
                <a:ea typeface="MS PGothic" pitchFamily="34" charset="-128"/>
              </a:defRPr>
            </a:lvl3pPr>
            <a:lvl4pPr marL="1733337" indent="-247620">
              <a:defRPr sz="2600">
                <a:solidFill>
                  <a:schemeClr val="tx1"/>
                </a:solidFill>
                <a:latin typeface="Arial" charset="0"/>
                <a:ea typeface="MS PGothic" pitchFamily="34" charset="-128"/>
              </a:defRPr>
            </a:lvl4pPr>
            <a:lvl5pPr marL="2228576" indent="-247620">
              <a:defRPr sz="2600">
                <a:solidFill>
                  <a:schemeClr val="tx1"/>
                </a:solidFill>
                <a:latin typeface="Arial" charset="0"/>
                <a:ea typeface="MS PGothic" pitchFamily="34" charset="-128"/>
              </a:defRPr>
            </a:lvl5pPr>
            <a:lvl6pPr marL="2723815" indent="-247620" eaLnBrk="0" fontAlgn="base" hangingPunct="0">
              <a:spcBef>
                <a:spcPct val="0"/>
              </a:spcBef>
              <a:spcAft>
                <a:spcPct val="0"/>
              </a:spcAft>
              <a:defRPr sz="2600">
                <a:solidFill>
                  <a:schemeClr val="tx1"/>
                </a:solidFill>
                <a:latin typeface="Arial" charset="0"/>
                <a:ea typeface="MS PGothic" pitchFamily="34" charset="-128"/>
              </a:defRPr>
            </a:lvl6pPr>
            <a:lvl7pPr marL="3219054" indent="-247620" eaLnBrk="0" fontAlgn="base" hangingPunct="0">
              <a:spcBef>
                <a:spcPct val="0"/>
              </a:spcBef>
              <a:spcAft>
                <a:spcPct val="0"/>
              </a:spcAft>
              <a:defRPr sz="2600">
                <a:solidFill>
                  <a:schemeClr val="tx1"/>
                </a:solidFill>
                <a:latin typeface="Arial" charset="0"/>
                <a:ea typeface="MS PGothic" pitchFamily="34" charset="-128"/>
              </a:defRPr>
            </a:lvl7pPr>
            <a:lvl8pPr marL="3714293" indent="-247620" eaLnBrk="0" fontAlgn="base" hangingPunct="0">
              <a:spcBef>
                <a:spcPct val="0"/>
              </a:spcBef>
              <a:spcAft>
                <a:spcPct val="0"/>
              </a:spcAft>
              <a:defRPr sz="2600">
                <a:solidFill>
                  <a:schemeClr val="tx1"/>
                </a:solidFill>
                <a:latin typeface="Arial" charset="0"/>
                <a:ea typeface="MS PGothic" pitchFamily="34" charset="-128"/>
              </a:defRPr>
            </a:lvl8pPr>
            <a:lvl9pPr marL="4209532" indent="-247620" eaLnBrk="0" fontAlgn="base" hangingPunct="0">
              <a:spcBef>
                <a:spcPct val="0"/>
              </a:spcBef>
              <a:spcAft>
                <a:spcPct val="0"/>
              </a:spcAft>
              <a:defRPr sz="2600">
                <a:solidFill>
                  <a:schemeClr val="tx1"/>
                </a:solidFill>
                <a:latin typeface="Arial" charset="0"/>
                <a:ea typeface="MS PGothic" pitchFamily="34" charset="-128"/>
              </a:defRPr>
            </a:lvl9pPr>
          </a:lstStyle>
          <a:p>
            <a:fld id="{60D1A359-CC64-4B38-B34F-934C6659131A}" type="slidenum">
              <a:rPr lang="de-DE" sz="1300" smtClean="0"/>
              <a:pPr/>
              <a:t>1</a:t>
            </a:fld>
            <a:endParaRPr lang="de-DE" sz="1300" dirty="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E4E420DE-752C-41CB-A933-4AAD6441087E}" type="slidenum">
              <a:rPr lang="en-GB" smtClean="0"/>
              <a:pPr>
                <a:defRPr/>
              </a:pPr>
              <a:t>31</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6794B3-6E18-4C2D-9C23-252918F20016}" type="slidenum">
              <a:rPr lang="en-GB" smtClean="0"/>
              <a:pPr/>
              <a:t>32</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6794B3-6E18-4C2D-9C23-252918F20016}" type="slidenum">
              <a:rPr lang="en-GB" smtClean="0"/>
              <a:pPr/>
              <a:t>33</a:t>
            </a:fld>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6 Marcador de fecha"/>
          <p:cNvSpPr>
            <a:spLocks noGrp="1"/>
          </p:cNvSpPr>
          <p:nvPr>
            <p:ph type="dt" sz="half" idx="10"/>
          </p:nvPr>
        </p:nvSpPr>
        <p:spPr>
          <a:xfrm>
            <a:off x="3581400" y="6305550"/>
            <a:ext cx="2133600" cy="476250"/>
          </a:xfrm>
          <a:prstGeom prst="rect">
            <a:avLst/>
          </a:prstGeom>
        </p:spPr>
        <p:txBody>
          <a:bodyPr/>
          <a:lstStyle>
            <a:lvl1pPr>
              <a:defRPr/>
            </a:lvl1pPr>
            <a:extLst/>
          </a:lstStyle>
          <a:p>
            <a:pPr>
              <a:defRPr/>
            </a:pPr>
            <a:fld id="{8845C8E6-AF1B-4F46-A86D-87FD7BF288B5}" type="datetimeFigureOut">
              <a:rPr lang="es-ES" smtClean="0"/>
              <a:pPr>
                <a:defRPr/>
              </a:pPr>
              <a:t>14/11/2012</a:t>
            </a:fld>
            <a:endParaRPr lang="en-GB" dirty="0"/>
          </a:p>
        </p:txBody>
      </p:sp>
      <p:sp>
        <p:nvSpPr>
          <p:cNvPr id="7" name="19 Marcador de pie de página"/>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1435100" y="274638"/>
            <a:ext cx="7499350" cy="1143000"/>
          </a:xfrm>
          <a:prstGeom prst="rect">
            <a:avLst/>
          </a:prstGeom>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435100" y="1447800"/>
            <a:ext cx="7499350" cy="4800600"/>
          </a:xfrm>
          <a:prstGeom prst="rect">
            <a:avLst/>
          </a:prstGeo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a:xfrm>
            <a:off x="3581400" y="6305550"/>
            <a:ext cx="2133600" cy="476250"/>
          </a:xfrm>
          <a:prstGeom prst="rect">
            <a:avLst/>
          </a:prstGeom>
        </p:spPr>
        <p:txBody>
          <a:bodyPr/>
          <a:lstStyle>
            <a:lvl1pPr>
              <a:defRPr/>
            </a:lvl1pPr>
          </a:lstStyle>
          <a:p>
            <a:pPr>
              <a:defRPr/>
            </a:pPr>
            <a:fld id="{AC683A31-7039-4977-9B20-6BD228175BEA}" type="datetimeFigureOut">
              <a:rPr lang="es-ES" smtClean="0"/>
              <a:pPr>
                <a:defRPr/>
              </a:pPr>
              <a:t>14/11/2012</a:t>
            </a:fld>
            <a:endParaRPr lang="en-GB" dirty="0"/>
          </a:p>
        </p:txBody>
      </p:sp>
      <p:sp>
        <p:nvSpPr>
          <p:cNvPr id="5" name="9 Marcador de pie de página"/>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en-GB" dirty="0"/>
          </a:p>
        </p:txBody>
      </p:sp>
      <p:sp>
        <p:nvSpPr>
          <p:cNvPr id="6" name="21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lstStyle>
          <a:p>
            <a:pPr>
              <a:defRPr/>
            </a:pPr>
            <a:fld id="{B898D9AC-A27B-406D-8F61-BAAE40F526BC}" type="slidenum">
              <a:rPr lang="en-GB"/>
              <a:pPr>
                <a:defRPr/>
              </a:pPr>
              <a:t>‹Nº›</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a:prstGeom prst="rect">
            <a:avLst/>
          </a:prstGeo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143000" y="274640"/>
            <a:ext cx="5562600" cy="5851525"/>
          </a:xfrm>
          <a:prstGeom prst="rect">
            <a:avLst/>
          </a:prstGeo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a:xfrm>
            <a:off x="3581400" y="6305550"/>
            <a:ext cx="2133600" cy="476250"/>
          </a:xfrm>
          <a:prstGeom prst="rect">
            <a:avLst/>
          </a:prstGeom>
        </p:spPr>
        <p:txBody>
          <a:bodyPr/>
          <a:lstStyle>
            <a:lvl1pPr>
              <a:defRPr/>
            </a:lvl1pPr>
          </a:lstStyle>
          <a:p>
            <a:pPr>
              <a:defRPr/>
            </a:pPr>
            <a:fld id="{906BDA7E-B280-4674-B3BC-A9065B2E4F1D}" type="datetimeFigureOut">
              <a:rPr lang="es-ES" smtClean="0"/>
              <a:pPr>
                <a:defRPr/>
              </a:pPr>
              <a:t>14/11/2012</a:t>
            </a:fld>
            <a:endParaRPr lang="en-GB" dirty="0"/>
          </a:p>
        </p:txBody>
      </p:sp>
      <p:sp>
        <p:nvSpPr>
          <p:cNvPr id="5" name="9 Marcador de pie de página"/>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en-GB" dirty="0"/>
          </a:p>
        </p:txBody>
      </p:sp>
      <p:sp>
        <p:nvSpPr>
          <p:cNvPr id="6" name="21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lstStyle>
          <a:p>
            <a:pPr>
              <a:defRPr/>
            </a:pPr>
            <a:fld id="{67179A88-B526-490E-A0DA-CAF9F4E8CA35}" type="slidenum">
              <a:rPr lang="en-GB"/>
              <a:pPr>
                <a:defRPr/>
              </a:pPr>
              <a:t>‹Nº›</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a:prstGeom prst="rect">
            <a:avLst/>
          </a:prstGeom>
        </p:spPr>
        <p:txBody>
          <a:bodyPr anchor="b"/>
          <a:lstStyle>
            <a:lvl1pPr algn="l">
              <a:defRPr/>
            </a:lvl1pPr>
            <a:extLst/>
          </a:lstStyle>
          <a:p>
            <a:r>
              <a:rPr lang="es-ES" smtClean="0"/>
              <a:t>Haga clic para modificar el estilo de título del patrón</a:t>
            </a:r>
            <a:endParaRPr lang="en-US"/>
          </a:p>
        </p:txBody>
      </p:sp>
      <p:sp>
        <p:nvSpPr>
          <p:cNvPr id="22" name="21 Subtítulo"/>
          <p:cNvSpPr>
            <a:spLocks noGrp="1"/>
          </p:cNvSpPr>
          <p:nvPr>
            <p:ph type="subTitle" idx="1"/>
          </p:nvPr>
        </p:nvSpPr>
        <p:spPr>
          <a:xfrm>
            <a:off x="1432560" y="1850064"/>
            <a:ext cx="7406640" cy="1752600"/>
          </a:xfrm>
          <a:prstGeom prst="rect">
            <a:avLst/>
          </a:prstGeo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6 Marcador de fecha"/>
          <p:cNvSpPr>
            <a:spLocks noGrp="1"/>
          </p:cNvSpPr>
          <p:nvPr>
            <p:ph type="dt" sz="half" idx="10"/>
          </p:nvPr>
        </p:nvSpPr>
        <p:spPr>
          <a:xfrm>
            <a:off x="3581400" y="6305550"/>
            <a:ext cx="2133600" cy="476250"/>
          </a:xfrm>
          <a:prstGeom prst="rect">
            <a:avLst/>
          </a:prstGeom>
        </p:spPr>
        <p:txBody>
          <a:bodyPr/>
          <a:lstStyle>
            <a:lvl1pPr>
              <a:defRPr/>
            </a:lvl1pPr>
            <a:extLst/>
          </a:lstStyle>
          <a:p>
            <a:pPr>
              <a:defRPr/>
            </a:pPr>
            <a:fld id="{8845C8E6-AF1B-4F46-A86D-87FD7BF288B5}" type="datetimeFigureOut">
              <a:rPr lang="es-ES" smtClean="0"/>
              <a:pPr>
                <a:defRPr/>
              </a:pPr>
              <a:t>14/11/2012</a:t>
            </a:fld>
            <a:endParaRPr lang="en-GB" dirty="0"/>
          </a:p>
        </p:txBody>
      </p:sp>
      <p:sp>
        <p:nvSpPr>
          <p:cNvPr id="7" name="19 Marcador de pie de página"/>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iopa_PLATFORM_Segment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72575" cy="687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7"/>
          <p:cNvSpPr>
            <a:spLocks noChangeShapeType="1"/>
          </p:cNvSpPr>
          <p:nvPr/>
        </p:nvSpPr>
        <p:spPr bwMode="auto">
          <a:xfrm>
            <a:off x="304800" y="6324600"/>
            <a:ext cx="8077200" cy="0"/>
          </a:xfrm>
          <a:prstGeom prst="line">
            <a:avLst/>
          </a:prstGeom>
          <a:noFill/>
          <a:ln w="12700">
            <a:solidFill>
              <a:schemeClr val="bg1"/>
            </a:solidFill>
            <a:round/>
            <a:headEnd/>
            <a:tailEnd/>
          </a:ln>
          <a:extLst>
            <a:ext uri="{909E8E84-426E-40DD-AFC4-6F175D3DCCD1}">
              <a14:hiddenFill xmlns:a14="http://schemas.microsoft.com/office/drawing/2010/main" xmlns="">
                <a:noFill/>
              </a14:hiddenFill>
            </a:ext>
          </a:extLst>
        </p:spPr>
        <p:txBody>
          <a:bodyPr wrap="none" anchor="ctr"/>
          <a:lstStyle/>
          <a:p>
            <a:endParaRPr lang="en-GB"/>
          </a:p>
        </p:txBody>
      </p:sp>
      <p:pic>
        <p:nvPicPr>
          <p:cNvPr id="6" name="Picture 9" descr="eiopa_RG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203950" y="-4763"/>
            <a:ext cx="2635250" cy="1833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9" name="Rectangle 3"/>
          <p:cNvSpPr>
            <a:spLocks noGrp="1" noChangeArrowheads="1"/>
          </p:cNvSpPr>
          <p:nvPr>
            <p:ph type="ctrTitle"/>
          </p:nvPr>
        </p:nvSpPr>
        <p:spPr>
          <a:xfrm>
            <a:off x="304800" y="3124200"/>
            <a:ext cx="6400800" cy="1143000"/>
          </a:xfrm>
          <a:prstGeom prst="rect">
            <a:avLst/>
          </a:prstGeom>
        </p:spPr>
        <p:txBody>
          <a:bodyPr/>
          <a:lstStyle>
            <a:lvl1pPr>
              <a:defRPr/>
            </a:lvl1pPr>
          </a:lstStyle>
          <a:p>
            <a:pPr lvl="0"/>
            <a:r>
              <a:rPr lang="en-US" noProof="0" smtClean="0"/>
              <a:t>Click to edit Master title style</a:t>
            </a:r>
            <a:endParaRPr lang="en-GB" noProof="0" smtClean="0"/>
          </a:p>
        </p:txBody>
      </p:sp>
      <p:sp>
        <p:nvSpPr>
          <p:cNvPr id="4100" name="Rectangle 4"/>
          <p:cNvSpPr>
            <a:spLocks noGrp="1" noChangeArrowheads="1"/>
          </p:cNvSpPr>
          <p:nvPr>
            <p:ph type="subTitle" idx="1"/>
          </p:nvPr>
        </p:nvSpPr>
        <p:spPr>
          <a:xfrm>
            <a:off x="304800" y="4648200"/>
            <a:ext cx="6400800" cy="1524000"/>
          </a:xfrm>
          <a:prstGeom prst="rect">
            <a:avLst/>
          </a:prstGeom>
        </p:spPr>
        <p:txBody>
          <a:bodyPr anchor="b"/>
          <a:lstStyle>
            <a:lvl1pPr marL="0" indent="0">
              <a:lnSpc>
                <a:spcPct val="70000"/>
              </a:lnSpc>
              <a:buFontTx/>
              <a:buNone/>
              <a:defRPr sz="1800">
                <a:solidFill>
                  <a:schemeClr val="bg1"/>
                </a:solidFill>
              </a:defRPr>
            </a:lvl1pPr>
          </a:lstStyle>
          <a:p>
            <a:pPr lvl="0"/>
            <a:r>
              <a:rPr lang="en-US" noProof="0" smtClean="0"/>
              <a:t>Click to edit Master subtitle style</a:t>
            </a:r>
            <a:endParaRPr lang="en-GB" noProof="0" smtClean="0"/>
          </a:p>
        </p:txBody>
      </p:sp>
      <p:sp>
        <p:nvSpPr>
          <p:cNvPr id="7" name="Rectangle 5"/>
          <p:cNvSpPr>
            <a:spLocks noGrp="1" noChangeArrowheads="1"/>
          </p:cNvSpPr>
          <p:nvPr>
            <p:ph type="dt" sz="half" idx="10"/>
          </p:nvPr>
        </p:nvSpPr>
        <p:spPr>
          <a:xfrm>
            <a:off x="304800" y="6400800"/>
            <a:ext cx="1905000" cy="457200"/>
          </a:xfrm>
          <a:prstGeom prst="rect">
            <a:avLst/>
          </a:prstGeom>
        </p:spPr>
        <p:txBody>
          <a:bodyPr/>
          <a:lstStyle>
            <a:lvl1pPr>
              <a:defRPr>
                <a:solidFill>
                  <a:schemeClr val="bg1"/>
                </a:solidFill>
              </a:defRPr>
            </a:lvl1pPr>
          </a:lstStyle>
          <a:p>
            <a:pPr>
              <a:defRPr/>
            </a:pPr>
            <a:fld id="{82C95313-7082-47F2-81FC-C5622F49E294}" type="datetime4">
              <a:rPr lang="en-GB"/>
              <a:pPr>
                <a:defRPr/>
              </a:pPr>
              <a:t>14 November 2012</a:t>
            </a:fld>
            <a:endParaRPr lang="en-GB">
              <a:solidFill>
                <a:schemeClr val="tx1"/>
              </a:solidFill>
            </a:endParaRPr>
          </a:p>
        </p:txBody>
      </p:sp>
      <p:pic>
        <p:nvPicPr>
          <p:cNvPr id="8" name="7 Imagen" descr="Logo_oficial_2012.png"/>
          <p:cNvPicPr>
            <a:picLocks noChangeAspect="1"/>
          </p:cNvPicPr>
          <p:nvPr userDrawn="1"/>
        </p:nvPicPr>
        <p:blipFill>
          <a:blip r:embed="rId4"/>
          <a:stretch>
            <a:fillRect/>
          </a:stretch>
        </p:blipFill>
        <p:spPr>
          <a:xfrm>
            <a:off x="179512" y="188640"/>
            <a:ext cx="2535100" cy="402397"/>
          </a:xfrm>
          <a:prstGeom prst="rect">
            <a:avLst/>
          </a:prstGeom>
        </p:spPr>
      </p:pic>
      <p:sp>
        <p:nvSpPr>
          <p:cNvPr id="9" name="8 Rectángulo"/>
          <p:cNvSpPr/>
          <p:nvPr userDrawn="1"/>
        </p:nvSpPr>
        <p:spPr>
          <a:xfrm>
            <a:off x="357158" y="214290"/>
            <a:ext cx="1571636" cy="357190"/>
          </a:xfrm>
          <a:prstGeom prst="rect">
            <a:avLst/>
          </a:prstGeom>
          <a:solidFill>
            <a:srgbClr val="B2B2B2">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3761800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Rectángulo"/>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4 Rectángulo"/>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7" name="6 Elipse"/>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578392" y="1066800"/>
            <a:ext cx="6400800" cy="1509712"/>
          </a:xfrm>
          <a:prstGeom prst="rect">
            <a:avLst/>
          </a:prstGeo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8" name="3 Marcador de fecha"/>
          <p:cNvSpPr>
            <a:spLocks noGrp="1"/>
          </p:cNvSpPr>
          <p:nvPr>
            <p:ph type="dt" sz="half" idx="10"/>
          </p:nvPr>
        </p:nvSpPr>
        <p:spPr>
          <a:xfrm>
            <a:off x="3581400" y="6305550"/>
            <a:ext cx="2133600" cy="476250"/>
          </a:xfrm>
          <a:prstGeom prst="rect">
            <a:avLst/>
          </a:prstGeom>
        </p:spPr>
        <p:txBody>
          <a:bodyPr/>
          <a:lstStyle>
            <a:lvl1pPr>
              <a:defRPr/>
            </a:lvl1pPr>
            <a:extLst/>
          </a:lstStyle>
          <a:p>
            <a:pPr>
              <a:defRPr/>
            </a:pPr>
            <a:fld id="{D92AAAAE-049D-40E5-874C-478555D5CBFF}" type="datetimeFigureOut">
              <a:rPr lang="es-ES" smtClean="0"/>
              <a:pPr>
                <a:defRPr/>
              </a:pPr>
              <a:t>14/11/2012</a:t>
            </a:fld>
            <a:endParaRPr lang="en-GB" dirty="0"/>
          </a:p>
        </p:txBody>
      </p:sp>
      <p:sp>
        <p:nvSpPr>
          <p:cNvPr id="9" name="4 Marcador de pie de página"/>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GB" dirty="0"/>
          </a:p>
        </p:txBody>
      </p:sp>
      <p:sp>
        <p:nvSpPr>
          <p:cNvPr id="10" name="5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extLst/>
          </a:lstStyle>
          <a:p>
            <a:pPr>
              <a:defRPr/>
            </a:pPr>
            <a:fld id="{CF6BDEEE-2D06-41F8-A4F7-9A4D93FF878A}" type="slidenum">
              <a:rPr lang="en-GB"/>
              <a:pPr>
                <a:defRPr/>
              </a:pPr>
              <a:t>‹Nº›</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a:prstGeom prst="rect">
            <a:avLst/>
          </a:prstGeo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a:xfrm>
            <a:off x="3581400" y="6305550"/>
            <a:ext cx="2133600" cy="476250"/>
          </a:xfrm>
          <a:prstGeom prst="rect">
            <a:avLst/>
          </a:prstGeom>
        </p:spPr>
        <p:txBody>
          <a:bodyPr/>
          <a:lstStyle>
            <a:lvl1pPr>
              <a:defRPr/>
            </a:lvl1pPr>
          </a:lstStyle>
          <a:p>
            <a:pPr>
              <a:defRPr/>
            </a:pPr>
            <a:fld id="{3091B868-8110-405A-8F48-E01E93306F45}" type="datetimeFigureOut">
              <a:rPr lang="es-ES" smtClean="0"/>
              <a:pPr>
                <a:defRPr/>
              </a:pPr>
              <a:t>14/11/2012</a:t>
            </a:fld>
            <a:endParaRPr lang="en-GB" dirty="0"/>
          </a:p>
        </p:txBody>
      </p:sp>
      <p:sp>
        <p:nvSpPr>
          <p:cNvPr id="6" name="9 Marcador de pie de página"/>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en-GB" dirty="0"/>
          </a:p>
        </p:txBody>
      </p:sp>
      <p:sp>
        <p:nvSpPr>
          <p:cNvPr id="7" name="21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lstStyle>
          <a:p>
            <a:pPr>
              <a:defRPr/>
            </a:pPr>
            <a:fld id="{998489C2-1FA5-4F26-9E54-86DDDFAD12B3}" type="slidenum">
              <a:rPr lang="en-GB"/>
              <a:pPr>
                <a:defRPr/>
              </a:pPr>
              <a:t>‹Nº›</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a:prstGeom prst="rect">
            <a:avLst/>
          </a:prstGeom>
        </p:spPr>
        <p:txBody>
          <a:bodyPr/>
          <a:lstStyle>
            <a:lvl1pPr algn="ctr">
              <a:defRPr sz="45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3581400" y="6305550"/>
            <a:ext cx="2133600" cy="476250"/>
          </a:xfrm>
          <a:prstGeom prst="rect">
            <a:avLst/>
          </a:prstGeom>
        </p:spPr>
        <p:txBody>
          <a:bodyPr/>
          <a:lstStyle>
            <a:lvl1pPr>
              <a:defRPr/>
            </a:lvl1pPr>
            <a:extLst/>
          </a:lstStyle>
          <a:p>
            <a:pPr>
              <a:defRPr/>
            </a:pPr>
            <a:fld id="{2C6FF8BC-289E-4A7F-9E26-7A172BFA1A84}" type="datetimeFigureOut">
              <a:rPr lang="es-ES" smtClean="0"/>
              <a:pPr>
                <a:defRPr/>
              </a:pPr>
              <a:t>14/11/2012</a:t>
            </a:fld>
            <a:endParaRPr lang="en-GB" dirty="0"/>
          </a:p>
        </p:txBody>
      </p:sp>
      <p:sp>
        <p:nvSpPr>
          <p:cNvPr id="8" name="7 Marcador de pie de página"/>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GB" dirty="0"/>
          </a:p>
        </p:txBody>
      </p:sp>
      <p:sp>
        <p:nvSpPr>
          <p:cNvPr id="9" name="8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extLst/>
          </a:lstStyle>
          <a:p>
            <a:pPr>
              <a:defRPr/>
            </a:pPr>
            <a:fld id="{643889D7-6B36-47CC-88D8-666B094FC9C3}" type="slidenum">
              <a:rPr lang="en-GB"/>
              <a:pPr>
                <a:defRPr/>
              </a:pPr>
              <a:t>‹Nº›</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a:prstGeom prst="rect">
            <a:avLst/>
          </a:prstGeom>
        </p:spPr>
        <p:txBody>
          <a:bodyPr/>
          <a:lstStyle>
            <a:extLst/>
          </a:lstStyle>
          <a:p>
            <a:r>
              <a:rPr lang="es-ES" smtClean="0"/>
              <a:t>Haga clic para modificar el estilo de título del patrón</a:t>
            </a:r>
            <a:endParaRPr lang="en-US"/>
          </a:p>
        </p:txBody>
      </p:sp>
      <p:sp>
        <p:nvSpPr>
          <p:cNvPr id="3" name="23 Marcador de fecha"/>
          <p:cNvSpPr>
            <a:spLocks noGrp="1"/>
          </p:cNvSpPr>
          <p:nvPr>
            <p:ph type="dt" sz="half" idx="10"/>
          </p:nvPr>
        </p:nvSpPr>
        <p:spPr>
          <a:xfrm>
            <a:off x="3581400" y="6305550"/>
            <a:ext cx="2133600" cy="476250"/>
          </a:xfrm>
          <a:prstGeom prst="rect">
            <a:avLst/>
          </a:prstGeom>
        </p:spPr>
        <p:txBody>
          <a:bodyPr/>
          <a:lstStyle>
            <a:lvl1pPr>
              <a:defRPr/>
            </a:lvl1pPr>
          </a:lstStyle>
          <a:p>
            <a:pPr>
              <a:defRPr/>
            </a:pPr>
            <a:fld id="{4EEBB902-46EB-4CDE-A441-F64427815E5D}" type="datetimeFigureOut">
              <a:rPr lang="es-ES" smtClean="0"/>
              <a:pPr>
                <a:defRPr/>
              </a:pPr>
              <a:t>14/11/2012</a:t>
            </a:fld>
            <a:endParaRPr lang="en-GB" dirty="0"/>
          </a:p>
        </p:txBody>
      </p:sp>
      <p:sp>
        <p:nvSpPr>
          <p:cNvPr id="4" name="9 Marcador de pie de página"/>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en-GB" dirty="0"/>
          </a:p>
        </p:txBody>
      </p:sp>
      <p:sp>
        <p:nvSpPr>
          <p:cNvPr id="5" name="21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lstStyle>
          <a:p>
            <a:pPr>
              <a:defRPr/>
            </a:pPr>
            <a:fld id="{5DFDB30B-E6E4-483D-8495-F17B8F74357E}" type="slidenum">
              <a:rPr lang="en-GB"/>
              <a:pPr>
                <a:defRPr/>
              </a:pPr>
              <a:t>‹Nº›</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Rectángulo"/>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2 Rectángulo"/>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4" name="1 Marcador de fecha"/>
          <p:cNvSpPr>
            <a:spLocks noGrp="1"/>
          </p:cNvSpPr>
          <p:nvPr>
            <p:ph type="dt" sz="half" idx="10"/>
          </p:nvPr>
        </p:nvSpPr>
        <p:spPr>
          <a:xfrm>
            <a:off x="3581400" y="6305550"/>
            <a:ext cx="2133600" cy="476250"/>
          </a:xfrm>
          <a:prstGeom prst="rect">
            <a:avLst/>
          </a:prstGeom>
        </p:spPr>
        <p:txBody>
          <a:bodyPr/>
          <a:lstStyle>
            <a:lvl1pPr>
              <a:defRPr/>
            </a:lvl1pPr>
            <a:extLst/>
          </a:lstStyle>
          <a:p>
            <a:pPr>
              <a:defRPr/>
            </a:pPr>
            <a:fld id="{F96E6C0F-E091-4540-8DD0-92A7404DCCE9}" type="datetimeFigureOut">
              <a:rPr lang="es-ES" smtClean="0"/>
              <a:pPr>
                <a:defRPr/>
              </a:pPr>
              <a:t>14/11/2012</a:t>
            </a:fld>
            <a:endParaRPr lang="en-GB" dirty="0"/>
          </a:p>
        </p:txBody>
      </p:sp>
      <p:sp>
        <p:nvSpPr>
          <p:cNvPr id="5" name="2 Marcador de pie de página"/>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GB" dirty="0"/>
          </a:p>
        </p:txBody>
      </p:sp>
      <p:sp>
        <p:nvSpPr>
          <p:cNvPr id="6" name="3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extLst/>
          </a:lstStyle>
          <a:p>
            <a:pPr>
              <a:defRPr/>
            </a:pPr>
            <a:fld id="{5B21C5F1-FFD2-4A50-BDDC-F6F14B63CF78}" type="slidenum">
              <a:rPr lang="en-GB"/>
              <a:pPr>
                <a:defRPr/>
              </a:pPr>
              <a:t>‹Nº›</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prstGeom prst="rect">
            <a:avLst/>
          </a:prstGeom>
          <a:ln>
            <a:noFill/>
          </a:ln>
        </p:spPr>
        <p:txBody>
          <a:bodyPr anchor="b"/>
          <a:lstStyle>
            <a:lvl1pPr algn="l">
              <a:lnSpc>
                <a:spcPts val="2000"/>
              </a:lnSpc>
              <a:buNone/>
              <a:defRPr sz="2200" b="1" cap="all" baseline="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06964"/>
            <a:ext cx="3810000" cy="698500"/>
          </a:xfrm>
          <a:prstGeom prst="rect">
            <a:avLst/>
          </a:prstGeo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3581400" y="6305550"/>
            <a:ext cx="2133600" cy="476250"/>
          </a:xfrm>
          <a:prstGeom prst="rect">
            <a:avLst/>
          </a:prstGeom>
        </p:spPr>
        <p:txBody>
          <a:bodyPr/>
          <a:lstStyle>
            <a:lvl1pPr>
              <a:defRPr/>
            </a:lvl1pPr>
            <a:extLst/>
          </a:lstStyle>
          <a:p>
            <a:pPr>
              <a:defRPr/>
            </a:pPr>
            <a:fld id="{572EB8BC-7EFF-4445-B746-B4C48E1D6CD8}" type="datetimeFigureOut">
              <a:rPr lang="es-ES" smtClean="0"/>
              <a:pPr>
                <a:defRPr/>
              </a:pPr>
              <a:t>14/11/2012</a:t>
            </a:fld>
            <a:endParaRPr lang="en-GB" dirty="0"/>
          </a:p>
        </p:txBody>
      </p:sp>
      <p:sp>
        <p:nvSpPr>
          <p:cNvPr id="6" name="5 Marcador de pie de página"/>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GB" dirty="0"/>
          </a:p>
        </p:txBody>
      </p:sp>
      <p:sp>
        <p:nvSpPr>
          <p:cNvPr id="7" name="6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extLst/>
          </a:lstStyle>
          <a:p>
            <a:pPr>
              <a:defRPr/>
            </a:pPr>
            <a:fld id="{616C659C-EAC7-4765-BF76-394C6EDB500A}" type="slidenum">
              <a:rPr lang="en-GB"/>
              <a:pPr>
                <a:defRPr/>
              </a:pPr>
              <a:t>‹Nº›</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dirty="0">
              <a:latin typeface="+mn-lt"/>
              <a:cs typeface="+mn-cs"/>
            </a:endParaRPr>
          </a:p>
        </p:txBody>
      </p:sp>
      <p:sp>
        <p:nvSpPr>
          <p:cNvPr id="6" name="5 Proceso"/>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6 Proceso"/>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838200" y="4800600"/>
            <a:ext cx="4419600" cy="762000"/>
          </a:xfrm>
          <a:prstGeom prst="rect">
            <a:avLst/>
          </a:prstGeo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8" name="4 Marcador de fecha"/>
          <p:cNvSpPr>
            <a:spLocks noGrp="1"/>
          </p:cNvSpPr>
          <p:nvPr>
            <p:ph type="dt" sz="half" idx="10"/>
          </p:nvPr>
        </p:nvSpPr>
        <p:spPr>
          <a:xfrm>
            <a:off x="3581400" y="6305550"/>
            <a:ext cx="2133600" cy="476250"/>
          </a:xfrm>
          <a:prstGeom prst="rect">
            <a:avLst/>
          </a:prstGeom>
        </p:spPr>
        <p:txBody>
          <a:bodyPr/>
          <a:lstStyle>
            <a:lvl1pPr>
              <a:defRPr/>
            </a:lvl1pPr>
            <a:extLst/>
          </a:lstStyle>
          <a:p>
            <a:pPr>
              <a:defRPr/>
            </a:pPr>
            <a:fld id="{F411FC46-7BB1-4E11-BF44-ADF75CB9D197}" type="datetimeFigureOut">
              <a:rPr lang="es-ES" smtClean="0"/>
              <a:pPr>
                <a:defRPr/>
              </a:pPr>
              <a:t>14/11/2012</a:t>
            </a:fld>
            <a:endParaRPr lang="en-GB" dirty="0"/>
          </a:p>
        </p:txBody>
      </p:sp>
      <p:sp>
        <p:nvSpPr>
          <p:cNvPr id="9" name="5 Marcador de pie de página"/>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GB" dirty="0"/>
          </a:p>
        </p:txBody>
      </p:sp>
      <p:sp>
        <p:nvSpPr>
          <p:cNvPr id="10" name="6 Marcador de número de diapositiva"/>
          <p:cNvSpPr>
            <a:spLocks noGrp="1"/>
          </p:cNvSpPr>
          <p:nvPr>
            <p:ph type="sldNum" sz="quarter" idx="12"/>
          </p:nvPr>
        </p:nvSpPr>
        <p:spPr>
          <a:xfrm>
            <a:off x="8613775" y="6305550"/>
            <a:ext cx="457200" cy="476250"/>
          </a:xfrm>
          <a:prstGeom prst="rect">
            <a:avLst/>
          </a:prstGeom>
        </p:spPr>
        <p:txBody>
          <a:bodyPr/>
          <a:lstStyle>
            <a:lvl1pPr>
              <a:defRPr/>
            </a:lvl1pPr>
            <a:extLst/>
          </a:lstStyle>
          <a:p>
            <a:pPr>
              <a:defRPr/>
            </a:pPr>
            <a:fld id="{A29DD92D-4348-4173-908C-4201AD9C9342}" type="slidenum">
              <a:rPr lang="en-GB"/>
              <a:pPr>
                <a:defRPr/>
              </a:pPr>
              <a:t>‹Nº›</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9 Marcador de número de diapositiva"/>
          <p:cNvSpPr txBox="1">
            <a:spLocks/>
          </p:cNvSpPr>
          <p:nvPr userDrawn="1"/>
        </p:nvSpPr>
        <p:spPr>
          <a:xfrm>
            <a:off x="142844" y="6500834"/>
            <a:ext cx="928662" cy="280966"/>
          </a:xfrm>
          <a:prstGeom prst="rect">
            <a:avLst/>
          </a:prstGeom>
        </p:spPr>
        <p:txBody>
          <a:bodyPr/>
          <a:lstStyle>
            <a:lvl1pPr>
              <a:defRPr sz="1100">
                <a:solidFill>
                  <a:schemeClr val="tx1"/>
                </a:solidFill>
                <a:latin typeface="Arial Unicode MS" pitchFamily="34" charset="-128"/>
                <a:ea typeface="Arial Unicode MS" pitchFamily="34" charset="-128"/>
                <a:cs typeface="Arial Unicode MS" pitchFamily="34" charset="-128"/>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fld id="{77DAF927-A5EE-4713-922A-0AAF1DF94826}" type="slidenum">
              <a:rPr kumimoji="0" lang="en-GB" sz="1100" b="0" i="0" u="none" strike="noStrike" kern="1200" cap="none" spc="0" normalizeH="0" baseline="0" noProof="0" smtClean="0">
                <a:ln>
                  <a:noFill/>
                </a:ln>
                <a:solidFill>
                  <a:schemeClr val="tx1"/>
                </a:solidFill>
                <a:effectLst/>
                <a:uLnTx/>
                <a:uFillTx/>
                <a:latin typeface="Arial Unicode MS" pitchFamily="34" charset="-128"/>
                <a:ea typeface="Arial Unicode MS" pitchFamily="34" charset="-128"/>
                <a:cs typeface="Arial Unicode MS" pitchFamily="34" charset="-128"/>
              </a:rPr>
              <a:pPr marL="0" marR="0" lvl="0" indent="0" algn="l" defTabSz="914400" rtl="0" eaLnBrk="1" fontAlgn="base" latinLnBrk="0" hangingPunct="1">
                <a:lnSpc>
                  <a:spcPct val="100000"/>
                </a:lnSpc>
                <a:spcBef>
                  <a:spcPct val="0"/>
                </a:spcBef>
                <a:spcAft>
                  <a:spcPct val="0"/>
                </a:spcAft>
                <a:buClrTx/>
                <a:buSzTx/>
                <a:buFontTx/>
                <a:buNone/>
                <a:tabLst/>
                <a:defRPr/>
              </a:pPr>
              <a:t>‹Nº›</a:t>
            </a:fld>
            <a:r>
              <a:rPr kumimoji="0" lang="en-GB" sz="11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de 48</a:t>
            </a:r>
            <a:endParaRPr kumimoji="0" lang="en-GB" sz="11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pic>
        <p:nvPicPr>
          <p:cNvPr id="6" name="Picture 5" descr="eiopa_PLATFORM_segment2"/>
          <p:cNvPicPr>
            <a:picLocks noChangeAspect="1" noChangeArrowheads="1"/>
          </p:cNvPicPr>
          <p:nvPr userDrawn="1"/>
        </p:nvPicPr>
        <p:blipFill>
          <a:blip r:embed="rId15">
            <a:extLst>
              <a:ext uri="{28A0092B-C50C-407E-A947-70E740481C1C}">
                <a14:useLocalDpi xmlns="" xmlns:a14="http://schemas.microsoft.com/office/drawing/2010/main" val="0"/>
              </a:ext>
            </a:extLst>
          </a:blip>
          <a:srcRect/>
          <a:stretch>
            <a:fillRect/>
          </a:stretch>
        </p:blipFill>
        <p:spPr bwMode="auto">
          <a:xfrm>
            <a:off x="0" y="0"/>
            <a:ext cx="9144000" cy="928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eiopa_weiss"/>
          <p:cNvPicPr>
            <a:picLocks noChangeAspect="1" noChangeArrowheads="1"/>
          </p:cNvPicPr>
          <p:nvPr userDrawn="1"/>
        </p:nvPicPr>
        <p:blipFill>
          <a:blip r:embed="rId16" cstate="print">
            <a:extLst>
              <a:ext uri="{28A0092B-C50C-407E-A947-70E740481C1C}">
                <a14:useLocalDpi xmlns="" xmlns:a14="http://schemas.microsoft.com/office/drawing/2010/main" val="0"/>
              </a:ext>
            </a:extLst>
          </a:blip>
          <a:srcRect/>
          <a:stretch>
            <a:fillRect/>
          </a:stretch>
        </p:blipFill>
        <p:spPr bwMode="auto">
          <a:xfrm>
            <a:off x="7443838" y="196118"/>
            <a:ext cx="1771632" cy="5896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7 Imagen" descr="Logo_oficial_2012.png"/>
          <p:cNvPicPr>
            <a:picLocks noChangeAspect="1"/>
          </p:cNvPicPr>
          <p:nvPr userDrawn="1"/>
        </p:nvPicPr>
        <p:blipFill>
          <a:blip r:embed="rId17"/>
          <a:srcRect l="33746" t="9449" r="32246" b="9449"/>
          <a:stretch>
            <a:fillRect/>
          </a:stretch>
        </p:blipFill>
        <p:spPr>
          <a:xfrm>
            <a:off x="-32" y="390078"/>
            <a:ext cx="1037889" cy="392877"/>
          </a:xfrm>
          <a:prstGeom prst="rect">
            <a:avLst/>
          </a:prstGeom>
        </p:spPr>
      </p:pic>
      <p:pic>
        <p:nvPicPr>
          <p:cNvPr id="11" name="10 Imagen" descr="Logo_oficial_2012.png"/>
          <p:cNvPicPr>
            <a:picLocks noChangeAspect="1"/>
          </p:cNvPicPr>
          <p:nvPr userDrawn="1"/>
        </p:nvPicPr>
        <p:blipFill>
          <a:blip r:embed="rId17"/>
          <a:srcRect l="68991" t="4724" r="1500" b="4724"/>
          <a:stretch>
            <a:fillRect/>
          </a:stretch>
        </p:blipFill>
        <p:spPr>
          <a:xfrm>
            <a:off x="-32" y="775768"/>
            <a:ext cx="1045045" cy="438654"/>
          </a:xfrm>
          <a:prstGeom prst="rect">
            <a:avLst/>
          </a:prstGeom>
        </p:spPr>
      </p:pic>
      <p:pic>
        <p:nvPicPr>
          <p:cNvPr id="12" name="11 Imagen" descr="Logo_oficial_2012.png"/>
          <p:cNvPicPr>
            <a:picLocks noChangeAspect="1"/>
          </p:cNvPicPr>
          <p:nvPr userDrawn="1"/>
        </p:nvPicPr>
        <p:blipFill>
          <a:blip r:embed="rId17"/>
          <a:srcRect t="4724" r="65992" b="4724"/>
          <a:stretch>
            <a:fillRect/>
          </a:stretch>
        </p:blipFill>
        <p:spPr>
          <a:xfrm>
            <a:off x="-32" y="-24"/>
            <a:ext cx="1037903" cy="438654"/>
          </a:xfrm>
          <a:prstGeom prst="rect">
            <a:avLst/>
          </a:prstGeom>
        </p:spPr>
      </p:pic>
      <p:sp>
        <p:nvSpPr>
          <p:cNvPr id="9" name="8 Rectángulo"/>
          <p:cNvSpPr/>
          <p:nvPr userDrawn="1"/>
        </p:nvSpPr>
        <p:spPr>
          <a:xfrm>
            <a:off x="0" y="0"/>
            <a:ext cx="1071538" cy="785794"/>
          </a:xfrm>
          <a:prstGeom prst="rect">
            <a:avLst/>
          </a:prstGeom>
          <a:solidFill>
            <a:srgbClr val="B2B2B2">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 bg1="lt1" tx1="dk1" bg2="lt2" tx2="dk2" accent1="accent1" accent2="accent2" accent3="accent3" accent4="accent4" accent5="accent5" accent6="accent6" hlink="hlink" folHlink="folHlink"/>
  <p:sldLayoutIdLst>
    <p:sldLayoutId id="2147484042" r:id="rId1"/>
    <p:sldLayoutId id="2147484037" r:id="rId2"/>
    <p:sldLayoutId id="2147484043" r:id="rId3"/>
    <p:sldLayoutId id="2147484038" r:id="rId4"/>
    <p:sldLayoutId id="2147484044" r:id="rId5"/>
    <p:sldLayoutId id="2147484039" r:id="rId6"/>
    <p:sldLayoutId id="2147484045" r:id="rId7"/>
    <p:sldLayoutId id="2147484046" r:id="rId8"/>
    <p:sldLayoutId id="2147484047" r:id="rId9"/>
    <p:sldLayoutId id="2147484040" r:id="rId10"/>
    <p:sldLayoutId id="2147484041" r:id="rId11"/>
    <p:sldLayoutId id="2147484048" r:id="rId12"/>
    <p:sldLayoutId id="2147484049" r:id="rId13"/>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04800" y="2500306"/>
            <a:ext cx="8410604" cy="2071702"/>
          </a:xfrm>
        </p:spPr>
        <p:txBody>
          <a:bodyPr/>
          <a:lstStyle/>
          <a:p>
            <a:pPr marL="0" eaLnBrk="1" fontAlgn="auto" hangingPunct="1">
              <a:lnSpc>
                <a:spcPct val="120000"/>
              </a:lnSpc>
              <a:spcBef>
                <a:spcPts val="900"/>
              </a:spcBef>
              <a:spcAft>
                <a:spcPts val="0"/>
              </a:spcAft>
              <a:defRPr/>
            </a:pPr>
            <a:r>
              <a:rPr lang="es-ES" sz="3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Capacidad de absorción de pérdidas</a:t>
            </a:r>
            <a:br>
              <a:rPr lang="es-ES" sz="3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s-ES" sz="3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Mitigación de riesgos</a:t>
            </a:r>
            <a:br>
              <a:rPr lang="es-ES" sz="3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s-ES" sz="3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Requerimiento de capital mínimo (MCR)</a:t>
            </a:r>
          </a:p>
        </p:txBody>
      </p:sp>
      <p:sp>
        <p:nvSpPr>
          <p:cNvPr id="6147" name="Rectangle 3"/>
          <p:cNvSpPr>
            <a:spLocks noGrp="1" noChangeArrowheads="1"/>
          </p:cNvSpPr>
          <p:nvPr>
            <p:ph type="subTitle" idx="1"/>
          </p:nvPr>
        </p:nvSpPr>
        <p:spPr>
          <a:noFill/>
        </p:spPr>
        <p:txBody>
          <a:bodyPr/>
          <a:lstStyle/>
          <a:p>
            <a:r>
              <a:rPr lang="de-DE" dirty="0" smtClean="0"/>
              <a:t>Seminario de Capacitación en Seguros ASSAl-IAIS</a:t>
            </a:r>
          </a:p>
          <a:p>
            <a:r>
              <a:rPr lang="de-DE" dirty="0" smtClean="0"/>
              <a:t>San Jose, Costa Rica, 19-22 November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14414" y="6000768"/>
            <a:ext cx="7429500" cy="461665"/>
          </a:xfrm>
          <a:prstGeom prst="rect">
            <a:avLst/>
          </a:prstGeom>
          <a:noFill/>
          <a:ln>
            <a:noFill/>
          </a:ln>
        </p:spPr>
        <p:txBody>
          <a:bodyPr wrap="square">
            <a:spAutoFit/>
          </a:bodyPr>
          <a:lstStyle/>
          <a:p>
            <a:pPr marL="0" lvl="1">
              <a:spcBef>
                <a:spcPts val="900"/>
              </a:spcBef>
            </a:pPr>
            <a:r>
              <a:rPr lang="es-ES" sz="1200" i="1" dirty="0" smtClean="0">
                <a:latin typeface="Arial Unicode MS" pitchFamily="34" charset="-128"/>
                <a:ea typeface="Arial Unicode MS" pitchFamily="34" charset="-128"/>
                <a:cs typeface="Arial Unicode MS" pitchFamily="34" charset="-128"/>
                <a:sym typeface="Wingdings" pitchFamily="2" charset="2"/>
              </a:rPr>
              <a:t>(*) e trata de evitar el doble cómputo de la capacidad de absorción de pérdidas de las provisiones técnicas, pues la misma ya es evaluada a través del SCR básico neto</a:t>
            </a:r>
            <a:endParaRPr lang="es-ES" sz="1200" i="1" dirty="0">
              <a:latin typeface="Arial Unicode MS" pitchFamily="34" charset="-128"/>
              <a:ea typeface="Arial Unicode MS" pitchFamily="34" charset="-128"/>
              <a:cs typeface="Arial Unicode MS" pitchFamily="34" charset="-128"/>
            </a:endParaRPr>
          </a:p>
        </p:txBody>
      </p:sp>
      <p:sp>
        <p:nvSpPr>
          <p:cNvPr id="8" name="7 Rectángulo"/>
          <p:cNvSpPr/>
          <p:nvPr/>
        </p:nvSpPr>
        <p:spPr>
          <a:xfrm>
            <a:off x="1071538" y="1382711"/>
            <a:ext cx="1785950" cy="1077218"/>
          </a:xfrm>
          <a:prstGeom prst="rect">
            <a:avLst/>
          </a:prstGeom>
          <a:solidFill>
            <a:srgbClr val="FEF6DE"/>
          </a:solidFill>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Cálculo  balance no estresado (mejor estimación)</a:t>
            </a:r>
            <a:endParaRPr lang="es-ES" sz="1600" dirty="0"/>
          </a:p>
        </p:txBody>
      </p:sp>
      <p:cxnSp>
        <p:nvCxnSpPr>
          <p:cNvPr id="10" name="9 Conector recto de flecha"/>
          <p:cNvCxnSpPr/>
          <p:nvPr/>
        </p:nvCxnSpPr>
        <p:spPr>
          <a:xfrm>
            <a:off x="3000364" y="1809751"/>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10 Rectángulo"/>
          <p:cNvSpPr/>
          <p:nvPr/>
        </p:nvSpPr>
        <p:spPr>
          <a:xfrm>
            <a:off x="3714744" y="1430995"/>
            <a:ext cx="1428760" cy="738664"/>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Tipo de interés libre de riesgo de mercado</a:t>
            </a:r>
            <a:endParaRPr lang="es-ES" sz="1400" dirty="0"/>
          </a:p>
        </p:txBody>
      </p:sp>
      <p:sp>
        <p:nvSpPr>
          <p:cNvPr id="12" name="11 Rectángulo"/>
          <p:cNvSpPr/>
          <p:nvPr/>
        </p:nvSpPr>
        <p:spPr>
          <a:xfrm>
            <a:off x="5286380" y="1357298"/>
            <a:ext cx="1785950" cy="954107"/>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Flujos previstos por garantías (incluida PB futura comprometida) </a:t>
            </a:r>
            <a:endParaRPr lang="es-ES" sz="1400" dirty="0"/>
          </a:p>
        </p:txBody>
      </p:sp>
      <p:sp>
        <p:nvSpPr>
          <p:cNvPr id="15" name="14 Rectángulo"/>
          <p:cNvSpPr/>
          <p:nvPr/>
        </p:nvSpPr>
        <p:spPr>
          <a:xfrm>
            <a:off x="7286644" y="1429865"/>
            <a:ext cx="1428760" cy="738664"/>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Flujos previstos por PB futura discrecional</a:t>
            </a:r>
            <a:endParaRPr lang="es-ES" sz="1400" dirty="0"/>
          </a:p>
        </p:txBody>
      </p:sp>
      <p:sp>
        <p:nvSpPr>
          <p:cNvPr id="16" name="15 Rectángulo"/>
          <p:cNvSpPr/>
          <p:nvPr/>
        </p:nvSpPr>
        <p:spPr>
          <a:xfrm>
            <a:off x="1071538" y="2833496"/>
            <a:ext cx="1857388" cy="830997"/>
          </a:xfrm>
          <a:prstGeom prst="rect">
            <a:avLst/>
          </a:prstGeom>
          <a:solidFill>
            <a:srgbClr val="FEF6DE"/>
          </a:solidFill>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Cálculo  balance </a:t>
            </a:r>
            <a:r>
              <a:rPr lang="es-ES" sz="1600" b="1" dirty="0" smtClean="0">
                <a:latin typeface="Arial Unicode MS" pitchFamily="34" charset="-128"/>
                <a:ea typeface="Arial Unicode MS" pitchFamily="34" charset="-128"/>
                <a:cs typeface="Arial Unicode MS" pitchFamily="34" charset="-128"/>
              </a:rPr>
              <a:t>BRUTO</a:t>
            </a:r>
            <a:r>
              <a:rPr lang="es-ES" sz="1600" dirty="0" smtClean="0">
                <a:latin typeface="Arial Unicode MS" pitchFamily="34" charset="-128"/>
                <a:ea typeface="Arial Unicode MS" pitchFamily="34" charset="-128"/>
                <a:cs typeface="Arial Unicode MS" pitchFamily="34" charset="-128"/>
              </a:rPr>
              <a:t> estresado (sin variar FDB)</a:t>
            </a:r>
            <a:endParaRPr lang="es-ES" sz="1600" dirty="0">
              <a:latin typeface="Arial Unicode MS" pitchFamily="34" charset="-128"/>
              <a:ea typeface="Arial Unicode MS" pitchFamily="34" charset="-128"/>
              <a:cs typeface="Arial Unicode MS" pitchFamily="34" charset="-128"/>
            </a:endParaRPr>
          </a:p>
        </p:txBody>
      </p:sp>
      <p:cxnSp>
        <p:nvCxnSpPr>
          <p:cNvPr id="17" name="16 Conector recto de flecha"/>
          <p:cNvCxnSpPr/>
          <p:nvPr/>
        </p:nvCxnSpPr>
        <p:spPr>
          <a:xfrm>
            <a:off x="3000364" y="3194746"/>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Rectángulo"/>
          <p:cNvSpPr/>
          <p:nvPr/>
        </p:nvSpPr>
        <p:spPr>
          <a:xfrm>
            <a:off x="3714744" y="2839144"/>
            <a:ext cx="1428760" cy="738664"/>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Tipo de interés libre de riesgo estresado</a:t>
            </a:r>
            <a:endParaRPr lang="es-ES" sz="1400" dirty="0"/>
          </a:p>
        </p:txBody>
      </p:sp>
      <p:sp>
        <p:nvSpPr>
          <p:cNvPr id="19" name="18 Rectángulo"/>
          <p:cNvSpPr/>
          <p:nvPr/>
        </p:nvSpPr>
        <p:spPr>
          <a:xfrm>
            <a:off x="5429256" y="2839144"/>
            <a:ext cx="1428760" cy="738664"/>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Descuento s/ tipos de interés estresados</a:t>
            </a:r>
            <a:endParaRPr lang="es-ES" sz="1400" dirty="0"/>
          </a:p>
        </p:txBody>
      </p:sp>
      <p:sp>
        <p:nvSpPr>
          <p:cNvPr id="20" name="19 Rectángulo"/>
          <p:cNvSpPr/>
          <p:nvPr/>
        </p:nvSpPr>
        <p:spPr>
          <a:xfrm>
            <a:off x="7072330" y="2643182"/>
            <a:ext cx="1714512" cy="1169551"/>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No cambia el importe de los flujos por FDB. Descuento s/ tipos  interés mercado (*)</a:t>
            </a:r>
            <a:endParaRPr lang="es-ES" sz="1400" dirty="0"/>
          </a:p>
        </p:txBody>
      </p:sp>
      <p:sp>
        <p:nvSpPr>
          <p:cNvPr id="21" name="20 Rectángulo"/>
          <p:cNvSpPr/>
          <p:nvPr/>
        </p:nvSpPr>
        <p:spPr>
          <a:xfrm>
            <a:off x="7000892" y="3753153"/>
            <a:ext cx="2071702" cy="461665"/>
          </a:xfrm>
          <a:prstGeom prst="rect">
            <a:avLst/>
          </a:prstGeom>
        </p:spPr>
        <p:txBody>
          <a:bodyPr wrap="square">
            <a:spAutoFit/>
          </a:bodyPr>
          <a:lstStyle/>
          <a:p>
            <a:r>
              <a:rPr lang="es-ES" sz="1200" i="1" dirty="0" smtClean="0">
                <a:latin typeface="Arial Unicode MS" pitchFamily="34" charset="-128"/>
                <a:ea typeface="Arial Unicode MS" pitchFamily="34" charset="-128"/>
                <a:cs typeface="Arial Unicode MS" pitchFamily="34" charset="-128"/>
                <a:sym typeface="Wingdings" pitchFamily="2" charset="2"/>
              </a:rPr>
              <a:t> el valor actual de los FDB permanece invariable</a:t>
            </a:r>
            <a:endParaRPr lang="es-ES" sz="1200" i="1" dirty="0"/>
          </a:p>
        </p:txBody>
      </p:sp>
      <p:sp>
        <p:nvSpPr>
          <p:cNvPr id="22" name="21 Rectángulo"/>
          <p:cNvSpPr/>
          <p:nvPr/>
        </p:nvSpPr>
        <p:spPr>
          <a:xfrm>
            <a:off x="1071538" y="4696248"/>
            <a:ext cx="1857388" cy="830997"/>
          </a:xfrm>
          <a:prstGeom prst="rect">
            <a:avLst/>
          </a:prstGeom>
          <a:solidFill>
            <a:srgbClr val="FEF6DE"/>
          </a:solidFill>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Cálculo  balance </a:t>
            </a:r>
            <a:r>
              <a:rPr lang="es-ES" sz="1600" b="1" dirty="0" smtClean="0">
                <a:latin typeface="Arial Unicode MS" pitchFamily="34" charset="-128"/>
                <a:ea typeface="Arial Unicode MS" pitchFamily="34" charset="-128"/>
                <a:cs typeface="Arial Unicode MS" pitchFamily="34" charset="-128"/>
              </a:rPr>
              <a:t>NETO</a:t>
            </a:r>
            <a:r>
              <a:rPr lang="es-ES" sz="1600" dirty="0" smtClean="0">
                <a:latin typeface="Arial Unicode MS" pitchFamily="34" charset="-128"/>
                <a:ea typeface="Arial Unicode MS" pitchFamily="34" charset="-128"/>
                <a:cs typeface="Arial Unicode MS" pitchFamily="34" charset="-128"/>
              </a:rPr>
              <a:t> estresado (variando FDB)</a:t>
            </a:r>
            <a:endParaRPr lang="es-ES" sz="1600" dirty="0">
              <a:latin typeface="Arial Unicode MS" pitchFamily="34" charset="-128"/>
              <a:ea typeface="Arial Unicode MS" pitchFamily="34" charset="-128"/>
              <a:cs typeface="Arial Unicode MS" pitchFamily="34" charset="-128"/>
            </a:endParaRPr>
          </a:p>
        </p:txBody>
      </p:sp>
      <p:cxnSp>
        <p:nvCxnSpPr>
          <p:cNvPr id="23" name="22 Conector recto de flecha"/>
          <p:cNvCxnSpPr/>
          <p:nvPr/>
        </p:nvCxnSpPr>
        <p:spPr>
          <a:xfrm>
            <a:off x="3000364" y="5057498"/>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23 Rectángulo"/>
          <p:cNvSpPr/>
          <p:nvPr/>
        </p:nvSpPr>
        <p:spPr>
          <a:xfrm>
            <a:off x="3714744" y="4701896"/>
            <a:ext cx="1428760" cy="738664"/>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Tipo de interés libre de riesgo estresado</a:t>
            </a:r>
            <a:endParaRPr lang="es-ES" sz="1400" dirty="0"/>
          </a:p>
        </p:txBody>
      </p:sp>
      <p:sp>
        <p:nvSpPr>
          <p:cNvPr id="25" name="24 Rectángulo"/>
          <p:cNvSpPr/>
          <p:nvPr/>
        </p:nvSpPr>
        <p:spPr>
          <a:xfrm>
            <a:off x="5429256" y="4717143"/>
            <a:ext cx="1428760" cy="738664"/>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Descuento s/ tipos de interés estresados</a:t>
            </a:r>
            <a:endParaRPr lang="es-ES" sz="1400" dirty="0"/>
          </a:p>
        </p:txBody>
      </p:sp>
      <p:sp>
        <p:nvSpPr>
          <p:cNvPr id="27" name="26 Rectángulo"/>
          <p:cNvSpPr/>
          <p:nvPr/>
        </p:nvSpPr>
        <p:spPr>
          <a:xfrm>
            <a:off x="7072330" y="4500570"/>
            <a:ext cx="1714512" cy="1169551"/>
          </a:xfrm>
          <a:prstGeom prst="rect">
            <a:avLst/>
          </a:prstGeom>
          <a:ln>
            <a:noFill/>
            <a:prstDash val="sysDash"/>
          </a:ln>
        </p:spPr>
        <p:txBody>
          <a:bodyPr wrap="square">
            <a:spAutoFit/>
          </a:bodyPr>
          <a:lstStyle/>
          <a:p>
            <a:pPr algn="ctr">
              <a:defRPr/>
            </a:pPr>
            <a:r>
              <a:rPr lang="es-ES" sz="1400" dirty="0" smtClean="0">
                <a:latin typeface="Arial Unicode MS" pitchFamily="34" charset="-128"/>
                <a:ea typeface="Arial Unicode MS" pitchFamily="34" charset="-128"/>
                <a:cs typeface="Arial Unicode MS" pitchFamily="34" charset="-128"/>
              </a:rPr>
              <a:t>Se modifica el importe de los flujos por FDB. Descuento s/ tipos  interés estresados</a:t>
            </a:r>
            <a:endParaRPr lang="es-ES" sz="1400" dirty="0"/>
          </a:p>
        </p:txBody>
      </p:sp>
      <p:sp>
        <p:nvSpPr>
          <p:cNvPr id="28" name="27 Elipse"/>
          <p:cNvSpPr/>
          <p:nvPr/>
        </p:nvSpPr>
        <p:spPr>
          <a:xfrm>
            <a:off x="7000892" y="1285860"/>
            <a:ext cx="1857388" cy="450059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1 Título"/>
          <p:cNvSpPr txBox="1">
            <a:spLocks/>
          </p:cNvSpPr>
          <p:nvPr/>
        </p:nvSpPr>
        <p:spPr>
          <a:xfrm>
            <a:off x="928662" y="-46040"/>
            <a:ext cx="6764333" cy="974710"/>
          </a:xfrm>
          <a:prstGeom prst="rect">
            <a:avLst/>
          </a:prstGeom>
          <a:ln>
            <a:noFill/>
          </a:ln>
        </p:spPr>
        <p:txBody>
          <a:bodyPr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4.e.5. SCR. Capacidad de absorción de pérdidas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las provisiones técnicas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Método directo</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par>
                          <p:cTn id="13" fill="hold">
                            <p:stCondLst>
                              <p:cond delay="2000"/>
                            </p:stCondLst>
                            <p:childTnLst>
                              <p:par>
                                <p:cTn id="14" presetID="22"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1000"/>
                                        <p:tgtEl>
                                          <p:spTgt spid="11"/>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1000"/>
                                        <p:tgtEl>
                                          <p:spTgt spid="12"/>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8"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0-#ppt_w/2"/>
                                          </p:val>
                                        </p:tav>
                                        <p:tav tm="100000">
                                          <p:val>
                                            <p:strVal val="#ppt_x"/>
                                          </p:val>
                                        </p:tav>
                                      </p:tavLst>
                                    </p:anim>
                                    <p:anim calcmode="lin" valueType="num">
                                      <p:cBhvr additive="base">
                                        <p:cTn id="28" dur="10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2" presetClass="entr" presetSubtype="1"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1000"/>
                                        <p:tgtEl>
                                          <p:spTgt spid="17"/>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up)">
                                      <p:cBhvr>
                                        <p:cTn id="36" dur="1000"/>
                                        <p:tgtEl>
                                          <p:spTgt spid="18"/>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1000"/>
                                        <p:tgtEl>
                                          <p:spTgt spid="19"/>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1000"/>
                                        <p:tgtEl>
                                          <p:spTgt spid="20"/>
                                        </p:tgtEl>
                                      </p:cBhvr>
                                    </p:animEffect>
                                  </p:childTnLst>
                                </p:cTn>
                              </p:par>
                            </p:childTnLst>
                          </p:cTn>
                        </p:par>
                        <p:par>
                          <p:cTn id="43" fill="hold">
                            <p:stCondLst>
                              <p:cond delay="3000"/>
                            </p:stCondLst>
                            <p:childTnLst>
                              <p:par>
                                <p:cTn id="44" presetID="7" presetClass="entr" presetSubtype="2"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1000" fill="hold"/>
                                        <p:tgtEl>
                                          <p:spTgt spid="21"/>
                                        </p:tgtEl>
                                        <p:attrNameLst>
                                          <p:attrName>ppt_x</p:attrName>
                                        </p:attrNameLst>
                                      </p:cBhvr>
                                      <p:tavLst>
                                        <p:tav tm="0">
                                          <p:val>
                                            <p:strVal val="1+#ppt_w/2"/>
                                          </p:val>
                                        </p:tav>
                                        <p:tav tm="100000">
                                          <p:val>
                                            <p:strVal val="#ppt_x"/>
                                          </p:val>
                                        </p:tav>
                                      </p:tavLst>
                                    </p:anim>
                                    <p:anim calcmode="lin" valueType="num">
                                      <p:cBhvr additive="base">
                                        <p:cTn id="47" dur="1000" fill="hold"/>
                                        <p:tgtEl>
                                          <p:spTgt spid="21"/>
                                        </p:tgtEl>
                                        <p:attrNameLst>
                                          <p:attrName>ppt_y</p:attrName>
                                        </p:attrNameLst>
                                      </p:cBhvr>
                                      <p:tavLst>
                                        <p:tav tm="0">
                                          <p:val>
                                            <p:strVal val="#ppt_y"/>
                                          </p:val>
                                        </p:tav>
                                        <p:tav tm="100000">
                                          <p:val>
                                            <p:strVal val="#ppt_y"/>
                                          </p:val>
                                        </p:tav>
                                      </p:tavLst>
                                    </p:anim>
                                  </p:childTnLst>
                                </p:cTn>
                              </p:par>
                              <p:par>
                                <p:cTn id="48" presetID="7" presetClass="entr" presetSubtype="4"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1000" fill="hold"/>
                                        <p:tgtEl>
                                          <p:spTgt spid="5"/>
                                        </p:tgtEl>
                                        <p:attrNameLst>
                                          <p:attrName>ppt_x</p:attrName>
                                        </p:attrNameLst>
                                      </p:cBhvr>
                                      <p:tavLst>
                                        <p:tav tm="0">
                                          <p:val>
                                            <p:strVal val="#ppt_x"/>
                                          </p:val>
                                        </p:tav>
                                        <p:tav tm="100000">
                                          <p:val>
                                            <p:strVal val="#ppt_x"/>
                                          </p:val>
                                        </p:tav>
                                      </p:tavLst>
                                    </p:anim>
                                    <p:anim calcmode="lin" valueType="num">
                                      <p:cBhvr additive="base">
                                        <p:cTn id="51"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7" presetClass="entr" presetSubtype="4"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1000" fill="hold"/>
                                        <p:tgtEl>
                                          <p:spTgt spid="22"/>
                                        </p:tgtEl>
                                        <p:attrNameLst>
                                          <p:attrName>ppt_x</p:attrName>
                                        </p:attrNameLst>
                                      </p:cBhvr>
                                      <p:tavLst>
                                        <p:tav tm="0">
                                          <p:val>
                                            <p:strVal val="#ppt_x"/>
                                          </p:val>
                                        </p:tav>
                                        <p:tav tm="100000">
                                          <p:val>
                                            <p:strVal val="#ppt_x"/>
                                          </p:val>
                                        </p:tav>
                                      </p:tavLst>
                                    </p:anim>
                                    <p:anim calcmode="lin" valueType="num">
                                      <p:cBhvr additive="base">
                                        <p:cTn id="57" dur="1000" fill="hold"/>
                                        <p:tgtEl>
                                          <p:spTgt spid="22"/>
                                        </p:tgtEl>
                                        <p:attrNameLst>
                                          <p:attrName>ppt_y</p:attrName>
                                        </p:attrNameLst>
                                      </p:cBhvr>
                                      <p:tavLst>
                                        <p:tav tm="0">
                                          <p:val>
                                            <p:strVal val="1+#ppt_h/2"/>
                                          </p:val>
                                        </p:tav>
                                        <p:tav tm="100000">
                                          <p:val>
                                            <p:strVal val="#ppt_y"/>
                                          </p:val>
                                        </p:tav>
                                      </p:tavLst>
                                    </p:anim>
                                  </p:childTnLst>
                                </p:cTn>
                              </p:par>
                            </p:childTnLst>
                          </p:cTn>
                        </p:par>
                        <p:par>
                          <p:cTn id="58" fill="hold">
                            <p:stCondLst>
                              <p:cond delay="1000"/>
                            </p:stCondLst>
                            <p:childTnLst>
                              <p:par>
                                <p:cTn id="59" presetID="22" presetClass="entr" presetSubtype="8"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left)">
                                      <p:cBhvr>
                                        <p:cTn id="61" dur="1000"/>
                                        <p:tgtEl>
                                          <p:spTgt spid="23"/>
                                        </p:tgtEl>
                                      </p:cBhvr>
                                    </p:animEffect>
                                  </p:childTnLst>
                                </p:cTn>
                              </p:par>
                            </p:childTnLst>
                          </p:cTn>
                        </p:par>
                        <p:par>
                          <p:cTn id="62" fill="hold">
                            <p:stCondLst>
                              <p:cond delay="2000"/>
                            </p:stCondLst>
                            <p:childTnLst>
                              <p:par>
                                <p:cTn id="63" presetID="22"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1000"/>
                                        <p:tgtEl>
                                          <p:spTgt spid="24"/>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wipe(up)">
                                      <p:cBhvr>
                                        <p:cTn id="71" dur="1000"/>
                                        <p:tgtEl>
                                          <p:spTgt spid="27"/>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1000" fill="hold"/>
                                        <p:tgtEl>
                                          <p:spTgt spid="28"/>
                                        </p:tgtEl>
                                        <p:attrNameLst>
                                          <p:attrName>ppt_w</p:attrName>
                                        </p:attrNameLst>
                                      </p:cBhvr>
                                      <p:tavLst>
                                        <p:tav tm="0">
                                          <p:val>
                                            <p:strVal val="#ppt_w*0.70"/>
                                          </p:val>
                                        </p:tav>
                                        <p:tav tm="100000">
                                          <p:val>
                                            <p:strVal val="#ppt_w"/>
                                          </p:val>
                                        </p:tav>
                                      </p:tavLst>
                                    </p:anim>
                                    <p:anim calcmode="lin" valueType="num">
                                      <p:cBhvr>
                                        <p:cTn id="75" dur="1000" fill="hold"/>
                                        <p:tgtEl>
                                          <p:spTgt spid="28"/>
                                        </p:tgtEl>
                                        <p:attrNameLst>
                                          <p:attrName>ppt_h</p:attrName>
                                        </p:attrNameLst>
                                      </p:cBhvr>
                                      <p:tavLst>
                                        <p:tav tm="0">
                                          <p:val>
                                            <p:strVal val="#ppt_h"/>
                                          </p:val>
                                        </p:tav>
                                        <p:tav tm="100000">
                                          <p:val>
                                            <p:strVal val="#ppt_h"/>
                                          </p:val>
                                        </p:tav>
                                      </p:tavLst>
                                    </p:anim>
                                    <p:animEffect transition="in" filter="fade">
                                      <p:cBhvr>
                                        <p:cTn id="7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p:bldP spid="12" grpId="0"/>
      <p:bldP spid="15" grpId="0"/>
      <p:bldP spid="16" grpId="0" animBg="1"/>
      <p:bldP spid="18" grpId="0"/>
      <p:bldP spid="19" grpId="0"/>
      <p:bldP spid="20" grpId="0"/>
      <p:bldP spid="21" grpId="0"/>
      <p:bldP spid="22" grpId="0" animBg="1"/>
      <p:bldP spid="24" grpId="0"/>
      <p:bldP spid="25" grpId="0"/>
      <p:bldP spid="27" grpId="0"/>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9 Conector recto de flecha"/>
          <p:cNvCxnSpPr/>
          <p:nvPr/>
        </p:nvCxnSpPr>
        <p:spPr>
          <a:xfrm>
            <a:off x="3143240" y="2070089"/>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Rectángulo"/>
          <p:cNvSpPr/>
          <p:nvPr/>
        </p:nvSpPr>
        <p:spPr>
          <a:xfrm>
            <a:off x="3786182" y="1643049"/>
            <a:ext cx="2500330" cy="830997"/>
          </a:xfrm>
          <a:prstGeom prst="rect">
            <a:avLst/>
          </a:prstGeom>
          <a:solidFill>
            <a:srgbClr val="FEF6DE"/>
          </a:solidFill>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 FDB =</a:t>
            </a:r>
          </a:p>
          <a:p>
            <a:pPr algn="ctr">
              <a:defRPr/>
            </a:pPr>
            <a:r>
              <a:rPr lang="es-ES" sz="1600" dirty="0" smtClean="0">
                <a:latin typeface="Arial Unicode MS" pitchFamily="34" charset="-128"/>
                <a:ea typeface="Arial Unicode MS" pitchFamily="34" charset="-128"/>
                <a:cs typeface="Arial Unicode MS" pitchFamily="34" charset="-128"/>
              </a:rPr>
              <a:t>FDB (balance original) – FDB (balance estresado)</a:t>
            </a:r>
            <a:endParaRPr lang="es-ES" sz="1600" dirty="0">
              <a:latin typeface="Arial Unicode MS" pitchFamily="34" charset="-128"/>
              <a:ea typeface="Arial Unicode MS" pitchFamily="34" charset="-128"/>
              <a:cs typeface="Arial Unicode MS" pitchFamily="34" charset="-128"/>
            </a:endParaRPr>
          </a:p>
        </p:txBody>
      </p:sp>
      <p:sp>
        <p:nvSpPr>
          <p:cNvPr id="22" name="21 Rectángulo"/>
          <p:cNvSpPr/>
          <p:nvPr/>
        </p:nvSpPr>
        <p:spPr>
          <a:xfrm>
            <a:off x="1142976" y="1772654"/>
            <a:ext cx="1857388" cy="584775"/>
          </a:xfrm>
          <a:prstGeom prst="rect">
            <a:avLst/>
          </a:prstGeom>
          <a:solidFill>
            <a:srgbClr val="FEF6DE"/>
          </a:solidFill>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Cálculo  SCR </a:t>
            </a:r>
            <a:r>
              <a:rPr lang="es-ES" sz="1600" b="1" dirty="0" smtClean="0">
                <a:latin typeface="Arial Unicode MS" pitchFamily="34" charset="-128"/>
                <a:ea typeface="Arial Unicode MS" pitchFamily="34" charset="-128"/>
                <a:cs typeface="Arial Unicode MS" pitchFamily="34" charset="-128"/>
              </a:rPr>
              <a:t>NETO</a:t>
            </a:r>
            <a:r>
              <a:rPr lang="es-ES" sz="1600" dirty="0" smtClean="0">
                <a:latin typeface="Arial Unicode MS" pitchFamily="34" charset="-128"/>
                <a:ea typeface="Arial Unicode MS" pitchFamily="34" charset="-128"/>
                <a:cs typeface="Arial Unicode MS" pitchFamily="34" charset="-128"/>
              </a:rPr>
              <a:t> estresado</a:t>
            </a:r>
            <a:endParaRPr lang="es-ES" sz="1600" dirty="0">
              <a:latin typeface="Arial Unicode MS" pitchFamily="34" charset="-128"/>
              <a:ea typeface="Arial Unicode MS" pitchFamily="34" charset="-128"/>
              <a:cs typeface="Arial Unicode MS" pitchFamily="34" charset="-128"/>
            </a:endParaRPr>
          </a:p>
        </p:txBody>
      </p:sp>
      <p:cxnSp>
        <p:nvCxnSpPr>
          <p:cNvPr id="30" name="29 Conector recto de flecha"/>
          <p:cNvCxnSpPr/>
          <p:nvPr/>
        </p:nvCxnSpPr>
        <p:spPr>
          <a:xfrm>
            <a:off x="6429388" y="2071677"/>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7143768" y="1643049"/>
            <a:ext cx="1428760" cy="830997"/>
          </a:xfrm>
          <a:prstGeom prst="rect">
            <a:avLst/>
          </a:prstGeom>
          <a:solidFill>
            <a:srgbClr val="FEF6DE"/>
          </a:solidFill>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SCR bruto = SCR neto +  ∇ FDB</a:t>
            </a:r>
            <a:endParaRPr lang="es-ES" sz="1600" dirty="0">
              <a:latin typeface="Arial Unicode MS" pitchFamily="34" charset="-128"/>
              <a:ea typeface="Arial Unicode MS" pitchFamily="34" charset="-128"/>
              <a:cs typeface="Arial Unicode MS" pitchFamily="34" charset="-128"/>
            </a:endParaRPr>
          </a:p>
        </p:txBody>
      </p:sp>
      <p:sp>
        <p:nvSpPr>
          <p:cNvPr id="33" name="32 Rectángulo"/>
          <p:cNvSpPr/>
          <p:nvPr/>
        </p:nvSpPr>
        <p:spPr>
          <a:xfrm>
            <a:off x="1142976" y="2714619"/>
            <a:ext cx="7429552" cy="3585597"/>
          </a:xfrm>
          <a:prstGeom prst="rect">
            <a:avLst/>
          </a:prstGeom>
          <a:solidFill>
            <a:srgbClr val="FEF6DE"/>
          </a:solidFill>
          <a:ln>
            <a:solidFill>
              <a:srgbClr val="C00000"/>
            </a:solidFill>
          </a:ln>
        </p:spPr>
        <p:txBody>
          <a:bodyPr wrap="square">
            <a:spAutoFit/>
          </a:bodyPr>
          <a:lstStyle/>
          <a:p>
            <a:pPr algn="just">
              <a:spcBef>
                <a:spcPts val="600"/>
              </a:spcBef>
              <a:spcAft>
                <a:spcPts val="600"/>
              </a:spcAft>
            </a:pPr>
            <a:r>
              <a:rPr lang="es-ES" sz="1400" b="1" u="sng" dirty="0" smtClean="0">
                <a:latin typeface="Arial Unicode MS" pitchFamily="34" charset="-128"/>
                <a:ea typeface="Arial Unicode MS" pitchFamily="34" charset="-128"/>
                <a:cs typeface="Arial Unicode MS" pitchFamily="34" charset="-128"/>
              </a:rPr>
              <a:t>Acciones futuras de gestión consideradas al determinar los FDB</a:t>
            </a:r>
          </a:p>
          <a:p>
            <a:pPr algn="just">
              <a:spcBef>
                <a:spcPts val="600"/>
              </a:spcBef>
              <a:spcAft>
                <a:spcPts val="600"/>
              </a:spcAft>
            </a:pPr>
            <a:r>
              <a:rPr lang="es-ES" sz="1400" dirty="0" smtClean="0">
                <a:latin typeface="Arial Unicode MS" pitchFamily="34" charset="-128"/>
                <a:ea typeface="Arial Unicode MS" pitchFamily="34" charset="-128"/>
                <a:cs typeface="Arial Unicode MS" pitchFamily="34" charset="-128"/>
              </a:rPr>
              <a:t>Cuando se aplique el método directo, deben permitir en el cálculo del SCR ‘bruto’, el descuento de los FDB con tipos de interés de mercado, y de las garantías (incluyendo la PB contractualmente comprometida) con tipos de interés estresados.</a:t>
            </a:r>
          </a:p>
          <a:p>
            <a:pPr algn="just">
              <a:spcBef>
                <a:spcPts val="600"/>
              </a:spcBef>
              <a:spcAft>
                <a:spcPts val="600"/>
              </a:spcAft>
            </a:pPr>
            <a:r>
              <a:rPr lang="es-ES" sz="1400" dirty="0" smtClean="0">
                <a:latin typeface="Arial Unicode MS" pitchFamily="34" charset="-128"/>
                <a:ea typeface="Arial Unicode MS" pitchFamily="34" charset="-128"/>
                <a:cs typeface="Arial Unicode MS" pitchFamily="34" charset="-128"/>
              </a:rPr>
              <a:t>El cálculo del reconocimiento, asignación y de las variaciones en los FDB deben considerar adecuadamente cualquier limitación derivada de</a:t>
            </a:r>
          </a:p>
          <a:p>
            <a:pPr marL="355600" algn="just">
              <a:spcBef>
                <a:spcPts val="600"/>
              </a:spcBef>
              <a:spcAft>
                <a:spcPts val="600"/>
              </a:spcAft>
            </a:pPr>
            <a:r>
              <a:rPr lang="es-ES" sz="1400" dirty="0" smtClean="0">
                <a:latin typeface="Arial Unicode MS" pitchFamily="34" charset="-128"/>
                <a:ea typeface="Arial Unicode MS" pitchFamily="34" charset="-128"/>
                <a:cs typeface="Arial Unicode MS" pitchFamily="34" charset="-128"/>
              </a:rPr>
              <a:t>la naturaleza y magnitud/escala del estrés aplicado</a:t>
            </a:r>
          </a:p>
          <a:p>
            <a:pPr marL="355600" algn="just">
              <a:spcBef>
                <a:spcPts val="600"/>
              </a:spcBef>
              <a:spcAft>
                <a:spcPts val="600"/>
              </a:spcAft>
            </a:pPr>
            <a:r>
              <a:rPr lang="es-ES" sz="1400" dirty="0" smtClean="0">
                <a:latin typeface="Arial Unicode MS" pitchFamily="34" charset="-128"/>
                <a:ea typeface="Arial Unicode MS" pitchFamily="34" charset="-128"/>
                <a:cs typeface="Arial Unicode MS" pitchFamily="34" charset="-128"/>
              </a:rPr>
              <a:t>La existencia de cualquier requisito legal o contractual que limite la discrecionalidad del asegurador</a:t>
            </a:r>
          </a:p>
          <a:p>
            <a:pPr marL="355600" algn="just">
              <a:spcBef>
                <a:spcPts val="600"/>
              </a:spcBef>
              <a:spcAft>
                <a:spcPts val="600"/>
              </a:spcAft>
            </a:pPr>
            <a:r>
              <a:rPr lang="es-ES" sz="1400" dirty="0" smtClean="0">
                <a:latin typeface="Arial Unicode MS" pitchFamily="34" charset="-128"/>
                <a:ea typeface="Arial Unicode MS" pitchFamily="34" charset="-128"/>
                <a:cs typeface="Arial Unicode MS" pitchFamily="34" charset="-128"/>
              </a:rPr>
              <a:t>Las prácticas actuales del asegurador en cuanto a FDB</a:t>
            </a:r>
          </a:p>
          <a:p>
            <a:pPr algn="just">
              <a:spcBef>
                <a:spcPts val="600"/>
              </a:spcBef>
              <a:spcAft>
                <a:spcPts val="600"/>
              </a:spcAft>
            </a:pPr>
            <a:r>
              <a:rPr lang="es-ES" sz="1400" dirty="0" smtClean="0">
                <a:latin typeface="Arial Unicode MS" pitchFamily="34" charset="-128"/>
                <a:ea typeface="Arial Unicode MS" pitchFamily="34" charset="-128"/>
                <a:cs typeface="Arial Unicode MS" pitchFamily="34" charset="-128"/>
              </a:rPr>
              <a:t>El cálculo de la variación de los FDB debe efectuarse con el grado de detalle (granularidad) necesario para recoger adecuadamente todas estas limitaciones</a:t>
            </a:r>
            <a:endParaRPr lang="es-ES" sz="1400" dirty="0"/>
          </a:p>
        </p:txBody>
      </p:sp>
      <p:sp>
        <p:nvSpPr>
          <p:cNvPr id="35" name="34 Rectángulo"/>
          <p:cNvSpPr/>
          <p:nvPr/>
        </p:nvSpPr>
        <p:spPr>
          <a:xfrm>
            <a:off x="1142976" y="1214422"/>
            <a:ext cx="7500990" cy="338554"/>
          </a:xfrm>
          <a:prstGeom prst="rect">
            <a:avLst/>
          </a:prstGeom>
          <a:ln>
            <a:noFill/>
          </a:ln>
        </p:spPr>
        <p:txBody>
          <a:bodyPr wrap="square">
            <a:spAutoFit/>
          </a:bodyPr>
          <a:lstStyle/>
          <a:p>
            <a:pPr>
              <a:defRPr/>
            </a:pPr>
            <a:r>
              <a:rPr lang="es-ES" sz="1600" b="1" u="sng" dirty="0" smtClean="0">
                <a:solidFill>
                  <a:srgbClr val="C00000"/>
                </a:solidFill>
                <a:latin typeface="Arial Unicode MS" pitchFamily="34" charset="-128"/>
                <a:ea typeface="Arial Unicode MS" pitchFamily="34" charset="-128"/>
                <a:cs typeface="Arial Unicode MS" pitchFamily="34" charset="-128"/>
              </a:rPr>
              <a:t>Para cada módulo o sub-módulo</a:t>
            </a:r>
            <a:endParaRPr lang="es-ES" sz="1600" b="1" u="sng" dirty="0">
              <a:solidFill>
                <a:srgbClr val="C00000"/>
              </a:solidFill>
            </a:endParaRPr>
          </a:p>
        </p:txBody>
      </p:sp>
      <p:sp>
        <p:nvSpPr>
          <p:cNvPr id="11" name="1 Título"/>
          <p:cNvSpPr txBox="1">
            <a:spLocks/>
          </p:cNvSpPr>
          <p:nvPr/>
        </p:nvSpPr>
        <p:spPr>
          <a:xfrm>
            <a:off x="928662" y="-46040"/>
            <a:ext cx="6764333" cy="974710"/>
          </a:xfrm>
          <a:prstGeom prst="rect">
            <a:avLst/>
          </a:prstGeom>
          <a:ln>
            <a:noFill/>
          </a:ln>
        </p:spPr>
        <p:txBody>
          <a:bodyPr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4.e.5. SCR. Capacidad de absorción de pérdidas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las provisiones técnicas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Método indirecto</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2000"/>
                                        <p:tgtEl>
                                          <p:spTgt spid="35"/>
                                        </p:tgtEl>
                                      </p:cBhvr>
                                    </p:animEffect>
                                  </p:childTnLst>
                                </p:cTn>
                              </p:par>
                            </p:childTnLst>
                          </p:cTn>
                        </p:par>
                        <p:par>
                          <p:cTn id="8" fill="hold">
                            <p:stCondLst>
                              <p:cond delay="2000"/>
                            </p:stCondLst>
                            <p:childTnLst>
                              <p:par>
                                <p:cTn id="9" presetID="3" presetClass="entr" presetSubtype="5"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linds(vertical)">
                                      <p:cBhvr>
                                        <p:cTn id="11" dur="10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10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1000"/>
                                        <p:tgtEl>
                                          <p:spTgt spid="30"/>
                                        </p:tgtEl>
                                      </p:cBhvr>
                                    </p:animEffect>
                                  </p:childTnLst>
                                </p:cTn>
                              </p:par>
                            </p:childTnLst>
                          </p:cTn>
                        </p:par>
                        <p:par>
                          <p:cTn id="26" fill="hold">
                            <p:stCondLst>
                              <p:cond delay="1000"/>
                            </p:stCondLst>
                            <p:childTnLst>
                              <p:par>
                                <p:cTn id="27" presetID="22" presetClass="entr" presetSubtype="2"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right)">
                                      <p:cBhvr>
                                        <p:cTn id="29" dur="1000"/>
                                        <p:tgtEl>
                                          <p:spTgt spid="32"/>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8"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heel(8)">
                                      <p:cBhvr>
                                        <p:cTn id="34"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32" grpId="0" animBg="1"/>
      <p:bldP spid="33" grpId="0" animBg="1"/>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7 Rectángulo"/>
          <p:cNvSpPr>
            <a:spLocks noChangeArrowheads="1"/>
          </p:cNvSpPr>
          <p:nvPr/>
        </p:nvSpPr>
        <p:spPr bwMode="auto">
          <a:xfrm>
            <a:off x="1143028" y="5023506"/>
            <a:ext cx="7429500" cy="1477328"/>
          </a:xfrm>
          <a:prstGeom prst="rect">
            <a:avLst/>
          </a:prstGeom>
          <a:solidFill>
            <a:srgbClr val="FEF6DE"/>
          </a:solidFill>
          <a:ln w="9525">
            <a:solidFill>
              <a:srgbClr val="C00000"/>
            </a:solidFill>
            <a:miter lim="800000"/>
            <a:headEnd/>
            <a:tailEnd/>
          </a:ln>
        </p:spPr>
        <p:txBody>
          <a:bodyPr>
            <a:spAutoFit/>
          </a:bodyPr>
          <a:lstStyle/>
          <a:p>
            <a:pPr algn="just">
              <a:spcBef>
                <a:spcPts val="1200"/>
              </a:spcBef>
              <a:defRPr/>
            </a:pPr>
            <a:r>
              <a:rPr lang="es-ES" sz="1400" b="1" dirty="0" smtClean="0">
                <a:latin typeface="Arial Unicode MS" pitchFamily="34" charset="-128"/>
                <a:ea typeface="Arial Unicode MS" pitchFamily="34" charset="-128"/>
                <a:cs typeface="Arial Unicode MS" pitchFamily="34" charset="-128"/>
              </a:rPr>
              <a:t>Minoración del SCR por la capacidad de absorción de pérdidas de los impuestos diferidos </a:t>
            </a:r>
            <a:r>
              <a:rPr lang="es-ES" sz="1400" b="1" dirty="0" smtClean="0">
                <a:latin typeface="Arial Unicode MS" pitchFamily="34" charset="-128"/>
                <a:ea typeface="Arial Unicode MS" pitchFamily="34" charset="-128"/>
                <a:cs typeface="Arial Unicode MS" pitchFamily="34" charset="-128"/>
              </a:rPr>
              <a:t>.</a:t>
            </a:r>
            <a:endParaRPr lang="es-ES" sz="1400" b="1" dirty="0" smtClean="0">
              <a:latin typeface="Arial Unicode MS" pitchFamily="34" charset="-128"/>
              <a:ea typeface="Arial Unicode MS" pitchFamily="34" charset="-128"/>
              <a:cs typeface="Arial Unicode MS" pitchFamily="34" charset="-128"/>
            </a:endParaRPr>
          </a:p>
          <a:p>
            <a:pPr marL="177800" algn="just">
              <a:spcBef>
                <a:spcPts val="1200"/>
              </a:spcBef>
              <a:defRPr/>
            </a:pPr>
            <a:r>
              <a:rPr lang="es-ES" sz="1400" dirty="0" smtClean="0">
                <a:latin typeface="Arial Unicode MS" pitchFamily="34" charset="-128"/>
                <a:ea typeface="Arial Unicode MS" pitchFamily="34" charset="-128"/>
                <a:cs typeface="Arial Unicode MS" pitchFamily="34" charset="-128"/>
              </a:rPr>
              <a:t>Los activos y pasivos por impuestos diferidos recalculados deberán </a:t>
            </a:r>
            <a:r>
              <a:rPr lang="es-ES" sz="1400" dirty="0" smtClean="0">
                <a:latin typeface="Arial Unicode MS" pitchFamily="34" charset="-128"/>
                <a:ea typeface="Arial Unicode MS" pitchFamily="34" charset="-128"/>
                <a:cs typeface="Arial Unicode MS" pitchFamily="34" charset="-128"/>
              </a:rPr>
              <a:t>valorarse conforme a las normas para la formulación del balance no estresado. </a:t>
            </a:r>
            <a:r>
              <a:rPr lang="es-ES" sz="1400" dirty="0" smtClean="0">
                <a:latin typeface="Arial Unicode MS" pitchFamily="34" charset="-128"/>
                <a:ea typeface="Arial Unicode MS" pitchFamily="34" charset="-128"/>
                <a:cs typeface="Arial Unicode MS" pitchFamily="34" charset="-128"/>
              </a:rPr>
              <a:t>En particular los activos deben ser recuperables con beneficios futuros en los términos establecidos al efecto.</a:t>
            </a:r>
          </a:p>
          <a:p>
            <a:pPr marL="177800" algn="just">
              <a:spcBef>
                <a:spcPts val="1200"/>
              </a:spcBef>
              <a:defRPr/>
            </a:pPr>
            <a:r>
              <a:rPr lang="es-ES" sz="1400" dirty="0" smtClean="0">
                <a:latin typeface="Arial Unicode MS" pitchFamily="34" charset="-128"/>
                <a:ea typeface="Arial Unicode MS" pitchFamily="34" charset="-128"/>
                <a:cs typeface="Arial Unicode MS" pitchFamily="34" charset="-128"/>
              </a:rPr>
              <a:t>Se contempla y regula la imputación de pérdidas a cada elemento del cálculo del SCR</a:t>
            </a:r>
            <a:endParaRPr lang="es-ES" sz="1400" dirty="0">
              <a:latin typeface="Arial Unicode MS" pitchFamily="34" charset="-128"/>
              <a:ea typeface="Arial Unicode MS" pitchFamily="34" charset="-128"/>
              <a:cs typeface="Arial Unicode MS" pitchFamily="34" charset="-128"/>
            </a:endParaRPr>
          </a:p>
        </p:txBody>
      </p:sp>
      <p:sp>
        <p:nvSpPr>
          <p:cNvPr id="8" name="1 Título"/>
          <p:cNvSpPr txBox="1">
            <a:spLocks/>
          </p:cNvSpPr>
          <p:nvPr/>
        </p:nvSpPr>
        <p:spPr>
          <a:xfrm>
            <a:off x="785786" y="-24"/>
            <a:ext cx="7000924"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4.f.1. SCR. Capacidad de absorción de pérdidas.</a:t>
            </a:r>
          </a:p>
          <a:p>
            <a:pPr marL="1528763"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los impuestos diferidos.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graphicFrame>
        <p:nvGraphicFramePr>
          <p:cNvPr id="4" name="3 Tabla"/>
          <p:cNvGraphicFramePr>
            <a:graphicFrameLocks noGrp="1"/>
          </p:cNvGraphicFramePr>
          <p:nvPr/>
        </p:nvGraphicFramePr>
        <p:xfrm>
          <a:off x="1071538" y="1142984"/>
          <a:ext cx="7500990" cy="3510024"/>
        </p:xfrm>
        <a:graphic>
          <a:graphicData uri="http://schemas.openxmlformats.org/drawingml/2006/table">
            <a:tbl>
              <a:tblPr/>
              <a:tblGrid>
                <a:gridCol w="1753478"/>
                <a:gridCol w="487076"/>
                <a:gridCol w="1764829"/>
                <a:gridCol w="1747803"/>
                <a:gridCol w="1747804"/>
              </a:tblGrid>
              <a:tr h="235476">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fontAlgn="ctr"/>
                      <a:r>
                        <a:rPr lang="es-ES" sz="1400" b="1" i="1" u="sng" strike="noStrike">
                          <a:solidFill>
                            <a:srgbClr val="000000"/>
                          </a:solidFill>
                          <a:latin typeface="Calibri"/>
                        </a:rPr>
                        <a:t>Partidas fiscales en el balance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r>
              <a:tr h="235476">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latin typeface="Calibri"/>
                        </a:rPr>
                        <a:t> </a:t>
                      </a:r>
                      <a:r>
                        <a:rPr lang="es-ES" sz="1400" b="0" i="0" u="none" strike="noStrike" dirty="0">
                          <a:solidFill>
                            <a:srgbClr val="000000"/>
                          </a:solidFill>
                          <a:latin typeface="Calibri"/>
                        </a:rPr>
                        <a:t>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SCR_estrés</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 = BSCR</a:t>
                      </a:r>
                      <a:r>
                        <a:rPr lang="es-ES" sz="1400" b="0" i="0" u="none" strike="noStrike" dirty="0" smtClean="0">
                          <a:solidFill>
                            <a:srgbClr val="000000"/>
                          </a:solidFill>
                          <a:latin typeface="Arial Unicode MS" pitchFamily="34" charset="-128"/>
                          <a:ea typeface="Arial Unicode MS" pitchFamily="34" charset="-128"/>
                          <a:cs typeface="Arial Unicode MS" pitchFamily="34" charset="-128"/>
                        </a:rPr>
                        <a:t> +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Adj</a:t>
                      </a:r>
                      <a:r>
                        <a:rPr lang="es-ES" sz="1400" b="0" i="1" u="none" strike="noStrike" baseline="-25000" dirty="0" err="1" smtClean="0">
                          <a:solidFill>
                            <a:srgbClr val="000000"/>
                          </a:solidFill>
                          <a:latin typeface="Arial Unicode MS" pitchFamily="34" charset="-128"/>
                          <a:ea typeface="Arial Unicode MS" pitchFamily="34" charset="-128"/>
                          <a:cs typeface="Arial Unicode MS" pitchFamily="34" charset="-128"/>
                        </a:rPr>
                        <a:t>TP</a:t>
                      </a:r>
                      <a:r>
                        <a:rPr lang="es-ES" sz="1400" b="0" i="0" u="none" strike="noStrike" dirty="0" smtClean="0">
                          <a:solidFill>
                            <a:srgbClr val="000000"/>
                          </a:solidFill>
                          <a:latin typeface="Arial Unicode MS" pitchFamily="34" charset="-128"/>
                          <a:ea typeface="Arial Unicode MS" pitchFamily="34" charset="-128"/>
                          <a:cs typeface="Arial Unicode MS" pitchFamily="34" charset="-128"/>
                        </a:rPr>
                        <a:t> +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SCR</a:t>
                      </a:r>
                      <a:r>
                        <a:rPr lang="es-ES" sz="1400" b="0" i="1" u="none" strike="noStrike" baseline="-25000" dirty="0" err="1" smtClean="0">
                          <a:solidFill>
                            <a:srgbClr val="000000"/>
                          </a:solidFill>
                          <a:latin typeface="Arial Unicode MS" pitchFamily="34" charset="-128"/>
                          <a:ea typeface="Arial Unicode MS" pitchFamily="34" charset="-128"/>
                          <a:cs typeface="Arial Unicode MS" pitchFamily="34" charset="-128"/>
                        </a:rPr>
                        <a:t>Op</a:t>
                      </a:r>
                      <a:endParaRPr lang="es-ES" sz="1400" b="1" i="1" u="sng" strike="noStrike" baseline="-25000" dirty="0" smtClean="0">
                        <a:solidFill>
                          <a:srgbClr val="000000"/>
                        </a:solidFill>
                        <a:latin typeface="Calibri"/>
                        <a:ea typeface="Arial Unicode MS" pitchFamily="34" charset="-128"/>
                        <a:cs typeface="Arial Unicode MS" pitchFamily="34"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rgbClr val="FFFFFF"/>
                    </a:solidFill>
                  </a:tcPr>
                </a:tc>
                <a:tc hMerge="1">
                  <a:txBody>
                    <a:bodyPr/>
                    <a:lstStyle/>
                    <a:p>
                      <a:pPr algn="l" fontAlgn="ctr"/>
                      <a:endParaRPr lang="es-ES" sz="1400" b="1" i="1" u="sng" strike="noStrike" dirty="0">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es-ES" sz="1400" b="1" i="1" u="sng" strike="noStrike" dirty="0">
                          <a:solidFill>
                            <a:srgbClr val="000000"/>
                          </a:solidFill>
                          <a:latin typeface="Calibri"/>
                        </a:rPr>
                        <a:t>Balance no estresado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S" sz="1400" b="1" i="1" u="sng" strike="noStrike">
                          <a:solidFill>
                            <a:srgbClr val="000000"/>
                          </a:solidFill>
                          <a:latin typeface="Calibri"/>
                        </a:rPr>
                        <a:t>Balance estresado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138">
                <a:tc>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GB"/>
                    </a:p>
                  </a:txBody>
                  <a:tcPr/>
                </a:tc>
                <a:tc vMerge="1">
                  <a:txBody>
                    <a:bodyPr/>
                    <a:lstStyle/>
                    <a:p>
                      <a:endParaRPr lang="en-GB"/>
                    </a:p>
                  </a:txBody>
                  <a:tcPr/>
                </a:tc>
              </a:tr>
              <a:tr h="235476">
                <a:tc rowSpan="2" gridSpan="3">
                  <a:txBody>
                    <a:bodyPr/>
                    <a:lstStyle/>
                    <a:p>
                      <a:pPr algn="ctr" fontAlgn="ctr"/>
                      <a:r>
                        <a:rPr lang="es-ES" sz="1400" b="1" i="0" u="none" strike="noStrike" dirty="0">
                          <a:solidFill>
                            <a:srgbClr val="000000"/>
                          </a:solidFill>
                          <a:latin typeface="Arial Unicode MS" pitchFamily="34" charset="-128"/>
                          <a:ea typeface="Arial Unicode MS" pitchFamily="34" charset="-128"/>
                          <a:cs typeface="Arial Unicode MS" pitchFamily="34" charset="-128"/>
                        </a:rPr>
                        <a:t>Activos fiscales por pérdidas a compensar</a:t>
                      </a: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Existentes en el balance no estresado</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ctr" fontAlgn="ct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11 V7 --&gt; </a:t>
                      </a:r>
                      <a:r>
                        <a:rPr lang="es-ES" sz="1200" b="0" i="0" u="none" strike="noStrike" dirty="0">
                          <a:solidFill>
                            <a:srgbClr val="000000"/>
                          </a:solidFill>
                          <a:latin typeface="Arial Unicode MS" pitchFamily="34" charset="-128"/>
                          <a:ea typeface="Arial Unicode MS" pitchFamily="34" charset="-128"/>
                          <a:cs typeface="Arial Unicode MS" pitchFamily="34" charset="-128"/>
                        </a:rPr>
                        <a:t> </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IAS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s-ES" sz="1400" b="0" i="0" u="none" strike="noStrike" dirty="0" smtClean="0">
                          <a:solidFill>
                            <a:srgbClr val="000000"/>
                          </a:solidFill>
                          <a:latin typeface="Calibri"/>
                        </a:rPr>
                        <a:t>= balance no estresado</a:t>
                      </a:r>
                      <a:r>
                        <a:rPr lang="es-ES" sz="1400" b="0" i="0" u="none" strike="noStrike" dirty="0">
                          <a:solidFill>
                            <a:srgbClr val="000000"/>
                          </a:solidFill>
                          <a:latin typeface="Calibri"/>
                        </a:rPr>
                        <a:t> </a:t>
                      </a: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Nuevos activos fiscales </a:t>
                      </a:r>
                      <a:r>
                        <a:rPr lang="es-ES" sz="1400" b="1" i="1" u="none" strike="noStrike" dirty="0" smtClean="0">
                          <a:solidFill>
                            <a:srgbClr val="C00000"/>
                          </a:solidFill>
                          <a:latin typeface="Arial Unicode MS" pitchFamily="34" charset="-128"/>
                          <a:ea typeface="Arial Unicode MS" pitchFamily="34" charset="-128"/>
                          <a:cs typeface="Arial Unicode MS" pitchFamily="34" charset="-128"/>
                        </a:rPr>
                        <a:t>‘nocionales’ </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post-estrés </a:t>
                      </a: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a:solidFill>
                            <a:srgbClr val="000000"/>
                          </a:solidFill>
                          <a:latin typeface="Calibri"/>
                        </a:rPr>
                        <a:t> </a:t>
                      </a: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193 N2 + Guías N3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rowSpan="2" gridSpan="3">
                  <a:txBody>
                    <a:bodyPr/>
                    <a:lstStyle/>
                    <a:p>
                      <a:pPr algn="ctr" fontAlgn="ctr"/>
                      <a:endParaRPr lang="es-ES"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rgbClr val="FFFFFF"/>
                    </a:solidFill>
                  </a:tcPr>
                </a:tc>
                <a:tc>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400" b="0" i="1" u="none" strike="noStrike" dirty="0">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s-ES" sz="1400" b="0" i="1" u="none" strike="noStrike" dirty="0">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5476">
                <a:tc gridSpan="3">
                  <a:txBody>
                    <a:bodyPr/>
                    <a:lstStyle/>
                    <a:p>
                      <a:pPr algn="ctr" fontAlgn="ct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endParaRPr lang="es-ES" sz="1400" b="0" i="0" u="none" strike="noStrike" dirty="0">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5476">
                <a:tc rowSpan="2" gridSpan="3">
                  <a:txBody>
                    <a:bodyPr/>
                    <a:lstStyle/>
                    <a:p>
                      <a:pPr algn="ctr" fontAlgn="ctr"/>
                      <a:endParaRPr lang="es-ES"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chemeClr val="bg1"/>
                    </a:solidFill>
                  </a:tcPr>
                </a:tc>
                <a:tc>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400" b="0" i="1" u="none" strike="noStrike" dirty="0">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endParaRPr lang="es-ES" sz="1400" b="0" i="1" u="none" strike="noStrike" dirty="0">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r>
              <a:tr h="235476">
                <a:tc gridSpan="3">
                  <a:txBody>
                    <a:bodyPr/>
                    <a:lstStyle/>
                    <a:p>
                      <a:pPr algn="ctr" fontAlgn="ct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5476">
                <a:tc gridSpan="3">
                  <a:txBody>
                    <a:bodyPr/>
                    <a:lstStyle/>
                    <a:p>
                      <a:pPr algn="ctr" fontAlgn="ct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endParaRPr lang="es-ES" sz="1400" b="0" i="0" u="none" strike="noStrike" dirty="0">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5" name="4 Tabla"/>
          <p:cNvGraphicFramePr>
            <a:graphicFrameLocks noGrp="1"/>
          </p:cNvGraphicFramePr>
          <p:nvPr/>
        </p:nvGraphicFramePr>
        <p:xfrm>
          <a:off x="1071538" y="1142984"/>
          <a:ext cx="7500990" cy="3510024"/>
        </p:xfrm>
        <a:graphic>
          <a:graphicData uri="http://schemas.openxmlformats.org/drawingml/2006/table">
            <a:tbl>
              <a:tblPr/>
              <a:tblGrid>
                <a:gridCol w="1753478"/>
                <a:gridCol w="487076"/>
                <a:gridCol w="1764829"/>
                <a:gridCol w="1747803"/>
                <a:gridCol w="1747804"/>
              </a:tblGrid>
              <a:tr h="235476">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fontAlgn="ctr"/>
                      <a:r>
                        <a:rPr lang="es-ES" sz="1400" b="1" i="1" u="sng" strike="noStrike">
                          <a:solidFill>
                            <a:srgbClr val="000000"/>
                          </a:solidFill>
                          <a:latin typeface="Calibri"/>
                        </a:rPr>
                        <a:t>Partidas fiscales en el balance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r>
              <a:tr h="235476">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latin typeface="Calibri"/>
                        </a:rPr>
                        <a:t> </a:t>
                      </a:r>
                      <a:r>
                        <a:rPr lang="es-ES" sz="1400" b="0" i="0" u="none" strike="noStrike" dirty="0">
                          <a:solidFill>
                            <a:srgbClr val="000000"/>
                          </a:solidFill>
                          <a:latin typeface="Calibri"/>
                        </a:rPr>
                        <a:t>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SCR_estrés</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 = BSCR</a:t>
                      </a:r>
                      <a:r>
                        <a:rPr lang="es-ES" sz="1400" b="0" i="0" u="none" strike="noStrike" dirty="0" smtClean="0">
                          <a:solidFill>
                            <a:srgbClr val="000000"/>
                          </a:solidFill>
                          <a:latin typeface="Arial Unicode MS" pitchFamily="34" charset="-128"/>
                          <a:ea typeface="Arial Unicode MS" pitchFamily="34" charset="-128"/>
                          <a:cs typeface="Arial Unicode MS" pitchFamily="34" charset="-128"/>
                        </a:rPr>
                        <a:t> +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Adj</a:t>
                      </a:r>
                      <a:r>
                        <a:rPr lang="es-ES" sz="1400" b="0" i="1" u="none" strike="noStrike" baseline="-25000" dirty="0" err="1" smtClean="0">
                          <a:solidFill>
                            <a:srgbClr val="000000"/>
                          </a:solidFill>
                          <a:latin typeface="Arial Unicode MS" pitchFamily="34" charset="-128"/>
                          <a:ea typeface="Arial Unicode MS" pitchFamily="34" charset="-128"/>
                          <a:cs typeface="Arial Unicode MS" pitchFamily="34" charset="-128"/>
                        </a:rPr>
                        <a:t>TP</a:t>
                      </a:r>
                      <a:r>
                        <a:rPr lang="es-ES" sz="1400" b="0" i="0" u="none" strike="noStrike" dirty="0" smtClean="0">
                          <a:solidFill>
                            <a:srgbClr val="000000"/>
                          </a:solidFill>
                          <a:latin typeface="Arial Unicode MS" pitchFamily="34" charset="-128"/>
                          <a:ea typeface="Arial Unicode MS" pitchFamily="34" charset="-128"/>
                          <a:cs typeface="Arial Unicode MS" pitchFamily="34" charset="-128"/>
                        </a:rPr>
                        <a:t> +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SCR</a:t>
                      </a:r>
                      <a:r>
                        <a:rPr lang="es-ES" sz="1400" b="0" i="1" u="none" strike="noStrike" baseline="-25000" dirty="0" err="1" smtClean="0">
                          <a:solidFill>
                            <a:srgbClr val="000000"/>
                          </a:solidFill>
                          <a:latin typeface="Arial Unicode MS" pitchFamily="34" charset="-128"/>
                          <a:ea typeface="Arial Unicode MS" pitchFamily="34" charset="-128"/>
                          <a:cs typeface="Arial Unicode MS" pitchFamily="34" charset="-128"/>
                        </a:rPr>
                        <a:t>Op</a:t>
                      </a:r>
                      <a:endParaRPr lang="es-ES" sz="1400" b="1" i="1" u="sng" strike="noStrike" baseline="-25000" dirty="0" smtClean="0">
                        <a:solidFill>
                          <a:srgbClr val="000000"/>
                        </a:solidFill>
                        <a:latin typeface="Calibri"/>
                        <a:ea typeface="Arial Unicode MS" pitchFamily="34" charset="-128"/>
                        <a:cs typeface="Arial Unicode MS" pitchFamily="34"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rgbClr val="FFFFFF"/>
                    </a:solidFill>
                  </a:tcPr>
                </a:tc>
                <a:tc hMerge="1">
                  <a:txBody>
                    <a:bodyPr/>
                    <a:lstStyle/>
                    <a:p>
                      <a:pPr algn="l" fontAlgn="ctr"/>
                      <a:endParaRPr lang="es-ES" sz="1400" b="1" i="1" u="sng" strike="noStrike" dirty="0">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es-ES" sz="1400" b="1" i="1" u="sng" strike="noStrike" dirty="0">
                          <a:solidFill>
                            <a:srgbClr val="000000"/>
                          </a:solidFill>
                          <a:latin typeface="Calibri"/>
                        </a:rPr>
                        <a:t>Balance no estresado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S" sz="1400" b="1" i="1" u="sng" strike="noStrike">
                          <a:solidFill>
                            <a:srgbClr val="000000"/>
                          </a:solidFill>
                          <a:latin typeface="Calibri"/>
                        </a:rPr>
                        <a:t>Balance estresado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138">
                <a:tc>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GB"/>
                    </a:p>
                  </a:txBody>
                  <a:tcPr/>
                </a:tc>
                <a:tc vMerge="1">
                  <a:txBody>
                    <a:bodyPr/>
                    <a:lstStyle/>
                    <a:p>
                      <a:endParaRPr lang="en-GB"/>
                    </a:p>
                  </a:txBody>
                  <a:tcPr/>
                </a:tc>
              </a:tr>
              <a:tr h="235476">
                <a:tc rowSpan="2" gridSpan="3">
                  <a:txBody>
                    <a:bodyPr/>
                    <a:lstStyle/>
                    <a:p>
                      <a:pPr algn="ctr" fontAlgn="ctr"/>
                      <a:r>
                        <a:rPr lang="es-ES" sz="1400" b="1" i="0" u="none" strike="noStrike" dirty="0">
                          <a:solidFill>
                            <a:srgbClr val="000000"/>
                          </a:solidFill>
                          <a:latin typeface="Arial Unicode MS" pitchFamily="34" charset="-128"/>
                          <a:ea typeface="Arial Unicode MS" pitchFamily="34" charset="-128"/>
                          <a:cs typeface="Arial Unicode MS" pitchFamily="34" charset="-128"/>
                        </a:rPr>
                        <a:t>Activos fiscales por pérdidas a compensar</a:t>
                      </a: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Existentes en el balance no estresado</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ctr" fontAlgn="ct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11 V7 --&gt; </a:t>
                      </a:r>
                      <a:r>
                        <a:rPr lang="es-ES" sz="1200" b="0" i="0" u="none" strike="noStrike" dirty="0">
                          <a:solidFill>
                            <a:srgbClr val="000000"/>
                          </a:solidFill>
                          <a:latin typeface="Arial Unicode MS" pitchFamily="34" charset="-128"/>
                          <a:ea typeface="Arial Unicode MS" pitchFamily="34" charset="-128"/>
                          <a:cs typeface="Arial Unicode MS" pitchFamily="34" charset="-128"/>
                        </a:rPr>
                        <a:t> </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IAS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s-ES" sz="1400" b="0" i="0" u="none" strike="noStrike" dirty="0" smtClean="0">
                          <a:solidFill>
                            <a:srgbClr val="000000"/>
                          </a:solidFill>
                          <a:latin typeface="Calibri"/>
                        </a:rPr>
                        <a:t>= balance no estresado</a:t>
                      </a:r>
                      <a:r>
                        <a:rPr lang="es-ES" sz="1400" b="0" i="0" u="none" strike="noStrike" dirty="0">
                          <a:solidFill>
                            <a:srgbClr val="000000"/>
                          </a:solidFill>
                          <a:latin typeface="Calibri"/>
                        </a:rPr>
                        <a:t> </a:t>
                      </a: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Nuevos activos fiscales </a:t>
                      </a:r>
                      <a:r>
                        <a:rPr lang="es-ES" sz="1400" b="1" i="1" u="none" strike="noStrike" dirty="0" smtClean="0">
                          <a:solidFill>
                            <a:srgbClr val="C00000"/>
                          </a:solidFill>
                          <a:latin typeface="Arial Unicode MS" pitchFamily="34" charset="-128"/>
                          <a:ea typeface="Arial Unicode MS" pitchFamily="34" charset="-128"/>
                          <a:cs typeface="Arial Unicode MS" pitchFamily="34" charset="-128"/>
                        </a:rPr>
                        <a:t>‘nocionales’ </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post-estrés </a:t>
                      </a: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a:solidFill>
                            <a:srgbClr val="000000"/>
                          </a:solidFill>
                          <a:latin typeface="Calibri"/>
                        </a:rPr>
                        <a:t> </a:t>
                      </a: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193 N2 + Guías N3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rowSpan="2" gridSpan="3">
                  <a:txBody>
                    <a:bodyPr/>
                    <a:lstStyle/>
                    <a:p>
                      <a:pPr algn="ctr" fontAlgn="ctr"/>
                      <a:r>
                        <a:rPr lang="es-ES" sz="1400" b="1" i="0" u="none" strike="noStrike" dirty="0">
                          <a:solidFill>
                            <a:srgbClr val="000000"/>
                          </a:solidFill>
                          <a:latin typeface="Arial Unicode MS" pitchFamily="34" charset="-128"/>
                          <a:ea typeface="Arial Unicode MS" pitchFamily="34" charset="-128"/>
                          <a:cs typeface="Arial Unicode MS" pitchFamily="34" charset="-128"/>
                        </a:rPr>
                        <a:t>Otros activos fiscales por otros impuestos diferidos</a:t>
                      </a: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r>
                        <a:rPr lang="es-ES" sz="1400" b="0" i="1" u="none" strike="noStrike" dirty="0">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400" b="0" i="1" u="none" strike="noStrike" dirty="0">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Existentes en el balance no estresado</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11 V7 --&gt;  IAS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s-ES" sz="1400" b="0" i="0" u="none" strike="noStrike" dirty="0" smtClean="0">
                          <a:solidFill>
                            <a:srgbClr val="000000"/>
                          </a:solidFill>
                          <a:latin typeface="Calibri"/>
                        </a:rPr>
                        <a:t>= balance no estresado</a:t>
                      </a:r>
                      <a:r>
                        <a:rPr lang="es-ES" sz="1400" b="0" i="0" u="none" strike="noStrike" dirty="0">
                          <a:solidFill>
                            <a:srgbClr val="000000"/>
                          </a:solidFill>
                          <a:latin typeface="Calibri"/>
                        </a:rPr>
                        <a:t> </a:t>
                      </a: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Nuevos activos fiscales </a:t>
                      </a:r>
                      <a:r>
                        <a:rPr lang="es-ES" sz="1400" b="1" i="1" u="none" strike="noStrike" dirty="0" smtClean="0">
                          <a:solidFill>
                            <a:srgbClr val="C00000"/>
                          </a:solidFill>
                          <a:latin typeface="Arial Unicode MS" pitchFamily="34" charset="-128"/>
                          <a:ea typeface="Arial Unicode MS" pitchFamily="34" charset="-128"/>
                          <a:cs typeface="Arial Unicode MS" pitchFamily="34" charset="-128"/>
                        </a:rPr>
                        <a:t>‘nocionales’ </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post-estrés </a:t>
                      </a: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a:solidFill>
                            <a:srgbClr val="000000"/>
                          </a:solidFill>
                          <a:latin typeface="Calibri"/>
                        </a:rPr>
                        <a:t> </a:t>
                      </a: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193 N2 + Guías N3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rowSpan="2" gridSpan="3">
                  <a:txBody>
                    <a:bodyPr/>
                    <a:lstStyle/>
                    <a:p>
                      <a:pPr algn="ctr" fontAlgn="ctr"/>
                      <a:endParaRPr lang="es-ES" sz="1400" b="1" i="0"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400" b="0" i="1" u="none" strike="noStrike" dirty="0">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s-ES" sz="1400" b="0" i="1"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5476">
                <a:tc gridSpan="3">
                  <a:txBody>
                    <a:bodyPr/>
                    <a:lstStyle/>
                    <a:p>
                      <a:pPr algn="ctr" fontAlgn="ct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endParaRPr lang="es-ES" sz="1400" b="0" i="0" u="none" strike="noStrike" dirty="0">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6" name="5 Tabla"/>
          <p:cNvGraphicFramePr>
            <a:graphicFrameLocks noGrp="1"/>
          </p:cNvGraphicFramePr>
          <p:nvPr/>
        </p:nvGraphicFramePr>
        <p:xfrm>
          <a:off x="1071538" y="1142984"/>
          <a:ext cx="7500990" cy="3510024"/>
        </p:xfrm>
        <a:graphic>
          <a:graphicData uri="http://schemas.openxmlformats.org/drawingml/2006/table">
            <a:tbl>
              <a:tblPr/>
              <a:tblGrid>
                <a:gridCol w="1753478"/>
                <a:gridCol w="487076"/>
                <a:gridCol w="1764829"/>
                <a:gridCol w="1747803"/>
                <a:gridCol w="1747804"/>
              </a:tblGrid>
              <a:tr h="235476">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fontAlgn="ctr"/>
                      <a:r>
                        <a:rPr lang="es-ES" sz="1400" b="1" i="1" u="sng" strike="noStrike">
                          <a:solidFill>
                            <a:srgbClr val="000000"/>
                          </a:solidFill>
                          <a:latin typeface="Calibri"/>
                        </a:rPr>
                        <a:t>Partidas fiscales en el balance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r>
              <a:tr h="235476">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latin typeface="Calibri"/>
                        </a:rPr>
                        <a:t> </a:t>
                      </a:r>
                      <a:r>
                        <a:rPr lang="es-ES" sz="1400" b="0" i="0" u="none" strike="noStrike" dirty="0">
                          <a:solidFill>
                            <a:srgbClr val="000000"/>
                          </a:solidFill>
                          <a:latin typeface="Calibri"/>
                        </a:rPr>
                        <a:t>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SCR_estrés</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 = BSCR</a:t>
                      </a:r>
                      <a:r>
                        <a:rPr lang="es-ES" sz="1400" b="0" i="0" u="none" strike="noStrike" dirty="0" smtClean="0">
                          <a:solidFill>
                            <a:srgbClr val="000000"/>
                          </a:solidFill>
                          <a:latin typeface="Arial Unicode MS" pitchFamily="34" charset="-128"/>
                          <a:ea typeface="Arial Unicode MS" pitchFamily="34" charset="-128"/>
                          <a:cs typeface="Arial Unicode MS" pitchFamily="34" charset="-128"/>
                        </a:rPr>
                        <a:t> +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Adj</a:t>
                      </a:r>
                      <a:r>
                        <a:rPr lang="es-ES" sz="1400" b="0" i="1" u="none" strike="noStrike" baseline="-25000" dirty="0" err="1" smtClean="0">
                          <a:solidFill>
                            <a:srgbClr val="000000"/>
                          </a:solidFill>
                          <a:latin typeface="Arial Unicode MS" pitchFamily="34" charset="-128"/>
                          <a:ea typeface="Arial Unicode MS" pitchFamily="34" charset="-128"/>
                          <a:cs typeface="Arial Unicode MS" pitchFamily="34" charset="-128"/>
                        </a:rPr>
                        <a:t>TP</a:t>
                      </a:r>
                      <a:r>
                        <a:rPr lang="es-ES" sz="1400" b="0" i="0" u="none" strike="noStrike" dirty="0" smtClean="0">
                          <a:solidFill>
                            <a:srgbClr val="000000"/>
                          </a:solidFill>
                          <a:latin typeface="Arial Unicode MS" pitchFamily="34" charset="-128"/>
                          <a:ea typeface="Arial Unicode MS" pitchFamily="34" charset="-128"/>
                          <a:cs typeface="Arial Unicode MS" pitchFamily="34" charset="-128"/>
                        </a:rPr>
                        <a:t> + </a:t>
                      </a:r>
                      <a:r>
                        <a:rPr lang="es-ES" sz="1400" b="0" i="1" u="none" strike="noStrike" dirty="0" err="1" smtClean="0">
                          <a:solidFill>
                            <a:srgbClr val="000000"/>
                          </a:solidFill>
                          <a:latin typeface="Arial Unicode MS" pitchFamily="34" charset="-128"/>
                          <a:ea typeface="Arial Unicode MS" pitchFamily="34" charset="-128"/>
                          <a:cs typeface="Arial Unicode MS" pitchFamily="34" charset="-128"/>
                        </a:rPr>
                        <a:t>SCR</a:t>
                      </a:r>
                      <a:r>
                        <a:rPr lang="es-ES" sz="1400" b="0" i="1" u="none" strike="noStrike" baseline="-25000" dirty="0" err="1" smtClean="0">
                          <a:solidFill>
                            <a:srgbClr val="000000"/>
                          </a:solidFill>
                          <a:latin typeface="Arial Unicode MS" pitchFamily="34" charset="-128"/>
                          <a:ea typeface="Arial Unicode MS" pitchFamily="34" charset="-128"/>
                          <a:cs typeface="Arial Unicode MS" pitchFamily="34" charset="-128"/>
                        </a:rPr>
                        <a:t>Op</a:t>
                      </a:r>
                      <a:endParaRPr lang="es-ES" sz="1400" b="1" i="1" u="sng" strike="noStrike" baseline="-25000" dirty="0" smtClean="0">
                        <a:solidFill>
                          <a:srgbClr val="000000"/>
                        </a:solidFill>
                        <a:latin typeface="Calibri"/>
                        <a:ea typeface="Arial Unicode MS" pitchFamily="34" charset="-128"/>
                        <a:cs typeface="Arial Unicode MS" pitchFamily="34"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rgbClr val="FFFFFF"/>
                    </a:solidFill>
                  </a:tcPr>
                </a:tc>
                <a:tc hMerge="1">
                  <a:txBody>
                    <a:bodyPr/>
                    <a:lstStyle/>
                    <a:p>
                      <a:pPr algn="l" fontAlgn="ctr"/>
                      <a:endParaRPr lang="es-ES" sz="1400" b="1" i="1" u="sng" strike="noStrike" dirty="0">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es-ES" sz="1400" b="1" i="1" u="sng" strike="noStrike" dirty="0">
                          <a:solidFill>
                            <a:srgbClr val="000000"/>
                          </a:solidFill>
                          <a:latin typeface="Calibri"/>
                        </a:rPr>
                        <a:t>Balance no estresado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S" sz="1400" b="1" i="1" u="sng" strike="noStrike">
                          <a:solidFill>
                            <a:srgbClr val="000000"/>
                          </a:solidFill>
                          <a:latin typeface="Calibri"/>
                        </a:rPr>
                        <a:t>Balance estresado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138">
                <a:tc>
                  <a:txBody>
                    <a:bodyPr/>
                    <a:lstStyle/>
                    <a:p>
                      <a:pPr algn="l" fontAlgn="ctr"/>
                      <a:endParaRPr lang="es-ES" sz="1400" b="0" i="0" u="none" strike="noStrike" dirty="0">
                        <a:solidFill>
                          <a:srgbClr val="000000"/>
                        </a:solidFill>
                        <a:latin typeface="Calibri"/>
                      </a:endParaRP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GB"/>
                    </a:p>
                  </a:txBody>
                  <a:tcPr/>
                </a:tc>
                <a:tc vMerge="1">
                  <a:txBody>
                    <a:bodyPr/>
                    <a:lstStyle/>
                    <a:p>
                      <a:endParaRPr lang="en-GB"/>
                    </a:p>
                  </a:txBody>
                  <a:tcPr/>
                </a:tc>
              </a:tr>
              <a:tr h="235476">
                <a:tc rowSpan="2" gridSpan="3">
                  <a:txBody>
                    <a:bodyPr/>
                    <a:lstStyle/>
                    <a:p>
                      <a:pPr algn="ctr" fontAlgn="ctr"/>
                      <a:r>
                        <a:rPr lang="es-ES" sz="1400" b="1" i="0" u="none" strike="noStrike" dirty="0">
                          <a:solidFill>
                            <a:srgbClr val="000000"/>
                          </a:solidFill>
                          <a:latin typeface="Arial Unicode MS" pitchFamily="34" charset="-128"/>
                          <a:ea typeface="Arial Unicode MS" pitchFamily="34" charset="-128"/>
                          <a:cs typeface="Arial Unicode MS" pitchFamily="34" charset="-128"/>
                        </a:rPr>
                        <a:t>Activos fiscales por pérdidas a compensar</a:t>
                      </a: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Existentes en el balance no estresado</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ctr" fontAlgn="ct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11 V7 --&gt; </a:t>
                      </a:r>
                      <a:r>
                        <a:rPr lang="es-ES" sz="1200" b="0" i="0" u="none" strike="noStrike" dirty="0">
                          <a:solidFill>
                            <a:srgbClr val="000000"/>
                          </a:solidFill>
                          <a:latin typeface="Arial Unicode MS" pitchFamily="34" charset="-128"/>
                          <a:ea typeface="Arial Unicode MS" pitchFamily="34" charset="-128"/>
                          <a:cs typeface="Arial Unicode MS" pitchFamily="34" charset="-128"/>
                        </a:rPr>
                        <a:t> </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IAS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s-ES" sz="1400" b="0" i="0" u="none" strike="noStrike" dirty="0" smtClean="0">
                          <a:solidFill>
                            <a:srgbClr val="000000"/>
                          </a:solidFill>
                          <a:latin typeface="Calibri"/>
                        </a:rPr>
                        <a:t>= balance no estresado</a:t>
                      </a:r>
                      <a:r>
                        <a:rPr lang="es-ES" sz="1400" b="0" i="0" u="none" strike="noStrike" dirty="0">
                          <a:solidFill>
                            <a:srgbClr val="000000"/>
                          </a:solidFill>
                          <a:latin typeface="Calibri"/>
                        </a:rPr>
                        <a:t> </a:t>
                      </a: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Nuevos activos fiscales </a:t>
                      </a:r>
                      <a:r>
                        <a:rPr lang="es-ES" sz="1400" b="1" i="1" u="none" strike="noStrike" dirty="0" smtClean="0">
                          <a:solidFill>
                            <a:srgbClr val="C00000"/>
                          </a:solidFill>
                          <a:latin typeface="Arial Unicode MS" pitchFamily="34" charset="-128"/>
                          <a:ea typeface="Arial Unicode MS" pitchFamily="34" charset="-128"/>
                          <a:cs typeface="Arial Unicode MS" pitchFamily="34" charset="-128"/>
                        </a:rPr>
                        <a:t>‘nocionales’ </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post-estrés </a:t>
                      </a: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a:solidFill>
                            <a:srgbClr val="000000"/>
                          </a:solidFill>
                          <a:latin typeface="Calibri"/>
                        </a:rPr>
                        <a:t> </a:t>
                      </a: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193 N2 + Guías N3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rowSpan="2" gridSpan="3">
                  <a:txBody>
                    <a:bodyPr/>
                    <a:lstStyle/>
                    <a:p>
                      <a:pPr algn="ctr" fontAlgn="ctr"/>
                      <a:r>
                        <a:rPr lang="es-ES" sz="1400" b="1" i="0" u="none" strike="noStrike" dirty="0">
                          <a:solidFill>
                            <a:srgbClr val="000000"/>
                          </a:solidFill>
                          <a:latin typeface="Arial Unicode MS" pitchFamily="34" charset="-128"/>
                          <a:ea typeface="Arial Unicode MS" pitchFamily="34" charset="-128"/>
                          <a:cs typeface="Arial Unicode MS" pitchFamily="34" charset="-128"/>
                        </a:rPr>
                        <a:t>Otros activos fiscales por otros impuestos diferidos</a:t>
                      </a: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r>
                        <a:rPr lang="es-ES" sz="1400" b="0" i="1" u="none" strike="noStrike" dirty="0">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400" b="0" i="1" u="none" strike="noStrike" dirty="0">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Existentes en el balance no estresado</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11 V7 --&gt;  IAS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s-ES" sz="1400" b="0" i="0" u="none" strike="noStrike" dirty="0" smtClean="0">
                          <a:solidFill>
                            <a:srgbClr val="000000"/>
                          </a:solidFill>
                          <a:latin typeface="Calibri"/>
                        </a:rPr>
                        <a:t>= balance no estresado</a:t>
                      </a:r>
                      <a:r>
                        <a:rPr lang="es-ES" sz="1400" b="0" i="0" u="none" strike="noStrike" dirty="0">
                          <a:solidFill>
                            <a:srgbClr val="000000"/>
                          </a:solidFill>
                          <a:latin typeface="Calibri"/>
                        </a:rPr>
                        <a:t> </a:t>
                      </a: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Nuevos activos fiscales </a:t>
                      </a:r>
                      <a:r>
                        <a:rPr lang="es-ES" sz="1400" b="1" i="1" u="none" strike="noStrike" dirty="0" smtClean="0">
                          <a:solidFill>
                            <a:srgbClr val="C00000"/>
                          </a:solidFill>
                          <a:latin typeface="Arial Unicode MS" pitchFamily="34" charset="-128"/>
                          <a:ea typeface="Arial Unicode MS" pitchFamily="34" charset="-128"/>
                          <a:cs typeface="Arial Unicode MS" pitchFamily="34" charset="-128"/>
                        </a:rPr>
                        <a:t>‘nocionales’ </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post-estrés </a:t>
                      </a: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a:solidFill>
                            <a:srgbClr val="000000"/>
                          </a:solidFill>
                          <a:latin typeface="Calibri"/>
                        </a:rPr>
                        <a:t> </a:t>
                      </a: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193 N2 + Guías N3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rowSpan="2" gridSpan="3">
                  <a:txBody>
                    <a:bodyPr/>
                    <a:lstStyle/>
                    <a:p>
                      <a:pPr algn="ctr" fontAlgn="ctr"/>
                      <a:r>
                        <a:rPr lang="es-ES" sz="1400" b="1" i="0" u="none" strike="noStrike" dirty="0">
                          <a:solidFill>
                            <a:srgbClr val="000000"/>
                          </a:solidFill>
                          <a:latin typeface="Arial Unicode MS" pitchFamily="34" charset="-128"/>
                          <a:ea typeface="Arial Unicode MS" pitchFamily="34" charset="-128"/>
                          <a:cs typeface="Arial Unicode MS" pitchFamily="34" charset="-128"/>
                        </a:rPr>
                        <a:t>Deudas fiscales por impuestos diferidos</a:t>
                      </a:r>
                    </a:p>
                  </a:txBody>
                  <a:tcPr marL="0" marR="0" marT="0"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l" fontAlgn="ctr"/>
                      <a:r>
                        <a:rPr lang="es-ES" sz="1400" b="0" i="0" u="none" strike="noStrike" dirty="0">
                          <a:solidFill>
                            <a:srgbClr val="000000"/>
                          </a:solidFill>
                          <a:latin typeface="Calibri"/>
                        </a:rPr>
                        <a:t> </a:t>
                      </a:r>
                    </a:p>
                  </a:txBody>
                  <a:tcPr marL="0" marR="0" marT="0" marB="0" anchor="ctr">
                    <a:lnL>
                      <a:noFill/>
                    </a:lnL>
                    <a:lnR>
                      <a:noFill/>
                    </a:lnR>
                    <a:lnT>
                      <a:noFill/>
                    </a:lnT>
                    <a:lnB>
                      <a:noFill/>
                    </a:lnB>
                    <a:solidFill>
                      <a:srgbClr val="FFFFFF"/>
                    </a:solidFill>
                  </a:tcPr>
                </a:tc>
                <a:tc>
                  <a:txBody>
                    <a:bodyPr/>
                    <a:lstStyle/>
                    <a:p>
                      <a:pPr algn="l" fontAlgn="ctr"/>
                      <a:r>
                        <a:rPr lang="es-ES" sz="1400" b="0" i="0" u="none" strike="noStrike">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35476">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r>
                        <a:rPr lang="es-ES" sz="1400" b="0" i="1" u="none" strike="noStrike" dirty="0">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400" b="0" i="1" u="none" strike="noStrike">
                          <a:solidFill>
                            <a:srgbClr val="000000"/>
                          </a:solidFill>
                          <a:latin typeface="Calibri"/>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Existentes en el balance no estresado</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11 V7 --&gt;  IAS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s-ES" sz="1400" b="0" i="0" u="none" strike="noStrike" dirty="0" smtClean="0">
                          <a:solidFill>
                            <a:srgbClr val="000000"/>
                          </a:solidFill>
                          <a:latin typeface="Calibri"/>
                        </a:rPr>
                        <a:t>= balance no estresado</a:t>
                      </a:r>
                      <a:r>
                        <a:rPr lang="es-ES" sz="1400" b="0" i="0" u="none" strike="noStrike" dirty="0">
                          <a:solidFill>
                            <a:srgbClr val="000000"/>
                          </a:solidFill>
                          <a:latin typeface="Calibri"/>
                        </a:rPr>
                        <a:t> </a:t>
                      </a:r>
                      <a:endParaRPr lang="es-ES" sz="1200" b="0" i="0" u="none" strike="noStrike" dirty="0" smtClean="0">
                        <a:solidFill>
                          <a:srgbClr val="000000"/>
                        </a:solidFill>
                        <a:latin typeface="Arial Unicode MS" pitchFamily="34" charset="-128"/>
                        <a:ea typeface="Arial Unicode MS" pitchFamily="34" charset="-128"/>
                        <a:cs typeface="Arial Unicode MS"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35476">
                <a:tc gridSpan="3">
                  <a:txBody>
                    <a:bodyPr/>
                    <a:lstStyle/>
                    <a:p>
                      <a:pPr algn="ctr" fontAlgn="ctr"/>
                      <a:r>
                        <a:rPr lang="es-ES" sz="1400" b="0" i="1" u="none" strike="noStrike" dirty="0">
                          <a:solidFill>
                            <a:srgbClr val="000000"/>
                          </a:solidFill>
                          <a:latin typeface="Arial Unicode MS" pitchFamily="34" charset="-128"/>
                          <a:ea typeface="Arial Unicode MS" pitchFamily="34" charset="-128"/>
                          <a:cs typeface="Arial Unicode MS" pitchFamily="34" charset="-128"/>
                        </a:rPr>
                        <a:t>Nuevos activos fiscales </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 </a:t>
                      </a:r>
                      <a:r>
                        <a:rPr lang="es-ES" sz="1400" b="1" i="1" u="none" strike="noStrike" dirty="0" smtClean="0">
                          <a:solidFill>
                            <a:srgbClr val="C00000"/>
                          </a:solidFill>
                          <a:latin typeface="Arial Unicode MS" pitchFamily="34" charset="-128"/>
                          <a:ea typeface="Arial Unicode MS" pitchFamily="34" charset="-128"/>
                          <a:cs typeface="Arial Unicode MS" pitchFamily="34" charset="-128"/>
                        </a:rPr>
                        <a:t>‘nocionales’ </a:t>
                      </a:r>
                      <a:r>
                        <a:rPr lang="es-ES" sz="1400" b="0" i="1" u="none" strike="noStrike" dirty="0" smtClean="0">
                          <a:solidFill>
                            <a:srgbClr val="000000"/>
                          </a:solidFill>
                          <a:latin typeface="Arial Unicode MS" pitchFamily="34" charset="-128"/>
                          <a:ea typeface="Arial Unicode MS" pitchFamily="34" charset="-128"/>
                          <a:cs typeface="Arial Unicode MS" pitchFamily="34" charset="-128"/>
                        </a:rPr>
                        <a:t> post-estrés </a:t>
                      </a: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a:txBody>
                    <a:bodyPr/>
                    <a:lstStyle/>
                    <a:p>
                      <a:pPr algn="l" fontAlgn="ctr"/>
                      <a:r>
                        <a:rPr lang="es-ES" sz="1400" b="0" i="0" u="none" strike="noStrike">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400" b="0" i="0" u="none" strike="noStrike" dirty="0">
                          <a:solidFill>
                            <a:srgbClr val="000000"/>
                          </a:solidFill>
                          <a:latin typeface="Calibri"/>
                        </a:rPr>
                        <a:t> </a:t>
                      </a:r>
                      <a:r>
                        <a:rPr lang="es-ES" sz="1200" b="0" i="0" u="none" strike="noStrike" dirty="0" err="1" smtClean="0">
                          <a:solidFill>
                            <a:srgbClr val="000000"/>
                          </a:solidFill>
                          <a:latin typeface="Arial Unicode MS" pitchFamily="34" charset="-128"/>
                          <a:ea typeface="Arial Unicode MS" pitchFamily="34" charset="-128"/>
                          <a:cs typeface="Arial Unicode MS" pitchFamily="34" charset="-128"/>
                        </a:rPr>
                        <a:t>Artº</a:t>
                      </a:r>
                      <a:r>
                        <a:rPr lang="es-ES" sz="1200" b="0" i="0" u="none" strike="noStrike" dirty="0" smtClean="0">
                          <a:solidFill>
                            <a:srgbClr val="000000"/>
                          </a:solidFill>
                          <a:latin typeface="Arial Unicode MS" pitchFamily="34" charset="-128"/>
                          <a:ea typeface="Arial Unicode MS" pitchFamily="34" charset="-128"/>
                          <a:cs typeface="Arial Unicode MS" pitchFamily="34" charset="-128"/>
                        </a:rPr>
                        <a:t> 193 N2 + Guías N3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4821"/>
                                        </p:tgtEl>
                                        <p:attrNameLst>
                                          <p:attrName>style.visibility</p:attrName>
                                        </p:attrNameLst>
                                      </p:cBhvr>
                                      <p:to>
                                        <p:strVal val="visible"/>
                                      </p:to>
                                    </p:set>
                                    <p:anim calcmode="lin" valueType="num">
                                      <p:cBhvr additive="base">
                                        <p:cTn id="22" dur="1000" fill="hold"/>
                                        <p:tgtEl>
                                          <p:spTgt spid="34821"/>
                                        </p:tgtEl>
                                        <p:attrNameLst>
                                          <p:attrName>ppt_x</p:attrName>
                                        </p:attrNameLst>
                                      </p:cBhvr>
                                      <p:tavLst>
                                        <p:tav tm="0">
                                          <p:val>
                                            <p:strVal val="#ppt_x"/>
                                          </p:val>
                                        </p:tav>
                                        <p:tav tm="100000">
                                          <p:val>
                                            <p:strVal val="#ppt_x"/>
                                          </p:val>
                                        </p:tav>
                                      </p:tavLst>
                                    </p:anim>
                                    <p:anim calcmode="lin" valueType="num">
                                      <p:cBhvr additive="base">
                                        <p:cTn id="23" dur="1000" fill="hold"/>
                                        <p:tgtEl>
                                          <p:spTgt spid="348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71561" y="2587837"/>
            <a:ext cx="7429500" cy="3954929"/>
          </a:xfrm>
          <a:prstGeom prst="rect">
            <a:avLst/>
          </a:prstGeom>
          <a:solidFill>
            <a:srgbClr val="FEF6DE"/>
          </a:solidFill>
          <a:ln>
            <a:solidFill>
              <a:srgbClr val="C00000"/>
            </a:solidFill>
          </a:ln>
        </p:spPr>
        <p:txBody>
          <a:bodyPr wrap="square">
            <a:noAutofit/>
          </a:bodyPr>
          <a:lstStyle/>
          <a:p>
            <a:pPr algn="just">
              <a:spcBef>
                <a:spcPts val="900"/>
              </a:spcBef>
            </a:pPr>
            <a:r>
              <a:rPr lang="es-ES" sz="1400" dirty="0" smtClean="0">
                <a:latin typeface="Arial Unicode MS" pitchFamily="34" charset="-128"/>
                <a:ea typeface="Arial Unicode MS" pitchFamily="34" charset="-128"/>
                <a:cs typeface="Arial Unicode MS" pitchFamily="34" charset="-128"/>
              </a:rPr>
              <a:t>Los activos ‘</a:t>
            </a:r>
            <a:r>
              <a:rPr lang="es-ES" sz="1400" i="1" dirty="0" smtClean="0">
                <a:latin typeface="Arial Unicode MS" pitchFamily="34" charset="-128"/>
                <a:ea typeface="Arial Unicode MS" pitchFamily="34" charset="-128"/>
                <a:cs typeface="Arial Unicode MS" pitchFamily="34" charset="-128"/>
              </a:rPr>
              <a:t>nocionales</a:t>
            </a:r>
            <a:r>
              <a:rPr lang="es-ES" sz="1400" dirty="0" smtClean="0">
                <a:latin typeface="Arial Unicode MS" pitchFamily="34" charset="-128"/>
                <a:ea typeface="Arial Unicode MS" pitchFamily="34" charset="-128"/>
                <a:cs typeface="Arial Unicode MS" pitchFamily="34" charset="-128"/>
              </a:rPr>
              <a:t>’ (*) por impuestos diferidos se calcularán en el balance estresado siguiendo las mismas normas y criterios que para los activos reales por impuestos diferidos se aplican en el balance no estresado. </a:t>
            </a: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endParaRPr lang="es-ES" sz="10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900"/>
              </a:spcBef>
            </a:pPr>
            <a:r>
              <a:rPr lang="es-ES" sz="1000" i="1" dirty="0" smtClean="0">
                <a:solidFill>
                  <a:srgbClr val="C00000"/>
                </a:solidFill>
                <a:latin typeface="Arial Unicode MS" pitchFamily="34" charset="-128"/>
                <a:ea typeface="Arial Unicode MS" pitchFamily="34" charset="-128"/>
                <a:cs typeface="Arial Unicode MS" pitchFamily="34" charset="-128"/>
              </a:rPr>
              <a:t>(*)denominados ‘</a:t>
            </a:r>
            <a:r>
              <a:rPr lang="es-ES" sz="1000" dirty="0" smtClean="0">
                <a:solidFill>
                  <a:srgbClr val="C00000"/>
                </a:solidFill>
                <a:latin typeface="Arial Unicode MS" pitchFamily="34" charset="-128"/>
                <a:ea typeface="Arial Unicode MS" pitchFamily="34" charset="-128"/>
                <a:cs typeface="Arial Unicode MS" pitchFamily="34" charset="-128"/>
              </a:rPr>
              <a:t>nocionales</a:t>
            </a:r>
            <a:r>
              <a:rPr lang="es-ES" sz="1000" i="1" dirty="0" smtClean="0">
                <a:solidFill>
                  <a:srgbClr val="C00000"/>
                </a:solidFill>
                <a:latin typeface="Arial Unicode MS" pitchFamily="34" charset="-128"/>
                <a:ea typeface="Arial Unicode MS" pitchFamily="34" charset="-128"/>
                <a:cs typeface="Arial Unicode MS" pitchFamily="34" charset="-128"/>
              </a:rPr>
              <a:t>’  para diferenciarlos de los impuestos diferidos ‘reales’ del balance de solvencia no estresado)</a:t>
            </a:r>
            <a:endParaRPr lang="es-ES" sz="1000" dirty="0" smtClean="0">
              <a:latin typeface="Arial Unicode MS" pitchFamily="34" charset="-128"/>
              <a:ea typeface="Arial Unicode MS" pitchFamily="34" charset="-128"/>
              <a:cs typeface="Arial Unicode MS" pitchFamily="34" charset="-128"/>
            </a:endParaRPr>
          </a:p>
        </p:txBody>
      </p:sp>
      <p:sp>
        <p:nvSpPr>
          <p:cNvPr id="9" name="8 Rectángulo"/>
          <p:cNvSpPr/>
          <p:nvPr/>
        </p:nvSpPr>
        <p:spPr>
          <a:xfrm>
            <a:off x="1071538" y="1214422"/>
            <a:ext cx="3429024" cy="1184940"/>
          </a:xfrm>
          <a:prstGeom prst="rect">
            <a:avLst/>
          </a:prstGeom>
          <a:solidFill>
            <a:srgbClr val="FEF6DE"/>
          </a:solidFill>
          <a:ln>
            <a:solidFill>
              <a:srgbClr val="C00000"/>
            </a:solidFill>
          </a:ln>
        </p:spPr>
        <p:txBody>
          <a:bodyPr wrap="square">
            <a:spAutoFit/>
          </a:bodyPr>
          <a:lstStyle/>
          <a:p>
            <a:pPr algn="just">
              <a:spcBef>
                <a:spcPts val="900"/>
              </a:spcBef>
            </a:pPr>
            <a:r>
              <a:rPr lang="es-ES" sz="1400" b="1" u="sng" dirty="0" smtClean="0">
                <a:solidFill>
                  <a:srgbClr val="C00000"/>
                </a:solidFill>
                <a:latin typeface="Arial Unicode MS" pitchFamily="34" charset="-128"/>
                <a:ea typeface="Arial Unicode MS" pitchFamily="34" charset="-128"/>
                <a:cs typeface="Arial Unicode MS" pitchFamily="34" charset="-128"/>
              </a:rPr>
              <a:t>LAC por Provisiones Técnicas</a:t>
            </a:r>
            <a:r>
              <a:rPr lang="es-ES" sz="1400" i="1" dirty="0" smtClean="0">
                <a:solidFill>
                  <a:srgbClr val="C00000"/>
                </a:solidFill>
                <a:latin typeface="Arial Unicode MS" pitchFamily="34" charset="-128"/>
                <a:ea typeface="Arial Unicode MS" pitchFamily="34" charset="-128"/>
                <a:cs typeface="Arial Unicode MS" pitchFamily="34" charset="-128"/>
              </a:rPr>
              <a:t> </a:t>
            </a:r>
          </a:p>
          <a:p>
            <a:pPr algn="just">
              <a:spcBef>
                <a:spcPts val="900"/>
              </a:spcBef>
            </a:pPr>
            <a:r>
              <a:rPr lang="es-ES" sz="1400" dirty="0" smtClean="0">
                <a:latin typeface="Arial Unicode MS" pitchFamily="34" charset="-128"/>
                <a:ea typeface="Arial Unicode MS" pitchFamily="34" charset="-128"/>
                <a:cs typeface="Arial Unicode MS" pitchFamily="34" charset="-128"/>
              </a:rPr>
              <a:t>Cálculo por módulos/sub-módulos</a:t>
            </a:r>
          </a:p>
          <a:p>
            <a:pPr algn="just">
              <a:spcBef>
                <a:spcPts val="900"/>
              </a:spcBef>
            </a:pPr>
            <a:r>
              <a:rPr lang="es-ES" sz="1400" dirty="0" smtClean="0">
                <a:latin typeface="Arial Unicode MS" pitchFamily="34" charset="-128"/>
                <a:ea typeface="Arial Unicode MS" pitchFamily="34" charset="-128"/>
                <a:cs typeface="Arial Unicode MS" pitchFamily="34" charset="-128"/>
              </a:rPr>
              <a:t>Comparación FDB en el balance no estresado frente al balance estresado</a:t>
            </a:r>
          </a:p>
        </p:txBody>
      </p:sp>
      <p:sp>
        <p:nvSpPr>
          <p:cNvPr id="10" name="9 Rectángulo"/>
          <p:cNvSpPr/>
          <p:nvPr/>
        </p:nvSpPr>
        <p:spPr>
          <a:xfrm>
            <a:off x="4786314" y="1214422"/>
            <a:ext cx="3714776" cy="1184940"/>
          </a:xfrm>
          <a:prstGeom prst="rect">
            <a:avLst/>
          </a:prstGeom>
          <a:solidFill>
            <a:srgbClr val="FEF6DE"/>
          </a:solidFill>
          <a:ln>
            <a:solidFill>
              <a:srgbClr val="C00000"/>
            </a:solidFill>
          </a:ln>
        </p:spPr>
        <p:txBody>
          <a:bodyPr wrap="square">
            <a:spAutoFit/>
          </a:bodyPr>
          <a:lstStyle/>
          <a:p>
            <a:pPr algn="just">
              <a:spcBef>
                <a:spcPts val="900"/>
              </a:spcBef>
            </a:pPr>
            <a:r>
              <a:rPr lang="es-ES" sz="1400" b="1" u="sng" dirty="0" smtClean="0">
                <a:solidFill>
                  <a:srgbClr val="C00000"/>
                </a:solidFill>
                <a:latin typeface="Arial Unicode MS" pitchFamily="34" charset="-128"/>
                <a:ea typeface="Arial Unicode MS" pitchFamily="34" charset="-128"/>
                <a:cs typeface="Arial Unicode MS" pitchFamily="34" charset="-128"/>
              </a:rPr>
              <a:t>LAC por Impuestos Diferidos</a:t>
            </a:r>
            <a:r>
              <a:rPr lang="es-ES" sz="1400" i="1" dirty="0" smtClean="0">
                <a:solidFill>
                  <a:srgbClr val="C00000"/>
                </a:solidFill>
                <a:latin typeface="Arial Unicode MS" pitchFamily="34" charset="-128"/>
                <a:ea typeface="Arial Unicode MS" pitchFamily="34" charset="-128"/>
                <a:cs typeface="Arial Unicode MS" pitchFamily="34" charset="-128"/>
              </a:rPr>
              <a:t> </a:t>
            </a:r>
          </a:p>
          <a:p>
            <a:pPr algn="just">
              <a:spcBef>
                <a:spcPts val="900"/>
              </a:spcBef>
            </a:pPr>
            <a:r>
              <a:rPr lang="es-ES" sz="1400" dirty="0" smtClean="0">
                <a:latin typeface="Arial Unicode MS" pitchFamily="34" charset="-128"/>
                <a:ea typeface="Arial Unicode MS" pitchFamily="34" charset="-128"/>
                <a:cs typeface="Arial Unicode MS" pitchFamily="34" charset="-128"/>
              </a:rPr>
              <a:t>Cálculo global (nivel superior del SCR)</a:t>
            </a:r>
          </a:p>
          <a:p>
            <a:pPr algn="just">
              <a:spcBef>
                <a:spcPts val="900"/>
              </a:spcBef>
            </a:pPr>
            <a:r>
              <a:rPr lang="es-ES" sz="1400" dirty="0" smtClean="0">
                <a:latin typeface="Arial Unicode MS" pitchFamily="34" charset="-128"/>
                <a:ea typeface="Arial Unicode MS" pitchFamily="34" charset="-128"/>
                <a:cs typeface="Arial Unicode MS" pitchFamily="34" charset="-128"/>
              </a:rPr>
              <a:t>No necesariamente requiere la formulación de un balance estresado</a:t>
            </a:r>
          </a:p>
        </p:txBody>
      </p:sp>
      <p:sp>
        <p:nvSpPr>
          <p:cNvPr id="11" name="10 Rectángulo"/>
          <p:cNvSpPr/>
          <p:nvPr/>
        </p:nvSpPr>
        <p:spPr>
          <a:xfrm>
            <a:off x="1071538" y="3425611"/>
            <a:ext cx="7429552" cy="1831271"/>
          </a:xfrm>
          <a:prstGeom prst="rect">
            <a:avLst/>
          </a:prstGeom>
        </p:spPr>
        <p:txBody>
          <a:bodyPr wrap="square">
            <a:spAutoFit/>
          </a:bodyPr>
          <a:lstStyle/>
          <a:p>
            <a:pPr algn="just">
              <a:spcBef>
                <a:spcPts val="900"/>
              </a:spcBef>
            </a:pPr>
            <a:r>
              <a:rPr lang="es-ES" sz="1400" dirty="0" smtClean="0">
                <a:latin typeface="Arial Unicode MS" pitchFamily="34" charset="-128"/>
                <a:ea typeface="Arial Unicode MS" pitchFamily="34" charset="-128"/>
                <a:cs typeface="Arial Unicode MS" pitchFamily="34" charset="-128"/>
              </a:rPr>
              <a:t>Si la tributación consiste en un tipo genérico, el activo ‘</a:t>
            </a:r>
            <a:r>
              <a:rPr lang="es-ES" sz="1400" i="1" dirty="0" smtClean="0">
                <a:latin typeface="Arial Unicode MS" pitchFamily="34" charset="-128"/>
                <a:ea typeface="Arial Unicode MS" pitchFamily="34" charset="-128"/>
                <a:cs typeface="Arial Unicode MS" pitchFamily="34" charset="-128"/>
              </a:rPr>
              <a:t>nocional</a:t>
            </a:r>
            <a:r>
              <a:rPr lang="es-ES" sz="1400" dirty="0" smtClean="0">
                <a:latin typeface="Arial Unicode MS" pitchFamily="34" charset="-128"/>
                <a:ea typeface="Arial Unicode MS" pitchFamily="34" charset="-128"/>
                <a:cs typeface="Arial Unicode MS" pitchFamily="34" charset="-128"/>
              </a:rPr>
              <a:t>’’ por impuestos diferidos podría determinarse como un porcentaje del estrés ( tipo impositivo * </a:t>
            </a:r>
            <a:r>
              <a:rPr lang="es-ES" sz="1400" i="1" dirty="0" smtClean="0">
                <a:solidFill>
                  <a:srgbClr val="000000"/>
                </a:solidFill>
                <a:latin typeface="Arial Unicode MS" pitchFamily="34" charset="-128"/>
                <a:ea typeface="Arial Unicode MS" pitchFamily="34" charset="-128"/>
                <a:cs typeface="Arial Unicode MS" pitchFamily="34" charset="-128"/>
              </a:rPr>
              <a:t>BSCR</a:t>
            </a:r>
            <a:r>
              <a:rPr lang="es-ES" sz="1400" dirty="0" smtClean="0">
                <a:solidFill>
                  <a:srgbClr val="000000"/>
                </a:solidFill>
                <a:latin typeface="Arial Unicode MS" pitchFamily="34" charset="-128"/>
                <a:ea typeface="Arial Unicode MS" pitchFamily="34" charset="-128"/>
                <a:cs typeface="Arial Unicode MS" pitchFamily="34" charset="-128"/>
              </a:rPr>
              <a:t> + </a:t>
            </a:r>
            <a:r>
              <a:rPr lang="es-ES" sz="1400" i="1" dirty="0" err="1" smtClean="0">
                <a:solidFill>
                  <a:srgbClr val="000000"/>
                </a:solidFill>
                <a:latin typeface="Arial Unicode MS" pitchFamily="34" charset="-128"/>
                <a:ea typeface="Arial Unicode MS" pitchFamily="34" charset="-128"/>
                <a:cs typeface="Arial Unicode MS" pitchFamily="34" charset="-128"/>
              </a:rPr>
              <a:t>Adj</a:t>
            </a:r>
            <a:r>
              <a:rPr lang="es-ES" sz="1400" i="1" baseline="-25000" dirty="0" err="1" smtClean="0">
                <a:solidFill>
                  <a:srgbClr val="000000"/>
                </a:solidFill>
                <a:latin typeface="Arial Unicode MS" pitchFamily="34" charset="-128"/>
                <a:ea typeface="Arial Unicode MS" pitchFamily="34" charset="-128"/>
                <a:cs typeface="Arial Unicode MS" pitchFamily="34" charset="-128"/>
              </a:rPr>
              <a:t>TP</a:t>
            </a:r>
            <a:r>
              <a:rPr lang="es-ES" sz="1400" dirty="0" smtClean="0">
                <a:solidFill>
                  <a:srgbClr val="000000"/>
                </a:solidFill>
                <a:latin typeface="Arial Unicode MS" pitchFamily="34" charset="-128"/>
                <a:ea typeface="Arial Unicode MS" pitchFamily="34" charset="-128"/>
                <a:cs typeface="Arial Unicode MS" pitchFamily="34" charset="-128"/>
              </a:rPr>
              <a:t> + </a:t>
            </a:r>
            <a:r>
              <a:rPr lang="es-ES" sz="1400" i="1" dirty="0" err="1" smtClean="0">
                <a:solidFill>
                  <a:srgbClr val="000000"/>
                </a:solidFill>
                <a:latin typeface="Arial Unicode MS" pitchFamily="34" charset="-128"/>
                <a:ea typeface="Arial Unicode MS" pitchFamily="34" charset="-128"/>
                <a:cs typeface="Arial Unicode MS" pitchFamily="34" charset="-128"/>
              </a:rPr>
              <a:t>SCR</a:t>
            </a:r>
            <a:r>
              <a:rPr lang="es-ES" sz="1400" i="1" baseline="-25000" dirty="0" err="1" smtClean="0">
                <a:solidFill>
                  <a:srgbClr val="000000"/>
                </a:solidFill>
                <a:latin typeface="Arial Unicode MS" pitchFamily="34" charset="-128"/>
                <a:ea typeface="Arial Unicode MS" pitchFamily="34" charset="-128"/>
                <a:cs typeface="Arial Unicode MS" pitchFamily="34" charset="-128"/>
              </a:rPr>
              <a:t>Op</a:t>
            </a:r>
            <a:r>
              <a:rPr lang="es-ES" sz="1400" i="1" dirty="0" smtClean="0">
                <a:solidFill>
                  <a:srgbClr val="000000"/>
                </a:solidFill>
                <a:latin typeface="Arial Unicode MS" pitchFamily="34" charset="-128"/>
                <a:ea typeface="Arial Unicode MS" pitchFamily="34" charset="-128"/>
                <a:cs typeface="Arial Unicode MS" pitchFamily="34" charset="-128"/>
              </a:rPr>
              <a:t> </a:t>
            </a:r>
            <a:r>
              <a:rPr lang="es-ES" sz="1400" dirty="0" smtClean="0">
                <a:latin typeface="Arial Unicode MS" pitchFamily="34" charset="-128"/>
                <a:ea typeface="Arial Unicode MS" pitchFamily="34" charset="-128"/>
                <a:cs typeface="Arial Unicode MS" pitchFamily="34" charset="-128"/>
              </a:rPr>
              <a:t>) </a:t>
            </a:r>
            <a:r>
              <a:rPr lang="es-ES" sz="1400" b="1" u="sng" dirty="0" smtClean="0">
                <a:solidFill>
                  <a:srgbClr val="C00000"/>
                </a:solidFill>
                <a:latin typeface="Arial Unicode MS" pitchFamily="34" charset="-128"/>
                <a:ea typeface="Arial Unicode MS" pitchFamily="34" charset="-128"/>
                <a:cs typeface="Arial Unicode MS" pitchFamily="34" charset="-128"/>
              </a:rPr>
              <a:t>sólo si </a:t>
            </a:r>
          </a:p>
          <a:p>
            <a:pPr marL="355600" algn="just">
              <a:spcBef>
                <a:spcPts val="900"/>
              </a:spcBef>
            </a:pPr>
            <a:r>
              <a:rPr lang="es-ES" sz="1400" b="1" dirty="0" smtClean="0">
                <a:solidFill>
                  <a:srgbClr val="C00000"/>
                </a:solidFill>
                <a:latin typeface="Arial Unicode MS" pitchFamily="34" charset="-128"/>
                <a:ea typeface="Arial Unicode MS" pitchFamily="34" charset="-128"/>
                <a:cs typeface="Arial Unicode MS" pitchFamily="34" charset="-128"/>
              </a:rPr>
              <a:t>el asegurador puede demostrar que este cálculo no conduce a un error material en la evaluación de la capacidad de absorción de pérdidas,</a:t>
            </a:r>
          </a:p>
          <a:p>
            <a:pPr marL="355600" algn="just">
              <a:spcBef>
                <a:spcPts val="900"/>
              </a:spcBef>
            </a:pPr>
            <a:r>
              <a:rPr lang="es-ES" sz="1400" b="1" dirty="0" smtClean="0">
                <a:solidFill>
                  <a:srgbClr val="C00000"/>
                </a:solidFill>
                <a:latin typeface="Arial Unicode MS" pitchFamily="34" charset="-128"/>
                <a:ea typeface="Arial Unicode MS" pitchFamily="34" charset="-128"/>
                <a:cs typeface="Arial Unicode MS" pitchFamily="34" charset="-128"/>
              </a:rPr>
              <a:t>y el asegurador puede demostrar que se reúnen las condiciones para el reconocimiento del activo fiscal ‘nocional’</a:t>
            </a:r>
            <a:endParaRPr lang="es-ES" sz="1400" dirty="0" smtClean="0">
              <a:latin typeface="Arial Unicode MS" pitchFamily="34" charset="-128"/>
              <a:ea typeface="Arial Unicode MS" pitchFamily="34" charset="-128"/>
              <a:cs typeface="Arial Unicode MS" pitchFamily="34" charset="-128"/>
            </a:endParaRPr>
          </a:p>
        </p:txBody>
      </p:sp>
      <p:sp>
        <p:nvSpPr>
          <p:cNvPr id="12" name="11 Rectángulo"/>
          <p:cNvSpPr/>
          <p:nvPr/>
        </p:nvSpPr>
        <p:spPr>
          <a:xfrm>
            <a:off x="1071538" y="5302907"/>
            <a:ext cx="7429552" cy="954107"/>
          </a:xfrm>
          <a:prstGeom prst="rect">
            <a:avLst/>
          </a:prstGeom>
        </p:spPr>
        <p:txBody>
          <a:bodyPr wrap="square">
            <a:spAutoFit/>
          </a:bodyPr>
          <a:lstStyle/>
          <a:p>
            <a:pPr algn="just">
              <a:spcBef>
                <a:spcPts val="1800"/>
              </a:spcBef>
            </a:pPr>
            <a:r>
              <a:rPr lang="es-ES" sz="1400" dirty="0" smtClean="0">
                <a:latin typeface="Arial Unicode MS" pitchFamily="34" charset="-128"/>
                <a:ea typeface="Arial Unicode MS" pitchFamily="34" charset="-128"/>
                <a:cs typeface="Arial Unicode MS" pitchFamily="34" charset="-128"/>
              </a:rPr>
              <a:t>Si el régimen fiscal es diferente según el origen del resultado, el estrés por pérdidas (</a:t>
            </a:r>
            <a:r>
              <a:rPr lang="es-ES" sz="1400" i="1" dirty="0" smtClean="0">
                <a:solidFill>
                  <a:srgbClr val="000000"/>
                </a:solidFill>
                <a:latin typeface="Arial Unicode MS" pitchFamily="34" charset="-128"/>
                <a:ea typeface="Arial Unicode MS" pitchFamily="34" charset="-128"/>
                <a:cs typeface="Arial Unicode MS" pitchFamily="34" charset="-128"/>
              </a:rPr>
              <a:t>BSCR</a:t>
            </a:r>
            <a:r>
              <a:rPr lang="es-ES" sz="1400" dirty="0" smtClean="0">
                <a:solidFill>
                  <a:srgbClr val="000000"/>
                </a:solidFill>
                <a:latin typeface="Arial Unicode MS" pitchFamily="34" charset="-128"/>
                <a:ea typeface="Arial Unicode MS" pitchFamily="34" charset="-128"/>
                <a:cs typeface="Arial Unicode MS" pitchFamily="34" charset="-128"/>
              </a:rPr>
              <a:t> + </a:t>
            </a:r>
            <a:r>
              <a:rPr lang="es-ES" sz="1400" i="1" dirty="0" err="1" smtClean="0">
                <a:solidFill>
                  <a:srgbClr val="000000"/>
                </a:solidFill>
                <a:latin typeface="Arial Unicode MS" pitchFamily="34" charset="-128"/>
                <a:ea typeface="Arial Unicode MS" pitchFamily="34" charset="-128"/>
                <a:cs typeface="Arial Unicode MS" pitchFamily="34" charset="-128"/>
              </a:rPr>
              <a:t>Adj</a:t>
            </a:r>
            <a:r>
              <a:rPr lang="es-ES" sz="1400" i="1" baseline="-25000" dirty="0" err="1" smtClean="0">
                <a:solidFill>
                  <a:srgbClr val="000000"/>
                </a:solidFill>
                <a:latin typeface="Arial Unicode MS" pitchFamily="34" charset="-128"/>
                <a:ea typeface="Arial Unicode MS" pitchFamily="34" charset="-128"/>
                <a:cs typeface="Arial Unicode MS" pitchFamily="34" charset="-128"/>
              </a:rPr>
              <a:t>TP</a:t>
            </a:r>
            <a:r>
              <a:rPr lang="es-ES" sz="1400" dirty="0" smtClean="0">
                <a:solidFill>
                  <a:srgbClr val="000000"/>
                </a:solidFill>
                <a:latin typeface="Arial Unicode MS" pitchFamily="34" charset="-128"/>
                <a:ea typeface="Arial Unicode MS" pitchFamily="34" charset="-128"/>
                <a:cs typeface="Arial Unicode MS" pitchFamily="34" charset="-128"/>
              </a:rPr>
              <a:t> + </a:t>
            </a:r>
            <a:r>
              <a:rPr lang="es-ES" sz="1400" i="1" dirty="0" err="1" smtClean="0">
                <a:solidFill>
                  <a:srgbClr val="000000"/>
                </a:solidFill>
                <a:latin typeface="Arial Unicode MS" pitchFamily="34" charset="-128"/>
                <a:ea typeface="Arial Unicode MS" pitchFamily="34" charset="-128"/>
                <a:cs typeface="Arial Unicode MS" pitchFamily="34" charset="-128"/>
              </a:rPr>
              <a:t>SCR</a:t>
            </a:r>
            <a:r>
              <a:rPr lang="es-ES" sz="1400" i="1" baseline="-25000" dirty="0" err="1" smtClean="0">
                <a:solidFill>
                  <a:srgbClr val="000000"/>
                </a:solidFill>
                <a:latin typeface="Arial Unicode MS" pitchFamily="34" charset="-128"/>
                <a:ea typeface="Arial Unicode MS" pitchFamily="34" charset="-128"/>
                <a:cs typeface="Arial Unicode MS" pitchFamily="34" charset="-128"/>
              </a:rPr>
              <a:t>Op</a:t>
            </a:r>
            <a:r>
              <a:rPr lang="es-ES" sz="1400" dirty="0" smtClean="0">
                <a:latin typeface="Arial Unicode MS" pitchFamily="34" charset="-128"/>
                <a:ea typeface="Arial Unicode MS" pitchFamily="34" charset="-128"/>
                <a:cs typeface="Arial Unicode MS" pitchFamily="34" charset="-128"/>
              </a:rPr>
              <a:t>) debe imputarse a las causas, elementos del balance, módulos o sub-módulos correspondientes. Esta imputación debe efectuarse con el nivel de detalle preciso para reflejar todas las regulaciones de todos los regímenes fiscales con impacto material.</a:t>
            </a:r>
          </a:p>
        </p:txBody>
      </p:sp>
      <p:sp>
        <p:nvSpPr>
          <p:cNvPr id="13" name="1 Título"/>
          <p:cNvSpPr txBox="1">
            <a:spLocks/>
          </p:cNvSpPr>
          <p:nvPr/>
        </p:nvSpPr>
        <p:spPr>
          <a:xfrm>
            <a:off x="785786" y="-24"/>
            <a:ext cx="7000924"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4.f.2. SCR. Capacidad de absorción de pérdidas.</a:t>
            </a:r>
          </a:p>
          <a:p>
            <a:pPr marL="1528763"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los impuestos diferidos.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edg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out)">
                                      <p:cBhvr>
                                        <p:cTn id="2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52" y="1285860"/>
            <a:ext cx="7429500" cy="4893647"/>
          </a:xfrm>
          <a:prstGeom prst="rect">
            <a:avLst/>
          </a:prstGeom>
          <a:solidFill>
            <a:srgbClr val="FEF6DE"/>
          </a:solidFill>
          <a:ln>
            <a:solidFill>
              <a:srgbClr val="C00000"/>
            </a:solidFill>
          </a:ln>
        </p:spPr>
        <p:txBody>
          <a:bodyPr wrap="square">
            <a:spAutoFit/>
          </a:bodyPr>
          <a:lstStyle/>
          <a:p>
            <a:pPr algn="just">
              <a:spcBef>
                <a:spcPts val="0"/>
              </a:spcBef>
            </a:pPr>
            <a:endParaRPr lang="es-ES" sz="1400" b="1" u="sng" dirty="0" smtClean="0">
              <a:solidFill>
                <a:srgbClr val="C00000"/>
              </a:solidFill>
              <a:latin typeface="Arial Unicode MS" pitchFamily="34" charset="-128"/>
              <a:ea typeface="Arial Unicode MS" pitchFamily="34" charset="-128"/>
              <a:cs typeface="Arial Unicode MS" pitchFamily="34" charset="-128"/>
            </a:endParaRPr>
          </a:p>
          <a:p>
            <a:pPr algn="just">
              <a:spcBef>
                <a:spcPts val="0"/>
              </a:spcBef>
            </a:pPr>
            <a:r>
              <a:rPr lang="es-ES" sz="1400" b="1" u="sng" dirty="0" smtClean="0">
                <a:solidFill>
                  <a:srgbClr val="C00000"/>
                </a:solidFill>
                <a:latin typeface="Arial Unicode MS" pitchFamily="34" charset="-128"/>
                <a:ea typeface="Arial Unicode MS" pitchFamily="34" charset="-128"/>
                <a:cs typeface="Arial Unicode MS" pitchFamily="34" charset="-128"/>
              </a:rPr>
              <a:t>Principios generales</a:t>
            </a:r>
          </a:p>
          <a:p>
            <a:pPr algn="just">
              <a:spcBef>
                <a:spcPts val="1800"/>
              </a:spcBef>
            </a:pPr>
            <a:r>
              <a:rPr lang="es-ES" sz="1400" i="1" dirty="0" smtClean="0">
                <a:solidFill>
                  <a:srgbClr val="C00000"/>
                </a:solidFill>
                <a:latin typeface="Arial Unicode MS" pitchFamily="34" charset="-128"/>
                <a:ea typeface="Arial Unicode MS" pitchFamily="34" charset="-128"/>
                <a:cs typeface="Arial Unicode MS" pitchFamily="34" charset="-128"/>
              </a:rPr>
              <a:t>Acuerdos de transferencias de  los efectos fiscales de los resultados</a:t>
            </a:r>
            <a:endParaRPr lang="es-ES" sz="1400" dirty="0" smtClean="0">
              <a:latin typeface="Arial Unicode MS" pitchFamily="34" charset="-128"/>
              <a:ea typeface="Arial Unicode MS" pitchFamily="34" charset="-128"/>
              <a:cs typeface="Arial Unicode MS" pitchFamily="34" charset="-128"/>
            </a:endParaRPr>
          </a:p>
          <a:p>
            <a:pPr marL="355600" algn="just">
              <a:spcBef>
                <a:spcPts val="900"/>
              </a:spcBef>
            </a:pPr>
            <a:r>
              <a:rPr lang="es-ES" sz="1400" dirty="0" smtClean="0">
                <a:latin typeface="Arial Unicode MS" pitchFamily="34" charset="-128"/>
                <a:ea typeface="Arial Unicode MS" pitchFamily="34" charset="-128"/>
                <a:cs typeface="Arial Unicode MS" pitchFamily="34" charset="-128"/>
              </a:rPr>
              <a:t>En caso de que la aseguradora esté sujeta a acuerdos contractuales, o legales, en virtud de los cuales la aseguradora vaya a transferir los efectos fiscales de sus beneficios o de sus pérdidas a un tercero, el efecto de estos acuerdos deberá considerarse al calcular la capacidad de absorción de pérdidas.</a:t>
            </a:r>
          </a:p>
          <a:p>
            <a:pPr marL="355600" algn="just">
              <a:spcBef>
                <a:spcPts val="900"/>
              </a:spcBef>
            </a:pPr>
            <a:r>
              <a:rPr lang="es-ES" sz="1400" dirty="0" smtClean="0">
                <a:latin typeface="Arial Unicode MS" pitchFamily="34" charset="-128"/>
                <a:ea typeface="Arial Unicode MS" pitchFamily="34" charset="-128"/>
                <a:cs typeface="Arial Unicode MS" pitchFamily="34" charset="-128"/>
              </a:rPr>
              <a:t>En particular, si existe el compromiso (bien sea legal o contractual) de transferir los efectos fiscales de las pérdidas que constituyen el estrés de este sub-módulo (</a:t>
            </a:r>
            <a:r>
              <a:rPr lang="es-ES" sz="1400" dirty="0" smtClean="0">
                <a:solidFill>
                  <a:srgbClr val="000000"/>
                </a:solidFill>
                <a:latin typeface="Calibri"/>
              </a:rPr>
              <a:t>  </a:t>
            </a:r>
            <a:r>
              <a:rPr lang="es-ES" sz="1400" i="1" dirty="0" err="1" smtClean="0">
                <a:solidFill>
                  <a:srgbClr val="000000"/>
                </a:solidFill>
                <a:latin typeface="Arial Unicode MS" pitchFamily="34" charset="-128"/>
                <a:ea typeface="Arial Unicode MS" pitchFamily="34" charset="-128"/>
                <a:cs typeface="Arial Unicode MS" pitchFamily="34" charset="-128"/>
              </a:rPr>
              <a:t>SCR_estrés</a:t>
            </a:r>
            <a:r>
              <a:rPr lang="es-ES" sz="1400" i="1" dirty="0" smtClean="0">
                <a:solidFill>
                  <a:srgbClr val="000000"/>
                </a:solidFill>
                <a:latin typeface="Arial Unicode MS" pitchFamily="34" charset="-128"/>
                <a:ea typeface="Arial Unicode MS" pitchFamily="34" charset="-128"/>
                <a:cs typeface="Arial Unicode MS" pitchFamily="34" charset="-128"/>
              </a:rPr>
              <a:t> = BSCR</a:t>
            </a:r>
            <a:r>
              <a:rPr lang="es-ES" sz="1400" dirty="0" smtClean="0">
                <a:solidFill>
                  <a:srgbClr val="000000"/>
                </a:solidFill>
                <a:latin typeface="Arial Unicode MS" pitchFamily="34" charset="-128"/>
                <a:ea typeface="Arial Unicode MS" pitchFamily="34" charset="-128"/>
                <a:cs typeface="Arial Unicode MS" pitchFamily="34" charset="-128"/>
              </a:rPr>
              <a:t> + </a:t>
            </a:r>
            <a:r>
              <a:rPr lang="es-ES" sz="1400" i="1" dirty="0" err="1" smtClean="0">
                <a:solidFill>
                  <a:srgbClr val="000000"/>
                </a:solidFill>
                <a:latin typeface="Arial Unicode MS" pitchFamily="34" charset="-128"/>
                <a:ea typeface="Arial Unicode MS" pitchFamily="34" charset="-128"/>
                <a:cs typeface="Arial Unicode MS" pitchFamily="34" charset="-128"/>
              </a:rPr>
              <a:t>Adj</a:t>
            </a:r>
            <a:r>
              <a:rPr lang="es-ES" sz="1400" i="1" baseline="-25000" dirty="0" err="1" smtClean="0">
                <a:solidFill>
                  <a:srgbClr val="000000"/>
                </a:solidFill>
                <a:latin typeface="Arial Unicode MS" pitchFamily="34" charset="-128"/>
                <a:ea typeface="Arial Unicode MS" pitchFamily="34" charset="-128"/>
                <a:cs typeface="Arial Unicode MS" pitchFamily="34" charset="-128"/>
              </a:rPr>
              <a:t>TP</a:t>
            </a:r>
            <a:r>
              <a:rPr lang="es-ES" sz="1400" dirty="0" smtClean="0">
                <a:solidFill>
                  <a:srgbClr val="000000"/>
                </a:solidFill>
                <a:latin typeface="Arial Unicode MS" pitchFamily="34" charset="-128"/>
                <a:ea typeface="Arial Unicode MS" pitchFamily="34" charset="-128"/>
                <a:cs typeface="Arial Unicode MS" pitchFamily="34" charset="-128"/>
              </a:rPr>
              <a:t> + </a:t>
            </a:r>
            <a:r>
              <a:rPr lang="es-ES" sz="1400" i="1" dirty="0" err="1" smtClean="0">
                <a:solidFill>
                  <a:srgbClr val="000000"/>
                </a:solidFill>
                <a:latin typeface="Arial Unicode MS" pitchFamily="34" charset="-128"/>
                <a:ea typeface="Arial Unicode MS" pitchFamily="34" charset="-128"/>
                <a:cs typeface="Arial Unicode MS" pitchFamily="34" charset="-128"/>
              </a:rPr>
              <a:t>SCR</a:t>
            </a:r>
            <a:r>
              <a:rPr lang="es-ES" sz="1400" i="1" baseline="-25000" dirty="0" err="1" smtClean="0">
                <a:solidFill>
                  <a:srgbClr val="000000"/>
                </a:solidFill>
                <a:latin typeface="Arial Unicode MS" pitchFamily="34" charset="-128"/>
                <a:ea typeface="Arial Unicode MS" pitchFamily="34" charset="-128"/>
                <a:cs typeface="Arial Unicode MS" pitchFamily="34" charset="-128"/>
              </a:rPr>
              <a:t>Op</a:t>
            </a:r>
            <a:r>
              <a:rPr lang="es-ES" sz="1400" i="1" dirty="0" smtClean="0">
                <a:solidFill>
                  <a:srgbClr val="000000"/>
                </a:solidFill>
                <a:latin typeface="Arial Unicode MS" pitchFamily="34" charset="-128"/>
                <a:ea typeface="Arial Unicode MS" pitchFamily="34" charset="-128"/>
                <a:cs typeface="Arial Unicode MS" pitchFamily="34" charset="-128"/>
              </a:rPr>
              <a:t> </a:t>
            </a:r>
            <a:r>
              <a:rPr lang="es-ES" sz="1400" dirty="0" smtClean="0">
                <a:latin typeface="Arial Unicode MS" pitchFamily="34" charset="-128"/>
                <a:ea typeface="Arial Unicode MS" pitchFamily="34" charset="-128"/>
                <a:cs typeface="Arial Unicode MS" pitchFamily="34" charset="-128"/>
              </a:rPr>
              <a:t>) y es probable que se produzca la transferencia de tales efectos fiscales, la entidad aseguradora no podrá reducir el SCR por razón de tales pérdidas.</a:t>
            </a:r>
          </a:p>
          <a:p>
            <a:pPr marL="355600" algn="just">
              <a:spcBef>
                <a:spcPts val="900"/>
              </a:spcBef>
            </a:pPr>
            <a:r>
              <a:rPr lang="es-ES" sz="1400" dirty="0" smtClean="0">
                <a:latin typeface="Arial Unicode MS" pitchFamily="34" charset="-128"/>
                <a:ea typeface="Arial Unicode MS" pitchFamily="34" charset="-128"/>
                <a:cs typeface="Arial Unicode MS" pitchFamily="34" charset="-128"/>
              </a:rPr>
              <a:t>La entidad aseguradora no podrá computar importe alguno en concepto de absorción de pérdidas de terceros. </a:t>
            </a:r>
            <a:endParaRPr lang="es-ES" sz="1400" i="1" dirty="0" smtClean="0">
              <a:solidFill>
                <a:srgbClr val="C00000"/>
              </a:solidFill>
              <a:latin typeface="Arial Unicode MS" pitchFamily="34" charset="-128"/>
              <a:ea typeface="Arial Unicode MS" pitchFamily="34" charset="-128"/>
              <a:cs typeface="Arial Unicode MS" pitchFamily="34" charset="-128"/>
            </a:endParaRPr>
          </a:p>
          <a:p>
            <a:pPr algn="just">
              <a:spcBef>
                <a:spcPts val="1800"/>
              </a:spcBef>
            </a:pPr>
            <a:r>
              <a:rPr lang="es-ES" sz="1400" i="1" dirty="0" smtClean="0">
                <a:solidFill>
                  <a:srgbClr val="C00000"/>
                </a:solidFill>
                <a:latin typeface="Arial Unicode MS" pitchFamily="34" charset="-128"/>
                <a:ea typeface="Arial Unicode MS" pitchFamily="34" charset="-128"/>
                <a:cs typeface="Arial Unicode MS" pitchFamily="34" charset="-128"/>
              </a:rPr>
              <a:t>Cálculo del valor actual de los activos fiscales</a:t>
            </a:r>
          </a:p>
          <a:p>
            <a:pPr marL="355600" algn="just">
              <a:spcBef>
                <a:spcPts val="900"/>
              </a:spcBef>
            </a:pPr>
            <a:r>
              <a:rPr lang="es-ES" sz="1400" dirty="0" smtClean="0">
                <a:latin typeface="Arial Unicode MS" pitchFamily="34" charset="-128"/>
                <a:ea typeface="Arial Unicode MS" pitchFamily="34" charset="-128"/>
                <a:cs typeface="Arial Unicode MS" pitchFamily="34" charset="-128"/>
              </a:rPr>
              <a:t>Los activos ‘</a:t>
            </a:r>
            <a:r>
              <a:rPr lang="es-ES" sz="1400" i="1" dirty="0" smtClean="0">
                <a:latin typeface="Arial Unicode MS" pitchFamily="34" charset="-128"/>
                <a:ea typeface="Arial Unicode MS" pitchFamily="34" charset="-128"/>
                <a:cs typeface="Arial Unicode MS" pitchFamily="34" charset="-128"/>
              </a:rPr>
              <a:t>nocionales</a:t>
            </a:r>
            <a:r>
              <a:rPr lang="es-ES" sz="1400" dirty="0" smtClean="0">
                <a:latin typeface="Arial Unicode MS" pitchFamily="34" charset="-128"/>
                <a:ea typeface="Arial Unicode MS" pitchFamily="34" charset="-128"/>
                <a:cs typeface="Arial Unicode MS" pitchFamily="34" charset="-128"/>
              </a:rPr>
              <a:t>’ fiscales por impuestos diferidos no necesitan calcularse a valor actual (descontarse) (</a:t>
            </a:r>
            <a:r>
              <a:rPr lang="es-ES" sz="1400" i="1" dirty="0" smtClean="0">
                <a:latin typeface="Arial Unicode MS" pitchFamily="34" charset="-128"/>
                <a:ea typeface="Arial Unicode MS" pitchFamily="34" charset="-128"/>
                <a:cs typeface="Arial Unicode MS" pitchFamily="34" charset="-128"/>
              </a:rPr>
              <a:t>así se establece en las normas de valoración de activos y pasivos diferentes de las provisiones técnicas para los activos fiscales no nocionales</a:t>
            </a:r>
            <a:r>
              <a:rPr lang="es-ES" sz="1400" dirty="0" smtClean="0">
                <a:latin typeface="Arial Unicode MS" pitchFamily="34" charset="-128"/>
                <a:ea typeface="Arial Unicode MS" pitchFamily="34" charset="-128"/>
                <a:cs typeface="Arial Unicode MS" pitchFamily="34" charset="-128"/>
              </a:rPr>
              <a:t>)</a:t>
            </a:r>
            <a:endParaRPr lang="es-ES" sz="1400" i="1" dirty="0" smtClean="0">
              <a:solidFill>
                <a:srgbClr val="C00000"/>
              </a:solidFill>
              <a:latin typeface="Arial Unicode MS" pitchFamily="34" charset="-128"/>
              <a:ea typeface="Arial Unicode MS" pitchFamily="34" charset="-128"/>
              <a:cs typeface="Arial Unicode MS" pitchFamily="34" charset="-128"/>
            </a:endParaRPr>
          </a:p>
        </p:txBody>
      </p:sp>
      <p:sp>
        <p:nvSpPr>
          <p:cNvPr id="4" name="1 Título"/>
          <p:cNvSpPr txBox="1">
            <a:spLocks/>
          </p:cNvSpPr>
          <p:nvPr/>
        </p:nvSpPr>
        <p:spPr>
          <a:xfrm>
            <a:off x="785786" y="-24"/>
            <a:ext cx="7000924"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4.f.3. SCR. Capacidad de absorción de pérdidas.</a:t>
            </a:r>
          </a:p>
          <a:p>
            <a:pPr marL="1528763"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los impuestos diferidos.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75" y="1285860"/>
            <a:ext cx="7429500" cy="5124480"/>
          </a:xfrm>
          <a:prstGeom prst="rect">
            <a:avLst/>
          </a:prstGeom>
          <a:solidFill>
            <a:srgbClr val="FEF6DE"/>
          </a:solidFill>
          <a:ln>
            <a:solidFill>
              <a:srgbClr val="C00000"/>
            </a:solidFill>
          </a:ln>
        </p:spPr>
        <p:txBody>
          <a:bodyPr wrap="square">
            <a:noAutofit/>
          </a:bodyPr>
          <a:lstStyle/>
          <a:p>
            <a:pPr algn="just">
              <a:spcBef>
                <a:spcPts val="900"/>
              </a:spcBef>
            </a:pPr>
            <a:r>
              <a:rPr lang="es-ES" sz="1400" b="1" u="sng" dirty="0" smtClean="0">
                <a:solidFill>
                  <a:srgbClr val="C00000"/>
                </a:solidFill>
                <a:latin typeface="Arial Unicode MS" pitchFamily="34" charset="-128"/>
                <a:ea typeface="Arial Unicode MS" pitchFamily="34" charset="-128"/>
                <a:cs typeface="Arial Unicode MS" pitchFamily="34" charset="-128"/>
              </a:rPr>
              <a:t>Reconocimiento de los activos fiscales = Acreditación de su probable aplicación  (I)</a:t>
            </a:r>
          </a:p>
          <a:p>
            <a:pPr marL="355600" algn="just">
              <a:spcBef>
                <a:spcPts val="900"/>
              </a:spcBef>
            </a:pPr>
            <a:r>
              <a:rPr lang="es-ES" sz="1400" dirty="0" smtClean="0">
                <a:latin typeface="Arial Unicode MS" pitchFamily="34" charset="-128"/>
                <a:ea typeface="Arial Unicode MS" pitchFamily="34" charset="-128"/>
                <a:cs typeface="Arial Unicode MS" pitchFamily="34" charset="-128"/>
              </a:rPr>
              <a:t>El asegurador debe verificar que </a:t>
            </a:r>
            <a:r>
              <a:rPr lang="es-ES" sz="1400" u="sng" dirty="0" smtClean="0">
                <a:latin typeface="Arial Unicode MS" pitchFamily="34" charset="-128"/>
                <a:ea typeface="Arial Unicode MS" pitchFamily="34" charset="-128"/>
                <a:cs typeface="Arial Unicode MS" pitchFamily="34" charset="-128"/>
              </a:rPr>
              <a:t>los activos ‘</a:t>
            </a:r>
            <a:r>
              <a:rPr lang="es-ES" sz="1400" i="1" u="sng" dirty="0" smtClean="0">
                <a:latin typeface="Arial Unicode MS" pitchFamily="34" charset="-128"/>
                <a:ea typeface="Arial Unicode MS" pitchFamily="34" charset="-128"/>
                <a:cs typeface="Arial Unicode MS" pitchFamily="34" charset="-128"/>
              </a:rPr>
              <a:t>nocionales</a:t>
            </a:r>
            <a:r>
              <a:rPr lang="es-ES" sz="1400" u="sng" dirty="0" smtClean="0">
                <a:latin typeface="Arial Unicode MS" pitchFamily="34" charset="-128"/>
                <a:ea typeface="Arial Unicode MS" pitchFamily="34" charset="-128"/>
                <a:cs typeface="Arial Unicode MS" pitchFamily="34" charset="-128"/>
              </a:rPr>
              <a:t>’ fiscales por impuestos diferidos serán realizado/utilizados con suficiente probabilidad (IAS 12) en el escenario de pérdidas considerado en el SCR</a:t>
            </a:r>
            <a:r>
              <a:rPr lang="es-ES" sz="1400" dirty="0" smtClean="0">
                <a:latin typeface="Arial Unicode MS" pitchFamily="34" charset="-128"/>
                <a:ea typeface="Arial Unicode MS" pitchFamily="34" charset="-128"/>
                <a:cs typeface="Arial Unicode MS" pitchFamily="34" charset="-128"/>
              </a:rPr>
              <a:t>. </a:t>
            </a:r>
          </a:p>
          <a:p>
            <a:pPr marL="355600" algn="just">
              <a:spcBef>
                <a:spcPts val="900"/>
              </a:spcBef>
            </a:pPr>
            <a:r>
              <a:rPr lang="es-ES" sz="1400" dirty="0" smtClean="0">
                <a:latin typeface="Arial Unicode MS" pitchFamily="34" charset="-128"/>
                <a:ea typeface="Arial Unicode MS" pitchFamily="34" charset="-128"/>
                <a:cs typeface="Arial Unicode MS" pitchFamily="34" charset="-128"/>
              </a:rPr>
              <a:t>La realización puede producirse con cargo a  </a:t>
            </a:r>
          </a:p>
          <a:p>
            <a:pPr marL="1055688" indent="-342900" algn="just">
              <a:spcBef>
                <a:spcPts val="900"/>
              </a:spcBef>
              <a:buAutoNum type="alphaLcParenBoth"/>
            </a:pPr>
            <a:r>
              <a:rPr lang="es-ES" sz="1400" dirty="0" smtClean="0">
                <a:latin typeface="Arial Unicode MS" pitchFamily="34" charset="-128"/>
                <a:ea typeface="Arial Unicode MS" pitchFamily="34" charset="-128"/>
                <a:cs typeface="Arial Unicode MS" pitchFamily="34" charset="-128"/>
              </a:rPr>
              <a:t>pasivos fiscales actuales o pasados, </a:t>
            </a:r>
          </a:p>
          <a:p>
            <a:pPr marL="1055688" indent="-342900" algn="just">
              <a:spcBef>
                <a:spcPts val="900"/>
              </a:spcBef>
              <a:buAutoNum type="alphaLcParenBoth"/>
            </a:pPr>
            <a:r>
              <a:rPr lang="es-ES" sz="1400" dirty="0" smtClean="0">
                <a:latin typeface="Arial Unicode MS" pitchFamily="34" charset="-128"/>
                <a:ea typeface="Arial Unicode MS" pitchFamily="34" charset="-128"/>
                <a:cs typeface="Arial Unicode MS" pitchFamily="34" charset="-128"/>
              </a:rPr>
              <a:t>pasivos fiscales que probablemente vayan a surgir en el futuro de acuerdo con  la normativa correspondiente, y </a:t>
            </a:r>
          </a:p>
          <a:p>
            <a:pPr marL="1055688" indent="-342900" algn="just">
              <a:spcBef>
                <a:spcPts val="900"/>
              </a:spcBef>
              <a:buAutoNum type="alphaLcParenBoth"/>
            </a:pPr>
            <a:r>
              <a:rPr lang="es-ES" sz="1400" dirty="0" smtClean="0">
                <a:latin typeface="Arial Unicode MS" pitchFamily="34" charset="-128"/>
                <a:ea typeface="Arial Unicode MS" pitchFamily="34" charset="-128"/>
                <a:cs typeface="Arial Unicode MS" pitchFamily="34" charset="-128"/>
              </a:rPr>
              <a:t>con beneficios futuros</a:t>
            </a:r>
          </a:p>
        </p:txBody>
      </p:sp>
      <p:sp>
        <p:nvSpPr>
          <p:cNvPr id="4" name="3 Rectángulo"/>
          <p:cNvSpPr/>
          <p:nvPr/>
        </p:nvSpPr>
        <p:spPr>
          <a:xfrm>
            <a:off x="1285852" y="3936406"/>
            <a:ext cx="7429552" cy="2492990"/>
          </a:xfrm>
          <a:prstGeom prst="rect">
            <a:avLst/>
          </a:prstGeom>
        </p:spPr>
        <p:txBody>
          <a:bodyPr wrap="square">
            <a:spAutoFit/>
          </a:bodyPr>
          <a:lstStyle/>
          <a:p>
            <a:pPr algn="just">
              <a:spcBef>
                <a:spcPts val="900"/>
              </a:spcBef>
            </a:pPr>
            <a:r>
              <a:rPr lang="es-ES" sz="1400" i="1" dirty="0" smtClean="0">
                <a:solidFill>
                  <a:srgbClr val="C00000"/>
                </a:solidFill>
                <a:latin typeface="Arial Unicode MS" pitchFamily="34" charset="-128"/>
                <a:ea typeface="Arial Unicode MS" pitchFamily="34" charset="-128"/>
                <a:cs typeface="Arial Unicode MS" pitchFamily="34" charset="-128"/>
              </a:rPr>
              <a:t>Debe evitarse el doble cómputo de pasivos fiscales o beneficios futuros para justificar la aplicación probable de activos fiscales por impuestos diferidos</a:t>
            </a:r>
          </a:p>
          <a:p>
            <a:pPr algn="just">
              <a:spcBef>
                <a:spcPts val="900"/>
              </a:spcBef>
            </a:pPr>
            <a:r>
              <a:rPr lang="es-ES" sz="1400" dirty="0" smtClean="0">
                <a:latin typeface="Arial Unicode MS" pitchFamily="34" charset="-128"/>
                <a:ea typeface="Arial Unicode MS" pitchFamily="34" charset="-128"/>
                <a:cs typeface="Arial Unicode MS" pitchFamily="34" charset="-128"/>
              </a:rPr>
              <a:t>En particular, </a:t>
            </a:r>
            <a:r>
              <a:rPr lang="es-ES" sz="1400" dirty="0" smtClean="0">
                <a:latin typeface="Arial Unicode MS" pitchFamily="34" charset="-128"/>
                <a:ea typeface="Arial Unicode MS" pitchFamily="34" charset="-128"/>
                <a:cs typeface="Arial Unicode MS" pitchFamily="34" charset="-128"/>
              </a:rPr>
              <a:t>el </a:t>
            </a:r>
            <a:r>
              <a:rPr lang="es-ES" sz="1400" dirty="0" smtClean="0">
                <a:latin typeface="Arial Unicode MS" pitchFamily="34" charset="-128"/>
                <a:ea typeface="Arial Unicode MS" pitchFamily="34" charset="-128"/>
                <a:cs typeface="Arial Unicode MS" pitchFamily="34" charset="-128"/>
              </a:rPr>
              <a:t>activo fiscal que surge del estrés NO puede compensarse </a:t>
            </a:r>
          </a:p>
          <a:p>
            <a:pPr marL="723900" algn="just">
              <a:spcBef>
                <a:spcPts val="900"/>
              </a:spcBef>
            </a:pPr>
            <a:r>
              <a:rPr lang="es-ES" sz="1400" dirty="0" smtClean="0">
                <a:latin typeface="Arial Unicode MS" pitchFamily="34" charset="-128"/>
                <a:ea typeface="Arial Unicode MS" pitchFamily="34" charset="-128"/>
                <a:cs typeface="Arial Unicode MS" pitchFamily="34" charset="-128"/>
              </a:rPr>
              <a:t>con pasivos fiscales que ya se han tenido en cuenta para soportar activos fiscales existentes en el balance no estresado</a:t>
            </a:r>
          </a:p>
          <a:p>
            <a:pPr marL="723900" algn="just">
              <a:spcBef>
                <a:spcPts val="900"/>
              </a:spcBef>
            </a:pPr>
            <a:r>
              <a:rPr lang="es-ES" sz="1400" dirty="0" smtClean="0">
                <a:latin typeface="Arial Unicode MS" pitchFamily="34" charset="-128"/>
                <a:ea typeface="Arial Unicode MS" pitchFamily="34" charset="-128"/>
                <a:cs typeface="Arial Unicode MS" pitchFamily="34" charset="-128"/>
              </a:rPr>
              <a:t>con beneficios futuros que ya han sido considerados para compensar activos fiscales existentes en el balance no estresado.</a:t>
            </a:r>
          </a:p>
          <a:p>
            <a:pPr algn="just">
              <a:spcBef>
                <a:spcPts val="900"/>
              </a:spcBef>
            </a:pPr>
            <a:r>
              <a:rPr lang="es-ES" sz="1400" dirty="0" smtClean="0">
                <a:latin typeface="Arial Unicode MS" pitchFamily="34" charset="-128"/>
                <a:ea typeface="Arial Unicode MS" pitchFamily="34" charset="-128"/>
                <a:cs typeface="Arial Unicode MS" pitchFamily="34" charset="-128"/>
              </a:rPr>
              <a:t>El doble cómputo debe prevenirse tanto si se aplica un cálculo global basado en un único tipo impositivo, como si se elabora un balance estresado.</a:t>
            </a:r>
          </a:p>
        </p:txBody>
      </p:sp>
      <p:sp>
        <p:nvSpPr>
          <p:cNvPr id="6" name="1 Título"/>
          <p:cNvSpPr txBox="1">
            <a:spLocks/>
          </p:cNvSpPr>
          <p:nvPr/>
        </p:nvSpPr>
        <p:spPr>
          <a:xfrm>
            <a:off x="785786" y="-24"/>
            <a:ext cx="7000924"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4.f.4. SCR. Capacidad de absorción de pérdidas.</a:t>
            </a:r>
          </a:p>
          <a:p>
            <a:pPr marL="1528763"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los impuestos diferidos.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75" y="1214422"/>
            <a:ext cx="7429500" cy="5072098"/>
          </a:xfrm>
          <a:prstGeom prst="rect">
            <a:avLst/>
          </a:prstGeom>
          <a:solidFill>
            <a:srgbClr val="FEF6DE"/>
          </a:solidFill>
          <a:ln>
            <a:solidFill>
              <a:srgbClr val="C00000"/>
            </a:solidFill>
          </a:ln>
        </p:spPr>
        <p:txBody>
          <a:bodyPr wrap="square">
            <a:noAutofit/>
          </a:bodyPr>
          <a:lstStyle/>
          <a:p>
            <a:pPr algn="just">
              <a:spcBef>
                <a:spcPts val="900"/>
              </a:spcBef>
            </a:pPr>
            <a:r>
              <a:rPr lang="es-ES" sz="1400" b="1" u="sng" dirty="0" smtClean="0">
                <a:solidFill>
                  <a:srgbClr val="C00000"/>
                </a:solidFill>
                <a:latin typeface="Arial Unicode MS" pitchFamily="34" charset="-128"/>
                <a:ea typeface="Arial Unicode MS" pitchFamily="34" charset="-128"/>
                <a:cs typeface="Arial Unicode MS" pitchFamily="34" charset="-128"/>
              </a:rPr>
              <a:t>Reconocimiento de los activos fiscales = Acreditación de su probable aplicación (II)</a:t>
            </a:r>
          </a:p>
          <a:p>
            <a:pPr marL="0" lvl="1">
              <a:spcBef>
                <a:spcPts val="1800"/>
              </a:spcBef>
            </a:pPr>
            <a:r>
              <a:rPr lang="es-ES" sz="1400" i="1" dirty="0" smtClean="0">
                <a:solidFill>
                  <a:srgbClr val="C00000"/>
                </a:solidFill>
                <a:latin typeface="Arial Unicode MS" pitchFamily="34" charset="-128"/>
                <a:ea typeface="Arial Unicode MS" pitchFamily="34" charset="-128"/>
                <a:cs typeface="Arial Unicode MS" pitchFamily="34" charset="-128"/>
              </a:rPr>
              <a:t>Aplicación de los activos fiscales ‘nocionales’ con cargo a beneficios futuros</a:t>
            </a:r>
            <a:endParaRPr lang="es-ES" sz="1400" dirty="0" smtClean="0">
              <a:latin typeface="Arial Unicode MS" pitchFamily="34" charset="-128"/>
              <a:ea typeface="Arial Unicode MS" pitchFamily="34" charset="-128"/>
              <a:cs typeface="Arial Unicode MS" pitchFamily="34" charset="-128"/>
            </a:endParaRPr>
          </a:p>
          <a:p>
            <a:pPr marL="0" lvl="1">
              <a:spcBef>
                <a:spcPts val="900"/>
              </a:spcBef>
            </a:pPr>
            <a:r>
              <a:rPr lang="es-ES" sz="1400" dirty="0" smtClean="0">
                <a:latin typeface="Arial Unicode MS" pitchFamily="34" charset="-128"/>
                <a:ea typeface="Arial Unicode MS" pitchFamily="34" charset="-128"/>
                <a:cs typeface="Arial Unicode MS" pitchFamily="34" charset="-128"/>
              </a:rPr>
              <a:t>Cuando la aplicación del activo fiscal se prevea con cargo a beneficios futuros, el asegurador debe probar que los mismos estarán disponibles aunque haya sufrido las pérdidas instantáneas del escenario correspondiente al módulo o sub-módulo que se calcula. </a:t>
            </a:r>
          </a:p>
          <a:p>
            <a:pPr marL="0" lvl="1">
              <a:spcBef>
                <a:spcPts val="900"/>
              </a:spcBef>
            </a:pPr>
            <a:r>
              <a:rPr lang="es-ES" sz="1400" dirty="0" smtClean="0">
                <a:latin typeface="Arial Unicode MS" pitchFamily="34" charset="-128"/>
                <a:ea typeface="Arial Unicode MS" pitchFamily="34" charset="-128"/>
                <a:cs typeface="Arial Unicode MS" pitchFamily="34" charset="-128"/>
              </a:rPr>
              <a:t>A estos efectos deberá efectuar proyecciones adecuadas sobre </a:t>
            </a:r>
            <a:r>
              <a:rPr lang="es-ES" sz="1400" u="sng" dirty="0" smtClean="0">
                <a:latin typeface="Arial Unicode MS" pitchFamily="34" charset="-128"/>
                <a:ea typeface="Arial Unicode MS" pitchFamily="34" charset="-128"/>
                <a:cs typeface="Arial Unicode MS" pitchFamily="34" charset="-128"/>
              </a:rPr>
              <a:t>la temporalidad de los activos fiscales diferidos ‘nocionales’ y el plazo de realización esperado para los beneficios futuros</a:t>
            </a:r>
            <a:r>
              <a:rPr lang="es-ES" sz="1400" dirty="0" smtClean="0">
                <a:latin typeface="Arial Unicode MS" pitchFamily="34" charset="-128"/>
                <a:ea typeface="Arial Unicode MS" pitchFamily="34" charset="-128"/>
                <a:cs typeface="Arial Unicode MS" pitchFamily="34" charset="-128"/>
              </a:rPr>
              <a:t>, aplicando las normas </a:t>
            </a:r>
            <a:r>
              <a:rPr lang="es-ES" sz="1400" dirty="0" smtClean="0">
                <a:latin typeface="Arial Unicode MS" pitchFamily="34" charset="-128"/>
                <a:ea typeface="Arial Unicode MS" pitchFamily="34" charset="-128"/>
                <a:cs typeface="Arial Unicode MS" pitchFamily="34" charset="-128"/>
              </a:rPr>
              <a:t>establecidas al efecto</a:t>
            </a:r>
            <a:endParaRPr lang="es-ES" sz="1400" i="1" dirty="0" smtClean="0">
              <a:solidFill>
                <a:srgbClr val="C00000"/>
              </a:solidFill>
              <a:latin typeface="Arial Unicode MS" pitchFamily="34" charset="-128"/>
              <a:ea typeface="Arial Unicode MS" pitchFamily="34" charset="-128"/>
              <a:cs typeface="Arial Unicode MS" pitchFamily="34" charset="-128"/>
            </a:endParaRPr>
          </a:p>
        </p:txBody>
      </p:sp>
      <p:sp>
        <p:nvSpPr>
          <p:cNvPr id="7" name="6 Rectángulo"/>
          <p:cNvSpPr/>
          <p:nvPr/>
        </p:nvSpPr>
        <p:spPr>
          <a:xfrm>
            <a:off x="1285852" y="3840618"/>
            <a:ext cx="7429552" cy="854080"/>
          </a:xfrm>
          <a:prstGeom prst="rect">
            <a:avLst/>
          </a:prstGeom>
        </p:spPr>
        <p:txBody>
          <a:bodyPr wrap="square">
            <a:spAutoFit/>
          </a:bodyPr>
          <a:lstStyle/>
          <a:p>
            <a:pPr marL="0" lvl="1">
              <a:spcBef>
                <a:spcPts val="1800"/>
              </a:spcBef>
            </a:pPr>
            <a:r>
              <a:rPr lang="es-ES" sz="1400" i="1" dirty="0" smtClean="0">
                <a:solidFill>
                  <a:srgbClr val="C00000"/>
                </a:solidFill>
                <a:latin typeface="Arial Unicode MS" pitchFamily="34" charset="-128"/>
                <a:ea typeface="Arial Unicode MS" pitchFamily="34" charset="-128"/>
                <a:cs typeface="Arial Unicode MS" pitchFamily="34" charset="-128"/>
              </a:rPr>
              <a:t>Posibilidad de no computar capacidad de absorción de pérdidas por impuestos diferidos</a:t>
            </a:r>
            <a:endParaRPr lang="es-ES" sz="1400" dirty="0" smtClean="0">
              <a:latin typeface="Arial Unicode MS" pitchFamily="34" charset="-128"/>
              <a:ea typeface="Arial Unicode MS" pitchFamily="34" charset="-128"/>
              <a:cs typeface="Arial Unicode MS" pitchFamily="34" charset="-128"/>
            </a:endParaRPr>
          </a:p>
          <a:p>
            <a:pPr marL="0" lvl="1">
              <a:spcBef>
                <a:spcPts val="900"/>
              </a:spcBef>
            </a:pPr>
            <a:r>
              <a:rPr lang="es-ES" sz="1400" dirty="0" smtClean="0">
                <a:latin typeface="Arial Unicode MS" pitchFamily="34" charset="-128"/>
                <a:ea typeface="Arial Unicode MS" pitchFamily="34" charset="-128"/>
                <a:cs typeface="Arial Unicode MS" pitchFamily="34" charset="-128"/>
              </a:rPr>
              <a:t>El asegurador podrá ignorar la existencia de todo o parte de los activos nocionales por impuestos diferidos cuando la demostración de su probable aplicación sea muy gravosa</a:t>
            </a:r>
          </a:p>
        </p:txBody>
      </p:sp>
      <p:sp>
        <p:nvSpPr>
          <p:cNvPr id="8" name="7 Rectángulo"/>
          <p:cNvSpPr/>
          <p:nvPr/>
        </p:nvSpPr>
        <p:spPr>
          <a:xfrm>
            <a:off x="1285852" y="4837574"/>
            <a:ext cx="7429552" cy="1400383"/>
          </a:xfrm>
          <a:prstGeom prst="rect">
            <a:avLst/>
          </a:prstGeom>
        </p:spPr>
        <p:txBody>
          <a:bodyPr wrap="square">
            <a:spAutoFit/>
          </a:bodyPr>
          <a:lstStyle/>
          <a:p>
            <a:pPr marL="0" lvl="1">
              <a:spcBef>
                <a:spcPts val="1800"/>
              </a:spcBef>
            </a:pPr>
            <a:r>
              <a:rPr lang="es-ES" sz="1400" i="1" dirty="0" smtClean="0">
                <a:solidFill>
                  <a:srgbClr val="C00000"/>
                </a:solidFill>
                <a:latin typeface="Arial Unicode MS" pitchFamily="34" charset="-128"/>
                <a:ea typeface="Arial Unicode MS" pitchFamily="34" charset="-128"/>
                <a:cs typeface="Arial Unicode MS" pitchFamily="34" charset="-128"/>
              </a:rPr>
              <a:t>Reconocimiento de pasivos fiscales ‘nocionales’</a:t>
            </a:r>
          </a:p>
          <a:p>
            <a:pPr marL="0" lvl="1">
              <a:spcBef>
                <a:spcPts val="900"/>
              </a:spcBef>
            </a:pPr>
            <a:r>
              <a:rPr lang="es-ES" sz="1400" dirty="0" smtClean="0">
                <a:latin typeface="Arial Unicode MS" pitchFamily="34" charset="-128"/>
                <a:ea typeface="Arial Unicode MS" pitchFamily="34" charset="-128"/>
                <a:cs typeface="Arial Unicode MS" pitchFamily="34" charset="-128"/>
              </a:rPr>
              <a:t> El impacto del estrés debe considerar todo tipo de pasivos por impuestos diferidos, incluidos los aumentos que se produzcan respecto del balance de solvencia no estresado.</a:t>
            </a:r>
          </a:p>
          <a:p>
            <a:pPr marL="0" lvl="1">
              <a:spcBef>
                <a:spcPts val="900"/>
              </a:spcBef>
            </a:pPr>
            <a:r>
              <a:rPr lang="es-ES" sz="1400" dirty="0" smtClean="0">
                <a:latin typeface="Arial Unicode MS" pitchFamily="34" charset="-128"/>
                <a:ea typeface="Arial Unicode MS" pitchFamily="34" charset="-128"/>
                <a:cs typeface="Arial Unicode MS" pitchFamily="34" charset="-128"/>
              </a:rPr>
              <a:t>No obstante, </a:t>
            </a:r>
            <a:r>
              <a:rPr lang="es-ES" sz="1400" dirty="0" smtClean="0">
                <a:latin typeface="Arial Unicode MS" pitchFamily="34" charset="-128"/>
                <a:ea typeface="Arial Unicode MS" pitchFamily="34" charset="-128"/>
                <a:cs typeface="Arial Unicode MS" pitchFamily="34" charset="-128"/>
              </a:rPr>
              <a:t>el </a:t>
            </a:r>
            <a:r>
              <a:rPr lang="es-ES" sz="1400" dirty="0" smtClean="0">
                <a:latin typeface="Arial Unicode MS" pitchFamily="34" charset="-128"/>
                <a:ea typeface="Arial Unicode MS" pitchFamily="34" charset="-128"/>
                <a:cs typeface="Arial Unicode MS" pitchFamily="34" charset="-128"/>
              </a:rPr>
              <a:t>conjunto neto (activos por impuestos diferidos aflorados como consecuencia del estrés – pasivos por impuestos diferidos aflorados) no podrá ser negativo.</a:t>
            </a:r>
          </a:p>
        </p:txBody>
      </p:sp>
      <p:sp>
        <p:nvSpPr>
          <p:cNvPr id="9" name="1 Título"/>
          <p:cNvSpPr txBox="1">
            <a:spLocks/>
          </p:cNvSpPr>
          <p:nvPr/>
        </p:nvSpPr>
        <p:spPr>
          <a:xfrm>
            <a:off x="785786" y="-24"/>
            <a:ext cx="7000924"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4.f.5. SCR. Capacidad de absorción de pérdidas.</a:t>
            </a:r>
          </a:p>
          <a:p>
            <a:pPr marL="1528763"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los impuestos diferidos.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1142976" y="1428737"/>
            <a:ext cx="7643866" cy="3929089"/>
          </a:xfrm>
          <a:prstGeom prst="rect">
            <a:avLst/>
          </a:prstGeom>
        </p:spPr>
        <p:txBody>
          <a:bodyPr anchor="ctr">
            <a:noAutofit/>
          </a:bodyPr>
          <a:lstStyle/>
          <a:p>
            <a:pPr marL="0" eaLnBrk="1" fontAlgn="auto" hangingPunct="1">
              <a:lnSpc>
                <a:spcPct val="120000"/>
              </a:lnSpc>
              <a:spcBef>
                <a:spcPts val="900"/>
              </a:spcBef>
              <a:spcAft>
                <a:spcPts val="0"/>
              </a:spcAft>
              <a:buFont typeface="Wingdings 2"/>
              <a:buNone/>
              <a:defRPr/>
            </a:pPr>
            <a:r>
              <a:rPr lang="es-ES" sz="3200" b="1" dirty="0" smtClean="0">
                <a:solidFill>
                  <a:schemeClr val="bg1">
                    <a:lumMod val="85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Capacidad de absorción de pérdidas</a:t>
            </a:r>
          </a:p>
          <a:p>
            <a:pPr marL="0" eaLnBrk="1" fontAlgn="auto" hangingPunct="1">
              <a:lnSpc>
                <a:spcPct val="120000"/>
              </a:lnSpc>
              <a:spcBef>
                <a:spcPts val="900"/>
              </a:spcBef>
              <a:spcAft>
                <a:spcPts val="0"/>
              </a:spcAft>
              <a:buFont typeface="Wingdings 2"/>
              <a:buNone/>
              <a:defRPr/>
            </a:pPr>
            <a:endParaRPr lang="es-ES" sz="32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eaLnBrk="1" fontAlgn="auto" hangingPunct="1">
              <a:lnSpc>
                <a:spcPct val="120000"/>
              </a:lnSpc>
              <a:spcBef>
                <a:spcPts val="900"/>
              </a:spcBef>
              <a:spcAft>
                <a:spcPts val="0"/>
              </a:spcAft>
              <a:buFont typeface="Wingdings 2"/>
              <a:buNone/>
              <a:defRPr/>
            </a:pPr>
            <a:r>
              <a:rPr lang="es-ES" sz="32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Mitigación de riesgos</a:t>
            </a:r>
          </a:p>
          <a:p>
            <a:pPr marL="0" eaLnBrk="1" fontAlgn="auto" hangingPunct="1">
              <a:lnSpc>
                <a:spcPct val="120000"/>
              </a:lnSpc>
              <a:spcBef>
                <a:spcPts val="900"/>
              </a:spcBef>
              <a:spcAft>
                <a:spcPts val="0"/>
              </a:spcAft>
              <a:buFont typeface="Wingdings 2"/>
              <a:buNone/>
              <a:defRPr/>
            </a:pPr>
            <a:endParaRPr lang="es-ES"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eaLnBrk="1" fontAlgn="auto" hangingPunct="1">
              <a:lnSpc>
                <a:spcPct val="120000"/>
              </a:lnSpc>
              <a:spcBef>
                <a:spcPts val="900"/>
              </a:spcBef>
              <a:spcAft>
                <a:spcPts val="0"/>
              </a:spcAft>
              <a:buNone/>
              <a:defRPr/>
            </a:pPr>
            <a:r>
              <a:rPr lang="es-ES" b="1" dirty="0" smtClean="0">
                <a:solidFill>
                  <a:schemeClr val="bg1">
                    <a:lumMod val="85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Requerimiento de capital mínimo (MCR)</a:t>
            </a:r>
            <a:endParaRPr lang="es-ES" sz="32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5643563" y="1892300"/>
            <a:ext cx="3071812" cy="235743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400" dirty="0">
                <a:solidFill>
                  <a:schemeClr val="tx1"/>
                </a:solidFill>
                <a:latin typeface="Arial Unicode MS" pitchFamily="34" charset="-128"/>
                <a:ea typeface="Arial Unicode MS" pitchFamily="34" charset="-128"/>
                <a:cs typeface="Arial Unicode MS" pitchFamily="34" charset="-128"/>
              </a:rPr>
              <a:t>Proveedor de protección</a:t>
            </a:r>
          </a:p>
        </p:txBody>
      </p:sp>
      <p:sp>
        <p:nvSpPr>
          <p:cNvPr id="3" name="2 Elipse"/>
          <p:cNvSpPr/>
          <p:nvPr/>
        </p:nvSpPr>
        <p:spPr>
          <a:xfrm>
            <a:off x="500063" y="1892300"/>
            <a:ext cx="3071812" cy="235743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400" dirty="0">
                <a:solidFill>
                  <a:schemeClr val="tx1"/>
                </a:solidFill>
                <a:latin typeface="Arial Unicode MS" pitchFamily="34" charset="-128"/>
                <a:ea typeface="Arial Unicode MS" pitchFamily="34" charset="-128"/>
                <a:cs typeface="Arial Unicode MS" pitchFamily="34" charset="-128"/>
              </a:rPr>
              <a:t>Riesgos de la empresa aseguradora</a:t>
            </a:r>
          </a:p>
        </p:txBody>
      </p:sp>
      <p:sp>
        <p:nvSpPr>
          <p:cNvPr id="4" name="3 Flecha curvada hacia abajo"/>
          <p:cNvSpPr/>
          <p:nvPr/>
        </p:nvSpPr>
        <p:spPr>
          <a:xfrm>
            <a:off x="3000375" y="1963738"/>
            <a:ext cx="3286125" cy="642937"/>
          </a:xfrm>
          <a:prstGeom prst="curved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solidFill>
                <a:schemeClr val="tx1"/>
              </a:solidFill>
              <a:latin typeface="Arial Unicode MS" pitchFamily="34" charset="-128"/>
              <a:ea typeface="Arial Unicode MS" pitchFamily="34" charset="-128"/>
              <a:cs typeface="Arial Unicode MS" pitchFamily="34" charset="-128"/>
            </a:endParaRPr>
          </a:p>
        </p:txBody>
      </p:sp>
      <p:sp>
        <p:nvSpPr>
          <p:cNvPr id="36869" name="5 CuadroTexto"/>
          <p:cNvSpPr txBox="1">
            <a:spLocks noChangeArrowheads="1"/>
          </p:cNvSpPr>
          <p:nvPr/>
        </p:nvSpPr>
        <p:spPr bwMode="auto">
          <a:xfrm>
            <a:off x="3000375" y="1228725"/>
            <a:ext cx="3357563" cy="1200150"/>
          </a:xfrm>
          <a:prstGeom prst="rect">
            <a:avLst/>
          </a:prstGeom>
          <a:noFill/>
          <a:ln w="9525">
            <a:noFill/>
            <a:miter lim="800000"/>
            <a:headEnd/>
            <a:tailEnd/>
          </a:ln>
        </p:spPr>
        <p:txBody>
          <a:bodyPr>
            <a:spAutoFit/>
          </a:bodyPr>
          <a:lstStyle/>
          <a:p>
            <a:pPr algn="ctr"/>
            <a:r>
              <a:rPr lang="es-ES" sz="2400" dirty="0">
                <a:latin typeface="Arial Unicode MS" pitchFamily="34" charset="-128"/>
                <a:ea typeface="Arial Unicode MS" pitchFamily="34" charset="-128"/>
                <a:cs typeface="Arial Unicode MS" pitchFamily="34" charset="-128"/>
              </a:rPr>
              <a:t>Transferencia efectiva de riesgos</a:t>
            </a:r>
          </a:p>
          <a:p>
            <a:pPr algn="ctr"/>
            <a:r>
              <a:rPr lang="es-ES" sz="2400" dirty="0">
                <a:latin typeface="Arial Unicode MS" pitchFamily="34" charset="-128"/>
                <a:ea typeface="Arial Unicode MS" pitchFamily="34" charset="-128"/>
                <a:cs typeface="Arial Unicode MS" pitchFamily="34" charset="-128"/>
              </a:rPr>
              <a:t>(menor SCR)</a:t>
            </a:r>
          </a:p>
        </p:txBody>
      </p:sp>
      <p:sp>
        <p:nvSpPr>
          <p:cNvPr id="6" name="5 Flecha curvada hacia arriba"/>
          <p:cNvSpPr/>
          <p:nvPr/>
        </p:nvSpPr>
        <p:spPr>
          <a:xfrm flipH="1">
            <a:off x="2928938" y="3606800"/>
            <a:ext cx="3286125" cy="642938"/>
          </a:xfrm>
          <a:prstGeom prst="curvedUp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solidFill>
                <a:schemeClr val="tx1"/>
              </a:solidFill>
              <a:latin typeface="Arial Unicode MS" pitchFamily="34" charset="-128"/>
              <a:ea typeface="Arial Unicode MS" pitchFamily="34" charset="-128"/>
              <a:cs typeface="Arial Unicode MS" pitchFamily="34" charset="-128"/>
            </a:endParaRPr>
          </a:p>
        </p:txBody>
      </p:sp>
      <p:sp>
        <p:nvSpPr>
          <p:cNvPr id="36871" name="8 CuadroTexto"/>
          <p:cNvSpPr txBox="1">
            <a:spLocks noChangeArrowheads="1"/>
          </p:cNvSpPr>
          <p:nvPr/>
        </p:nvSpPr>
        <p:spPr bwMode="auto">
          <a:xfrm>
            <a:off x="2286000" y="4500563"/>
            <a:ext cx="4857750" cy="1938337"/>
          </a:xfrm>
          <a:prstGeom prst="rect">
            <a:avLst/>
          </a:prstGeom>
          <a:noFill/>
          <a:ln w="9525">
            <a:noFill/>
            <a:miter lim="800000"/>
            <a:headEnd/>
            <a:tailEnd/>
          </a:ln>
        </p:spPr>
        <p:txBody>
          <a:bodyPr>
            <a:spAutoFit/>
          </a:bodyPr>
          <a:lstStyle/>
          <a:p>
            <a:pPr algn="ctr"/>
            <a:r>
              <a:rPr lang="es-ES" sz="2400" dirty="0">
                <a:latin typeface="Arial Unicode MS" pitchFamily="34" charset="-128"/>
                <a:ea typeface="Arial Unicode MS" pitchFamily="34" charset="-128"/>
                <a:cs typeface="Arial Unicode MS" pitchFamily="34" charset="-128"/>
              </a:rPr>
              <a:t>Nuevos riesgos generados por el mitigante (mayor SCR)</a:t>
            </a:r>
          </a:p>
          <a:p>
            <a:pPr algn="ctr"/>
            <a:r>
              <a:rPr lang="es-ES" sz="2400" dirty="0">
                <a:latin typeface="Arial Unicode MS" pitchFamily="34" charset="-128"/>
                <a:ea typeface="Arial Unicode MS" pitchFamily="34" charset="-128"/>
                <a:cs typeface="Arial Unicode MS" pitchFamily="34" charset="-128"/>
              </a:rPr>
              <a:t>+</a:t>
            </a:r>
          </a:p>
          <a:p>
            <a:pPr algn="ctr"/>
            <a:r>
              <a:rPr lang="es-ES" sz="2400" dirty="0">
                <a:latin typeface="Arial Unicode MS" pitchFamily="34" charset="-128"/>
                <a:ea typeface="Arial Unicode MS" pitchFamily="34" charset="-128"/>
                <a:cs typeface="Arial Unicode MS" pitchFamily="34" charset="-128"/>
              </a:rPr>
              <a:t>Condiciones </a:t>
            </a:r>
            <a:r>
              <a:rPr lang="es-ES" sz="2400" u="sng" dirty="0">
                <a:latin typeface="Arial Unicode MS" pitchFamily="34" charset="-128"/>
                <a:ea typeface="Arial Unicode MS" pitchFamily="34" charset="-128"/>
                <a:cs typeface="Arial Unicode MS" pitchFamily="34" charset="-128"/>
              </a:rPr>
              <a:t>cualitativas</a:t>
            </a:r>
            <a:r>
              <a:rPr lang="es-ES" sz="2400" dirty="0">
                <a:latin typeface="Arial Unicode MS" pitchFamily="34" charset="-128"/>
                <a:ea typeface="Arial Unicode MS" pitchFamily="34" charset="-128"/>
                <a:cs typeface="Arial Unicode MS" pitchFamily="34" charset="-128"/>
              </a:rPr>
              <a:t> exigidas al mitigante</a:t>
            </a:r>
          </a:p>
        </p:txBody>
      </p:sp>
      <p:sp>
        <p:nvSpPr>
          <p:cNvPr id="36872" name="8 CuadroTexto"/>
          <p:cNvSpPr txBox="1">
            <a:spLocks noChangeArrowheads="1"/>
          </p:cNvSpPr>
          <p:nvPr/>
        </p:nvSpPr>
        <p:spPr bwMode="auto">
          <a:xfrm>
            <a:off x="1500219" y="252393"/>
            <a:ext cx="5786425" cy="461963"/>
          </a:xfrm>
          <a:prstGeom prst="rect">
            <a:avLst/>
          </a:prstGeom>
          <a:noFill/>
          <a:ln w="9525">
            <a:noFill/>
            <a:miter lim="800000"/>
            <a:headEnd/>
            <a:tailEnd/>
          </a:ln>
        </p:spPr>
        <p:txBody>
          <a:bodyPr wrap="square">
            <a:spAutoFit/>
          </a:bodyPr>
          <a:lstStyle/>
          <a:p>
            <a:pPr algn="ctr"/>
            <a:r>
              <a:rPr lang="es-ES" sz="2400" b="1" u="sng" dirty="0">
                <a:solidFill>
                  <a:schemeClr val="bg1"/>
                </a:solidFill>
                <a:latin typeface="Arial Unicode MS" pitchFamily="34" charset="-128"/>
                <a:ea typeface="Arial Unicode MS" pitchFamily="34" charset="-128"/>
                <a:cs typeface="Arial Unicode MS" pitchFamily="34" charset="-128"/>
              </a:rPr>
              <a:t>Los mitigantes de riesgos en Solvencia 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5643592" y="2214554"/>
            <a:ext cx="3071812" cy="235743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400" dirty="0">
                <a:solidFill>
                  <a:schemeClr val="tx1"/>
                </a:solidFill>
                <a:latin typeface="Arial Unicode MS" pitchFamily="34" charset="-128"/>
                <a:ea typeface="Arial Unicode MS" pitchFamily="34" charset="-128"/>
                <a:cs typeface="Arial Unicode MS" pitchFamily="34" charset="-128"/>
              </a:rPr>
              <a:t>Proveedor de protección</a:t>
            </a:r>
          </a:p>
        </p:txBody>
      </p:sp>
      <p:sp>
        <p:nvSpPr>
          <p:cNvPr id="3" name="2 Elipse"/>
          <p:cNvSpPr/>
          <p:nvPr/>
        </p:nvSpPr>
        <p:spPr>
          <a:xfrm>
            <a:off x="500063" y="2214563"/>
            <a:ext cx="3071812" cy="2357437"/>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400" dirty="0">
                <a:solidFill>
                  <a:schemeClr val="tx1"/>
                </a:solidFill>
                <a:latin typeface="Arial Unicode MS" pitchFamily="34" charset="-128"/>
                <a:ea typeface="Arial Unicode MS" pitchFamily="34" charset="-128"/>
                <a:cs typeface="Arial Unicode MS" pitchFamily="34" charset="-128"/>
              </a:rPr>
              <a:t>Riesgos de la empresa aseguradora</a:t>
            </a:r>
          </a:p>
        </p:txBody>
      </p:sp>
      <p:sp>
        <p:nvSpPr>
          <p:cNvPr id="4" name="3 Flecha curvada hacia abajo"/>
          <p:cNvSpPr/>
          <p:nvPr/>
        </p:nvSpPr>
        <p:spPr>
          <a:xfrm>
            <a:off x="3000375" y="2286000"/>
            <a:ext cx="3286125" cy="642938"/>
          </a:xfrm>
          <a:prstGeom prst="curved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solidFill>
                <a:schemeClr val="tx1"/>
              </a:solidFill>
              <a:latin typeface="Arial Unicode MS" pitchFamily="34" charset="-128"/>
              <a:ea typeface="Arial Unicode MS" pitchFamily="34" charset="-128"/>
              <a:cs typeface="Arial Unicode MS" pitchFamily="34" charset="-128"/>
            </a:endParaRPr>
          </a:p>
        </p:txBody>
      </p:sp>
      <p:sp>
        <p:nvSpPr>
          <p:cNvPr id="5" name="4 Flecha curvada hacia arriba"/>
          <p:cNvSpPr/>
          <p:nvPr/>
        </p:nvSpPr>
        <p:spPr>
          <a:xfrm flipH="1">
            <a:off x="2928938" y="3929063"/>
            <a:ext cx="3286125" cy="642937"/>
          </a:xfrm>
          <a:prstGeom prst="curved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solidFill>
                <a:schemeClr val="tx1"/>
              </a:solidFill>
              <a:latin typeface="Arial Unicode MS" pitchFamily="34" charset="-128"/>
              <a:ea typeface="Arial Unicode MS" pitchFamily="34" charset="-128"/>
              <a:cs typeface="Arial Unicode MS" pitchFamily="34" charset="-128"/>
            </a:endParaRPr>
          </a:p>
        </p:txBody>
      </p:sp>
      <p:sp>
        <p:nvSpPr>
          <p:cNvPr id="37894" name="8 CuadroTexto"/>
          <p:cNvSpPr txBox="1">
            <a:spLocks noChangeArrowheads="1"/>
          </p:cNvSpPr>
          <p:nvPr/>
        </p:nvSpPr>
        <p:spPr bwMode="auto">
          <a:xfrm>
            <a:off x="1928794" y="16353"/>
            <a:ext cx="4286280" cy="830997"/>
          </a:xfrm>
          <a:prstGeom prst="rect">
            <a:avLst/>
          </a:prstGeom>
          <a:noFill/>
          <a:ln w="9525">
            <a:noFill/>
            <a:miter lim="800000"/>
            <a:headEnd/>
            <a:tailEnd/>
          </a:ln>
        </p:spPr>
        <p:txBody>
          <a:bodyPr wrap="square">
            <a:spAutoFit/>
          </a:bodyPr>
          <a:lstStyle/>
          <a:p>
            <a:pPr algn="ctr"/>
            <a:r>
              <a:rPr lang="es-ES" sz="2400" b="1" u="sng" dirty="0">
                <a:solidFill>
                  <a:schemeClr val="bg1"/>
                </a:solidFill>
                <a:latin typeface="Arial Unicode MS" pitchFamily="34" charset="-128"/>
                <a:ea typeface="Arial Unicode MS" pitchFamily="34" charset="-128"/>
                <a:cs typeface="Arial Unicode MS" pitchFamily="34" charset="-128"/>
              </a:rPr>
              <a:t>Evaluación separada efectos positivos y negativos s/ SCR</a:t>
            </a:r>
          </a:p>
        </p:txBody>
      </p:sp>
      <p:sp>
        <p:nvSpPr>
          <p:cNvPr id="7" name="6 Nube"/>
          <p:cNvSpPr/>
          <p:nvPr/>
        </p:nvSpPr>
        <p:spPr>
          <a:xfrm>
            <a:off x="2643188" y="1000125"/>
            <a:ext cx="3857625" cy="1214438"/>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sz="1600" dirty="0">
              <a:solidFill>
                <a:schemeClr val="tx1"/>
              </a:solidFill>
              <a:latin typeface="Arial Unicode MS" pitchFamily="34" charset="-128"/>
              <a:ea typeface="Arial Unicode MS" pitchFamily="34" charset="-128"/>
              <a:cs typeface="Arial Unicode MS" pitchFamily="34" charset="-128"/>
            </a:endParaRPr>
          </a:p>
        </p:txBody>
      </p:sp>
      <p:sp>
        <p:nvSpPr>
          <p:cNvPr id="8" name="7 Forma libre"/>
          <p:cNvSpPr/>
          <p:nvPr/>
        </p:nvSpPr>
        <p:spPr>
          <a:xfrm>
            <a:off x="4322763" y="1073150"/>
            <a:ext cx="360362" cy="1141413"/>
          </a:xfrm>
          <a:custGeom>
            <a:avLst/>
            <a:gdLst>
              <a:gd name="connsiteX0" fmla="*/ 0 w 360876"/>
              <a:gd name="connsiteY0" fmla="*/ 0 h 1274618"/>
              <a:gd name="connsiteX1" fmla="*/ 55418 w 360876"/>
              <a:gd name="connsiteY1" fmla="*/ 69273 h 1274618"/>
              <a:gd name="connsiteX2" fmla="*/ 96982 w 360876"/>
              <a:gd name="connsiteY2" fmla="*/ 290945 h 1274618"/>
              <a:gd name="connsiteX3" fmla="*/ 110837 w 360876"/>
              <a:gd name="connsiteY3" fmla="*/ 526473 h 1274618"/>
              <a:gd name="connsiteX4" fmla="*/ 138546 w 360876"/>
              <a:gd name="connsiteY4" fmla="*/ 609600 h 1274618"/>
              <a:gd name="connsiteX5" fmla="*/ 180109 w 360876"/>
              <a:gd name="connsiteY5" fmla="*/ 623454 h 1274618"/>
              <a:gd name="connsiteX6" fmla="*/ 193964 w 360876"/>
              <a:gd name="connsiteY6" fmla="*/ 665018 h 1274618"/>
              <a:gd name="connsiteX7" fmla="*/ 277091 w 360876"/>
              <a:gd name="connsiteY7" fmla="*/ 720436 h 1274618"/>
              <a:gd name="connsiteX8" fmla="*/ 290946 w 360876"/>
              <a:gd name="connsiteY8" fmla="*/ 955964 h 1274618"/>
              <a:gd name="connsiteX9" fmla="*/ 304800 w 360876"/>
              <a:gd name="connsiteY9" fmla="*/ 1039091 h 1274618"/>
              <a:gd name="connsiteX10" fmla="*/ 346364 w 360876"/>
              <a:gd name="connsiteY10" fmla="*/ 1052945 h 1274618"/>
              <a:gd name="connsiteX11" fmla="*/ 360218 w 360876"/>
              <a:gd name="connsiteY11" fmla="*/ 1274618 h 127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0876" h="1274618">
                <a:moveTo>
                  <a:pt x="0" y="0"/>
                </a:moveTo>
                <a:cubicBezTo>
                  <a:pt x="18473" y="23091"/>
                  <a:pt x="47504" y="40781"/>
                  <a:pt x="55418" y="69273"/>
                </a:cubicBezTo>
                <a:cubicBezTo>
                  <a:pt x="138281" y="367579"/>
                  <a:pt x="17143" y="171187"/>
                  <a:pt x="96982" y="290945"/>
                </a:cubicBezTo>
                <a:cubicBezTo>
                  <a:pt x="101600" y="369454"/>
                  <a:pt x="100665" y="448489"/>
                  <a:pt x="110837" y="526473"/>
                </a:cubicBezTo>
                <a:cubicBezTo>
                  <a:pt x="114615" y="555436"/>
                  <a:pt x="110837" y="600364"/>
                  <a:pt x="138546" y="609600"/>
                </a:cubicBezTo>
                <a:lnTo>
                  <a:pt x="180109" y="623454"/>
                </a:lnTo>
                <a:cubicBezTo>
                  <a:pt x="184727" y="637309"/>
                  <a:pt x="181813" y="656917"/>
                  <a:pt x="193964" y="665018"/>
                </a:cubicBezTo>
                <a:cubicBezTo>
                  <a:pt x="294275" y="731893"/>
                  <a:pt x="245423" y="625429"/>
                  <a:pt x="277091" y="720436"/>
                </a:cubicBezTo>
                <a:cubicBezTo>
                  <a:pt x="281709" y="798945"/>
                  <a:pt x="284133" y="877615"/>
                  <a:pt x="290946" y="955964"/>
                </a:cubicBezTo>
                <a:cubicBezTo>
                  <a:pt x="293380" y="983950"/>
                  <a:pt x="290863" y="1014701"/>
                  <a:pt x="304800" y="1039091"/>
                </a:cubicBezTo>
                <a:cubicBezTo>
                  <a:pt x="312046" y="1051771"/>
                  <a:pt x="332509" y="1048327"/>
                  <a:pt x="346364" y="1052945"/>
                </a:cubicBezTo>
                <a:cubicBezTo>
                  <a:pt x="360876" y="1256122"/>
                  <a:pt x="360218" y="1182090"/>
                  <a:pt x="360218" y="1274618"/>
                </a:cubicBezTo>
              </a:path>
            </a:pathLst>
          </a:custGeom>
          <a:ln w="25400" cmpd="sng">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dirty="0">
              <a:latin typeface="Arial Unicode MS" pitchFamily="34" charset="-128"/>
              <a:ea typeface="Arial Unicode MS" pitchFamily="34" charset="-128"/>
              <a:cs typeface="Arial Unicode MS" pitchFamily="34" charset="-128"/>
            </a:endParaRPr>
          </a:p>
        </p:txBody>
      </p:sp>
      <p:sp>
        <p:nvSpPr>
          <p:cNvPr id="9" name="8 Nube"/>
          <p:cNvSpPr/>
          <p:nvPr/>
        </p:nvSpPr>
        <p:spPr>
          <a:xfrm>
            <a:off x="5929313" y="1000125"/>
            <a:ext cx="1714521" cy="785813"/>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err="1" smtClean="0">
                <a:solidFill>
                  <a:schemeClr val="tx1"/>
                </a:solidFill>
                <a:latin typeface="Arial Unicode MS" pitchFamily="34" charset="-128"/>
                <a:ea typeface="Arial Unicode MS" pitchFamily="34" charset="-128"/>
                <a:cs typeface="Arial Unicode MS" pitchFamily="34" charset="-128"/>
              </a:rPr>
              <a:t>SPVs</a:t>
            </a:r>
            <a:r>
              <a:rPr lang="es-ES" sz="2000" dirty="0" smtClean="0">
                <a:solidFill>
                  <a:schemeClr val="tx1"/>
                </a:solidFill>
                <a:latin typeface="Arial Unicode MS" pitchFamily="34" charset="-128"/>
                <a:ea typeface="Arial Unicode MS" pitchFamily="34" charset="-128"/>
                <a:cs typeface="Arial Unicode MS" pitchFamily="34" charset="-128"/>
              </a:rPr>
              <a:t> </a:t>
            </a:r>
            <a:r>
              <a:rPr lang="es-ES" sz="1400" dirty="0" smtClean="0">
                <a:solidFill>
                  <a:schemeClr val="tx1"/>
                </a:solidFill>
                <a:latin typeface="Arial Unicode MS" pitchFamily="34" charset="-128"/>
                <a:ea typeface="Arial Unicode MS" pitchFamily="34" charset="-128"/>
                <a:cs typeface="Arial Unicode MS" pitchFamily="34" charset="-128"/>
              </a:rPr>
              <a:t>(*)</a:t>
            </a:r>
            <a:endParaRPr lang="es-ES" sz="1400" dirty="0">
              <a:solidFill>
                <a:schemeClr val="tx1"/>
              </a:solidFill>
              <a:latin typeface="Arial Unicode MS" pitchFamily="34" charset="-128"/>
              <a:ea typeface="Arial Unicode MS" pitchFamily="34" charset="-128"/>
              <a:cs typeface="Arial Unicode MS" pitchFamily="34" charset="-128"/>
            </a:endParaRPr>
          </a:p>
        </p:txBody>
      </p:sp>
      <p:sp>
        <p:nvSpPr>
          <p:cNvPr id="11" name="10 Proceso alternativo"/>
          <p:cNvSpPr/>
          <p:nvPr/>
        </p:nvSpPr>
        <p:spPr>
          <a:xfrm>
            <a:off x="3214688" y="4714875"/>
            <a:ext cx="3000375" cy="928688"/>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SCR por el riesgo de contraparte </a:t>
            </a:r>
          </a:p>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(u otros riesgos) </a:t>
            </a:r>
          </a:p>
        </p:txBody>
      </p:sp>
      <p:sp>
        <p:nvSpPr>
          <p:cNvPr id="12" name="11 Proceso alternativo"/>
          <p:cNvSpPr/>
          <p:nvPr/>
        </p:nvSpPr>
        <p:spPr>
          <a:xfrm>
            <a:off x="1214414" y="5929330"/>
            <a:ext cx="7572428" cy="714380"/>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55600" indent="-355600" fontAlgn="auto">
              <a:spcBef>
                <a:spcPts val="0"/>
              </a:spcBef>
              <a:spcAft>
                <a:spcPts val="0"/>
              </a:spcAft>
              <a:defRPr/>
            </a:pPr>
            <a:r>
              <a:rPr lang="es-ES" dirty="0" smtClean="0">
                <a:solidFill>
                  <a:schemeClr val="tx1"/>
                </a:solidFill>
                <a:latin typeface="Arial Unicode MS" pitchFamily="34" charset="-128"/>
                <a:ea typeface="Arial Unicode MS" pitchFamily="34" charset="-128"/>
                <a:cs typeface="Arial Unicode MS" pitchFamily="34" charset="-128"/>
              </a:rPr>
              <a:t>(*)   Compra </a:t>
            </a:r>
            <a:r>
              <a:rPr lang="es-ES" dirty="0">
                <a:solidFill>
                  <a:schemeClr val="tx1"/>
                </a:solidFill>
                <a:latin typeface="Arial Unicode MS" pitchFamily="34" charset="-128"/>
                <a:ea typeface="Arial Unicode MS" pitchFamily="34" charset="-128"/>
                <a:cs typeface="Arial Unicode MS" pitchFamily="34" charset="-128"/>
              </a:rPr>
              <a:t>de notas emitidas por SPVs: Riesgo de </a:t>
            </a:r>
            <a:r>
              <a:rPr lang="es-ES" dirty="0" smtClean="0">
                <a:solidFill>
                  <a:schemeClr val="tx1"/>
                </a:solidFill>
                <a:latin typeface="Arial Unicode MS" pitchFamily="34" charset="-128"/>
                <a:ea typeface="Arial Unicode MS" pitchFamily="34" charset="-128"/>
                <a:cs typeface="Arial Unicode MS" pitchFamily="34" charset="-128"/>
              </a:rPr>
              <a:t>mercado</a:t>
            </a:r>
          </a:p>
          <a:p>
            <a:pPr marL="355600" fontAlgn="auto">
              <a:spcBef>
                <a:spcPts val="0"/>
              </a:spcBef>
              <a:spcAft>
                <a:spcPts val="0"/>
              </a:spcAft>
              <a:defRPr/>
            </a:pPr>
            <a:r>
              <a:rPr lang="es-ES" dirty="0" err="1" smtClean="0">
                <a:solidFill>
                  <a:schemeClr val="tx1"/>
                </a:solidFill>
                <a:latin typeface="Arial Unicode MS" pitchFamily="34" charset="-128"/>
                <a:ea typeface="Arial Unicode MS" pitchFamily="34" charset="-128"/>
                <a:cs typeface="Arial Unicode MS" pitchFamily="34" charset="-128"/>
              </a:rPr>
              <a:t>SPVs</a:t>
            </a:r>
            <a:r>
              <a:rPr lang="es-ES" dirty="0" smtClean="0">
                <a:solidFill>
                  <a:schemeClr val="tx1"/>
                </a:solidFill>
                <a:latin typeface="Arial Unicode MS" pitchFamily="34" charset="-128"/>
                <a:ea typeface="Arial Unicode MS" pitchFamily="34" charset="-128"/>
                <a:cs typeface="Arial Unicode MS" pitchFamily="34" charset="-128"/>
              </a:rPr>
              <a:t> que </a:t>
            </a:r>
            <a:r>
              <a:rPr lang="es-ES" dirty="0" err="1" smtClean="0">
                <a:solidFill>
                  <a:schemeClr val="tx1"/>
                </a:solidFill>
                <a:latin typeface="Arial Unicode MS" pitchFamily="34" charset="-128"/>
                <a:ea typeface="Arial Unicode MS" pitchFamily="34" charset="-128"/>
                <a:cs typeface="Arial Unicode MS" pitchFamily="34" charset="-128"/>
              </a:rPr>
              <a:t>titulizan</a:t>
            </a:r>
            <a:r>
              <a:rPr lang="es-ES" dirty="0" smtClean="0">
                <a:solidFill>
                  <a:schemeClr val="tx1"/>
                </a:solidFill>
                <a:latin typeface="Arial Unicode MS" pitchFamily="34" charset="-128"/>
                <a:ea typeface="Arial Unicode MS" pitchFamily="34" charset="-128"/>
                <a:cs typeface="Arial Unicode MS" pitchFamily="34" charset="-128"/>
              </a:rPr>
              <a:t> riesgos de la propia aseguradora: Mitigante </a:t>
            </a:r>
            <a:endParaRPr lang="es-ES" i="1" dirty="0">
              <a:solidFill>
                <a:schemeClr val="tx1"/>
              </a:solidFill>
              <a:latin typeface="Arial Unicode MS" pitchFamily="34" charset="-128"/>
              <a:ea typeface="Arial Unicode MS" pitchFamily="34" charset="-128"/>
              <a:cs typeface="Arial Unicode MS" pitchFamily="34" charset="-128"/>
            </a:endParaRPr>
          </a:p>
        </p:txBody>
      </p:sp>
      <p:sp>
        <p:nvSpPr>
          <p:cNvPr id="37900" name="14 CuadroTexto"/>
          <p:cNvSpPr txBox="1">
            <a:spLocks noChangeArrowheads="1"/>
          </p:cNvSpPr>
          <p:nvPr/>
        </p:nvSpPr>
        <p:spPr bwMode="auto">
          <a:xfrm>
            <a:off x="2928938" y="1322388"/>
            <a:ext cx="1643062" cy="892175"/>
          </a:xfrm>
          <a:prstGeom prst="rect">
            <a:avLst/>
          </a:prstGeom>
          <a:noFill/>
          <a:ln w="9525">
            <a:noFill/>
            <a:miter lim="800000"/>
            <a:headEnd/>
            <a:tailEnd/>
          </a:ln>
        </p:spPr>
        <p:txBody>
          <a:bodyPr>
            <a:spAutoFit/>
          </a:bodyPr>
          <a:lstStyle/>
          <a:p>
            <a:pPr algn="ctr"/>
            <a:r>
              <a:rPr lang="es-ES" dirty="0">
                <a:latin typeface="Arial Unicode MS" pitchFamily="34" charset="-128"/>
                <a:ea typeface="Arial Unicode MS" pitchFamily="34" charset="-128"/>
                <a:cs typeface="Arial Unicode MS" pitchFamily="34" charset="-128"/>
              </a:rPr>
              <a:t>Mitigantes financieros</a:t>
            </a:r>
          </a:p>
          <a:p>
            <a:pPr algn="ctr"/>
            <a:endParaRPr lang="es-ES" sz="1600" i="1" dirty="0">
              <a:latin typeface="Arial Unicode MS" pitchFamily="34" charset="-128"/>
              <a:ea typeface="Arial Unicode MS" pitchFamily="34" charset="-128"/>
              <a:cs typeface="Arial Unicode MS" pitchFamily="34" charset="-128"/>
            </a:endParaRPr>
          </a:p>
        </p:txBody>
      </p:sp>
      <p:sp>
        <p:nvSpPr>
          <p:cNvPr id="37901" name="15 CuadroTexto"/>
          <p:cNvSpPr txBox="1">
            <a:spLocks noChangeArrowheads="1"/>
          </p:cNvSpPr>
          <p:nvPr/>
        </p:nvSpPr>
        <p:spPr bwMode="auto">
          <a:xfrm>
            <a:off x="4429125" y="1344613"/>
            <a:ext cx="1643063" cy="369887"/>
          </a:xfrm>
          <a:prstGeom prst="rect">
            <a:avLst/>
          </a:prstGeom>
          <a:noFill/>
          <a:ln w="9525">
            <a:noFill/>
            <a:miter lim="800000"/>
            <a:headEnd/>
            <a:tailEnd/>
          </a:ln>
        </p:spPr>
        <p:txBody>
          <a:bodyPr>
            <a:spAutoFit/>
          </a:bodyPr>
          <a:lstStyle/>
          <a:p>
            <a:pPr algn="ctr"/>
            <a:r>
              <a:rPr lang="es-ES" dirty="0">
                <a:latin typeface="Arial Unicode MS" pitchFamily="34" charset="-128"/>
                <a:ea typeface="Arial Unicode MS" pitchFamily="34" charset="-128"/>
                <a:cs typeface="Arial Unicode MS" pitchFamily="34" charset="-128"/>
              </a:rPr>
              <a:t>Reaseguro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a:spLocks noGrp="1"/>
          </p:cNvSpPr>
          <p:nvPr>
            <p:ph type="ctrTitle" idx="4294967295"/>
          </p:nvPr>
        </p:nvSpPr>
        <p:spPr>
          <a:xfrm>
            <a:off x="1500189" y="142852"/>
            <a:ext cx="6286521" cy="617537"/>
          </a:xfrm>
          <a:prstGeom prst="rect">
            <a:avLst/>
          </a:prstGeo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4.a. SCR. Fórmula de cálculo general</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graphicFrame>
        <p:nvGraphicFramePr>
          <p:cNvPr id="5" name="4 Tabla"/>
          <p:cNvGraphicFramePr>
            <a:graphicFrameLocks noGrp="1"/>
          </p:cNvGraphicFramePr>
          <p:nvPr/>
        </p:nvGraphicFramePr>
        <p:xfrm>
          <a:off x="1143000" y="1189038"/>
          <a:ext cx="7786755" cy="5455383"/>
        </p:xfrm>
        <a:graphic>
          <a:graphicData uri="http://schemas.openxmlformats.org/drawingml/2006/table">
            <a:tbl>
              <a:tblPr/>
              <a:tblGrid>
                <a:gridCol w="519117"/>
                <a:gridCol w="52393"/>
                <a:gridCol w="466724"/>
                <a:gridCol w="519117"/>
                <a:gridCol w="519117"/>
                <a:gridCol w="280992"/>
                <a:gridCol w="642942"/>
                <a:gridCol w="114300"/>
                <a:gridCol w="519117"/>
                <a:gridCol w="519117"/>
                <a:gridCol w="704854"/>
                <a:gridCol w="285752"/>
                <a:gridCol w="47628"/>
                <a:gridCol w="519117"/>
                <a:gridCol w="519117"/>
                <a:gridCol w="628650"/>
                <a:gridCol w="409584"/>
                <a:gridCol w="519117"/>
              </a:tblGrid>
              <a:tr h="349347">
                <a:tc gridSpan="5">
                  <a:txBody>
                    <a:bodyPr/>
                    <a:lstStyle/>
                    <a:p>
                      <a:pPr algn="ctr" fontAlgn="ctr"/>
                      <a:r>
                        <a:rPr lang="es-ES" sz="1800" b="1" i="0" u="none" strike="noStrike" dirty="0" smtClean="0">
                          <a:solidFill>
                            <a:srgbClr val="000000"/>
                          </a:solidFill>
                          <a:latin typeface="Arial Unicode MS"/>
                        </a:rPr>
                        <a:t>Fondos Propios</a:t>
                      </a:r>
                      <a:endParaRPr lang="es-ES" sz="1800" b="1" i="0" u="none" strike="noStrike" dirty="0">
                        <a:solidFill>
                          <a:srgbClr val="000000"/>
                        </a:solidFill>
                        <a:latin typeface="Arial Unicode MS"/>
                      </a:endParaRPr>
                    </a:p>
                  </a:txBody>
                  <a:tcPr marL="5080" marR="5080" marT="5080"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hMerge="1">
                  <a:txBody>
                    <a:bodyPr/>
                    <a:lstStyle/>
                    <a:p>
                      <a:endParaRPr lang="en-GB"/>
                    </a:p>
                  </a:txBody>
                  <a:tcPr/>
                </a:tc>
                <a:tc hMerge="1">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GB"/>
                    </a:p>
                  </a:txBody>
                  <a:tcPr/>
                </a:tc>
                <a:tc gridSpan="5">
                  <a:txBody>
                    <a:bodyPr/>
                    <a:lstStyle/>
                    <a:p>
                      <a:pPr algn="ctr" fontAlgn="ctr"/>
                      <a:r>
                        <a:rPr lang="es-ES" sz="1800" b="1" i="0" u="none" strike="noStrike" dirty="0">
                          <a:solidFill>
                            <a:srgbClr val="000000"/>
                          </a:solidFill>
                          <a:latin typeface="Arial Unicode MS"/>
                        </a:rPr>
                        <a:t>SCR Total</a:t>
                      </a: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s-ES" sz="1800" b="0" i="0" u="none" strike="noStrike" dirty="0">
                        <a:solidFill>
                          <a:srgbClr val="000000"/>
                        </a:solidFill>
                        <a:latin typeface="Arial Unicode MS"/>
                      </a:endParaRPr>
                    </a:p>
                  </a:txBody>
                  <a:tcPr marL="5080" marR="5080" marT="508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endParaRPr lang="en-GB"/>
                    </a:p>
                  </a:txBody>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hMerge="1">
                  <a:txBody>
                    <a:bodyPr/>
                    <a:lstStyle/>
                    <a:p>
                      <a:endParaRPr lang="en-GB"/>
                    </a:p>
                  </a:txBody>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endParaRPr lang="en-GB"/>
                    </a:p>
                  </a:txBody>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GB"/>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GB"/>
                    </a:p>
                  </a:txBody>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endParaRPr lang="en-GB"/>
                    </a:p>
                  </a:txBody>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w="6350" cap="flat" cmpd="sng" algn="ctr">
                      <a:solidFill>
                        <a:srgbClr val="000000"/>
                      </a:solidFill>
                      <a:prstDash val="solid"/>
                      <a:round/>
                      <a:headEnd type="none" w="med" len="med"/>
                      <a:tailEnd type="none" w="med" len="med"/>
                    </a:lnB>
                  </a:tcPr>
                </a:tc>
              </a:tr>
              <a:tr h="527622">
                <a:tc gridSpan="4">
                  <a:txBody>
                    <a:bodyPr/>
                    <a:lstStyle/>
                    <a:p>
                      <a:pPr algn="ctr" fontAlgn="ctr"/>
                      <a:r>
                        <a:rPr lang="es-ES" sz="1800" b="1" i="0" u="none" strike="noStrike">
                          <a:solidFill>
                            <a:srgbClr val="000000"/>
                          </a:solidFill>
                          <a:latin typeface="Arial Unicode MS"/>
                        </a:rPr>
                        <a:t>SCR Operacional</a:t>
                      </a: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fontAlgn="ctr"/>
                      <a:r>
                        <a:rPr lang="es-ES" sz="3200" b="0" i="0" u="none" strike="noStrike" dirty="0">
                          <a:solidFill>
                            <a:srgbClr val="000000"/>
                          </a:solidFill>
                          <a:latin typeface="Arial Unicode MS"/>
                        </a:rPr>
                        <a:t>+</a:t>
                      </a: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GB"/>
                    </a:p>
                  </a:txBody>
                  <a:tcPr/>
                </a:tc>
                <a:tc hMerge="1">
                  <a:txBody>
                    <a:bodyPr/>
                    <a:lstStyle/>
                    <a:p>
                      <a:endParaRPr lang="en-GB"/>
                    </a:p>
                  </a:txBody>
                  <a:tcPr/>
                </a:tc>
                <a:tc gridSpan="5">
                  <a:txBody>
                    <a:bodyPr/>
                    <a:lstStyle/>
                    <a:p>
                      <a:pPr algn="ctr" fontAlgn="ctr"/>
                      <a:r>
                        <a:rPr lang="es-ES" sz="1800" b="1" i="0" u="none" strike="noStrike">
                          <a:solidFill>
                            <a:srgbClr val="000000"/>
                          </a:solidFill>
                          <a:latin typeface="Arial Unicode MS"/>
                        </a:rPr>
                        <a:t>(</a:t>
                      </a:r>
                      <a:r>
                        <a:rPr lang="es-ES" sz="1800" b="1" i="1" u="none" strike="noStrike">
                          <a:solidFill>
                            <a:srgbClr val="000000"/>
                          </a:solidFill>
                          <a:latin typeface="Arial Unicode MS"/>
                        </a:rPr>
                        <a:t>gross</a:t>
                      </a:r>
                      <a:r>
                        <a:rPr lang="es-ES" sz="1800" b="1" i="0" u="none" strike="noStrike">
                          <a:solidFill>
                            <a:srgbClr val="000000"/>
                          </a:solidFill>
                          <a:latin typeface="Arial Unicode MS"/>
                        </a:rPr>
                        <a:t>) Basic_SCR</a:t>
                      </a: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ctr" fontAlgn="ctr"/>
                      <a:r>
                        <a:rPr lang="es-ES" sz="3200" b="0" i="0" u="none" strike="noStrike" dirty="0">
                          <a:solidFill>
                            <a:srgbClr val="000000"/>
                          </a:solidFill>
                          <a:latin typeface="Arial Unicode MS"/>
                        </a:rPr>
                        <a:t>-</a:t>
                      </a:r>
                    </a:p>
                  </a:txBody>
                  <a:tcPr marL="5080" marR="5080" marT="50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GB"/>
                    </a:p>
                  </a:txBody>
                  <a:tcPr/>
                </a:tc>
                <a:tc gridSpan="4">
                  <a:txBody>
                    <a:bodyPr/>
                    <a:lstStyle/>
                    <a:p>
                      <a:pPr algn="ctr" fontAlgn="ctr"/>
                      <a:r>
                        <a:rPr lang="es-ES" sz="1800" b="1" i="0" u="none" strike="noStrike" dirty="0">
                          <a:solidFill>
                            <a:srgbClr val="000000"/>
                          </a:solidFill>
                          <a:latin typeface="Arial Unicode MS"/>
                        </a:rPr>
                        <a:t>Compensación de pérdidas</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349347">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endParaRPr lang="en-GB" dirty="0"/>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endParaRPr lang="en-GB" dirty="0"/>
                    </a:p>
                  </a:txBody>
                  <a:tcPr marL="5080" marR="5080" marT="5080" marB="0" anchor="ctr">
                    <a:lnL>
                      <a:noFill/>
                    </a:lnL>
                    <a:lnR>
                      <a:noFill/>
                    </a:lnR>
                    <a:lnT>
                      <a:noFill/>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dirty="0">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dirty="0">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GB" dirty="0"/>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GB"/>
                    </a:p>
                  </a:txBody>
                  <a:tcPr marL="5080" marR="5080" marT="50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w="6350" cap="flat" cmpd="sng" algn="ctr">
                      <a:solidFill>
                        <a:srgbClr val="000000"/>
                      </a:solidFill>
                      <a:prstDash val="solid"/>
                      <a:round/>
                      <a:headEnd type="none" w="med" len="med"/>
                      <a:tailEnd type="none" w="med" len="med"/>
                    </a:lnT>
                    <a:lnB>
                      <a:noFill/>
                    </a:lnB>
                  </a:tcPr>
                </a:tc>
              </a:tr>
              <a:tr h="349347">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endParaRPr lang="en-GB"/>
                    </a:p>
                  </a:txBody>
                  <a:tcPr marL="5080" marR="5080" marT="5080" marB="0" anchor="ctr">
                    <a:lnL>
                      <a:noFill/>
                    </a:lnL>
                    <a:lnR>
                      <a:noFill/>
                    </a:lnR>
                    <a:lnT>
                      <a:noFill/>
                    </a:lnT>
                    <a:lnB>
                      <a:noFill/>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gridSpan="2">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ES" sz="1800" b="0" i="0" u="none" strike="noStrike">
                          <a:solidFill>
                            <a:srgbClr val="000000"/>
                          </a:solidFill>
                          <a:latin typeface="Arial Unicode MS"/>
                        </a:rPr>
                        <a:t> </a:t>
                      </a:r>
                    </a:p>
                  </a:txBody>
                  <a:tcPr marL="5080" marR="5080" marT="508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ctr"/>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endParaRPr lang="en-GB"/>
                    </a:p>
                  </a:txBody>
                  <a:tcPr marL="5080" marR="5080" marT="5080" marB="0" anchor="ctr">
                    <a:lnL>
                      <a:noFill/>
                    </a:lnL>
                    <a:lnR>
                      <a:noFill/>
                    </a:lnR>
                    <a:lnT>
                      <a:noFill/>
                    </a:lnT>
                    <a:lnB>
                      <a:noFill/>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a:noFill/>
                    </a:lnT>
                    <a:lnB>
                      <a:noFill/>
                    </a:lnB>
                  </a:tcPr>
                </a:tc>
                <a:tc gridSpan="2">
                  <a:txBody>
                    <a:bodyPr/>
                    <a:lstStyle/>
                    <a:p>
                      <a:pPr algn="l" fontAlgn="b"/>
                      <a:endParaRPr lang="es-ES" sz="1800" b="0" i="0" u="none" strike="noStrike" dirty="0">
                        <a:solidFill>
                          <a:srgbClr val="000000"/>
                        </a:solidFill>
                        <a:latin typeface="Arial Unicode MS"/>
                      </a:endParaRPr>
                    </a:p>
                  </a:txBody>
                  <a:tcPr marL="5080" marR="5080" marT="508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endParaRPr lang="en-GB"/>
                    </a:p>
                  </a:txBody>
                  <a:tcPr marL="5080" marR="5080" marT="508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es-ES" sz="1800" b="0" i="0" u="none" strike="noStrike">
                          <a:solidFill>
                            <a:srgbClr val="000000"/>
                          </a:solidFill>
                          <a:latin typeface="Arial Unicode MS"/>
                        </a:rPr>
                        <a:t> </a:t>
                      </a:r>
                    </a:p>
                  </a:txBody>
                  <a:tcPr marL="5080" marR="5080" marT="508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GB"/>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s-ES" sz="1800" b="0" i="0" u="none" strike="noStrike">
                          <a:solidFill>
                            <a:srgbClr val="000000"/>
                          </a:solidFill>
                          <a:latin typeface="Arial Unicode MS"/>
                        </a:rPr>
                        <a:t> </a:t>
                      </a:r>
                    </a:p>
                  </a:txBody>
                  <a:tcPr marL="5080" marR="5080" marT="50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l" fontAlgn="b"/>
                      <a:endParaRPr lang="es-ES" sz="1800" b="0" i="0" u="none" strike="noStrike" dirty="0">
                        <a:solidFill>
                          <a:srgbClr val="000000"/>
                        </a:solidFill>
                        <a:latin typeface="Arial Unicode MS"/>
                      </a:endParaRPr>
                    </a:p>
                  </a:txBody>
                  <a:tcPr marL="5080" marR="5080" marT="508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ctr" fontAlgn="ctr"/>
                      <a:r>
                        <a:rPr lang="es-ES" sz="1800" b="0" i="0" u="none" strike="noStrike">
                          <a:solidFill>
                            <a:srgbClr val="000000"/>
                          </a:solidFill>
                          <a:latin typeface="Arial Unicode MS"/>
                        </a:rPr>
                        <a:t> </a:t>
                      </a:r>
                    </a:p>
                  </a:txBody>
                  <a:tcPr marL="5080" marR="5080" marT="50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es-ES" sz="1400" b="0" i="0" u="none" strike="noStrike" dirty="0">
                          <a:solidFill>
                            <a:srgbClr val="000000"/>
                          </a:solidFill>
                          <a:latin typeface="Arial Unicode MS"/>
                        </a:rPr>
                        <a:t>Mercado</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S" sz="1400" b="0" i="0" u="none" strike="noStrike" dirty="0">
                          <a:solidFill>
                            <a:srgbClr val="000000"/>
                          </a:solidFill>
                          <a:latin typeface="Arial Unicode MS"/>
                        </a:rPr>
                        <a:t>Fallido</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s-ES" sz="1400" b="0" i="0" u="none" strike="noStrike" dirty="0">
                          <a:solidFill>
                            <a:srgbClr val="000000"/>
                          </a:solidFill>
                          <a:latin typeface="Arial Unicode MS"/>
                        </a:rPr>
                        <a:t>Vida</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s-ES" sz="1400" b="0" i="0" u="none" strike="noStrike" dirty="0">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S" sz="1400" b="0" i="0" u="none" strike="noStrike" dirty="0">
                          <a:solidFill>
                            <a:srgbClr val="000000"/>
                          </a:solidFill>
                          <a:latin typeface="Arial Unicode MS"/>
                        </a:rPr>
                        <a:t>Salud</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S" sz="1400" b="0" i="0" u="none" strike="noStrike" dirty="0">
                          <a:solidFill>
                            <a:srgbClr val="000000"/>
                          </a:solidFill>
                          <a:latin typeface="Arial Unicode MS"/>
                        </a:rPr>
                        <a:t>No Vida</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endParaRPr lang="en-GB"/>
                    </a:p>
                  </a:txBody>
                  <a:tcPr marL="5080" marR="5080" marT="5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r>
                        <a:rPr lang="es-ES" sz="1800" b="0" i="0" u="none" strike="noStrike">
                          <a:solidFill>
                            <a:srgbClr val="000000"/>
                          </a:solidFill>
                          <a:latin typeface="Arial Unicode MS"/>
                        </a:rPr>
                        <a:t> </a:t>
                      </a:r>
                    </a:p>
                  </a:txBody>
                  <a:tcPr marL="5080" marR="5080" marT="508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endParaRPr lang="es-ES" sz="1800" b="0" i="0" u="none" strike="noStrike">
                        <a:solidFill>
                          <a:srgbClr val="000000"/>
                        </a:solidFill>
                        <a:latin typeface="Arial Unicode MS"/>
                      </a:endParaRPr>
                    </a:p>
                  </a:txBody>
                  <a:tcPr marL="5080" marR="5080" marT="508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b"/>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ES" sz="1400" b="0" i="0" u="none" strike="noStrike" dirty="0">
                          <a:solidFill>
                            <a:srgbClr val="000000"/>
                          </a:solidFill>
                          <a:latin typeface="Arial Unicode MS"/>
                        </a:rPr>
                        <a:t>Mercado</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s-ES" sz="1800" b="0" i="0" u="none" strike="noStrike" dirty="0">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s-ES" sz="1400" b="0" i="0" u="none" strike="noStrike" dirty="0">
                          <a:solidFill>
                            <a:srgbClr val="000000"/>
                          </a:solidFill>
                          <a:latin typeface="Arial Unicode MS"/>
                        </a:rPr>
                        <a:t>1.00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GB" dirty="0"/>
                    </a:p>
                  </a:txBody>
                  <a:tcPr marL="5080" marR="5080" marT="5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800" b="0" i="0" u="none" strike="noStrike">
                          <a:solidFill>
                            <a:srgbClr val="000000"/>
                          </a:solidFill>
                          <a:latin typeface="Arial Unicode MS"/>
                        </a:rPr>
                        <a:t> </a:t>
                      </a:r>
                    </a:p>
                  </a:txBody>
                  <a:tcPr marL="5080" marR="5080" marT="508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b"/>
                      <a:endParaRPr lang="es-ES" sz="1800" b="0" i="0" u="none" strike="noStrike">
                        <a:solidFill>
                          <a:srgbClr val="000000"/>
                        </a:solidFill>
                        <a:latin typeface="Arial Unicode MS"/>
                      </a:endParaRPr>
                    </a:p>
                  </a:txBody>
                  <a:tcPr marL="5080" marR="5080" marT="508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60152">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ES" sz="1400" b="0" i="0" u="none" strike="noStrike" dirty="0">
                          <a:solidFill>
                            <a:srgbClr val="000000"/>
                          </a:solidFill>
                          <a:latin typeface="Arial Unicode MS"/>
                        </a:rPr>
                        <a:t>Fallido</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dirty="0">
                          <a:solidFill>
                            <a:srgbClr val="000000"/>
                          </a:solidFill>
                          <a:latin typeface="Arial Unicode MS"/>
                        </a:rPr>
                        <a:t>1.00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s-ES" sz="1400" b="0" i="0" u="none" strike="noStrike" dirty="0">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0.50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800" b="0" i="0" u="none" strike="noStrike">
                          <a:solidFill>
                            <a:srgbClr val="000000"/>
                          </a:solidFill>
                          <a:latin typeface="Arial Unicode MS"/>
                        </a:rPr>
                        <a:t>+</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s-ES" sz="1800" b="1" i="0" u="none" strike="noStrike">
                          <a:solidFill>
                            <a:srgbClr val="000000"/>
                          </a:solidFill>
                          <a:latin typeface="Arial Unicode MS"/>
                        </a:rPr>
                        <a:t>SCR intangibles</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en-GB"/>
                    </a:p>
                  </a:txBody>
                  <a:tcPr/>
                </a:tc>
                <a:tc hMerge="1">
                  <a:txBody>
                    <a:bodyPr/>
                    <a:lstStyle/>
                    <a:p>
                      <a:endParaRPr lang="en-GB"/>
                    </a:p>
                  </a:txBody>
                  <a:tcPr/>
                </a:tc>
                <a:tc hMerge="1">
                  <a:txBody>
                    <a:bodyPr/>
                    <a:lstStyle/>
                    <a:p>
                      <a:pPr algn="l" fontAlgn="b"/>
                      <a:endParaRPr lang="es-ES" sz="1800" b="0" i="0" u="none" strike="noStrike">
                        <a:solidFill>
                          <a:srgbClr val="000000"/>
                        </a:solidFill>
                        <a:latin typeface="Arial Unicode MS"/>
                      </a:endParaRPr>
                    </a:p>
                  </a:txBody>
                  <a:tcPr marL="5080" marR="5080" marT="5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endParaRPr lang="en-GB"/>
                    </a:p>
                  </a:txBody>
                  <a:tcPr marL="5080" marR="5080" marT="5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ES" sz="1400" b="0" i="0" u="none" strike="noStrike" dirty="0">
                          <a:solidFill>
                            <a:srgbClr val="000000"/>
                          </a:solidFill>
                          <a:latin typeface="Arial Unicode MS"/>
                        </a:rPr>
                        <a:t>Vida</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ES" sz="1400" b="0" i="0" u="none" strike="noStrike" dirty="0">
                          <a:solidFill>
                            <a:srgbClr val="000000"/>
                          </a:solidFill>
                          <a:latin typeface="Arial Unicode MS"/>
                        </a:rPr>
                        <a:t>1.00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GB"/>
                    </a:p>
                  </a:txBody>
                  <a:tcPr marL="5080" marR="5080" marT="5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ES" sz="1400" b="0" i="0" u="none" strike="noStrike" dirty="0">
                          <a:solidFill>
                            <a:srgbClr val="000000"/>
                          </a:solidFill>
                          <a:latin typeface="Arial Unicode MS"/>
                        </a:rPr>
                        <a:t>Salud</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ES" sz="1400" b="0" i="0" u="none" strike="noStrike">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dirty="0">
                          <a:solidFill>
                            <a:srgbClr val="000000"/>
                          </a:solidFill>
                          <a:latin typeface="Arial Unicode MS"/>
                        </a:rPr>
                        <a:t>1.00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s-ES" sz="1400" b="0" i="0" u="none" strike="noStrike" dirty="0">
                          <a:solidFill>
                            <a:srgbClr val="000000"/>
                          </a:solidFill>
                          <a:latin typeface="Arial Unicode MS"/>
                        </a:rPr>
                        <a:t>0.00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GB"/>
                    </a:p>
                  </a:txBody>
                  <a:tcPr marL="5080" marR="5080" marT="5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r>
              <a:tr h="349347">
                <a:tc>
                  <a:txBody>
                    <a:bodyPr/>
                    <a:lstStyle/>
                    <a:p>
                      <a:pPr algn="l" fontAlgn="b"/>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ES" sz="1400" b="0" i="0" u="none" strike="noStrike" dirty="0">
                          <a:solidFill>
                            <a:srgbClr val="000000"/>
                          </a:solidFill>
                          <a:latin typeface="Arial Unicode MS"/>
                        </a:rPr>
                        <a:t>No Vida</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s-ES" sz="1400" b="0" i="0" u="none" strike="noStrike" dirty="0">
                          <a:solidFill>
                            <a:srgbClr val="000000"/>
                          </a:solidFill>
                          <a:latin typeface="Arial Unicode MS"/>
                        </a:rPr>
                        <a:t>0.25</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dirty="0">
                          <a:solidFill>
                            <a:srgbClr val="000000"/>
                          </a:solidFill>
                          <a:latin typeface="Arial Unicode MS"/>
                        </a:rPr>
                        <a:t>0.50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ES" sz="1400" b="0" i="0" u="none" strike="noStrike" dirty="0">
                          <a:solidFill>
                            <a:srgbClr val="000000"/>
                          </a:solidFill>
                          <a:latin typeface="Arial Unicode MS"/>
                        </a:rPr>
                        <a:t>0.00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0" i="0" u="none" strike="noStrike">
                        <a:solidFill>
                          <a:srgbClr val="000000"/>
                        </a:solidFill>
                        <a:latin typeface="Arial Unicode MS"/>
                      </a:endParaRP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dirty="0">
                          <a:solidFill>
                            <a:srgbClr val="000000"/>
                          </a:solidFill>
                          <a:latin typeface="Arial Unicode MS"/>
                        </a:rPr>
                        <a:t>0.00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400" b="0" i="0" u="none" strike="noStrike" dirty="0">
                          <a:solidFill>
                            <a:srgbClr val="000000"/>
                          </a:solidFill>
                          <a:latin typeface="Arial Unicode MS"/>
                        </a:rPr>
                        <a:t>1.00</a:t>
                      </a:r>
                    </a:p>
                  </a:txBody>
                  <a:tcPr marL="5080" marR="5080" marT="5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en-GB"/>
                    </a:p>
                  </a:txBody>
                  <a:tcPr marL="5080" marR="5080" marT="5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gridSpan="2">
                  <a:txBody>
                    <a:bodyPr/>
                    <a:lstStyle/>
                    <a:p>
                      <a:pPr algn="l" fontAlgn="b"/>
                      <a:endParaRPr lang="es-ES" sz="1800" b="0" i="0" u="none" strike="noStrike">
                        <a:solidFill>
                          <a:srgbClr val="000000"/>
                        </a:solidFill>
                        <a:latin typeface="Arial Unicode MS"/>
                      </a:endParaRPr>
                    </a:p>
                  </a:txBody>
                  <a:tcPr marL="5080" marR="5080" marT="5080" marB="0" anchor="ctr">
                    <a:lnL>
                      <a:noFill/>
                    </a:lnL>
                    <a:lnR>
                      <a:noFill/>
                    </a:lnR>
                    <a:lnT>
                      <a:noFill/>
                    </a:lnT>
                    <a:lnB>
                      <a:noFill/>
                    </a:lnB>
                  </a:tcPr>
                </a:tc>
                <a:tc hMerge="1">
                  <a:txBody>
                    <a:bodyPr/>
                    <a:lstStyle/>
                    <a:p>
                      <a:pPr algn="l" fontAlgn="b"/>
                      <a:endParaRPr lang="es-ES" sz="1800" b="0" i="0" u="none" strike="noStrike">
                        <a:solidFill>
                          <a:srgbClr val="000000"/>
                        </a:solidFill>
                        <a:latin typeface="Arial Unicode MS"/>
                      </a:endParaRPr>
                    </a:p>
                  </a:txBody>
                  <a:tcPr marL="5080" marR="5080" marT="5080" marB="0" anchor="b">
                    <a:lnL>
                      <a:noFill/>
                    </a:lnL>
                    <a:lnR>
                      <a:noFill/>
                    </a:lnR>
                    <a:lnT>
                      <a:noFill/>
                    </a:lnT>
                    <a:lnB>
                      <a:noFill/>
                    </a:lnB>
                  </a:tcPr>
                </a:tc>
                <a:tc>
                  <a:txBody>
                    <a:bodyPr/>
                    <a:lstStyle/>
                    <a:p>
                      <a:endParaRPr lang="en-GB"/>
                    </a:p>
                  </a:txBody>
                  <a:tcPr marL="5080" marR="5080" marT="5080" marB="0" anchor="ctr">
                    <a:lnL>
                      <a:noFill/>
                    </a:lnL>
                    <a:lnR>
                      <a:noFill/>
                    </a:lnR>
                    <a:lnT>
                      <a:noFill/>
                    </a:lnT>
                    <a:lnB>
                      <a:noFill/>
                    </a:lnB>
                  </a:tcPr>
                </a:tc>
                <a:tc>
                  <a:txBody>
                    <a:bodyPr/>
                    <a:lstStyle/>
                    <a:p>
                      <a:pPr algn="l" fontAlgn="b"/>
                      <a:endParaRPr lang="es-ES" sz="1800" b="0" i="0" u="none" strike="noStrike" dirty="0">
                        <a:solidFill>
                          <a:srgbClr val="000000"/>
                        </a:solidFill>
                        <a:latin typeface="Arial Unicode MS"/>
                      </a:endParaRPr>
                    </a:p>
                  </a:txBody>
                  <a:tcPr marL="5080" marR="5080" marT="5080" marB="0" anchor="ctr">
                    <a:lnL>
                      <a:noFill/>
                    </a:lnL>
                    <a:lnR>
                      <a:noFill/>
                    </a:lnR>
                    <a:lnT>
                      <a:noFill/>
                    </a:lnT>
                    <a:lnB>
                      <a:noFill/>
                    </a:lnB>
                  </a:tcPr>
                </a:tc>
              </a:tr>
            </a:tbl>
          </a:graphicData>
        </a:graphic>
      </p:graphicFrame>
      <p:sp>
        <p:nvSpPr>
          <p:cNvPr id="6" name="5 Elipse"/>
          <p:cNvSpPr/>
          <p:nvPr/>
        </p:nvSpPr>
        <p:spPr>
          <a:xfrm>
            <a:off x="6786578" y="2643182"/>
            <a:ext cx="2143108" cy="114300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7 Conector recto de flecha"/>
          <p:cNvCxnSpPr/>
          <p:nvPr/>
        </p:nvCxnSpPr>
        <p:spPr>
          <a:xfrm>
            <a:off x="3214678" y="1357298"/>
            <a:ext cx="714380" cy="1588"/>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1214438" y="2214563"/>
            <a:ext cx="7712075" cy="3929062"/>
          </a:xfrm>
          <a:prstGeom prst="rect">
            <a:avLst/>
          </a:prstGeom>
        </p:spPr>
        <p:txBody>
          <a:bodyPr>
            <a:noAutofit/>
          </a:bodyPr>
          <a:lstStyle/>
          <a:p>
            <a:pPr marL="0" eaLnBrk="1" fontAlgn="auto" hangingPunct="1">
              <a:lnSpc>
                <a:spcPct val="120000"/>
              </a:lnSpc>
              <a:spcBef>
                <a:spcPts val="1200"/>
              </a:spcBef>
              <a:spcAft>
                <a:spcPts val="0"/>
              </a:spcAft>
              <a:buFont typeface="Wingdings 2"/>
              <a:buNone/>
              <a:defRPr/>
            </a:pPr>
            <a:r>
              <a:rPr lang="es-ES" sz="2400" dirty="0" smtClean="0">
                <a:latin typeface="Arial Unicode MS" pitchFamily="34" charset="-128"/>
                <a:ea typeface="Arial Unicode MS" pitchFamily="34" charset="-128"/>
                <a:cs typeface="Arial Unicode MS" pitchFamily="34" charset="-128"/>
              </a:rPr>
              <a:t>Disposiciones generales admisibilidad</a:t>
            </a:r>
          </a:p>
          <a:p>
            <a:pPr marL="0" eaLnBrk="1" fontAlgn="auto" hangingPunct="1">
              <a:lnSpc>
                <a:spcPct val="120000"/>
              </a:lnSpc>
              <a:spcBef>
                <a:spcPts val="1200"/>
              </a:spcBef>
              <a:spcAft>
                <a:spcPts val="0"/>
              </a:spcAft>
              <a:buFont typeface="Wingdings 2"/>
              <a:buNone/>
              <a:defRPr/>
            </a:pPr>
            <a:r>
              <a:rPr lang="es-ES" sz="2400" dirty="0" smtClean="0">
                <a:latin typeface="Arial Unicode MS" pitchFamily="34" charset="-128"/>
                <a:ea typeface="Arial Unicode MS" pitchFamily="34" charset="-128"/>
                <a:cs typeface="Arial Unicode MS" pitchFamily="34" charset="-128"/>
              </a:rPr>
              <a:t>Efectividad de la transferencia de riesgos</a:t>
            </a:r>
          </a:p>
          <a:p>
            <a:pPr marL="0" eaLnBrk="1" fontAlgn="auto" hangingPunct="1">
              <a:lnSpc>
                <a:spcPct val="120000"/>
              </a:lnSpc>
              <a:spcBef>
                <a:spcPts val="1200"/>
              </a:spcBef>
              <a:spcAft>
                <a:spcPts val="0"/>
              </a:spcAft>
              <a:buFont typeface="Wingdings 2"/>
              <a:buNone/>
              <a:defRPr/>
            </a:pPr>
            <a:r>
              <a:rPr lang="es-ES" sz="2400" dirty="0" smtClean="0">
                <a:latin typeface="Arial Unicode MS" pitchFamily="34" charset="-128"/>
                <a:ea typeface="Arial Unicode MS" pitchFamily="34" charset="-128"/>
                <a:cs typeface="Arial Unicode MS" pitchFamily="34" charset="-128"/>
              </a:rPr>
              <a:t>Mitigantes de riesgos aseguradores</a:t>
            </a:r>
          </a:p>
          <a:p>
            <a:pPr marL="0" eaLnBrk="1" fontAlgn="auto" hangingPunct="1">
              <a:lnSpc>
                <a:spcPct val="120000"/>
              </a:lnSpc>
              <a:spcBef>
                <a:spcPts val="1200"/>
              </a:spcBef>
              <a:spcAft>
                <a:spcPts val="0"/>
              </a:spcAft>
              <a:buFont typeface="Wingdings 2"/>
              <a:buNone/>
              <a:defRPr/>
            </a:pPr>
            <a:r>
              <a:rPr lang="es-ES" sz="2400" dirty="0" smtClean="0">
                <a:latin typeface="Arial Unicode MS" pitchFamily="34" charset="-128"/>
                <a:ea typeface="Arial Unicode MS" pitchFamily="34" charset="-128"/>
                <a:cs typeface="Arial Unicode MS" pitchFamily="34" charset="-128"/>
              </a:rPr>
              <a:t>Mitigantes de riesgos financieros</a:t>
            </a:r>
          </a:p>
          <a:p>
            <a:pPr marL="0" eaLnBrk="1" fontAlgn="auto" hangingPunct="1">
              <a:lnSpc>
                <a:spcPct val="120000"/>
              </a:lnSpc>
              <a:spcBef>
                <a:spcPts val="1200"/>
              </a:spcBef>
              <a:spcAft>
                <a:spcPts val="0"/>
              </a:spcAft>
              <a:buFont typeface="Wingdings 2"/>
              <a:buNone/>
              <a:defRPr/>
            </a:pPr>
            <a:r>
              <a:rPr lang="es-ES" sz="2400" dirty="0" smtClean="0">
                <a:latin typeface="Arial Unicode MS" pitchFamily="34" charset="-128"/>
                <a:ea typeface="Arial Unicode MS" pitchFamily="34" charset="-128"/>
                <a:cs typeface="Arial Unicode MS" pitchFamily="34" charset="-128"/>
              </a:rPr>
              <a:t>Estatus de la contraparte</a:t>
            </a:r>
          </a:p>
          <a:p>
            <a:pPr marL="0" eaLnBrk="1" fontAlgn="auto" hangingPunct="1">
              <a:lnSpc>
                <a:spcPct val="120000"/>
              </a:lnSpc>
              <a:spcBef>
                <a:spcPts val="1200"/>
              </a:spcBef>
              <a:spcAft>
                <a:spcPts val="0"/>
              </a:spcAft>
              <a:buFont typeface="Wingdings 2"/>
              <a:buNone/>
              <a:defRPr/>
            </a:pPr>
            <a:r>
              <a:rPr lang="es-ES" sz="2400" dirty="0" smtClean="0">
                <a:latin typeface="Arial Unicode MS" pitchFamily="34" charset="-128"/>
                <a:ea typeface="Arial Unicode MS" pitchFamily="34" charset="-128"/>
                <a:cs typeface="Arial Unicode MS" pitchFamily="34" charset="-128"/>
              </a:rPr>
              <a:t>Garantías adicionales (</a:t>
            </a:r>
            <a:r>
              <a:rPr lang="es-ES" sz="2400" i="1" dirty="0" smtClean="0">
                <a:latin typeface="Arial Unicode MS" pitchFamily="34" charset="-128"/>
                <a:ea typeface="Arial Unicode MS" pitchFamily="34" charset="-128"/>
                <a:cs typeface="Arial Unicode MS" pitchFamily="34" charset="-128"/>
              </a:rPr>
              <a:t>collaterals</a:t>
            </a:r>
            <a:r>
              <a:rPr lang="es-ES" sz="2400" dirty="0" smtClean="0">
                <a:latin typeface="Arial Unicode MS" pitchFamily="34" charset="-128"/>
                <a:ea typeface="Arial Unicode MS" pitchFamily="34" charset="-128"/>
                <a:cs typeface="Arial Unicode MS" pitchFamily="34" charset="-128"/>
              </a:rPr>
              <a:t>)</a:t>
            </a:r>
          </a:p>
          <a:p>
            <a:pPr marL="0" eaLnBrk="1" fontAlgn="auto" hangingPunct="1">
              <a:lnSpc>
                <a:spcPct val="120000"/>
              </a:lnSpc>
              <a:spcBef>
                <a:spcPts val="1200"/>
              </a:spcBef>
              <a:spcAft>
                <a:spcPts val="0"/>
              </a:spcAft>
              <a:buFont typeface="Wingdings 2"/>
              <a:buNone/>
              <a:defRPr/>
            </a:pPr>
            <a:r>
              <a:rPr lang="es-ES" sz="2400" dirty="0" smtClean="0">
                <a:latin typeface="Arial Unicode MS" pitchFamily="34" charset="-128"/>
                <a:ea typeface="Arial Unicode MS" pitchFamily="34" charset="-128"/>
                <a:cs typeface="Arial Unicode MS" pitchFamily="34" charset="-128"/>
              </a:rPr>
              <a:t>Segregación de activos</a:t>
            </a:r>
          </a:p>
        </p:txBody>
      </p:sp>
      <p:sp>
        <p:nvSpPr>
          <p:cNvPr id="5"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5.a. SCR. Mitigación de riesgos</a:t>
            </a:r>
          </a:p>
        </p:txBody>
      </p:sp>
      <p:sp>
        <p:nvSpPr>
          <p:cNvPr id="38916" name="10 Rectángulo"/>
          <p:cNvSpPr>
            <a:spLocks noChangeArrowheads="1"/>
          </p:cNvSpPr>
          <p:nvPr/>
        </p:nvSpPr>
        <p:spPr bwMode="auto">
          <a:xfrm>
            <a:off x="2214563" y="1285875"/>
            <a:ext cx="5429250" cy="707886"/>
          </a:xfrm>
          <a:prstGeom prst="rect">
            <a:avLst/>
          </a:prstGeom>
          <a:solidFill>
            <a:srgbClr val="FEF6DE"/>
          </a:solidFill>
          <a:ln w="9525">
            <a:solidFill>
              <a:srgbClr val="C00000"/>
            </a:solidFill>
            <a:miter lim="800000"/>
            <a:headEnd/>
            <a:tailEnd/>
          </a:ln>
        </p:spPr>
        <p:txBody>
          <a:bodyPr>
            <a:spAutoFit/>
          </a:bodyPr>
          <a:lstStyle/>
          <a:p>
            <a:pPr algn="ctr">
              <a:spcBef>
                <a:spcPts val="1800"/>
              </a:spcBef>
            </a:pPr>
            <a:r>
              <a:rPr lang="es-ES" sz="2000" dirty="0" smtClean="0">
                <a:latin typeface="Arial Unicode MS" pitchFamily="34" charset="-128"/>
                <a:ea typeface="Arial Unicode MS" pitchFamily="34" charset="-128"/>
                <a:cs typeface="Arial Unicode MS" pitchFamily="34" charset="-128"/>
              </a:rPr>
              <a:t>No todo mitigante de riesgos es admisible </a:t>
            </a:r>
          </a:p>
          <a:p>
            <a:pPr algn="ctr"/>
            <a:r>
              <a:rPr lang="es-ES" sz="2000" dirty="0" smtClean="0">
                <a:latin typeface="Arial Unicode MS" pitchFamily="34" charset="-128"/>
                <a:ea typeface="Arial Unicode MS" pitchFamily="34" charset="-128"/>
                <a:cs typeface="Arial Unicode MS" pitchFamily="34" charset="-128"/>
              </a:rPr>
              <a:t>para reducir el importe del SCR </a:t>
            </a:r>
            <a:r>
              <a:rPr lang="es-ES" sz="2000" u="sng" dirty="0" smtClean="0">
                <a:latin typeface="Arial Unicode MS" pitchFamily="34" charset="-128"/>
                <a:ea typeface="Arial Unicode MS" pitchFamily="34" charset="-128"/>
                <a:cs typeface="Arial Unicode MS" pitchFamily="34" charset="-128"/>
              </a:rPr>
              <a:t>estándar</a:t>
            </a:r>
            <a:endParaRPr lang="es-ES" sz="2000" u="sng"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1357313" y="1285875"/>
            <a:ext cx="7429500" cy="5214938"/>
          </a:xfrm>
          <a:prstGeom prst="rect">
            <a:avLst/>
          </a:prstGeom>
        </p:spPr>
        <p:txBody>
          <a:bodyPr>
            <a:noAutofit/>
          </a:bodyPr>
          <a:lstStyle/>
          <a:p>
            <a:pPr marL="0" algn="just" eaLnBrk="1" fontAlgn="auto" hangingPunct="1">
              <a:spcBef>
                <a:spcPts val="1800"/>
              </a:spcBef>
              <a:spcAft>
                <a:spcPts val="600"/>
              </a:spcAft>
              <a:buFont typeface="Wingdings 2"/>
              <a:buNone/>
              <a:defRPr/>
            </a:pPr>
            <a:r>
              <a:rPr lang="es-ES" sz="2000" u="sng" dirty="0" smtClean="0">
                <a:latin typeface="Arial Unicode MS" pitchFamily="34" charset="-128"/>
                <a:ea typeface="Arial Unicode MS" pitchFamily="34" charset="-128"/>
                <a:cs typeface="Arial Unicode MS" pitchFamily="34" charset="-128"/>
              </a:rPr>
              <a:t>Disposiciones generales para su admisibilidad</a:t>
            </a:r>
          </a:p>
          <a:p>
            <a:pPr marL="0" algn="just" eaLnBrk="1" fontAlgn="auto" hangingPunct="1">
              <a:spcBef>
                <a:spcPts val="1200"/>
              </a:spcBef>
              <a:spcAft>
                <a:spcPts val="600"/>
              </a:spcAft>
              <a:buFont typeface="Wingdings 2"/>
              <a:buNone/>
              <a:defRPr/>
            </a:pPr>
            <a:r>
              <a:rPr lang="es-ES" sz="1800" b="1" u="sng" dirty="0" smtClean="0">
                <a:solidFill>
                  <a:srgbClr val="C00000"/>
                </a:solidFill>
                <a:latin typeface="Arial Unicode MS" pitchFamily="34" charset="-128"/>
                <a:ea typeface="Arial Unicode MS" pitchFamily="34" charset="-128"/>
                <a:cs typeface="Arial Unicode MS" pitchFamily="34" charset="-128"/>
              </a:rPr>
              <a:t>Sólo a efectos del SCR básico </a:t>
            </a:r>
            <a:r>
              <a:rPr lang="es-ES" sz="1800" i="1" dirty="0" smtClean="0">
                <a:solidFill>
                  <a:schemeClr val="tx1"/>
                </a:solidFill>
                <a:latin typeface="Arial Unicode MS" pitchFamily="34" charset="-128"/>
                <a:ea typeface="Arial Unicode MS" pitchFamily="34" charset="-128"/>
                <a:cs typeface="Arial Unicode MS" pitchFamily="34" charset="-128"/>
              </a:rPr>
              <a:t>(se excluye el riesgo operacional)</a:t>
            </a:r>
          </a:p>
          <a:p>
            <a:pPr algn="just">
              <a:spcBef>
                <a:spcPts val="1200"/>
              </a:spcBef>
              <a:spcAft>
                <a:spcPts val="600"/>
              </a:spcAft>
              <a:defRPr/>
            </a:pPr>
            <a:r>
              <a:rPr lang="es-ES" sz="1800" dirty="0" smtClean="0">
                <a:latin typeface="Arial Unicode MS" pitchFamily="34" charset="-128"/>
                <a:ea typeface="Arial Unicode MS" pitchFamily="34" charset="-128"/>
                <a:cs typeface="Arial Unicode MS" pitchFamily="34" charset="-128"/>
              </a:rPr>
              <a:t>(a) El acuerdo contractual y la transferencia de riesgos deben ser </a:t>
            </a:r>
            <a:r>
              <a:rPr lang="es-ES" sz="1800" b="1" u="sng" dirty="0" smtClean="0">
                <a:latin typeface="Arial Unicode MS" pitchFamily="34" charset="-128"/>
                <a:ea typeface="Arial Unicode MS" pitchFamily="34" charset="-128"/>
                <a:cs typeface="Arial Unicode MS" pitchFamily="34" charset="-128"/>
              </a:rPr>
              <a:t>legalmente efectivos y ejecutables </a:t>
            </a:r>
            <a:r>
              <a:rPr lang="es-ES" sz="1800" dirty="0" smtClean="0">
                <a:latin typeface="Arial Unicode MS" pitchFamily="34" charset="-128"/>
                <a:ea typeface="Arial Unicode MS" pitchFamily="34" charset="-128"/>
                <a:cs typeface="Arial Unicode MS" pitchFamily="34" charset="-128"/>
              </a:rPr>
              <a:t>en todas las jurisdicciones que sea necesario u oportuno;</a:t>
            </a:r>
          </a:p>
          <a:p>
            <a:pPr marL="355600" algn="just">
              <a:spcAft>
                <a:spcPts val="600"/>
              </a:spcAft>
              <a:defRPr/>
            </a:pPr>
            <a:r>
              <a:rPr lang="es-ES" sz="1600" dirty="0" smtClean="0">
                <a:latin typeface="Arial Unicode MS" pitchFamily="34" charset="-128"/>
                <a:ea typeface="Arial Unicode MS" pitchFamily="34" charset="-128"/>
                <a:cs typeface="Arial Unicode MS" pitchFamily="34" charset="-128"/>
              </a:rPr>
              <a:t>Para ello se evaluará si la protección está sujeta a cualquier condición que debilite la efectividad de la transferencia del riesgo, cuya concurrencia se encuentre fuera del control del asegurador</a:t>
            </a:r>
          </a:p>
          <a:p>
            <a:pPr marL="355600" algn="just">
              <a:spcAft>
                <a:spcPts val="600"/>
              </a:spcAft>
              <a:defRPr/>
            </a:pPr>
            <a:r>
              <a:rPr lang="es-ES" sz="1600" dirty="0" smtClean="0">
                <a:latin typeface="Arial Unicode MS" pitchFamily="34" charset="-128"/>
                <a:ea typeface="Arial Unicode MS" pitchFamily="34" charset="-128"/>
                <a:cs typeface="Arial Unicode MS" pitchFamily="34" charset="-128"/>
              </a:rPr>
              <a:t>Y se verificará que no existen operaciones relacionadas que puedan debilitar la transferencia efectiva del riesgo;</a:t>
            </a:r>
          </a:p>
          <a:p>
            <a:pPr algn="just">
              <a:spcBef>
                <a:spcPts val="1800"/>
              </a:spcBef>
              <a:spcAft>
                <a:spcPts val="600"/>
              </a:spcAft>
              <a:defRPr/>
            </a:pPr>
            <a:r>
              <a:rPr lang="es-ES" sz="1800" dirty="0" smtClean="0">
                <a:latin typeface="Arial Unicode MS" pitchFamily="34" charset="-128"/>
                <a:ea typeface="Arial Unicode MS" pitchFamily="34" charset="-128"/>
                <a:cs typeface="Arial Unicode MS" pitchFamily="34" charset="-128"/>
              </a:rPr>
              <a:t>(b) El asegurador ha adoptado las </a:t>
            </a:r>
            <a:r>
              <a:rPr lang="es-ES" sz="1800" b="1" u="sng" dirty="0" smtClean="0">
                <a:latin typeface="Arial Unicode MS" pitchFamily="34" charset="-128"/>
                <a:ea typeface="Arial Unicode MS" pitchFamily="34" charset="-128"/>
                <a:cs typeface="Arial Unicode MS" pitchFamily="34" charset="-128"/>
              </a:rPr>
              <a:t>medidas precisas para asegurar </a:t>
            </a:r>
            <a:r>
              <a:rPr lang="es-ES" sz="1800" dirty="0" smtClean="0">
                <a:latin typeface="Arial Unicode MS" pitchFamily="34" charset="-128"/>
                <a:ea typeface="Arial Unicode MS" pitchFamily="34" charset="-128"/>
                <a:cs typeface="Arial Unicode MS" pitchFamily="34" charset="-128"/>
              </a:rPr>
              <a:t>la efectividad del acuerdo y tratar los riesgos derivados del mitigante; </a:t>
            </a:r>
          </a:p>
          <a:p>
            <a:pPr algn="just">
              <a:spcBef>
                <a:spcPts val="1200"/>
              </a:spcBef>
              <a:spcAft>
                <a:spcPts val="600"/>
              </a:spcAft>
              <a:defRPr/>
            </a:pPr>
            <a:r>
              <a:rPr lang="es-ES" sz="1800" dirty="0" smtClean="0">
                <a:latin typeface="Arial Unicode MS" pitchFamily="34" charset="-128"/>
                <a:ea typeface="Arial Unicode MS" pitchFamily="34" charset="-128"/>
                <a:cs typeface="Arial Unicode MS" pitchFamily="34" charset="-128"/>
              </a:rPr>
              <a:t>(c) El asegurador es capaz de </a:t>
            </a:r>
            <a:r>
              <a:rPr lang="es-ES" sz="1800" b="1" u="sng" dirty="0" smtClean="0">
                <a:latin typeface="Arial Unicode MS" pitchFamily="34" charset="-128"/>
                <a:ea typeface="Arial Unicode MS" pitchFamily="34" charset="-128"/>
                <a:cs typeface="Arial Unicode MS" pitchFamily="34" charset="-128"/>
              </a:rPr>
              <a:t>vigilar</a:t>
            </a:r>
            <a:r>
              <a:rPr lang="es-ES" sz="1800" dirty="0" smtClean="0">
                <a:latin typeface="Arial Unicode MS" pitchFamily="34" charset="-128"/>
                <a:ea typeface="Arial Unicode MS" pitchFamily="34" charset="-128"/>
                <a:cs typeface="Arial Unicode MS" pitchFamily="34" charset="-128"/>
              </a:rPr>
              <a:t> la efectividad del acuerdo y sus riesgos asociados de forma continuada;</a:t>
            </a:r>
          </a:p>
        </p:txBody>
      </p:sp>
      <p:sp>
        <p:nvSpPr>
          <p:cNvPr id="4"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5.b.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1214414" y="1428736"/>
            <a:ext cx="7429500" cy="4572032"/>
          </a:xfrm>
          <a:prstGeom prst="rect">
            <a:avLst/>
          </a:prstGeom>
        </p:spPr>
        <p:txBody>
          <a:bodyPr>
            <a:noAutofit/>
          </a:bodyPr>
          <a:lstStyle/>
          <a:p>
            <a:pPr marL="0" eaLnBrk="1" fontAlgn="auto" hangingPunct="1">
              <a:spcBef>
                <a:spcPts val="1800"/>
              </a:spcBef>
              <a:spcAft>
                <a:spcPts val="600"/>
              </a:spcAft>
              <a:buFont typeface="Wingdings 2"/>
              <a:buNone/>
              <a:defRPr/>
            </a:pPr>
            <a:r>
              <a:rPr lang="es-ES" sz="2000" u="sng" dirty="0" smtClean="0">
                <a:latin typeface="Arial Unicode MS" pitchFamily="34" charset="-128"/>
                <a:ea typeface="Arial Unicode MS" pitchFamily="34" charset="-128"/>
                <a:cs typeface="Arial Unicode MS" pitchFamily="34" charset="-128"/>
              </a:rPr>
              <a:t>Disposiciones generales para su admisibilidad</a:t>
            </a:r>
          </a:p>
          <a:p>
            <a:pPr>
              <a:spcBef>
                <a:spcPts val="1800"/>
              </a:spcBef>
              <a:spcAft>
                <a:spcPts val="600"/>
              </a:spcAft>
              <a:defRPr/>
            </a:pPr>
            <a:r>
              <a:rPr lang="es-ES" sz="1800" dirty="0" smtClean="0">
                <a:latin typeface="Arial Unicode MS" pitchFamily="34" charset="-128"/>
                <a:ea typeface="Arial Unicode MS" pitchFamily="34" charset="-128"/>
                <a:cs typeface="Arial Unicode MS" pitchFamily="34" charset="-128"/>
              </a:rPr>
              <a:t>(d) En caso de fallido, insolvencia o bancarrota de una contraparte o de cualquier otro evento cubierto en el contrato de protección, el asegurador tiene </a:t>
            </a:r>
            <a:r>
              <a:rPr lang="es-ES" sz="1800" b="1" u="sng" dirty="0" smtClean="0">
                <a:latin typeface="Arial Unicode MS" pitchFamily="34" charset="-128"/>
                <a:ea typeface="Arial Unicode MS" pitchFamily="34" charset="-128"/>
                <a:cs typeface="Arial Unicode MS" pitchFamily="34" charset="-128"/>
              </a:rPr>
              <a:t>una reclamación directa </a:t>
            </a:r>
            <a:r>
              <a:rPr lang="es-ES" sz="1800" dirty="0" smtClean="0">
                <a:latin typeface="Arial Unicode MS" pitchFamily="34" charset="-128"/>
                <a:ea typeface="Arial Unicode MS" pitchFamily="34" charset="-128"/>
                <a:cs typeface="Arial Unicode MS" pitchFamily="34" charset="-128"/>
              </a:rPr>
              <a:t>por razón de dicha contraparte;</a:t>
            </a:r>
          </a:p>
          <a:p>
            <a:pPr>
              <a:spcBef>
                <a:spcPts val="1200"/>
              </a:spcBef>
              <a:spcAft>
                <a:spcPts val="600"/>
              </a:spcAft>
              <a:defRPr/>
            </a:pPr>
            <a:r>
              <a:rPr lang="es-ES" sz="1800" dirty="0" smtClean="0">
                <a:latin typeface="Arial Unicode MS" pitchFamily="34" charset="-128"/>
                <a:ea typeface="Arial Unicode MS" pitchFamily="34" charset="-128"/>
                <a:cs typeface="Arial Unicode MS" pitchFamily="34" charset="-128"/>
              </a:rPr>
              <a:t>(e) </a:t>
            </a:r>
            <a:r>
              <a:rPr lang="es-ES" sz="1800" b="1" u="sng" dirty="0" smtClean="0">
                <a:latin typeface="Arial Unicode MS" pitchFamily="34" charset="-128"/>
                <a:ea typeface="Arial Unicode MS" pitchFamily="34" charset="-128"/>
                <a:cs typeface="Arial Unicode MS" pitchFamily="34" charset="-128"/>
              </a:rPr>
              <a:t>No debe producirse doble cómputo </a:t>
            </a:r>
            <a:r>
              <a:rPr lang="es-ES" sz="1800" dirty="0" smtClean="0">
                <a:latin typeface="Arial Unicode MS" pitchFamily="34" charset="-128"/>
                <a:ea typeface="Arial Unicode MS" pitchFamily="34" charset="-128"/>
                <a:cs typeface="Arial Unicode MS" pitchFamily="34" charset="-128"/>
              </a:rPr>
              <a:t>al evaluar el impacto del mitigante en los fondos propios, en el cálculo del SCR (o dentro del cálculo del SCR);</a:t>
            </a:r>
          </a:p>
          <a:p>
            <a:pPr>
              <a:spcBef>
                <a:spcPts val="3000"/>
              </a:spcBef>
              <a:spcAft>
                <a:spcPts val="600"/>
              </a:spcAft>
              <a:buNone/>
              <a:defRPr/>
            </a:pPr>
            <a:r>
              <a:rPr lang="es-ES" sz="1800" i="1" u="sng" dirty="0" smtClean="0">
                <a:latin typeface="Arial Unicode MS" pitchFamily="34" charset="-128"/>
                <a:ea typeface="Arial Unicode MS" pitchFamily="34" charset="-128"/>
                <a:cs typeface="Arial Unicode MS" pitchFamily="34" charset="-128"/>
              </a:rPr>
              <a:t>Artículo 101(5) de la directiva de nivel 1</a:t>
            </a:r>
          </a:p>
          <a:p>
            <a:pPr indent="-9525">
              <a:spcBef>
                <a:spcPts val="0"/>
              </a:spcBef>
              <a:spcAft>
                <a:spcPts val="600"/>
              </a:spcAft>
              <a:buNone/>
              <a:defRPr/>
            </a:pPr>
            <a:r>
              <a:rPr lang="es-ES" sz="1800" i="1" dirty="0" smtClean="0">
                <a:latin typeface="Arial Unicode MS" pitchFamily="34" charset="-128"/>
                <a:ea typeface="Arial Unicode MS" pitchFamily="34" charset="-128"/>
                <a:cs typeface="Arial Unicode MS" pitchFamily="34" charset="-128"/>
              </a:rPr>
              <a:t>El riesgo de crédito (contraparte) y cualquier otro riesgo derivado del uso de la técnica de mitigación se reflejan apropiadamente en el SCR </a:t>
            </a:r>
            <a:endParaRPr lang="es-ES" sz="1800" i="1" dirty="0">
              <a:latin typeface="Arial Unicode MS" pitchFamily="34" charset="-128"/>
              <a:ea typeface="Arial Unicode MS" pitchFamily="34" charset="-128"/>
              <a:cs typeface="Arial Unicode MS" pitchFamily="34" charset="-128"/>
            </a:endParaRPr>
          </a:p>
        </p:txBody>
      </p:sp>
      <p:sp>
        <p:nvSpPr>
          <p:cNvPr id="4"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5.c.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1357313" y="857250"/>
            <a:ext cx="7429500" cy="1357313"/>
          </a:xfrm>
          <a:prstGeom prst="rect">
            <a:avLst/>
          </a:prstGeom>
          <a:solidFill>
            <a:schemeClr val="accent2">
              <a:lumMod val="20000"/>
              <a:lumOff val="80000"/>
            </a:schemeClr>
          </a:solidFill>
          <a:ln w="12700">
            <a:solidFill>
              <a:srgbClr val="C00000"/>
            </a:solidFill>
          </a:ln>
        </p:spPr>
        <p:txBody>
          <a:bodyPr>
            <a:noAutofit/>
          </a:bodyPr>
          <a:lstStyle/>
          <a:p>
            <a:pPr algn="just">
              <a:defRPr/>
            </a:pPr>
            <a:r>
              <a:rPr lang="es-ES" sz="1400" dirty="0" smtClean="0">
                <a:latin typeface="Arial Unicode MS" pitchFamily="34" charset="-128"/>
                <a:ea typeface="Arial Unicode MS" pitchFamily="34" charset="-128"/>
                <a:cs typeface="Arial Unicode MS" pitchFamily="34" charset="-128"/>
              </a:rPr>
              <a:t>Sólo los mitigantes que provean </a:t>
            </a:r>
            <a:r>
              <a:rPr lang="es-ES" sz="1400" b="1" u="sng" dirty="0" smtClean="0">
                <a:latin typeface="Arial Unicode MS" pitchFamily="34" charset="-128"/>
                <a:ea typeface="Arial Unicode MS" pitchFamily="34" charset="-128"/>
                <a:cs typeface="Arial Unicode MS" pitchFamily="34" charset="-128"/>
              </a:rPr>
              <a:t>cobertura al menos durante los próximos doce meses </a:t>
            </a:r>
            <a:r>
              <a:rPr lang="es-ES" sz="1400" dirty="0" smtClean="0">
                <a:latin typeface="Arial Unicode MS" pitchFamily="34" charset="-128"/>
                <a:ea typeface="Arial Unicode MS" pitchFamily="34" charset="-128"/>
                <a:cs typeface="Arial Unicode MS" pitchFamily="34" charset="-128"/>
              </a:rPr>
              <a:t>serán considerados en su totalidad en el cálculo del SCR Básico. </a:t>
            </a:r>
          </a:p>
          <a:p>
            <a:pPr algn="just">
              <a:spcBef>
                <a:spcPts val="1800"/>
              </a:spcBef>
              <a:defRPr/>
            </a:pPr>
            <a:r>
              <a:rPr lang="es-ES" sz="1400" dirty="0" smtClean="0">
                <a:latin typeface="Arial Unicode MS" pitchFamily="34" charset="-128"/>
                <a:ea typeface="Arial Unicode MS" pitchFamily="34" charset="-128"/>
                <a:cs typeface="Arial Unicode MS" pitchFamily="34" charset="-128"/>
              </a:rPr>
              <a:t>Si el mitigante está </a:t>
            </a:r>
            <a:r>
              <a:rPr lang="es-ES" sz="1400" b="1" u="sng" dirty="0" smtClean="0">
                <a:latin typeface="Arial Unicode MS" pitchFamily="34" charset="-128"/>
                <a:ea typeface="Arial Unicode MS" pitchFamily="34" charset="-128"/>
                <a:cs typeface="Arial Unicode MS" pitchFamily="34" charset="-128"/>
              </a:rPr>
              <a:t>en vigor menos de doce meses</a:t>
            </a:r>
            <a:r>
              <a:rPr lang="es-ES" sz="1400" dirty="0" smtClean="0">
                <a:latin typeface="Arial Unicode MS" pitchFamily="34" charset="-128"/>
                <a:ea typeface="Arial Unicode MS" pitchFamily="34" charset="-128"/>
                <a:cs typeface="Arial Unicode MS" pitchFamily="34" charset="-128"/>
              </a:rPr>
              <a:t>, su efecto se considerará en la proporción correspondiente (según la duración del mitigante, o la duración del riesgo cubierto - si es menor que la duración del mitigante).</a:t>
            </a:r>
          </a:p>
        </p:txBody>
      </p:sp>
      <p:sp>
        <p:nvSpPr>
          <p:cNvPr id="41989" name="5 Rectángulo"/>
          <p:cNvSpPr>
            <a:spLocks noChangeArrowheads="1"/>
          </p:cNvSpPr>
          <p:nvPr/>
        </p:nvSpPr>
        <p:spPr bwMode="auto">
          <a:xfrm>
            <a:off x="1357313" y="2278063"/>
            <a:ext cx="7429500" cy="4508927"/>
          </a:xfrm>
          <a:prstGeom prst="rect">
            <a:avLst/>
          </a:prstGeom>
          <a:noFill/>
          <a:ln w="9525">
            <a:solidFill>
              <a:schemeClr val="tx1"/>
            </a:solidFill>
            <a:prstDash val="dash"/>
            <a:miter lim="800000"/>
            <a:headEnd/>
            <a:tailEnd/>
          </a:ln>
        </p:spPr>
        <p:txBody>
          <a:bodyPr>
            <a:spAutoFit/>
          </a:bodyPr>
          <a:lstStyle/>
          <a:p>
            <a:pPr algn="just">
              <a:spcBef>
                <a:spcPts val="600"/>
              </a:spcBef>
            </a:pPr>
            <a:r>
              <a:rPr lang="es-ES" sz="1400" dirty="0" smtClean="0">
                <a:latin typeface="Arial Unicode MS" pitchFamily="34" charset="-128"/>
                <a:ea typeface="Arial Unicode MS" pitchFamily="34" charset="-128"/>
                <a:cs typeface="Arial Unicode MS" pitchFamily="34" charset="-128"/>
              </a:rPr>
              <a:t>No obstante, cuando un mitigante esté en vigor menos de doce meses pero a su término el asegurador tiene la </a:t>
            </a:r>
            <a:r>
              <a:rPr lang="es-ES" sz="1400" b="1" u="sng" dirty="0" smtClean="0">
                <a:latin typeface="Arial Unicode MS" pitchFamily="34" charset="-128"/>
                <a:ea typeface="Arial Unicode MS" pitchFamily="34" charset="-128"/>
                <a:cs typeface="Arial Unicode MS" pitchFamily="34" charset="-128"/>
              </a:rPr>
              <a:t>intención de reemplazarlo por un mitigante similar</a:t>
            </a:r>
            <a:r>
              <a:rPr lang="es-ES" sz="1400" dirty="0" smtClean="0">
                <a:latin typeface="Arial Unicode MS" pitchFamily="34" charset="-128"/>
                <a:ea typeface="Arial Unicode MS" pitchFamily="34" charset="-128"/>
                <a:cs typeface="Arial Unicode MS" pitchFamily="34" charset="-128"/>
              </a:rPr>
              <a:t>, el efecto mitigante podrá ser considerado en su totalidad si:  </a:t>
            </a:r>
            <a:endParaRPr lang="es-ES" sz="1400" dirty="0">
              <a:latin typeface="Arial Unicode MS" pitchFamily="34" charset="-128"/>
              <a:ea typeface="Arial Unicode MS" pitchFamily="34" charset="-128"/>
              <a:cs typeface="Arial Unicode MS" pitchFamily="34" charset="-128"/>
            </a:endParaRPr>
          </a:p>
          <a:p>
            <a:pPr algn="just">
              <a:spcBef>
                <a:spcPts val="600"/>
              </a:spcBef>
            </a:pPr>
            <a:r>
              <a:rPr lang="es-ES" sz="1400" dirty="0" smtClean="0">
                <a:latin typeface="Arial Unicode MS" pitchFamily="34" charset="-128"/>
                <a:ea typeface="Arial Unicode MS" pitchFamily="34" charset="-128"/>
                <a:cs typeface="Arial Unicode MS" pitchFamily="34" charset="-128"/>
              </a:rPr>
              <a:t>(a) El asegurador tiene una política escrita sobre dicho reemplazamiento;</a:t>
            </a:r>
          </a:p>
          <a:p>
            <a:pPr algn="just">
              <a:spcBef>
                <a:spcPts val="600"/>
              </a:spcBef>
            </a:pPr>
            <a:r>
              <a:rPr lang="es-ES" sz="1400" dirty="0" smtClean="0">
                <a:latin typeface="Arial Unicode MS" pitchFamily="34" charset="-128"/>
                <a:ea typeface="Arial Unicode MS" pitchFamily="34" charset="-128"/>
                <a:cs typeface="Arial Unicode MS" pitchFamily="34" charset="-128"/>
              </a:rPr>
              <a:t>(b) El reemplazamiento no tiene lugar con una frecuencia mayor de </a:t>
            </a:r>
            <a:r>
              <a:rPr lang="es-ES" sz="1400" u="sng" dirty="0" smtClean="0">
                <a:latin typeface="Arial Unicode MS" pitchFamily="34" charset="-128"/>
                <a:ea typeface="Arial Unicode MS" pitchFamily="34" charset="-128"/>
                <a:cs typeface="Arial Unicode MS" pitchFamily="34" charset="-128"/>
              </a:rPr>
              <a:t>tres meses</a:t>
            </a:r>
            <a:r>
              <a:rPr lang="es-ES" sz="1400" dirty="0" smtClean="0">
                <a:latin typeface="Arial Unicode MS" pitchFamily="34" charset="-128"/>
                <a:ea typeface="Arial Unicode MS" pitchFamily="34" charset="-128"/>
                <a:cs typeface="Arial Unicode MS" pitchFamily="34" charset="-128"/>
              </a:rPr>
              <a:t>;</a:t>
            </a:r>
          </a:p>
          <a:p>
            <a:pPr algn="just">
              <a:spcBef>
                <a:spcPts val="600"/>
              </a:spcBef>
            </a:pPr>
            <a:r>
              <a:rPr lang="es-ES" sz="1400" dirty="0" smtClean="0">
                <a:latin typeface="Arial Unicode MS" pitchFamily="34" charset="-128"/>
                <a:ea typeface="Arial Unicode MS" pitchFamily="34" charset="-128"/>
                <a:cs typeface="Arial Unicode MS" pitchFamily="34" charset="-128"/>
              </a:rPr>
              <a:t>(c) La renovación no está condicionada a ningún evento futuro ajeno al control del asegurador. Si estuviera condicionada a un evento futuro bajo control del asegurador, tales condiciones estarán claramente documentadas en la política de reemplazo citada en (a);</a:t>
            </a:r>
          </a:p>
          <a:p>
            <a:pPr algn="just">
              <a:spcBef>
                <a:spcPts val="600"/>
              </a:spcBef>
            </a:pPr>
            <a:r>
              <a:rPr lang="es-ES" sz="1400" dirty="0" smtClean="0">
                <a:latin typeface="Arial Unicode MS" pitchFamily="34" charset="-128"/>
                <a:ea typeface="Arial Unicode MS" pitchFamily="34" charset="-128"/>
                <a:cs typeface="Arial Unicode MS" pitchFamily="34" charset="-128"/>
              </a:rPr>
              <a:t>(d) La renovación del mitigante será realista y consistente con la estrategia y prácticas de negocio actuales del asegurador. El asegurador debe ser capaz de verificar que la renovación es realista mediante comparación entre las renovaciones previstas y las renovaciones efectuadas con anterioridad;</a:t>
            </a:r>
            <a:endParaRPr lang="es-ES" sz="1400" dirty="0">
              <a:latin typeface="Arial Unicode MS" pitchFamily="34" charset="-128"/>
              <a:ea typeface="Arial Unicode MS" pitchFamily="34" charset="-128"/>
              <a:cs typeface="Arial Unicode MS" pitchFamily="34" charset="-128"/>
            </a:endParaRPr>
          </a:p>
          <a:p>
            <a:pPr algn="just">
              <a:spcBef>
                <a:spcPts val="600"/>
              </a:spcBef>
            </a:pPr>
            <a:r>
              <a:rPr lang="es-ES" sz="1400" dirty="0" smtClean="0">
                <a:latin typeface="Arial Unicode MS" pitchFamily="34" charset="-128"/>
                <a:ea typeface="Arial Unicode MS" pitchFamily="34" charset="-128"/>
                <a:cs typeface="Arial Unicode MS" pitchFamily="34" charset="-128"/>
              </a:rPr>
              <a:t>(e) El riesgo de que el mitigante no sea renovado a causa de una falta de liquidez del mercado financiero correspondiente, no es material;</a:t>
            </a:r>
            <a:endParaRPr lang="es-ES" sz="1400" dirty="0">
              <a:latin typeface="Arial Unicode MS" pitchFamily="34" charset="-128"/>
              <a:ea typeface="Arial Unicode MS" pitchFamily="34" charset="-128"/>
              <a:cs typeface="Arial Unicode MS" pitchFamily="34" charset="-128"/>
            </a:endParaRPr>
          </a:p>
          <a:p>
            <a:pPr algn="just">
              <a:spcBef>
                <a:spcPts val="600"/>
              </a:spcBef>
            </a:pPr>
            <a:r>
              <a:rPr lang="es-ES" sz="1400" dirty="0" smtClean="0">
                <a:latin typeface="Arial Unicode MS" pitchFamily="34" charset="-128"/>
                <a:ea typeface="Arial Unicode MS" pitchFamily="34" charset="-128"/>
                <a:cs typeface="Arial Unicode MS" pitchFamily="34" charset="-128"/>
              </a:rPr>
              <a:t>(f) El riesgo de que el coste de renovación del mitigante se incremente durante los doce meses siguientes está capturado en el SCR; </a:t>
            </a:r>
            <a:endParaRPr lang="es-ES" sz="1400" dirty="0">
              <a:latin typeface="Arial Unicode MS" pitchFamily="34" charset="-128"/>
              <a:ea typeface="Arial Unicode MS" pitchFamily="34" charset="-128"/>
              <a:cs typeface="Arial Unicode MS" pitchFamily="34" charset="-128"/>
            </a:endParaRPr>
          </a:p>
          <a:p>
            <a:pPr algn="just">
              <a:spcBef>
                <a:spcPts val="600"/>
              </a:spcBef>
            </a:pPr>
            <a:r>
              <a:rPr lang="es-ES" sz="1400" dirty="0" smtClean="0">
                <a:latin typeface="Arial Unicode MS" pitchFamily="34" charset="-128"/>
                <a:ea typeface="Arial Unicode MS" pitchFamily="34" charset="-128"/>
                <a:cs typeface="Arial Unicode MS" pitchFamily="34" charset="-128"/>
              </a:rPr>
              <a:t>(g) El reemplazamiento del mitigante no es contrario a los requisitos exigidos en relación con las acciones futuras de gestión</a:t>
            </a:r>
            <a:endParaRPr lang="es-ES" sz="1400" dirty="0">
              <a:latin typeface="Arial Unicode MS" pitchFamily="34" charset="-128"/>
              <a:ea typeface="Arial Unicode MS" pitchFamily="34" charset="-128"/>
              <a:cs typeface="Arial Unicode MS" pitchFamily="34" charset="-128"/>
            </a:endParaRPr>
          </a:p>
        </p:txBody>
      </p:sp>
      <p:sp>
        <p:nvSpPr>
          <p:cNvPr id="6" name="5 Rectángulo"/>
          <p:cNvSpPr/>
          <p:nvPr/>
        </p:nvSpPr>
        <p:spPr>
          <a:xfrm>
            <a:off x="0" y="4214818"/>
            <a:ext cx="1133452" cy="646331"/>
          </a:xfrm>
          <a:prstGeom prst="rect">
            <a:avLst/>
          </a:prstGeom>
        </p:spPr>
        <p:txBody>
          <a:bodyPr wrap="square">
            <a:spAutoFit/>
          </a:bodyPr>
          <a:lstStyle/>
          <a:p>
            <a:pPr algn="ctr">
              <a:defRPr/>
            </a:pPr>
            <a:r>
              <a:rPr lang="es-ES" sz="1200" i="1" dirty="0" smtClean="0">
                <a:solidFill>
                  <a:srgbClr val="C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Rolling hedging programs</a:t>
            </a:r>
            <a:endParaRPr lang="es-ES" sz="1200" i="1" dirty="0">
              <a:solidFill>
                <a:srgbClr val="C00000"/>
              </a:solidFill>
              <a:effectLst>
                <a:outerShdw blurRad="38100" dist="38100" dir="2700000" algn="tl">
                  <a:srgbClr val="000000">
                    <a:alpha val="43137"/>
                  </a:srgbClr>
                </a:outerShdw>
              </a:effectLst>
            </a:endParaRPr>
          </a:p>
        </p:txBody>
      </p:sp>
      <p:cxnSp>
        <p:nvCxnSpPr>
          <p:cNvPr id="8" name="7 Conector recto de flecha"/>
          <p:cNvCxnSpPr/>
          <p:nvPr/>
        </p:nvCxnSpPr>
        <p:spPr>
          <a:xfrm>
            <a:off x="1000100" y="4643446"/>
            <a:ext cx="285752"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5.d.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wipe(up)">
                                      <p:cBhvr>
                                        <p:cTn id="7" dur="2000"/>
                                        <p:tgtEl>
                                          <p:spTgt spid="41989"/>
                                        </p:tgtEl>
                                      </p:cBhvr>
                                    </p:animEffect>
                                  </p:childTnLst>
                                </p:cTn>
                              </p:par>
                              <p:par>
                                <p:cTn id="8" presetID="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0-#ppt_w/2"/>
                                          </p:val>
                                        </p:tav>
                                        <p:tav tm="100000">
                                          <p:val>
                                            <p:strVal val="#ppt_x"/>
                                          </p:val>
                                        </p:tav>
                                      </p:tavLst>
                                    </p:anim>
                                    <p:anim calcmode="lin" valueType="num">
                                      <p:cBhvr additive="base">
                                        <p:cTn id="11" dur="1000" fill="hold"/>
                                        <p:tgtEl>
                                          <p:spTgt spid="6"/>
                                        </p:tgtEl>
                                        <p:attrNameLst>
                                          <p:attrName>ppt_y</p:attrName>
                                        </p:attrNameLst>
                                      </p:cBhvr>
                                      <p:tavLst>
                                        <p:tav tm="0">
                                          <p:val>
                                            <p:strVal val="#ppt_y"/>
                                          </p:val>
                                        </p:tav>
                                        <p:tav tm="100000">
                                          <p:val>
                                            <p:strVal val="#ppt_y"/>
                                          </p:val>
                                        </p:tav>
                                      </p:tavLst>
                                    </p:anim>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2 Rectángulo"/>
          <p:cNvSpPr>
            <a:spLocks noChangeArrowheads="1"/>
          </p:cNvSpPr>
          <p:nvPr/>
        </p:nvSpPr>
        <p:spPr bwMode="auto">
          <a:xfrm>
            <a:off x="1214414" y="1142984"/>
            <a:ext cx="7429500" cy="4140200"/>
          </a:xfrm>
          <a:prstGeom prst="rect">
            <a:avLst/>
          </a:prstGeom>
          <a:noFill/>
          <a:ln w="9525">
            <a:noFill/>
            <a:miter lim="800000"/>
            <a:headEnd/>
            <a:tailEnd/>
          </a:ln>
        </p:spPr>
        <p:txBody>
          <a:bodyPr>
            <a:spAutoFit/>
          </a:bodyPr>
          <a:lstStyle/>
          <a:p>
            <a:pPr algn="just">
              <a:spcBef>
                <a:spcPts val="1800"/>
              </a:spcBef>
            </a:pPr>
            <a:r>
              <a:rPr lang="es-ES" sz="2000" u="sng" dirty="0" smtClean="0"/>
              <a:t>Efectividad en la transferencia de riesgos</a:t>
            </a:r>
          </a:p>
          <a:p>
            <a:pPr algn="just">
              <a:spcBef>
                <a:spcPts val="1800"/>
              </a:spcBef>
            </a:pPr>
            <a:r>
              <a:rPr lang="es-ES" dirty="0" smtClean="0"/>
              <a:t>El acuerdo contractual asegurará que la protección del mitigante y la transferencia del riesgo está </a:t>
            </a:r>
            <a:r>
              <a:rPr lang="es-ES" b="1" dirty="0" smtClean="0"/>
              <a:t>claramente definida </a:t>
            </a:r>
            <a:r>
              <a:rPr lang="es-ES" dirty="0" smtClean="0"/>
              <a:t>y es </a:t>
            </a:r>
            <a:r>
              <a:rPr lang="es-ES" b="1" dirty="0" smtClean="0"/>
              <a:t>incontrovertible</a:t>
            </a:r>
            <a:endParaRPr lang="es-ES" dirty="0"/>
          </a:p>
          <a:p>
            <a:pPr algn="just">
              <a:spcBef>
                <a:spcPts val="1800"/>
              </a:spcBef>
            </a:pPr>
            <a:r>
              <a:rPr lang="es-ES" dirty="0" smtClean="0"/>
              <a:t>El acuerdo contractual no resultará en la creación de </a:t>
            </a:r>
            <a:r>
              <a:rPr lang="es-ES" b="1" dirty="0" smtClean="0"/>
              <a:t>nuevos riesgos</a:t>
            </a:r>
            <a:r>
              <a:rPr lang="es-ES" dirty="0" smtClean="0"/>
              <a:t>, salvo que los mismos estén adecuadamente capturados en el SCR básico.</a:t>
            </a:r>
          </a:p>
          <a:p>
            <a:pPr algn="just">
              <a:spcBef>
                <a:spcPts val="1800"/>
              </a:spcBef>
            </a:pPr>
            <a:r>
              <a:rPr lang="es-ES" dirty="0" smtClean="0"/>
              <a:t>Cuando el </a:t>
            </a:r>
            <a:r>
              <a:rPr lang="es-ES" b="1" dirty="0" smtClean="0"/>
              <a:t>riesgo de base sea material</a:t>
            </a:r>
            <a:r>
              <a:rPr lang="es-ES" dirty="0" smtClean="0"/>
              <a:t>, el asegurador no considerará el mitigante, </a:t>
            </a:r>
            <a:r>
              <a:rPr lang="es-ES" i="1" dirty="0" smtClean="0"/>
              <a:t>salvo que se dicten disposiciones vinculantes de nivel 3 (ITS) especificando los métodos, hipótesis y parámetros estándar precisos para cuantificar el tratamiento del riesgo de base en el cálculo del SCR </a:t>
            </a:r>
            <a:r>
              <a:rPr lang="es-ES" sz="1400" dirty="0" smtClean="0"/>
              <a:t>(inciso final párrafo redactado de forma diferente a febrero 2011)</a:t>
            </a:r>
            <a:r>
              <a:rPr lang="es-ES" dirty="0" smtClean="0"/>
              <a:t>;	</a:t>
            </a:r>
            <a:endParaRPr lang="es-ES" dirty="0"/>
          </a:p>
        </p:txBody>
      </p:sp>
      <p:sp>
        <p:nvSpPr>
          <p:cNvPr id="43012" name="3 Rectángulo"/>
          <p:cNvSpPr>
            <a:spLocks noChangeArrowheads="1"/>
          </p:cNvSpPr>
          <p:nvPr/>
        </p:nvSpPr>
        <p:spPr bwMode="auto">
          <a:xfrm>
            <a:off x="1285851" y="5500671"/>
            <a:ext cx="7215188" cy="830263"/>
          </a:xfrm>
          <a:prstGeom prst="rect">
            <a:avLst/>
          </a:prstGeom>
          <a:noFill/>
          <a:ln w="9525">
            <a:noFill/>
            <a:miter lim="800000"/>
            <a:headEnd/>
            <a:tailEnd/>
          </a:ln>
        </p:spPr>
        <p:txBody>
          <a:bodyPr>
            <a:spAutoFit/>
          </a:bodyPr>
          <a:lstStyle/>
          <a:p>
            <a:r>
              <a:rPr lang="es-ES" sz="1600" i="1" dirty="0" smtClean="0"/>
              <a:t>'</a:t>
            </a:r>
            <a:r>
              <a:rPr lang="es-ES" sz="1600" i="1" dirty="0" err="1" smtClean="0"/>
              <a:t>basis</a:t>
            </a:r>
            <a:r>
              <a:rPr lang="es-ES" sz="1600" i="1" dirty="0" smtClean="0"/>
              <a:t> risk'  es el riesgo resultante de una situación en la que la exposición cubierta por un mitigante no se corresponde (exactamente) con el riesgo  al que está expuesto el (re)asegurador</a:t>
            </a:r>
            <a:endParaRPr lang="es-ES" sz="1600" i="1" dirty="0"/>
          </a:p>
        </p:txBody>
      </p:sp>
      <p:cxnSp>
        <p:nvCxnSpPr>
          <p:cNvPr id="6" name="5 Conector recto"/>
          <p:cNvCxnSpPr/>
          <p:nvPr/>
        </p:nvCxnSpPr>
        <p:spPr>
          <a:xfrm>
            <a:off x="1285851" y="5429234"/>
            <a:ext cx="7286625" cy="158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5.e.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2 Rectángulo"/>
          <p:cNvSpPr>
            <a:spLocks noChangeArrowheads="1"/>
          </p:cNvSpPr>
          <p:nvPr/>
        </p:nvSpPr>
        <p:spPr bwMode="auto">
          <a:xfrm>
            <a:off x="1285852" y="1142984"/>
            <a:ext cx="7358062" cy="4708981"/>
          </a:xfrm>
          <a:prstGeom prst="rect">
            <a:avLst/>
          </a:prstGeom>
          <a:noFill/>
          <a:ln w="9525">
            <a:noFill/>
            <a:miter lim="800000"/>
            <a:headEnd/>
            <a:tailEnd/>
          </a:ln>
        </p:spPr>
        <p:txBody>
          <a:bodyPr>
            <a:spAutoFit/>
          </a:bodyPr>
          <a:lstStyle/>
          <a:p>
            <a:pPr algn="just">
              <a:spcBef>
                <a:spcPts val="1200"/>
              </a:spcBef>
            </a:pPr>
            <a:r>
              <a:rPr lang="es-ES" u="sng" dirty="0" smtClean="0"/>
              <a:t>Normas específicas de los mitigantes de riesgos aseguradores (reaseguro y SPVs)</a:t>
            </a:r>
          </a:p>
          <a:p>
            <a:pPr algn="just">
              <a:spcBef>
                <a:spcPts val="1200"/>
              </a:spcBef>
            </a:pPr>
            <a:r>
              <a:rPr lang="es-ES" sz="1600" dirty="0" smtClean="0"/>
              <a:t>El reasegurador debe cumplir el SCR si está sometido a Solvencia II </a:t>
            </a:r>
          </a:p>
          <a:p>
            <a:pPr algn="just"/>
            <a:r>
              <a:rPr lang="es-ES" sz="1600" dirty="0" smtClean="0"/>
              <a:t>o cumplir su requisito de solvencia si es jurisdicción equivalente bajo artº 172</a:t>
            </a:r>
          </a:p>
          <a:p>
            <a:pPr algn="just"/>
            <a:r>
              <a:rPr lang="es-ES" sz="1600" dirty="0" smtClean="0"/>
              <a:t>o tener una calidad crediticia 3 o superior (aprox. BBB  o superior) (*)</a:t>
            </a:r>
          </a:p>
          <a:p>
            <a:pPr algn="just">
              <a:spcBef>
                <a:spcPts val="1200"/>
              </a:spcBef>
            </a:pPr>
            <a:r>
              <a:rPr lang="es-ES" sz="1600" dirty="0" smtClean="0"/>
              <a:t>En caso de pérdida de calidad crediticia del reasegurador </a:t>
            </a:r>
            <a:r>
              <a:rPr lang="es-ES" sz="1600" b="1" u="sng" dirty="0" smtClean="0">
                <a:solidFill>
                  <a:srgbClr val="C00000"/>
                </a:solidFill>
              </a:rPr>
              <a:t>con posterioridad</a:t>
            </a:r>
            <a:r>
              <a:rPr lang="es-ES" sz="1600" dirty="0" smtClean="0"/>
              <a:t> a formalizar el contrato de reaseguro, es posible admitir el </a:t>
            </a:r>
            <a:r>
              <a:rPr lang="es-ES" sz="1600" b="1" u="sng" dirty="0" smtClean="0"/>
              <a:t>cómputo parcial del reaseguro en el cálculo del SCR</a:t>
            </a:r>
            <a:r>
              <a:rPr lang="es-ES" sz="1600" dirty="0" smtClean="0"/>
              <a:t> (según el % de cobertura del SCR) siempre que se haya remitido un plan realista de recuperación al supervisor competente y se prevea volver a cubrir el SCR en los plazos establecidos en el artº 138 de la directiva de nivel 1</a:t>
            </a:r>
            <a:endParaRPr lang="es-ES" sz="1400" i="1" dirty="0" smtClean="0"/>
          </a:p>
          <a:p>
            <a:pPr algn="just">
              <a:spcBef>
                <a:spcPts val="1200"/>
              </a:spcBef>
            </a:pPr>
            <a:r>
              <a:rPr lang="es-ES" sz="1600" dirty="0" smtClean="0"/>
              <a:t>No se admite como mitigante el reaseguro finito (según se define en el artº 210(3) de la directiva de nivel 1) o acuerdos en los que no existe transferencia de riesgo  material</a:t>
            </a:r>
          </a:p>
          <a:p>
            <a:pPr algn="just">
              <a:spcBef>
                <a:spcPts val="1200"/>
              </a:spcBef>
            </a:pPr>
            <a:r>
              <a:rPr lang="es-ES" sz="1600" dirty="0" smtClean="0"/>
              <a:t>Normas especiales sobre SPVs (p.e. titulizaciones de riesgos de seguro) </a:t>
            </a:r>
            <a:r>
              <a:rPr lang="es-ES" sz="1600" dirty="0" smtClean="0">
                <a:sym typeface="Wingdings" pitchFamily="2" charset="2"/>
              </a:rPr>
              <a:t> párrafos (3), (4) y (5)</a:t>
            </a:r>
            <a:endParaRPr lang="es-ES" sz="1600" dirty="0"/>
          </a:p>
        </p:txBody>
      </p:sp>
      <p:sp>
        <p:nvSpPr>
          <p:cNvPr id="44036" name="12 Rectángulo"/>
          <p:cNvSpPr>
            <a:spLocks noChangeArrowheads="1"/>
          </p:cNvSpPr>
          <p:nvPr/>
        </p:nvSpPr>
        <p:spPr bwMode="auto">
          <a:xfrm>
            <a:off x="1285852" y="5929314"/>
            <a:ext cx="7286653" cy="738664"/>
          </a:xfrm>
          <a:prstGeom prst="rect">
            <a:avLst/>
          </a:prstGeom>
          <a:noFill/>
          <a:ln w="9525">
            <a:noFill/>
            <a:miter lim="800000"/>
            <a:headEnd/>
            <a:tailEnd/>
          </a:ln>
        </p:spPr>
        <p:txBody>
          <a:bodyPr wrap="square">
            <a:spAutoFit/>
          </a:bodyPr>
          <a:lstStyle/>
          <a:p>
            <a:pPr algn="just">
              <a:spcBef>
                <a:spcPts val="1800"/>
              </a:spcBef>
            </a:pPr>
            <a:r>
              <a:rPr lang="es-ES" sz="1400" i="1" dirty="0" smtClean="0"/>
              <a:t>(*) salvo que existan ‘colaterales’ o activos segregados admisibles conforme a las normas establecidas al efecto. También se admiten otros mitigantes que operen conjuntamente con el mitigante primero, siempre que satisfagan esta condición.</a:t>
            </a:r>
            <a:endParaRPr lang="es-ES" sz="1400" i="1" dirty="0"/>
          </a:p>
        </p:txBody>
      </p:sp>
      <p:cxnSp>
        <p:nvCxnSpPr>
          <p:cNvPr id="6" name="5 Conector recto"/>
          <p:cNvCxnSpPr/>
          <p:nvPr/>
        </p:nvCxnSpPr>
        <p:spPr>
          <a:xfrm>
            <a:off x="1357289" y="5857859"/>
            <a:ext cx="7286654" cy="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5.f.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2 Rectángulo"/>
          <p:cNvSpPr>
            <a:spLocks noChangeArrowheads="1"/>
          </p:cNvSpPr>
          <p:nvPr/>
        </p:nvSpPr>
        <p:spPr bwMode="auto">
          <a:xfrm>
            <a:off x="1357313" y="1142984"/>
            <a:ext cx="7358062" cy="4031873"/>
          </a:xfrm>
          <a:prstGeom prst="rect">
            <a:avLst/>
          </a:prstGeom>
          <a:noFill/>
          <a:ln w="9525">
            <a:noFill/>
            <a:miter lim="800000"/>
            <a:headEnd/>
            <a:tailEnd/>
          </a:ln>
        </p:spPr>
        <p:txBody>
          <a:bodyPr>
            <a:spAutoFit/>
          </a:bodyPr>
          <a:lstStyle/>
          <a:p>
            <a:pPr>
              <a:spcBef>
                <a:spcPts val="1800"/>
              </a:spcBef>
              <a:defRPr/>
            </a:pPr>
            <a:r>
              <a:rPr lang="es-ES" u="sng" dirty="0" smtClean="0"/>
              <a:t>Normas específicas de los mitigantes de riesgos no aseguradores  (incluidos los articulados en instrumentos financieros)</a:t>
            </a:r>
          </a:p>
          <a:p>
            <a:pPr marL="342900" indent="-342900" algn="just">
              <a:spcBef>
                <a:spcPts val="1800"/>
              </a:spcBef>
              <a:buFontTx/>
              <a:buAutoNum type="arabicParenBoth"/>
              <a:defRPr/>
            </a:pPr>
            <a:r>
              <a:rPr lang="es-ES" sz="1600" dirty="0" smtClean="0">
                <a:latin typeface="Arial Unicode MS" pitchFamily="34" charset="-128"/>
                <a:ea typeface="Arial Unicode MS" pitchFamily="34" charset="-128"/>
                <a:cs typeface="Arial Unicode MS" pitchFamily="34" charset="-128"/>
              </a:rPr>
              <a:t>El mitigante satisface los requisitos fijados por la propia aseguradora en su política de gestión de riesgos (artº 44 de la directiva de nivel 1)</a:t>
            </a:r>
          </a:p>
          <a:p>
            <a:pPr marL="342900" indent="-342900" algn="just">
              <a:spcBef>
                <a:spcPts val="1800"/>
              </a:spcBef>
              <a:buFontTx/>
              <a:buAutoNum type="arabicParenBoth"/>
              <a:defRPr/>
            </a:pPr>
            <a:r>
              <a:rPr lang="es-ES" sz="1600" dirty="0" smtClean="0">
                <a:latin typeface="Arial Unicode MS" pitchFamily="34" charset="-128"/>
                <a:ea typeface="Arial Unicode MS" pitchFamily="34" charset="-128"/>
                <a:cs typeface="Arial Unicode MS" pitchFamily="34" charset="-128"/>
              </a:rPr>
              <a:t>El asegurador es capaz de valorar los activos y pasivos en los que impacta o se materializa la técnica mitigante. Si la mitigación incluye instrumentos financieros, los mismos deben ser susceptibles de una valoración fiable conforme al artículo 75 de la directiva de nivel 1; </a:t>
            </a:r>
            <a:endParaRPr lang="es-ES" sz="1600" dirty="0">
              <a:latin typeface="Arial Unicode MS" pitchFamily="34" charset="-128"/>
              <a:ea typeface="Arial Unicode MS" pitchFamily="34" charset="-128"/>
              <a:cs typeface="Arial Unicode MS" pitchFamily="34" charset="-128"/>
            </a:endParaRPr>
          </a:p>
          <a:p>
            <a:pPr marL="355600" indent="-355600" algn="just">
              <a:spcBef>
                <a:spcPts val="1800"/>
              </a:spcBef>
              <a:defRPr/>
            </a:pPr>
            <a:r>
              <a:rPr lang="es-ES" sz="1600" dirty="0" smtClean="0">
                <a:latin typeface="Arial Unicode MS" pitchFamily="34" charset="-128"/>
                <a:ea typeface="Arial Unicode MS" pitchFamily="34" charset="-128"/>
                <a:cs typeface="Arial Unicode MS" pitchFamily="34" charset="-128"/>
              </a:rPr>
              <a:t>(3) Si la técnica de mitigación incluye instrumentos financieros, los mismos tendrán una calidad crediticia de grado 3 o mejor (=BBB o mejor) (*);</a:t>
            </a:r>
          </a:p>
          <a:p>
            <a:pPr marL="355600" indent="-355600" algn="just">
              <a:spcBef>
                <a:spcPts val="1800"/>
              </a:spcBef>
              <a:defRPr/>
            </a:pPr>
            <a:r>
              <a:rPr lang="es-ES" sz="1600" dirty="0" smtClean="0">
                <a:latin typeface="Arial Unicode MS" pitchFamily="34" charset="-128"/>
                <a:ea typeface="Arial Unicode MS" pitchFamily="34" charset="-128"/>
                <a:cs typeface="Arial Unicode MS" pitchFamily="34" charset="-128"/>
              </a:rPr>
              <a:t>(4)	Si el mitigante no es un instrumento financiero, la contraparte deberá tener una calidad crediticia de grado 3 o mejor (*).</a:t>
            </a:r>
            <a:endParaRPr lang="es-ES" sz="1600" dirty="0">
              <a:latin typeface="Arial Unicode MS" pitchFamily="34" charset="-128"/>
              <a:ea typeface="Arial Unicode MS" pitchFamily="34" charset="-128"/>
              <a:cs typeface="Arial Unicode MS" pitchFamily="34" charset="-128"/>
            </a:endParaRPr>
          </a:p>
        </p:txBody>
      </p:sp>
      <p:cxnSp>
        <p:nvCxnSpPr>
          <p:cNvPr id="5" name="4 Conector recto"/>
          <p:cNvCxnSpPr/>
          <p:nvPr/>
        </p:nvCxnSpPr>
        <p:spPr>
          <a:xfrm>
            <a:off x="1428728" y="5499084"/>
            <a:ext cx="7215187"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12 Rectángulo"/>
          <p:cNvSpPr>
            <a:spLocks noChangeArrowheads="1"/>
          </p:cNvSpPr>
          <p:nvPr/>
        </p:nvSpPr>
        <p:spPr bwMode="auto">
          <a:xfrm>
            <a:off x="1357313" y="5643563"/>
            <a:ext cx="7286653" cy="738664"/>
          </a:xfrm>
          <a:prstGeom prst="rect">
            <a:avLst/>
          </a:prstGeom>
          <a:noFill/>
          <a:ln w="9525">
            <a:noFill/>
            <a:miter lim="800000"/>
            <a:headEnd/>
            <a:tailEnd/>
          </a:ln>
        </p:spPr>
        <p:txBody>
          <a:bodyPr wrap="square">
            <a:spAutoFit/>
          </a:bodyPr>
          <a:lstStyle/>
          <a:p>
            <a:pPr algn="just">
              <a:spcBef>
                <a:spcPts val="1800"/>
              </a:spcBef>
            </a:pPr>
            <a:r>
              <a:rPr lang="es-ES" sz="1400" i="1" dirty="0" smtClean="0"/>
              <a:t>(*) salvo que existan ‘colaterales’ o activos segregados admisibles conforme a las normas establecidas al efecto. También se admiten otros mitigantes que operen conjuntamente con el mitigante primero, siempre que satisfagan esta condición</a:t>
            </a:r>
            <a:endParaRPr lang="es-ES" sz="1400" i="1" dirty="0"/>
          </a:p>
        </p:txBody>
      </p:sp>
      <p:sp>
        <p:nvSpPr>
          <p:cNvPr id="7"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5.g.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2 Rectángulo"/>
          <p:cNvSpPr>
            <a:spLocks noChangeArrowheads="1"/>
          </p:cNvSpPr>
          <p:nvPr/>
        </p:nvSpPr>
        <p:spPr bwMode="auto">
          <a:xfrm>
            <a:off x="1214414" y="1285860"/>
            <a:ext cx="7358062" cy="4570482"/>
          </a:xfrm>
          <a:prstGeom prst="rect">
            <a:avLst/>
          </a:prstGeom>
          <a:noFill/>
          <a:ln w="9525">
            <a:noFill/>
            <a:miter lim="800000"/>
            <a:headEnd/>
            <a:tailEnd/>
          </a:ln>
        </p:spPr>
        <p:txBody>
          <a:bodyPr>
            <a:spAutoFit/>
          </a:bodyPr>
          <a:lstStyle/>
          <a:p>
            <a:pPr marL="355600" indent="-355600" algn="just">
              <a:spcBef>
                <a:spcPts val="1800"/>
              </a:spcBef>
            </a:pPr>
            <a:r>
              <a:rPr lang="es-ES" i="1" dirty="0" smtClean="0"/>
              <a:t>‘Collateral’ </a:t>
            </a:r>
            <a:r>
              <a:rPr lang="es-ES" dirty="0" smtClean="0"/>
              <a:t>es un acuerdo en virtud del cual:</a:t>
            </a:r>
            <a:endParaRPr lang="es-ES" dirty="0"/>
          </a:p>
          <a:p>
            <a:pPr marL="355600" indent="-355600" algn="just">
              <a:spcBef>
                <a:spcPts val="3000"/>
              </a:spcBef>
            </a:pPr>
            <a:r>
              <a:rPr lang="es-ES" dirty="0" smtClean="0"/>
              <a:t>(a)	Bien el proveedor del colateral </a:t>
            </a:r>
            <a:r>
              <a:rPr lang="es-ES" b="1" u="sng" dirty="0" smtClean="0"/>
              <a:t>transfiere la plena propiedad  </a:t>
            </a:r>
            <a:r>
              <a:rPr lang="es-ES" dirty="0" smtClean="0"/>
              <a:t>del colateral al comprador de protección (el asegurador) con el fin de asegurar o cubrir el cumplimiento de la obligación de protección concertada;</a:t>
            </a:r>
            <a:endParaRPr lang="es-ES" dirty="0"/>
          </a:p>
          <a:p>
            <a:pPr marL="355600" indent="-355600" algn="just">
              <a:spcBef>
                <a:spcPts val="3000"/>
              </a:spcBef>
              <a:buAutoNum type="alphaLcParenBoth" startAt="2"/>
            </a:pPr>
            <a:r>
              <a:rPr lang="es-ES" dirty="0" smtClean="0"/>
              <a:t>O bien el proveedor del colateral compromete el mismo como medida de garantía en favor de o para el comprador de protección, si bien </a:t>
            </a:r>
            <a:r>
              <a:rPr lang="es-ES" b="1" u="sng" dirty="0" smtClean="0"/>
              <a:t>la propiedad legal del colateral permanece en manos del proveedor de la garantía o se entrega a un custodio </a:t>
            </a:r>
            <a:r>
              <a:rPr lang="es-ES" dirty="0" smtClean="0"/>
              <a:t>en el momento en el que se concierta la garantía;</a:t>
            </a:r>
          </a:p>
          <a:p>
            <a:pPr algn="just">
              <a:spcBef>
                <a:spcPts val="3000"/>
              </a:spcBef>
            </a:pPr>
            <a:r>
              <a:rPr lang="es-ES" dirty="0" smtClean="0"/>
              <a:t>El ‘</a:t>
            </a:r>
            <a:r>
              <a:rPr lang="es-ES" i="1" dirty="0" smtClean="0"/>
              <a:t>colateral</a:t>
            </a:r>
            <a:r>
              <a:rPr lang="es-ES" dirty="0" smtClean="0"/>
              <a:t>’ se considera siempre y a todos los efectos sólo en la proporción en que cubra el riesgo original</a:t>
            </a:r>
            <a:endParaRPr lang="es-ES" sz="1600" i="1" dirty="0"/>
          </a:p>
        </p:txBody>
      </p:sp>
      <p:sp>
        <p:nvSpPr>
          <p:cNvPr id="4"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5.h.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2 Rectángulo"/>
          <p:cNvSpPr>
            <a:spLocks noChangeArrowheads="1"/>
          </p:cNvSpPr>
          <p:nvPr/>
        </p:nvSpPr>
        <p:spPr bwMode="auto">
          <a:xfrm>
            <a:off x="1357313" y="1285875"/>
            <a:ext cx="7358062" cy="4524315"/>
          </a:xfrm>
          <a:prstGeom prst="rect">
            <a:avLst/>
          </a:prstGeom>
          <a:noFill/>
          <a:ln w="9525">
            <a:noFill/>
            <a:miter lim="800000"/>
            <a:headEnd/>
            <a:tailEnd/>
          </a:ln>
        </p:spPr>
        <p:txBody>
          <a:bodyPr>
            <a:spAutoFit/>
          </a:bodyPr>
          <a:lstStyle/>
          <a:p>
            <a:pPr algn="just">
              <a:spcBef>
                <a:spcPts val="1200"/>
              </a:spcBef>
              <a:defRPr/>
            </a:pPr>
            <a:r>
              <a:rPr lang="es-ES" sz="2000" u="sng" dirty="0" smtClean="0"/>
              <a:t>Requisitos específicos de los ‘colaterales’</a:t>
            </a:r>
          </a:p>
          <a:p>
            <a:pPr marL="355600" indent="-355600" algn="just">
              <a:spcBef>
                <a:spcPts val="1200"/>
              </a:spcBef>
              <a:defRPr/>
            </a:pPr>
            <a:r>
              <a:rPr lang="es-ES" sz="1600" dirty="0" smtClean="0"/>
              <a:t>(a) 	En caso de fallido, insolvencia o quiebra y otro evento de crédito de la contraparte cuya exposición se protege, el asegurador tiene derecho, en cuanto lo estime preciso, a ejecutar o retener en su poder el ‘</a:t>
            </a:r>
            <a:r>
              <a:rPr lang="es-ES" sz="1600" i="1" dirty="0" smtClean="0"/>
              <a:t>colateral</a:t>
            </a:r>
            <a:r>
              <a:rPr lang="es-ES" sz="1600" dirty="0" smtClean="0"/>
              <a:t>’;</a:t>
            </a:r>
            <a:endParaRPr lang="es-ES" sz="1600" dirty="0"/>
          </a:p>
          <a:p>
            <a:pPr algn="just">
              <a:spcBef>
                <a:spcPts val="1200"/>
              </a:spcBef>
              <a:defRPr/>
            </a:pPr>
            <a:r>
              <a:rPr lang="es-ES" sz="1600" dirty="0" smtClean="0"/>
              <a:t>(b) Hay suficiente certeza de la protección proporcionada por el </a:t>
            </a:r>
            <a:r>
              <a:rPr lang="es-ES" sz="1600" i="1" dirty="0" smtClean="0"/>
              <a:t>colateral</a:t>
            </a:r>
            <a:r>
              <a:rPr lang="es-ES" sz="1600" dirty="0" smtClean="0"/>
              <a:t>,</a:t>
            </a:r>
          </a:p>
          <a:p>
            <a:pPr marL="723900" algn="just">
              <a:spcBef>
                <a:spcPts val="1200"/>
              </a:spcBef>
              <a:defRPr/>
            </a:pPr>
            <a:r>
              <a:rPr lang="es-ES" sz="1600" dirty="0" smtClean="0"/>
              <a:t>bien porque la calidad crediticia del </a:t>
            </a:r>
            <a:r>
              <a:rPr lang="es-ES" sz="1600" i="1" dirty="0" smtClean="0"/>
              <a:t>colateral</a:t>
            </a:r>
            <a:r>
              <a:rPr lang="es-ES" sz="1600" dirty="0" smtClean="0"/>
              <a:t> es suficiente, y el colateral es suficientemente líquido y su valor es suficientemente estable</a:t>
            </a:r>
          </a:p>
          <a:p>
            <a:pPr marL="723900" algn="just">
              <a:spcBef>
                <a:spcPts val="1200"/>
              </a:spcBef>
              <a:defRPr/>
            </a:pPr>
            <a:r>
              <a:rPr lang="es-ES" sz="1600" dirty="0" smtClean="0"/>
              <a:t>o bien por que está garantizado por una contraparte (*) a la que se le ha asignado un riesgo cero en el sub-módulo del riesgo de diferenciales (</a:t>
            </a:r>
            <a:r>
              <a:rPr lang="es-ES" sz="1600" i="1" dirty="0" smtClean="0"/>
              <a:t>spread</a:t>
            </a:r>
            <a:r>
              <a:rPr lang="es-ES" sz="1600" dirty="0" smtClean="0"/>
              <a:t>) </a:t>
            </a:r>
            <a:endParaRPr lang="es-ES" sz="1400" i="1" dirty="0"/>
          </a:p>
          <a:p>
            <a:pPr marL="355600" indent="-355600" algn="just">
              <a:spcBef>
                <a:spcPts val="1200"/>
              </a:spcBef>
              <a:defRPr/>
            </a:pPr>
            <a:r>
              <a:rPr lang="es-ES" sz="1600" dirty="0" smtClean="0"/>
              <a:t>(c)	No existe una correlación positiva material entre la calidad crediticia de la contraparte protegida y el valor del </a:t>
            </a:r>
            <a:r>
              <a:rPr lang="es-ES" sz="1600" i="1" dirty="0" smtClean="0"/>
              <a:t>colateral</a:t>
            </a:r>
            <a:r>
              <a:rPr lang="es-ES" sz="1600" dirty="0" smtClean="0"/>
              <a:t> que la protege;</a:t>
            </a:r>
            <a:endParaRPr lang="es-ES" sz="1600" dirty="0"/>
          </a:p>
          <a:p>
            <a:pPr marL="355600" indent="-355600" algn="just">
              <a:spcBef>
                <a:spcPts val="1200"/>
              </a:spcBef>
              <a:defRPr/>
            </a:pPr>
            <a:r>
              <a:rPr lang="es-ES" sz="1600" dirty="0" smtClean="0"/>
              <a:t>(d) 	El </a:t>
            </a:r>
            <a:r>
              <a:rPr lang="es-ES" sz="1600" i="1" dirty="0" smtClean="0"/>
              <a:t>colateral</a:t>
            </a:r>
            <a:r>
              <a:rPr lang="es-ES" sz="1600" dirty="0" smtClean="0"/>
              <a:t> no es un valor negociable emitido por la contraparte o por una de sus filiales o entidades participadas;</a:t>
            </a:r>
            <a:endParaRPr lang="es-ES" sz="1600" dirty="0"/>
          </a:p>
        </p:txBody>
      </p:sp>
      <p:sp>
        <p:nvSpPr>
          <p:cNvPr id="47108" name="12 Rectángulo"/>
          <p:cNvSpPr>
            <a:spLocks noChangeArrowheads="1"/>
          </p:cNvSpPr>
          <p:nvPr/>
        </p:nvSpPr>
        <p:spPr bwMode="auto">
          <a:xfrm>
            <a:off x="1357313" y="6335713"/>
            <a:ext cx="7429500" cy="307975"/>
          </a:xfrm>
          <a:prstGeom prst="rect">
            <a:avLst/>
          </a:prstGeom>
          <a:noFill/>
          <a:ln w="9525">
            <a:noFill/>
            <a:miter lim="800000"/>
            <a:headEnd/>
            <a:tailEnd/>
          </a:ln>
        </p:spPr>
        <p:txBody>
          <a:bodyPr>
            <a:spAutoFit/>
          </a:bodyPr>
          <a:lstStyle/>
          <a:p>
            <a:pPr>
              <a:spcBef>
                <a:spcPts val="1800"/>
              </a:spcBef>
            </a:pPr>
            <a:r>
              <a:rPr lang="es-ES" sz="1400" i="1" dirty="0" smtClean="0"/>
              <a:t>(*) no se admiten a estos efectos los depósitos bancarios </a:t>
            </a:r>
            <a:r>
              <a:rPr lang="es-ES" sz="1400" i="1" dirty="0" smtClean="0"/>
              <a:t>sin calificación </a:t>
            </a:r>
            <a:r>
              <a:rPr lang="es-ES" sz="1400" i="1" dirty="0" err="1" smtClean="0"/>
              <a:t>creditica</a:t>
            </a:r>
            <a:endParaRPr lang="es-ES" sz="1400" i="1" dirty="0"/>
          </a:p>
        </p:txBody>
      </p:sp>
      <p:cxnSp>
        <p:nvCxnSpPr>
          <p:cNvPr id="5" name="4 Conector recto"/>
          <p:cNvCxnSpPr/>
          <p:nvPr/>
        </p:nvCxnSpPr>
        <p:spPr>
          <a:xfrm>
            <a:off x="1428750" y="6284913"/>
            <a:ext cx="7215188"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5.i.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2 Rectángulo"/>
          <p:cNvSpPr>
            <a:spLocks noChangeArrowheads="1"/>
          </p:cNvSpPr>
          <p:nvPr/>
        </p:nvSpPr>
        <p:spPr bwMode="auto">
          <a:xfrm>
            <a:off x="1357313" y="1143000"/>
            <a:ext cx="7358062" cy="5509200"/>
          </a:xfrm>
          <a:prstGeom prst="rect">
            <a:avLst/>
          </a:prstGeom>
          <a:noFill/>
          <a:ln w="9525">
            <a:noFill/>
            <a:miter lim="800000"/>
            <a:headEnd/>
            <a:tailEnd/>
          </a:ln>
        </p:spPr>
        <p:txBody>
          <a:bodyPr>
            <a:spAutoFit/>
          </a:bodyPr>
          <a:lstStyle/>
          <a:p>
            <a:pPr algn="just">
              <a:spcBef>
                <a:spcPts val="1200"/>
              </a:spcBef>
              <a:defRPr/>
            </a:pPr>
            <a:r>
              <a:rPr lang="es-ES" sz="2000" u="sng" dirty="0" smtClean="0"/>
              <a:t>Requisitos relativos a la segregación de activos</a:t>
            </a:r>
          </a:p>
          <a:p>
            <a:pPr algn="just">
              <a:spcBef>
                <a:spcPts val="1200"/>
              </a:spcBef>
              <a:defRPr/>
            </a:pPr>
            <a:r>
              <a:rPr lang="es-ES" sz="1600" dirty="0" smtClean="0"/>
              <a:t>En caso de </a:t>
            </a:r>
            <a:r>
              <a:rPr lang="es-ES" sz="1600" i="1" dirty="0" smtClean="0"/>
              <a:t>‘colaterales</a:t>
            </a:r>
            <a:r>
              <a:rPr lang="es-ES" sz="1600" dirty="0" smtClean="0"/>
              <a:t>’ en poder de un depositario o tercero, </a:t>
            </a:r>
            <a:r>
              <a:rPr lang="es-ES" sz="1600" u="sng" dirty="0" smtClean="0"/>
              <a:t>el asegurador deberá comprobar</a:t>
            </a:r>
            <a:r>
              <a:rPr lang="es-ES" sz="1600" dirty="0" smtClean="0"/>
              <a:t> que se cumplen los siguientes requisitos adicionales:</a:t>
            </a:r>
          </a:p>
          <a:p>
            <a:pPr marL="355600" algn="just">
              <a:spcBef>
                <a:spcPts val="1200"/>
              </a:spcBef>
              <a:defRPr/>
            </a:pPr>
            <a:r>
              <a:rPr lang="es-ES" sz="1600" dirty="0" smtClean="0"/>
              <a:t>(a) El depositario o tercero </a:t>
            </a:r>
            <a:r>
              <a:rPr lang="es-ES" sz="1600" b="1" u="sng" dirty="0" smtClean="0"/>
              <a:t>segrega los activos </a:t>
            </a:r>
            <a:r>
              <a:rPr lang="es-ES" sz="1600" dirty="0" smtClean="0"/>
              <a:t>que se afectan como colateral de sus propios activos;</a:t>
            </a:r>
            <a:endParaRPr lang="es-ES" sz="1600" dirty="0"/>
          </a:p>
          <a:p>
            <a:pPr marL="355600" algn="just">
              <a:spcBef>
                <a:spcPts val="1200"/>
              </a:spcBef>
              <a:defRPr/>
            </a:pPr>
            <a:r>
              <a:rPr lang="es-ES" sz="1600" dirty="0" smtClean="0"/>
              <a:t>(b) Los activos segregados están poder de un depositario con una </a:t>
            </a:r>
            <a:r>
              <a:rPr lang="es-ES" sz="1600" b="1" u="sng" dirty="0" smtClean="0"/>
              <a:t>calidad crediticia de grado 3 o mejor</a:t>
            </a:r>
            <a:r>
              <a:rPr lang="es-ES" sz="1600" dirty="0" smtClean="0"/>
              <a:t>;</a:t>
            </a:r>
            <a:endParaRPr lang="es-ES" sz="1600" dirty="0"/>
          </a:p>
          <a:p>
            <a:pPr marL="355600" algn="just">
              <a:spcBef>
                <a:spcPts val="1200"/>
              </a:spcBef>
              <a:defRPr/>
            </a:pPr>
            <a:r>
              <a:rPr lang="es-ES" sz="1600" dirty="0" smtClean="0"/>
              <a:t>(c) Los activos segregados están individualmente </a:t>
            </a:r>
            <a:r>
              <a:rPr lang="es-ES" sz="1600" b="1" u="sng" dirty="0" smtClean="0"/>
              <a:t>identificados</a:t>
            </a:r>
            <a:r>
              <a:rPr lang="es-ES" sz="1600" dirty="0" smtClean="0"/>
              <a:t> y sólo pueden ser </a:t>
            </a:r>
            <a:r>
              <a:rPr lang="es-ES" sz="1600" b="1" u="sng" dirty="0" smtClean="0"/>
              <a:t>reemplazados previo consentimiento del asegurador </a:t>
            </a:r>
            <a:r>
              <a:rPr lang="es-ES" sz="1600" dirty="0" smtClean="0"/>
              <a:t>o de un representante o fiduciario (</a:t>
            </a:r>
            <a:r>
              <a:rPr lang="es-ES" sz="1600" i="1" dirty="0" smtClean="0"/>
              <a:t>trustee</a:t>
            </a:r>
            <a:r>
              <a:rPr lang="es-ES" sz="1600" dirty="0" smtClean="0"/>
              <a:t>) que actúe en defensa de los intereses del asegurador;</a:t>
            </a:r>
          </a:p>
          <a:p>
            <a:pPr marL="355600" algn="just">
              <a:spcBef>
                <a:spcPts val="1200"/>
              </a:spcBef>
              <a:defRPr/>
            </a:pPr>
            <a:r>
              <a:rPr lang="es-ES" sz="1600" dirty="0" smtClean="0"/>
              <a:t>(d En caso de fallido, insolvencia o quiebra y otro evento de crédito de la contraparte cuya exposición se protege, el asegurador o su representante/fiduciario, tiene derecho, en cuanto lo estime preciso, a ejecutar o retener en su poder los activos segregados;</a:t>
            </a:r>
            <a:endParaRPr lang="es-ES" sz="1600" dirty="0"/>
          </a:p>
          <a:p>
            <a:pPr marL="355600" algn="just">
              <a:spcBef>
                <a:spcPts val="1200"/>
              </a:spcBef>
              <a:defRPr/>
            </a:pPr>
            <a:r>
              <a:rPr lang="es-ES" sz="1600" dirty="0" smtClean="0"/>
              <a:t> (e) los activos segregados no se podrán usar para efectuar pagos u otorgar garantías en favor de otra persona diferente al asegurador o a quien éste designe.</a:t>
            </a:r>
            <a:endParaRPr lang="es-ES" sz="1600" dirty="0"/>
          </a:p>
        </p:txBody>
      </p:sp>
      <p:sp>
        <p:nvSpPr>
          <p:cNvPr id="4"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5.j.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Grp="1" noChangeAspect="1" noChangeArrowheads="1"/>
          </p:cNvPicPr>
          <p:nvPr>
            <p:ph idx="4294967295"/>
          </p:nvPr>
        </p:nvPicPr>
        <p:blipFill>
          <a:blip r:embed="rId2"/>
          <a:srcRect l="15133" t="24114" r="16978" b="12303"/>
          <a:stretch>
            <a:fillRect/>
          </a:stretch>
        </p:blipFill>
        <p:spPr bwMode="auto">
          <a:xfrm>
            <a:off x="1357290" y="1214422"/>
            <a:ext cx="7429552" cy="4968196"/>
          </a:xfrm>
          <a:prstGeom prst="rect">
            <a:avLst/>
          </a:prstGeom>
          <a:noFill/>
          <a:ln w="9525">
            <a:noFill/>
            <a:miter lim="800000"/>
            <a:headEnd/>
            <a:tailEnd/>
          </a:ln>
          <a:effectLst/>
        </p:spPr>
      </p:pic>
      <p:sp>
        <p:nvSpPr>
          <p:cNvPr id="5" name="1 Título"/>
          <p:cNvSpPr txBox="1">
            <a:spLocks/>
          </p:cNvSpPr>
          <p:nvPr/>
        </p:nvSpPr>
        <p:spPr>
          <a:xfrm>
            <a:off x="2286007" y="142852"/>
            <a:ext cx="4929199" cy="617537"/>
          </a:xfrm>
          <a:prstGeom prst="rect">
            <a:avLst/>
          </a:prstGeom>
          <a:ln>
            <a:noFill/>
          </a:ln>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4.b. SCR. Capacidad de absorción de pérdidas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
        <p:nvSpPr>
          <p:cNvPr id="6" name="10 Rectángulo"/>
          <p:cNvSpPr>
            <a:spLocks noChangeArrowheads="1"/>
          </p:cNvSpPr>
          <p:nvPr/>
        </p:nvSpPr>
        <p:spPr bwMode="auto">
          <a:xfrm>
            <a:off x="1357290" y="6357958"/>
            <a:ext cx="7429500" cy="307777"/>
          </a:xfrm>
          <a:prstGeom prst="rect">
            <a:avLst/>
          </a:prstGeom>
          <a:noFill/>
          <a:ln w="9525">
            <a:noFill/>
            <a:miter lim="800000"/>
            <a:headEnd/>
            <a:tailEnd/>
          </a:ln>
        </p:spPr>
        <p:txBody>
          <a:bodyPr>
            <a:spAutoFit/>
          </a:bodyPr>
          <a:lstStyle/>
          <a:p>
            <a:pPr>
              <a:spcBef>
                <a:spcPts val="1800"/>
              </a:spcBef>
            </a:pPr>
            <a:r>
              <a:rPr lang="es-ES" sz="1400" i="1" dirty="0" smtClean="0">
                <a:latin typeface="Arial Unicode MS" pitchFamily="34" charset="-128"/>
                <a:ea typeface="Arial Unicode MS" pitchFamily="34" charset="-128"/>
                <a:cs typeface="Arial Unicode MS" pitchFamily="34" charset="-128"/>
              </a:rPr>
              <a:t>Fuente: EIOPA. QIS5 </a:t>
            </a:r>
            <a:r>
              <a:rPr lang="es-ES" sz="1400" i="1" dirty="0" err="1" smtClean="0">
                <a:latin typeface="Arial Unicode MS" pitchFamily="34" charset="-128"/>
                <a:ea typeface="Arial Unicode MS" pitchFamily="34" charset="-128"/>
                <a:cs typeface="Arial Unicode MS" pitchFamily="34" charset="-128"/>
              </a:rPr>
              <a:t>report</a:t>
            </a:r>
            <a:r>
              <a:rPr lang="es-ES" sz="1400" i="1" dirty="0" smtClean="0">
                <a:latin typeface="Arial Unicode MS" pitchFamily="34" charset="-128"/>
                <a:ea typeface="Arial Unicode MS" pitchFamily="34" charset="-128"/>
                <a:cs typeface="Arial Unicode MS" pitchFamily="34" charset="-128"/>
              </a:rPr>
              <a:t>. Página 63</a:t>
            </a:r>
            <a:endParaRPr lang="es-ES" sz="1400" i="1"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2 Rectángulo"/>
          <p:cNvSpPr>
            <a:spLocks noChangeArrowheads="1"/>
          </p:cNvSpPr>
          <p:nvPr/>
        </p:nvSpPr>
        <p:spPr bwMode="auto">
          <a:xfrm>
            <a:off x="1357313" y="1414897"/>
            <a:ext cx="7358062" cy="3877985"/>
          </a:xfrm>
          <a:prstGeom prst="rect">
            <a:avLst/>
          </a:prstGeom>
          <a:noFill/>
          <a:ln w="9525">
            <a:noFill/>
            <a:miter lim="800000"/>
            <a:headEnd/>
            <a:tailEnd/>
          </a:ln>
        </p:spPr>
        <p:txBody>
          <a:bodyPr>
            <a:spAutoFit/>
          </a:bodyPr>
          <a:lstStyle/>
          <a:p>
            <a:pPr algn="just">
              <a:spcBef>
                <a:spcPts val="1200"/>
              </a:spcBef>
              <a:defRPr/>
            </a:pPr>
            <a:r>
              <a:rPr lang="es-ES" dirty="0" smtClean="0"/>
              <a:t>Los requisitos mencionados se refieren al tratamiento de las técnicas de mitigación de riesgos en el cálculo del SCR con la fórmula estándar.</a:t>
            </a:r>
          </a:p>
          <a:p>
            <a:pPr algn="just">
              <a:spcBef>
                <a:spcPts val="1200"/>
              </a:spcBef>
              <a:defRPr/>
            </a:pPr>
            <a:r>
              <a:rPr lang="es-ES" dirty="0" smtClean="0"/>
              <a:t>En materia de modelos internos la entidad puede proponer a aprobación por el supervisor un marco diferente siempre que se alcancen objetivos cualitativos y cuantitativos equivalentes a los que definen el marco de la fórmula estándar.</a:t>
            </a:r>
          </a:p>
          <a:p>
            <a:pPr marL="355600" algn="just">
              <a:spcBef>
                <a:spcPts val="1200"/>
              </a:spcBef>
              <a:defRPr/>
            </a:pPr>
            <a:r>
              <a:rPr lang="es-ES" dirty="0" smtClean="0"/>
              <a:t>Determinados requisitos son ineludibles,…</a:t>
            </a:r>
          </a:p>
          <a:p>
            <a:pPr marL="355600" algn="just">
              <a:spcBef>
                <a:spcPts val="1200"/>
              </a:spcBef>
              <a:defRPr/>
            </a:pPr>
            <a:r>
              <a:rPr lang="es-ES" dirty="0" smtClean="0"/>
              <a:t>Otros requisitos pueden configurarse de forma diferente, pero entonces la entidad aseguradora deberá demostrar que todos los riesgos (riesgos operacionales, de contraparte y cualquier otro riesgo) son recogidos en el SCR con el nivel de confianza exigido.</a:t>
            </a:r>
            <a:endParaRPr lang="es-ES" dirty="0"/>
          </a:p>
        </p:txBody>
      </p:sp>
      <p:sp>
        <p:nvSpPr>
          <p:cNvPr id="4" name="1 Título"/>
          <p:cNvSpPr txBox="1">
            <a:spLocks/>
          </p:cNvSpPr>
          <p:nvPr/>
        </p:nvSpPr>
        <p:spPr>
          <a:xfrm>
            <a:off x="2285984" y="142852"/>
            <a:ext cx="4286280" cy="617537"/>
          </a:xfrm>
          <a:prstGeom prst="rect">
            <a:avLst/>
          </a:prstGeom>
          <a:ln>
            <a:noFill/>
          </a:ln>
        </p:spPr>
        <p:txBody>
          <a:bodyPr anchor="ctr">
            <a:normAutofit fontScale="97500"/>
          </a:bodyPr>
          <a:lstStyle/>
          <a:p>
            <a:pPr algn="ctr" fontAlgn="auto">
              <a:spcAft>
                <a:spcPts val="0"/>
              </a:spcAf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5.k. </a:t>
            </a: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SCR. Mitigación de riesgos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928926" y="214290"/>
            <a:ext cx="2928935" cy="500066"/>
          </a:xfrm>
        </p:spPr>
        <p:txBody>
          <a:bodyPr/>
          <a:lstStyle/>
          <a:p>
            <a:pPr algn="ctr" eaLnBrk="1" fontAlgn="auto" hangingPunct="1">
              <a:spcAft>
                <a:spcPts val="0"/>
              </a:spcAft>
              <a:defRPr/>
            </a:pPr>
            <a:r>
              <a:rPr lang="es-ES" sz="3200" b="1" u="sng" dirty="0" smtClean="0">
                <a:solidFill>
                  <a:schemeClr val="bg1"/>
                </a:solidFill>
              </a:rPr>
              <a:t>INDICE</a:t>
            </a:r>
            <a:endParaRPr lang="es-ES" sz="3200" b="1" u="sng" dirty="0">
              <a:solidFill>
                <a:schemeClr val="bg1"/>
              </a:solidFill>
            </a:endParaRPr>
          </a:p>
        </p:txBody>
      </p:sp>
      <p:sp>
        <p:nvSpPr>
          <p:cNvPr id="4" name="3 CuadroTexto"/>
          <p:cNvSpPr txBox="1"/>
          <p:nvPr/>
        </p:nvSpPr>
        <p:spPr>
          <a:xfrm>
            <a:off x="6929454" y="6357958"/>
            <a:ext cx="1928826" cy="307777"/>
          </a:xfrm>
          <a:prstGeom prst="rect">
            <a:avLst/>
          </a:prstGeom>
          <a:noFill/>
        </p:spPr>
        <p:txBody>
          <a:bodyPr wrap="square" rtlCol="0">
            <a:spAutoFit/>
          </a:bodyPr>
          <a:lstStyle/>
          <a:p>
            <a:r>
              <a:rPr lang="es-ES" sz="1400" i="1" dirty="0" smtClean="0">
                <a:latin typeface="Arial Unicode MS" pitchFamily="34" charset="-128"/>
                <a:ea typeface="Arial Unicode MS" pitchFamily="34" charset="-128"/>
                <a:cs typeface="Arial Unicode MS" pitchFamily="34" charset="-128"/>
              </a:rPr>
              <a:t>Versión 2012_02_22</a:t>
            </a:r>
            <a:endParaRPr lang="es-ES" sz="1400" i="1" dirty="0">
              <a:latin typeface="Arial Unicode MS" pitchFamily="34" charset="-128"/>
              <a:ea typeface="Arial Unicode MS" pitchFamily="34" charset="-128"/>
              <a:cs typeface="Arial Unicode MS" pitchFamily="34" charset="-128"/>
            </a:endParaRPr>
          </a:p>
        </p:txBody>
      </p:sp>
      <p:sp>
        <p:nvSpPr>
          <p:cNvPr id="6" name="2 Subtítulo"/>
          <p:cNvSpPr>
            <a:spLocks noGrp="1"/>
          </p:cNvSpPr>
          <p:nvPr>
            <p:ph type="subTitle" idx="4294967295"/>
          </p:nvPr>
        </p:nvSpPr>
        <p:spPr>
          <a:xfrm>
            <a:off x="1142976" y="1428737"/>
            <a:ext cx="7643866" cy="3929089"/>
          </a:xfrm>
          <a:prstGeom prst="rect">
            <a:avLst/>
          </a:prstGeom>
        </p:spPr>
        <p:txBody>
          <a:bodyPr anchor="ctr">
            <a:noAutofit/>
          </a:bodyPr>
          <a:lstStyle/>
          <a:p>
            <a:pPr marL="0" eaLnBrk="1" fontAlgn="auto" hangingPunct="1">
              <a:lnSpc>
                <a:spcPct val="120000"/>
              </a:lnSpc>
              <a:spcBef>
                <a:spcPts val="900"/>
              </a:spcBef>
              <a:spcAft>
                <a:spcPts val="0"/>
              </a:spcAft>
              <a:buFont typeface="Wingdings 2"/>
              <a:buNone/>
              <a:defRPr/>
            </a:pPr>
            <a:r>
              <a:rPr lang="es-ES" sz="3200" b="1" dirty="0" smtClean="0">
                <a:solidFill>
                  <a:schemeClr val="bg1">
                    <a:lumMod val="85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Capacidad de absorción de pérdidas</a:t>
            </a:r>
          </a:p>
          <a:p>
            <a:pPr marL="0" eaLnBrk="1" fontAlgn="auto" hangingPunct="1">
              <a:lnSpc>
                <a:spcPct val="120000"/>
              </a:lnSpc>
              <a:spcBef>
                <a:spcPts val="900"/>
              </a:spcBef>
              <a:spcAft>
                <a:spcPts val="0"/>
              </a:spcAft>
              <a:buFont typeface="Wingdings 2"/>
              <a:buNone/>
              <a:defRPr/>
            </a:pPr>
            <a:endParaRPr lang="es-ES" sz="32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eaLnBrk="1" fontAlgn="auto" hangingPunct="1">
              <a:lnSpc>
                <a:spcPct val="120000"/>
              </a:lnSpc>
              <a:spcBef>
                <a:spcPts val="900"/>
              </a:spcBef>
              <a:spcAft>
                <a:spcPts val="0"/>
              </a:spcAft>
              <a:buFont typeface="Wingdings 2"/>
              <a:buNone/>
              <a:defRPr/>
            </a:pPr>
            <a:r>
              <a:rPr lang="es-ES" sz="3200" b="1" dirty="0" smtClean="0">
                <a:solidFill>
                  <a:schemeClr val="bg1">
                    <a:lumMod val="85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Mitigación de riesgos</a:t>
            </a:r>
          </a:p>
          <a:p>
            <a:pPr marL="0" eaLnBrk="1" fontAlgn="auto" hangingPunct="1">
              <a:lnSpc>
                <a:spcPct val="120000"/>
              </a:lnSpc>
              <a:spcBef>
                <a:spcPts val="900"/>
              </a:spcBef>
              <a:spcAft>
                <a:spcPts val="0"/>
              </a:spcAft>
              <a:buFont typeface="Wingdings 2"/>
              <a:buNone/>
              <a:defRPr/>
            </a:pPr>
            <a:endParaRPr lang="es-ES"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eaLnBrk="1" fontAlgn="auto" hangingPunct="1">
              <a:lnSpc>
                <a:spcPct val="120000"/>
              </a:lnSpc>
              <a:spcBef>
                <a:spcPts val="900"/>
              </a:spcBef>
              <a:spcAft>
                <a:spcPts val="0"/>
              </a:spcAft>
              <a:buNone/>
              <a:defRPr/>
            </a:pPr>
            <a:r>
              <a:rPr lang="es-ES"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Requerimiento de capital mínimo (MCR)</a:t>
            </a:r>
            <a:endParaRPr lang="es-ES" sz="32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4414" y="168256"/>
            <a:ext cx="6143645"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 MCR. Marco legal directiva 2009/138/EC</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4" name="2 Subtítulo"/>
          <p:cNvSpPr txBox="1">
            <a:spLocks/>
          </p:cNvSpPr>
          <p:nvPr/>
        </p:nvSpPr>
        <p:spPr>
          <a:xfrm>
            <a:off x="1428728" y="1285860"/>
            <a:ext cx="7643812" cy="4000528"/>
          </a:xfrm>
          <a:prstGeom prst="rect">
            <a:avLst/>
          </a:prstGeom>
        </p:spPr>
        <p:txBody>
          <a:bodyPr tIns="0"/>
          <a:lstStyle/>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Exigencia de un MCR </a:t>
            </a:r>
            <a:r>
              <a:rPr lang="es-ES" sz="16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(artículo </a:t>
            </a:r>
            <a:r>
              <a:rPr lang="es-ES" sz="16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128 </a:t>
            </a:r>
            <a:r>
              <a:rPr lang="es-ES" sz="16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de la Directiva 2009/138/CE)</a:t>
            </a:r>
            <a:endParaRPr lang="es-ES" sz="1600"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Cálculo individual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trimestral</a:t>
            </a: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(artº 129 </a:t>
            </a:r>
            <a:r>
              <a:rPr lang="es-ES" sz="16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 de la Directiva)</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Cálculo para aseguradoras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mixtas</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Disposición transitoria hasta 31-12-14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Uso SCR modelos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internos</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Información pública sobre el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MCR</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Fondos propios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admisibles</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Incumplimiento del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MCR</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9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	Retirada de la </a:t>
            </a:r>
            <a:r>
              <a:rPr lang="es-ES" sz="2200" dirty="0" smtClean="0">
                <a:solidFill>
                  <a:schemeClr val="tx2">
                    <a:shade val="30000"/>
                    <a:satMod val="150000"/>
                  </a:schemeClr>
                </a:solidFill>
                <a:latin typeface="Arial Unicode MS" pitchFamily="34" charset="-128"/>
                <a:ea typeface="Arial Unicode MS" pitchFamily="34" charset="-128"/>
                <a:cs typeface="Arial Unicode MS" pitchFamily="34" charset="-128"/>
              </a:rPr>
              <a:t>autorización</a:t>
            </a:r>
            <a:endParaRPr lang="es-ES" sz="1600"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13" name="2 Subtítulo"/>
          <p:cNvSpPr txBox="1">
            <a:spLocks/>
          </p:cNvSpPr>
          <p:nvPr/>
        </p:nvSpPr>
        <p:spPr>
          <a:xfrm>
            <a:off x="1357313" y="5715019"/>
            <a:ext cx="5357812" cy="428625"/>
          </a:xfrm>
          <a:prstGeom prst="rect">
            <a:avLst/>
          </a:prstGeom>
        </p:spPr>
        <p:txBody>
          <a:bodyPr tIns="0"/>
          <a:lstStyle/>
          <a:p>
            <a:pPr fontAlgn="auto">
              <a:spcBef>
                <a:spcPts val="600"/>
              </a:spcBef>
              <a:spcAft>
                <a:spcPts val="0"/>
              </a:spcAft>
              <a:buClr>
                <a:schemeClr val="accent1"/>
              </a:buClr>
              <a:buSzPct val="80000"/>
              <a:buFont typeface="Wingdings 2"/>
              <a:buNone/>
              <a:tabLst>
                <a:tab pos="533400" algn="l"/>
              </a:tabLst>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SCR mínimo de grupos </a:t>
            </a:r>
            <a:r>
              <a:rPr lang="es-ES" sz="2200" i="1" dirty="0">
                <a:solidFill>
                  <a:schemeClr val="tx2">
                    <a:shade val="30000"/>
                    <a:satMod val="150000"/>
                  </a:schemeClr>
                </a:solidFill>
                <a:latin typeface="Arial Unicode MS" pitchFamily="34" charset="-128"/>
                <a:ea typeface="Arial Unicode MS" pitchFamily="34" charset="-128"/>
                <a:cs typeface="Arial Unicode MS" pitchFamily="34" charset="-128"/>
              </a:rPr>
              <a:t>(artículo 230)</a:t>
            </a:r>
          </a:p>
          <a:p>
            <a:pPr fontAlgn="auto">
              <a:spcBef>
                <a:spcPts val="600"/>
              </a:spcBef>
              <a:spcAft>
                <a:spcPts val="0"/>
              </a:spcAft>
              <a:buClr>
                <a:schemeClr val="accent1"/>
              </a:buClr>
              <a:buSzPct val="80000"/>
              <a:buFont typeface="Wingdings 2"/>
              <a:buNone/>
              <a:defRPr/>
            </a:pPr>
            <a:r>
              <a:rPr lang="es-ES" sz="2200" dirty="0">
                <a:solidFill>
                  <a:schemeClr val="tx2">
                    <a:shade val="30000"/>
                    <a:satMod val="150000"/>
                  </a:schemeClr>
                </a:solidFill>
                <a:latin typeface="Arial Unicode MS" pitchFamily="34" charset="-128"/>
                <a:ea typeface="Arial Unicode MS" pitchFamily="34" charset="-128"/>
                <a:cs typeface="Arial Unicode MS" pitchFamily="34" charset="-128"/>
              </a:rPr>
              <a:t>	</a:t>
            </a:r>
          </a:p>
        </p:txBody>
      </p:sp>
      <p:sp>
        <p:nvSpPr>
          <p:cNvPr id="14" name="2 Subtítulo"/>
          <p:cNvSpPr txBox="1">
            <a:spLocks/>
          </p:cNvSpPr>
          <p:nvPr/>
        </p:nvSpPr>
        <p:spPr>
          <a:xfrm>
            <a:off x="1357313" y="6429399"/>
            <a:ext cx="7215187" cy="428625"/>
          </a:xfrm>
          <a:prstGeom prst="rect">
            <a:avLst/>
          </a:prstGeom>
        </p:spPr>
        <p:txBody>
          <a:bodyPr tIns="0" anchor="ctr"/>
          <a:lstStyle/>
          <a:p>
            <a:pPr fontAlgn="auto">
              <a:spcBef>
                <a:spcPts val="600"/>
              </a:spcBef>
              <a:spcAft>
                <a:spcPts val="0"/>
              </a:spcAft>
              <a:buClr>
                <a:schemeClr val="accent1"/>
              </a:buClr>
              <a:buSzPct val="80000"/>
              <a:buFont typeface="Wingdings 2"/>
              <a:buNone/>
              <a:tabLst>
                <a:tab pos="533400" algn="l"/>
              </a:tabLst>
              <a:defRPr/>
            </a:pP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  Fecha actualizada por el artículo 2 apartado (28) de la directiva Omnibus 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1000" fill="hold"/>
                                        <p:tgtEl>
                                          <p:spTgt spid="13"/>
                                        </p:tgtEl>
                                        <p:attrNameLst>
                                          <p:attrName>ppt_w</p:attrName>
                                        </p:attrNameLst>
                                      </p:cBhvr>
                                      <p:tavLst>
                                        <p:tav tm="0">
                                          <p:val>
                                            <p:strVal val="#ppt_w*0.70"/>
                                          </p:val>
                                        </p:tav>
                                        <p:tav tm="100000">
                                          <p:val>
                                            <p:strVal val="#ppt_w"/>
                                          </p:val>
                                        </p:tav>
                                      </p:tavLst>
                                    </p:anim>
                                    <p:anim calcmode="lin" valueType="num">
                                      <p:cBhvr>
                                        <p:cTn id="15" dur="1000" fill="hold"/>
                                        <p:tgtEl>
                                          <p:spTgt spid="13"/>
                                        </p:tgtEl>
                                        <p:attrNameLst>
                                          <p:attrName>ppt_h</p:attrName>
                                        </p:attrNameLst>
                                      </p:cBhvr>
                                      <p:tavLst>
                                        <p:tav tm="0">
                                          <p:val>
                                            <p:strVal val="#ppt_h"/>
                                          </p:val>
                                        </p:tav>
                                        <p:tav tm="100000">
                                          <p:val>
                                            <p:strVal val="#ppt_h"/>
                                          </p:val>
                                        </p:tav>
                                      </p:tavLst>
                                    </p:anim>
                                    <p:animEffect transition="in" filter="fade">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57313" y="142852"/>
            <a:ext cx="6143645"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1.a. MCR. Casos contemplados</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4" name="2 Subtítulo"/>
          <p:cNvSpPr txBox="1">
            <a:spLocks/>
          </p:cNvSpPr>
          <p:nvPr/>
        </p:nvSpPr>
        <p:spPr>
          <a:xfrm>
            <a:off x="1500166" y="1500174"/>
            <a:ext cx="3071834" cy="1643074"/>
          </a:xfrm>
          <a:prstGeom prst="rect">
            <a:avLst/>
          </a:prstGeom>
          <a:solidFill>
            <a:schemeClr val="accent4">
              <a:lumMod val="20000"/>
              <a:lumOff val="80000"/>
            </a:schemeClr>
          </a:solidFill>
          <a:ln w="12700">
            <a:solidFill>
              <a:schemeClr val="tx1"/>
            </a:solidFill>
            <a:prstDash val="dash"/>
          </a:ln>
          <a:effectLst>
            <a:outerShdw blurRad="50800" dist="38100" dir="2700000" algn="tl" rotWithShape="0">
              <a:prstClr val="black">
                <a:alpha val="40000"/>
              </a:prstClr>
            </a:outerShdw>
          </a:effectLst>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2000" dirty="0" smtClean="0">
                <a:solidFill>
                  <a:schemeClr val="tx2">
                    <a:shade val="30000"/>
                    <a:satMod val="150000"/>
                  </a:schemeClr>
                </a:solidFill>
                <a:latin typeface="Arial Unicode MS" pitchFamily="34" charset="-128"/>
                <a:ea typeface="Arial Unicode MS" pitchFamily="34" charset="-128"/>
                <a:cs typeface="Arial Unicode MS" pitchFamily="34" charset="-128"/>
              </a:rPr>
              <a:t>Entidades autorizadas a operar en vida más riesgos complementarios</a:t>
            </a:r>
          </a:p>
          <a:p>
            <a:pPr algn="ctr" fontAlgn="auto">
              <a:spcBef>
                <a:spcPts val="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(artículos 15 y 16 directiva </a:t>
            </a:r>
          </a:p>
          <a:p>
            <a:pPr algn="ctr" fontAlgn="auto">
              <a:spcBef>
                <a:spcPts val="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2009/138/EC nivel 1)</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7" name="2 Subtítulo"/>
          <p:cNvSpPr txBox="1">
            <a:spLocks/>
          </p:cNvSpPr>
          <p:nvPr/>
        </p:nvSpPr>
        <p:spPr>
          <a:xfrm>
            <a:off x="5429256" y="1500174"/>
            <a:ext cx="3071834" cy="1643074"/>
          </a:xfrm>
          <a:prstGeom prst="rect">
            <a:avLst/>
          </a:prstGeom>
          <a:solidFill>
            <a:schemeClr val="accent4">
              <a:lumMod val="20000"/>
              <a:lumOff val="80000"/>
            </a:schemeClr>
          </a:solidFill>
          <a:ln w="12700">
            <a:solidFill>
              <a:schemeClr val="tx1"/>
            </a:solidFill>
            <a:prstDash val="dash"/>
          </a:ln>
          <a:effectLst>
            <a:outerShdw blurRad="50800" dist="38100" dir="2700000" algn="tl" rotWithShape="0">
              <a:prstClr val="black">
                <a:alpha val="40000"/>
              </a:prstClr>
            </a:outerShdw>
          </a:effectLst>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2000" dirty="0" smtClean="0">
                <a:solidFill>
                  <a:schemeClr val="tx2">
                    <a:shade val="30000"/>
                    <a:satMod val="150000"/>
                  </a:schemeClr>
                </a:solidFill>
                <a:latin typeface="Arial Unicode MS" pitchFamily="34" charset="-128"/>
                <a:ea typeface="Arial Unicode MS" pitchFamily="34" charset="-128"/>
                <a:cs typeface="Arial Unicode MS" pitchFamily="34" charset="-128"/>
              </a:rPr>
              <a:t>Entidades autorizadas a operar en no vida más riesgos complementarios</a:t>
            </a:r>
          </a:p>
          <a:p>
            <a:pPr algn="ctr" fontAlgn="auto">
              <a:spcBef>
                <a:spcPts val="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(artículos 15 y 16 directiva </a:t>
            </a:r>
          </a:p>
          <a:p>
            <a:pPr algn="ctr" fontAlgn="auto">
              <a:spcBef>
                <a:spcPts val="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2009/138/EC nivel 1)</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8" name="2 Subtítulo"/>
          <p:cNvSpPr txBox="1">
            <a:spLocks/>
          </p:cNvSpPr>
          <p:nvPr/>
        </p:nvSpPr>
        <p:spPr>
          <a:xfrm>
            <a:off x="1142976" y="3714752"/>
            <a:ext cx="3714776" cy="1643074"/>
          </a:xfrm>
          <a:prstGeom prst="rect">
            <a:avLst/>
          </a:prstGeom>
          <a:solidFill>
            <a:schemeClr val="accent5">
              <a:lumMod val="20000"/>
              <a:lumOff val="80000"/>
            </a:schemeClr>
          </a:solidFill>
          <a:ln w="12700">
            <a:solidFill>
              <a:schemeClr val="tx1"/>
            </a:solidFill>
            <a:prstDash val="dash"/>
          </a:ln>
          <a:effectLst>
            <a:outerShdw blurRad="50800" dist="38100" dir="2700000" algn="tl" rotWithShape="0">
              <a:prstClr val="black">
                <a:alpha val="40000"/>
              </a:prstClr>
            </a:outerShdw>
          </a:effectLst>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2000" dirty="0" smtClean="0">
                <a:solidFill>
                  <a:schemeClr val="tx2">
                    <a:shade val="30000"/>
                    <a:satMod val="150000"/>
                  </a:schemeClr>
                </a:solidFill>
                <a:latin typeface="Arial Unicode MS" pitchFamily="34" charset="-128"/>
                <a:ea typeface="Arial Unicode MS" pitchFamily="34" charset="-128"/>
                <a:cs typeface="Arial Unicode MS" pitchFamily="34" charset="-128"/>
              </a:rPr>
              <a:t>Entidades mixtas ‘antiguas’ (anteriores a 1-1-1986, incorporación España a la UE)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(artículo 73(5b) directiva </a:t>
            </a:r>
          </a:p>
          <a:p>
            <a:pPr algn="ctr" fontAlgn="auto">
              <a:spcBef>
                <a:spcPts val="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2009/138/EC nivel 1)</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9" name="2 Subtítulo"/>
          <p:cNvSpPr txBox="1">
            <a:spLocks/>
          </p:cNvSpPr>
          <p:nvPr/>
        </p:nvSpPr>
        <p:spPr>
          <a:xfrm>
            <a:off x="5143504" y="3714752"/>
            <a:ext cx="3714776" cy="1643074"/>
          </a:xfrm>
          <a:prstGeom prst="rect">
            <a:avLst/>
          </a:prstGeom>
          <a:solidFill>
            <a:schemeClr val="accent5">
              <a:lumMod val="20000"/>
              <a:lumOff val="80000"/>
            </a:schemeClr>
          </a:solidFill>
          <a:ln w="12700">
            <a:solidFill>
              <a:schemeClr val="tx1"/>
            </a:solidFill>
            <a:prstDash val="dash"/>
          </a:ln>
          <a:effectLst>
            <a:outerShdw blurRad="50800" dist="38100" dir="2700000" algn="tl" rotWithShape="0">
              <a:prstClr val="black">
                <a:alpha val="40000"/>
              </a:prstClr>
            </a:outerShdw>
          </a:effectLst>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2000" dirty="0" smtClean="0">
                <a:solidFill>
                  <a:schemeClr val="tx2">
                    <a:shade val="30000"/>
                    <a:satMod val="150000"/>
                  </a:schemeClr>
                </a:solidFill>
                <a:latin typeface="Arial Unicode MS" pitchFamily="34" charset="-128"/>
                <a:ea typeface="Arial Unicode MS" pitchFamily="34" charset="-128"/>
                <a:cs typeface="Arial Unicode MS" pitchFamily="34" charset="-128"/>
              </a:rPr>
              <a:t>Entidades mixtas ‘nuevas’ (Accidentes/Salud + Vida)</a:t>
            </a:r>
          </a:p>
          <a:p>
            <a:pPr algn="ctr" fontAlgn="auto">
              <a:spcBef>
                <a:spcPts val="0"/>
              </a:spcBef>
              <a:spcAft>
                <a:spcPts val="0"/>
              </a:spcAft>
              <a:buClr>
                <a:schemeClr val="accent1"/>
              </a:buClr>
              <a:buSzPct val="80000"/>
              <a:buFont typeface="Wingdings 2"/>
              <a:buNone/>
              <a:tabLst>
                <a:tab pos="533400" algn="l"/>
              </a:tabLst>
              <a:defRPr/>
            </a:pPr>
            <a:r>
              <a:rPr lang="es-ES" sz="2000" dirty="0" smtClean="0">
                <a:solidFill>
                  <a:schemeClr val="tx2">
                    <a:shade val="30000"/>
                    <a:satMod val="150000"/>
                  </a:schemeClr>
                </a:solidFill>
                <a:latin typeface="Arial Unicode MS" pitchFamily="34" charset="-128"/>
                <a:ea typeface="Arial Unicode MS" pitchFamily="34" charset="-128"/>
                <a:cs typeface="Arial Unicode MS" pitchFamily="34" charset="-128"/>
              </a:rPr>
              <a:t>(permitidas desde 2002)</a:t>
            </a:r>
          </a:p>
          <a:p>
            <a:pPr algn="ctr" fontAlgn="auto">
              <a:spcBef>
                <a:spcPts val="0"/>
              </a:spcBef>
              <a:spcAft>
                <a:spcPts val="0"/>
              </a:spcAft>
              <a:buClr>
                <a:schemeClr val="accent1"/>
              </a:buClr>
              <a:buSzPct val="80000"/>
              <a:buFont typeface="Wingdings 2"/>
              <a:buNone/>
              <a:tabLst>
                <a:tab pos="533400" algn="l"/>
              </a:tabLst>
              <a:defRPr/>
            </a:pPr>
            <a:r>
              <a:rPr lang="es-ES" sz="2000" dirty="0" smtClean="0">
                <a:solidFill>
                  <a:schemeClr val="tx2">
                    <a:shade val="30000"/>
                    <a:satMod val="150000"/>
                  </a:schemeClr>
                </a:solidFill>
                <a:latin typeface="Arial Unicode MS" pitchFamily="34" charset="-128"/>
                <a:ea typeface="Arial Unicode MS" pitchFamily="34" charset="-128"/>
                <a:cs typeface="Arial Unicode MS" pitchFamily="34" charset="-128"/>
              </a:rPr>
              <a:t>(</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artículo 73(2) directiva </a:t>
            </a:r>
          </a:p>
          <a:p>
            <a:pPr algn="ctr" fontAlgn="auto">
              <a:spcBef>
                <a:spcPts val="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2009/138/EC nivel 1)</a:t>
            </a:r>
            <a:endPar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10" name="3 CuadroTexto"/>
          <p:cNvSpPr txBox="1">
            <a:spLocks noChangeArrowheads="1"/>
          </p:cNvSpPr>
          <p:nvPr/>
        </p:nvSpPr>
        <p:spPr bwMode="auto">
          <a:xfrm>
            <a:off x="1285852" y="5832479"/>
            <a:ext cx="7429500" cy="984885"/>
          </a:xfrm>
          <a:prstGeom prst="rect">
            <a:avLst/>
          </a:prstGeom>
          <a:noFill/>
          <a:ln w="9525">
            <a:noFill/>
            <a:prstDash val="sysDash"/>
            <a:miter lim="800000"/>
            <a:headEnd/>
            <a:tailEnd/>
          </a:ln>
        </p:spPr>
        <p:txBody>
          <a:bodyPr>
            <a:spAutoFit/>
          </a:bodyPr>
          <a:lstStyle/>
          <a:p>
            <a:pPr algn="ctr"/>
            <a:r>
              <a:rPr lang="es-ES" sz="1600" dirty="0" smtClean="0"/>
              <a:t>Tratamiento idéntico en el nuevo borrador de octubre 2011 </a:t>
            </a:r>
          </a:p>
          <a:p>
            <a:pPr algn="ctr"/>
            <a:r>
              <a:rPr lang="es-ES" sz="1400" i="1" dirty="0" smtClean="0"/>
              <a:t>(se elimina el cálculo del mínimo absoluto para las aseguradoras mixtas ‘nuevas’ diferenciando si el negocio de accidentes+salud representaba </a:t>
            </a:r>
          </a:p>
          <a:p>
            <a:pPr algn="ctr"/>
            <a:r>
              <a:rPr lang="es-ES" sz="1400" i="1" dirty="0" smtClean="0"/>
              <a:t>más o menos del 10 por ciento del negocio total</a:t>
            </a:r>
            <a:endParaRPr lang="es-ES" sz="1400" i="1" dirty="0"/>
          </a:p>
        </p:txBody>
      </p:sp>
      <p:sp>
        <p:nvSpPr>
          <p:cNvPr id="13" name="12 Abrir llave"/>
          <p:cNvSpPr/>
          <p:nvPr/>
        </p:nvSpPr>
        <p:spPr>
          <a:xfrm rot="16200000">
            <a:off x="4822032" y="1821645"/>
            <a:ext cx="357191" cy="7715304"/>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strVal val="#ppt_w*0.70"/>
                                          </p:val>
                                        </p:tav>
                                        <p:tav tm="100000">
                                          <p:val>
                                            <p:strVal val="#ppt_w"/>
                                          </p:val>
                                        </p:tav>
                                      </p:tavLst>
                                    </p:anim>
                                    <p:anim calcmode="lin" valueType="num">
                                      <p:cBhvr>
                                        <p:cTn id="29" dur="1000" fill="hold"/>
                                        <p:tgtEl>
                                          <p:spTgt spid="9"/>
                                        </p:tgtEl>
                                        <p:attrNameLst>
                                          <p:attrName>ppt_h</p:attrName>
                                        </p:attrNameLst>
                                      </p:cBhvr>
                                      <p:tavLst>
                                        <p:tav tm="0">
                                          <p:val>
                                            <p:strVal val="#ppt_h"/>
                                          </p:val>
                                        </p:tav>
                                        <p:tav tm="100000">
                                          <p:val>
                                            <p:strVal val="#ppt_h"/>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up)">
                                      <p:cBhvr>
                                        <p:cTn id="35" dur="500"/>
                                        <p:tgtEl>
                                          <p:spTgt spid="13"/>
                                        </p:tgtEl>
                                      </p:cBhvr>
                                    </p:animEffect>
                                  </p:childTnLst>
                                </p:cTn>
                              </p:par>
                            </p:childTnLst>
                          </p:cTn>
                        </p:par>
                        <p:par>
                          <p:cTn id="36" fill="hold">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8 CuadroTexto"/>
          <p:cNvSpPr txBox="1">
            <a:spLocks noChangeArrowheads="1"/>
          </p:cNvSpPr>
          <p:nvPr/>
        </p:nvSpPr>
        <p:spPr bwMode="auto">
          <a:xfrm>
            <a:off x="1285875" y="1285875"/>
            <a:ext cx="1428750" cy="646113"/>
          </a:xfrm>
          <a:prstGeom prst="rect">
            <a:avLst/>
          </a:prstGeom>
          <a:solidFill>
            <a:schemeClr val="accent4">
              <a:lumMod val="20000"/>
              <a:lumOff val="80000"/>
            </a:schemeClr>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absoluto</a:t>
            </a:r>
          </a:p>
        </p:txBody>
      </p:sp>
      <p:sp>
        <p:nvSpPr>
          <p:cNvPr id="16390" name="10 CuadroTexto"/>
          <p:cNvSpPr txBox="1">
            <a:spLocks noChangeArrowheads="1"/>
          </p:cNvSpPr>
          <p:nvPr/>
        </p:nvSpPr>
        <p:spPr bwMode="auto">
          <a:xfrm>
            <a:off x="3143250" y="4357688"/>
            <a:ext cx="1214438" cy="642937"/>
          </a:xfrm>
          <a:prstGeom prst="rect">
            <a:avLst/>
          </a:prstGeom>
          <a:solidFill>
            <a:schemeClr val="accent4">
              <a:lumMod val="20000"/>
              <a:lumOff val="80000"/>
            </a:schemeClr>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lineal  </a:t>
            </a:r>
          </a:p>
        </p:txBody>
      </p:sp>
      <p:sp>
        <p:nvSpPr>
          <p:cNvPr id="19" name="18 Flecha a la derecha con muesca"/>
          <p:cNvSpPr/>
          <p:nvPr/>
        </p:nvSpPr>
        <p:spPr>
          <a:xfrm rot="5400000">
            <a:off x="1607344" y="2321719"/>
            <a:ext cx="785812"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4" name="1 Título"/>
          <p:cNvSpPr>
            <a:spLocks noGrp="1"/>
          </p:cNvSpPr>
          <p:nvPr>
            <p:ph type="ctrTitle"/>
          </p:nvPr>
        </p:nvSpPr>
        <p:spPr>
          <a:xfrm>
            <a:off x="2357422" y="96842"/>
            <a:ext cx="4143381" cy="760390"/>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1.b. MCR. Cálculo para entidades NO mixtas</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15" name="8 CuadroTexto"/>
          <p:cNvSpPr txBox="1">
            <a:spLocks noChangeArrowheads="1"/>
          </p:cNvSpPr>
          <p:nvPr/>
        </p:nvSpPr>
        <p:spPr bwMode="auto">
          <a:xfrm>
            <a:off x="1285875" y="4357688"/>
            <a:ext cx="1428750" cy="646112"/>
          </a:xfrm>
          <a:prstGeom prst="rect">
            <a:avLst/>
          </a:prstGeom>
          <a:solidFill>
            <a:schemeClr val="accent4">
              <a:lumMod val="20000"/>
              <a:lumOff val="80000"/>
            </a:schemeClr>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combinado</a:t>
            </a:r>
          </a:p>
        </p:txBody>
      </p:sp>
      <p:sp>
        <p:nvSpPr>
          <p:cNvPr id="16" name="2 Subtítulo"/>
          <p:cNvSpPr txBox="1">
            <a:spLocks/>
          </p:cNvSpPr>
          <p:nvPr/>
        </p:nvSpPr>
        <p:spPr>
          <a:xfrm>
            <a:off x="3500438" y="1357313"/>
            <a:ext cx="1714500"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Artículo 129 párrafo (1)(d)</a:t>
            </a:r>
          </a:p>
        </p:txBody>
      </p:sp>
      <p:sp>
        <p:nvSpPr>
          <p:cNvPr id="18" name="17 Flecha a la derecha con muesca"/>
          <p:cNvSpPr/>
          <p:nvPr/>
        </p:nvSpPr>
        <p:spPr>
          <a:xfrm>
            <a:off x="2857500" y="1500188"/>
            <a:ext cx="642938"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0" name="2 Subtítulo"/>
          <p:cNvSpPr txBox="1">
            <a:spLocks/>
          </p:cNvSpPr>
          <p:nvPr/>
        </p:nvSpPr>
        <p:spPr>
          <a:xfrm>
            <a:off x="4510090" y="4429125"/>
            <a:ext cx="347662"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1" name="10 CuadroTexto"/>
          <p:cNvSpPr txBox="1">
            <a:spLocks noChangeArrowheads="1"/>
          </p:cNvSpPr>
          <p:nvPr/>
        </p:nvSpPr>
        <p:spPr bwMode="auto">
          <a:xfrm>
            <a:off x="4857750" y="3786188"/>
            <a:ext cx="1714500" cy="646112"/>
          </a:xfrm>
          <a:prstGeom prst="rect">
            <a:avLst/>
          </a:prstGeom>
          <a:solidFill>
            <a:schemeClr val="accent4">
              <a:lumMod val="20000"/>
              <a:lumOff val="80000"/>
            </a:schemeClr>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lineal_no_vida  </a:t>
            </a:r>
          </a:p>
        </p:txBody>
      </p:sp>
      <p:sp>
        <p:nvSpPr>
          <p:cNvPr id="22" name="10 CuadroTexto"/>
          <p:cNvSpPr txBox="1">
            <a:spLocks noChangeArrowheads="1"/>
          </p:cNvSpPr>
          <p:nvPr/>
        </p:nvSpPr>
        <p:spPr bwMode="auto">
          <a:xfrm>
            <a:off x="4857750" y="4997466"/>
            <a:ext cx="1714500" cy="646112"/>
          </a:xfrm>
          <a:prstGeom prst="rect">
            <a:avLst/>
          </a:prstGeom>
          <a:solidFill>
            <a:schemeClr val="accent4">
              <a:lumMod val="20000"/>
              <a:lumOff val="80000"/>
            </a:schemeClr>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lineal_vida  </a:t>
            </a:r>
          </a:p>
        </p:txBody>
      </p:sp>
      <p:sp>
        <p:nvSpPr>
          <p:cNvPr id="23" name="2 Subtítulo"/>
          <p:cNvSpPr txBox="1">
            <a:spLocks/>
          </p:cNvSpPr>
          <p:nvPr/>
        </p:nvSpPr>
        <p:spPr>
          <a:xfrm>
            <a:off x="2724139" y="4429132"/>
            <a:ext cx="347663"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4" name="2 Subtítulo"/>
          <p:cNvSpPr txBox="1">
            <a:spLocks/>
          </p:cNvSpPr>
          <p:nvPr/>
        </p:nvSpPr>
        <p:spPr>
          <a:xfrm>
            <a:off x="5500688" y="4429125"/>
            <a:ext cx="347662"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5" name="24 Flecha a la derecha con muesca"/>
          <p:cNvSpPr/>
          <p:nvPr/>
        </p:nvSpPr>
        <p:spPr>
          <a:xfrm rot="16200000">
            <a:off x="1607343" y="3679032"/>
            <a:ext cx="785813"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6" name="2 Subtítulo"/>
          <p:cNvSpPr txBox="1">
            <a:spLocks/>
          </p:cNvSpPr>
          <p:nvPr/>
        </p:nvSpPr>
        <p:spPr>
          <a:xfrm>
            <a:off x="1357313" y="2928938"/>
            <a:ext cx="1214437" cy="357187"/>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000" i="1" dirty="0">
                <a:solidFill>
                  <a:schemeClr val="tx2">
                    <a:shade val="30000"/>
                    <a:satMod val="150000"/>
                  </a:schemeClr>
                </a:solidFill>
                <a:latin typeface="Arial Unicode MS" pitchFamily="34" charset="-128"/>
                <a:ea typeface="Arial Unicode MS" pitchFamily="34" charset="-128"/>
                <a:cs typeface="Arial Unicode MS" pitchFamily="34" charset="-128"/>
              </a:rPr>
              <a:t>máximo</a:t>
            </a:r>
          </a:p>
        </p:txBody>
      </p:sp>
      <p:cxnSp>
        <p:nvCxnSpPr>
          <p:cNvPr id="29" name="28 Conector recto"/>
          <p:cNvCxnSpPr/>
          <p:nvPr/>
        </p:nvCxnSpPr>
        <p:spPr>
          <a:xfrm>
            <a:off x="3143240" y="3570274"/>
            <a:ext cx="3500462"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3143240" y="5786440"/>
            <a:ext cx="3500462"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sp>
        <p:nvSpPr>
          <p:cNvPr id="32" name="2 Subtítulo"/>
          <p:cNvSpPr txBox="1">
            <a:spLocks/>
          </p:cNvSpPr>
          <p:nvPr/>
        </p:nvSpPr>
        <p:spPr>
          <a:xfrm>
            <a:off x="3071813" y="2786058"/>
            <a:ext cx="3500437" cy="571500"/>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dirty="0">
                <a:solidFill>
                  <a:schemeClr val="tx2">
                    <a:shade val="30000"/>
                    <a:satMod val="150000"/>
                  </a:schemeClr>
                </a:solidFill>
                <a:latin typeface="Arial Unicode MS" pitchFamily="34" charset="-128"/>
                <a:ea typeface="Arial Unicode MS" pitchFamily="34" charset="-128"/>
                <a:cs typeface="Arial Unicode MS" pitchFamily="34" charset="-128"/>
              </a:rPr>
              <a:t>&lt;= 45% SCR </a:t>
            </a:r>
            <a:r>
              <a:rPr lang="es-ES" dirty="0" smtClean="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(artº 129(3) nivel 1)</a:t>
            </a:r>
            <a:endPar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algn="ctr" fontAlgn="auto">
              <a:spcBef>
                <a:spcPts val="0"/>
              </a:spcBef>
              <a:spcAft>
                <a:spcPts val="0"/>
              </a:spcAft>
              <a:buClr>
                <a:schemeClr val="accent1"/>
              </a:buClr>
              <a:buSzPct val="80000"/>
              <a:buFont typeface="Wingdings 2"/>
              <a:buNone/>
              <a:tabLst>
                <a:tab pos="533400" algn="l"/>
              </a:tabLst>
              <a:defRPr/>
            </a:pPr>
            <a:r>
              <a:rPr lang="es-ES" dirty="0">
                <a:solidFill>
                  <a:schemeClr val="tx2">
                    <a:shade val="30000"/>
                    <a:satMod val="150000"/>
                  </a:schemeClr>
                </a:solidFill>
                <a:latin typeface="Arial Unicode MS" pitchFamily="34" charset="-128"/>
                <a:ea typeface="Arial Unicode MS" pitchFamily="34" charset="-128"/>
                <a:cs typeface="Arial Unicode MS" pitchFamily="34" charset="-128"/>
              </a:rPr>
              <a:t>(incluidas adiciones de capital)</a:t>
            </a:r>
          </a:p>
        </p:txBody>
      </p:sp>
      <p:sp>
        <p:nvSpPr>
          <p:cNvPr id="33" name="2 Subtítulo"/>
          <p:cNvSpPr txBox="1">
            <a:spLocks/>
          </p:cNvSpPr>
          <p:nvPr/>
        </p:nvSpPr>
        <p:spPr>
          <a:xfrm>
            <a:off x="3071813" y="5929313"/>
            <a:ext cx="3500437"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dirty="0">
                <a:solidFill>
                  <a:schemeClr val="tx2">
                    <a:shade val="30000"/>
                    <a:satMod val="150000"/>
                  </a:schemeClr>
                </a:solidFill>
                <a:latin typeface="Arial Unicode MS" pitchFamily="34" charset="-128"/>
                <a:ea typeface="Arial Unicode MS" pitchFamily="34" charset="-128"/>
                <a:cs typeface="Arial Unicode MS" pitchFamily="34" charset="-128"/>
              </a:rPr>
              <a:t>&gt;= 25% </a:t>
            </a:r>
            <a:r>
              <a:rPr lang="es-ES" dirty="0" smtClean="0">
                <a:solidFill>
                  <a:schemeClr val="tx2">
                    <a:shade val="30000"/>
                    <a:satMod val="150000"/>
                  </a:schemeClr>
                </a:solidFill>
                <a:latin typeface="Arial Unicode MS" pitchFamily="34" charset="-128"/>
                <a:ea typeface="Arial Unicode MS" pitchFamily="34" charset="-128"/>
                <a:cs typeface="Arial Unicode MS" pitchFamily="34" charset="-128"/>
              </a:rPr>
              <a:t>SCR</a:t>
            </a:r>
            <a:r>
              <a:rPr lang="es-ES" i="1" dirty="0" smtClean="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(artº 129(3) nivel 1)</a:t>
            </a:r>
            <a:r>
              <a:rPr lang="es-ES" sz="1400" dirty="0" smtClean="0">
                <a:solidFill>
                  <a:schemeClr val="tx2">
                    <a:shade val="30000"/>
                    <a:satMod val="150000"/>
                  </a:schemeClr>
                </a:solidFill>
                <a:latin typeface="Arial Unicode MS" pitchFamily="34" charset="-128"/>
                <a:ea typeface="Arial Unicode MS" pitchFamily="34" charset="-128"/>
                <a:cs typeface="Arial Unicode MS" pitchFamily="34" charset="-128"/>
              </a:rPr>
              <a:t>  </a:t>
            </a:r>
            <a:endParaRPr lang="es-ES" sz="1400"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algn="ctr" fontAlgn="auto">
              <a:spcBef>
                <a:spcPts val="0"/>
              </a:spcBef>
              <a:spcAft>
                <a:spcPts val="0"/>
              </a:spcAft>
              <a:buClr>
                <a:schemeClr val="accent1"/>
              </a:buClr>
              <a:buSzPct val="80000"/>
              <a:buFont typeface="Wingdings 2"/>
              <a:buNone/>
              <a:tabLst>
                <a:tab pos="533400" algn="l"/>
              </a:tabLst>
              <a:defRPr/>
            </a:pPr>
            <a:r>
              <a:rPr lang="es-ES" dirty="0">
                <a:solidFill>
                  <a:schemeClr val="tx2">
                    <a:shade val="30000"/>
                    <a:satMod val="150000"/>
                  </a:schemeClr>
                </a:solidFill>
                <a:latin typeface="Arial Unicode MS" pitchFamily="34" charset="-128"/>
                <a:ea typeface="Arial Unicode MS" pitchFamily="34" charset="-128"/>
                <a:cs typeface="Arial Unicode MS" pitchFamily="34" charset="-128"/>
              </a:rPr>
              <a:t>(incluidas adiciones de capital)</a:t>
            </a:r>
          </a:p>
        </p:txBody>
      </p:sp>
      <p:graphicFrame>
        <p:nvGraphicFramePr>
          <p:cNvPr id="1026" name="Object 13"/>
          <p:cNvGraphicFramePr>
            <a:graphicFrameLocks noChangeAspect="1"/>
          </p:cNvGraphicFramePr>
          <p:nvPr/>
        </p:nvGraphicFramePr>
        <p:xfrm>
          <a:off x="6619875" y="3871913"/>
          <a:ext cx="2459038" cy="592137"/>
        </p:xfrm>
        <a:graphic>
          <a:graphicData uri="http://schemas.openxmlformats.org/presentationml/2006/ole">
            <p:oleObj spid="_x0000_s1026" name="Ecuación" r:id="rId3" imgW="1422360" imgH="342720" progId="Equation.3">
              <p:embed/>
            </p:oleObj>
          </a:graphicData>
        </a:graphic>
      </p:graphicFrame>
      <p:graphicFrame>
        <p:nvGraphicFramePr>
          <p:cNvPr id="1027" name="Object 15"/>
          <p:cNvGraphicFramePr>
            <a:graphicFrameLocks noChangeAspect="1"/>
          </p:cNvGraphicFramePr>
          <p:nvPr/>
        </p:nvGraphicFramePr>
        <p:xfrm>
          <a:off x="6691313" y="5143516"/>
          <a:ext cx="2238375" cy="350837"/>
        </p:xfrm>
        <a:graphic>
          <a:graphicData uri="http://schemas.openxmlformats.org/presentationml/2006/ole">
            <p:oleObj spid="_x0000_s1027" name="Ecuación" r:id="rId4" imgW="1295280" imgH="203040" progId="Equation.3">
              <p:embed/>
            </p:oleObj>
          </a:graphicData>
        </a:graphic>
      </p:graphicFrame>
      <p:sp>
        <p:nvSpPr>
          <p:cNvPr id="35" name="2 Subtítulo"/>
          <p:cNvSpPr txBox="1">
            <a:spLocks/>
          </p:cNvSpPr>
          <p:nvPr/>
        </p:nvSpPr>
        <p:spPr>
          <a:xfrm>
            <a:off x="1071563" y="5143500"/>
            <a:ext cx="1857375" cy="357202"/>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rPr>
              <a:t>Artículo 129 (2) (N1</a:t>
            </a: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cxnSp>
        <p:nvCxnSpPr>
          <p:cNvPr id="37" name="36 Conector recto de flecha"/>
          <p:cNvCxnSpPr/>
          <p:nvPr/>
        </p:nvCxnSpPr>
        <p:spPr>
          <a:xfrm rot="5400000" flipH="1" flipV="1">
            <a:off x="3429000" y="4000501"/>
            <a:ext cx="714375"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rot="16200000" flipH="1">
            <a:off x="3429000" y="5357813"/>
            <a:ext cx="714375"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6357950" y="6142056"/>
            <a:ext cx="714380" cy="158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29 Rectángulo"/>
          <p:cNvSpPr/>
          <p:nvPr/>
        </p:nvSpPr>
        <p:spPr>
          <a:xfrm>
            <a:off x="7000892" y="5929330"/>
            <a:ext cx="1643074" cy="738664"/>
          </a:xfrm>
          <a:prstGeom prst="rect">
            <a:avLst/>
          </a:prstGeom>
        </p:spPr>
        <p:txBody>
          <a:bodyPr wrap="square">
            <a:spAutoFit/>
          </a:bodyPr>
          <a:lstStyle/>
          <a:p>
            <a:pPr algn="ct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SCR estándar o s/ modelo interno aprobado</a:t>
            </a:r>
            <a:endParaRPr lang="en-GB" sz="1400" i="1" dirty="0"/>
          </a:p>
        </p:txBody>
      </p:sp>
      <p:cxnSp>
        <p:nvCxnSpPr>
          <p:cNvPr id="34" name="33 Conector recto de flecha"/>
          <p:cNvCxnSpPr/>
          <p:nvPr/>
        </p:nvCxnSpPr>
        <p:spPr>
          <a:xfrm>
            <a:off x="6500826" y="3000372"/>
            <a:ext cx="571504" cy="158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35 Rectángulo"/>
          <p:cNvSpPr/>
          <p:nvPr/>
        </p:nvSpPr>
        <p:spPr>
          <a:xfrm>
            <a:off x="7072330" y="2643182"/>
            <a:ext cx="1643074" cy="738664"/>
          </a:xfrm>
          <a:prstGeom prst="rect">
            <a:avLst/>
          </a:prstGeom>
        </p:spPr>
        <p:txBody>
          <a:bodyPr wrap="square">
            <a:spAutoFit/>
          </a:bodyPr>
          <a:lstStyle/>
          <a:p>
            <a:pPr algn="ct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SCR estándar o s/ modelo interno aprobado</a:t>
            </a:r>
            <a:endParaRPr lang="en-GB"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500"/>
                                        <p:tgtEl>
                                          <p:spTgt spid="1638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55"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strVal val="#ppt_w*0.70"/>
                                          </p:val>
                                        </p:tav>
                                        <p:tav tm="100000">
                                          <p:val>
                                            <p:strVal val="#ppt_w"/>
                                          </p:val>
                                        </p:tav>
                                      </p:tavLst>
                                    </p:anim>
                                    <p:anim calcmode="lin" valueType="num">
                                      <p:cBhvr>
                                        <p:cTn id="16" dur="1000" fill="hold"/>
                                        <p:tgtEl>
                                          <p:spTgt spid="16"/>
                                        </p:tgtEl>
                                        <p:attrNameLst>
                                          <p:attrName>ppt_h</p:attrName>
                                        </p:attrNameLst>
                                      </p:cBhvr>
                                      <p:tavLst>
                                        <p:tav tm="0">
                                          <p:val>
                                            <p:strVal val="#ppt_h"/>
                                          </p:val>
                                        </p:tav>
                                        <p:tav tm="100000">
                                          <p:val>
                                            <p:strVal val="#ppt_h"/>
                                          </p:val>
                                        </p:tav>
                                      </p:tavLst>
                                    </p:anim>
                                    <p:animEffect transition="in" filter="fade">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dissolve">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down)">
                                      <p:cBhvr>
                                        <p:cTn id="31" dur="500"/>
                                        <p:tgtEl>
                                          <p:spTgt spid="2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500"/>
                                        <p:tgtEl>
                                          <p:spTgt spid="19"/>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6390"/>
                                        </p:tgtEl>
                                        <p:attrNameLst>
                                          <p:attrName>style.visibility</p:attrName>
                                        </p:attrNameLst>
                                      </p:cBhvr>
                                      <p:to>
                                        <p:strVal val="visible"/>
                                      </p:to>
                                    </p:set>
                                    <p:animEffect transition="in" filter="wipe(left)">
                                      <p:cBhvr>
                                        <p:cTn id="47" dur="500"/>
                                        <p:tgtEl>
                                          <p:spTgt spid="16390"/>
                                        </p:tgtEl>
                                      </p:cBhvr>
                                    </p:animEffect>
                                  </p:childTnLst>
                                </p:cTn>
                              </p:par>
                            </p:childTnLst>
                          </p:cTn>
                        </p:par>
                        <p:par>
                          <p:cTn id="48" fill="hold">
                            <p:stCondLst>
                              <p:cond delay="1000"/>
                            </p:stCondLst>
                            <p:childTnLst>
                              <p:par>
                                <p:cTn id="49" presetID="22" presetClass="entr" presetSubtype="4"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down)">
                                      <p:cBhvr>
                                        <p:cTn id="51" dur="500"/>
                                        <p:tgtEl>
                                          <p:spTgt spid="37"/>
                                        </p:tgtEl>
                                      </p:cBhvr>
                                    </p:animEffect>
                                  </p:childTnLst>
                                </p:cTn>
                              </p:par>
                              <p:par>
                                <p:cTn id="52" presetID="22" presetClass="entr" presetSubtype="1" fill="hold"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wipe(up)">
                                      <p:cBhvr>
                                        <p:cTn id="54" dur="500"/>
                                        <p:tgtEl>
                                          <p:spTgt spid="40"/>
                                        </p:tgtEl>
                                      </p:cBhvr>
                                    </p:animEffect>
                                  </p:childTnLst>
                                </p:cTn>
                              </p:par>
                              <p:par>
                                <p:cTn id="55" presetID="22" presetClass="entr" presetSubtype="8"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left)">
                                      <p:cBhvr>
                                        <p:cTn id="57" dur="500"/>
                                        <p:tgtEl>
                                          <p:spTgt spid="29"/>
                                        </p:tgtEl>
                                      </p:cBhvr>
                                    </p:animEffect>
                                  </p:childTnLst>
                                </p:cTn>
                              </p:par>
                              <p:par>
                                <p:cTn id="58" presetID="22" presetClass="entr" presetSubtype="8" fill="hold"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left)">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1000"/>
                                        <p:tgtEl>
                                          <p:spTgt spid="32"/>
                                        </p:tgtEl>
                                      </p:cBhvr>
                                    </p:animEffect>
                                  </p:childTnLst>
                                </p:cTn>
                              </p:par>
                            </p:childTnLst>
                          </p:cTn>
                        </p:par>
                        <p:par>
                          <p:cTn id="66" fill="hold">
                            <p:stCondLst>
                              <p:cond delay="1000"/>
                            </p:stCondLst>
                            <p:childTnLst>
                              <p:par>
                                <p:cTn id="67" presetID="22" presetClass="entr" presetSubtype="8" fill="hold" nodeType="after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wipe(left)">
                                      <p:cBhvr>
                                        <p:cTn id="69" dur="500"/>
                                        <p:tgtEl>
                                          <p:spTgt spid="34"/>
                                        </p:tgtEl>
                                      </p:cBhvr>
                                    </p:animEffect>
                                  </p:childTnLst>
                                </p:cTn>
                              </p:par>
                            </p:childTnLst>
                          </p:cTn>
                        </p:par>
                        <p:par>
                          <p:cTn id="70" fill="hold">
                            <p:stCondLst>
                              <p:cond delay="1500"/>
                            </p:stCondLst>
                            <p:childTnLst>
                              <p:par>
                                <p:cTn id="71" presetID="9" presetClass="entr" presetSubtype="0"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dissolve">
                                      <p:cBhvr>
                                        <p:cTn id="73" dur="500"/>
                                        <p:tgtEl>
                                          <p:spTgt spid="36"/>
                                        </p:tgtEl>
                                      </p:cBhvr>
                                    </p:animEffect>
                                  </p:childTnLst>
                                </p:cTn>
                              </p:par>
                            </p:childTnLst>
                          </p:cTn>
                        </p:par>
                      </p:childTnLst>
                    </p:cTn>
                  </p:par>
                  <p:par>
                    <p:cTn id="74" fill="hold">
                      <p:stCondLst>
                        <p:cond delay="indefinite"/>
                      </p:stCondLst>
                      <p:childTnLst>
                        <p:par>
                          <p:cTn id="75" fill="hold">
                            <p:stCondLst>
                              <p:cond delay="0"/>
                            </p:stCondLst>
                            <p:childTnLst>
                              <p:par>
                                <p:cTn id="76" presetID="55" presetClass="entr" presetSubtype="0" fill="hold" grpId="0" nodeType="click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1000" fill="hold"/>
                                        <p:tgtEl>
                                          <p:spTgt spid="33"/>
                                        </p:tgtEl>
                                        <p:attrNameLst>
                                          <p:attrName>ppt_w</p:attrName>
                                        </p:attrNameLst>
                                      </p:cBhvr>
                                      <p:tavLst>
                                        <p:tav tm="0">
                                          <p:val>
                                            <p:strVal val="#ppt_w*0.70"/>
                                          </p:val>
                                        </p:tav>
                                        <p:tav tm="100000">
                                          <p:val>
                                            <p:strVal val="#ppt_w"/>
                                          </p:val>
                                        </p:tav>
                                      </p:tavLst>
                                    </p:anim>
                                    <p:anim calcmode="lin" valueType="num">
                                      <p:cBhvr>
                                        <p:cTn id="79" dur="1000" fill="hold"/>
                                        <p:tgtEl>
                                          <p:spTgt spid="33"/>
                                        </p:tgtEl>
                                        <p:attrNameLst>
                                          <p:attrName>ppt_h</p:attrName>
                                        </p:attrNameLst>
                                      </p:cBhvr>
                                      <p:tavLst>
                                        <p:tav tm="0">
                                          <p:val>
                                            <p:strVal val="#ppt_h"/>
                                          </p:val>
                                        </p:tav>
                                        <p:tav tm="100000">
                                          <p:val>
                                            <p:strVal val="#ppt_h"/>
                                          </p:val>
                                        </p:tav>
                                      </p:tavLst>
                                    </p:anim>
                                    <p:animEffect transition="in" filter="fade">
                                      <p:cBhvr>
                                        <p:cTn id="80" dur="1000"/>
                                        <p:tgtEl>
                                          <p:spTgt spid="33"/>
                                        </p:tgtEl>
                                      </p:cBhvr>
                                    </p:animEffect>
                                  </p:childTnLst>
                                </p:cTn>
                              </p:par>
                            </p:childTnLst>
                          </p:cTn>
                        </p:par>
                        <p:par>
                          <p:cTn id="81" fill="hold">
                            <p:stCondLst>
                              <p:cond delay="1000"/>
                            </p:stCondLst>
                            <p:childTnLst>
                              <p:par>
                                <p:cTn id="82" presetID="22" presetClass="entr" presetSubtype="8" fill="hold" nodeType="after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wipe(left)">
                                      <p:cBhvr>
                                        <p:cTn id="84" dur="500"/>
                                        <p:tgtEl>
                                          <p:spTgt spid="28"/>
                                        </p:tgtEl>
                                      </p:cBhvr>
                                    </p:animEffect>
                                  </p:childTnLst>
                                </p:cTn>
                              </p:par>
                            </p:childTnLst>
                          </p:cTn>
                        </p:par>
                        <p:par>
                          <p:cTn id="85" fill="hold">
                            <p:stCondLst>
                              <p:cond delay="1500"/>
                            </p:stCondLst>
                            <p:childTnLst>
                              <p:par>
                                <p:cTn id="86" presetID="9" presetClass="entr" presetSubtype="0"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dissolve">
                                      <p:cBhvr>
                                        <p:cTn id="88" dur="500"/>
                                        <p:tgtEl>
                                          <p:spTgt spid="30"/>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499"/>
                                          </p:stCondLst>
                                        </p:cTn>
                                        <p:tgtEl>
                                          <p:spTgt spid="20"/>
                                        </p:tgtEl>
                                        <p:attrNameLst>
                                          <p:attrName>style.visibility</p:attrName>
                                        </p:attrNameLst>
                                      </p:cBhvr>
                                      <p:to>
                                        <p:strVal val="visible"/>
                                      </p:to>
                                    </p:set>
                                  </p:childTnLst>
                                </p:cTn>
                              </p:par>
                            </p:childTnLst>
                          </p:cTn>
                        </p:par>
                        <p:par>
                          <p:cTn id="93" fill="hold">
                            <p:stCondLst>
                              <p:cond delay="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par>
                          <p:cTn id="97" fill="hold">
                            <p:stCondLst>
                              <p:cond delay="1000"/>
                            </p:stCondLst>
                            <p:childTnLst>
                              <p:par>
                                <p:cTn id="98" presetID="55" presetClass="entr" presetSubtype="0" fill="hold" nodeType="afterEffect">
                                  <p:stCondLst>
                                    <p:cond delay="0"/>
                                  </p:stCondLst>
                                  <p:childTnLst>
                                    <p:set>
                                      <p:cBhvr>
                                        <p:cTn id="99" dur="1" fill="hold">
                                          <p:stCondLst>
                                            <p:cond delay="0"/>
                                          </p:stCondLst>
                                        </p:cTn>
                                        <p:tgtEl>
                                          <p:spTgt spid="1026"/>
                                        </p:tgtEl>
                                        <p:attrNameLst>
                                          <p:attrName>style.visibility</p:attrName>
                                        </p:attrNameLst>
                                      </p:cBhvr>
                                      <p:to>
                                        <p:strVal val="visible"/>
                                      </p:to>
                                    </p:set>
                                    <p:anim calcmode="lin" valueType="num">
                                      <p:cBhvr>
                                        <p:cTn id="100" dur="1000" fill="hold"/>
                                        <p:tgtEl>
                                          <p:spTgt spid="1026"/>
                                        </p:tgtEl>
                                        <p:attrNameLst>
                                          <p:attrName>ppt_w</p:attrName>
                                        </p:attrNameLst>
                                      </p:cBhvr>
                                      <p:tavLst>
                                        <p:tav tm="0">
                                          <p:val>
                                            <p:strVal val="#ppt_w*0.70"/>
                                          </p:val>
                                        </p:tav>
                                        <p:tav tm="100000">
                                          <p:val>
                                            <p:strVal val="#ppt_w"/>
                                          </p:val>
                                        </p:tav>
                                      </p:tavLst>
                                    </p:anim>
                                    <p:anim calcmode="lin" valueType="num">
                                      <p:cBhvr>
                                        <p:cTn id="101" dur="1000" fill="hold"/>
                                        <p:tgtEl>
                                          <p:spTgt spid="1026"/>
                                        </p:tgtEl>
                                        <p:attrNameLst>
                                          <p:attrName>ppt_h</p:attrName>
                                        </p:attrNameLst>
                                      </p:cBhvr>
                                      <p:tavLst>
                                        <p:tav tm="0">
                                          <p:val>
                                            <p:strVal val="#ppt_h"/>
                                          </p:val>
                                        </p:tav>
                                        <p:tav tm="100000">
                                          <p:val>
                                            <p:strVal val="#ppt_h"/>
                                          </p:val>
                                        </p:tav>
                                      </p:tavLst>
                                    </p:anim>
                                    <p:animEffect transition="in" filter="fade">
                                      <p:cBhvr>
                                        <p:cTn id="102" dur="1000"/>
                                        <p:tgtEl>
                                          <p:spTgt spid="1026"/>
                                        </p:tgtEl>
                                      </p:cBhvr>
                                    </p:animEffect>
                                  </p:childTnLst>
                                </p:cTn>
                              </p:par>
                            </p:childTnLst>
                          </p:cTn>
                        </p:par>
                        <p:par>
                          <p:cTn id="103" fill="hold">
                            <p:stCondLst>
                              <p:cond delay="2000"/>
                            </p:stCondLst>
                            <p:childTnLst>
                              <p:par>
                                <p:cTn id="104" presetID="1" presetClass="entr" presetSubtype="0" fill="hold" grpId="0" nodeType="afterEffect">
                                  <p:stCondLst>
                                    <p:cond delay="0"/>
                                  </p:stCondLst>
                                  <p:childTnLst>
                                    <p:set>
                                      <p:cBhvr>
                                        <p:cTn id="105" dur="1" fill="hold">
                                          <p:stCondLst>
                                            <p:cond delay="499"/>
                                          </p:stCondLst>
                                        </p:cTn>
                                        <p:tgtEl>
                                          <p:spTgt spid="24"/>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wipe(left)">
                                      <p:cBhvr>
                                        <p:cTn id="110" dur="500"/>
                                        <p:tgtEl>
                                          <p:spTgt spid="22"/>
                                        </p:tgtEl>
                                      </p:cBhvr>
                                    </p:animEffect>
                                  </p:childTnLst>
                                </p:cTn>
                              </p:par>
                            </p:childTnLst>
                          </p:cTn>
                        </p:par>
                        <p:par>
                          <p:cTn id="111" fill="hold">
                            <p:stCondLst>
                              <p:cond delay="500"/>
                            </p:stCondLst>
                            <p:childTnLst>
                              <p:par>
                                <p:cTn id="112" presetID="22" presetClass="entr" presetSubtype="8" fill="hold" nodeType="afterEffect">
                                  <p:stCondLst>
                                    <p:cond delay="0"/>
                                  </p:stCondLst>
                                  <p:childTnLst>
                                    <p:set>
                                      <p:cBhvr>
                                        <p:cTn id="113" dur="1" fill="hold">
                                          <p:stCondLst>
                                            <p:cond delay="0"/>
                                          </p:stCondLst>
                                        </p:cTn>
                                        <p:tgtEl>
                                          <p:spTgt spid="1027"/>
                                        </p:tgtEl>
                                        <p:attrNameLst>
                                          <p:attrName>style.visibility</p:attrName>
                                        </p:attrNameLst>
                                      </p:cBhvr>
                                      <p:to>
                                        <p:strVal val="visible"/>
                                      </p:to>
                                    </p:set>
                                    <p:animEffect transition="in" filter="wipe(left)">
                                      <p:cBhvr>
                                        <p:cTn id="114"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autoUpdateAnimBg="0"/>
      <p:bldP spid="16390" grpId="0" animBg="1" autoUpdateAnimBg="0"/>
      <p:bldP spid="19" grpId="0" animBg="1" autoUpdateAnimBg="0"/>
      <p:bldP spid="15" grpId="0" animBg="1" autoUpdateAnimBg="0"/>
      <p:bldP spid="16" grpId="0" autoUpdateAnimBg="0"/>
      <p:bldP spid="18" grpId="0" animBg="1" autoUpdateAnimBg="0"/>
      <p:bldP spid="20" grpId="0" autoUpdateAnimBg="0"/>
      <p:bldP spid="21" grpId="0" animBg="1" autoUpdateAnimBg="0"/>
      <p:bldP spid="22" grpId="0" animBg="1" autoUpdateAnimBg="0"/>
      <p:bldP spid="23" grpId="0"/>
      <p:bldP spid="24" grpId="0" autoUpdateAnimBg="0"/>
      <p:bldP spid="25" grpId="0" animBg="1" autoUpdateAnimBg="0"/>
      <p:bldP spid="26" grpId="0" autoUpdateAnimBg="0"/>
      <p:bldP spid="32" grpId="0" autoUpdateAnimBg="0"/>
      <p:bldP spid="33" grpId="0" autoUpdateAnimBg="0"/>
      <p:bldP spid="35" grpId="0" autoUpdateAnimBg="0"/>
      <p:bldP spid="30" grpId="0"/>
      <p:bldP spid="3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8 CuadroTexto"/>
          <p:cNvSpPr txBox="1">
            <a:spLocks noChangeArrowheads="1"/>
          </p:cNvSpPr>
          <p:nvPr/>
        </p:nvSpPr>
        <p:spPr bwMode="auto">
          <a:xfrm>
            <a:off x="1285875" y="1500188"/>
            <a:ext cx="1428750" cy="646112"/>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absoluto</a:t>
            </a:r>
          </a:p>
        </p:txBody>
      </p:sp>
      <p:sp>
        <p:nvSpPr>
          <p:cNvPr id="19" name="18 Flecha a la derecha con muesca"/>
          <p:cNvSpPr/>
          <p:nvPr/>
        </p:nvSpPr>
        <p:spPr>
          <a:xfrm rot="5400000">
            <a:off x="1607343" y="2536032"/>
            <a:ext cx="785813"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4" name="1 Título"/>
          <p:cNvSpPr>
            <a:spLocks noGrp="1"/>
          </p:cNvSpPr>
          <p:nvPr>
            <p:ph type="ctrTitle"/>
          </p:nvPr>
        </p:nvSpPr>
        <p:spPr>
          <a:xfrm>
            <a:off x="1643065" y="142852"/>
            <a:ext cx="5643579"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1.c. MCR. Mínimos absolutos</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15" name="8 CuadroTexto"/>
          <p:cNvSpPr txBox="1">
            <a:spLocks noChangeArrowheads="1"/>
          </p:cNvSpPr>
          <p:nvPr/>
        </p:nvSpPr>
        <p:spPr bwMode="auto">
          <a:xfrm>
            <a:off x="1285875" y="4572000"/>
            <a:ext cx="1428750" cy="646113"/>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combinado</a:t>
            </a:r>
          </a:p>
        </p:txBody>
      </p:sp>
      <p:sp>
        <p:nvSpPr>
          <p:cNvPr id="16" name="2 Subtítulo"/>
          <p:cNvSpPr txBox="1">
            <a:spLocks/>
          </p:cNvSpPr>
          <p:nvPr/>
        </p:nvSpPr>
        <p:spPr>
          <a:xfrm>
            <a:off x="3500438" y="1571625"/>
            <a:ext cx="1714500"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Artículo 129 párrafo (1)(d)</a:t>
            </a:r>
          </a:p>
        </p:txBody>
      </p:sp>
      <p:sp>
        <p:nvSpPr>
          <p:cNvPr id="18" name="17 Flecha a la derecha con muesca"/>
          <p:cNvSpPr/>
          <p:nvPr/>
        </p:nvSpPr>
        <p:spPr>
          <a:xfrm>
            <a:off x="2857500" y="1714500"/>
            <a:ext cx="642938"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5" name="24 Flecha a la derecha con muesca"/>
          <p:cNvSpPr/>
          <p:nvPr/>
        </p:nvSpPr>
        <p:spPr>
          <a:xfrm rot="16200000">
            <a:off x="1607344" y="3893344"/>
            <a:ext cx="785812"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6" name="2 Subtítulo"/>
          <p:cNvSpPr txBox="1">
            <a:spLocks/>
          </p:cNvSpPr>
          <p:nvPr/>
        </p:nvSpPr>
        <p:spPr>
          <a:xfrm>
            <a:off x="1357313" y="3143250"/>
            <a:ext cx="1214437" cy="357188"/>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000" i="1" dirty="0">
                <a:solidFill>
                  <a:schemeClr val="tx2">
                    <a:shade val="30000"/>
                    <a:satMod val="150000"/>
                  </a:schemeClr>
                </a:solidFill>
                <a:latin typeface="Arial Unicode MS" pitchFamily="34" charset="-128"/>
                <a:ea typeface="Arial Unicode MS" pitchFamily="34" charset="-128"/>
                <a:cs typeface="Arial Unicode MS" pitchFamily="34" charset="-128"/>
              </a:rPr>
              <a:t>máximo</a:t>
            </a:r>
          </a:p>
        </p:txBody>
      </p:sp>
      <p:graphicFrame>
        <p:nvGraphicFramePr>
          <p:cNvPr id="27" name="26 Tabla"/>
          <p:cNvGraphicFramePr>
            <a:graphicFrameLocks noGrp="1"/>
          </p:cNvGraphicFramePr>
          <p:nvPr/>
        </p:nvGraphicFramePr>
        <p:xfrm>
          <a:off x="3643306" y="2500313"/>
          <a:ext cx="5143542" cy="3928645"/>
        </p:xfrm>
        <a:graphic>
          <a:graphicData uri="http://schemas.openxmlformats.org/drawingml/2006/table">
            <a:tbl>
              <a:tblPr/>
              <a:tblGrid>
                <a:gridCol w="3233084"/>
                <a:gridCol w="1910458"/>
              </a:tblGrid>
              <a:tr h="500064">
                <a:tc>
                  <a:txBody>
                    <a:bodyPr/>
                    <a:lstStyle/>
                    <a:p>
                      <a:pPr marL="36000" indent="0" algn="just">
                        <a:spcBef>
                          <a:spcPts val="600"/>
                        </a:spcBef>
                        <a:spcAft>
                          <a:spcPts val="600"/>
                        </a:spcAft>
                      </a:pPr>
                      <a:r>
                        <a:rPr lang="es-ES" sz="1800" noProof="0" dirty="0" smtClean="0">
                          <a:latin typeface="Arial Unicode MS" pitchFamily="34" charset="-128"/>
                          <a:ea typeface="Arial Unicode MS" pitchFamily="34" charset="-128"/>
                          <a:cs typeface="Arial Unicode MS" pitchFamily="34" charset="-128"/>
                        </a:rPr>
                        <a:t>Vida</a:t>
                      </a:r>
                      <a:endParaRPr lang="es-ES" sz="1800" noProof="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0" algn="just">
                        <a:spcBef>
                          <a:spcPts val="600"/>
                        </a:spcBef>
                        <a:spcAft>
                          <a:spcPts val="600"/>
                        </a:spcAft>
                      </a:pPr>
                      <a:r>
                        <a:rPr lang="en-GB" sz="1800" dirty="0" smtClean="0">
                          <a:latin typeface="Arial Unicode MS" pitchFamily="34" charset="-128"/>
                          <a:ea typeface="Arial Unicode MS" pitchFamily="34" charset="-128"/>
                          <a:cs typeface="Arial Unicode MS" pitchFamily="34" charset="-128"/>
                        </a:rPr>
                        <a:t>3,2</a:t>
                      </a:r>
                      <a:r>
                        <a:rPr lang="en-GB" sz="1800" baseline="0" dirty="0" smtClean="0">
                          <a:latin typeface="Arial Unicode MS" pitchFamily="34" charset="-128"/>
                          <a:ea typeface="Arial Unicode MS" pitchFamily="34" charset="-128"/>
                          <a:cs typeface="Arial Unicode MS" pitchFamily="34" charset="-128"/>
                        </a:rPr>
                        <a:t> mill. euros</a:t>
                      </a:r>
                      <a:endParaRPr lang="es-ES" sz="18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42">
                <a:tc>
                  <a:txBody>
                    <a:bodyPr/>
                    <a:lstStyle/>
                    <a:p>
                      <a:pPr marL="36000" indent="0" algn="just">
                        <a:spcBef>
                          <a:spcPts val="600"/>
                        </a:spcBef>
                        <a:spcAft>
                          <a:spcPts val="0"/>
                        </a:spcAft>
                      </a:pPr>
                      <a:r>
                        <a:rPr lang="es-ES" sz="1800" baseline="0" noProof="0" dirty="0" smtClean="0">
                          <a:latin typeface="Arial Unicode MS" pitchFamily="34" charset="-128"/>
                          <a:ea typeface="Arial Unicode MS" pitchFamily="34" charset="-128"/>
                          <a:cs typeface="Arial Unicode MS" pitchFamily="34" charset="-128"/>
                        </a:rPr>
                        <a:t>RC, crédito y caución </a:t>
                      </a:r>
                    </a:p>
                    <a:p>
                      <a:pPr marL="36000" indent="0" algn="just">
                        <a:spcBef>
                          <a:spcPts val="0"/>
                        </a:spcBef>
                        <a:spcAft>
                          <a:spcPts val="600"/>
                        </a:spcAft>
                      </a:pPr>
                      <a:r>
                        <a:rPr lang="es-ES" sz="1800" baseline="0" noProof="0" dirty="0" smtClean="0">
                          <a:latin typeface="Arial Unicode MS" pitchFamily="34" charset="-128"/>
                          <a:ea typeface="Arial Unicode MS" pitchFamily="34" charset="-128"/>
                          <a:cs typeface="Arial Unicode MS" pitchFamily="34" charset="-128"/>
                        </a:rPr>
                        <a:t>(ramos 10 a 15)</a:t>
                      </a:r>
                      <a:endParaRPr lang="es-ES" sz="1800" noProof="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just" defTabSz="914400" rtl="0" eaLnBrk="1" fontAlgn="auto" latinLnBrk="0" hangingPunct="1">
                        <a:lnSpc>
                          <a:spcPct val="100000"/>
                        </a:lnSpc>
                        <a:spcBef>
                          <a:spcPts val="600"/>
                        </a:spcBef>
                        <a:spcAft>
                          <a:spcPts val="600"/>
                        </a:spcAft>
                        <a:buClrTx/>
                        <a:buSzTx/>
                        <a:buFontTx/>
                        <a:buNone/>
                        <a:tabLst/>
                        <a:defRPr/>
                      </a:pPr>
                      <a:r>
                        <a:rPr lang="en-GB" sz="1800" dirty="0" smtClean="0">
                          <a:latin typeface="Arial Unicode MS" pitchFamily="34" charset="-128"/>
                          <a:ea typeface="Arial Unicode MS" pitchFamily="34" charset="-128"/>
                          <a:cs typeface="Arial Unicode MS" pitchFamily="34" charset="-128"/>
                        </a:rPr>
                        <a:t>3,2</a:t>
                      </a:r>
                      <a:r>
                        <a:rPr lang="en-GB" sz="1800" baseline="0" dirty="0" smtClean="0">
                          <a:latin typeface="Arial Unicode MS" pitchFamily="34" charset="-128"/>
                          <a:ea typeface="Arial Unicode MS" pitchFamily="34" charset="-128"/>
                          <a:cs typeface="Arial Unicode MS" pitchFamily="34" charset="-128"/>
                        </a:rPr>
                        <a:t> mill. euros</a:t>
                      </a:r>
                      <a:endParaRPr lang="es-ES" sz="1800" dirty="0" smtClean="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66">
                <a:tc>
                  <a:txBody>
                    <a:bodyPr/>
                    <a:lstStyle/>
                    <a:p>
                      <a:pPr marL="36000" indent="0" algn="just">
                        <a:spcBef>
                          <a:spcPts val="600"/>
                        </a:spcBef>
                        <a:spcAft>
                          <a:spcPts val="600"/>
                        </a:spcAft>
                      </a:pPr>
                      <a:r>
                        <a:rPr lang="es-ES" sz="1800" noProof="0" dirty="0" smtClean="0">
                          <a:latin typeface="Arial Unicode MS" pitchFamily="34" charset="-128"/>
                          <a:ea typeface="Arial Unicode MS" pitchFamily="34" charset="-128"/>
                          <a:cs typeface="Arial Unicode MS" pitchFamily="34" charset="-128"/>
                        </a:rPr>
                        <a:t>No Vida. Resto de ramos</a:t>
                      </a:r>
                      <a:endParaRPr lang="es-ES" sz="1800" noProof="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0" algn="just">
                        <a:spcBef>
                          <a:spcPts val="600"/>
                        </a:spcBef>
                        <a:spcAft>
                          <a:spcPts val="600"/>
                        </a:spcAft>
                      </a:pPr>
                      <a:r>
                        <a:rPr lang="en-GB" sz="1800" dirty="0" smtClean="0">
                          <a:latin typeface="Arial Unicode MS" pitchFamily="34" charset="-128"/>
                          <a:ea typeface="Arial Unicode MS" pitchFamily="34" charset="-128"/>
                          <a:cs typeface="Arial Unicode MS" pitchFamily="34" charset="-128"/>
                        </a:rPr>
                        <a:t>2,2 mill. euros</a:t>
                      </a:r>
                      <a:endParaRPr lang="es-ES" sz="18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42">
                <a:tc>
                  <a:txBody>
                    <a:bodyPr/>
                    <a:lstStyle/>
                    <a:p>
                      <a:pPr marL="36000" indent="0" algn="just">
                        <a:spcBef>
                          <a:spcPts val="600"/>
                        </a:spcBef>
                        <a:spcAft>
                          <a:spcPts val="600"/>
                        </a:spcAft>
                      </a:pPr>
                      <a:r>
                        <a:rPr lang="es-ES" sz="1800" noProof="0" dirty="0" smtClean="0">
                          <a:latin typeface="Arial Unicode MS" pitchFamily="34" charset="-128"/>
                          <a:ea typeface="Arial Unicode MS" pitchFamily="34" charset="-128"/>
                          <a:cs typeface="Arial Unicode MS" pitchFamily="34" charset="-128"/>
                        </a:rPr>
                        <a:t>Mixtas ‘antiguas’ artº 73(5) (</a:t>
                      </a:r>
                      <a:r>
                        <a:rPr lang="es-ES" sz="1800" i="1" noProof="0" dirty="0" smtClean="0">
                          <a:latin typeface="Arial Unicode MS" pitchFamily="34" charset="-128"/>
                          <a:ea typeface="Arial Unicode MS" pitchFamily="34" charset="-128"/>
                          <a:cs typeface="Arial Unicode MS" pitchFamily="34" charset="-128"/>
                        </a:rPr>
                        <a:t>artº 129(1-d-iv)  directiva N1</a:t>
                      </a:r>
                      <a:r>
                        <a:rPr lang="es-ES" sz="1800" noProof="0" dirty="0" smtClean="0">
                          <a:latin typeface="Arial Unicode MS" pitchFamily="34" charset="-128"/>
                          <a:ea typeface="Arial Unicode MS" pitchFamily="34" charset="-128"/>
                          <a:cs typeface="Arial Unicode MS" pitchFamily="34" charset="-128"/>
                        </a:rPr>
                        <a:t>)</a:t>
                      </a:r>
                      <a:endParaRPr lang="es-ES" sz="1800" noProof="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0" algn="just">
                        <a:spcBef>
                          <a:spcPts val="600"/>
                        </a:spcBef>
                        <a:spcAft>
                          <a:spcPts val="600"/>
                        </a:spcAft>
                      </a:pPr>
                      <a:r>
                        <a:rPr lang="es-ES" sz="1800" dirty="0" smtClean="0">
                          <a:latin typeface="Arial Unicode MS" pitchFamily="34" charset="-128"/>
                          <a:ea typeface="Arial Unicode MS" pitchFamily="34" charset="-128"/>
                          <a:cs typeface="Arial Unicode MS" pitchFamily="34" charset="-128"/>
                        </a:rPr>
                        <a:t>Suma simple de los anteriores</a:t>
                      </a:r>
                      <a:endParaRPr lang="es-ES" sz="18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961">
                <a:tc>
                  <a:txBody>
                    <a:bodyPr/>
                    <a:lstStyle/>
                    <a:p>
                      <a:pPr marL="36000" marR="0" indent="0" algn="just" defTabSz="914400" rtl="0" eaLnBrk="1" fontAlgn="auto" latinLnBrk="0" hangingPunct="1">
                        <a:lnSpc>
                          <a:spcPct val="100000"/>
                        </a:lnSpc>
                        <a:spcBef>
                          <a:spcPts val="600"/>
                        </a:spcBef>
                        <a:spcAft>
                          <a:spcPts val="600"/>
                        </a:spcAft>
                        <a:buClrTx/>
                        <a:buSzTx/>
                        <a:buFontTx/>
                        <a:buNone/>
                        <a:tabLst/>
                        <a:defRPr/>
                      </a:pPr>
                      <a:r>
                        <a:rPr lang="es-ES" sz="1800" noProof="0" dirty="0" smtClean="0">
                          <a:latin typeface="Arial Unicode MS" pitchFamily="34" charset="-128"/>
                          <a:ea typeface="Arial Unicode MS" pitchFamily="34" charset="-128"/>
                          <a:cs typeface="Arial Unicode MS" pitchFamily="34" charset="-128"/>
                        </a:rPr>
                        <a:t>Mixtas ‘nuevas’ del artº 73(2)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just" defTabSz="914400" rtl="0" eaLnBrk="1" fontAlgn="auto" latinLnBrk="0" hangingPunct="1">
                        <a:lnSpc>
                          <a:spcPct val="100000"/>
                        </a:lnSpc>
                        <a:spcBef>
                          <a:spcPts val="600"/>
                        </a:spcBef>
                        <a:spcAft>
                          <a:spcPts val="600"/>
                        </a:spcAft>
                        <a:buClrTx/>
                        <a:buSzTx/>
                        <a:buFontTx/>
                        <a:buNone/>
                        <a:tabLst/>
                        <a:defRPr/>
                      </a:pPr>
                      <a:r>
                        <a:rPr lang="es-ES" sz="1800" dirty="0" smtClean="0">
                          <a:latin typeface="Arial Unicode MS" pitchFamily="34" charset="-128"/>
                          <a:ea typeface="Arial Unicode MS" pitchFamily="34" charset="-128"/>
                          <a:cs typeface="Arial Unicode MS" pitchFamily="34" charset="-128"/>
                        </a:rPr>
                        <a:t>Suma simple de los anteriores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52">
                <a:tc>
                  <a:txBody>
                    <a:bodyPr/>
                    <a:lstStyle/>
                    <a:p>
                      <a:pPr marL="36000" marR="0" indent="0" algn="just" defTabSz="914400" rtl="0" eaLnBrk="1" fontAlgn="auto" latinLnBrk="0" hangingPunct="1">
                        <a:lnSpc>
                          <a:spcPct val="100000"/>
                        </a:lnSpc>
                        <a:spcBef>
                          <a:spcPts val="600"/>
                        </a:spcBef>
                        <a:spcAft>
                          <a:spcPts val="600"/>
                        </a:spcAft>
                        <a:buClrTx/>
                        <a:buSzTx/>
                        <a:buFontTx/>
                        <a:buNone/>
                        <a:tabLst/>
                        <a:defRPr/>
                      </a:pPr>
                      <a:endParaRPr lang="es-ES" sz="1800" noProof="0" dirty="0" smtClean="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36000" marR="0" indent="0" algn="just" defTabSz="914400" rtl="0" eaLnBrk="1" fontAlgn="auto" latinLnBrk="0" hangingPunct="1">
                        <a:lnSpc>
                          <a:spcPct val="100000"/>
                        </a:lnSpc>
                        <a:spcBef>
                          <a:spcPts val="600"/>
                        </a:spcBef>
                        <a:spcAft>
                          <a:spcPts val="600"/>
                        </a:spcAft>
                        <a:buClrTx/>
                        <a:buSzTx/>
                        <a:buFontTx/>
                        <a:buNone/>
                        <a:tabLst/>
                        <a:defRPr/>
                      </a:pPr>
                      <a:endParaRPr lang="es-ES" sz="1800" dirty="0" smtClean="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79170">
                <a:tc>
                  <a:txBody>
                    <a:bodyPr/>
                    <a:lstStyle/>
                    <a:p>
                      <a:pPr marL="36000" indent="0" algn="just">
                        <a:spcBef>
                          <a:spcPts val="600"/>
                        </a:spcBef>
                        <a:spcAft>
                          <a:spcPts val="600"/>
                        </a:spcAft>
                      </a:pPr>
                      <a:r>
                        <a:rPr lang="es-ES" sz="1800" noProof="0" dirty="0" smtClean="0">
                          <a:latin typeface="Arial Unicode MS" pitchFamily="34" charset="-128"/>
                          <a:ea typeface="Arial Unicode MS" pitchFamily="34" charset="-128"/>
                          <a:cs typeface="Arial Unicode MS" pitchFamily="34" charset="-128"/>
                        </a:rPr>
                        <a:t>Reaseguradoras no cautivas</a:t>
                      </a:r>
                      <a:endParaRPr lang="es-ES" sz="1800" noProof="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0" algn="just">
                        <a:spcBef>
                          <a:spcPts val="600"/>
                        </a:spcBef>
                        <a:spcAft>
                          <a:spcPts val="600"/>
                        </a:spcAft>
                      </a:pPr>
                      <a:r>
                        <a:rPr lang="en-GB" sz="1800" dirty="0" smtClean="0">
                          <a:latin typeface="Arial Unicode MS" pitchFamily="34" charset="-128"/>
                          <a:ea typeface="Arial Unicode MS" pitchFamily="34" charset="-128"/>
                          <a:cs typeface="Arial Unicode MS" pitchFamily="34" charset="-128"/>
                        </a:rPr>
                        <a:t>3,2</a:t>
                      </a:r>
                      <a:r>
                        <a:rPr lang="en-GB" sz="1800" baseline="0" dirty="0" smtClean="0">
                          <a:latin typeface="Arial Unicode MS" pitchFamily="34" charset="-128"/>
                          <a:ea typeface="Arial Unicode MS" pitchFamily="34" charset="-128"/>
                          <a:cs typeface="Arial Unicode MS" pitchFamily="34" charset="-128"/>
                        </a:rPr>
                        <a:t> mill. euros</a:t>
                      </a:r>
                      <a:endParaRPr lang="es-ES" sz="18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180">
                <a:tc>
                  <a:txBody>
                    <a:bodyPr/>
                    <a:lstStyle/>
                    <a:p>
                      <a:pPr marL="36000" indent="0" algn="just">
                        <a:spcBef>
                          <a:spcPts val="600"/>
                        </a:spcBef>
                        <a:spcAft>
                          <a:spcPts val="600"/>
                        </a:spcAft>
                      </a:pPr>
                      <a:r>
                        <a:rPr lang="es-ES" sz="1800" noProof="0" dirty="0" smtClean="0">
                          <a:latin typeface="Arial Unicode MS" pitchFamily="34" charset="-128"/>
                          <a:ea typeface="Arial Unicode MS" pitchFamily="34" charset="-128"/>
                          <a:cs typeface="Arial Unicode MS" pitchFamily="34" charset="-128"/>
                        </a:rPr>
                        <a:t>Reaseguradoras cautivas</a:t>
                      </a:r>
                      <a:endParaRPr lang="es-ES" sz="1800" noProof="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just" defTabSz="914400" rtl="0" eaLnBrk="1" fontAlgn="auto" latinLnBrk="0" hangingPunct="1">
                        <a:lnSpc>
                          <a:spcPct val="100000"/>
                        </a:lnSpc>
                        <a:spcBef>
                          <a:spcPts val="600"/>
                        </a:spcBef>
                        <a:spcAft>
                          <a:spcPts val="600"/>
                        </a:spcAft>
                        <a:buClrTx/>
                        <a:buSzTx/>
                        <a:buFontTx/>
                        <a:buNone/>
                        <a:tabLst/>
                        <a:defRPr/>
                      </a:pPr>
                      <a:r>
                        <a:rPr lang="en-GB" sz="1800" dirty="0" smtClean="0">
                          <a:latin typeface="Arial Unicode MS" pitchFamily="34" charset="-128"/>
                          <a:ea typeface="Arial Unicode MS" pitchFamily="34" charset="-128"/>
                          <a:cs typeface="Arial Unicode MS" pitchFamily="34" charset="-128"/>
                        </a:rPr>
                        <a:t>1,0</a:t>
                      </a:r>
                      <a:r>
                        <a:rPr lang="en-GB" sz="1800" baseline="0" dirty="0" smtClean="0">
                          <a:latin typeface="Arial Unicode MS" pitchFamily="34" charset="-128"/>
                          <a:ea typeface="Arial Unicode MS" pitchFamily="34" charset="-128"/>
                          <a:cs typeface="Arial Unicode MS" pitchFamily="34" charset="-128"/>
                        </a:rPr>
                        <a:t> mill. euros</a:t>
                      </a:r>
                      <a:endParaRPr lang="es-ES" sz="1800" dirty="0" smtClean="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 name="27 Flecha doblada"/>
          <p:cNvSpPr/>
          <p:nvPr/>
        </p:nvSpPr>
        <p:spPr>
          <a:xfrm rot="5400000">
            <a:off x="5607844" y="1464469"/>
            <a:ext cx="571500" cy="1214438"/>
          </a:xfrm>
          <a:prstGeom prst="ben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1000"/>
                                        <p:tgtEl>
                                          <p:spTgt spid="28"/>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utoUpdateAnimBg="0"/>
      <p:bldP spid="18"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a:spLocks noGrp="1"/>
          </p:cNvSpPr>
          <p:nvPr>
            <p:ph type="ctrTitle"/>
          </p:nvPr>
        </p:nvSpPr>
        <p:spPr>
          <a:xfrm>
            <a:off x="1714480" y="142852"/>
            <a:ext cx="5500726"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1.d. MCR. Cálculo MCR lineal no vida</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21" name="10 CuadroTexto"/>
          <p:cNvSpPr txBox="1">
            <a:spLocks noChangeArrowheads="1"/>
          </p:cNvSpPr>
          <p:nvPr/>
        </p:nvSpPr>
        <p:spPr bwMode="auto">
          <a:xfrm>
            <a:off x="4857750" y="1500188"/>
            <a:ext cx="1714500" cy="646112"/>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lineal_no_vida  </a:t>
            </a:r>
          </a:p>
        </p:txBody>
      </p:sp>
      <p:sp>
        <p:nvSpPr>
          <p:cNvPr id="22" name="10 CuadroTexto"/>
          <p:cNvSpPr txBox="1">
            <a:spLocks noChangeArrowheads="1"/>
          </p:cNvSpPr>
          <p:nvPr/>
        </p:nvSpPr>
        <p:spPr bwMode="auto">
          <a:xfrm>
            <a:off x="4857750" y="2500313"/>
            <a:ext cx="1714500" cy="646112"/>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lineal_vida  </a:t>
            </a:r>
          </a:p>
        </p:txBody>
      </p:sp>
      <p:sp>
        <p:nvSpPr>
          <p:cNvPr id="23" name="2 Subtítulo"/>
          <p:cNvSpPr txBox="1">
            <a:spLocks/>
          </p:cNvSpPr>
          <p:nvPr/>
        </p:nvSpPr>
        <p:spPr>
          <a:xfrm>
            <a:off x="4429125" y="2071688"/>
            <a:ext cx="347663"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4" name="2 Subtítulo"/>
          <p:cNvSpPr txBox="1">
            <a:spLocks/>
          </p:cNvSpPr>
          <p:nvPr/>
        </p:nvSpPr>
        <p:spPr>
          <a:xfrm>
            <a:off x="5500688" y="2143125"/>
            <a:ext cx="347662" cy="427038"/>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cxnSp>
        <p:nvCxnSpPr>
          <p:cNvPr id="29" name="28 Conector recto"/>
          <p:cNvCxnSpPr/>
          <p:nvPr/>
        </p:nvCxnSpPr>
        <p:spPr>
          <a:xfrm>
            <a:off x="3143240" y="1354122"/>
            <a:ext cx="3500462"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3143240" y="3286124"/>
            <a:ext cx="3500462"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sp>
        <p:nvSpPr>
          <p:cNvPr id="32" name="2 Subtítulo"/>
          <p:cNvSpPr txBox="1">
            <a:spLocks/>
          </p:cNvSpPr>
          <p:nvPr/>
        </p:nvSpPr>
        <p:spPr>
          <a:xfrm>
            <a:off x="3071813" y="1000125"/>
            <a:ext cx="3500437" cy="285750"/>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dirty="0">
                <a:solidFill>
                  <a:schemeClr val="tx2">
                    <a:shade val="30000"/>
                    <a:satMod val="150000"/>
                  </a:schemeClr>
                </a:solidFill>
                <a:latin typeface="Arial Unicode MS" pitchFamily="34" charset="-128"/>
                <a:ea typeface="Arial Unicode MS" pitchFamily="34" charset="-128"/>
                <a:cs typeface="Arial Unicode MS" pitchFamily="34" charset="-128"/>
              </a:rPr>
              <a:t>&lt;= 45%  [  SCR + add-on   ]</a:t>
            </a:r>
          </a:p>
        </p:txBody>
      </p:sp>
      <p:sp>
        <p:nvSpPr>
          <p:cNvPr id="33" name="2 Subtítulo"/>
          <p:cNvSpPr txBox="1">
            <a:spLocks/>
          </p:cNvSpPr>
          <p:nvPr/>
        </p:nvSpPr>
        <p:spPr>
          <a:xfrm>
            <a:off x="3071813" y="3429000"/>
            <a:ext cx="3500437" cy="357188"/>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dirty="0">
                <a:solidFill>
                  <a:schemeClr val="tx2">
                    <a:shade val="30000"/>
                    <a:satMod val="150000"/>
                  </a:schemeClr>
                </a:solidFill>
                <a:latin typeface="Arial Unicode MS" pitchFamily="34" charset="-128"/>
                <a:ea typeface="Arial Unicode MS" pitchFamily="34" charset="-128"/>
                <a:cs typeface="Arial Unicode MS" pitchFamily="34" charset="-128"/>
              </a:rPr>
              <a:t>&gt;= 25%  [  SCR + add-on   ]</a:t>
            </a:r>
          </a:p>
        </p:txBody>
      </p:sp>
      <p:graphicFrame>
        <p:nvGraphicFramePr>
          <p:cNvPr id="2050" name="Object 13"/>
          <p:cNvGraphicFramePr>
            <a:graphicFrameLocks noChangeAspect="1"/>
          </p:cNvGraphicFramePr>
          <p:nvPr/>
        </p:nvGraphicFramePr>
        <p:xfrm>
          <a:off x="6696075" y="1550988"/>
          <a:ext cx="2305050" cy="592137"/>
        </p:xfrm>
        <a:graphic>
          <a:graphicData uri="http://schemas.openxmlformats.org/presentationml/2006/ole">
            <p:oleObj spid="_x0000_s2050" name="Ecuación" r:id="rId3" imgW="1333440" imgH="342720" progId="Equation.3">
              <p:embed/>
            </p:oleObj>
          </a:graphicData>
        </a:graphic>
      </p:graphicFrame>
      <p:sp>
        <p:nvSpPr>
          <p:cNvPr id="27" name="2 Subtítulo"/>
          <p:cNvSpPr txBox="1">
            <a:spLocks/>
          </p:cNvSpPr>
          <p:nvPr/>
        </p:nvSpPr>
        <p:spPr>
          <a:xfrm>
            <a:off x="1285874" y="3929063"/>
            <a:ext cx="7643844" cy="2357437"/>
          </a:xfrm>
          <a:prstGeom prst="rect">
            <a:avLst/>
          </a:prstGeom>
          <a:solidFill>
            <a:schemeClr val="accent2">
              <a:lumMod val="20000"/>
              <a:lumOff val="80000"/>
            </a:schemeClr>
          </a:solidFill>
          <a:ln>
            <a:solidFill>
              <a:srgbClr val="C00000"/>
            </a:solidFill>
          </a:ln>
        </p:spPr>
        <p:txBody>
          <a:bodyPr tIns="0"/>
          <a:lstStyle/>
          <a:p>
            <a:pPr fontAlgn="auto">
              <a:spcBef>
                <a:spcPts val="60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Provisiones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técnicas sº directo + reasº aceptado </a:t>
            </a:r>
          </a:p>
          <a:p>
            <a:pP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 sin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margen de riesgo</a:t>
            </a:r>
          </a:p>
          <a:p>
            <a:pP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  menos provisiones técnicas del reaseguro cedido y SPVs</a:t>
            </a:r>
          </a:p>
          <a:p>
            <a:pP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La resta anterior no puede ser negativa (al menos debe ser cero)</a:t>
            </a:r>
          </a:p>
          <a:p>
            <a:pPr fontAlgn="auto">
              <a:spcBef>
                <a:spcPts val="60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No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deducidas cantidades a cargo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reaseguro, es decir,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cantidades debidas por coberturas no reaseguradoras (ej. reasgº financº) y saldos efectivos</a:t>
            </a:r>
          </a:p>
          <a:p>
            <a:pP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No deducidas cantidades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de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SPVs que transmiten riesgos del asegurador, cuando exista un riesgo de base material</a:t>
            </a:r>
          </a:p>
          <a:p>
            <a:pP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a:t>
            </a:r>
          </a:p>
        </p:txBody>
      </p:sp>
      <p:sp>
        <p:nvSpPr>
          <p:cNvPr id="28" name="27 Flecha doblada"/>
          <p:cNvSpPr/>
          <p:nvPr/>
        </p:nvSpPr>
        <p:spPr>
          <a:xfrm rot="10800000">
            <a:off x="7358063" y="2214563"/>
            <a:ext cx="285750" cy="1928812"/>
          </a:xfrm>
          <a:prstGeom prst="ben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chemeClr val="tx1"/>
              </a:solidFill>
            </a:endParaRPr>
          </a:p>
        </p:txBody>
      </p:sp>
      <p:sp>
        <p:nvSpPr>
          <p:cNvPr id="30" name="2 Subtítulo"/>
          <p:cNvSpPr txBox="1">
            <a:spLocks/>
          </p:cNvSpPr>
          <p:nvPr/>
        </p:nvSpPr>
        <p:spPr>
          <a:xfrm>
            <a:off x="1285874" y="6357958"/>
            <a:ext cx="7643844" cy="428625"/>
          </a:xfrm>
          <a:prstGeom prst="rect">
            <a:avLst/>
          </a:prstGeom>
          <a:solidFill>
            <a:schemeClr val="accent2">
              <a:lumMod val="20000"/>
              <a:lumOff val="80000"/>
            </a:schemeClr>
          </a:solidFill>
          <a:ln>
            <a:solidFill>
              <a:srgbClr val="C00000"/>
            </a:solidFill>
          </a:ln>
        </p:spPr>
        <p:txBody>
          <a:bodyPr tIns="0" anchor="ctr"/>
          <a:lstStyle/>
          <a:p>
            <a:pPr fontAlgn="auto">
              <a:spcBef>
                <a:spcPts val="60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Primas devengadas (</a:t>
            </a:r>
            <a:r>
              <a:rPr lang="es-ES" sz="1600" i="1" dirty="0" err="1" smtClean="0">
                <a:solidFill>
                  <a:schemeClr val="tx2">
                    <a:shade val="30000"/>
                    <a:satMod val="150000"/>
                  </a:schemeClr>
                </a:solidFill>
                <a:latin typeface="Arial Unicode MS" pitchFamily="34" charset="-128"/>
                <a:ea typeface="Arial Unicode MS" pitchFamily="34" charset="-128"/>
                <a:cs typeface="Arial Unicode MS" pitchFamily="34" charset="-128"/>
              </a:rPr>
              <a:t>written</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Calculadas similar a las PP.TTs</a:t>
            </a:r>
          </a:p>
        </p:txBody>
      </p:sp>
      <p:sp>
        <p:nvSpPr>
          <p:cNvPr id="34" name="33 Flecha doblada"/>
          <p:cNvSpPr/>
          <p:nvPr/>
        </p:nvSpPr>
        <p:spPr>
          <a:xfrm rot="10800000">
            <a:off x="8501092" y="2143125"/>
            <a:ext cx="285750" cy="4500563"/>
          </a:xfrm>
          <a:prstGeom prst="ben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chemeClr val="tx1"/>
              </a:solidFill>
            </a:endParaRPr>
          </a:p>
        </p:txBody>
      </p:sp>
      <p:sp>
        <p:nvSpPr>
          <p:cNvPr id="48" name="10 CuadroTexto"/>
          <p:cNvSpPr txBox="1">
            <a:spLocks noChangeArrowheads="1"/>
          </p:cNvSpPr>
          <p:nvPr/>
        </p:nvSpPr>
        <p:spPr bwMode="auto">
          <a:xfrm>
            <a:off x="3143250" y="2000250"/>
            <a:ext cx="1214438" cy="642938"/>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lineal  </a:t>
            </a:r>
          </a:p>
        </p:txBody>
      </p:sp>
      <p:sp>
        <p:nvSpPr>
          <p:cNvPr id="49" name="8 CuadroTexto"/>
          <p:cNvSpPr txBox="1">
            <a:spLocks noChangeArrowheads="1"/>
          </p:cNvSpPr>
          <p:nvPr/>
        </p:nvSpPr>
        <p:spPr bwMode="auto">
          <a:xfrm>
            <a:off x="1285875" y="2000250"/>
            <a:ext cx="1428750" cy="646113"/>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dirty="0">
                <a:latin typeface="Arial Unicode MS" pitchFamily="34" charset="-128"/>
                <a:ea typeface="Arial Unicode MS" pitchFamily="34" charset="-128"/>
                <a:cs typeface="Arial Unicode MS" pitchFamily="34" charset="-128"/>
              </a:rPr>
              <a:t>MCR combinado</a:t>
            </a:r>
          </a:p>
        </p:txBody>
      </p:sp>
      <p:sp>
        <p:nvSpPr>
          <p:cNvPr id="50" name="2 Subtítulo"/>
          <p:cNvSpPr txBox="1">
            <a:spLocks/>
          </p:cNvSpPr>
          <p:nvPr/>
        </p:nvSpPr>
        <p:spPr>
          <a:xfrm>
            <a:off x="2795588" y="2143125"/>
            <a:ext cx="347662" cy="428625"/>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51" name="2 Subtítulo"/>
          <p:cNvSpPr txBox="1">
            <a:spLocks/>
          </p:cNvSpPr>
          <p:nvPr/>
        </p:nvSpPr>
        <p:spPr>
          <a:xfrm>
            <a:off x="1071527" y="2786058"/>
            <a:ext cx="1857399" cy="357190"/>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rPr>
              <a:t>Artículo 129 (2) (N1</a:t>
            </a: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cxnSp>
        <p:nvCxnSpPr>
          <p:cNvPr id="52" name="51 Conector recto de flecha"/>
          <p:cNvCxnSpPr/>
          <p:nvPr/>
        </p:nvCxnSpPr>
        <p:spPr>
          <a:xfrm rot="5400000" flipH="1" flipV="1">
            <a:off x="3500438" y="1714500"/>
            <a:ext cx="5715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p:nvPr/>
        </p:nvCxnSpPr>
        <p:spPr>
          <a:xfrm rot="16200000" flipH="1">
            <a:off x="3500438" y="2928938"/>
            <a:ext cx="5715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1000"/>
                                        <p:tgtEl>
                                          <p:spTgt spid="28"/>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 calcmode="lin" valueType="num">
                                      <p:cBhvr>
                                        <p:cTn id="10" dur="1000" fill="hold"/>
                                        <p:tgtEl>
                                          <p:spTgt spid="27"/>
                                        </p:tgtEl>
                                        <p:attrNameLst>
                                          <p:attrName>ppt_w</p:attrName>
                                        </p:attrNameLst>
                                      </p:cBhvr>
                                      <p:tavLst>
                                        <p:tav tm="0">
                                          <p:val>
                                            <p:strVal val="#ppt_w*0.70"/>
                                          </p:val>
                                        </p:tav>
                                        <p:tav tm="100000">
                                          <p:val>
                                            <p:strVal val="#ppt_w"/>
                                          </p:val>
                                        </p:tav>
                                      </p:tavLst>
                                    </p:anim>
                                    <p:anim calcmode="lin" valueType="num">
                                      <p:cBhvr>
                                        <p:cTn id="11" dur="1000" fill="hold"/>
                                        <p:tgtEl>
                                          <p:spTgt spid="27"/>
                                        </p:tgtEl>
                                        <p:attrNameLst>
                                          <p:attrName>ppt_h</p:attrName>
                                        </p:attrNameLst>
                                      </p:cBhvr>
                                      <p:tavLst>
                                        <p:tav tm="0">
                                          <p:val>
                                            <p:strVal val="#ppt_h"/>
                                          </p:val>
                                        </p:tav>
                                        <p:tav tm="100000">
                                          <p:val>
                                            <p:strVal val="#ppt_h"/>
                                          </p:val>
                                        </p:tav>
                                      </p:tavLst>
                                    </p:anim>
                                    <p:animEffect transition="in" filter="fade">
                                      <p:cBhvr>
                                        <p:cTn id="12" dur="1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up)">
                                      <p:cBhvr>
                                        <p:cTn id="17" dur="1000"/>
                                        <p:tgtEl>
                                          <p:spTgt spid="34"/>
                                        </p:tgtEl>
                                      </p:cBhvr>
                                    </p:animEffect>
                                  </p:childTnLst>
                                </p:cTn>
                              </p:par>
                              <p:par>
                                <p:cTn id="18" presetID="7" presetClass="entr" presetSubtype="4" fill="hold" grpId="1" nodeType="with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1000" fill="hold"/>
                                        <p:tgtEl>
                                          <p:spTgt spid="30"/>
                                        </p:tgtEl>
                                        <p:attrNameLst>
                                          <p:attrName>ppt_x</p:attrName>
                                        </p:attrNameLst>
                                      </p:cBhvr>
                                      <p:tavLst>
                                        <p:tav tm="0">
                                          <p:val>
                                            <p:strVal val="#ppt_x"/>
                                          </p:val>
                                        </p:tav>
                                        <p:tav tm="100000">
                                          <p:val>
                                            <p:strVal val="#ppt_x"/>
                                          </p:val>
                                        </p:tav>
                                      </p:tavLst>
                                    </p:anim>
                                    <p:anim calcmode="lin" valueType="num">
                                      <p:cBhvr additive="base">
                                        <p:cTn id="21" dur="10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a:spLocks noGrp="1"/>
          </p:cNvSpPr>
          <p:nvPr>
            <p:ph type="ctrTitle"/>
          </p:nvPr>
        </p:nvSpPr>
        <p:spPr>
          <a:xfrm>
            <a:off x="1000100" y="142852"/>
            <a:ext cx="6643734"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1.d.bis MCR. Cálculo MCR lineal no vida</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27" name="2 Subtítulo"/>
          <p:cNvSpPr txBox="1">
            <a:spLocks/>
          </p:cNvSpPr>
          <p:nvPr/>
        </p:nvSpPr>
        <p:spPr>
          <a:xfrm>
            <a:off x="1643042" y="2071678"/>
            <a:ext cx="7000924" cy="2643206"/>
          </a:xfrm>
          <a:prstGeom prst="rect">
            <a:avLst/>
          </a:prstGeom>
          <a:solidFill>
            <a:schemeClr val="accent2">
              <a:lumMod val="20000"/>
              <a:lumOff val="80000"/>
            </a:schemeClr>
          </a:solidFill>
          <a:ln>
            <a:solidFill>
              <a:srgbClr val="C00000"/>
            </a:solidFill>
          </a:ln>
        </p:spPr>
        <p:txBody>
          <a:bodyPr tIns="0"/>
          <a:lstStyle/>
          <a:p>
            <a:endParaRPr lang="en-GB" sz="1600" dirty="0" smtClean="0"/>
          </a:p>
          <a:p>
            <a:pPr marL="342900" indent="-342900"/>
            <a:r>
              <a:rPr lang="en-GB" sz="1600" dirty="0" smtClean="0"/>
              <a:t>11. </a:t>
            </a:r>
            <a:r>
              <a:rPr lang="en-GB" sz="1600" b="1" u="sng" dirty="0" smtClean="0"/>
              <a:t>'written premiums</a:t>
            </a:r>
            <a:r>
              <a:rPr lang="en-GB" sz="1600" dirty="0" smtClean="0"/>
              <a:t>' means, in relation to a specified time period, the premiums due to an insurance or reinsurance undertaking during that time period regardless of the fact that such premiums may relate in whole or in part to insurance or reinsurance cover provided in a different time period; (</a:t>
            </a:r>
            <a:r>
              <a:rPr lang="en-GB" sz="1600" i="1" dirty="0" err="1" smtClean="0"/>
              <a:t>primas</a:t>
            </a:r>
            <a:r>
              <a:rPr lang="en-GB" sz="1600" i="1" dirty="0" smtClean="0"/>
              <a:t> </a:t>
            </a:r>
            <a:r>
              <a:rPr lang="en-GB" sz="1600" i="1" dirty="0" err="1" smtClean="0"/>
              <a:t>devengadas</a:t>
            </a:r>
            <a:r>
              <a:rPr lang="en-GB" sz="1600" i="1" dirty="0" smtClean="0"/>
              <a:t>)</a:t>
            </a:r>
            <a:endParaRPr lang="en-GB" sz="1600" dirty="0" smtClean="0"/>
          </a:p>
          <a:p>
            <a:pPr marL="342900" indent="-342900">
              <a:buAutoNum type="arabicPeriod"/>
            </a:pPr>
            <a:endParaRPr lang="es-ES" sz="1600" dirty="0" smtClean="0"/>
          </a:p>
          <a:p>
            <a:pPr marL="342900" indent="-342900">
              <a:buAutoNum type="arabicPeriod" startAt="12"/>
            </a:pPr>
            <a:r>
              <a:rPr lang="en-GB" sz="1600" b="1" u="sng" dirty="0" smtClean="0"/>
              <a:t>'earned premiums</a:t>
            </a:r>
            <a:r>
              <a:rPr lang="en-GB" sz="1600" dirty="0" smtClean="0"/>
              <a:t>' means, in relation to a specified time period, the premiums relating to the risk covered  by the insurance or reinsurance undertaking in that time period; (</a:t>
            </a:r>
            <a:r>
              <a:rPr lang="en-GB" sz="1600" i="1" dirty="0" err="1" smtClean="0"/>
              <a:t>primas</a:t>
            </a:r>
            <a:r>
              <a:rPr lang="en-GB" sz="1600" i="1" dirty="0" smtClean="0"/>
              <a:t> </a:t>
            </a:r>
            <a:r>
              <a:rPr lang="en-GB" sz="1600" i="1" dirty="0" err="1" smtClean="0"/>
              <a:t>periodificadas</a:t>
            </a:r>
            <a:r>
              <a:rPr lang="en-GB" sz="1600" dirty="0" smtClean="0"/>
              <a:t>) </a:t>
            </a:r>
            <a:endParaRPr lang="es-ES" sz="1600" dirty="0" smtClean="0"/>
          </a:p>
          <a:p>
            <a:pPr fontAlgn="auto">
              <a:spcBef>
                <a:spcPts val="60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 </a:t>
            </a:r>
            <a:endParaRPr lang="es-ES" sz="1600"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30" name="2 Subtítulo"/>
          <p:cNvSpPr txBox="1">
            <a:spLocks/>
          </p:cNvSpPr>
          <p:nvPr/>
        </p:nvSpPr>
        <p:spPr>
          <a:xfrm>
            <a:off x="1285852" y="1285860"/>
            <a:ext cx="7572405" cy="428625"/>
          </a:xfrm>
          <a:prstGeom prst="rect">
            <a:avLst/>
          </a:prstGeom>
          <a:solidFill>
            <a:schemeClr val="accent2">
              <a:lumMod val="20000"/>
              <a:lumOff val="80000"/>
            </a:schemeClr>
          </a:solidFill>
          <a:ln>
            <a:solidFill>
              <a:srgbClr val="C00000"/>
            </a:solidFill>
          </a:ln>
        </p:spPr>
        <p:txBody>
          <a:bodyPr tIns="0" anchor="ctr"/>
          <a:lstStyle/>
          <a:p>
            <a:pPr fontAlgn="auto">
              <a:spcBef>
                <a:spcPts val="600"/>
              </a:spcBef>
              <a:spcAft>
                <a:spcPts val="0"/>
              </a:spcAft>
              <a:buClr>
                <a:schemeClr val="accent1"/>
              </a:buClr>
              <a:buSzPct val="80000"/>
              <a:buFont typeface="Wingdings 2"/>
              <a:buNone/>
              <a:tabLst>
                <a:tab pos="533400" algn="l"/>
              </a:tabLst>
              <a:defRPr/>
            </a:pP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Primas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adquiridas (</a:t>
            </a: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written</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Calculadas similar a las PP.TTs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strVal val="#ppt_w*0.70"/>
                                          </p:val>
                                        </p:tav>
                                        <p:tav tm="100000">
                                          <p:val>
                                            <p:strVal val="#ppt_w"/>
                                          </p:val>
                                        </p:tav>
                                      </p:tavLst>
                                    </p:anim>
                                    <p:anim calcmode="lin" valueType="num">
                                      <p:cBhvr>
                                        <p:cTn id="8" dur="1000" fill="hold"/>
                                        <p:tgtEl>
                                          <p:spTgt spid="30"/>
                                        </p:tgtEl>
                                        <p:attrNameLst>
                                          <p:attrName>ppt_h</p:attrName>
                                        </p:attrNameLst>
                                      </p:cBhvr>
                                      <p:tavLst>
                                        <p:tav tm="0">
                                          <p:val>
                                            <p:strVal val="#ppt_h"/>
                                          </p:val>
                                        </p:tav>
                                        <p:tav tm="100000">
                                          <p:val>
                                            <p:strVal val="#ppt_h"/>
                                          </p:val>
                                        </p:tav>
                                      </p:tavLst>
                                    </p:anim>
                                    <p:animEffect transition="in" filter="fade">
                                      <p:cBhvr>
                                        <p:cTn id="9" dur="1000"/>
                                        <p:tgtEl>
                                          <p:spTgt spid="3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5"/>
          <p:cNvSpPr>
            <a:spLocks noChangeArrowheads="1"/>
          </p:cNvSpPr>
          <p:nvPr/>
        </p:nvSpPr>
        <p:spPr bwMode="auto">
          <a:xfrm>
            <a:off x="0" y="0"/>
            <a:ext cx="91440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GB" dirty="0"/>
          </a:p>
        </p:txBody>
      </p:sp>
      <p:graphicFrame>
        <p:nvGraphicFramePr>
          <p:cNvPr id="25" name="24 Tabla"/>
          <p:cNvGraphicFramePr>
            <a:graphicFrameLocks noGrp="1"/>
          </p:cNvGraphicFramePr>
          <p:nvPr/>
        </p:nvGraphicFramePr>
        <p:xfrm>
          <a:off x="1357313" y="1217301"/>
          <a:ext cx="7358114" cy="4848874"/>
        </p:xfrm>
        <a:graphic>
          <a:graphicData uri="http://schemas.openxmlformats.org/drawingml/2006/table">
            <a:tbl>
              <a:tblPr/>
              <a:tblGrid>
                <a:gridCol w="389399"/>
                <a:gridCol w="3253939"/>
                <a:gridCol w="1034501"/>
                <a:gridCol w="1363737"/>
                <a:gridCol w="1316538"/>
              </a:tblGrid>
              <a:tr h="277813">
                <a:tc>
                  <a:txBody>
                    <a:bodyPr/>
                    <a:lstStyle/>
                    <a:p>
                      <a:pPr marL="539750" marR="0" lvl="0" indent="0" algn="r" defTabSz="914400" rtl="0" eaLnBrk="1" fontAlgn="base" latinLnBrk="0" hangingPunct="1">
                        <a:lnSpc>
                          <a:spcPct val="100000"/>
                        </a:lnSpc>
                        <a:spcBef>
                          <a:spcPts val="600"/>
                        </a:spcBef>
                        <a:spcAft>
                          <a:spcPts val="600"/>
                        </a:spcAft>
                        <a:buClrTx/>
                        <a:buSzTx/>
                        <a:buFontTx/>
                        <a:buNone/>
                        <a:tabLst/>
                      </a:pPr>
                      <a:endPar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Factor provisiones técnicas (</a:t>
                      </a:r>
                      <a:r>
                        <a:rPr kumimoji="0" lang="es-ES" sz="1400" b="0" i="1" u="none" strike="noStrike" cap="none" normalizeH="0" baseline="0" noProof="0" dirty="0" err="1" smtClean="0">
                          <a:ln>
                            <a:noFill/>
                          </a:ln>
                          <a:solidFill>
                            <a:schemeClr val="tx1"/>
                          </a:solidFill>
                          <a:effectLst/>
                          <a:latin typeface="Arial Unicode MS" pitchFamily="34" charset="-128"/>
                          <a:ea typeface="Arial Unicode MS" pitchFamily="34" charset="-128"/>
                          <a:cs typeface="Arial Unicode MS" pitchFamily="34" charset="-128"/>
                        </a:rPr>
                        <a:t>α</a:t>
                      </a:r>
                      <a:r>
                        <a:rPr kumimoji="0" lang="es-ES" sz="1400" b="0" i="1" u="none" strike="noStrike" cap="none" normalizeH="0" baseline="-25000" noProof="0" dirty="0" err="1" smtClean="0">
                          <a:ln>
                            <a:noFill/>
                          </a:ln>
                          <a:solidFill>
                            <a:schemeClr val="tx1"/>
                          </a:solidFill>
                          <a:effectLst/>
                          <a:latin typeface="Arial Unicode MS" pitchFamily="34" charset="-128"/>
                          <a:ea typeface="Arial Unicode MS" pitchFamily="34" charset="-128"/>
                          <a:cs typeface="Arial Unicode MS" pitchFamily="34" charset="-128"/>
                        </a:rPr>
                        <a:t>s</a:t>
                      </a: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t>
                      </a:r>
                      <a:endPar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Ramos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QIS5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EIOPA 2012 </a:t>
                      </a:r>
                      <a:endPar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614">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539750" algn="just" defTabSz="914400" rtl="0" eaLnBrk="1" fontAlgn="base" latinLnBrk="0" hangingPunct="1">
                        <a:lnSpc>
                          <a:spcPct val="100000"/>
                        </a:lnSpc>
                        <a:spcBef>
                          <a:spcPts val="600"/>
                        </a:spcBef>
                        <a:spcAft>
                          <a:spcPts val="600"/>
                        </a:spcAft>
                        <a:buClrTx/>
                        <a:buSzTx/>
                        <a:buFontTx/>
                        <a:buNone/>
                        <a:tabLst>
                          <a:tab pos="449263" algn="l"/>
                          <a:tab pos="539750" algn="l"/>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Salud. Reembolso de gastos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[13]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780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4,7%</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539750" algn="l" defTabSz="914400" rtl="0" eaLnBrk="1" fontAlgn="base" latinLnBrk="0" hangingPunct="1">
                        <a:lnSpc>
                          <a:spcPct val="100000"/>
                        </a:lnSpc>
                        <a:spcBef>
                          <a:spcPts val="600"/>
                        </a:spcBef>
                        <a:spcAft>
                          <a:spcPts val="600"/>
                        </a:spcAft>
                        <a:buClrTx/>
                        <a:buSzTx/>
                        <a:buFontTx/>
                        <a:buNone/>
                        <a:tabLst>
                          <a:tab pos="449263" algn="l"/>
                          <a:tab pos="539750" algn="l"/>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Salud. Prestaciones en forma renta</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[18]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780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13,1%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539750" algn="l" defTabSz="914400" rtl="0" eaLnBrk="1" fontAlgn="base" latinLnBrk="0" hangingPunct="1">
                        <a:lnSpc>
                          <a:spcPct val="100000"/>
                        </a:lnSpc>
                        <a:spcBef>
                          <a:spcPts val="600"/>
                        </a:spcBef>
                        <a:spcAft>
                          <a:spcPts val="600"/>
                        </a:spcAft>
                        <a:buClrTx/>
                        <a:buSzTx/>
                        <a:buFontTx/>
                        <a:buNone/>
                        <a:tabLst>
                          <a:tab pos="449263" algn="l"/>
                          <a:tab pos="539750" algn="l"/>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Salud. Protección de los trabajadores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[14]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780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10,7 %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46">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4</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RC Autos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4  y 16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[12]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780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8,5 %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58">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Autos otras garantías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5  y 17</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[13]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4625" indent="0" algn="ctr">
                        <a:spcAft>
                          <a:spcPts val="0"/>
                        </a:spcAft>
                      </a:pPr>
                      <a:r>
                        <a:rPr lang="hu-HU" sz="1400" dirty="0">
                          <a:latin typeface="Arial Unicode MS" pitchFamily="34" charset="-128"/>
                          <a:ea typeface="Arial Unicode MS" pitchFamily="34" charset="-128"/>
                          <a:cs typeface="Arial Unicode MS" pitchFamily="34" charset="-128"/>
                        </a:rPr>
                        <a:t>7,5%</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Transportes. Marítimo, Aviación y Terrestre (MAT)</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6 y 18</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[18]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4625" indent="0" algn="ctr">
                        <a:spcAft>
                          <a:spcPts val="0"/>
                        </a:spcAft>
                      </a:pPr>
                      <a:r>
                        <a:rPr lang="hu-HU" sz="1400" dirty="0">
                          <a:latin typeface="Arial Unicode MS" pitchFamily="34" charset="-128"/>
                          <a:ea typeface="Arial Unicode MS" pitchFamily="34" charset="-128"/>
                          <a:cs typeface="Arial Unicode MS" pitchFamily="34" charset="-128"/>
                        </a:rPr>
                        <a:t>10,3%</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66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7</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Incendios y otros daños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7 y 19</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[14]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4625" indent="0" algn="ctr">
                        <a:spcAft>
                          <a:spcPts val="0"/>
                        </a:spcAft>
                      </a:pPr>
                      <a:r>
                        <a:rPr lang="hu-HU" sz="1400" dirty="0">
                          <a:latin typeface="Arial Unicode MS" pitchFamily="34" charset="-128"/>
                          <a:ea typeface="Arial Unicode MS" pitchFamily="34" charset="-128"/>
                          <a:cs typeface="Arial Unicode MS" pitchFamily="34" charset="-128"/>
                        </a:rPr>
                        <a:t>9,4%</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9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8</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RC General</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8 y 20</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[14]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10,3%</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9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9</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Crédito y caución</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9 y 21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[25]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17,7%</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10</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Asistencia legal</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10 y 22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[12]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11,3%</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Asistencia en viaje</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11 y 23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[14]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18,6%</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35">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Miscelánea</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12 y 24</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[20]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18,6%</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RC</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[26]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18,6%</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14</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MAT</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27</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[26]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18,6%</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Daños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28</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[26]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18,6%</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Salud</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[26]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18,6%</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2 Subtítulo"/>
          <p:cNvSpPr txBox="1">
            <a:spLocks/>
          </p:cNvSpPr>
          <p:nvPr/>
        </p:nvSpPr>
        <p:spPr>
          <a:xfrm>
            <a:off x="1357313" y="6429375"/>
            <a:ext cx="6858000" cy="285750"/>
          </a:xfrm>
          <a:prstGeom prst="rect">
            <a:avLst/>
          </a:prstGeom>
        </p:spPr>
        <p:txBody>
          <a:bodyPr tIns="0" anchor="ctr"/>
          <a:lstStyle/>
          <a:p>
            <a:pPr fontAlgn="auto">
              <a:spcBef>
                <a:spcPts val="600"/>
              </a:spcBef>
              <a:spcAft>
                <a:spcPts val="0"/>
              </a:spcAft>
              <a:buClr>
                <a:schemeClr val="accent1"/>
              </a:buClr>
              <a:buSzPct val="80000"/>
              <a:buFont typeface="Wingdings 2"/>
              <a:buNone/>
              <a:tabLst>
                <a:tab pos="533400" algn="l"/>
              </a:tabLst>
              <a:defRPr/>
            </a:pPr>
            <a:r>
              <a:rPr lang="es-ES" sz="1400" dirty="0">
                <a:solidFill>
                  <a:schemeClr val="tx2">
                    <a:shade val="30000"/>
                    <a:satMod val="150000"/>
                  </a:schemeClr>
                </a:solidFill>
                <a:latin typeface="Arial Unicode MS" pitchFamily="34" charset="-128"/>
                <a:ea typeface="Arial Unicode MS" pitchFamily="34" charset="-128"/>
                <a:cs typeface="Arial Unicode MS" pitchFamily="34" charset="-128"/>
              </a:rPr>
              <a:t>Los ramos 4 a 12 incluyen el reaseguro aceptado </a:t>
            </a:r>
            <a:r>
              <a:rPr lang="es-ES" sz="1400" u="sng" dirty="0">
                <a:solidFill>
                  <a:schemeClr val="tx2">
                    <a:shade val="30000"/>
                    <a:satMod val="150000"/>
                  </a:schemeClr>
                </a:solidFill>
                <a:latin typeface="Arial Unicode MS" pitchFamily="34" charset="-128"/>
                <a:ea typeface="Arial Unicode MS" pitchFamily="34" charset="-128"/>
                <a:cs typeface="Arial Unicode MS" pitchFamily="34" charset="-128"/>
              </a:rPr>
              <a:t>proporcional</a:t>
            </a:r>
          </a:p>
        </p:txBody>
      </p:sp>
      <p:sp>
        <p:nvSpPr>
          <p:cNvPr id="8" name="1 Título"/>
          <p:cNvSpPr>
            <a:spLocks noGrp="1"/>
          </p:cNvSpPr>
          <p:nvPr>
            <p:ph type="ctrTitle"/>
          </p:nvPr>
        </p:nvSpPr>
        <p:spPr>
          <a:xfrm>
            <a:off x="1643065" y="168256"/>
            <a:ext cx="5429265"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1.e. MCR lineal no vida. Calibración No vida </a:t>
            </a:r>
            <a:r>
              <a:rPr lang="es-ES" sz="2400" b="1" u="sng" dirty="0" err="1" smtClean="0">
                <a:solidFill>
                  <a:schemeClr val="bg1"/>
                </a:solidFill>
                <a:latin typeface="Arial Unicode MS" pitchFamily="34" charset="-128"/>
                <a:ea typeface="Arial Unicode MS" pitchFamily="34" charset="-128"/>
                <a:cs typeface="Arial Unicode MS" pitchFamily="34" charset="-128"/>
              </a:rPr>
              <a:t>ProvisionesTécnicas</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5"/>
          <p:cNvSpPr>
            <a:spLocks noChangeArrowheads="1"/>
          </p:cNvSpPr>
          <p:nvPr/>
        </p:nvSpPr>
        <p:spPr bwMode="auto">
          <a:xfrm>
            <a:off x="0" y="0"/>
            <a:ext cx="91440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GB" dirty="0"/>
          </a:p>
        </p:txBody>
      </p:sp>
      <p:graphicFrame>
        <p:nvGraphicFramePr>
          <p:cNvPr id="25" name="24 Tabla"/>
          <p:cNvGraphicFramePr>
            <a:graphicFrameLocks noGrp="1"/>
          </p:cNvGraphicFramePr>
          <p:nvPr/>
        </p:nvGraphicFramePr>
        <p:xfrm>
          <a:off x="1357313" y="1214422"/>
          <a:ext cx="7358114" cy="4848874"/>
        </p:xfrm>
        <a:graphic>
          <a:graphicData uri="http://schemas.openxmlformats.org/drawingml/2006/table">
            <a:tbl>
              <a:tblPr/>
              <a:tblGrid>
                <a:gridCol w="389399"/>
                <a:gridCol w="3253939"/>
                <a:gridCol w="1034501"/>
                <a:gridCol w="1363737"/>
                <a:gridCol w="1316538"/>
              </a:tblGrid>
              <a:tr h="277813">
                <a:tc>
                  <a:txBody>
                    <a:bodyPr/>
                    <a:lstStyle/>
                    <a:p>
                      <a:pPr marL="539750" marR="0" lvl="0" indent="0" algn="r" defTabSz="914400" rtl="0" eaLnBrk="1" fontAlgn="base" latinLnBrk="0" hangingPunct="1">
                        <a:lnSpc>
                          <a:spcPct val="100000"/>
                        </a:lnSpc>
                        <a:spcBef>
                          <a:spcPts val="600"/>
                        </a:spcBef>
                        <a:spcAft>
                          <a:spcPts val="600"/>
                        </a:spcAft>
                        <a:buClrTx/>
                        <a:buSzTx/>
                        <a:buFontTx/>
                        <a:buNone/>
                        <a:tabLst/>
                      </a:pPr>
                      <a:endPar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Factor provisiones técnicas (</a:t>
                      </a:r>
                      <a:r>
                        <a:rPr kumimoji="0" lang="es-ES" sz="1400" b="0" i="1" u="none" strike="noStrike" cap="none" normalizeH="0" baseline="0" noProof="0" dirty="0" err="1" smtClean="0">
                          <a:ln>
                            <a:noFill/>
                          </a:ln>
                          <a:solidFill>
                            <a:schemeClr val="tx1"/>
                          </a:solidFill>
                          <a:effectLst/>
                          <a:latin typeface="Arial Unicode MS" pitchFamily="34" charset="-128"/>
                          <a:ea typeface="Arial Unicode MS" pitchFamily="34" charset="-128"/>
                          <a:cs typeface="Arial Unicode MS" pitchFamily="34" charset="-128"/>
                        </a:rPr>
                        <a:t>α</a:t>
                      </a:r>
                      <a:r>
                        <a:rPr kumimoji="0" lang="es-ES" sz="1400" b="0" i="1" u="none" strike="noStrike" cap="none" normalizeH="0" baseline="-25000" noProof="0" dirty="0" err="1" smtClean="0">
                          <a:ln>
                            <a:noFill/>
                          </a:ln>
                          <a:solidFill>
                            <a:schemeClr val="tx1"/>
                          </a:solidFill>
                          <a:effectLst/>
                          <a:latin typeface="Arial Unicode MS" pitchFamily="34" charset="-128"/>
                          <a:ea typeface="Arial Unicode MS" pitchFamily="34" charset="-128"/>
                          <a:cs typeface="Arial Unicode MS" pitchFamily="34" charset="-128"/>
                        </a:rPr>
                        <a:t>s</a:t>
                      </a: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t>
                      </a:r>
                      <a:endPar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Ramos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QIS5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1"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EIOPA 2012 </a:t>
                      </a:r>
                      <a:endPar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614">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539750" algn="just" defTabSz="914400" rtl="0" eaLnBrk="1" fontAlgn="base" latinLnBrk="0" hangingPunct="1">
                        <a:lnSpc>
                          <a:spcPct val="100000"/>
                        </a:lnSpc>
                        <a:spcBef>
                          <a:spcPts val="600"/>
                        </a:spcBef>
                        <a:spcAft>
                          <a:spcPts val="600"/>
                        </a:spcAft>
                        <a:buClrTx/>
                        <a:buSzTx/>
                        <a:buFontTx/>
                        <a:buNone/>
                        <a:tabLst>
                          <a:tab pos="449263" algn="l"/>
                          <a:tab pos="539750" algn="l"/>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Salud. Reembolso de gastos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[5]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4,7%</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539750" algn="l" defTabSz="914400" rtl="0" eaLnBrk="1" fontAlgn="base" latinLnBrk="0" hangingPunct="1">
                        <a:lnSpc>
                          <a:spcPct val="100000"/>
                        </a:lnSpc>
                        <a:spcBef>
                          <a:spcPts val="600"/>
                        </a:spcBef>
                        <a:spcAft>
                          <a:spcPts val="600"/>
                        </a:spcAft>
                        <a:buClrTx/>
                        <a:buSzTx/>
                        <a:buFontTx/>
                        <a:buNone/>
                        <a:tabLst>
                          <a:tab pos="449263" algn="l"/>
                          <a:tab pos="539750" algn="l"/>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Salud. Prestaciones en forma renta</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[11]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8,5%</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539750" algn="l" defTabSz="914400" rtl="0" eaLnBrk="1" fontAlgn="base" latinLnBrk="0" hangingPunct="1">
                        <a:lnSpc>
                          <a:spcPct val="100000"/>
                        </a:lnSpc>
                        <a:spcBef>
                          <a:spcPts val="600"/>
                        </a:spcBef>
                        <a:spcAft>
                          <a:spcPts val="600"/>
                        </a:spcAft>
                        <a:buClrTx/>
                        <a:buSzTx/>
                        <a:buFontTx/>
                        <a:buNone/>
                        <a:tabLst>
                          <a:tab pos="449263" algn="l"/>
                          <a:tab pos="539750" algn="l"/>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Salud. Protección de los trabajadores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[7]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7,5%</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46">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4</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RC Autos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4  y 16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[13]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9,4%</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58">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Autos otras garantías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5  y 17</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[9]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7,5%</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Transportes. Marítimo, Aviación y Terrestre (MAT)</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6 y 18</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[22]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14,0%</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66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7</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Incendios y otros daños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7 y 19</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[13]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7,5%</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9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8</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RC General</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8 y 20</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[20]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13,1%</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9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9</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Crédito y caución</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9 y 21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[28]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11,3%</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10</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Asistencia legal</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10 y 22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[9]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6,6%</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11</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Asistencia en viaje</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11 y 23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[7]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8,5%</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35">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12</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Miscelánea</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12 y 24</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[17]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12,2%</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13</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RC</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[22]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15,9%</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14</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MAT</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27</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[21]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15,9%</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Daños</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28</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[23]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15,9%</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16</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Reaseguro no proporcional. Salud</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25</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9750" marR="0" lvl="0" indent="0" algn="just" defTabSz="914400" rtl="0" eaLnBrk="1" fontAlgn="base" latinLnBrk="0" hangingPunct="1">
                        <a:lnSpc>
                          <a:spcPct val="100000"/>
                        </a:lnSpc>
                        <a:spcBef>
                          <a:spcPts val="600"/>
                        </a:spcBef>
                        <a:spcAft>
                          <a:spcPts val="600"/>
                        </a:spcAft>
                        <a:buClrTx/>
                        <a:buSzTx/>
                        <a:buFontTx/>
                        <a:buNone/>
                        <a:tabLst/>
                      </a:pPr>
                      <a:r>
                        <a:rPr kumimoji="0" lang="es-ES" sz="1400" b="0" i="0" u="none" strike="noStrike" cap="none" normalizeH="0" baseline="0" noProof="0" dirty="0" smtClean="0">
                          <a:ln>
                            <a:noFill/>
                          </a:ln>
                          <a:solidFill>
                            <a:schemeClr val="tx1"/>
                          </a:solidFill>
                          <a:effectLst/>
                          <a:latin typeface="Arial Unicode MS" pitchFamily="34" charset="-128"/>
                          <a:ea typeface="Arial Unicode MS" pitchFamily="34" charset="-128"/>
                          <a:cs typeface="Arial Unicode MS" pitchFamily="34" charset="-128"/>
                        </a:rPr>
                        <a:t>[22] %</a:t>
                      </a:r>
                    </a:p>
                  </a:txBody>
                  <a:tcPr marL="24916" marR="2491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algn="ctr">
                        <a:spcAft>
                          <a:spcPts val="0"/>
                        </a:spcAft>
                      </a:pPr>
                      <a:r>
                        <a:rPr lang="hu-HU" sz="1400" dirty="0">
                          <a:latin typeface="Arial Unicode MS" pitchFamily="34" charset="-128"/>
                          <a:ea typeface="Arial Unicode MS" pitchFamily="34" charset="-128"/>
                          <a:cs typeface="Arial Unicode MS" pitchFamily="34" charset="-128"/>
                        </a:rPr>
                        <a:t>15,9%</a:t>
                      </a:r>
                      <a:endParaRPr lang="es-ES" sz="1400" dirty="0">
                        <a:latin typeface="Arial Unicode MS" pitchFamily="34" charset="-128"/>
                        <a:ea typeface="Arial Unicode MS" pitchFamily="34" charset="-128"/>
                        <a:cs typeface="Arial Unicode MS" pitchFamily="34"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2 Subtítulo"/>
          <p:cNvSpPr txBox="1">
            <a:spLocks/>
          </p:cNvSpPr>
          <p:nvPr/>
        </p:nvSpPr>
        <p:spPr>
          <a:xfrm>
            <a:off x="1357313" y="6429375"/>
            <a:ext cx="6858000" cy="285750"/>
          </a:xfrm>
          <a:prstGeom prst="rect">
            <a:avLst/>
          </a:prstGeom>
        </p:spPr>
        <p:txBody>
          <a:bodyPr tIns="0" anchor="ctr"/>
          <a:lstStyle/>
          <a:p>
            <a:pPr fontAlgn="auto">
              <a:spcBef>
                <a:spcPts val="600"/>
              </a:spcBef>
              <a:spcAft>
                <a:spcPts val="0"/>
              </a:spcAft>
              <a:buClr>
                <a:schemeClr val="accent1"/>
              </a:buClr>
              <a:buSzPct val="80000"/>
              <a:buFont typeface="Wingdings 2"/>
              <a:buNone/>
              <a:tabLst>
                <a:tab pos="533400" algn="l"/>
              </a:tabLst>
              <a:defRPr/>
            </a:pPr>
            <a:r>
              <a:rPr lang="es-ES" sz="1400" dirty="0">
                <a:solidFill>
                  <a:schemeClr val="tx2">
                    <a:shade val="30000"/>
                    <a:satMod val="150000"/>
                  </a:schemeClr>
                </a:solidFill>
                <a:latin typeface="Arial Unicode MS" pitchFamily="34" charset="-128"/>
                <a:ea typeface="Arial Unicode MS" pitchFamily="34" charset="-128"/>
                <a:cs typeface="Arial Unicode MS" pitchFamily="34" charset="-128"/>
              </a:rPr>
              <a:t>Los ramos 4 a 12 incluyen el reaseguro aceptado </a:t>
            </a:r>
            <a:r>
              <a:rPr lang="es-ES" sz="1400" u="sng" dirty="0">
                <a:solidFill>
                  <a:schemeClr val="tx2">
                    <a:shade val="30000"/>
                    <a:satMod val="150000"/>
                  </a:schemeClr>
                </a:solidFill>
                <a:latin typeface="Arial Unicode MS" pitchFamily="34" charset="-128"/>
                <a:ea typeface="Arial Unicode MS" pitchFamily="34" charset="-128"/>
                <a:cs typeface="Arial Unicode MS" pitchFamily="34" charset="-128"/>
              </a:rPr>
              <a:t>proporcional</a:t>
            </a:r>
          </a:p>
        </p:txBody>
      </p:sp>
      <p:sp>
        <p:nvSpPr>
          <p:cNvPr id="9" name="1 Título"/>
          <p:cNvSpPr txBox="1">
            <a:spLocks/>
          </p:cNvSpPr>
          <p:nvPr/>
        </p:nvSpPr>
        <p:spPr>
          <a:xfrm>
            <a:off x="1643065" y="168256"/>
            <a:ext cx="5429265" cy="617538"/>
          </a:xfrm>
          <a:prstGeom prst="rect">
            <a:avLst/>
          </a:prstGeom>
          <a:ln>
            <a:noFill/>
          </a:ln>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1.ebis. MCR lineal no vida. Calibración No vida referida a las Primas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428750" y="1311288"/>
          <a:ext cx="7358112" cy="4845935"/>
        </p:xfrm>
        <a:graphic>
          <a:graphicData uri="http://schemas.openxmlformats.org/drawingml/2006/table">
            <a:tbl>
              <a:tblPr/>
              <a:tblGrid>
                <a:gridCol w="408784"/>
                <a:gridCol w="408784"/>
                <a:gridCol w="408784"/>
                <a:gridCol w="408784"/>
                <a:gridCol w="408784"/>
                <a:gridCol w="408784"/>
                <a:gridCol w="408784"/>
                <a:gridCol w="408784"/>
                <a:gridCol w="408784"/>
                <a:gridCol w="408784"/>
                <a:gridCol w="408784"/>
                <a:gridCol w="408784"/>
                <a:gridCol w="408784"/>
                <a:gridCol w="408784"/>
                <a:gridCol w="408784"/>
                <a:gridCol w="408784"/>
                <a:gridCol w="408784"/>
                <a:gridCol w="408784"/>
              </a:tblGrid>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w="6350" cap="flat" cmpd="sng" algn="ctr">
                      <a:solidFill>
                        <a:srgbClr val="000000"/>
                      </a:solidFill>
                      <a:prstDash val="solid"/>
                      <a:round/>
                      <a:headEnd type="none" w="med" len="med"/>
                      <a:tailEnd type="none" w="med" len="med"/>
                    </a:lnR>
                    <a:lnT>
                      <a:noFill/>
                    </a:lnT>
                    <a:lnB>
                      <a:noFill/>
                    </a:lnB>
                  </a:tcPr>
                </a:tc>
                <a:tc rowSpan="2" gridSpan="4">
                  <a:txBody>
                    <a:bodyPr/>
                    <a:lstStyle/>
                    <a:p>
                      <a:pPr algn="ctr" fontAlgn="ctr"/>
                      <a:r>
                        <a:rPr lang="es-ES" sz="1800" b="1" i="0" u="none" strike="noStrike" dirty="0">
                          <a:solidFill>
                            <a:srgbClr val="000000"/>
                          </a:solidFill>
                          <a:latin typeface="Arial Unicode MS" pitchFamily="34" charset="-128"/>
                          <a:ea typeface="Arial Unicode MS" pitchFamily="34" charset="-128"/>
                          <a:cs typeface="Arial Unicode MS" pitchFamily="34" charset="-128"/>
                        </a:rPr>
                        <a:t>Compensación de pérdidas</a:t>
                      </a:r>
                    </a:p>
                  </a:txBody>
                  <a:tcPr marL="8467" marR="8467" marT="8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w="6350" cap="flat" cmpd="sng" algn="ctr">
                      <a:solidFill>
                        <a:srgbClr val="000000"/>
                      </a:solidFill>
                      <a:prstDash val="solid"/>
                      <a:round/>
                      <a:headEnd type="none" w="med" len="med"/>
                      <a:tailEnd type="none" w="med" len="med"/>
                    </a:lnR>
                    <a:lnT>
                      <a:noFill/>
                    </a:lnT>
                    <a:lnB>
                      <a:noFill/>
                    </a:lnB>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ctr"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w="6350" cap="flat" cmpd="sng" algn="ctr">
                      <a:solidFill>
                        <a:srgbClr val="000000"/>
                      </a:solidFill>
                      <a:prstDash val="solid"/>
                      <a:round/>
                      <a:headEnd type="none" w="med" len="med"/>
                      <a:tailEnd type="none" w="med" len="med"/>
                    </a:lnR>
                    <a:lnT>
                      <a:noFill/>
                    </a:lnT>
                    <a:lnB>
                      <a:noFill/>
                    </a:lnB>
                  </a:tcPr>
                </a:tc>
                <a:tc rowSpan="2" gridSpan="4">
                  <a:txBody>
                    <a:bodyPr/>
                    <a:lstStyle/>
                    <a:p>
                      <a:pPr algn="ctr"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Impuestos diferidos</a:t>
                      </a:r>
                    </a:p>
                  </a:txBody>
                  <a:tcPr marL="8467" marR="8467" marT="8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rowSpan="2" gridSpan="6">
                  <a:txBody>
                    <a:bodyPr/>
                    <a:lstStyle/>
                    <a:p>
                      <a:pPr algn="ctr" fontAlgn="ctr"/>
                      <a:r>
                        <a:rPr lang="es-ES" sz="1800" b="0" i="1" u="none" strike="noStrike" dirty="0">
                          <a:solidFill>
                            <a:srgbClr val="000000"/>
                          </a:solidFill>
                          <a:latin typeface="Arial Unicode MS" pitchFamily="34" charset="-128"/>
                          <a:ea typeface="Arial Unicode MS" pitchFamily="34" charset="-128"/>
                          <a:cs typeface="Arial Unicode MS" pitchFamily="34" charset="-128"/>
                        </a:rPr>
                        <a:t>Adj</a:t>
                      </a:r>
                      <a:r>
                        <a:rPr lang="es-ES" sz="1800" b="0" i="0" u="none" strike="noStrike" dirty="0">
                          <a:solidFill>
                            <a:srgbClr val="000000"/>
                          </a:solidFill>
                          <a:latin typeface="Arial Unicode MS" pitchFamily="34" charset="-128"/>
                          <a:ea typeface="Arial Unicode MS" pitchFamily="34" charset="-128"/>
                          <a:cs typeface="Arial Unicode MS" pitchFamily="34" charset="-128"/>
                        </a:rPr>
                        <a:t> = </a:t>
                      </a:r>
                      <a:r>
                        <a:rPr lang="es-ES" sz="1800" b="0" i="1" u="none" strike="noStrike" dirty="0">
                          <a:solidFill>
                            <a:srgbClr val="000000"/>
                          </a:solidFill>
                          <a:latin typeface="Arial Unicode MS" pitchFamily="34" charset="-128"/>
                          <a:ea typeface="Arial Unicode MS" pitchFamily="34" charset="-128"/>
                          <a:cs typeface="Arial Unicode MS" pitchFamily="34" charset="-128"/>
                        </a:rPr>
                        <a:t>Adj</a:t>
                      </a:r>
                      <a:r>
                        <a:rPr lang="es-ES" sz="1800" b="0" i="1" u="none" strike="noStrike" baseline="-25000" dirty="0">
                          <a:solidFill>
                            <a:srgbClr val="000000"/>
                          </a:solidFill>
                          <a:latin typeface="Arial Unicode MS" pitchFamily="34" charset="-128"/>
                          <a:ea typeface="Arial Unicode MS" pitchFamily="34" charset="-128"/>
                          <a:cs typeface="Arial Unicode MS" pitchFamily="34" charset="-128"/>
                        </a:rPr>
                        <a:t>TP</a:t>
                      </a:r>
                      <a:r>
                        <a:rPr lang="es-ES" sz="1800" b="0" i="0" u="none" strike="noStrike" dirty="0">
                          <a:solidFill>
                            <a:srgbClr val="000000"/>
                          </a:solidFill>
                          <a:latin typeface="Arial Unicode MS" pitchFamily="34" charset="-128"/>
                          <a:ea typeface="Arial Unicode MS" pitchFamily="34" charset="-128"/>
                          <a:cs typeface="Arial Unicode MS" pitchFamily="34" charset="-128"/>
                        </a:rPr>
                        <a:t> + </a:t>
                      </a:r>
                      <a:r>
                        <a:rPr lang="es-ES" sz="1800" b="0" i="1" u="none" strike="noStrike" dirty="0">
                          <a:solidFill>
                            <a:srgbClr val="000000"/>
                          </a:solidFill>
                          <a:latin typeface="Arial Unicode MS" pitchFamily="34" charset="-128"/>
                          <a:ea typeface="Arial Unicode MS" pitchFamily="34" charset="-128"/>
                          <a:cs typeface="Arial Unicode MS" pitchFamily="34" charset="-128"/>
                        </a:rPr>
                        <a:t>Adj</a:t>
                      </a:r>
                      <a:r>
                        <a:rPr lang="es-ES" sz="1800" b="0" i="1" u="none" strike="noStrike" baseline="-25000" dirty="0">
                          <a:solidFill>
                            <a:srgbClr val="000000"/>
                          </a:solidFill>
                          <a:latin typeface="Arial Unicode MS" pitchFamily="34" charset="-128"/>
                          <a:ea typeface="Arial Unicode MS" pitchFamily="34" charset="-128"/>
                          <a:cs typeface="Arial Unicode MS" pitchFamily="34" charset="-128"/>
                        </a:rPr>
                        <a:t>DT</a:t>
                      </a:r>
                      <a:endParaRPr lang="es-ES" sz="1800" b="0" i="1"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solidFill>
                      <a:srgbClr val="FCD5B4"/>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4">
                  <a:txBody>
                    <a:bodyPr/>
                    <a:lstStyle/>
                    <a:p>
                      <a:pPr algn="ctr"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Provisiones técnicas</a:t>
                      </a:r>
                    </a:p>
                  </a:txBody>
                  <a:tcPr marL="8467" marR="8467" marT="8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w="6350" cap="flat" cmpd="sng" algn="ctr">
                      <a:solidFill>
                        <a:srgbClr val="000000"/>
                      </a:solidFill>
                      <a:prstDash val="solid"/>
                      <a:round/>
                      <a:headEnd type="none" w="med" len="med"/>
                      <a:tailEnd type="none" w="med" len="med"/>
                    </a:lnR>
                    <a:lnT>
                      <a:noFill/>
                    </a:lnT>
                    <a:lnB>
                      <a:noFill/>
                    </a:lnB>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gridSpan="2">
                  <a:txBody>
                    <a:bodyPr/>
                    <a:lstStyle/>
                    <a:p>
                      <a:pPr algn="l" fontAlgn="ctr"/>
                      <a:endParaRPr lang="es-ES" sz="1400" b="0" i="1"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rowSpan="3" gridSpan="6">
                  <a:txBody>
                    <a:bodyPr/>
                    <a:lstStyle/>
                    <a:p>
                      <a:pPr algn="ctr" fontAlgn="ctr"/>
                      <a:r>
                        <a:rPr lang="es-ES" sz="1600" b="0" i="1" u="none" strike="noStrike" dirty="0" smtClean="0">
                          <a:solidFill>
                            <a:srgbClr val="000000"/>
                          </a:solidFill>
                          <a:latin typeface="Arial Unicode MS" pitchFamily="34" charset="-128"/>
                          <a:ea typeface="Arial Unicode MS" pitchFamily="34" charset="-128"/>
                          <a:cs typeface="Arial Unicode MS" pitchFamily="34" charset="-128"/>
                        </a:rPr>
                        <a:t>Artº 193 Cambio </a:t>
                      </a:r>
                      <a:r>
                        <a:rPr lang="es-ES" sz="1600" b="0" i="1" u="none" strike="noStrike" dirty="0">
                          <a:solidFill>
                            <a:srgbClr val="000000"/>
                          </a:solidFill>
                          <a:latin typeface="Arial Unicode MS" pitchFamily="34" charset="-128"/>
                          <a:ea typeface="Arial Unicode MS" pitchFamily="34" charset="-128"/>
                          <a:cs typeface="Arial Unicode MS" pitchFamily="34" charset="-128"/>
                        </a:rPr>
                        <a:t>en los impuestos diferidos si se produjese una pérdida instantánea de</a:t>
                      </a:r>
                    </a:p>
                  </a:txBody>
                  <a:tcPr marL="8467" marR="8467" marT="8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319809">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rowSpan="2" gridSpan="6">
                  <a:txBody>
                    <a:bodyPr/>
                    <a:lstStyle/>
                    <a:p>
                      <a:pPr algn="ctr" fontAlgn="ctr"/>
                      <a:r>
                        <a:rPr lang="es-ES" sz="1800" b="0" i="1" u="none" strike="noStrike" dirty="0">
                          <a:solidFill>
                            <a:srgbClr val="000000"/>
                          </a:solidFill>
                          <a:latin typeface="Arial Unicode MS" pitchFamily="34" charset="-128"/>
                          <a:ea typeface="Arial Unicode MS" pitchFamily="34" charset="-128"/>
                          <a:cs typeface="Arial Unicode MS" pitchFamily="34" charset="-128"/>
                        </a:rPr>
                        <a:t>Adj</a:t>
                      </a:r>
                      <a:r>
                        <a:rPr lang="es-ES" sz="1800" b="0" i="1" u="none" strike="noStrike" baseline="-25000" dirty="0">
                          <a:solidFill>
                            <a:srgbClr val="000000"/>
                          </a:solidFill>
                          <a:latin typeface="Arial Unicode MS" pitchFamily="34" charset="-128"/>
                          <a:ea typeface="Arial Unicode MS" pitchFamily="34" charset="-128"/>
                          <a:cs typeface="Arial Unicode MS" pitchFamily="34" charset="-128"/>
                        </a:rPr>
                        <a:t>TP</a:t>
                      </a:r>
                      <a:r>
                        <a:rPr lang="es-ES" sz="1800" b="0" i="0" u="none" strike="noStrike" dirty="0">
                          <a:solidFill>
                            <a:srgbClr val="000000"/>
                          </a:solidFill>
                          <a:latin typeface="Arial Unicode MS" pitchFamily="34" charset="-128"/>
                          <a:ea typeface="Arial Unicode MS" pitchFamily="34" charset="-128"/>
                          <a:cs typeface="Arial Unicode MS" pitchFamily="34" charset="-128"/>
                        </a:rPr>
                        <a:t> = -min(</a:t>
                      </a:r>
                      <a:r>
                        <a:rPr lang="es-ES" sz="1800" b="0" i="1" u="none" strike="noStrike" dirty="0">
                          <a:solidFill>
                            <a:srgbClr val="000000"/>
                          </a:solidFill>
                          <a:latin typeface="Arial Unicode MS" pitchFamily="34" charset="-128"/>
                          <a:ea typeface="Arial Unicode MS" pitchFamily="34" charset="-128"/>
                          <a:cs typeface="Arial Unicode MS" pitchFamily="34" charset="-128"/>
                        </a:rPr>
                        <a:t>BSCR</a:t>
                      </a:r>
                      <a:r>
                        <a:rPr lang="es-ES" sz="1800" b="0" i="0" u="none" strike="noStrike" dirty="0">
                          <a:solidFill>
                            <a:srgbClr val="000000"/>
                          </a:solidFill>
                          <a:latin typeface="Arial Unicode MS" pitchFamily="34" charset="-128"/>
                          <a:ea typeface="Arial Unicode MS" pitchFamily="34" charset="-128"/>
                          <a:cs typeface="Arial Unicode MS" pitchFamily="34" charset="-128"/>
                        </a:rPr>
                        <a:t> - </a:t>
                      </a:r>
                      <a:r>
                        <a:rPr lang="es-ES" sz="1800" b="0" i="1" u="none" strike="noStrike" dirty="0">
                          <a:solidFill>
                            <a:srgbClr val="000000"/>
                          </a:solidFill>
                          <a:latin typeface="Arial Unicode MS" pitchFamily="34" charset="-128"/>
                          <a:ea typeface="Arial Unicode MS" pitchFamily="34" charset="-128"/>
                          <a:cs typeface="Arial Unicode MS" pitchFamily="34" charset="-128"/>
                        </a:rPr>
                        <a:t>nBSCR</a:t>
                      </a: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r>
                        <a:rPr lang="es-ES" sz="1800" b="0" i="1" u="none" strike="noStrike" dirty="0">
                          <a:solidFill>
                            <a:srgbClr val="000000"/>
                          </a:solidFill>
                          <a:latin typeface="Arial Unicode MS" pitchFamily="34" charset="-128"/>
                          <a:ea typeface="Arial Unicode MS" pitchFamily="34" charset="-128"/>
                          <a:cs typeface="Arial Unicode MS" pitchFamily="34" charset="-128"/>
                        </a:rPr>
                        <a:t>FDB</a:t>
                      </a:r>
                      <a:r>
                        <a:rPr lang="es-ES" sz="1800" b="0" i="0" u="none" strike="noStrike" dirty="0" smtClean="0">
                          <a:solidFill>
                            <a:srgbClr val="000000"/>
                          </a:solidFill>
                          <a:latin typeface="Arial Unicode MS" pitchFamily="34" charset="-128"/>
                          <a:ea typeface="Arial Unicode MS" pitchFamily="34" charset="-128"/>
                          <a:cs typeface="Arial Unicode MS" pitchFamily="34" charset="-128"/>
                        </a:rPr>
                        <a:t>)</a:t>
                      </a:r>
                    </a:p>
                  </a:txBody>
                  <a:tcPr marL="8467" marR="8467" marT="8467" marB="0" anchor="ctr">
                    <a:lnL>
                      <a:noFill/>
                    </a:lnL>
                    <a:lnR>
                      <a:noFill/>
                    </a:lnR>
                    <a:lnT>
                      <a:noFill/>
                    </a:lnT>
                    <a:lnB>
                      <a:noFill/>
                    </a:lnB>
                    <a:solidFill>
                      <a:srgbClr val="FCD5B4"/>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r>
              <a:tr h="319809">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r>
              <a:tr h="319809">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rowSpan="2" gridSpan="4">
                  <a:txBody>
                    <a:bodyPr/>
                    <a:lstStyle/>
                    <a:p>
                      <a:pPr algn="ctr" fontAlgn="ctr"/>
                      <a:r>
                        <a:rPr lang="es-ES" sz="1800" b="0" i="1" u="none" strike="noStrike" dirty="0">
                          <a:solidFill>
                            <a:srgbClr val="000000"/>
                          </a:solidFill>
                          <a:latin typeface="Arial Unicode MS" pitchFamily="34" charset="-128"/>
                          <a:ea typeface="Arial Unicode MS" pitchFamily="34" charset="-128"/>
                          <a:cs typeface="Arial Unicode MS" pitchFamily="34" charset="-128"/>
                        </a:rPr>
                        <a:t>SCRshock = BSCR</a:t>
                      </a:r>
                      <a:r>
                        <a:rPr lang="es-ES" sz="1800" b="0" i="0" u="none" strike="noStrike" dirty="0">
                          <a:solidFill>
                            <a:srgbClr val="000000"/>
                          </a:solidFill>
                          <a:latin typeface="Arial Unicode MS" pitchFamily="34" charset="-128"/>
                          <a:ea typeface="Arial Unicode MS" pitchFamily="34" charset="-128"/>
                          <a:cs typeface="Arial Unicode MS" pitchFamily="34" charset="-128"/>
                        </a:rPr>
                        <a:t> + </a:t>
                      </a:r>
                      <a:r>
                        <a:rPr lang="es-ES" sz="1800" b="0" i="1" u="none" strike="noStrike" dirty="0">
                          <a:solidFill>
                            <a:srgbClr val="000000"/>
                          </a:solidFill>
                          <a:latin typeface="Arial Unicode MS" pitchFamily="34" charset="-128"/>
                          <a:ea typeface="Arial Unicode MS" pitchFamily="34" charset="-128"/>
                          <a:cs typeface="Arial Unicode MS" pitchFamily="34" charset="-128"/>
                        </a:rPr>
                        <a:t>Adj</a:t>
                      </a:r>
                      <a:r>
                        <a:rPr lang="es-ES" sz="1800" b="0" i="1" u="none" strike="noStrike" baseline="-25000" dirty="0">
                          <a:solidFill>
                            <a:srgbClr val="000000"/>
                          </a:solidFill>
                          <a:latin typeface="Arial Unicode MS" pitchFamily="34" charset="-128"/>
                          <a:ea typeface="Arial Unicode MS" pitchFamily="34" charset="-128"/>
                          <a:cs typeface="Arial Unicode MS" pitchFamily="34" charset="-128"/>
                        </a:rPr>
                        <a:t>TP</a:t>
                      </a:r>
                      <a:r>
                        <a:rPr lang="es-ES" sz="1800" b="0" i="0" u="none" strike="noStrike" dirty="0">
                          <a:solidFill>
                            <a:srgbClr val="000000"/>
                          </a:solidFill>
                          <a:latin typeface="Arial Unicode MS" pitchFamily="34" charset="-128"/>
                          <a:ea typeface="Arial Unicode MS" pitchFamily="34" charset="-128"/>
                          <a:cs typeface="Arial Unicode MS" pitchFamily="34" charset="-128"/>
                        </a:rPr>
                        <a:t> + </a:t>
                      </a:r>
                      <a:r>
                        <a:rPr lang="es-ES" sz="1800" b="0" i="1" u="none" strike="noStrike" dirty="0">
                          <a:solidFill>
                            <a:srgbClr val="000000"/>
                          </a:solidFill>
                          <a:latin typeface="Arial Unicode MS" pitchFamily="34" charset="-128"/>
                          <a:ea typeface="Arial Unicode MS" pitchFamily="34" charset="-128"/>
                          <a:cs typeface="Arial Unicode MS" pitchFamily="34" charset="-128"/>
                        </a:rPr>
                        <a:t>SCR</a:t>
                      </a:r>
                      <a:r>
                        <a:rPr lang="es-ES" sz="1800" b="0" i="1" u="none" strike="noStrike" baseline="-25000" dirty="0">
                          <a:solidFill>
                            <a:srgbClr val="000000"/>
                          </a:solidFill>
                          <a:latin typeface="Arial Unicode MS" pitchFamily="34" charset="-128"/>
                          <a:ea typeface="Arial Unicode MS" pitchFamily="34" charset="-128"/>
                          <a:cs typeface="Arial Unicode MS" pitchFamily="34" charset="-128"/>
                        </a:rPr>
                        <a:t>Op</a:t>
                      </a:r>
                      <a:endParaRPr lang="es-ES" sz="1800" b="0" i="1"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w="6350" cap="flat" cmpd="sng" algn="ctr">
                      <a:solidFill>
                        <a:srgbClr val="000000"/>
                      </a:solidFill>
                      <a:prstDash val="solid"/>
                      <a:round/>
                      <a:headEnd type="none" w="med" len="med"/>
                      <a:tailEnd type="none" w="med" len="med"/>
                    </a:lnB>
                    <a:solidFill>
                      <a:srgbClr val="FCD5B4"/>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6350" cap="flat" cmpd="sng" algn="ctr">
                      <a:solidFill>
                        <a:srgbClr val="000000"/>
                      </a:solidFill>
                      <a:prstDash val="solid"/>
                      <a:round/>
                      <a:headEnd type="none" w="med" len="med"/>
                      <a:tailEnd type="none" w="med" len="med"/>
                    </a:lnR>
                    <a:lnT>
                      <a:noFill/>
                    </a:lnT>
                    <a:lnB>
                      <a:noFill/>
                    </a:lnB>
                  </a:tcPr>
                </a:tc>
                <a:tc rowSpan="2" gridSpan="4">
                  <a:txBody>
                    <a:bodyPr/>
                    <a:lstStyle/>
                    <a:p>
                      <a:pPr algn="ctr" fontAlgn="ctr"/>
                      <a:r>
                        <a:rPr lang="es-ES" sz="1600" b="0" i="1" u="none" strike="noStrike" dirty="0" smtClean="0">
                          <a:solidFill>
                            <a:srgbClr val="000000"/>
                          </a:solidFill>
                          <a:latin typeface="Arial Unicode MS" pitchFamily="34" charset="-128"/>
                          <a:ea typeface="Arial Unicode MS" pitchFamily="34" charset="-128"/>
                          <a:cs typeface="Arial Unicode MS" pitchFamily="34" charset="-128"/>
                        </a:rPr>
                        <a:t>Este ajuste no puede incrementar el SCR</a:t>
                      </a:r>
                      <a:endParaRPr lang="es-ES" sz="1600" b="0" i="1"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rowSpan="2" hMerge="1">
                  <a:txBody>
                    <a:bodyPr/>
                    <a:lstStyle/>
                    <a:p>
                      <a:pPr algn="ctr" fontAlgn="ctr"/>
                      <a:endParaRPr lang="es-ES" sz="1600" b="0" i="1"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rowSpan="2" hMerge="1">
                  <a:txBody>
                    <a:bodyPr/>
                    <a:lstStyle/>
                    <a:p>
                      <a:pPr algn="l" fontAlgn="ctr"/>
                      <a:endParaRPr lang="es-ES" sz="1800" b="0" i="0" u="none" strike="noStrike">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rowSpan="2" hMerge="1">
                  <a:txBody>
                    <a:bodyPr/>
                    <a:lstStyle/>
                    <a:p>
                      <a:pPr algn="l" fontAlgn="ctr"/>
                      <a:endParaRPr lang="es-ES" sz="1800" b="0" i="0" u="none" strike="noStrike">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gridSpan="2">
                  <a:txBody>
                    <a:bodyPr/>
                    <a:lstStyle/>
                    <a:p>
                      <a:pPr algn="l" fontAlgn="ctr"/>
                      <a:endParaRPr lang="es-ES" sz="1600" b="0" i="1"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r h="628817">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ctr"/>
                      <a:r>
                        <a:rPr lang="es-ES" sz="1800" b="0" i="0" u="none" strike="noStrike" dirty="0">
                          <a:solidFill>
                            <a:srgbClr val="000000"/>
                          </a:solidFill>
                          <a:latin typeface="Arial Unicode MS" pitchFamily="34" charset="-128"/>
                          <a:ea typeface="Arial Unicode MS" pitchFamily="34" charset="-128"/>
                          <a:cs typeface="Arial Unicode MS" pitchFamily="34" charset="-128"/>
                        </a:rPr>
                        <a:t> </a:t>
                      </a:r>
                    </a:p>
                  </a:txBody>
                  <a:tcPr marL="8467" marR="8467" marT="846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v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w="6350" cap="flat" cmpd="sng" algn="ctr">
                      <a:solidFill>
                        <a:srgbClr val="000000"/>
                      </a:solidFill>
                      <a:prstDash val="solid"/>
                      <a:round/>
                      <a:headEnd type="none" w="med" len="med"/>
                      <a:tailEnd type="none" w="med" len="med"/>
                    </a:lnL>
                    <a:lnR>
                      <a:noFill/>
                    </a:lnR>
                    <a:lnT>
                      <a:noFill/>
                    </a:lnT>
                    <a:lnB>
                      <a:noFill/>
                    </a:lnB>
                  </a:tcPr>
                </a:tc>
                <a:tc hMerge="1" v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v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v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gridSpan="6">
                  <a:txBody>
                    <a:bodyPr/>
                    <a:lstStyle/>
                    <a:p>
                      <a:pPr algn="ctr" fontAlgn="ctr"/>
                      <a:r>
                        <a:rPr lang="es-ES" sz="1600" b="0" i="1" u="none" strike="noStrike" dirty="0" smtClean="0">
                          <a:solidFill>
                            <a:srgbClr val="000000"/>
                          </a:solidFill>
                          <a:latin typeface="Arial Unicode MS" pitchFamily="34" charset="-128"/>
                          <a:ea typeface="Arial Unicode MS" pitchFamily="34" charset="-128"/>
                          <a:cs typeface="Arial Unicode MS" pitchFamily="34" charset="-128"/>
                        </a:rPr>
                        <a:t>Este ajuste no puede incrementar el SCR</a:t>
                      </a:r>
                      <a:endParaRPr lang="es-ES" sz="1600" b="0" i="1"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c hMerge="1">
                  <a:txBody>
                    <a:bodyPr/>
                    <a:lstStyle/>
                    <a:p>
                      <a:pPr algn="l" fontAlgn="ctr"/>
                      <a:endParaRPr lang="es-ES" sz="1800" b="0" i="0" u="none" strike="noStrike" dirty="0">
                        <a:solidFill>
                          <a:srgbClr val="000000"/>
                        </a:solidFill>
                        <a:latin typeface="Arial Unicode MS" pitchFamily="34" charset="-128"/>
                        <a:ea typeface="Arial Unicode MS" pitchFamily="34" charset="-128"/>
                        <a:cs typeface="Arial Unicode MS" pitchFamily="34" charset="-128"/>
                      </a:endParaRPr>
                    </a:p>
                  </a:txBody>
                  <a:tcPr marL="8467" marR="8467" marT="8467" marB="0" anchor="ctr">
                    <a:lnL>
                      <a:noFill/>
                    </a:lnL>
                    <a:lnR>
                      <a:noFill/>
                    </a:lnR>
                    <a:lnT>
                      <a:noFill/>
                    </a:lnT>
                    <a:lnB>
                      <a:noFill/>
                    </a:lnB>
                  </a:tcPr>
                </a:tc>
              </a:tr>
            </a:tbl>
          </a:graphicData>
        </a:graphic>
      </p:graphicFrame>
      <p:sp>
        <p:nvSpPr>
          <p:cNvPr id="5" name="10 Rectángulo"/>
          <p:cNvSpPr>
            <a:spLocks noChangeArrowheads="1"/>
          </p:cNvSpPr>
          <p:nvPr/>
        </p:nvSpPr>
        <p:spPr bwMode="auto">
          <a:xfrm>
            <a:off x="1428780" y="6361346"/>
            <a:ext cx="7429500" cy="307777"/>
          </a:xfrm>
          <a:prstGeom prst="rect">
            <a:avLst/>
          </a:prstGeom>
          <a:noFill/>
          <a:ln w="9525">
            <a:noFill/>
            <a:miter lim="800000"/>
            <a:headEnd/>
            <a:tailEnd/>
          </a:ln>
        </p:spPr>
        <p:txBody>
          <a:bodyPr>
            <a:spAutoFit/>
          </a:bodyPr>
          <a:lstStyle/>
          <a:p>
            <a:pPr>
              <a:spcBef>
                <a:spcPts val="1800"/>
              </a:spcBef>
            </a:pPr>
            <a:r>
              <a:rPr lang="es-ES" sz="1400" i="1" dirty="0" smtClean="0">
                <a:solidFill>
                  <a:srgbClr val="C00000"/>
                </a:solidFill>
                <a:latin typeface="Arial Unicode MS" pitchFamily="34" charset="-128"/>
                <a:ea typeface="Arial Unicode MS" pitchFamily="34" charset="-128"/>
                <a:cs typeface="Arial Unicode MS" pitchFamily="34" charset="-128"/>
              </a:rPr>
              <a:t>Descartado el cálculo por el método del ‘escenario equivalente’ tras analizar el QIS5</a:t>
            </a:r>
            <a:endParaRPr lang="es-ES" sz="1400" i="1" dirty="0">
              <a:solidFill>
                <a:srgbClr val="C00000"/>
              </a:solidFill>
              <a:latin typeface="Arial Unicode MS" pitchFamily="34" charset="-128"/>
              <a:ea typeface="Arial Unicode MS" pitchFamily="34" charset="-128"/>
              <a:cs typeface="Arial Unicode MS" pitchFamily="34" charset="-128"/>
            </a:endParaRPr>
          </a:p>
        </p:txBody>
      </p:sp>
      <p:sp>
        <p:nvSpPr>
          <p:cNvPr id="8" name="1 Título"/>
          <p:cNvSpPr txBox="1">
            <a:spLocks/>
          </p:cNvSpPr>
          <p:nvPr/>
        </p:nvSpPr>
        <p:spPr>
          <a:xfrm>
            <a:off x="2286007" y="142852"/>
            <a:ext cx="4929199" cy="617537"/>
          </a:xfrm>
          <a:prstGeom prst="rect">
            <a:avLst/>
          </a:prstGeom>
          <a:ln>
            <a:noFill/>
          </a:ln>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4.c. SCR. Capacidad de absorción de pérdidas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a:spLocks noGrp="1"/>
          </p:cNvSpPr>
          <p:nvPr>
            <p:ph type="ctrTitle"/>
          </p:nvPr>
        </p:nvSpPr>
        <p:spPr>
          <a:xfrm>
            <a:off x="1500189" y="142852"/>
            <a:ext cx="6000769"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1.f. MCR. Cálculo MCR lineal Vida</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21" name="10 CuadroTexto"/>
          <p:cNvSpPr txBox="1">
            <a:spLocks noChangeArrowheads="1"/>
          </p:cNvSpPr>
          <p:nvPr/>
        </p:nvSpPr>
        <p:spPr bwMode="auto">
          <a:xfrm>
            <a:off x="5072063" y="1571625"/>
            <a:ext cx="1714500" cy="584200"/>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sz="1600" dirty="0">
                <a:latin typeface="Arial Unicode MS" pitchFamily="34" charset="-128"/>
                <a:ea typeface="Arial Unicode MS" pitchFamily="34" charset="-128"/>
                <a:cs typeface="Arial Unicode MS" pitchFamily="34" charset="-128"/>
              </a:rPr>
              <a:t>MCR </a:t>
            </a:r>
            <a:r>
              <a:rPr lang="es-ES" sz="1600" i="1" dirty="0">
                <a:latin typeface="Arial Unicode MS" pitchFamily="34" charset="-128"/>
                <a:ea typeface="Arial Unicode MS" pitchFamily="34" charset="-128"/>
                <a:cs typeface="Arial Unicode MS" pitchFamily="34" charset="-128"/>
              </a:rPr>
              <a:t>lineal_no_vida</a:t>
            </a:r>
            <a:r>
              <a:rPr lang="es-ES" sz="1600" dirty="0">
                <a:latin typeface="Arial Unicode MS" pitchFamily="34" charset="-128"/>
                <a:ea typeface="Arial Unicode MS" pitchFamily="34" charset="-128"/>
                <a:cs typeface="Arial Unicode MS" pitchFamily="34" charset="-128"/>
              </a:rPr>
              <a:t>  </a:t>
            </a:r>
          </a:p>
        </p:txBody>
      </p:sp>
      <p:sp>
        <p:nvSpPr>
          <p:cNvPr id="22" name="10 CuadroTexto"/>
          <p:cNvSpPr txBox="1">
            <a:spLocks noChangeArrowheads="1"/>
          </p:cNvSpPr>
          <p:nvPr/>
        </p:nvSpPr>
        <p:spPr bwMode="auto">
          <a:xfrm>
            <a:off x="5072063" y="2571750"/>
            <a:ext cx="1714500" cy="338138"/>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sz="1600" dirty="0">
                <a:latin typeface="Arial Unicode MS" pitchFamily="34" charset="-128"/>
                <a:ea typeface="Arial Unicode MS" pitchFamily="34" charset="-128"/>
                <a:cs typeface="Arial Unicode MS" pitchFamily="34" charset="-128"/>
              </a:rPr>
              <a:t>MCR </a:t>
            </a:r>
            <a:r>
              <a:rPr lang="es-ES" sz="1600" i="1" dirty="0">
                <a:latin typeface="Arial Unicode MS" pitchFamily="34" charset="-128"/>
                <a:ea typeface="Arial Unicode MS" pitchFamily="34" charset="-128"/>
                <a:cs typeface="Arial Unicode MS" pitchFamily="34" charset="-128"/>
              </a:rPr>
              <a:t>lineal_vida</a:t>
            </a:r>
            <a:r>
              <a:rPr lang="es-ES" sz="1600" dirty="0">
                <a:latin typeface="Arial Unicode MS" pitchFamily="34" charset="-128"/>
                <a:ea typeface="Arial Unicode MS" pitchFamily="34" charset="-128"/>
                <a:cs typeface="Arial Unicode MS" pitchFamily="34" charset="-128"/>
              </a:rPr>
              <a:t>  </a:t>
            </a:r>
          </a:p>
        </p:txBody>
      </p:sp>
      <p:sp>
        <p:nvSpPr>
          <p:cNvPr id="23" name="2 Subtítulo"/>
          <p:cNvSpPr txBox="1">
            <a:spLocks/>
          </p:cNvSpPr>
          <p:nvPr/>
        </p:nvSpPr>
        <p:spPr>
          <a:xfrm>
            <a:off x="4643438" y="2143125"/>
            <a:ext cx="347662"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4" name="2 Subtítulo"/>
          <p:cNvSpPr txBox="1">
            <a:spLocks/>
          </p:cNvSpPr>
          <p:nvPr/>
        </p:nvSpPr>
        <p:spPr>
          <a:xfrm>
            <a:off x="5715000" y="2214563"/>
            <a:ext cx="347663" cy="427037"/>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cxnSp>
        <p:nvCxnSpPr>
          <p:cNvPr id="29" name="28 Conector recto"/>
          <p:cNvCxnSpPr/>
          <p:nvPr/>
        </p:nvCxnSpPr>
        <p:spPr>
          <a:xfrm>
            <a:off x="3357554" y="1425560"/>
            <a:ext cx="3500462"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3357554" y="3357562"/>
            <a:ext cx="3500462"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sp>
        <p:nvSpPr>
          <p:cNvPr id="32" name="2 Subtítulo"/>
          <p:cNvSpPr txBox="1">
            <a:spLocks/>
          </p:cNvSpPr>
          <p:nvPr/>
        </p:nvSpPr>
        <p:spPr>
          <a:xfrm>
            <a:off x="3286125" y="1071563"/>
            <a:ext cx="3500438" cy="285750"/>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&lt;= 45%  [  SCR + add-on   ]</a:t>
            </a:r>
          </a:p>
        </p:txBody>
      </p:sp>
      <p:sp>
        <p:nvSpPr>
          <p:cNvPr id="33" name="2 Subtítulo"/>
          <p:cNvSpPr txBox="1">
            <a:spLocks/>
          </p:cNvSpPr>
          <p:nvPr/>
        </p:nvSpPr>
        <p:spPr>
          <a:xfrm>
            <a:off x="3286125" y="3429000"/>
            <a:ext cx="3500438" cy="357188"/>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&gt;= 25%  [   SCR + add-on   ]</a:t>
            </a:r>
          </a:p>
        </p:txBody>
      </p:sp>
      <p:sp>
        <p:nvSpPr>
          <p:cNvPr id="27" name="2 Subtítulo"/>
          <p:cNvSpPr txBox="1">
            <a:spLocks/>
          </p:cNvSpPr>
          <p:nvPr/>
        </p:nvSpPr>
        <p:spPr>
          <a:xfrm>
            <a:off x="1285875" y="4643457"/>
            <a:ext cx="7429500" cy="1571625"/>
          </a:xfrm>
          <a:prstGeom prst="rect">
            <a:avLst/>
          </a:prstGeom>
          <a:solidFill>
            <a:schemeClr val="accent2">
              <a:lumMod val="20000"/>
              <a:lumOff val="80000"/>
            </a:schemeClr>
          </a:solidFill>
          <a:ln>
            <a:solidFill>
              <a:srgbClr val="C00000"/>
            </a:solidFill>
          </a:ln>
        </p:spPr>
        <p:txBody>
          <a:bodyPr tIns="0"/>
          <a:lstStyle/>
          <a:p>
            <a:pP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0.037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TP(life,1) = capitales garantizados seguros con participac. beneficios</a:t>
            </a:r>
          </a:p>
          <a:p>
            <a:pPr fontAlgn="auto">
              <a:spcBef>
                <a:spcPts val="600"/>
              </a:spcBef>
              <a:spcAft>
                <a:spcPts val="0"/>
              </a:spcAft>
              <a:buClr>
                <a:schemeClr val="accent1"/>
              </a:buClr>
              <a:buSzPct val="80000"/>
              <a:buFontTx/>
              <a:buChar char="-"/>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0.052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TP(life,2) = PB discrecional seguros con participación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en beneficios</a:t>
            </a:r>
            <a:endParaRPr lang="es-ES" sz="1600" dirty="0">
              <a:solidFill>
                <a:schemeClr val="tx2">
                  <a:shade val="30000"/>
                  <a:satMod val="150000"/>
                </a:schemeClr>
              </a:solidFill>
              <a:latin typeface="Arial Unicode MS" pitchFamily="34" charset="-128"/>
              <a:ea typeface="Arial Unicode MS" pitchFamily="34" charset="-128"/>
              <a:cs typeface="Arial Unicode MS" pitchFamily="34" charset="-128"/>
            </a:endParaRPr>
          </a:p>
          <a:p>
            <a:pPr fontAlgn="auto">
              <a:spcBef>
                <a:spcPts val="600"/>
              </a:spcBef>
              <a:spcAft>
                <a:spcPts val="0"/>
              </a:spcAft>
              <a:buClr>
                <a:schemeClr val="accent1"/>
              </a:buClr>
              <a:buSzPct val="80000"/>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0.007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TP(life,3) = seguros en los que el tomador asume el riesgo inversión</a:t>
            </a:r>
          </a:p>
          <a:p>
            <a:pPr fontAlgn="auto">
              <a:spcBef>
                <a:spcPts val="600"/>
              </a:spcBef>
              <a:spcAft>
                <a:spcPts val="0"/>
              </a:spcAft>
              <a:buClr>
                <a:schemeClr val="accent1"/>
              </a:buClr>
              <a:buSzPct val="80000"/>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0.021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TP(life,4) = resto de seguros de vida</a:t>
            </a:r>
          </a:p>
          <a:p>
            <a:pPr fontAlgn="auto">
              <a:spcBef>
                <a:spcPts val="600"/>
              </a:spcBef>
              <a:spcAft>
                <a:spcPts val="0"/>
              </a:spcAft>
              <a:buClr>
                <a:schemeClr val="accent1"/>
              </a:buClr>
              <a:buSzPct val="80000"/>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smtClean="0">
                <a:solidFill>
                  <a:schemeClr val="tx2">
                    <a:shade val="30000"/>
                    <a:satMod val="150000"/>
                  </a:schemeClr>
                </a:solidFill>
                <a:latin typeface="Arial Unicode MS" pitchFamily="34" charset="-128"/>
                <a:ea typeface="Arial Unicode MS" pitchFamily="34" charset="-128"/>
                <a:cs typeface="Arial Unicode MS" pitchFamily="34" charset="-128"/>
              </a:rPr>
              <a:t>0.0007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CAR        = capitales en riesgo</a:t>
            </a:r>
          </a:p>
        </p:txBody>
      </p:sp>
      <p:sp>
        <p:nvSpPr>
          <p:cNvPr id="30" name="2 Subtítulo"/>
          <p:cNvSpPr txBox="1">
            <a:spLocks/>
          </p:cNvSpPr>
          <p:nvPr/>
        </p:nvSpPr>
        <p:spPr>
          <a:xfrm>
            <a:off x="1285875" y="6357958"/>
            <a:ext cx="7429500" cy="285750"/>
          </a:xfrm>
          <a:prstGeom prst="rect">
            <a:avLst/>
          </a:prstGeom>
          <a:solidFill>
            <a:schemeClr val="accent2">
              <a:lumMod val="20000"/>
              <a:lumOff val="80000"/>
            </a:schemeClr>
          </a:solidFill>
          <a:ln>
            <a:solidFill>
              <a:srgbClr val="C00000"/>
            </a:solidFill>
          </a:ln>
        </p:spPr>
        <p:txBody>
          <a:bodyPr tIns="0" anchor="ctr"/>
          <a:lstStyle/>
          <a:p>
            <a:pP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Cálculo con normas análogas a las aplicadas para las prov. técnicas no vida</a:t>
            </a:r>
          </a:p>
        </p:txBody>
      </p:sp>
      <p:sp>
        <p:nvSpPr>
          <p:cNvPr id="48" name="10 CuadroTexto"/>
          <p:cNvSpPr txBox="1">
            <a:spLocks noChangeArrowheads="1"/>
          </p:cNvSpPr>
          <p:nvPr/>
        </p:nvSpPr>
        <p:spPr bwMode="auto">
          <a:xfrm>
            <a:off x="3357563" y="2233613"/>
            <a:ext cx="1214437" cy="338137"/>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spcBef>
                <a:spcPts val="1200"/>
              </a:spcBef>
              <a:spcAft>
                <a:spcPts val="1200"/>
              </a:spcAft>
            </a:pPr>
            <a:r>
              <a:rPr lang="es-ES" sz="1600" dirty="0">
                <a:latin typeface="Arial Unicode MS" pitchFamily="34" charset="-128"/>
                <a:ea typeface="Arial Unicode MS" pitchFamily="34" charset="-128"/>
                <a:cs typeface="Arial Unicode MS" pitchFamily="34" charset="-128"/>
              </a:rPr>
              <a:t>MCR </a:t>
            </a:r>
            <a:r>
              <a:rPr lang="es-ES" sz="1600" i="1" dirty="0">
                <a:latin typeface="Arial Unicode MS" pitchFamily="34" charset="-128"/>
                <a:ea typeface="Arial Unicode MS" pitchFamily="34" charset="-128"/>
                <a:cs typeface="Arial Unicode MS" pitchFamily="34" charset="-128"/>
              </a:rPr>
              <a:t>lineal</a:t>
            </a:r>
            <a:r>
              <a:rPr lang="es-ES" sz="1600" dirty="0">
                <a:latin typeface="Arial Unicode MS" pitchFamily="34" charset="-128"/>
                <a:ea typeface="Arial Unicode MS" pitchFamily="34" charset="-128"/>
                <a:cs typeface="Arial Unicode MS" pitchFamily="34" charset="-128"/>
              </a:rPr>
              <a:t>  </a:t>
            </a:r>
          </a:p>
        </p:txBody>
      </p:sp>
      <p:sp>
        <p:nvSpPr>
          <p:cNvPr id="49" name="8 CuadroTexto"/>
          <p:cNvSpPr txBox="1">
            <a:spLocks noChangeArrowheads="1"/>
          </p:cNvSpPr>
          <p:nvPr/>
        </p:nvSpPr>
        <p:spPr bwMode="auto">
          <a:xfrm>
            <a:off x="1500188" y="2071688"/>
            <a:ext cx="1428750" cy="584200"/>
          </a:xfrm>
          <a:prstGeom prst="rect">
            <a:avLst/>
          </a:prstGeom>
          <a:solidFill>
            <a:srgbClr val="FDEFC7"/>
          </a:solidFill>
          <a:ln w="9525">
            <a:solidFill>
              <a:srgbClr val="C00000"/>
            </a:solidFill>
            <a:miter lim="800000"/>
            <a:headEnd/>
            <a:tailEnd/>
          </a:ln>
          <a:effectLst>
            <a:innerShdw blurRad="63500" dist="50800" dir="2700000">
              <a:prstClr val="black">
                <a:alpha val="50000"/>
              </a:prstClr>
            </a:innerShdw>
          </a:effectLst>
        </p:spPr>
        <p:txBody>
          <a:bodyPr>
            <a:spAutoFit/>
          </a:bodyPr>
          <a:lstStyle/>
          <a:p>
            <a:pPr algn="ctr"/>
            <a:r>
              <a:rPr lang="es-ES" sz="1600" dirty="0">
                <a:latin typeface="Arial Unicode MS" pitchFamily="34" charset="-128"/>
                <a:ea typeface="Arial Unicode MS" pitchFamily="34" charset="-128"/>
                <a:cs typeface="Arial Unicode MS" pitchFamily="34" charset="-128"/>
              </a:rPr>
              <a:t>MCR combinado</a:t>
            </a:r>
          </a:p>
        </p:txBody>
      </p:sp>
      <p:sp>
        <p:nvSpPr>
          <p:cNvPr id="50" name="2 Subtítulo"/>
          <p:cNvSpPr txBox="1">
            <a:spLocks/>
          </p:cNvSpPr>
          <p:nvPr/>
        </p:nvSpPr>
        <p:spPr>
          <a:xfrm>
            <a:off x="3009900" y="2214563"/>
            <a:ext cx="347663" cy="428625"/>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51" name="2 Subtítulo"/>
          <p:cNvSpPr txBox="1">
            <a:spLocks/>
          </p:cNvSpPr>
          <p:nvPr/>
        </p:nvSpPr>
        <p:spPr>
          <a:xfrm>
            <a:off x="1285875" y="2786062"/>
            <a:ext cx="1857375" cy="357186"/>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rPr>
              <a:t>Artículo 129 (2) (N1</a:t>
            </a: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cxnSp>
        <p:nvCxnSpPr>
          <p:cNvPr id="52" name="51 Conector recto de flecha"/>
          <p:cNvCxnSpPr/>
          <p:nvPr/>
        </p:nvCxnSpPr>
        <p:spPr>
          <a:xfrm rot="5400000" flipH="1" flipV="1">
            <a:off x="3714750" y="1785938"/>
            <a:ext cx="5715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p:nvPr/>
        </p:nvCxnSpPr>
        <p:spPr>
          <a:xfrm rot="16200000" flipH="1">
            <a:off x="3714750" y="3000375"/>
            <a:ext cx="5715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6" name="55 Flecha curvada hacia la izquierda"/>
          <p:cNvSpPr/>
          <p:nvPr/>
        </p:nvSpPr>
        <p:spPr>
          <a:xfrm>
            <a:off x="7286625" y="2714627"/>
            <a:ext cx="357188" cy="1857381"/>
          </a:xfrm>
          <a:prstGeom prst="curved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15381" name="Rectangle 21"/>
          <p:cNvSpPr>
            <a:spLocks noChangeArrowheads="1"/>
          </p:cNvSpPr>
          <p:nvPr/>
        </p:nvSpPr>
        <p:spPr bwMode="auto">
          <a:xfrm>
            <a:off x="0" y="0"/>
            <a:ext cx="91440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GB" dirty="0"/>
          </a:p>
        </p:txBody>
      </p:sp>
      <p:graphicFrame>
        <p:nvGraphicFramePr>
          <p:cNvPr id="3074" name="Object 20"/>
          <p:cNvGraphicFramePr>
            <a:graphicFrameLocks noChangeAspect="1"/>
          </p:cNvGraphicFramePr>
          <p:nvPr/>
        </p:nvGraphicFramePr>
        <p:xfrm>
          <a:off x="276225" y="4000500"/>
          <a:ext cx="8591550" cy="357188"/>
        </p:xfrm>
        <a:graphic>
          <a:graphicData uri="http://schemas.openxmlformats.org/presentationml/2006/ole">
            <p:oleObj spid="_x0000_s3074" name="Ecuación" r:id="rId3" imgW="5727600" imgH="241200" progId="Equation.3">
              <p:embed/>
            </p:oleObj>
          </a:graphicData>
        </a:graphic>
      </p:graphicFrame>
      <p:sp>
        <p:nvSpPr>
          <p:cNvPr id="26" name="25 Elipse"/>
          <p:cNvSpPr/>
          <p:nvPr/>
        </p:nvSpPr>
        <p:spPr>
          <a:xfrm>
            <a:off x="1285852" y="3929066"/>
            <a:ext cx="3071834" cy="500066"/>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28" name="27 CuadroTexto"/>
          <p:cNvSpPr txBox="1"/>
          <p:nvPr/>
        </p:nvSpPr>
        <p:spPr>
          <a:xfrm>
            <a:off x="285720" y="3357562"/>
            <a:ext cx="785818" cy="338554"/>
          </a:xfrm>
          <a:prstGeom prst="rect">
            <a:avLst/>
          </a:prstGeom>
          <a:noFill/>
        </p:spPr>
        <p:txBody>
          <a:bodyPr wrap="square" rtlCol="0">
            <a:spAutoFit/>
          </a:bodyPr>
          <a:lstStyle/>
          <a:p>
            <a:r>
              <a:rPr lang="es-ES" sz="1600" dirty="0" smtClean="0">
                <a:latin typeface="Arial Unicode MS" pitchFamily="34" charset="-128"/>
                <a:ea typeface="Arial Unicode MS" pitchFamily="34" charset="-128"/>
                <a:cs typeface="Arial Unicode MS" pitchFamily="34" charset="-128"/>
              </a:rPr>
              <a:t>QIS5</a:t>
            </a:r>
            <a:endParaRPr lang="es-ES" sz="1600" dirty="0">
              <a:latin typeface="Arial Unicode MS" pitchFamily="34" charset="-128"/>
              <a:ea typeface="Arial Unicode MS" pitchFamily="34" charset="-128"/>
              <a:cs typeface="Arial Unicode MS" pitchFamily="34" charset="-128"/>
            </a:endParaRPr>
          </a:p>
        </p:txBody>
      </p:sp>
      <p:sp>
        <p:nvSpPr>
          <p:cNvPr id="34" name="33 CuadroTexto"/>
          <p:cNvSpPr txBox="1"/>
          <p:nvPr/>
        </p:nvSpPr>
        <p:spPr>
          <a:xfrm>
            <a:off x="71406" y="5072074"/>
            <a:ext cx="857256" cy="584775"/>
          </a:xfrm>
          <a:prstGeom prst="rect">
            <a:avLst/>
          </a:prstGeom>
          <a:noFill/>
        </p:spPr>
        <p:txBody>
          <a:bodyPr wrap="square" rtlCol="0">
            <a:spAutoFit/>
          </a:bodyPr>
          <a:lstStyle/>
          <a:p>
            <a:pPr algn="ctr"/>
            <a:r>
              <a:rPr lang="es-ES" sz="1600" dirty="0" smtClean="0">
                <a:latin typeface="Arial Unicode MS" pitchFamily="34" charset="-128"/>
                <a:ea typeface="Arial Unicode MS" pitchFamily="34" charset="-128"/>
                <a:cs typeface="Arial Unicode MS" pitchFamily="34" charset="-128"/>
              </a:rPr>
              <a:t>EIOPA 2012</a:t>
            </a:r>
            <a:endParaRPr lang="es-ES" sz="1600" dirty="0">
              <a:latin typeface="Arial Unicode MS" pitchFamily="34" charset="-128"/>
              <a:ea typeface="Arial Unicode MS" pitchFamily="34" charset="-128"/>
              <a:cs typeface="Arial Unicode MS" pitchFamily="34" charset="-128"/>
            </a:endParaRPr>
          </a:p>
        </p:txBody>
      </p:sp>
      <p:cxnSp>
        <p:nvCxnSpPr>
          <p:cNvPr id="36" name="35 Conector recto de flecha"/>
          <p:cNvCxnSpPr/>
          <p:nvPr/>
        </p:nvCxnSpPr>
        <p:spPr>
          <a:xfrm>
            <a:off x="1000100" y="3571876"/>
            <a:ext cx="500066" cy="28575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flipV="1">
            <a:off x="785786" y="5286388"/>
            <a:ext cx="500066" cy="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strVal val="#ppt_w*0.70"/>
                                          </p:val>
                                        </p:tav>
                                        <p:tav tm="100000">
                                          <p:val>
                                            <p:strVal val="#ppt_w"/>
                                          </p:val>
                                        </p:tav>
                                      </p:tavLst>
                                    </p:anim>
                                    <p:anim calcmode="lin" valueType="num">
                                      <p:cBhvr>
                                        <p:cTn id="8" dur="1000" fill="hold"/>
                                        <p:tgtEl>
                                          <p:spTgt spid="3074"/>
                                        </p:tgtEl>
                                        <p:attrNameLst>
                                          <p:attrName>ppt_h</p:attrName>
                                        </p:attrNameLst>
                                      </p:cBhvr>
                                      <p:tavLst>
                                        <p:tav tm="0">
                                          <p:val>
                                            <p:strVal val="#ppt_h"/>
                                          </p:val>
                                        </p:tav>
                                        <p:tav tm="100000">
                                          <p:val>
                                            <p:strVal val="#ppt_h"/>
                                          </p:val>
                                        </p:tav>
                                      </p:tavLst>
                                    </p:anim>
                                    <p:animEffect transition="in" filter="fade">
                                      <p:cBhvr>
                                        <p:cTn id="9" dur="1000"/>
                                        <p:tgtEl>
                                          <p:spTgt spid="3074"/>
                                        </p:tgtEl>
                                      </p:cBhvr>
                                    </p:animEffect>
                                  </p:childTnLst>
                                </p:cTn>
                              </p:par>
                              <p:par>
                                <p:cTn id="10" presetID="17" presetClass="entr" presetSubtype="1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p:cTn id="12" dur="1000" fill="hold"/>
                                        <p:tgtEl>
                                          <p:spTgt spid="28"/>
                                        </p:tgtEl>
                                        <p:attrNameLst>
                                          <p:attrName>ppt_w</p:attrName>
                                        </p:attrNameLst>
                                      </p:cBhvr>
                                      <p:tavLst>
                                        <p:tav tm="0">
                                          <p:val>
                                            <p:fltVal val="0"/>
                                          </p:val>
                                        </p:tav>
                                        <p:tav tm="100000">
                                          <p:val>
                                            <p:strVal val="#ppt_w"/>
                                          </p:val>
                                        </p:tav>
                                      </p:tavLst>
                                    </p:anim>
                                    <p:anim calcmode="lin" valueType="num">
                                      <p:cBhvr>
                                        <p:cTn id="13" dur="1000" fill="hold"/>
                                        <p:tgtEl>
                                          <p:spTgt spid="28"/>
                                        </p:tgtEl>
                                        <p:attrNameLst>
                                          <p:attrName>ppt_h</p:attrName>
                                        </p:attrNameLst>
                                      </p:cBhvr>
                                      <p:tavLst>
                                        <p:tav tm="0">
                                          <p:val>
                                            <p:strVal val="#ppt_h"/>
                                          </p:val>
                                        </p:tav>
                                        <p:tav tm="100000">
                                          <p:val>
                                            <p:strVal val="#ppt_h"/>
                                          </p:val>
                                        </p:tav>
                                      </p:tavLst>
                                    </p:anim>
                                  </p:childTnLst>
                                </p:cTn>
                              </p:par>
                              <p:par>
                                <p:cTn id="14" presetID="22" presetClass="entr" presetSubtype="8"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left)">
                                      <p:cBhvr>
                                        <p:cTn id="16" dur="10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17" presetClass="entr" presetSubtype="1"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ppt_x</p:attrName>
                                        </p:attrNameLst>
                                      </p:cBhvr>
                                      <p:tavLst>
                                        <p:tav tm="0">
                                          <p:val>
                                            <p:strVal val="#ppt_x"/>
                                          </p:val>
                                        </p:tav>
                                        <p:tav tm="100000">
                                          <p:val>
                                            <p:strVal val="#ppt_x"/>
                                          </p:val>
                                        </p:tav>
                                      </p:tavLst>
                                    </p:anim>
                                    <p:anim calcmode="lin" valueType="num">
                                      <p:cBhvr>
                                        <p:cTn id="22" dur="500" fill="hold"/>
                                        <p:tgtEl>
                                          <p:spTgt spid="26"/>
                                        </p:tgtEl>
                                        <p:attrNameLst>
                                          <p:attrName>ppt_y</p:attrName>
                                        </p:attrNameLst>
                                      </p:cBhvr>
                                      <p:tavLst>
                                        <p:tav tm="0">
                                          <p:val>
                                            <p:strVal val="#ppt_y-#ppt_h/2"/>
                                          </p:val>
                                        </p:tav>
                                        <p:tav tm="100000">
                                          <p:val>
                                            <p:strVal val="#ppt_y"/>
                                          </p:val>
                                        </p:tav>
                                      </p:tavLst>
                                    </p:anim>
                                    <p:anim calcmode="lin" valueType="num">
                                      <p:cBhvr>
                                        <p:cTn id="23" dur="500" fill="hold"/>
                                        <p:tgtEl>
                                          <p:spTgt spid="26"/>
                                        </p:tgtEl>
                                        <p:attrNameLst>
                                          <p:attrName>ppt_w</p:attrName>
                                        </p:attrNameLst>
                                      </p:cBhvr>
                                      <p:tavLst>
                                        <p:tav tm="0">
                                          <p:val>
                                            <p:strVal val="#ppt_w"/>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wipe(up)">
                                      <p:cBhvr>
                                        <p:cTn id="29" dur="500"/>
                                        <p:tgtEl>
                                          <p:spTgt spid="5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dissolve">
                                      <p:cBhvr>
                                        <p:cTn id="32" dur="1000"/>
                                        <p:tgtEl>
                                          <p:spTgt spid="27"/>
                                        </p:tgtEl>
                                      </p:cBhvr>
                                    </p:animEffect>
                                  </p:childTnLst>
                                </p:cTn>
                              </p:par>
                              <p:par>
                                <p:cTn id="33" presetID="7" presetClass="entr" presetSubtype="4"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1000" fill="hold"/>
                                        <p:tgtEl>
                                          <p:spTgt spid="30"/>
                                        </p:tgtEl>
                                        <p:attrNameLst>
                                          <p:attrName>ppt_x</p:attrName>
                                        </p:attrNameLst>
                                      </p:cBhvr>
                                      <p:tavLst>
                                        <p:tav tm="0">
                                          <p:val>
                                            <p:strVal val="#ppt_x"/>
                                          </p:val>
                                        </p:tav>
                                        <p:tav tm="100000">
                                          <p:val>
                                            <p:strVal val="#ppt_x"/>
                                          </p:val>
                                        </p:tav>
                                      </p:tavLst>
                                    </p:anim>
                                    <p:anim calcmode="lin" valueType="num">
                                      <p:cBhvr additive="base">
                                        <p:cTn id="36" dur="1000" fill="hold"/>
                                        <p:tgtEl>
                                          <p:spTgt spid="30"/>
                                        </p:tgtEl>
                                        <p:attrNameLst>
                                          <p:attrName>ppt_y</p:attrName>
                                        </p:attrNameLst>
                                      </p:cBhvr>
                                      <p:tavLst>
                                        <p:tav tm="0">
                                          <p:val>
                                            <p:strVal val="1+#ppt_h/2"/>
                                          </p:val>
                                        </p:tav>
                                        <p:tav tm="100000">
                                          <p:val>
                                            <p:strVal val="#ppt_y"/>
                                          </p:val>
                                        </p:tav>
                                      </p:tavLst>
                                    </p:anim>
                                  </p:childTnLst>
                                </p:cTn>
                              </p:par>
                              <p:par>
                                <p:cTn id="37" presetID="7" presetClass="entr" presetSubtype="8"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par>
                                <p:cTn id="41" presetID="22" presetClass="entr" presetSubtype="8" fill="hold"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left)">
                                      <p:cBhvr>
                                        <p:cTn id="43"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56" grpId="0" animBg="1"/>
      <p:bldP spid="26" grpId="0" animBg="1"/>
      <p:bldP spid="28" grpId="0"/>
      <p:bldP spid="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 Subtítulo"/>
          <p:cNvSpPr txBox="1">
            <a:spLocks/>
          </p:cNvSpPr>
          <p:nvPr/>
        </p:nvSpPr>
        <p:spPr>
          <a:xfrm>
            <a:off x="1357313" y="1714503"/>
            <a:ext cx="7429500" cy="642927"/>
          </a:xfrm>
          <a:prstGeom prst="rect">
            <a:avLst/>
          </a:prstGeom>
          <a:solidFill>
            <a:schemeClr val="accent2">
              <a:lumMod val="20000"/>
              <a:lumOff val="80000"/>
            </a:schemeClr>
          </a:solidFill>
          <a:ln>
            <a:solidFill>
              <a:srgbClr val="C00000"/>
            </a:solidFill>
          </a:ln>
        </p:spPr>
        <p:txBody>
          <a:bodyPr tIns="0"/>
          <a:lstStyle/>
          <a:p>
            <a:pPr>
              <a:spcBef>
                <a:spcPts val="1200"/>
              </a:spcBef>
              <a:defRPr/>
            </a:pPr>
            <a:r>
              <a:rPr lang="es-ES" b="1" i="1" u="sng" dirty="0" smtClean="0"/>
              <a:t>'capital en riesgo de un contrato</a:t>
            </a:r>
            <a:r>
              <a:rPr lang="es-ES" dirty="0" smtClean="0"/>
              <a:t>' es igual a la diferencia no negativa (=el capital en riesgo tiene un suelo igual a cero):</a:t>
            </a:r>
          </a:p>
          <a:p>
            <a:pPr marL="355600">
              <a:spcBef>
                <a:spcPts val="2400"/>
              </a:spcBef>
              <a:defRPr/>
            </a:pPr>
            <a:r>
              <a:rPr lang="es-ES" dirty="0" smtClean="0"/>
              <a:t> </a:t>
            </a:r>
            <a:endParaRPr lang="es-ES" dirty="0"/>
          </a:p>
        </p:txBody>
      </p:sp>
      <p:sp>
        <p:nvSpPr>
          <p:cNvPr id="15381" name="Rectangle 21"/>
          <p:cNvSpPr>
            <a:spLocks noChangeArrowheads="1"/>
          </p:cNvSpPr>
          <p:nvPr/>
        </p:nvSpPr>
        <p:spPr bwMode="auto">
          <a:xfrm>
            <a:off x="0" y="0"/>
            <a:ext cx="91440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GB" dirty="0"/>
          </a:p>
        </p:txBody>
      </p:sp>
      <p:sp>
        <p:nvSpPr>
          <p:cNvPr id="26" name="2 Subtítulo"/>
          <p:cNvSpPr txBox="1">
            <a:spLocks/>
          </p:cNvSpPr>
          <p:nvPr/>
        </p:nvSpPr>
        <p:spPr>
          <a:xfrm>
            <a:off x="1714479" y="2643188"/>
            <a:ext cx="7072333" cy="1071562"/>
          </a:xfrm>
          <a:prstGeom prst="rect">
            <a:avLst/>
          </a:prstGeom>
          <a:solidFill>
            <a:schemeClr val="bg1"/>
          </a:solidFill>
          <a:ln>
            <a:solidFill>
              <a:srgbClr val="C00000"/>
            </a:solidFill>
            <a:prstDash val="dash"/>
          </a:ln>
        </p:spPr>
        <p:txBody>
          <a:bodyPr tIns="0"/>
          <a:lstStyle/>
          <a:p>
            <a:pPr marL="355600">
              <a:spcBef>
                <a:spcPts val="2400"/>
              </a:spcBef>
              <a:defRPr/>
            </a:pPr>
            <a:r>
              <a:rPr lang="es-ES" dirty="0" smtClean="0"/>
              <a:t>+  [  la suma asegurada en forma de pago único en caso de muerte   o invalidez del asegurado</a:t>
            </a:r>
          </a:p>
          <a:p>
            <a:pPr marL="355600">
              <a:spcBef>
                <a:spcPts val="1200"/>
              </a:spcBef>
              <a:buFontTx/>
              <a:buChar char="-"/>
              <a:defRPr/>
            </a:pPr>
            <a:r>
              <a:rPr lang="es-ES" dirty="0" smtClean="0"/>
              <a:t>  la parte de dicha suma recuperable del reaseguro o SPVs  ]</a:t>
            </a:r>
          </a:p>
          <a:p>
            <a:pPr marL="355600">
              <a:spcBef>
                <a:spcPts val="2400"/>
              </a:spcBef>
              <a:defRPr/>
            </a:pPr>
            <a:r>
              <a:rPr lang="es-ES" dirty="0" smtClean="0"/>
              <a:t> </a:t>
            </a:r>
            <a:endParaRPr lang="es-ES" dirty="0"/>
          </a:p>
        </p:txBody>
      </p:sp>
      <p:sp>
        <p:nvSpPr>
          <p:cNvPr id="28" name="2 Subtítulo"/>
          <p:cNvSpPr txBox="1">
            <a:spLocks/>
          </p:cNvSpPr>
          <p:nvPr/>
        </p:nvSpPr>
        <p:spPr>
          <a:xfrm>
            <a:off x="1714479" y="3929063"/>
            <a:ext cx="7072333" cy="1071562"/>
          </a:xfrm>
          <a:prstGeom prst="rect">
            <a:avLst/>
          </a:prstGeom>
          <a:solidFill>
            <a:schemeClr val="bg1"/>
          </a:solidFill>
          <a:ln>
            <a:solidFill>
              <a:srgbClr val="C00000"/>
            </a:solidFill>
            <a:prstDash val="dash"/>
          </a:ln>
        </p:spPr>
        <p:txBody>
          <a:bodyPr tIns="0"/>
          <a:lstStyle/>
          <a:p>
            <a:pPr marL="355600">
              <a:spcBef>
                <a:spcPts val="2400"/>
              </a:spcBef>
              <a:defRPr/>
            </a:pPr>
            <a:r>
              <a:rPr lang="es-ES" dirty="0" smtClean="0"/>
              <a:t>+  [   el valor actual de cualquier otra prestación en caso de muerte o invalidez del asegurado (p.e. rentas)</a:t>
            </a:r>
          </a:p>
          <a:p>
            <a:pPr marL="355600">
              <a:spcBef>
                <a:spcPts val="1200"/>
              </a:spcBef>
              <a:defRPr/>
            </a:pPr>
            <a:r>
              <a:rPr lang="es-ES" dirty="0" smtClean="0"/>
              <a:t>-  la parte de dicho valor actual recuperable del reasº o SPVs  ] </a:t>
            </a:r>
            <a:endParaRPr lang="es-ES" dirty="0"/>
          </a:p>
        </p:txBody>
      </p:sp>
      <p:sp>
        <p:nvSpPr>
          <p:cNvPr id="34" name="2 Subtítulo"/>
          <p:cNvSpPr txBox="1">
            <a:spLocks/>
          </p:cNvSpPr>
          <p:nvPr/>
        </p:nvSpPr>
        <p:spPr>
          <a:xfrm>
            <a:off x="1714479" y="5214938"/>
            <a:ext cx="7072333" cy="1071562"/>
          </a:xfrm>
          <a:prstGeom prst="rect">
            <a:avLst/>
          </a:prstGeom>
          <a:solidFill>
            <a:schemeClr val="bg1"/>
          </a:solidFill>
          <a:ln>
            <a:solidFill>
              <a:srgbClr val="C00000"/>
            </a:solidFill>
            <a:prstDash val="dash"/>
          </a:ln>
        </p:spPr>
        <p:txBody>
          <a:bodyPr tIns="0"/>
          <a:lstStyle/>
          <a:p>
            <a:pPr marL="531813" indent="-176213">
              <a:spcBef>
                <a:spcPts val="1200"/>
              </a:spcBef>
              <a:buFontTx/>
              <a:buChar char="-"/>
              <a:defRPr/>
            </a:pPr>
            <a:r>
              <a:rPr lang="es-ES" dirty="0" smtClean="0"/>
              <a:t>[   la ‘mejor estimación’ (</a:t>
            </a:r>
            <a:r>
              <a:rPr lang="es-ES" i="1" dirty="0" smtClean="0"/>
              <a:t>best estimate)</a:t>
            </a:r>
            <a:r>
              <a:rPr lang="es-ES" dirty="0" smtClean="0"/>
              <a:t> del contrato</a:t>
            </a:r>
          </a:p>
          <a:p>
            <a:pPr marL="531813" indent="-176213">
              <a:spcBef>
                <a:spcPts val="1200"/>
              </a:spcBef>
              <a:buFontTx/>
              <a:buChar char="-"/>
              <a:defRPr/>
            </a:pPr>
            <a:r>
              <a:rPr lang="es-ES" dirty="0" smtClean="0"/>
              <a:t>la ‘mejor estimación’ (</a:t>
            </a:r>
            <a:r>
              <a:rPr lang="es-ES" i="1" dirty="0" smtClean="0"/>
              <a:t>best estimate)</a:t>
            </a:r>
            <a:r>
              <a:rPr lang="es-ES" dirty="0" smtClean="0"/>
              <a:t> recuperable del reaseguro o SPVs  ]</a:t>
            </a:r>
            <a:endParaRPr lang="es-ES" dirty="0"/>
          </a:p>
        </p:txBody>
      </p:sp>
      <p:sp>
        <p:nvSpPr>
          <p:cNvPr id="9" name="1 Título"/>
          <p:cNvSpPr txBox="1">
            <a:spLocks/>
          </p:cNvSpPr>
          <p:nvPr/>
        </p:nvSpPr>
        <p:spPr>
          <a:xfrm>
            <a:off x="1500189" y="142852"/>
            <a:ext cx="6000769" cy="617538"/>
          </a:xfrm>
          <a:prstGeom prst="rect">
            <a:avLst/>
          </a:prstGeom>
          <a:ln>
            <a:noFill/>
          </a:ln>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1.g. MCR. Cálculo MCR lineal Vida</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autoUpdateAnimBg="0"/>
      <p:bldP spid="26" grpId="0" animBg="1" autoUpdateAnimBg="0"/>
      <p:bldP spid="28" grpId="0" animBg="1" autoUpdateAnimBg="0"/>
      <p:bldP spid="34"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1357313" y="1143000"/>
            <a:ext cx="7429500" cy="2708275"/>
          </a:xfrm>
          <a:prstGeom prst="rect">
            <a:avLst/>
          </a:prstGeom>
          <a:solidFill>
            <a:schemeClr val="bg1"/>
          </a:solidFill>
          <a:ln>
            <a:solidFill>
              <a:schemeClr val="tx1"/>
            </a:solidFill>
          </a:ln>
        </p:spPr>
        <p:txBody>
          <a:bodyPr>
            <a:spAutoFit/>
          </a:bodyPr>
          <a:lstStyle/>
          <a:p>
            <a:pPr>
              <a:spcBef>
                <a:spcPts val="600"/>
              </a:spcBef>
              <a:defRPr/>
            </a:pPr>
            <a:r>
              <a:rPr lang="es-ES" sz="1600" dirty="0">
                <a:latin typeface="Arial Unicode MS" pitchFamily="34" charset="-128"/>
                <a:ea typeface="Arial Unicode MS" pitchFamily="34" charset="-128"/>
                <a:cs typeface="Arial Unicode MS" pitchFamily="34" charset="-128"/>
              </a:rPr>
              <a:t>2. Sin perjuicio de lo dispuesto en los artículos 100 y 128, las empresas de seguros a que se refiere el artículo 73, </a:t>
            </a:r>
            <a:r>
              <a:rPr lang="es-ES" sz="1600" b="1" u="sng" dirty="0">
                <a:solidFill>
                  <a:srgbClr val="C00000"/>
                </a:solidFill>
                <a:latin typeface="Arial Unicode MS" pitchFamily="34" charset="-128"/>
                <a:ea typeface="Arial Unicode MS" pitchFamily="34" charset="-128"/>
                <a:cs typeface="Arial Unicode MS" pitchFamily="34" charset="-128"/>
              </a:rPr>
              <a:t>apartados 2 y 5 (*)</a:t>
            </a:r>
            <a:r>
              <a:rPr lang="es-ES" sz="1600" dirty="0">
                <a:latin typeface="Arial Unicode MS" pitchFamily="34" charset="-128"/>
                <a:ea typeface="Arial Unicode MS" pitchFamily="34" charset="-128"/>
                <a:cs typeface="Arial Unicode MS" pitchFamily="34" charset="-128"/>
              </a:rPr>
              <a:t>, calcularán: </a:t>
            </a:r>
          </a:p>
          <a:p>
            <a:pPr marL="531813">
              <a:spcBef>
                <a:spcPts val="600"/>
              </a:spcBef>
              <a:defRPr/>
            </a:pPr>
            <a:r>
              <a:rPr lang="es-ES" sz="1600" dirty="0">
                <a:latin typeface="Arial Unicode MS" pitchFamily="34" charset="-128"/>
                <a:ea typeface="Arial Unicode MS" pitchFamily="34" charset="-128"/>
                <a:cs typeface="Arial Unicode MS" pitchFamily="34" charset="-128"/>
              </a:rPr>
              <a:t>a) un capital mínimo obligatorio nocional en relación con su actividad de seguro o de reaseguro de vida, calculado como si la empresa solo ejerciera esa actividad, partiendo de las cuentas separadas a que se refiere el apartado 6; y</a:t>
            </a:r>
          </a:p>
          <a:p>
            <a:pPr marL="531813">
              <a:spcBef>
                <a:spcPts val="600"/>
              </a:spcBef>
              <a:defRPr/>
            </a:pPr>
            <a:r>
              <a:rPr lang="es-ES" sz="1600" dirty="0">
                <a:latin typeface="Arial Unicode MS" pitchFamily="34" charset="-128"/>
                <a:ea typeface="Arial Unicode MS" pitchFamily="34" charset="-128"/>
                <a:cs typeface="Arial Unicode MS" pitchFamily="34" charset="-128"/>
              </a:rPr>
              <a:t>b) un capital mínimo obligatorio nocional en relación con su actividad de seguro o de reaseguro distinto del reaseguro de vida, calculado como si la empresa solo ejerciera esa actividad, partiendo de las cuentas separadas a que se refiere el apartado 6.</a:t>
            </a:r>
          </a:p>
        </p:txBody>
      </p:sp>
      <p:sp>
        <p:nvSpPr>
          <p:cNvPr id="25" name="24 Rectángulo"/>
          <p:cNvSpPr/>
          <p:nvPr/>
        </p:nvSpPr>
        <p:spPr>
          <a:xfrm>
            <a:off x="1357313" y="3929063"/>
            <a:ext cx="7429500" cy="2292350"/>
          </a:xfrm>
          <a:prstGeom prst="rect">
            <a:avLst/>
          </a:prstGeom>
          <a:solidFill>
            <a:schemeClr val="bg1"/>
          </a:solidFill>
          <a:ln>
            <a:solidFill>
              <a:schemeClr val="tx1"/>
            </a:solidFill>
          </a:ln>
        </p:spPr>
        <p:txBody>
          <a:bodyPr>
            <a:spAutoFit/>
          </a:bodyPr>
          <a:lstStyle/>
          <a:p>
            <a:pPr>
              <a:spcBef>
                <a:spcPts val="600"/>
              </a:spcBef>
              <a:defRPr/>
            </a:pPr>
            <a:r>
              <a:rPr lang="es-ES" sz="1600" dirty="0">
                <a:latin typeface="Arial Unicode MS" pitchFamily="34" charset="-128"/>
                <a:ea typeface="Arial Unicode MS" pitchFamily="34" charset="-128"/>
                <a:cs typeface="Arial Unicode MS" pitchFamily="34" charset="-128"/>
              </a:rPr>
              <a:t>3. Como mínimo, las empresas de seguros a que se refiere el artículo 73, apartados 2 y 5, cubrirán las siguientes magnitudes por un importe equivalente de elementos de los fondos propios básicos admisibles: </a:t>
            </a:r>
          </a:p>
          <a:p>
            <a:pPr marL="531813">
              <a:spcBef>
                <a:spcPts val="600"/>
              </a:spcBef>
              <a:defRPr/>
            </a:pPr>
            <a:r>
              <a:rPr lang="es-ES" sz="1600" dirty="0">
                <a:latin typeface="Arial Unicode MS" pitchFamily="34" charset="-128"/>
                <a:ea typeface="Arial Unicode MS" pitchFamily="34" charset="-128"/>
                <a:cs typeface="Arial Unicode MS" pitchFamily="34" charset="-128"/>
              </a:rPr>
              <a:t>a) el capital mínimo obligatorio nocional referido al seguro de vida;</a:t>
            </a:r>
          </a:p>
          <a:p>
            <a:pPr marL="531813">
              <a:spcBef>
                <a:spcPts val="600"/>
              </a:spcBef>
              <a:defRPr/>
            </a:pPr>
            <a:r>
              <a:rPr lang="es-ES" sz="1600" dirty="0">
                <a:latin typeface="Arial Unicode MS" pitchFamily="34" charset="-128"/>
                <a:ea typeface="Arial Unicode MS" pitchFamily="34" charset="-128"/>
                <a:cs typeface="Arial Unicode MS" pitchFamily="34" charset="-128"/>
              </a:rPr>
              <a:t>b) el capital mínimo obligatorio nocional referido al seguro no vida.</a:t>
            </a:r>
          </a:p>
          <a:p>
            <a:pPr>
              <a:spcBef>
                <a:spcPts val="600"/>
              </a:spcBef>
              <a:defRPr/>
            </a:pPr>
            <a:r>
              <a:rPr lang="es-ES" sz="1600" dirty="0">
                <a:latin typeface="Arial Unicode MS" pitchFamily="34" charset="-128"/>
                <a:ea typeface="Arial Unicode MS" pitchFamily="34" charset="-128"/>
                <a:cs typeface="Arial Unicode MS" pitchFamily="34" charset="-128"/>
              </a:rPr>
              <a:t>Las obligaciones financieras mínimas contempladas en el párrafo primero, referidas a la actividad de seguro de vida y la actividad de seguro distinto del seguro de vida no podrán ser soportadas por la otra actividad.</a:t>
            </a:r>
          </a:p>
        </p:txBody>
      </p:sp>
      <p:sp>
        <p:nvSpPr>
          <p:cNvPr id="17414" name="3 CuadroTexto"/>
          <p:cNvSpPr txBox="1">
            <a:spLocks noChangeArrowheads="1"/>
          </p:cNvSpPr>
          <p:nvPr/>
        </p:nvSpPr>
        <p:spPr bwMode="auto">
          <a:xfrm>
            <a:off x="1357313" y="6405563"/>
            <a:ext cx="7429500" cy="309562"/>
          </a:xfrm>
          <a:prstGeom prst="rect">
            <a:avLst/>
          </a:prstGeom>
          <a:noFill/>
          <a:ln w="9525">
            <a:noFill/>
            <a:prstDash val="sysDash"/>
            <a:miter lim="800000"/>
            <a:headEnd/>
            <a:tailEnd/>
          </a:ln>
        </p:spPr>
        <p:txBody>
          <a:bodyPr>
            <a:spAutoFit/>
          </a:bodyPr>
          <a:lstStyle/>
          <a:p>
            <a:r>
              <a:rPr lang="es-ES" sz="1400" i="1" dirty="0" smtClean="0"/>
              <a:t>Artº 73(2) = Aseguradoras mixtas ‘nuevas’; Artº 73(5): Aseguradoras mixtas ‘antiguas’</a:t>
            </a:r>
            <a:endParaRPr lang="es-ES" sz="1400" i="1" dirty="0"/>
          </a:p>
        </p:txBody>
      </p:sp>
      <p:sp>
        <p:nvSpPr>
          <p:cNvPr id="8" name="1 Título"/>
          <p:cNvSpPr>
            <a:spLocks noGrp="1"/>
          </p:cNvSpPr>
          <p:nvPr>
            <p:ph type="ctrTitle"/>
          </p:nvPr>
        </p:nvSpPr>
        <p:spPr>
          <a:xfrm>
            <a:off x="1500189" y="142852"/>
            <a:ext cx="6000769"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1.h. MCR. Cálculo para entidades mixtas</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childTnLst>
                                </p:cTn>
                              </p:par>
                              <p:par>
                                <p:cTn id="9" presetID="7" presetClass="entr" presetSubtype="4" fill="hold" grpId="0" nodeType="withEffect">
                                  <p:stCondLst>
                                    <p:cond delay="0"/>
                                  </p:stCondLst>
                                  <p:childTnLst>
                                    <p:set>
                                      <p:cBhvr>
                                        <p:cTn id="10" dur="1" fill="hold">
                                          <p:stCondLst>
                                            <p:cond delay="0"/>
                                          </p:stCondLst>
                                        </p:cTn>
                                        <p:tgtEl>
                                          <p:spTgt spid="17414"/>
                                        </p:tgtEl>
                                        <p:attrNameLst>
                                          <p:attrName>style.visibility</p:attrName>
                                        </p:attrNameLst>
                                      </p:cBhvr>
                                      <p:to>
                                        <p:strVal val="visible"/>
                                      </p:to>
                                    </p:set>
                                    <p:anim calcmode="lin" valueType="num">
                                      <p:cBhvr additive="base">
                                        <p:cTn id="11" dur="1000" fill="hold"/>
                                        <p:tgtEl>
                                          <p:spTgt spid="17414"/>
                                        </p:tgtEl>
                                        <p:attrNameLst>
                                          <p:attrName>ppt_x</p:attrName>
                                        </p:attrNameLst>
                                      </p:cBhvr>
                                      <p:tavLst>
                                        <p:tav tm="0">
                                          <p:val>
                                            <p:strVal val="#ppt_x"/>
                                          </p:val>
                                        </p:tav>
                                        <p:tav tm="100000">
                                          <p:val>
                                            <p:strVal val="#ppt_x"/>
                                          </p:val>
                                        </p:tav>
                                      </p:tavLst>
                                    </p:anim>
                                    <p:anim calcmode="lin" valueType="num">
                                      <p:cBhvr additive="base">
                                        <p:cTn id="12" dur="1000" fill="hold"/>
                                        <p:tgtEl>
                                          <p:spTgt spid="174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dissolve">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74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8 CuadroTexto"/>
          <p:cNvSpPr txBox="1">
            <a:spLocks noChangeArrowheads="1"/>
          </p:cNvSpPr>
          <p:nvPr/>
        </p:nvSpPr>
        <p:spPr bwMode="auto">
          <a:xfrm>
            <a:off x="1285875" y="1285875"/>
            <a:ext cx="1428750" cy="646113"/>
          </a:xfrm>
          <a:prstGeom prst="rect">
            <a:avLst/>
          </a:prstGeom>
          <a:solidFill>
            <a:srgbClr val="FDEFC7"/>
          </a:solidFill>
          <a:ln w="9525">
            <a:solidFill>
              <a:srgbClr val="C00000"/>
            </a:solidFill>
            <a:miter lim="800000"/>
            <a:headEnd/>
            <a:tailEnd/>
          </a:ln>
        </p:spPr>
        <p:txBody>
          <a:bodyPr>
            <a:spAutoFit/>
          </a:bodyPr>
          <a:lstStyle/>
          <a:p>
            <a:pPr algn="ctr"/>
            <a:r>
              <a:rPr lang="es-ES" dirty="0">
                <a:latin typeface="Arial Unicode MS" pitchFamily="34" charset="-128"/>
                <a:ea typeface="Arial Unicode MS" pitchFamily="34" charset="-128"/>
                <a:cs typeface="Arial Unicode MS" pitchFamily="34" charset="-128"/>
              </a:rPr>
              <a:t>MCR absoluto</a:t>
            </a:r>
          </a:p>
        </p:txBody>
      </p:sp>
      <p:sp>
        <p:nvSpPr>
          <p:cNvPr id="16390" name="10 CuadroTexto"/>
          <p:cNvSpPr txBox="1">
            <a:spLocks noChangeArrowheads="1"/>
          </p:cNvSpPr>
          <p:nvPr/>
        </p:nvSpPr>
        <p:spPr bwMode="auto">
          <a:xfrm>
            <a:off x="3071813" y="3214688"/>
            <a:ext cx="1714500"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N MCR </a:t>
            </a:r>
            <a:r>
              <a:rPr lang="es-ES" sz="1600" i="1" dirty="0">
                <a:latin typeface="Arial Unicode MS" pitchFamily="34" charset="-128"/>
                <a:ea typeface="Arial Unicode MS" pitchFamily="34" charset="-128"/>
                <a:cs typeface="Arial Unicode MS" pitchFamily="34" charset="-128"/>
              </a:rPr>
              <a:t>lineal_no_vida</a:t>
            </a:r>
            <a:r>
              <a:rPr lang="es-ES" sz="1600" dirty="0">
                <a:latin typeface="Arial Unicode MS" pitchFamily="34" charset="-128"/>
                <a:ea typeface="Arial Unicode MS" pitchFamily="34" charset="-128"/>
                <a:cs typeface="Arial Unicode MS" pitchFamily="34" charset="-128"/>
              </a:rPr>
              <a:t> </a:t>
            </a:r>
          </a:p>
        </p:txBody>
      </p:sp>
      <p:sp>
        <p:nvSpPr>
          <p:cNvPr id="19" name="18 Flecha a la derecha con muesca"/>
          <p:cNvSpPr/>
          <p:nvPr/>
        </p:nvSpPr>
        <p:spPr>
          <a:xfrm rot="5400000">
            <a:off x="1607344" y="2321719"/>
            <a:ext cx="785812"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1600" dirty="0"/>
          </a:p>
        </p:txBody>
      </p:sp>
      <p:sp>
        <p:nvSpPr>
          <p:cNvPr id="15" name="8 CuadroTexto"/>
          <p:cNvSpPr txBox="1">
            <a:spLocks noChangeArrowheads="1"/>
          </p:cNvSpPr>
          <p:nvPr/>
        </p:nvSpPr>
        <p:spPr bwMode="auto">
          <a:xfrm>
            <a:off x="1285875" y="4357688"/>
            <a:ext cx="1428750"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N MCR combinado</a:t>
            </a:r>
          </a:p>
        </p:txBody>
      </p:sp>
      <p:sp>
        <p:nvSpPr>
          <p:cNvPr id="16" name="2 Subtítulo"/>
          <p:cNvSpPr txBox="1">
            <a:spLocks/>
          </p:cNvSpPr>
          <p:nvPr/>
        </p:nvSpPr>
        <p:spPr>
          <a:xfrm>
            <a:off x="3143250" y="1143000"/>
            <a:ext cx="5786438" cy="857250"/>
          </a:xfrm>
          <a:prstGeom prst="rect">
            <a:avLst/>
          </a:prstGeom>
          <a:solidFill>
            <a:schemeClr val="bg1">
              <a:lumMod val="95000"/>
            </a:schemeClr>
          </a:solidFill>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Esta cálculo se </a:t>
            </a: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refiere al artículo 74(2) (N1), </a:t>
            </a:r>
          </a:p>
          <a:p>
            <a:pPr algn="ctr" fontAlgn="auto">
              <a:spcBef>
                <a:spcPts val="0"/>
              </a:spcBef>
              <a:spcAft>
                <a:spcPts val="0"/>
              </a:spcAft>
              <a:buClr>
                <a:schemeClr val="accent1"/>
              </a:buClr>
              <a:buSzPct val="80000"/>
              <a:buFont typeface="Wingdings 2"/>
              <a:buNone/>
              <a:tabLst>
                <a:tab pos="533400" algn="l"/>
              </a:tabLst>
              <a:defRPr/>
            </a:pP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que comprende las entidades mixtas nuevas (artº 73(2) N1 </a:t>
            </a:r>
          </a:p>
          <a:p>
            <a:pPr algn="ctr" fontAlgn="auto">
              <a:spcBef>
                <a:spcPts val="0"/>
              </a:spcBef>
              <a:spcAft>
                <a:spcPts val="0"/>
              </a:spcAft>
              <a:buClr>
                <a:schemeClr val="accent1"/>
              </a:buClr>
              <a:buSzPct val="80000"/>
              <a:buFont typeface="Wingdings 2"/>
              <a:buNone/>
              <a:tabLst>
                <a:tab pos="533400" algn="l"/>
              </a:tabLst>
              <a:defRPr/>
            </a:pP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y las aseguradoras mixtas antiguas (artº 73(5) N1)</a:t>
            </a:r>
          </a:p>
        </p:txBody>
      </p:sp>
      <p:sp>
        <p:nvSpPr>
          <p:cNvPr id="20" name="2 Subtítulo"/>
          <p:cNvSpPr txBox="1">
            <a:spLocks/>
          </p:cNvSpPr>
          <p:nvPr/>
        </p:nvSpPr>
        <p:spPr>
          <a:xfrm>
            <a:off x="2795588" y="4429125"/>
            <a:ext cx="347662" cy="571500"/>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1" name="10 CuadroTexto"/>
          <p:cNvSpPr txBox="1">
            <a:spLocks noChangeArrowheads="1"/>
          </p:cNvSpPr>
          <p:nvPr/>
        </p:nvSpPr>
        <p:spPr bwMode="auto">
          <a:xfrm>
            <a:off x="5143500" y="3214688"/>
            <a:ext cx="1857375"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MCR lineal (</a:t>
            </a:r>
            <a:r>
              <a:rPr lang="es-ES" sz="1600" i="1" dirty="0">
                <a:latin typeface="Arial Unicode MS" pitchFamily="34" charset="-128"/>
                <a:ea typeface="Arial Unicode MS" pitchFamily="34" charset="-128"/>
                <a:cs typeface="Arial Unicode MS" pitchFamily="34" charset="-128"/>
              </a:rPr>
              <a:t>no_vida, no vida)</a:t>
            </a:r>
            <a:r>
              <a:rPr lang="es-ES" sz="1600" dirty="0">
                <a:latin typeface="Arial Unicode MS" pitchFamily="34" charset="-128"/>
                <a:ea typeface="Arial Unicode MS" pitchFamily="34" charset="-128"/>
                <a:cs typeface="Arial Unicode MS" pitchFamily="34" charset="-128"/>
              </a:rPr>
              <a:t>  </a:t>
            </a:r>
          </a:p>
        </p:txBody>
      </p:sp>
      <p:sp>
        <p:nvSpPr>
          <p:cNvPr id="22" name="10 CuadroTexto"/>
          <p:cNvSpPr txBox="1">
            <a:spLocks noChangeArrowheads="1"/>
          </p:cNvSpPr>
          <p:nvPr/>
        </p:nvSpPr>
        <p:spPr bwMode="auto">
          <a:xfrm>
            <a:off x="7286625" y="3214688"/>
            <a:ext cx="1714500"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MCR lineal </a:t>
            </a:r>
          </a:p>
          <a:p>
            <a:pPr algn="ctr"/>
            <a:r>
              <a:rPr lang="es-ES" sz="1600" i="1" dirty="0">
                <a:latin typeface="Arial Unicode MS" pitchFamily="34" charset="-128"/>
                <a:ea typeface="Arial Unicode MS" pitchFamily="34" charset="-128"/>
                <a:cs typeface="Arial Unicode MS" pitchFamily="34" charset="-128"/>
              </a:rPr>
              <a:t>(no vida, vida</a:t>
            </a:r>
            <a:r>
              <a:rPr lang="es-ES" sz="1600" dirty="0">
                <a:latin typeface="Arial Unicode MS" pitchFamily="34" charset="-128"/>
                <a:ea typeface="Arial Unicode MS" pitchFamily="34" charset="-128"/>
                <a:cs typeface="Arial Unicode MS" pitchFamily="34" charset="-128"/>
              </a:rPr>
              <a:t> ) </a:t>
            </a:r>
          </a:p>
        </p:txBody>
      </p:sp>
      <p:sp>
        <p:nvSpPr>
          <p:cNvPr id="23" name="2 Subtítulo"/>
          <p:cNvSpPr txBox="1">
            <a:spLocks/>
          </p:cNvSpPr>
          <p:nvPr/>
        </p:nvSpPr>
        <p:spPr>
          <a:xfrm>
            <a:off x="4795838" y="3286125"/>
            <a:ext cx="347662" cy="500063"/>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4" name="2 Subtítulo"/>
          <p:cNvSpPr txBox="1">
            <a:spLocks/>
          </p:cNvSpPr>
          <p:nvPr/>
        </p:nvSpPr>
        <p:spPr>
          <a:xfrm>
            <a:off x="6938963" y="3357563"/>
            <a:ext cx="347662" cy="357187"/>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5" name="24 Flecha a la derecha con muesca"/>
          <p:cNvSpPr/>
          <p:nvPr/>
        </p:nvSpPr>
        <p:spPr>
          <a:xfrm rot="16200000">
            <a:off x="1607343" y="3679032"/>
            <a:ext cx="785813"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1600" dirty="0"/>
          </a:p>
        </p:txBody>
      </p:sp>
      <p:sp>
        <p:nvSpPr>
          <p:cNvPr id="26" name="2 Subtítulo"/>
          <p:cNvSpPr txBox="1">
            <a:spLocks/>
          </p:cNvSpPr>
          <p:nvPr/>
        </p:nvSpPr>
        <p:spPr>
          <a:xfrm>
            <a:off x="1357313" y="2928938"/>
            <a:ext cx="1214437" cy="357187"/>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i="1" dirty="0">
                <a:solidFill>
                  <a:schemeClr val="tx2">
                    <a:shade val="30000"/>
                    <a:satMod val="150000"/>
                  </a:schemeClr>
                </a:solidFill>
                <a:latin typeface="Arial Unicode MS" pitchFamily="34" charset="-128"/>
                <a:ea typeface="Arial Unicode MS" pitchFamily="34" charset="-128"/>
                <a:cs typeface="Arial Unicode MS" pitchFamily="34" charset="-128"/>
              </a:rPr>
              <a:t>máximo</a:t>
            </a:r>
          </a:p>
        </p:txBody>
      </p:sp>
      <p:cxnSp>
        <p:nvCxnSpPr>
          <p:cNvPr id="29" name="28 Conector recto"/>
          <p:cNvCxnSpPr/>
          <p:nvPr/>
        </p:nvCxnSpPr>
        <p:spPr>
          <a:xfrm>
            <a:off x="3143240" y="2857492"/>
            <a:ext cx="5786478" cy="1602"/>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3143240" y="4143380"/>
            <a:ext cx="5857916"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sp>
        <p:nvSpPr>
          <p:cNvPr id="32" name="2 Subtítulo"/>
          <p:cNvSpPr txBox="1">
            <a:spLocks/>
          </p:cNvSpPr>
          <p:nvPr/>
        </p:nvSpPr>
        <p:spPr>
          <a:xfrm>
            <a:off x="3071813" y="2500313"/>
            <a:ext cx="5857875" cy="285750"/>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&lt;= 45% [  N SCR  no vida + adiciones capital no vida   ]</a:t>
            </a:r>
          </a:p>
        </p:txBody>
      </p:sp>
      <p:sp>
        <p:nvSpPr>
          <p:cNvPr id="35" name="2 Subtítulo"/>
          <p:cNvSpPr txBox="1">
            <a:spLocks/>
          </p:cNvSpPr>
          <p:nvPr/>
        </p:nvSpPr>
        <p:spPr>
          <a:xfrm>
            <a:off x="1071563" y="5072074"/>
            <a:ext cx="1857375" cy="357175"/>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rPr>
              <a:t>Artículo 129 (2) (N1</a:t>
            </a:r>
            <a:r>
              <a:rPr lang="es-ES" sz="1400" i="1" dirty="0" smtClean="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400" i="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cxnSp>
        <p:nvCxnSpPr>
          <p:cNvPr id="37" name="36 Conector recto de flecha"/>
          <p:cNvCxnSpPr/>
          <p:nvPr/>
        </p:nvCxnSpPr>
        <p:spPr>
          <a:xfrm rot="5400000" flipH="1" flipV="1">
            <a:off x="3607594" y="3036094"/>
            <a:ext cx="357188"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rot="16200000" flipH="1">
            <a:off x="3607594" y="3964782"/>
            <a:ext cx="357187"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9" name="2 Subtítulo"/>
          <p:cNvSpPr txBox="1">
            <a:spLocks/>
          </p:cNvSpPr>
          <p:nvPr/>
        </p:nvSpPr>
        <p:spPr>
          <a:xfrm>
            <a:off x="3071813" y="4214813"/>
            <a:ext cx="5857875" cy="357187"/>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&gt;= 25% </a:t>
            </a:r>
            <a:r>
              <a:rPr lang="es-ES" sz="1600" b="1"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N SCR  no vida + adiciones capital no vida </a:t>
            </a:r>
            <a:r>
              <a:rPr lang="es-ES" sz="1600" b="1" dirty="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600"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41" name="10 CuadroTexto"/>
          <p:cNvSpPr txBox="1">
            <a:spLocks noChangeArrowheads="1"/>
          </p:cNvSpPr>
          <p:nvPr/>
        </p:nvSpPr>
        <p:spPr bwMode="auto">
          <a:xfrm>
            <a:off x="3071813" y="5572125"/>
            <a:ext cx="1714500"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N MCR </a:t>
            </a:r>
            <a:r>
              <a:rPr lang="es-ES" sz="1600" i="1" dirty="0">
                <a:latin typeface="Arial Unicode MS" pitchFamily="34" charset="-128"/>
                <a:ea typeface="Arial Unicode MS" pitchFamily="34" charset="-128"/>
                <a:cs typeface="Arial Unicode MS" pitchFamily="34" charset="-128"/>
              </a:rPr>
              <a:t>lineal_vida</a:t>
            </a:r>
            <a:r>
              <a:rPr lang="es-ES" sz="1600" dirty="0">
                <a:latin typeface="Arial Unicode MS" pitchFamily="34" charset="-128"/>
                <a:ea typeface="Arial Unicode MS" pitchFamily="34" charset="-128"/>
                <a:cs typeface="Arial Unicode MS" pitchFamily="34" charset="-128"/>
              </a:rPr>
              <a:t> </a:t>
            </a:r>
          </a:p>
        </p:txBody>
      </p:sp>
      <p:sp>
        <p:nvSpPr>
          <p:cNvPr id="42" name="10 CuadroTexto"/>
          <p:cNvSpPr txBox="1">
            <a:spLocks noChangeArrowheads="1"/>
          </p:cNvSpPr>
          <p:nvPr/>
        </p:nvSpPr>
        <p:spPr bwMode="auto">
          <a:xfrm>
            <a:off x="5143500" y="5559444"/>
            <a:ext cx="1857375"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MCR lineal </a:t>
            </a:r>
          </a:p>
          <a:p>
            <a:pPr algn="ctr"/>
            <a:r>
              <a:rPr lang="es-ES" sz="1600" dirty="0">
                <a:latin typeface="Arial Unicode MS" pitchFamily="34" charset="-128"/>
                <a:ea typeface="Arial Unicode MS" pitchFamily="34" charset="-128"/>
                <a:cs typeface="Arial Unicode MS" pitchFamily="34" charset="-128"/>
              </a:rPr>
              <a:t>(</a:t>
            </a:r>
            <a:r>
              <a:rPr lang="es-ES" sz="1600" i="1" dirty="0">
                <a:latin typeface="Arial Unicode MS" pitchFamily="34" charset="-128"/>
                <a:ea typeface="Arial Unicode MS" pitchFamily="34" charset="-128"/>
                <a:cs typeface="Arial Unicode MS" pitchFamily="34" charset="-128"/>
              </a:rPr>
              <a:t>vida, vida)</a:t>
            </a:r>
            <a:r>
              <a:rPr lang="es-ES" sz="1600" dirty="0">
                <a:latin typeface="Arial Unicode MS" pitchFamily="34" charset="-128"/>
                <a:ea typeface="Arial Unicode MS" pitchFamily="34" charset="-128"/>
                <a:cs typeface="Arial Unicode MS" pitchFamily="34" charset="-128"/>
              </a:rPr>
              <a:t>  </a:t>
            </a:r>
          </a:p>
        </p:txBody>
      </p:sp>
      <p:sp>
        <p:nvSpPr>
          <p:cNvPr id="43" name="10 CuadroTexto"/>
          <p:cNvSpPr txBox="1">
            <a:spLocks noChangeArrowheads="1"/>
          </p:cNvSpPr>
          <p:nvPr/>
        </p:nvSpPr>
        <p:spPr bwMode="auto">
          <a:xfrm>
            <a:off x="7286625" y="5559444"/>
            <a:ext cx="1714500"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MCR lineal </a:t>
            </a:r>
          </a:p>
          <a:p>
            <a:pPr algn="ctr"/>
            <a:r>
              <a:rPr lang="es-ES" sz="1600" i="1" dirty="0">
                <a:latin typeface="Arial Unicode MS" pitchFamily="34" charset="-128"/>
                <a:ea typeface="Arial Unicode MS" pitchFamily="34" charset="-128"/>
                <a:cs typeface="Arial Unicode MS" pitchFamily="34" charset="-128"/>
              </a:rPr>
              <a:t>(vida, no vida</a:t>
            </a:r>
            <a:r>
              <a:rPr lang="es-ES" sz="1600" dirty="0">
                <a:latin typeface="Arial Unicode MS" pitchFamily="34" charset="-128"/>
                <a:ea typeface="Arial Unicode MS" pitchFamily="34" charset="-128"/>
                <a:cs typeface="Arial Unicode MS" pitchFamily="34" charset="-128"/>
              </a:rPr>
              <a:t> ) </a:t>
            </a:r>
          </a:p>
        </p:txBody>
      </p:sp>
      <p:sp>
        <p:nvSpPr>
          <p:cNvPr id="44" name="2 Subtítulo"/>
          <p:cNvSpPr txBox="1">
            <a:spLocks/>
          </p:cNvSpPr>
          <p:nvPr/>
        </p:nvSpPr>
        <p:spPr>
          <a:xfrm>
            <a:off x="4795838" y="5630881"/>
            <a:ext cx="347662" cy="500063"/>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45" name="2 Subtítulo"/>
          <p:cNvSpPr txBox="1">
            <a:spLocks/>
          </p:cNvSpPr>
          <p:nvPr/>
        </p:nvSpPr>
        <p:spPr>
          <a:xfrm>
            <a:off x="6938963" y="5702319"/>
            <a:ext cx="347662" cy="357187"/>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cxnSp>
        <p:nvCxnSpPr>
          <p:cNvPr id="46" name="45 Conector recto"/>
          <p:cNvCxnSpPr/>
          <p:nvPr/>
        </p:nvCxnSpPr>
        <p:spPr>
          <a:xfrm>
            <a:off x="3143240" y="5141910"/>
            <a:ext cx="5786478" cy="1602"/>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3143240" y="6429396"/>
            <a:ext cx="5857916"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p:nvPr/>
        </p:nvCxnSpPr>
        <p:spPr>
          <a:xfrm rot="5400000" flipH="1" flipV="1">
            <a:off x="3607594" y="5322094"/>
            <a:ext cx="357188"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rot="16200000" flipH="1">
            <a:off x="3607594" y="6250782"/>
            <a:ext cx="357187"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2" name="51 Elipse"/>
          <p:cNvSpPr/>
          <p:nvPr/>
        </p:nvSpPr>
        <p:spPr>
          <a:xfrm>
            <a:off x="4357688" y="2500313"/>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53" name="52 Elipse"/>
          <p:cNvSpPr/>
          <p:nvPr/>
        </p:nvSpPr>
        <p:spPr>
          <a:xfrm>
            <a:off x="3500438" y="3214688"/>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54" name="53 Elipse"/>
          <p:cNvSpPr/>
          <p:nvPr/>
        </p:nvSpPr>
        <p:spPr>
          <a:xfrm>
            <a:off x="1571625" y="4357688"/>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55" name="54 Elipse"/>
          <p:cNvSpPr/>
          <p:nvPr/>
        </p:nvSpPr>
        <p:spPr>
          <a:xfrm>
            <a:off x="3500438" y="5572142"/>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56" name="55 Elipse"/>
          <p:cNvSpPr/>
          <p:nvPr/>
        </p:nvSpPr>
        <p:spPr>
          <a:xfrm>
            <a:off x="4429125" y="4214813"/>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57" name="56 Elipse"/>
          <p:cNvSpPr/>
          <p:nvPr/>
        </p:nvSpPr>
        <p:spPr>
          <a:xfrm>
            <a:off x="4429125" y="4786313"/>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58" name="57 Elipse"/>
          <p:cNvSpPr/>
          <p:nvPr/>
        </p:nvSpPr>
        <p:spPr>
          <a:xfrm>
            <a:off x="4500563" y="6500813"/>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59" name="58 Elipse"/>
          <p:cNvSpPr/>
          <p:nvPr/>
        </p:nvSpPr>
        <p:spPr>
          <a:xfrm>
            <a:off x="7643813" y="2500313"/>
            <a:ext cx="714375"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60" name="59 Elipse"/>
          <p:cNvSpPr/>
          <p:nvPr/>
        </p:nvSpPr>
        <p:spPr>
          <a:xfrm>
            <a:off x="7572375" y="4214813"/>
            <a:ext cx="714375"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61" name="60 Elipse"/>
          <p:cNvSpPr/>
          <p:nvPr/>
        </p:nvSpPr>
        <p:spPr>
          <a:xfrm>
            <a:off x="7643813" y="4786313"/>
            <a:ext cx="714375"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62" name="61 Elipse"/>
          <p:cNvSpPr/>
          <p:nvPr/>
        </p:nvSpPr>
        <p:spPr>
          <a:xfrm>
            <a:off x="7715250" y="6500813"/>
            <a:ext cx="714375"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dirty="0"/>
          </a:p>
        </p:txBody>
      </p:sp>
      <p:sp>
        <p:nvSpPr>
          <p:cNvPr id="63" name="2 Subtítulo"/>
          <p:cNvSpPr txBox="1">
            <a:spLocks/>
          </p:cNvSpPr>
          <p:nvPr/>
        </p:nvSpPr>
        <p:spPr>
          <a:xfrm>
            <a:off x="3071813" y="4786313"/>
            <a:ext cx="5857875" cy="357187"/>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&lt;= 45% </a:t>
            </a:r>
            <a:r>
              <a:rPr lang="es-ES" sz="1600" b="1"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N SCR  no vida + adiciones capital no vida </a:t>
            </a:r>
            <a:r>
              <a:rPr lang="es-ES" sz="1600" b="1" dirty="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600"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64" name="2 Subtítulo"/>
          <p:cNvSpPr txBox="1">
            <a:spLocks/>
          </p:cNvSpPr>
          <p:nvPr/>
        </p:nvSpPr>
        <p:spPr>
          <a:xfrm>
            <a:off x="3143250" y="6500813"/>
            <a:ext cx="5857875" cy="357187"/>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&gt;= 25% </a:t>
            </a:r>
            <a:r>
              <a:rPr lang="es-ES" sz="1600" b="1"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N SCR  no vida + adiciones capital no vida </a:t>
            </a:r>
            <a:r>
              <a:rPr lang="es-ES" sz="1600" b="1" dirty="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1600"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48" name="1 Título"/>
          <p:cNvSpPr>
            <a:spLocks noGrp="1"/>
          </p:cNvSpPr>
          <p:nvPr>
            <p:ph type="ctrTitle"/>
          </p:nvPr>
        </p:nvSpPr>
        <p:spPr>
          <a:xfrm>
            <a:off x="1500189" y="142852"/>
            <a:ext cx="6000769"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1.i. MCR. Cálculo para entidades mixtas</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10 CuadroTexto"/>
          <p:cNvSpPr txBox="1">
            <a:spLocks noChangeArrowheads="1"/>
          </p:cNvSpPr>
          <p:nvPr/>
        </p:nvSpPr>
        <p:spPr bwMode="auto">
          <a:xfrm>
            <a:off x="2071688" y="1857375"/>
            <a:ext cx="1714500"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N MCR </a:t>
            </a:r>
            <a:r>
              <a:rPr lang="es-ES" sz="1600" i="1" dirty="0">
                <a:latin typeface="Arial Unicode MS" pitchFamily="34" charset="-128"/>
                <a:ea typeface="Arial Unicode MS" pitchFamily="34" charset="-128"/>
                <a:cs typeface="Arial Unicode MS" pitchFamily="34" charset="-128"/>
              </a:rPr>
              <a:t>lineal_no_vida</a:t>
            </a:r>
            <a:r>
              <a:rPr lang="es-ES" sz="1600" dirty="0">
                <a:latin typeface="Arial Unicode MS" pitchFamily="34" charset="-128"/>
                <a:ea typeface="Arial Unicode MS" pitchFamily="34" charset="-128"/>
                <a:cs typeface="Arial Unicode MS" pitchFamily="34" charset="-128"/>
              </a:rPr>
              <a:t> </a:t>
            </a:r>
          </a:p>
        </p:txBody>
      </p:sp>
      <p:sp>
        <p:nvSpPr>
          <p:cNvPr id="21" name="10 CuadroTexto"/>
          <p:cNvSpPr txBox="1">
            <a:spLocks noChangeArrowheads="1"/>
          </p:cNvSpPr>
          <p:nvPr/>
        </p:nvSpPr>
        <p:spPr bwMode="auto">
          <a:xfrm>
            <a:off x="4143375" y="1857375"/>
            <a:ext cx="1857375"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MCR lineal (</a:t>
            </a:r>
            <a:r>
              <a:rPr lang="es-ES" sz="1600" i="1" dirty="0">
                <a:latin typeface="Arial Unicode MS" pitchFamily="34" charset="-128"/>
                <a:ea typeface="Arial Unicode MS" pitchFamily="34" charset="-128"/>
                <a:cs typeface="Arial Unicode MS" pitchFamily="34" charset="-128"/>
              </a:rPr>
              <a:t>no_vida, no vida)</a:t>
            </a:r>
            <a:r>
              <a:rPr lang="es-ES" sz="1600" dirty="0">
                <a:latin typeface="Arial Unicode MS" pitchFamily="34" charset="-128"/>
                <a:ea typeface="Arial Unicode MS" pitchFamily="34" charset="-128"/>
                <a:cs typeface="Arial Unicode MS" pitchFamily="34" charset="-128"/>
              </a:rPr>
              <a:t>  </a:t>
            </a:r>
          </a:p>
        </p:txBody>
      </p:sp>
      <p:sp>
        <p:nvSpPr>
          <p:cNvPr id="22" name="10 CuadroTexto"/>
          <p:cNvSpPr txBox="1">
            <a:spLocks noChangeArrowheads="1"/>
          </p:cNvSpPr>
          <p:nvPr/>
        </p:nvSpPr>
        <p:spPr bwMode="auto">
          <a:xfrm>
            <a:off x="6286500" y="1857375"/>
            <a:ext cx="1714500" cy="584200"/>
          </a:xfrm>
          <a:prstGeom prst="rect">
            <a:avLst/>
          </a:prstGeom>
          <a:solidFill>
            <a:srgbClr val="FDEFC7"/>
          </a:solidFill>
          <a:ln w="9525">
            <a:solidFill>
              <a:srgbClr val="C00000"/>
            </a:solidFill>
            <a:miter lim="800000"/>
            <a:headEnd/>
            <a:tailEnd/>
          </a:ln>
        </p:spPr>
        <p:txBody>
          <a:bodyPr>
            <a:spAutoFit/>
          </a:bodyPr>
          <a:lstStyle/>
          <a:p>
            <a:pPr algn="ctr"/>
            <a:r>
              <a:rPr lang="es-ES" sz="1600" dirty="0">
                <a:latin typeface="Arial Unicode MS" pitchFamily="34" charset="-128"/>
                <a:ea typeface="Arial Unicode MS" pitchFamily="34" charset="-128"/>
                <a:cs typeface="Arial Unicode MS" pitchFamily="34" charset="-128"/>
              </a:rPr>
              <a:t>MCR lineal </a:t>
            </a:r>
          </a:p>
          <a:p>
            <a:pPr algn="ctr"/>
            <a:r>
              <a:rPr lang="es-ES" sz="1600" i="1" dirty="0">
                <a:latin typeface="Arial Unicode MS" pitchFamily="34" charset="-128"/>
                <a:ea typeface="Arial Unicode MS" pitchFamily="34" charset="-128"/>
                <a:cs typeface="Arial Unicode MS" pitchFamily="34" charset="-128"/>
              </a:rPr>
              <a:t>(no vida, vida</a:t>
            </a:r>
            <a:r>
              <a:rPr lang="es-ES" sz="1600" dirty="0">
                <a:latin typeface="Arial Unicode MS" pitchFamily="34" charset="-128"/>
                <a:ea typeface="Arial Unicode MS" pitchFamily="34" charset="-128"/>
                <a:cs typeface="Arial Unicode MS" pitchFamily="34" charset="-128"/>
              </a:rPr>
              <a:t> ) </a:t>
            </a:r>
          </a:p>
        </p:txBody>
      </p:sp>
      <p:sp>
        <p:nvSpPr>
          <p:cNvPr id="23" name="2 Subtítulo"/>
          <p:cNvSpPr txBox="1">
            <a:spLocks/>
          </p:cNvSpPr>
          <p:nvPr/>
        </p:nvSpPr>
        <p:spPr>
          <a:xfrm>
            <a:off x="3795713" y="1928813"/>
            <a:ext cx="347662" cy="500062"/>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sp>
        <p:nvSpPr>
          <p:cNvPr id="24" name="2 Subtítulo"/>
          <p:cNvSpPr txBox="1">
            <a:spLocks/>
          </p:cNvSpPr>
          <p:nvPr/>
        </p:nvSpPr>
        <p:spPr>
          <a:xfrm>
            <a:off x="5938838" y="2000250"/>
            <a:ext cx="347662" cy="357188"/>
          </a:xfrm>
          <a:prstGeom prst="rect">
            <a:avLst/>
          </a:prstGeom>
        </p:spPr>
        <p:txBody>
          <a:bodyPr tIns="0" anchor="ctr"/>
          <a:lstStyle/>
          <a:p>
            <a:pPr algn="ctr" fontAlgn="auto">
              <a:spcBef>
                <a:spcPts val="600"/>
              </a:spcBef>
              <a:spcAft>
                <a:spcPts val="0"/>
              </a:spcAft>
              <a:buClr>
                <a:schemeClr val="accent1"/>
              </a:buClr>
              <a:buSzPct val="80000"/>
              <a:buFont typeface="Wingdings 2"/>
              <a:buNone/>
              <a:tabLst>
                <a:tab pos="533400" algn="l"/>
              </a:tabLst>
              <a:defRPr/>
            </a:pP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p>
        </p:txBody>
      </p:sp>
      <p:cxnSp>
        <p:nvCxnSpPr>
          <p:cNvPr id="29" name="28 Conector recto"/>
          <p:cNvCxnSpPr/>
          <p:nvPr/>
        </p:nvCxnSpPr>
        <p:spPr>
          <a:xfrm>
            <a:off x="2000232" y="1428736"/>
            <a:ext cx="5786478" cy="1602"/>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2143108" y="2786058"/>
            <a:ext cx="5857916" cy="1588"/>
          </a:xfrm>
          <a:prstGeom prst="line">
            <a:avLst/>
          </a:prstGeom>
          <a:ln w="127000">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p:spPr>
        <p:style>
          <a:lnRef idx="1">
            <a:schemeClr val="accent1"/>
          </a:lnRef>
          <a:fillRef idx="0">
            <a:schemeClr val="accent1"/>
          </a:fillRef>
          <a:effectRef idx="0">
            <a:schemeClr val="accent1"/>
          </a:effectRef>
          <a:fontRef idx="minor">
            <a:schemeClr val="tx1"/>
          </a:fontRef>
        </p:style>
      </p:cxnSp>
      <p:sp>
        <p:nvSpPr>
          <p:cNvPr id="32" name="2 Subtítulo"/>
          <p:cNvSpPr txBox="1">
            <a:spLocks/>
          </p:cNvSpPr>
          <p:nvPr/>
        </p:nvSpPr>
        <p:spPr>
          <a:xfrm>
            <a:off x="2071688" y="1000125"/>
            <a:ext cx="5857875" cy="357188"/>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&lt;= 45% </a:t>
            </a:r>
            <a:r>
              <a:rPr lang="es-ES" sz="2400" dirty="0">
                <a:solidFill>
                  <a:schemeClr val="tx2">
                    <a:shade val="30000"/>
                    <a:satMod val="150000"/>
                  </a:schemeClr>
                </a:solidFill>
                <a:latin typeface="Arial Unicode MS" pitchFamily="34" charset="-128"/>
                <a:ea typeface="Arial Unicode MS" pitchFamily="34" charset="-128"/>
                <a:cs typeface="Arial Unicode MS" pitchFamily="34" charset="-128"/>
              </a:rPr>
              <a:t>[</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  N SCR  no vida + adiciones capital no vida  </a:t>
            </a:r>
            <a:r>
              <a:rPr lang="es-ES" sz="2000" dirty="0">
                <a:solidFill>
                  <a:schemeClr val="tx2">
                    <a:shade val="30000"/>
                    <a:satMod val="150000"/>
                  </a:schemeClr>
                </a:solidFill>
                <a:latin typeface="Arial Unicode MS" pitchFamily="34" charset="-128"/>
                <a:ea typeface="Arial Unicode MS" pitchFamily="34" charset="-128"/>
                <a:cs typeface="Arial Unicode MS" pitchFamily="34" charset="-128"/>
              </a:rPr>
              <a:t> ]</a:t>
            </a:r>
          </a:p>
        </p:txBody>
      </p:sp>
      <p:cxnSp>
        <p:nvCxnSpPr>
          <p:cNvPr id="37" name="36 Conector recto de flecha"/>
          <p:cNvCxnSpPr/>
          <p:nvPr/>
        </p:nvCxnSpPr>
        <p:spPr>
          <a:xfrm rot="5400000" flipH="1" flipV="1">
            <a:off x="2607469" y="1678782"/>
            <a:ext cx="357187"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rot="16200000" flipH="1">
            <a:off x="2607469" y="2607469"/>
            <a:ext cx="357188"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9" name="2 Subtítulo"/>
          <p:cNvSpPr txBox="1">
            <a:spLocks/>
          </p:cNvSpPr>
          <p:nvPr/>
        </p:nvSpPr>
        <p:spPr>
          <a:xfrm>
            <a:off x="2071688" y="2857500"/>
            <a:ext cx="5857875" cy="357188"/>
          </a:xfrm>
          <a:prstGeom prst="rect">
            <a:avLst/>
          </a:prstGeom>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&gt;= 25% </a:t>
            </a:r>
            <a:r>
              <a:rPr lang="es-ES" sz="2000" b="1" dirty="0">
                <a:solidFill>
                  <a:schemeClr val="tx2">
                    <a:shade val="30000"/>
                    <a:satMod val="150000"/>
                  </a:schemeClr>
                </a:solidFill>
                <a:latin typeface="Arial Unicode MS" pitchFamily="34" charset="-128"/>
                <a:ea typeface="Arial Unicode MS" pitchFamily="34" charset="-128"/>
                <a:cs typeface="Arial Unicode MS" pitchFamily="34" charset="-128"/>
              </a:rPr>
              <a:t>[  </a:t>
            </a:r>
            <a:r>
              <a:rPr lang="es-ES" sz="1600" dirty="0">
                <a:solidFill>
                  <a:schemeClr val="tx2">
                    <a:shade val="30000"/>
                    <a:satMod val="150000"/>
                  </a:schemeClr>
                </a:solidFill>
                <a:latin typeface="Arial Unicode MS" pitchFamily="34" charset="-128"/>
                <a:ea typeface="Arial Unicode MS" pitchFamily="34" charset="-128"/>
                <a:cs typeface="Arial Unicode MS" pitchFamily="34" charset="-128"/>
              </a:rPr>
              <a:t>N SCR  no vida + adiciones capital no vida </a:t>
            </a:r>
            <a:r>
              <a:rPr lang="es-ES" sz="2000" b="1" dirty="0">
                <a:solidFill>
                  <a:schemeClr val="tx2">
                    <a:shade val="30000"/>
                    <a:satMod val="150000"/>
                  </a:schemeClr>
                </a:solidFill>
                <a:latin typeface="Arial Unicode MS" pitchFamily="34" charset="-128"/>
                <a:ea typeface="Arial Unicode MS" pitchFamily="34" charset="-128"/>
                <a:cs typeface="Arial Unicode MS" pitchFamily="34" charset="-128"/>
              </a:rPr>
              <a:t>]</a:t>
            </a:r>
            <a:endParaRPr lang="es-ES" sz="2000"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52" name="51 Elipse"/>
          <p:cNvSpPr/>
          <p:nvPr/>
        </p:nvSpPr>
        <p:spPr>
          <a:xfrm>
            <a:off x="3357563" y="1000125"/>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53" name="52 Elipse"/>
          <p:cNvSpPr/>
          <p:nvPr/>
        </p:nvSpPr>
        <p:spPr>
          <a:xfrm>
            <a:off x="2500313" y="1857375"/>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56" name="55 Elipse"/>
          <p:cNvSpPr/>
          <p:nvPr/>
        </p:nvSpPr>
        <p:spPr>
          <a:xfrm>
            <a:off x="3429000" y="2857500"/>
            <a:ext cx="285750"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59" name="58 Elipse"/>
          <p:cNvSpPr/>
          <p:nvPr/>
        </p:nvSpPr>
        <p:spPr>
          <a:xfrm>
            <a:off x="6643688" y="1000125"/>
            <a:ext cx="714375"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0" name="59 Elipse"/>
          <p:cNvSpPr/>
          <p:nvPr/>
        </p:nvSpPr>
        <p:spPr>
          <a:xfrm>
            <a:off x="6643688" y="2928938"/>
            <a:ext cx="714375" cy="285750"/>
          </a:xfrm>
          <a:prstGeom prst="ellipse">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90114" name="Rectangle 2"/>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GB" dirty="0"/>
          </a:p>
        </p:txBody>
      </p:sp>
      <p:graphicFrame>
        <p:nvGraphicFramePr>
          <p:cNvPr id="4098" name="Object 1"/>
          <p:cNvGraphicFramePr>
            <a:graphicFrameLocks noChangeAspect="1"/>
          </p:cNvGraphicFramePr>
          <p:nvPr/>
        </p:nvGraphicFramePr>
        <p:xfrm>
          <a:off x="1928813" y="4049713"/>
          <a:ext cx="6286500" cy="2643187"/>
        </p:xfrm>
        <a:graphic>
          <a:graphicData uri="http://schemas.openxmlformats.org/presentationml/2006/ole">
            <p:oleObj spid="_x0000_s4098" name="Ecuación" r:id="rId3" imgW="3898800" imgH="1638000" progId="Equation.3">
              <p:embed/>
            </p:oleObj>
          </a:graphicData>
        </a:graphic>
      </p:graphicFrame>
      <p:sp>
        <p:nvSpPr>
          <p:cNvPr id="90116" name="Rectangle 4"/>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GB" dirty="0"/>
          </a:p>
        </p:txBody>
      </p:sp>
      <p:cxnSp>
        <p:nvCxnSpPr>
          <p:cNvPr id="51" name="50 Conector recto de flecha"/>
          <p:cNvCxnSpPr/>
          <p:nvPr/>
        </p:nvCxnSpPr>
        <p:spPr>
          <a:xfrm rot="10800000" flipV="1">
            <a:off x="2286000" y="3214688"/>
            <a:ext cx="1357313" cy="92868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7" name="2 Subtítulo"/>
          <p:cNvSpPr txBox="1">
            <a:spLocks/>
          </p:cNvSpPr>
          <p:nvPr/>
        </p:nvSpPr>
        <p:spPr>
          <a:xfrm>
            <a:off x="2786063" y="3500438"/>
            <a:ext cx="4286250" cy="357187"/>
          </a:xfrm>
          <a:prstGeom prst="rect">
            <a:avLst/>
          </a:prstGeom>
          <a:solidFill>
            <a:schemeClr val="accent2">
              <a:lumMod val="20000"/>
              <a:lumOff val="80000"/>
            </a:schemeClr>
          </a:solidFill>
          <a:ln>
            <a:solidFill>
              <a:srgbClr val="C00000"/>
            </a:solidFill>
          </a:ln>
        </p:spPr>
        <p:txBody>
          <a:bodyPr tIns="0" anchor="ctr"/>
          <a:lstStyle/>
          <a:p>
            <a:pPr algn="ctr" fontAlgn="auto">
              <a:spcBef>
                <a:spcPts val="0"/>
              </a:spcBef>
              <a:spcAft>
                <a:spcPts val="0"/>
              </a:spcAft>
              <a:buClr>
                <a:schemeClr val="accent1"/>
              </a:buClr>
              <a:buSzPct val="80000"/>
              <a:buFont typeface="Wingdings 2"/>
              <a:buNone/>
              <a:tabLst>
                <a:tab pos="533400" algn="l"/>
              </a:tabLst>
              <a:defRPr/>
            </a:pPr>
            <a:r>
              <a:rPr lang="es-ES" sz="1600" b="1" dirty="0">
                <a:solidFill>
                  <a:schemeClr val="tx2">
                    <a:shade val="30000"/>
                    <a:satMod val="150000"/>
                  </a:schemeClr>
                </a:solidFill>
                <a:latin typeface="Arial Unicode MS" pitchFamily="34" charset="-128"/>
                <a:ea typeface="Arial Unicode MS" pitchFamily="34" charset="-128"/>
                <a:cs typeface="Arial Unicode MS" pitchFamily="34" charset="-128"/>
              </a:rPr>
              <a:t>Cálculo de los SCR nocionales vida y no vida</a:t>
            </a:r>
            <a:endParaRPr lang="es-ES" sz="2000" b="1" dirty="0">
              <a:solidFill>
                <a:schemeClr val="tx2">
                  <a:shade val="30000"/>
                  <a:satMod val="150000"/>
                </a:schemeClr>
              </a:solidFill>
              <a:latin typeface="Arial Unicode MS" pitchFamily="34" charset="-128"/>
              <a:ea typeface="Arial Unicode MS" pitchFamily="34" charset="-128"/>
              <a:cs typeface="Arial Unicode MS" pitchFamily="34" charset="-128"/>
            </a:endParaRPr>
          </a:p>
        </p:txBody>
      </p:sp>
      <p:sp>
        <p:nvSpPr>
          <p:cNvPr id="25" name="1 Título"/>
          <p:cNvSpPr>
            <a:spLocks noGrp="1"/>
          </p:cNvSpPr>
          <p:nvPr>
            <p:ph type="ctrTitle"/>
          </p:nvPr>
        </p:nvSpPr>
        <p:spPr>
          <a:xfrm>
            <a:off x="1500189" y="142852"/>
            <a:ext cx="6000769"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1.j. MCR. Cálculo para entidades mixtas</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8 CuadroTexto"/>
          <p:cNvSpPr txBox="1">
            <a:spLocks noChangeArrowheads="1"/>
          </p:cNvSpPr>
          <p:nvPr/>
        </p:nvSpPr>
        <p:spPr bwMode="auto">
          <a:xfrm>
            <a:off x="785787" y="4357694"/>
            <a:ext cx="1785950" cy="954107"/>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wrap="square">
            <a:spAutoFit/>
          </a:bodyPr>
          <a:lstStyle/>
          <a:p>
            <a:pPr algn="ctr"/>
            <a:r>
              <a:rPr lang="es-ES" sz="1400" dirty="0" smtClean="0">
                <a:latin typeface="Arial Unicode MS" pitchFamily="34" charset="-128"/>
                <a:ea typeface="Arial Unicode MS" pitchFamily="34" charset="-128"/>
                <a:cs typeface="Arial Unicode MS" pitchFamily="34" charset="-128"/>
              </a:rPr>
              <a:t>La aseguradora debe informar al supervisor inmediatamente</a:t>
            </a:r>
            <a:endParaRPr lang="es-ES" sz="1400" dirty="0">
              <a:latin typeface="Arial Unicode MS" pitchFamily="34" charset="-128"/>
              <a:ea typeface="Arial Unicode MS" pitchFamily="34" charset="-128"/>
              <a:cs typeface="Arial Unicode MS" pitchFamily="34" charset="-128"/>
            </a:endParaRPr>
          </a:p>
        </p:txBody>
      </p:sp>
      <p:sp>
        <p:nvSpPr>
          <p:cNvPr id="14" name="1 Título"/>
          <p:cNvSpPr>
            <a:spLocks noGrp="1"/>
          </p:cNvSpPr>
          <p:nvPr>
            <p:ph type="ctrTitle"/>
          </p:nvPr>
        </p:nvSpPr>
        <p:spPr>
          <a:xfrm>
            <a:off x="1428729" y="142852"/>
            <a:ext cx="5929353" cy="617538"/>
          </a:xfrm>
          <a:ln>
            <a:noFill/>
          </a:ln>
        </p:spPr>
        <p:txBody>
          <a:bodyPr anchor="ctr"/>
          <a:lstStyle/>
          <a:p>
            <a:pPr algn="ctr" eaLnBrk="1" fontAlgn="auto" hangingPunct="1">
              <a:spcAft>
                <a:spcPts val="0"/>
              </a:spcAft>
              <a:defRPr/>
            </a:pPr>
            <a:r>
              <a:rPr lang="es-ES" sz="2400" b="1" u="sng" dirty="0" smtClean="0">
                <a:solidFill>
                  <a:schemeClr val="bg1"/>
                </a:solidFill>
                <a:latin typeface="Arial Unicode MS" pitchFamily="34" charset="-128"/>
                <a:ea typeface="Arial Unicode MS" pitchFamily="34" charset="-128"/>
                <a:cs typeface="Arial Unicode MS" pitchFamily="34" charset="-128"/>
              </a:rPr>
              <a:t>1.k. Procedimiento supervisor en caso de incumplimiento del MCR.</a:t>
            </a:r>
            <a:endParaRPr lang="es-ES" sz="2400" b="1" u="sng" dirty="0">
              <a:solidFill>
                <a:schemeClr val="bg1"/>
              </a:solidFill>
              <a:latin typeface="Arial Unicode MS" pitchFamily="34" charset="-128"/>
              <a:ea typeface="Arial Unicode MS" pitchFamily="34" charset="-128"/>
              <a:cs typeface="Arial Unicode MS" pitchFamily="34" charset="-128"/>
            </a:endParaRPr>
          </a:p>
        </p:txBody>
      </p:sp>
      <p:sp>
        <p:nvSpPr>
          <p:cNvPr id="15" name="8 CuadroTexto"/>
          <p:cNvSpPr txBox="1">
            <a:spLocks noChangeArrowheads="1"/>
          </p:cNvSpPr>
          <p:nvPr/>
        </p:nvSpPr>
        <p:spPr bwMode="auto">
          <a:xfrm>
            <a:off x="785786" y="1928802"/>
            <a:ext cx="1785951" cy="1384995"/>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wrap="square">
            <a:spAutoFit/>
          </a:bodyPr>
          <a:lstStyle/>
          <a:p>
            <a:pPr algn="ctr"/>
            <a:r>
              <a:rPr lang="es-ES" sz="1400" dirty="0" smtClean="0">
                <a:latin typeface="Arial Unicode MS" pitchFamily="34" charset="-128"/>
                <a:ea typeface="Arial Unicode MS" pitchFamily="34" charset="-128"/>
                <a:cs typeface="Arial Unicode MS" pitchFamily="34" charset="-128"/>
              </a:rPr>
              <a:t>Momento en que la entidad observa una descobertura del MCR o riesgo de la misma en los tres meses ss.</a:t>
            </a:r>
            <a:endParaRPr lang="es-ES" sz="1400" dirty="0">
              <a:latin typeface="Arial Unicode MS" pitchFamily="34" charset="-128"/>
              <a:ea typeface="Arial Unicode MS" pitchFamily="34" charset="-128"/>
              <a:cs typeface="Arial Unicode MS" pitchFamily="34" charset="-128"/>
            </a:endParaRPr>
          </a:p>
        </p:txBody>
      </p:sp>
      <p:sp>
        <p:nvSpPr>
          <p:cNvPr id="16" name="2 Subtítulo"/>
          <p:cNvSpPr txBox="1">
            <a:spLocks/>
          </p:cNvSpPr>
          <p:nvPr/>
        </p:nvSpPr>
        <p:spPr>
          <a:xfrm>
            <a:off x="1357302" y="1214422"/>
            <a:ext cx="4714896" cy="357190"/>
          </a:xfrm>
          <a:prstGeom prst="rect">
            <a:avLst/>
          </a:prstGeom>
        </p:spPr>
        <p:txBody>
          <a:bodyPr tIns="0" anchor="ctr"/>
          <a:lstStyle/>
          <a:p>
            <a:pPr fontAlgn="auto">
              <a:spcBef>
                <a:spcPts val="600"/>
              </a:spcBef>
              <a:spcAft>
                <a:spcPts val="0"/>
              </a:spcAft>
              <a:buClr>
                <a:schemeClr val="accent1"/>
              </a:buClr>
              <a:buSzPct val="80000"/>
              <a:buFont typeface="Wingdings 2"/>
              <a:buNone/>
              <a:tabLst>
                <a:tab pos="533400" algn="l"/>
              </a:tabLst>
              <a:defRPr/>
            </a:pPr>
            <a:r>
              <a:rPr lang="es-ES" b="1" u="sng" dirty="0" smtClean="0">
                <a:solidFill>
                  <a:srgbClr val="C00000"/>
                </a:solidFill>
                <a:latin typeface="Arial Unicode MS" pitchFamily="34" charset="-128"/>
                <a:ea typeface="Arial Unicode MS" pitchFamily="34" charset="-128"/>
                <a:cs typeface="Arial Unicode MS" pitchFamily="34" charset="-128"/>
              </a:rPr>
              <a:t>Artículos 139 a 144 directiva de nivel 1</a:t>
            </a:r>
            <a:endParaRPr lang="es-ES" b="1" u="sng" dirty="0">
              <a:solidFill>
                <a:srgbClr val="C00000"/>
              </a:solidFill>
              <a:latin typeface="Arial Unicode MS" pitchFamily="34" charset="-128"/>
              <a:ea typeface="Arial Unicode MS" pitchFamily="34" charset="-128"/>
              <a:cs typeface="Arial Unicode MS" pitchFamily="34" charset="-128"/>
            </a:endParaRPr>
          </a:p>
        </p:txBody>
      </p:sp>
      <p:sp>
        <p:nvSpPr>
          <p:cNvPr id="18" name="17 Flecha a la derecha con muesca"/>
          <p:cNvSpPr/>
          <p:nvPr/>
        </p:nvSpPr>
        <p:spPr>
          <a:xfrm>
            <a:off x="2643175" y="2357432"/>
            <a:ext cx="642942" cy="285750"/>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1400" dirty="0">
              <a:latin typeface="Arial Unicode MS" pitchFamily="34" charset="-128"/>
              <a:ea typeface="Arial Unicode MS" pitchFamily="34" charset="-128"/>
              <a:cs typeface="Arial Unicode MS" pitchFamily="34" charset="-128"/>
            </a:endParaRPr>
          </a:p>
        </p:txBody>
      </p:sp>
      <p:cxnSp>
        <p:nvCxnSpPr>
          <p:cNvPr id="17" name="16 Conector recto de flecha"/>
          <p:cNvCxnSpPr/>
          <p:nvPr/>
        </p:nvCxnSpPr>
        <p:spPr>
          <a:xfrm>
            <a:off x="1714481" y="3786190"/>
            <a:ext cx="692948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Flecha a la derecha con muesca"/>
          <p:cNvSpPr/>
          <p:nvPr/>
        </p:nvSpPr>
        <p:spPr>
          <a:xfrm rot="5400000">
            <a:off x="1321572" y="3679033"/>
            <a:ext cx="785818" cy="285752"/>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2" name="8 CuadroTexto"/>
          <p:cNvSpPr txBox="1">
            <a:spLocks noChangeArrowheads="1"/>
          </p:cNvSpPr>
          <p:nvPr/>
        </p:nvSpPr>
        <p:spPr bwMode="auto">
          <a:xfrm>
            <a:off x="3357543" y="1928802"/>
            <a:ext cx="2000276" cy="1384995"/>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wrap="square">
            <a:spAutoFit/>
          </a:bodyPr>
          <a:lstStyle/>
          <a:p>
            <a:pPr algn="ctr"/>
            <a:r>
              <a:rPr lang="es-ES" sz="1400" dirty="0" smtClean="0">
                <a:latin typeface="Arial Unicode MS" pitchFamily="34" charset="-128"/>
                <a:ea typeface="Arial Unicode MS" pitchFamily="34" charset="-128"/>
                <a:cs typeface="Arial Unicode MS" pitchFamily="34" charset="-128"/>
              </a:rPr>
              <a:t>En </a:t>
            </a:r>
            <a:r>
              <a:rPr lang="es-ES" sz="1400" b="1" u="sng" dirty="0" smtClean="0">
                <a:solidFill>
                  <a:srgbClr val="C00000"/>
                </a:solidFill>
                <a:latin typeface="Arial Unicode MS" pitchFamily="34" charset="-128"/>
                <a:ea typeface="Arial Unicode MS" pitchFamily="34" charset="-128"/>
                <a:cs typeface="Arial Unicode MS" pitchFamily="34" charset="-128"/>
              </a:rPr>
              <a:t>UN MES </a:t>
            </a:r>
            <a:r>
              <a:rPr lang="es-ES" sz="1400" dirty="0" smtClean="0">
                <a:latin typeface="Arial Unicode MS" pitchFamily="34" charset="-128"/>
                <a:ea typeface="Arial Unicode MS" pitchFamily="34" charset="-128"/>
                <a:cs typeface="Arial Unicode MS" pitchFamily="34" charset="-128"/>
              </a:rPr>
              <a:t>debe remitir al supervisor un plan de recuperación realista a corto plazo (</a:t>
            </a:r>
            <a:r>
              <a:rPr lang="el-GR" sz="1400" dirty="0" smtClean="0">
                <a:latin typeface="Arial Unicode MS" pitchFamily="34" charset="-128"/>
                <a:ea typeface="Arial Unicode MS" pitchFamily="34" charset="-128"/>
                <a:cs typeface="Arial Unicode MS" pitchFamily="34" charset="-128"/>
              </a:rPr>
              <a:t>Δ</a:t>
            </a:r>
            <a:r>
              <a:rPr lang="es-ES" sz="1400" dirty="0" smtClean="0">
                <a:latin typeface="Arial Unicode MS" pitchFamily="34" charset="-128"/>
                <a:ea typeface="Arial Unicode MS" pitchFamily="34" charset="-128"/>
                <a:cs typeface="Arial Unicode MS" pitchFamily="34" charset="-128"/>
              </a:rPr>
              <a:t> fondos propios o reducción riesgos)</a:t>
            </a:r>
            <a:endParaRPr lang="es-ES" sz="1400" dirty="0">
              <a:latin typeface="Arial Unicode MS" pitchFamily="34" charset="-128"/>
              <a:ea typeface="Arial Unicode MS" pitchFamily="34" charset="-128"/>
              <a:cs typeface="Arial Unicode MS" pitchFamily="34" charset="-128"/>
            </a:endParaRPr>
          </a:p>
        </p:txBody>
      </p:sp>
      <p:sp>
        <p:nvSpPr>
          <p:cNvPr id="23" name="8 CuadroTexto"/>
          <p:cNvSpPr txBox="1">
            <a:spLocks noChangeArrowheads="1"/>
          </p:cNvSpPr>
          <p:nvPr/>
        </p:nvSpPr>
        <p:spPr bwMode="auto">
          <a:xfrm>
            <a:off x="3357555" y="5618165"/>
            <a:ext cx="2071702" cy="954107"/>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wrap="square">
            <a:spAutoFit/>
          </a:bodyPr>
          <a:lstStyle/>
          <a:p>
            <a:pPr algn="ctr"/>
            <a:r>
              <a:rPr lang="es-ES" sz="1400" dirty="0" smtClean="0">
                <a:latin typeface="Arial Unicode MS" pitchFamily="34" charset="-128"/>
                <a:ea typeface="Arial Unicode MS" pitchFamily="34" charset="-128"/>
                <a:cs typeface="Arial Unicode MS" pitchFamily="34" charset="-128"/>
              </a:rPr>
              <a:t>El supervisor puede decidir bloquear activos u otras medidas para proteger tomadores</a:t>
            </a:r>
            <a:endParaRPr lang="es-ES" sz="1400" dirty="0">
              <a:latin typeface="Arial Unicode MS" pitchFamily="34" charset="-128"/>
              <a:ea typeface="Arial Unicode MS" pitchFamily="34" charset="-128"/>
              <a:cs typeface="Arial Unicode MS" pitchFamily="34" charset="-128"/>
            </a:endParaRPr>
          </a:p>
        </p:txBody>
      </p:sp>
      <p:sp>
        <p:nvSpPr>
          <p:cNvPr id="29" name="28 Flecha a la derecha con muesca"/>
          <p:cNvSpPr/>
          <p:nvPr/>
        </p:nvSpPr>
        <p:spPr>
          <a:xfrm rot="5400000">
            <a:off x="3964778" y="3679033"/>
            <a:ext cx="785818" cy="285752"/>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30" name="8 CuadroTexto"/>
          <p:cNvSpPr txBox="1">
            <a:spLocks noChangeArrowheads="1"/>
          </p:cNvSpPr>
          <p:nvPr/>
        </p:nvSpPr>
        <p:spPr bwMode="auto">
          <a:xfrm>
            <a:off x="3286117" y="4403719"/>
            <a:ext cx="2214578" cy="954107"/>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wrap="square">
            <a:spAutoFit/>
          </a:bodyPr>
          <a:lstStyle/>
          <a:p>
            <a:pPr algn="ctr"/>
            <a:r>
              <a:rPr lang="es-ES" sz="1400" dirty="0" smtClean="0">
                <a:latin typeface="Arial Unicode MS" pitchFamily="34" charset="-128"/>
                <a:ea typeface="Arial Unicode MS" pitchFamily="34" charset="-128"/>
                <a:cs typeface="Arial Unicode MS" pitchFamily="34" charset="-128"/>
              </a:rPr>
              <a:t>Si el plan no se considera  suficiente/realista </a:t>
            </a:r>
          </a:p>
          <a:p>
            <a:pPr algn="ctr"/>
            <a:r>
              <a:rPr lang="es-ES" sz="1400" b="1" u="sng" dirty="0" smtClean="0">
                <a:latin typeface="Arial Unicode MS" pitchFamily="34" charset="-128"/>
                <a:ea typeface="Arial Unicode MS" pitchFamily="34" charset="-128"/>
                <a:cs typeface="Arial Unicode MS" pitchFamily="34" charset="-128"/>
              </a:rPr>
              <a:t>DEBE</a:t>
            </a:r>
            <a:r>
              <a:rPr lang="es-ES" sz="1400" dirty="0" smtClean="0">
                <a:latin typeface="Arial Unicode MS" pitchFamily="34" charset="-128"/>
                <a:ea typeface="Arial Unicode MS" pitchFamily="34" charset="-128"/>
                <a:cs typeface="Arial Unicode MS" pitchFamily="34" charset="-128"/>
              </a:rPr>
              <a:t> RETIRAR LA AUTORIZACIÓN</a:t>
            </a:r>
            <a:endParaRPr lang="es-ES" sz="1400" dirty="0">
              <a:latin typeface="Arial Unicode MS" pitchFamily="34" charset="-128"/>
              <a:ea typeface="Arial Unicode MS" pitchFamily="34" charset="-128"/>
              <a:cs typeface="Arial Unicode MS" pitchFamily="34" charset="-128"/>
            </a:endParaRPr>
          </a:p>
        </p:txBody>
      </p:sp>
      <p:sp>
        <p:nvSpPr>
          <p:cNvPr id="31" name="8 CuadroTexto"/>
          <p:cNvSpPr txBox="1">
            <a:spLocks noChangeArrowheads="1"/>
          </p:cNvSpPr>
          <p:nvPr/>
        </p:nvSpPr>
        <p:spPr bwMode="auto">
          <a:xfrm>
            <a:off x="6143637" y="1928802"/>
            <a:ext cx="2500330" cy="1384995"/>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wrap="square">
            <a:spAutoFit/>
          </a:bodyPr>
          <a:lstStyle/>
          <a:p>
            <a:pPr algn="ctr"/>
            <a:r>
              <a:rPr lang="es-ES" sz="1400" dirty="0" smtClean="0">
                <a:latin typeface="Arial Unicode MS" pitchFamily="34" charset="-128"/>
                <a:ea typeface="Arial Unicode MS" pitchFamily="34" charset="-128"/>
                <a:cs typeface="Arial Unicode MS" pitchFamily="34" charset="-128"/>
              </a:rPr>
              <a:t>Al  cabo de </a:t>
            </a:r>
            <a:r>
              <a:rPr lang="es-ES" sz="1400" b="1" dirty="0" smtClean="0">
                <a:solidFill>
                  <a:srgbClr val="C00000"/>
                </a:solidFill>
                <a:latin typeface="Arial Unicode MS" pitchFamily="34" charset="-128"/>
                <a:ea typeface="Arial Unicode MS" pitchFamily="34" charset="-128"/>
                <a:cs typeface="Arial Unicode MS" pitchFamily="34" charset="-128"/>
              </a:rPr>
              <a:t>TRES MESES </a:t>
            </a:r>
            <a:r>
              <a:rPr lang="es-ES" sz="1400" dirty="0" smtClean="0">
                <a:latin typeface="Arial Unicode MS" pitchFamily="34" charset="-128"/>
                <a:ea typeface="Arial Unicode MS" pitchFamily="34" charset="-128"/>
                <a:cs typeface="Arial Unicode MS" pitchFamily="34" charset="-128"/>
              </a:rPr>
              <a:t>desde que se observa,</a:t>
            </a:r>
          </a:p>
          <a:p>
            <a:pPr algn="ctr"/>
            <a:r>
              <a:rPr lang="es-ES" sz="1400" dirty="0" smtClean="0">
                <a:latin typeface="Arial Unicode MS" pitchFamily="34" charset="-128"/>
                <a:ea typeface="Arial Unicode MS" pitchFamily="34" charset="-128"/>
                <a:cs typeface="Arial Unicode MS" pitchFamily="34" charset="-128"/>
              </a:rPr>
              <a:t>la descobertura debe estar solventada. </a:t>
            </a:r>
          </a:p>
          <a:p>
            <a:pPr algn="ctr"/>
            <a:r>
              <a:rPr lang="es-ES" sz="1400" dirty="0" smtClean="0">
                <a:latin typeface="Arial Unicode MS" pitchFamily="34" charset="-128"/>
                <a:ea typeface="Arial Unicode MS" pitchFamily="34" charset="-128"/>
                <a:cs typeface="Arial Unicode MS" pitchFamily="34" charset="-128"/>
              </a:rPr>
              <a:t>Debe demostrar que el MCR se vuelve a cubrir</a:t>
            </a:r>
            <a:endParaRPr lang="es-ES" sz="1400" dirty="0">
              <a:latin typeface="Arial Unicode MS" pitchFamily="34" charset="-128"/>
              <a:ea typeface="Arial Unicode MS" pitchFamily="34" charset="-128"/>
              <a:cs typeface="Arial Unicode MS" pitchFamily="34" charset="-128"/>
            </a:endParaRPr>
          </a:p>
        </p:txBody>
      </p:sp>
      <p:sp>
        <p:nvSpPr>
          <p:cNvPr id="32" name="8 CuadroTexto"/>
          <p:cNvSpPr txBox="1">
            <a:spLocks noChangeArrowheads="1"/>
          </p:cNvSpPr>
          <p:nvPr/>
        </p:nvSpPr>
        <p:spPr bwMode="auto">
          <a:xfrm>
            <a:off x="6357951" y="4332281"/>
            <a:ext cx="2071702" cy="1384995"/>
          </a:xfrm>
          <a:prstGeom prst="rect">
            <a:avLst/>
          </a:prstGeom>
          <a:solidFill>
            <a:schemeClr val="bg1"/>
          </a:solidFill>
          <a:ln w="9525">
            <a:solidFill>
              <a:srgbClr val="C00000"/>
            </a:solidFill>
            <a:miter lim="800000"/>
            <a:headEnd/>
            <a:tailEnd/>
          </a:ln>
          <a:effectLst>
            <a:innerShdw blurRad="63500" dist="50800" dir="2700000">
              <a:prstClr val="black">
                <a:alpha val="50000"/>
              </a:prstClr>
            </a:innerShdw>
          </a:effectLst>
        </p:spPr>
        <p:txBody>
          <a:bodyPr wrap="square">
            <a:spAutoFit/>
          </a:bodyPr>
          <a:lstStyle/>
          <a:p>
            <a:pPr algn="ctr"/>
            <a:r>
              <a:rPr lang="es-ES" sz="1400" dirty="0" smtClean="0">
                <a:latin typeface="Arial Unicode MS" pitchFamily="34" charset="-128"/>
                <a:ea typeface="Arial Unicode MS" pitchFamily="34" charset="-128"/>
                <a:cs typeface="Arial Unicode MS" pitchFamily="34" charset="-128"/>
              </a:rPr>
              <a:t>Si el plan no logra volver a recuperar la cobertura del MCR, </a:t>
            </a:r>
          </a:p>
          <a:p>
            <a:pPr algn="ctr"/>
            <a:r>
              <a:rPr lang="es-ES" sz="1400" dirty="0" smtClean="0">
                <a:latin typeface="Arial Unicode MS" pitchFamily="34" charset="-128"/>
                <a:ea typeface="Arial Unicode MS" pitchFamily="34" charset="-128"/>
                <a:cs typeface="Arial Unicode MS" pitchFamily="34" charset="-128"/>
              </a:rPr>
              <a:t>el supervisor </a:t>
            </a:r>
            <a:r>
              <a:rPr lang="es-ES" sz="1400" b="1" u="sng" dirty="0" smtClean="0">
                <a:latin typeface="Arial Unicode MS" pitchFamily="34" charset="-128"/>
                <a:ea typeface="Arial Unicode MS" pitchFamily="34" charset="-128"/>
                <a:cs typeface="Arial Unicode MS" pitchFamily="34" charset="-128"/>
              </a:rPr>
              <a:t>DEBE</a:t>
            </a:r>
            <a:r>
              <a:rPr lang="es-ES" sz="1400" dirty="0" smtClean="0">
                <a:latin typeface="Arial Unicode MS" pitchFamily="34" charset="-128"/>
                <a:ea typeface="Arial Unicode MS" pitchFamily="34" charset="-128"/>
                <a:cs typeface="Arial Unicode MS" pitchFamily="34" charset="-128"/>
              </a:rPr>
              <a:t> RETIRAR LA AUTORIZACIÓN</a:t>
            </a:r>
            <a:endParaRPr lang="es-ES" sz="1400" dirty="0">
              <a:latin typeface="Arial Unicode MS" pitchFamily="34" charset="-128"/>
              <a:ea typeface="Arial Unicode MS" pitchFamily="34" charset="-128"/>
              <a:cs typeface="Arial Unicode MS" pitchFamily="34" charset="-128"/>
            </a:endParaRPr>
          </a:p>
        </p:txBody>
      </p:sp>
      <p:sp>
        <p:nvSpPr>
          <p:cNvPr id="33" name="32 Flecha a la derecha con muesca"/>
          <p:cNvSpPr/>
          <p:nvPr/>
        </p:nvSpPr>
        <p:spPr>
          <a:xfrm rot="5400000">
            <a:off x="7036612" y="3679033"/>
            <a:ext cx="785818" cy="285752"/>
          </a:xfrm>
          <a:prstGeom prst="notched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16388"/>
                                        </p:tgtEl>
                                        <p:attrNameLst>
                                          <p:attrName>style.visibility</p:attrName>
                                        </p:attrNameLst>
                                      </p:cBhvr>
                                      <p:to>
                                        <p:strVal val="visible"/>
                                      </p:to>
                                    </p:set>
                                    <p:animEffect transition="in" filter="wipe(up)">
                                      <p:cBhvr>
                                        <p:cTn id="23" dur="1000"/>
                                        <p:tgtEl>
                                          <p:spTgt spid="1638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500"/>
                                        <p:tgtEl>
                                          <p:spTgt spid="18"/>
                                        </p:tgtEl>
                                      </p:cBhvr>
                                    </p:animEffec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499"/>
                                          </p:stCondLst>
                                        </p:cTn>
                                        <p:tgtEl>
                                          <p:spTgt spid="2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up)">
                                      <p:cBhvr>
                                        <p:cTn id="36" dur="500"/>
                                        <p:tgtEl>
                                          <p:spTgt spid="29"/>
                                        </p:tgtEl>
                                      </p:cBhvr>
                                    </p:animEffect>
                                  </p:childTnLst>
                                </p:cTn>
                              </p:par>
                            </p:childTnLst>
                          </p:cTn>
                        </p:par>
                        <p:par>
                          <p:cTn id="37" fill="hold">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dissolve">
                                      <p:cBhvr>
                                        <p:cTn id="40" dur="500"/>
                                        <p:tgtEl>
                                          <p:spTgt spid="30"/>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dissolve">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3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ipe(up)">
                                      <p:cBhvr>
                                        <p:cTn id="52" dur="500"/>
                                        <p:tgtEl>
                                          <p:spTgt spid="33"/>
                                        </p:tgtEl>
                                      </p:cBhvr>
                                    </p:animEffect>
                                  </p:childTnLst>
                                </p:cTn>
                              </p:par>
                            </p:childTnLst>
                          </p:cTn>
                        </p:par>
                        <p:par>
                          <p:cTn id="53" fill="hold">
                            <p:stCondLst>
                              <p:cond delay="500"/>
                            </p:stCondLst>
                            <p:childTnLst>
                              <p:par>
                                <p:cTn id="54" presetID="55" presetClass="entr" presetSubtype="0"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p:cTn id="56" dur="1000" fill="hold"/>
                                        <p:tgtEl>
                                          <p:spTgt spid="32"/>
                                        </p:tgtEl>
                                        <p:attrNameLst>
                                          <p:attrName>ppt_w</p:attrName>
                                        </p:attrNameLst>
                                      </p:cBhvr>
                                      <p:tavLst>
                                        <p:tav tm="0">
                                          <p:val>
                                            <p:strVal val="#ppt_w*0.70"/>
                                          </p:val>
                                        </p:tav>
                                        <p:tav tm="100000">
                                          <p:val>
                                            <p:strVal val="#ppt_w"/>
                                          </p:val>
                                        </p:tav>
                                      </p:tavLst>
                                    </p:anim>
                                    <p:anim calcmode="lin" valueType="num">
                                      <p:cBhvr>
                                        <p:cTn id="57" dur="1000" fill="hold"/>
                                        <p:tgtEl>
                                          <p:spTgt spid="32"/>
                                        </p:tgtEl>
                                        <p:attrNameLst>
                                          <p:attrName>ppt_h</p:attrName>
                                        </p:attrNameLst>
                                      </p:cBhvr>
                                      <p:tavLst>
                                        <p:tav tm="0">
                                          <p:val>
                                            <p:strVal val="#ppt_h"/>
                                          </p:val>
                                        </p:tav>
                                        <p:tav tm="100000">
                                          <p:val>
                                            <p:strVal val="#ppt_h"/>
                                          </p:val>
                                        </p:tav>
                                      </p:tavLst>
                                    </p:anim>
                                    <p:animEffect transition="in" filter="fade">
                                      <p:cBhvr>
                                        <p:cTn id="58"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autoUpdateAnimBg="0"/>
      <p:bldP spid="15" grpId="0" animBg="1" autoUpdateAnimBg="0"/>
      <p:bldP spid="16" grpId="0" autoUpdateAnimBg="0"/>
      <p:bldP spid="18" grpId="0" animBg="1" autoUpdateAnimBg="0"/>
      <p:bldP spid="20" grpId="0" animBg="1" autoUpdateAnimBg="0"/>
      <p:bldP spid="22" grpId="0" animBg="1" autoUpdateAnimBg="0"/>
      <p:bldP spid="23" grpId="0" animBg="1" autoUpdateAnimBg="0"/>
      <p:bldP spid="29" grpId="0" animBg="1" autoUpdateAnimBg="0"/>
      <p:bldP spid="30" grpId="0" animBg="1" autoUpdateAnimBg="0"/>
      <p:bldP spid="31" grpId="0" animBg="1" autoUpdateAnimBg="0"/>
      <p:bldP spid="32" grpId="0" animBg="1" autoUpdateAnimBg="0"/>
      <p:bldP spid="33"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2 Rectángulo"/>
          <p:cNvSpPr>
            <a:spLocks noChangeArrowheads="1"/>
          </p:cNvSpPr>
          <p:nvPr/>
        </p:nvSpPr>
        <p:spPr bwMode="auto">
          <a:xfrm>
            <a:off x="1357313" y="1000125"/>
            <a:ext cx="7358062" cy="5754688"/>
          </a:xfrm>
          <a:prstGeom prst="rect">
            <a:avLst/>
          </a:prstGeom>
          <a:noFill/>
          <a:ln w="9525">
            <a:noFill/>
            <a:miter lim="800000"/>
            <a:headEnd/>
            <a:tailEnd/>
          </a:ln>
        </p:spPr>
        <p:txBody>
          <a:bodyPr>
            <a:spAutoFit/>
          </a:bodyPr>
          <a:lstStyle/>
          <a:p>
            <a:pPr algn="just">
              <a:spcBef>
                <a:spcPts val="1200"/>
              </a:spcBef>
              <a:defRPr/>
            </a:pPr>
            <a:r>
              <a:rPr lang="es-ES" sz="1400" i="1" dirty="0" smtClean="0">
                <a:latin typeface="Arial Unicode MS" pitchFamily="34" charset="-128"/>
                <a:ea typeface="Arial Unicode MS" pitchFamily="34" charset="-128"/>
                <a:cs typeface="Arial Unicode MS" pitchFamily="34" charset="-128"/>
              </a:rPr>
              <a:t>Artículo 4. </a:t>
            </a:r>
            <a:r>
              <a:rPr lang="es-ES" sz="1400" b="1" dirty="0" smtClean="0">
                <a:latin typeface="Arial Unicode MS" pitchFamily="34" charset="-128"/>
                <a:ea typeface="Arial Unicode MS" pitchFamily="34" charset="-128"/>
                <a:cs typeface="Arial Unicode MS" pitchFamily="34" charset="-128"/>
              </a:rPr>
              <a:t>Exclusiones </a:t>
            </a:r>
            <a:r>
              <a:rPr lang="es-ES" sz="1400" b="1" dirty="0">
                <a:latin typeface="Arial Unicode MS" pitchFamily="34" charset="-128"/>
                <a:ea typeface="Arial Unicode MS" pitchFamily="34" charset="-128"/>
                <a:cs typeface="Arial Unicode MS" pitchFamily="34" charset="-128"/>
              </a:rPr>
              <a:t>del ámbito de aplicación en razón de las dimensiones (I</a:t>
            </a:r>
            <a:r>
              <a:rPr lang="es-ES" sz="1400" b="1" dirty="0" smtClean="0">
                <a:latin typeface="Arial Unicode MS" pitchFamily="34" charset="-128"/>
                <a:ea typeface="Arial Unicode MS" pitchFamily="34" charset="-128"/>
                <a:cs typeface="Arial Unicode MS" pitchFamily="34" charset="-128"/>
              </a:rPr>
              <a:t>) Nivel 1</a:t>
            </a:r>
            <a:endParaRPr lang="es-ES" sz="1400" b="1" dirty="0">
              <a:latin typeface="Arial Unicode MS" pitchFamily="34" charset="-128"/>
              <a:ea typeface="Arial Unicode MS" pitchFamily="34" charset="-128"/>
              <a:cs typeface="Arial Unicode MS" pitchFamily="34" charset="-128"/>
            </a:endParaRPr>
          </a:p>
          <a:p>
            <a:pPr algn="just">
              <a:spcBef>
                <a:spcPts val="1200"/>
              </a:spcBef>
              <a:defRPr/>
            </a:pPr>
            <a:r>
              <a:rPr lang="es-ES" sz="1400" b="1" dirty="0">
                <a:latin typeface="Arial Unicode MS" pitchFamily="34" charset="-128"/>
                <a:ea typeface="Arial Unicode MS" pitchFamily="34" charset="-128"/>
                <a:cs typeface="Arial Unicode MS" pitchFamily="34" charset="-128"/>
              </a:rPr>
              <a:t>1. </a:t>
            </a:r>
            <a:r>
              <a:rPr lang="es-ES" sz="1400" dirty="0">
                <a:latin typeface="Arial Unicode MS" pitchFamily="34" charset="-128"/>
                <a:ea typeface="Arial Unicode MS" pitchFamily="34" charset="-128"/>
                <a:cs typeface="Arial Unicode MS" pitchFamily="34" charset="-128"/>
              </a:rPr>
              <a:t>Sin perjuicio de lo dispuesto en el artículo 3 y en los artículos 5 a 10, la presente Directiva no se aplicará a la empresa de seguros que cumpla todas las condiciones que figuran a continuación: </a:t>
            </a:r>
          </a:p>
          <a:p>
            <a:pPr marL="355600" algn="just">
              <a:spcBef>
                <a:spcPts val="1200"/>
              </a:spcBef>
              <a:defRPr/>
            </a:pPr>
            <a:r>
              <a:rPr lang="es-ES" sz="1400" dirty="0" smtClean="0">
                <a:latin typeface="Arial Unicode MS" pitchFamily="34" charset="-128"/>
                <a:ea typeface="Arial Unicode MS" pitchFamily="34" charset="-128"/>
                <a:cs typeface="Arial Unicode MS" pitchFamily="34" charset="-128"/>
              </a:rPr>
              <a:t>a) los ingresos anuales brutos de la empresa por primas escritas no exceden de 5 000 000 EUR;</a:t>
            </a:r>
          </a:p>
          <a:p>
            <a:pPr marL="355600" algn="just">
              <a:spcBef>
                <a:spcPts val="1200"/>
              </a:spcBef>
              <a:defRPr/>
            </a:pPr>
            <a:r>
              <a:rPr lang="es-ES" sz="1400" dirty="0" smtClean="0">
                <a:latin typeface="Arial Unicode MS" pitchFamily="34" charset="-128"/>
                <a:ea typeface="Arial Unicode MS" pitchFamily="34" charset="-128"/>
                <a:cs typeface="Arial Unicode MS" pitchFamily="34" charset="-128"/>
              </a:rPr>
              <a:t>b</a:t>
            </a:r>
            <a:r>
              <a:rPr lang="es-ES" sz="1400" dirty="0">
                <a:latin typeface="Arial Unicode MS" pitchFamily="34" charset="-128"/>
                <a:ea typeface="Arial Unicode MS" pitchFamily="34" charset="-128"/>
                <a:cs typeface="Arial Unicode MS" pitchFamily="34" charset="-128"/>
              </a:rPr>
              <a:t>) el total de las provisiones técnicas de la empresa, bruto de los importes recuperables procedentes de los contratos de reaseguro y de las entidades con cometido especial, a que se refiere el artículo 76, no excede de 25 000 000 EUR;</a:t>
            </a:r>
          </a:p>
          <a:p>
            <a:pPr marL="355600" algn="just">
              <a:spcBef>
                <a:spcPts val="1200"/>
              </a:spcBef>
              <a:defRPr/>
            </a:pPr>
            <a:r>
              <a:rPr lang="es-ES" sz="1400" dirty="0">
                <a:latin typeface="Arial Unicode MS" pitchFamily="34" charset="-128"/>
                <a:ea typeface="Arial Unicode MS" pitchFamily="34" charset="-128"/>
                <a:cs typeface="Arial Unicode MS" pitchFamily="34" charset="-128"/>
              </a:rPr>
              <a:t>c) cuando la empresa pertenece a un grupo, el total de las provisiones técnicas del grupo, bruto de los importes recuperables procedentes de los contratos de reaseguro y de las entidades con cometido especial no excede de25 000 000 EUR;</a:t>
            </a:r>
          </a:p>
          <a:p>
            <a:pPr marL="355600" algn="just">
              <a:spcBef>
                <a:spcPts val="1200"/>
              </a:spcBef>
              <a:defRPr/>
            </a:pPr>
            <a:r>
              <a:rPr lang="es-ES" sz="1400" dirty="0">
                <a:latin typeface="Arial Unicode MS" pitchFamily="34" charset="-128"/>
                <a:ea typeface="Arial Unicode MS" pitchFamily="34" charset="-128"/>
                <a:cs typeface="Arial Unicode MS" pitchFamily="34" charset="-128"/>
              </a:rPr>
              <a:t>d) las actividades de la empresa no incluyen actividades de seguro o reaseguro que cubren riesgos de pasivos, créditos y cauciones excepto en aquellos casos en que estos constituyen riesgos accesorios a efectos del artículo 16, apartado 1;</a:t>
            </a:r>
          </a:p>
          <a:p>
            <a:pPr marL="355600" algn="just">
              <a:spcBef>
                <a:spcPts val="1200"/>
              </a:spcBef>
              <a:defRPr/>
            </a:pPr>
            <a:r>
              <a:rPr lang="es-ES" sz="1400" dirty="0">
                <a:latin typeface="Arial Unicode MS" pitchFamily="34" charset="-128"/>
                <a:ea typeface="Arial Unicode MS" pitchFamily="34" charset="-128"/>
                <a:cs typeface="Arial Unicode MS" pitchFamily="34" charset="-128"/>
              </a:rPr>
              <a:t>e) las actividades de la empresa no incluyen operaciones de reaseguro que exceden </a:t>
            </a:r>
            <a:r>
              <a:rPr lang="es-ES" sz="1400" dirty="0" smtClean="0">
                <a:latin typeface="Arial Unicode MS" pitchFamily="34" charset="-128"/>
                <a:ea typeface="Arial Unicode MS" pitchFamily="34" charset="-128"/>
                <a:cs typeface="Arial Unicode MS" pitchFamily="34" charset="-128"/>
              </a:rPr>
              <a:t>de 500</a:t>
            </a:r>
            <a:r>
              <a:rPr lang="es-ES" sz="1400" dirty="0">
                <a:latin typeface="Arial Unicode MS" pitchFamily="34" charset="-128"/>
                <a:ea typeface="Arial Unicode MS" pitchFamily="34" charset="-128"/>
                <a:cs typeface="Arial Unicode MS" pitchFamily="34" charset="-128"/>
              </a:rPr>
              <a:t> 000 EUR de sus ingresos anuales brutos por primas escritas o </a:t>
            </a:r>
            <a:r>
              <a:rPr lang="es-ES" sz="1400" dirty="0" smtClean="0">
                <a:latin typeface="Arial Unicode MS" pitchFamily="34" charset="-128"/>
                <a:ea typeface="Arial Unicode MS" pitchFamily="34" charset="-128"/>
                <a:cs typeface="Arial Unicode MS" pitchFamily="34" charset="-128"/>
              </a:rPr>
              <a:t>de 2</a:t>
            </a:r>
            <a:r>
              <a:rPr lang="es-ES" sz="1400" dirty="0">
                <a:latin typeface="Arial Unicode MS" pitchFamily="34" charset="-128"/>
                <a:ea typeface="Arial Unicode MS" pitchFamily="34" charset="-128"/>
                <a:cs typeface="Arial Unicode MS" pitchFamily="34" charset="-128"/>
              </a:rPr>
              <a:t> 500 000 EUR de sus provisiones técnicas, bruto de los importes recuperables procedentes de los contratos de reaseguro y de las entidades con cometido especial, o más del 10 % de sus ingresos anuales brutos por primas escritas o más del 10 % de sus provisiones técnicas, bruto de los importes recuperables procedentes de los contratos de reaseguro y de las entidades con cometido especial</a:t>
            </a:r>
            <a:r>
              <a:rPr lang="es-ES" sz="1400" dirty="0" smtClean="0">
                <a:latin typeface="Arial Unicode MS" pitchFamily="34" charset="-128"/>
                <a:ea typeface="Arial Unicode MS" pitchFamily="34" charset="-128"/>
                <a:cs typeface="Arial Unicode MS" pitchFamily="34" charset="-128"/>
              </a:rPr>
              <a:t>.</a:t>
            </a:r>
            <a:endParaRPr lang="es-ES" sz="1400" dirty="0">
              <a:latin typeface="Arial Unicode MS" pitchFamily="34" charset="-128"/>
              <a:ea typeface="Arial Unicode MS" pitchFamily="34" charset="-128"/>
              <a:cs typeface="Arial Unicode MS" pitchFamily="34" charset="-128"/>
            </a:endParaRPr>
          </a:p>
        </p:txBody>
      </p:sp>
      <p:sp>
        <p:nvSpPr>
          <p:cNvPr id="14" name="1 Título"/>
          <p:cNvSpPr txBox="1">
            <a:spLocks/>
          </p:cNvSpPr>
          <p:nvPr/>
        </p:nvSpPr>
        <p:spPr>
          <a:xfrm>
            <a:off x="1357313" y="142852"/>
            <a:ext cx="6072207" cy="617538"/>
          </a:xfrm>
          <a:prstGeom prst="rect">
            <a:avLst/>
          </a:prstGeom>
          <a:ln>
            <a:noFill/>
          </a:ln>
        </p:spPr>
        <p:txBody>
          <a:bodyPr anchor="ctr">
            <a:normAutofit fontScale="97500"/>
          </a:bodyPr>
          <a:lstStyle/>
          <a:p>
            <a:pPr algn="ctr" fontAlgn="auto">
              <a:spcAft>
                <a:spcPts val="0"/>
              </a:spcAft>
              <a:defRPr/>
            </a:pP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Anexo. Entidades excluidas de Solvencia II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2 Rectángulo"/>
          <p:cNvSpPr>
            <a:spLocks noChangeArrowheads="1"/>
          </p:cNvSpPr>
          <p:nvPr/>
        </p:nvSpPr>
        <p:spPr bwMode="auto">
          <a:xfrm>
            <a:off x="1357313" y="1165225"/>
            <a:ext cx="7358062" cy="5478463"/>
          </a:xfrm>
          <a:prstGeom prst="rect">
            <a:avLst/>
          </a:prstGeom>
          <a:noFill/>
          <a:ln w="9525">
            <a:noFill/>
            <a:miter lim="800000"/>
            <a:headEnd/>
            <a:tailEnd/>
          </a:ln>
        </p:spPr>
        <p:txBody>
          <a:bodyPr>
            <a:spAutoFit/>
          </a:bodyPr>
          <a:lstStyle/>
          <a:p>
            <a:pPr algn="just">
              <a:spcBef>
                <a:spcPts val="1200"/>
              </a:spcBef>
              <a:defRPr/>
            </a:pPr>
            <a:r>
              <a:rPr lang="es-ES" sz="1400" i="1" dirty="0" smtClean="0">
                <a:latin typeface="Arial Unicode MS" pitchFamily="34" charset="-128"/>
                <a:ea typeface="Arial Unicode MS" pitchFamily="34" charset="-128"/>
                <a:cs typeface="Arial Unicode MS" pitchFamily="34" charset="-128"/>
              </a:rPr>
              <a:t>Artículo 4. </a:t>
            </a:r>
            <a:r>
              <a:rPr lang="es-ES" sz="1400" b="1" dirty="0" smtClean="0">
                <a:latin typeface="Arial Unicode MS" pitchFamily="34" charset="-128"/>
                <a:ea typeface="Arial Unicode MS" pitchFamily="34" charset="-128"/>
                <a:cs typeface="Arial Unicode MS" pitchFamily="34" charset="-128"/>
              </a:rPr>
              <a:t>Exclusiones </a:t>
            </a:r>
            <a:r>
              <a:rPr lang="es-ES" sz="1400" b="1" dirty="0">
                <a:latin typeface="Arial Unicode MS" pitchFamily="34" charset="-128"/>
                <a:ea typeface="Arial Unicode MS" pitchFamily="34" charset="-128"/>
                <a:cs typeface="Arial Unicode MS" pitchFamily="34" charset="-128"/>
              </a:rPr>
              <a:t>del ámbito de aplicación en razón de las dimensiones (II</a:t>
            </a:r>
            <a:r>
              <a:rPr lang="es-ES" sz="1400" b="1" dirty="0" smtClean="0">
                <a:latin typeface="Arial Unicode MS" pitchFamily="34" charset="-128"/>
                <a:ea typeface="Arial Unicode MS" pitchFamily="34" charset="-128"/>
                <a:cs typeface="Arial Unicode MS" pitchFamily="34" charset="-128"/>
              </a:rPr>
              <a:t>) Nivel 1</a:t>
            </a:r>
            <a:endParaRPr lang="es-ES" sz="1400" b="1" dirty="0">
              <a:latin typeface="Arial Unicode MS" pitchFamily="34" charset="-128"/>
              <a:ea typeface="Arial Unicode MS" pitchFamily="34" charset="-128"/>
              <a:cs typeface="Arial Unicode MS" pitchFamily="34" charset="-128"/>
            </a:endParaRPr>
          </a:p>
          <a:p>
            <a:pPr algn="just">
              <a:spcBef>
                <a:spcPts val="1200"/>
              </a:spcBef>
              <a:defRPr/>
            </a:pPr>
            <a:r>
              <a:rPr lang="es-ES" sz="1400" dirty="0" smtClean="0">
                <a:latin typeface="Arial Unicode MS" pitchFamily="34" charset="-128"/>
                <a:ea typeface="Arial Unicode MS" pitchFamily="34" charset="-128"/>
                <a:cs typeface="Arial Unicode MS" pitchFamily="34" charset="-128"/>
              </a:rPr>
              <a:t>2.  En </a:t>
            </a:r>
            <a:r>
              <a:rPr lang="es-ES" sz="1400" dirty="0">
                <a:latin typeface="Arial Unicode MS" pitchFamily="34" charset="-128"/>
                <a:ea typeface="Arial Unicode MS" pitchFamily="34" charset="-128"/>
                <a:cs typeface="Arial Unicode MS" pitchFamily="34" charset="-128"/>
              </a:rPr>
              <a:t>caso de que se supere alguno de los importes establecidos en el apartado 1 durante tres años consecutivos, la presente Directiva se aplicará a partir del cuarto año.3. </a:t>
            </a:r>
          </a:p>
          <a:p>
            <a:pPr algn="just">
              <a:spcBef>
                <a:spcPts val="1200"/>
              </a:spcBef>
              <a:defRPr/>
            </a:pPr>
            <a:r>
              <a:rPr lang="es-ES" sz="1400" dirty="0">
                <a:latin typeface="Arial Unicode MS" pitchFamily="34" charset="-128"/>
                <a:ea typeface="Arial Unicode MS" pitchFamily="34" charset="-128"/>
                <a:cs typeface="Arial Unicode MS" pitchFamily="34" charset="-128"/>
              </a:rPr>
              <a:t>3. No obstante lo dispuesto en el apartado 1, la presente Directiva se aplicará a todas las empresas de seguros que soliciten autorización para ejercer actividades de seguro y reaseguro cuyos ingresos anuales brutos por primas escritas o el bruto de las provisiones técnicas de los importes recuperables de los contratos de reaseguro y de las entidades con cometido especial se espera que en los cinco años siguientes excedan cualquiera de los importes establecidos en el apartado 1.4. </a:t>
            </a:r>
          </a:p>
          <a:p>
            <a:pPr algn="just">
              <a:spcBef>
                <a:spcPts val="1200"/>
              </a:spcBef>
              <a:defRPr/>
            </a:pPr>
            <a:r>
              <a:rPr lang="es-ES" sz="1400" dirty="0">
                <a:latin typeface="Arial Unicode MS" pitchFamily="34" charset="-128"/>
                <a:ea typeface="Arial Unicode MS" pitchFamily="34" charset="-128"/>
                <a:cs typeface="Arial Unicode MS" pitchFamily="34" charset="-128"/>
              </a:rPr>
              <a:t>4. La presente Directiva dejará de aplicarse a las empresas de seguros con respecto a las cuales las autoridades de supervisión hayan comprobado que cumplen todas las condiciones que figuran a continuación: </a:t>
            </a:r>
          </a:p>
          <a:p>
            <a:pPr marL="355600" algn="just">
              <a:spcBef>
                <a:spcPts val="1200"/>
              </a:spcBef>
              <a:defRPr/>
            </a:pPr>
            <a:r>
              <a:rPr lang="es-ES" sz="1400" dirty="0">
                <a:latin typeface="Arial Unicode MS" pitchFamily="34" charset="-128"/>
                <a:ea typeface="Arial Unicode MS" pitchFamily="34" charset="-128"/>
                <a:cs typeface="Arial Unicode MS" pitchFamily="34" charset="-128"/>
              </a:rPr>
              <a:t>a) durante los tres últimos años consecutivos no se ha superado ninguno de los límites establecidos en el apartado 1; y</a:t>
            </a:r>
          </a:p>
          <a:p>
            <a:pPr marL="355600" algn="just">
              <a:spcBef>
                <a:spcPts val="1200"/>
              </a:spcBef>
              <a:defRPr/>
            </a:pPr>
            <a:r>
              <a:rPr lang="es-ES" sz="1400" dirty="0">
                <a:latin typeface="Arial Unicode MS" pitchFamily="34" charset="-128"/>
                <a:ea typeface="Arial Unicode MS" pitchFamily="34" charset="-128"/>
                <a:cs typeface="Arial Unicode MS" pitchFamily="34" charset="-128"/>
              </a:rPr>
              <a:t>b) no se espera que en los próximos cinco años se supere ninguno de los importes establecidos en el apartado 1.</a:t>
            </a:r>
          </a:p>
          <a:p>
            <a:pPr algn="just">
              <a:spcBef>
                <a:spcPts val="1200"/>
              </a:spcBef>
              <a:defRPr/>
            </a:pPr>
            <a:r>
              <a:rPr lang="es-ES" sz="1400" dirty="0">
                <a:latin typeface="Arial Unicode MS" pitchFamily="34" charset="-128"/>
                <a:ea typeface="Arial Unicode MS" pitchFamily="34" charset="-128"/>
                <a:cs typeface="Arial Unicode MS" pitchFamily="34" charset="-128"/>
              </a:rPr>
              <a:t>El párrafo primero del presente artículo no se aplicará en tanto que la empresa de seguros interesada realice actividades de conformidad con los artículos 145 a 149.5. </a:t>
            </a:r>
          </a:p>
          <a:p>
            <a:pPr algn="just">
              <a:spcBef>
                <a:spcPts val="1200"/>
              </a:spcBef>
              <a:defRPr/>
            </a:pPr>
            <a:r>
              <a:rPr lang="es-ES" sz="1400" dirty="0">
                <a:latin typeface="Arial Unicode MS" pitchFamily="34" charset="-128"/>
                <a:ea typeface="Arial Unicode MS" pitchFamily="34" charset="-128"/>
                <a:cs typeface="Arial Unicode MS" pitchFamily="34" charset="-128"/>
              </a:rPr>
              <a:t>5. Lo dispuesto en los apartados 1 y 4 no impedirá que una empresa solicite una autorización, o siga conservándola, con arreglo a la presente Directiva</a:t>
            </a:r>
            <a:r>
              <a:rPr lang="es-ES" sz="1400" dirty="0" smtClean="0">
                <a:latin typeface="Arial Unicode MS" pitchFamily="34" charset="-128"/>
                <a:ea typeface="Arial Unicode MS" pitchFamily="34" charset="-128"/>
                <a:cs typeface="Arial Unicode MS" pitchFamily="34" charset="-128"/>
              </a:rPr>
              <a:t>.</a:t>
            </a:r>
            <a:endParaRPr lang="es-ES" sz="1400" dirty="0">
              <a:latin typeface="Arial Unicode MS" pitchFamily="34" charset="-128"/>
              <a:ea typeface="Arial Unicode MS" pitchFamily="34" charset="-128"/>
              <a:cs typeface="Arial Unicode MS" pitchFamily="34" charset="-128"/>
            </a:endParaRPr>
          </a:p>
        </p:txBody>
      </p:sp>
      <p:sp>
        <p:nvSpPr>
          <p:cNvPr id="4" name="1 Título"/>
          <p:cNvSpPr txBox="1">
            <a:spLocks/>
          </p:cNvSpPr>
          <p:nvPr/>
        </p:nvSpPr>
        <p:spPr>
          <a:xfrm>
            <a:off x="1357313" y="142852"/>
            <a:ext cx="6072207" cy="617538"/>
          </a:xfrm>
          <a:prstGeom prst="rect">
            <a:avLst/>
          </a:prstGeom>
          <a:ln>
            <a:noFill/>
          </a:ln>
        </p:spPr>
        <p:txBody>
          <a:bodyPr anchor="ctr">
            <a:normAutofit fontScale="97500"/>
          </a:bodyPr>
          <a:lstStyle/>
          <a:p>
            <a:pPr algn="ctr" fontAlgn="auto">
              <a:spcAft>
                <a:spcPts val="0"/>
              </a:spcAft>
              <a:defRPr/>
            </a:pPr>
            <a:r>
              <a:rPr lang="es-ES" sz="2400" b="1" u="sng" dirty="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Anexo. Entidades excluidas de Solvencia II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2 Rectángulo"/>
          <p:cNvSpPr>
            <a:spLocks noChangeArrowheads="1"/>
          </p:cNvSpPr>
          <p:nvPr/>
        </p:nvSpPr>
        <p:spPr bwMode="auto">
          <a:xfrm>
            <a:off x="857224" y="3068421"/>
            <a:ext cx="7358062" cy="646331"/>
          </a:xfrm>
          <a:prstGeom prst="rect">
            <a:avLst/>
          </a:prstGeom>
          <a:noFill/>
          <a:ln w="9525">
            <a:noFill/>
            <a:miter lim="800000"/>
            <a:headEnd/>
            <a:tailEnd/>
          </a:ln>
        </p:spPr>
        <p:txBody>
          <a:bodyPr>
            <a:spAutoFit/>
          </a:bodyPr>
          <a:lstStyle/>
          <a:p>
            <a:pPr algn="ctr">
              <a:spcBef>
                <a:spcPts val="1200"/>
              </a:spcBef>
              <a:defRPr/>
            </a:pPr>
            <a:r>
              <a:rPr lang="es-ES" sz="3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Gracias por su atención</a:t>
            </a:r>
            <a:endParaRPr lang="es-ES" sz="36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ChangeAspect="1" noChangeArrowheads="1"/>
          </p:cNvPicPr>
          <p:nvPr/>
        </p:nvPicPr>
        <p:blipFill>
          <a:blip r:embed="rId2"/>
          <a:srcRect l="7013" t="30020" r="18086" b="8858"/>
          <a:stretch>
            <a:fillRect/>
          </a:stretch>
        </p:blipFill>
        <p:spPr bwMode="auto">
          <a:xfrm>
            <a:off x="214282" y="928670"/>
            <a:ext cx="8520636" cy="5500726"/>
          </a:xfrm>
          <a:prstGeom prst="rect">
            <a:avLst/>
          </a:prstGeom>
          <a:noFill/>
          <a:ln w="9525">
            <a:noFill/>
            <a:miter lim="800000"/>
            <a:headEnd/>
            <a:tailEnd/>
          </a:ln>
          <a:effectLst/>
        </p:spPr>
      </p:pic>
      <p:sp>
        <p:nvSpPr>
          <p:cNvPr id="5" name="4 Elipse"/>
          <p:cNvSpPr/>
          <p:nvPr/>
        </p:nvSpPr>
        <p:spPr>
          <a:xfrm>
            <a:off x="5072066" y="1500174"/>
            <a:ext cx="1857388" cy="128588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6929454" y="1500174"/>
            <a:ext cx="1857388" cy="128588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1 Título"/>
          <p:cNvSpPr txBox="1">
            <a:spLocks/>
          </p:cNvSpPr>
          <p:nvPr/>
        </p:nvSpPr>
        <p:spPr>
          <a:xfrm>
            <a:off x="2286007" y="142852"/>
            <a:ext cx="4929199" cy="617537"/>
          </a:xfrm>
          <a:prstGeom prst="rect">
            <a:avLst/>
          </a:prstGeom>
          <a:ln>
            <a:noFill/>
          </a:ln>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4.d. SCR. Capacidad de absorción de pérdidas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1792290" y="1733551"/>
            <a:ext cx="5994420" cy="695316"/>
          </a:xfrm>
          <a:prstGeom prst="rect">
            <a:avLst/>
          </a:prstGeom>
        </p:spPr>
        <p:txBody>
          <a:bodyPr anchor="ctr"/>
          <a:lstStyle/>
          <a:p>
            <a:pPr algn="ctr">
              <a:buNone/>
            </a:pPr>
            <a:r>
              <a:rPr lang="es-ES" sz="2400" i="1" dirty="0" err="1" smtClean="0">
                <a:solidFill>
                  <a:srgbClr val="000000"/>
                </a:solidFill>
                <a:latin typeface="Arial Unicode MS" pitchFamily="34" charset="-128"/>
                <a:ea typeface="Arial Unicode MS" pitchFamily="34" charset="-128"/>
                <a:cs typeface="Arial Unicode MS" pitchFamily="34" charset="-128"/>
              </a:rPr>
              <a:t>Adj</a:t>
            </a:r>
            <a:r>
              <a:rPr lang="es-ES" sz="2400" i="1" baseline="-25000" dirty="0" err="1" smtClean="0">
                <a:solidFill>
                  <a:srgbClr val="000000"/>
                </a:solidFill>
                <a:latin typeface="Arial Unicode MS" pitchFamily="34" charset="-128"/>
                <a:ea typeface="Arial Unicode MS" pitchFamily="34" charset="-128"/>
                <a:cs typeface="Arial Unicode MS" pitchFamily="34" charset="-128"/>
              </a:rPr>
              <a:t>TP</a:t>
            </a:r>
            <a:r>
              <a:rPr lang="es-ES" sz="2400" dirty="0" smtClean="0">
                <a:solidFill>
                  <a:srgbClr val="000000"/>
                </a:solidFill>
                <a:latin typeface="Arial Unicode MS" pitchFamily="34" charset="-128"/>
                <a:ea typeface="Arial Unicode MS" pitchFamily="34" charset="-128"/>
                <a:cs typeface="Arial Unicode MS" pitchFamily="34" charset="-128"/>
              </a:rPr>
              <a:t> = -min ( </a:t>
            </a:r>
            <a:r>
              <a:rPr lang="es-ES" sz="2400" i="1" dirty="0" smtClean="0">
                <a:solidFill>
                  <a:srgbClr val="000000"/>
                </a:solidFill>
                <a:latin typeface="Arial Unicode MS" pitchFamily="34" charset="-128"/>
                <a:ea typeface="Arial Unicode MS" pitchFamily="34" charset="-128"/>
                <a:cs typeface="Arial Unicode MS" pitchFamily="34" charset="-128"/>
              </a:rPr>
              <a:t>BSCR</a:t>
            </a:r>
            <a:r>
              <a:rPr lang="es-ES" sz="2400" dirty="0" smtClean="0">
                <a:solidFill>
                  <a:srgbClr val="000000"/>
                </a:solidFill>
                <a:latin typeface="Arial Unicode MS" pitchFamily="34" charset="-128"/>
                <a:ea typeface="Arial Unicode MS" pitchFamily="34" charset="-128"/>
                <a:cs typeface="Arial Unicode MS" pitchFamily="34" charset="-128"/>
              </a:rPr>
              <a:t>  - </a:t>
            </a:r>
            <a:r>
              <a:rPr lang="es-ES" sz="2400" i="1" dirty="0" err="1" smtClean="0">
                <a:solidFill>
                  <a:srgbClr val="000000"/>
                </a:solidFill>
                <a:latin typeface="Arial Unicode MS" pitchFamily="34" charset="-128"/>
                <a:ea typeface="Arial Unicode MS" pitchFamily="34" charset="-128"/>
                <a:cs typeface="Arial Unicode MS" pitchFamily="34" charset="-128"/>
              </a:rPr>
              <a:t>nBSCR</a:t>
            </a:r>
            <a:r>
              <a:rPr lang="es-ES" sz="2400" i="1" dirty="0" smtClean="0">
                <a:solidFill>
                  <a:srgbClr val="000000"/>
                </a:solidFill>
                <a:latin typeface="Arial Unicode MS" pitchFamily="34" charset="-128"/>
                <a:ea typeface="Arial Unicode MS" pitchFamily="34" charset="-128"/>
                <a:cs typeface="Arial Unicode MS" pitchFamily="34" charset="-128"/>
              </a:rPr>
              <a:t> </a:t>
            </a:r>
            <a:r>
              <a:rPr lang="es-ES" sz="2400" dirty="0" smtClean="0">
                <a:solidFill>
                  <a:srgbClr val="000000"/>
                </a:solidFill>
                <a:latin typeface="Arial Unicode MS" pitchFamily="34" charset="-128"/>
                <a:ea typeface="Arial Unicode MS" pitchFamily="34" charset="-128"/>
                <a:cs typeface="Arial Unicode MS" pitchFamily="34" charset="-128"/>
              </a:rPr>
              <a:t>; </a:t>
            </a:r>
            <a:r>
              <a:rPr lang="es-ES" sz="2400" i="1" dirty="0" smtClean="0">
                <a:solidFill>
                  <a:srgbClr val="000000"/>
                </a:solidFill>
                <a:latin typeface="Arial Unicode MS" pitchFamily="34" charset="-128"/>
                <a:ea typeface="Arial Unicode MS" pitchFamily="34" charset="-128"/>
                <a:cs typeface="Arial Unicode MS" pitchFamily="34" charset="-128"/>
              </a:rPr>
              <a:t>FDB </a:t>
            </a:r>
            <a:r>
              <a:rPr lang="es-ES" sz="2400" dirty="0" smtClean="0">
                <a:solidFill>
                  <a:srgbClr val="000000"/>
                </a:solidFill>
                <a:latin typeface="Arial Unicode MS" pitchFamily="34" charset="-128"/>
                <a:ea typeface="Arial Unicode MS" pitchFamily="34" charset="-128"/>
                <a:cs typeface="Arial Unicode MS" pitchFamily="34" charset="-128"/>
              </a:rPr>
              <a:t>)</a:t>
            </a:r>
            <a:endParaRPr lang="es-ES" sz="2400" dirty="0"/>
          </a:p>
        </p:txBody>
      </p:sp>
      <p:sp>
        <p:nvSpPr>
          <p:cNvPr id="5" name="1 Título"/>
          <p:cNvSpPr txBox="1">
            <a:spLocks/>
          </p:cNvSpPr>
          <p:nvPr/>
        </p:nvSpPr>
        <p:spPr>
          <a:xfrm>
            <a:off x="928662" y="-71462"/>
            <a:ext cx="6764333"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4.e.1. SCR. Capacidad de absorción de pérdidas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las provisiones técnicas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
        <p:nvSpPr>
          <p:cNvPr id="6" name="5 Rectángulo"/>
          <p:cNvSpPr/>
          <p:nvPr/>
        </p:nvSpPr>
        <p:spPr>
          <a:xfrm>
            <a:off x="1142976" y="3177130"/>
            <a:ext cx="2643206" cy="1323439"/>
          </a:xfrm>
          <a:prstGeom prst="rect">
            <a:avLst/>
          </a:prstGeom>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Cálculo bruto: Se supone que el estrés aplicado </a:t>
            </a:r>
            <a:r>
              <a:rPr lang="es-ES" sz="1600" u="sng" dirty="0" smtClean="0">
                <a:latin typeface="Arial Unicode MS" pitchFamily="34" charset="-128"/>
                <a:ea typeface="Arial Unicode MS" pitchFamily="34" charset="-128"/>
                <a:cs typeface="Arial Unicode MS" pitchFamily="34" charset="-128"/>
              </a:rPr>
              <a:t>para cada módulo/sub-módulo </a:t>
            </a:r>
            <a:r>
              <a:rPr lang="es-ES" sz="1600" dirty="0" smtClean="0">
                <a:latin typeface="Arial Unicode MS" pitchFamily="34" charset="-128"/>
                <a:ea typeface="Arial Unicode MS" pitchFamily="34" charset="-128"/>
                <a:cs typeface="Arial Unicode MS" pitchFamily="34" charset="-128"/>
              </a:rPr>
              <a:t>no altera la PB futura discrecional</a:t>
            </a:r>
            <a:endParaRPr lang="es-ES" sz="1600" dirty="0"/>
          </a:p>
        </p:txBody>
      </p:sp>
      <p:sp>
        <p:nvSpPr>
          <p:cNvPr id="8" name="7 Rectángulo"/>
          <p:cNvSpPr/>
          <p:nvPr/>
        </p:nvSpPr>
        <p:spPr>
          <a:xfrm>
            <a:off x="4071934" y="5000635"/>
            <a:ext cx="2643206" cy="1323439"/>
          </a:xfrm>
          <a:prstGeom prst="rect">
            <a:avLst/>
          </a:prstGeom>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Cálculo neto: Se supone que el estrés aplicado </a:t>
            </a:r>
            <a:r>
              <a:rPr lang="es-ES" sz="1600" u="sng" dirty="0" smtClean="0">
                <a:latin typeface="Arial Unicode MS" pitchFamily="34" charset="-128"/>
                <a:ea typeface="Arial Unicode MS" pitchFamily="34" charset="-128"/>
                <a:cs typeface="Arial Unicode MS" pitchFamily="34" charset="-128"/>
              </a:rPr>
              <a:t>para cada módulo/sub-módulo </a:t>
            </a:r>
            <a:r>
              <a:rPr lang="es-ES" sz="1600" dirty="0" smtClean="0">
                <a:latin typeface="Arial Unicode MS" pitchFamily="34" charset="-128"/>
                <a:ea typeface="Arial Unicode MS" pitchFamily="34" charset="-128"/>
                <a:cs typeface="Arial Unicode MS" pitchFamily="34" charset="-128"/>
              </a:rPr>
              <a:t>modifica la PB futura discrecional</a:t>
            </a:r>
            <a:endParaRPr lang="es-ES" sz="1600" dirty="0"/>
          </a:p>
        </p:txBody>
      </p:sp>
      <p:sp>
        <p:nvSpPr>
          <p:cNvPr id="9" name="8 Rectángulo"/>
          <p:cNvSpPr/>
          <p:nvPr/>
        </p:nvSpPr>
        <p:spPr>
          <a:xfrm>
            <a:off x="5929322" y="3286123"/>
            <a:ext cx="2928958" cy="830997"/>
          </a:xfrm>
          <a:prstGeom prst="rect">
            <a:avLst/>
          </a:prstGeom>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Participación en beneficios futura con capacidad para  absorber pérdidas</a:t>
            </a:r>
            <a:endParaRPr lang="es-ES" sz="1600" dirty="0"/>
          </a:p>
        </p:txBody>
      </p:sp>
      <p:cxnSp>
        <p:nvCxnSpPr>
          <p:cNvPr id="10" name="9 Conector recto de flecha"/>
          <p:cNvCxnSpPr/>
          <p:nvPr/>
        </p:nvCxnSpPr>
        <p:spPr>
          <a:xfrm rot="10800000" flipV="1">
            <a:off x="3500430" y="2285991"/>
            <a:ext cx="1000132" cy="78581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5400000">
            <a:off x="4036214" y="3178967"/>
            <a:ext cx="2571768" cy="92869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16200000" flipH="1">
            <a:off x="6679420" y="2607461"/>
            <a:ext cx="857256" cy="35719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16 Rectángulo"/>
          <p:cNvSpPr/>
          <p:nvPr/>
        </p:nvSpPr>
        <p:spPr>
          <a:xfrm>
            <a:off x="1285852" y="1357298"/>
            <a:ext cx="7500990" cy="338554"/>
          </a:xfrm>
          <a:prstGeom prst="rect">
            <a:avLst/>
          </a:prstGeom>
          <a:ln>
            <a:noFill/>
          </a:ln>
        </p:spPr>
        <p:txBody>
          <a:bodyPr wrap="square">
            <a:spAutoFit/>
          </a:bodyPr>
          <a:lstStyle/>
          <a:p>
            <a:pPr>
              <a:defRPr/>
            </a:pPr>
            <a:r>
              <a:rPr lang="es-ES" sz="1600" dirty="0" smtClean="0">
                <a:latin typeface="Arial Unicode MS" pitchFamily="34" charset="-128"/>
                <a:ea typeface="Arial Unicode MS" pitchFamily="34" charset="-128"/>
                <a:cs typeface="Arial Unicode MS" pitchFamily="34" charset="-128"/>
              </a:rPr>
              <a:t>Se aplica a los riesgos en los que el SCR se calcula por el método de escenarios</a:t>
            </a:r>
            <a:endParaRPr lang="es-ES" sz="1600" dirty="0"/>
          </a:p>
        </p:txBody>
      </p:sp>
      <p:sp>
        <p:nvSpPr>
          <p:cNvPr id="20" name="19 Rectángulo"/>
          <p:cNvSpPr/>
          <p:nvPr/>
        </p:nvSpPr>
        <p:spPr>
          <a:xfrm>
            <a:off x="1071538" y="4572007"/>
            <a:ext cx="2714644" cy="954107"/>
          </a:xfrm>
          <a:prstGeom prst="rect">
            <a:avLst/>
          </a:prstGeom>
        </p:spPr>
        <p:txBody>
          <a:bodyPr wrap="square">
            <a:spAutoFit/>
          </a:bodyPr>
          <a:lstStyle/>
          <a:p>
            <a:pPr algn="ctr">
              <a:defRPr/>
            </a:pPr>
            <a:r>
              <a:rPr lang="es-ES" sz="1400" i="1" dirty="0" err="1" smtClean="0">
                <a:latin typeface="Arial Unicode MS" pitchFamily="34" charset="-128"/>
                <a:ea typeface="Arial Unicode MS" pitchFamily="34" charset="-128"/>
                <a:cs typeface="Arial Unicode MS" pitchFamily="34" charset="-128"/>
              </a:rPr>
              <a:t>SCR_módulo_x</a:t>
            </a:r>
            <a:r>
              <a:rPr lang="es-ES" sz="1400" i="1" dirty="0" smtClean="0">
                <a:latin typeface="Arial Unicode MS" pitchFamily="34" charset="-128"/>
                <a:ea typeface="Arial Unicode MS" pitchFamily="34" charset="-128"/>
                <a:cs typeface="Arial Unicode MS" pitchFamily="34" charset="-128"/>
              </a:rPr>
              <a:t> = </a:t>
            </a:r>
          </a:p>
          <a:p>
            <a:pPr algn="ctr">
              <a:defRPr/>
            </a:pPr>
            <a:r>
              <a:rPr lang="es-ES" sz="1400" i="1" dirty="0" smtClean="0">
                <a:latin typeface="Arial Unicode MS" pitchFamily="34" charset="-128"/>
                <a:ea typeface="Arial Unicode MS" pitchFamily="34" charset="-128"/>
                <a:cs typeface="Arial Unicode MS" pitchFamily="34" charset="-128"/>
              </a:rPr>
              <a:t>Estrés activo – Estrés pasivos</a:t>
            </a:r>
          </a:p>
          <a:p>
            <a:pPr algn="ctr">
              <a:defRPr/>
            </a:pPr>
            <a:r>
              <a:rPr lang="es-ES" sz="1400" i="1" dirty="0" smtClean="0">
                <a:latin typeface="Arial Unicode MS" pitchFamily="34" charset="-128"/>
                <a:ea typeface="Arial Unicode MS" pitchFamily="34" charset="-128"/>
                <a:cs typeface="Arial Unicode MS" pitchFamily="34" charset="-128"/>
              </a:rPr>
              <a:t>NO variando la PB futura discrecional</a:t>
            </a:r>
            <a:endParaRPr lang="es-ES" sz="1400" i="1" dirty="0"/>
          </a:p>
        </p:txBody>
      </p:sp>
      <p:sp>
        <p:nvSpPr>
          <p:cNvPr id="21" name="20 Rectángulo"/>
          <p:cNvSpPr/>
          <p:nvPr/>
        </p:nvSpPr>
        <p:spPr>
          <a:xfrm>
            <a:off x="6715140" y="5072073"/>
            <a:ext cx="2286016" cy="1169551"/>
          </a:xfrm>
          <a:prstGeom prst="rect">
            <a:avLst/>
          </a:prstGeom>
        </p:spPr>
        <p:txBody>
          <a:bodyPr wrap="square">
            <a:spAutoFit/>
          </a:bodyPr>
          <a:lstStyle/>
          <a:p>
            <a:pPr algn="ctr">
              <a:defRPr/>
            </a:pPr>
            <a:r>
              <a:rPr lang="es-ES" sz="1400" i="1" dirty="0" err="1" smtClean="0">
                <a:latin typeface="Arial Unicode MS" pitchFamily="34" charset="-128"/>
                <a:ea typeface="Arial Unicode MS" pitchFamily="34" charset="-128"/>
                <a:cs typeface="Arial Unicode MS" pitchFamily="34" charset="-128"/>
              </a:rPr>
              <a:t>SCR_módulo_x</a:t>
            </a:r>
            <a:r>
              <a:rPr lang="es-ES" sz="1400" i="1" dirty="0" smtClean="0">
                <a:latin typeface="Arial Unicode MS" pitchFamily="34" charset="-128"/>
                <a:ea typeface="Arial Unicode MS" pitchFamily="34" charset="-128"/>
                <a:cs typeface="Arial Unicode MS" pitchFamily="34" charset="-128"/>
              </a:rPr>
              <a:t> = </a:t>
            </a:r>
          </a:p>
          <a:p>
            <a:pPr algn="ctr">
              <a:defRPr/>
            </a:pPr>
            <a:r>
              <a:rPr lang="es-ES" sz="1400" i="1" dirty="0" smtClean="0">
                <a:latin typeface="Arial Unicode MS" pitchFamily="34" charset="-128"/>
                <a:ea typeface="Arial Unicode MS" pitchFamily="34" charset="-128"/>
                <a:cs typeface="Arial Unicode MS" pitchFamily="34" charset="-128"/>
              </a:rPr>
              <a:t>Estrés activo – </a:t>
            </a:r>
          </a:p>
          <a:p>
            <a:pPr algn="ctr">
              <a:defRPr/>
            </a:pPr>
            <a:r>
              <a:rPr lang="es-ES" sz="1400" i="1" dirty="0" smtClean="0">
                <a:latin typeface="Arial Unicode MS" pitchFamily="34" charset="-128"/>
                <a:ea typeface="Arial Unicode MS" pitchFamily="34" charset="-128"/>
                <a:cs typeface="Arial Unicode MS" pitchFamily="34" charset="-128"/>
              </a:rPr>
              <a:t>Estrés pasivos –</a:t>
            </a:r>
          </a:p>
          <a:p>
            <a:pPr algn="ctr">
              <a:defRPr/>
            </a:pPr>
            <a:r>
              <a:rPr lang="es-ES" sz="1400" i="1" dirty="0" smtClean="0">
                <a:solidFill>
                  <a:srgbClr val="C00000"/>
                </a:solidFill>
                <a:latin typeface="Arial Unicode MS" pitchFamily="34" charset="-128"/>
                <a:ea typeface="Arial Unicode MS" pitchFamily="34" charset="-128"/>
                <a:cs typeface="Arial Unicode MS" pitchFamily="34" charset="-128"/>
              </a:rPr>
              <a:t>Reducción  de la PB futura discrecional</a:t>
            </a:r>
            <a:endParaRPr lang="es-ES" sz="1400"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1000"/>
                                        <p:tgtEl>
                                          <p:spTgt spid="6"/>
                                        </p:tgtEl>
                                      </p:cBhvr>
                                    </p:animEffect>
                                  </p:childTnLst>
                                </p:cTn>
                              </p:par>
                            </p:childTnLst>
                          </p:cTn>
                        </p:par>
                        <p:par>
                          <p:cTn id="12" fill="hold">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amond(in)">
                                      <p:cBhvr>
                                        <p:cTn id="15" dur="10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1000"/>
                                        <p:tgtEl>
                                          <p:spTgt spid="12"/>
                                        </p:tgtEl>
                                      </p:cBhvr>
                                    </p:animEffect>
                                  </p:childTnLst>
                                </p:cTn>
                              </p:par>
                            </p:childTnLst>
                          </p:cTn>
                        </p:par>
                        <p:par>
                          <p:cTn id="21" fill="hold">
                            <p:stCondLst>
                              <p:cond delay="1000"/>
                            </p:stCondLst>
                            <p:childTnLst>
                              <p:par>
                                <p:cTn id="22" presetID="55"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strVal val="#ppt_w*0.70"/>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Effect transition="in" filter="fade">
                                      <p:cBhvr>
                                        <p:cTn id="26" dur="1000"/>
                                        <p:tgtEl>
                                          <p:spTgt spid="8"/>
                                        </p:tgtEl>
                                      </p:cBhvr>
                                    </p:animEffect>
                                  </p:childTnLst>
                                </p:cTn>
                              </p:par>
                            </p:childTnLst>
                          </p:cTn>
                        </p:par>
                        <p:par>
                          <p:cTn id="27" fill="hold">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dissolve">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up)">
                                      <p:cBhvr>
                                        <p:cTn id="35" dur="1000"/>
                                        <p:tgtEl>
                                          <p:spTgt spid="14"/>
                                        </p:tgtEl>
                                      </p:cBhvr>
                                    </p:animEffect>
                                  </p:childTnLst>
                                </p:cTn>
                              </p:par>
                            </p:childTnLst>
                          </p:cTn>
                        </p:par>
                        <p:par>
                          <p:cTn id="36" fill="hold">
                            <p:stCondLst>
                              <p:cond delay="1000"/>
                            </p:stCondLst>
                            <p:childTnLst>
                              <p:par>
                                <p:cTn id="37" presetID="13" presetClass="entr" presetSubtype="16"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plus(in)">
                                      <p:cBhvr>
                                        <p:cTn id="3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1792290" y="1804989"/>
            <a:ext cx="5994420" cy="695316"/>
          </a:xfrm>
          <a:prstGeom prst="rect">
            <a:avLst/>
          </a:prstGeom>
        </p:spPr>
        <p:txBody>
          <a:bodyPr anchor="ctr"/>
          <a:lstStyle/>
          <a:p>
            <a:pPr algn="ctr">
              <a:buNone/>
            </a:pPr>
            <a:r>
              <a:rPr lang="es-ES" sz="2400" i="1" dirty="0" err="1" smtClean="0">
                <a:solidFill>
                  <a:srgbClr val="000000"/>
                </a:solidFill>
                <a:latin typeface="Arial Unicode MS" pitchFamily="34" charset="-128"/>
                <a:ea typeface="Arial Unicode MS" pitchFamily="34" charset="-128"/>
                <a:cs typeface="Arial Unicode MS" pitchFamily="34" charset="-128"/>
              </a:rPr>
              <a:t>Adj</a:t>
            </a:r>
            <a:r>
              <a:rPr lang="es-ES" sz="2400" i="1" baseline="-25000" dirty="0" err="1" smtClean="0">
                <a:solidFill>
                  <a:srgbClr val="000000"/>
                </a:solidFill>
                <a:latin typeface="Arial Unicode MS" pitchFamily="34" charset="-128"/>
                <a:ea typeface="Arial Unicode MS" pitchFamily="34" charset="-128"/>
                <a:cs typeface="Arial Unicode MS" pitchFamily="34" charset="-128"/>
              </a:rPr>
              <a:t>TP</a:t>
            </a:r>
            <a:r>
              <a:rPr lang="es-ES" sz="2400" dirty="0" smtClean="0">
                <a:solidFill>
                  <a:srgbClr val="000000"/>
                </a:solidFill>
                <a:latin typeface="Arial Unicode MS" pitchFamily="34" charset="-128"/>
                <a:ea typeface="Arial Unicode MS" pitchFamily="34" charset="-128"/>
                <a:cs typeface="Arial Unicode MS" pitchFamily="34" charset="-128"/>
              </a:rPr>
              <a:t> = -min ( </a:t>
            </a:r>
            <a:r>
              <a:rPr lang="es-ES" sz="2400" i="1" dirty="0" smtClean="0">
                <a:solidFill>
                  <a:srgbClr val="000000"/>
                </a:solidFill>
                <a:latin typeface="Arial Unicode MS" pitchFamily="34" charset="-128"/>
                <a:ea typeface="Arial Unicode MS" pitchFamily="34" charset="-128"/>
                <a:cs typeface="Arial Unicode MS" pitchFamily="34" charset="-128"/>
              </a:rPr>
              <a:t>BSCR</a:t>
            </a:r>
            <a:r>
              <a:rPr lang="es-ES" sz="2400" dirty="0" smtClean="0">
                <a:solidFill>
                  <a:srgbClr val="000000"/>
                </a:solidFill>
                <a:latin typeface="Arial Unicode MS" pitchFamily="34" charset="-128"/>
                <a:ea typeface="Arial Unicode MS" pitchFamily="34" charset="-128"/>
                <a:cs typeface="Arial Unicode MS" pitchFamily="34" charset="-128"/>
              </a:rPr>
              <a:t>  - </a:t>
            </a:r>
            <a:r>
              <a:rPr lang="es-ES" sz="2400" i="1" dirty="0" err="1" smtClean="0">
                <a:solidFill>
                  <a:srgbClr val="000000"/>
                </a:solidFill>
                <a:latin typeface="Arial Unicode MS" pitchFamily="34" charset="-128"/>
                <a:ea typeface="Arial Unicode MS" pitchFamily="34" charset="-128"/>
                <a:cs typeface="Arial Unicode MS" pitchFamily="34" charset="-128"/>
              </a:rPr>
              <a:t>nBSCR</a:t>
            </a:r>
            <a:r>
              <a:rPr lang="es-ES" sz="2400" i="1" dirty="0" smtClean="0">
                <a:solidFill>
                  <a:srgbClr val="000000"/>
                </a:solidFill>
                <a:latin typeface="Arial Unicode MS" pitchFamily="34" charset="-128"/>
                <a:ea typeface="Arial Unicode MS" pitchFamily="34" charset="-128"/>
                <a:cs typeface="Arial Unicode MS" pitchFamily="34" charset="-128"/>
              </a:rPr>
              <a:t> </a:t>
            </a:r>
            <a:r>
              <a:rPr lang="es-ES" sz="2400" dirty="0" smtClean="0">
                <a:solidFill>
                  <a:srgbClr val="000000"/>
                </a:solidFill>
                <a:latin typeface="Arial Unicode MS" pitchFamily="34" charset="-128"/>
                <a:ea typeface="Arial Unicode MS" pitchFamily="34" charset="-128"/>
                <a:cs typeface="Arial Unicode MS" pitchFamily="34" charset="-128"/>
              </a:rPr>
              <a:t>; </a:t>
            </a:r>
            <a:r>
              <a:rPr lang="es-ES" sz="2400" i="1" dirty="0" smtClean="0">
                <a:solidFill>
                  <a:srgbClr val="000000"/>
                </a:solidFill>
                <a:latin typeface="Arial Unicode MS" pitchFamily="34" charset="-128"/>
                <a:ea typeface="Arial Unicode MS" pitchFamily="34" charset="-128"/>
                <a:cs typeface="Arial Unicode MS" pitchFamily="34" charset="-128"/>
              </a:rPr>
              <a:t>FDB </a:t>
            </a:r>
            <a:r>
              <a:rPr lang="es-ES" sz="2400" dirty="0" smtClean="0">
                <a:solidFill>
                  <a:srgbClr val="000000"/>
                </a:solidFill>
                <a:latin typeface="Arial Unicode MS" pitchFamily="34" charset="-128"/>
                <a:ea typeface="Arial Unicode MS" pitchFamily="34" charset="-128"/>
                <a:cs typeface="Arial Unicode MS" pitchFamily="34" charset="-128"/>
              </a:rPr>
              <a:t>)</a:t>
            </a:r>
            <a:endParaRPr lang="es-ES" sz="2400" dirty="0"/>
          </a:p>
        </p:txBody>
      </p:sp>
      <p:sp>
        <p:nvSpPr>
          <p:cNvPr id="6" name="5 Rectángulo"/>
          <p:cNvSpPr/>
          <p:nvPr/>
        </p:nvSpPr>
        <p:spPr>
          <a:xfrm>
            <a:off x="2857488" y="3415728"/>
            <a:ext cx="4429156" cy="584775"/>
          </a:xfrm>
          <a:prstGeom prst="rect">
            <a:avLst/>
          </a:prstGeom>
          <a:ln>
            <a:solidFill>
              <a:schemeClr val="tx1"/>
            </a:solidFill>
            <a:prstDash val="sysDash"/>
          </a:ln>
        </p:spPr>
        <p:txBody>
          <a:bodyPr wrap="square">
            <a:spAutoFit/>
          </a:bodyPr>
          <a:lstStyle/>
          <a:p>
            <a:pPr algn="ctr">
              <a:defRPr/>
            </a:pPr>
            <a:r>
              <a:rPr lang="es-ES" sz="1600" dirty="0" smtClean="0">
                <a:latin typeface="Arial Unicode MS" pitchFamily="34" charset="-128"/>
                <a:ea typeface="Arial Unicode MS" pitchFamily="34" charset="-128"/>
                <a:cs typeface="Arial Unicode MS" pitchFamily="34" charset="-128"/>
              </a:rPr>
              <a:t>Comparación del SCR bruto con el SCR neto en caso de escenarios bidireccionales</a:t>
            </a:r>
            <a:endParaRPr lang="es-ES" sz="1600" dirty="0"/>
          </a:p>
        </p:txBody>
      </p:sp>
      <p:cxnSp>
        <p:nvCxnSpPr>
          <p:cNvPr id="10" name="9 Conector recto de flecha"/>
          <p:cNvCxnSpPr/>
          <p:nvPr/>
        </p:nvCxnSpPr>
        <p:spPr>
          <a:xfrm rot="16200000" flipH="1">
            <a:off x="4357686" y="2500305"/>
            <a:ext cx="928694" cy="64294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5400000">
            <a:off x="5072066" y="2500305"/>
            <a:ext cx="857256" cy="71438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16 Rectángulo"/>
          <p:cNvSpPr/>
          <p:nvPr/>
        </p:nvSpPr>
        <p:spPr>
          <a:xfrm>
            <a:off x="1285852" y="1428736"/>
            <a:ext cx="7500990" cy="338554"/>
          </a:xfrm>
          <a:prstGeom prst="rect">
            <a:avLst/>
          </a:prstGeom>
          <a:ln>
            <a:noFill/>
          </a:ln>
        </p:spPr>
        <p:txBody>
          <a:bodyPr wrap="square">
            <a:spAutoFit/>
          </a:bodyPr>
          <a:lstStyle/>
          <a:p>
            <a:pPr>
              <a:defRPr/>
            </a:pPr>
            <a:r>
              <a:rPr lang="es-ES" sz="1600" dirty="0" smtClean="0">
                <a:latin typeface="Arial Unicode MS" pitchFamily="34" charset="-128"/>
                <a:ea typeface="Arial Unicode MS" pitchFamily="34" charset="-128"/>
                <a:cs typeface="Arial Unicode MS" pitchFamily="34" charset="-128"/>
              </a:rPr>
              <a:t>Se aplica a los riesgos en los que el SCR se calcula por el método de escenarios</a:t>
            </a:r>
            <a:endParaRPr lang="es-ES" sz="1600" dirty="0"/>
          </a:p>
        </p:txBody>
      </p:sp>
      <p:sp>
        <p:nvSpPr>
          <p:cNvPr id="20" name="19 Rectángulo"/>
          <p:cNvSpPr/>
          <p:nvPr/>
        </p:nvSpPr>
        <p:spPr>
          <a:xfrm>
            <a:off x="500034" y="4643445"/>
            <a:ext cx="2714644" cy="954107"/>
          </a:xfrm>
          <a:prstGeom prst="rect">
            <a:avLst/>
          </a:prstGeom>
        </p:spPr>
        <p:txBody>
          <a:bodyPr wrap="square">
            <a:spAutoFit/>
          </a:bodyPr>
          <a:lstStyle/>
          <a:p>
            <a:pPr algn="ctr">
              <a:defRPr/>
            </a:pPr>
            <a:r>
              <a:rPr lang="es-ES" sz="1400" b="1" i="1" dirty="0" smtClean="0">
                <a:latin typeface="Arial Unicode MS" pitchFamily="34" charset="-128"/>
                <a:ea typeface="Arial Unicode MS" pitchFamily="34" charset="-128"/>
                <a:cs typeface="Arial Unicode MS" pitchFamily="34" charset="-128"/>
              </a:rPr>
              <a:t>Sub-modulo de tipos de interés </a:t>
            </a:r>
            <a:r>
              <a:rPr lang="es-ES" sz="1400" i="1" dirty="0" smtClean="0">
                <a:latin typeface="Arial Unicode MS" pitchFamily="34" charset="-128"/>
                <a:ea typeface="Arial Unicode MS" pitchFamily="34" charset="-128"/>
                <a:cs typeface="Arial Unicode MS" pitchFamily="34" charset="-128"/>
              </a:rPr>
              <a:t>Escenario que para el </a:t>
            </a:r>
            <a:r>
              <a:rPr lang="es-ES" sz="1400" i="1" u="sng" dirty="0" smtClean="0">
                <a:latin typeface="Arial Unicode MS" pitchFamily="34" charset="-128"/>
                <a:ea typeface="Arial Unicode MS" pitchFamily="34" charset="-128"/>
                <a:cs typeface="Arial Unicode MS" pitchFamily="34" charset="-128"/>
              </a:rPr>
              <a:t>conjunto</a:t>
            </a:r>
            <a:r>
              <a:rPr lang="es-ES" sz="1400" i="1" dirty="0" smtClean="0">
                <a:latin typeface="Arial Unicode MS" pitchFamily="34" charset="-128"/>
                <a:ea typeface="Arial Unicode MS" pitchFamily="34" charset="-128"/>
                <a:cs typeface="Arial Unicode MS" pitchFamily="34" charset="-128"/>
              </a:rPr>
              <a:t> del sub-módulo genere el mayor SCR neto</a:t>
            </a:r>
            <a:endParaRPr lang="es-ES" sz="1400" i="1" dirty="0"/>
          </a:p>
        </p:txBody>
      </p:sp>
      <p:sp>
        <p:nvSpPr>
          <p:cNvPr id="25" name="24 Rectángulo"/>
          <p:cNvSpPr/>
          <p:nvPr/>
        </p:nvSpPr>
        <p:spPr>
          <a:xfrm>
            <a:off x="3786182" y="4643445"/>
            <a:ext cx="2214578" cy="954107"/>
          </a:xfrm>
          <a:prstGeom prst="rect">
            <a:avLst/>
          </a:prstGeom>
        </p:spPr>
        <p:txBody>
          <a:bodyPr wrap="square">
            <a:spAutoFit/>
          </a:bodyPr>
          <a:lstStyle/>
          <a:p>
            <a:pPr algn="ctr">
              <a:defRPr/>
            </a:pPr>
            <a:r>
              <a:rPr lang="es-ES" sz="1400" b="1" i="1" dirty="0" smtClean="0">
                <a:latin typeface="Arial Unicode MS" pitchFamily="34" charset="-128"/>
                <a:ea typeface="Arial Unicode MS" pitchFamily="34" charset="-128"/>
                <a:cs typeface="Arial Unicode MS" pitchFamily="34" charset="-128"/>
              </a:rPr>
              <a:t>Sub-modulo de divisas </a:t>
            </a:r>
            <a:r>
              <a:rPr lang="es-ES" sz="1400" i="1" dirty="0" smtClean="0">
                <a:latin typeface="Arial Unicode MS" pitchFamily="34" charset="-128"/>
                <a:ea typeface="Arial Unicode MS" pitchFamily="34" charset="-128"/>
                <a:cs typeface="Arial Unicode MS" pitchFamily="34" charset="-128"/>
              </a:rPr>
              <a:t>Escenarios que para </a:t>
            </a:r>
            <a:r>
              <a:rPr lang="es-ES" sz="1400" i="1" u="sng" dirty="0" smtClean="0">
                <a:latin typeface="Arial Unicode MS" pitchFamily="34" charset="-128"/>
                <a:ea typeface="Arial Unicode MS" pitchFamily="34" charset="-128"/>
                <a:cs typeface="Arial Unicode MS" pitchFamily="34" charset="-128"/>
              </a:rPr>
              <a:t>cada divisa</a:t>
            </a:r>
            <a:r>
              <a:rPr lang="es-ES" sz="1400" i="1" dirty="0" smtClean="0">
                <a:latin typeface="Arial Unicode MS" pitchFamily="34" charset="-128"/>
                <a:ea typeface="Arial Unicode MS" pitchFamily="34" charset="-128"/>
                <a:cs typeface="Arial Unicode MS" pitchFamily="34" charset="-128"/>
              </a:rPr>
              <a:t> genere e el mayor SCR neto</a:t>
            </a:r>
            <a:endParaRPr lang="es-ES" sz="1400" i="1" dirty="0"/>
          </a:p>
        </p:txBody>
      </p:sp>
      <p:sp>
        <p:nvSpPr>
          <p:cNvPr id="26" name="25 Rectángulo"/>
          <p:cNvSpPr/>
          <p:nvPr/>
        </p:nvSpPr>
        <p:spPr>
          <a:xfrm>
            <a:off x="6286512" y="4643445"/>
            <a:ext cx="2714644" cy="1169551"/>
          </a:xfrm>
          <a:prstGeom prst="rect">
            <a:avLst/>
          </a:prstGeom>
        </p:spPr>
        <p:txBody>
          <a:bodyPr wrap="square">
            <a:spAutoFit/>
          </a:bodyPr>
          <a:lstStyle/>
          <a:p>
            <a:pPr algn="ctr">
              <a:defRPr/>
            </a:pPr>
            <a:r>
              <a:rPr lang="es-ES" sz="1400" b="1" i="1" dirty="0" smtClean="0">
                <a:latin typeface="Arial Unicode MS" pitchFamily="34" charset="-128"/>
                <a:ea typeface="Arial Unicode MS" pitchFamily="34" charset="-128"/>
                <a:cs typeface="Arial Unicode MS" pitchFamily="34" charset="-128"/>
              </a:rPr>
              <a:t>Sub-modulo de  diferenciales. Derivados de crédito </a:t>
            </a:r>
          </a:p>
          <a:p>
            <a:pPr algn="ctr">
              <a:defRPr/>
            </a:pPr>
            <a:r>
              <a:rPr lang="es-ES" sz="1400" i="1" dirty="0" smtClean="0">
                <a:latin typeface="Arial Unicode MS" pitchFamily="34" charset="-128"/>
                <a:ea typeface="Arial Unicode MS" pitchFamily="34" charset="-128"/>
                <a:cs typeface="Arial Unicode MS" pitchFamily="34" charset="-128"/>
              </a:rPr>
              <a:t>Escenario que para estos activos (</a:t>
            </a:r>
            <a:r>
              <a:rPr lang="es-ES" sz="1400" i="1" dirty="0" err="1" smtClean="0">
                <a:latin typeface="Arial Unicode MS" pitchFamily="34" charset="-128"/>
                <a:ea typeface="Arial Unicode MS" pitchFamily="34" charset="-128"/>
                <a:cs typeface="Arial Unicode MS" pitchFamily="34" charset="-128"/>
              </a:rPr>
              <a:t>cds</a:t>
            </a:r>
            <a:r>
              <a:rPr lang="es-ES" sz="1400" i="1" dirty="0" smtClean="0">
                <a:latin typeface="Arial Unicode MS" pitchFamily="34" charset="-128"/>
                <a:ea typeface="Arial Unicode MS" pitchFamily="34" charset="-128"/>
                <a:cs typeface="Arial Unicode MS" pitchFamily="34" charset="-128"/>
              </a:rPr>
              <a:t>) genere el mayor SCR neto</a:t>
            </a:r>
            <a:endParaRPr lang="es-ES" sz="1400" i="1" dirty="0"/>
          </a:p>
        </p:txBody>
      </p:sp>
      <p:sp>
        <p:nvSpPr>
          <p:cNvPr id="13" name="1 Título"/>
          <p:cNvSpPr txBox="1">
            <a:spLocks/>
          </p:cNvSpPr>
          <p:nvPr/>
        </p:nvSpPr>
        <p:spPr>
          <a:xfrm>
            <a:off x="928662" y="-71462"/>
            <a:ext cx="6764333"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4.e.2. SCR. Capacidad de absorción de pérdidas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las provisiones técnicas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1000"/>
                                        <p:tgtEl>
                                          <p:spTgt spid="12"/>
                                        </p:tgtEl>
                                      </p:cBhvr>
                                    </p:animEffect>
                                  </p:childTnLst>
                                </p:cTn>
                              </p:par>
                            </p:childTnLst>
                          </p:cTn>
                        </p:par>
                        <p:par>
                          <p:cTn id="11" fill="hold">
                            <p:stCondLst>
                              <p:cond delay="1000"/>
                            </p:stCondLst>
                            <p:childTnLst>
                              <p:par>
                                <p:cTn id="12" presetID="8" presetClass="entr" presetSubtype="32"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amond(out)">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10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blinds(horizontal)">
                                      <p:cBhvr>
                                        <p:cTn id="24" dur="10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dissolve">
                                      <p:cBhvr>
                                        <p:cTn id="2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14466" y="1214422"/>
            <a:ext cx="7429500" cy="2428892"/>
          </a:xfrm>
          <a:prstGeom prst="rect">
            <a:avLst/>
          </a:prstGeom>
          <a:solidFill>
            <a:srgbClr val="FEF6DE"/>
          </a:solidFill>
          <a:ln>
            <a:solidFill>
              <a:srgbClr val="C00000"/>
            </a:solidFill>
          </a:ln>
        </p:spPr>
        <p:txBody>
          <a:bodyPr wrap="square">
            <a:noAutofit/>
          </a:bodyPr>
          <a:lstStyle/>
          <a:p>
            <a:pPr marL="177800" algn="just">
              <a:spcBef>
                <a:spcPts val="1200"/>
              </a:spcBef>
              <a:defRPr/>
            </a:pPr>
            <a:r>
              <a:rPr lang="es-ES" sz="1400" dirty="0" smtClean="0">
                <a:latin typeface="Arial Unicode MS" pitchFamily="34" charset="-128"/>
                <a:ea typeface="Arial Unicode MS" pitchFamily="34" charset="-128"/>
                <a:cs typeface="Arial Unicode MS" pitchFamily="34" charset="-128"/>
              </a:rPr>
              <a:t>En </a:t>
            </a:r>
            <a:r>
              <a:rPr lang="es-ES" sz="1400" dirty="0">
                <a:latin typeface="Arial Unicode MS" pitchFamily="34" charset="-128"/>
                <a:ea typeface="Arial Unicode MS" pitchFamily="34" charset="-128"/>
                <a:cs typeface="Arial Unicode MS" pitchFamily="34" charset="-128"/>
              </a:rPr>
              <a:t>el cálculo del </a:t>
            </a:r>
            <a:r>
              <a:rPr lang="es-ES" sz="1400" b="1" dirty="0" err="1">
                <a:latin typeface="Arial Unicode MS" pitchFamily="34" charset="-128"/>
                <a:ea typeface="Arial Unicode MS" pitchFamily="34" charset="-128"/>
                <a:cs typeface="Arial Unicode MS" pitchFamily="34" charset="-128"/>
              </a:rPr>
              <a:t>SCR_básico_neto</a:t>
            </a:r>
            <a:r>
              <a:rPr lang="es-ES" sz="1400" dirty="0">
                <a:latin typeface="Arial Unicode MS" pitchFamily="34" charset="-128"/>
                <a:ea typeface="Arial Unicode MS" pitchFamily="34" charset="-128"/>
                <a:cs typeface="Arial Unicode MS" pitchFamily="34" charset="-128"/>
              </a:rPr>
              <a:t> </a:t>
            </a:r>
            <a:r>
              <a:rPr lang="es-ES" sz="1400" dirty="0" smtClean="0">
                <a:latin typeface="Arial Unicode MS" pitchFamily="34" charset="-128"/>
                <a:ea typeface="Arial Unicode MS" pitchFamily="34" charset="-128"/>
                <a:cs typeface="Arial Unicode MS" pitchFamily="34" charset="-128"/>
              </a:rPr>
              <a:t>se </a:t>
            </a:r>
            <a:r>
              <a:rPr lang="es-ES" sz="1400" dirty="0">
                <a:latin typeface="Arial Unicode MS" pitchFamily="34" charset="-128"/>
                <a:ea typeface="Arial Unicode MS" pitchFamily="34" charset="-128"/>
                <a:cs typeface="Arial Unicode MS" pitchFamily="34" charset="-128"/>
              </a:rPr>
              <a:t>tendrán en cuenta las acciones futuras de gestión siempre que cumplan los requisitos que para la admisibilidad de dichas acciones se </a:t>
            </a:r>
            <a:r>
              <a:rPr lang="es-ES" sz="1400" dirty="0" smtClean="0">
                <a:latin typeface="Arial Unicode MS" pitchFamily="34" charset="-128"/>
                <a:ea typeface="Arial Unicode MS" pitchFamily="34" charset="-128"/>
                <a:cs typeface="Arial Unicode MS" pitchFamily="34" charset="-128"/>
              </a:rPr>
              <a:t>establezcan </a:t>
            </a:r>
            <a:endParaRPr lang="es-ES" sz="1400" dirty="0">
              <a:latin typeface="Arial Unicode MS" pitchFamily="34" charset="-128"/>
              <a:ea typeface="Arial Unicode MS" pitchFamily="34" charset="-128"/>
              <a:cs typeface="Arial Unicode MS" pitchFamily="34" charset="-128"/>
            </a:endParaRPr>
          </a:p>
        </p:txBody>
      </p:sp>
      <p:sp>
        <p:nvSpPr>
          <p:cNvPr id="9" name="8 Rectángulo"/>
          <p:cNvSpPr/>
          <p:nvPr/>
        </p:nvSpPr>
        <p:spPr>
          <a:xfrm>
            <a:off x="1214414" y="3804826"/>
            <a:ext cx="7429500" cy="338554"/>
          </a:xfrm>
          <a:prstGeom prst="rect">
            <a:avLst/>
          </a:prstGeom>
          <a:noFill/>
          <a:ln>
            <a:noFill/>
          </a:ln>
        </p:spPr>
        <p:txBody>
          <a:bodyPr>
            <a:spAutoFit/>
          </a:bodyPr>
          <a:lstStyle/>
          <a:p>
            <a:pPr marL="177800" algn="ctr">
              <a:spcBef>
                <a:spcPts val="1200"/>
              </a:spcBef>
              <a:defRPr/>
            </a:pPr>
            <a:r>
              <a:rPr lang="es-ES" sz="1600" b="1" dirty="0" smtClean="0">
                <a:solidFill>
                  <a:srgbClr val="C00000"/>
                </a:solidFill>
                <a:latin typeface="Arial Unicode MS" pitchFamily="34" charset="-128"/>
                <a:ea typeface="Arial Unicode MS" pitchFamily="34" charset="-128"/>
                <a:cs typeface="Arial Unicode MS" pitchFamily="34" charset="-128"/>
              </a:rPr>
              <a:t>Participación en beneficios futura discrecional</a:t>
            </a:r>
            <a:endParaRPr lang="es-ES" sz="1600" b="1" i="1" dirty="0">
              <a:solidFill>
                <a:srgbClr val="C00000"/>
              </a:solidFill>
              <a:latin typeface="Arial Unicode MS" pitchFamily="34" charset="-128"/>
              <a:ea typeface="Arial Unicode MS" pitchFamily="34" charset="-128"/>
              <a:cs typeface="Arial Unicode MS" pitchFamily="34" charset="-128"/>
            </a:endParaRPr>
          </a:p>
        </p:txBody>
      </p:sp>
      <p:sp>
        <p:nvSpPr>
          <p:cNvPr id="10" name="9 Rectángulo"/>
          <p:cNvSpPr/>
          <p:nvPr/>
        </p:nvSpPr>
        <p:spPr>
          <a:xfrm>
            <a:off x="1071538" y="4500570"/>
            <a:ext cx="3571900" cy="1862048"/>
          </a:xfrm>
          <a:prstGeom prst="rect">
            <a:avLst/>
          </a:prstGeom>
          <a:noFill/>
          <a:ln>
            <a:noFill/>
          </a:ln>
        </p:spPr>
        <p:txBody>
          <a:bodyPr wrap="square">
            <a:spAutoFit/>
          </a:bodyPr>
          <a:lstStyle/>
          <a:p>
            <a:pPr algn="ctr">
              <a:spcBef>
                <a:spcPts val="600"/>
              </a:spcBef>
              <a:defRPr/>
            </a:pPr>
            <a:r>
              <a:rPr lang="es-ES" sz="1600" dirty="0" smtClean="0">
                <a:latin typeface="Arial Unicode MS" pitchFamily="34" charset="-128"/>
                <a:ea typeface="Arial Unicode MS" pitchFamily="34" charset="-128"/>
                <a:cs typeface="Arial Unicode MS" pitchFamily="34" charset="-128"/>
              </a:rPr>
              <a:t>O bien basada en </a:t>
            </a:r>
            <a:r>
              <a:rPr lang="es-ES" sz="1600" u="sng" dirty="0" smtClean="0">
                <a:latin typeface="Arial Unicode MS" pitchFamily="34" charset="-128"/>
                <a:ea typeface="Arial Unicode MS" pitchFamily="34" charset="-128"/>
                <a:cs typeface="Arial Unicode MS" pitchFamily="34" charset="-128"/>
              </a:rPr>
              <a:t>resultados</a:t>
            </a:r>
          </a:p>
          <a:p>
            <a:pPr>
              <a:spcBef>
                <a:spcPts val="600"/>
              </a:spcBef>
              <a:defRPr/>
            </a:pPr>
            <a:r>
              <a:rPr lang="es-ES" sz="1400" i="1" dirty="0" smtClean="0">
                <a:latin typeface="Arial Unicode MS" pitchFamily="34" charset="-128"/>
                <a:ea typeface="Arial Unicode MS" pitchFamily="34" charset="-128"/>
                <a:cs typeface="Arial Unicode MS" pitchFamily="34" charset="-128"/>
              </a:rPr>
              <a:t>De uno o varios contratos especificados</a:t>
            </a:r>
          </a:p>
          <a:p>
            <a:pPr>
              <a:spcBef>
                <a:spcPts val="600"/>
              </a:spcBef>
              <a:defRPr/>
            </a:pPr>
            <a:r>
              <a:rPr lang="es-ES" sz="1400" i="1" dirty="0" smtClean="0">
                <a:latin typeface="Arial Unicode MS" pitchFamily="34" charset="-128"/>
                <a:ea typeface="Arial Unicode MS" pitchFamily="34" charset="-128"/>
                <a:cs typeface="Arial Unicode MS" pitchFamily="34" charset="-128"/>
              </a:rPr>
              <a:t>Los rendimientos explícitos o implícitos de un conjunto de activos especificado </a:t>
            </a:r>
            <a:r>
              <a:rPr lang="es-ES" sz="1400" i="1" u="sng" dirty="0" smtClean="0">
                <a:latin typeface="Arial Unicode MS" pitchFamily="34" charset="-128"/>
                <a:ea typeface="Arial Unicode MS" pitchFamily="34" charset="-128"/>
                <a:cs typeface="Arial Unicode MS" pitchFamily="34" charset="-128"/>
              </a:rPr>
              <a:t>propiedad</a:t>
            </a:r>
            <a:r>
              <a:rPr lang="es-ES" sz="1400" i="1" dirty="0" smtClean="0">
                <a:latin typeface="Arial Unicode MS" pitchFamily="34" charset="-128"/>
                <a:ea typeface="Arial Unicode MS" pitchFamily="34" charset="-128"/>
                <a:cs typeface="Arial Unicode MS" pitchFamily="34" charset="-128"/>
              </a:rPr>
              <a:t> del asegurador</a:t>
            </a:r>
          </a:p>
          <a:p>
            <a:pPr>
              <a:spcBef>
                <a:spcPts val="600"/>
              </a:spcBef>
              <a:defRPr/>
            </a:pPr>
            <a:r>
              <a:rPr lang="es-ES" sz="1400" i="1" dirty="0" smtClean="0">
                <a:latin typeface="Arial Unicode MS" pitchFamily="34" charset="-128"/>
                <a:ea typeface="Arial Unicode MS" pitchFamily="34" charset="-128"/>
                <a:cs typeface="Arial Unicode MS" pitchFamily="34" charset="-128"/>
              </a:rPr>
              <a:t>Del asegurador en su conjunto o del fondo al que corresponda el contrato</a:t>
            </a:r>
            <a:endParaRPr lang="es-ES" sz="1400" i="1" dirty="0">
              <a:latin typeface="Arial Unicode MS" pitchFamily="34" charset="-128"/>
              <a:ea typeface="Arial Unicode MS" pitchFamily="34" charset="-128"/>
              <a:cs typeface="Arial Unicode MS" pitchFamily="34" charset="-128"/>
            </a:endParaRPr>
          </a:p>
        </p:txBody>
      </p:sp>
      <p:sp>
        <p:nvSpPr>
          <p:cNvPr id="11" name="10 Rectángulo"/>
          <p:cNvSpPr/>
          <p:nvPr/>
        </p:nvSpPr>
        <p:spPr>
          <a:xfrm>
            <a:off x="5072066" y="4534453"/>
            <a:ext cx="3571900" cy="1323439"/>
          </a:xfrm>
          <a:prstGeom prst="rect">
            <a:avLst/>
          </a:prstGeom>
          <a:noFill/>
          <a:ln>
            <a:noFill/>
          </a:ln>
        </p:spPr>
        <p:txBody>
          <a:bodyPr wrap="square">
            <a:spAutoFit/>
          </a:bodyPr>
          <a:lstStyle/>
          <a:p>
            <a:pPr algn="ctr">
              <a:spcBef>
                <a:spcPts val="600"/>
              </a:spcBef>
              <a:defRPr/>
            </a:pPr>
            <a:r>
              <a:rPr lang="es-ES" sz="1600" dirty="0" smtClean="0">
                <a:latin typeface="Arial Unicode MS" pitchFamily="34" charset="-128"/>
                <a:ea typeface="Arial Unicode MS" pitchFamily="34" charset="-128"/>
                <a:cs typeface="Arial Unicode MS" pitchFamily="34" charset="-128"/>
              </a:rPr>
              <a:t>O bien basada en una </a:t>
            </a:r>
            <a:r>
              <a:rPr lang="es-ES" sz="1600" u="sng" dirty="0" smtClean="0">
                <a:latin typeface="Arial Unicode MS" pitchFamily="34" charset="-128"/>
                <a:ea typeface="Arial Unicode MS" pitchFamily="34" charset="-128"/>
                <a:cs typeface="Arial Unicode MS" pitchFamily="34" charset="-128"/>
              </a:rPr>
              <a:t>declaración del asegurador</a:t>
            </a:r>
            <a:r>
              <a:rPr lang="es-ES" sz="1600" dirty="0" smtClean="0">
                <a:latin typeface="Arial Unicode MS" pitchFamily="34" charset="-128"/>
                <a:ea typeface="Arial Unicode MS" pitchFamily="34" charset="-128"/>
                <a:cs typeface="Arial Unicode MS" pitchFamily="34" charset="-128"/>
              </a:rPr>
              <a:t>, cuando el momento y el importe de los beneficios futuros está a la </a:t>
            </a:r>
            <a:r>
              <a:rPr lang="es-ES" sz="1600" u="sng" dirty="0" smtClean="0">
                <a:latin typeface="Arial Unicode MS" pitchFamily="34" charset="-128"/>
                <a:ea typeface="Arial Unicode MS" pitchFamily="34" charset="-128"/>
                <a:cs typeface="Arial Unicode MS" pitchFamily="34" charset="-128"/>
              </a:rPr>
              <a:t>discrecionalidad total o parcial </a:t>
            </a:r>
            <a:r>
              <a:rPr lang="es-ES" sz="1600" dirty="0" smtClean="0">
                <a:latin typeface="Arial Unicode MS" pitchFamily="34" charset="-128"/>
                <a:ea typeface="Arial Unicode MS" pitchFamily="34" charset="-128"/>
                <a:cs typeface="Arial Unicode MS" pitchFamily="34" charset="-128"/>
              </a:rPr>
              <a:t>del mismo</a:t>
            </a:r>
            <a:endParaRPr lang="es-ES" sz="1400" i="1" dirty="0">
              <a:latin typeface="Arial Unicode MS" pitchFamily="34" charset="-128"/>
              <a:ea typeface="Arial Unicode MS" pitchFamily="34" charset="-128"/>
              <a:cs typeface="Arial Unicode MS" pitchFamily="34" charset="-128"/>
            </a:endParaRPr>
          </a:p>
        </p:txBody>
      </p:sp>
      <p:cxnSp>
        <p:nvCxnSpPr>
          <p:cNvPr id="12" name="11 Conector recto de flecha"/>
          <p:cNvCxnSpPr/>
          <p:nvPr/>
        </p:nvCxnSpPr>
        <p:spPr>
          <a:xfrm rot="10800000" flipV="1">
            <a:off x="3643307" y="4143380"/>
            <a:ext cx="357190" cy="28575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16200000" flipH="1">
            <a:off x="6215074" y="4143381"/>
            <a:ext cx="357190" cy="35719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16 Rectángulo"/>
          <p:cNvSpPr/>
          <p:nvPr/>
        </p:nvSpPr>
        <p:spPr>
          <a:xfrm>
            <a:off x="4929190" y="5977614"/>
            <a:ext cx="3857652" cy="523220"/>
          </a:xfrm>
          <a:prstGeom prst="rect">
            <a:avLst/>
          </a:prstGeom>
          <a:noFill/>
          <a:ln>
            <a:noFill/>
          </a:ln>
        </p:spPr>
        <p:txBody>
          <a:bodyPr wrap="square">
            <a:spAutoFit/>
          </a:bodyPr>
          <a:lstStyle/>
          <a:p>
            <a:pPr algn="ctr">
              <a:spcBef>
                <a:spcPts val="600"/>
              </a:spcBef>
              <a:defRPr/>
            </a:pPr>
            <a:r>
              <a:rPr lang="es-ES" sz="1400" i="1" dirty="0" smtClean="0">
                <a:solidFill>
                  <a:srgbClr val="C00000"/>
                </a:solidFill>
                <a:latin typeface="Arial Unicode MS" pitchFamily="34" charset="-128"/>
                <a:ea typeface="Arial Unicode MS" pitchFamily="34" charset="-128"/>
                <a:cs typeface="Arial Unicode MS" pitchFamily="34" charset="-128"/>
              </a:rPr>
              <a:t>El valor temporal de las opciones y garantías (VTFOG) NO integra los FDB</a:t>
            </a:r>
            <a:endParaRPr lang="es-ES" sz="1400" i="1" dirty="0">
              <a:solidFill>
                <a:srgbClr val="C00000"/>
              </a:solidFill>
              <a:latin typeface="Arial Unicode MS" pitchFamily="34" charset="-128"/>
              <a:ea typeface="Arial Unicode MS" pitchFamily="34" charset="-128"/>
              <a:cs typeface="Arial Unicode MS" pitchFamily="34" charset="-128"/>
            </a:endParaRPr>
          </a:p>
        </p:txBody>
      </p:sp>
      <p:sp>
        <p:nvSpPr>
          <p:cNvPr id="13" name="12 Rectángulo"/>
          <p:cNvSpPr/>
          <p:nvPr/>
        </p:nvSpPr>
        <p:spPr>
          <a:xfrm>
            <a:off x="1214414" y="2000240"/>
            <a:ext cx="7429552" cy="954107"/>
          </a:xfrm>
          <a:prstGeom prst="rect">
            <a:avLst/>
          </a:prstGeom>
        </p:spPr>
        <p:txBody>
          <a:bodyPr wrap="square">
            <a:spAutoFit/>
          </a:bodyPr>
          <a:lstStyle/>
          <a:p>
            <a:pPr marL="177800" algn="just">
              <a:spcBef>
                <a:spcPts val="1200"/>
              </a:spcBef>
              <a:defRPr/>
            </a:pPr>
            <a:r>
              <a:rPr lang="es-ES" sz="1400" dirty="0" smtClean="0">
                <a:latin typeface="Arial Unicode MS" pitchFamily="34" charset="-128"/>
                <a:ea typeface="Arial Unicode MS" pitchFamily="34" charset="-128"/>
                <a:cs typeface="Arial Unicode MS" pitchFamily="34" charset="-128"/>
              </a:rPr>
              <a:t>El SCR por el riesgo de contraparte </a:t>
            </a:r>
            <a:r>
              <a:rPr lang="es-ES" sz="1400" u="sng" dirty="0" smtClean="0">
                <a:latin typeface="Arial Unicode MS" pitchFamily="34" charset="-128"/>
                <a:ea typeface="Arial Unicode MS" pitchFamily="34" charset="-128"/>
                <a:cs typeface="Arial Unicode MS" pitchFamily="34" charset="-128"/>
              </a:rPr>
              <a:t>de las exposiciones tipo 1</a:t>
            </a:r>
            <a:r>
              <a:rPr lang="es-ES" sz="1400" dirty="0" smtClean="0">
                <a:latin typeface="Arial Unicode MS" pitchFamily="34" charset="-128"/>
                <a:ea typeface="Arial Unicode MS" pitchFamily="34" charset="-128"/>
                <a:cs typeface="Arial Unicode MS" pitchFamily="34" charset="-128"/>
              </a:rPr>
              <a:t>, se sustituye por un SCR igual a la reducción de los fondos propios derivada de un fallido instantáneo de dichas exposiciones, asumiendo que el importe de la pérdida es el SCR por el riesgo de contraparte calculado para tales exposiciones;</a:t>
            </a:r>
          </a:p>
        </p:txBody>
      </p:sp>
      <p:sp>
        <p:nvSpPr>
          <p:cNvPr id="14" name="13 Rectángulo"/>
          <p:cNvSpPr/>
          <p:nvPr/>
        </p:nvSpPr>
        <p:spPr>
          <a:xfrm>
            <a:off x="1214414" y="3000372"/>
            <a:ext cx="7358114" cy="523220"/>
          </a:xfrm>
          <a:prstGeom prst="rect">
            <a:avLst/>
          </a:prstGeom>
        </p:spPr>
        <p:txBody>
          <a:bodyPr wrap="square">
            <a:spAutoFit/>
          </a:bodyPr>
          <a:lstStyle/>
          <a:p>
            <a:pPr marL="177800" algn="just">
              <a:spcBef>
                <a:spcPts val="1200"/>
              </a:spcBef>
              <a:defRPr/>
            </a:pPr>
            <a:r>
              <a:rPr lang="es-ES" sz="1400" dirty="0" smtClean="0">
                <a:latin typeface="Arial Unicode MS" pitchFamily="34" charset="-128"/>
                <a:ea typeface="Arial Unicode MS" pitchFamily="34" charset="-128"/>
                <a:cs typeface="Arial Unicode MS" pitchFamily="34" charset="-128"/>
              </a:rPr>
              <a:t>Cuando se usen simplificaciones, la capacidad de absorción de pérdidas de las provisiones técnicas se considerará que es cero</a:t>
            </a:r>
            <a:endParaRPr lang="es-ES" sz="1400" i="1" dirty="0">
              <a:latin typeface="Arial Unicode MS" pitchFamily="34" charset="-128"/>
              <a:ea typeface="Arial Unicode MS" pitchFamily="34" charset="-128"/>
              <a:cs typeface="Arial Unicode MS" pitchFamily="34" charset="-128"/>
            </a:endParaRPr>
          </a:p>
        </p:txBody>
      </p:sp>
      <p:sp>
        <p:nvSpPr>
          <p:cNvPr id="16" name="1 Título"/>
          <p:cNvSpPr txBox="1">
            <a:spLocks/>
          </p:cNvSpPr>
          <p:nvPr/>
        </p:nvSpPr>
        <p:spPr>
          <a:xfrm>
            <a:off x="928662" y="-71462"/>
            <a:ext cx="6764333"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4.e.3. SCR. Capacidad de absorción de pérdidas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las provisiones técnicas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1000"/>
                                        <p:tgtEl>
                                          <p:spTgt spid="12"/>
                                        </p:tgtEl>
                                      </p:cBhvr>
                                    </p:animEffect>
                                  </p:childTnLst>
                                </p:cTn>
                              </p:par>
                            </p:childTnLst>
                          </p:cTn>
                        </p:par>
                        <p:par>
                          <p:cTn id="28" fill="hold">
                            <p:stCondLst>
                              <p:cond delay="1000"/>
                            </p:stCondLst>
                            <p:childTnLst>
                              <p:par>
                                <p:cTn id="29" presetID="55"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strVal val="#ppt_w*0.70"/>
                                          </p:val>
                                        </p:tav>
                                        <p:tav tm="100000">
                                          <p:val>
                                            <p:strVal val="#ppt_w"/>
                                          </p:val>
                                        </p:tav>
                                      </p:tavLst>
                                    </p:anim>
                                    <p:anim calcmode="lin" valueType="num">
                                      <p:cBhvr>
                                        <p:cTn id="32" dur="1000" fill="hold"/>
                                        <p:tgtEl>
                                          <p:spTgt spid="10"/>
                                        </p:tgtEl>
                                        <p:attrNameLst>
                                          <p:attrName>ppt_h</p:attrName>
                                        </p:attrNameLst>
                                      </p:cBhvr>
                                      <p:tavLst>
                                        <p:tav tm="0">
                                          <p:val>
                                            <p:strVal val="#ppt_h"/>
                                          </p:val>
                                        </p:tav>
                                        <p:tav tm="100000">
                                          <p:val>
                                            <p:strVal val="#ppt_h"/>
                                          </p:val>
                                        </p:tav>
                                      </p:tavLst>
                                    </p:anim>
                                    <p:animEffect transition="in" filter="fade">
                                      <p:cBhvr>
                                        <p:cTn id="33" dur="1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1000"/>
                                        <p:tgtEl>
                                          <p:spTgt spid="15"/>
                                        </p:tgtEl>
                                      </p:cBhvr>
                                    </p:animEffect>
                                  </p:childTnLst>
                                </p:cTn>
                              </p:par>
                            </p:childTnLst>
                          </p:cTn>
                        </p:par>
                        <p:par>
                          <p:cTn id="39" fill="hold">
                            <p:stCondLst>
                              <p:cond delay="1000"/>
                            </p:stCondLst>
                            <p:childTnLst>
                              <p:par>
                                <p:cTn id="40" presetID="5" presetClass="entr" presetSubtype="5"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down)">
                                      <p:cBhvr>
                                        <p:cTn id="42" dur="1000"/>
                                        <p:tgtEl>
                                          <p:spTgt spid="11"/>
                                        </p:tgtEl>
                                      </p:cBhvr>
                                    </p:animEffect>
                                  </p:childTnLst>
                                </p:cTn>
                              </p:par>
                              <p:par>
                                <p:cTn id="43" presetID="7" presetClass="entr" presetSubtype="4"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1000" fill="hold"/>
                                        <p:tgtEl>
                                          <p:spTgt spid="17"/>
                                        </p:tgtEl>
                                        <p:attrNameLst>
                                          <p:attrName>ppt_x</p:attrName>
                                        </p:attrNameLst>
                                      </p:cBhvr>
                                      <p:tavLst>
                                        <p:tav tm="0">
                                          <p:val>
                                            <p:strVal val="#ppt_x"/>
                                          </p:val>
                                        </p:tav>
                                        <p:tav tm="100000">
                                          <p:val>
                                            <p:strVal val="#ppt_x"/>
                                          </p:val>
                                        </p:tav>
                                      </p:tavLst>
                                    </p:anim>
                                    <p:anim calcmode="lin" valueType="num">
                                      <p:cBhvr additive="base">
                                        <p:cTn id="46"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p:bldP spid="11" grpId="0"/>
      <p:bldP spid="17"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14466" y="1690204"/>
            <a:ext cx="7429500" cy="738664"/>
          </a:xfrm>
          <a:prstGeom prst="rect">
            <a:avLst/>
          </a:prstGeom>
          <a:solidFill>
            <a:srgbClr val="FEF6DE"/>
          </a:solidFill>
          <a:ln>
            <a:solidFill>
              <a:srgbClr val="C00000"/>
            </a:solidFill>
          </a:ln>
        </p:spPr>
        <p:txBody>
          <a:bodyPr>
            <a:spAutoFit/>
          </a:bodyPr>
          <a:lstStyle/>
          <a:p>
            <a:r>
              <a:rPr lang="es-ES" sz="1400" dirty="0" smtClean="0">
                <a:latin typeface="Arial Unicode MS" pitchFamily="34" charset="-128"/>
                <a:ea typeface="Arial Unicode MS" pitchFamily="34" charset="-128"/>
                <a:cs typeface="Arial Unicode MS" pitchFamily="34" charset="-128"/>
              </a:rPr>
              <a:t>La ‘</a:t>
            </a:r>
            <a:r>
              <a:rPr lang="es-ES" sz="1400" i="1" dirty="0" smtClean="0">
                <a:latin typeface="Arial Unicode MS" pitchFamily="34" charset="-128"/>
                <a:ea typeface="Arial Unicode MS" pitchFamily="34" charset="-128"/>
                <a:cs typeface="Arial Unicode MS" pitchFamily="34" charset="-128"/>
              </a:rPr>
              <a:t>mejor valoración</a:t>
            </a:r>
            <a:r>
              <a:rPr lang="es-ES" sz="1400" dirty="0" smtClean="0">
                <a:latin typeface="Arial Unicode MS" pitchFamily="34" charset="-128"/>
                <a:ea typeface="Arial Unicode MS" pitchFamily="34" charset="-128"/>
                <a:cs typeface="Arial Unicode MS" pitchFamily="34" charset="-128"/>
              </a:rPr>
              <a:t>’ de los FDB debe incluir los FDB que se espera conceder, estén o no comprometidos contractualmente.</a:t>
            </a:r>
          </a:p>
          <a:p>
            <a:r>
              <a:rPr lang="es-ES" sz="1400" dirty="0" smtClean="0">
                <a:latin typeface="Arial Unicode MS" pitchFamily="34" charset="-128"/>
                <a:ea typeface="Arial Unicode MS" pitchFamily="34" charset="-128"/>
                <a:cs typeface="Arial Unicode MS" pitchFamily="34" charset="-128"/>
              </a:rPr>
              <a:t>El valor de los FDB debe ser identificable separadamente del resto de conceptos</a:t>
            </a:r>
            <a:endParaRPr lang="es-ES" sz="1400" i="1" dirty="0">
              <a:latin typeface="Arial Unicode MS" pitchFamily="34" charset="-128"/>
              <a:ea typeface="Arial Unicode MS" pitchFamily="34" charset="-128"/>
              <a:cs typeface="Arial Unicode MS" pitchFamily="34" charset="-128"/>
            </a:endParaRPr>
          </a:p>
        </p:txBody>
      </p:sp>
      <p:sp>
        <p:nvSpPr>
          <p:cNvPr id="13" name="12 Rectángulo"/>
          <p:cNvSpPr/>
          <p:nvPr/>
        </p:nvSpPr>
        <p:spPr>
          <a:xfrm>
            <a:off x="1214414" y="2617769"/>
            <a:ext cx="7429500" cy="954107"/>
          </a:xfrm>
          <a:prstGeom prst="rect">
            <a:avLst/>
          </a:prstGeom>
          <a:solidFill>
            <a:srgbClr val="FEF6DE"/>
          </a:solidFill>
          <a:ln>
            <a:solidFill>
              <a:srgbClr val="C00000"/>
            </a:solidFill>
          </a:ln>
        </p:spPr>
        <p:txBody>
          <a:bodyPr>
            <a:spAutoFit/>
          </a:bodyPr>
          <a:lstStyle/>
          <a:p>
            <a:r>
              <a:rPr lang="es-ES" sz="1400" smtClean="0">
                <a:latin typeface="Arial Unicode MS" pitchFamily="34" charset="-128"/>
                <a:ea typeface="Arial Unicode MS" pitchFamily="34" charset="-128"/>
                <a:cs typeface="Arial Unicode MS" pitchFamily="34" charset="-128"/>
              </a:rPr>
              <a:t>Las hipótesis usadas en la estimación de los FDB deben ser objetivas, realistas verificables (igual que las FMA) conteniendo los principios y practicas aplicados por el asegurador al respecto (incluyendo un adecuado refleho de la interacción entre los activos actuales y los pasivos cuando tenga impacto en los FDB</a:t>
            </a:r>
          </a:p>
        </p:txBody>
      </p:sp>
      <p:sp>
        <p:nvSpPr>
          <p:cNvPr id="14" name="13 Rectángulo"/>
          <p:cNvSpPr/>
          <p:nvPr/>
        </p:nvSpPr>
        <p:spPr>
          <a:xfrm>
            <a:off x="1214414" y="3714752"/>
            <a:ext cx="7429500" cy="738664"/>
          </a:xfrm>
          <a:prstGeom prst="rect">
            <a:avLst/>
          </a:prstGeom>
          <a:solidFill>
            <a:srgbClr val="FEF6DE"/>
          </a:solidFill>
          <a:ln>
            <a:solidFill>
              <a:srgbClr val="C00000"/>
            </a:solidFill>
          </a:ln>
        </p:spPr>
        <p:txBody>
          <a:bodyPr>
            <a:spAutoFit/>
          </a:bodyPr>
          <a:lstStyle/>
          <a:p>
            <a:r>
              <a:rPr lang="es-ES" sz="1400" dirty="0" smtClean="0">
                <a:latin typeface="Arial Unicode MS" pitchFamily="34" charset="-128"/>
                <a:ea typeface="Arial Unicode MS" pitchFamily="34" charset="-128"/>
                <a:cs typeface="Arial Unicode MS" pitchFamily="34" charset="-128"/>
              </a:rPr>
              <a:t>La evaluación de los FDB debe capturar cualquier restricción legal o contractual, acuerdos de distribución de beneficios y expectativas de rentabilidad y realización de los activos y de distribución de sus resultados. </a:t>
            </a:r>
            <a:endParaRPr lang="es-ES" sz="1400" dirty="0">
              <a:latin typeface="Arial Unicode MS" pitchFamily="34" charset="-128"/>
              <a:ea typeface="Arial Unicode MS" pitchFamily="34" charset="-128"/>
              <a:cs typeface="Arial Unicode MS" pitchFamily="34" charset="-128"/>
            </a:endParaRPr>
          </a:p>
        </p:txBody>
      </p:sp>
      <p:sp>
        <p:nvSpPr>
          <p:cNvPr id="16" name="15 Rectángulo"/>
          <p:cNvSpPr/>
          <p:nvPr/>
        </p:nvSpPr>
        <p:spPr>
          <a:xfrm>
            <a:off x="1214414" y="4643446"/>
            <a:ext cx="7429500" cy="523220"/>
          </a:xfrm>
          <a:prstGeom prst="rect">
            <a:avLst/>
          </a:prstGeom>
          <a:solidFill>
            <a:srgbClr val="FEF6DE"/>
          </a:solidFill>
          <a:ln>
            <a:solidFill>
              <a:srgbClr val="C00000"/>
            </a:solidFill>
          </a:ln>
        </p:spPr>
        <p:txBody>
          <a:bodyPr>
            <a:spAutoFit/>
          </a:bodyPr>
          <a:lstStyle/>
          <a:p>
            <a:r>
              <a:rPr lang="es-ES" sz="1400" dirty="0" smtClean="0">
                <a:latin typeface="Arial Unicode MS" pitchFamily="34" charset="-128"/>
                <a:ea typeface="Arial Unicode MS" pitchFamily="34" charset="-128"/>
                <a:cs typeface="Arial Unicode MS" pitchFamily="34" charset="-128"/>
              </a:rPr>
              <a:t>Las hipótesis usadas en la estimación de los FDB deben ser consistentes con su político de participación en beneficios pasada y con la prevista para el futuro. </a:t>
            </a:r>
            <a:endParaRPr lang="es-ES" sz="1400" i="1" dirty="0">
              <a:latin typeface="Arial Unicode MS" pitchFamily="34" charset="-128"/>
              <a:ea typeface="Arial Unicode MS" pitchFamily="34" charset="-128"/>
              <a:cs typeface="Arial Unicode MS" pitchFamily="34" charset="-128"/>
            </a:endParaRPr>
          </a:p>
        </p:txBody>
      </p:sp>
      <p:sp>
        <p:nvSpPr>
          <p:cNvPr id="19" name="18 Rectángulo"/>
          <p:cNvSpPr/>
          <p:nvPr/>
        </p:nvSpPr>
        <p:spPr>
          <a:xfrm>
            <a:off x="1214414" y="5331283"/>
            <a:ext cx="7429500" cy="1169551"/>
          </a:xfrm>
          <a:prstGeom prst="rect">
            <a:avLst/>
          </a:prstGeom>
          <a:solidFill>
            <a:srgbClr val="FEF6DE"/>
          </a:solidFill>
          <a:ln>
            <a:solidFill>
              <a:srgbClr val="C00000"/>
            </a:solidFill>
          </a:ln>
        </p:spPr>
        <p:txBody>
          <a:bodyPr>
            <a:spAutoFit/>
          </a:bodyPr>
          <a:lstStyle/>
          <a:p>
            <a:r>
              <a:rPr lang="es-ES" sz="1400" smtClean="0">
                <a:latin typeface="Arial Unicode MS" pitchFamily="34" charset="-128"/>
                <a:ea typeface="Arial Unicode MS" pitchFamily="34" charset="-128"/>
                <a:cs typeface="Arial Unicode MS" pitchFamily="34" charset="-128"/>
              </a:rPr>
              <a:t>Los FDB pueden estimarse por métodos simplificados (no necesariamente estocásticos), si el asegurador ha efectuado una evaluación apropiada sobre la razonabilidad de suponer que bien el entorno económico o la composición e el negocio del asegurador seguirán un determinado patrón de comportamiento en el futuro, teniendo en cuenta al efecto la experiencia pasada y las prácticas actuales</a:t>
            </a:r>
            <a:endParaRPr lang="es-ES" sz="1400">
              <a:latin typeface="Arial Unicode MS" pitchFamily="34" charset="-128"/>
              <a:ea typeface="Arial Unicode MS" pitchFamily="34" charset="-128"/>
              <a:cs typeface="Arial Unicode MS" pitchFamily="34" charset="-128"/>
            </a:endParaRPr>
          </a:p>
        </p:txBody>
      </p:sp>
      <p:sp>
        <p:nvSpPr>
          <p:cNvPr id="21" name="20 Rectángulo"/>
          <p:cNvSpPr/>
          <p:nvPr/>
        </p:nvSpPr>
        <p:spPr>
          <a:xfrm>
            <a:off x="1214414" y="1214422"/>
            <a:ext cx="7429500" cy="338554"/>
          </a:xfrm>
          <a:prstGeom prst="rect">
            <a:avLst/>
          </a:prstGeom>
          <a:noFill/>
          <a:ln>
            <a:noFill/>
          </a:ln>
        </p:spPr>
        <p:txBody>
          <a:bodyPr>
            <a:spAutoFit/>
          </a:bodyPr>
          <a:lstStyle/>
          <a:p>
            <a:pPr>
              <a:spcBef>
                <a:spcPts val="1200"/>
              </a:spcBef>
              <a:defRPr/>
            </a:pPr>
            <a:r>
              <a:rPr lang="es-ES" sz="1600" b="1" dirty="0" smtClean="0">
                <a:solidFill>
                  <a:srgbClr val="C00000"/>
                </a:solidFill>
                <a:latin typeface="Arial Unicode MS" pitchFamily="34" charset="-128"/>
                <a:ea typeface="Arial Unicode MS" pitchFamily="34" charset="-128"/>
                <a:cs typeface="Arial Unicode MS" pitchFamily="34" charset="-128"/>
              </a:rPr>
              <a:t>Participación en beneficios futura discrecional  (FDB) </a:t>
            </a:r>
            <a:endParaRPr lang="es-ES" sz="1600" b="1" i="1" dirty="0">
              <a:solidFill>
                <a:srgbClr val="C00000"/>
              </a:solidFill>
              <a:latin typeface="Arial Unicode MS" pitchFamily="34" charset="-128"/>
              <a:ea typeface="Arial Unicode MS" pitchFamily="34" charset="-128"/>
              <a:cs typeface="Arial Unicode MS" pitchFamily="34" charset="-128"/>
            </a:endParaRPr>
          </a:p>
        </p:txBody>
      </p:sp>
      <p:sp>
        <p:nvSpPr>
          <p:cNvPr id="9" name="1 Título"/>
          <p:cNvSpPr txBox="1">
            <a:spLocks/>
          </p:cNvSpPr>
          <p:nvPr/>
        </p:nvSpPr>
        <p:spPr>
          <a:xfrm>
            <a:off x="928662" y="-71462"/>
            <a:ext cx="6764333" cy="974710"/>
          </a:xfrm>
          <a:prstGeom prst="rect">
            <a:avLst/>
          </a:prstGeom>
          <a:ln>
            <a:noFill/>
          </a:ln>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rPr>
              <a:t>4.e.4. SCR. Capacidad de absorción de pérdidas</a:t>
            </a:r>
          </a:p>
          <a:p>
            <a:pPr marL="1609725" marR="0" lvl="0" algn="ctr" defTabSz="914400" rtl="0" eaLnBrk="1" fontAlgn="auto" latinLnBrk="0" hangingPunct="1">
              <a:lnSpc>
                <a:spcPct val="100000"/>
              </a:lnSpc>
              <a:spcBef>
                <a:spcPct val="0"/>
              </a:spcBef>
              <a:spcAft>
                <a:spcPts val="0"/>
              </a:spcAft>
              <a:buClrTx/>
              <a:buSzTx/>
              <a:buFontTx/>
              <a:buNone/>
              <a:tabLst/>
              <a:defRPr/>
            </a:pPr>
            <a:r>
              <a:rPr lang="es-ES" sz="2400" b="1" u="sng" dirty="0" smtClean="0">
                <a:solidFill>
                  <a:schemeClr val="bg1"/>
                </a:solidFill>
                <a:effectLst>
                  <a:outerShdw blurRad="50000" dist="30000" dir="5400000" algn="tl" rotWithShape="0">
                    <a:srgbClr val="000000">
                      <a:alpha val="30000"/>
                    </a:srgbClr>
                  </a:outerShdw>
                </a:effectLst>
                <a:latin typeface="Arial Unicode MS" pitchFamily="34" charset="-128"/>
                <a:ea typeface="Arial Unicode MS" pitchFamily="34" charset="-128"/>
                <a:cs typeface="Arial Unicode MS" pitchFamily="34" charset="-128"/>
              </a:rPr>
              <a:t>De las provisiones técnicas</a:t>
            </a:r>
            <a:endParaRPr kumimoji="0" lang="es-ES" sz="2400" b="1" i="0" u="sng" strike="noStrike" kern="1200" cap="none" spc="0" normalizeH="0" baseline="0" noProof="0" dirty="0">
              <a:ln>
                <a:noFill/>
              </a:ln>
              <a:solidFill>
                <a:schemeClr val="bg1"/>
              </a:solidFill>
              <a:effectLst>
                <a:outerShdw blurRad="50000" dist="30000" dir="5400000" algn="tl" rotWithShape="0">
                  <a:srgbClr val="000000">
                    <a:alpha val="30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down)">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edge">
                                      <p:cBhvr>
                                        <p:cTn id="22" dur="1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4" grpId="0" animBg="1"/>
      <p:bldP spid="16" grpId="0" animBg="1"/>
      <p:bldP spid="1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3912</TotalTime>
  <Words>5653</Words>
  <Application>Microsoft Office PowerPoint</Application>
  <PresentationFormat>Presentación en pantalla (4:3)</PresentationFormat>
  <Paragraphs>832</Paragraphs>
  <Slides>48</Slides>
  <Notes>4</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48</vt:i4>
      </vt:variant>
    </vt:vector>
  </HeadingPairs>
  <TitlesOfParts>
    <vt:vector size="50" baseType="lpstr">
      <vt:lpstr>Solsticio</vt:lpstr>
      <vt:lpstr>Ecuación</vt:lpstr>
      <vt:lpstr>Capacidad de absorción de pérdidas Mitigación de riesgos Requerimiento de capital mínimo (MCR)</vt:lpstr>
      <vt:lpstr>4.a. SCR. Fórmula de cálculo general</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INDICE</vt:lpstr>
      <vt:lpstr>1. MCR. Marco legal directiva 2009/138/EC</vt:lpstr>
      <vt:lpstr>1.a. MCR. Casos contemplados</vt:lpstr>
      <vt:lpstr>1.b. MCR. Cálculo para entidades NO mixtas</vt:lpstr>
      <vt:lpstr>1.c. MCR. Mínimos absolutos</vt:lpstr>
      <vt:lpstr>1.d. MCR. Cálculo MCR lineal no vida</vt:lpstr>
      <vt:lpstr>1.d.bis MCR. Cálculo MCR lineal no vida</vt:lpstr>
      <vt:lpstr>1.e. MCR lineal no vida. Calibración No vida ProvisionesTécnicas</vt:lpstr>
      <vt:lpstr>Diapositiva 39</vt:lpstr>
      <vt:lpstr>1.f. MCR. Cálculo MCR lineal Vida</vt:lpstr>
      <vt:lpstr>Diapositiva 41</vt:lpstr>
      <vt:lpstr>1.h. MCR. Cálculo para entidades mixtas</vt:lpstr>
      <vt:lpstr>1.i. MCR. Cálculo para entidades mixtas</vt:lpstr>
      <vt:lpstr>1.j. MCR. Cálculo para entidades mixtas</vt:lpstr>
      <vt:lpstr>1.k. Procedimiento supervisor en caso de incumplimiento del MCR.</vt:lpstr>
      <vt:lpstr>Diapositiva 46</vt:lpstr>
      <vt:lpstr>Diapositiva 47</vt:lpstr>
      <vt:lpstr>Diapositiva 48</vt:lpstr>
    </vt:vector>
  </TitlesOfParts>
  <Company>DGSYFP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QIS 5. Provisiones técnicas</dc:title>
  <dc:creator>lej</dc:creator>
  <cp:lastModifiedBy>lej</cp:lastModifiedBy>
  <cp:revision>443</cp:revision>
  <dcterms:created xsi:type="dcterms:W3CDTF">2010-06-02T16:14:27Z</dcterms:created>
  <dcterms:modified xsi:type="dcterms:W3CDTF">2012-11-14T08:22:39Z</dcterms:modified>
</cp:coreProperties>
</file>