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3"/>
  </p:notesMasterIdLst>
  <p:handoutMasterIdLst>
    <p:handoutMasterId r:id="rId74"/>
  </p:handoutMasterIdLst>
  <p:sldIdLst>
    <p:sldId id="430" r:id="rId2"/>
    <p:sldId id="256" r:id="rId3"/>
    <p:sldId id="352" r:id="rId4"/>
    <p:sldId id="257" r:id="rId5"/>
    <p:sldId id="260" r:id="rId6"/>
    <p:sldId id="358" r:id="rId7"/>
    <p:sldId id="353" r:id="rId8"/>
    <p:sldId id="360" r:id="rId9"/>
    <p:sldId id="428" r:id="rId10"/>
    <p:sldId id="357" r:id="rId11"/>
    <p:sldId id="359" r:id="rId12"/>
    <p:sldId id="361" r:id="rId13"/>
    <p:sldId id="362" r:id="rId14"/>
    <p:sldId id="363" r:id="rId15"/>
    <p:sldId id="431" r:id="rId16"/>
    <p:sldId id="364" r:id="rId17"/>
    <p:sldId id="365" r:id="rId18"/>
    <p:sldId id="366" r:id="rId19"/>
    <p:sldId id="369" r:id="rId20"/>
    <p:sldId id="372" r:id="rId21"/>
    <p:sldId id="367" r:id="rId22"/>
    <p:sldId id="413" r:id="rId23"/>
    <p:sldId id="368" r:id="rId24"/>
    <p:sldId id="370" r:id="rId25"/>
    <p:sldId id="371" r:id="rId26"/>
    <p:sldId id="376" r:id="rId27"/>
    <p:sldId id="377" r:id="rId28"/>
    <p:sldId id="374" r:id="rId29"/>
    <p:sldId id="373" r:id="rId30"/>
    <p:sldId id="375" r:id="rId31"/>
    <p:sldId id="378" r:id="rId32"/>
    <p:sldId id="380" r:id="rId33"/>
    <p:sldId id="381" r:id="rId34"/>
    <p:sldId id="382" r:id="rId35"/>
    <p:sldId id="383" r:id="rId36"/>
    <p:sldId id="385" r:id="rId37"/>
    <p:sldId id="384" r:id="rId38"/>
    <p:sldId id="386" r:id="rId39"/>
    <p:sldId id="420" r:id="rId40"/>
    <p:sldId id="387" r:id="rId41"/>
    <p:sldId id="388" r:id="rId42"/>
    <p:sldId id="432" r:id="rId43"/>
    <p:sldId id="421" r:id="rId44"/>
    <p:sldId id="422" r:id="rId45"/>
    <p:sldId id="424" r:id="rId46"/>
    <p:sldId id="389" r:id="rId47"/>
    <p:sldId id="390" r:id="rId48"/>
    <p:sldId id="391" r:id="rId49"/>
    <p:sldId id="392" r:id="rId50"/>
    <p:sldId id="396" r:id="rId51"/>
    <p:sldId id="397" r:id="rId52"/>
    <p:sldId id="399" r:id="rId53"/>
    <p:sldId id="398" r:id="rId54"/>
    <p:sldId id="400" r:id="rId55"/>
    <p:sldId id="393" r:id="rId56"/>
    <p:sldId id="394" r:id="rId57"/>
    <p:sldId id="429" r:id="rId58"/>
    <p:sldId id="395" r:id="rId59"/>
    <p:sldId id="402" r:id="rId60"/>
    <p:sldId id="403" r:id="rId61"/>
    <p:sldId id="405" r:id="rId62"/>
    <p:sldId id="404" r:id="rId63"/>
    <p:sldId id="433" r:id="rId64"/>
    <p:sldId id="401" r:id="rId65"/>
    <p:sldId id="407" r:id="rId66"/>
    <p:sldId id="406" r:id="rId67"/>
    <p:sldId id="408" r:id="rId68"/>
    <p:sldId id="409" r:id="rId69"/>
    <p:sldId id="410" r:id="rId70"/>
    <p:sldId id="411" r:id="rId71"/>
    <p:sldId id="412" r:id="rId72"/>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Perez" initials="I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336600"/>
    <a:srgbClr val="FF3300"/>
    <a:srgbClr val="339933"/>
    <a:srgbClr val="FFFFCC"/>
    <a:srgbClr val="669900"/>
    <a:srgbClr val="FFFF99"/>
    <a:srgbClr val="FDEFC7"/>
    <a:srgbClr val="99CC00"/>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7544" autoAdjust="0"/>
  </p:normalViewPr>
  <p:slideViewPr>
    <p:cSldViewPr>
      <p:cViewPr>
        <p:scale>
          <a:sx n="70" d="100"/>
          <a:sy n="70" d="100"/>
        </p:scale>
        <p:origin x="-1680"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6" y="-8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s-ES"/>
          </a:p>
        </p:txBody>
      </p:sp>
      <p:sp>
        <p:nvSpPr>
          <p:cNvPr id="3" name="2 Marcador de fecha"/>
          <p:cNvSpPr>
            <a:spLocks noGrp="1"/>
          </p:cNvSpPr>
          <p:nvPr>
            <p:ph type="dt" sz="quarter"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ED132FB5-3923-4A11-925B-887454ED2C84}" type="datetimeFigureOut">
              <a:rPr lang="es-ES"/>
              <a:pPr>
                <a:defRPr/>
              </a:pPr>
              <a:t>18/11/2012</a:t>
            </a:fld>
            <a:endParaRPr lang="es-ES"/>
          </a:p>
        </p:txBody>
      </p:sp>
      <p:sp>
        <p:nvSpPr>
          <p:cNvPr id="4" name="3 Marcador de pie de página"/>
          <p:cNvSpPr>
            <a:spLocks noGrp="1"/>
          </p:cNvSpPr>
          <p:nvPr>
            <p:ph type="ftr" sz="quarter" idx="2"/>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s-ES"/>
          </a:p>
        </p:txBody>
      </p:sp>
      <p:sp>
        <p:nvSpPr>
          <p:cNvPr id="5" name="4 Marcador de número de diapositiva"/>
          <p:cNvSpPr>
            <a:spLocks noGrp="1"/>
          </p:cNvSpPr>
          <p:nvPr>
            <p:ph type="sldNum" sz="quarter" idx="3"/>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E44CC407-A199-445D-AF61-213AEA96F3A8}" type="slidenum">
              <a:rPr lang="es-ES"/>
              <a:pPr>
                <a:defRPr/>
              </a:pPr>
              <a:t>‹Nº›</a:t>
            </a:fld>
            <a:endParaRPr lang="es-ES"/>
          </a:p>
        </p:txBody>
      </p:sp>
    </p:spTree>
    <p:extLst>
      <p:ext uri="{BB962C8B-B14F-4D97-AF65-F5344CB8AC3E}">
        <p14:creationId xmlns="" xmlns:p14="http://schemas.microsoft.com/office/powerpoint/2010/main" val="80480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2763"/>
          </a:xfrm>
          <a:prstGeom prst="rect">
            <a:avLst/>
          </a:prstGeom>
        </p:spPr>
        <p:txBody>
          <a:bodyPr vert="horz" lIns="97192" tIns="48596" rIns="97192" bIns="48596" rtlCol="0"/>
          <a:lstStyle>
            <a:lvl1pPr algn="l">
              <a:defRPr sz="1300"/>
            </a:lvl1pPr>
          </a:lstStyle>
          <a:p>
            <a:pPr>
              <a:defRPr/>
            </a:pPr>
            <a:endParaRPr lang="en-GB"/>
          </a:p>
        </p:txBody>
      </p:sp>
      <p:sp>
        <p:nvSpPr>
          <p:cNvPr id="3" name="2 Marcador de fecha"/>
          <p:cNvSpPr>
            <a:spLocks noGrp="1"/>
          </p:cNvSpPr>
          <p:nvPr>
            <p:ph type="dt" idx="1"/>
          </p:nvPr>
        </p:nvSpPr>
        <p:spPr>
          <a:xfrm>
            <a:off x="4021138" y="0"/>
            <a:ext cx="3076575" cy="512763"/>
          </a:xfrm>
          <a:prstGeom prst="rect">
            <a:avLst/>
          </a:prstGeom>
        </p:spPr>
        <p:txBody>
          <a:bodyPr vert="horz" lIns="97192" tIns="48596" rIns="97192" bIns="48596" rtlCol="0"/>
          <a:lstStyle>
            <a:lvl1pPr algn="r">
              <a:defRPr sz="1300"/>
            </a:lvl1pPr>
          </a:lstStyle>
          <a:p>
            <a:pPr>
              <a:defRPr/>
            </a:pPr>
            <a:fld id="{504962D7-0953-4DA8-9C35-FC1EEE1D0752}" type="datetimeFigureOut">
              <a:rPr lang="es-ES"/>
              <a:pPr>
                <a:defRPr/>
              </a:pPr>
              <a:t>18/11/2012</a:t>
            </a:fld>
            <a:endParaRPr lang="en-GB"/>
          </a:p>
        </p:txBody>
      </p:sp>
      <p:sp>
        <p:nvSpPr>
          <p:cNvPr id="4" name="3 Marcador de imagen de diapositiva"/>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GB" noProof="0" smtClean="0"/>
          </a:p>
        </p:txBody>
      </p:sp>
      <p:sp>
        <p:nvSpPr>
          <p:cNvPr id="5" name="4 Marcador de notas"/>
          <p:cNvSpPr>
            <a:spLocks noGrp="1"/>
          </p:cNvSpPr>
          <p:nvPr>
            <p:ph type="body" sz="quarter" idx="3"/>
          </p:nvPr>
        </p:nvSpPr>
        <p:spPr>
          <a:xfrm>
            <a:off x="711200" y="4862513"/>
            <a:ext cx="5676900" cy="4605337"/>
          </a:xfrm>
          <a:prstGeom prst="rect">
            <a:avLst/>
          </a:prstGeom>
        </p:spPr>
        <p:txBody>
          <a:bodyPr vert="horz" lIns="97192" tIns="48596" rIns="97192" bIns="48596"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6" name="5 Marcador de pie de página"/>
          <p:cNvSpPr>
            <a:spLocks noGrp="1"/>
          </p:cNvSpPr>
          <p:nvPr>
            <p:ph type="ftr" sz="quarter" idx="4"/>
          </p:nvPr>
        </p:nvSpPr>
        <p:spPr>
          <a:xfrm>
            <a:off x="0" y="9720263"/>
            <a:ext cx="3076575" cy="512762"/>
          </a:xfrm>
          <a:prstGeom prst="rect">
            <a:avLst/>
          </a:prstGeom>
        </p:spPr>
        <p:txBody>
          <a:bodyPr vert="horz" lIns="97192" tIns="48596" rIns="97192" bIns="48596" rtlCol="0" anchor="b"/>
          <a:lstStyle>
            <a:lvl1pPr algn="l">
              <a:defRPr sz="1300"/>
            </a:lvl1pPr>
          </a:lstStyle>
          <a:p>
            <a:pPr>
              <a:defRPr/>
            </a:pPr>
            <a:endParaRPr lang="en-GB"/>
          </a:p>
        </p:txBody>
      </p:sp>
      <p:sp>
        <p:nvSpPr>
          <p:cNvPr id="7" name="6 Marcador de número de diapositiva"/>
          <p:cNvSpPr>
            <a:spLocks noGrp="1"/>
          </p:cNvSpPr>
          <p:nvPr>
            <p:ph type="sldNum" sz="quarter" idx="5"/>
          </p:nvPr>
        </p:nvSpPr>
        <p:spPr>
          <a:xfrm>
            <a:off x="4021138" y="9720263"/>
            <a:ext cx="3076575" cy="512762"/>
          </a:xfrm>
          <a:prstGeom prst="rect">
            <a:avLst/>
          </a:prstGeom>
        </p:spPr>
        <p:txBody>
          <a:bodyPr vert="horz" lIns="97192" tIns="48596" rIns="97192" bIns="48596" rtlCol="0" anchor="b"/>
          <a:lstStyle>
            <a:lvl1pPr algn="r">
              <a:defRPr sz="1300"/>
            </a:lvl1pPr>
          </a:lstStyle>
          <a:p>
            <a:pPr>
              <a:defRPr/>
            </a:pPr>
            <a:fld id="{FD9D1F5E-E44C-437B-BF96-661BC79DB525}" type="slidenum">
              <a:rPr lang="en-GB"/>
              <a:pPr>
                <a:defRPr/>
              </a:pPr>
              <a:t>‹Nº›</a:t>
            </a:fld>
            <a:endParaRPr lang="en-GB"/>
          </a:p>
        </p:txBody>
      </p:sp>
    </p:spTree>
    <p:extLst>
      <p:ext uri="{BB962C8B-B14F-4D97-AF65-F5344CB8AC3E}">
        <p14:creationId xmlns="" xmlns:p14="http://schemas.microsoft.com/office/powerpoint/2010/main" val="4178821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600">
                <a:solidFill>
                  <a:schemeClr val="tx1"/>
                </a:solidFill>
                <a:latin typeface="Arial" charset="0"/>
                <a:ea typeface="MS PGothic" pitchFamily="34" charset="-128"/>
              </a:defRPr>
            </a:lvl1pPr>
            <a:lvl2pPr marL="804763" indent="-309524">
              <a:defRPr sz="2600">
                <a:solidFill>
                  <a:schemeClr val="tx1"/>
                </a:solidFill>
                <a:latin typeface="Arial" charset="0"/>
                <a:ea typeface="MS PGothic" pitchFamily="34" charset="-128"/>
              </a:defRPr>
            </a:lvl2pPr>
            <a:lvl3pPr marL="1238098" indent="-247620">
              <a:defRPr sz="2600">
                <a:solidFill>
                  <a:schemeClr val="tx1"/>
                </a:solidFill>
                <a:latin typeface="Arial" charset="0"/>
                <a:ea typeface="MS PGothic" pitchFamily="34" charset="-128"/>
              </a:defRPr>
            </a:lvl3pPr>
            <a:lvl4pPr marL="1733337" indent="-247620">
              <a:defRPr sz="2600">
                <a:solidFill>
                  <a:schemeClr val="tx1"/>
                </a:solidFill>
                <a:latin typeface="Arial" charset="0"/>
                <a:ea typeface="MS PGothic" pitchFamily="34" charset="-128"/>
              </a:defRPr>
            </a:lvl4pPr>
            <a:lvl5pPr marL="2228576" indent="-24762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fld id="{60D1A359-CC64-4B38-B34F-934C6659131A}" type="slidenum">
              <a:rPr lang="de-DE" sz="1300" smtClean="0"/>
              <a:pPr/>
              <a:t>1</a:t>
            </a:fld>
            <a:endParaRPr lang="de-DE" sz="1300" dirty="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3CA75-DAA6-49AE-8B51-948351563076}" type="slidenum">
              <a:rPr lang="en-GB" smtClean="0"/>
              <a:pPr/>
              <a:t>4</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a:prstGeom prst="rect">
            <a:avLst/>
          </a:prstGeo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435100" y="1447800"/>
            <a:ext cx="7499350" cy="4800600"/>
          </a:xfrm>
          <a:prstGeom prst="rect">
            <a:avLst/>
          </a:prstGeo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6C604B9C-BB16-43BD-B017-2B4D33084A10}" type="datetimeFigureOut">
              <a:rPr lang="es-ES"/>
              <a:pPr>
                <a:defRPr/>
              </a:pPr>
              <a:t>18/11/2012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36C94F2B-D82B-47C1-B08F-B5E0D7CB0029}"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a:prstGeom prst="rect">
            <a:avLst/>
          </a:prstGeo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a:prstGeom prst="rect">
            <a:avLst/>
          </a:prstGeo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2BA1D8F1-0595-40AA-AD95-45A08DC2D8FC}" type="datetimeFigureOut">
              <a:rPr lang="es-ES"/>
              <a:pPr>
                <a:defRPr/>
              </a:pPr>
              <a:t>18/11/2012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2FDD9135-84DB-40E0-B238-C0D129EA3BDC}" type="slidenum">
              <a:rPr lang="en-GB"/>
              <a:pPr>
                <a:defRPr/>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pic>
        <p:nvPicPr>
          <p:cNvPr id="6" name="Picture 9" descr="eiopa_RG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a:prstGeom prst="rect">
            <a:avLst/>
          </a:prstGeo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a:prstGeom prst="rect">
            <a:avLst/>
          </a:prstGeo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a:xfrm>
            <a:off x="304800" y="6400800"/>
            <a:ext cx="1905000" cy="457200"/>
          </a:xfrm>
          <a:prstGeom prst="rect">
            <a:avLst/>
          </a:prstGeom>
        </p:spPr>
        <p:txBody>
          <a:bodyPr/>
          <a:lstStyle>
            <a:lvl1pPr>
              <a:defRPr>
                <a:solidFill>
                  <a:schemeClr val="bg1"/>
                </a:solidFill>
              </a:defRPr>
            </a:lvl1pPr>
          </a:lstStyle>
          <a:p>
            <a:pPr>
              <a:defRPr/>
            </a:pPr>
            <a:fld id="{82C95313-7082-47F2-81FC-C5622F49E294}" type="datetime4">
              <a:rPr lang="en-GB"/>
              <a:pPr>
                <a:defRPr/>
              </a:pPr>
              <a:t>18 November 2012</a:t>
            </a:fld>
            <a:endParaRPr lang="en-GB">
              <a:solidFill>
                <a:schemeClr val="tx1"/>
              </a:solidFill>
            </a:endParaRPr>
          </a:p>
        </p:txBody>
      </p:sp>
      <p:pic>
        <p:nvPicPr>
          <p:cNvPr id="8" name="7 Imagen" descr="Logo_oficial_2012.png"/>
          <p:cNvPicPr>
            <a:picLocks noChangeAspect="1"/>
          </p:cNvPicPr>
          <p:nvPr userDrawn="1"/>
        </p:nvPicPr>
        <p:blipFill>
          <a:blip r:embed="rId4"/>
          <a:stretch>
            <a:fillRect/>
          </a:stretch>
        </p:blipFill>
        <p:spPr>
          <a:xfrm>
            <a:off x="179512" y="188640"/>
            <a:ext cx="2535100" cy="402397"/>
          </a:xfrm>
          <a:prstGeom prst="rect">
            <a:avLst/>
          </a:prstGeom>
        </p:spPr>
      </p:pic>
      <p:sp>
        <p:nvSpPr>
          <p:cNvPr id="9" name="8 Rectángulo"/>
          <p:cNvSpPr/>
          <p:nvPr userDrawn="1"/>
        </p:nvSpPr>
        <p:spPr>
          <a:xfrm>
            <a:off x="357158" y="214290"/>
            <a:ext cx="1571636" cy="357190"/>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376180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15B7B416-6DE6-4FE5-8BF2-BD9C223B82CF}" type="datetimeFigureOut">
              <a:rPr lang="es-ES"/>
              <a:pPr>
                <a:defRPr/>
              </a:pPr>
              <a:t>18/11/2012</a:t>
            </a:fld>
            <a:endParaRPr lang="en-GB"/>
          </a:p>
        </p:txBody>
      </p:sp>
      <p:sp>
        <p:nvSpPr>
          <p:cNvPr id="5"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6"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26426327-8BC5-4634-BC17-6A8A7F48B079}"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a:prstGeom prst="rect">
            <a:avLst/>
          </a:prstGeo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a:xfrm>
            <a:off x="3581400" y="6305550"/>
            <a:ext cx="2133600" cy="476250"/>
          </a:xfrm>
          <a:prstGeom prst="rect">
            <a:avLst/>
          </a:prstGeom>
        </p:spPr>
        <p:txBody>
          <a:bodyPr/>
          <a:lstStyle>
            <a:lvl1pPr>
              <a:defRPr/>
            </a:lvl1pPr>
          </a:lstStyle>
          <a:p>
            <a:pPr>
              <a:defRPr/>
            </a:pPr>
            <a:fld id="{02666C16-4744-44A3-95F6-0263DEF4B64D}" type="datetimeFigureOut">
              <a:rPr lang="es-ES"/>
              <a:pPr>
                <a:defRPr/>
              </a:pPr>
              <a:t>18/11/2012</a:t>
            </a:fld>
            <a:endParaRPr lang="en-GB"/>
          </a:p>
        </p:txBody>
      </p:sp>
      <p:sp>
        <p:nvSpPr>
          <p:cNvPr id="6" name="9 Marcador de pie de página"/>
          <p:cNvSpPr>
            <a:spLocks noGrp="1"/>
          </p:cNvSpPr>
          <p:nvPr>
            <p:ph type="ftr" sz="quarter" idx="11"/>
          </p:nvPr>
        </p:nvSpPr>
        <p:spPr>
          <a:xfrm>
            <a:off x="5715000" y="6305550"/>
            <a:ext cx="2895600" cy="476250"/>
          </a:xfrm>
          <a:prstGeom prst="rect">
            <a:avLst/>
          </a:prstGeom>
        </p:spPr>
        <p:txBody>
          <a:bodyPr/>
          <a:lstStyle>
            <a:lvl1pPr>
              <a:defRPr/>
            </a:lvl1pPr>
          </a:lstStyle>
          <a:p>
            <a:pPr>
              <a:defRPr/>
            </a:pPr>
            <a:endParaRPr lang="en-GB"/>
          </a:p>
        </p:txBody>
      </p:sp>
      <p:sp>
        <p:nvSpPr>
          <p:cNvPr id="7" name="21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lstStyle>
          <a:p>
            <a:pPr>
              <a:defRPr/>
            </a:pPr>
            <a:fld id="{1069747B-92E6-4C4D-B0F4-D2665FD9E673}"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BBB541C5-6453-46CE-BE66-E2F4B5E1AF23}" type="datetimeFigureOut">
              <a:rPr lang="es-ES"/>
              <a:pPr>
                <a:defRPr/>
              </a:pPr>
              <a:t>18/11/2012</a:t>
            </a:fld>
            <a:endParaRPr lang="en-GB"/>
          </a:p>
        </p:txBody>
      </p:sp>
      <p:sp>
        <p:nvSpPr>
          <p:cNvPr id="9" name="4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10" name="5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B9AD0195-8F16-4731-85F3-B0E82E915F8A}" type="slidenum">
              <a:rPr lang="en-GB"/>
              <a:pPr>
                <a:defRPr/>
              </a:pPr>
              <a:t>‹Nº›</a:t>
            </a:fld>
            <a:endParaRPr lang="en-GB"/>
          </a:p>
        </p:txBody>
      </p:sp>
      <p:pic>
        <p:nvPicPr>
          <p:cNvPr id="11" name="Picture 5" descr="eiopa_PLATFORM_segment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928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descr="eiopa_weiss"/>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443838" y="196118"/>
            <a:ext cx="1771632" cy="589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12 Imagen" descr="Logo_oficial_2012.png"/>
          <p:cNvPicPr>
            <a:picLocks noChangeAspect="1"/>
          </p:cNvPicPr>
          <p:nvPr userDrawn="1"/>
        </p:nvPicPr>
        <p:blipFill>
          <a:blip r:embed="rId4"/>
          <a:srcRect l="33746" t="9449" r="32246" b="9449"/>
          <a:stretch>
            <a:fillRect/>
          </a:stretch>
        </p:blipFill>
        <p:spPr>
          <a:xfrm>
            <a:off x="-32" y="390078"/>
            <a:ext cx="1037889" cy="392877"/>
          </a:xfrm>
          <a:prstGeom prst="rect">
            <a:avLst/>
          </a:prstGeom>
        </p:spPr>
      </p:pic>
      <p:pic>
        <p:nvPicPr>
          <p:cNvPr id="14" name="13 Imagen" descr="Logo_oficial_2012.png"/>
          <p:cNvPicPr>
            <a:picLocks noChangeAspect="1"/>
          </p:cNvPicPr>
          <p:nvPr userDrawn="1"/>
        </p:nvPicPr>
        <p:blipFill>
          <a:blip r:embed="rId4"/>
          <a:srcRect l="68991" t="4724" r="750" b="4724"/>
          <a:stretch>
            <a:fillRect/>
          </a:stretch>
        </p:blipFill>
        <p:spPr>
          <a:xfrm>
            <a:off x="-32" y="785794"/>
            <a:ext cx="1012772" cy="438654"/>
          </a:xfrm>
          <a:prstGeom prst="rect">
            <a:avLst/>
          </a:prstGeom>
        </p:spPr>
      </p:pic>
      <p:pic>
        <p:nvPicPr>
          <p:cNvPr id="15" name="14 Imagen" descr="Logo_oficial_2012.png"/>
          <p:cNvPicPr>
            <a:picLocks noChangeAspect="1"/>
          </p:cNvPicPr>
          <p:nvPr userDrawn="1"/>
        </p:nvPicPr>
        <p:blipFill>
          <a:blip r:embed="rId4"/>
          <a:srcRect t="4724" r="65992" b="4724"/>
          <a:stretch>
            <a:fillRect/>
          </a:stretch>
        </p:blipFill>
        <p:spPr>
          <a:xfrm>
            <a:off x="-32" y="-24"/>
            <a:ext cx="1037903" cy="438654"/>
          </a:xfrm>
          <a:prstGeom prst="rect">
            <a:avLst/>
          </a:prstGeom>
        </p:spPr>
      </p:pic>
      <p:sp>
        <p:nvSpPr>
          <p:cNvPr id="16" name="15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a:prstGeom prst="rect">
            <a:avLst/>
          </a:prstGeo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F7BC7A3B-5627-4151-B6B4-FE4B020D715B}" type="datetimeFigureOut">
              <a:rPr lang="es-ES"/>
              <a:pPr>
                <a:defRPr/>
              </a:pPr>
              <a:t>18/11/2012</a:t>
            </a:fld>
            <a:endParaRPr lang="en-GB"/>
          </a:p>
        </p:txBody>
      </p:sp>
      <p:sp>
        <p:nvSpPr>
          <p:cNvPr id="8" name="7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9" name="8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C5552D96-89DB-4733-AF61-DBE58B570EA7}" type="slidenum">
              <a:rPr lang="en-GB"/>
              <a:pPr>
                <a:defRPr/>
              </a:pPr>
              <a:t>‹Nº›</a:t>
            </a:fld>
            <a:endParaRPr lang="en-GB"/>
          </a:p>
        </p:txBody>
      </p:sp>
      <p:pic>
        <p:nvPicPr>
          <p:cNvPr id="10" name="Picture 5" descr="eiopa_PLATFORM_segment2"/>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928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descr="eiopa_weiss"/>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443838" y="196118"/>
            <a:ext cx="1771632" cy="589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11 Imagen" descr="Logo_oficial_2012.png"/>
          <p:cNvPicPr>
            <a:picLocks noChangeAspect="1"/>
          </p:cNvPicPr>
          <p:nvPr userDrawn="1"/>
        </p:nvPicPr>
        <p:blipFill>
          <a:blip r:embed="rId4"/>
          <a:srcRect l="33746" t="9449" r="32246" b="9449"/>
          <a:stretch>
            <a:fillRect/>
          </a:stretch>
        </p:blipFill>
        <p:spPr>
          <a:xfrm>
            <a:off x="-32" y="390078"/>
            <a:ext cx="1037889" cy="392877"/>
          </a:xfrm>
          <a:prstGeom prst="rect">
            <a:avLst/>
          </a:prstGeom>
        </p:spPr>
      </p:pic>
      <p:pic>
        <p:nvPicPr>
          <p:cNvPr id="13" name="12 Imagen" descr="Logo_oficial_2012.png"/>
          <p:cNvPicPr>
            <a:picLocks noChangeAspect="1"/>
          </p:cNvPicPr>
          <p:nvPr userDrawn="1"/>
        </p:nvPicPr>
        <p:blipFill>
          <a:blip r:embed="rId4"/>
          <a:srcRect l="68991" t="4724" r="750" b="4724"/>
          <a:stretch>
            <a:fillRect/>
          </a:stretch>
        </p:blipFill>
        <p:spPr>
          <a:xfrm>
            <a:off x="-32" y="785794"/>
            <a:ext cx="1012772" cy="438654"/>
          </a:xfrm>
          <a:prstGeom prst="rect">
            <a:avLst/>
          </a:prstGeom>
        </p:spPr>
      </p:pic>
      <p:pic>
        <p:nvPicPr>
          <p:cNvPr id="14" name="13 Imagen" descr="Logo_oficial_2012.png"/>
          <p:cNvPicPr>
            <a:picLocks noChangeAspect="1"/>
          </p:cNvPicPr>
          <p:nvPr userDrawn="1"/>
        </p:nvPicPr>
        <p:blipFill>
          <a:blip r:embed="rId4"/>
          <a:srcRect t="4724" r="65992" b="4724"/>
          <a:stretch>
            <a:fillRect/>
          </a:stretch>
        </p:blipFill>
        <p:spPr>
          <a:xfrm>
            <a:off x="-32" y="-24"/>
            <a:ext cx="1037903" cy="438654"/>
          </a:xfrm>
          <a:prstGeom prst="rect">
            <a:avLst/>
          </a:prstGeom>
        </p:spPr>
      </p:pic>
      <p:sp>
        <p:nvSpPr>
          <p:cNvPr id="15" name="14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49F9F176-9E1F-4DAD-A650-92F41D2D1A7E}" type="datetimeFigureOut">
              <a:rPr lang="es-ES"/>
              <a:pPr>
                <a:defRPr/>
              </a:pPr>
              <a:t>18/11/2012</a:t>
            </a:fld>
            <a:endParaRPr lang="en-GB"/>
          </a:p>
        </p:txBody>
      </p:sp>
      <p:sp>
        <p:nvSpPr>
          <p:cNvPr id="5" name="2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6" name="3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6D76CE37-9086-405A-A016-0D7C4D7504D4}"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B227C268-199B-4751-8F00-81FECC9E4EFC}" type="datetimeFigureOut">
              <a:rPr lang="es-ES"/>
              <a:pPr>
                <a:defRPr/>
              </a:pPr>
              <a:t>18/11/2012</a:t>
            </a:fld>
            <a:endParaRPr lang="en-GB"/>
          </a:p>
        </p:txBody>
      </p:sp>
      <p:sp>
        <p:nvSpPr>
          <p:cNvPr id="6" name="5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7" name="6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88E314A5-DDD1-4126-8DB7-E72786B777AC}"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a:xfrm>
            <a:off x="3581400" y="6305550"/>
            <a:ext cx="2133600" cy="476250"/>
          </a:xfrm>
          <a:prstGeom prst="rect">
            <a:avLst/>
          </a:prstGeom>
        </p:spPr>
        <p:txBody>
          <a:bodyPr/>
          <a:lstStyle>
            <a:lvl1pPr>
              <a:defRPr/>
            </a:lvl1pPr>
            <a:extLst/>
          </a:lstStyle>
          <a:p>
            <a:pPr>
              <a:defRPr/>
            </a:pPr>
            <a:fld id="{4360284C-D699-40CC-B826-29D7A24DB6B3}" type="datetimeFigureOut">
              <a:rPr lang="es-ES"/>
              <a:pPr>
                <a:defRPr/>
              </a:pPr>
              <a:t>18/11/2012</a:t>
            </a:fld>
            <a:endParaRPr lang="en-GB"/>
          </a:p>
        </p:txBody>
      </p:sp>
      <p:sp>
        <p:nvSpPr>
          <p:cNvPr id="9" name="5 Marcador de pie de página"/>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endParaRPr lang="en-GB"/>
          </a:p>
        </p:txBody>
      </p:sp>
      <p:sp>
        <p:nvSpPr>
          <p:cNvPr id="10" name="6 Marcador de número de diapositiva"/>
          <p:cNvSpPr>
            <a:spLocks noGrp="1"/>
          </p:cNvSpPr>
          <p:nvPr>
            <p:ph type="sldNum" sz="quarter" idx="12"/>
          </p:nvPr>
        </p:nvSpPr>
        <p:spPr>
          <a:xfrm>
            <a:off x="8613775" y="6305550"/>
            <a:ext cx="457200" cy="476250"/>
          </a:xfrm>
          <a:prstGeom prst="rect">
            <a:avLst/>
          </a:prstGeom>
        </p:spPr>
        <p:txBody>
          <a:bodyPr/>
          <a:lstStyle>
            <a:lvl1pPr>
              <a:defRPr/>
            </a:lvl1pPr>
            <a:extLst/>
          </a:lstStyle>
          <a:p>
            <a:pPr>
              <a:defRPr/>
            </a:pPr>
            <a:fld id="{AA91C530-38FF-457E-AFCA-CE88BAC831CB}"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descr="eiopa_PLATFORM_segment2"/>
          <p:cNvPicPr>
            <a:picLocks noChangeAspect="1" noChangeArrowheads="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0" y="0"/>
            <a:ext cx="9144000" cy="928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6" descr="eiopa_weiss"/>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7443838" y="196118"/>
            <a:ext cx="1771632" cy="589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16 Imagen" descr="Logo_oficial_2012.png"/>
          <p:cNvPicPr>
            <a:picLocks noChangeAspect="1"/>
          </p:cNvPicPr>
          <p:nvPr userDrawn="1"/>
        </p:nvPicPr>
        <p:blipFill>
          <a:blip r:embed="rId16"/>
          <a:srcRect l="33746" t="9449" r="32246" b="9449"/>
          <a:stretch>
            <a:fillRect/>
          </a:stretch>
        </p:blipFill>
        <p:spPr>
          <a:xfrm>
            <a:off x="-32" y="390078"/>
            <a:ext cx="1037889" cy="392877"/>
          </a:xfrm>
          <a:prstGeom prst="rect">
            <a:avLst/>
          </a:prstGeom>
        </p:spPr>
      </p:pic>
      <p:pic>
        <p:nvPicPr>
          <p:cNvPr id="18" name="17 Imagen" descr="Logo_oficial_2012.png"/>
          <p:cNvPicPr>
            <a:picLocks noChangeAspect="1"/>
          </p:cNvPicPr>
          <p:nvPr userDrawn="1"/>
        </p:nvPicPr>
        <p:blipFill>
          <a:blip r:embed="rId16"/>
          <a:srcRect l="68991" t="4724" r="750" b="4724"/>
          <a:stretch>
            <a:fillRect/>
          </a:stretch>
        </p:blipFill>
        <p:spPr>
          <a:xfrm>
            <a:off x="-32" y="785794"/>
            <a:ext cx="1012772" cy="438654"/>
          </a:xfrm>
          <a:prstGeom prst="rect">
            <a:avLst/>
          </a:prstGeom>
        </p:spPr>
      </p:pic>
      <p:pic>
        <p:nvPicPr>
          <p:cNvPr id="19" name="18 Imagen" descr="Logo_oficial_2012.png"/>
          <p:cNvPicPr>
            <a:picLocks noChangeAspect="1"/>
          </p:cNvPicPr>
          <p:nvPr userDrawn="1"/>
        </p:nvPicPr>
        <p:blipFill>
          <a:blip r:embed="rId16"/>
          <a:srcRect t="4724" r="65992" b="4724"/>
          <a:stretch>
            <a:fillRect/>
          </a:stretch>
        </p:blipFill>
        <p:spPr>
          <a:xfrm>
            <a:off x="-32" y="-24"/>
            <a:ext cx="1037903" cy="438654"/>
          </a:xfrm>
          <a:prstGeom prst="rect">
            <a:avLst/>
          </a:prstGeom>
        </p:spPr>
      </p:pic>
      <p:sp>
        <p:nvSpPr>
          <p:cNvPr id="7" name="6 Rectángulo"/>
          <p:cNvSpPr/>
          <p:nvPr userDrawn="1"/>
        </p:nvSpPr>
        <p:spPr>
          <a:xfrm>
            <a:off x="0" y="0"/>
            <a:ext cx="1071538" cy="785794"/>
          </a:xfrm>
          <a:prstGeom prst="rect">
            <a:avLst/>
          </a:prstGeom>
          <a:solidFill>
            <a:srgbClr val="B2B2B2">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9 Marcador de número de diapositiva"/>
          <p:cNvSpPr txBox="1">
            <a:spLocks/>
          </p:cNvSpPr>
          <p:nvPr userDrawn="1"/>
        </p:nvSpPr>
        <p:spPr>
          <a:xfrm>
            <a:off x="142844" y="6500834"/>
            <a:ext cx="928662" cy="280966"/>
          </a:xfrm>
          <a:prstGeom prst="rect">
            <a:avLst/>
          </a:prstGeom>
        </p:spPr>
        <p:txBody>
          <a:bodyPr/>
          <a:lstStyle>
            <a:lvl1pPr>
              <a:defRPr sz="1100">
                <a:solidFill>
                  <a:schemeClr val="tx1"/>
                </a:solidFill>
                <a:latin typeface="Arial Unicode MS" pitchFamily="34" charset="-128"/>
                <a:ea typeface="Arial Unicode MS" pitchFamily="34" charset="-128"/>
                <a:cs typeface="Arial Unicode MS" pitchFamily="34" charset="-128"/>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77DAF927-A5EE-4713-922A-0AAF1DF94826}" type="slidenum">
              <a:rPr kumimoji="0" lang="en-GB" sz="1100" b="0" i="0" u="none" strike="noStrike" kern="1200" cap="none" spc="0" normalizeH="0" baseline="0" noProof="0" smtClean="0">
                <a:ln>
                  <a:noFill/>
                </a:ln>
                <a:solidFill>
                  <a:schemeClr val="tx1"/>
                </a:solidFill>
                <a:effectLst/>
                <a:uLnTx/>
                <a:uFillTx/>
                <a:latin typeface="Arial Unicode MS" pitchFamily="34" charset="-128"/>
                <a:ea typeface="Arial Unicode MS" pitchFamily="34" charset="-128"/>
                <a:cs typeface="Arial Unicode MS"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‹Nº›</a:t>
            </a:fld>
            <a:r>
              <a:rPr kumimoji="0" lang="en-GB" sz="1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 de 68</a:t>
            </a:r>
            <a:endParaRPr kumimoji="0" lang="en-GB" sz="1100" b="0"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042" r:id="rId1"/>
    <p:sldLayoutId id="2147484037" r:id="rId2"/>
    <p:sldLayoutId id="2147484038" r:id="rId3"/>
    <p:sldLayoutId id="2147484043" r:id="rId4"/>
    <p:sldLayoutId id="2147484044" r:id="rId5"/>
    <p:sldLayoutId id="2147484039" r:id="rId6"/>
    <p:sldLayoutId id="2147484045" r:id="rId7"/>
    <p:sldLayoutId id="2147484046" r:id="rId8"/>
    <p:sldLayoutId id="2147484047" r:id="rId9"/>
    <p:sldLayoutId id="2147484040" r:id="rId10"/>
    <p:sldLayoutId id="2147484041" r:id="rId11"/>
    <p:sldLayoutId id="214748404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hyperlink" Target="https://eiopa.europa.eu/consultations/qis/insurance/preparatory-forthcoming-assessments/index.html"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iopa.europa.eu/consultations/qis/insurance/preparatory-forthcoming-assessments/index.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2.bp.blogspot.com/_vfRBOoFARwM/SSbYzZwkbXI/AAAAAAAABTw/oHqjrK0TnJ8/s320/warning.gi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0.jpe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2.bp.blogspot.com/_vfRBOoFARwM/SSbYzZwkbXI/AAAAAAAABTw/oHqjrK0TnJ8/s320/warning.gi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Archivo:Ampelmann.svg" TargetMode="External"/><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eiopa.europa.eu/consultations/qis/insurance/preparatory-forthcoming-assessments/index.html"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2357430"/>
            <a:ext cx="8410604" cy="2519378"/>
          </a:xfrm>
        </p:spPr>
        <p:txBody>
          <a:bodyPr/>
          <a:lstStyle/>
          <a:p>
            <a:pPr marL="355600" indent="-355600">
              <a:spcBef>
                <a:spcPts val="4200"/>
              </a:spcBef>
              <a:spcAft>
                <a:spcPts val="4200"/>
              </a:spcAft>
            </a:pPr>
            <a:r>
              <a:rPr lang="de-DE" dirty="0" smtClean="0">
                <a:solidFill>
                  <a:schemeClr val="accent1">
                    <a:lumMod val="50000"/>
                  </a:schemeClr>
                </a:solidFill>
                <a:effectLst>
                  <a:outerShdw blurRad="38100" dist="38100" dir="2700000" algn="tl">
                    <a:srgbClr val="000000">
                      <a:alpha val="43137"/>
                    </a:srgbClr>
                  </a:outerShdw>
                </a:effectLst>
              </a:rPr>
              <a:t>Requerimiento de capital obligatorio</a:t>
            </a:r>
            <a:br>
              <a:rPr lang="de-DE"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Módulo de los riesgos de mercado</a:t>
            </a:r>
            <a:br>
              <a:rPr lang="de-DE" sz="3600" dirty="0" smtClean="0">
                <a:solidFill>
                  <a:schemeClr val="accent1">
                    <a:lumMod val="50000"/>
                  </a:schemeClr>
                </a:solidFill>
                <a:effectLst>
                  <a:outerShdw blurRad="38100" dist="38100" dir="2700000" algn="tl">
                    <a:srgbClr val="000000">
                      <a:alpha val="43137"/>
                    </a:srgbClr>
                  </a:outerShdw>
                </a:effectLst>
              </a:rPr>
            </a:br>
            <a:r>
              <a:rPr lang="de-DE" sz="3600" dirty="0" smtClean="0">
                <a:solidFill>
                  <a:schemeClr val="accent1">
                    <a:lumMod val="50000"/>
                  </a:schemeClr>
                </a:solidFill>
                <a:effectLst>
                  <a:outerShdw blurRad="38100" dist="38100" dir="2700000" algn="tl">
                    <a:srgbClr val="000000">
                      <a:alpha val="43137"/>
                    </a:srgbClr>
                  </a:outerShdw>
                </a:effectLst>
              </a:rPr>
              <a:t>Módulo del riesgo de fallido de la contraparte</a:t>
            </a:r>
          </a:p>
        </p:txBody>
      </p:sp>
      <p:sp>
        <p:nvSpPr>
          <p:cNvPr id="6147" name="Rectangle 3"/>
          <p:cNvSpPr>
            <a:spLocks noGrp="1" noChangeArrowheads="1"/>
          </p:cNvSpPr>
          <p:nvPr>
            <p:ph type="subTitle" idx="1"/>
          </p:nvPr>
        </p:nvSpPr>
        <p:spPr>
          <a:noFill/>
        </p:spPr>
        <p:txBody>
          <a:bodyPr/>
          <a:lstStyle/>
          <a:p>
            <a:r>
              <a:rPr lang="de-DE" dirty="0" smtClean="0"/>
              <a:t>Seminario de Capacitación en Seguros ASSAL-IAIS-SUGESE</a:t>
            </a:r>
          </a:p>
          <a:p>
            <a:r>
              <a:rPr lang="de-DE" dirty="0" smtClean="0"/>
              <a:t>San Jose, Costa Rica, 19-22 Noviembre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31 Conector recto de flecha"/>
          <p:cNvCxnSpPr/>
          <p:nvPr/>
        </p:nvCxnSpPr>
        <p:spPr>
          <a:xfrm>
            <a:off x="3359142" y="3714752"/>
            <a:ext cx="2855932" cy="1071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7286644" y="3071810"/>
            <a:ext cx="1571636" cy="642942"/>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30" name="1 Título"/>
          <p:cNvSpPr txBox="1">
            <a:spLocks/>
          </p:cNvSpPr>
          <p:nvPr/>
        </p:nvSpPr>
        <p:spPr>
          <a:xfrm>
            <a:off x="1285853" y="142852"/>
            <a:ext cx="5786477"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1.b-i.  Inversiones a deducir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 los fondos propios básicos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 name="4 Rectángulo"/>
          <p:cNvSpPr/>
          <p:nvPr/>
        </p:nvSpPr>
        <p:spPr>
          <a:xfrm>
            <a:off x="4929190" y="4827828"/>
            <a:ext cx="4000528" cy="1815882"/>
          </a:xfrm>
          <a:prstGeom prst="rect">
            <a:avLst/>
          </a:prstGeom>
          <a:ln>
            <a:solidFill>
              <a:schemeClr val="tx1"/>
            </a:solidFill>
            <a:prstDash val="dash"/>
          </a:ln>
        </p:spPr>
        <p:txBody>
          <a:bodyPr wrap="square">
            <a:spAutoFit/>
          </a:bodyPr>
          <a:lstStyle/>
          <a:p>
            <a:pPr algn="just"/>
            <a:r>
              <a:rPr lang="es-ES" sz="1400" b="1" u="sng" dirty="0" smtClean="0">
                <a:latin typeface="Arial Unicode MS" pitchFamily="34" charset="-128"/>
                <a:ea typeface="Arial Unicode MS" pitchFamily="34" charset="-128"/>
                <a:cs typeface="Arial Unicode MS" pitchFamily="34" charset="-128"/>
              </a:rPr>
              <a:t>Deducción parcial con referencia al acumulado en todas las entidades</a:t>
            </a:r>
          </a:p>
          <a:p>
            <a:pPr algn="just"/>
            <a:r>
              <a:rPr lang="es-ES" sz="1400" dirty="0" smtClean="0">
                <a:latin typeface="Arial Unicode MS" pitchFamily="34" charset="-128"/>
                <a:ea typeface="Arial Unicode MS" pitchFamily="34" charset="-128"/>
                <a:cs typeface="Arial Unicode MS" pitchFamily="34" charset="-128"/>
              </a:rPr>
              <a:t>Exceso de </a:t>
            </a:r>
            <a:r>
              <a:rPr lang="es-ES" sz="1400" b="1" dirty="0" smtClean="0">
                <a:solidFill>
                  <a:srgbClr val="C00000"/>
                </a:solidFill>
                <a:latin typeface="Arial Unicode MS" pitchFamily="34" charset="-128"/>
                <a:ea typeface="Arial Unicode MS" pitchFamily="34" charset="-128"/>
                <a:cs typeface="Arial Unicode MS" pitchFamily="34" charset="-128"/>
              </a:rPr>
              <a:t>todas </a:t>
            </a:r>
            <a:r>
              <a:rPr lang="es-ES" sz="1400" dirty="0" smtClean="0">
                <a:latin typeface="Arial Unicode MS" pitchFamily="34" charset="-128"/>
                <a:ea typeface="Arial Unicode MS" pitchFamily="34" charset="-128"/>
                <a:cs typeface="Arial Unicode MS" pitchFamily="34" charset="-128"/>
              </a:rPr>
              <a:t>las participaciones en entidades de crédito o sociedades de inversión (lógicamente sin computar las deducidas totalmente) en relación con el 10% de [ capital desembolsado /fondo mutual desembolsado + la reserva de reconciliación + </a:t>
            </a:r>
            <a:r>
              <a:rPr lang="es-ES" sz="1400" i="1" dirty="0" smtClean="0">
                <a:latin typeface="Arial Unicode MS" pitchFamily="34" charset="-128"/>
                <a:ea typeface="Arial Unicode MS" pitchFamily="34" charset="-128"/>
                <a:cs typeface="Arial Unicode MS" pitchFamily="34" charset="-128"/>
              </a:rPr>
              <a:t>surplus </a:t>
            </a:r>
            <a:r>
              <a:rPr lang="es-ES" sz="1400" i="1" dirty="0" err="1" smtClean="0">
                <a:latin typeface="Arial Unicode MS" pitchFamily="34" charset="-128"/>
                <a:ea typeface="Arial Unicode MS" pitchFamily="34" charset="-128"/>
                <a:cs typeface="Arial Unicode MS" pitchFamily="34" charset="-128"/>
              </a:rPr>
              <a:t>funds</a:t>
            </a:r>
            <a:r>
              <a:rPr lang="es-ES" sz="1400" dirty="0" smtClean="0">
                <a:latin typeface="Arial Unicode MS" pitchFamily="34" charset="-128"/>
                <a:ea typeface="Arial Unicode MS" pitchFamily="34" charset="-128"/>
                <a:cs typeface="Arial Unicode MS" pitchFamily="34" charset="-128"/>
              </a:rPr>
              <a:t>] </a:t>
            </a:r>
          </a:p>
        </p:txBody>
      </p:sp>
      <p:sp>
        <p:nvSpPr>
          <p:cNvPr id="10" name="9 CuadroTexto"/>
          <p:cNvSpPr txBox="1"/>
          <p:nvPr/>
        </p:nvSpPr>
        <p:spPr>
          <a:xfrm>
            <a:off x="1714480" y="1571612"/>
            <a:ext cx="3429024" cy="800219"/>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Entidades de crédito y sociedades de inversión </a:t>
            </a:r>
          </a:p>
          <a:p>
            <a:pPr algn="ct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92(2)(a)y (b) directiva 2009/138/EC</a:t>
            </a:r>
            <a:endParaRPr lang="es-ES" sz="1400" i="1" dirty="0">
              <a:latin typeface="Arial Unicode MS" pitchFamily="34" charset="-128"/>
              <a:ea typeface="Arial Unicode MS" pitchFamily="34" charset="-128"/>
              <a:cs typeface="Arial Unicode MS" pitchFamily="34" charset="-128"/>
            </a:endParaRPr>
          </a:p>
        </p:txBody>
      </p:sp>
      <p:sp>
        <p:nvSpPr>
          <p:cNvPr id="11" name="10 CuadroTexto"/>
          <p:cNvSpPr txBox="1"/>
          <p:nvPr/>
        </p:nvSpPr>
        <p:spPr>
          <a:xfrm>
            <a:off x="6072198" y="1804562"/>
            <a:ext cx="2714644"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Otras participaciones</a:t>
            </a:r>
            <a:endParaRPr lang="es-ES" sz="1600" dirty="0">
              <a:latin typeface="Arial Unicode MS" pitchFamily="34" charset="-128"/>
              <a:ea typeface="Arial Unicode MS" pitchFamily="34" charset="-128"/>
              <a:cs typeface="Arial Unicode MS" pitchFamily="34" charset="-128"/>
            </a:endParaRPr>
          </a:p>
        </p:txBody>
      </p:sp>
      <p:sp>
        <p:nvSpPr>
          <p:cNvPr id="12" name="11 Rectángulo"/>
          <p:cNvSpPr/>
          <p:nvPr/>
        </p:nvSpPr>
        <p:spPr>
          <a:xfrm>
            <a:off x="3929058" y="2786058"/>
            <a:ext cx="2428892" cy="954107"/>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ESTRATÉGICAS </a:t>
            </a:r>
          </a:p>
          <a:p>
            <a:pPr algn="ctr"/>
            <a:r>
              <a:rPr lang="es-ES" sz="1400" dirty="0" smtClean="0">
                <a:latin typeface="Arial Unicode MS" pitchFamily="34" charset="-128"/>
                <a:ea typeface="Arial Unicode MS" pitchFamily="34" charset="-128"/>
                <a:cs typeface="Arial Unicode MS" pitchFamily="34" charset="-128"/>
              </a:rPr>
              <a:t>SÍ integradas en el cálculo de la solvencia de grupo mediante consolidación</a:t>
            </a:r>
            <a:endParaRPr lang="es-ES" sz="1400" dirty="0">
              <a:latin typeface="Arial Unicode MS" pitchFamily="34" charset="-128"/>
              <a:ea typeface="Arial Unicode MS" pitchFamily="34" charset="-128"/>
              <a:cs typeface="Arial Unicode MS" pitchFamily="34" charset="-128"/>
            </a:endParaRPr>
          </a:p>
        </p:txBody>
      </p:sp>
      <p:sp>
        <p:nvSpPr>
          <p:cNvPr id="15" name="14 Rectángulo"/>
          <p:cNvSpPr/>
          <p:nvPr/>
        </p:nvSpPr>
        <p:spPr>
          <a:xfrm>
            <a:off x="1000100" y="4105825"/>
            <a:ext cx="3714776" cy="1323439"/>
          </a:xfrm>
          <a:prstGeom prst="rect">
            <a:avLst/>
          </a:prstGeom>
          <a:solidFill>
            <a:schemeClr val="bg1"/>
          </a:solidFill>
          <a:ln>
            <a:solidFill>
              <a:schemeClr val="tx1"/>
            </a:solidFill>
            <a:prstDash val="dash"/>
          </a:ln>
        </p:spPr>
        <p:txBody>
          <a:bodyPr wrap="square">
            <a:spAutoFit/>
          </a:bodyPr>
          <a:lstStyle/>
          <a:p>
            <a:pPr>
              <a:spcBef>
                <a:spcPts val="600"/>
              </a:spcBef>
            </a:pPr>
            <a:r>
              <a:rPr lang="es-ES" sz="1400" b="1" u="sng" dirty="0" smtClean="0">
                <a:latin typeface="Arial Unicode MS" pitchFamily="34" charset="-128"/>
                <a:ea typeface="Arial Unicode MS" pitchFamily="34" charset="-128"/>
                <a:cs typeface="Arial Unicode MS" pitchFamily="34" charset="-128"/>
              </a:rPr>
              <a:t>Deducción total referida a una sola entidad </a:t>
            </a:r>
          </a:p>
          <a:p>
            <a:pPr>
              <a:spcBef>
                <a:spcPts val="600"/>
              </a:spcBef>
            </a:pPr>
            <a:r>
              <a:rPr lang="es-ES" sz="1400" dirty="0" smtClean="0">
                <a:latin typeface="Arial Unicode MS" pitchFamily="34" charset="-128"/>
                <a:ea typeface="Arial Unicode MS" pitchFamily="34" charset="-128"/>
                <a:cs typeface="Arial Unicode MS" pitchFamily="34" charset="-128"/>
              </a:rPr>
              <a:t>Participaciones que excedan el 10% de </a:t>
            </a:r>
          </a:p>
          <a:p>
            <a:pPr>
              <a:spcBef>
                <a:spcPts val="600"/>
              </a:spcBef>
            </a:pPr>
            <a:r>
              <a:rPr lang="es-ES" sz="1400" dirty="0" smtClean="0">
                <a:latin typeface="Arial Unicode MS" pitchFamily="34" charset="-128"/>
                <a:ea typeface="Arial Unicode MS" pitchFamily="34" charset="-128"/>
                <a:cs typeface="Arial Unicode MS" pitchFamily="34" charset="-128"/>
              </a:rPr>
              <a:t>[ capital desembolsado /fondo mutual desembolsado + la reserva de reconciliación + </a:t>
            </a:r>
            <a:r>
              <a:rPr lang="es-ES" sz="1400" i="1" dirty="0" smtClean="0">
                <a:latin typeface="Arial Unicode MS" pitchFamily="34" charset="-128"/>
                <a:ea typeface="Arial Unicode MS" pitchFamily="34" charset="-128"/>
                <a:cs typeface="Arial Unicode MS" pitchFamily="34" charset="-128"/>
              </a:rPr>
              <a:t>surplus </a:t>
            </a:r>
            <a:r>
              <a:rPr lang="es-ES" sz="1400" i="1" dirty="0" err="1" smtClean="0">
                <a:latin typeface="Arial Unicode MS" pitchFamily="34" charset="-128"/>
                <a:ea typeface="Arial Unicode MS" pitchFamily="34" charset="-128"/>
                <a:cs typeface="Arial Unicode MS" pitchFamily="34" charset="-128"/>
              </a:rPr>
              <a:t>funds</a:t>
            </a:r>
            <a:r>
              <a:rPr lang="es-ES" sz="1400" i="1" dirty="0" smtClean="0">
                <a:latin typeface="Arial Unicode MS" pitchFamily="34" charset="-128"/>
                <a:ea typeface="Arial Unicode MS" pitchFamily="34" charset="-128"/>
                <a:cs typeface="Arial Unicode MS" pitchFamily="34" charset="-128"/>
              </a:rPr>
              <a:t> - </a:t>
            </a:r>
            <a:r>
              <a:rPr lang="es-ES" sz="1400" dirty="0" smtClean="0">
                <a:latin typeface="Arial Unicode MS" pitchFamily="34" charset="-128"/>
                <a:ea typeface="Arial Unicode MS" pitchFamily="34" charset="-128"/>
                <a:cs typeface="Arial Unicode MS" pitchFamily="34" charset="-128"/>
              </a:rPr>
              <a:t>si existen ] </a:t>
            </a:r>
          </a:p>
        </p:txBody>
      </p:sp>
      <p:sp>
        <p:nvSpPr>
          <p:cNvPr id="16" name="15 Rectángulo"/>
          <p:cNvSpPr/>
          <p:nvPr/>
        </p:nvSpPr>
        <p:spPr>
          <a:xfrm>
            <a:off x="1285852" y="1142984"/>
            <a:ext cx="7643866" cy="338554"/>
          </a:xfrm>
          <a:prstGeom prst="rect">
            <a:avLst/>
          </a:prstGeom>
          <a:ln>
            <a:solidFill>
              <a:schemeClr val="tx1"/>
            </a:solidFill>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Tratamiento de las participaciones a efectos de fondos propios</a:t>
            </a:r>
            <a:endParaRPr lang="es-ES" sz="16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1142976" y="2760645"/>
            <a:ext cx="2428892" cy="954107"/>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NO estratégicas o</a:t>
            </a:r>
          </a:p>
          <a:p>
            <a:pPr algn="ctr"/>
            <a:r>
              <a:rPr lang="es-ES" sz="1400" dirty="0" smtClean="0">
                <a:latin typeface="Arial Unicode MS" pitchFamily="34" charset="-128"/>
                <a:ea typeface="Arial Unicode MS" pitchFamily="34" charset="-128"/>
                <a:cs typeface="Arial Unicode MS" pitchFamily="34" charset="-128"/>
              </a:rPr>
              <a:t>NO integradas en el cálculo de la solvencia de grupo mediante consolidación</a:t>
            </a:r>
            <a:endParaRPr lang="es-ES" sz="1400" dirty="0">
              <a:latin typeface="Arial Unicode MS" pitchFamily="34" charset="-128"/>
              <a:ea typeface="Arial Unicode MS" pitchFamily="34" charset="-128"/>
              <a:cs typeface="Arial Unicode MS" pitchFamily="34" charset="-128"/>
            </a:endParaRPr>
          </a:p>
        </p:txBody>
      </p:sp>
      <p:sp>
        <p:nvSpPr>
          <p:cNvPr id="19" name="18 CuadroTexto"/>
          <p:cNvSpPr txBox="1"/>
          <p:nvPr/>
        </p:nvSpPr>
        <p:spPr>
          <a:xfrm>
            <a:off x="7358082" y="3071810"/>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mercado</a:t>
            </a:r>
            <a:endParaRPr lang="es-ES" sz="1600" dirty="0">
              <a:latin typeface="Arial Unicode MS" pitchFamily="34" charset="-128"/>
              <a:ea typeface="Arial Unicode MS" pitchFamily="34" charset="-128"/>
              <a:cs typeface="Arial Unicode MS" pitchFamily="34" charset="-128"/>
            </a:endParaRPr>
          </a:p>
        </p:txBody>
      </p:sp>
      <p:sp>
        <p:nvSpPr>
          <p:cNvPr id="21" name="20 Flecha a la derecha con muesca"/>
          <p:cNvSpPr/>
          <p:nvPr/>
        </p:nvSpPr>
        <p:spPr>
          <a:xfrm rot="5400000">
            <a:off x="7715272" y="2500306"/>
            <a:ext cx="785818" cy="214314"/>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22" name="21 Flecha a la derecha con muesca"/>
          <p:cNvSpPr/>
          <p:nvPr/>
        </p:nvSpPr>
        <p:spPr>
          <a:xfrm>
            <a:off x="6500826" y="3286124"/>
            <a:ext cx="642942" cy="214314"/>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23" name="22 Flecha a la derecha con muesca"/>
          <p:cNvSpPr/>
          <p:nvPr/>
        </p:nvSpPr>
        <p:spPr>
          <a:xfrm rot="17809945">
            <a:off x="6950658" y="4117082"/>
            <a:ext cx="1021929" cy="195473"/>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24" name="23 Rectángulo"/>
          <p:cNvSpPr/>
          <p:nvPr/>
        </p:nvSpPr>
        <p:spPr>
          <a:xfrm>
            <a:off x="6643702" y="3929066"/>
            <a:ext cx="2428892" cy="523220"/>
          </a:xfrm>
          <a:prstGeom prst="rect">
            <a:avLst/>
          </a:prstGeom>
        </p:spPr>
        <p:txBody>
          <a:bodyPr wrap="square">
            <a:spAutoFit/>
          </a:bodyPr>
          <a:lstStyle/>
          <a:p>
            <a:pPr algn="ctr"/>
            <a:r>
              <a:rPr lang="es-ES" sz="1400" i="1" dirty="0" smtClean="0">
                <a:solidFill>
                  <a:srgbClr val="C00000"/>
                </a:solidFill>
                <a:latin typeface="Arial Unicode MS" pitchFamily="34" charset="-128"/>
                <a:ea typeface="Arial Unicode MS" pitchFamily="34" charset="-128"/>
                <a:cs typeface="Arial Unicode MS" pitchFamily="34" charset="-128"/>
              </a:rPr>
              <a:t>Sólo por la parte NO deducida de fondos propios</a:t>
            </a:r>
            <a:endParaRPr lang="es-ES" sz="1400" i="1" dirty="0">
              <a:solidFill>
                <a:srgbClr val="C00000"/>
              </a:solidFill>
              <a:latin typeface="Arial Unicode MS" pitchFamily="34" charset="-128"/>
              <a:ea typeface="Arial Unicode MS" pitchFamily="34" charset="-128"/>
              <a:cs typeface="Arial Unicode MS" pitchFamily="34" charset="-128"/>
            </a:endParaRPr>
          </a:p>
        </p:txBody>
      </p:sp>
      <p:sp>
        <p:nvSpPr>
          <p:cNvPr id="25" name="24 Rectángulo"/>
          <p:cNvSpPr/>
          <p:nvPr/>
        </p:nvSpPr>
        <p:spPr>
          <a:xfrm>
            <a:off x="6286512" y="2548590"/>
            <a:ext cx="1785950" cy="523220"/>
          </a:xfrm>
          <a:prstGeom prst="rect">
            <a:avLst/>
          </a:prstGeom>
        </p:spPr>
        <p:txBody>
          <a:bodyPr wrap="square">
            <a:spAutoFit/>
          </a:bodyPr>
          <a:lstStyle/>
          <a:p>
            <a:pPr algn="ctr"/>
            <a:r>
              <a:rPr lang="es-ES" sz="1400" i="1" dirty="0" smtClean="0">
                <a:solidFill>
                  <a:srgbClr val="C00000"/>
                </a:solidFill>
                <a:latin typeface="Arial Unicode MS" pitchFamily="34" charset="-128"/>
                <a:ea typeface="Arial Unicode MS" pitchFamily="34" charset="-128"/>
                <a:cs typeface="Arial Unicode MS" pitchFamily="34" charset="-128"/>
              </a:rPr>
              <a:t>NO se deducen de fondos propios</a:t>
            </a:r>
            <a:endParaRPr lang="es-ES" sz="1400" i="1" dirty="0">
              <a:solidFill>
                <a:srgbClr val="C00000"/>
              </a:solidFill>
              <a:latin typeface="Arial Unicode MS" pitchFamily="34" charset="-128"/>
              <a:ea typeface="Arial Unicode MS" pitchFamily="34" charset="-128"/>
              <a:cs typeface="Arial Unicode MS" pitchFamily="34" charset="-128"/>
            </a:endParaRPr>
          </a:p>
        </p:txBody>
      </p:sp>
      <p:cxnSp>
        <p:nvCxnSpPr>
          <p:cNvPr id="27" name="26 Conector recto de flecha"/>
          <p:cNvCxnSpPr/>
          <p:nvPr/>
        </p:nvCxnSpPr>
        <p:spPr>
          <a:xfrm rot="5400000">
            <a:off x="2536414" y="2607066"/>
            <a:ext cx="3563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4321967" y="2607463"/>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1929588" y="3928272"/>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1071538" y="5546727"/>
            <a:ext cx="3571900" cy="954107"/>
          </a:xfrm>
          <a:prstGeom prst="rect">
            <a:avLst/>
          </a:prstGeom>
        </p:spPr>
        <p:txBody>
          <a:bodyPr wrap="square">
            <a:spAutoFit/>
          </a:bodyPr>
          <a:lstStyle/>
          <a:p>
            <a:pPr algn="ctr">
              <a:spcBef>
                <a:spcPts val="600"/>
              </a:spcBef>
            </a:pPr>
            <a:r>
              <a:rPr lang="es-ES" sz="1400" dirty="0" smtClean="0">
                <a:latin typeface="Arial Unicode MS" pitchFamily="34" charset="-128"/>
                <a:ea typeface="Arial Unicode MS" pitchFamily="34" charset="-128"/>
                <a:cs typeface="Arial Unicode MS" pitchFamily="34" charset="-128"/>
              </a:rPr>
              <a:t>La deducción se computará en el nivel (</a:t>
            </a:r>
            <a:r>
              <a:rPr lang="es-ES" sz="1400" i="1" dirty="0" err="1" smtClean="0">
                <a:latin typeface="Arial Unicode MS" pitchFamily="34" charset="-128"/>
                <a:ea typeface="Arial Unicode MS" pitchFamily="34" charset="-128"/>
                <a:cs typeface="Arial Unicode MS" pitchFamily="34" charset="-128"/>
              </a:rPr>
              <a:t>tier</a:t>
            </a:r>
            <a:r>
              <a:rPr lang="es-ES" sz="1400" dirty="0" smtClean="0">
                <a:latin typeface="Arial Unicode MS" pitchFamily="34" charset="-128"/>
                <a:ea typeface="Arial Unicode MS" pitchFamily="34" charset="-128"/>
                <a:cs typeface="Arial Unicode MS" pitchFamily="34" charset="-128"/>
              </a:rPr>
              <a:t>) en el que la participación incrementó los fondos propios de la entidad participada</a:t>
            </a:r>
          </a:p>
        </p:txBody>
      </p:sp>
      <p:cxnSp>
        <p:nvCxnSpPr>
          <p:cNvPr id="33" name="32 Conector recto de flecha"/>
          <p:cNvCxnSpPr/>
          <p:nvPr/>
        </p:nvCxnSpPr>
        <p:spPr>
          <a:xfrm rot="16200000" flipH="1">
            <a:off x="2678893" y="5536420"/>
            <a:ext cx="2143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10800000">
            <a:off x="4429126" y="6072206"/>
            <a:ext cx="4286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par>
                                <p:cTn id="27" presetID="22" presetClass="entr" presetSubtype="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1000"/>
                                        <p:tgtEl>
                                          <p:spTgt spid="23"/>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1000"/>
                                        <p:tgtEl>
                                          <p:spTgt spid="2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1000"/>
                                        <p:tgtEl>
                                          <p:spTgt spid="19"/>
                                        </p:tgtEl>
                                      </p:cBhvr>
                                    </p:animEffect>
                                  </p:childTnLst>
                                </p:cTn>
                              </p:par>
                              <p:par>
                                <p:cTn id="45" presetID="17"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1000"/>
                                        <p:tgtEl>
                                          <p:spTgt spid="1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1" grpId="0" animBg="1"/>
      <p:bldP spid="12" grpId="0" animBg="1"/>
      <p:bldP spid="15" grpId="0" animBg="1"/>
      <p:bldP spid="19" grpId="0"/>
      <p:bldP spid="21" grpId="0" animBg="1"/>
      <p:bldP spid="22" grpId="0" animBg="1"/>
      <p:bldP spid="23" grpId="0" animBg="1"/>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500166" y="1285860"/>
            <a:ext cx="7286676" cy="4801314"/>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Participaciones estratégicas</a:t>
            </a:r>
          </a:p>
          <a:p>
            <a:pPr algn="just">
              <a:spcBef>
                <a:spcPts val="2400"/>
              </a:spcBef>
            </a:pPr>
            <a:r>
              <a:rPr lang="es-ES" sz="1500" dirty="0" smtClean="0">
                <a:latin typeface="Arial Unicode MS" pitchFamily="34" charset="-128"/>
                <a:ea typeface="Arial Unicode MS" pitchFamily="34" charset="-128"/>
                <a:cs typeface="Arial Unicode MS" pitchFamily="34" charset="-128"/>
              </a:rPr>
              <a:t>Inversiones en capital de naturaleza estratégica son aquellas inversiones en capital respecto de las cuales el (re)asegurador demuestra:</a:t>
            </a:r>
          </a:p>
          <a:p>
            <a:pPr marL="342900" lvl="0" indent="-342900" algn="just">
              <a:spcBef>
                <a:spcPts val="600"/>
              </a:spcBef>
              <a:buAutoNum type="alphaLcParenBoth"/>
            </a:pPr>
            <a:r>
              <a:rPr lang="es-ES" sz="1500" dirty="0" smtClean="0">
                <a:latin typeface="Arial Unicode MS" pitchFamily="34" charset="-128"/>
                <a:ea typeface="Arial Unicode MS" pitchFamily="34" charset="-128"/>
                <a:cs typeface="Arial Unicode MS" pitchFamily="34" charset="-128"/>
              </a:rPr>
              <a:t>Que el valor de la inversión en capital tendrá ‘probablemente’ en los siguientes doce meses una </a:t>
            </a:r>
            <a:r>
              <a:rPr lang="es-ES" sz="1500" b="1" dirty="0" smtClean="0">
                <a:latin typeface="Arial Unicode MS" pitchFamily="34" charset="-128"/>
                <a:ea typeface="Arial Unicode MS" pitchFamily="34" charset="-128"/>
                <a:cs typeface="Arial Unicode MS" pitchFamily="34" charset="-128"/>
              </a:rPr>
              <a:t>volatilidad materialmente menor </a:t>
            </a:r>
            <a:r>
              <a:rPr lang="es-ES" sz="1500" dirty="0" smtClean="0">
                <a:latin typeface="Arial Unicode MS" pitchFamily="34" charset="-128"/>
                <a:ea typeface="Arial Unicode MS" pitchFamily="34" charset="-128"/>
                <a:cs typeface="Arial Unicode MS" pitchFamily="34" charset="-128"/>
              </a:rPr>
              <a:t>que el de otras acciones en el mismo período, </a:t>
            </a:r>
            <a:r>
              <a:rPr lang="es-ES" sz="1500" u="sng" dirty="0" smtClean="0">
                <a:latin typeface="Arial Unicode MS" pitchFamily="34" charset="-128"/>
                <a:ea typeface="Arial Unicode MS" pitchFamily="34" charset="-128"/>
                <a:cs typeface="Arial Unicode MS" pitchFamily="34" charset="-128"/>
              </a:rPr>
              <a:t>como resultado de la naturaleza de la inversión Y de la influencia ejercida por la (re)aseguradora participante en la entidad participada</a:t>
            </a:r>
          </a:p>
          <a:p>
            <a:pPr marL="342900" lvl="0" indent="-342900" algn="just">
              <a:spcBef>
                <a:spcPts val="600"/>
              </a:spcBef>
              <a:buAutoNum type="alphaLcParenBoth"/>
            </a:pPr>
            <a:r>
              <a:rPr lang="es-ES" sz="1500" dirty="0" smtClean="0">
                <a:latin typeface="Arial Unicode MS" pitchFamily="34" charset="-128"/>
                <a:ea typeface="Arial Unicode MS" pitchFamily="34" charset="-128"/>
                <a:cs typeface="Arial Unicode MS" pitchFamily="34" charset="-128"/>
              </a:rPr>
              <a:t>Que la </a:t>
            </a:r>
            <a:r>
              <a:rPr lang="es-ES" sz="1500" b="1" dirty="0" smtClean="0">
                <a:latin typeface="Arial Unicode MS" pitchFamily="34" charset="-128"/>
                <a:ea typeface="Arial Unicode MS" pitchFamily="34" charset="-128"/>
                <a:cs typeface="Arial Unicode MS" pitchFamily="34" charset="-128"/>
              </a:rPr>
              <a:t>naturaleza de la inversión es estratégica</a:t>
            </a:r>
            <a:r>
              <a:rPr lang="es-ES" sz="1500" dirty="0" smtClean="0">
                <a:latin typeface="Arial Unicode MS" pitchFamily="34" charset="-128"/>
                <a:ea typeface="Arial Unicode MS" pitchFamily="34" charset="-128"/>
                <a:cs typeface="Arial Unicode MS" pitchFamily="34" charset="-128"/>
              </a:rPr>
              <a:t> considerando todos los factores oportunos, incluyendo (</a:t>
            </a:r>
            <a:r>
              <a:rPr lang="es-ES" sz="1500" i="1" dirty="0" smtClean="0">
                <a:latin typeface="Arial Unicode MS" pitchFamily="34" charset="-128"/>
                <a:ea typeface="Arial Unicode MS" pitchFamily="34" charset="-128"/>
                <a:cs typeface="Arial Unicode MS" pitchFamily="34" charset="-128"/>
              </a:rPr>
              <a:t>lista no exhaustiva</a:t>
            </a:r>
            <a:r>
              <a:rPr lang="es-ES" sz="1500" dirty="0" smtClean="0">
                <a:latin typeface="Arial Unicode MS" pitchFamily="34" charset="-128"/>
                <a:ea typeface="Arial Unicode MS" pitchFamily="34" charset="-128"/>
                <a:cs typeface="Arial Unicode MS" pitchFamily="34" charset="-128"/>
              </a:rPr>
              <a:t>):</a:t>
            </a:r>
          </a:p>
          <a:p>
            <a:pPr marL="723900" lvl="0" algn="just">
              <a:spcBef>
                <a:spcPts val="600"/>
              </a:spcBef>
            </a:pPr>
            <a:r>
              <a:rPr lang="es-ES" sz="1500" dirty="0" smtClean="0">
                <a:latin typeface="Arial Unicode MS" pitchFamily="34" charset="-128"/>
                <a:ea typeface="Arial Unicode MS" pitchFamily="34" charset="-128"/>
                <a:cs typeface="Arial Unicode MS" pitchFamily="34" charset="-128"/>
              </a:rPr>
              <a:t>La existencia de una clara decisión estratégica de continuar manteniendo la participación a largo plazo;</a:t>
            </a:r>
          </a:p>
          <a:p>
            <a:pPr marL="725488" indent="-1588" algn="just">
              <a:spcBef>
                <a:spcPts val="600"/>
              </a:spcBef>
            </a:pPr>
            <a:r>
              <a:rPr lang="es-ES" sz="1500" dirty="0" smtClean="0">
                <a:latin typeface="Arial Unicode MS" pitchFamily="34" charset="-128"/>
                <a:ea typeface="Arial Unicode MS" pitchFamily="34" charset="-128"/>
                <a:cs typeface="Arial Unicode MS" pitchFamily="34" charset="-128"/>
              </a:rPr>
              <a:t>La consistencia de dicha decisión con las políticas principales que guían o limitan las acciones del (re)asegurador. Si la (re)aseguradora es a su vez parte de un grupo, la consistencia de dicha estrategia con las políticas principales que guían o limitan las acciones del grupo</a:t>
            </a:r>
          </a:p>
          <a:p>
            <a:pPr marL="725488" lvl="0" indent="-1588" algn="just">
              <a:spcBef>
                <a:spcPts val="600"/>
              </a:spcBef>
            </a:pPr>
            <a:r>
              <a:rPr lang="es-ES" sz="1500" dirty="0" smtClean="0">
                <a:latin typeface="Arial Unicode MS" pitchFamily="34" charset="-128"/>
                <a:ea typeface="Arial Unicode MS" pitchFamily="34" charset="-128"/>
                <a:cs typeface="Arial Unicode MS" pitchFamily="34" charset="-128"/>
              </a:rPr>
              <a:t>La capacidad del asegurador para mantener la participación</a:t>
            </a:r>
          </a:p>
          <a:p>
            <a:pPr marL="725488" lvl="0" indent="-1588" algn="just">
              <a:spcBef>
                <a:spcPts val="600"/>
              </a:spcBef>
            </a:pPr>
            <a:r>
              <a:rPr lang="es-ES" sz="1500" dirty="0" smtClean="0">
                <a:latin typeface="Arial Unicode MS" pitchFamily="34" charset="-128"/>
                <a:ea typeface="Arial Unicode MS" pitchFamily="34" charset="-128"/>
                <a:cs typeface="Arial Unicode MS" pitchFamily="34" charset="-128"/>
              </a:rPr>
              <a:t>La existencia de un vínculo duradero </a:t>
            </a:r>
          </a:p>
        </p:txBody>
      </p:sp>
      <p:sp>
        <p:nvSpPr>
          <p:cNvPr id="4" name="1 Título"/>
          <p:cNvSpPr txBox="1">
            <a:spLocks/>
          </p:cNvSpPr>
          <p:nvPr/>
        </p:nvSpPr>
        <p:spPr>
          <a:xfrm>
            <a:off x="1285853" y="142852"/>
            <a:ext cx="5786477" cy="642942"/>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1.b-viii.  Inversiones a deducir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 los fondos propios básicos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8728" y="2357430"/>
            <a:ext cx="7072362"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214414" y="1142984"/>
            <a:ext cx="7572399"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txBox="1">
            <a:spLocks/>
          </p:cNvSpPr>
          <p:nvPr/>
        </p:nvSpPr>
        <p:spPr>
          <a:xfrm>
            <a:off x="1928795" y="142852"/>
            <a:ext cx="4714907"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1.c-i. SCR. Riesgo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tipos de interés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libres de riesgo)</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graphicFrame>
        <p:nvGraphicFramePr>
          <p:cNvPr id="50178" name="Object 1"/>
          <p:cNvGraphicFramePr>
            <a:graphicFrameLocks noChangeAspect="1"/>
          </p:cNvGraphicFramePr>
          <p:nvPr/>
        </p:nvGraphicFramePr>
        <p:xfrm>
          <a:off x="1214414" y="1214422"/>
          <a:ext cx="6858048" cy="879721"/>
        </p:xfrm>
        <a:graphic>
          <a:graphicData uri="http://schemas.openxmlformats.org/presentationml/2006/ole">
            <p:oleObj spid="_x0000_s50183" name="Ecuación" r:id="rId3" imgW="3568700" imgH="457200" progId="Equation.3">
              <p:embed/>
            </p:oleObj>
          </a:graphicData>
        </a:graphic>
      </p:graphicFrame>
      <p:sp>
        <p:nvSpPr>
          <p:cNvPr id="5" name="4 CuadroTexto"/>
          <p:cNvSpPr txBox="1"/>
          <p:nvPr/>
        </p:nvSpPr>
        <p:spPr>
          <a:xfrm>
            <a:off x="642910" y="3947341"/>
            <a:ext cx="2214578" cy="2246769"/>
          </a:xfrm>
          <a:prstGeom prst="rect">
            <a:avLst/>
          </a:prstGeom>
          <a:noFill/>
          <a:ln>
            <a:solidFill>
              <a:schemeClr val="tx1"/>
            </a:solidFill>
            <a:prstDash val="dash"/>
          </a:ln>
        </p:spPr>
        <p:txBody>
          <a:bodyPr wrap="square" rtlCol="0" anchor="ctr">
            <a:spAutoFit/>
          </a:bodyPr>
          <a:lstStyle/>
          <a:p>
            <a:pPr algn="ctr"/>
            <a:r>
              <a:rPr lang="es-ES" sz="1400" dirty="0" smtClean="0">
                <a:latin typeface="Arial Unicode MS" pitchFamily="34" charset="-128"/>
                <a:ea typeface="Arial Unicode MS" pitchFamily="34" charset="-128"/>
                <a:cs typeface="Arial Unicode MS" pitchFamily="34" charset="-128"/>
              </a:rPr>
              <a:t>La comparación se efectuará teniendo en cuenta la capacidad de absorción de pérdidas de las provisiones técnicas (con referencia exclusivamente a este sub-módulo) </a:t>
            </a:r>
          </a:p>
          <a:p>
            <a:pPr algn="ctr"/>
            <a:r>
              <a:rPr lang="es-ES" sz="1400" dirty="0" smtClean="0">
                <a:latin typeface="Arial Unicode MS" pitchFamily="34" charset="-128"/>
                <a:ea typeface="Arial Unicode MS" pitchFamily="34" charset="-128"/>
                <a:cs typeface="Arial Unicode MS" pitchFamily="34" charset="-128"/>
              </a:rPr>
              <a:t>en cada uno de los dos escenarios considerados</a:t>
            </a:r>
            <a:endParaRPr lang="es-ES" sz="1400" dirty="0">
              <a:latin typeface="Arial Unicode MS" pitchFamily="34" charset="-128"/>
              <a:ea typeface="Arial Unicode MS" pitchFamily="34" charset="-128"/>
              <a:cs typeface="Arial Unicode MS" pitchFamily="34" charset="-128"/>
            </a:endParaRPr>
          </a:p>
        </p:txBody>
      </p:sp>
      <p:pic>
        <p:nvPicPr>
          <p:cNvPr id="50181" name="Picture 5"/>
          <p:cNvPicPr>
            <a:picLocks noChangeAspect="1" noChangeArrowheads="1"/>
          </p:cNvPicPr>
          <p:nvPr/>
        </p:nvPicPr>
        <p:blipFill>
          <a:blip r:embed="rId4"/>
          <a:srcRect/>
          <a:stretch>
            <a:fillRect/>
          </a:stretch>
        </p:blipFill>
        <p:spPr bwMode="auto">
          <a:xfrm>
            <a:off x="3000364" y="2377761"/>
            <a:ext cx="5676900" cy="4030663"/>
          </a:xfrm>
          <a:prstGeom prst="rect">
            <a:avLst/>
          </a:prstGeom>
          <a:noFill/>
          <a:ln w="9525">
            <a:noFill/>
            <a:miter lim="800000"/>
            <a:headEnd/>
            <a:tailEnd/>
          </a:ln>
          <a:effectLst/>
        </p:spPr>
      </p:pic>
      <p:sp>
        <p:nvSpPr>
          <p:cNvPr id="7" name="6 CuadroTexto"/>
          <p:cNvSpPr txBox="1"/>
          <p:nvPr/>
        </p:nvSpPr>
        <p:spPr>
          <a:xfrm>
            <a:off x="4716016" y="2399038"/>
            <a:ext cx="3642198" cy="830997"/>
          </a:xfrm>
          <a:prstGeom prst="rect">
            <a:avLst/>
          </a:prstGeom>
          <a:solidFill>
            <a:schemeClr val="bg1">
              <a:lumMod val="95000"/>
            </a:schemeClr>
          </a:solidFill>
          <a:ln>
            <a:solidFill>
              <a:schemeClr val="tx1"/>
            </a:solidFill>
            <a:prstDash val="dash"/>
          </a:ln>
        </p:spPr>
        <p:txBody>
          <a:bodyPr wrap="square" rtlCol="0" anchor="ctr">
            <a:spAutoFit/>
          </a:bodyPr>
          <a:lstStyle/>
          <a:p>
            <a:r>
              <a:rPr lang="es-ES" sz="1200" dirty="0" smtClean="0">
                <a:solidFill>
                  <a:srgbClr val="FF3300"/>
                </a:solidFill>
                <a:latin typeface="Arial Unicode MS" pitchFamily="34" charset="-128"/>
                <a:ea typeface="Arial Unicode MS" pitchFamily="34" charset="-128"/>
                <a:cs typeface="Arial Unicode MS" pitchFamily="34" charset="-128"/>
              </a:rPr>
              <a:t>QIS5 (línea roja)</a:t>
            </a:r>
          </a:p>
          <a:p>
            <a:r>
              <a:rPr lang="es-ES" sz="1200" dirty="0" err="1" smtClean="0">
                <a:solidFill>
                  <a:srgbClr val="336600"/>
                </a:solidFill>
                <a:latin typeface="Arial Unicode MS" pitchFamily="34" charset="-128"/>
                <a:ea typeface="Arial Unicode MS" pitchFamily="34" charset="-128"/>
                <a:cs typeface="Arial Unicode MS" pitchFamily="34" charset="-128"/>
              </a:rPr>
              <a:t>Especifc</a:t>
            </a:r>
            <a:r>
              <a:rPr lang="es-ES" sz="1200" dirty="0" smtClean="0">
                <a:solidFill>
                  <a:srgbClr val="336600"/>
                </a:solidFill>
                <a:latin typeface="Arial Unicode MS" pitchFamily="34" charset="-128"/>
                <a:ea typeface="Arial Unicode MS" pitchFamily="34" charset="-128"/>
                <a:cs typeface="Arial Unicode MS" pitchFamily="34" charset="-128"/>
              </a:rPr>
              <a:t>. Técnicas Octubre 2012</a:t>
            </a:r>
            <a:r>
              <a:rPr lang="es-ES" sz="1200" dirty="0">
                <a:solidFill>
                  <a:srgbClr val="336600"/>
                </a:solidFill>
                <a:latin typeface="Arial Unicode MS" pitchFamily="34" charset="-128"/>
                <a:ea typeface="Arial Unicode MS" pitchFamily="34" charset="-128"/>
                <a:cs typeface="Arial Unicode MS" pitchFamily="34" charset="-128"/>
              </a:rPr>
              <a:t>*  </a:t>
            </a:r>
            <a:r>
              <a:rPr lang="es-ES" sz="1200" dirty="0" smtClean="0">
                <a:solidFill>
                  <a:srgbClr val="336600"/>
                </a:solidFill>
                <a:latin typeface="Arial Unicode MS" pitchFamily="34" charset="-128"/>
                <a:ea typeface="Arial Unicode MS" pitchFamily="34" charset="-128"/>
                <a:cs typeface="Arial Unicode MS" pitchFamily="34" charset="-128"/>
              </a:rPr>
              <a:t>(verde)</a:t>
            </a:r>
          </a:p>
          <a:p>
            <a:r>
              <a:rPr lang="en-GB" sz="1200" dirty="0">
                <a:solidFill>
                  <a:srgbClr val="336600"/>
                </a:solidFill>
                <a:hlinkClick r:id="rId5"/>
              </a:rPr>
              <a:t>https://</a:t>
            </a:r>
            <a:r>
              <a:rPr lang="en-GB" sz="1200" dirty="0" smtClean="0">
                <a:solidFill>
                  <a:srgbClr val="336600"/>
                </a:solidFill>
                <a:hlinkClick r:id="rId5"/>
              </a:rPr>
              <a:t>eiopa.europa.eu/consultations/qis/insurance/preparatory-forthcoming-assessments/index.html</a:t>
            </a:r>
            <a:endParaRPr lang="es-ES" sz="1200" dirty="0">
              <a:solidFill>
                <a:srgbClr val="336600"/>
              </a:solidFill>
              <a:latin typeface="Arial Unicode MS" pitchFamily="34" charset="-128"/>
              <a:ea typeface="Arial Unicode MS" pitchFamily="34" charset="-128"/>
              <a:cs typeface="Arial Unicode MS" pitchFamily="34" charset="-128"/>
            </a:endParaRPr>
          </a:p>
        </p:txBody>
      </p:sp>
      <p:sp>
        <p:nvSpPr>
          <p:cNvPr id="8" name="7 CuadroTexto"/>
          <p:cNvSpPr txBox="1"/>
          <p:nvPr/>
        </p:nvSpPr>
        <p:spPr>
          <a:xfrm>
            <a:off x="642910" y="2407896"/>
            <a:ext cx="2214578" cy="1169551"/>
          </a:xfrm>
          <a:prstGeom prst="rect">
            <a:avLst/>
          </a:prstGeom>
          <a:noFill/>
          <a:ln>
            <a:solidFill>
              <a:schemeClr val="tx1"/>
            </a:solidFill>
            <a:prstDash val="dash"/>
          </a:ln>
        </p:spPr>
        <p:txBody>
          <a:bodyPr wrap="square" rtlCol="0" anchor="ctr">
            <a:spAutoFit/>
          </a:bodyPr>
          <a:lstStyle/>
          <a:p>
            <a:pPr algn="ctr"/>
            <a:r>
              <a:rPr lang="es-ES" sz="1400" dirty="0" smtClean="0">
                <a:latin typeface="Arial Unicode MS" pitchFamily="34" charset="-128"/>
                <a:ea typeface="Arial Unicode MS" pitchFamily="34" charset="-128"/>
                <a:cs typeface="Arial Unicode MS" pitchFamily="34" charset="-128"/>
              </a:rPr>
              <a:t>En caso de varias divisas = Suma simple del estrés para cada divisa (similar al sub-módulo de riesgo de cambio)</a:t>
            </a:r>
            <a:endParaRPr lang="es-ES" sz="1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85852" y="1643050"/>
            <a:ext cx="7072362" cy="954107"/>
          </a:xfrm>
          <a:prstGeom prst="rect">
            <a:avLst/>
          </a:prstGeom>
          <a:noFill/>
          <a:ln>
            <a:solidFill>
              <a:schemeClr val="tx1"/>
            </a:solidFill>
            <a:prstDash val="dash"/>
          </a:ln>
        </p:spPr>
        <p:txBody>
          <a:bodyPr wrap="square" rtlCol="0" anchor="ctr">
            <a:spAutoFit/>
          </a:bodyPr>
          <a:lstStyle/>
          <a:p>
            <a:r>
              <a:rPr lang="es-ES" sz="1400" b="1" dirty="0" smtClean="0">
                <a:latin typeface="Arial Unicode MS" pitchFamily="34" charset="-128"/>
                <a:ea typeface="Arial Unicode MS" pitchFamily="34" charset="-128"/>
                <a:cs typeface="Arial Unicode MS" pitchFamily="34" charset="-128"/>
              </a:rPr>
              <a:t>Los estreses de tipos son ‘instantáneos’ </a:t>
            </a:r>
            <a:endParaRPr lang="es-ES" sz="1400" dirty="0" smtClean="0">
              <a:latin typeface="Arial Unicode MS" pitchFamily="34" charset="-128"/>
              <a:ea typeface="Arial Unicode MS" pitchFamily="34" charset="-128"/>
              <a:cs typeface="Arial Unicode MS" pitchFamily="34" charset="-128"/>
              <a:sym typeface="Wingdings" pitchFamily="2" charset="2"/>
            </a:endParaRPr>
          </a:p>
          <a:p>
            <a:pPr algn="just"/>
            <a:r>
              <a:rPr lang="es-ES" sz="1400" dirty="0" smtClean="0">
                <a:latin typeface="Arial Unicode MS" pitchFamily="34" charset="-128"/>
                <a:ea typeface="Arial Unicode MS" pitchFamily="34" charset="-128"/>
                <a:cs typeface="Arial Unicode MS" pitchFamily="34" charset="-128"/>
              </a:rPr>
              <a:t>no se considerarán por tanto acciones futuras de gestión previas o durante el escenario, aunque pueden considerarse las acciones posteriores sin cumplen los requisitos exigidos al efecto</a:t>
            </a:r>
          </a:p>
        </p:txBody>
      </p:sp>
      <p:sp>
        <p:nvSpPr>
          <p:cNvPr id="7" name="6 CuadroTexto"/>
          <p:cNvSpPr txBox="1"/>
          <p:nvPr/>
        </p:nvSpPr>
        <p:spPr>
          <a:xfrm>
            <a:off x="1285852" y="2787187"/>
            <a:ext cx="7072362" cy="738664"/>
          </a:xfrm>
          <a:prstGeom prst="rect">
            <a:avLst/>
          </a:prstGeom>
          <a:noFill/>
          <a:ln>
            <a:solidFill>
              <a:schemeClr val="tx1"/>
            </a:solidFill>
            <a:prstDash val="dash"/>
          </a:ln>
        </p:spPr>
        <p:txBody>
          <a:bodyPr wrap="square" rtlCol="0" anchor="ctr">
            <a:spAutoFit/>
          </a:bodyPr>
          <a:lstStyle/>
          <a:p>
            <a:r>
              <a:rPr lang="es-ES" sz="1400" dirty="0" smtClean="0">
                <a:latin typeface="Arial Unicode MS" pitchFamily="34" charset="-128"/>
                <a:ea typeface="Arial Unicode MS" pitchFamily="34" charset="-128"/>
                <a:cs typeface="Arial Unicode MS" pitchFamily="34" charset="-128"/>
              </a:rPr>
              <a:t>El aumento/descenso de los tipos de interés para cualquier plazo </a:t>
            </a:r>
            <a:r>
              <a:rPr lang="es-ES" sz="1400" b="1" dirty="0" smtClean="0">
                <a:latin typeface="Arial Unicode MS" pitchFamily="34" charset="-128"/>
                <a:ea typeface="Arial Unicode MS" pitchFamily="34" charset="-128"/>
                <a:cs typeface="Arial Unicode MS" pitchFamily="34" charset="-128"/>
              </a:rPr>
              <a:t>no será nunca inferior a 100 puntos básicos </a:t>
            </a:r>
            <a:r>
              <a:rPr lang="es-ES" sz="1400" dirty="0" smtClean="0">
                <a:latin typeface="Arial Unicode MS" pitchFamily="34" charset="-128"/>
                <a:ea typeface="Arial Unicode MS" pitchFamily="34" charset="-128"/>
                <a:cs typeface="Arial Unicode MS" pitchFamily="34" charset="-128"/>
              </a:rPr>
              <a:t>(en el caso de descenso de tipos de interés, los tipos de interés estresados </a:t>
            </a:r>
            <a:r>
              <a:rPr lang="es-ES" sz="1400" b="1" dirty="0" smtClean="0">
                <a:latin typeface="Arial Unicode MS" pitchFamily="34" charset="-128"/>
                <a:ea typeface="Arial Unicode MS" pitchFamily="34" charset="-128"/>
                <a:cs typeface="Arial Unicode MS" pitchFamily="34" charset="-128"/>
              </a:rPr>
              <a:t>no pueden llegar a ser negativos</a:t>
            </a:r>
            <a:r>
              <a:rPr lang="es-ES" sz="1400" dirty="0" smtClean="0">
                <a:latin typeface="Arial Unicode MS" pitchFamily="34" charset="-128"/>
                <a:ea typeface="Arial Unicode MS" pitchFamily="34" charset="-128"/>
                <a:cs typeface="Arial Unicode MS" pitchFamily="34" charset="-128"/>
              </a:rPr>
              <a:t>) </a:t>
            </a:r>
            <a:endParaRPr lang="es-ES" sz="1400" i="1" dirty="0" smtClean="0">
              <a:latin typeface="Arial Unicode MS" pitchFamily="34" charset="-128"/>
              <a:ea typeface="Arial Unicode MS" pitchFamily="34" charset="-128"/>
              <a:cs typeface="Arial Unicode MS" pitchFamily="34" charset="-128"/>
            </a:endParaRPr>
          </a:p>
        </p:txBody>
      </p:sp>
      <p:sp>
        <p:nvSpPr>
          <p:cNvPr id="10" name="9 Rectángulo"/>
          <p:cNvSpPr/>
          <p:nvPr/>
        </p:nvSpPr>
        <p:spPr>
          <a:xfrm>
            <a:off x="1285852" y="3740165"/>
            <a:ext cx="7072362" cy="1754326"/>
          </a:xfrm>
          <a:prstGeom prst="rect">
            <a:avLst/>
          </a:prstGeom>
          <a:ln>
            <a:solidFill>
              <a:schemeClr val="tx1"/>
            </a:solidFill>
            <a:prstDash val="dash"/>
          </a:ln>
        </p:spPr>
        <p:txBody>
          <a:bodyPr wrap="square">
            <a:spAutoFit/>
          </a:bodyPr>
          <a:lstStyle/>
          <a:p>
            <a:pPr algn="just">
              <a:spcBef>
                <a:spcPts val="600"/>
              </a:spcBef>
            </a:pPr>
            <a:r>
              <a:rPr lang="es-ES" sz="1400" dirty="0" smtClean="0">
                <a:latin typeface="Arial Unicode MS" pitchFamily="34" charset="-128"/>
                <a:ea typeface="Arial Unicode MS" pitchFamily="34" charset="-128"/>
                <a:cs typeface="Arial Unicode MS" pitchFamily="34" charset="-128"/>
              </a:rPr>
              <a:t>En el caso de participaciones (filiales y entidades participadas) en entidades de crédito y sociedades de inversión definidas en el artículo 92(2) de la directiva de nivel 1 (2009/138/EC)</a:t>
            </a:r>
          </a:p>
          <a:p>
            <a:pPr marL="355600" algn="just">
              <a:spcBef>
                <a:spcPts val="600"/>
              </a:spcBef>
            </a:pPr>
            <a:r>
              <a:rPr lang="es-ES" sz="1400" u="sng" dirty="0" smtClean="0">
                <a:latin typeface="Arial Unicode MS" pitchFamily="34" charset="-128"/>
                <a:ea typeface="Arial Unicode MS" pitchFamily="34" charset="-128"/>
                <a:cs typeface="Arial Unicode MS" pitchFamily="34" charset="-128"/>
              </a:rPr>
              <a:t>Participaciones deducidas de fondos propios</a:t>
            </a:r>
            <a:r>
              <a:rPr lang="es-ES" sz="1400" dirty="0" smtClean="0">
                <a:latin typeface="Arial Unicode MS" pitchFamily="34" charset="-128"/>
                <a:ea typeface="Arial Unicode MS" pitchFamily="34" charset="-128"/>
                <a:cs typeface="Arial Unicode MS" pitchFamily="34" charset="-128"/>
              </a:rPr>
              <a:t>: se considerarán sólo si el cambio de su valor en el escenario analizado conduce a un aumento de los fondos propios</a:t>
            </a:r>
          </a:p>
          <a:p>
            <a:pPr marL="355600" algn="just">
              <a:spcBef>
                <a:spcPts val="600"/>
              </a:spcBef>
            </a:pPr>
            <a:r>
              <a:rPr lang="es-ES" sz="1400" u="sng" dirty="0" smtClean="0">
                <a:latin typeface="Arial Unicode MS" pitchFamily="34" charset="-128"/>
                <a:ea typeface="Arial Unicode MS" pitchFamily="34" charset="-128"/>
                <a:cs typeface="Arial Unicode MS" pitchFamily="34" charset="-128"/>
              </a:rPr>
              <a:t>Participaciones no deducidas de fondos propios</a:t>
            </a:r>
            <a:r>
              <a:rPr lang="es-ES" sz="1400" dirty="0" smtClean="0">
                <a:latin typeface="Arial Unicode MS" pitchFamily="34" charset="-128"/>
                <a:ea typeface="Arial Unicode MS" pitchFamily="34" charset="-128"/>
                <a:cs typeface="Arial Unicode MS" pitchFamily="34" charset="-128"/>
              </a:rPr>
              <a:t>: se considerarán de la misma manera que cualquier otra inversión. </a:t>
            </a:r>
            <a:endParaRPr lang="es-ES" sz="1400" dirty="0">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1 Título"/>
          <p:cNvSpPr txBox="1">
            <a:spLocks/>
          </p:cNvSpPr>
          <p:nvPr/>
        </p:nvSpPr>
        <p:spPr>
          <a:xfrm>
            <a:off x="1928795" y="142852"/>
            <a:ext cx="4714907"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1.c-ii. SCR. Riesgo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tipos de interés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libres de riesgo)</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1 Título"/>
          <p:cNvSpPr txBox="1">
            <a:spLocks/>
          </p:cNvSpPr>
          <p:nvPr/>
        </p:nvSpPr>
        <p:spPr>
          <a:xfrm>
            <a:off x="1928795" y="142852"/>
            <a:ext cx="4714907"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1.c-ii. SCR. Riesgo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tipos de interés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libres de riesgo)</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8" name="7 CuadroTexto"/>
          <p:cNvSpPr txBox="1"/>
          <p:nvPr/>
        </p:nvSpPr>
        <p:spPr>
          <a:xfrm>
            <a:off x="1071538" y="1526433"/>
            <a:ext cx="7072362" cy="830997"/>
          </a:xfrm>
          <a:prstGeom prst="rect">
            <a:avLst/>
          </a:prstGeom>
          <a:noFill/>
          <a:ln>
            <a:solidFill>
              <a:schemeClr val="tx1"/>
            </a:solidFill>
            <a:prstDash val="dash"/>
          </a:ln>
        </p:spPr>
        <p:txBody>
          <a:bodyPr wrap="square" rtlCol="0" anchor="ctr">
            <a:spAutoFit/>
          </a:bodyPr>
          <a:lstStyle/>
          <a:p>
            <a:pPr algn="ctr"/>
            <a:r>
              <a:rPr lang="es-ES" sz="1600" b="1" dirty="0" smtClean="0">
                <a:latin typeface="Arial Unicode MS" pitchFamily="34" charset="-128"/>
                <a:ea typeface="Arial Unicode MS" pitchFamily="34" charset="-128"/>
                <a:cs typeface="Arial Unicode MS" pitchFamily="34" charset="-128"/>
              </a:rPr>
              <a:t>Fórmula actualmente </a:t>
            </a:r>
            <a:r>
              <a:rPr lang="es-ES" sz="1600" b="1" dirty="0" smtClean="0">
                <a:solidFill>
                  <a:srgbClr val="C00000"/>
                </a:solidFill>
                <a:latin typeface="Arial Unicode MS" pitchFamily="34" charset="-128"/>
                <a:ea typeface="Arial Unicode MS" pitchFamily="34" charset="-128"/>
                <a:cs typeface="Arial Unicode MS" pitchFamily="34" charset="-128"/>
              </a:rPr>
              <a:t>en proceso de evaluación </a:t>
            </a:r>
            <a:r>
              <a:rPr lang="es-ES" sz="1600" b="1" dirty="0" smtClean="0">
                <a:latin typeface="Arial Unicode MS" pitchFamily="34" charset="-128"/>
                <a:ea typeface="Arial Unicode MS" pitchFamily="34" charset="-128"/>
                <a:cs typeface="Arial Unicode MS" pitchFamily="34" charset="-128"/>
              </a:rPr>
              <a:t>para planes de pensiones</a:t>
            </a:r>
          </a:p>
          <a:p>
            <a:pPr algn="ctr"/>
            <a:endParaRPr lang="es-ES" sz="1600" b="1" dirty="0" smtClean="0">
              <a:latin typeface="Arial Unicode MS" pitchFamily="34" charset="-128"/>
              <a:ea typeface="Arial Unicode MS" pitchFamily="34" charset="-128"/>
              <a:cs typeface="Arial Unicode MS" pitchFamily="34" charset="-128"/>
            </a:endParaRPr>
          </a:p>
          <a:p>
            <a:pPr algn="ctr"/>
            <a:r>
              <a:rPr lang="es-ES" sz="1600" b="1" dirty="0" smtClean="0">
                <a:latin typeface="Arial Unicode MS" pitchFamily="34" charset="-128"/>
                <a:ea typeface="Arial Unicode MS" pitchFamily="34" charset="-128"/>
                <a:cs typeface="Arial Unicode MS" pitchFamily="34" charset="-128"/>
              </a:rPr>
              <a:t>Aplicable sólo cuando existen prestaciones vinculadas a la inflación</a:t>
            </a:r>
            <a:endParaRPr lang="es-ES" sz="1600" dirty="0" smtClean="0">
              <a:latin typeface="Arial Unicode MS" pitchFamily="34" charset="-128"/>
              <a:ea typeface="Arial Unicode MS" pitchFamily="34" charset="-128"/>
              <a:cs typeface="Arial Unicode MS" pitchFamily="34" charset="-128"/>
            </a:endParaRPr>
          </a:p>
        </p:txBody>
      </p:sp>
      <p:sp>
        <p:nvSpPr>
          <p:cNvPr id="9" name="8 CuadroTexto"/>
          <p:cNvSpPr txBox="1"/>
          <p:nvPr/>
        </p:nvSpPr>
        <p:spPr>
          <a:xfrm>
            <a:off x="1071538" y="2643182"/>
            <a:ext cx="7072362" cy="1077218"/>
          </a:xfrm>
          <a:prstGeom prst="rect">
            <a:avLst/>
          </a:prstGeom>
          <a:noFill/>
          <a:ln>
            <a:solidFill>
              <a:schemeClr val="tx1"/>
            </a:solidFill>
            <a:prstDash val="dash"/>
          </a:ln>
        </p:spPr>
        <p:txBody>
          <a:bodyPr wrap="square" rtlCol="0" anchor="ctr">
            <a:spAutoFit/>
          </a:bodyPr>
          <a:lstStyle/>
          <a:p>
            <a:r>
              <a:rPr lang="es-ES" sz="1600" b="1" dirty="0" smtClean="0">
                <a:solidFill>
                  <a:srgbClr val="C00000"/>
                </a:solidFill>
                <a:latin typeface="Arial Unicode MS" pitchFamily="34" charset="-128"/>
                <a:ea typeface="Arial Unicode MS" pitchFamily="34" charset="-128"/>
                <a:cs typeface="Arial Unicode MS" pitchFamily="34" charset="-128"/>
              </a:rPr>
              <a:t>Riesgo de tipos de interés</a:t>
            </a:r>
          </a:p>
          <a:p>
            <a:r>
              <a:rPr lang="es-ES" sz="1600" dirty="0" smtClean="0">
                <a:latin typeface="Arial Unicode MS" pitchFamily="34" charset="-128"/>
                <a:ea typeface="Arial Unicode MS" pitchFamily="34" charset="-128"/>
                <a:cs typeface="Arial Unicode MS" pitchFamily="34" charset="-128"/>
              </a:rPr>
              <a:t>Cálculo del SCR igual que el de seguros, pero los porcentajes de estrés a aplicar a la curva libre de riesgo son el 70 por ciento de los porcentajes de seguros</a:t>
            </a:r>
          </a:p>
        </p:txBody>
      </p:sp>
      <p:sp>
        <p:nvSpPr>
          <p:cNvPr id="12" name="11 CuadroTexto"/>
          <p:cNvSpPr txBox="1"/>
          <p:nvPr/>
        </p:nvSpPr>
        <p:spPr>
          <a:xfrm>
            <a:off x="1071538" y="3857628"/>
            <a:ext cx="7072362" cy="1323439"/>
          </a:xfrm>
          <a:prstGeom prst="rect">
            <a:avLst/>
          </a:prstGeom>
          <a:noFill/>
          <a:ln>
            <a:solidFill>
              <a:schemeClr val="tx1"/>
            </a:solidFill>
            <a:prstDash val="dash"/>
          </a:ln>
        </p:spPr>
        <p:txBody>
          <a:bodyPr wrap="square" rtlCol="0" anchor="ctr">
            <a:spAutoFit/>
          </a:bodyPr>
          <a:lstStyle/>
          <a:p>
            <a:r>
              <a:rPr lang="es-ES" sz="1600" b="1" dirty="0" smtClean="0">
                <a:solidFill>
                  <a:srgbClr val="C00000"/>
                </a:solidFill>
                <a:latin typeface="Arial Unicode MS" pitchFamily="34" charset="-128"/>
                <a:ea typeface="Arial Unicode MS" pitchFamily="34" charset="-128"/>
                <a:cs typeface="Arial Unicode MS" pitchFamily="34" charset="-128"/>
              </a:rPr>
              <a:t>Riesgo de inflación</a:t>
            </a:r>
          </a:p>
          <a:p>
            <a:r>
              <a:rPr lang="es-ES" sz="1600" dirty="0" smtClean="0">
                <a:latin typeface="Arial Unicode MS" pitchFamily="34" charset="-128"/>
                <a:ea typeface="Arial Unicode MS" pitchFamily="34" charset="-128"/>
                <a:cs typeface="Arial Unicode MS" pitchFamily="34" charset="-128"/>
              </a:rPr>
              <a:t>Las curvas de inflación estresadas se calculan a partir de la curva de inflación usada en el cálculo de la mejor estimación +/- para cada plazo la variación en términos absolutos (en puntos básicos) resultante del estrés de tipos de interés</a:t>
            </a:r>
          </a:p>
        </p:txBody>
      </p:sp>
      <p:sp>
        <p:nvSpPr>
          <p:cNvPr id="13" name="12 CuadroTexto"/>
          <p:cNvSpPr txBox="1"/>
          <p:nvPr/>
        </p:nvSpPr>
        <p:spPr>
          <a:xfrm>
            <a:off x="1071538" y="5357826"/>
            <a:ext cx="7072362" cy="584775"/>
          </a:xfrm>
          <a:prstGeom prst="rect">
            <a:avLst/>
          </a:prstGeom>
          <a:noFill/>
          <a:ln>
            <a:solidFill>
              <a:schemeClr val="tx1"/>
            </a:solidFill>
            <a:prstDash val="dash"/>
          </a:ln>
        </p:spPr>
        <p:txBody>
          <a:bodyPr wrap="square" rtlCol="0" anchor="ctr">
            <a:spAutoFit/>
          </a:bodyPr>
          <a:lstStyle/>
          <a:p>
            <a:r>
              <a:rPr lang="es-ES" sz="1600" b="1" dirty="0" smtClean="0">
                <a:solidFill>
                  <a:srgbClr val="C00000"/>
                </a:solidFill>
                <a:latin typeface="Arial Unicode MS" pitchFamily="34" charset="-128"/>
                <a:ea typeface="Arial Unicode MS" pitchFamily="34" charset="-128"/>
                <a:cs typeface="Arial Unicode MS" pitchFamily="34" charset="-128"/>
              </a:rPr>
              <a:t>Agregación de riesgos de tipos de interés y de inflación</a:t>
            </a:r>
          </a:p>
          <a:p>
            <a:r>
              <a:rPr lang="es-ES" sz="1600" dirty="0" smtClean="0">
                <a:latin typeface="Arial Unicode MS" pitchFamily="34" charset="-128"/>
                <a:ea typeface="Arial Unicode MS" pitchFamily="34" charset="-128"/>
                <a:cs typeface="Arial Unicode MS" pitchFamily="34" charset="-128"/>
              </a:rPr>
              <a:t>Se consideran riesgos no </a:t>
            </a:r>
            <a:r>
              <a:rPr lang="es-ES" sz="1600" dirty="0" err="1" smtClean="0">
                <a:latin typeface="Arial Unicode MS" pitchFamily="34" charset="-128"/>
                <a:ea typeface="Arial Unicode MS" pitchFamily="34" charset="-128"/>
                <a:cs typeface="Arial Unicode MS" pitchFamily="34" charset="-128"/>
              </a:rPr>
              <a:t>correlados</a:t>
            </a:r>
            <a:r>
              <a:rPr lang="es-ES" sz="1600" dirty="0" smtClean="0">
                <a:latin typeface="Arial Unicode MS" pitchFamily="34" charset="-128"/>
                <a:ea typeface="Arial Unicode MS" pitchFamily="34" charset="-128"/>
                <a:cs typeface="Arial Unicode MS" pitchFamily="34" charset="-128"/>
              </a:rPr>
              <a:t> (correlación = 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7290" y="2714620"/>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142976" y="1142984"/>
            <a:ext cx="7643837"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d. Sub-módulo de riesgo de diferenciales (</a:t>
            </a:r>
            <a:r>
              <a:rPr lang="es-ES" sz="2000" i="1" dirty="0" smtClean="0">
                <a:latin typeface="Arial Unicode MS" pitchFamily="34" charset="-128"/>
                <a:ea typeface="Arial Unicode MS" pitchFamily="34" charset="-128"/>
                <a:cs typeface="Arial Unicode MS" pitchFamily="34" charset="-128"/>
              </a:rPr>
              <a:t>spreads</a:t>
            </a:r>
            <a:r>
              <a:rPr lang="es-ES" sz="2000" dirty="0" smtClean="0">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 </a:t>
            </a:r>
          </a:p>
          <a:p>
            <a:pPr marL="531813" eaLnBrk="1" fontAlgn="auto" hangingPunct="1">
              <a:lnSpc>
                <a:spcPct val="120000"/>
              </a:lnSpc>
              <a:spcBef>
                <a:spcPts val="120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txBox="1">
            <a:spLocks/>
          </p:cNvSpPr>
          <p:nvPr/>
        </p:nvSpPr>
        <p:spPr>
          <a:xfrm>
            <a:off x="1285852"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5" name="24 CuadroTexto"/>
          <p:cNvSpPr txBox="1"/>
          <p:nvPr/>
        </p:nvSpPr>
        <p:spPr>
          <a:xfrm>
            <a:off x="1571604" y="1357298"/>
            <a:ext cx="4643470" cy="1384995"/>
          </a:xfrm>
          <a:prstGeom prst="rect">
            <a:avLst/>
          </a:prstGeom>
          <a:solidFill>
            <a:srgbClr val="FFFF99"/>
          </a:solidFill>
          <a:ln>
            <a:solidFill>
              <a:schemeClr val="tx1"/>
            </a:solidFill>
            <a:prstDash val="dash"/>
          </a:ln>
        </p:spPr>
        <p:txBody>
          <a:bodyPr wrap="square" rtlCol="0" anchor="ctr">
            <a:spAutoFit/>
          </a:bodyPr>
          <a:lstStyle/>
          <a:p>
            <a:pPr marL="355600" indent="-355600"/>
            <a:r>
              <a:rPr lang="es-ES" sz="1400" i="1" dirty="0" err="1" smtClean="0"/>
              <a:t>SCR</a:t>
            </a:r>
            <a:r>
              <a:rPr lang="es-ES" sz="1400" i="1" baseline="-25000" dirty="0" err="1" smtClean="0"/>
              <a:t>bonos</a:t>
            </a:r>
            <a:r>
              <a:rPr lang="es-ES" sz="1400" dirty="0" smtClean="0"/>
              <a:t> por  razón de la compra de bonos y préstamos </a:t>
            </a:r>
            <a:r>
              <a:rPr lang="es-ES" sz="1400" u="sng" dirty="0" smtClean="0"/>
              <a:t>incluidos los préstamos hipotecarios</a:t>
            </a:r>
          </a:p>
          <a:p>
            <a:pPr marL="355600" indent="-355600"/>
            <a:r>
              <a:rPr lang="es-ES" sz="1400" dirty="0" smtClean="0"/>
              <a:t>	</a:t>
            </a:r>
            <a:r>
              <a:rPr lang="es-ES" sz="1400" u="sng" dirty="0" smtClean="0"/>
              <a:t>salvo los sujetos al módulo de contraparte</a:t>
            </a:r>
            <a:endParaRPr lang="es-ES" sz="1400" i="1" u="sng" dirty="0" smtClean="0"/>
          </a:p>
          <a:p>
            <a:r>
              <a:rPr lang="es-ES" sz="1400" i="1" dirty="0" smtClean="0"/>
              <a:t>(préstamos a particulares -venta minorista- cuya garantía es una vivienda residencial y que cumplen las condiciones establecidas al efecto)</a:t>
            </a:r>
            <a:r>
              <a:rPr lang="es-ES" sz="1400" dirty="0" smtClean="0"/>
              <a:t>; </a:t>
            </a:r>
          </a:p>
        </p:txBody>
      </p:sp>
      <p:sp>
        <p:nvSpPr>
          <p:cNvPr id="27" name="26 CuadroTexto"/>
          <p:cNvSpPr txBox="1"/>
          <p:nvPr/>
        </p:nvSpPr>
        <p:spPr>
          <a:xfrm>
            <a:off x="1571604" y="3261840"/>
            <a:ext cx="4643470" cy="738664"/>
          </a:xfrm>
          <a:prstGeom prst="rect">
            <a:avLst/>
          </a:prstGeom>
          <a:solidFill>
            <a:schemeClr val="bg1"/>
          </a:solidFill>
          <a:ln>
            <a:solidFill>
              <a:schemeClr val="tx1"/>
            </a:solidFill>
            <a:prstDash val="dash"/>
          </a:ln>
        </p:spPr>
        <p:txBody>
          <a:bodyPr wrap="square" rtlCol="0" anchor="ctr">
            <a:spAutoFit/>
          </a:bodyPr>
          <a:lstStyle/>
          <a:p>
            <a:r>
              <a:rPr lang="es-ES" sz="1400" i="1" dirty="0" err="1" smtClean="0"/>
              <a:t>SCR</a:t>
            </a:r>
            <a:r>
              <a:rPr lang="es-ES" sz="1400" i="1" baseline="-25000" dirty="0" err="1" smtClean="0"/>
              <a:t>rpl</a:t>
            </a:r>
            <a:r>
              <a:rPr lang="es-ES" sz="1400" dirty="0" smtClean="0"/>
              <a:t>  por razón de la compra de activos representativos de titulizaciones negociadas y otros instrumentos financieros basados en titulizaciones;</a:t>
            </a:r>
          </a:p>
        </p:txBody>
      </p:sp>
      <p:sp>
        <p:nvSpPr>
          <p:cNvPr id="28" name="27 Rectángulo"/>
          <p:cNvSpPr/>
          <p:nvPr/>
        </p:nvSpPr>
        <p:spPr>
          <a:xfrm>
            <a:off x="1571604" y="4777568"/>
            <a:ext cx="4643470" cy="307777"/>
          </a:xfrm>
          <a:prstGeom prst="rect">
            <a:avLst/>
          </a:prstGeom>
          <a:ln>
            <a:solidFill>
              <a:schemeClr val="tx1"/>
            </a:solidFill>
            <a:prstDash val="dash"/>
          </a:ln>
        </p:spPr>
        <p:txBody>
          <a:bodyPr wrap="square">
            <a:spAutoFit/>
          </a:bodyPr>
          <a:lstStyle/>
          <a:p>
            <a:r>
              <a:rPr lang="es-ES" sz="1400" i="1" dirty="0" err="1" smtClean="0"/>
              <a:t>SCR</a:t>
            </a:r>
            <a:r>
              <a:rPr lang="es-ES" sz="1400" i="1" baseline="-25000" dirty="0" err="1" smtClean="0"/>
              <a:t>cd</a:t>
            </a:r>
            <a:r>
              <a:rPr lang="es-ES" sz="1400" dirty="0" smtClean="0"/>
              <a:t>  por razón de derivados de crédito</a:t>
            </a:r>
            <a:endParaRPr lang="es-ES" sz="1400" dirty="0" smtClean="0">
              <a:latin typeface="Arial Unicode MS" pitchFamily="34" charset="-128"/>
              <a:ea typeface="Arial Unicode MS" pitchFamily="34" charset="-128"/>
              <a:cs typeface="Arial Unicode MS" pitchFamily="34" charset="-128"/>
            </a:endParaRPr>
          </a:p>
        </p:txBody>
      </p:sp>
      <p:sp>
        <p:nvSpPr>
          <p:cNvPr id="29" name="28 Flecha a la derecha con muesca"/>
          <p:cNvSpPr/>
          <p:nvPr/>
        </p:nvSpPr>
        <p:spPr>
          <a:xfrm rot="5400000">
            <a:off x="7750991" y="1773361"/>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1" name="30 Flecha a la derecha con muesca"/>
          <p:cNvSpPr/>
          <p:nvPr/>
        </p:nvSpPr>
        <p:spPr>
          <a:xfrm rot="5400000">
            <a:off x="7750991" y="3536157"/>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2" name="31 Flecha a la derecha con muesca"/>
          <p:cNvSpPr/>
          <p:nvPr/>
        </p:nvSpPr>
        <p:spPr>
          <a:xfrm rot="5400000">
            <a:off x="7793344" y="5007272"/>
            <a:ext cx="701109" cy="285751"/>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3" name="32 Flecha a la derecha con muesca"/>
          <p:cNvSpPr/>
          <p:nvPr/>
        </p:nvSpPr>
        <p:spPr>
          <a:xfrm rot="16200000">
            <a:off x="7815793" y="4471486"/>
            <a:ext cx="656213" cy="285752"/>
          </a:xfrm>
          <a:prstGeom prst="notchedRightArrow">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4" name="33 CuadroTexto"/>
          <p:cNvSpPr txBox="1"/>
          <p:nvPr/>
        </p:nvSpPr>
        <p:spPr>
          <a:xfrm>
            <a:off x="6357950" y="1497915"/>
            <a:ext cx="1500198" cy="954107"/>
          </a:xfrm>
          <a:prstGeom prst="rect">
            <a:avLst/>
          </a:prstGeom>
          <a:solidFill>
            <a:srgbClr val="FFFF99"/>
          </a:solid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sp>
        <p:nvSpPr>
          <p:cNvPr id="35" name="34 CuadroTexto"/>
          <p:cNvSpPr txBox="1"/>
          <p:nvPr/>
        </p:nvSpPr>
        <p:spPr>
          <a:xfrm>
            <a:off x="6357950" y="3189273"/>
            <a:ext cx="1500198" cy="954107"/>
          </a:xfrm>
          <a:prstGeom prst="rect">
            <a:avLst/>
          </a:prstGeom>
          <a:solidFill>
            <a:schemeClr val="bg1"/>
          </a:solid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sp>
        <p:nvSpPr>
          <p:cNvPr id="36" name="35 CuadroTexto"/>
          <p:cNvSpPr txBox="1"/>
          <p:nvPr/>
        </p:nvSpPr>
        <p:spPr>
          <a:xfrm>
            <a:off x="6357950" y="4299527"/>
            <a:ext cx="1500198" cy="1169551"/>
          </a:xfrm>
          <a:prstGeom prst="rect">
            <a:avLst/>
          </a:prstGeom>
          <a:noFill/>
          <a:ln>
            <a:noFill/>
            <a:prstDash val="dash"/>
          </a:ln>
        </p:spPr>
        <p:txBody>
          <a:bodyPr wrap="square" rtlCol="0" anchor="ctr">
            <a:spAutoFit/>
          </a:bodyPr>
          <a:lstStyle/>
          <a:p>
            <a:pPr algn="ctr"/>
            <a:r>
              <a:rPr lang="es-ES" sz="1400" i="1" dirty="0" smtClean="0"/>
              <a:t>Estrés </a:t>
            </a:r>
          </a:p>
          <a:p>
            <a:pPr algn="ctr"/>
            <a:r>
              <a:rPr lang="es-ES" sz="1400" i="1" dirty="0" smtClean="0"/>
              <a:t>BI-direccional</a:t>
            </a:r>
          </a:p>
          <a:p>
            <a:pPr algn="ctr"/>
            <a:r>
              <a:rPr lang="es-ES" sz="1400" i="1" dirty="0" smtClean="0"/>
              <a:t>(aumento y descenso de diferenciales)</a:t>
            </a:r>
            <a:endParaRPr lang="es-ES" sz="1400" dirty="0" smtClean="0"/>
          </a:p>
        </p:txBody>
      </p:sp>
      <p:sp>
        <p:nvSpPr>
          <p:cNvPr id="37" name="36 CuadroTexto"/>
          <p:cNvSpPr txBox="1"/>
          <p:nvPr/>
        </p:nvSpPr>
        <p:spPr>
          <a:xfrm>
            <a:off x="1214414" y="5762170"/>
            <a:ext cx="7143800" cy="738664"/>
          </a:xfrm>
          <a:prstGeom prst="rect">
            <a:avLst/>
          </a:prstGeom>
          <a:noFill/>
          <a:ln>
            <a:noFill/>
            <a:prstDash val="dash"/>
          </a:ln>
        </p:spPr>
        <p:txBody>
          <a:bodyPr wrap="square" rtlCol="0" anchor="ctr">
            <a:spAutoFit/>
          </a:bodyPr>
          <a:lstStyle/>
          <a:p>
            <a:pPr algn="ctr"/>
            <a:r>
              <a:rPr lang="es-ES" sz="1400" i="1" dirty="0" smtClean="0">
                <a:latin typeface="Arial Unicode MS" pitchFamily="34" charset="-128"/>
                <a:ea typeface="Arial Unicode MS" pitchFamily="34" charset="-128"/>
                <a:cs typeface="Arial Unicode MS" pitchFamily="34" charset="-128"/>
              </a:rPr>
              <a:t>La comparación se efectuará teniendo en cuenta la capacidad de absorción de pérdidas de las provisiones técnicas (con referencia exclusivamente a este sub-módulo) </a:t>
            </a:r>
          </a:p>
          <a:p>
            <a:pPr algn="ctr"/>
            <a:r>
              <a:rPr lang="es-ES" sz="1400" i="1" dirty="0" smtClean="0">
                <a:latin typeface="Arial Unicode MS" pitchFamily="34" charset="-128"/>
                <a:ea typeface="Arial Unicode MS" pitchFamily="34" charset="-128"/>
                <a:cs typeface="Arial Unicode MS" pitchFamily="34" charset="-128"/>
              </a:rPr>
              <a:t>en cada uno de los dos escenarios considerados</a:t>
            </a:r>
            <a:endParaRPr lang="es-ES" sz="1400" i="1" dirty="0">
              <a:latin typeface="Arial Unicode MS" pitchFamily="34" charset="-128"/>
              <a:ea typeface="Arial Unicode MS" pitchFamily="34" charset="-128"/>
              <a:cs typeface="Arial Unicode MS" pitchFamily="34" charset="-128"/>
            </a:endParaRPr>
          </a:p>
        </p:txBody>
      </p:sp>
      <p:cxnSp>
        <p:nvCxnSpPr>
          <p:cNvPr id="38" name="37 Conector recto de flecha"/>
          <p:cNvCxnSpPr/>
          <p:nvPr/>
        </p:nvCxnSpPr>
        <p:spPr>
          <a:xfrm rot="5400000">
            <a:off x="4999834" y="5429264"/>
            <a:ext cx="71517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3714744" y="2772787"/>
            <a:ext cx="357190" cy="584775"/>
          </a:xfrm>
          <a:prstGeom prst="rect">
            <a:avLst/>
          </a:prstGeom>
          <a:noFill/>
        </p:spPr>
        <p:txBody>
          <a:bodyPr wrap="square" rtlCol="0">
            <a:spAutoFit/>
          </a:bodyPr>
          <a:lstStyle/>
          <a:p>
            <a:r>
              <a:rPr lang="en-GB" sz="3200" b="1" dirty="0" smtClean="0"/>
              <a:t>+</a:t>
            </a:r>
          </a:p>
        </p:txBody>
      </p:sp>
      <p:sp>
        <p:nvSpPr>
          <p:cNvPr id="40" name="39 CuadroTexto"/>
          <p:cNvSpPr txBox="1"/>
          <p:nvPr/>
        </p:nvSpPr>
        <p:spPr>
          <a:xfrm>
            <a:off x="3714744" y="4000504"/>
            <a:ext cx="357190" cy="584775"/>
          </a:xfrm>
          <a:prstGeom prst="rect">
            <a:avLst/>
          </a:prstGeom>
          <a:noFill/>
        </p:spPr>
        <p:txBody>
          <a:bodyPr wrap="square" rtlCol="0">
            <a:spAutoFit/>
          </a:bodyPr>
          <a:lstStyle/>
          <a:p>
            <a:r>
              <a:rPr lang="en-GB" sz="32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strVal val="#ppt_h"/>
                                          </p:val>
                                        </p:tav>
                                        <p:tav tm="100000">
                                          <p:val>
                                            <p:strVal val="#ppt_h"/>
                                          </p:val>
                                        </p:tav>
                                      </p:tavLst>
                                    </p:anim>
                                  </p:childTnLst>
                                </p:cTn>
                              </p:par>
                              <p:par>
                                <p:cTn id="9" presetID="2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1000"/>
                                        <p:tgtEl>
                                          <p:spTgt spid="3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1000"/>
                                        <p:tgtEl>
                                          <p:spTgt spid="3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strVal val="#ppt_w*0.70"/>
                                          </p:val>
                                        </p:tav>
                                        <p:tav tm="100000">
                                          <p:val>
                                            <p:strVal val="#ppt_w"/>
                                          </p:val>
                                        </p:tav>
                                      </p:tavLst>
                                    </p:anim>
                                    <p:anim calcmode="lin" valueType="num">
                                      <p:cBhvr>
                                        <p:cTn id="23" dur="1000" fill="hold"/>
                                        <p:tgtEl>
                                          <p:spTgt spid="40"/>
                                        </p:tgtEl>
                                        <p:attrNameLst>
                                          <p:attrName>ppt_h</p:attrName>
                                        </p:attrNameLst>
                                      </p:cBhvr>
                                      <p:tavLst>
                                        <p:tav tm="0">
                                          <p:val>
                                            <p:strVal val="#ppt_h"/>
                                          </p:val>
                                        </p:tav>
                                        <p:tav tm="100000">
                                          <p:val>
                                            <p:strVal val="#ppt_h"/>
                                          </p:val>
                                        </p:tav>
                                      </p:tavLst>
                                    </p:anim>
                                    <p:animEffect transition="in" filter="fade">
                                      <p:cBhvr>
                                        <p:cTn id="24" dur="1000"/>
                                        <p:tgtEl>
                                          <p:spTgt spid="4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linds(horizontal)">
                                      <p:cBhvr>
                                        <p:cTn id="33" dur="1000"/>
                                        <p:tgtEl>
                                          <p:spTgt spid="3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strVal val="#ppt_w*0.70"/>
                                          </p:val>
                                        </p:tav>
                                        <p:tav tm="100000">
                                          <p:val>
                                            <p:strVal val="#ppt_w"/>
                                          </p:val>
                                        </p:tav>
                                      </p:tavLst>
                                    </p:anim>
                                    <p:anim calcmode="lin" valueType="num">
                                      <p:cBhvr>
                                        <p:cTn id="37" dur="1000" fill="hold"/>
                                        <p:tgtEl>
                                          <p:spTgt spid="28"/>
                                        </p:tgtEl>
                                        <p:attrNameLst>
                                          <p:attrName>ppt_h</p:attrName>
                                        </p:attrNameLst>
                                      </p:cBhvr>
                                      <p:tavLst>
                                        <p:tav tm="0">
                                          <p:val>
                                            <p:strVal val="#ppt_h"/>
                                          </p:val>
                                        </p:tav>
                                        <p:tav tm="100000">
                                          <p:val>
                                            <p:strVal val="#ppt_h"/>
                                          </p:val>
                                        </p:tav>
                                      </p:tavLst>
                                    </p:anim>
                                    <p:animEffect transition="in" filter="fade">
                                      <p:cBhvr>
                                        <p:cTn id="38" dur="1000"/>
                                        <p:tgtEl>
                                          <p:spTgt spid="28"/>
                                        </p:tgtEl>
                                      </p:cBhvr>
                                    </p:animEffect>
                                  </p:childTnLst>
                                </p:cTn>
                              </p:par>
                              <p:par>
                                <p:cTn id="39" presetID="22" presetClass="entr" presetSubtype="1"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par>
                                <p:cTn id="42" presetID="7" presetClass="entr" presetSubtype="4"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000" fill="hold"/>
                                        <p:tgtEl>
                                          <p:spTgt spid="37"/>
                                        </p:tgtEl>
                                        <p:attrNameLst>
                                          <p:attrName>ppt_x</p:attrName>
                                        </p:attrNameLst>
                                      </p:cBhvr>
                                      <p:tavLst>
                                        <p:tav tm="0">
                                          <p:val>
                                            <p:strVal val="#ppt_x"/>
                                          </p:val>
                                        </p:tav>
                                        <p:tav tm="100000">
                                          <p:val>
                                            <p:strVal val="#ppt_x"/>
                                          </p:val>
                                        </p:tav>
                                      </p:tavLst>
                                    </p:anim>
                                    <p:anim calcmode="lin" valueType="num">
                                      <p:cBhvr additive="base">
                                        <p:cTn id="45"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autoUpdateAnimBg="0"/>
      <p:bldP spid="32" grpId="0" animBg="1" autoUpdateAnimBg="0"/>
      <p:bldP spid="33" grpId="0" animBg="1" autoUpdateAnimBg="0"/>
      <p:bldP spid="35" grpId="0" animBg="1"/>
      <p:bldP spid="36" grpId="0"/>
      <p:bldP spid="37"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85852" y="1285860"/>
            <a:ext cx="4643470" cy="1631216"/>
          </a:xfrm>
          <a:prstGeom prst="rect">
            <a:avLst/>
          </a:prstGeom>
          <a:noFill/>
          <a:ln>
            <a:solidFill>
              <a:schemeClr val="tx1"/>
            </a:solidFill>
            <a:prstDash val="dash"/>
          </a:ln>
        </p:spPr>
        <p:txBody>
          <a:bodyPr wrap="square" rtlCol="0" anchor="ctr">
            <a:spAutoFit/>
          </a:bodyPr>
          <a:lstStyle/>
          <a:p>
            <a:pPr>
              <a:spcBef>
                <a:spcPts val="600"/>
              </a:spcBef>
            </a:pPr>
            <a:r>
              <a:rPr lang="es-ES" sz="1400" i="1" dirty="0" err="1" smtClean="0"/>
              <a:t>SCR</a:t>
            </a:r>
            <a:r>
              <a:rPr lang="es-ES" sz="1400" i="1" baseline="-25000" dirty="0" err="1" smtClean="0"/>
              <a:t>bonos</a:t>
            </a:r>
            <a:r>
              <a:rPr lang="es-ES" sz="1400" i="1" dirty="0" smtClean="0"/>
              <a:t> = </a:t>
            </a:r>
            <a:r>
              <a:rPr lang="el-GR" sz="2000" i="1" dirty="0" smtClean="0">
                <a:latin typeface="Calibri"/>
              </a:rPr>
              <a:t>Σ</a:t>
            </a:r>
            <a:r>
              <a:rPr lang="es-ES" sz="2000" i="1" dirty="0" smtClean="0">
                <a:latin typeface="Calibri"/>
              </a:rPr>
              <a:t> </a:t>
            </a:r>
            <a:r>
              <a:rPr lang="es-ES" sz="1400" i="1" dirty="0" smtClean="0"/>
              <a:t>(FUP) * valor de mercado del activo ,</a:t>
            </a:r>
          </a:p>
          <a:p>
            <a:pPr>
              <a:spcBef>
                <a:spcPts val="600"/>
              </a:spcBef>
            </a:pPr>
            <a:r>
              <a:rPr lang="es-ES" sz="1400" dirty="0" smtClean="0"/>
              <a:t>El factor de riesgo (FUP) depende de la calidad crediticia del activo y de su duración</a:t>
            </a:r>
          </a:p>
          <a:p>
            <a:pPr>
              <a:spcBef>
                <a:spcPts val="600"/>
              </a:spcBef>
            </a:pPr>
            <a:r>
              <a:rPr lang="es-ES" sz="1400" dirty="0" smtClean="0"/>
              <a:t>La duración debe ser al menos 1 y está limitada de tal manera que </a:t>
            </a:r>
            <a:r>
              <a:rPr lang="es-ES" sz="1400" i="1" dirty="0" err="1" smtClean="0"/>
              <a:t>SCR</a:t>
            </a:r>
            <a:r>
              <a:rPr lang="es-ES" sz="1400" i="1" baseline="-25000" dirty="0" err="1" smtClean="0"/>
              <a:t>bonos</a:t>
            </a:r>
            <a:r>
              <a:rPr lang="es-ES" sz="1400" i="1" baseline="-25000" dirty="0" smtClean="0"/>
              <a:t> </a:t>
            </a:r>
            <a:r>
              <a:rPr lang="es-ES" sz="1400" i="1" dirty="0" smtClean="0"/>
              <a:t> </a:t>
            </a:r>
            <a:r>
              <a:rPr lang="es-ES" sz="1400" dirty="0" smtClean="0"/>
              <a:t>no supere el 90 por ciento del valor del bono o del préstamo (</a:t>
            </a:r>
            <a:r>
              <a:rPr lang="es-ES" sz="1400" i="1" dirty="0" smtClean="0">
                <a:latin typeface="Arial Unicode MS" pitchFamily="34" charset="-128"/>
                <a:ea typeface="Arial Unicode MS" pitchFamily="34" charset="-128"/>
                <a:cs typeface="Arial Unicode MS" pitchFamily="34" charset="-128"/>
              </a:rPr>
              <a:t>FUP &lt;= 0.90 )</a:t>
            </a: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11 Flecha a la derecha con muesca"/>
          <p:cNvSpPr/>
          <p:nvPr/>
        </p:nvSpPr>
        <p:spPr>
          <a:xfrm rot="5400000">
            <a:off x="7393801" y="1906638"/>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7" name="16 CuadroTexto"/>
          <p:cNvSpPr txBox="1"/>
          <p:nvPr/>
        </p:nvSpPr>
        <p:spPr>
          <a:xfrm>
            <a:off x="6072198" y="1559754"/>
            <a:ext cx="1500198" cy="954107"/>
          </a:xfrm>
          <a:prstGeom prst="rect">
            <a:avLst/>
          </a:prstGeom>
          <a:no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pic>
        <p:nvPicPr>
          <p:cNvPr id="117763" name="Picture 3"/>
          <p:cNvPicPr>
            <a:picLocks noChangeAspect="1" noChangeArrowheads="1"/>
          </p:cNvPicPr>
          <p:nvPr/>
        </p:nvPicPr>
        <p:blipFill>
          <a:blip r:embed="rId2"/>
          <a:srcRect/>
          <a:stretch>
            <a:fillRect/>
          </a:stretch>
        </p:blipFill>
        <p:spPr bwMode="auto">
          <a:xfrm>
            <a:off x="2643174" y="3078535"/>
            <a:ext cx="6022985" cy="3410441"/>
          </a:xfrm>
          <a:prstGeom prst="rect">
            <a:avLst/>
          </a:prstGeom>
          <a:noFill/>
          <a:ln w="9525">
            <a:noFill/>
            <a:miter lim="800000"/>
            <a:headEnd/>
            <a:tailEnd/>
          </a:ln>
          <a:effectLst/>
        </p:spPr>
      </p:pic>
      <p:sp>
        <p:nvSpPr>
          <p:cNvPr id="9"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1.d.i.1.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57290" y="1139667"/>
            <a:ext cx="6786610" cy="600164"/>
          </a:xfrm>
          <a:prstGeom prst="rect">
            <a:avLst/>
          </a:prstGeom>
          <a:noFill/>
          <a:ln>
            <a:solidFill>
              <a:schemeClr val="tx1"/>
            </a:solidFill>
            <a:prstDash val="dash"/>
          </a:ln>
        </p:spPr>
        <p:txBody>
          <a:bodyPr wrap="square" rtlCol="0" anchor="ctr">
            <a:spAutoFit/>
          </a:bodyPr>
          <a:lstStyle/>
          <a:p>
            <a:pPr algn="ctr">
              <a:spcBef>
                <a:spcPts val="600"/>
              </a:spcBef>
            </a:pPr>
            <a:r>
              <a:rPr lang="es-ES" sz="1400" i="1" dirty="0" smtClean="0"/>
              <a:t>Cálculo normal Especificaciones Técnicas Octubre 2012</a:t>
            </a:r>
            <a:r>
              <a:rPr lang="es-ES" sz="1400" i="1" dirty="0"/>
              <a:t>*</a:t>
            </a:r>
            <a:r>
              <a:rPr lang="es-ES" sz="1400" i="1" dirty="0" smtClean="0"/>
              <a:t> versus Cálculo QIS5</a:t>
            </a:r>
          </a:p>
          <a:p>
            <a:pPr algn="ctr">
              <a:spcBef>
                <a:spcPts val="600"/>
              </a:spcBef>
            </a:pPr>
            <a:r>
              <a:rPr lang="es-ES" sz="1400" i="1" dirty="0" smtClean="0">
                <a:solidFill>
                  <a:srgbClr val="000099"/>
                </a:solidFill>
              </a:rPr>
              <a:t>* </a:t>
            </a:r>
            <a:r>
              <a:rPr lang="en-GB" sz="1100" dirty="0">
                <a:solidFill>
                  <a:srgbClr val="000099"/>
                </a:solidFill>
                <a:hlinkClick r:id="rId2"/>
              </a:rPr>
              <a:t>https://eiopa.europa.eu/consultations/qis/insurance/preparatory-forthcoming-assessments/index.html</a:t>
            </a:r>
            <a:endParaRPr lang="es-ES" sz="1100" dirty="0" smtClean="0">
              <a:solidFill>
                <a:srgbClr val="000099"/>
              </a:solidFill>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1684" name="Picture 4"/>
          <p:cNvPicPr>
            <a:picLocks noChangeAspect="1" noChangeArrowheads="1"/>
          </p:cNvPicPr>
          <p:nvPr/>
        </p:nvPicPr>
        <p:blipFill>
          <a:blip r:embed="rId3"/>
          <a:srcRect r="11765"/>
          <a:stretch>
            <a:fillRect/>
          </a:stretch>
        </p:blipFill>
        <p:spPr bwMode="auto">
          <a:xfrm>
            <a:off x="1357290" y="1894593"/>
            <a:ext cx="6735253" cy="4391927"/>
          </a:xfrm>
          <a:prstGeom prst="rect">
            <a:avLst/>
          </a:prstGeom>
          <a:noFill/>
          <a:ln w="9525">
            <a:noFill/>
            <a:miter lim="800000"/>
            <a:headEnd/>
            <a:tailEnd/>
          </a:ln>
          <a:effectLst/>
        </p:spPr>
      </p:pic>
      <p:sp>
        <p:nvSpPr>
          <p:cNvPr id="7"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1.d.i.2.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571868" y="96819"/>
            <a:ext cx="1785927" cy="760413"/>
          </a:xfrm>
          <a:prstGeom prst="rect">
            <a:avLst/>
          </a:prstGeom>
        </p:spPr>
        <p:txBody>
          <a:bodyPr/>
          <a:lstStyle/>
          <a:p>
            <a:pPr eaLnBrk="1" fontAlgn="auto" hangingPunct="1">
              <a:spcAft>
                <a:spcPts val="0"/>
              </a:spcAft>
              <a:defRPr/>
            </a:pPr>
            <a:r>
              <a:rPr lang="es-ES" sz="3600" u="sng" dirty="0" smtClean="0">
                <a:solidFill>
                  <a:schemeClr val="bg1"/>
                </a:solidFill>
              </a:rPr>
              <a:t>INDICE</a:t>
            </a:r>
            <a:endParaRPr lang="es-ES" sz="3600" u="sng" dirty="0">
              <a:solidFill>
                <a:schemeClr val="bg1"/>
              </a:solidFill>
            </a:endParaRPr>
          </a:p>
        </p:txBody>
      </p:sp>
      <p:sp>
        <p:nvSpPr>
          <p:cNvPr id="3" name="2 Subtítulo"/>
          <p:cNvSpPr>
            <a:spLocks noGrp="1"/>
          </p:cNvSpPr>
          <p:nvPr>
            <p:ph type="subTitle" idx="4294967295"/>
          </p:nvPr>
        </p:nvSpPr>
        <p:spPr>
          <a:xfrm>
            <a:off x="1357290" y="1142984"/>
            <a:ext cx="7358114"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6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d. Sub-módulo de riesgo de diferenciales (</a:t>
            </a:r>
            <a:r>
              <a:rPr lang="es-ES" sz="2000" i="1" dirty="0" smtClean="0">
                <a:latin typeface="Arial Unicode MS" pitchFamily="34" charset="-128"/>
                <a:ea typeface="Arial Unicode MS" pitchFamily="34" charset="-128"/>
                <a:cs typeface="Arial Unicode MS" pitchFamily="34" charset="-128"/>
              </a:rPr>
              <a:t>spreads</a:t>
            </a:r>
            <a:r>
              <a:rPr lang="es-ES" sz="2000" dirty="0" smtClean="0">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latin typeface="Arial Unicode MS" pitchFamily="34" charset="-128"/>
                <a:ea typeface="Arial Unicode MS" pitchFamily="34" charset="-128"/>
                <a:cs typeface="Arial Unicode MS" pitchFamily="34" charset="-128"/>
              </a:rPr>
              <a:t>2. </a:t>
            </a:r>
            <a:r>
              <a:rPr lang="es-ES" sz="2400" b="1" dirty="0" smtClean="0">
                <a:latin typeface="Arial Unicode MS" pitchFamily="34" charset="-128"/>
                <a:ea typeface="Arial Unicode MS" pitchFamily="34" charset="-128"/>
                <a:cs typeface="Arial Unicode MS" pitchFamily="34" charset="-128"/>
              </a:rPr>
              <a:t>SCR por riesgo de contraparte </a:t>
            </a:r>
            <a:endParaRPr lang="es-ES" sz="1600"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a. Exposiciones tipo 1 (no </a:t>
            </a:r>
            <a:r>
              <a:rPr lang="es-ES" sz="2000" dirty="0" err="1" smtClean="0">
                <a:latin typeface="Arial Unicode MS" pitchFamily="34" charset="-128"/>
                <a:ea typeface="Arial Unicode MS" pitchFamily="34" charset="-128"/>
                <a:cs typeface="Arial Unicode MS" pitchFamily="34" charset="-128"/>
              </a:rPr>
              <a:t>diversificables</a:t>
            </a:r>
            <a:r>
              <a:rPr lang="es-ES" sz="2000" dirty="0" smtClean="0">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b. Exposiciones tipo 2 (</a:t>
            </a:r>
            <a:r>
              <a:rPr lang="es-ES" sz="2000" dirty="0" err="1" smtClean="0">
                <a:latin typeface="Arial Unicode MS" pitchFamily="34" charset="-128"/>
                <a:ea typeface="Arial Unicode MS" pitchFamily="34" charset="-128"/>
                <a:cs typeface="Arial Unicode MS" pitchFamily="34" charset="-128"/>
              </a:rPr>
              <a:t>diversificables</a:t>
            </a:r>
            <a:r>
              <a:rPr lang="es-ES" sz="2000" dirty="0" smtClean="0">
                <a:latin typeface="Arial Unicode MS" pitchFamily="34" charset="-128"/>
                <a:ea typeface="Arial Unicode MS" pitchFamily="34" charset="-128"/>
                <a:cs typeface="Arial Unicode MS" pitchFamily="34" charset="-128"/>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6 Tabla"/>
          <p:cNvGraphicFramePr>
            <a:graphicFrameLocks noGrp="1"/>
          </p:cNvGraphicFramePr>
          <p:nvPr/>
        </p:nvGraphicFramePr>
        <p:xfrm>
          <a:off x="1285852" y="2071678"/>
          <a:ext cx="7000923" cy="2388072"/>
        </p:xfrm>
        <a:graphic>
          <a:graphicData uri="http://schemas.openxmlformats.org/drawingml/2006/table">
            <a:tbl>
              <a:tblPr/>
              <a:tblGrid>
                <a:gridCol w="1110523"/>
                <a:gridCol w="389675"/>
                <a:gridCol w="785818"/>
                <a:gridCol w="714380"/>
                <a:gridCol w="714380"/>
                <a:gridCol w="642942"/>
                <a:gridCol w="642942"/>
                <a:gridCol w="714380"/>
                <a:gridCol w="642942"/>
                <a:gridCol w="642941"/>
              </a:tblGrid>
              <a:tr h="398012">
                <a:tc>
                  <a:txBody>
                    <a:bodyPr/>
                    <a:lstStyle/>
                    <a:p>
                      <a:pPr algn="ctr" fontAlgn="b"/>
                      <a:r>
                        <a:rPr lang="es-ES" sz="1400" b="1" i="0" u="none" strike="noStrike" dirty="0" smtClean="0">
                          <a:solidFill>
                            <a:srgbClr val="000000"/>
                          </a:solidFill>
                          <a:latin typeface="Arial Unicode MS" pitchFamily="34" charset="-128"/>
                          <a:ea typeface="Arial Unicode MS" pitchFamily="34" charset="-128"/>
                          <a:cs typeface="Arial Unicode MS" pitchFamily="34" charset="-128"/>
                        </a:rPr>
                        <a:t>Duración (*)</a:t>
                      </a:r>
                      <a:endParaRPr lang="es-ES" sz="1400" b="1"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a:noFill/>
                    </a:lnR>
                    <a:lnT>
                      <a:noFill/>
                    </a:lnT>
                    <a:lnB>
                      <a:noFill/>
                    </a:lnB>
                  </a:tcPr>
                </a:tc>
                <a:tc>
                  <a:txBody>
                    <a:bodyPr/>
                    <a:lstStyle/>
                    <a:p>
                      <a:pPr algn="ctr" fontAlgn="b"/>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NR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98012">
                <a:tc gridSpan="2">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Primeros 5 años</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marL="0" indent="0"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012">
                <a:tc gridSpan="2">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Del 6º al 10º</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012">
                <a:tc gridSpan="2">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Del 11º </a:t>
                      </a:r>
                      <a:r>
                        <a:rPr lang="es-ES" sz="1400" b="0" i="0" u="none" strike="noStrike" dirty="0">
                          <a:solidFill>
                            <a:srgbClr val="000000"/>
                          </a:solidFill>
                          <a:latin typeface="Arial Unicode MS" pitchFamily="34" charset="-128"/>
                          <a:ea typeface="Arial Unicode MS" pitchFamily="34" charset="-128"/>
                          <a:cs typeface="Arial Unicode MS" pitchFamily="34" charset="-128"/>
                        </a:rPr>
                        <a:t>a </a:t>
                      </a: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15º</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012">
                <a:tc gridSpan="2">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Del 15º </a:t>
                      </a:r>
                      <a:r>
                        <a:rPr lang="es-ES" sz="1400" b="0" i="0" u="none" strike="noStrike" dirty="0">
                          <a:solidFill>
                            <a:srgbClr val="000000"/>
                          </a:solidFill>
                          <a:latin typeface="Arial Unicode MS" pitchFamily="34" charset="-128"/>
                          <a:ea typeface="Arial Unicode MS" pitchFamily="34" charset="-128"/>
                          <a:cs typeface="Arial Unicode MS" pitchFamily="34" charset="-128"/>
                        </a:rPr>
                        <a:t>a </a:t>
                      </a: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20º</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012">
                <a:tc gridSpan="2">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Más de 20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5143504" y="4804890"/>
          <a:ext cx="3143272" cy="1305434"/>
        </p:xfrm>
        <a:graphic>
          <a:graphicData uri="http://schemas.openxmlformats.org/drawingml/2006/table">
            <a:tbl>
              <a:tblPr/>
              <a:tblGrid>
                <a:gridCol w="1500198"/>
                <a:gridCol w="785818"/>
                <a:gridCol w="857256"/>
              </a:tblGrid>
              <a:tr h="340530">
                <a:tc>
                  <a:txBody>
                    <a:bodyPr/>
                    <a:lstStyle/>
                    <a:p>
                      <a:pPr algn="ctr" fontAlgn="b"/>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Covered bonds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r>
              <a:tr h="283844">
                <a:tc>
                  <a:txBody>
                    <a:bodyPr/>
                    <a:lstStyle/>
                    <a:p>
                      <a:pPr algn="ctr" fontAlgn="b"/>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0</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   </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40530">
                <a:tc>
                  <a:txBody>
                    <a:bodyPr/>
                    <a:lstStyle/>
                    <a:p>
                      <a:pPr algn="ctr" fontAlgn="b"/>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Primeros 5 años</a:t>
                      </a:r>
                      <a:r>
                        <a:rPr lang="es-ES" sz="1400" b="0" i="0" u="none" strike="noStrike" baseline="0" dirty="0" smtClean="0">
                          <a:solidFill>
                            <a:srgbClr val="000000"/>
                          </a:solidFill>
                          <a:latin typeface="Arial Unicode MS" pitchFamily="34" charset="-128"/>
                          <a:ea typeface="Arial Unicode MS" pitchFamily="34" charset="-128"/>
                          <a:cs typeface="Arial Unicode MS" pitchFamily="34" charset="-128"/>
                        </a:rPr>
                        <a:t> </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530">
                <a:tc>
                  <a:txBody>
                    <a:bodyPr/>
                    <a:lstStyle/>
                    <a:p>
                      <a:pPr algn="ctr" fontAlgn="b"/>
                      <a:r>
                        <a:rPr lang="es-ES" sz="1400" b="0" i="0" u="none" strike="noStrike">
                          <a:solidFill>
                            <a:srgbClr val="000000"/>
                          </a:solidFill>
                          <a:latin typeface="Arial Unicode MS" pitchFamily="34" charset="-128"/>
                          <a:ea typeface="Arial Unicode MS" pitchFamily="34" charset="-128"/>
                          <a:cs typeface="Arial Unicode MS" pitchFamily="34" charset="-128"/>
                        </a:rPr>
                        <a:t>Más de 5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latin typeface="Arial Unicode MS" pitchFamily="34" charset="-128"/>
                          <a:ea typeface="Arial Unicode MS" pitchFamily="34" charset="-128"/>
                          <a:cs typeface="Arial Unicode MS" pitchFamily="34" charset="-128"/>
                        </a:rPr>
                        <a:t>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CuadroTexto"/>
          <p:cNvSpPr txBox="1"/>
          <p:nvPr/>
        </p:nvSpPr>
        <p:spPr>
          <a:xfrm>
            <a:off x="1071538" y="4680576"/>
            <a:ext cx="3500462" cy="1677382"/>
          </a:xfrm>
          <a:prstGeom prst="rect">
            <a:avLst/>
          </a:prstGeom>
          <a:noFill/>
          <a:ln>
            <a:noFill/>
            <a:prstDash val="dash"/>
          </a:ln>
        </p:spPr>
        <p:txBody>
          <a:bodyPr wrap="square" rtlCol="0" anchor="ctr">
            <a:spAutoFit/>
          </a:bodyPr>
          <a:lstStyle/>
          <a:p>
            <a:pPr algn="ctr">
              <a:spcBef>
                <a:spcPts val="600"/>
              </a:spcBef>
            </a:pPr>
            <a:r>
              <a:rPr lang="es-ES" sz="1400" dirty="0" smtClean="0"/>
              <a:t>(*) La duración debe ser al menos 1 y está limitada de tal manera que </a:t>
            </a:r>
            <a:r>
              <a:rPr lang="es-ES" sz="1400" i="1" dirty="0" err="1" smtClean="0"/>
              <a:t>SCR</a:t>
            </a:r>
            <a:r>
              <a:rPr lang="es-ES" sz="1400" i="1" baseline="-25000" dirty="0" err="1" smtClean="0"/>
              <a:t>bonos</a:t>
            </a:r>
            <a:r>
              <a:rPr lang="es-ES" sz="1400" i="1" baseline="-25000" dirty="0" smtClean="0"/>
              <a:t> </a:t>
            </a:r>
            <a:r>
              <a:rPr lang="es-ES" sz="1400" i="1" dirty="0" smtClean="0"/>
              <a:t> </a:t>
            </a:r>
            <a:r>
              <a:rPr lang="es-ES" sz="1400" dirty="0" smtClean="0"/>
              <a:t>no supere el 90 por ciento del valor del bono o del préstamo (</a:t>
            </a:r>
            <a:r>
              <a:rPr lang="es-ES" sz="1400" i="1" dirty="0" smtClean="0">
                <a:latin typeface="Arial Unicode MS" pitchFamily="34" charset="-128"/>
                <a:ea typeface="Arial Unicode MS" pitchFamily="34" charset="-128"/>
                <a:cs typeface="Arial Unicode MS" pitchFamily="34" charset="-128"/>
              </a:rPr>
              <a:t>FUP &lt;= 0.90 )</a:t>
            </a:r>
          </a:p>
          <a:p>
            <a:pPr algn="ctr">
              <a:spcBef>
                <a:spcPts val="600"/>
              </a:spcBef>
            </a:pPr>
            <a:r>
              <a:rPr lang="es-ES" sz="1400" i="1" dirty="0" smtClean="0">
                <a:latin typeface="Arial Unicode MS" pitchFamily="34" charset="-128"/>
                <a:ea typeface="Arial Unicode MS" pitchFamily="34" charset="-128"/>
                <a:cs typeface="Arial Unicode MS" pitchFamily="34" charset="-128"/>
              </a:rPr>
              <a:t>En caso de bonos a interés variable se  calculará como si fuera un bono fijo con cupones iguales a los tipos a futuro</a:t>
            </a:r>
          </a:p>
        </p:txBody>
      </p:sp>
      <p:sp>
        <p:nvSpPr>
          <p:cNvPr id="11" name="10 Rectángulo"/>
          <p:cNvSpPr/>
          <p:nvPr/>
        </p:nvSpPr>
        <p:spPr>
          <a:xfrm>
            <a:off x="2071670" y="1428736"/>
            <a:ext cx="5786478" cy="307777"/>
          </a:xfrm>
          <a:prstGeom prst="rect">
            <a:avLst/>
          </a:prstGeom>
        </p:spPr>
        <p:txBody>
          <a:bodyPr wrap="square">
            <a:spAutoFit/>
          </a:bodyPr>
          <a:lstStyle/>
          <a:p>
            <a:pPr algn="ctr">
              <a:spcBef>
                <a:spcPts val="600"/>
              </a:spcBef>
            </a:pPr>
            <a:r>
              <a:rPr lang="es-ES" sz="1400" i="1" dirty="0" err="1" smtClean="0"/>
              <a:t>SCR</a:t>
            </a:r>
            <a:r>
              <a:rPr lang="es-ES" sz="1400" i="1" baseline="-25000" dirty="0" err="1" smtClean="0"/>
              <a:t>bonos</a:t>
            </a:r>
            <a:r>
              <a:rPr lang="es-ES" sz="1400" i="1" dirty="0" smtClean="0"/>
              <a:t> = </a:t>
            </a:r>
            <a:r>
              <a:rPr lang="el-GR" sz="1400" i="1" dirty="0" smtClean="0">
                <a:latin typeface="Calibri"/>
              </a:rPr>
              <a:t>Σ</a:t>
            </a:r>
            <a:r>
              <a:rPr lang="es-ES" sz="1400" i="1" dirty="0" smtClean="0">
                <a:latin typeface="Calibri"/>
              </a:rPr>
              <a:t> </a:t>
            </a:r>
            <a:r>
              <a:rPr lang="es-ES" sz="1400" i="1" dirty="0" smtClean="0"/>
              <a:t>(FUP) * valor mercado activo , </a:t>
            </a:r>
          </a:p>
        </p:txBody>
      </p:sp>
      <p:sp>
        <p:nvSpPr>
          <p:cNvPr id="12" name="11 Elipse"/>
          <p:cNvSpPr/>
          <p:nvPr/>
        </p:nvSpPr>
        <p:spPr>
          <a:xfrm>
            <a:off x="4214810" y="1428736"/>
            <a:ext cx="714380" cy="2857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13" name="12 Flecha a la derecha con muesca"/>
          <p:cNvSpPr/>
          <p:nvPr/>
        </p:nvSpPr>
        <p:spPr>
          <a:xfrm rot="5400000">
            <a:off x="4377850" y="1799877"/>
            <a:ext cx="394513" cy="149089"/>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5"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1.d.i.3.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Elipse"/>
          <p:cNvSpPr/>
          <p:nvPr/>
        </p:nvSpPr>
        <p:spPr>
          <a:xfrm>
            <a:off x="4500562" y="3571876"/>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26" name="25 Rectángulo"/>
          <p:cNvSpPr/>
          <p:nvPr/>
        </p:nvSpPr>
        <p:spPr>
          <a:xfrm>
            <a:off x="1428728" y="1120959"/>
            <a:ext cx="7072363" cy="307777"/>
          </a:xfrm>
          <a:prstGeom prst="rect">
            <a:avLst/>
          </a:prstGeom>
        </p:spPr>
        <p:txBody>
          <a:bodyPr wrap="square">
            <a:spAutoFit/>
          </a:bodyPr>
          <a:lstStyle/>
          <a:p>
            <a:pPr algn="just">
              <a:spcBef>
                <a:spcPts val="600"/>
              </a:spcBef>
            </a:pPr>
            <a:r>
              <a:rPr lang="es-ES" sz="1400" b="1" u="sng" dirty="0" smtClean="0">
                <a:latin typeface="Arial Unicode MS" pitchFamily="34" charset="-128"/>
                <a:ea typeface="Arial Unicode MS" pitchFamily="34" charset="-128"/>
                <a:cs typeface="Arial Unicode MS" pitchFamily="34" charset="-128"/>
              </a:rPr>
              <a:t>Régimen específico  bonos (y préstamos) de gobiernos  </a:t>
            </a:r>
            <a:r>
              <a:rPr lang="es-ES" sz="1400" b="1" u="sng" dirty="0" smtClean="0">
                <a:solidFill>
                  <a:srgbClr val="C00000"/>
                </a:solidFill>
                <a:latin typeface="Arial Unicode MS" pitchFamily="34" charset="-128"/>
                <a:ea typeface="Arial Unicode MS" pitchFamily="34" charset="-128"/>
                <a:cs typeface="Arial Unicode MS" pitchFamily="34" charset="-128"/>
              </a:rPr>
              <a:t>centrales</a:t>
            </a:r>
            <a:r>
              <a:rPr lang="es-ES" sz="1400" b="1" u="sng" dirty="0" smtClean="0">
                <a:latin typeface="Arial Unicode MS" pitchFamily="34" charset="-128"/>
                <a:ea typeface="Arial Unicode MS" pitchFamily="34" charset="-128"/>
                <a:cs typeface="Arial Unicode MS" pitchFamily="34" charset="-128"/>
              </a:rPr>
              <a:t> y bancos centrales</a:t>
            </a:r>
          </a:p>
        </p:txBody>
      </p:sp>
      <p:sp>
        <p:nvSpPr>
          <p:cNvPr id="5" name="4 CuadroTexto"/>
          <p:cNvSpPr txBox="1"/>
          <p:nvPr/>
        </p:nvSpPr>
        <p:spPr>
          <a:xfrm>
            <a:off x="928662" y="3714752"/>
            <a:ext cx="2928958" cy="2616101"/>
          </a:xfrm>
          <a:prstGeom prst="rect">
            <a:avLst/>
          </a:prstGeom>
          <a:noFill/>
          <a:ln>
            <a:solidFill>
              <a:schemeClr val="tx1"/>
            </a:solidFill>
            <a:prstDash val="dash"/>
          </a:ln>
        </p:spPr>
        <p:txBody>
          <a:bodyPr wrap="square" rtlCol="0" anchor="ctr">
            <a:spAutoFit/>
          </a:bodyPr>
          <a:lstStyle/>
          <a:p>
            <a:pPr>
              <a:spcBef>
                <a:spcPts val="600"/>
              </a:spcBef>
            </a:pPr>
            <a:r>
              <a:rPr lang="es-ES" sz="1400" b="1" i="1" dirty="0" smtClean="0">
                <a:solidFill>
                  <a:srgbClr val="C00000"/>
                </a:solidFill>
              </a:rPr>
              <a:t>factor de riesgo (FUP) = 0  </a:t>
            </a:r>
            <a:r>
              <a:rPr lang="es-ES" sz="1400" b="1" i="1" dirty="0" smtClean="0">
                <a:solidFill>
                  <a:srgbClr val="C00000"/>
                </a:solidFill>
                <a:latin typeface="Calibri"/>
              </a:rPr>
              <a:t>→ </a:t>
            </a:r>
            <a:r>
              <a:rPr lang="es-ES" sz="1400" b="1" i="1" dirty="0" err="1" smtClean="0">
                <a:solidFill>
                  <a:srgbClr val="C00000"/>
                </a:solidFill>
              </a:rPr>
              <a:t>SCR</a:t>
            </a:r>
            <a:r>
              <a:rPr lang="es-ES" sz="1400" b="1" i="1" baseline="-25000" dirty="0" err="1" smtClean="0">
                <a:solidFill>
                  <a:srgbClr val="C00000"/>
                </a:solidFill>
              </a:rPr>
              <a:t>bonos</a:t>
            </a:r>
            <a:r>
              <a:rPr lang="es-ES" sz="1400" b="1" i="1" dirty="0" smtClean="0">
                <a:solidFill>
                  <a:srgbClr val="C00000"/>
                </a:solidFill>
              </a:rPr>
              <a:t> = cero </a:t>
            </a:r>
          </a:p>
          <a:p>
            <a:pPr>
              <a:spcBef>
                <a:spcPts val="600"/>
              </a:spcBef>
            </a:pPr>
            <a:r>
              <a:rPr lang="es-ES" sz="1400" i="1" dirty="0" smtClean="0"/>
              <a:t>También aplica al Banco Central Europeo; a los Bancos de desarrollo multilateral; a las Organizaciones internacionales  Anexo VI Parte I Directiva 2006/48/EC (CRD);</a:t>
            </a:r>
          </a:p>
          <a:p>
            <a:pPr>
              <a:spcBef>
                <a:spcPts val="600"/>
              </a:spcBef>
            </a:pPr>
            <a:r>
              <a:rPr lang="es-ES" sz="1400" b="1" i="1" dirty="0" smtClean="0">
                <a:solidFill>
                  <a:srgbClr val="C00000"/>
                </a:solidFill>
              </a:rPr>
              <a:t>Además </a:t>
            </a:r>
            <a:r>
              <a:rPr lang="es-ES" sz="1400" b="1" i="1" dirty="0" err="1" smtClean="0">
                <a:solidFill>
                  <a:srgbClr val="C00000"/>
                </a:solidFill>
              </a:rPr>
              <a:t>SCR</a:t>
            </a:r>
            <a:r>
              <a:rPr lang="es-ES" sz="1400" b="1" i="1" baseline="-25000" dirty="0" err="1" smtClean="0">
                <a:solidFill>
                  <a:srgbClr val="C00000"/>
                </a:solidFill>
              </a:rPr>
              <a:t>derivados_crédito</a:t>
            </a:r>
            <a:r>
              <a:rPr lang="es-ES" sz="1400" b="1" i="1" dirty="0" smtClean="0">
                <a:solidFill>
                  <a:srgbClr val="C00000"/>
                </a:solidFill>
              </a:rPr>
              <a:t> = 0 </a:t>
            </a:r>
            <a:r>
              <a:rPr lang="es-ES" sz="1400" i="1" dirty="0" smtClean="0"/>
              <a:t>cuando su subyacente sean las exposiciones mencionadas</a:t>
            </a:r>
            <a:endParaRPr lang="es-ES" sz="1200" i="1" dirty="0" smtClean="0"/>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8 CuadroTexto"/>
          <p:cNvSpPr txBox="1"/>
          <p:nvPr/>
        </p:nvSpPr>
        <p:spPr>
          <a:xfrm>
            <a:off x="5643570" y="4786322"/>
            <a:ext cx="3286148" cy="1754326"/>
          </a:xfrm>
          <a:prstGeom prst="rect">
            <a:avLst/>
          </a:prstGeom>
          <a:noFill/>
          <a:ln>
            <a:solidFill>
              <a:schemeClr val="tx1"/>
            </a:solidFill>
            <a:prstDash val="dash"/>
          </a:ln>
        </p:spPr>
        <p:txBody>
          <a:bodyPr wrap="square" rtlCol="0" anchor="ctr">
            <a:spAutoFit/>
          </a:bodyPr>
          <a:lstStyle/>
          <a:p>
            <a:pPr>
              <a:spcBef>
                <a:spcPts val="600"/>
              </a:spcBef>
            </a:pPr>
            <a:r>
              <a:rPr lang="es-ES" sz="1400" i="1" dirty="0" smtClean="0"/>
              <a:t>grado de calidad crediticia = 0 ó 1 : (FUP) = 0  </a:t>
            </a:r>
            <a:r>
              <a:rPr lang="es-ES" sz="1400" i="1" dirty="0" smtClean="0">
                <a:latin typeface="Calibri"/>
              </a:rPr>
              <a:t>→ </a:t>
            </a:r>
            <a:r>
              <a:rPr lang="es-ES" sz="1400" i="1" dirty="0" err="1" smtClean="0"/>
              <a:t>SCR</a:t>
            </a:r>
            <a:r>
              <a:rPr lang="es-ES" sz="1400" i="1" baseline="-25000" dirty="0" err="1" smtClean="0"/>
              <a:t>bonos</a:t>
            </a:r>
            <a:r>
              <a:rPr lang="es-ES" sz="1400" i="1" dirty="0" smtClean="0"/>
              <a:t> = cero </a:t>
            </a:r>
          </a:p>
          <a:p>
            <a:pPr>
              <a:spcBef>
                <a:spcPts val="600"/>
              </a:spcBef>
            </a:pPr>
            <a:r>
              <a:rPr lang="es-ES" sz="1400" i="1" dirty="0" smtClean="0"/>
              <a:t>Grado calidad crediticia = 2, 3, 4 ó 5. SCR igual a los bonos grado 1, 2, 3 ó 4 respectivamente</a:t>
            </a:r>
          </a:p>
          <a:p>
            <a:pPr>
              <a:spcBef>
                <a:spcPts val="600"/>
              </a:spcBef>
            </a:pPr>
            <a:r>
              <a:rPr lang="es-ES" sz="1400" i="1" dirty="0" smtClean="0"/>
              <a:t>Grado de calidad crediticia = 6: </a:t>
            </a:r>
          </a:p>
          <a:p>
            <a:pPr>
              <a:spcBef>
                <a:spcPts val="0"/>
              </a:spcBef>
            </a:pPr>
            <a:r>
              <a:rPr lang="es-ES" sz="1400" i="1" dirty="0" smtClean="0"/>
              <a:t>SCR igual al de los bonos de grado 4</a:t>
            </a:r>
          </a:p>
        </p:txBody>
      </p:sp>
      <p:sp>
        <p:nvSpPr>
          <p:cNvPr id="10" name="9 CuadroTexto"/>
          <p:cNvSpPr txBox="1"/>
          <p:nvPr/>
        </p:nvSpPr>
        <p:spPr>
          <a:xfrm>
            <a:off x="1500166" y="1571612"/>
            <a:ext cx="2857520" cy="338554"/>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Miembros de la UE</a:t>
            </a:r>
            <a:endParaRPr lang="es-ES" sz="1600"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3071802" y="2428868"/>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Expresados en divisa no nacional</a:t>
            </a:r>
            <a:endParaRPr lang="es-ES" sz="1400" dirty="0">
              <a:latin typeface="Arial Unicode MS" pitchFamily="34" charset="-128"/>
              <a:ea typeface="Arial Unicode MS" pitchFamily="34" charset="-128"/>
              <a:cs typeface="Arial Unicode MS" pitchFamily="34" charset="-128"/>
            </a:endParaRPr>
          </a:p>
        </p:txBody>
      </p:sp>
      <p:sp>
        <p:nvSpPr>
          <p:cNvPr id="13" name="12 Rectángulo"/>
          <p:cNvSpPr/>
          <p:nvPr/>
        </p:nvSpPr>
        <p:spPr>
          <a:xfrm>
            <a:off x="1000100" y="2428868"/>
            <a:ext cx="1714512"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Expresados en su moneda nacional</a:t>
            </a:r>
            <a:endParaRPr lang="es-ES" sz="1400" dirty="0">
              <a:latin typeface="Arial Unicode MS" pitchFamily="34" charset="-128"/>
              <a:ea typeface="Arial Unicode MS" pitchFamily="34" charset="-128"/>
              <a:cs typeface="Arial Unicode MS" pitchFamily="34" charset="-128"/>
            </a:endParaRPr>
          </a:p>
        </p:txBody>
      </p:sp>
      <p:cxnSp>
        <p:nvCxnSpPr>
          <p:cNvPr id="14" name="13 Conector recto de flecha"/>
          <p:cNvCxnSpPr/>
          <p:nvPr/>
        </p:nvCxnSpPr>
        <p:spPr>
          <a:xfrm rot="5400000">
            <a:off x="1822431" y="217804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3536943" y="217804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286380" y="1571612"/>
            <a:ext cx="2857520" cy="338554"/>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No miembros de la UE</a:t>
            </a:r>
            <a:endParaRPr lang="es-ES" sz="16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5143504" y="2428868"/>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Sin calificación por una ECAI</a:t>
            </a:r>
            <a:endParaRPr lang="es-ES" sz="14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6929454" y="2428868"/>
            <a:ext cx="1714512"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Con calificación por una ECAI</a:t>
            </a:r>
            <a:endParaRPr lang="es-ES" sz="1400" dirty="0">
              <a:latin typeface="Arial Unicode MS" pitchFamily="34" charset="-128"/>
              <a:ea typeface="Arial Unicode MS" pitchFamily="34" charset="-128"/>
              <a:cs typeface="Arial Unicode MS" pitchFamily="34" charset="-128"/>
            </a:endParaRPr>
          </a:p>
        </p:txBody>
      </p:sp>
      <p:cxnSp>
        <p:nvCxnSpPr>
          <p:cNvPr id="20" name="19 Conector recto de flecha"/>
          <p:cNvCxnSpPr/>
          <p:nvPr/>
        </p:nvCxnSpPr>
        <p:spPr>
          <a:xfrm rot="5400000">
            <a:off x="5680083" y="217804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394595" y="217804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6715140" y="3548722"/>
            <a:ext cx="1000132"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Divisa no nacional</a:t>
            </a:r>
            <a:endParaRPr lang="es-ES" sz="1400" dirty="0">
              <a:latin typeface="Arial Unicode MS" pitchFamily="34" charset="-128"/>
              <a:ea typeface="Arial Unicode MS" pitchFamily="34" charset="-128"/>
              <a:cs typeface="Arial Unicode MS" pitchFamily="34" charset="-128"/>
            </a:endParaRPr>
          </a:p>
        </p:txBody>
      </p:sp>
      <p:sp>
        <p:nvSpPr>
          <p:cNvPr id="28" name="27 Rectángulo"/>
          <p:cNvSpPr/>
          <p:nvPr/>
        </p:nvSpPr>
        <p:spPr>
          <a:xfrm>
            <a:off x="7786710" y="3548721"/>
            <a:ext cx="1071570"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Moneda nacional</a:t>
            </a:r>
            <a:endParaRPr lang="es-ES" sz="1400" dirty="0">
              <a:latin typeface="Arial Unicode MS" pitchFamily="34" charset="-128"/>
              <a:ea typeface="Arial Unicode MS" pitchFamily="34" charset="-128"/>
              <a:cs typeface="Arial Unicode MS" pitchFamily="34" charset="-128"/>
            </a:endParaRPr>
          </a:p>
        </p:txBody>
      </p:sp>
      <p:cxnSp>
        <p:nvCxnSpPr>
          <p:cNvPr id="29" name="28 Conector recto de flecha"/>
          <p:cNvCxnSpPr/>
          <p:nvPr/>
        </p:nvCxnSpPr>
        <p:spPr>
          <a:xfrm rot="5400000">
            <a:off x="6894529" y="3250405"/>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5400000">
            <a:off x="8178825" y="324961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a:off x="8143106" y="4428338"/>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1715274" y="3357562"/>
            <a:ext cx="71358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5179223" y="3250405"/>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4572000" y="3571876"/>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bonos general</a:t>
            </a:r>
            <a:endParaRPr lang="es-ES" sz="1600" dirty="0">
              <a:latin typeface="Arial Unicode MS" pitchFamily="34" charset="-128"/>
              <a:ea typeface="Arial Unicode MS" pitchFamily="34" charset="-128"/>
              <a:cs typeface="Arial Unicode MS" pitchFamily="34" charset="-128"/>
            </a:endParaRPr>
          </a:p>
        </p:txBody>
      </p:sp>
      <p:cxnSp>
        <p:nvCxnSpPr>
          <p:cNvPr id="39" name="38 Conector recto de flecha"/>
          <p:cNvCxnSpPr/>
          <p:nvPr/>
        </p:nvCxnSpPr>
        <p:spPr>
          <a:xfrm rot="10800000">
            <a:off x="6215074" y="3857628"/>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4001290" y="3000372"/>
            <a:ext cx="713586" cy="57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1.d.i.4.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20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20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20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20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2000"/>
                                        <p:tgtEl>
                                          <p:spTgt spid="4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 grpId="0" animBg="1"/>
      <p:bldP spid="9" grpId="0" animBg="1"/>
      <p:bldP spid="11" grpId="0" animBg="1"/>
      <p:bldP spid="13" grpId="0" animBg="1"/>
      <p:bldP spid="18" grpId="0" animBg="1"/>
      <p:bldP spid="19" grpId="0" animBg="1"/>
      <p:bldP spid="27" grpId="0" animBg="1"/>
      <p:bldP spid="28"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571605" y="1571612"/>
            <a:ext cx="5143535" cy="523220"/>
          </a:xfrm>
          <a:prstGeom prst="rect">
            <a:avLst/>
          </a:prstGeom>
        </p:spPr>
        <p:txBody>
          <a:bodyPr wrap="square">
            <a:spAutoFit/>
          </a:bodyPr>
          <a:lstStyle/>
          <a:p>
            <a:pPr algn="just">
              <a:spcBef>
                <a:spcPts val="0"/>
              </a:spcBef>
            </a:pPr>
            <a:r>
              <a:rPr lang="es-ES" sz="1400" b="1" u="sng" dirty="0" smtClean="0">
                <a:latin typeface="Arial Unicode MS" pitchFamily="34" charset="-128"/>
                <a:ea typeface="Arial Unicode MS" pitchFamily="34" charset="-128"/>
                <a:cs typeface="Arial Unicode MS" pitchFamily="34" charset="-128"/>
              </a:rPr>
              <a:t>Tratamiento en Solvencia II de los  bonos (y préstamos) de </a:t>
            </a:r>
          </a:p>
          <a:p>
            <a:pPr algn="just">
              <a:spcBef>
                <a:spcPts val="0"/>
              </a:spcBef>
            </a:pPr>
            <a:r>
              <a:rPr lang="es-ES" sz="1400" b="1" u="sng" dirty="0" smtClean="0">
                <a:solidFill>
                  <a:srgbClr val="C00000"/>
                </a:solidFill>
                <a:latin typeface="Arial Unicode MS" pitchFamily="34" charset="-128"/>
                <a:ea typeface="Arial Unicode MS" pitchFamily="34" charset="-128"/>
                <a:cs typeface="Arial Unicode MS" pitchFamily="34" charset="-128"/>
              </a:rPr>
              <a:t>gobiernos  regionales y autoridades locales</a:t>
            </a: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99681" name="Rectangle 1"/>
          <p:cNvSpPr>
            <a:spLocks noChangeArrowheads="1"/>
          </p:cNvSpPr>
          <p:nvPr/>
        </p:nvSpPr>
        <p:spPr bwMode="auto">
          <a:xfrm>
            <a:off x="1643042" y="2314652"/>
            <a:ext cx="67151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1200"/>
              </a:spcBef>
              <a:spcAft>
                <a:spcPct val="0"/>
              </a:spcAft>
              <a:buClrTx/>
              <a:buSzTx/>
              <a:tabLst>
                <a:tab pos="449263" algn="l"/>
                <a:tab pos="539750" algn="l"/>
              </a:tabLst>
            </a:pPr>
            <a:r>
              <a:rPr kumimoji="0" lang="es-ES" sz="1400" b="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Con el fin</a:t>
            </a:r>
            <a:r>
              <a:rPr kumimoji="0" lang="es-ES" sz="1400" b="0" i="0"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de garantizar unas condiciones uniformes de aplicación de este artículo y </a:t>
            </a:r>
            <a:r>
              <a:rPr lang="es-ES" sz="1400" dirty="0" smtClean="0">
                <a:latin typeface="Arial Unicode MS" pitchFamily="34" charset="-128"/>
                <a:ea typeface="Arial Unicode MS" pitchFamily="34" charset="-128"/>
                <a:cs typeface="Arial Unicode MS" pitchFamily="34" charset="-128"/>
              </a:rPr>
              <a:t>a los efectos de facilitar el cálculo del módulo por riesgo de mercado al que se refiere el artículo 105(5), el cálculo del módulo del riesgo de contraparte  al que se refiere el artículo 105(6), la evaluación de las técnicas de mitigación de riesgos a que se refiere el artículo 101(5), </a:t>
            </a:r>
            <a:r>
              <a:rPr kumimoji="0" lang="es-ES" sz="1400" b="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y el cálculo de los provisiones</a:t>
            </a:r>
            <a:r>
              <a:rPr kumimoji="0" lang="es-ES" sz="1400" b="0" i="0"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técnicas, EIOPA </a:t>
            </a:r>
            <a:r>
              <a:rPr lang="es-ES" sz="1400" dirty="0" smtClean="0">
                <a:latin typeface="Arial Unicode MS" pitchFamily="34" charset="-128"/>
                <a:ea typeface="Arial Unicode MS" pitchFamily="34" charset="-128"/>
                <a:cs typeface="Arial Unicode MS" pitchFamily="34" charset="-128"/>
              </a:rPr>
              <a:t>elaborará un borrador de medidas de implementación técnicas(*) en relación con:</a:t>
            </a:r>
            <a:endParaRPr kumimoji="0" lang="es-ES" sz="1400" b="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355600" marR="0" lvl="0" algn="just" defTabSz="914400" rtl="0" eaLnBrk="0" fontAlgn="base" latinLnBrk="0" hangingPunct="0">
              <a:lnSpc>
                <a:spcPct val="100000"/>
              </a:lnSpc>
              <a:spcBef>
                <a:spcPts val="1200"/>
              </a:spcBef>
              <a:spcAft>
                <a:spcPct val="0"/>
              </a:spcAft>
              <a:buClrTx/>
              <a:buSzTx/>
            </a:pPr>
            <a:r>
              <a:rPr kumimoji="0" lang="es-ES" sz="1400" b="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	[…] listas de exposiciones a gobiernos regionales y autoridades locales que serán</a:t>
            </a:r>
            <a:r>
              <a:rPr kumimoji="0" lang="es-ES" sz="1400" b="0" i="0"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tratadas de la misma forma que las exposiciones a sus gobiernos centrales en la medida en que no haya diferencia entre el riesgo de ambos tipos de exposiciones </a:t>
            </a:r>
            <a:r>
              <a:rPr lang="es-ES" sz="1400" dirty="0" smtClean="0">
                <a:latin typeface="Arial Unicode MS" pitchFamily="34" charset="-128"/>
                <a:ea typeface="Arial Unicode MS" pitchFamily="34" charset="-128"/>
                <a:cs typeface="Arial Unicode MS" pitchFamily="34" charset="-128"/>
              </a:rPr>
              <a:t>a causa de los poderes específicos de  generación de ingresos de los gobiernos regionales o autoridades locales y a causa de la existencia de acuerdos instituciones que específicamente tengan el efecto de reducir el riesgo de fallido</a:t>
            </a:r>
            <a:r>
              <a:rPr kumimoji="0" lang="es-ES" sz="1400" b="0" i="0"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p>
        </p:txBody>
      </p:sp>
      <p:sp>
        <p:nvSpPr>
          <p:cNvPr id="35" name="34 Rectángulo"/>
          <p:cNvSpPr/>
          <p:nvPr/>
        </p:nvSpPr>
        <p:spPr>
          <a:xfrm>
            <a:off x="1571604" y="5743676"/>
            <a:ext cx="3749744" cy="276999"/>
          </a:xfrm>
          <a:prstGeom prst="rect">
            <a:avLst/>
          </a:prstGeom>
        </p:spPr>
        <p:txBody>
          <a:bodyPr wrap="none">
            <a:spAutoFit/>
          </a:bodyPr>
          <a:lstStyle/>
          <a:p>
            <a:r>
              <a:rPr lang="es-ES" sz="1200" i="1" dirty="0" smtClean="0">
                <a:latin typeface="Arial Unicode MS" pitchFamily="34" charset="-128"/>
                <a:ea typeface="Arial Unicode MS" pitchFamily="34" charset="-128"/>
                <a:cs typeface="Arial Unicode MS" pitchFamily="34" charset="-128"/>
              </a:rPr>
              <a:t>(*) ITS – legalmente vinculantes una vez aprobadas)</a:t>
            </a:r>
            <a:endParaRPr lang="en-GB" sz="1200" i="1" dirty="0"/>
          </a:p>
        </p:txBody>
      </p:sp>
      <p:sp>
        <p:nvSpPr>
          <p:cNvPr id="8"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1.d.i.4bis.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Elipse"/>
          <p:cNvSpPr/>
          <p:nvPr/>
        </p:nvSpPr>
        <p:spPr>
          <a:xfrm>
            <a:off x="1285852" y="5643578"/>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26" name="25 Rectángulo"/>
          <p:cNvSpPr/>
          <p:nvPr/>
        </p:nvSpPr>
        <p:spPr>
          <a:xfrm>
            <a:off x="1428728" y="1049521"/>
            <a:ext cx="7072363" cy="307777"/>
          </a:xfrm>
          <a:prstGeom prst="rect">
            <a:avLst/>
          </a:prstGeom>
        </p:spPr>
        <p:txBody>
          <a:bodyPr wrap="square">
            <a:spAutoFit/>
          </a:bodyPr>
          <a:lstStyle/>
          <a:p>
            <a:pPr algn="just">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Régimen específico de las inversiones en entidades (re)aseguradoras</a:t>
            </a: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9 CuadroTexto"/>
          <p:cNvSpPr txBox="1"/>
          <p:nvPr/>
        </p:nvSpPr>
        <p:spPr>
          <a:xfrm>
            <a:off x="1357290" y="1500174"/>
            <a:ext cx="1643074" cy="584775"/>
          </a:xfrm>
          <a:prstGeom prst="rect">
            <a:avLst/>
          </a:prstGeom>
          <a:solidFill>
            <a:schemeClr val="accent4">
              <a:lumMod val="40000"/>
              <a:lumOff val="6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Con calificación por ECAI</a:t>
            </a:r>
            <a:endParaRPr lang="es-ES" sz="1600"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3357554" y="2357430"/>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Sometidas a Solvencia II</a:t>
            </a:r>
            <a:endParaRPr lang="es-ES" sz="1400" dirty="0">
              <a:latin typeface="Arial Unicode MS" pitchFamily="34" charset="-128"/>
              <a:ea typeface="Arial Unicode MS" pitchFamily="34" charset="-128"/>
              <a:cs typeface="Arial Unicode MS" pitchFamily="34" charset="-128"/>
            </a:endParaRPr>
          </a:p>
        </p:txBody>
      </p:sp>
      <p:cxnSp>
        <p:nvCxnSpPr>
          <p:cNvPr id="15" name="14 Conector recto de flecha"/>
          <p:cNvCxnSpPr/>
          <p:nvPr/>
        </p:nvCxnSpPr>
        <p:spPr>
          <a:xfrm rot="5400000">
            <a:off x="4106859" y="2106603"/>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000496" y="1500174"/>
            <a:ext cx="4286280"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Sin calificación por ECAI</a:t>
            </a:r>
            <a:endParaRPr lang="es-ES" sz="16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5143504" y="2357430"/>
            <a:ext cx="1785950"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equivalentes</a:t>
            </a:r>
            <a:endParaRPr lang="es-ES" sz="14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7215206" y="2357430"/>
            <a:ext cx="1714512"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NO equivalentes</a:t>
            </a:r>
            <a:endParaRPr lang="es-ES" sz="1400" dirty="0">
              <a:latin typeface="Arial Unicode MS" pitchFamily="34" charset="-128"/>
              <a:ea typeface="Arial Unicode MS" pitchFamily="34" charset="-128"/>
              <a:cs typeface="Arial Unicode MS" pitchFamily="34" charset="-128"/>
            </a:endParaRPr>
          </a:p>
        </p:txBody>
      </p:sp>
      <p:cxnSp>
        <p:nvCxnSpPr>
          <p:cNvPr id="20" name="19 Conector recto de flecha"/>
          <p:cNvCxnSpPr/>
          <p:nvPr/>
        </p:nvCxnSpPr>
        <p:spPr>
          <a:xfrm rot="5400000">
            <a:off x="5822959" y="210660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537471" y="2106603"/>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786314" y="4834606"/>
            <a:ext cx="1000132" cy="523220"/>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Cumple el MCR</a:t>
            </a:r>
            <a:endParaRPr lang="es-ES" sz="1400" dirty="0">
              <a:latin typeface="Arial Unicode MS" pitchFamily="34" charset="-128"/>
              <a:ea typeface="Arial Unicode MS" pitchFamily="34" charset="-128"/>
              <a:cs typeface="Arial Unicode MS" pitchFamily="34" charset="-128"/>
            </a:endParaRPr>
          </a:p>
        </p:txBody>
      </p:sp>
      <p:sp>
        <p:nvSpPr>
          <p:cNvPr id="28" name="27 Rectángulo"/>
          <p:cNvSpPr/>
          <p:nvPr/>
        </p:nvSpPr>
        <p:spPr>
          <a:xfrm>
            <a:off x="3571868" y="4834606"/>
            <a:ext cx="1071570"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Incumple el MCR</a:t>
            </a:r>
            <a:endParaRPr lang="es-ES" sz="1400" dirty="0">
              <a:latin typeface="Arial Unicode MS" pitchFamily="34" charset="-128"/>
              <a:ea typeface="Arial Unicode MS" pitchFamily="34" charset="-128"/>
              <a:cs typeface="Arial Unicode MS" pitchFamily="34" charset="-128"/>
            </a:endParaRPr>
          </a:p>
        </p:txBody>
      </p:sp>
      <p:cxnSp>
        <p:nvCxnSpPr>
          <p:cNvPr id="31" name="30 Conector recto de flecha"/>
          <p:cNvCxnSpPr/>
          <p:nvPr/>
        </p:nvCxnSpPr>
        <p:spPr>
          <a:xfrm rot="5400000">
            <a:off x="7323157" y="3821115"/>
            <a:ext cx="16430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6036479" y="317896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1357290" y="5643578"/>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bonos general</a:t>
            </a:r>
            <a:endParaRPr lang="es-ES" sz="1600" dirty="0">
              <a:latin typeface="Arial Unicode MS" pitchFamily="34" charset="-128"/>
              <a:ea typeface="Arial Unicode MS" pitchFamily="34" charset="-128"/>
              <a:cs typeface="Arial Unicode MS" pitchFamily="34" charset="-128"/>
            </a:endParaRPr>
          </a:p>
        </p:txBody>
      </p:sp>
      <p:cxnSp>
        <p:nvCxnSpPr>
          <p:cNvPr id="39" name="38 Conector recto de flecha"/>
          <p:cNvCxnSpPr/>
          <p:nvPr/>
        </p:nvCxnSpPr>
        <p:spPr>
          <a:xfrm rot="5400000">
            <a:off x="1215208" y="4714884"/>
            <a:ext cx="17145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2928926" y="3476154"/>
            <a:ext cx="1143008" cy="738664"/>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err="1" smtClean="0">
                <a:latin typeface="Arial Unicode MS" pitchFamily="34" charset="-128"/>
                <a:ea typeface="Arial Unicode MS" pitchFamily="34" charset="-128"/>
                <a:cs typeface="Arial Unicode MS" pitchFamily="34" charset="-128"/>
              </a:rPr>
              <a:t>AutorizadaMenos</a:t>
            </a:r>
            <a:r>
              <a:rPr lang="es-ES" sz="1400" dirty="0" smtClean="0">
                <a:latin typeface="Arial Unicode MS" pitchFamily="34" charset="-128"/>
                <a:ea typeface="Arial Unicode MS" pitchFamily="34" charset="-128"/>
                <a:cs typeface="Arial Unicode MS" pitchFamily="34" charset="-128"/>
              </a:rPr>
              <a:t> de dos años</a:t>
            </a:r>
            <a:endParaRPr lang="es-ES" sz="1400" dirty="0">
              <a:latin typeface="Arial Unicode MS" pitchFamily="34" charset="-128"/>
              <a:ea typeface="Arial Unicode MS" pitchFamily="34" charset="-128"/>
              <a:cs typeface="Arial Unicode MS" pitchFamily="34" charset="-128"/>
            </a:endParaRPr>
          </a:p>
        </p:txBody>
      </p:sp>
      <p:sp>
        <p:nvSpPr>
          <p:cNvPr id="35" name="34 Rectángulo"/>
          <p:cNvSpPr/>
          <p:nvPr/>
        </p:nvSpPr>
        <p:spPr>
          <a:xfrm>
            <a:off x="4286248" y="3476153"/>
            <a:ext cx="1071570" cy="738664"/>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err="1" smtClean="0">
                <a:latin typeface="Arial Unicode MS" pitchFamily="34" charset="-128"/>
                <a:ea typeface="Arial Unicode MS" pitchFamily="34" charset="-128"/>
                <a:cs typeface="Arial Unicode MS" pitchFamily="34" charset="-128"/>
              </a:rPr>
              <a:t>AutorizadaMás</a:t>
            </a:r>
            <a:r>
              <a:rPr lang="es-ES" sz="1400" dirty="0" smtClean="0">
                <a:latin typeface="Arial Unicode MS" pitchFamily="34" charset="-128"/>
                <a:ea typeface="Arial Unicode MS" pitchFamily="34" charset="-128"/>
                <a:cs typeface="Arial Unicode MS" pitchFamily="34" charset="-128"/>
              </a:rPr>
              <a:t> de dos años</a:t>
            </a:r>
            <a:endParaRPr lang="es-ES" sz="1400" dirty="0">
              <a:latin typeface="Arial Unicode MS" pitchFamily="34" charset="-128"/>
              <a:ea typeface="Arial Unicode MS" pitchFamily="34" charset="-128"/>
              <a:cs typeface="Arial Unicode MS" pitchFamily="34" charset="-128"/>
            </a:endParaRPr>
          </a:p>
        </p:txBody>
      </p:sp>
      <p:sp>
        <p:nvSpPr>
          <p:cNvPr id="40" name="39 Elipse"/>
          <p:cNvSpPr/>
          <p:nvPr/>
        </p:nvSpPr>
        <p:spPr>
          <a:xfrm>
            <a:off x="1285852" y="2714620"/>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41" name="40 CuadroTexto"/>
          <p:cNvSpPr txBox="1"/>
          <p:nvPr/>
        </p:nvSpPr>
        <p:spPr>
          <a:xfrm>
            <a:off x="1357290" y="2714620"/>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bonos general</a:t>
            </a:r>
            <a:endParaRPr lang="es-ES" sz="1600" dirty="0">
              <a:latin typeface="Arial Unicode MS" pitchFamily="34" charset="-128"/>
              <a:ea typeface="Arial Unicode MS" pitchFamily="34" charset="-128"/>
              <a:cs typeface="Arial Unicode MS" pitchFamily="34" charset="-128"/>
            </a:endParaRPr>
          </a:p>
        </p:txBody>
      </p:sp>
      <p:cxnSp>
        <p:nvCxnSpPr>
          <p:cNvPr id="43" name="42 Conector recto de flecha"/>
          <p:cNvCxnSpPr/>
          <p:nvPr/>
        </p:nvCxnSpPr>
        <p:spPr>
          <a:xfrm rot="5400000">
            <a:off x="1893869" y="2393149"/>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10800000">
            <a:off x="2071671" y="3857628"/>
            <a:ext cx="715971"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1142976" y="4548854"/>
            <a:ext cx="1928826" cy="738664"/>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Hasta que publique el primer SCFR  </a:t>
            </a: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51 de la Directiva</a:t>
            </a:r>
            <a:endParaRPr lang="es-ES" sz="1400" i="1" dirty="0">
              <a:latin typeface="Arial Unicode MS" pitchFamily="34" charset="-128"/>
              <a:ea typeface="Arial Unicode MS" pitchFamily="34" charset="-128"/>
              <a:cs typeface="Arial Unicode MS" pitchFamily="34" charset="-128"/>
            </a:endParaRPr>
          </a:p>
        </p:txBody>
      </p:sp>
      <p:cxnSp>
        <p:nvCxnSpPr>
          <p:cNvPr id="53" name="52 Conector recto de flecha"/>
          <p:cNvCxnSpPr/>
          <p:nvPr/>
        </p:nvCxnSpPr>
        <p:spPr>
          <a:xfrm rot="5400000">
            <a:off x="3465505" y="317817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4465637" y="317817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5643570" y="3547592"/>
            <a:ext cx="1214446" cy="738664"/>
          </a:xfrm>
          <a:prstGeom prst="rect">
            <a:avLst/>
          </a:prstGeom>
          <a:solidFill>
            <a:srgbClr val="FFFFCC"/>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Si cumple  su margen de solvencia</a:t>
            </a:r>
            <a:endParaRPr lang="es-ES" sz="1400" i="1" dirty="0">
              <a:latin typeface="Arial Unicode MS" pitchFamily="34" charset="-128"/>
              <a:ea typeface="Arial Unicode MS" pitchFamily="34" charset="-128"/>
              <a:cs typeface="Arial Unicode MS" pitchFamily="34" charset="-128"/>
            </a:endParaRPr>
          </a:p>
        </p:txBody>
      </p:sp>
      <p:sp>
        <p:nvSpPr>
          <p:cNvPr id="56" name="55 Elipse"/>
          <p:cNvSpPr/>
          <p:nvPr/>
        </p:nvSpPr>
        <p:spPr>
          <a:xfrm>
            <a:off x="7143768" y="4714884"/>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57" name="56 CuadroTexto"/>
          <p:cNvSpPr txBox="1"/>
          <p:nvPr/>
        </p:nvSpPr>
        <p:spPr>
          <a:xfrm>
            <a:off x="7215206" y="4714884"/>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bonos general</a:t>
            </a:r>
            <a:endParaRPr lang="es-ES" sz="1600" dirty="0">
              <a:latin typeface="Arial Unicode MS" pitchFamily="34" charset="-128"/>
              <a:ea typeface="Arial Unicode MS" pitchFamily="34" charset="-128"/>
              <a:cs typeface="Arial Unicode MS" pitchFamily="34" charset="-128"/>
            </a:endParaRPr>
          </a:p>
        </p:txBody>
      </p:sp>
      <p:sp>
        <p:nvSpPr>
          <p:cNvPr id="60" name="59 CuadroTexto"/>
          <p:cNvSpPr txBox="1"/>
          <p:nvPr/>
        </p:nvSpPr>
        <p:spPr>
          <a:xfrm>
            <a:off x="6858016" y="3547592"/>
            <a:ext cx="1214446" cy="738664"/>
          </a:xfrm>
          <a:prstGeom prst="rect">
            <a:avLst/>
          </a:prstGeom>
          <a:solidFill>
            <a:schemeClr val="accent4">
              <a:lumMod val="40000"/>
              <a:lumOff val="60000"/>
            </a:schemeClr>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NO cumple su margen de solvencia</a:t>
            </a:r>
            <a:endParaRPr lang="es-ES" sz="1400" i="1" dirty="0">
              <a:latin typeface="Arial Unicode MS" pitchFamily="34" charset="-128"/>
              <a:ea typeface="Arial Unicode MS" pitchFamily="34" charset="-128"/>
              <a:cs typeface="Arial Unicode MS" pitchFamily="34" charset="-128"/>
            </a:endParaRPr>
          </a:p>
        </p:txBody>
      </p:sp>
      <p:cxnSp>
        <p:nvCxnSpPr>
          <p:cNvPr id="61" name="60 Conector recto de flecha"/>
          <p:cNvCxnSpPr>
            <a:endCxn id="60" idx="0"/>
          </p:cNvCxnSpPr>
          <p:nvPr/>
        </p:nvCxnSpPr>
        <p:spPr>
          <a:xfrm rot="16200000" flipH="1">
            <a:off x="6852298" y="2934651"/>
            <a:ext cx="618658" cy="6072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7323157" y="4464851"/>
            <a:ext cx="35639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7" name="66 Tabla"/>
          <p:cNvGraphicFramePr>
            <a:graphicFrameLocks noGrp="1"/>
          </p:cNvGraphicFramePr>
          <p:nvPr/>
        </p:nvGraphicFramePr>
        <p:xfrm>
          <a:off x="4857752" y="5737880"/>
          <a:ext cx="3714775" cy="620078"/>
        </p:xfrm>
        <a:graphic>
          <a:graphicData uri="http://schemas.openxmlformats.org/drawingml/2006/table">
            <a:tbl>
              <a:tblPr/>
              <a:tblGrid>
                <a:gridCol w="917201"/>
                <a:gridCol w="555720"/>
                <a:gridCol w="561113"/>
                <a:gridCol w="567401"/>
                <a:gridCol w="541836"/>
                <a:gridCol w="571504"/>
              </a:tblGrid>
              <a:tr h="0">
                <a:tc>
                  <a:txBody>
                    <a:bodyPr/>
                    <a:lstStyle/>
                    <a:p>
                      <a:pPr marL="0" indent="0" algn="just">
                        <a:spcBef>
                          <a:spcPts val="600"/>
                        </a:spcBef>
                        <a:spcAft>
                          <a:spcPts val="600"/>
                        </a:spcAft>
                        <a:tabLst>
                          <a:tab pos="539750" algn="l"/>
                        </a:tabLst>
                      </a:pPr>
                      <a:r>
                        <a:rPr lang="en-GB" sz="1200" dirty="0" smtClean="0">
                          <a:latin typeface="Arial Unicode MS" pitchFamily="34" charset="-128"/>
                          <a:ea typeface="Arial Unicode MS" pitchFamily="34" charset="-128"/>
                          <a:cs typeface="Arial Unicode MS" pitchFamily="34" charset="-128"/>
                        </a:rPr>
                        <a:t>Ratio de </a:t>
                      </a:r>
                      <a:r>
                        <a:rPr lang="en-GB" sz="1200" dirty="0" err="1" smtClean="0">
                          <a:latin typeface="Arial Unicode MS" pitchFamily="34" charset="-128"/>
                          <a:ea typeface="Arial Unicode MS" pitchFamily="34" charset="-128"/>
                          <a:cs typeface="Arial Unicode MS" pitchFamily="34" charset="-128"/>
                        </a:rPr>
                        <a:t>solvencia</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196%</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175%</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122%</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95%</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75%</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318">
                <a:tc>
                  <a:txBody>
                    <a:bodyPr/>
                    <a:lstStyle/>
                    <a:p>
                      <a:pPr marL="0" indent="0" algn="just">
                        <a:spcBef>
                          <a:spcPts val="600"/>
                        </a:spcBef>
                        <a:spcAft>
                          <a:spcPts val="600"/>
                        </a:spcAft>
                        <a:tabLst>
                          <a:tab pos="0" algn="l"/>
                        </a:tabLst>
                      </a:pPr>
                      <a:r>
                        <a:rPr lang="en-GB" sz="1200" dirty="0" err="1" smtClean="0">
                          <a:latin typeface="Arial Unicode MS" pitchFamily="34" charset="-128"/>
                          <a:ea typeface="Arial Unicode MS" pitchFamily="34" charset="-128"/>
                          <a:cs typeface="Arial Unicode MS" pitchFamily="34" charset="-128"/>
                        </a:rPr>
                        <a:t>Grado</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a:latin typeface="Arial Unicode MS" pitchFamily="34" charset="-128"/>
                          <a:ea typeface="Arial Unicode MS" pitchFamily="34" charset="-128"/>
                          <a:cs typeface="Arial Unicode MS" pitchFamily="34" charset="-128"/>
                        </a:rPr>
                        <a:t>1</a:t>
                      </a:r>
                      <a:endParaRPr lang="es-ES" sz="120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a:latin typeface="Arial Unicode MS" pitchFamily="34" charset="-128"/>
                          <a:ea typeface="Arial Unicode MS" pitchFamily="34" charset="-128"/>
                          <a:cs typeface="Arial Unicode MS" pitchFamily="34" charset="-128"/>
                        </a:rPr>
                        <a:t>2</a:t>
                      </a:r>
                      <a:endParaRPr lang="es-ES" sz="120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a:latin typeface="Arial Unicode MS" pitchFamily="34" charset="-128"/>
                          <a:ea typeface="Arial Unicode MS" pitchFamily="34" charset="-128"/>
                          <a:cs typeface="Arial Unicode MS" pitchFamily="34" charset="-128"/>
                        </a:rPr>
                        <a:t>3</a:t>
                      </a:r>
                      <a:endParaRPr lang="es-ES" sz="120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a:latin typeface="Arial Unicode MS" pitchFamily="34" charset="-128"/>
                          <a:ea typeface="Arial Unicode MS" pitchFamily="34" charset="-128"/>
                          <a:cs typeface="Arial Unicode MS" pitchFamily="34" charset="-128"/>
                        </a:rPr>
                        <a:t>4</a:t>
                      </a:r>
                      <a:endParaRPr lang="es-ES" sz="120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5 </a:t>
                      </a:r>
                      <a:r>
                        <a:rPr lang="en-GB" sz="1200" dirty="0" smtClean="0">
                          <a:latin typeface="Arial Unicode MS" pitchFamily="34" charset="-128"/>
                          <a:ea typeface="Arial Unicode MS" pitchFamily="34" charset="-128"/>
                          <a:cs typeface="Arial Unicode MS" pitchFamily="34" charset="-128"/>
                        </a:rPr>
                        <a:t> y 6</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 name="70 CuadroTexto"/>
          <p:cNvSpPr txBox="1"/>
          <p:nvPr/>
        </p:nvSpPr>
        <p:spPr>
          <a:xfrm>
            <a:off x="5929322" y="4547724"/>
            <a:ext cx="642942" cy="738664"/>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Con ratio 100%</a:t>
            </a:r>
            <a:endParaRPr lang="es-ES" sz="1400" i="1" dirty="0">
              <a:latin typeface="Arial Unicode MS" pitchFamily="34" charset="-128"/>
              <a:ea typeface="Arial Unicode MS" pitchFamily="34" charset="-128"/>
              <a:cs typeface="Arial Unicode MS" pitchFamily="34" charset="-128"/>
            </a:endParaRPr>
          </a:p>
        </p:txBody>
      </p:sp>
      <p:cxnSp>
        <p:nvCxnSpPr>
          <p:cNvPr id="72" name="71 Conector recto de flecha"/>
          <p:cNvCxnSpPr/>
          <p:nvPr/>
        </p:nvCxnSpPr>
        <p:spPr>
          <a:xfrm rot="5400000">
            <a:off x="4250529" y="4536289"/>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4964909" y="4535495"/>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80 CuadroTexto"/>
          <p:cNvSpPr txBox="1"/>
          <p:nvPr/>
        </p:nvSpPr>
        <p:spPr>
          <a:xfrm>
            <a:off x="3000364" y="5929330"/>
            <a:ext cx="1214446" cy="523220"/>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Calibración del grado 6</a:t>
            </a:r>
            <a:endParaRPr lang="es-ES" sz="1200" i="1" dirty="0">
              <a:latin typeface="Arial Unicode MS" pitchFamily="34" charset="-128"/>
              <a:ea typeface="Arial Unicode MS" pitchFamily="34" charset="-128"/>
              <a:cs typeface="Arial Unicode MS" pitchFamily="34" charset="-128"/>
            </a:endParaRPr>
          </a:p>
        </p:txBody>
      </p:sp>
      <p:cxnSp>
        <p:nvCxnSpPr>
          <p:cNvPr id="89" name="88 Conector recto"/>
          <p:cNvCxnSpPr/>
          <p:nvPr/>
        </p:nvCxnSpPr>
        <p:spPr>
          <a:xfrm rot="5400000">
            <a:off x="4000496" y="5643578"/>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p:nvPr/>
        </p:nvCxnSpPr>
        <p:spPr>
          <a:xfrm rot="10800000">
            <a:off x="3071802" y="5929330"/>
            <a:ext cx="121444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91 Conector recto de flecha"/>
          <p:cNvCxnSpPr/>
          <p:nvPr/>
        </p:nvCxnSpPr>
        <p:spPr>
          <a:xfrm rot="5400000">
            <a:off x="5108579" y="5535627"/>
            <a:ext cx="21352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rot="5400000">
            <a:off x="5858281" y="5001033"/>
            <a:ext cx="12850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1.d.i.5.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ssolve">
                                      <p:cBhvr>
                                        <p:cTn id="13" dur="500"/>
                                        <p:tgtEl>
                                          <p:spTgt spid="4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dissolve">
                                      <p:cBhvr>
                                        <p:cTn id="49" dur="500"/>
                                        <p:tgtEl>
                                          <p:spTgt spid="5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dissolv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dissolve">
                                      <p:cBhvr>
                                        <p:cTn id="57" dur="500"/>
                                        <p:tgtEl>
                                          <p:spTgt spid="36"/>
                                        </p:tgtEl>
                                      </p:cBhvr>
                                    </p:animEffect>
                                  </p:childTnLst>
                                </p:cTn>
                              </p:par>
                              <p:par>
                                <p:cTn id="58" presetID="9" presetClass="entr" presetSubtype="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dissolve">
                                      <p:cBhvr>
                                        <p:cTn id="60" dur="500"/>
                                        <p:tgtEl>
                                          <p:spTgt spid="61"/>
                                        </p:tgtEl>
                                      </p:cBhvr>
                                    </p:animEffect>
                                  </p:childTnLst>
                                </p:cTn>
                              </p:par>
                              <p:par>
                                <p:cTn id="61" presetID="9"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dissolve">
                                      <p:cBhvr>
                                        <p:cTn id="63" dur="500"/>
                                        <p:tgtEl>
                                          <p:spTgt spid="6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dissolve">
                                      <p:cBhvr>
                                        <p:cTn id="66" dur="500"/>
                                        <p:tgtEl>
                                          <p:spTgt spid="6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dissolve">
                                      <p:cBhvr>
                                        <p:cTn id="69" dur="500"/>
                                        <p:tgtEl>
                                          <p:spTgt spid="7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dissolve">
                                      <p:cBhvr>
                                        <p:cTn id="72" dur="500"/>
                                        <p:tgtEl>
                                          <p:spTgt spid="55"/>
                                        </p:tgtEl>
                                      </p:cBhvr>
                                    </p:animEffect>
                                  </p:childTnLst>
                                </p:cTn>
                              </p:par>
                              <p:par>
                                <p:cTn id="73" presetID="9" presetClass="entr" presetSubtype="0"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dissolve">
                                      <p:cBhvr>
                                        <p:cTn id="75" dur="500"/>
                                        <p:tgtEl>
                                          <p:spTgt spid="94"/>
                                        </p:tgtEl>
                                      </p:cBhvr>
                                    </p:animEffect>
                                  </p:childTnLst>
                                </p:cTn>
                              </p:par>
                              <p:par>
                                <p:cTn id="76" presetID="9" presetClass="entr" presetSubtype="0"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dissolve">
                                      <p:cBhvr>
                                        <p:cTn id="78" dur="500"/>
                                        <p:tgtEl>
                                          <p:spTgt spid="67"/>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dissolve">
                                      <p:cBhvr>
                                        <p:cTn id="83" dur="500"/>
                                        <p:tgtEl>
                                          <p:spTgt spid="53"/>
                                        </p:tgtEl>
                                      </p:cBhvr>
                                    </p:animEffect>
                                  </p:childTnLst>
                                </p:cTn>
                              </p:par>
                              <p:par>
                                <p:cTn id="84" presetID="9"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dissolve">
                                      <p:cBhvr>
                                        <p:cTn id="86" dur="500"/>
                                        <p:tgtEl>
                                          <p:spTgt spid="5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dissolve">
                                      <p:cBhvr>
                                        <p:cTn id="89" dur="500"/>
                                        <p:tgtEl>
                                          <p:spTgt spid="3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dissolv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2000"/>
                                        <p:tgtEl>
                                          <p:spTgt spid="49"/>
                                        </p:tgtEl>
                                      </p:cBhvr>
                                    </p:animEffect>
                                  </p:childTnLst>
                                </p:cTn>
                              </p:par>
                              <p:par>
                                <p:cTn id="98" presetID="10"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2000"/>
                                        <p:tgtEl>
                                          <p:spTgt spid="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2000"/>
                                        <p:tgtEl>
                                          <p:spTgt spid="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20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20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fade">
                                      <p:cBhvr>
                                        <p:cTn id="114" dur="2000"/>
                                        <p:tgtEl>
                                          <p:spTgt spid="72"/>
                                        </p:tgtEl>
                                      </p:cBhvr>
                                    </p:animEffect>
                                  </p:childTnLst>
                                </p:cTn>
                              </p:par>
                              <p:par>
                                <p:cTn id="115" presetID="10"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2000"/>
                                        <p:tgtEl>
                                          <p:spTgt spid="7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2000"/>
                                        <p:tgtEl>
                                          <p:spTgt spid="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2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wipe(right)">
                                      <p:cBhvr>
                                        <p:cTn id="128" dur="500"/>
                                        <p:tgtEl>
                                          <p:spTgt spid="89"/>
                                        </p:tgtEl>
                                      </p:cBhvr>
                                    </p:animEffect>
                                  </p:childTnLst>
                                </p:cTn>
                              </p:par>
                              <p:par>
                                <p:cTn id="129" presetID="22" presetClass="entr" presetSubtype="2" fill="hold"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wipe(right)">
                                      <p:cBhvr>
                                        <p:cTn id="131" dur="500"/>
                                        <p:tgtEl>
                                          <p:spTgt spid="90"/>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81"/>
                                        </p:tgtEl>
                                        <p:attrNameLst>
                                          <p:attrName>style.visibility</p:attrName>
                                        </p:attrNameLst>
                                      </p:cBhvr>
                                      <p:to>
                                        <p:strVal val="visible"/>
                                      </p:to>
                                    </p:set>
                                    <p:animEffect transition="in" filter="wipe(right)">
                                      <p:cBhvr>
                                        <p:cTn id="134" dur="500"/>
                                        <p:tgtEl>
                                          <p:spTgt spid="8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up)">
                                      <p:cBhvr>
                                        <p:cTn id="139"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animBg="1"/>
      <p:bldP spid="11" grpId="0" animBg="1"/>
      <p:bldP spid="16" grpId="0" animBg="1"/>
      <p:bldP spid="18" grpId="0" animBg="1"/>
      <p:bldP spid="19" grpId="0" animBg="1"/>
      <p:bldP spid="27" grpId="0" animBg="1"/>
      <p:bldP spid="28" grpId="0" animBg="1"/>
      <p:bldP spid="37" grpId="0"/>
      <p:bldP spid="33" grpId="0" animBg="1"/>
      <p:bldP spid="35" grpId="0" animBg="1"/>
      <p:bldP spid="40" grpId="0" animBg="1"/>
      <p:bldP spid="41" grpId="0"/>
      <p:bldP spid="52" grpId="0"/>
      <p:bldP spid="55" grpId="0" animBg="1"/>
      <p:bldP spid="56" grpId="0" animBg="1"/>
      <p:bldP spid="57" grpId="0"/>
      <p:bldP spid="60" grpId="0" animBg="1"/>
      <p:bldP spid="71"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6498" name="Picture 2"/>
          <p:cNvPicPr>
            <a:picLocks noChangeAspect="1" noChangeArrowheads="1"/>
          </p:cNvPicPr>
          <p:nvPr/>
        </p:nvPicPr>
        <p:blipFill>
          <a:blip r:embed="rId2"/>
          <a:srcRect/>
          <a:stretch>
            <a:fillRect/>
          </a:stretch>
        </p:blipFill>
        <p:spPr bwMode="auto">
          <a:xfrm>
            <a:off x="4429124" y="1714488"/>
            <a:ext cx="4286280" cy="2357454"/>
          </a:xfrm>
          <a:prstGeom prst="rect">
            <a:avLst/>
          </a:prstGeom>
          <a:noFill/>
          <a:ln w="9525">
            <a:noFill/>
            <a:miter lim="800000"/>
            <a:headEnd/>
            <a:tailEnd/>
          </a:ln>
          <a:effectLst/>
        </p:spPr>
      </p:pic>
      <p:graphicFrame>
        <p:nvGraphicFramePr>
          <p:cNvPr id="50" name="49 Tabla"/>
          <p:cNvGraphicFramePr>
            <a:graphicFrameLocks noGrp="1"/>
          </p:cNvGraphicFramePr>
          <p:nvPr/>
        </p:nvGraphicFramePr>
        <p:xfrm>
          <a:off x="714348" y="1902445"/>
          <a:ext cx="3571900" cy="1983095"/>
        </p:xfrm>
        <a:graphic>
          <a:graphicData uri="http://schemas.openxmlformats.org/drawingml/2006/table">
            <a:tbl>
              <a:tblPr/>
              <a:tblGrid>
                <a:gridCol w="1174968"/>
                <a:gridCol w="1182486"/>
                <a:gridCol w="1214446"/>
              </a:tblGrid>
              <a:tr h="507215">
                <a:tc>
                  <a:txBody>
                    <a:bodyPr/>
                    <a:lstStyle/>
                    <a:p>
                      <a:pPr marL="531813" indent="-80963"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Grado</a:t>
                      </a:r>
                    </a:p>
                    <a:p>
                      <a:pPr marL="0" indent="0" algn="ctr">
                        <a:spcBef>
                          <a:spcPts val="600"/>
                        </a:spcBef>
                        <a:spcAft>
                          <a:spcPts val="600"/>
                        </a:spcAft>
                      </a:pPr>
                      <a:r>
                        <a:rPr lang="es-ES" sz="1200" i="1" noProof="0" smtClean="0">
                          <a:latin typeface="Arial Unicode MS" pitchFamily="34" charset="-128"/>
                          <a:ea typeface="Arial Unicode MS" pitchFamily="34" charset="-128"/>
                          <a:cs typeface="Arial Unicode MS" pitchFamily="34" charset="-128"/>
                        </a:rPr>
                        <a:t>Duration</a:t>
                      </a:r>
                      <a:r>
                        <a:rPr lang="es-ES" sz="1200" i="1" baseline="-25000" noProof="0" smtClean="0">
                          <a:latin typeface="Arial Unicode MS" pitchFamily="34" charset="-128"/>
                          <a:ea typeface="Arial Unicode MS" pitchFamily="34" charset="-128"/>
                          <a:cs typeface="Arial Unicode MS" pitchFamily="34" charset="-128"/>
                        </a:rPr>
                        <a:t>i</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0</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noProof="0" smtClean="0">
                          <a:latin typeface="Arial Unicode MS" pitchFamily="34" charset="-128"/>
                          <a:ea typeface="Arial Unicode MS" pitchFamily="34" charset="-128"/>
                          <a:cs typeface="Arial Unicode MS" pitchFamily="34" charset="-128"/>
                        </a:rPr>
                        <a:t>1</a:t>
                      </a:r>
                      <a:endParaRPr lang="es-ES" sz="1200" noProof="0">
                        <a:latin typeface="Arial Unicode MS" pitchFamily="34" charset="-128"/>
                        <a:ea typeface="Arial Unicode MS" pitchFamily="34" charset="-128"/>
                        <a:cs typeface="Arial Unicode MS" pitchFamily="34" charset="-128"/>
                      </a:endParaRPr>
                    </a:p>
                  </a:txBody>
                  <a:tcPr marL="40238" marR="40238" marT="20119" marB="20119"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r h="365453">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Primeros 5</a:t>
                      </a:r>
                      <a:r>
                        <a:rPr lang="es-ES" sz="1200" baseline="0" noProof="0" smtClean="0">
                          <a:latin typeface="Arial Unicode MS" pitchFamily="34" charset="-128"/>
                          <a:ea typeface="Arial Unicode MS" pitchFamily="34" charset="-128"/>
                          <a:cs typeface="Arial Unicode MS" pitchFamily="34" charset="-128"/>
                        </a:rPr>
                        <a:t> años</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0.7%</a:t>
                      </a:r>
                      <a:r>
                        <a:rPr lang="es-ES" sz="1200" baseline="0" noProof="0" smtClean="0">
                          <a:latin typeface="Arial Unicode MS" pitchFamily="34" charset="-128"/>
                          <a:ea typeface="Arial Unicode MS" pitchFamily="34" charset="-128"/>
                          <a:cs typeface="Arial Unicode MS" pitchFamily="34" charset="-128"/>
                        </a:rPr>
                        <a:t> *</a:t>
                      </a:r>
                      <a:r>
                        <a:rPr lang="es-ES" sz="1200" i="1" noProof="0" smtClean="0">
                          <a:latin typeface="Arial Unicode MS" pitchFamily="34" charset="-128"/>
                          <a:ea typeface="Arial Unicode MS" pitchFamily="34" charset="-128"/>
                          <a:cs typeface="Arial Unicode MS" pitchFamily="34" charset="-128"/>
                        </a:rPr>
                        <a:t> Duration</a:t>
                      </a:r>
                      <a:r>
                        <a:rPr lang="es-ES" sz="1200" i="1" baseline="-25000" noProof="0" smtClean="0">
                          <a:latin typeface="Arial Unicode MS" pitchFamily="34" charset="-128"/>
                          <a:ea typeface="Arial Unicode MS" pitchFamily="34" charset="-128"/>
                          <a:cs typeface="Arial Unicode MS" pitchFamily="34" charset="-128"/>
                        </a:rPr>
                        <a:t>i</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noProof="0" smtClean="0">
                          <a:latin typeface="Arial Unicode MS" pitchFamily="34" charset="-128"/>
                          <a:ea typeface="Arial Unicode MS" pitchFamily="34" charset="-128"/>
                          <a:cs typeface="Arial Unicode MS" pitchFamily="34" charset="-128"/>
                        </a:rPr>
                        <a:t>0.9%</a:t>
                      </a:r>
                      <a:r>
                        <a:rPr lang="es-ES" sz="1200" baseline="0" noProof="0" smtClean="0">
                          <a:latin typeface="Arial Unicode MS" pitchFamily="34" charset="-128"/>
                          <a:ea typeface="Arial Unicode MS" pitchFamily="34" charset="-128"/>
                          <a:cs typeface="Arial Unicode MS" pitchFamily="34" charset="-128"/>
                        </a:rPr>
                        <a:t> *</a:t>
                      </a:r>
                      <a:r>
                        <a:rPr lang="es-ES" sz="1200" i="1" noProof="0" smtClean="0">
                          <a:latin typeface="Arial Unicode MS" pitchFamily="34" charset="-128"/>
                          <a:ea typeface="Arial Unicode MS" pitchFamily="34" charset="-128"/>
                          <a:cs typeface="Arial Unicode MS" pitchFamily="34" charset="-128"/>
                        </a:rPr>
                        <a:t> Duration</a:t>
                      </a:r>
                      <a:r>
                        <a:rPr lang="es-ES" sz="1200" i="1" baseline="-25000" noProof="0" smtClean="0">
                          <a:latin typeface="Arial Unicode MS" pitchFamily="34" charset="-128"/>
                          <a:ea typeface="Arial Unicode MS" pitchFamily="34" charset="-128"/>
                          <a:cs typeface="Arial Unicode MS" pitchFamily="34" charset="-128"/>
                        </a:rPr>
                        <a:t>i</a:t>
                      </a:r>
                      <a:endParaRPr lang="es-ES" sz="1200" noProof="0" smtClean="0">
                        <a:latin typeface="Arial Unicode MS" pitchFamily="34" charset="-128"/>
                        <a:ea typeface="Arial Unicode MS" pitchFamily="34" charset="-128"/>
                        <a:cs typeface="Arial Unicode MS" pitchFamily="34" charset="-128"/>
                      </a:endParaRPr>
                    </a:p>
                  </a:txBody>
                  <a:tcPr marL="40238" marR="40238" marT="20119" marB="20119"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538876">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Más de 5 y hasta 10 años</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0"/>
                        </a:spcBef>
                        <a:spcAft>
                          <a:spcPts val="0"/>
                        </a:spcAft>
                      </a:pPr>
                      <a:r>
                        <a:rPr lang="es-ES" sz="1200" noProof="0" smtClean="0">
                          <a:latin typeface="Arial Unicode MS" pitchFamily="34" charset="-128"/>
                          <a:ea typeface="Arial Unicode MS" pitchFamily="34" charset="-128"/>
                          <a:cs typeface="Arial Unicode MS" pitchFamily="34" charset="-128"/>
                        </a:rPr>
                        <a:t>3.5% + 0.50 %.</a:t>
                      </a:r>
                    </a:p>
                    <a:p>
                      <a:pPr marL="0" indent="0" algn="ctr">
                        <a:spcBef>
                          <a:spcPts val="0"/>
                        </a:spcBef>
                        <a:spcAft>
                          <a:spcPts val="0"/>
                        </a:spcAft>
                      </a:pPr>
                      <a:r>
                        <a:rPr lang="es-ES" sz="1200" i="1" noProof="0" smtClean="0">
                          <a:latin typeface="Arial Unicode MS" pitchFamily="34" charset="-128"/>
                          <a:ea typeface="Arial Unicode MS" pitchFamily="34" charset="-128"/>
                          <a:cs typeface="Arial Unicode MS" pitchFamily="34" charset="-128"/>
                        </a:rPr>
                        <a:t>( duration</a:t>
                      </a:r>
                      <a:r>
                        <a:rPr lang="es-ES" sz="1200" i="1" baseline="-25000" noProof="0" smtClean="0">
                          <a:latin typeface="Arial Unicode MS" pitchFamily="34" charset="-128"/>
                          <a:ea typeface="Arial Unicode MS" pitchFamily="34" charset="-128"/>
                          <a:cs typeface="Arial Unicode MS" pitchFamily="34" charset="-128"/>
                        </a:rPr>
                        <a:t>i</a:t>
                      </a:r>
                      <a:r>
                        <a:rPr lang="es-ES" sz="1200" noProof="0" smtClean="0">
                          <a:latin typeface="Arial Unicode MS" pitchFamily="34" charset="-128"/>
                          <a:ea typeface="Arial Unicode MS" pitchFamily="34" charset="-128"/>
                          <a:cs typeface="Arial Unicode MS" pitchFamily="34" charset="-128"/>
                        </a:rPr>
                        <a:t> -5)</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4.50% +  0.50%* (</a:t>
                      </a:r>
                      <a:r>
                        <a:rPr lang="es-ES" sz="1200" i="1" noProof="0" smtClean="0">
                          <a:latin typeface="Arial Unicode MS" pitchFamily="34" charset="-128"/>
                          <a:ea typeface="Arial Unicode MS" pitchFamily="34" charset="-128"/>
                          <a:cs typeface="Arial Unicode MS" pitchFamily="34" charset="-128"/>
                        </a:rPr>
                        <a:t> duration</a:t>
                      </a:r>
                      <a:r>
                        <a:rPr lang="es-ES" sz="1200" i="1" baseline="-25000" noProof="0" smtClean="0">
                          <a:latin typeface="Arial Unicode MS" pitchFamily="34" charset="-128"/>
                          <a:ea typeface="Arial Unicode MS" pitchFamily="34" charset="-128"/>
                          <a:cs typeface="Arial Unicode MS" pitchFamily="34" charset="-128"/>
                        </a:rPr>
                        <a:t>i</a:t>
                      </a:r>
                      <a:r>
                        <a:rPr lang="es-ES" sz="1200" noProof="0" smtClean="0">
                          <a:latin typeface="Arial Unicode MS" pitchFamily="34" charset="-128"/>
                          <a:ea typeface="Arial Unicode MS" pitchFamily="34" charset="-128"/>
                          <a:cs typeface="Arial Unicode MS" pitchFamily="34" charset="-128"/>
                        </a:rPr>
                        <a:t> -5)</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06">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Duración</a:t>
                      </a:r>
                      <a:r>
                        <a:rPr lang="es-ES" sz="1200" baseline="0" noProof="0" smtClean="0">
                          <a:latin typeface="Arial Unicode MS" pitchFamily="34" charset="-128"/>
                          <a:ea typeface="Arial Unicode MS" pitchFamily="34" charset="-128"/>
                          <a:cs typeface="Arial Unicode MS" pitchFamily="34" charset="-128"/>
                        </a:rPr>
                        <a:t> máxima modificada</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es-ES" sz="1200" noProof="0" smtClean="0">
                          <a:latin typeface="Arial Unicode MS" pitchFamily="34" charset="-128"/>
                          <a:ea typeface="Arial Unicode MS" pitchFamily="34" charset="-128"/>
                          <a:cs typeface="Arial Unicode MS" pitchFamily="34" charset="-128"/>
                        </a:rPr>
                        <a:t>178 años</a:t>
                      </a:r>
                      <a:endParaRPr lang="es-ES" sz="1200" noProof="0">
                        <a:latin typeface="Arial Unicode MS" pitchFamily="34" charset="-128"/>
                        <a:ea typeface="Arial Unicode MS" pitchFamily="34" charset="-128"/>
                        <a:cs typeface="Arial Unicode MS" pitchFamily="34" charset="-128"/>
                      </a:endParaRPr>
                    </a:p>
                  </a:txBody>
                  <a:tcPr marL="30178" marR="301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200" noProof="0" dirty="0" smtClean="0">
                          <a:latin typeface="Arial Unicode MS" pitchFamily="34" charset="-128"/>
                          <a:ea typeface="Arial Unicode MS" pitchFamily="34" charset="-128"/>
                          <a:cs typeface="Arial Unicode MS" pitchFamily="34" charset="-128"/>
                        </a:rPr>
                        <a:t>176 años</a:t>
                      </a:r>
                      <a:endParaRPr lang="es-ES" sz="1200" noProof="0" dirty="0">
                        <a:latin typeface="Arial Unicode MS" pitchFamily="34" charset="-128"/>
                        <a:ea typeface="Arial Unicode MS" pitchFamily="34" charset="-128"/>
                        <a:cs typeface="Arial Unicode MS" pitchFamily="34" charset="-128"/>
                      </a:endParaRPr>
                    </a:p>
                  </a:txBody>
                  <a:tcPr marL="40238" marR="40238" marT="20119" marB="20119"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 name="50 Rectángulo"/>
          <p:cNvSpPr/>
          <p:nvPr/>
        </p:nvSpPr>
        <p:spPr>
          <a:xfrm>
            <a:off x="1428728" y="1071546"/>
            <a:ext cx="6572296" cy="523220"/>
          </a:xfrm>
          <a:prstGeom prst="rect">
            <a:avLst/>
          </a:prstGeom>
        </p:spPr>
        <p:txBody>
          <a:bodyPr wrap="square">
            <a:spAutoFit/>
          </a:bodyPr>
          <a:lstStyle/>
          <a:p>
            <a:r>
              <a:rPr lang="es-ES" sz="1400" b="1" u="sng" dirty="0" smtClean="0">
                <a:solidFill>
                  <a:srgbClr val="C00000"/>
                </a:solidFill>
                <a:latin typeface="Arial Unicode MS" pitchFamily="34" charset="-128"/>
                <a:ea typeface="Arial Unicode MS" pitchFamily="34" charset="-128"/>
                <a:cs typeface="Arial Unicode MS" pitchFamily="34" charset="-128"/>
              </a:rPr>
              <a:t>‘</a:t>
            </a:r>
            <a:r>
              <a:rPr lang="es-ES" sz="1400" b="1" u="sng" dirty="0" err="1" smtClean="0">
                <a:solidFill>
                  <a:srgbClr val="C00000"/>
                </a:solidFill>
                <a:latin typeface="Arial Unicode MS" pitchFamily="34" charset="-128"/>
                <a:ea typeface="Arial Unicode MS" pitchFamily="34" charset="-128"/>
                <a:cs typeface="Arial Unicode MS" pitchFamily="34" charset="-128"/>
              </a:rPr>
              <a:t>covered</a:t>
            </a:r>
            <a:r>
              <a:rPr lang="es-ES" sz="1400" b="1" u="sng" dirty="0" smtClean="0">
                <a:solidFill>
                  <a:srgbClr val="C00000"/>
                </a:solidFill>
                <a:latin typeface="Arial Unicode MS" pitchFamily="34" charset="-128"/>
                <a:ea typeface="Arial Unicode MS" pitchFamily="34" charset="-128"/>
                <a:cs typeface="Arial Unicode MS" pitchFamily="34" charset="-128"/>
              </a:rPr>
              <a:t> </a:t>
            </a:r>
            <a:r>
              <a:rPr lang="es-ES" sz="1400" b="1" u="sng" dirty="0" err="1" smtClean="0">
                <a:solidFill>
                  <a:srgbClr val="C00000"/>
                </a:solidFill>
                <a:latin typeface="Arial Unicode MS" pitchFamily="34" charset="-128"/>
                <a:ea typeface="Arial Unicode MS" pitchFamily="34" charset="-128"/>
                <a:cs typeface="Arial Unicode MS" pitchFamily="34" charset="-128"/>
              </a:rPr>
              <a:t>bonds</a:t>
            </a:r>
            <a:r>
              <a:rPr lang="es-ES" sz="1400" b="1" u="sng" dirty="0" smtClean="0">
                <a:solidFill>
                  <a:srgbClr val="C00000"/>
                </a:solidFill>
                <a:latin typeface="Arial Unicode MS" pitchFamily="34" charset="-128"/>
                <a:ea typeface="Arial Unicode MS" pitchFamily="34" charset="-128"/>
                <a:cs typeface="Arial Unicode MS" pitchFamily="34" charset="-128"/>
              </a:rPr>
              <a:t>’ según se definen en el artículo 22(4) de la directiva 85/611/EEC con una calidad crediticia 0 o 1</a:t>
            </a:r>
            <a:endParaRPr lang="es-ES" sz="1400" b="1" u="sng" dirty="0">
              <a:solidFill>
                <a:srgbClr val="C00000"/>
              </a:solidFill>
              <a:latin typeface="Arial Unicode MS" pitchFamily="34" charset="-128"/>
              <a:ea typeface="Arial Unicode MS" pitchFamily="34" charset="-128"/>
              <a:cs typeface="Arial Unicode MS" pitchFamily="34" charset="-128"/>
            </a:endParaRPr>
          </a:p>
        </p:txBody>
      </p:sp>
      <p:sp>
        <p:nvSpPr>
          <p:cNvPr id="58" name="57 Rectángulo"/>
          <p:cNvSpPr/>
          <p:nvPr/>
        </p:nvSpPr>
        <p:spPr>
          <a:xfrm>
            <a:off x="1428728" y="4214818"/>
            <a:ext cx="7143800" cy="1323439"/>
          </a:xfrm>
          <a:prstGeom prst="rect">
            <a:avLst/>
          </a:prstGeom>
          <a:ln>
            <a:solidFill>
              <a:schemeClr val="tx1"/>
            </a:solidFill>
            <a:prstDash val="sysDash"/>
          </a:ln>
        </p:spPr>
        <p:txBody>
          <a:bodyPr wrap="square">
            <a:spAutoFit/>
          </a:bodyPr>
          <a:lstStyle/>
          <a:p>
            <a:pPr>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Participaciones (filiales y entidades participadas) en entidades de crédito y sociedades de inversión definidas en el artículo 92(2) de la directiva de nivel 1 (2009/138/EC)</a:t>
            </a:r>
          </a:p>
          <a:p>
            <a:pPr marL="355600">
              <a:spcBef>
                <a:spcPts val="600"/>
              </a:spcBef>
            </a:pPr>
            <a:r>
              <a:rPr lang="es-ES" sz="1400" u="sng" dirty="0" smtClean="0">
                <a:latin typeface="Arial Unicode MS" pitchFamily="34" charset="-128"/>
                <a:ea typeface="Arial Unicode MS" pitchFamily="34" charset="-128"/>
                <a:cs typeface="Arial Unicode MS" pitchFamily="34" charset="-128"/>
              </a:rPr>
              <a:t>Participaciones deducidas de fondos propios</a:t>
            </a:r>
            <a:r>
              <a:rPr lang="es-ES" sz="1400" dirty="0" smtClean="0">
                <a:latin typeface="Arial Unicode MS" pitchFamily="34" charset="-128"/>
                <a:ea typeface="Arial Unicode MS" pitchFamily="34" charset="-128"/>
                <a:cs typeface="Arial Unicode MS" pitchFamily="34" charset="-128"/>
              </a:rPr>
              <a:t>: No se considerarán en ningún caso</a:t>
            </a:r>
          </a:p>
          <a:p>
            <a:pPr marL="355600">
              <a:spcBef>
                <a:spcPts val="600"/>
              </a:spcBef>
            </a:pPr>
            <a:r>
              <a:rPr lang="es-ES" sz="1400" u="sng" dirty="0" smtClean="0">
                <a:latin typeface="Arial Unicode MS" pitchFamily="34" charset="-128"/>
                <a:ea typeface="Arial Unicode MS" pitchFamily="34" charset="-128"/>
                <a:cs typeface="Arial Unicode MS" pitchFamily="34" charset="-128"/>
              </a:rPr>
              <a:t>Participaciones no deducidas de fondos propios</a:t>
            </a:r>
            <a:r>
              <a:rPr lang="es-ES" sz="1400" dirty="0" smtClean="0">
                <a:latin typeface="Arial Unicode MS" pitchFamily="34" charset="-128"/>
                <a:ea typeface="Arial Unicode MS" pitchFamily="34" charset="-128"/>
                <a:cs typeface="Arial Unicode MS" pitchFamily="34" charset="-128"/>
              </a:rPr>
              <a:t>: se considerarán de la misma manera que cualquier otra inversión. </a:t>
            </a:r>
            <a:endParaRPr lang="es-ES" sz="1400" dirty="0">
              <a:latin typeface="Arial Unicode MS" pitchFamily="34" charset="-128"/>
              <a:ea typeface="Arial Unicode MS" pitchFamily="34" charset="-128"/>
              <a:cs typeface="Arial Unicode MS" pitchFamily="34" charset="-128"/>
            </a:endParaRPr>
          </a:p>
        </p:txBody>
      </p:sp>
      <p:sp>
        <p:nvSpPr>
          <p:cNvPr id="59" name="58 Rectángulo"/>
          <p:cNvSpPr/>
          <p:nvPr/>
        </p:nvSpPr>
        <p:spPr>
          <a:xfrm>
            <a:off x="1428728" y="5572140"/>
            <a:ext cx="7143800" cy="954107"/>
          </a:xfrm>
          <a:prstGeom prst="rect">
            <a:avLst/>
          </a:prstGeom>
          <a:ln>
            <a:solidFill>
              <a:schemeClr val="tx1"/>
            </a:solidFill>
            <a:prstDash val="sysDash"/>
          </a:ln>
        </p:spPr>
        <p:txBody>
          <a:bodyPr wrap="square">
            <a:spAutoFit/>
          </a:bodyPr>
          <a:lstStyle/>
          <a:p>
            <a:pPr lvl="0"/>
            <a:r>
              <a:rPr lang="es-ES" sz="1400" dirty="0" smtClean="0">
                <a:latin typeface="Arial Unicode MS" pitchFamily="34" charset="-128"/>
                <a:ea typeface="Arial Unicode MS" pitchFamily="34" charset="-128"/>
                <a:cs typeface="Arial Unicode MS" pitchFamily="34" charset="-128"/>
              </a:rPr>
              <a:t>Exposiciones en </a:t>
            </a:r>
            <a:r>
              <a:rPr lang="es-ES" sz="1400" b="1" u="sng" dirty="0" smtClean="0">
                <a:solidFill>
                  <a:srgbClr val="C00000"/>
                </a:solidFill>
                <a:latin typeface="Arial Unicode MS" pitchFamily="34" charset="-128"/>
                <a:ea typeface="Arial Unicode MS" pitchFamily="34" charset="-128"/>
                <a:cs typeface="Arial Unicode MS" pitchFamily="34" charset="-128"/>
              </a:rPr>
              <a:t>entidades de crédito e instituciones financieras sometidas a la directiva 2006/48/EC</a:t>
            </a:r>
            <a:r>
              <a:rPr lang="es-ES" sz="1400" dirty="0" smtClean="0">
                <a:latin typeface="Arial Unicode MS" pitchFamily="34" charset="-128"/>
                <a:ea typeface="Arial Unicode MS" pitchFamily="34" charset="-128"/>
                <a:cs typeface="Arial Unicode MS" pitchFamily="34" charset="-128"/>
              </a:rPr>
              <a:t> (artículos 4(1) y (5)) </a:t>
            </a:r>
            <a:r>
              <a:rPr lang="es-ES" sz="1400" b="1" u="sng" dirty="0" smtClean="0">
                <a:solidFill>
                  <a:srgbClr val="C00000"/>
                </a:solidFill>
                <a:latin typeface="Arial Unicode MS" pitchFamily="34" charset="-128"/>
                <a:ea typeface="Arial Unicode MS" pitchFamily="34" charset="-128"/>
                <a:cs typeface="Arial Unicode MS" pitchFamily="34" charset="-128"/>
              </a:rPr>
              <a:t>sin calificación crediticia de una ECAI </a:t>
            </a:r>
            <a:r>
              <a:rPr lang="es-ES" sz="1400" dirty="0" smtClean="0">
                <a:latin typeface="Arial Unicode MS" pitchFamily="34" charset="-128"/>
                <a:ea typeface="Arial Unicode MS" pitchFamily="34" charset="-128"/>
                <a:cs typeface="Arial Unicode MS" pitchFamily="34" charset="-128"/>
              </a:rPr>
              <a:t>que cumplan sus normas de solvencia = entidades aseguradoras sin calificación crediticia ECAI asignándose un ratio de solvencia 100%</a:t>
            </a:r>
            <a:endParaRPr lang="es-ES" sz="1400" dirty="0">
              <a:latin typeface="Arial Unicode MS" pitchFamily="34" charset="-128"/>
              <a:ea typeface="Arial Unicode MS" pitchFamily="34" charset="-128"/>
              <a:cs typeface="Arial Unicode MS" pitchFamily="34" charset="-128"/>
            </a:endParaRPr>
          </a:p>
        </p:txBody>
      </p:sp>
      <p:sp>
        <p:nvSpPr>
          <p:cNvPr id="10" name="9 CuadroTexto"/>
          <p:cNvSpPr txBox="1"/>
          <p:nvPr/>
        </p:nvSpPr>
        <p:spPr>
          <a:xfrm>
            <a:off x="4929190" y="1785926"/>
            <a:ext cx="3643338" cy="461665"/>
          </a:xfrm>
          <a:prstGeom prst="rect">
            <a:avLst/>
          </a:prstGeom>
          <a:solidFill>
            <a:schemeClr val="bg1">
              <a:lumMod val="95000"/>
            </a:schemeClr>
          </a:solidFill>
        </p:spPr>
        <p:txBody>
          <a:bodyPr wrap="square" rtlCol="0">
            <a:spAutoFit/>
          </a:bodyPr>
          <a:lstStyle/>
          <a:p>
            <a:r>
              <a:rPr lang="es-ES" sz="1200" dirty="0" smtClean="0">
                <a:latin typeface="Arial Unicode MS" pitchFamily="34" charset="-128"/>
                <a:ea typeface="Arial Unicode MS" pitchFamily="34" charset="-128"/>
                <a:cs typeface="Arial Unicode MS" pitchFamily="34" charset="-128"/>
              </a:rPr>
              <a:t>Verde = AAA , Azul = AA , Roja = A</a:t>
            </a:r>
          </a:p>
          <a:p>
            <a:r>
              <a:rPr lang="es-ES" sz="1200" dirty="0" smtClean="0">
                <a:latin typeface="Arial Unicode MS" pitchFamily="34" charset="-128"/>
                <a:ea typeface="Arial Unicode MS" pitchFamily="34" charset="-128"/>
                <a:cs typeface="Arial Unicode MS" pitchFamily="34" charset="-128"/>
              </a:rPr>
              <a:t>Continua = Bonos ; </a:t>
            </a:r>
            <a:r>
              <a:rPr lang="es-ES" sz="1200" dirty="0" err="1" smtClean="0">
                <a:latin typeface="Arial Unicode MS" pitchFamily="34" charset="-128"/>
                <a:ea typeface="Arial Unicode MS" pitchFamily="34" charset="-128"/>
                <a:cs typeface="Arial Unicode MS" pitchFamily="34" charset="-128"/>
              </a:rPr>
              <a:t>Discontínua</a:t>
            </a:r>
            <a:r>
              <a:rPr lang="es-ES" sz="1200" dirty="0" smtClean="0">
                <a:latin typeface="Arial Unicode MS" pitchFamily="34" charset="-128"/>
                <a:ea typeface="Arial Unicode MS" pitchFamily="34" charset="-128"/>
                <a:cs typeface="Arial Unicode MS" pitchFamily="34" charset="-128"/>
              </a:rPr>
              <a:t> = </a:t>
            </a:r>
            <a:r>
              <a:rPr lang="es-ES" sz="1200" dirty="0" err="1" smtClean="0">
                <a:latin typeface="Arial Unicode MS" pitchFamily="34" charset="-128"/>
                <a:ea typeface="Arial Unicode MS" pitchFamily="34" charset="-128"/>
                <a:cs typeface="Arial Unicode MS" pitchFamily="34" charset="-128"/>
              </a:rPr>
              <a:t>Covered</a:t>
            </a:r>
            <a:r>
              <a:rPr lang="es-ES" sz="1200" dirty="0" smtClean="0">
                <a:latin typeface="Arial Unicode MS" pitchFamily="34" charset="-128"/>
                <a:ea typeface="Arial Unicode MS" pitchFamily="34" charset="-128"/>
                <a:cs typeface="Arial Unicode MS" pitchFamily="34" charset="-128"/>
              </a:rPr>
              <a:t> </a:t>
            </a:r>
            <a:r>
              <a:rPr lang="es-ES" sz="1200" dirty="0" err="1" smtClean="0">
                <a:latin typeface="Arial Unicode MS" pitchFamily="34" charset="-128"/>
                <a:ea typeface="Arial Unicode MS" pitchFamily="34" charset="-128"/>
                <a:cs typeface="Arial Unicode MS" pitchFamily="34" charset="-128"/>
              </a:rPr>
              <a:t>bonds</a:t>
            </a:r>
            <a:endParaRPr lang="es-ES" sz="1200" dirty="0">
              <a:latin typeface="Arial Unicode MS" pitchFamily="34" charset="-128"/>
              <a:ea typeface="Arial Unicode MS" pitchFamily="34" charset="-128"/>
              <a:cs typeface="Arial Unicode MS" pitchFamily="34" charset="-128"/>
            </a:endParaRPr>
          </a:p>
        </p:txBody>
      </p:sp>
      <p:sp>
        <p:nvSpPr>
          <p:cNvPr id="11"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1.d.i.6.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1" name="50 Rectángulo"/>
          <p:cNvSpPr/>
          <p:nvPr/>
        </p:nvSpPr>
        <p:spPr>
          <a:xfrm>
            <a:off x="1214414" y="1214422"/>
            <a:ext cx="6572296" cy="584775"/>
          </a:xfrm>
          <a:prstGeom prst="rect">
            <a:avLst/>
          </a:prstGeom>
        </p:spPr>
        <p:txBody>
          <a:bodyPr wrap="square">
            <a:spAutoFit/>
          </a:bodyPr>
          <a:lstStyle/>
          <a:p>
            <a:r>
              <a:rPr lang="es-ES" sz="1600" b="1" u="sng" dirty="0" smtClean="0">
                <a:solidFill>
                  <a:srgbClr val="C00000"/>
                </a:solidFill>
                <a:latin typeface="Arial Unicode MS" pitchFamily="34" charset="-128"/>
                <a:ea typeface="Arial Unicode MS" pitchFamily="34" charset="-128"/>
                <a:cs typeface="Arial Unicode MS" pitchFamily="34" charset="-128"/>
              </a:rPr>
              <a:t>Régimen específico para el calce de flujos (casamiento/inmunización)</a:t>
            </a:r>
          </a:p>
          <a:p>
            <a:r>
              <a:rPr lang="es-ES" sz="1600" b="1" u="sng" dirty="0" smtClean="0">
                <a:solidFill>
                  <a:srgbClr val="C00000"/>
                </a:solidFill>
                <a:latin typeface="Arial Unicode MS" pitchFamily="34" charset="-128"/>
                <a:ea typeface="Arial Unicode MS" pitchFamily="34" charset="-128"/>
                <a:cs typeface="Arial Unicode MS" pitchFamily="34" charset="-128"/>
              </a:rPr>
              <a:t>(este apartado está sujeto a cambios)</a:t>
            </a:r>
            <a:endParaRPr lang="es-ES" sz="1600" b="1" u="sng" dirty="0">
              <a:solidFill>
                <a:srgbClr val="C00000"/>
              </a:solidFill>
              <a:latin typeface="Arial Unicode MS" pitchFamily="34" charset="-128"/>
              <a:ea typeface="Arial Unicode MS" pitchFamily="34" charset="-128"/>
              <a:cs typeface="Arial Unicode MS" pitchFamily="34" charset="-128"/>
            </a:endParaRPr>
          </a:p>
        </p:txBody>
      </p:sp>
      <p:graphicFrame>
        <p:nvGraphicFramePr>
          <p:cNvPr id="10" name="9 Tabla"/>
          <p:cNvGraphicFramePr>
            <a:graphicFrameLocks noGrp="1"/>
          </p:cNvGraphicFramePr>
          <p:nvPr/>
        </p:nvGraphicFramePr>
        <p:xfrm>
          <a:off x="1714480" y="5715016"/>
          <a:ext cx="6072230" cy="714379"/>
        </p:xfrm>
        <a:graphic>
          <a:graphicData uri="http://schemas.openxmlformats.org/drawingml/2006/table">
            <a:tbl>
              <a:tblPr/>
              <a:tblGrid>
                <a:gridCol w="1785950"/>
                <a:gridCol w="571504"/>
                <a:gridCol w="571504"/>
                <a:gridCol w="571504"/>
                <a:gridCol w="642942"/>
                <a:gridCol w="642942"/>
                <a:gridCol w="642942"/>
                <a:gridCol w="642942"/>
              </a:tblGrid>
              <a:tr h="357190">
                <a:tc>
                  <a:txBody>
                    <a:bodyPr/>
                    <a:lstStyle/>
                    <a:p>
                      <a:pPr marL="0" indent="0" algn="ctr">
                        <a:spcBef>
                          <a:spcPts val="600"/>
                        </a:spcBef>
                        <a:spcAft>
                          <a:spcPts val="600"/>
                        </a:spcAft>
                      </a:pPr>
                      <a:r>
                        <a:rPr lang="es-ES" sz="1400" noProof="0" dirty="0" smtClean="0">
                          <a:latin typeface="Arial Unicode MS" pitchFamily="34" charset="-128"/>
                          <a:ea typeface="Arial Unicode MS" pitchFamily="34" charset="-128"/>
                          <a:cs typeface="Arial Unicode MS" pitchFamily="34" charset="-128"/>
                        </a:rPr>
                        <a:t>Calidad</a:t>
                      </a:r>
                      <a:r>
                        <a:rPr lang="es-ES" sz="1400" baseline="0" noProof="0" dirty="0" smtClean="0">
                          <a:latin typeface="Arial Unicode MS" pitchFamily="34" charset="-128"/>
                          <a:ea typeface="Arial Unicode MS" pitchFamily="34" charset="-128"/>
                          <a:cs typeface="Arial Unicode MS" pitchFamily="34" charset="-128"/>
                        </a:rPr>
                        <a:t> crediticia</a:t>
                      </a:r>
                      <a:endParaRPr lang="es-ES" sz="1400" noProof="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0</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1</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2</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3</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4</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5</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6</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357189">
                <a:tc>
                  <a:txBody>
                    <a:bodyPr/>
                    <a:lstStyle/>
                    <a:p>
                      <a:pPr marL="0" indent="0" algn="ctr">
                        <a:spcBef>
                          <a:spcPts val="600"/>
                        </a:spcBef>
                        <a:spcAft>
                          <a:spcPts val="600"/>
                        </a:spcAft>
                      </a:pPr>
                      <a:r>
                        <a:rPr lang="es-ES" sz="1400" noProof="0" dirty="0" smtClean="0">
                          <a:latin typeface="Arial Unicode MS" pitchFamily="34" charset="-128"/>
                          <a:ea typeface="Arial Unicode MS" pitchFamily="34" charset="-128"/>
                          <a:cs typeface="Arial Unicode MS" pitchFamily="34" charset="-128"/>
                        </a:rPr>
                        <a:t>Factor</a:t>
                      </a:r>
                      <a:r>
                        <a:rPr lang="es-ES" sz="1400" baseline="0" noProof="0" dirty="0" smtClean="0">
                          <a:latin typeface="Arial Unicode MS" pitchFamily="34" charset="-128"/>
                          <a:ea typeface="Arial Unicode MS" pitchFamily="34" charset="-128"/>
                          <a:cs typeface="Arial Unicode MS" pitchFamily="34" charset="-128"/>
                        </a:rPr>
                        <a:t> de reducción</a:t>
                      </a:r>
                      <a:endParaRPr lang="es-ES" sz="1400" noProof="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45 %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50 %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60 %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75 %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100 %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100 %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indent="0" algn="ctr">
                        <a:spcBef>
                          <a:spcPts val="600"/>
                        </a:spcBef>
                        <a:spcAft>
                          <a:spcPts val="600"/>
                        </a:spcAft>
                      </a:pPr>
                      <a:r>
                        <a:rPr lang="en-GB" sz="1400" dirty="0">
                          <a:latin typeface="Arial Unicode MS" pitchFamily="34" charset="-128"/>
                          <a:ea typeface="Arial Unicode MS" pitchFamily="34" charset="-128"/>
                          <a:cs typeface="Arial Unicode MS" pitchFamily="34" charset="-128"/>
                        </a:rPr>
                        <a:t>100 %</a:t>
                      </a:r>
                      <a:endParaRPr lang="es-ES" sz="140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bl>
          </a:graphicData>
        </a:graphic>
      </p:graphicFrame>
      <p:sp>
        <p:nvSpPr>
          <p:cNvPr id="107521" name="Rectangle 1"/>
          <p:cNvSpPr>
            <a:spLocks noChangeArrowheads="1"/>
          </p:cNvSpPr>
          <p:nvPr/>
        </p:nvSpPr>
        <p:spPr bwMode="auto">
          <a:xfrm>
            <a:off x="857224" y="1928802"/>
            <a:ext cx="7929618"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1200"/>
              </a:spcBef>
              <a:tabLst>
                <a:tab pos="449263" algn="l"/>
                <a:tab pos="539750" algn="l"/>
              </a:tabLst>
            </a:pPr>
            <a:r>
              <a:rPr lang="es-ES" sz="1600" dirty="0" smtClean="0">
                <a:latin typeface="Arial" pitchFamily="34" charset="0"/>
                <a:ea typeface="Arial Unicode MS" pitchFamily="34" charset="-128"/>
                <a:cs typeface="Arial" pitchFamily="34" charset="0"/>
              </a:rPr>
              <a:t>El SCR por el riesgo de diferenciales para estas carteras de seguro se calculará aplicando un doble estrés</a:t>
            </a:r>
          </a:p>
          <a:p>
            <a:pPr marL="723900" indent="-368300">
              <a:spcBef>
                <a:spcPts val="1200"/>
              </a:spcBef>
            </a:pPr>
            <a:r>
              <a:rPr lang="es-ES" sz="1600" dirty="0" smtClean="0">
                <a:latin typeface="Arial" pitchFamily="34" charset="0"/>
                <a:ea typeface="Arial Unicode MS" pitchFamily="34" charset="-128"/>
                <a:cs typeface="Arial" pitchFamily="34" charset="0"/>
              </a:rPr>
              <a:t>(1)   Para los activos sensibles a los diferenciales de tipos de interés, los estreses generales para dichos diferenciales indicados anteriormente</a:t>
            </a:r>
          </a:p>
          <a:p>
            <a:pPr marL="723900" indent="-368300">
              <a:spcBef>
                <a:spcPts val="1200"/>
              </a:spcBef>
              <a:buAutoNum type="arabicParenBoth" startAt="2"/>
            </a:pPr>
            <a:r>
              <a:rPr lang="es-ES" sz="1600" dirty="0" smtClean="0">
                <a:latin typeface="Arial" pitchFamily="34" charset="0"/>
                <a:ea typeface="Arial Unicode MS" pitchFamily="34" charset="-128"/>
                <a:cs typeface="Arial" pitchFamily="34" charset="0"/>
              </a:rPr>
              <a:t>Para el descuento de los pasivos en los que se aplique el ‘</a:t>
            </a:r>
            <a:r>
              <a:rPr lang="es-ES" sz="1600" i="1" dirty="0" err="1" smtClean="0">
                <a:latin typeface="Arial" pitchFamily="34" charset="0"/>
                <a:ea typeface="Arial Unicode MS" pitchFamily="34" charset="-128"/>
                <a:cs typeface="Arial" pitchFamily="34" charset="0"/>
              </a:rPr>
              <a:t>matching</a:t>
            </a:r>
            <a:r>
              <a:rPr lang="es-ES" sz="1600" i="1" dirty="0" smtClean="0">
                <a:latin typeface="Arial" pitchFamily="34" charset="0"/>
                <a:ea typeface="Arial Unicode MS" pitchFamily="34" charset="-128"/>
                <a:cs typeface="Arial" pitchFamily="34" charset="0"/>
              </a:rPr>
              <a:t> </a:t>
            </a:r>
            <a:r>
              <a:rPr lang="es-ES" sz="1600" i="1" dirty="0" err="1" smtClean="0">
                <a:latin typeface="Arial" pitchFamily="34" charset="0"/>
                <a:ea typeface="Arial Unicode MS" pitchFamily="34" charset="-128"/>
                <a:cs typeface="Arial" pitchFamily="34" charset="0"/>
              </a:rPr>
              <a:t>adjasutment</a:t>
            </a:r>
            <a:r>
              <a:rPr lang="es-ES" sz="1600" dirty="0" smtClean="0">
                <a:latin typeface="Arial" pitchFamily="34" charset="0"/>
                <a:ea typeface="Arial Unicode MS" pitchFamily="34" charset="-128"/>
                <a:cs typeface="Arial" pitchFamily="34" charset="0"/>
              </a:rPr>
              <a:t>’, el factor de descuento se determinará conforme a la curva de tipos libres de riesgo más un ‘</a:t>
            </a:r>
            <a:r>
              <a:rPr lang="es-ES" sz="1600" i="1" dirty="0" err="1" smtClean="0">
                <a:latin typeface="Arial" pitchFamily="34" charset="0"/>
                <a:ea typeface="Arial Unicode MS" pitchFamily="34" charset="-128"/>
                <a:cs typeface="Arial" pitchFamily="34" charset="0"/>
              </a:rPr>
              <a:t>matching</a:t>
            </a:r>
            <a:r>
              <a:rPr lang="es-ES" sz="1600" i="1" dirty="0" smtClean="0">
                <a:latin typeface="Arial" pitchFamily="34" charset="0"/>
                <a:ea typeface="Arial Unicode MS" pitchFamily="34" charset="-128"/>
                <a:cs typeface="Arial" pitchFamily="34" charset="0"/>
              </a:rPr>
              <a:t> </a:t>
            </a:r>
            <a:r>
              <a:rPr lang="es-ES" sz="1600" i="1" dirty="0" err="1" smtClean="0">
                <a:latin typeface="Arial" pitchFamily="34" charset="0"/>
                <a:ea typeface="Arial Unicode MS" pitchFamily="34" charset="-128"/>
                <a:cs typeface="Arial" pitchFamily="34" charset="0"/>
              </a:rPr>
              <a:t>adjustment</a:t>
            </a:r>
            <a:r>
              <a:rPr lang="es-ES" sz="1600" dirty="0" smtClean="0">
                <a:latin typeface="Arial" pitchFamily="34" charset="0"/>
                <a:ea typeface="Arial Unicode MS" pitchFamily="34" charset="-128"/>
                <a:cs typeface="Arial" pitchFamily="34" charset="0"/>
              </a:rPr>
              <a:t>’ estresado:</a:t>
            </a:r>
          </a:p>
          <a:p>
            <a:pPr lvl="0" algn="ctr" eaLnBrk="0" hangingPunct="0">
              <a:spcBef>
                <a:spcPts val="1200"/>
              </a:spcBef>
              <a:tabLst>
                <a:tab pos="228600" algn="l"/>
              </a:tabLst>
            </a:pPr>
            <a:r>
              <a:rPr lang="en-GB" sz="1600" i="1" dirty="0" smtClean="0">
                <a:latin typeface="Arial" pitchFamily="34" charset="0"/>
                <a:ea typeface="Calibri" pitchFamily="34" charset="0"/>
                <a:cs typeface="Arial" pitchFamily="34" charset="0"/>
              </a:rPr>
              <a:t>MA’ = ( spread + </a:t>
            </a:r>
            <a:r>
              <a:rPr lang="en-GB" sz="2000" i="1" dirty="0" smtClean="0">
                <a:latin typeface="Arial" pitchFamily="34" charset="0"/>
                <a:ea typeface="Calibri" pitchFamily="34" charset="0"/>
                <a:cs typeface="Arial" pitchFamily="34" charset="0"/>
              </a:rPr>
              <a:t>∆</a:t>
            </a:r>
            <a:r>
              <a:rPr lang="en-GB" sz="1600" i="1" dirty="0" smtClean="0">
                <a:latin typeface="Arial" pitchFamily="34" charset="0"/>
                <a:ea typeface="Calibri" pitchFamily="34" charset="0"/>
                <a:cs typeface="Arial" pitchFamily="34" charset="0"/>
              </a:rPr>
              <a:t>Spread ) – ( </a:t>
            </a:r>
            <a:r>
              <a:rPr lang="en-GB" sz="1600" i="1" dirty="0" err="1" smtClean="0">
                <a:latin typeface="Arial" pitchFamily="34" charset="0"/>
                <a:ea typeface="Calibri" pitchFamily="34" charset="0"/>
                <a:cs typeface="Arial" pitchFamily="34" charset="0"/>
              </a:rPr>
              <a:t>Spread_Fundamental</a:t>
            </a:r>
            <a:r>
              <a:rPr lang="en-GB" sz="1600" i="1" dirty="0" smtClean="0">
                <a:latin typeface="Arial" pitchFamily="34" charset="0"/>
                <a:ea typeface="Calibri" pitchFamily="34" charset="0"/>
                <a:cs typeface="Arial" pitchFamily="34" charset="0"/>
              </a:rPr>
              <a:t> + </a:t>
            </a:r>
            <a:r>
              <a:rPr lang="en-GB" sz="2000" i="1" dirty="0" smtClean="0">
                <a:latin typeface="Arial" pitchFamily="34" charset="0"/>
                <a:ea typeface="Calibri" pitchFamily="34" charset="0"/>
                <a:cs typeface="Arial" pitchFamily="34" charset="0"/>
              </a:rPr>
              <a:t>∆</a:t>
            </a:r>
            <a:r>
              <a:rPr lang="en-GB" sz="1600" i="1" dirty="0" smtClean="0">
                <a:latin typeface="Arial" pitchFamily="34" charset="0"/>
                <a:ea typeface="Calibri" pitchFamily="34" charset="0"/>
                <a:cs typeface="Arial" pitchFamily="34" charset="0"/>
              </a:rPr>
              <a:t>Spread * </a:t>
            </a:r>
            <a:r>
              <a:rPr lang="en-GB" sz="1600" i="1" dirty="0" err="1" smtClean="0">
                <a:latin typeface="Arial" pitchFamily="34" charset="0"/>
                <a:ea typeface="Calibri" pitchFamily="34" charset="0"/>
                <a:cs typeface="Arial" pitchFamily="34" charset="0"/>
              </a:rPr>
              <a:t>factor_reducción</a:t>
            </a:r>
            <a:r>
              <a:rPr lang="en-GB" sz="1600" i="1" dirty="0" smtClean="0">
                <a:latin typeface="Arial" pitchFamily="34" charset="0"/>
                <a:ea typeface="Calibri" pitchFamily="34" charset="0"/>
                <a:cs typeface="Arial" pitchFamily="34" charset="0"/>
              </a:rPr>
              <a:t> )</a:t>
            </a:r>
            <a:endParaRPr lang="es-ES" sz="1600" dirty="0" smtClean="0">
              <a:latin typeface="Arial" pitchFamily="34" charset="0"/>
              <a:cs typeface="Arial" pitchFamily="34" charset="0"/>
            </a:endParaRPr>
          </a:p>
          <a:p>
            <a:pPr lvl="0" eaLnBrk="0" hangingPunct="0">
              <a:spcBef>
                <a:spcPts val="1200"/>
              </a:spcBef>
              <a:tabLst>
                <a:tab pos="228600" algn="l"/>
              </a:tabLst>
            </a:pPr>
            <a:r>
              <a:rPr lang="en-GB" sz="1600" dirty="0" err="1" smtClean="0">
                <a:latin typeface="Arial" pitchFamily="34" charset="0"/>
                <a:ea typeface="Calibri" pitchFamily="34" charset="0"/>
                <a:cs typeface="Arial" pitchFamily="34" charset="0"/>
              </a:rPr>
              <a:t>donde</a:t>
            </a:r>
            <a:r>
              <a:rPr lang="en-GB" sz="1600" dirty="0" smtClean="0">
                <a:latin typeface="Arial" pitchFamily="34" charset="0"/>
                <a:ea typeface="Calibri" pitchFamily="34" charset="0"/>
                <a:cs typeface="Arial" pitchFamily="34" charset="0"/>
              </a:rPr>
              <a:t> 	</a:t>
            </a:r>
            <a:r>
              <a:rPr lang="en-GB" sz="2000" b="1" i="1" dirty="0" smtClean="0">
                <a:latin typeface="Arial" pitchFamily="34" charset="0"/>
                <a:ea typeface="Calibri" pitchFamily="34" charset="0"/>
                <a:cs typeface="Arial" pitchFamily="34" charset="0"/>
              </a:rPr>
              <a:t>∆</a:t>
            </a:r>
            <a:r>
              <a:rPr lang="en-GB" sz="1600" b="1" i="1" dirty="0" smtClean="0">
                <a:latin typeface="Arial" pitchFamily="34" charset="0"/>
                <a:ea typeface="Calibri" pitchFamily="34" charset="0"/>
                <a:cs typeface="Arial" pitchFamily="34" charset="0"/>
              </a:rPr>
              <a:t>Spread = </a:t>
            </a:r>
            <a:r>
              <a:rPr lang="en-GB" sz="1600" dirty="0" err="1" smtClean="0">
                <a:latin typeface="Arial" pitchFamily="34" charset="0"/>
                <a:ea typeface="Calibri" pitchFamily="34" charset="0"/>
                <a:cs typeface="Arial" pitchFamily="34" charset="0"/>
              </a:rPr>
              <a:t>estrés</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aplicado</a:t>
            </a:r>
            <a:r>
              <a:rPr lang="en-GB" sz="1600" dirty="0" smtClean="0">
                <a:latin typeface="Arial" pitchFamily="34" charset="0"/>
                <a:ea typeface="Calibri" pitchFamily="34" charset="0"/>
                <a:cs typeface="Arial" pitchFamily="34" charset="0"/>
              </a:rPr>
              <a:t> a los </a:t>
            </a:r>
            <a:r>
              <a:rPr lang="en-GB" sz="1600" dirty="0" err="1" smtClean="0">
                <a:latin typeface="Arial" pitchFamily="34" charset="0"/>
                <a:ea typeface="Calibri" pitchFamily="34" charset="0"/>
                <a:cs typeface="Arial" pitchFamily="34" charset="0"/>
              </a:rPr>
              <a:t>bonos</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dividido</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por</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su</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duración</a:t>
            </a:r>
            <a:r>
              <a:rPr lang="en-GB" sz="1600" dirty="0" smtClean="0">
                <a:latin typeface="Arial" pitchFamily="34" charset="0"/>
                <a:ea typeface="Calibri" pitchFamily="34" charset="0"/>
                <a:cs typeface="Arial" pitchFamily="34" charset="0"/>
              </a:rPr>
              <a:t>, y </a:t>
            </a:r>
          </a:p>
          <a:p>
            <a:pPr lvl="0" eaLnBrk="0" hangingPunct="0">
              <a:spcBef>
                <a:spcPts val="600"/>
              </a:spcBef>
              <a:tabLst>
                <a:tab pos="228600" algn="l"/>
              </a:tabLst>
            </a:pPr>
            <a:r>
              <a:rPr lang="en-GB" sz="1600" dirty="0" smtClean="0">
                <a:latin typeface="Arial" pitchFamily="34" charset="0"/>
                <a:ea typeface="Calibri" pitchFamily="34" charset="0"/>
                <a:cs typeface="Arial" pitchFamily="34" charset="0"/>
              </a:rPr>
              <a:t>		</a:t>
            </a:r>
            <a:r>
              <a:rPr lang="en-GB" sz="1600" b="1" i="1" dirty="0" smtClean="0">
                <a:latin typeface="Arial" pitchFamily="34" charset="0"/>
                <a:ea typeface="Calibri" pitchFamily="34" charset="0"/>
                <a:cs typeface="Arial" pitchFamily="34" charset="0"/>
              </a:rPr>
              <a:t>factor de </a:t>
            </a:r>
            <a:r>
              <a:rPr lang="en-GB" sz="1600" b="1" i="1" dirty="0" err="1" smtClean="0">
                <a:latin typeface="Arial" pitchFamily="34" charset="0"/>
                <a:ea typeface="Calibri" pitchFamily="34" charset="0"/>
                <a:cs typeface="Arial" pitchFamily="34" charset="0"/>
              </a:rPr>
              <a:t>reducción</a:t>
            </a:r>
            <a:r>
              <a:rPr lang="en-GB" sz="1600" b="1" i="1"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es</a:t>
            </a:r>
            <a:r>
              <a:rPr lang="en-GB" sz="1600" dirty="0" smtClean="0">
                <a:latin typeface="Arial" pitchFamily="34" charset="0"/>
                <a:ea typeface="Calibri" pitchFamily="34" charset="0"/>
                <a:cs typeface="Arial" pitchFamily="34" charset="0"/>
              </a:rPr>
              <a:t> el </a:t>
            </a:r>
            <a:r>
              <a:rPr lang="en-GB" sz="1600" dirty="0" err="1" smtClean="0">
                <a:latin typeface="Arial" pitchFamily="34" charset="0"/>
                <a:ea typeface="Calibri" pitchFamily="34" charset="0"/>
                <a:cs typeface="Arial" pitchFamily="34" charset="0"/>
              </a:rPr>
              <a:t>que</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figura</a:t>
            </a:r>
            <a:r>
              <a:rPr lang="en-GB" sz="1600" dirty="0" smtClean="0">
                <a:latin typeface="Arial" pitchFamily="34" charset="0"/>
                <a:ea typeface="Calibri" pitchFamily="34" charset="0"/>
                <a:cs typeface="Arial" pitchFamily="34" charset="0"/>
              </a:rPr>
              <a:t> en la </a:t>
            </a:r>
            <a:r>
              <a:rPr lang="en-GB" sz="1600" dirty="0" err="1" smtClean="0">
                <a:latin typeface="Arial" pitchFamily="34" charset="0"/>
                <a:ea typeface="Calibri" pitchFamily="34" charset="0"/>
                <a:cs typeface="Arial" pitchFamily="34" charset="0"/>
              </a:rPr>
              <a:t>siguiente</a:t>
            </a:r>
            <a:r>
              <a:rPr lang="en-GB" sz="1600" dirty="0" smtClean="0">
                <a:latin typeface="Arial" pitchFamily="34" charset="0"/>
                <a:ea typeface="Calibri" pitchFamily="34" charset="0"/>
                <a:cs typeface="Arial" pitchFamily="34" charset="0"/>
              </a:rPr>
              <a:t> </a:t>
            </a:r>
            <a:r>
              <a:rPr lang="en-GB" sz="1600" dirty="0" err="1" smtClean="0">
                <a:latin typeface="Arial" pitchFamily="34" charset="0"/>
                <a:ea typeface="Calibri" pitchFamily="34" charset="0"/>
                <a:cs typeface="Arial" pitchFamily="34" charset="0"/>
              </a:rPr>
              <a:t>tabla</a:t>
            </a:r>
            <a:endParaRPr lang="es-ES" sz="1600" dirty="0" smtClean="0">
              <a:latin typeface="Arial" pitchFamily="34" charset="0"/>
              <a:cs typeface="Arial" pitchFamily="34" charset="0"/>
            </a:endParaRPr>
          </a:p>
        </p:txBody>
      </p:sp>
      <p:sp>
        <p:nvSpPr>
          <p:cNvPr id="9"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1.d.i.7.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8" name="Picture 2" descr="Ver imagen en tamaño completo">
            <a:hlinkClick r:id="rId2"/>
          </p:cNvPr>
          <p:cNvPicPr>
            <a:picLocks noChangeAspect="1" noChangeArrowheads="1"/>
          </p:cNvPicPr>
          <p:nvPr/>
        </p:nvPicPr>
        <p:blipFill>
          <a:blip r:embed="rId3"/>
          <a:srcRect b="33071"/>
          <a:stretch>
            <a:fillRect/>
          </a:stretch>
        </p:blipFill>
        <p:spPr bwMode="auto">
          <a:xfrm>
            <a:off x="571472" y="1285860"/>
            <a:ext cx="571504" cy="382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0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0593" name="Object 1"/>
          <p:cNvGraphicFramePr>
            <a:graphicFrameLocks noChangeAspect="1"/>
          </p:cNvGraphicFramePr>
          <p:nvPr/>
        </p:nvGraphicFramePr>
        <p:xfrm>
          <a:off x="1428728" y="1500174"/>
          <a:ext cx="6746922" cy="571504"/>
        </p:xfrm>
        <a:graphic>
          <a:graphicData uri="http://schemas.openxmlformats.org/presentationml/2006/ole">
            <p:oleObj spid="_x0000_s110597" name="Ecuación" r:id="rId3" imgW="4051300" imgH="342900" progId="Equation.3">
              <p:embed/>
            </p:oleObj>
          </a:graphicData>
        </a:graphic>
      </p:graphicFrame>
      <p:graphicFrame>
        <p:nvGraphicFramePr>
          <p:cNvPr id="11" name="10 Tabla"/>
          <p:cNvGraphicFramePr>
            <a:graphicFrameLocks noGrp="1"/>
          </p:cNvGraphicFramePr>
          <p:nvPr/>
        </p:nvGraphicFramePr>
        <p:xfrm>
          <a:off x="1857356" y="4118616"/>
          <a:ext cx="6143668" cy="1167772"/>
        </p:xfrm>
        <a:graphic>
          <a:graphicData uri="http://schemas.openxmlformats.org/drawingml/2006/table">
            <a:tbl>
              <a:tblPr/>
              <a:tblGrid>
                <a:gridCol w="1928826"/>
                <a:gridCol w="642942"/>
                <a:gridCol w="571504"/>
                <a:gridCol w="642942"/>
                <a:gridCol w="571504"/>
                <a:gridCol w="571504"/>
                <a:gridCol w="642942"/>
                <a:gridCol w="571504"/>
              </a:tblGrid>
              <a:tr h="436252">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Calidad</a:t>
                      </a:r>
                      <a:r>
                        <a:rPr lang="es-ES" sz="1600" baseline="0" noProof="0" dirty="0" smtClean="0">
                          <a:latin typeface="Arial Unicode MS" pitchFamily="34" charset="-128"/>
                          <a:ea typeface="Arial Unicode MS" pitchFamily="34" charset="-128"/>
                          <a:cs typeface="Arial Unicode MS" pitchFamily="34" charset="-128"/>
                        </a:rPr>
                        <a:t> crediticia</a:t>
                      </a:r>
                      <a:endParaRPr lang="es-ES" sz="1600" noProof="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0</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1</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2</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3</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4</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5</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6</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225">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Duración</a:t>
                      </a:r>
                      <a:r>
                        <a:rPr lang="es-ES" sz="1600" baseline="0" noProof="0" dirty="0" smtClean="0">
                          <a:latin typeface="Arial Unicode MS" pitchFamily="34" charset="-128"/>
                          <a:ea typeface="Arial Unicode MS" pitchFamily="34" charset="-128"/>
                          <a:cs typeface="Arial Unicode MS" pitchFamily="34" charset="-128"/>
                        </a:rPr>
                        <a:t> modificada máxima (años)</a:t>
                      </a:r>
                      <a:endParaRPr lang="es-ES" sz="1600" noProof="0" dirty="0">
                        <a:latin typeface="Arial Unicode MS" pitchFamily="34" charset="-128"/>
                        <a:ea typeface="Arial Unicode MS" pitchFamily="34" charset="-128"/>
                        <a:cs typeface="Arial Unicode MS" pitchFamily="34" charset="-128"/>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111</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91</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71</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40</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22</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13</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13</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1905024" y="2328860"/>
          <a:ext cx="6096000" cy="742950"/>
        </p:xfrm>
        <a:graphic>
          <a:graphicData uri="http://schemas.openxmlformats.org/drawingml/2006/table">
            <a:tbl>
              <a:tblPr/>
              <a:tblGrid>
                <a:gridCol w="1976430"/>
                <a:gridCol w="571504"/>
                <a:gridCol w="571504"/>
                <a:gridCol w="571504"/>
                <a:gridCol w="642942"/>
                <a:gridCol w="571504"/>
                <a:gridCol w="571504"/>
                <a:gridCol w="619108"/>
              </a:tblGrid>
              <a:tr h="333375">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Calidad</a:t>
                      </a:r>
                      <a:r>
                        <a:rPr lang="es-ES" sz="1600" baseline="0" noProof="0" dirty="0" smtClean="0">
                          <a:latin typeface="Arial Unicode MS" pitchFamily="34" charset="-128"/>
                          <a:ea typeface="Arial Unicode MS" pitchFamily="34" charset="-128"/>
                          <a:cs typeface="Arial Unicode MS" pitchFamily="34" charset="-128"/>
                        </a:rPr>
                        <a:t> crediticia</a:t>
                      </a:r>
                      <a:endParaRPr lang="es-ES" sz="1600" noProof="0" dirty="0">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0</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1</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2</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3</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4</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5</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6</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a:txBody>
                    <a:bodyPr/>
                    <a:lstStyle/>
                    <a:p>
                      <a:pPr algn="ctr" fontAlgn="t"/>
                      <a:r>
                        <a:rPr lang="es-ES" sz="1600" b="0" i="0" u="none" strike="noStrike" dirty="0" smtClean="0">
                          <a:solidFill>
                            <a:srgbClr val="000000"/>
                          </a:solidFill>
                          <a:latin typeface="Arial Unicode MS" pitchFamily="34" charset="-128"/>
                          <a:ea typeface="Arial Unicode MS" pitchFamily="34" charset="-128"/>
                          <a:cs typeface="Arial Unicode MS" pitchFamily="34" charset="-128"/>
                        </a:rPr>
                        <a:t>Factor de riesgo (F)</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0.9%</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1.1%</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1.4%</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2.5%</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4.5%</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a:solidFill>
                            <a:srgbClr val="000000"/>
                          </a:solidFill>
                          <a:latin typeface="Arial Unicode MS" pitchFamily="34" charset="-128"/>
                          <a:ea typeface="Arial Unicode MS" pitchFamily="34" charset="-128"/>
                          <a:cs typeface="Arial Unicode MS" pitchFamily="34" charset="-128"/>
                        </a:rPr>
                        <a:t>7.5%</a:t>
                      </a:r>
                      <a:endParaRPr lang="es-ES" sz="16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600" b="0" i="0" u="none" strike="noStrike" dirty="0">
                          <a:solidFill>
                            <a:srgbClr val="000000"/>
                          </a:solidFill>
                          <a:latin typeface="Arial Unicode MS" pitchFamily="34" charset="-128"/>
                          <a:ea typeface="Arial Unicode MS" pitchFamily="34" charset="-128"/>
                          <a:cs typeface="Arial Unicode MS" pitchFamily="34" charset="-128"/>
                        </a:rPr>
                        <a:t>7.5%</a:t>
                      </a:r>
                      <a:endParaRPr lang="es-ES" sz="16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8 Rectángulo"/>
          <p:cNvSpPr/>
          <p:nvPr/>
        </p:nvSpPr>
        <p:spPr>
          <a:xfrm>
            <a:off x="2000264" y="5500702"/>
            <a:ext cx="6072198" cy="523220"/>
          </a:xfrm>
          <a:prstGeom prst="rect">
            <a:avLst/>
          </a:prstGeom>
        </p:spPr>
        <p:txBody>
          <a:bodyPr wrap="square">
            <a:spAutoFit/>
          </a:bodyPr>
          <a:lstStyle/>
          <a:p>
            <a:pPr>
              <a:spcBef>
                <a:spcPts val="600"/>
              </a:spcBef>
            </a:pPr>
            <a:r>
              <a:rPr lang="es-ES" sz="1400" i="1" dirty="0" smtClean="0"/>
              <a:t>(*) En todo caso, deben cumplirse los requisitos exigidos por el artículo 77 para el uso de simplificaciones en el cálculo del SCR</a:t>
            </a:r>
          </a:p>
        </p:txBody>
      </p:sp>
      <p:sp>
        <p:nvSpPr>
          <p:cNvPr id="10" name="9 Rectángulo"/>
          <p:cNvSpPr/>
          <p:nvPr/>
        </p:nvSpPr>
        <p:spPr>
          <a:xfrm>
            <a:off x="1938350" y="3286124"/>
            <a:ext cx="6357950" cy="523220"/>
          </a:xfrm>
          <a:prstGeom prst="rect">
            <a:avLst/>
          </a:prstGeom>
        </p:spPr>
        <p:txBody>
          <a:bodyPr wrap="square">
            <a:spAutoFit/>
          </a:bodyPr>
          <a:lstStyle/>
          <a:p>
            <a:pPr>
              <a:spcBef>
                <a:spcPts val="600"/>
              </a:spcBef>
            </a:pPr>
            <a:r>
              <a:rPr lang="es-ES" sz="1400" i="1" dirty="0" smtClean="0"/>
              <a:t>(*) La calibración del QIS5 para bonos pasa a ser, en las </a:t>
            </a:r>
            <a:r>
              <a:rPr lang="es-ES" sz="1400" i="1" dirty="0"/>
              <a:t>Especificaciones Técnicas Octubre 2012* , </a:t>
            </a:r>
            <a:r>
              <a:rPr lang="es-ES" sz="1400" i="1" dirty="0" smtClean="0"/>
              <a:t>la calibración cuando se usa simplificaciones</a:t>
            </a:r>
          </a:p>
        </p:txBody>
      </p:sp>
      <p:sp>
        <p:nvSpPr>
          <p:cNvPr id="12"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1.d.i.8.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Simplificaciones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00166" y="1571612"/>
            <a:ext cx="4786346" cy="1169551"/>
          </a:xfrm>
          <a:prstGeom prst="rect">
            <a:avLst/>
          </a:prstGeom>
          <a:noFill/>
          <a:ln>
            <a:solidFill>
              <a:schemeClr val="tx1"/>
            </a:solidFill>
            <a:prstDash val="dash"/>
          </a:ln>
        </p:spPr>
        <p:txBody>
          <a:bodyPr wrap="square" rtlCol="0" anchor="ctr">
            <a:spAutoFit/>
          </a:bodyPr>
          <a:lstStyle/>
          <a:p>
            <a:r>
              <a:rPr lang="es-ES" sz="1400" i="1" dirty="0" err="1" smtClean="0"/>
              <a:t>SCR</a:t>
            </a:r>
            <a:r>
              <a:rPr lang="es-ES" sz="1400" i="1" baseline="-25000" dirty="0" err="1" smtClean="0"/>
              <a:t>bonos</a:t>
            </a:r>
            <a:r>
              <a:rPr lang="es-ES" sz="1400" dirty="0" smtClean="0"/>
              <a:t> por  razón de la compra de bonos y préstamos (incluidos los préstamos hipotecarios salvo los  sujetos al módulo de contraparte </a:t>
            </a:r>
            <a:r>
              <a:rPr lang="es-ES" sz="1400" i="1" dirty="0" smtClean="0">
                <a:sym typeface="Wingdings" pitchFamily="2" charset="2"/>
              </a:rPr>
              <a:t></a:t>
            </a:r>
            <a:r>
              <a:rPr lang="es-ES" sz="1400" i="1" dirty="0" smtClean="0"/>
              <a:t> préstamos a particulares -venta minorista- cuya garantía es una vivienda residencial y que cumplen las condiciones fijadas al efecto)</a:t>
            </a:r>
            <a:r>
              <a:rPr lang="es-ES" sz="1400" dirty="0" smtClean="0"/>
              <a:t> </a:t>
            </a:r>
          </a:p>
        </p:txBody>
      </p:sp>
      <p:sp>
        <p:nvSpPr>
          <p:cNvPr id="7" name="6 CuadroTexto"/>
          <p:cNvSpPr txBox="1"/>
          <p:nvPr/>
        </p:nvSpPr>
        <p:spPr>
          <a:xfrm>
            <a:off x="1643042" y="3476154"/>
            <a:ext cx="4643470" cy="738664"/>
          </a:xfrm>
          <a:prstGeom prst="rect">
            <a:avLst/>
          </a:prstGeom>
          <a:solidFill>
            <a:srgbClr val="FFFF99"/>
          </a:solidFill>
          <a:ln>
            <a:solidFill>
              <a:schemeClr val="tx1"/>
            </a:solidFill>
            <a:prstDash val="dash"/>
          </a:ln>
        </p:spPr>
        <p:txBody>
          <a:bodyPr wrap="square" rtlCol="0" anchor="ctr">
            <a:spAutoFit/>
          </a:bodyPr>
          <a:lstStyle/>
          <a:p>
            <a:r>
              <a:rPr lang="es-ES" sz="1400" i="1" dirty="0" err="1" smtClean="0"/>
              <a:t>SCR</a:t>
            </a:r>
            <a:r>
              <a:rPr lang="es-ES" sz="1400" i="1" baseline="-25000" dirty="0" err="1" smtClean="0"/>
              <a:t>rpl</a:t>
            </a:r>
            <a:r>
              <a:rPr lang="es-ES" sz="1400" dirty="0" smtClean="0"/>
              <a:t>  por razón de la compra de activos representativos de titulizaciones negociadas y otros instrumentos financieros basados en titulizaciones;</a:t>
            </a:r>
          </a:p>
        </p:txBody>
      </p:sp>
      <p:sp>
        <p:nvSpPr>
          <p:cNvPr id="10" name="9 Rectángulo"/>
          <p:cNvSpPr/>
          <p:nvPr/>
        </p:nvSpPr>
        <p:spPr>
          <a:xfrm>
            <a:off x="1643042" y="4991882"/>
            <a:ext cx="4643470" cy="307777"/>
          </a:xfrm>
          <a:prstGeom prst="rect">
            <a:avLst/>
          </a:prstGeom>
          <a:ln>
            <a:solidFill>
              <a:schemeClr val="tx1"/>
            </a:solidFill>
            <a:prstDash val="dash"/>
          </a:ln>
        </p:spPr>
        <p:txBody>
          <a:bodyPr wrap="square">
            <a:spAutoFit/>
          </a:bodyPr>
          <a:lstStyle/>
          <a:p>
            <a:r>
              <a:rPr lang="es-ES" sz="1400" i="1" smtClean="0"/>
              <a:t>SCR</a:t>
            </a:r>
            <a:r>
              <a:rPr lang="es-ES" sz="1400" i="1" baseline="-25000" smtClean="0"/>
              <a:t>cd</a:t>
            </a:r>
            <a:r>
              <a:rPr lang="es-ES" sz="1400" smtClean="0"/>
              <a:t>  por razón de derivados de crédito</a:t>
            </a:r>
            <a:endParaRPr lang="es-ES" sz="1400" smtClean="0">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11 Flecha a la derecha con muesca"/>
          <p:cNvSpPr/>
          <p:nvPr/>
        </p:nvSpPr>
        <p:spPr>
          <a:xfrm rot="5400000">
            <a:off x="7822429" y="1987675"/>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4" name="13 Flecha a la derecha con muesca"/>
          <p:cNvSpPr/>
          <p:nvPr/>
        </p:nvSpPr>
        <p:spPr>
          <a:xfrm rot="5400000">
            <a:off x="7822429" y="3750471"/>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5" name="14 Flecha a la derecha con muesca"/>
          <p:cNvSpPr/>
          <p:nvPr/>
        </p:nvSpPr>
        <p:spPr>
          <a:xfrm rot="5400000">
            <a:off x="7864782" y="5221586"/>
            <a:ext cx="701109" cy="285751"/>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6" name="15 Flecha a la derecha con muesca"/>
          <p:cNvSpPr/>
          <p:nvPr/>
        </p:nvSpPr>
        <p:spPr>
          <a:xfrm rot="16200000">
            <a:off x="7887231" y="4685800"/>
            <a:ext cx="656213" cy="285752"/>
          </a:xfrm>
          <a:prstGeom prst="notched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7" name="16 CuadroTexto"/>
          <p:cNvSpPr txBox="1"/>
          <p:nvPr/>
        </p:nvSpPr>
        <p:spPr>
          <a:xfrm>
            <a:off x="6429388" y="1712229"/>
            <a:ext cx="1500198" cy="954107"/>
          </a:xfrm>
          <a:prstGeom prst="rect">
            <a:avLst/>
          </a:prstGeom>
          <a:no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sp>
        <p:nvSpPr>
          <p:cNvPr id="18" name="17 CuadroTexto"/>
          <p:cNvSpPr txBox="1"/>
          <p:nvPr/>
        </p:nvSpPr>
        <p:spPr>
          <a:xfrm>
            <a:off x="6429388" y="3403587"/>
            <a:ext cx="1500198" cy="954107"/>
          </a:xfrm>
          <a:prstGeom prst="rect">
            <a:avLst/>
          </a:prstGeom>
          <a:solidFill>
            <a:srgbClr val="FFFF99"/>
          </a:solid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sp>
        <p:nvSpPr>
          <p:cNvPr id="19" name="18 CuadroTexto"/>
          <p:cNvSpPr txBox="1"/>
          <p:nvPr/>
        </p:nvSpPr>
        <p:spPr>
          <a:xfrm>
            <a:off x="6429388" y="4513841"/>
            <a:ext cx="1500198" cy="1169551"/>
          </a:xfrm>
          <a:prstGeom prst="rect">
            <a:avLst/>
          </a:prstGeom>
          <a:noFill/>
          <a:ln>
            <a:noFill/>
            <a:prstDash val="dash"/>
          </a:ln>
        </p:spPr>
        <p:txBody>
          <a:bodyPr wrap="square" rtlCol="0" anchor="ctr">
            <a:spAutoFit/>
          </a:bodyPr>
          <a:lstStyle/>
          <a:p>
            <a:pPr algn="ctr"/>
            <a:r>
              <a:rPr lang="es-ES" sz="1400" i="1" dirty="0" smtClean="0"/>
              <a:t>Estrés </a:t>
            </a:r>
          </a:p>
          <a:p>
            <a:pPr algn="ctr"/>
            <a:r>
              <a:rPr lang="es-ES" sz="1400" i="1" dirty="0" smtClean="0"/>
              <a:t>BI-direccional</a:t>
            </a:r>
          </a:p>
          <a:p>
            <a:pPr algn="ctr"/>
            <a:r>
              <a:rPr lang="es-ES" sz="1400" i="1" dirty="0" smtClean="0"/>
              <a:t>(aumento y descenso de diferenciales)</a:t>
            </a:r>
            <a:endParaRPr lang="es-ES" sz="1400" dirty="0" smtClean="0"/>
          </a:p>
        </p:txBody>
      </p:sp>
      <p:sp>
        <p:nvSpPr>
          <p:cNvPr id="20" name="19 CuadroTexto"/>
          <p:cNvSpPr txBox="1"/>
          <p:nvPr/>
        </p:nvSpPr>
        <p:spPr>
          <a:xfrm>
            <a:off x="2285984" y="5976484"/>
            <a:ext cx="6572296" cy="738664"/>
          </a:xfrm>
          <a:prstGeom prst="rect">
            <a:avLst/>
          </a:prstGeom>
          <a:noFill/>
          <a:ln>
            <a:noFill/>
            <a:prstDash val="dash"/>
          </a:ln>
        </p:spPr>
        <p:txBody>
          <a:bodyPr wrap="square" rtlCol="0" anchor="ctr">
            <a:spAutoFit/>
          </a:bodyPr>
          <a:lstStyle/>
          <a:p>
            <a:pPr algn="ctr"/>
            <a:r>
              <a:rPr lang="es-ES" sz="1400" i="1" dirty="0" smtClean="0">
                <a:latin typeface="Arial Unicode MS" pitchFamily="34" charset="-128"/>
                <a:ea typeface="Arial Unicode MS" pitchFamily="34" charset="-128"/>
                <a:cs typeface="Arial Unicode MS" pitchFamily="34" charset="-128"/>
              </a:rPr>
              <a:t>La comparación se efectuará teniendo en cuenta la capacidad de absorción de pérdidas de las provisiones técnicas (con referencia exclusivamente a este sub-módulo) en cada uno de los dos escenarios considerados</a:t>
            </a:r>
            <a:endParaRPr lang="es-ES" sz="1400" i="1" dirty="0">
              <a:latin typeface="Arial Unicode MS" pitchFamily="34" charset="-128"/>
              <a:ea typeface="Arial Unicode MS" pitchFamily="34" charset="-128"/>
              <a:cs typeface="Arial Unicode MS" pitchFamily="34" charset="-128"/>
            </a:endParaRPr>
          </a:p>
        </p:txBody>
      </p:sp>
      <p:cxnSp>
        <p:nvCxnSpPr>
          <p:cNvPr id="22" name="21 Conector recto de flecha"/>
          <p:cNvCxnSpPr/>
          <p:nvPr/>
        </p:nvCxnSpPr>
        <p:spPr>
          <a:xfrm rot="5400000">
            <a:off x="5071272" y="5643578"/>
            <a:ext cx="71517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786182" y="2915663"/>
            <a:ext cx="357190" cy="584775"/>
          </a:xfrm>
          <a:prstGeom prst="rect">
            <a:avLst/>
          </a:prstGeom>
          <a:noFill/>
        </p:spPr>
        <p:txBody>
          <a:bodyPr wrap="square" rtlCol="0">
            <a:spAutoFit/>
          </a:bodyPr>
          <a:lstStyle/>
          <a:p>
            <a:r>
              <a:rPr lang="en-GB" sz="3200" b="1" dirty="0" smtClean="0"/>
              <a:t>+</a:t>
            </a:r>
          </a:p>
        </p:txBody>
      </p:sp>
      <p:sp>
        <p:nvSpPr>
          <p:cNvPr id="23" name="22 CuadroTexto"/>
          <p:cNvSpPr txBox="1"/>
          <p:nvPr/>
        </p:nvSpPr>
        <p:spPr>
          <a:xfrm>
            <a:off x="3786182" y="4214818"/>
            <a:ext cx="357190" cy="584775"/>
          </a:xfrm>
          <a:prstGeom prst="rect">
            <a:avLst/>
          </a:prstGeom>
          <a:noFill/>
        </p:spPr>
        <p:txBody>
          <a:bodyPr wrap="square" rtlCol="0">
            <a:spAutoFit/>
          </a:bodyPr>
          <a:lstStyle/>
          <a:p>
            <a:r>
              <a:rPr lang="en-GB" sz="3200" b="1" dirty="0" smtClean="0"/>
              <a:t>+</a:t>
            </a:r>
          </a:p>
        </p:txBody>
      </p:sp>
      <p:sp>
        <p:nvSpPr>
          <p:cNvPr id="24" name="23 Elipse"/>
          <p:cNvSpPr/>
          <p:nvPr/>
        </p:nvSpPr>
        <p:spPr>
          <a:xfrm>
            <a:off x="857224" y="3071810"/>
            <a:ext cx="8001024" cy="15716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71605" y="142852"/>
            <a:ext cx="535784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1.d-ii.1. SCR. Riesgo de diferenciales. Titulizaciones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7" name="10 CuadroTexto"/>
          <p:cNvSpPr txBox="1">
            <a:spLocks noChangeArrowheads="1"/>
          </p:cNvSpPr>
          <p:nvPr/>
        </p:nvSpPr>
        <p:spPr bwMode="auto">
          <a:xfrm>
            <a:off x="1357290" y="4429132"/>
            <a:ext cx="7500990" cy="2123658"/>
          </a:xfrm>
          <a:prstGeom prst="rect">
            <a:avLst/>
          </a:prstGeom>
          <a:solidFill>
            <a:schemeClr val="bg1">
              <a:lumMod val="95000"/>
            </a:schemeClr>
          </a:solidFill>
          <a:ln w="9525">
            <a:solidFill>
              <a:schemeClr val="tx1"/>
            </a:solidFill>
            <a:prstDash val="dash"/>
            <a:miter lim="800000"/>
            <a:headEnd/>
            <a:tailEnd/>
          </a:ln>
        </p:spPr>
        <p:txBody>
          <a:bodyPr wrap="square">
            <a:spAutoFit/>
          </a:bodyPr>
          <a:lstStyle/>
          <a:p>
            <a:pPr marL="355600" algn="just">
              <a:spcBef>
                <a:spcPts val="1200"/>
              </a:spcBef>
            </a:pPr>
            <a:r>
              <a:rPr lang="es-ES" sz="1600" i="1" dirty="0" smtClean="0"/>
              <a:t>«titulización»: operación o mecanismo mediante los cuales el riesgo de crédito asociado a una exposición o conjunto de exposiciones se divide en tramos y que presenta las siguientes características:</a:t>
            </a:r>
          </a:p>
          <a:p>
            <a:pPr marL="723900" algn="just">
              <a:spcBef>
                <a:spcPts val="1200"/>
              </a:spcBef>
            </a:pPr>
            <a:r>
              <a:rPr lang="es-ES" sz="1600" i="1" dirty="0" smtClean="0"/>
              <a:t>a) los pagos de la operación o del mecanismo dependen del rendimiento de la exposición o conjunto de exposiciones; y</a:t>
            </a:r>
          </a:p>
          <a:p>
            <a:pPr marL="723900" algn="just">
              <a:spcBef>
                <a:spcPts val="1200"/>
              </a:spcBef>
            </a:pPr>
            <a:r>
              <a:rPr lang="es-ES" sz="1600" i="1" dirty="0" smtClean="0"/>
              <a:t>b) la subordinación de los tramos determina la distribución de pérdidas durante el período de validez de la operación o del mecanismo;</a:t>
            </a:r>
          </a:p>
        </p:txBody>
      </p:sp>
      <p:sp>
        <p:nvSpPr>
          <p:cNvPr id="8" name="8 CuadroTexto"/>
          <p:cNvSpPr txBox="1">
            <a:spLocks noChangeArrowheads="1"/>
          </p:cNvSpPr>
          <p:nvPr/>
        </p:nvSpPr>
        <p:spPr bwMode="auto">
          <a:xfrm>
            <a:off x="1357290" y="3071810"/>
            <a:ext cx="7500990" cy="984885"/>
          </a:xfrm>
          <a:prstGeom prst="rect">
            <a:avLst/>
          </a:prstGeom>
          <a:solidFill>
            <a:schemeClr val="bg1">
              <a:lumMod val="95000"/>
            </a:schemeClr>
          </a:solidFill>
          <a:ln w="9525">
            <a:solidFill>
              <a:srgbClr val="C00000"/>
            </a:solidFill>
            <a:miter lim="800000"/>
            <a:headEnd/>
            <a:tailEnd/>
          </a:ln>
        </p:spPr>
        <p:txBody>
          <a:bodyPr wrap="square">
            <a:spAutoFit/>
          </a:bodyPr>
          <a:lstStyle/>
          <a:p>
            <a:pPr algn="just">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Repackaged </a:t>
            </a:r>
            <a:r>
              <a:rPr lang="es-ES" sz="1600" b="1" u="sng" dirty="0" err="1" smtClean="0">
                <a:solidFill>
                  <a:srgbClr val="C00000"/>
                </a:solidFill>
                <a:latin typeface="Arial Unicode MS" pitchFamily="34" charset="-128"/>
                <a:ea typeface="Arial Unicode MS" pitchFamily="34" charset="-128"/>
                <a:cs typeface="Arial Unicode MS" pitchFamily="34" charset="-128"/>
              </a:rPr>
              <a:t>loans</a:t>
            </a:r>
            <a:r>
              <a:rPr lang="es-ES" sz="1600" dirty="0" smtClean="0">
                <a:latin typeface="Arial Unicode MS" pitchFamily="34" charset="-128"/>
                <a:ea typeface="Arial Unicode MS" pitchFamily="34" charset="-128"/>
                <a:cs typeface="Arial Unicode MS" pitchFamily="34" charset="-128"/>
              </a:rPr>
              <a:t> </a:t>
            </a:r>
          </a:p>
          <a:p>
            <a:pPr algn="just">
              <a:spcBef>
                <a:spcPts val="1200"/>
              </a:spcBef>
            </a:pPr>
            <a:r>
              <a:rPr lang="es-ES" sz="1600" dirty="0" smtClean="0">
                <a:latin typeface="Arial Unicode MS" pitchFamily="34" charset="-128"/>
                <a:ea typeface="Arial Unicode MS" pitchFamily="34" charset="-128"/>
                <a:cs typeface="Arial Unicode MS" pitchFamily="34" charset="-128"/>
              </a:rPr>
              <a:t>Definidos con referencia a las titulizaciones (</a:t>
            </a:r>
            <a:r>
              <a:rPr lang="es-ES" sz="1600" i="1" dirty="0" err="1" smtClean="0">
                <a:latin typeface="Arial Unicode MS" pitchFamily="34" charset="-128"/>
                <a:ea typeface="Arial Unicode MS" pitchFamily="34" charset="-128"/>
                <a:cs typeface="Arial Unicode MS" pitchFamily="34" charset="-128"/>
              </a:rPr>
              <a:t>securitisation</a:t>
            </a:r>
            <a:r>
              <a:rPr lang="es-ES" sz="1600" dirty="0" smtClean="0">
                <a:latin typeface="Arial Unicode MS" pitchFamily="34" charset="-128"/>
                <a:ea typeface="Arial Unicode MS" pitchFamily="34" charset="-128"/>
                <a:cs typeface="Arial Unicode MS" pitchFamily="34" charset="-128"/>
              </a:rPr>
              <a:t>) del artículo 4(36) de la directiva 2006/48/CE (CRD)</a:t>
            </a:r>
            <a:endParaRPr lang="es-ES" sz="1600" dirty="0">
              <a:latin typeface="Arial Unicode MS" pitchFamily="34" charset="-128"/>
              <a:ea typeface="Arial Unicode MS" pitchFamily="34" charset="-128"/>
              <a:cs typeface="Arial Unicode MS" pitchFamily="34" charset="-128"/>
            </a:endParaRPr>
          </a:p>
        </p:txBody>
      </p:sp>
      <p:sp>
        <p:nvSpPr>
          <p:cNvPr id="9" name="10 CuadroTexto"/>
          <p:cNvSpPr txBox="1">
            <a:spLocks noChangeArrowheads="1"/>
          </p:cNvSpPr>
          <p:nvPr/>
        </p:nvSpPr>
        <p:spPr bwMode="auto">
          <a:xfrm>
            <a:off x="1357290" y="1308730"/>
            <a:ext cx="7500990" cy="1477328"/>
          </a:xfrm>
          <a:prstGeom prst="rect">
            <a:avLst/>
          </a:prstGeom>
          <a:solidFill>
            <a:schemeClr val="accent2">
              <a:lumMod val="20000"/>
              <a:lumOff val="80000"/>
            </a:schemeClr>
          </a:solidFill>
          <a:ln w="9525">
            <a:solidFill>
              <a:srgbClr val="C00000"/>
            </a:solidFill>
            <a:prstDash val="solid"/>
            <a:miter lim="800000"/>
            <a:headEnd/>
            <a:tailEnd/>
          </a:ln>
        </p:spPr>
        <p:txBody>
          <a:bodyPr wrap="square">
            <a:spAutoFit/>
          </a:bodyPr>
          <a:lstStyle/>
          <a:p>
            <a:pPr algn="just">
              <a:spcBef>
                <a:spcPts val="1200"/>
              </a:spcBef>
            </a:pPr>
            <a:r>
              <a:rPr lang="es-ES" sz="1600" dirty="0" smtClean="0">
                <a:latin typeface="Arial Unicode MS" pitchFamily="34" charset="-128"/>
                <a:ea typeface="Arial Unicode MS" pitchFamily="34" charset="-128"/>
                <a:cs typeface="Arial Unicode MS" pitchFamily="34" charset="-128"/>
              </a:rPr>
              <a:t>En el caso de inversiones financieras que representen </a:t>
            </a:r>
            <a:r>
              <a:rPr lang="es-ES" sz="1600" b="1" i="1" u="sng" dirty="0" smtClean="0">
                <a:solidFill>
                  <a:srgbClr val="C00000"/>
                </a:solidFill>
                <a:latin typeface="Arial Unicode MS" pitchFamily="34" charset="-128"/>
                <a:ea typeface="Arial Unicode MS" pitchFamily="34" charset="-128"/>
                <a:cs typeface="Arial Unicode MS" pitchFamily="34" charset="-128"/>
              </a:rPr>
              <a:t>titulizaciones (repackaged </a:t>
            </a:r>
            <a:r>
              <a:rPr lang="es-ES" sz="1600" b="1" i="1" u="sng" dirty="0" err="1" smtClean="0">
                <a:solidFill>
                  <a:srgbClr val="C00000"/>
                </a:solidFill>
                <a:latin typeface="Arial Unicode MS" pitchFamily="34" charset="-128"/>
                <a:ea typeface="Arial Unicode MS" pitchFamily="34" charset="-128"/>
                <a:cs typeface="Arial Unicode MS" pitchFamily="34" charset="-128"/>
              </a:rPr>
              <a:t>loans</a:t>
            </a:r>
            <a:r>
              <a:rPr lang="es-ES" sz="1600" b="1" i="1" u="sng" dirty="0" smtClean="0">
                <a:solidFill>
                  <a:srgbClr val="C00000"/>
                </a:solidFill>
                <a:latin typeface="Arial Unicode MS" pitchFamily="34" charset="-128"/>
                <a:ea typeface="Arial Unicode MS" pitchFamily="34" charset="-128"/>
                <a:cs typeface="Arial Unicode MS" pitchFamily="34" charset="-128"/>
              </a:rPr>
              <a:t>) </a:t>
            </a:r>
            <a:r>
              <a:rPr lang="es-ES" sz="1600" dirty="0" smtClean="0">
                <a:latin typeface="Arial Unicode MS" pitchFamily="34" charset="-128"/>
                <a:ea typeface="Arial Unicode MS" pitchFamily="34" charset="-128"/>
                <a:cs typeface="Arial Unicode MS" pitchFamily="34" charset="-128"/>
              </a:rPr>
              <a:t>(incluidos bonos negociables), deben existir al menos calificaciones de </a:t>
            </a:r>
            <a:r>
              <a:rPr lang="es-ES" sz="1600" b="1" u="sng" dirty="0" smtClean="0">
                <a:latin typeface="Arial Unicode MS" pitchFamily="34" charset="-128"/>
                <a:ea typeface="Arial Unicode MS" pitchFamily="34" charset="-128"/>
                <a:cs typeface="Arial Unicode MS" pitchFamily="34" charset="-128"/>
              </a:rPr>
              <a:t>DOS</a:t>
            </a:r>
            <a:r>
              <a:rPr lang="es-ES" sz="1600" dirty="0" smtClean="0">
                <a:latin typeface="Arial Unicode MS" pitchFamily="34" charset="-128"/>
                <a:ea typeface="Arial Unicode MS" pitchFamily="34" charset="-128"/>
                <a:cs typeface="Arial Unicode MS" pitchFamily="34" charset="-128"/>
              </a:rPr>
              <a:t> </a:t>
            </a:r>
            <a:r>
              <a:rPr lang="es-ES" sz="1600" dirty="0" err="1" smtClean="0">
                <a:latin typeface="Arial Unicode MS" pitchFamily="34" charset="-128"/>
                <a:ea typeface="Arial Unicode MS" pitchFamily="34" charset="-128"/>
                <a:cs typeface="Arial Unicode MS" pitchFamily="34" charset="-128"/>
              </a:rPr>
              <a:t>ECAIs</a:t>
            </a:r>
            <a:endParaRPr lang="es-ES" sz="1400" dirty="0" smtClean="0">
              <a:latin typeface="Arial Unicode MS" pitchFamily="34" charset="-128"/>
              <a:ea typeface="Arial Unicode MS" pitchFamily="34" charset="-128"/>
              <a:cs typeface="Arial Unicode MS" pitchFamily="34" charset="-128"/>
            </a:endParaRPr>
          </a:p>
          <a:p>
            <a:pPr algn="just">
              <a:spcBef>
                <a:spcPts val="1200"/>
              </a:spcBef>
            </a:pPr>
            <a:r>
              <a:rPr lang="es-ES" sz="1600" dirty="0" smtClean="0">
                <a:latin typeface="Arial Unicode MS" pitchFamily="34" charset="-128"/>
                <a:ea typeface="Arial Unicode MS" pitchFamily="34" charset="-128"/>
                <a:cs typeface="Arial Unicode MS" pitchFamily="34" charset="-128"/>
              </a:rPr>
              <a:t>En caso contrario (si sólo hay una calificación de ECAI), se tratará la inversión como una exposición sin calificación crediticia de ECAI.</a:t>
            </a:r>
            <a:endParaRPr lang="es-ES" sz="16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8 Tabla"/>
          <p:cNvGraphicFramePr>
            <a:graphicFrameLocks noGrp="1"/>
          </p:cNvGraphicFramePr>
          <p:nvPr/>
        </p:nvGraphicFramePr>
        <p:xfrm>
          <a:off x="2285984" y="2458658"/>
          <a:ext cx="6429420" cy="1357322"/>
        </p:xfrm>
        <a:graphic>
          <a:graphicData uri="http://schemas.openxmlformats.org/drawingml/2006/table">
            <a:tbl>
              <a:tblPr/>
              <a:tblGrid>
                <a:gridCol w="1857388"/>
                <a:gridCol w="571504"/>
                <a:gridCol w="571504"/>
                <a:gridCol w="642942"/>
                <a:gridCol w="642942"/>
                <a:gridCol w="714380"/>
                <a:gridCol w="714380"/>
                <a:gridCol w="714380"/>
              </a:tblGrid>
              <a:tr h="333375">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Calidad crediticia</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2</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3</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4</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5</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6</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81">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Factor de riesgo </a:t>
                      </a:r>
                      <a:r>
                        <a:rPr lang="es-ES" sz="1400" b="0" i="1" u="none" strike="noStrike" noProof="0" smtClean="0">
                          <a:solidFill>
                            <a:srgbClr val="000000"/>
                          </a:solidFill>
                          <a:latin typeface="Arial Unicode MS" pitchFamily="34" charset="-128"/>
                          <a:ea typeface="Arial Unicode MS" pitchFamily="34" charset="-128"/>
                          <a:cs typeface="Arial Unicode MS" pitchFamily="34" charset="-128"/>
                        </a:rPr>
                        <a:t>FUP'</a:t>
                      </a:r>
                      <a:r>
                        <a:rPr lang="es-ES" sz="1400" b="0" i="1" u="none" strike="noStrike" baseline="-25000" noProof="0" smtClean="0">
                          <a:solidFill>
                            <a:srgbClr val="000000"/>
                          </a:solidFill>
                          <a:latin typeface="Arial Unicode MS" pitchFamily="34" charset="-128"/>
                          <a:ea typeface="Arial Unicode MS" pitchFamily="34" charset="-128"/>
                          <a:cs typeface="Arial Unicode MS" pitchFamily="34" charset="-128"/>
                        </a:rPr>
                        <a:t>i</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7%</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16%</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19%</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20%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82%</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100%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100%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Duración modificada máxima (años)</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6</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5</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4</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2</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dirty="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2285984" y="4173170"/>
          <a:ext cx="6429420" cy="1357322"/>
        </p:xfrm>
        <a:graphic>
          <a:graphicData uri="http://schemas.openxmlformats.org/drawingml/2006/table">
            <a:tbl>
              <a:tblPr/>
              <a:tblGrid>
                <a:gridCol w="1857388"/>
                <a:gridCol w="571504"/>
                <a:gridCol w="571504"/>
                <a:gridCol w="642942"/>
                <a:gridCol w="626184"/>
                <a:gridCol w="719966"/>
                <a:gridCol w="719966"/>
                <a:gridCol w="719966"/>
              </a:tblGrid>
              <a:tr h="333375">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Calidad crediticia</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2</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3</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4</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5</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6</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81">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Factor de riesgo </a:t>
                      </a:r>
                      <a:r>
                        <a:rPr lang="es-ES" sz="1400" b="0" i="1" u="none" strike="noStrike" noProof="0" smtClean="0">
                          <a:solidFill>
                            <a:srgbClr val="000000"/>
                          </a:solidFill>
                          <a:latin typeface="Arial Unicode MS" pitchFamily="34" charset="-128"/>
                          <a:ea typeface="Arial Unicode MS" pitchFamily="34" charset="-128"/>
                          <a:cs typeface="Arial Unicode MS" pitchFamily="34" charset="-128"/>
                        </a:rPr>
                        <a:t>FUP'</a:t>
                      </a:r>
                      <a:r>
                        <a:rPr lang="es-ES" sz="1400" b="0" i="1" u="none" strike="noStrike" baseline="-25000" noProof="0" smtClean="0">
                          <a:solidFill>
                            <a:srgbClr val="000000"/>
                          </a:solidFill>
                          <a:latin typeface="Arial Unicode MS" pitchFamily="34" charset="-128"/>
                          <a:ea typeface="Arial Unicode MS" pitchFamily="34" charset="-128"/>
                          <a:cs typeface="Arial Unicode MS" pitchFamily="34" charset="-128"/>
                        </a:rPr>
                        <a:t>i</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33%</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40%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51%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91%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100%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100%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100%</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Duración modificada máxima (años)</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3</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3</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2</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400" b="0" i="0" u="none" strike="noStrike" noProof="0" dirty="0" smtClean="0">
                          <a:solidFill>
                            <a:srgbClr val="000000"/>
                          </a:solidFill>
                          <a:latin typeface="Arial Unicode MS" pitchFamily="34" charset="-128"/>
                          <a:ea typeface="Arial Unicode MS" pitchFamily="34" charset="-128"/>
                          <a:cs typeface="Arial Unicode MS" pitchFamily="34" charset="-128"/>
                        </a:rPr>
                        <a:t>1</a:t>
                      </a:r>
                      <a:endParaRPr lang="es-ES" sz="1400" b="0" i="0" u="none" strike="noStrike" noProof="0"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12 Rectángulo"/>
          <p:cNvSpPr/>
          <p:nvPr/>
        </p:nvSpPr>
        <p:spPr>
          <a:xfrm>
            <a:off x="1500166" y="5802973"/>
            <a:ext cx="6715172" cy="584775"/>
          </a:xfrm>
          <a:prstGeom prst="rect">
            <a:avLst/>
          </a:prstGeom>
        </p:spPr>
        <p:txBody>
          <a:bodyPr wrap="square">
            <a:spAutoFit/>
          </a:bodyPr>
          <a:lstStyle/>
          <a:p>
            <a:pPr algn="just">
              <a:spcBef>
                <a:spcPts val="600"/>
              </a:spcBef>
            </a:pPr>
            <a:r>
              <a:rPr lang="es-ES" sz="1600" b="1" dirty="0" smtClean="0">
                <a:latin typeface="Arial Unicode MS" pitchFamily="34" charset="-128"/>
                <a:ea typeface="Arial Unicode MS" pitchFamily="34" charset="-128"/>
                <a:cs typeface="Arial Unicode MS" pitchFamily="34" charset="-128"/>
              </a:rPr>
              <a:t>Inversiones sin calificación crediticia de ECAI: SCR = 100% de su valor</a:t>
            </a:r>
          </a:p>
          <a:p>
            <a:pPr algn="just">
              <a:spcBef>
                <a:spcPts val="0"/>
              </a:spcBef>
            </a:pPr>
            <a:r>
              <a:rPr lang="es-ES" sz="1600" i="1" dirty="0" smtClean="0">
                <a:latin typeface="Arial Unicode MS" pitchFamily="34" charset="-128"/>
                <a:ea typeface="Arial Unicode MS" pitchFamily="34" charset="-128"/>
                <a:cs typeface="Arial Unicode MS" pitchFamily="34" charset="-128"/>
              </a:rPr>
              <a:t>(incluyen las que sólo tienen una calificación)</a:t>
            </a:r>
          </a:p>
        </p:txBody>
      </p:sp>
      <p:sp>
        <p:nvSpPr>
          <p:cNvPr id="14" name="13 CuadroTexto"/>
          <p:cNvSpPr txBox="1"/>
          <p:nvPr/>
        </p:nvSpPr>
        <p:spPr>
          <a:xfrm>
            <a:off x="1500166" y="1357298"/>
            <a:ext cx="7286676" cy="815608"/>
          </a:xfrm>
          <a:prstGeom prst="rect">
            <a:avLst/>
          </a:prstGeom>
          <a:noFill/>
          <a:ln>
            <a:solidFill>
              <a:schemeClr val="tx1"/>
            </a:solidFill>
            <a:prstDash val="dash"/>
          </a:ln>
        </p:spPr>
        <p:txBody>
          <a:bodyPr wrap="square" rtlCol="0" anchor="ctr">
            <a:spAutoFit/>
          </a:bodyPr>
          <a:lstStyle/>
          <a:p>
            <a:pPr>
              <a:spcBef>
                <a:spcPts val="600"/>
              </a:spcBef>
            </a:pPr>
            <a:r>
              <a:rPr lang="es-ES" sz="1400" i="1" dirty="0" err="1" smtClean="0"/>
              <a:t>SCR</a:t>
            </a:r>
            <a:r>
              <a:rPr lang="es-ES" sz="1400" i="1" baseline="-25000" dirty="0" err="1" smtClean="0"/>
              <a:t>estructurados</a:t>
            </a:r>
            <a:r>
              <a:rPr lang="es-ES" sz="1400" i="1" dirty="0" smtClean="0"/>
              <a:t> = duración modificada * factor de riesgo (FUP) * valor mercado del activo</a:t>
            </a:r>
          </a:p>
          <a:p>
            <a:pPr>
              <a:spcBef>
                <a:spcPts val="600"/>
              </a:spcBef>
            </a:pPr>
            <a:r>
              <a:rPr lang="es-ES" sz="1400" dirty="0" smtClean="0"/>
              <a:t>La duración debe ser al menos 1 y está limitada  a un máximo en función de la calidad crediticia del activo</a:t>
            </a:r>
          </a:p>
        </p:txBody>
      </p:sp>
      <p:sp>
        <p:nvSpPr>
          <p:cNvPr id="10" name="9 Rectángulo"/>
          <p:cNvSpPr/>
          <p:nvPr/>
        </p:nvSpPr>
        <p:spPr>
          <a:xfrm>
            <a:off x="214282" y="2595886"/>
            <a:ext cx="1928826" cy="1077218"/>
          </a:xfrm>
          <a:prstGeom prst="rect">
            <a:avLst/>
          </a:prstGeom>
        </p:spPr>
        <p:txBody>
          <a:bodyPr wrap="square">
            <a:spAutoFit/>
          </a:bodyPr>
          <a:lstStyle/>
          <a:p>
            <a:pPr algn="ctr">
              <a:spcBef>
                <a:spcPts val="600"/>
              </a:spcBef>
            </a:pPr>
            <a:r>
              <a:rPr lang="es-ES" sz="1600" b="1" dirty="0" smtClean="0">
                <a:latin typeface="Arial Unicode MS" pitchFamily="34" charset="-128"/>
                <a:ea typeface="Arial Unicode MS" pitchFamily="34" charset="-128"/>
                <a:cs typeface="Arial Unicode MS" pitchFamily="34" charset="-128"/>
              </a:rPr>
              <a:t>Titulizaciones con al menos DOS calificaciones de ECAI </a:t>
            </a:r>
          </a:p>
        </p:txBody>
      </p:sp>
      <p:sp>
        <p:nvSpPr>
          <p:cNvPr id="12" name="11 Rectángulo"/>
          <p:cNvSpPr/>
          <p:nvPr/>
        </p:nvSpPr>
        <p:spPr>
          <a:xfrm>
            <a:off x="214282" y="4238960"/>
            <a:ext cx="1785950" cy="1077218"/>
          </a:xfrm>
          <a:prstGeom prst="rect">
            <a:avLst/>
          </a:prstGeom>
        </p:spPr>
        <p:txBody>
          <a:bodyPr wrap="square">
            <a:spAutoFit/>
          </a:bodyPr>
          <a:lstStyle/>
          <a:p>
            <a:pPr algn="ctr">
              <a:spcBef>
                <a:spcPts val="600"/>
              </a:spcBef>
            </a:pPr>
            <a:r>
              <a:rPr lang="es-ES" sz="1600" b="1" dirty="0" smtClean="0">
                <a:latin typeface="Arial Unicode MS" pitchFamily="34" charset="-128"/>
                <a:ea typeface="Arial Unicode MS" pitchFamily="34" charset="-128"/>
                <a:cs typeface="Arial Unicode MS" pitchFamily="34" charset="-128"/>
              </a:rPr>
              <a:t>‘Re’-titulizaciones con al menos dos calificaciones de ECAI</a:t>
            </a:r>
          </a:p>
        </p:txBody>
      </p:sp>
      <p:sp>
        <p:nvSpPr>
          <p:cNvPr id="15" name="1 Título"/>
          <p:cNvSpPr txBox="1">
            <a:spLocks/>
          </p:cNvSpPr>
          <p:nvPr/>
        </p:nvSpPr>
        <p:spPr>
          <a:xfrm>
            <a:off x="1571605" y="142852"/>
            <a:ext cx="535784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1.d-ii.2. SCR. Riesgo de diferenciales. Titulizaciones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SCR. Fórmula de cálculo general</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8" name="7 Tabla"/>
          <p:cNvGraphicFramePr>
            <a:graphicFrameLocks noGrp="1"/>
          </p:cNvGraphicFramePr>
          <p:nvPr/>
        </p:nvGraphicFramePr>
        <p:xfrm>
          <a:off x="785786" y="1189038"/>
          <a:ext cx="7786755" cy="5455383"/>
        </p:xfrm>
        <a:graphic>
          <a:graphicData uri="http://schemas.openxmlformats.org/drawingml/2006/table">
            <a:tbl>
              <a:tblPr/>
              <a:tblGrid>
                <a:gridCol w="519117"/>
                <a:gridCol w="52393"/>
                <a:gridCol w="466724"/>
                <a:gridCol w="519117"/>
                <a:gridCol w="519117"/>
                <a:gridCol w="280992"/>
                <a:gridCol w="642942"/>
                <a:gridCol w="114300"/>
                <a:gridCol w="519117"/>
                <a:gridCol w="519117"/>
                <a:gridCol w="704854"/>
                <a:gridCol w="285752"/>
                <a:gridCol w="47628"/>
                <a:gridCol w="519117"/>
                <a:gridCol w="519117"/>
                <a:gridCol w="628650"/>
                <a:gridCol w="409584"/>
                <a:gridCol w="519117"/>
              </a:tblGrid>
              <a:tr h="349347">
                <a:tc gridSpan="5">
                  <a:txBody>
                    <a:bodyPr/>
                    <a:lstStyle/>
                    <a:p>
                      <a:pPr algn="ctr" fontAlgn="ctr"/>
                      <a:r>
                        <a:rPr lang="es-ES" sz="1800" b="1" i="0" u="none" strike="noStrike" dirty="0" smtClean="0">
                          <a:solidFill>
                            <a:srgbClr val="000000"/>
                          </a:solidFill>
                          <a:latin typeface="Arial Unicode MS"/>
                        </a:rPr>
                        <a:t>Fondos Propios</a:t>
                      </a:r>
                      <a:endParaRPr lang="es-ES" sz="1800" b="1"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5">
                  <a:txBody>
                    <a:bodyPr/>
                    <a:lstStyle/>
                    <a:p>
                      <a:pPr algn="ctr" fontAlgn="ctr"/>
                      <a:r>
                        <a:rPr lang="es-ES" sz="1800" b="1" i="0" u="none" strike="noStrike" dirty="0">
                          <a:solidFill>
                            <a:srgbClr val="000000"/>
                          </a:solidFill>
                          <a:latin typeface="Arial Unicode MS"/>
                        </a:rPr>
                        <a:t>SCR Total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r>
              <a:tr h="527622">
                <a:tc gridSpan="4">
                  <a:txBody>
                    <a:bodyPr/>
                    <a:lstStyle/>
                    <a:p>
                      <a:pPr algn="ctr" fontAlgn="ctr"/>
                      <a:r>
                        <a:rPr lang="es-ES" sz="1800" b="1" i="0" u="none" strike="noStrike">
                          <a:solidFill>
                            <a:srgbClr val="000000"/>
                          </a:solidFill>
                          <a:latin typeface="Arial Unicode MS"/>
                        </a:rPr>
                        <a:t>SCR Operacional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5">
                  <a:txBody>
                    <a:bodyPr/>
                    <a:lstStyle/>
                    <a:p>
                      <a:pPr algn="ctr" fontAlgn="ctr"/>
                      <a:r>
                        <a:rPr lang="es-ES" sz="1800" b="1" i="0" u="none" strike="noStrike">
                          <a:solidFill>
                            <a:srgbClr val="000000"/>
                          </a:solidFill>
                          <a:latin typeface="Arial Unicode MS"/>
                        </a:rPr>
                        <a:t>(</a:t>
                      </a:r>
                      <a:r>
                        <a:rPr lang="es-ES" sz="1800" b="1" i="1" u="none" strike="noStrike">
                          <a:solidFill>
                            <a:srgbClr val="000000"/>
                          </a:solidFill>
                          <a:latin typeface="Arial Unicode MS"/>
                        </a:rPr>
                        <a:t>gross</a:t>
                      </a:r>
                      <a:r>
                        <a:rPr lang="es-ES" sz="1800" b="1" i="0" u="none" strike="noStrike">
                          <a:solidFill>
                            <a:srgbClr val="000000"/>
                          </a:solidFill>
                          <a:latin typeface="Arial Unicode MS"/>
                        </a:rPr>
                        <a:t>) Basic_SCR</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4">
                  <a:txBody>
                    <a:bodyPr/>
                    <a:lstStyle/>
                    <a:p>
                      <a:pPr algn="ctr" fontAlgn="ctr"/>
                      <a:r>
                        <a:rPr lang="es-ES" sz="1800" b="1" i="0" u="none" strike="noStrike" dirty="0">
                          <a:solidFill>
                            <a:srgbClr val="000000"/>
                          </a:solidFill>
                          <a:latin typeface="Arial Unicode MS"/>
                        </a:rPr>
                        <a:t>Compensación de pérdidas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dirty="0"/>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dirty="0">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GB"/>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ctr" fontAlgn="ctr"/>
                      <a:r>
                        <a:rPr lang="es-ES" sz="1800" b="0" i="0" u="none" strike="noStrike">
                          <a:solidFill>
                            <a:srgbClr val="000000"/>
                          </a:solidFill>
                          <a:latin typeface="Arial Unicode MS"/>
                        </a:rPr>
                        <a:t> </a:t>
                      </a: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4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dirty="0"/>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60152">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a:solidFill>
                            <a:srgbClr val="000000"/>
                          </a:solidFill>
                          <a:latin typeface="Arial Unicode MS"/>
                        </a:rPr>
                        <a:t>+</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1800" b="1" i="0" u="none" strike="noStrike">
                          <a:solidFill>
                            <a:srgbClr val="000000"/>
                          </a:solidFill>
                          <a:latin typeface="Arial Unicode MS"/>
                        </a:rPr>
                        <a:t>SCR intangibles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pPr algn="l" fontAlgn="b"/>
                      <a:endParaRPr lang="es-ES" sz="1800" b="0" i="0" u="none" strike="noStrike">
                        <a:solidFill>
                          <a:srgbClr val="000000"/>
                        </a:solidFill>
                        <a:latin typeface="Arial Unicode MS"/>
                      </a:endParaRPr>
                    </a:p>
                  </a:txBody>
                  <a:tcPr marL="5080" marR="5080" marT="508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r>
            </a:tbl>
          </a:graphicData>
        </a:graphic>
      </p:graphicFrame>
      <p:sp>
        <p:nvSpPr>
          <p:cNvPr id="9" name="8 Elipse"/>
          <p:cNvSpPr/>
          <p:nvPr/>
        </p:nvSpPr>
        <p:spPr>
          <a:xfrm>
            <a:off x="2285960" y="4500570"/>
            <a:ext cx="1571636"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9 Elipse"/>
          <p:cNvSpPr/>
          <p:nvPr/>
        </p:nvSpPr>
        <p:spPr>
          <a:xfrm>
            <a:off x="1357266" y="4857760"/>
            <a:ext cx="1000132" cy="7143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11 Conector recto de flecha"/>
          <p:cNvCxnSpPr/>
          <p:nvPr/>
        </p:nvCxnSpPr>
        <p:spPr>
          <a:xfrm>
            <a:off x="2857464" y="1357298"/>
            <a:ext cx="714380"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3" name="12 Rectángulo"/>
          <p:cNvSpPr/>
          <p:nvPr/>
        </p:nvSpPr>
        <p:spPr>
          <a:xfrm>
            <a:off x="1357290" y="1129713"/>
            <a:ext cx="7429552" cy="338554"/>
          </a:xfrm>
          <a:prstGeom prst="rect">
            <a:avLst/>
          </a:prstGeom>
        </p:spPr>
        <p:txBody>
          <a:bodyPr wrap="square">
            <a:spAutoFit/>
          </a:bodyPr>
          <a:lstStyle/>
          <a:p>
            <a:pPr algn="just">
              <a:spcBef>
                <a:spcPts val="600"/>
              </a:spcBef>
            </a:pPr>
            <a:r>
              <a:rPr lang="es-ES" sz="1600" b="1" dirty="0" smtClean="0">
                <a:solidFill>
                  <a:srgbClr val="C00000"/>
                </a:solidFill>
                <a:latin typeface="Arial Unicode MS" pitchFamily="34" charset="-128"/>
                <a:ea typeface="Arial Unicode MS" pitchFamily="34" charset="-128"/>
                <a:cs typeface="Arial Unicode MS" pitchFamily="34" charset="-128"/>
              </a:rPr>
              <a:t>Regulación de las inversiones de las entidades aseguradoras en ‘</a:t>
            </a:r>
            <a:r>
              <a:rPr lang="es-ES" sz="1600" b="1" i="1" dirty="0" err="1" smtClean="0">
                <a:solidFill>
                  <a:srgbClr val="C00000"/>
                </a:solidFill>
                <a:latin typeface="Arial Unicode MS" pitchFamily="34" charset="-128"/>
                <a:ea typeface="Arial Unicode MS" pitchFamily="34" charset="-128"/>
                <a:cs typeface="Arial Unicode MS" pitchFamily="34" charset="-128"/>
              </a:rPr>
              <a:t>titulizaciones</a:t>
            </a:r>
            <a:r>
              <a:rPr lang="es-ES" sz="1600" b="1" dirty="0" smtClean="0">
                <a:solidFill>
                  <a:srgbClr val="C00000"/>
                </a:solidFill>
                <a:latin typeface="Arial Unicode MS" pitchFamily="34" charset="-128"/>
                <a:ea typeface="Arial Unicode MS" pitchFamily="34" charset="-128"/>
                <a:cs typeface="Arial Unicode MS" pitchFamily="34" charset="-128"/>
              </a:rPr>
              <a:t>’</a:t>
            </a:r>
          </a:p>
        </p:txBody>
      </p:sp>
      <p:sp>
        <p:nvSpPr>
          <p:cNvPr id="14" name="13 CuadroTexto"/>
          <p:cNvSpPr txBox="1"/>
          <p:nvPr/>
        </p:nvSpPr>
        <p:spPr>
          <a:xfrm>
            <a:off x="1285852" y="1857364"/>
            <a:ext cx="7500990" cy="584775"/>
          </a:xfrm>
          <a:prstGeom prst="rect">
            <a:avLst/>
          </a:prstGeom>
          <a:solidFill>
            <a:schemeClr val="accent5">
              <a:lumMod val="20000"/>
              <a:lumOff val="80000"/>
            </a:schemeClr>
          </a:solidFill>
          <a:ln>
            <a:solidFill>
              <a:schemeClr val="tx1"/>
            </a:solidFill>
            <a:prstDash val="dash"/>
          </a:ln>
        </p:spPr>
        <p:txBody>
          <a:bodyPr wrap="square" rtlCol="0" anchor="ctr">
            <a:spAutoFit/>
          </a:bodyPr>
          <a:lstStyle/>
          <a:p>
            <a:pPr>
              <a:spcBef>
                <a:spcPts val="600"/>
              </a:spcBef>
            </a:pPr>
            <a:r>
              <a:rPr lang="es-ES" sz="1600" dirty="0" smtClean="0">
                <a:latin typeface="Arial Unicode MS" pitchFamily="34" charset="-128"/>
                <a:ea typeface="Arial Unicode MS" pitchFamily="34" charset="-128"/>
                <a:cs typeface="Arial Unicode MS" pitchFamily="34" charset="-128"/>
              </a:rPr>
              <a:t>Las inversiones en </a:t>
            </a:r>
            <a:r>
              <a:rPr lang="es-ES" sz="1600" i="1" dirty="0" smtClean="0">
                <a:latin typeface="Arial Unicode MS" pitchFamily="34" charset="-128"/>
                <a:ea typeface="Arial Unicode MS" pitchFamily="34" charset="-128"/>
                <a:cs typeface="Arial Unicode MS" pitchFamily="34" charset="-128"/>
              </a:rPr>
              <a:t>‘</a:t>
            </a:r>
            <a:r>
              <a:rPr lang="es-ES" sz="1600" i="1" dirty="0" err="1" smtClean="0">
                <a:latin typeface="Arial Unicode MS" pitchFamily="34" charset="-128"/>
                <a:ea typeface="Arial Unicode MS" pitchFamily="34" charset="-128"/>
                <a:cs typeface="Arial Unicode MS" pitchFamily="34" charset="-128"/>
              </a:rPr>
              <a:t>titulizaciones</a:t>
            </a:r>
            <a:r>
              <a:rPr lang="es-ES" sz="1600" dirty="0" smtClean="0">
                <a:latin typeface="Arial Unicode MS" pitchFamily="34" charset="-128"/>
                <a:ea typeface="Arial Unicode MS" pitchFamily="34" charset="-128"/>
                <a:cs typeface="Arial Unicode MS" pitchFamily="34" charset="-128"/>
              </a:rPr>
              <a:t>’ están en todo caso sometidas al cumplimiento de normas específicas de buena gobernanza y gestión de riesgos</a:t>
            </a:r>
          </a:p>
        </p:txBody>
      </p:sp>
      <p:sp>
        <p:nvSpPr>
          <p:cNvPr id="10" name="10 CuadroTexto"/>
          <p:cNvSpPr txBox="1">
            <a:spLocks noChangeArrowheads="1"/>
          </p:cNvSpPr>
          <p:nvPr/>
        </p:nvSpPr>
        <p:spPr bwMode="auto">
          <a:xfrm>
            <a:off x="1285852" y="2643182"/>
            <a:ext cx="7500990" cy="3662541"/>
          </a:xfrm>
          <a:prstGeom prst="rect">
            <a:avLst/>
          </a:prstGeom>
          <a:noFill/>
          <a:ln w="9525">
            <a:solidFill>
              <a:srgbClr val="C00000"/>
            </a:solidFill>
            <a:prstDash val="solid"/>
            <a:miter lim="800000"/>
            <a:headEnd/>
            <a:tailEnd/>
          </a:ln>
        </p:spPr>
        <p:txBody>
          <a:bodyPr wrap="square">
            <a:spAutoFit/>
          </a:bodyPr>
          <a:lstStyle/>
          <a:p>
            <a:pPr marL="177800" algn="just">
              <a:spcBef>
                <a:spcPts val="1200"/>
              </a:spcBef>
            </a:pPr>
            <a:r>
              <a:rPr lang="es-ES" sz="1600" dirty="0" smtClean="0">
                <a:latin typeface="Arial Unicode MS" pitchFamily="34" charset="-128"/>
                <a:ea typeface="Arial Unicode MS" pitchFamily="34" charset="-128"/>
                <a:cs typeface="Arial Unicode MS" pitchFamily="34" charset="-128"/>
              </a:rPr>
              <a:t>Requisitos cuantitativos y cualitativos que deben ser verificados por la (re)aseguradora </a:t>
            </a:r>
            <a:r>
              <a:rPr lang="es-ES" sz="1600" b="1" dirty="0" smtClean="0">
                <a:latin typeface="Arial Unicode MS" pitchFamily="34" charset="-128"/>
                <a:ea typeface="Arial Unicode MS" pitchFamily="34" charset="-128"/>
                <a:cs typeface="Arial Unicode MS" pitchFamily="34" charset="-128"/>
              </a:rPr>
              <a:t>ANTES</a:t>
            </a:r>
            <a:r>
              <a:rPr lang="es-ES" sz="1600" dirty="0" smtClean="0">
                <a:latin typeface="Arial Unicode MS" pitchFamily="34" charset="-128"/>
                <a:ea typeface="Arial Unicode MS" pitchFamily="34" charset="-128"/>
                <a:cs typeface="Arial Unicode MS" pitchFamily="34" charset="-128"/>
              </a:rPr>
              <a:t> de efectuar la inversión</a:t>
            </a:r>
          </a:p>
          <a:p>
            <a:pPr marL="723900" algn="just">
              <a:spcBef>
                <a:spcPts val="1200"/>
              </a:spcBef>
            </a:pPr>
            <a:r>
              <a:rPr lang="es-ES" sz="1600" i="1" dirty="0" smtClean="0">
                <a:latin typeface="Arial Unicode MS" pitchFamily="34" charset="-128"/>
                <a:ea typeface="Arial Unicode MS" pitchFamily="34" charset="-128"/>
                <a:cs typeface="Arial Unicode MS" pitchFamily="34" charset="-128"/>
              </a:rPr>
              <a:t>Titulizaciones</a:t>
            </a:r>
            <a:r>
              <a:rPr lang="es-ES" sz="1600" dirty="0" smtClean="0">
                <a:latin typeface="Arial Unicode MS" pitchFamily="34" charset="-128"/>
                <a:ea typeface="Arial Unicode MS" pitchFamily="34" charset="-128"/>
                <a:cs typeface="Arial Unicode MS" pitchFamily="34" charset="-128"/>
              </a:rPr>
              <a:t> excluidas de cumplir los requisitos por razón de las entidades cuyas deudas se </a:t>
            </a:r>
            <a:r>
              <a:rPr lang="es-ES" sz="1600" dirty="0" err="1" smtClean="0">
                <a:latin typeface="Arial Unicode MS" pitchFamily="34" charset="-128"/>
                <a:ea typeface="Arial Unicode MS" pitchFamily="34" charset="-128"/>
                <a:cs typeface="Arial Unicode MS" pitchFamily="34" charset="-128"/>
              </a:rPr>
              <a:t>titulizan</a:t>
            </a:r>
            <a:r>
              <a:rPr lang="es-ES" sz="1600" dirty="0" smtClean="0">
                <a:latin typeface="Arial Unicode MS" pitchFamily="34" charset="-128"/>
                <a:ea typeface="Arial Unicode MS" pitchFamily="34" charset="-128"/>
                <a:cs typeface="Arial Unicode MS" pitchFamily="34" charset="-128"/>
              </a:rPr>
              <a:t> (o que garantizan las deudas titulizadas)</a:t>
            </a:r>
          </a:p>
          <a:p>
            <a:pPr marL="723900" algn="just">
              <a:spcBef>
                <a:spcPts val="1200"/>
              </a:spcBef>
            </a:pPr>
            <a:r>
              <a:rPr lang="es-ES" sz="1600" dirty="0" smtClean="0">
                <a:latin typeface="Arial Unicode MS" pitchFamily="34" charset="-128"/>
                <a:ea typeface="Arial Unicode MS" pitchFamily="34" charset="-128"/>
                <a:cs typeface="Arial Unicode MS" pitchFamily="34" charset="-128"/>
              </a:rPr>
              <a:t>Obligación de la aseguradora de informar al supervisor en caso de incumplimiento. Si el incumplimiento es material se impondrá una adición de capital. La adición deberá respetar los límites mínimos establecidos</a:t>
            </a:r>
          </a:p>
          <a:p>
            <a:pPr marL="177800" algn="just">
              <a:spcBef>
                <a:spcPts val="1200"/>
              </a:spcBef>
            </a:pPr>
            <a:r>
              <a:rPr lang="es-ES" sz="1600" dirty="0" smtClean="0">
                <a:latin typeface="Arial Unicode MS" pitchFamily="34" charset="-128"/>
                <a:ea typeface="Arial Unicode MS" pitchFamily="34" charset="-128"/>
                <a:cs typeface="Arial Unicode MS" pitchFamily="34" charset="-128"/>
              </a:rPr>
              <a:t>Requisitos cualitativos </a:t>
            </a:r>
            <a:r>
              <a:rPr lang="es-ES" sz="1600" b="1" dirty="0" smtClean="0">
                <a:latin typeface="Arial Unicode MS" pitchFamily="34" charset="-128"/>
                <a:ea typeface="Arial Unicode MS" pitchFamily="34" charset="-128"/>
                <a:cs typeface="Arial Unicode MS" pitchFamily="34" charset="-128"/>
              </a:rPr>
              <a:t>una vez efectuada </a:t>
            </a:r>
            <a:r>
              <a:rPr lang="es-ES" sz="1600" dirty="0" smtClean="0">
                <a:latin typeface="Arial Unicode MS" pitchFamily="34" charset="-128"/>
                <a:ea typeface="Arial Unicode MS" pitchFamily="34" charset="-128"/>
                <a:cs typeface="Arial Unicode MS" pitchFamily="34" charset="-128"/>
              </a:rPr>
              <a:t>la inversión</a:t>
            </a:r>
          </a:p>
          <a:p>
            <a:pPr marL="723900" algn="just">
              <a:spcBef>
                <a:spcPts val="1200"/>
              </a:spcBef>
            </a:pPr>
            <a:r>
              <a:rPr lang="es-ES" sz="1600" dirty="0" smtClean="0">
                <a:latin typeface="Arial Unicode MS" pitchFamily="34" charset="-128"/>
                <a:ea typeface="Arial Unicode MS" pitchFamily="34" charset="-128"/>
                <a:cs typeface="Arial Unicode MS" pitchFamily="34" charset="-128"/>
              </a:rPr>
              <a:t>Obligación de la aseguradora de informar al supervisor en caso de incumplimiento. </a:t>
            </a:r>
            <a:r>
              <a:rPr lang="es-ES" sz="1600" b="1" u="sng" dirty="0" smtClean="0">
                <a:solidFill>
                  <a:srgbClr val="000099"/>
                </a:solidFill>
                <a:latin typeface="Arial Unicode MS" pitchFamily="34" charset="-128"/>
                <a:ea typeface="Arial Unicode MS" pitchFamily="34" charset="-128"/>
                <a:cs typeface="Arial Unicode MS" pitchFamily="34" charset="-128"/>
              </a:rPr>
              <a:t>Posibilidad de adiciones de capital por deficiencias en la gestión y gobierno</a:t>
            </a:r>
          </a:p>
        </p:txBody>
      </p:sp>
      <p:sp>
        <p:nvSpPr>
          <p:cNvPr id="7" name="1 Título"/>
          <p:cNvSpPr txBox="1">
            <a:spLocks/>
          </p:cNvSpPr>
          <p:nvPr/>
        </p:nvSpPr>
        <p:spPr>
          <a:xfrm>
            <a:off x="1571605" y="142852"/>
            <a:ext cx="535784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1.d-ii.3. SCR. Riesgo de diferenciales. Titulizaciones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643042" y="4777568"/>
            <a:ext cx="4643470" cy="307777"/>
          </a:xfrm>
          <a:prstGeom prst="rect">
            <a:avLst/>
          </a:prstGeom>
          <a:solidFill>
            <a:srgbClr val="FFFF99"/>
          </a:solidFill>
          <a:ln>
            <a:solidFill>
              <a:schemeClr val="tx1"/>
            </a:solidFill>
            <a:prstDash val="dash"/>
          </a:ln>
        </p:spPr>
        <p:txBody>
          <a:bodyPr wrap="square">
            <a:spAutoFit/>
          </a:bodyPr>
          <a:lstStyle/>
          <a:p>
            <a:r>
              <a:rPr lang="es-ES" sz="1400" b="1" i="1" smtClean="0"/>
              <a:t>SCR</a:t>
            </a:r>
            <a:r>
              <a:rPr lang="es-ES" sz="1400" b="1" i="1" baseline="-25000" smtClean="0"/>
              <a:t>cd</a:t>
            </a:r>
            <a:r>
              <a:rPr lang="es-ES" sz="1400" b="1" smtClean="0"/>
              <a:t>  por razón de derivados de crédito</a:t>
            </a:r>
            <a:endParaRPr lang="es-ES" sz="1400" b="1" smtClean="0">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5" name="14 Flecha a la derecha con muesca"/>
          <p:cNvSpPr/>
          <p:nvPr/>
        </p:nvSpPr>
        <p:spPr>
          <a:xfrm rot="5400000">
            <a:off x="7864782" y="5007272"/>
            <a:ext cx="701109" cy="285751"/>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6" name="15 Flecha a la derecha con muesca"/>
          <p:cNvSpPr/>
          <p:nvPr/>
        </p:nvSpPr>
        <p:spPr>
          <a:xfrm rot="16200000">
            <a:off x="7887231" y="4471486"/>
            <a:ext cx="656213" cy="285752"/>
          </a:xfrm>
          <a:prstGeom prst="notched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9" name="18 CuadroTexto"/>
          <p:cNvSpPr txBox="1"/>
          <p:nvPr/>
        </p:nvSpPr>
        <p:spPr>
          <a:xfrm>
            <a:off x="6429388" y="4299527"/>
            <a:ext cx="1500198" cy="1169551"/>
          </a:xfrm>
          <a:prstGeom prst="rect">
            <a:avLst/>
          </a:prstGeom>
          <a:solidFill>
            <a:srgbClr val="FFFF99"/>
          </a:solidFill>
          <a:ln>
            <a:noFill/>
            <a:prstDash val="dash"/>
          </a:ln>
        </p:spPr>
        <p:txBody>
          <a:bodyPr wrap="square" rtlCol="0" anchor="ctr">
            <a:spAutoFit/>
          </a:bodyPr>
          <a:lstStyle/>
          <a:p>
            <a:pPr algn="ctr"/>
            <a:r>
              <a:rPr lang="es-ES" sz="1400" i="1" dirty="0" smtClean="0"/>
              <a:t>Estrés </a:t>
            </a:r>
          </a:p>
          <a:p>
            <a:pPr algn="ctr"/>
            <a:r>
              <a:rPr lang="es-ES" sz="1400" i="1" dirty="0" smtClean="0"/>
              <a:t>BI-direccional</a:t>
            </a:r>
          </a:p>
          <a:p>
            <a:pPr algn="ctr"/>
            <a:r>
              <a:rPr lang="es-ES" sz="1400" i="1" dirty="0" smtClean="0"/>
              <a:t>(aumento y descenso de diferenciales)</a:t>
            </a:r>
            <a:endParaRPr lang="es-ES" sz="1400" dirty="0" smtClean="0"/>
          </a:p>
        </p:txBody>
      </p:sp>
      <p:sp>
        <p:nvSpPr>
          <p:cNvPr id="20" name="19 CuadroTexto"/>
          <p:cNvSpPr txBox="1"/>
          <p:nvPr/>
        </p:nvSpPr>
        <p:spPr>
          <a:xfrm>
            <a:off x="2285984" y="5762170"/>
            <a:ext cx="6572296" cy="738664"/>
          </a:xfrm>
          <a:prstGeom prst="rect">
            <a:avLst/>
          </a:prstGeom>
          <a:noFill/>
          <a:ln>
            <a:noFill/>
            <a:prstDash val="dash"/>
          </a:ln>
        </p:spPr>
        <p:txBody>
          <a:bodyPr wrap="square" rtlCol="0" anchor="ctr">
            <a:spAutoFit/>
          </a:bodyPr>
          <a:lstStyle/>
          <a:p>
            <a:pPr algn="ctr"/>
            <a:r>
              <a:rPr lang="es-ES" sz="1400" i="1" dirty="0" smtClean="0">
                <a:latin typeface="Arial Unicode MS" pitchFamily="34" charset="-128"/>
                <a:ea typeface="Arial Unicode MS" pitchFamily="34" charset="-128"/>
                <a:cs typeface="Arial Unicode MS" pitchFamily="34" charset="-128"/>
              </a:rPr>
              <a:t>La comparación se efectuará teniendo en cuenta la capacidad de absorción de pérdidas de las provisiones técnicas (con referencia exclusivamente a este sub-módulo) en cada uno de los dos escenarios considerados </a:t>
            </a:r>
            <a:endParaRPr lang="es-ES" sz="1400" i="1" dirty="0">
              <a:latin typeface="Arial Unicode MS" pitchFamily="34" charset="-128"/>
              <a:ea typeface="Arial Unicode MS" pitchFamily="34" charset="-128"/>
              <a:cs typeface="Arial Unicode MS" pitchFamily="34" charset="-128"/>
            </a:endParaRPr>
          </a:p>
        </p:txBody>
      </p:sp>
      <p:cxnSp>
        <p:nvCxnSpPr>
          <p:cNvPr id="22" name="21 Conector recto de flecha"/>
          <p:cNvCxnSpPr/>
          <p:nvPr/>
        </p:nvCxnSpPr>
        <p:spPr>
          <a:xfrm rot="5400000">
            <a:off x="5071272" y="5429264"/>
            <a:ext cx="71517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786182" y="4000504"/>
            <a:ext cx="357190" cy="584775"/>
          </a:xfrm>
          <a:prstGeom prst="rect">
            <a:avLst/>
          </a:prstGeom>
          <a:noFill/>
        </p:spPr>
        <p:txBody>
          <a:bodyPr wrap="square" rtlCol="0">
            <a:spAutoFit/>
          </a:bodyPr>
          <a:lstStyle/>
          <a:p>
            <a:r>
              <a:rPr lang="en-GB" sz="3200" b="1" dirty="0" smtClean="0"/>
              <a:t>+</a:t>
            </a:r>
          </a:p>
        </p:txBody>
      </p:sp>
      <p:sp>
        <p:nvSpPr>
          <p:cNvPr id="24" name="23 Elipse"/>
          <p:cNvSpPr/>
          <p:nvPr/>
        </p:nvSpPr>
        <p:spPr>
          <a:xfrm>
            <a:off x="928662" y="4214818"/>
            <a:ext cx="8001024" cy="1357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27 CuadroTexto"/>
          <p:cNvSpPr txBox="1"/>
          <p:nvPr/>
        </p:nvSpPr>
        <p:spPr>
          <a:xfrm>
            <a:off x="1643042" y="3261840"/>
            <a:ext cx="4643470" cy="738664"/>
          </a:xfrm>
          <a:prstGeom prst="rect">
            <a:avLst/>
          </a:prstGeom>
          <a:solidFill>
            <a:srgbClr val="FFFF99"/>
          </a:solidFill>
          <a:ln>
            <a:solidFill>
              <a:schemeClr val="tx1"/>
            </a:solidFill>
            <a:prstDash val="dash"/>
          </a:ln>
        </p:spPr>
        <p:txBody>
          <a:bodyPr wrap="square" rtlCol="0" anchor="ctr">
            <a:spAutoFit/>
          </a:bodyPr>
          <a:lstStyle/>
          <a:p>
            <a:r>
              <a:rPr lang="es-ES" sz="1400" i="1" dirty="0" err="1" smtClean="0"/>
              <a:t>SCR</a:t>
            </a:r>
            <a:r>
              <a:rPr lang="es-ES" sz="1400" i="1" baseline="-25000" dirty="0" err="1" smtClean="0"/>
              <a:t>rpl</a:t>
            </a:r>
            <a:r>
              <a:rPr lang="es-ES" sz="1400" dirty="0" smtClean="0"/>
              <a:t>  por razón de la compra de activos representativos de titulizaciones negociadas y otros instrumentos financieros basados en titulizaciones;</a:t>
            </a:r>
          </a:p>
        </p:txBody>
      </p:sp>
      <p:sp>
        <p:nvSpPr>
          <p:cNvPr id="31" name="30 Flecha a la derecha con muesca"/>
          <p:cNvSpPr/>
          <p:nvPr/>
        </p:nvSpPr>
        <p:spPr>
          <a:xfrm rot="5400000">
            <a:off x="7822429" y="1773361"/>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2" name="31 Flecha a la derecha con muesca"/>
          <p:cNvSpPr/>
          <p:nvPr/>
        </p:nvSpPr>
        <p:spPr>
          <a:xfrm rot="5400000">
            <a:off x="7822429" y="3536157"/>
            <a:ext cx="785818" cy="28575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5" name="34 CuadroTexto"/>
          <p:cNvSpPr txBox="1"/>
          <p:nvPr/>
        </p:nvSpPr>
        <p:spPr>
          <a:xfrm>
            <a:off x="6429388" y="1497915"/>
            <a:ext cx="1500198" cy="954107"/>
          </a:xfrm>
          <a:prstGeom prst="rect">
            <a:avLst/>
          </a:prstGeom>
          <a:no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sp>
        <p:nvSpPr>
          <p:cNvPr id="36" name="35 CuadroTexto"/>
          <p:cNvSpPr txBox="1"/>
          <p:nvPr/>
        </p:nvSpPr>
        <p:spPr>
          <a:xfrm>
            <a:off x="6429388" y="3189273"/>
            <a:ext cx="1500198" cy="954107"/>
          </a:xfrm>
          <a:prstGeom prst="rect">
            <a:avLst/>
          </a:prstGeom>
          <a:solidFill>
            <a:srgbClr val="FFFF99"/>
          </a:solidFill>
          <a:ln>
            <a:noFill/>
            <a:prstDash val="dash"/>
          </a:ln>
        </p:spPr>
        <p:txBody>
          <a:bodyPr wrap="square" rtlCol="0" anchor="ctr">
            <a:spAutoFit/>
          </a:bodyPr>
          <a:lstStyle/>
          <a:p>
            <a:pPr algn="ctr"/>
            <a:r>
              <a:rPr lang="es-ES" sz="1400" i="1" dirty="0" smtClean="0"/>
              <a:t>Estrés unidireccional (aumento de diferenciales)</a:t>
            </a:r>
            <a:endParaRPr lang="es-ES" sz="1400" dirty="0" smtClean="0"/>
          </a:p>
        </p:txBody>
      </p:sp>
      <p:cxnSp>
        <p:nvCxnSpPr>
          <p:cNvPr id="39" name="38 Conector recto de flecha"/>
          <p:cNvCxnSpPr/>
          <p:nvPr/>
        </p:nvCxnSpPr>
        <p:spPr>
          <a:xfrm rot="5400000">
            <a:off x="5071272" y="5429264"/>
            <a:ext cx="71517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3786182" y="2701349"/>
            <a:ext cx="357190" cy="584775"/>
          </a:xfrm>
          <a:prstGeom prst="rect">
            <a:avLst/>
          </a:prstGeom>
          <a:noFill/>
        </p:spPr>
        <p:txBody>
          <a:bodyPr wrap="square" rtlCol="0">
            <a:spAutoFit/>
          </a:bodyPr>
          <a:lstStyle/>
          <a:p>
            <a:r>
              <a:rPr lang="en-GB" sz="3200" b="1" dirty="0" smtClean="0"/>
              <a:t>+</a:t>
            </a:r>
          </a:p>
        </p:txBody>
      </p:sp>
      <p:sp>
        <p:nvSpPr>
          <p:cNvPr id="41" name="40 CuadroTexto"/>
          <p:cNvSpPr txBox="1"/>
          <p:nvPr/>
        </p:nvSpPr>
        <p:spPr>
          <a:xfrm>
            <a:off x="3786182" y="4000504"/>
            <a:ext cx="357190" cy="584775"/>
          </a:xfrm>
          <a:prstGeom prst="rect">
            <a:avLst/>
          </a:prstGeom>
          <a:noFill/>
        </p:spPr>
        <p:txBody>
          <a:bodyPr wrap="square" rtlCol="0">
            <a:spAutoFit/>
          </a:bodyPr>
          <a:lstStyle/>
          <a:p>
            <a:r>
              <a:rPr lang="en-GB" sz="3200" b="1" dirty="0" smtClean="0"/>
              <a:t>+</a:t>
            </a:r>
          </a:p>
        </p:txBody>
      </p:sp>
      <p:sp>
        <p:nvSpPr>
          <p:cNvPr id="29" name="1 Título"/>
          <p:cNvSpPr txBox="1">
            <a:spLocks/>
          </p:cNvSpPr>
          <p:nvPr/>
        </p:nvSpPr>
        <p:spPr>
          <a:xfrm>
            <a:off x="1357290" y="142852"/>
            <a:ext cx="592935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 SCR. Riesgo de diferenciales (</a:t>
            </a:r>
            <a:r>
              <a:rPr kumimoji="0" lang="es-ES" sz="2400" b="1" i="1"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spread</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6" name="25 CuadroTexto"/>
          <p:cNvSpPr txBox="1"/>
          <p:nvPr/>
        </p:nvSpPr>
        <p:spPr>
          <a:xfrm>
            <a:off x="1500166" y="1357298"/>
            <a:ext cx="4786346" cy="1169551"/>
          </a:xfrm>
          <a:prstGeom prst="rect">
            <a:avLst/>
          </a:prstGeom>
          <a:noFill/>
          <a:ln>
            <a:solidFill>
              <a:schemeClr val="tx1"/>
            </a:solidFill>
            <a:prstDash val="dash"/>
          </a:ln>
        </p:spPr>
        <p:txBody>
          <a:bodyPr wrap="square" rtlCol="0" anchor="ctr">
            <a:spAutoFit/>
          </a:bodyPr>
          <a:lstStyle/>
          <a:p>
            <a:r>
              <a:rPr lang="es-ES" sz="1400" i="1" dirty="0" err="1" smtClean="0"/>
              <a:t>SCR</a:t>
            </a:r>
            <a:r>
              <a:rPr lang="es-ES" sz="1400" i="1" baseline="-25000" dirty="0" err="1" smtClean="0"/>
              <a:t>bonos</a:t>
            </a:r>
            <a:r>
              <a:rPr lang="es-ES" sz="1400" dirty="0" smtClean="0"/>
              <a:t> por  razón de la compra de bonos y préstamos (incluidos los préstamos hipotecarios salvo los  sujetos al módulo de contraparte </a:t>
            </a:r>
            <a:r>
              <a:rPr lang="es-ES" sz="1400" i="1" dirty="0" smtClean="0">
                <a:sym typeface="Wingdings" pitchFamily="2" charset="2"/>
              </a:rPr>
              <a:t></a:t>
            </a:r>
            <a:r>
              <a:rPr lang="es-ES" sz="1400" i="1" dirty="0" smtClean="0"/>
              <a:t> préstamos a particulares -venta minorista- cuya garantía es una vivienda residencial y que cumplen las condiciones fijadas al efecto)</a:t>
            </a:r>
            <a:r>
              <a:rPr lang="es-ES" sz="1400"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1214414" y="3214686"/>
            <a:ext cx="7286676" cy="307183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204" name="Rectangle 4"/>
          <p:cNvSpPr>
            <a:spLocks noChangeArrowheads="1"/>
          </p:cNvSpPr>
          <p:nvPr/>
        </p:nvSpPr>
        <p:spPr bwMode="auto">
          <a:xfrm>
            <a:off x="-357222" y="150017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9026" name="Rectangle 2"/>
          <p:cNvSpPr>
            <a:spLocks noChangeArrowheads="1"/>
          </p:cNvSpPr>
          <p:nvPr/>
        </p:nvSpPr>
        <p:spPr bwMode="auto">
          <a:xfrm>
            <a:off x="1214414" y="3286124"/>
            <a:ext cx="7215238"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1200"/>
              </a:spcBef>
              <a:spcAft>
                <a:spcPct val="0"/>
              </a:spcAft>
              <a:buClrTx/>
              <a:buSzTx/>
              <a:tabLst>
                <a:tab pos="900113" algn="l"/>
              </a:tabLst>
            </a:pPr>
            <a:r>
              <a:rPr kumimoji="0" lang="es-E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Resto de derivados de crédito</a:t>
            </a:r>
          </a:p>
          <a:p>
            <a:pPr lvl="0" algn="just">
              <a:spcBef>
                <a:spcPts val="1200"/>
              </a:spcBef>
              <a:tabLst>
                <a:tab pos="900113" algn="l"/>
              </a:tabLst>
            </a:pPr>
            <a:r>
              <a:rPr lang="es-ES" sz="1400" i="1" dirty="0" err="1" smtClean="0">
                <a:latin typeface="Arial Unicode MS" pitchFamily="34" charset="-128"/>
                <a:ea typeface="Arial Unicode MS" pitchFamily="34" charset="-128"/>
                <a:cs typeface="Arial Unicode MS" pitchFamily="34" charset="-128"/>
                <a:sym typeface="Wingdings" pitchFamily="2" charset="2"/>
              </a:rPr>
              <a:t>SCR</a:t>
            </a:r>
            <a:r>
              <a:rPr lang="es-ES" sz="1400" i="1" baseline="-25000" dirty="0" err="1" smtClean="0">
                <a:latin typeface="Arial Unicode MS" pitchFamily="34" charset="-128"/>
                <a:ea typeface="Arial Unicode MS" pitchFamily="34" charset="-128"/>
                <a:cs typeface="Arial Unicode MS" pitchFamily="34" charset="-128"/>
                <a:sym typeface="Wingdings" pitchFamily="2" charset="2"/>
              </a:rPr>
              <a:t>derivados_crédito</a:t>
            </a:r>
            <a:r>
              <a:rPr lang="es-ES" sz="1400" i="1" dirty="0" smtClean="0">
                <a:latin typeface="Arial Unicode MS" pitchFamily="34" charset="-128"/>
                <a:ea typeface="Arial Unicode MS" pitchFamily="34" charset="-128"/>
                <a:cs typeface="Arial Unicode MS" pitchFamily="34" charset="-128"/>
                <a:sym typeface="Wingdings" pitchFamily="2" charset="2"/>
              </a:rPr>
              <a:t>= </a:t>
            </a:r>
            <a:r>
              <a:rPr kumimoji="0" lang="es-E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Mayor </a:t>
            </a:r>
            <a:r>
              <a:rPr lang="es-ES" sz="1400" dirty="0" smtClean="0">
                <a:latin typeface="Arial Unicode MS" pitchFamily="34" charset="-128"/>
                <a:ea typeface="Arial Unicode MS" pitchFamily="34" charset="-128"/>
                <a:cs typeface="Arial Unicode MS" pitchFamily="34" charset="-128"/>
              </a:rPr>
              <a:t>reducción en los fondos propios resultante de los dos escenarios siguientes:</a:t>
            </a:r>
          </a:p>
          <a:p>
            <a:pPr marL="355600" marR="0" lvl="0" algn="just" defTabSz="914400" rtl="0" eaLnBrk="1" fontAlgn="base" latinLnBrk="0" hangingPunct="1">
              <a:lnSpc>
                <a:spcPct val="100000"/>
              </a:lnSpc>
              <a:spcBef>
                <a:spcPts val="1200"/>
              </a:spcBef>
              <a:spcAft>
                <a:spcPct val="0"/>
              </a:spcAft>
              <a:buClrTx/>
              <a:buSzTx/>
              <a:tabLst>
                <a:tab pos="900113" algn="l"/>
              </a:tabLst>
            </a:pPr>
            <a:r>
              <a:rPr lang="es-ES" sz="1400" dirty="0" smtClean="0">
                <a:latin typeface="Arial Unicode MS" pitchFamily="34" charset="-128"/>
                <a:ea typeface="Arial Unicode MS" pitchFamily="34" charset="-128"/>
                <a:cs typeface="Arial Unicode MS" pitchFamily="34" charset="-128"/>
              </a:rPr>
              <a:t>Incremento en términos absolutos del diferencial de crédito de los instrumentos subyacentes del derivado de crédito</a:t>
            </a:r>
          </a:p>
          <a:p>
            <a:pPr marL="0" marR="0" lvl="0" indent="0" algn="just" defTabSz="914400" rtl="0" eaLnBrk="1" fontAlgn="base" latinLnBrk="0" hangingPunct="1">
              <a:lnSpc>
                <a:spcPct val="100000"/>
              </a:lnSpc>
              <a:spcBef>
                <a:spcPts val="1200"/>
              </a:spcBef>
              <a:spcAft>
                <a:spcPct val="0"/>
              </a:spcAft>
              <a:buClrTx/>
              <a:buSzTx/>
              <a:tabLst>
                <a:tab pos="900113" algn="l"/>
              </a:tabLst>
            </a:pPr>
            <a:endParaRPr lang="es-ES" sz="1400" dirty="0" smtClean="0">
              <a:latin typeface="Arial Unicode MS" pitchFamily="34" charset="-128"/>
              <a:ea typeface="Arial Unicode MS" pitchFamily="34" charset="-128"/>
              <a:cs typeface="Arial Unicode MS" pitchFamily="34" charset="-128"/>
            </a:endParaRPr>
          </a:p>
        </p:txBody>
      </p:sp>
      <p:sp>
        <p:nvSpPr>
          <p:cNvPr id="129027" name="Rectangle 3"/>
          <p:cNvSpPr>
            <a:spLocks noChangeArrowheads="1"/>
          </p:cNvSpPr>
          <p:nvPr/>
        </p:nvSpPr>
        <p:spPr bwMode="auto">
          <a:xfrm>
            <a:off x="1214414" y="2117703"/>
            <a:ext cx="7286676" cy="954107"/>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539750" algn="l"/>
              </a:tabLst>
            </a:pPr>
            <a:r>
              <a:rPr kumimoji="0" lang="es-E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Derivados de crédito que forman parte</a:t>
            </a:r>
            <a:r>
              <a:rPr kumimoji="0" lang="es-ES" sz="14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de la política de mitigación de riesgos en la medida en que el subyacente del derivado de crédito coincida con </a:t>
            </a:r>
            <a:r>
              <a:rPr lang="es-ES" sz="1400" dirty="0" smtClean="0">
                <a:latin typeface="Arial Unicode MS" pitchFamily="34" charset="-128"/>
                <a:ea typeface="Arial Unicode MS" pitchFamily="34" charset="-128"/>
                <a:cs typeface="Arial Unicode MS" pitchFamily="34" charset="-128"/>
              </a:rPr>
              <a:t>la exposición del (re)asegurador o el riesgo de base sea inmaterial en cualquier escenario </a:t>
            </a:r>
            <a:r>
              <a:rPr lang="es-ES" sz="1400" dirty="0" smtClean="0">
                <a:latin typeface="Arial Unicode MS" pitchFamily="34" charset="-128"/>
                <a:ea typeface="Arial Unicode MS" pitchFamily="34" charset="-128"/>
                <a:cs typeface="Arial Unicode MS" pitchFamily="34" charset="-128"/>
                <a:sym typeface="Wingdings" pitchFamily="2" charset="2"/>
              </a:rPr>
              <a:t>  </a:t>
            </a:r>
            <a:r>
              <a:rPr lang="es-ES" sz="1400" i="1" dirty="0" err="1" smtClean="0">
                <a:latin typeface="Arial Unicode MS" pitchFamily="34" charset="-128"/>
                <a:ea typeface="Arial Unicode MS" pitchFamily="34" charset="-128"/>
                <a:cs typeface="Arial Unicode MS" pitchFamily="34" charset="-128"/>
                <a:sym typeface="Wingdings" pitchFamily="2" charset="2"/>
              </a:rPr>
              <a:t>SCR</a:t>
            </a:r>
            <a:r>
              <a:rPr lang="es-ES" sz="1400" i="1" baseline="-25000" dirty="0" err="1" smtClean="0">
                <a:latin typeface="Arial Unicode MS" pitchFamily="34" charset="-128"/>
                <a:ea typeface="Arial Unicode MS" pitchFamily="34" charset="-128"/>
                <a:cs typeface="Arial Unicode MS" pitchFamily="34" charset="-128"/>
                <a:sym typeface="Wingdings" pitchFamily="2" charset="2"/>
              </a:rPr>
              <a:t>derivados_crédito</a:t>
            </a:r>
            <a:r>
              <a:rPr lang="es-ES" sz="1400" i="1" dirty="0" smtClean="0">
                <a:latin typeface="Arial Unicode MS" pitchFamily="34" charset="-128"/>
                <a:ea typeface="Arial Unicode MS" pitchFamily="34" charset="-128"/>
                <a:cs typeface="Arial Unicode MS" pitchFamily="34" charset="-128"/>
                <a:sym typeface="Wingdings" pitchFamily="2" charset="2"/>
              </a:rPr>
              <a:t>=0</a:t>
            </a:r>
            <a:endParaRPr kumimoji="0" lang="es-ES" sz="1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p:txBody>
      </p:sp>
      <p:sp>
        <p:nvSpPr>
          <p:cNvPr id="11" name="1 Título"/>
          <p:cNvSpPr txBox="1">
            <a:spLocks/>
          </p:cNvSpPr>
          <p:nvPr/>
        </p:nvSpPr>
        <p:spPr>
          <a:xfrm>
            <a:off x="1500167" y="142852"/>
            <a:ext cx="5500725"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1.d-iii. SCR. Riesgo de diferenciales. Derivados crédito</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5" name="Rectangle 2"/>
          <p:cNvSpPr>
            <a:spLocks noChangeArrowheads="1"/>
          </p:cNvSpPr>
          <p:nvPr/>
        </p:nvSpPr>
        <p:spPr bwMode="auto">
          <a:xfrm>
            <a:off x="1285852" y="5763300"/>
            <a:ext cx="72152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lvl="0" algn="just"/>
            <a:r>
              <a:rPr kumimoji="0" lang="es-E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Descenso</a:t>
            </a:r>
            <a:r>
              <a:rPr kumimoji="0" lang="es-ES" sz="14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de un 75 por ciento en términos relativos </a:t>
            </a:r>
            <a:r>
              <a:rPr lang="es-ES" sz="1400" dirty="0" smtClean="0">
                <a:latin typeface="Arial Unicode MS" pitchFamily="34" charset="-128"/>
                <a:ea typeface="Arial Unicode MS" pitchFamily="34" charset="-128"/>
                <a:cs typeface="Arial Unicode MS" pitchFamily="34" charset="-128"/>
              </a:rPr>
              <a:t>del diferencial de crédito de los instrumentos subyacentes del derivado de crédito </a:t>
            </a:r>
          </a:p>
        </p:txBody>
      </p:sp>
      <p:sp>
        <p:nvSpPr>
          <p:cNvPr id="16" name="15 Rectángulo"/>
          <p:cNvSpPr/>
          <p:nvPr/>
        </p:nvSpPr>
        <p:spPr>
          <a:xfrm>
            <a:off x="1785934" y="5335801"/>
            <a:ext cx="5000644" cy="307777"/>
          </a:xfrm>
          <a:prstGeom prst="rect">
            <a:avLst/>
          </a:prstGeom>
        </p:spPr>
        <p:txBody>
          <a:bodyPr wrap="square">
            <a:spAutoFit/>
          </a:bodyPr>
          <a:lstStyle/>
          <a:p>
            <a:pPr lvl="0" algn="just">
              <a:tabLst>
                <a:tab pos="539750" algn="l"/>
              </a:tabLst>
            </a:pPr>
            <a:r>
              <a:rPr lang="es-ES" sz="1400" i="1" dirty="0" smtClean="0">
                <a:latin typeface="Arial Unicode MS" pitchFamily="34" charset="-128"/>
                <a:ea typeface="Arial Unicode MS" pitchFamily="34" charset="-128"/>
                <a:cs typeface="Arial Unicode MS" pitchFamily="34" charset="-128"/>
              </a:rPr>
              <a:t>Sin calificación por ECAI: 500 puntos básicos</a:t>
            </a:r>
          </a:p>
        </p:txBody>
      </p:sp>
      <p:graphicFrame>
        <p:nvGraphicFramePr>
          <p:cNvPr id="17" name="16 Tabla"/>
          <p:cNvGraphicFramePr>
            <a:graphicFrameLocks noGrp="1"/>
          </p:cNvGraphicFramePr>
          <p:nvPr/>
        </p:nvGraphicFramePr>
        <p:xfrm>
          <a:off x="1738314" y="4859668"/>
          <a:ext cx="6762776" cy="426720"/>
        </p:xfrm>
        <a:graphic>
          <a:graphicData uri="http://schemas.openxmlformats.org/drawingml/2006/table">
            <a:tbl>
              <a:tblPr/>
              <a:tblGrid>
                <a:gridCol w="1285884"/>
                <a:gridCol w="714380"/>
                <a:gridCol w="714380"/>
                <a:gridCol w="714380"/>
                <a:gridCol w="797711"/>
                <a:gridCol w="845347"/>
                <a:gridCol w="845347"/>
                <a:gridCol w="845347"/>
              </a:tblGrid>
              <a:tr h="190500">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calidad</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0</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1</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2</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3</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4</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5</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6</a:t>
                      </a:r>
                    </a:p>
                  </a:txBody>
                  <a:tcPr marL="0" marR="0" marT="0" marB="0" anchor="b">
                    <a:lnL>
                      <a:noFill/>
                    </a:lnL>
                    <a:lnR>
                      <a:noFill/>
                    </a:lnR>
                    <a:lnT>
                      <a:noFill/>
                    </a:lnT>
                    <a:lnB>
                      <a:noFill/>
                    </a:lnB>
                  </a:tcPr>
                </a:tc>
              </a:tr>
              <a:tr h="190500">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incremento</a:t>
                      </a:r>
                    </a:p>
                  </a:txBody>
                  <a:tcPr marL="0" marR="0" marT="0" marB="0" anchor="b">
                    <a:lnL>
                      <a:noFill/>
                    </a:lnL>
                    <a:lnR>
                      <a:noFill/>
                    </a:lnR>
                    <a:lnT>
                      <a:noFill/>
                    </a:lnT>
                    <a:lnB>
                      <a:noFill/>
                    </a:lnB>
                  </a:tcPr>
                </a:tc>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130 </a:t>
                      </a:r>
                      <a:r>
                        <a:rPr lang="es-ES" sz="1400" b="0" i="1" u="none" strike="noStrike" dirty="0" err="1">
                          <a:solidFill>
                            <a:srgbClr val="000000"/>
                          </a:solidFill>
                          <a:latin typeface="Arial Unicode MS" pitchFamily="34" charset="-128"/>
                          <a:ea typeface="Arial Unicode MS" pitchFamily="34" charset="-128"/>
                          <a:cs typeface="Arial Unicode MS" pitchFamily="34" charset="-128"/>
                        </a:rPr>
                        <a:t>bp</a:t>
                      </a:r>
                      <a:endParaRPr lang="es-ES" sz="1400" b="0" i="1" u="none" strike="noStrike" dirty="0">
                        <a:solidFill>
                          <a:srgbClr val="000000"/>
                        </a:solidFill>
                        <a:latin typeface="Arial Unicode MS" pitchFamily="34" charset="-128"/>
                        <a:ea typeface="Arial Unicode MS" pitchFamily="34" charset="-128"/>
                        <a:cs typeface="Arial Unicode MS" pitchFamily="34" charset="-128"/>
                      </a:endParaRPr>
                    </a:p>
                  </a:txBody>
                  <a:tcPr marL="0" marR="0" marT="0" marB="0" anchor="b">
                    <a:lnL>
                      <a:noFill/>
                    </a:lnL>
                    <a:lnR>
                      <a:noFill/>
                    </a:lnR>
                    <a:lnT>
                      <a:noFill/>
                    </a:lnT>
                    <a:lnB>
                      <a:noFill/>
                    </a:lnB>
                  </a:tcPr>
                </a:tc>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150bp</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260bp</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450bp</a:t>
                      </a:r>
                    </a:p>
                  </a:txBody>
                  <a:tcPr marL="0" marR="0" marT="0" marB="0" anchor="b">
                    <a:lnL>
                      <a:noFill/>
                    </a:lnL>
                    <a:lnR>
                      <a:noFill/>
                    </a:lnR>
                    <a:lnT>
                      <a:noFill/>
                    </a:lnT>
                    <a:lnB>
                      <a:noFill/>
                    </a:lnB>
                  </a:tcPr>
                </a:tc>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840bp</a:t>
                      </a:r>
                    </a:p>
                  </a:txBody>
                  <a:tcPr marL="0" marR="0" marT="0" marB="0" anchor="b">
                    <a:lnL>
                      <a:noFill/>
                    </a:lnL>
                    <a:lnR>
                      <a:noFill/>
                    </a:lnR>
                    <a:lnT>
                      <a:noFill/>
                    </a:lnT>
                    <a:lnB>
                      <a:noFill/>
                    </a:lnB>
                  </a:tcPr>
                </a:tc>
                <a:tc>
                  <a:txBody>
                    <a:bodyPr/>
                    <a:lstStyle/>
                    <a:p>
                      <a:pPr algn="ctr" fontAlgn="b"/>
                      <a:r>
                        <a:rPr lang="es-ES" sz="1400" b="0" i="1" u="none" strike="noStrike">
                          <a:solidFill>
                            <a:srgbClr val="000000"/>
                          </a:solidFill>
                          <a:latin typeface="Arial Unicode MS" pitchFamily="34" charset="-128"/>
                          <a:ea typeface="Arial Unicode MS" pitchFamily="34" charset="-128"/>
                          <a:cs typeface="Arial Unicode MS" pitchFamily="34" charset="-128"/>
                        </a:rPr>
                        <a:t>1620bp</a:t>
                      </a:r>
                    </a:p>
                  </a:txBody>
                  <a:tcPr marL="0" marR="0" marT="0" marB="0" anchor="b">
                    <a:lnL>
                      <a:noFill/>
                    </a:lnL>
                    <a:lnR>
                      <a:noFill/>
                    </a:lnR>
                    <a:lnT>
                      <a:noFill/>
                    </a:lnT>
                    <a:lnB>
                      <a:noFill/>
                    </a:lnB>
                  </a:tcPr>
                </a:tc>
                <a:tc>
                  <a:txBody>
                    <a:bodyPr/>
                    <a:lstStyle/>
                    <a:p>
                      <a:pPr algn="ctr" fontAlgn="b"/>
                      <a:r>
                        <a:rPr lang="es-ES" sz="1400" b="0" i="1" u="none" strike="noStrike" dirty="0">
                          <a:solidFill>
                            <a:srgbClr val="000000"/>
                          </a:solidFill>
                          <a:latin typeface="Arial Unicode MS" pitchFamily="34" charset="-128"/>
                          <a:ea typeface="Arial Unicode MS" pitchFamily="34" charset="-128"/>
                          <a:cs typeface="Arial Unicode MS" pitchFamily="34" charset="-128"/>
                        </a:rPr>
                        <a:t>1620bp</a:t>
                      </a:r>
                    </a:p>
                  </a:txBody>
                  <a:tcPr marL="0" marR="0" marT="0" marB="0" anchor="b">
                    <a:lnL>
                      <a:noFill/>
                    </a:lnL>
                    <a:lnR>
                      <a:noFill/>
                    </a:lnR>
                    <a:lnT>
                      <a:noFill/>
                    </a:lnT>
                    <a:lnB>
                      <a:noFill/>
                    </a:lnB>
                  </a:tcPr>
                </a:tc>
              </a:tr>
            </a:tbl>
          </a:graphicData>
        </a:graphic>
      </p:graphicFrame>
      <p:sp>
        <p:nvSpPr>
          <p:cNvPr id="19" name="18 Abrir llave"/>
          <p:cNvSpPr/>
          <p:nvPr/>
        </p:nvSpPr>
        <p:spPr>
          <a:xfrm>
            <a:off x="928662" y="1357298"/>
            <a:ext cx="214314" cy="242889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Abrir llave"/>
          <p:cNvSpPr/>
          <p:nvPr/>
        </p:nvSpPr>
        <p:spPr>
          <a:xfrm>
            <a:off x="1357290" y="4357694"/>
            <a:ext cx="214314" cy="157163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Rectangle 3"/>
          <p:cNvSpPr>
            <a:spLocks noChangeArrowheads="1"/>
          </p:cNvSpPr>
          <p:nvPr/>
        </p:nvSpPr>
        <p:spPr bwMode="auto">
          <a:xfrm>
            <a:off x="1214414" y="1214422"/>
            <a:ext cx="7286676" cy="738664"/>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539750" algn="l"/>
              </a:tabLst>
            </a:pPr>
            <a:r>
              <a:rPr kumimoji="0" lang="es-E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Derivados de crédito cuyo</a:t>
            </a:r>
            <a:r>
              <a:rPr kumimoji="0" lang="es-ES" sz="1400" b="0"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subyacente sean  exposiciones al BCE, gobiernos </a:t>
            </a:r>
            <a:r>
              <a:rPr lang="es-ES" sz="1400" dirty="0" err="1" smtClean="0">
                <a:latin typeface="Arial Unicode MS" pitchFamily="34" charset="-128"/>
                <a:ea typeface="Arial Unicode MS" pitchFamily="34" charset="-128"/>
                <a:cs typeface="Arial Unicode MS" pitchFamily="34" charset="-128"/>
              </a:rPr>
              <a:t>centralesy</a:t>
            </a:r>
            <a:r>
              <a:rPr lang="es-ES" sz="1400" dirty="0" smtClean="0">
                <a:latin typeface="Arial Unicode MS" pitchFamily="34" charset="-128"/>
                <a:ea typeface="Arial Unicode MS" pitchFamily="34" charset="-128"/>
                <a:cs typeface="Arial Unicode MS" pitchFamily="34" charset="-128"/>
              </a:rPr>
              <a:t> bancos centrales, bancos de desarrollo multilateral y  determinadas organizaciones internacionales  </a:t>
            </a:r>
            <a:r>
              <a:rPr lang="es-ES" sz="1400" dirty="0" smtClean="0">
                <a:latin typeface="Arial Unicode MS" pitchFamily="34" charset="-128"/>
                <a:ea typeface="Arial Unicode MS" pitchFamily="34" charset="-128"/>
                <a:cs typeface="Arial Unicode MS" pitchFamily="34" charset="-128"/>
                <a:sym typeface="Wingdings" pitchFamily="2" charset="2"/>
              </a:rPr>
              <a:t>  </a:t>
            </a:r>
            <a:r>
              <a:rPr lang="es-ES" sz="1400" i="1" dirty="0" err="1" smtClean="0">
                <a:latin typeface="Arial Unicode MS" pitchFamily="34" charset="-128"/>
                <a:ea typeface="Arial Unicode MS" pitchFamily="34" charset="-128"/>
                <a:cs typeface="Arial Unicode MS" pitchFamily="34" charset="-128"/>
                <a:sym typeface="Wingdings" pitchFamily="2" charset="2"/>
              </a:rPr>
              <a:t>SCR</a:t>
            </a:r>
            <a:r>
              <a:rPr lang="es-ES" sz="1400" i="1" baseline="-25000" dirty="0" err="1" smtClean="0">
                <a:latin typeface="Arial Unicode MS" pitchFamily="34" charset="-128"/>
                <a:ea typeface="Arial Unicode MS" pitchFamily="34" charset="-128"/>
                <a:cs typeface="Arial Unicode MS" pitchFamily="34" charset="-128"/>
                <a:sym typeface="Wingdings" pitchFamily="2" charset="2"/>
              </a:rPr>
              <a:t>derivados_crédito</a:t>
            </a:r>
            <a:r>
              <a:rPr lang="es-ES" sz="1400" i="1" dirty="0" smtClean="0">
                <a:latin typeface="Arial Unicode MS" pitchFamily="34" charset="-128"/>
                <a:ea typeface="Arial Unicode MS" pitchFamily="34" charset="-128"/>
                <a:cs typeface="Arial Unicode MS" pitchFamily="34" charset="-128"/>
                <a:sym typeface="Wingdings" pitchFamily="2" charset="2"/>
              </a:rPr>
              <a:t>=0  </a:t>
            </a:r>
            <a:endParaRPr kumimoji="0" lang="es-ES" sz="1400" b="0" i="1"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29027"/>
                                        </p:tgtEl>
                                        <p:attrNameLst>
                                          <p:attrName>style.visibility</p:attrName>
                                        </p:attrNameLst>
                                      </p:cBhvr>
                                      <p:to>
                                        <p:strVal val="visible"/>
                                      </p:to>
                                    </p:set>
                                    <p:animEffect transition="in" filter="wheel(2)">
                                      <p:cBhvr>
                                        <p:cTn id="12" dur="1000"/>
                                        <p:tgtEl>
                                          <p:spTgt spid="1290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9026"/>
                                        </p:tgtEl>
                                        <p:attrNameLst>
                                          <p:attrName>style.visibility</p:attrName>
                                        </p:attrNameLst>
                                      </p:cBhvr>
                                      <p:to>
                                        <p:strVal val="visible"/>
                                      </p:to>
                                    </p:set>
                                    <p:animEffect transition="in" filter="wipe(up)">
                                      <p:cBhvr>
                                        <p:cTn id="20" dur="1000"/>
                                        <p:tgtEl>
                                          <p:spTgt spid="12902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9026" grpId="0"/>
      <p:bldP spid="129027" grpId="0" animBg="1"/>
      <p:bldP spid="15" grpId="0"/>
      <p:bldP spid="16" grpId="0"/>
      <p:bldP spid="20"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7290" y="3071810"/>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142976" y="1142984"/>
            <a:ext cx="7643837"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 </a:t>
            </a:r>
          </a:p>
          <a:p>
            <a:pPr marL="0" indent="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 </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57222" y="150017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 name="1 Título"/>
          <p:cNvSpPr txBox="1">
            <a:spLocks/>
          </p:cNvSpPr>
          <p:nvPr/>
        </p:nvSpPr>
        <p:spPr>
          <a:xfrm>
            <a:off x="1785918" y="142852"/>
            <a:ext cx="5072098"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1.e. SCR. Riesgo de inmuebles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2" name="Rectangle 3"/>
          <p:cNvSpPr>
            <a:spLocks noChangeArrowheads="1"/>
          </p:cNvSpPr>
          <p:nvPr/>
        </p:nvSpPr>
        <p:spPr bwMode="auto">
          <a:xfrm>
            <a:off x="1071538" y="1357298"/>
            <a:ext cx="7429552" cy="815608"/>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spcBef>
                <a:spcPts val="600"/>
              </a:spcBef>
              <a:tabLst>
                <a:tab pos="539750" algn="l"/>
              </a:tabLst>
            </a:pPr>
            <a:r>
              <a:rPr lang="es-ES" sz="1400" dirty="0" smtClean="0">
                <a:latin typeface="Arial Unicode MS" pitchFamily="34" charset="-128"/>
                <a:ea typeface="Arial Unicode MS" pitchFamily="34" charset="-128"/>
                <a:cs typeface="Arial Unicode MS" pitchFamily="34" charset="-128"/>
              </a:rPr>
              <a:t>Reducción en los fondos propios resultante de un descenso del 25 por ciento en el valor de mercado de los inmuebles.</a:t>
            </a:r>
          </a:p>
          <a:p>
            <a:pPr lvl="0" algn="just" eaLnBrk="0" hangingPunct="0">
              <a:spcBef>
                <a:spcPts val="600"/>
              </a:spcBef>
              <a:tabLst>
                <a:tab pos="539750" algn="l"/>
              </a:tabLst>
            </a:pPr>
            <a:r>
              <a:rPr kumimoji="0" lang="es-ES" sz="1400" b="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¿Tratamiento de las filiales inmobiliarias?</a:t>
            </a:r>
          </a:p>
        </p:txBody>
      </p:sp>
      <p:sp>
        <p:nvSpPr>
          <p:cNvPr id="14" name="19 Rectángulo"/>
          <p:cNvSpPr>
            <a:spLocks noChangeArrowheads="1"/>
          </p:cNvSpPr>
          <p:nvPr/>
        </p:nvSpPr>
        <p:spPr bwMode="auto">
          <a:xfrm>
            <a:off x="1071561" y="2399078"/>
            <a:ext cx="7429500" cy="600164"/>
          </a:xfrm>
          <a:prstGeom prst="rect">
            <a:avLst/>
          </a:prstGeom>
          <a:solidFill>
            <a:srgbClr val="FEF6DE"/>
          </a:solidFill>
          <a:ln w="9525">
            <a:solidFill>
              <a:schemeClr val="tx1"/>
            </a:solidFill>
            <a:miter lim="800000"/>
            <a:headEnd/>
            <a:tailEnd/>
          </a:ln>
        </p:spPr>
        <p:txBody>
          <a:bodyPr>
            <a:spAutoFit/>
          </a:bodyPr>
          <a:lstStyle/>
          <a:p>
            <a:r>
              <a:rPr lang="es-ES" sz="1400" dirty="0" smtClean="0"/>
              <a:t>Definición del enfoque del riesgo subyacente = </a:t>
            </a:r>
            <a:r>
              <a:rPr lang="en-GB" sz="1400" i="1" dirty="0" smtClean="0"/>
              <a:t>look-through approach</a:t>
            </a:r>
            <a:r>
              <a:rPr lang="es-ES" sz="1400" dirty="0" smtClean="0"/>
              <a:t>:</a:t>
            </a:r>
          </a:p>
          <a:p>
            <a:pPr algn="ctr">
              <a:spcBef>
                <a:spcPts val="600"/>
              </a:spcBef>
              <a:spcAft>
                <a:spcPts val="600"/>
              </a:spcAft>
            </a:pPr>
            <a:r>
              <a:rPr lang="es-ES" sz="1400" i="1" dirty="0" smtClean="0">
                <a:solidFill>
                  <a:srgbClr val="C00000"/>
                </a:solidFill>
              </a:rPr>
              <a:t>El SCR se calculará con referencia a cada uno de los activos subyacentes en una inversión</a:t>
            </a:r>
            <a:r>
              <a:rPr lang="es-ES" sz="1400" dirty="0" smtClean="0"/>
              <a:t>.</a:t>
            </a:r>
            <a:endParaRPr lang="es-ES" sz="1400" dirty="0">
              <a:latin typeface="Arial Unicode MS" pitchFamily="34" charset="-128"/>
              <a:ea typeface="Arial Unicode MS" pitchFamily="34" charset="-128"/>
              <a:cs typeface="Arial Unicode MS" pitchFamily="34" charset="-128"/>
            </a:endParaRPr>
          </a:p>
        </p:txBody>
      </p:sp>
      <p:sp>
        <p:nvSpPr>
          <p:cNvPr id="21" name="20 Rectángulo"/>
          <p:cNvSpPr/>
          <p:nvPr/>
        </p:nvSpPr>
        <p:spPr>
          <a:xfrm>
            <a:off x="2214546" y="3264099"/>
            <a:ext cx="1269899" cy="307777"/>
          </a:xfrm>
          <a:prstGeom prst="rect">
            <a:avLst/>
          </a:prstGeom>
          <a:ln>
            <a:solidFill>
              <a:schemeClr val="accent4">
                <a:lumMod val="75000"/>
              </a:schemeClr>
            </a:solidFill>
          </a:ln>
        </p:spPr>
        <p:txBody>
          <a:bodyPr wrap="none">
            <a:spAutoFit/>
          </a:bodyPr>
          <a:lstStyle/>
          <a:p>
            <a:pPr algn="ctr">
              <a:defRPr/>
            </a:pPr>
            <a:r>
              <a:rPr lang="es-ES" sz="1400" b="1" dirty="0" smtClean="0">
                <a:solidFill>
                  <a:schemeClr val="accent4">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 aplica a ...</a:t>
            </a:r>
            <a:endParaRPr lang="es-ES" sz="1400" b="1" dirty="0">
              <a:solidFill>
                <a:schemeClr val="accent4">
                  <a:lumMod val="75000"/>
                </a:schemeClr>
              </a:solidFill>
              <a:effectLst>
                <a:outerShdw blurRad="38100" dist="38100" dir="2700000" algn="tl">
                  <a:srgbClr val="000000">
                    <a:alpha val="43137"/>
                  </a:srgbClr>
                </a:outerShdw>
              </a:effectLst>
            </a:endParaRPr>
          </a:p>
        </p:txBody>
      </p:sp>
      <p:sp>
        <p:nvSpPr>
          <p:cNvPr id="23" name="22 Rectángulo"/>
          <p:cNvSpPr/>
          <p:nvPr/>
        </p:nvSpPr>
        <p:spPr>
          <a:xfrm>
            <a:off x="785786" y="3658277"/>
            <a:ext cx="4429152" cy="2554545"/>
          </a:xfrm>
          <a:prstGeom prst="rect">
            <a:avLst/>
          </a:prstGeom>
          <a:solidFill>
            <a:schemeClr val="accent4">
              <a:lumMod val="40000"/>
              <a:lumOff val="60000"/>
            </a:schemeClr>
          </a:solidFill>
        </p:spPr>
        <p:txBody>
          <a:bodyPr wrap="square">
            <a:spAutoFit/>
          </a:bodyPr>
          <a:lstStyle/>
          <a:p>
            <a:pPr algn="just">
              <a:spcBef>
                <a:spcPts val="1200"/>
              </a:spcBef>
              <a:defRPr/>
            </a:pPr>
            <a:r>
              <a:rPr lang="es-ES" sz="1400" dirty="0" smtClean="0"/>
              <a:t>Las inversiones en vehículos colectivos y demás inversiones empaquetadas como fondos.</a:t>
            </a:r>
            <a:endParaRPr lang="es-ES" sz="1400" dirty="0"/>
          </a:p>
          <a:p>
            <a:pPr algn="just">
              <a:spcBef>
                <a:spcPts val="1200"/>
              </a:spcBef>
              <a:defRPr/>
            </a:pPr>
            <a:r>
              <a:rPr lang="es-ES" sz="1400" dirty="0" smtClean="0"/>
              <a:t>Cualquier exposición indirecta a riesgos de mercado no excluidos de la aplicación de este principio (</a:t>
            </a:r>
            <a:r>
              <a:rPr lang="es-ES" sz="1400" i="1" dirty="0" smtClean="0"/>
              <a:t>p.e. SPV inmunización</a:t>
            </a:r>
            <a:r>
              <a:rPr lang="es-ES" sz="1400" dirty="0" smtClean="0"/>
              <a:t>) </a:t>
            </a:r>
          </a:p>
          <a:p>
            <a:pPr algn="just">
              <a:spcBef>
                <a:spcPts val="1200"/>
              </a:spcBef>
              <a:defRPr/>
            </a:pPr>
            <a:r>
              <a:rPr lang="es-ES" sz="1400" dirty="0" smtClean="0"/>
              <a:t>Exposiciones indirectas materiales a riesgos de suscripción y contraparte, bajo la condición de que se hayan dictado medidas de nivel 3 vinculantes (ITS) determinando los métodos, hipótesis y parámetros estándar necesarios para cuantificar dichos riesgos.</a:t>
            </a:r>
            <a:endParaRPr lang="es-ES" sz="1400" dirty="0"/>
          </a:p>
        </p:txBody>
      </p:sp>
      <p:sp>
        <p:nvSpPr>
          <p:cNvPr id="24" name="23 Rectángulo"/>
          <p:cNvSpPr/>
          <p:nvPr/>
        </p:nvSpPr>
        <p:spPr>
          <a:xfrm>
            <a:off x="5429250" y="3658277"/>
            <a:ext cx="3500438" cy="2616101"/>
          </a:xfrm>
          <a:prstGeom prst="rect">
            <a:avLst/>
          </a:prstGeom>
          <a:solidFill>
            <a:schemeClr val="accent5">
              <a:lumMod val="40000"/>
              <a:lumOff val="60000"/>
            </a:schemeClr>
          </a:solidFill>
        </p:spPr>
        <p:txBody>
          <a:bodyPr>
            <a:spAutoFit/>
          </a:bodyPr>
          <a:lstStyle/>
          <a:p>
            <a:pPr>
              <a:spcBef>
                <a:spcPts val="1200"/>
              </a:spcBef>
              <a:defRPr/>
            </a:pPr>
            <a:r>
              <a:rPr lang="es-ES" sz="1400" dirty="0" smtClean="0"/>
              <a:t>NO se aplicará a las exposiciones indirectas materiales a riesgos de suscripción y contraparte, en tanto en cuanto NO se dicten medidas de nivel 3 vinculantes (ITS) determinando los métodos, hipótesis y parámetros estándar necesarios para cuantificar dichos riesgos</a:t>
            </a:r>
            <a:endParaRPr lang="es-ES" sz="1400" dirty="0"/>
          </a:p>
          <a:p>
            <a:pPr>
              <a:spcBef>
                <a:spcPts val="1200"/>
              </a:spcBef>
              <a:defRPr/>
            </a:pPr>
            <a:r>
              <a:rPr lang="es-ES" sz="1400" dirty="0" smtClean="0"/>
              <a:t>NO se aplicará a las filiales y entidades participadas tal como se definen en el Artículo 212(1)(b) y 212(2) de la directiva 2009/138/EC.</a:t>
            </a:r>
            <a:endParaRPr lang="es-ES" sz="1400" dirty="0"/>
          </a:p>
        </p:txBody>
      </p:sp>
      <p:sp>
        <p:nvSpPr>
          <p:cNvPr id="25" name="24 Rectángulo"/>
          <p:cNvSpPr/>
          <p:nvPr/>
        </p:nvSpPr>
        <p:spPr>
          <a:xfrm>
            <a:off x="6228271" y="3264099"/>
            <a:ext cx="1558439" cy="307777"/>
          </a:xfrm>
          <a:prstGeom prst="rect">
            <a:avLst/>
          </a:prstGeom>
          <a:ln>
            <a:solidFill>
              <a:schemeClr val="accent4">
                <a:lumMod val="75000"/>
              </a:schemeClr>
            </a:solidFill>
          </a:ln>
        </p:spPr>
        <p:txBody>
          <a:bodyPr wrap="none">
            <a:spAutoFit/>
          </a:bodyPr>
          <a:lstStyle/>
          <a:p>
            <a:pPr algn="ctr">
              <a:defRPr/>
            </a:pPr>
            <a:r>
              <a:rPr lang="es-ES" sz="1400" b="1" dirty="0" smtClean="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se aplica a ...</a:t>
            </a:r>
            <a:endParaRPr lang="es-ES" sz="1400" b="1" dirty="0">
              <a:solidFill>
                <a:srgbClr val="C00000"/>
              </a:solidFill>
              <a:effectLst>
                <a:outerShdw blurRad="38100" dist="38100" dir="2700000" algn="tl">
                  <a:srgbClr val="000000">
                    <a:alpha val="43137"/>
                  </a:srgbClr>
                </a:outerShdw>
              </a:effectLst>
            </a:endParaRPr>
          </a:p>
        </p:txBody>
      </p:sp>
      <p:sp>
        <p:nvSpPr>
          <p:cNvPr id="13" name="12 Elipse"/>
          <p:cNvSpPr/>
          <p:nvPr/>
        </p:nvSpPr>
        <p:spPr>
          <a:xfrm>
            <a:off x="5286380" y="5286388"/>
            <a:ext cx="3714744" cy="1000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strVal val="#ppt_w*0.70"/>
                                          </p:val>
                                        </p:tav>
                                        <p:tav tm="100000">
                                          <p:val>
                                            <p:strVal val="#ppt_w"/>
                                          </p:val>
                                        </p:tav>
                                      </p:tavLst>
                                    </p:anim>
                                    <p:anim calcmode="lin" valueType="num">
                                      <p:cBhvr>
                                        <p:cTn id="17" dur="1000" fill="hold"/>
                                        <p:tgtEl>
                                          <p:spTgt spid="23"/>
                                        </p:tgtEl>
                                        <p:attrNameLst>
                                          <p:attrName>ppt_h</p:attrName>
                                        </p:attrNameLst>
                                      </p:cBhvr>
                                      <p:tavLst>
                                        <p:tav tm="0">
                                          <p:val>
                                            <p:strVal val="#ppt_h"/>
                                          </p:val>
                                        </p:tav>
                                        <p:tav tm="100000">
                                          <p:val>
                                            <p:strVal val="#ppt_h"/>
                                          </p:val>
                                        </p:tav>
                                      </p:tavLst>
                                    </p:anim>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par>
                          <p:cTn id="24" fill="hold">
                            <p:stCondLst>
                              <p:cond delay="500"/>
                            </p:stCondLst>
                            <p:childTnLst>
                              <p:par>
                                <p:cTn id="25" presetID="55"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0.70"/>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P spid="24" grpId="0" animBg="1"/>
      <p:bldP spid="25"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3429000"/>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928662" y="1142984"/>
            <a:ext cx="7858151"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Elipse"/>
          <p:cNvSpPr/>
          <p:nvPr/>
        </p:nvSpPr>
        <p:spPr>
          <a:xfrm>
            <a:off x="7286644" y="3071810"/>
            <a:ext cx="1571636" cy="642942"/>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57" name="1 Título"/>
          <p:cNvSpPr txBox="1">
            <a:spLocks/>
          </p:cNvSpPr>
          <p:nvPr/>
        </p:nvSpPr>
        <p:spPr>
          <a:xfrm>
            <a:off x="1857357" y="142852"/>
            <a:ext cx="4500593"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1.b-i.  Inversiones a deducir de los fondos propios básicos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8" name="57 Rectángulo"/>
          <p:cNvSpPr/>
          <p:nvPr/>
        </p:nvSpPr>
        <p:spPr>
          <a:xfrm>
            <a:off x="4857752" y="4786322"/>
            <a:ext cx="3857652" cy="2031325"/>
          </a:xfrm>
          <a:prstGeom prst="rect">
            <a:avLst/>
          </a:prstGeom>
          <a:ln>
            <a:solidFill>
              <a:schemeClr val="tx1"/>
            </a:solidFill>
            <a:prstDash val="dash"/>
          </a:ln>
        </p:spPr>
        <p:txBody>
          <a:bodyPr wrap="square">
            <a:spAutoFit/>
          </a:bodyPr>
          <a:lstStyle/>
          <a:p>
            <a:pPr algn="just"/>
            <a:r>
              <a:rPr lang="es-ES" sz="1400" b="1" u="sng" dirty="0" smtClean="0">
                <a:latin typeface="Arial Unicode MS" pitchFamily="34" charset="-128"/>
                <a:ea typeface="Arial Unicode MS" pitchFamily="34" charset="-128"/>
                <a:cs typeface="Arial Unicode MS" pitchFamily="34" charset="-128"/>
              </a:rPr>
              <a:t>Deducción parcial con referencia al acumulado en todas las entidades</a:t>
            </a:r>
          </a:p>
          <a:p>
            <a:pPr algn="just"/>
            <a:r>
              <a:rPr lang="es-ES" sz="1400" dirty="0" smtClean="0">
                <a:latin typeface="Arial Unicode MS" pitchFamily="34" charset="-128"/>
                <a:ea typeface="Arial Unicode MS" pitchFamily="34" charset="-128"/>
                <a:cs typeface="Arial Unicode MS" pitchFamily="34" charset="-128"/>
              </a:rPr>
              <a:t>Exceso de </a:t>
            </a:r>
            <a:r>
              <a:rPr lang="es-ES" sz="1400" b="1" dirty="0" smtClean="0">
                <a:solidFill>
                  <a:srgbClr val="C00000"/>
                </a:solidFill>
                <a:latin typeface="Arial Unicode MS" pitchFamily="34" charset="-128"/>
                <a:ea typeface="Arial Unicode MS" pitchFamily="34" charset="-128"/>
                <a:cs typeface="Arial Unicode MS" pitchFamily="34" charset="-128"/>
              </a:rPr>
              <a:t>todas </a:t>
            </a:r>
            <a:r>
              <a:rPr lang="es-ES" sz="1400" dirty="0" smtClean="0">
                <a:latin typeface="Arial Unicode MS" pitchFamily="34" charset="-128"/>
                <a:ea typeface="Arial Unicode MS" pitchFamily="34" charset="-128"/>
                <a:cs typeface="Arial Unicode MS" pitchFamily="34" charset="-128"/>
              </a:rPr>
              <a:t>las participaciones en entidades de crédito o sociedades de inversión (lógicamente sin computar las deducidas totalmente) en relación con el 10% de [ capital desembolsado /fondo mutual desembolsado + la reserva de reconciliación + </a:t>
            </a:r>
            <a:r>
              <a:rPr lang="es-ES" sz="1400" i="1" dirty="0" smtClean="0">
                <a:latin typeface="Arial Unicode MS" pitchFamily="34" charset="-128"/>
                <a:ea typeface="Arial Unicode MS" pitchFamily="34" charset="-128"/>
                <a:cs typeface="Arial Unicode MS" pitchFamily="34" charset="-128"/>
              </a:rPr>
              <a:t>surplus </a:t>
            </a:r>
            <a:r>
              <a:rPr lang="es-ES" sz="1400" i="1" dirty="0" err="1" smtClean="0">
                <a:latin typeface="Arial Unicode MS" pitchFamily="34" charset="-128"/>
                <a:ea typeface="Arial Unicode MS" pitchFamily="34" charset="-128"/>
                <a:cs typeface="Arial Unicode MS" pitchFamily="34" charset="-128"/>
              </a:rPr>
              <a:t>funds</a:t>
            </a:r>
            <a:r>
              <a:rPr lang="es-ES" sz="1400" i="1" dirty="0" smtClean="0">
                <a:latin typeface="Arial Unicode MS" pitchFamily="34" charset="-128"/>
                <a:ea typeface="Arial Unicode MS" pitchFamily="34" charset="-128"/>
                <a:cs typeface="Arial Unicode MS" pitchFamily="34" charset="-128"/>
              </a:rPr>
              <a:t> </a:t>
            </a:r>
            <a:r>
              <a:rPr lang="es-ES" sz="1400" dirty="0" smtClean="0">
                <a:latin typeface="Arial Unicode MS" pitchFamily="34" charset="-128"/>
                <a:ea typeface="Arial Unicode MS" pitchFamily="34" charset="-128"/>
                <a:cs typeface="Arial Unicode MS" pitchFamily="34" charset="-128"/>
              </a:rPr>
              <a:t>– si existen ].</a:t>
            </a:r>
          </a:p>
        </p:txBody>
      </p:sp>
      <p:sp>
        <p:nvSpPr>
          <p:cNvPr id="59" name="58 CuadroTexto"/>
          <p:cNvSpPr txBox="1"/>
          <p:nvPr/>
        </p:nvSpPr>
        <p:spPr>
          <a:xfrm>
            <a:off x="1928794" y="1714488"/>
            <a:ext cx="2857520" cy="584775"/>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Entidades de crédito y sociedades de inversión</a:t>
            </a:r>
            <a:endParaRPr lang="es-ES" sz="1600" dirty="0">
              <a:latin typeface="Arial Unicode MS" pitchFamily="34" charset="-128"/>
              <a:ea typeface="Arial Unicode MS" pitchFamily="34" charset="-128"/>
              <a:cs typeface="Arial Unicode MS" pitchFamily="34" charset="-128"/>
            </a:endParaRPr>
          </a:p>
        </p:txBody>
      </p:sp>
      <p:sp>
        <p:nvSpPr>
          <p:cNvPr id="60" name="59 CuadroTexto"/>
          <p:cNvSpPr txBox="1"/>
          <p:nvPr/>
        </p:nvSpPr>
        <p:spPr>
          <a:xfrm>
            <a:off x="5857884" y="1727759"/>
            <a:ext cx="2714644" cy="584775"/>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Participaciones en otras entidades</a:t>
            </a:r>
            <a:endParaRPr lang="es-ES" sz="1600" dirty="0">
              <a:latin typeface="Arial Unicode MS" pitchFamily="34" charset="-128"/>
              <a:ea typeface="Arial Unicode MS" pitchFamily="34" charset="-128"/>
              <a:cs typeface="Arial Unicode MS" pitchFamily="34" charset="-128"/>
            </a:endParaRPr>
          </a:p>
        </p:txBody>
      </p:sp>
      <p:sp>
        <p:nvSpPr>
          <p:cNvPr id="61" name="60 Rectángulo"/>
          <p:cNvSpPr/>
          <p:nvPr/>
        </p:nvSpPr>
        <p:spPr>
          <a:xfrm>
            <a:off x="3929058" y="2786058"/>
            <a:ext cx="2428892" cy="1169551"/>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ESTRATÉGICAS </a:t>
            </a:r>
            <a:r>
              <a:rPr lang="es-ES" sz="1400" i="1" dirty="0" smtClean="0">
                <a:latin typeface="Arial Unicode MS" pitchFamily="34" charset="-128"/>
                <a:ea typeface="Arial Unicode MS" pitchFamily="34" charset="-128"/>
                <a:cs typeface="Arial Unicode MS" pitchFamily="34" charset="-128"/>
              </a:rPr>
              <a:t>(según se definen en el </a:t>
            </a: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152 ER4) </a:t>
            </a:r>
          </a:p>
          <a:p>
            <a:pPr algn="ctr"/>
            <a:r>
              <a:rPr lang="es-ES" sz="1400" dirty="0" smtClean="0">
                <a:latin typeface="Arial Unicode MS" pitchFamily="34" charset="-128"/>
                <a:ea typeface="Arial Unicode MS" pitchFamily="34" charset="-128"/>
                <a:cs typeface="Arial Unicode MS" pitchFamily="34" charset="-128"/>
              </a:rPr>
              <a:t>SÍ integradas en el cálculo de la solvencia de grupo mediante consolidación</a:t>
            </a:r>
            <a:endParaRPr lang="es-ES" sz="1400" dirty="0">
              <a:latin typeface="Arial Unicode MS" pitchFamily="34" charset="-128"/>
              <a:ea typeface="Arial Unicode MS" pitchFamily="34" charset="-128"/>
              <a:cs typeface="Arial Unicode MS" pitchFamily="34" charset="-128"/>
            </a:endParaRPr>
          </a:p>
        </p:txBody>
      </p:sp>
      <p:sp>
        <p:nvSpPr>
          <p:cNvPr id="62" name="61 Rectángulo"/>
          <p:cNvSpPr/>
          <p:nvPr/>
        </p:nvSpPr>
        <p:spPr>
          <a:xfrm>
            <a:off x="1000100" y="4105825"/>
            <a:ext cx="3714776" cy="1323439"/>
          </a:xfrm>
          <a:prstGeom prst="rect">
            <a:avLst/>
          </a:prstGeom>
          <a:ln>
            <a:solidFill>
              <a:schemeClr val="tx1"/>
            </a:solidFill>
            <a:prstDash val="dash"/>
          </a:ln>
        </p:spPr>
        <p:txBody>
          <a:bodyPr wrap="square">
            <a:spAutoFit/>
          </a:bodyPr>
          <a:lstStyle/>
          <a:p>
            <a:pPr>
              <a:spcBef>
                <a:spcPts val="600"/>
              </a:spcBef>
            </a:pPr>
            <a:r>
              <a:rPr lang="es-ES" sz="1400" b="1" u="sng" dirty="0" smtClean="0">
                <a:latin typeface="Arial Unicode MS" pitchFamily="34" charset="-128"/>
                <a:ea typeface="Arial Unicode MS" pitchFamily="34" charset="-128"/>
                <a:cs typeface="Arial Unicode MS" pitchFamily="34" charset="-128"/>
              </a:rPr>
              <a:t>Deducción total referida a una sola entidad </a:t>
            </a:r>
          </a:p>
          <a:p>
            <a:pPr>
              <a:spcBef>
                <a:spcPts val="600"/>
              </a:spcBef>
            </a:pPr>
            <a:r>
              <a:rPr lang="es-ES" sz="1400" dirty="0" smtClean="0">
                <a:latin typeface="Arial Unicode MS" pitchFamily="34" charset="-128"/>
                <a:ea typeface="Arial Unicode MS" pitchFamily="34" charset="-128"/>
                <a:cs typeface="Arial Unicode MS" pitchFamily="34" charset="-128"/>
              </a:rPr>
              <a:t>Participaciones que excedan el 10% de </a:t>
            </a:r>
          </a:p>
          <a:p>
            <a:pPr>
              <a:spcBef>
                <a:spcPts val="600"/>
              </a:spcBef>
            </a:pPr>
            <a:r>
              <a:rPr lang="es-ES" sz="1400" dirty="0" smtClean="0">
                <a:latin typeface="Arial Unicode MS" pitchFamily="34" charset="-128"/>
                <a:ea typeface="Arial Unicode MS" pitchFamily="34" charset="-128"/>
                <a:cs typeface="Arial Unicode MS" pitchFamily="34" charset="-128"/>
              </a:rPr>
              <a:t>[ capital desembolsado /fondo mutual desembolsado + la reserva de reconciliación + </a:t>
            </a:r>
            <a:r>
              <a:rPr lang="es-ES" sz="1400" i="1" dirty="0" smtClean="0">
                <a:latin typeface="Arial Unicode MS" pitchFamily="34" charset="-128"/>
                <a:ea typeface="Arial Unicode MS" pitchFamily="34" charset="-128"/>
                <a:cs typeface="Arial Unicode MS" pitchFamily="34" charset="-128"/>
              </a:rPr>
              <a:t>surplus </a:t>
            </a:r>
            <a:r>
              <a:rPr lang="es-ES" sz="1400" i="1" dirty="0" err="1" smtClean="0">
                <a:latin typeface="Arial Unicode MS" pitchFamily="34" charset="-128"/>
                <a:ea typeface="Arial Unicode MS" pitchFamily="34" charset="-128"/>
                <a:cs typeface="Arial Unicode MS" pitchFamily="34" charset="-128"/>
              </a:rPr>
              <a:t>funds</a:t>
            </a:r>
            <a:r>
              <a:rPr lang="es-ES" sz="1400" i="1" dirty="0" smtClean="0">
                <a:latin typeface="Arial Unicode MS" pitchFamily="34" charset="-128"/>
                <a:ea typeface="Arial Unicode MS" pitchFamily="34" charset="-128"/>
                <a:cs typeface="Arial Unicode MS" pitchFamily="34" charset="-128"/>
              </a:rPr>
              <a:t> - </a:t>
            </a:r>
            <a:r>
              <a:rPr lang="es-ES" sz="1400" dirty="0" smtClean="0">
                <a:latin typeface="Arial Unicode MS" pitchFamily="34" charset="-128"/>
                <a:ea typeface="Arial Unicode MS" pitchFamily="34" charset="-128"/>
                <a:cs typeface="Arial Unicode MS" pitchFamily="34" charset="-128"/>
              </a:rPr>
              <a:t>si existen ]. </a:t>
            </a:r>
          </a:p>
        </p:txBody>
      </p:sp>
      <p:sp>
        <p:nvSpPr>
          <p:cNvPr id="63" name="62 Rectángulo"/>
          <p:cNvSpPr/>
          <p:nvPr/>
        </p:nvSpPr>
        <p:spPr>
          <a:xfrm>
            <a:off x="1285852" y="1142984"/>
            <a:ext cx="7643866" cy="338554"/>
          </a:xfrm>
          <a:prstGeom prst="rect">
            <a:avLst/>
          </a:prstGeom>
          <a:ln>
            <a:solidFill>
              <a:schemeClr val="tx1"/>
            </a:solidFill>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Participaciones (filiales + entidades participadas) </a:t>
            </a:r>
            <a:r>
              <a:rPr lang="es-ES" sz="1400" i="1" dirty="0" smtClean="0">
                <a:latin typeface="Arial Unicode MS" pitchFamily="34" charset="-128"/>
                <a:ea typeface="Arial Unicode MS" pitchFamily="34" charset="-128"/>
                <a:cs typeface="Arial Unicode MS" pitchFamily="34" charset="-128"/>
              </a:rPr>
              <a:t>(artículo 92(2) directiva 2009/138/EC)</a:t>
            </a:r>
            <a:endParaRPr lang="es-ES" sz="1400" i="1" dirty="0">
              <a:latin typeface="Arial Unicode MS" pitchFamily="34" charset="-128"/>
              <a:ea typeface="Arial Unicode MS" pitchFamily="34" charset="-128"/>
              <a:cs typeface="Arial Unicode MS" pitchFamily="34" charset="-128"/>
            </a:endParaRPr>
          </a:p>
        </p:txBody>
      </p:sp>
      <p:sp>
        <p:nvSpPr>
          <p:cNvPr id="64" name="63 Rectángulo"/>
          <p:cNvSpPr/>
          <p:nvPr/>
        </p:nvSpPr>
        <p:spPr>
          <a:xfrm>
            <a:off x="1142976" y="2760645"/>
            <a:ext cx="2428892" cy="954107"/>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NO estratégicas o</a:t>
            </a:r>
          </a:p>
          <a:p>
            <a:pPr algn="ctr"/>
            <a:r>
              <a:rPr lang="es-ES" sz="1400" dirty="0" smtClean="0">
                <a:latin typeface="Arial Unicode MS" pitchFamily="34" charset="-128"/>
                <a:ea typeface="Arial Unicode MS" pitchFamily="34" charset="-128"/>
                <a:cs typeface="Arial Unicode MS" pitchFamily="34" charset="-128"/>
              </a:rPr>
              <a:t>NO integradas en el cálculo de la solvencia de grupo mediante consolidación</a:t>
            </a:r>
            <a:endParaRPr lang="es-ES" sz="1400" dirty="0">
              <a:latin typeface="Arial Unicode MS" pitchFamily="34" charset="-128"/>
              <a:ea typeface="Arial Unicode MS" pitchFamily="34" charset="-128"/>
              <a:cs typeface="Arial Unicode MS" pitchFamily="34" charset="-128"/>
            </a:endParaRPr>
          </a:p>
        </p:txBody>
      </p:sp>
      <p:sp>
        <p:nvSpPr>
          <p:cNvPr id="65" name="64 CuadroTexto"/>
          <p:cNvSpPr txBox="1"/>
          <p:nvPr/>
        </p:nvSpPr>
        <p:spPr>
          <a:xfrm>
            <a:off x="7358082" y="3071810"/>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mercado</a:t>
            </a:r>
            <a:endParaRPr lang="es-ES" sz="1600" dirty="0">
              <a:latin typeface="Arial Unicode MS" pitchFamily="34" charset="-128"/>
              <a:ea typeface="Arial Unicode MS" pitchFamily="34" charset="-128"/>
              <a:cs typeface="Arial Unicode MS" pitchFamily="34" charset="-128"/>
            </a:endParaRPr>
          </a:p>
        </p:txBody>
      </p:sp>
      <p:sp>
        <p:nvSpPr>
          <p:cNvPr id="66" name="65 Flecha a la derecha con muesca"/>
          <p:cNvSpPr/>
          <p:nvPr/>
        </p:nvSpPr>
        <p:spPr>
          <a:xfrm rot="5400000">
            <a:off x="7822429" y="2678901"/>
            <a:ext cx="428628" cy="214314"/>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67" name="66 Flecha a la derecha con muesca"/>
          <p:cNvSpPr/>
          <p:nvPr/>
        </p:nvSpPr>
        <p:spPr>
          <a:xfrm>
            <a:off x="6500826" y="3286124"/>
            <a:ext cx="642942" cy="214314"/>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68" name="67 Flecha a la derecha con muesca"/>
          <p:cNvSpPr/>
          <p:nvPr/>
        </p:nvSpPr>
        <p:spPr>
          <a:xfrm rot="17809945">
            <a:off x="6950658" y="4117082"/>
            <a:ext cx="1021929" cy="195473"/>
          </a:xfrm>
          <a:prstGeom prst="notch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latin typeface="Arial Unicode MS" pitchFamily="34" charset="-128"/>
              <a:ea typeface="Arial Unicode MS" pitchFamily="34" charset="-128"/>
              <a:cs typeface="Arial Unicode MS" pitchFamily="34" charset="-128"/>
            </a:endParaRPr>
          </a:p>
        </p:txBody>
      </p:sp>
      <p:sp>
        <p:nvSpPr>
          <p:cNvPr id="69" name="68 Rectángulo"/>
          <p:cNvSpPr/>
          <p:nvPr/>
        </p:nvSpPr>
        <p:spPr>
          <a:xfrm>
            <a:off x="6643702" y="3929066"/>
            <a:ext cx="2428892" cy="523220"/>
          </a:xfrm>
          <a:prstGeom prst="rect">
            <a:avLst/>
          </a:prstGeom>
        </p:spPr>
        <p:txBody>
          <a:bodyPr wrap="square">
            <a:spAutoFit/>
          </a:bodyPr>
          <a:lstStyle/>
          <a:p>
            <a:pPr algn="ctr"/>
            <a:r>
              <a:rPr lang="es-ES" sz="1400" i="1" dirty="0" smtClean="0">
                <a:solidFill>
                  <a:srgbClr val="C00000"/>
                </a:solidFill>
                <a:latin typeface="Arial Unicode MS" pitchFamily="34" charset="-128"/>
                <a:ea typeface="Arial Unicode MS" pitchFamily="34" charset="-128"/>
                <a:cs typeface="Arial Unicode MS" pitchFamily="34" charset="-128"/>
              </a:rPr>
              <a:t>Sólo por la parte NO deducida de fondos propios</a:t>
            </a:r>
            <a:endParaRPr lang="es-ES" sz="1400" i="1" dirty="0">
              <a:solidFill>
                <a:srgbClr val="C00000"/>
              </a:solidFill>
              <a:latin typeface="Arial Unicode MS" pitchFamily="34" charset="-128"/>
              <a:ea typeface="Arial Unicode MS" pitchFamily="34" charset="-128"/>
              <a:cs typeface="Arial Unicode MS" pitchFamily="34" charset="-128"/>
            </a:endParaRPr>
          </a:p>
        </p:txBody>
      </p:sp>
      <p:sp>
        <p:nvSpPr>
          <p:cNvPr id="70" name="69 Rectángulo"/>
          <p:cNvSpPr/>
          <p:nvPr/>
        </p:nvSpPr>
        <p:spPr>
          <a:xfrm>
            <a:off x="6143636" y="2548590"/>
            <a:ext cx="1785950" cy="523220"/>
          </a:xfrm>
          <a:prstGeom prst="rect">
            <a:avLst/>
          </a:prstGeom>
        </p:spPr>
        <p:txBody>
          <a:bodyPr wrap="square">
            <a:spAutoFit/>
          </a:bodyPr>
          <a:lstStyle/>
          <a:p>
            <a:pPr algn="ctr"/>
            <a:r>
              <a:rPr lang="es-ES" sz="1400" i="1" smtClean="0">
                <a:solidFill>
                  <a:srgbClr val="C00000"/>
                </a:solidFill>
                <a:latin typeface="Arial Unicode MS" pitchFamily="34" charset="-128"/>
                <a:ea typeface="Arial Unicode MS" pitchFamily="34" charset="-128"/>
                <a:cs typeface="Arial Unicode MS" pitchFamily="34" charset="-128"/>
              </a:rPr>
              <a:t>NO se deducen de fondos propios</a:t>
            </a:r>
            <a:endParaRPr lang="es-ES" sz="1400" i="1">
              <a:solidFill>
                <a:srgbClr val="C00000"/>
              </a:solidFill>
              <a:latin typeface="Arial Unicode MS" pitchFamily="34" charset="-128"/>
              <a:ea typeface="Arial Unicode MS" pitchFamily="34" charset="-128"/>
              <a:cs typeface="Arial Unicode MS" pitchFamily="34" charset="-128"/>
            </a:endParaRPr>
          </a:p>
        </p:txBody>
      </p:sp>
      <p:cxnSp>
        <p:nvCxnSpPr>
          <p:cNvPr id="71" name="70 Conector recto de flecha"/>
          <p:cNvCxnSpPr/>
          <p:nvPr/>
        </p:nvCxnSpPr>
        <p:spPr>
          <a:xfrm rot="5400000">
            <a:off x="2465373" y="253523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a:off x="4251323" y="253523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1929588" y="3928272"/>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a:off x="3359142" y="3714752"/>
            <a:ext cx="2855932" cy="1071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76 Rectángulo"/>
          <p:cNvSpPr/>
          <p:nvPr/>
        </p:nvSpPr>
        <p:spPr>
          <a:xfrm>
            <a:off x="1071538" y="5546727"/>
            <a:ext cx="3571900" cy="954107"/>
          </a:xfrm>
          <a:prstGeom prst="rect">
            <a:avLst/>
          </a:prstGeom>
        </p:spPr>
        <p:txBody>
          <a:bodyPr wrap="square">
            <a:spAutoFit/>
          </a:bodyPr>
          <a:lstStyle/>
          <a:p>
            <a:pPr algn="ctr">
              <a:spcBef>
                <a:spcPts val="600"/>
              </a:spcBef>
            </a:pPr>
            <a:r>
              <a:rPr lang="es-ES" sz="1400" dirty="0" smtClean="0">
                <a:latin typeface="Arial Unicode MS" pitchFamily="34" charset="-128"/>
                <a:ea typeface="Arial Unicode MS" pitchFamily="34" charset="-128"/>
                <a:cs typeface="Arial Unicode MS" pitchFamily="34" charset="-128"/>
              </a:rPr>
              <a:t>La deducción se computará en el nivel (</a:t>
            </a:r>
            <a:r>
              <a:rPr lang="es-ES" sz="1400" i="1" dirty="0" err="1" smtClean="0">
                <a:latin typeface="Arial Unicode MS" pitchFamily="34" charset="-128"/>
                <a:ea typeface="Arial Unicode MS" pitchFamily="34" charset="-128"/>
                <a:cs typeface="Arial Unicode MS" pitchFamily="34" charset="-128"/>
              </a:rPr>
              <a:t>tier</a:t>
            </a:r>
            <a:r>
              <a:rPr lang="es-ES" sz="1400" dirty="0" smtClean="0">
                <a:latin typeface="Arial Unicode MS" pitchFamily="34" charset="-128"/>
                <a:ea typeface="Arial Unicode MS" pitchFamily="34" charset="-128"/>
                <a:cs typeface="Arial Unicode MS" pitchFamily="34" charset="-128"/>
              </a:rPr>
              <a:t>) en el que la participación incrementó los fondos propios de la entidad participada</a:t>
            </a:r>
          </a:p>
        </p:txBody>
      </p:sp>
      <p:cxnSp>
        <p:nvCxnSpPr>
          <p:cNvPr id="78" name="77 Conector recto de flecha"/>
          <p:cNvCxnSpPr/>
          <p:nvPr/>
        </p:nvCxnSpPr>
        <p:spPr>
          <a:xfrm rot="16200000" flipH="1">
            <a:off x="2678893" y="5536420"/>
            <a:ext cx="21431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p:nvPr/>
        </p:nvCxnSpPr>
        <p:spPr>
          <a:xfrm rot="10800000">
            <a:off x="4429126" y="6072206"/>
            <a:ext cx="4286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1.f.1.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7" name="Rectangle 3"/>
          <p:cNvSpPr>
            <a:spLocks noChangeArrowheads="1"/>
          </p:cNvSpPr>
          <p:nvPr/>
        </p:nvSpPr>
        <p:spPr bwMode="auto">
          <a:xfrm>
            <a:off x="1000100" y="1428736"/>
            <a:ext cx="3286148" cy="1400383"/>
          </a:xfrm>
          <a:prstGeom prst="rect">
            <a:avLst/>
          </a:prstGeom>
          <a:solidFill>
            <a:schemeClr val="accent4">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spcBef>
                <a:spcPts val="600"/>
              </a:spcBef>
              <a:tabLst>
                <a:tab pos="539750" algn="l"/>
              </a:tabLst>
            </a:pPr>
            <a:r>
              <a:rPr lang="es-ES" sz="1600" b="1" u="sng" dirty="0" smtClean="0">
                <a:solidFill>
                  <a:srgbClr val="C00000"/>
                </a:solidFill>
                <a:latin typeface="Arial Unicode MS" pitchFamily="34" charset="-128"/>
                <a:ea typeface="Arial Unicode MS" pitchFamily="34" charset="-128"/>
                <a:cs typeface="Arial Unicode MS" pitchFamily="34" charset="-128"/>
              </a:rPr>
              <a:t>Sub-módulo tipo 1</a:t>
            </a:r>
          </a:p>
          <a:p>
            <a:pPr lvl="0" algn="just" eaLnBrk="0" hangingPunct="0">
              <a:spcBef>
                <a:spcPts val="600"/>
              </a:spcBef>
              <a:tabLst>
                <a:tab pos="539750" algn="l"/>
              </a:tabLst>
            </a:pPr>
            <a:r>
              <a:rPr lang="es-ES" sz="1600" dirty="0" smtClean="0">
                <a:latin typeface="Arial Unicode MS" pitchFamily="34" charset="-128"/>
                <a:ea typeface="Arial Unicode MS" pitchFamily="34" charset="-128"/>
                <a:cs typeface="Arial Unicode MS" pitchFamily="34" charset="-128"/>
              </a:rPr>
              <a:t>Inversiones en capital tipo 1: Listadas en mercados regulados de países miembros del EEE o de la OCDE</a:t>
            </a:r>
          </a:p>
        </p:txBody>
      </p:sp>
      <p:sp>
        <p:nvSpPr>
          <p:cNvPr id="108" name="19 Rectángulo"/>
          <p:cNvSpPr>
            <a:spLocks noChangeArrowheads="1"/>
          </p:cNvSpPr>
          <p:nvPr/>
        </p:nvSpPr>
        <p:spPr bwMode="auto">
          <a:xfrm>
            <a:off x="4500562" y="1458526"/>
            <a:ext cx="4143404" cy="4555093"/>
          </a:xfrm>
          <a:prstGeom prst="rect">
            <a:avLst/>
          </a:prstGeom>
          <a:solidFill>
            <a:srgbClr val="FEF6DE"/>
          </a:solidFill>
          <a:ln w="9525">
            <a:solidFill>
              <a:schemeClr val="tx1"/>
            </a:solidFill>
            <a:miter lim="800000"/>
            <a:headEnd/>
            <a:tailEnd/>
          </a:ln>
        </p:spPr>
        <p:txBody>
          <a:bodyPr wrap="square">
            <a:spAutoFit/>
          </a:bodyPr>
          <a:lstStyle/>
          <a:p>
            <a:pPr>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Sub-módulo tipo 2</a:t>
            </a:r>
          </a:p>
          <a:p>
            <a:pPr>
              <a:spcBef>
                <a:spcPts val="1200"/>
              </a:spcBef>
            </a:pPr>
            <a:r>
              <a:rPr lang="es-ES" sz="1600" dirty="0" smtClean="0">
                <a:latin typeface="Arial Unicode MS" pitchFamily="34" charset="-128"/>
                <a:ea typeface="Arial Unicode MS" pitchFamily="34" charset="-128"/>
                <a:cs typeface="Arial Unicode MS" pitchFamily="34" charset="-128"/>
              </a:rPr>
              <a:t>Listadas en mercados regulados de países no miembros del EEE o de la OCDE</a:t>
            </a:r>
          </a:p>
          <a:p>
            <a:pPr>
              <a:spcBef>
                <a:spcPts val="1200"/>
              </a:spcBef>
            </a:pPr>
            <a:r>
              <a:rPr lang="es-ES" sz="1600" dirty="0" smtClean="0">
                <a:latin typeface="Arial Unicode MS" pitchFamily="34" charset="-128"/>
                <a:ea typeface="Arial Unicode MS" pitchFamily="34" charset="-128"/>
                <a:cs typeface="Arial Unicode MS" pitchFamily="34" charset="-128"/>
              </a:rPr>
              <a:t>No listadas en mercados regulados</a:t>
            </a:r>
          </a:p>
          <a:p>
            <a:pPr>
              <a:spcBef>
                <a:spcPts val="1200"/>
              </a:spcBef>
            </a:pPr>
            <a:r>
              <a:rPr lang="es-ES" sz="1600" i="1" dirty="0" err="1" smtClean="0">
                <a:latin typeface="Arial Unicode MS" pitchFamily="34" charset="-128"/>
                <a:ea typeface="Arial Unicode MS" pitchFamily="34" charset="-128"/>
                <a:cs typeface="Arial Unicode MS" pitchFamily="34" charset="-128"/>
              </a:rPr>
              <a:t>Private</a:t>
            </a:r>
            <a:r>
              <a:rPr lang="es-ES" sz="1600" i="1" dirty="0" smtClean="0">
                <a:latin typeface="Arial Unicode MS" pitchFamily="34" charset="-128"/>
                <a:ea typeface="Arial Unicode MS" pitchFamily="34" charset="-128"/>
                <a:cs typeface="Arial Unicode MS" pitchFamily="34" charset="-128"/>
              </a:rPr>
              <a:t> </a:t>
            </a:r>
            <a:r>
              <a:rPr lang="es-ES" sz="1600" i="1" dirty="0" err="1" smtClean="0">
                <a:latin typeface="Arial Unicode MS" pitchFamily="34" charset="-128"/>
                <a:ea typeface="Arial Unicode MS" pitchFamily="34" charset="-128"/>
                <a:cs typeface="Arial Unicode MS" pitchFamily="34" charset="-128"/>
              </a:rPr>
              <a:t>equities</a:t>
            </a:r>
            <a:r>
              <a:rPr lang="es-ES" sz="1600" i="1" dirty="0" smtClean="0">
                <a:latin typeface="Arial Unicode MS" pitchFamily="34" charset="-128"/>
                <a:ea typeface="Arial Unicode MS" pitchFamily="34" charset="-128"/>
                <a:cs typeface="Arial Unicode MS" pitchFamily="34" charset="-128"/>
              </a:rPr>
              <a:t> </a:t>
            </a:r>
            <a:r>
              <a:rPr lang="es-ES" sz="1600" dirty="0" smtClean="0">
                <a:latin typeface="Arial Unicode MS" pitchFamily="34" charset="-128"/>
                <a:ea typeface="Arial Unicode MS" pitchFamily="34" charset="-128"/>
                <a:cs typeface="Arial Unicode MS" pitchFamily="34" charset="-128"/>
              </a:rPr>
              <a:t>(</a:t>
            </a:r>
            <a:r>
              <a:rPr lang="es-ES" sz="1600" dirty="0" smtClean="0"/>
              <a:t>instituciones que invierten en empresas que no están listadas en mercados regulados),</a:t>
            </a:r>
            <a:r>
              <a:rPr lang="es-ES" sz="1600" dirty="0" smtClean="0">
                <a:latin typeface="Arial Unicode MS" pitchFamily="34" charset="-128"/>
                <a:ea typeface="Arial Unicode MS" pitchFamily="34" charset="-128"/>
                <a:cs typeface="Arial Unicode MS" pitchFamily="34" charset="-128"/>
              </a:rPr>
              <a:t> </a:t>
            </a:r>
            <a:r>
              <a:rPr lang="es-ES" sz="1600" i="1" dirty="0" err="1" smtClean="0">
                <a:latin typeface="Arial Unicode MS" pitchFamily="34" charset="-128"/>
                <a:ea typeface="Arial Unicode MS" pitchFamily="34" charset="-128"/>
                <a:cs typeface="Arial Unicode MS" pitchFamily="34" charset="-128"/>
              </a:rPr>
              <a:t>hedge</a:t>
            </a:r>
            <a:r>
              <a:rPr lang="es-ES" sz="1600" i="1" dirty="0" smtClean="0">
                <a:latin typeface="Arial Unicode MS" pitchFamily="34" charset="-128"/>
                <a:ea typeface="Arial Unicode MS" pitchFamily="34" charset="-128"/>
                <a:cs typeface="Arial Unicode MS" pitchFamily="34" charset="-128"/>
              </a:rPr>
              <a:t> </a:t>
            </a:r>
            <a:r>
              <a:rPr lang="es-ES" sz="1600" i="1" dirty="0" err="1" smtClean="0">
                <a:latin typeface="Arial Unicode MS" pitchFamily="34" charset="-128"/>
                <a:ea typeface="Arial Unicode MS" pitchFamily="34" charset="-128"/>
                <a:cs typeface="Arial Unicode MS" pitchFamily="34" charset="-128"/>
              </a:rPr>
              <a:t>funds</a:t>
            </a:r>
            <a:r>
              <a:rPr lang="es-ES" sz="1600" dirty="0" smtClean="0">
                <a:latin typeface="Arial Unicode MS" pitchFamily="34" charset="-128"/>
                <a:ea typeface="Arial Unicode MS" pitchFamily="34" charset="-128"/>
                <a:cs typeface="Arial Unicode MS" pitchFamily="34" charset="-128"/>
              </a:rPr>
              <a:t>, materias primas y otras inversiones alternativas</a:t>
            </a:r>
          </a:p>
          <a:p>
            <a:pPr>
              <a:spcBef>
                <a:spcPts val="1200"/>
              </a:spcBef>
            </a:pPr>
            <a:r>
              <a:rPr lang="es-ES" sz="1600" dirty="0" smtClean="0">
                <a:latin typeface="Arial Unicode MS" pitchFamily="34" charset="-128"/>
                <a:ea typeface="Arial Unicode MS" pitchFamily="34" charset="-128"/>
                <a:cs typeface="Arial Unicode MS" pitchFamily="34" charset="-128"/>
              </a:rPr>
              <a:t>Inversiones no capturadas en los sub-módulos de tipos libres de riesgo, diferenciales o inmuebles. </a:t>
            </a:r>
          </a:p>
          <a:p>
            <a:pPr>
              <a:spcBef>
                <a:spcPts val="1200"/>
              </a:spcBef>
            </a:pPr>
            <a:r>
              <a:rPr lang="es-ES" sz="1600" dirty="0" smtClean="0">
                <a:latin typeface="Arial Unicode MS" pitchFamily="34" charset="-128"/>
                <a:ea typeface="Arial Unicode MS" pitchFamily="34" charset="-128"/>
                <a:cs typeface="Arial Unicode MS" pitchFamily="34" charset="-128"/>
              </a:rPr>
              <a:t>En particular inversiones en las que el enfoque del activo subyacente no es posible </a:t>
            </a:r>
            <a:endParaRPr lang="es-ES" sz="1600" i="1" dirty="0">
              <a:latin typeface="Arial Unicode MS" pitchFamily="34" charset="-128"/>
              <a:ea typeface="Arial Unicode MS" pitchFamily="34" charset="-128"/>
              <a:cs typeface="Arial Unicode MS" pitchFamily="34" charset="-128"/>
            </a:endParaRPr>
          </a:p>
        </p:txBody>
      </p:sp>
      <p:cxnSp>
        <p:nvCxnSpPr>
          <p:cNvPr id="110" name="109 Conector recto de flecha"/>
          <p:cNvCxnSpPr>
            <a:stCxn id="107" idx="2"/>
          </p:cNvCxnSpPr>
          <p:nvPr/>
        </p:nvCxnSpPr>
        <p:spPr>
          <a:xfrm rot="5400000">
            <a:off x="2041795" y="3429708"/>
            <a:ext cx="1201968" cy="7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Rectangle 3"/>
          <p:cNvSpPr>
            <a:spLocks noChangeArrowheads="1"/>
          </p:cNvSpPr>
          <p:nvPr/>
        </p:nvSpPr>
        <p:spPr bwMode="auto">
          <a:xfrm>
            <a:off x="1571604" y="4030294"/>
            <a:ext cx="2071702" cy="584775"/>
          </a:xfrm>
          <a:prstGeom prst="rect">
            <a:avLst/>
          </a:prstGeom>
          <a:solidFill>
            <a:schemeClr val="bg1"/>
          </a:solidFill>
          <a:ln w="9525">
            <a:solidFill>
              <a:schemeClr val="tx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spcBef>
                <a:spcPts val="600"/>
              </a:spcBef>
              <a:tabLst>
                <a:tab pos="539750" algn="l"/>
              </a:tabLst>
            </a:pPr>
            <a:r>
              <a:rPr lang="es-ES" sz="1600" dirty="0" smtClean="0">
                <a:latin typeface="Arial Unicode MS" pitchFamily="34" charset="-128"/>
                <a:ea typeface="Arial Unicode MS" pitchFamily="34" charset="-128"/>
                <a:cs typeface="Arial Unicode MS" pitchFamily="34" charset="-128"/>
              </a:rPr>
              <a:t>Se agregan con una correlación </a:t>
            </a:r>
            <a:r>
              <a:rPr lang="es-ES" sz="16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0.75</a:t>
            </a:r>
          </a:p>
        </p:txBody>
      </p:sp>
      <p:cxnSp>
        <p:nvCxnSpPr>
          <p:cNvPr id="112" name="111 Conector recto de flecha"/>
          <p:cNvCxnSpPr/>
          <p:nvPr/>
        </p:nvCxnSpPr>
        <p:spPr>
          <a:xfrm rot="10800000">
            <a:off x="3714745" y="4316046"/>
            <a:ext cx="78581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dissolv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up)">
                                      <p:cBhvr>
                                        <p:cTn id="17" dur="500"/>
                                        <p:tgtEl>
                                          <p:spTgt spid="110"/>
                                        </p:tgtEl>
                                      </p:cBhvr>
                                    </p:animEffect>
                                  </p:childTnLst>
                                </p:cTn>
                              </p:par>
                              <p:par>
                                <p:cTn id="18" presetID="22" presetClass="entr" presetSubtype="2" fill="hold" nodeType="with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right)">
                                      <p:cBhvr>
                                        <p:cTn id="20" dur="500"/>
                                        <p:tgtEl>
                                          <p:spTgt spid="112"/>
                                        </p:tgtEl>
                                      </p:cBhvr>
                                    </p:animEffect>
                                  </p:childTnLst>
                                </p:cTn>
                              </p:par>
                            </p:childTnLst>
                          </p:cTn>
                        </p:par>
                        <p:par>
                          <p:cTn id="21" fill="hold">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 calcmode="lin" valueType="num">
                                      <p:cBhvr>
                                        <p:cTn id="24" dur="500" fill="hold"/>
                                        <p:tgtEl>
                                          <p:spTgt spid="111"/>
                                        </p:tgtEl>
                                        <p:attrNameLst>
                                          <p:attrName>ppt_w</p:attrName>
                                        </p:attrNameLst>
                                      </p:cBhvr>
                                      <p:tavLst>
                                        <p:tav tm="0">
                                          <p:val>
                                            <p:fltVal val="0"/>
                                          </p:val>
                                        </p:tav>
                                        <p:tav tm="100000">
                                          <p:val>
                                            <p:strVal val="#ppt_w"/>
                                          </p:val>
                                        </p:tav>
                                      </p:tavLst>
                                    </p:anim>
                                    <p:anim calcmode="lin" valueType="num">
                                      <p:cBhvr>
                                        <p:cTn id="25" dur="500" fill="hold"/>
                                        <p:tgtEl>
                                          <p:spTgt spid="1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 name="30 Rectángulo"/>
          <p:cNvSpPr/>
          <p:nvPr/>
        </p:nvSpPr>
        <p:spPr>
          <a:xfrm>
            <a:off x="1285852" y="6072206"/>
            <a:ext cx="7643866" cy="461665"/>
          </a:xfrm>
          <a:prstGeom prst="rect">
            <a:avLst/>
          </a:prstGeom>
        </p:spPr>
        <p:txBody>
          <a:bodyPr wrap="square">
            <a:spAutoFit/>
          </a:bodyPr>
          <a:lstStyle/>
          <a:p>
            <a:r>
              <a:rPr lang="es-ES" sz="1200" i="1" dirty="0" smtClean="0"/>
              <a:t>(*) Únicamente las participaciones y financiación subordinada mencionada en el artículo 92(2) de la directiva, el cual se refiere sólo a entidades de crédito y sociedades de inversión sometidas a las directivas UE</a:t>
            </a:r>
            <a:endParaRPr lang="en-GB" sz="1200" dirty="0"/>
          </a:p>
        </p:txBody>
      </p:sp>
      <p:sp>
        <p:nvSpPr>
          <p:cNvPr id="37" name="36 CuadroTexto"/>
          <p:cNvSpPr txBox="1"/>
          <p:nvPr/>
        </p:nvSpPr>
        <p:spPr>
          <a:xfrm>
            <a:off x="6357950" y="1513445"/>
            <a:ext cx="2357454" cy="584775"/>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Resto de inversiones en capital</a:t>
            </a:r>
            <a:endParaRPr lang="es-ES" sz="1600" dirty="0">
              <a:latin typeface="Arial Unicode MS" pitchFamily="34" charset="-128"/>
              <a:ea typeface="Arial Unicode MS" pitchFamily="34" charset="-128"/>
              <a:cs typeface="Arial Unicode MS" pitchFamily="34" charset="-128"/>
            </a:endParaRPr>
          </a:p>
        </p:txBody>
      </p:sp>
      <p:cxnSp>
        <p:nvCxnSpPr>
          <p:cNvPr id="38" name="37 Conector recto de flecha"/>
          <p:cNvCxnSpPr/>
          <p:nvPr/>
        </p:nvCxnSpPr>
        <p:spPr>
          <a:xfrm rot="5400000">
            <a:off x="1964910" y="2263147"/>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5572132" y="3227957"/>
            <a:ext cx="1785950" cy="584775"/>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Tipo 1= 39 % +/- ajuste simétrico</a:t>
            </a:r>
            <a:endParaRPr lang="es-ES" sz="1600" dirty="0">
              <a:latin typeface="Arial Unicode MS" pitchFamily="34" charset="-128"/>
              <a:ea typeface="Arial Unicode MS" pitchFamily="34" charset="-128"/>
              <a:cs typeface="Arial Unicode MS" pitchFamily="34" charset="-128"/>
            </a:endParaRPr>
          </a:p>
        </p:txBody>
      </p:sp>
      <p:cxnSp>
        <p:nvCxnSpPr>
          <p:cNvPr id="40" name="39 Conector recto de flecha"/>
          <p:cNvCxnSpPr/>
          <p:nvPr/>
        </p:nvCxnSpPr>
        <p:spPr>
          <a:xfrm>
            <a:off x="1500166" y="3512121"/>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179357" y="4120138"/>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1357290" y="2442139"/>
            <a:ext cx="1500198" cy="338554"/>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Estratégicas</a:t>
            </a:r>
            <a:endParaRPr lang="es-ES" sz="1600" dirty="0">
              <a:latin typeface="Arial Unicode MS" pitchFamily="34" charset="-128"/>
              <a:ea typeface="Arial Unicode MS" pitchFamily="34" charset="-128"/>
              <a:cs typeface="Arial Unicode MS" pitchFamily="34" charset="-128"/>
            </a:endParaRPr>
          </a:p>
        </p:txBody>
      </p:sp>
      <p:sp>
        <p:nvSpPr>
          <p:cNvPr id="45" name="44 Rectángulo"/>
          <p:cNvSpPr/>
          <p:nvPr/>
        </p:nvSpPr>
        <p:spPr>
          <a:xfrm>
            <a:off x="3786182" y="2442139"/>
            <a:ext cx="1785950" cy="338554"/>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No estratégicas</a:t>
            </a:r>
            <a:endParaRPr lang="es-ES" sz="1600" dirty="0">
              <a:latin typeface="Arial Unicode MS" pitchFamily="34" charset="-128"/>
              <a:ea typeface="Arial Unicode MS" pitchFamily="34" charset="-128"/>
              <a:cs typeface="Arial Unicode MS" pitchFamily="34" charset="-128"/>
            </a:endParaRPr>
          </a:p>
        </p:txBody>
      </p:sp>
      <p:sp>
        <p:nvSpPr>
          <p:cNvPr id="46" name="45 Rectángulo"/>
          <p:cNvSpPr/>
          <p:nvPr/>
        </p:nvSpPr>
        <p:spPr>
          <a:xfrm>
            <a:off x="1714480" y="3227957"/>
            <a:ext cx="2000264" cy="584775"/>
          </a:xfrm>
          <a:prstGeom prst="rect">
            <a:avLst/>
          </a:prstGeom>
          <a:solidFill>
            <a:schemeClr val="bg1"/>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Deducidas de </a:t>
            </a:r>
            <a:r>
              <a:rPr lang="es-ES" sz="1600" dirty="0" err="1" smtClean="0">
                <a:latin typeface="Arial Unicode MS" pitchFamily="34" charset="-128"/>
                <a:ea typeface="Arial Unicode MS" pitchFamily="34" charset="-128"/>
                <a:cs typeface="Arial Unicode MS" pitchFamily="34" charset="-128"/>
              </a:rPr>
              <a:t>ff.pp.</a:t>
            </a:r>
            <a:r>
              <a:rPr lang="es-ES" sz="1600" dirty="0" smtClean="0">
                <a:latin typeface="Arial Unicode MS" pitchFamily="34" charset="-128"/>
                <a:ea typeface="Arial Unicode MS" pitchFamily="34" charset="-128"/>
                <a:cs typeface="Arial Unicode MS" pitchFamily="34" charset="-128"/>
              </a:rPr>
              <a:t>(*) = 100%</a:t>
            </a:r>
            <a:endParaRPr lang="es-ES" sz="1600" dirty="0">
              <a:latin typeface="Arial Unicode MS" pitchFamily="34" charset="-128"/>
              <a:ea typeface="Arial Unicode MS" pitchFamily="34" charset="-128"/>
              <a:cs typeface="Arial Unicode MS" pitchFamily="34" charset="-128"/>
            </a:endParaRPr>
          </a:p>
        </p:txBody>
      </p:sp>
      <p:sp>
        <p:nvSpPr>
          <p:cNvPr id="49" name="48 Rectángulo"/>
          <p:cNvSpPr/>
          <p:nvPr/>
        </p:nvSpPr>
        <p:spPr>
          <a:xfrm>
            <a:off x="1714480" y="4040034"/>
            <a:ext cx="2000264" cy="830997"/>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Deducidas (*) parcialmente = 22% parte no deducida</a:t>
            </a:r>
            <a:endParaRPr lang="es-ES" sz="1600" dirty="0">
              <a:latin typeface="Arial Unicode MS" pitchFamily="34" charset="-128"/>
              <a:ea typeface="Arial Unicode MS" pitchFamily="34" charset="-128"/>
              <a:cs typeface="Arial Unicode MS" pitchFamily="34" charset="-128"/>
            </a:endParaRPr>
          </a:p>
        </p:txBody>
      </p:sp>
      <p:sp>
        <p:nvSpPr>
          <p:cNvPr id="52" name="51 Rectángulo"/>
          <p:cNvSpPr/>
          <p:nvPr/>
        </p:nvSpPr>
        <p:spPr>
          <a:xfrm>
            <a:off x="1714480" y="5143512"/>
            <a:ext cx="2000264" cy="584775"/>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No deducidas de </a:t>
            </a:r>
            <a:r>
              <a:rPr lang="es-ES" sz="1600" dirty="0" err="1" smtClean="0">
                <a:latin typeface="Arial Unicode MS" pitchFamily="34" charset="-128"/>
                <a:ea typeface="Arial Unicode MS" pitchFamily="34" charset="-128"/>
                <a:cs typeface="Arial Unicode MS" pitchFamily="34" charset="-128"/>
              </a:rPr>
              <a:t>ff.pp.</a:t>
            </a:r>
            <a:r>
              <a:rPr lang="es-ES" sz="1600" dirty="0" smtClean="0">
                <a:latin typeface="Arial Unicode MS" pitchFamily="34" charset="-128"/>
                <a:ea typeface="Arial Unicode MS" pitchFamily="34" charset="-128"/>
                <a:cs typeface="Arial Unicode MS" pitchFamily="34" charset="-128"/>
              </a:rPr>
              <a:t> = 22%</a:t>
            </a:r>
            <a:endParaRPr lang="es-ES" sz="1600" dirty="0">
              <a:latin typeface="Arial Unicode MS" pitchFamily="34" charset="-128"/>
              <a:ea typeface="Arial Unicode MS" pitchFamily="34" charset="-128"/>
              <a:cs typeface="Arial Unicode MS" pitchFamily="34" charset="-128"/>
            </a:endParaRPr>
          </a:p>
        </p:txBody>
      </p:sp>
      <p:sp>
        <p:nvSpPr>
          <p:cNvPr id="53" name="52 Rectángulo"/>
          <p:cNvSpPr/>
          <p:nvPr/>
        </p:nvSpPr>
        <p:spPr>
          <a:xfrm>
            <a:off x="5572132" y="4429132"/>
            <a:ext cx="1785950" cy="584775"/>
          </a:xfrm>
          <a:prstGeom prst="rect">
            <a:avLst/>
          </a:prstGeom>
          <a:solidFill>
            <a:schemeClr val="bg1">
              <a:lumMod val="85000"/>
            </a:schemeClr>
          </a:solidFill>
          <a:ln>
            <a:solidFill>
              <a:schemeClr val="tx1"/>
            </a:solidFill>
            <a:prstDash val="solid"/>
          </a:ln>
        </p:spPr>
        <p:txBody>
          <a:bodyPr wrap="square">
            <a:spAutoFit/>
          </a:bodyPr>
          <a:lstStyle/>
          <a:p>
            <a:pPr algn="ctr"/>
            <a:r>
              <a:rPr lang="es-ES" sz="1600" dirty="0" err="1" smtClean="0">
                <a:latin typeface="Arial Unicode MS" pitchFamily="34" charset="-128"/>
                <a:ea typeface="Arial Unicode MS" pitchFamily="34" charset="-128"/>
                <a:cs typeface="Arial Unicode MS" pitchFamily="34" charset="-128"/>
              </a:rPr>
              <a:t>Artº</a:t>
            </a:r>
            <a:r>
              <a:rPr lang="es-ES" sz="1600" dirty="0" smtClean="0">
                <a:latin typeface="Arial Unicode MS" pitchFamily="34" charset="-128"/>
                <a:ea typeface="Arial Unicode MS" pitchFamily="34" charset="-128"/>
                <a:cs typeface="Arial Unicode MS" pitchFamily="34" charset="-128"/>
              </a:rPr>
              <a:t> 304 directiva = 22%</a:t>
            </a:r>
            <a:endParaRPr lang="es-ES" sz="1600" dirty="0">
              <a:latin typeface="Arial Unicode MS" pitchFamily="34" charset="-128"/>
              <a:ea typeface="Arial Unicode MS" pitchFamily="34" charset="-128"/>
              <a:cs typeface="Arial Unicode MS" pitchFamily="34" charset="-128"/>
            </a:endParaRPr>
          </a:p>
        </p:txBody>
      </p:sp>
      <p:cxnSp>
        <p:nvCxnSpPr>
          <p:cNvPr id="55" name="54 Conector recto de flecha"/>
          <p:cNvCxnSpPr/>
          <p:nvPr/>
        </p:nvCxnSpPr>
        <p:spPr>
          <a:xfrm>
            <a:off x="1500166" y="4440815"/>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1500166" y="5440947"/>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rot="5400000">
            <a:off x="4465240" y="2263147"/>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4786314" y="3512121"/>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rot="5400000">
            <a:off x="3829331" y="3756312"/>
            <a:ext cx="191555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4786314" y="4726567"/>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16200000" flipH="1">
            <a:off x="6650336" y="3435635"/>
            <a:ext cx="2558499"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10800000">
            <a:off x="7429520" y="4728155"/>
            <a:ext cx="50006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rot="10800000">
            <a:off x="7429520" y="3513709"/>
            <a:ext cx="50006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70 Rectángulo"/>
          <p:cNvSpPr/>
          <p:nvPr/>
        </p:nvSpPr>
        <p:spPr>
          <a:xfrm>
            <a:off x="1500166" y="2786058"/>
            <a:ext cx="1298753" cy="276999"/>
          </a:xfrm>
          <a:prstGeom prst="rect">
            <a:avLst/>
          </a:prstGeom>
        </p:spPr>
        <p:txBody>
          <a:bodyPr wrap="none">
            <a:spAutoFit/>
          </a:bodyPr>
          <a:lstStyle/>
          <a:p>
            <a:r>
              <a:rPr lang="es-ES" sz="1200" i="1" dirty="0" err="1" smtClean="0"/>
              <a:t>artº</a:t>
            </a:r>
            <a:r>
              <a:rPr lang="es-ES" sz="1200" i="1" dirty="0" smtClean="0"/>
              <a:t> 152 ER4 N2</a:t>
            </a:r>
            <a:endParaRPr lang="en-GB" sz="1200" dirty="0"/>
          </a:p>
        </p:txBody>
      </p:sp>
      <p:sp>
        <p:nvSpPr>
          <p:cNvPr id="34" name="33 Rectángulo"/>
          <p:cNvSpPr/>
          <p:nvPr/>
        </p:nvSpPr>
        <p:spPr>
          <a:xfrm>
            <a:off x="-32" y="3120094"/>
            <a:ext cx="1142975" cy="523220"/>
          </a:xfrm>
          <a:prstGeom prst="rect">
            <a:avLst/>
          </a:prstGeom>
        </p:spPr>
        <p:txBody>
          <a:bodyPr wrap="square">
            <a:spAutoFit/>
          </a:bodyPr>
          <a:lstStyle/>
          <a:p>
            <a:pPr lvl="0" algn="ctr" eaLnBrk="0" hangingPunct="0">
              <a:spcBef>
                <a:spcPts val="600"/>
              </a:spcBef>
              <a:tabLst>
                <a:tab pos="539750" algn="l"/>
              </a:tabLst>
            </a:pPr>
            <a:r>
              <a:rPr lang="es-ES" sz="1400" b="1" u="sng" dirty="0" smtClean="0">
                <a:solidFill>
                  <a:srgbClr val="C00000"/>
                </a:solidFill>
                <a:latin typeface="Arial Unicode MS" pitchFamily="34" charset="-128"/>
                <a:ea typeface="Arial Unicode MS" pitchFamily="34" charset="-128"/>
                <a:cs typeface="Arial Unicode MS" pitchFamily="34" charset="-128"/>
              </a:rPr>
              <a:t>Sub-módulo tipo 1</a:t>
            </a:r>
          </a:p>
        </p:txBody>
      </p:sp>
      <p:sp>
        <p:nvSpPr>
          <p:cNvPr id="43" name="42 Elipse"/>
          <p:cNvSpPr/>
          <p:nvPr/>
        </p:nvSpPr>
        <p:spPr>
          <a:xfrm>
            <a:off x="285720" y="3286124"/>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46 Elipse"/>
          <p:cNvSpPr/>
          <p:nvPr/>
        </p:nvSpPr>
        <p:spPr>
          <a:xfrm>
            <a:off x="6357950" y="3143248"/>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31 CuadroTexto"/>
          <p:cNvSpPr txBox="1"/>
          <p:nvPr/>
        </p:nvSpPr>
        <p:spPr>
          <a:xfrm>
            <a:off x="1357290" y="1500174"/>
            <a:ext cx="4214842" cy="584775"/>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Inversiones del artículo 212(1)(b) y 212(2)</a:t>
            </a:r>
          </a:p>
          <a:p>
            <a:pPr algn="ctr"/>
            <a:r>
              <a:rPr lang="es-ES" sz="1600" dirty="0" smtClean="0">
                <a:latin typeface="Arial Unicode MS" pitchFamily="34" charset="-128"/>
                <a:ea typeface="Arial Unicode MS" pitchFamily="34" charset="-128"/>
                <a:cs typeface="Arial Unicode MS" pitchFamily="34" charset="-128"/>
              </a:rPr>
              <a:t>(en entidades filiales y participadas)</a:t>
            </a:r>
            <a:endParaRPr lang="es-ES" sz="1600" dirty="0">
              <a:latin typeface="Arial Unicode MS" pitchFamily="34" charset="-128"/>
              <a:ea typeface="Arial Unicode MS" pitchFamily="34" charset="-128"/>
              <a:cs typeface="Arial Unicode MS" pitchFamily="34" charset="-128"/>
            </a:endParaRPr>
          </a:p>
        </p:txBody>
      </p:sp>
      <p:sp>
        <p:nvSpPr>
          <p:cNvPr id="33"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1.f.2.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 name="30 Rectángulo"/>
          <p:cNvSpPr/>
          <p:nvPr/>
        </p:nvSpPr>
        <p:spPr>
          <a:xfrm>
            <a:off x="1285852" y="6072206"/>
            <a:ext cx="7643866" cy="461665"/>
          </a:xfrm>
          <a:prstGeom prst="rect">
            <a:avLst/>
          </a:prstGeom>
        </p:spPr>
        <p:txBody>
          <a:bodyPr wrap="square">
            <a:spAutoFit/>
          </a:bodyPr>
          <a:lstStyle/>
          <a:p>
            <a:r>
              <a:rPr lang="es-ES" sz="1200" i="1" dirty="0" smtClean="0"/>
              <a:t>(*) Únicamente las participaciones y financiación subordinada mencionada en el artículo 92(2) de la directiva, el cual se refiere sólo a entidades de crédito y sociedades de inversión sometidas a las directivas UE</a:t>
            </a:r>
            <a:endParaRPr lang="en-GB" sz="1200" dirty="0"/>
          </a:p>
        </p:txBody>
      </p:sp>
      <p:sp>
        <p:nvSpPr>
          <p:cNvPr id="36" name="35 CuadroTexto"/>
          <p:cNvSpPr txBox="1"/>
          <p:nvPr/>
        </p:nvSpPr>
        <p:spPr>
          <a:xfrm>
            <a:off x="1357290" y="1500174"/>
            <a:ext cx="4214842" cy="584775"/>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Inversiones del artículo 212(1)(b) y 212(2)</a:t>
            </a:r>
          </a:p>
          <a:p>
            <a:pPr algn="ctr"/>
            <a:r>
              <a:rPr lang="es-ES" sz="1600" dirty="0" smtClean="0">
                <a:latin typeface="Arial Unicode MS" pitchFamily="34" charset="-128"/>
                <a:ea typeface="Arial Unicode MS" pitchFamily="34" charset="-128"/>
                <a:cs typeface="Arial Unicode MS" pitchFamily="34" charset="-128"/>
              </a:rPr>
              <a:t>(en entidades filiales y participadas)</a:t>
            </a:r>
            <a:endParaRPr lang="es-ES" sz="1600" dirty="0">
              <a:latin typeface="Arial Unicode MS" pitchFamily="34" charset="-128"/>
              <a:ea typeface="Arial Unicode MS" pitchFamily="34" charset="-128"/>
              <a:cs typeface="Arial Unicode MS" pitchFamily="34" charset="-128"/>
            </a:endParaRPr>
          </a:p>
        </p:txBody>
      </p:sp>
      <p:sp>
        <p:nvSpPr>
          <p:cNvPr id="37" name="36 CuadroTexto"/>
          <p:cNvSpPr txBox="1"/>
          <p:nvPr/>
        </p:nvSpPr>
        <p:spPr>
          <a:xfrm>
            <a:off x="6357950" y="1513445"/>
            <a:ext cx="2357454" cy="584775"/>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Resto de inversiones en capital</a:t>
            </a:r>
            <a:endParaRPr lang="es-ES" sz="1600" dirty="0">
              <a:latin typeface="Arial Unicode MS" pitchFamily="34" charset="-128"/>
              <a:ea typeface="Arial Unicode MS" pitchFamily="34" charset="-128"/>
              <a:cs typeface="Arial Unicode MS" pitchFamily="34" charset="-128"/>
            </a:endParaRPr>
          </a:p>
        </p:txBody>
      </p:sp>
      <p:cxnSp>
        <p:nvCxnSpPr>
          <p:cNvPr id="38" name="37 Conector recto de flecha"/>
          <p:cNvCxnSpPr/>
          <p:nvPr/>
        </p:nvCxnSpPr>
        <p:spPr>
          <a:xfrm rot="5400000">
            <a:off x="1964910" y="2263147"/>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5572132" y="3227957"/>
            <a:ext cx="1785950" cy="584775"/>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Tipo 2= 49 % +/- ajuste simétrico</a:t>
            </a:r>
            <a:endParaRPr lang="es-ES" sz="1600" dirty="0">
              <a:latin typeface="Arial Unicode MS" pitchFamily="34" charset="-128"/>
              <a:ea typeface="Arial Unicode MS" pitchFamily="34" charset="-128"/>
              <a:cs typeface="Arial Unicode MS" pitchFamily="34" charset="-128"/>
            </a:endParaRPr>
          </a:p>
        </p:txBody>
      </p:sp>
      <p:cxnSp>
        <p:nvCxnSpPr>
          <p:cNvPr id="40" name="39 Conector recto de flecha"/>
          <p:cNvCxnSpPr/>
          <p:nvPr/>
        </p:nvCxnSpPr>
        <p:spPr>
          <a:xfrm>
            <a:off x="1500166" y="3512121"/>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179357" y="4120138"/>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1357290" y="2442139"/>
            <a:ext cx="1500198" cy="338554"/>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Estratégicas</a:t>
            </a:r>
            <a:endParaRPr lang="es-ES" sz="1600" dirty="0">
              <a:latin typeface="Arial Unicode MS" pitchFamily="34" charset="-128"/>
              <a:ea typeface="Arial Unicode MS" pitchFamily="34" charset="-128"/>
              <a:cs typeface="Arial Unicode MS" pitchFamily="34" charset="-128"/>
            </a:endParaRPr>
          </a:p>
        </p:txBody>
      </p:sp>
      <p:sp>
        <p:nvSpPr>
          <p:cNvPr id="45" name="44 Rectángulo"/>
          <p:cNvSpPr/>
          <p:nvPr/>
        </p:nvSpPr>
        <p:spPr>
          <a:xfrm>
            <a:off x="3786182" y="2442139"/>
            <a:ext cx="1785950" cy="338554"/>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No estratégicas</a:t>
            </a:r>
            <a:endParaRPr lang="es-ES" sz="1600" dirty="0">
              <a:latin typeface="Arial Unicode MS" pitchFamily="34" charset="-128"/>
              <a:ea typeface="Arial Unicode MS" pitchFamily="34" charset="-128"/>
              <a:cs typeface="Arial Unicode MS" pitchFamily="34" charset="-128"/>
            </a:endParaRPr>
          </a:p>
        </p:txBody>
      </p:sp>
      <p:sp>
        <p:nvSpPr>
          <p:cNvPr id="46" name="45 Rectángulo"/>
          <p:cNvSpPr/>
          <p:nvPr/>
        </p:nvSpPr>
        <p:spPr>
          <a:xfrm>
            <a:off x="1714480" y="3227957"/>
            <a:ext cx="2000264" cy="584775"/>
          </a:xfrm>
          <a:prstGeom prst="rect">
            <a:avLst/>
          </a:prstGeom>
          <a:solidFill>
            <a:schemeClr val="bg1"/>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Deducidas de </a:t>
            </a:r>
            <a:r>
              <a:rPr lang="es-ES" sz="1600" dirty="0" err="1" smtClean="0">
                <a:latin typeface="Arial Unicode MS" pitchFamily="34" charset="-128"/>
                <a:ea typeface="Arial Unicode MS" pitchFamily="34" charset="-128"/>
                <a:cs typeface="Arial Unicode MS" pitchFamily="34" charset="-128"/>
              </a:rPr>
              <a:t>ff.pp.</a:t>
            </a:r>
            <a:r>
              <a:rPr lang="es-ES" sz="1600" dirty="0" smtClean="0">
                <a:latin typeface="Arial Unicode MS" pitchFamily="34" charset="-128"/>
                <a:ea typeface="Arial Unicode MS" pitchFamily="34" charset="-128"/>
                <a:cs typeface="Arial Unicode MS" pitchFamily="34" charset="-128"/>
              </a:rPr>
              <a:t>(*) = 100%</a:t>
            </a:r>
            <a:endParaRPr lang="es-ES" sz="1600" dirty="0">
              <a:latin typeface="Arial Unicode MS" pitchFamily="34" charset="-128"/>
              <a:ea typeface="Arial Unicode MS" pitchFamily="34" charset="-128"/>
              <a:cs typeface="Arial Unicode MS" pitchFamily="34" charset="-128"/>
            </a:endParaRPr>
          </a:p>
        </p:txBody>
      </p:sp>
      <p:sp>
        <p:nvSpPr>
          <p:cNvPr id="49" name="48 Rectángulo"/>
          <p:cNvSpPr/>
          <p:nvPr/>
        </p:nvSpPr>
        <p:spPr>
          <a:xfrm>
            <a:off x="1714480" y="4040034"/>
            <a:ext cx="2000264" cy="830997"/>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Deducidas (*) parcialmente = 22% parte no deducida</a:t>
            </a:r>
            <a:endParaRPr lang="es-ES" sz="1600" dirty="0">
              <a:latin typeface="Arial Unicode MS" pitchFamily="34" charset="-128"/>
              <a:ea typeface="Arial Unicode MS" pitchFamily="34" charset="-128"/>
              <a:cs typeface="Arial Unicode MS" pitchFamily="34" charset="-128"/>
            </a:endParaRPr>
          </a:p>
        </p:txBody>
      </p:sp>
      <p:sp>
        <p:nvSpPr>
          <p:cNvPr id="52" name="51 Rectángulo"/>
          <p:cNvSpPr/>
          <p:nvPr/>
        </p:nvSpPr>
        <p:spPr>
          <a:xfrm>
            <a:off x="1714480" y="5143512"/>
            <a:ext cx="2000264" cy="584775"/>
          </a:xfrm>
          <a:prstGeom prst="rect">
            <a:avLst/>
          </a:prstGeom>
          <a:solidFill>
            <a:srgbClr val="FFFFCC"/>
          </a:solidFill>
          <a:ln>
            <a:solidFill>
              <a:schemeClr val="tx1"/>
            </a:solidFill>
            <a:prstDash val="soli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No deducidas de </a:t>
            </a:r>
            <a:r>
              <a:rPr lang="es-ES" sz="1600" dirty="0" err="1" smtClean="0">
                <a:latin typeface="Arial Unicode MS" pitchFamily="34" charset="-128"/>
                <a:ea typeface="Arial Unicode MS" pitchFamily="34" charset="-128"/>
                <a:cs typeface="Arial Unicode MS" pitchFamily="34" charset="-128"/>
              </a:rPr>
              <a:t>ff.pp.</a:t>
            </a:r>
            <a:r>
              <a:rPr lang="es-ES" sz="1600" dirty="0" smtClean="0">
                <a:latin typeface="Arial Unicode MS" pitchFamily="34" charset="-128"/>
                <a:ea typeface="Arial Unicode MS" pitchFamily="34" charset="-128"/>
                <a:cs typeface="Arial Unicode MS" pitchFamily="34" charset="-128"/>
              </a:rPr>
              <a:t> = 22%</a:t>
            </a:r>
            <a:endParaRPr lang="es-ES" sz="1600" dirty="0">
              <a:latin typeface="Arial Unicode MS" pitchFamily="34" charset="-128"/>
              <a:ea typeface="Arial Unicode MS" pitchFamily="34" charset="-128"/>
              <a:cs typeface="Arial Unicode MS" pitchFamily="34" charset="-128"/>
            </a:endParaRPr>
          </a:p>
        </p:txBody>
      </p:sp>
      <p:sp>
        <p:nvSpPr>
          <p:cNvPr id="53" name="52 Rectángulo"/>
          <p:cNvSpPr/>
          <p:nvPr/>
        </p:nvSpPr>
        <p:spPr>
          <a:xfrm>
            <a:off x="5572132" y="4429132"/>
            <a:ext cx="1785950" cy="584775"/>
          </a:xfrm>
          <a:prstGeom prst="rect">
            <a:avLst/>
          </a:prstGeom>
          <a:solidFill>
            <a:schemeClr val="bg1">
              <a:lumMod val="85000"/>
            </a:schemeClr>
          </a:solidFill>
          <a:ln>
            <a:solidFill>
              <a:schemeClr val="tx1"/>
            </a:solidFill>
            <a:prstDash val="solid"/>
          </a:ln>
        </p:spPr>
        <p:txBody>
          <a:bodyPr wrap="square">
            <a:spAutoFit/>
          </a:bodyPr>
          <a:lstStyle/>
          <a:p>
            <a:pPr algn="ctr"/>
            <a:r>
              <a:rPr lang="es-ES" sz="1600" dirty="0" err="1" smtClean="0">
                <a:latin typeface="Arial Unicode MS" pitchFamily="34" charset="-128"/>
                <a:ea typeface="Arial Unicode MS" pitchFamily="34" charset="-128"/>
                <a:cs typeface="Arial Unicode MS" pitchFamily="34" charset="-128"/>
              </a:rPr>
              <a:t>Artº</a:t>
            </a:r>
            <a:r>
              <a:rPr lang="es-ES" sz="1600" dirty="0" smtClean="0">
                <a:latin typeface="Arial Unicode MS" pitchFamily="34" charset="-128"/>
                <a:ea typeface="Arial Unicode MS" pitchFamily="34" charset="-128"/>
                <a:cs typeface="Arial Unicode MS" pitchFamily="34" charset="-128"/>
              </a:rPr>
              <a:t> 304 directiva = 22%</a:t>
            </a:r>
            <a:endParaRPr lang="es-ES" sz="1600" dirty="0">
              <a:latin typeface="Arial Unicode MS" pitchFamily="34" charset="-128"/>
              <a:ea typeface="Arial Unicode MS" pitchFamily="34" charset="-128"/>
              <a:cs typeface="Arial Unicode MS" pitchFamily="34" charset="-128"/>
            </a:endParaRPr>
          </a:p>
        </p:txBody>
      </p:sp>
      <p:cxnSp>
        <p:nvCxnSpPr>
          <p:cNvPr id="55" name="54 Conector recto de flecha"/>
          <p:cNvCxnSpPr/>
          <p:nvPr/>
        </p:nvCxnSpPr>
        <p:spPr>
          <a:xfrm>
            <a:off x="1500166" y="4440815"/>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a:off x="1500166" y="5440947"/>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rot="5400000">
            <a:off x="4465240" y="2263147"/>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4786314" y="3512121"/>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rot="5400000">
            <a:off x="3829331" y="3756312"/>
            <a:ext cx="191555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a:off x="4786314" y="4726567"/>
            <a:ext cx="7143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16200000" flipH="1">
            <a:off x="6650336" y="3435635"/>
            <a:ext cx="2558499"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10800000">
            <a:off x="7429520" y="4728155"/>
            <a:ext cx="50006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69 Conector recto de flecha"/>
          <p:cNvCxnSpPr/>
          <p:nvPr/>
        </p:nvCxnSpPr>
        <p:spPr>
          <a:xfrm rot="10800000">
            <a:off x="7429520" y="3513709"/>
            <a:ext cx="50006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70 Rectángulo"/>
          <p:cNvSpPr/>
          <p:nvPr/>
        </p:nvSpPr>
        <p:spPr>
          <a:xfrm>
            <a:off x="1500166" y="2786058"/>
            <a:ext cx="1298753" cy="276999"/>
          </a:xfrm>
          <a:prstGeom prst="rect">
            <a:avLst/>
          </a:prstGeom>
        </p:spPr>
        <p:txBody>
          <a:bodyPr wrap="none">
            <a:spAutoFit/>
          </a:bodyPr>
          <a:lstStyle/>
          <a:p>
            <a:r>
              <a:rPr lang="es-ES" sz="1200" i="1" dirty="0" err="1" smtClean="0"/>
              <a:t>artº</a:t>
            </a:r>
            <a:r>
              <a:rPr lang="es-ES" sz="1200" i="1" dirty="0" smtClean="0"/>
              <a:t> 152 ER4 N2</a:t>
            </a:r>
            <a:endParaRPr lang="en-GB" sz="1200" dirty="0"/>
          </a:p>
        </p:txBody>
      </p:sp>
      <p:sp>
        <p:nvSpPr>
          <p:cNvPr id="34" name="33 Rectángulo"/>
          <p:cNvSpPr/>
          <p:nvPr/>
        </p:nvSpPr>
        <p:spPr>
          <a:xfrm>
            <a:off x="-32" y="3120094"/>
            <a:ext cx="1142975" cy="523220"/>
          </a:xfrm>
          <a:prstGeom prst="rect">
            <a:avLst/>
          </a:prstGeom>
        </p:spPr>
        <p:txBody>
          <a:bodyPr wrap="square">
            <a:spAutoFit/>
          </a:bodyPr>
          <a:lstStyle/>
          <a:p>
            <a:pPr lvl="0" algn="ctr" eaLnBrk="0" hangingPunct="0">
              <a:spcBef>
                <a:spcPts val="600"/>
              </a:spcBef>
              <a:tabLst>
                <a:tab pos="539750" algn="l"/>
              </a:tabLst>
            </a:pPr>
            <a:r>
              <a:rPr lang="es-ES" sz="1400" b="1" u="sng" dirty="0" smtClean="0">
                <a:solidFill>
                  <a:srgbClr val="C00000"/>
                </a:solidFill>
                <a:latin typeface="Arial Unicode MS" pitchFamily="34" charset="-128"/>
                <a:ea typeface="Arial Unicode MS" pitchFamily="34" charset="-128"/>
                <a:cs typeface="Arial Unicode MS" pitchFamily="34" charset="-128"/>
              </a:rPr>
              <a:t>Sub-módulo tipo 2</a:t>
            </a:r>
          </a:p>
        </p:txBody>
      </p:sp>
      <p:sp>
        <p:nvSpPr>
          <p:cNvPr id="32" name="31 Elipse"/>
          <p:cNvSpPr/>
          <p:nvPr/>
        </p:nvSpPr>
        <p:spPr>
          <a:xfrm>
            <a:off x="6357950" y="3143248"/>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32 Elipse"/>
          <p:cNvSpPr/>
          <p:nvPr/>
        </p:nvSpPr>
        <p:spPr>
          <a:xfrm>
            <a:off x="285720" y="3286124"/>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1.f.3.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500167" y="71414"/>
            <a:ext cx="5500725" cy="714380"/>
          </a:xfrm>
          <a:prstGeom prst="rect">
            <a:avLst/>
          </a:prstGeom>
          <a:ln>
            <a:noFill/>
          </a:ln>
        </p:spPr>
        <p:txBody>
          <a:bodyPr anchor="ctr">
            <a:noAutofit/>
          </a:bodyP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1. SCR por riesgo de mercado. </a:t>
            </a:r>
            <a:br>
              <a:rPr lang="es-ES" sz="2400" b="1" u="sng" dirty="0" smtClean="0">
                <a:solidFill>
                  <a:schemeClr val="bg1"/>
                </a:solidFill>
                <a:latin typeface="Arial Unicode MS" pitchFamily="34" charset="-128"/>
                <a:ea typeface="Arial Unicode MS" pitchFamily="34" charset="-128"/>
                <a:cs typeface="Arial Unicode MS" pitchFamily="34" charset="-128"/>
              </a:rPr>
            </a:br>
            <a:r>
              <a:rPr lang="es-ES" sz="2400" b="1" u="sng" dirty="0" smtClean="0">
                <a:solidFill>
                  <a:schemeClr val="bg1"/>
                </a:solidFill>
                <a:latin typeface="Arial Unicode MS" pitchFamily="34" charset="-128"/>
                <a:ea typeface="Arial Unicode MS" pitchFamily="34" charset="-128"/>
                <a:cs typeface="Arial Unicode MS" pitchFamily="34" charset="-128"/>
              </a:rPr>
              <a:t>Fórmula general</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7" name="6 Tabla"/>
          <p:cNvGraphicFramePr>
            <a:graphicFrameLocks noGrp="1"/>
          </p:cNvGraphicFramePr>
          <p:nvPr/>
        </p:nvGraphicFramePr>
        <p:xfrm>
          <a:off x="1142976" y="1928802"/>
          <a:ext cx="7786711" cy="3483117"/>
        </p:xfrm>
        <a:graphic>
          <a:graphicData uri="http://schemas.openxmlformats.org/drawingml/2006/table">
            <a:tbl>
              <a:tblPr/>
              <a:tblGrid>
                <a:gridCol w="1542651"/>
                <a:gridCol w="881515"/>
                <a:gridCol w="954973"/>
                <a:gridCol w="1144569"/>
                <a:gridCol w="739531"/>
                <a:gridCol w="865190"/>
                <a:gridCol w="865190"/>
                <a:gridCol w="793092"/>
              </a:tblGrid>
              <a:tr h="701061">
                <a:tc>
                  <a:txBody>
                    <a:bodyPr/>
                    <a:lstStyle/>
                    <a:p>
                      <a:pPr marL="53975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j</a:t>
                      </a:r>
                    </a:p>
                    <a:p>
                      <a:pPr marL="53975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i</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Tipos</a:t>
                      </a:r>
                      <a:r>
                        <a:rPr lang="es-ES" sz="1600" baseline="0" noProof="0" dirty="0" smtClean="0">
                          <a:latin typeface="Arial Unicode MS" pitchFamily="34" charset="-128"/>
                          <a:ea typeface="Arial Unicode MS" pitchFamily="34" charset="-128"/>
                          <a:cs typeface="Arial Unicode MS" pitchFamily="34" charset="-128"/>
                        </a:rPr>
                        <a:t> de interés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Acciones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Inmuebles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Spread</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err="1" smtClean="0">
                          <a:latin typeface="Arial Unicode MS" pitchFamily="34" charset="-128"/>
                          <a:ea typeface="Arial Unicode MS" pitchFamily="34" charset="-128"/>
                          <a:cs typeface="Arial Unicode MS" pitchFamily="34" charset="-128"/>
                        </a:rPr>
                        <a:t>Concen-tración</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Divisas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CCP</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82396">
                <a:tc>
                  <a:txBody>
                    <a:bodyPr/>
                    <a:lstStyle/>
                    <a:p>
                      <a:pPr marL="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Tipos de interés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1</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3663"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96">
                <a:tc>
                  <a:txBody>
                    <a:bodyPr/>
                    <a:lstStyle/>
                    <a:p>
                      <a:pPr marL="95250" indent="7938"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Acciones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3663"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1</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0.75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0.75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96">
                <a:tc>
                  <a:txBody>
                    <a:bodyPr/>
                    <a:lstStyle/>
                    <a:p>
                      <a:pPr marL="9525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Inmuebles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0.75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1</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0</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96">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Diferenciales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A</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0.75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0.50</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1</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96">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Concentración</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1588"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1</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396">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Divisas</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0.25</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1</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193">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Prima anti-cíclica</a:t>
                      </a:r>
                      <a:r>
                        <a:rPr lang="es-ES" sz="1600" baseline="0" noProof="0" dirty="0" smtClean="0">
                          <a:latin typeface="Arial Unicode MS" pitchFamily="34" charset="-128"/>
                          <a:ea typeface="Arial Unicode MS" pitchFamily="34" charset="-128"/>
                          <a:cs typeface="Arial Unicode MS" pitchFamily="34" charset="-128"/>
                        </a:rPr>
                        <a:t> (CCP)</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0</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smtClean="0">
                          <a:latin typeface="Arial Unicode MS" pitchFamily="34" charset="-128"/>
                          <a:ea typeface="Arial Unicode MS" pitchFamily="34" charset="-128"/>
                          <a:cs typeface="Arial Unicode MS" pitchFamily="34" charset="-128"/>
                        </a:rPr>
                        <a:t>0</a:t>
                      </a:r>
                      <a:endParaRPr lang="es-ES" sz="1600" noProof="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indent="0" algn="ctr">
                        <a:spcBef>
                          <a:spcPts val="600"/>
                        </a:spcBef>
                        <a:spcAft>
                          <a:spcPts val="600"/>
                        </a:spcAft>
                      </a:pPr>
                      <a:r>
                        <a:rPr lang="es-ES" sz="1600" noProof="0" dirty="0" smtClean="0">
                          <a:latin typeface="Arial Unicode MS" pitchFamily="34" charset="-128"/>
                          <a:ea typeface="Arial Unicode MS" pitchFamily="34" charset="-128"/>
                          <a:cs typeface="Arial Unicode MS" pitchFamily="34" charset="-128"/>
                        </a:rPr>
                        <a:t>1</a:t>
                      </a:r>
                      <a:endParaRPr lang="es-ES" sz="1600" noProof="0" dirty="0">
                        <a:latin typeface="Arial Unicode MS" pitchFamily="34" charset="-128"/>
                        <a:ea typeface="Arial Unicode MS" pitchFamily="34" charset="-128"/>
                        <a:cs typeface="Arial Unicode MS" pitchFamily="34" charset="-128"/>
                      </a:endParaRPr>
                    </a:p>
                  </a:txBody>
                  <a:tcPr marL="29402" marR="294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1357290" y="5715016"/>
            <a:ext cx="7429552" cy="830997"/>
          </a:xfrm>
          <a:prstGeom prst="rect">
            <a:avLst/>
          </a:prstGeom>
        </p:spPr>
        <p:txBody>
          <a:bodyPr wrap="square">
            <a:spAutoFit/>
          </a:bodyPr>
          <a:lstStyle/>
          <a:p>
            <a:r>
              <a:rPr lang="es-ES" sz="1600" b="1" dirty="0" smtClean="0">
                <a:solidFill>
                  <a:srgbClr val="C00000"/>
                </a:solidFill>
              </a:rPr>
              <a:t>Donde el parámetro A = 0 si el SCR por tipos de interés libres de riesgo es el resultante de un escenario de aumento de dichos tipos de interés.</a:t>
            </a:r>
          </a:p>
          <a:p>
            <a:r>
              <a:rPr lang="es-ES" sz="1600" b="1" dirty="0" smtClean="0">
                <a:solidFill>
                  <a:srgbClr val="C00000"/>
                </a:solidFill>
              </a:rPr>
              <a:t>En caso contrario A = 0.50</a:t>
            </a:r>
            <a:endParaRPr lang="es-ES" sz="1600" b="1" dirty="0">
              <a:solidFill>
                <a:srgbClr val="C00000"/>
              </a:solidFill>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1505" name="Object 1"/>
          <p:cNvGraphicFramePr>
            <a:graphicFrameLocks noChangeAspect="1"/>
          </p:cNvGraphicFramePr>
          <p:nvPr/>
        </p:nvGraphicFramePr>
        <p:xfrm>
          <a:off x="2857488" y="1071546"/>
          <a:ext cx="4032181" cy="689934"/>
        </p:xfrm>
        <a:graphic>
          <a:graphicData uri="http://schemas.openxmlformats.org/presentationml/2006/ole">
            <p:oleObj spid="_x0000_s21509" name="Ecuación" r:id="rId4" imgW="2286000" imgH="393700" progId="Equation.3">
              <p:embed/>
            </p:oleObj>
          </a:graphicData>
        </a:graphic>
      </p:graphicFrame>
      <p:sp>
        <p:nvSpPr>
          <p:cNvPr id="12" name="11 Elipse"/>
          <p:cNvSpPr/>
          <p:nvPr/>
        </p:nvSpPr>
        <p:spPr>
          <a:xfrm>
            <a:off x="1214414" y="4857760"/>
            <a:ext cx="1357322"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4 Elipse"/>
          <p:cNvSpPr/>
          <p:nvPr/>
        </p:nvSpPr>
        <p:spPr>
          <a:xfrm>
            <a:off x="5643570" y="4929198"/>
            <a:ext cx="785818"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214414" y="1214422"/>
            <a:ext cx="7286676" cy="4801314"/>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Participaciones estratégicas</a:t>
            </a:r>
          </a:p>
          <a:p>
            <a:pPr algn="just">
              <a:spcBef>
                <a:spcPts val="2400"/>
              </a:spcBef>
            </a:pPr>
            <a:r>
              <a:rPr lang="es-ES" sz="1500" dirty="0" smtClean="0">
                <a:latin typeface="Arial Unicode MS" pitchFamily="34" charset="-128"/>
                <a:ea typeface="Arial Unicode MS" pitchFamily="34" charset="-128"/>
                <a:cs typeface="Arial Unicode MS" pitchFamily="34" charset="-128"/>
              </a:rPr>
              <a:t>Inversiones en capital de naturaleza estratégica son aquellas inversiones en capital respecto de las cuales el (re)asegurador demuestra:</a:t>
            </a:r>
          </a:p>
          <a:p>
            <a:pPr marL="342900" lvl="0" indent="-342900" algn="just">
              <a:spcBef>
                <a:spcPts val="600"/>
              </a:spcBef>
              <a:buAutoNum type="alphaLcParenBoth"/>
            </a:pPr>
            <a:r>
              <a:rPr lang="es-ES" sz="1500" dirty="0" smtClean="0">
                <a:latin typeface="Arial Unicode MS" pitchFamily="34" charset="-128"/>
                <a:ea typeface="Arial Unicode MS" pitchFamily="34" charset="-128"/>
                <a:cs typeface="Arial Unicode MS" pitchFamily="34" charset="-128"/>
              </a:rPr>
              <a:t>Que el valor de la inversión en capital tendrá con probabilidad en los siguientes doce meses una </a:t>
            </a:r>
            <a:r>
              <a:rPr lang="es-ES" sz="1500" b="1" dirty="0" smtClean="0">
                <a:latin typeface="Arial Unicode MS" pitchFamily="34" charset="-128"/>
                <a:ea typeface="Arial Unicode MS" pitchFamily="34" charset="-128"/>
                <a:cs typeface="Arial Unicode MS" pitchFamily="34" charset="-128"/>
              </a:rPr>
              <a:t>volatilidad materialmente menor </a:t>
            </a:r>
            <a:r>
              <a:rPr lang="es-ES" sz="1500" dirty="0" smtClean="0">
                <a:latin typeface="Arial Unicode MS" pitchFamily="34" charset="-128"/>
                <a:ea typeface="Arial Unicode MS" pitchFamily="34" charset="-128"/>
                <a:cs typeface="Arial Unicode MS" pitchFamily="34" charset="-128"/>
              </a:rPr>
              <a:t>que el de otras acciones en el mismo período, como resultado de la influencia ejercida por la (re)aseguradora participante en la entidad participada</a:t>
            </a:r>
          </a:p>
          <a:p>
            <a:pPr marL="342900" lvl="0" indent="-342900" algn="just">
              <a:spcBef>
                <a:spcPts val="600"/>
              </a:spcBef>
              <a:buAutoNum type="alphaLcParenBoth"/>
            </a:pPr>
            <a:r>
              <a:rPr lang="es-ES" sz="1500" dirty="0" smtClean="0">
                <a:latin typeface="Arial Unicode MS" pitchFamily="34" charset="-128"/>
                <a:ea typeface="Arial Unicode MS" pitchFamily="34" charset="-128"/>
                <a:cs typeface="Arial Unicode MS" pitchFamily="34" charset="-128"/>
              </a:rPr>
              <a:t>Que la </a:t>
            </a:r>
            <a:r>
              <a:rPr lang="es-ES" sz="1500" b="1" dirty="0" smtClean="0">
                <a:latin typeface="Arial Unicode MS" pitchFamily="34" charset="-128"/>
                <a:ea typeface="Arial Unicode MS" pitchFamily="34" charset="-128"/>
                <a:cs typeface="Arial Unicode MS" pitchFamily="34" charset="-128"/>
              </a:rPr>
              <a:t>naturaleza de la inversión es estratégica</a:t>
            </a:r>
            <a:r>
              <a:rPr lang="es-ES" sz="1500" dirty="0" smtClean="0">
                <a:latin typeface="Arial Unicode MS" pitchFamily="34" charset="-128"/>
                <a:ea typeface="Arial Unicode MS" pitchFamily="34" charset="-128"/>
                <a:cs typeface="Arial Unicode MS" pitchFamily="34" charset="-128"/>
              </a:rPr>
              <a:t> considerando todos los factores oportunos, incluyendo:</a:t>
            </a:r>
          </a:p>
          <a:p>
            <a:pPr marL="723900" lvl="0" algn="just">
              <a:spcBef>
                <a:spcPts val="600"/>
              </a:spcBef>
            </a:pPr>
            <a:r>
              <a:rPr lang="es-ES" sz="1500" dirty="0" smtClean="0">
                <a:latin typeface="Arial Unicode MS" pitchFamily="34" charset="-128"/>
                <a:ea typeface="Arial Unicode MS" pitchFamily="34" charset="-128"/>
                <a:cs typeface="Arial Unicode MS" pitchFamily="34" charset="-128"/>
              </a:rPr>
              <a:t>La existencia de una clara decisión estratégica de continuar manteniendo la participación a largo plazo;</a:t>
            </a:r>
          </a:p>
          <a:p>
            <a:pPr marL="725488" indent="-1588" algn="just">
              <a:spcBef>
                <a:spcPts val="600"/>
              </a:spcBef>
            </a:pPr>
            <a:r>
              <a:rPr lang="es-ES" sz="1500" dirty="0" smtClean="0">
                <a:latin typeface="Arial Unicode MS" pitchFamily="34" charset="-128"/>
                <a:ea typeface="Arial Unicode MS" pitchFamily="34" charset="-128"/>
                <a:cs typeface="Arial Unicode MS" pitchFamily="34" charset="-128"/>
              </a:rPr>
              <a:t>La consistencia de dicha decisión con las políticas principales que guían o limitan las acciones del (re)asegurador. Si la (re)aseguradora es a su vez parte de un grupo, la consistencia de dicha estrategia con las políticas principales que guían o limitan las acciones del grupo</a:t>
            </a:r>
          </a:p>
          <a:p>
            <a:pPr marL="725488" lvl="0" indent="-1588" algn="just">
              <a:spcBef>
                <a:spcPts val="600"/>
              </a:spcBef>
            </a:pPr>
            <a:r>
              <a:rPr lang="es-ES" sz="1500" dirty="0" smtClean="0">
                <a:latin typeface="Arial Unicode MS" pitchFamily="34" charset="-128"/>
                <a:ea typeface="Arial Unicode MS" pitchFamily="34" charset="-128"/>
                <a:cs typeface="Arial Unicode MS" pitchFamily="34" charset="-128"/>
              </a:rPr>
              <a:t>La capacidad del asegurador para mantener la participación</a:t>
            </a:r>
          </a:p>
          <a:p>
            <a:pPr marL="725488" lvl="0" indent="-1588" algn="just">
              <a:spcBef>
                <a:spcPts val="600"/>
              </a:spcBef>
            </a:pPr>
            <a:r>
              <a:rPr lang="es-ES" sz="1500" dirty="0" smtClean="0">
                <a:latin typeface="Arial Unicode MS" pitchFamily="34" charset="-128"/>
                <a:ea typeface="Arial Unicode MS" pitchFamily="34" charset="-128"/>
                <a:cs typeface="Arial Unicode MS" pitchFamily="34" charset="-128"/>
              </a:rPr>
              <a:t>La existencia de un vínculo duradero </a:t>
            </a:r>
          </a:p>
        </p:txBody>
      </p:sp>
      <p:sp>
        <p:nvSpPr>
          <p:cNvPr id="5"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1.f.4.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142976" y="1142984"/>
            <a:ext cx="7286676" cy="3739485"/>
          </a:xfrm>
          <a:prstGeom prst="rect">
            <a:avLst/>
          </a:prstGeom>
        </p:spPr>
        <p:txBody>
          <a:bodyPr wrap="square">
            <a:spAutoFit/>
          </a:bodyPr>
          <a:lstStyle/>
          <a:p>
            <a:pPr algn="just">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Art. 106 de la directiva 2009/138/EC, nivel 1). </a:t>
            </a:r>
          </a:p>
          <a:p>
            <a:pPr algn="just">
              <a:spcBef>
                <a:spcPts val="0"/>
              </a:spcBef>
            </a:pPr>
            <a:r>
              <a:rPr lang="es-ES" sz="1600" b="1" u="sng" dirty="0" smtClean="0">
                <a:solidFill>
                  <a:srgbClr val="C00000"/>
                </a:solidFill>
                <a:latin typeface="Arial Unicode MS" pitchFamily="34" charset="-128"/>
                <a:ea typeface="Arial Unicode MS" pitchFamily="34" charset="-128"/>
                <a:cs typeface="Arial Unicode MS" pitchFamily="34" charset="-128"/>
              </a:rPr>
              <a:t>Ajuste simétrico en el sub-módulo de </a:t>
            </a:r>
            <a:r>
              <a:rPr lang="es-ES" sz="1600" b="1" u="sng" dirty="0" err="1" smtClean="0">
                <a:solidFill>
                  <a:srgbClr val="C00000"/>
                </a:solidFill>
                <a:latin typeface="Arial Unicode MS" pitchFamily="34" charset="-128"/>
                <a:ea typeface="Arial Unicode MS" pitchFamily="34" charset="-128"/>
                <a:cs typeface="Arial Unicode MS" pitchFamily="34" charset="-128"/>
              </a:rPr>
              <a:t>acciones</a:t>
            </a:r>
            <a:r>
              <a:rPr lang="es-ES" sz="1600" dirty="0" err="1" smtClean="0">
                <a:latin typeface="Arial Unicode MS" pitchFamily="34" charset="-128"/>
                <a:ea typeface="Arial Unicode MS" pitchFamily="34" charset="-128"/>
                <a:cs typeface="Arial Unicode MS" pitchFamily="34" charset="-128"/>
              </a:rPr>
              <a:t>I</a:t>
            </a:r>
            <a:endParaRPr lang="es-ES" sz="1600" dirty="0" smtClean="0">
              <a:latin typeface="Arial Unicode MS" pitchFamily="34" charset="-128"/>
              <a:ea typeface="Arial Unicode MS" pitchFamily="34" charset="-128"/>
              <a:cs typeface="Arial Unicode MS" pitchFamily="34" charset="-128"/>
            </a:endParaRPr>
          </a:p>
          <a:p>
            <a:pPr lvl="0">
              <a:spcBef>
                <a:spcPts val="1800"/>
              </a:spcBef>
            </a:pPr>
            <a:r>
              <a:rPr lang="es-ES" sz="1600" dirty="0" smtClean="0">
                <a:latin typeface="Arial Unicode MS" pitchFamily="34" charset="-128"/>
                <a:ea typeface="Arial Unicode MS" pitchFamily="34" charset="-128"/>
                <a:cs typeface="Arial Unicode MS" pitchFamily="34" charset="-128"/>
              </a:rPr>
              <a:t>Se calculará por EIOPA (*) conforme a un método transparente (disponible y reproducible por terceros) en base a la evolución de un índice bursátil que cumpla los siguientes requisitos:</a:t>
            </a:r>
          </a:p>
          <a:p>
            <a:pPr lvl="1">
              <a:spcBef>
                <a:spcPts val="1200"/>
              </a:spcBef>
            </a:pPr>
            <a:r>
              <a:rPr lang="es-ES" sz="1600" dirty="0" smtClean="0">
                <a:latin typeface="Arial Unicode MS" pitchFamily="34" charset="-128"/>
                <a:ea typeface="Arial Unicode MS" pitchFamily="34" charset="-128"/>
                <a:cs typeface="Arial Unicode MS" pitchFamily="34" charset="-128"/>
              </a:rPr>
              <a:t>El índice debe medir el precio de mercado de una cartera de acciones representativa de la naturaleza de las acciones típicamente mantenidas por un (re)asegurador.</a:t>
            </a:r>
          </a:p>
          <a:p>
            <a:pPr lvl="1">
              <a:spcBef>
                <a:spcPts val="1200"/>
              </a:spcBef>
            </a:pPr>
            <a:r>
              <a:rPr lang="es-ES" sz="1600" dirty="0" smtClean="0">
                <a:latin typeface="Arial Unicode MS" pitchFamily="34" charset="-128"/>
                <a:ea typeface="Arial Unicode MS" pitchFamily="34" charset="-128"/>
                <a:cs typeface="Arial Unicode MS" pitchFamily="34" charset="-128"/>
              </a:rPr>
              <a:t>El valor del índice esté disponible para el público</a:t>
            </a:r>
          </a:p>
          <a:p>
            <a:pPr lvl="1">
              <a:spcBef>
                <a:spcPts val="1200"/>
              </a:spcBef>
            </a:pPr>
            <a:r>
              <a:rPr lang="es-ES" sz="1600" dirty="0" smtClean="0">
                <a:latin typeface="Arial Unicode MS" pitchFamily="34" charset="-128"/>
                <a:ea typeface="Arial Unicode MS" pitchFamily="34" charset="-128"/>
                <a:cs typeface="Arial Unicode MS" pitchFamily="34" charset="-128"/>
              </a:rPr>
              <a:t>La frecuencia de publicación del índice (</a:t>
            </a:r>
            <a:r>
              <a:rPr lang="es-ES" sz="1600" b="1" u="sng" dirty="0" smtClean="0">
                <a:latin typeface="Arial Unicode MS" pitchFamily="34" charset="-128"/>
                <a:ea typeface="Arial Unicode MS" pitchFamily="34" charset="-128"/>
                <a:cs typeface="Arial Unicode MS" pitchFamily="34" charset="-128"/>
              </a:rPr>
              <a:t>sin ponderar</a:t>
            </a:r>
            <a:r>
              <a:rPr lang="es-ES" sz="1600" dirty="0" smtClean="0">
                <a:latin typeface="Arial Unicode MS" pitchFamily="34" charset="-128"/>
                <a:ea typeface="Arial Unicode MS" pitchFamily="34" charset="-128"/>
                <a:cs typeface="Arial Unicode MS" pitchFamily="34" charset="-128"/>
              </a:rPr>
              <a:t>) permita calcular la media considerando su valor actual y el valor del índice </a:t>
            </a:r>
            <a:r>
              <a:rPr lang="es-ES" sz="1600" b="1" u="sng" dirty="0" smtClean="0">
                <a:latin typeface="Arial Unicode MS" pitchFamily="34" charset="-128"/>
                <a:ea typeface="Arial Unicode MS" pitchFamily="34" charset="-128"/>
                <a:cs typeface="Arial Unicode MS" pitchFamily="34" charset="-128"/>
              </a:rPr>
              <a:t>durante</a:t>
            </a:r>
            <a:r>
              <a:rPr lang="es-ES" sz="1600" dirty="0" smtClean="0">
                <a:latin typeface="Arial Unicode MS" pitchFamily="34" charset="-128"/>
                <a:ea typeface="Arial Unicode MS" pitchFamily="34" charset="-128"/>
                <a:cs typeface="Arial Unicode MS" pitchFamily="34" charset="-128"/>
              </a:rPr>
              <a:t> los 36 últimos meses</a:t>
            </a: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64865" name="Object 1"/>
          <p:cNvGraphicFramePr>
            <a:graphicFrameLocks noChangeAspect="1"/>
          </p:cNvGraphicFramePr>
          <p:nvPr/>
        </p:nvGraphicFramePr>
        <p:xfrm>
          <a:off x="3357554" y="5050049"/>
          <a:ext cx="2643206" cy="729720"/>
        </p:xfrm>
        <a:graphic>
          <a:graphicData uri="http://schemas.openxmlformats.org/presentationml/2006/ole">
            <p:oleObj spid="_x0000_s164875" name="Ecuación" r:id="rId3" imgW="1548728" imgH="431613" progId="Equation.3">
              <p:embed/>
            </p:oleObj>
          </a:graphicData>
        </a:graphic>
      </p:graphicFrame>
      <p:graphicFrame>
        <p:nvGraphicFramePr>
          <p:cNvPr id="164867" name="Object 3"/>
          <p:cNvGraphicFramePr>
            <a:graphicFrameLocks noChangeAspect="1"/>
          </p:cNvGraphicFramePr>
          <p:nvPr/>
        </p:nvGraphicFramePr>
        <p:xfrm>
          <a:off x="2143108" y="5264363"/>
          <a:ext cx="1062036" cy="337749"/>
        </p:xfrm>
        <a:graphic>
          <a:graphicData uri="http://schemas.openxmlformats.org/presentationml/2006/ole">
            <p:oleObj spid="_x0000_s164876" name="Ecuación" r:id="rId4" imgW="672808" imgH="215806" progId="Equation.3">
              <p:embed/>
            </p:oleObj>
          </a:graphicData>
        </a:graphic>
      </p:graphicFrame>
      <p:graphicFrame>
        <p:nvGraphicFramePr>
          <p:cNvPr id="164868" name="Object 4"/>
          <p:cNvGraphicFramePr>
            <a:graphicFrameLocks noChangeAspect="1"/>
          </p:cNvGraphicFramePr>
          <p:nvPr/>
        </p:nvGraphicFramePr>
        <p:xfrm>
          <a:off x="6256138" y="5264363"/>
          <a:ext cx="1101944" cy="357173"/>
        </p:xfrm>
        <a:graphic>
          <a:graphicData uri="http://schemas.openxmlformats.org/presentationml/2006/ole">
            <p:oleObj spid="_x0000_s164877" name="Ecuación" r:id="rId5" imgW="660113" imgH="215806" progId="Equation.3">
              <p:embed/>
            </p:oleObj>
          </a:graphicData>
        </a:graphic>
      </p:graphicFrame>
      <p:sp>
        <p:nvSpPr>
          <p:cNvPr id="8" name="7 Rectángulo"/>
          <p:cNvSpPr/>
          <p:nvPr/>
        </p:nvSpPr>
        <p:spPr>
          <a:xfrm>
            <a:off x="1714480" y="5835867"/>
            <a:ext cx="6500858" cy="307777"/>
          </a:xfrm>
          <a:prstGeom prst="rect">
            <a:avLst/>
          </a:prstGeom>
        </p:spPr>
        <p:txBody>
          <a:bodyPr wrap="square">
            <a:spAutoFit/>
          </a:bodyPr>
          <a:lstStyle/>
          <a:p>
            <a:r>
              <a:rPr lang="es-ES" sz="1400" dirty="0" smtClean="0">
                <a:latin typeface="Arial Unicode MS" pitchFamily="34" charset="-128"/>
                <a:ea typeface="Arial Unicode MS" pitchFamily="34" charset="-128"/>
                <a:cs typeface="Arial Unicode MS" pitchFamily="34" charset="-128"/>
              </a:rPr>
              <a:t>donde CI = valor actual del índice.  AI = valor promedio en los últimos 36 meses</a:t>
            </a:r>
            <a:endParaRPr lang="en-GB" sz="1400" dirty="0">
              <a:latin typeface="Arial Unicode MS" pitchFamily="34" charset="-128"/>
              <a:ea typeface="Arial Unicode MS" pitchFamily="34" charset="-128"/>
              <a:cs typeface="Arial Unicode MS" pitchFamily="34" charset="-128"/>
            </a:endParaRPr>
          </a:p>
        </p:txBody>
      </p:sp>
      <p:sp>
        <p:nvSpPr>
          <p:cNvPr id="12" name="11 Elipse"/>
          <p:cNvSpPr/>
          <p:nvPr/>
        </p:nvSpPr>
        <p:spPr>
          <a:xfrm>
            <a:off x="3857620" y="5050049"/>
            <a:ext cx="428628" cy="7143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12 Elipse"/>
          <p:cNvSpPr/>
          <p:nvPr/>
        </p:nvSpPr>
        <p:spPr>
          <a:xfrm>
            <a:off x="5286380" y="5192925"/>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1.f.5.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64865" name="Object 1"/>
          <p:cNvGraphicFramePr>
            <a:graphicFrameLocks noChangeAspect="1"/>
          </p:cNvGraphicFramePr>
          <p:nvPr/>
        </p:nvGraphicFramePr>
        <p:xfrm>
          <a:off x="3357554" y="5764429"/>
          <a:ext cx="2643206" cy="729720"/>
        </p:xfrm>
        <a:graphic>
          <a:graphicData uri="http://schemas.openxmlformats.org/presentationml/2006/ole">
            <p:oleObj spid="_x0000_s201730" name="Ecuación" r:id="rId3" imgW="1548728" imgH="431613" progId="Equation.3">
              <p:embed/>
            </p:oleObj>
          </a:graphicData>
        </a:graphic>
      </p:graphicFrame>
      <p:graphicFrame>
        <p:nvGraphicFramePr>
          <p:cNvPr id="164867" name="Object 3"/>
          <p:cNvGraphicFramePr>
            <a:graphicFrameLocks noChangeAspect="1"/>
          </p:cNvGraphicFramePr>
          <p:nvPr/>
        </p:nvGraphicFramePr>
        <p:xfrm>
          <a:off x="2143108" y="5978743"/>
          <a:ext cx="1062036" cy="337749"/>
        </p:xfrm>
        <a:graphic>
          <a:graphicData uri="http://schemas.openxmlformats.org/presentationml/2006/ole">
            <p:oleObj spid="_x0000_s201731" name="Ecuación" r:id="rId4" imgW="672808" imgH="215806" progId="Equation.3">
              <p:embed/>
            </p:oleObj>
          </a:graphicData>
        </a:graphic>
      </p:graphicFrame>
      <p:graphicFrame>
        <p:nvGraphicFramePr>
          <p:cNvPr id="164868" name="Object 4"/>
          <p:cNvGraphicFramePr>
            <a:graphicFrameLocks noChangeAspect="1"/>
          </p:cNvGraphicFramePr>
          <p:nvPr/>
        </p:nvGraphicFramePr>
        <p:xfrm>
          <a:off x="6256138" y="5978743"/>
          <a:ext cx="1101944" cy="357173"/>
        </p:xfrm>
        <a:graphic>
          <a:graphicData uri="http://schemas.openxmlformats.org/presentationml/2006/ole">
            <p:oleObj spid="_x0000_s201732" name="Ecuación" r:id="rId5" imgW="660113" imgH="215806" progId="Equation.3">
              <p:embed/>
            </p:oleObj>
          </a:graphicData>
        </a:graphic>
      </p:graphicFrame>
      <p:sp>
        <p:nvSpPr>
          <p:cNvPr id="8" name="7 Rectángulo"/>
          <p:cNvSpPr/>
          <p:nvPr/>
        </p:nvSpPr>
        <p:spPr>
          <a:xfrm>
            <a:off x="1714480" y="6550247"/>
            <a:ext cx="6500858" cy="307777"/>
          </a:xfrm>
          <a:prstGeom prst="rect">
            <a:avLst/>
          </a:prstGeom>
        </p:spPr>
        <p:txBody>
          <a:bodyPr wrap="square">
            <a:spAutoFit/>
          </a:bodyPr>
          <a:lstStyle/>
          <a:p>
            <a:r>
              <a:rPr lang="es-ES" sz="1400" dirty="0" smtClean="0">
                <a:latin typeface="Arial Unicode MS" pitchFamily="34" charset="-128"/>
                <a:ea typeface="Arial Unicode MS" pitchFamily="34" charset="-128"/>
                <a:cs typeface="Arial Unicode MS" pitchFamily="34" charset="-128"/>
              </a:rPr>
              <a:t>donde CI = valor actual del índice.  AI = valor promedio en los últimos 36 meses</a:t>
            </a:r>
            <a:endParaRPr lang="en-GB" sz="1400" dirty="0">
              <a:latin typeface="Arial Unicode MS" pitchFamily="34" charset="-128"/>
              <a:ea typeface="Arial Unicode MS" pitchFamily="34" charset="-128"/>
              <a:cs typeface="Arial Unicode MS" pitchFamily="34" charset="-128"/>
            </a:endParaRPr>
          </a:p>
        </p:txBody>
      </p:sp>
      <p:sp>
        <p:nvSpPr>
          <p:cNvPr id="12" name="11 Elipse"/>
          <p:cNvSpPr/>
          <p:nvPr/>
        </p:nvSpPr>
        <p:spPr>
          <a:xfrm>
            <a:off x="3857620" y="5764429"/>
            <a:ext cx="428628" cy="7143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12 Elipse"/>
          <p:cNvSpPr/>
          <p:nvPr/>
        </p:nvSpPr>
        <p:spPr>
          <a:xfrm>
            <a:off x="5286380" y="5907305"/>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1.f.6.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pic>
        <p:nvPicPr>
          <p:cNvPr id="201733" name="Picture 5"/>
          <p:cNvPicPr>
            <a:picLocks noChangeAspect="1" noChangeArrowheads="1"/>
          </p:cNvPicPr>
          <p:nvPr/>
        </p:nvPicPr>
        <p:blipFill>
          <a:blip r:embed="rId6"/>
          <a:srcRect l="11415" t="11731" r="634" b="3199"/>
          <a:stretch>
            <a:fillRect/>
          </a:stretch>
        </p:blipFill>
        <p:spPr bwMode="auto">
          <a:xfrm>
            <a:off x="1554368" y="1071546"/>
            <a:ext cx="6471434" cy="2210577"/>
          </a:xfrm>
          <a:prstGeom prst="rect">
            <a:avLst/>
          </a:prstGeom>
          <a:noFill/>
          <a:ln w="9525">
            <a:noFill/>
            <a:miter lim="800000"/>
            <a:headEnd/>
            <a:tailEnd/>
          </a:ln>
          <a:effectLst/>
        </p:spPr>
      </p:pic>
      <p:pic>
        <p:nvPicPr>
          <p:cNvPr id="201734" name="Picture 6"/>
          <p:cNvPicPr>
            <a:picLocks noChangeAspect="1" noChangeArrowheads="1"/>
          </p:cNvPicPr>
          <p:nvPr/>
        </p:nvPicPr>
        <p:blipFill>
          <a:blip r:embed="rId7"/>
          <a:srcRect l="11430" t="4135" r="635" b="3101"/>
          <a:stretch>
            <a:fillRect/>
          </a:stretch>
        </p:blipFill>
        <p:spPr bwMode="auto">
          <a:xfrm>
            <a:off x="1555406" y="3286124"/>
            <a:ext cx="6470333" cy="22887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9" presetClass="entr" presetSubtype="0" fill="hold" nodeType="withEffect">
                                  <p:stCondLst>
                                    <p:cond delay="0"/>
                                  </p:stCondLst>
                                  <p:childTnLst>
                                    <p:set>
                                      <p:cBhvr>
                                        <p:cTn id="11" dur="1" fill="hold">
                                          <p:stCondLst>
                                            <p:cond delay="0"/>
                                          </p:stCondLst>
                                        </p:cTn>
                                        <p:tgtEl>
                                          <p:spTgt spid="201734"/>
                                        </p:tgtEl>
                                        <p:attrNameLst>
                                          <p:attrName>style.visibility</p:attrName>
                                        </p:attrNameLst>
                                      </p:cBhvr>
                                      <p:to>
                                        <p:strVal val="visible"/>
                                      </p:to>
                                    </p:set>
                                    <p:animEffect transition="in" filter="dissolve">
                                      <p:cBhvr>
                                        <p:cTn id="12" dur="500"/>
                                        <p:tgtEl>
                                          <p:spTgt spid="20173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3" name="32 CuadroTexto"/>
          <p:cNvSpPr txBox="1"/>
          <p:nvPr/>
        </p:nvSpPr>
        <p:spPr>
          <a:xfrm>
            <a:off x="1500166" y="1071546"/>
            <a:ext cx="7286676" cy="338554"/>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Entidades vinculadas (</a:t>
            </a:r>
            <a:r>
              <a:rPr lang="es-ES" sz="1600" dirty="0" err="1" smtClean="0">
                <a:latin typeface="Arial Unicode MS" pitchFamily="34" charset="-128"/>
                <a:ea typeface="Arial Unicode MS" pitchFamily="34" charset="-128"/>
                <a:cs typeface="Arial Unicode MS" pitchFamily="34" charset="-128"/>
              </a:rPr>
              <a:t>artº</a:t>
            </a:r>
            <a:r>
              <a:rPr lang="es-ES" sz="1600" dirty="0" smtClean="0">
                <a:latin typeface="Arial Unicode MS" pitchFamily="34" charset="-128"/>
                <a:ea typeface="Arial Unicode MS" pitchFamily="34" charset="-128"/>
                <a:cs typeface="Arial Unicode MS" pitchFamily="34" charset="-128"/>
              </a:rPr>
              <a:t> 212(1)(b) y 212(2) directiva 2009/138/EC)</a:t>
            </a:r>
            <a:endParaRPr lang="es-ES" sz="1600" dirty="0">
              <a:latin typeface="Arial Unicode MS" pitchFamily="34" charset="-128"/>
              <a:ea typeface="Arial Unicode MS" pitchFamily="34" charset="-128"/>
              <a:cs typeface="Arial Unicode MS" pitchFamily="34" charset="-128"/>
            </a:endParaRPr>
          </a:p>
        </p:txBody>
      </p:sp>
      <p:sp>
        <p:nvSpPr>
          <p:cNvPr id="48" name="47 Rectángulo"/>
          <p:cNvSpPr/>
          <p:nvPr/>
        </p:nvSpPr>
        <p:spPr>
          <a:xfrm>
            <a:off x="1500166" y="1571612"/>
            <a:ext cx="7286676" cy="2554545"/>
          </a:xfrm>
          <a:prstGeom prst="rect">
            <a:avLst/>
          </a:prstGeom>
          <a:ln w="3175">
            <a:solidFill>
              <a:schemeClr val="tx1"/>
            </a:solidFill>
          </a:ln>
        </p:spPr>
        <p:txBody>
          <a:bodyPr wrap="square">
            <a:spAutoFit/>
          </a:bodyPr>
          <a:lstStyle/>
          <a:p>
            <a:pPr>
              <a:spcBef>
                <a:spcPts val="600"/>
              </a:spcBef>
            </a:pPr>
            <a:r>
              <a:rPr lang="es-ES" sz="1400" b="1" u="sng" dirty="0" smtClean="0"/>
              <a:t>Artículo 212(1)(b) directiva 2009/138/EC</a:t>
            </a:r>
          </a:p>
          <a:p>
            <a:pPr>
              <a:spcBef>
                <a:spcPts val="600"/>
              </a:spcBef>
            </a:pPr>
            <a:r>
              <a:rPr lang="es-ES" sz="1400" b="1" dirty="0" smtClean="0">
                <a:solidFill>
                  <a:srgbClr val="C00000"/>
                </a:solidFill>
                <a:latin typeface="Arial Unicode MS" pitchFamily="34" charset="-128"/>
                <a:ea typeface="Arial Unicode MS" pitchFamily="34" charset="-128"/>
                <a:cs typeface="Arial Unicode MS" pitchFamily="34" charset="-128"/>
              </a:rPr>
              <a:t>«empresa vinculada»: </a:t>
            </a:r>
            <a:r>
              <a:rPr lang="es-ES" sz="1400" dirty="0" smtClean="0">
                <a:latin typeface="Arial Unicode MS" pitchFamily="34" charset="-128"/>
                <a:ea typeface="Arial Unicode MS" pitchFamily="34" charset="-128"/>
                <a:cs typeface="Arial Unicode MS" pitchFamily="34" charset="-128"/>
              </a:rPr>
              <a:t>toda empresa que sea </a:t>
            </a:r>
          </a:p>
          <a:p>
            <a:pPr marL="531813" indent="-354013">
              <a:spcBef>
                <a:spcPts val="600"/>
              </a:spcBef>
            </a:pPr>
            <a:r>
              <a:rPr lang="es-ES" sz="1400" dirty="0" smtClean="0">
                <a:latin typeface="Arial Unicode MS" pitchFamily="34" charset="-128"/>
                <a:ea typeface="Arial Unicode MS" pitchFamily="34" charset="-128"/>
                <a:cs typeface="Arial Unicode MS" pitchFamily="34" charset="-128"/>
              </a:rPr>
              <a:t> (1) </a:t>
            </a:r>
            <a:r>
              <a:rPr lang="es-ES" sz="1400" b="1" dirty="0" smtClean="0">
                <a:latin typeface="Arial Unicode MS" pitchFamily="34" charset="-128"/>
                <a:ea typeface="Arial Unicode MS" pitchFamily="34" charset="-128"/>
                <a:cs typeface="Arial Unicode MS" pitchFamily="34" charset="-128"/>
              </a:rPr>
              <a:t>una empresa filial </a:t>
            </a:r>
            <a:r>
              <a:rPr lang="es-ES" sz="1400" dirty="0" smtClean="0">
                <a:latin typeface="Arial Unicode MS" pitchFamily="34" charset="-128"/>
                <a:ea typeface="Arial Unicode MS" pitchFamily="34" charset="-128"/>
                <a:cs typeface="Arial Unicode MS" pitchFamily="34" charset="-128"/>
              </a:rPr>
              <a:t>(según el artículo 13(15) de la directiva 2009/138/CE, «empresa filial» es toda empresa filial definida en el artículo 1 de la Directiva 83/349/CEE, incluidas las filiales de la misma);</a:t>
            </a:r>
            <a:endParaRPr lang="en-GB" sz="1400" dirty="0" smtClean="0">
              <a:latin typeface="Arial Unicode MS" pitchFamily="34" charset="-128"/>
              <a:ea typeface="Arial Unicode MS" pitchFamily="34" charset="-128"/>
              <a:cs typeface="Arial Unicode MS" pitchFamily="34" charset="-128"/>
            </a:endParaRPr>
          </a:p>
          <a:p>
            <a:pPr marL="531813" indent="-354013">
              <a:spcBef>
                <a:spcPts val="600"/>
              </a:spcBef>
            </a:pPr>
            <a:r>
              <a:rPr lang="es-ES" sz="1400" dirty="0" smtClean="0">
                <a:latin typeface="Arial Unicode MS" pitchFamily="34" charset="-128"/>
                <a:ea typeface="Arial Unicode MS" pitchFamily="34" charset="-128"/>
                <a:cs typeface="Arial Unicode MS" pitchFamily="34" charset="-128"/>
              </a:rPr>
              <a:t>(2) u otra empresa en la que se posea una </a:t>
            </a:r>
            <a:r>
              <a:rPr lang="es-ES" sz="1400" b="1" dirty="0" smtClean="0">
                <a:latin typeface="Arial Unicode MS" pitchFamily="34" charset="-128"/>
                <a:ea typeface="Arial Unicode MS" pitchFamily="34" charset="-128"/>
                <a:cs typeface="Arial Unicode MS" pitchFamily="34" charset="-128"/>
              </a:rPr>
              <a:t>participación</a:t>
            </a:r>
            <a:r>
              <a:rPr lang="es-ES" sz="1400" dirty="0" smtClean="0">
                <a:latin typeface="Arial Unicode MS" pitchFamily="34" charset="-128"/>
                <a:ea typeface="Arial Unicode MS" pitchFamily="34" charset="-128"/>
                <a:cs typeface="Arial Unicode MS" pitchFamily="34" charset="-128"/>
              </a:rPr>
              <a:t> (según el artículo </a:t>
            </a:r>
            <a:r>
              <a:rPr lang="es-ES" sz="1400" i="1" dirty="0" smtClean="0">
                <a:latin typeface="Arial Unicode MS" pitchFamily="34" charset="-128"/>
                <a:ea typeface="Arial Unicode MS" pitchFamily="34" charset="-128"/>
                <a:cs typeface="Arial Unicode MS" pitchFamily="34" charset="-128"/>
              </a:rPr>
              <a:t>13(20) de la directiva 2009/1389/EC,</a:t>
            </a:r>
            <a:r>
              <a:rPr lang="es-ES" sz="1400" dirty="0" smtClean="0">
                <a:latin typeface="Arial Unicode MS" pitchFamily="34" charset="-128"/>
                <a:ea typeface="Arial Unicode MS" pitchFamily="34" charset="-128"/>
                <a:cs typeface="Arial Unicode MS" pitchFamily="34" charset="-128"/>
              </a:rPr>
              <a:t> propiedad directa o control por otros medios del 20 por ciento de los derechos de votos o del capital)</a:t>
            </a:r>
            <a:endParaRPr lang="es-ES" sz="1400" i="1" dirty="0" smtClean="0">
              <a:latin typeface="Arial Unicode MS" pitchFamily="34" charset="-128"/>
              <a:ea typeface="Arial Unicode MS" pitchFamily="34" charset="-128"/>
              <a:cs typeface="Arial Unicode MS" pitchFamily="34" charset="-128"/>
            </a:endParaRPr>
          </a:p>
          <a:p>
            <a:pPr marL="531813" indent="-354013">
              <a:spcBef>
                <a:spcPts val="600"/>
              </a:spcBef>
            </a:pPr>
            <a:r>
              <a:rPr lang="es-ES" sz="1400" dirty="0" smtClean="0">
                <a:latin typeface="Arial Unicode MS" pitchFamily="34" charset="-128"/>
                <a:ea typeface="Arial Unicode MS" pitchFamily="34" charset="-128"/>
                <a:cs typeface="Arial Unicode MS" pitchFamily="34" charset="-128"/>
              </a:rPr>
              <a:t>(3) o bien toda empresa </a:t>
            </a:r>
            <a:r>
              <a:rPr lang="es-ES" sz="1400" b="1" dirty="0" smtClean="0">
                <a:latin typeface="Arial Unicode MS" pitchFamily="34" charset="-128"/>
                <a:ea typeface="Arial Unicode MS" pitchFamily="34" charset="-128"/>
                <a:cs typeface="Arial Unicode MS" pitchFamily="34" charset="-128"/>
              </a:rPr>
              <a:t>vinculada a otra mediante una relación </a:t>
            </a:r>
            <a:r>
              <a:rPr lang="es-ES" sz="1400" dirty="0" smtClean="0">
                <a:latin typeface="Arial Unicode MS" pitchFamily="34" charset="-128"/>
                <a:ea typeface="Arial Unicode MS" pitchFamily="34" charset="-128"/>
                <a:cs typeface="Arial Unicode MS" pitchFamily="34" charset="-128"/>
              </a:rPr>
              <a:t>conforme a lo establecido en el artículo 12, apartado 1, de la Directiva 83/349/CEE;</a:t>
            </a:r>
            <a:endParaRPr lang="en-GB" sz="1400" dirty="0" smtClean="0">
              <a:latin typeface="Arial Unicode MS" pitchFamily="34" charset="-128"/>
              <a:ea typeface="Arial Unicode MS" pitchFamily="34" charset="-128"/>
              <a:cs typeface="Arial Unicode MS" pitchFamily="34" charset="-128"/>
            </a:endParaRPr>
          </a:p>
        </p:txBody>
      </p:sp>
      <p:sp>
        <p:nvSpPr>
          <p:cNvPr id="54" name="53 Rectángulo"/>
          <p:cNvSpPr/>
          <p:nvPr/>
        </p:nvSpPr>
        <p:spPr>
          <a:xfrm>
            <a:off x="1500166" y="4237547"/>
            <a:ext cx="7286676" cy="2477601"/>
          </a:xfrm>
          <a:prstGeom prst="rect">
            <a:avLst/>
          </a:prstGeom>
          <a:ln w="3175">
            <a:solidFill>
              <a:schemeClr val="tx1"/>
            </a:solidFill>
          </a:ln>
        </p:spPr>
        <p:txBody>
          <a:bodyPr wrap="square">
            <a:spAutoFit/>
          </a:bodyPr>
          <a:lstStyle/>
          <a:p>
            <a:pPr>
              <a:spcBef>
                <a:spcPts val="600"/>
              </a:spcBef>
            </a:pPr>
            <a:r>
              <a:rPr lang="es-ES" sz="1400" b="1" u="sng" dirty="0" smtClean="0"/>
              <a:t>Artículo 212(2) directiva 2009/138/EC</a:t>
            </a:r>
          </a:p>
          <a:p>
            <a:pPr>
              <a:spcBef>
                <a:spcPts val="600"/>
              </a:spcBef>
            </a:pPr>
            <a:r>
              <a:rPr lang="es-ES" sz="1400" dirty="0" smtClean="0"/>
              <a:t>A efectos del presente título, las autoridades de supervisión considerarán asimismo empresa matriz cualquier empresa que, a juicio de las autoridades de supervisión, ejerza de manera efectiva una influencia dominante en otra empresa. </a:t>
            </a:r>
          </a:p>
          <a:p>
            <a:pPr>
              <a:spcBef>
                <a:spcPts val="600"/>
              </a:spcBef>
            </a:pPr>
            <a:r>
              <a:rPr lang="es-ES" sz="1400" dirty="0" smtClean="0"/>
              <a:t>Asimismo, </a:t>
            </a:r>
            <a:r>
              <a:rPr lang="es-ES" sz="1400" b="1" dirty="0" smtClean="0"/>
              <a:t>considerarán empresa filial </a:t>
            </a:r>
            <a:r>
              <a:rPr lang="es-ES" sz="1400" dirty="0" smtClean="0"/>
              <a:t>cualquier empresa sobre la que, a juicio de las autoridades de supervisión, una empresa matriz ejerza de manera efectiva </a:t>
            </a:r>
            <a:r>
              <a:rPr lang="es-ES" sz="1400" b="1" dirty="0" smtClean="0"/>
              <a:t>una influencia dominante. </a:t>
            </a:r>
          </a:p>
          <a:p>
            <a:pPr>
              <a:spcBef>
                <a:spcPts val="600"/>
              </a:spcBef>
            </a:pPr>
            <a:r>
              <a:rPr lang="es-ES" sz="1400" dirty="0" smtClean="0"/>
              <a:t>Considerarán, por lo demás, que </a:t>
            </a:r>
            <a:r>
              <a:rPr lang="es-ES" sz="1400" b="1" dirty="0" smtClean="0"/>
              <a:t>constituye participación</a:t>
            </a:r>
            <a:r>
              <a:rPr lang="es-ES" sz="1400" dirty="0" smtClean="0"/>
              <a:t> la posesión, directa o indirecta, de derechos de voto o de capital en una empresa sobre la que, en opinión de las autoridades de supervisión, se ejerce de manera efectiva una </a:t>
            </a:r>
            <a:r>
              <a:rPr lang="es-ES" sz="1400" b="1" dirty="0" smtClean="0"/>
              <a:t>influencia notable. </a:t>
            </a:r>
          </a:p>
        </p:txBody>
      </p:sp>
      <p:sp>
        <p:nvSpPr>
          <p:cNvPr id="7"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1.f.6.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6 Rectángulo"/>
          <p:cNvSpPr/>
          <p:nvPr/>
        </p:nvSpPr>
        <p:spPr>
          <a:xfrm>
            <a:off x="1500166" y="1071546"/>
            <a:ext cx="7286676" cy="5601533"/>
          </a:xfrm>
          <a:prstGeom prst="rect">
            <a:avLst/>
          </a:prstGeom>
        </p:spPr>
        <p:txBody>
          <a:bodyPr wrap="square">
            <a:spAutoFit/>
          </a:bodyPr>
          <a:lstStyle/>
          <a:p>
            <a:pPr>
              <a:spcBef>
                <a:spcPts val="1200"/>
              </a:spcBef>
            </a:pPr>
            <a:r>
              <a:rPr lang="es-ES" sz="1400" b="1" u="sng" dirty="0" smtClean="0"/>
              <a:t>Artículo 1 directiva 83/349/CEE (séptima directiva de sociedades)</a:t>
            </a:r>
          </a:p>
          <a:p>
            <a:pPr>
              <a:spcBef>
                <a:spcPts val="1200"/>
              </a:spcBef>
            </a:pPr>
            <a:r>
              <a:rPr lang="es-ES" sz="1400" dirty="0" smtClean="0"/>
              <a:t>1. Los Estados miembros impondrán a toda empresa sujeta a su derecho nacional la obligación de establecer cuentas consolidadas y un informe consolidado de gestión si esta empresa (empresa matriz):</a:t>
            </a:r>
          </a:p>
          <a:p>
            <a:pPr marL="355600">
              <a:spcBef>
                <a:spcPts val="1200"/>
              </a:spcBef>
            </a:pPr>
            <a:r>
              <a:rPr lang="es-ES" sz="1400" dirty="0" smtClean="0"/>
              <a:t>a) tiene la mayoría de los derechos de voto de los accionistas o asociados de una empresa (empresa filial), o</a:t>
            </a:r>
          </a:p>
          <a:p>
            <a:pPr marL="355600">
              <a:spcBef>
                <a:spcPts val="1200"/>
              </a:spcBef>
            </a:pPr>
            <a:r>
              <a:rPr lang="es-ES" sz="1400" dirty="0" smtClean="0"/>
              <a:t>b) tiene el derecho de nombrar o revocar a la mayoría de los miembros del órgano de administración, de dirección o de control de una empresa (empresa filial) y es al mismo tiempo accionista o asociada de esta empresa, o</a:t>
            </a:r>
          </a:p>
          <a:p>
            <a:pPr marL="355600">
              <a:spcBef>
                <a:spcPts val="1200"/>
              </a:spcBef>
            </a:pPr>
            <a:r>
              <a:rPr lang="es-ES" sz="1400" dirty="0" smtClean="0"/>
              <a:t>c) tiene derecho de ejercer una influencia dominante sobre una empresa (empresa filial) de la que es accionista o asociada, en virtud de un contrato celebrado con ella o en virtud de una cláusula estatutaria de tal empresa, cuando el derecho del que dependa esta empresa filial permita que quede sujeta a tales contratos o cláusulas estatutarias; los Estados miembros podrán no prescribir que la empresa matriz sea accionista o asociada de la empresa filial. Los Estados miembros cuyo derecho no prevea tal contrato o tal cláusula estatutaria no estarán obligados a aplicar esta disposición, o</a:t>
            </a:r>
          </a:p>
          <a:p>
            <a:pPr marL="355600">
              <a:spcBef>
                <a:spcPts val="600"/>
              </a:spcBef>
            </a:pPr>
            <a:r>
              <a:rPr lang="es-ES" sz="1400" dirty="0" smtClean="0"/>
              <a:t>d) sea accionista o asociada de una empresa, y </a:t>
            </a:r>
          </a:p>
          <a:p>
            <a:pPr marL="723900">
              <a:spcBef>
                <a:spcPts val="600"/>
              </a:spcBef>
            </a:pPr>
            <a:r>
              <a:rPr lang="es-ES" sz="1400" dirty="0" err="1" smtClean="0"/>
              <a:t>aa</a:t>
            </a:r>
            <a:r>
              <a:rPr lang="es-ES" sz="1400" dirty="0" smtClean="0"/>
              <a:t>) la mayoría de los miembros del órgano de administración, de dirección o de control de esta empresa (empresa filial), en función durante el ejercicio y en el ejercicio anterior y hasta el establecimiento de cuentas consolidadas, hayan sido nombrados por efecto del solo ejercicio de sus derechos de voto, o</a:t>
            </a:r>
          </a:p>
        </p:txBody>
      </p:sp>
      <p:sp>
        <p:nvSpPr>
          <p:cNvPr id="5"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1.f.7.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5" name="4 Rectángulo"/>
          <p:cNvSpPr/>
          <p:nvPr/>
        </p:nvSpPr>
        <p:spPr>
          <a:xfrm>
            <a:off x="1500166" y="1142984"/>
            <a:ext cx="7358114" cy="4724370"/>
          </a:xfrm>
          <a:prstGeom prst="rect">
            <a:avLst/>
          </a:prstGeom>
        </p:spPr>
        <p:txBody>
          <a:bodyPr wrap="square">
            <a:spAutoFit/>
          </a:bodyPr>
          <a:lstStyle/>
          <a:p>
            <a:pPr>
              <a:spcBef>
                <a:spcPts val="600"/>
              </a:spcBef>
            </a:pPr>
            <a:r>
              <a:rPr lang="es-ES" sz="1400" b="1" u="sng" dirty="0" smtClean="0"/>
              <a:t>Artículo 1 directiva 83/349/CEE (séptima directiva de sociedades)</a:t>
            </a:r>
          </a:p>
          <a:p>
            <a:pPr marL="355600">
              <a:spcBef>
                <a:spcPts val="600"/>
              </a:spcBef>
            </a:pPr>
            <a:r>
              <a:rPr lang="es-ES" sz="1400" dirty="0" smtClean="0"/>
              <a:t>…</a:t>
            </a:r>
          </a:p>
          <a:p>
            <a:pPr marL="723900">
              <a:spcBef>
                <a:spcPts val="600"/>
              </a:spcBef>
            </a:pPr>
            <a:r>
              <a:rPr lang="es-ES" sz="1400" dirty="0" err="1" smtClean="0"/>
              <a:t>bb</a:t>
            </a:r>
            <a:r>
              <a:rPr lang="es-ES" sz="1400" dirty="0" smtClean="0"/>
              <a:t>) que ella sola controle, en virtud de un acuerdo celebrado con otros accionistas o asociados de esta empresa (empresa filial) la mayoría de los derechos de voto de los accionistas o asociados de ésta. Los Estados miembros podrán adoptar disposiciones más detalladas relativas a la forma y contenido de este acuerdo.</a:t>
            </a:r>
          </a:p>
          <a:p>
            <a:pPr>
              <a:spcBef>
                <a:spcPts val="600"/>
              </a:spcBef>
            </a:pPr>
            <a:r>
              <a:rPr lang="es-ES" sz="1400" dirty="0" smtClean="0"/>
              <a:t>Los Estados miembros impondrán, al menos, la reglamentación que figura en el punto </a:t>
            </a:r>
            <a:r>
              <a:rPr lang="es-ES" sz="1400" dirty="0" err="1" smtClean="0"/>
              <a:t>bb</a:t>
            </a:r>
            <a:r>
              <a:rPr lang="es-ES" sz="1400" dirty="0" smtClean="0"/>
              <a:t>). </a:t>
            </a:r>
          </a:p>
          <a:p>
            <a:pPr>
              <a:spcBef>
                <a:spcPts val="600"/>
              </a:spcBef>
            </a:pPr>
            <a:r>
              <a:rPr lang="es-ES" sz="1400" dirty="0" smtClean="0"/>
              <a:t>Podrán subordinar la aplicación del punto </a:t>
            </a:r>
            <a:r>
              <a:rPr lang="es-ES" sz="1400" dirty="0" err="1" smtClean="0"/>
              <a:t>aa</a:t>
            </a:r>
            <a:r>
              <a:rPr lang="es-ES" sz="1400" dirty="0" smtClean="0"/>
              <a:t>) al hecho de que el porcentaje de la participación sea igual o superior al 20 % de los derechos de voto de los accionistas o asociados. Sin embargo, el punto </a:t>
            </a:r>
            <a:r>
              <a:rPr lang="es-ES" sz="1400" dirty="0" err="1" smtClean="0"/>
              <a:t>aa</a:t>
            </a:r>
            <a:r>
              <a:rPr lang="es-ES" sz="1400" dirty="0" smtClean="0"/>
              <a:t>) no será aplicable si otra empresa tiene, respecto a esta empresa filial, alguno de los derechos a que se refieren las letras a), b) o c).</a:t>
            </a:r>
            <a:endParaRPr lang="es-ES" sz="1400" b="1" dirty="0" smtClean="0"/>
          </a:p>
          <a:p>
            <a:pPr>
              <a:spcBef>
                <a:spcPts val="600"/>
              </a:spcBef>
            </a:pPr>
            <a:r>
              <a:rPr lang="es-ES" sz="1400" dirty="0" smtClean="0"/>
              <a:t>2. Además de los casos contemplados en el apartado 1, los Estados miembros podrán imponer a toda empresa sujeta a su derecho nacional el establecimiento de cuentas consolidadas y de un informe consolidado de gestión cuando:</a:t>
            </a:r>
          </a:p>
          <a:p>
            <a:pPr marL="355600">
              <a:spcBef>
                <a:spcPts val="600"/>
              </a:spcBef>
            </a:pPr>
            <a:r>
              <a:rPr lang="es-ES" sz="1400" dirty="0" smtClean="0"/>
              <a:t>a) dicha empresa (empresa matriz) pueda ejercer o ejerza efectivamente una influencia dominante o un control sobre otra empresa (empresa filial), o</a:t>
            </a:r>
          </a:p>
          <a:p>
            <a:pPr marL="355600">
              <a:spcBef>
                <a:spcPts val="600"/>
              </a:spcBef>
            </a:pPr>
            <a:r>
              <a:rPr lang="es-ES" sz="1400" dirty="0" smtClean="0"/>
              <a:t>b) dicha empresa (empresa matriz) y otra empresa (empresa filial) se hallen bajo la dirección única de la empresa matriz.</a:t>
            </a:r>
          </a:p>
        </p:txBody>
      </p:sp>
      <p:sp>
        <p:nvSpPr>
          <p:cNvPr id="6" name="1 Título"/>
          <p:cNvSpPr txBox="1">
            <a:spLocks/>
          </p:cNvSpPr>
          <p:nvPr/>
        </p:nvSpPr>
        <p:spPr>
          <a:xfrm>
            <a:off x="2071671" y="0"/>
            <a:ext cx="4357717" cy="831828"/>
          </a:xfrm>
          <a:prstGeom prst="rect">
            <a:avLst/>
          </a:prstGeom>
          <a:ln>
            <a:noFill/>
          </a:ln>
        </p:spPr>
        <p:txBody>
          <a:bodyPr anchor="ctr">
            <a:noAutofit/>
          </a:bodyPr>
          <a:lstStyle/>
          <a:p>
            <a:pPr marL="0" marR="0" lvl="0" indent="0" algn="ctr" defTabSz="914400" rtl="0" eaLnBrk="1" fontAlgn="auto" latinLnBrk="0" hangingPunct="1">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1.f.8. SCR. Riesgo de inversiones</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en el capital</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3857628"/>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428728" y="1142984"/>
            <a:ext cx="7358085"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28795" y="142852"/>
            <a:ext cx="485778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1.g. SCR. Riesgo de divisas</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3061" name="Object 1"/>
          <p:cNvGraphicFramePr>
            <a:graphicFrameLocks noChangeAspect="1"/>
          </p:cNvGraphicFramePr>
          <p:nvPr/>
        </p:nvGraphicFramePr>
        <p:xfrm>
          <a:off x="428596" y="1285860"/>
          <a:ext cx="8564563" cy="857256"/>
        </p:xfrm>
        <a:graphic>
          <a:graphicData uri="http://schemas.openxmlformats.org/presentationml/2006/ole">
            <p:oleObj spid="_x0000_s173064" name="Ecuación" r:id="rId3" imgW="4318000" imgH="457200" progId="Equation.3">
              <p:embed/>
            </p:oleObj>
          </a:graphicData>
        </a:graphic>
      </p:graphicFrame>
      <p:sp>
        <p:nvSpPr>
          <p:cNvPr id="12" name="11 CuadroTexto"/>
          <p:cNvSpPr txBox="1"/>
          <p:nvPr/>
        </p:nvSpPr>
        <p:spPr>
          <a:xfrm>
            <a:off x="5786446" y="3827696"/>
            <a:ext cx="2928958" cy="1600438"/>
          </a:xfrm>
          <a:prstGeom prst="rect">
            <a:avLst/>
          </a:prstGeom>
          <a:noFill/>
          <a:ln>
            <a:solidFill>
              <a:schemeClr val="tx1"/>
            </a:solidFill>
            <a:prstDash val="dash"/>
          </a:ln>
        </p:spPr>
        <p:txBody>
          <a:bodyPr wrap="square" rtlCol="0" anchor="ctr">
            <a:spAutoFit/>
          </a:bodyPr>
          <a:lstStyle/>
          <a:p>
            <a:pPr algn="ctr"/>
            <a:r>
              <a:rPr lang="es-ES" sz="1400" i="1" dirty="0" smtClean="0">
                <a:latin typeface="Arial Unicode MS" pitchFamily="34" charset="-128"/>
                <a:ea typeface="Arial Unicode MS" pitchFamily="34" charset="-128"/>
                <a:cs typeface="Arial Unicode MS" pitchFamily="34" charset="-128"/>
              </a:rPr>
              <a:t>La comparación se efectuará teniendo en cuenta la capacidad de absorción de pérdidas de las provisiones técnicas (con referencia exclusivamente a este sub-módulo) en cada uno de los dos escenarios considerados</a:t>
            </a:r>
            <a:endParaRPr lang="es-ES" sz="1400" i="1" dirty="0">
              <a:latin typeface="Arial Unicode MS" pitchFamily="34" charset="-128"/>
              <a:ea typeface="Arial Unicode MS" pitchFamily="34" charset="-128"/>
              <a:cs typeface="Arial Unicode MS" pitchFamily="34" charset="-128"/>
            </a:endParaRPr>
          </a:p>
        </p:txBody>
      </p:sp>
      <p:sp>
        <p:nvSpPr>
          <p:cNvPr id="15" name="14 Rectángulo"/>
          <p:cNvSpPr/>
          <p:nvPr/>
        </p:nvSpPr>
        <p:spPr>
          <a:xfrm>
            <a:off x="928662" y="3598981"/>
            <a:ext cx="4643470" cy="2616101"/>
          </a:xfrm>
          <a:prstGeom prst="rect">
            <a:avLst/>
          </a:prstGeom>
          <a:ln>
            <a:solidFill>
              <a:schemeClr val="tx1"/>
            </a:solidFill>
            <a:prstDash val="dash"/>
          </a:ln>
        </p:spPr>
        <p:txBody>
          <a:bodyPr wrap="square">
            <a:spAutoFit/>
          </a:bodyPr>
          <a:lstStyle/>
          <a:p>
            <a:pPr>
              <a:spcBef>
                <a:spcPts val="600"/>
              </a:spcBef>
            </a:pPr>
            <a:r>
              <a:rPr lang="es-ES" sz="1400" i="1" dirty="0" smtClean="0">
                <a:latin typeface="Arial Unicode MS" pitchFamily="34" charset="-128"/>
                <a:ea typeface="Arial Unicode MS" pitchFamily="34" charset="-128"/>
                <a:cs typeface="Arial Unicode MS" pitchFamily="34" charset="-128"/>
              </a:rPr>
              <a:t>En el caso de participaciones (filiales y entidades participadas) en entidades de crédito y sociedades de inversión definidas en el artículo 92(2) de la directiva de nivel 1 (2009/138/EC)</a:t>
            </a:r>
          </a:p>
          <a:p>
            <a:pPr marL="355600">
              <a:spcBef>
                <a:spcPts val="600"/>
              </a:spcBef>
            </a:pPr>
            <a:r>
              <a:rPr lang="es-ES" sz="1400" i="1" u="sng" dirty="0" smtClean="0">
                <a:latin typeface="Arial Unicode MS" pitchFamily="34" charset="-128"/>
                <a:ea typeface="Arial Unicode MS" pitchFamily="34" charset="-128"/>
                <a:cs typeface="Arial Unicode MS" pitchFamily="34" charset="-128"/>
              </a:rPr>
              <a:t>Participaciones deducidas de fondos propios</a:t>
            </a:r>
            <a:r>
              <a:rPr lang="es-ES" sz="1400" i="1" dirty="0" smtClean="0">
                <a:latin typeface="Arial Unicode MS" pitchFamily="34" charset="-128"/>
                <a:ea typeface="Arial Unicode MS" pitchFamily="34" charset="-128"/>
                <a:cs typeface="Arial Unicode MS" pitchFamily="34" charset="-128"/>
              </a:rPr>
              <a:t>: se considerarán sólo si el cambio de su valor en el escenario analizado conduce a un aumento de los fondos propios</a:t>
            </a:r>
          </a:p>
          <a:p>
            <a:pPr marL="355600">
              <a:spcBef>
                <a:spcPts val="600"/>
              </a:spcBef>
            </a:pPr>
            <a:r>
              <a:rPr lang="es-ES" sz="1400" i="1" u="sng" dirty="0" smtClean="0">
                <a:latin typeface="Arial Unicode MS" pitchFamily="34" charset="-128"/>
                <a:ea typeface="Arial Unicode MS" pitchFamily="34" charset="-128"/>
                <a:cs typeface="Arial Unicode MS" pitchFamily="34" charset="-128"/>
              </a:rPr>
              <a:t>Participaciones no deducidas de fondos propios</a:t>
            </a:r>
            <a:r>
              <a:rPr lang="es-ES" sz="1400" i="1" dirty="0" smtClean="0">
                <a:latin typeface="Arial Unicode MS" pitchFamily="34" charset="-128"/>
                <a:ea typeface="Arial Unicode MS" pitchFamily="34" charset="-128"/>
                <a:cs typeface="Arial Unicode MS" pitchFamily="34" charset="-128"/>
              </a:rPr>
              <a:t>: se considerarán de la misma manera que cualquier otra inversión. </a:t>
            </a:r>
            <a:endParaRPr lang="es-ES" sz="1400" i="1"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1214414" y="2500306"/>
            <a:ext cx="3571900" cy="523220"/>
          </a:xfrm>
          <a:prstGeom prst="rect">
            <a:avLst/>
          </a:prstGeom>
          <a:ln>
            <a:solidFill>
              <a:schemeClr val="tx1"/>
            </a:solidFill>
            <a:prstDash val="dash"/>
          </a:ln>
        </p:spPr>
        <p:txBody>
          <a:bodyPr wrap="square">
            <a:spAutoFit/>
          </a:bodyPr>
          <a:lstStyle/>
          <a:p>
            <a:pPr>
              <a:spcBef>
                <a:spcPts val="600"/>
              </a:spcBef>
            </a:pPr>
            <a:r>
              <a:rPr lang="es-ES" sz="1400" i="1" dirty="0" smtClean="0">
                <a:latin typeface="Arial Unicode MS" pitchFamily="34" charset="-128"/>
                <a:ea typeface="Arial Unicode MS" pitchFamily="34" charset="-128"/>
                <a:cs typeface="Arial Unicode MS" pitchFamily="34" charset="-128"/>
              </a:rPr>
              <a:t>EIOPA calibrará los estrés para las divisas con banda de fluctuación respecto del euro</a:t>
            </a:r>
            <a:endParaRPr lang="es-ES" sz="1400" i="1" dirty="0">
              <a:latin typeface="Arial Unicode MS" pitchFamily="34" charset="-128"/>
              <a:ea typeface="Arial Unicode MS" pitchFamily="34" charset="-128"/>
              <a:cs typeface="Arial Unicode MS" pitchFamily="34" charset="-128"/>
            </a:endParaRPr>
          </a:p>
        </p:txBody>
      </p:sp>
      <p:sp>
        <p:nvSpPr>
          <p:cNvPr id="21" name="20 Rectángulo"/>
          <p:cNvSpPr/>
          <p:nvPr/>
        </p:nvSpPr>
        <p:spPr>
          <a:xfrm>
            <a:off x="5000628" y="2500306"/>
            <a:ext cx="3571900" cy="738664"/>
          </a:xfrm>
          <a:prstGeom prst="rect">
            <a:avLst/>
          </a:prstGeom>
          <a:ln>
            <a:solidFill>
              <a:schemeClr val="tx1"/>
            </a:solidFill>
            <a:prstDash val="dash"/>
          </a:ln>
        </p:spPr>
        <p:txBody>
          <a:bodyPr wrap="square">
            <a:spAutoFit/>
          </a:bodyPr>
          <a:lstStyle/>
          <a:p>
            <a:pPr>
              <a:spcBef>
                <a:spcPts val="600"/>
              </a:spcBef>
            </a:pPr>
            <a:r>
              <a:rPr lang="es-ES" sz="1400" i="1" dirty="0" smtClean="0">
                <a:latin typeface="Arial Unicode MS" pitchFamily="34" charset="-128"/>
                <a:ea typeface="Arial Unicode MS" pitchFamily="34" charset="-128"/>
                <a:cs typeface="Arial Unicode MS" pitchFamily="34" charset="-128"/>
              </a:rPr>
              <a:t>Se establecen normas para determinar la divisa de las participaciones en capital tipo 1, tipo 2 y de los inmuebles</a:t>
            </a:r>
            <a:endParaRPr lang="es-ES" sz="1400"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14414" y="4214818"/>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142976" y="1142984"/>
            <a:ext cx="7643837"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1.h.1.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083" name="Picture 3"/>
          <p:cNvPicPr>
            <a:picLocks noChangeAspect="1" noChangeArrowheads="1"/>
          </p:cNvPicPr>
          <p:nvPr/>
        </p:nvPicPr>
        <p:blipFill>
          <a:blip r:embed="rId3"/>
          <a:srcRect/>
          <a:stretch>
            <a:fillRect/>
          </a:stretch>
        </p:blipFill>
        <p:spPr bwMode="auto">
          <a:xfrm>
            <a:off x="1643042" y="1428736"/>
            <a:ext cx="2340016" cy="571504"/>
          </a:xfrm>
          <a:prstGeom prst="rect">
            <a:avLst/>
          </a:prstGeom>
          <a:noFill/>
          <a:ln w="9525">
            <a:noFill/>
            <a:miter lim="800000"/>
            <a:headEnd/>
            <a:tailEnd/>
          </a:ln>
        </p:spPr>
      </p:pic>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4084" name="Object 4"/>
          <p:cNvGraphicFramePr>
            <a:graphicFrameLocks noChangeAspect="1"/>
          </p:cNvGraphicFramePr>
          <p:nvPr/>
        </p:nvGraphicFramePr>
        <p:xfrm>
          <a:off x="2598525" y="2373759"/>
          <a:ext cx="2116351" cy="483737"/>
        </p:xfrm>
        <a:graphic>
          <a:graphicData uri="http://schemas.openxmlformats.org/presentationml/2006/ole">
            <p:oleObj spid="_x0000_s174087" name="Ecuación" r:id="rId4" imgW="1002865" imgH="228501" progId="Equation.3">
              <p:embed/>
            </p:oleObj>
          </a:graphicData>
        </a:graphic>
      </p:graphicFrame>
      <p:pic>
        <p:nvPicPr>
          <p:cNvPr id="174086" name="Picture 6"/>
          <p:cNvPicPr>
            <a:picLocks noChangeAspect="1" noChangeArrowheads="1"/>
          </p:cNvPicPr>
          <p:nvPr/>
        </p:nvPicPr>
        <p:blipFill>
          <a:blip r:embed="rId5"/>
          <a:srcRect/>
          <a:stretch>
            <a:fillRect/>
          </a:stretch>
        </p:blipFill>
        <p:spPr bwMode="auto">
          <a:xfrm>
            <a:off x="1532066" y="3929066"/>
            <a:ext cx="3754314" cy="785818"/>
          </a:xfrm>
          <a:prstGeom prst="rect">
            <a:avLst/>
          </a:prstGeom>
          <a:noFill/>
          <a:ln w="9525">
            <a:noFill/>
            <a:miter lim="800000"/>
            <a:headEnd/>
            <a:tailEnd/>
          </a:ln>
        </p:spPr>
      </p:pic>
      <p:graphicFrame>
        <p:nvGraphicFramePr>
          <p:cNvPr id="16" name="15 Tabla"/>
          <p:cNvGraphicFramePr>
            <a:graphicFrameLocks noGrp="1"/>
          </p:cNvGraphicFramePr>
          <p:nvPr/>
        </p:nvGraphicFramePr>
        <p:xfrm>
          <a:off x="2786050" y="5000636"/>
          <a:ext cx="4881554" cy="768672"/>
        </p:xfrm>
        <a:graphic>
          <a:graphicData uri="http://schemas.openxmlformats.org/drawingml/2006/table">
            <a:tbl>
              <a:tblPr/>
              <a:tblGrid>
                <a:gridCol w="762000"/>
                <a:gridCol w="619092"/>
                <a:gridCol w="571504"/>
                <a:gridCol w="571504"/>
                <a:gridCol w="571504"/>
                <a:gridCol w="571504"/>
                <a:gridCol w="571504"/>
                <a:gridCol w="642942"/>
              </a:tblGrid>
              <a:tr h="384336">
                <a:tc>
                  <a:txBody>
                    <a:bodyPr/>
                    <a:lstStyle/>
                    <a:p>
                      <a:pPr algn="ctr" fontAlgn="ctr"/>
                      <a:r>
                        <a:rPr lang="es-ES" sz="1400" b="0" i="0" u="none" strike="noStrike" dirty="0">
                          <a:solidFill>
                            <a:srgbClr val="000000"/>
                          </a:solidFill>
                          <a:latin typeface="Arial Unicode MS" pitchFamily="34" charset="-128"/>
                          <a:ea typeface="Arial Unicode MS" pitchFamily="34" charset="-128"/>
                          <a:cs typeface="Arial Unicode MS" pitchFamily="34" charset="-128"/>
                        </a:rPr>
                        <a:t>calidad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36">
                <a:tc>
                  <a:txBody>
                    <a:bodyPr/>
                    <a:lstStyle/>
                    <a:p>
                      <a:pPr algn="ctr" fontAlgn="ctr"/>
                      <a:r>
                        <a:rPr lang="es-ES" sz="1400" b="0" i="0" u="none" strike="noStrike">
                          <a:solidFill>
                            <a:srgbClr val="000000"/>
                          </a:solidFill>
                          <a:latin typeface="Arial Unicode MS" pitchFamily="34" charset="-128"/>
                          <a:ea typeface="Arial Unicode MS" pitchFamily="34" charset="-128"/>
                          <a:cs typeface="Arial Unicode MS" pitchFamily="34" charset="-128"/>
                        </a:rPr>
                        <a:t>umbral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3,0%</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3,0%</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3,0%</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1,5%</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1,5%</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1,5%</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smtClean="0">
                          <a:solidFill>
                            <a:srgbClr val="000000"/>
                          </a:solidFill>
                          <a:latin typeface="Arial Unicode MS" pitchFamily="34" charset="-128"/>
                          <a:ea typeface="Arial Unicode MS" pitchFamily="34" charset="-128"/>
                          <a:cs typeface="Arial Unicode MS" pitchFamily="34" charset="-128"/>
                        </a:rPr>
                        <a:t>1,5%</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nvGraphicFramePr>
        <p:xfrm>
          <a:off x="4572000" y="3071810"/>
          <a:ext cx="4357718" cy="757239"/>
        </p:xfrm>
        <a:graphic>
          <a:graphicData uri="http://schemas.openxmlformats.org/drawingml/2006/table">
            <a:tbl>
              <a:tblPr/>
              <a:tblGrid>
                <a:gridCol w="762000"/>
                <a:gridCol w="523884"/>
                <a:gridCol w="500066"/>
                <a:gridCol w="500066"/>
                <a:gridCol w="571504"/>
                <a:gridCol w="500066"/>
                <a:gridCol w="500066"/>
                <a:gridCol w="500066"/>
              </a:tblGrid>
              <a:tr h="209550">
                <a:tc>
                  <a:txBody>
                    <a:bodyPr/>
                    <a:lstStyle/>
                    <a:p>
                      <a:pPr algn="ctr" fontAlgn="ctr"/>
                      <a:r>
                        <a:rPr lang="en-GB" sz="1400" b="0" i="0" u="none" strike="noStrike" dirty="0" err="1">
                          <a:solidFill>
                            <a:srgbClr val="000000"/>
                          </a:solidFill>
                          <a:latin typeface="Arial Unicode MS" pitchFamily="34" charset="-128"/>
                          <a:ea typeface="Arial Unicode MS" pitchFamily="34" charset="-128"/>
                          <a:cs typeface="Arial Unicode MS" pitchFamily="34" charset="-128"/>
                        </a:rPr>
                        <a:t>calidad</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0</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1</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2</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3</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4</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5</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6</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354">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factor de </a:t>
                      </a:r>
                      <a:r>
                        <a:rPr lang="en-GB" sz="1400" b="0" i="0" u="none" strike="noStrike" dirty="0" err="1">
                          <a:solidFill>
                            <a:srgbClr val="000000"/>
                          </a:solidFill>
                          <a:latin typeface="Arial Unicode MS" pitchFamily="34" charset="-128"/>
                          <a:ea typeface="Arial Unicode MS" pitchFamily="34" charset="-128"/>
                          <a:cs typeface="Arial Unicode MS" pitchFamily="34" charset="-128"/>
                        </a:rPr>
                        <a:t>riesgo</a:t>
                      </a:r>
                      <a:r>
                        <a:rPr lang="en-GB" sz="1400" b="0" i="0" u="none" strike="noStrike" dirty="0">
                          <a:solidFill>
                            <a:srgbClr val="000000"/>
                          </a:solidFill>
                          <a:latin typeface="Arial Unicode MS" pitchFamily="34" charset="-128"/>
                          <a:ea typeface="Arial Unicode MS" pitchFamily="34" charset="-128"/>
                          <a:cs typeface="Arial Unicode MS" pitchFamily="34" charset="-128"/>
                        </a:rPr>
                        <a:t> </a:t>
                      </a:r>
                      <a:r>
                        <a:rPr lang="en-GB" sz="1400" b="0" i="1" u="none" strike="noStrike" dirty="0" err="1">
                          <a:solidFill>
                            <a:srgbClr val="000000"/>
                          </a:solidFill>
                          <a:latin typeface="Arial Unicode MS" pitchFamily="34" charset="-128"/>
                          <a:ea typeface="Arial Unicode MS" pitchFamily="34" charset="-128"/>
                          <a:cs typeface="Arial Unicode MS" pitchFamily="34" charset="-128"/>
                        </a:rPr>
                        <a:t>gi</a:t>
                      </a:r>
                      <a:endParaRPr lang="es-ES" sz="1400" b="0" i="1"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12%</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12%</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21%</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27%</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73%</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latin typeface="Arial Unicode MS" pitchFamily="34" charset="-128"/>
                          <a:ea typeface="Arial Unicode MS" pitchFamily="34" charset="-128"/>
                          <a:cs typeface="Arial Unicode MS" pitchFamily="34" charset="-128"/>
                        </a:rPr>
                        <a:t>73%</a:t>
                      </a:r>
                      <a:endParaRPr lang="es-ES" sz="1400" b="0" i="0" u="none" strike="noStrike">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latin typeface="Arial Unicode MS" pitchFamily="34" charset="-128"/>
                          <a:ea typeface="Arial Unicode MS" pitchFamily="34" charset="-128"/>
                          <a:cs typeface="Arial Unicode MS" pitchFamily="34" charset="-128"/>
                        </a:rPr>
                        <a:t>73%</a:t>
                      </a:r>
                      <a:endParaRPr lang="es-ES" sz="14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18 Flecha curvada hacia la izquierda"/>
          <p:cNvSpPr/>
          <p:nvPr/>
        </p:nvSpPr>
        <p:spPr>
          <a:xfrm rot="18025650">
            <a:off x="4975681" y="2011697"/>
            <a:ext cx="253992" cy="107236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20" name="19 Conector recto de flecha"/>
          <p:cNvCxnSpPr/>
          <p:nvPr/>
        </p:nvCxnSpPr>
        <p:spPr>
          <a:xfrm rot="5400000">
            <a:off x="2964643" y="1964519"/>
            <a:ext cx="500070"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4214810" y="2428868"/>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23 Conector recto de flecha"/>
          <p:cNvCxnSpPr/>
          <p:nvPr/>
        </p:nvCxnSpPr>
        <p:spPr>
          <a:xfrm rot="10800000" flipV="1">
            <a:off x="2000232" y="2857492"/>
            <a:ext cx="1785950" cy="12858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4572000" y="4143380"/>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27 Flecha curvada hacia la izquierda"/>
          <p:cNvSpPr/>
          <p:nvPr/>
        </p:nvSpPr>
        <p:spPr>
          <a:xfrm rot="18025650">
            <a:off x="5587367" y="3707743"/>
            <a:ext cx="312478" cy="1442778"/>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34" name="33 Rectángulo"/>
          <p:cNvSpPr/>
          <p:nvPr/>
        </p:nvSpPr>
        <p:spPr>
          <a:xfrm>
            <a:off x="6072198" y="3929067"/>
            <a:ext cx="2786082" cy="307777"/>
          </a:xfrm>
          <a:prstGeom prst="rect">
            <a:avLst/>
          </a:prstGeom>
          <a:ln>
            <a:solidFill>
              <a:schemeClr val="tx1"/>
            </a:solidFill>
            <a:prstDash val="dash"/>
          </a:ln>
        </p:spPr>
        <p:txBody>
          <a:bodyPr wrap="square">
            <a:spAutoFit/>
          </a:bodyPr>
          <a:lstStyle/>
          <a:p>
            <a:pPr algn="ctr">
              <a:spcBef>
                <a:spcPts val="600"/>
              </a:spcBef>
            </a:pPr>
            <a:r>
              <a:rPr lang="es-ES" sz="1400" dirty="0" smtClean="0">
                <a:latin typeface="Arial Unicode MS" pitchFamily="34" charset="-128"/>
                <a:ea typeface="Arial Unicode MS" pitchFamily="34" charset="-128"/>
                <a:cs typeface="Arial Unicode MS" pitchFamily="34" charset="-128"/>
              </a:rPr>
              <a:t>Inmuebles: 12%.</a:t>
            </a:r>
            <a:endParaRPr lang="es-ES" sz="1400" i="1" dirty="0">
              <a:latin typeface="Arial Unicode MS" pitchFamily="34" charset="-128"/>
              <a:ea typeface="Arial Unicode MS" pitchFamily="34" charset="-128"/>
              <a:cs typeface="Arial Unicode MS" pitchFamily="34" charset="-128"/>
            </a:endParaRPr>
          </a:p>
        </p:txBody>
      </p:sp>
      <p:sp>
        <p:nvSpPr>
          <p:cNvPr id="35" name="34 Rectángulo"/>
          <p:cNvSpPr/>
          <p:nvPr/>
        </p:nvSpPr>
        <p:spPr>
          <a:xfrm>
            <a:off x="3357554" y="5857893"/>
            <a:ext cx="2786082" cy="307777"/>
          </a:xfrm>
          <a:prstGeom prst="rect">
            <a:avLst/>
          </a:prstGeom>
          <a:ln>
            <a:solidFill>
              <a:schemeClr val="tx1"/>
            </a:solidFill>
            <a:prstDash val="dash"/>
          </a:ln>
        </p:spPr>
        <p:txBody>
          <a:bodyPr wrap="square">
            <a:spAutoFit/>
          </a:bodyPr>
          <a:lstStyle/>
          <a:p>
            <a:pPr algn="ctr">
              <a:spcBef>
                <a:spcPts val="600"/>
              </a:spcBef>
            </a:pPr>
            <a:r>
              <a:rPr lang="es-ES" sz="1400" dirty="0" smtClean="0">
                <a:latin typeface="Arial Unicode MS" pitchFamily="34" charset="-128"/>
                <a:ea typeface="Arial Unicode MS" pitchFamily="34" charset="-128"/>
                <a:cs typeface="Arial Unicode MS" pitchFamily="34" charset="-128"/>
              </a:rPr>
              <a:t>Inmuebles: 10%. </a:t>
            </a:r>
            <a:endParaRPr lang="es-ES" sz="1400" dirty="0">
              <a:latin typeface="Arial Unicode MS" pitchFamily="34" charset="-128"/>
              <a:ea typeface="Arial Unicode MS" pitchFamily="34" charset="-128"/>
              <a:cs typeface="Arial Unicode MS" pitchFamily="34" charset="-128"/>
            </a:endParaRPr>
          </a:p>
        </p:txBody>
      </p:sp>
      <p:sp>
        <p:nvSpPr>
          <p:cNvPr id="22" name="21 Rectángulo"/>
          <p:cNvSpPr/>
          <p:nvPr/>
        </p:nvSpPr>
        <p:spPr>
          <a:xfrm>
            <a:off x="4071934" y="1549587"/>
            <a:ext cx="1428760" cy="307777"/>
          </a:xfrm>
          <a:prstGeom prst="rect">
            <a:avLst/>
          </a:prstGeom>
          <a:ln>
            <a:noFill/>
            <a:prstDash val="dash"/>
          </a:ln>
        </p:spPr>
        <p:txBody>
          <a:bodyPr wrap="square">
            <a:spAutoFit/>
          </a:bodyPr>
          <a:lstStyle/>
          <a:p>
            <a:pPr algn="ctr">
              <a:spcBef>
                <a:spcPts val="600"/>
              </a:spcBef>
            </a:pPr>
            <a:r>
              <a:rPr lang="es-ES" sz="1400" i="1" dirty="0" smtClean="0">
                <a:latin typeface="Arial Unicode MS" pitchFamily="34" charset="-128"/>
                <a:ea typeface="Arial Unicode MS" pitchFamily="34" charset="-128"/>
                <a:cs typeface="Arial Unicode MS" pitchFamily="34" charset="-128"/>
              </a:rPr>
              <a:t>(correlación 0)</a:t>
            </a:r>
            <a:endParaRPr lang="es-ES" sz="1400" i="1"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174084"/>
                                        </p:tgtEl>
                                        <p:attrNameLst>
                                          <p:attrName>style.visibility</p:attrName>
                                        </p:attrNameLst>
                                      </p:cBhvr>
                                      <p:to>
                                        <p:strVal val="visible"/>
                                      </p:to>
                                    </p:set>
                                    <p:anim calcmode="lin" valueType="num">
                                      <p:cBhvr>
                                        <p:cTn id="11" dur="500" fill="hold"/>
                                        <p:tgtEl>
                                          <p:spTgt spid="174084"/>
                                        </p:tgtEl>
                                        <p:attrNameLst>
                                          <p:attrName>ppt_x</p:attrName>
                                        </p:attrNameLst>
                                      </p:cBhvr>
                                      <p:tavLst>
                                        <p:tav tm="0">
                                          <p:val>
                                            <p:strVal val="#ppt_x"/>
                                          </p:val>
                                        </p:tav>
                                        <p:tav tm="100000">
                                          <p:val>
                                            <p:strVal val="#ppt_x"/>
                                          </p:val>
                                        </p:tav>
                                      </p:tavLst>
                                    </p:anim>
                                    <p:anim calcmode="lin" valueType="num">
                                      <p:cBhvr>
                                        <p:cTn id="12" dur="500" fill="hold"/>
                                        <p:tgtEl>
                                          <p:spTgt spid="174084"/>
                                        </p:tgtEl>
                                        <p:attrNameLst>
                                          <p:attrName>ppt_y</p:attrName>
                                        </p:attrNameLst>
                                      </p:cBhvr>
                                      <p:tavLst>
                                        <p:tav tm="0">
                                          <p:val>
                                            <p:strVal val="#ppt_y-#ppt_h/2"/>
                                          </p:val>
                                        </p:tav>
                                        <p:tav tm="100000">
                                          <p:val>
                                            <p:strVal val="#ppt_y"/>
                                          </p:val>
                                        </p:tav>
                                      </p:tavLst>
                                    </p:anim>
                                    <p:anim calcmode="lin" valueType="num">
                                      <p:cBhvr>
                                        <p:cTn id="13" dur="500" fill="hold"/>
                                        <p:tgtEl>
                                          <p:spTgt spid="174084"/>
                                        </p:tgtEl>
                                        <p:attrNameLst>
                                          <p:attrName>ppt_w</p:attrName>
                                        </p:attrNameLst>
                                      </p:cBhvr>
                                      <p:tavLst>
                                        <p:tav tm="0">
                                          <p:val>
                                            <p:strVal val="#ppt_w"/>
                                          </p:val>
                                        </p:tav>
                                        <p:tav tm="100000">
                                          <p:val>
                                            <p:strVal val="#ppt_w"/>
                                          </p:val>
                                        </p:tav>
                                      </p:tavLst>
                                    </p:anim>
                                    <p:anim calcmode="lin" valueType="num">
                                      <p:cBhvr>
                                        <p:cTn id="14" dur="500" fill="hold"/>
                                        <p:tgtEl>
                                          <p:spTgt spid="17408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500"/>
                                        <p:tgtEl>
                                          <p:spTgt spid="24"/>
                                        </p:tgtEl>
                                      </p:cBhvr>
                                    </p:animEffect>
                                  </p:childTnLst>
                                </p:cTn>
                              </p:par>
                            </p:childTnLst>
                          </p:cTn>
                        </p:par>
                        <p:par>
                          <p:cTn id="39" fill="hold">
                            <p:stCondLst>
                              <p:cond delay="500"/>
                            </p:stCondLst>
                            <p:childTnLst>
                              <p:par>
                                <p:cTn id="40" presetID="17" presetClass="entr" presetSubtype="1" fill="hold" nodeType="afterEffect">
                                  <p:stCondLst>
                                    <p:cond delay="0"/>
                                  </p:stCondLst>
                                  <p:childTnLst>
                                    <p:set>
                                      <p:cBhvr>
                                        <p:cTn id="41" dur="1" fill="hold">
                                          <p:stCondLst>
                                            <p:cond delay="0"/>
                                          </p:stCondLst>
                                        </p:cTn>
                                        <p:tgtEl>
                                          <p:spTgt spid="174086"/>
                                        </p:tgtEl>
                                        <p:attrNameLst>
                                          <p:attrName>style.visibility</p:attrName>
                                        </p:attrNameLst>
                                      </p:cBhvr>
                                      <p:to>
                                        <p:strVal val="visible"/>
                                      </p:to>
                                    </p:set>
                                    <p:anim calcmode="lin" valueType="num">
                                      <p:cBhvr>
                                        <p:cTn id="42" dur="500" fill="hold"/>
                                        <p:tgtEl>
                                          <p:spTgt spid="174086"/>
                                        </p:tgtEl>
                                        <p:attrNameLst>
                                          <p:attrName>ppt_x</p:attrName>
                                        </p:attrNameLst>
                                      </p:cBhvr>
                                      <p:tavLst>
                                        <p:tav tm="0">
                                          <p:val>
                                            <p:strVal val="#ppt_x"/>
                                          </p:val>
                                        </p:tav>
                                        <p:tav tm="100000">
                                          <p:val>
                                            <p:strVal val="#ppt_x"/>
                                          </p:val>
                                        </p:tav>
                                      </p:tavLst>
                                    </p:anim>
                                    <p:anim calcmode="lin" valueType="num">
                                      <p:cBhvr>
                                        <p:cTn id="43" dur="500" fill="hold"/>
                                        <p:tgtEl>
                                          <p:spTgt spid="174086"/>
                                        </p:tgtEl>
                                        <p:attrNameLst>
                                          <p:attrName>ppt_y</p:attrName>
                                        </p:attrNameLst>
                                      </p:cBhvr>
                                      <p:tavLst>
                                        <p:tav tm="0">
                                          <p:val>
                                            <p:strVal val="#ppt_y-#ppt_h/2"/>
                                          </p:val>
                                        </p:tav>
                                        <p:tav tm="100000">
                                          <p:val>
                                            <p:strVal val="#ppt_y"/>
                                          </p:val>
                                        </p:tav>
                                      </p:tavLst>
                                    </p:anim>
                                    <p:anim calcmode="lin" valueType="num">
                                      <p:cBhvr>
                                        <p:cTn id="44" dur="500" fill="hold"/>
                                        <p:tgtEl>
                                          <p:spTgt spid="174086"/>
                                        </p:tgtEl>
                                        <p:attrNameLst>
                                          <p:attrName>ppt_w</p:attrName>
                                        </p:attrNameLst>
                                      </p:cBhvr>
                                      <p:tavLst>
                                        <p:tav tm="0">
                                          <p:val>
                                            <p:strVal val="#ppt_w"/>
                                          </p:val>
                                        </p:tav>
                                        <p:tav tm="100000">
                                          <p:val>
                                            <p:strVal val="#ppt_w"/>
                                          </p:val>
                                        </p:tav>
                                      </p:tavLst>
                                    </p:anim>
                                    <p:anim calcmode="lin" valueType="num">
                                      <p:cBhvr>
                                        <p:cTn id="45" dur="500" fill="hold"/>
                                        <p:tgtEl>
                                          <p:spTgt spid="17408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500"/>
                                        <p:tgtEl>
                                          <p:spTgt spid="16"/>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up)">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8 CuadroTexto"/>
          <p:cNvSpPr txBox="1">
            <a:spLocks noChangeArrowheads="1"/>
          </p:cNvSpPr>
          <p:nvPr/>
        </p:nvSpPr>
        <p:spPr bwMode="auto">
          <a:xfrm>
            <a:off x="3357554" y="1214422"/>
            <a:ext cx="2571768" cy="830997"/>
          </a:xfrm>
          <a:prstGeom prst="rect">
            <a:avLst/>
          </a:prstGeom>
          <a:solidFill>
            <a:srgbClr val="FDEFC7"/>
          </a:solidFill>
          <a:ln w="9525">
            <a:solidFill>
              <a:srgbClr val="C00000"/>
            </a:solidFill>
            <a:miter lim="800000"/>
            <a:headEnd/>
            <a:tailEn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La calificación crediticia externa será admisible solo si…</a:t>
            </a:r>
            <a:endParaRPr lang="es-ES" sz="1600" dirty="0">
              <a:latin typeface="Arial Unicode MS" pitchFamily="34" charset="-128"/>
              <a:ea typeface="Arial Unicode MS" pitchFamily="34" charset="-128"/>
              <a:cs typeface="Arial Unicode MS" pitchFamily="34" charset="-128"/>
            </a:endParaRPr>
          </a:p>
        </p:txBody>
      </p:sp>
      <p:sp>
        <p:nvSpPr>
          <p:cNvPr id="16390" name="10 CuadroTexto"/>
          <p:cNvSpPr txBox="1">
            <a:spLocks noChangeArrowheads="1"/>
          </p:cNvSpPr>
          <p:nvPr/>
        </p:nvSpPr>
        <p:spPr bwMode="auto">
          <a:xfrm>
            <a:off x="1571604" y="5105957"/>
            <a:ext cx="6143668" cy="1538883"/>
          </a:xfrm>
          <a:prstGeom prst="rect">
            <a:avLst/>
          </a:prstGeom>
          <a:noFill/>
          <a:ln w="9525">
            <a:solidFill>
              <a:schemeClr val="tx1"/>
            </a:solidFill>
            <a:prstDash val="dash"/>
            <a:miter lim="800000"/>
            <a:headEnd/>
            <a:tailEn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EIOPA en coordinación con las otras Autoridades Europeas establecerá la lista de </a:t>
            </a:r>
            <a:r>
              <a:rPr lang="es-ES" sz="1400" dirty="0" err="1" smtClean="0">
                <a:latin typeface="Arial Unicode MS" pitchFamily="34" charset="-128"/>
                <a:ea typeface="Arial Unicode MS" pitchFamily="34" charset="-128"/>
                <a:cs typeface="Arial Unicode MS" pitchFamily="34" charset="-128"/>
              </a:rPr>
              <a:t>ECAIs</a:t>
            </a:r>
            <a:r>
              <a:rPr lang="es-ES" sz="1400" dirty="0" smtClean="0">
                <a:latin typeface="Arial Unicode MS" pitchFamily="34" charset="-128"/>
                <a:ea typeface="Arial Unicode MS" pitchFamily="34" charset="-128"/>
                <a:cs typeface="Arial Unicode MS" pitchFamily="34" charset="-128"/>
              </a:rPr>
              <a:t> y las tablas de equivalencia entre las calificaciones de cada agencia y los siete grados de calidad crediticia usados en Solvencia II </a:t>
            </a:r>
          </a:p>
          <a:p>
            <a:pPr algn="ctr"/>
            <a:r>
              <a:rPr lang="es-ES" sz="1400" dirty="0" smtClean="0">
                <a:latin typeface="Arial Unicode MS" pitchFamily="34" charset="-128"/>
                <a:ea typeface="Arial Unicode MS" pitchFamily="34" charset="-128"/>
                <a:cs typeface="Arial Unicode MS" pitchFamily="34" charset="-128"/>
              </a:rPr>
              <a:t>(de 0 a 6) (*)</a:t>
            </a:r>
            <a:endParaRPr lang="es-ES" sz="1400" i="1" dirty="0" smtClean="0">
              <a:latin typeface="Arial Unicode MS" pitchFamily="34" charset="-128"/>
              <a:ea typeface="Arial Unicode MS" pitchFamily="34" charset="-128"/>
              <a:cs typeface="Arial Unicode MS" pitchFamily="34" charset="-128"/>
            </a:endParaRPr>
          </a:p>
          <a:p>
            <a:pPr algn="ctr"/>
            <a:endParaRPr lang="es-ES" sz="1400" i="1" dirty="0" smtClean="0">
              <a:latin typeface="Arial Unicode MS" pitchFamily="34" charset="-128"/>
              <a:ea typeface="Arial Unicode MS" pitchFamily="34" charset="-128"/>
              <a:cs typeface="Arial Unicode MS" pitchFamily="34" charset="-128"/>
            </a:endParaRPr>
          </a:p>
          <a:p>
            <a:r>
              <a:rPr lang="es-ES" sz="1200" i="1" dirty="0" smtClean="0">
                <a:latin typeface="Arial Unicode MS" pitchFamily="34" charset="-128"/>
                <a:ea typeface="Arial Unicode MS" pitchFamily="34" charset="-128"/>
                <a:cs typeface="Arial Unicode MS" pitchFamily="34" charset="-128"/>
              </a:rPr>
              <a:t>(*)  además de los grados 0 a 6, el cálculo del SCR contempla normas y calibraciones específicas para las exposiciones sin calificación crediticia por una ECAI</a:t>
            </a:r>
            <a:endParaRPr lang="es-ES" sz="1200" i="1" dirty="0">
              <a:latin typeface="Arial Unicode MS" pitchFamily="34" charset="-128"/>
              <a:ea typeface="Arial Unicode MS" pitchFamily="34" charset="-128"/>
              <a:cs typeface="Arial Unicode MS" pitchFamily="34" charset="-128"/>
            </a:endParaRPr>
          </a:p>
        </p:txBody>
      </p:sp>
      <p:sp>
        <p:nvSpPr>
          <p:cNvPr id="19" name="18 Flecha a la derecha con muesca"/>
          <p:cNvSpPr/>
          <p:nvPr/>
        </p:nvSpPr>
        <p:spPr>
          <a:xfrm rot="5400000">
            <a:off x="4393405" y="2224014"/>
            <a:ext cx="428628" cy="214314"/>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5" name="8 CuadroTexto"/>
          <p:cNvSpPr txBox="1">
            <a:spLocks noChangeArrowheads="1"/>
          </p:cNvSpPr>
          <p:nvPr/>
        </p:nvSpPr>
        <p:spPr bwMode="auto">
          <a:xfrm>
            <a:off x="2000232" y="3734518"/>
            <a:ext cx="2214578" cy="954107"/>
          </a:xfrm>
          <a:prstGeom prst="rect">
            <a:avLst/>
          </a:prstGeom>
          <a:solidFill>
            <a:srgbClr val="FDEFC7"/>
          </a:solidFill>
          <a:ln w="9525">
            <a:solidFill>
              <a:srgbClr val="C00000"/>
            </a:solidFill>
            <a:miter lim="800000"/>
            <a:headEnd/>
            <a:tailEn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Agencias de calificación crediticia registradas o certificadas según el </a:t>
            </a:r>
            <a:r>
              <a:rPr lang="es-ES" sz="1400" dirty="0" err="1" smtClean="0">
                <a:latin typeface="Arial Unicode MS" pitchFamily="34" charset="-128"/>
                <a:ea typeface="Arial Unicode MS" pitchFamily="34" charset="-128"/>
                <a:cs typeface="Arial Unicode MS" pitchFamily="34" charset="-128"/>
              </a:rPr>
              <a:t>Regltº</a:t>
            </a:r>
            <a:r>
              <a:rPr lang="es-ES" sz="1400" dirty="0" smtClean="0">
                <a:latin typeface="Arial Unicode MS" pitchFamily="34" charset="-128"/>
                <a:ea typeface="Arial Unicode MS" pitchFamily="34" charset="-128"/>
                <a:cs typeface="Arial Unicode MS" pitchFamily="34" charset="-128"/>
              </a:rPr>
              <a:t> 1060/2009</a:t>
            </a:r>
            <a:endParaRPr lang="es-ES" sz="1400" dirty="0">
              <a:latin typeface="Arial Unicode MS" pitchFamily="34" charset="-128"/>
              <a:ea typeface="Arial Unicode MS" pitchFamily="34" charset="-128"/>
              <a:cs typeface="Arial Unicode MS" pitchFamily="34" charset="-128"/>
            </a:endParaRPr>
          </a:p>
        </p:txBody>
      </p:sp>
      <p:sp>
        <p:nvSpPr>
          <p:cNvPr id="26" name="2 Subtítulo"/>
          <p:cNvSpPr txBox="1">
            <a:spLocks/>
          </p:cNvSpPr>
          <p:nvPr/>
        </p:nvSpPr>
        <p:spPr>
          <a:xfrm>
            <a:off x="3428992" y="2616923"/>
            <a:ext cx="2357431" cy="500066"/>
          </a:xfrm>
          <a:prstGeom prst="rect">
            <a:avLst/>
          </a:prstGeom>
        </p:spPr>
        <p:txBody>
          <a:bodyPr tIns="0" anchor="ctr"/>
          <a:lstStyle/>
          <a:p>
            <a:pPr algn="ctr" fontAlgn="auto">
              <a:spcBef>
                <a:spcPts val="600"/>
              </a:spcBef>
              <a:spcAft>
                <a:spcPts val="0"/>
              </a:spcAft>
              <a:buClr>
                <a:schemeClr val="accent1"/>
              </a:buClr>
              <a:buSzPct val="80000"/>
              <a:buFont typeface="Wingdings 2"/>
              <a:buNone/>
              <a:tabLst>
                <a:tab pos="533400" algn="l"/>
              </a:tabLst>
              <a:defRPr/>
            </a:pPr>
            <a:r>
              <a:rPr lang="es-ES" sz="1600" i="1" dirty="0" smtClean="0">
                <a:solidFill>
                  <a:schemeClr val="tx2">
                    <a:shade val="30000"/>
                    <a:satMod val="150000"/>
                  </a:schemeClr>
                </a:solidFill>
                <a:latin typeface="Arial Unicode MS" pitchFamily="34" charset="-128"/>
                <a:ea typeface="Arial Unicode MS" pitchFamily="34" charset="-128"/>
                <a:cs typeface="Arial Unicode MS" pitchFamily="34" charset="-128"/>
              </a:rPr>
              <a:t>Deberá ser  emitida o aceptada por una ECAI</a:t>
            </a:r>
            <a:endParaRPr lang="es-ES" sz="1600" i="1" dirty="0">
              <a:solidFill>
                <a:schemeClr val="tx2">
                  <a:shade val="30000"/>
                  <a:satMod val="150000"/>
                </a:schemeClr>
              </a:solidFill>
              <a:latin typeface="Arial Unicode MS" pitchFamily="34" charset="-128"/>
              <a:ea typeface="Arial Unicode MS" pitchFamily="34" charset="-128"/>
              <a:cs typeface="Arial Unicode MS" pitchFamily="34" charset="-128"/>
            </a:endParaRPr>
          </a:p>
        </p:txBody>
      </p:sp>
      <p:sp>
        <p:nvSpPr>
          <p:cNvPr id="30" name="1 Título"/>
          <p:cNvSpPr txBox="1">
            <a:spLocks/>
          </p:cNvSpPr>
          <p:nvPr/>
        </p:nvSpPr>
        <p:spPr>
          <a:xfrm>
            <a:off x="1000100" y="168256"/>
            <a:ext cx="6429367"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1.a-i.  SCR. Evaluación de la calidad crediticia</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 una exposición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28" name="8 CuadroTexto"/>
          <p:cNvSpPr txBox="1">
            <a:spLocks noChangeArrowheads="1"/>
          </p:cNvSpPr>
          <p:nvPr/>
        </p:nvSpPr>
        <p:spPr bwMode="auto">
          <a:xfrm>
            <a:off x="5143514" y="3663080"/>
            <a:ext cx="2000254" cy="954107"/>
          </a:xfrm>
          <a:prstGeom prst="rect">
            <a:avLst/>
          </a:prstGeom>
          <a:solidFill>
            <a:srgbClr val="FDEFC7"/>
          </a:solidFill>
          <a:ln w="9525">
            <a:solidFill>
              <a:srgbClr val="C00000"/>
            </a:solidFill>
            <a:miter lim="800000"/>
            <a:headEnd/>
            <a:tailEnd/>
          </a:ln>
        </p:spPr>
        <p:txBody>
          <a:bodyPr wrap="square">
            <a:spAutoFit/>
          </a:bodyPr>
          <a:lstStyle/>
          <a:p>
            <a:pPr algn="ctr"/>
            <a:r>
              <a:rPr lang="es-ES" sz="1400" smtClean="0">
                <a:latin typeface="Arial Unicode MS" pitchFamily="34" charset="-128"/>
                <a:ea typeface="Arial Unicode MS" pitchFamily="34" charset="-128"/>
                <a:cs typeface="Arial Unicode MS" pitchFamily="34" charset="-128"/>
              </a:rPr>
              <a:t>Bancos centrales que emitan calificaciones crediticias exentos del Regltº 1060/2009</a:t>
            </a:r>
            <a:endParaRPr lang="es-ES" sz="1400">
              <a:latin typeface="Arial Unicode MS" pitchFamily="34" charset="-128"/>
              <a:ea typeface="Arial Unicode MS" pitchFamily="34" charset="-128"/>
              <a:cs typeface="Arial Unicode MS" pitchFamily="34" charset="-128"/>
            </a:endParaRPr>
          </a:p>
        </p:txBody>
      </p:sp>
      <p:sp>
        <p:nvSpPr>
          <p:cNvPr id="38" name="37 Flecha a la derecha con muesca"/>
          <p:cNvSpPr/>
          <p:nvPr/>
        </p:nvSpPr>
        <p:spPr>
          <a:xfrm rot="5400000">
            <a:off x="3498029" y="3257464"/>
            <a:ext cx="504867" cy="214314"/>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39" name="38 Flecha a la derecha con muesca"/>
          <p:cNvSpPr/>
          <p:nvPr/>
        </p:nvSpPr>
        <p:spPr>
          <a:xfrm rot="5400000">
            <a:off x="5212540" y="3257465"/>
            <a:ext cx="504868" cy="214312"/>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6390"/>
                                        </p:tgtEl>
                                        <p:attrNameLst>
                                          <p:attrName>style.visibility</p:attrName>
                                        </p:attrNameLst>
                                      </p:cBhvr>
                                      <p:to>
                                        <p:strVal val="visible"/>
                                      </p:to>
                                    </p:set>
                                    <p:anim calcmode="lin" valueType="num">
                                      <p:cBhvr>
                                        <p:cTn id="38" dur="1000" fill="hold"/>
                                        <p:tgtEl>
                                          <p:spTgt spid="16390"/>
                                        </p:tgtEl>
                                        <p:attrNameLst>
                                          <p:attrName>ppt_w</p:attrName>
                                        </p:attrNameLst>
                                      </p:cBhvr>
                                      <p:tavLst>
                                        <p:tav tm="0">
                                          <p:val>
                                            <p:strVal val="#ppt_w*0.70"/>
                                          </p:val>
                                        </p:tav>
                                        <p:tav tm="100000">
                                          <p:val>
                                            <p:strVal val="#ppt_w"/>
                                          </p:val>
                                        </p:tav>
                                      </p:tavLst>
                                    </p:anim>
                                    <p:anim calcmode="lin" valueType="num">
                                      <p:cBhvr>
                                        <p:cTn id="39" dur="1000" fill="hold"/>
                                        <p:tgtEl>
                                          <p:spTgt spid="16390"/>
                                        </p:tgtEl>
                                        <p:attrNameLst>
                                          <p:attrName>ppt_h</p:attrName>
                                        </p:attrNameLst>
                                      </p:cBhvr>
                                      <p:tavLst>
                                        <p:tav tm="0">
                                          <p:val>
                                            <p:strVal val="#ppt_h"/>
                                          </p:val>
                                        </p:tav>
                                        <p:tav tm="100000">
                                          <p:val>
                                            <p:strVal val="#ppt_h"/>
                                          </p:val>
                                        </p:tav>
                                      </p:tavLst>
                                    </p:anim>
                                    <p:animEffect transition="in" filter="fade">
                                      <p:cBhvr>
                                        <p:cTn id="40"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P spid="16390" grpId="0" animBg="1" autoUpdateAnimBg="0"/>
      <p:bldP spid="19" grpId="0" animBg="1" autoUpdateAnimBg="0"/>
      <p:bldP spid="15" grpId="0" animBg="1" autoUpdateAnimBg="0"/>
      <p:bldP spid="26" grpId="0" autoUpdateAnimBg="0"/>
      <p:bldP spid="28" grpId="0" animBg="1" autoUpdateAnimBg="0"/>
      <p:bldP spid="38" grpId="0" animBg="1" autoUpdateAnimBg="0"/>
      <p:bldP spid="39"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500166" y="1000108"/>
            <a:ext cx="7286676" cy="338554"/>
          </a:xfrm>
          <a:prstGeom prst="rect">
            <a:avLst/>
          </a:prstGeom>
        </p:spPr>
        <p:txBody>
          <a:bodyPr wrap="square">
            <a:spAutoFit/>
          </a:bodyPr>
          <a:lstStyle/>
          <a:p>
            <a:pPr algn="just">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Exposición a ‘</a:t>
            </a:r>
            <a:r>
              <a:rPr lang="es-ES" sz="1600" b="1" i="1" u="sng" dirty="0" smtClean="0">
                <a:solidFill>
                  <a:srgbClr val="C00000"/>
                </a:solidFill>
                <a:latin typeface="Arial Unicode MS" pitchFamily="34" charset="-128"/>
                <a:ea typeface="Arial Unicode MS" pitchFamily="34" charset="-128"/>
                <a:cs typeface="Arial Unicode MS" pitchFamily="34" charset="-128"/>
              </a:rPr>
              <a:t>nombres’ </a:t>
            </a:r>
            <a:r>
              <a:rPr lang="es-ES" sz="1600" b="1" u="sng" dirty="0" smtClean="0">
                <a:solidFill>
                  <a:srgbClr val="C00000"/>
                </a:solidFill>
                <a:latin typeface="Arial Unicode MS" pitchFamily="34" charset="-128"/>
                <a:ea typeface="Arial Unicode MS" pitchFamily="34" charset="-128"/>
                <a:cs typeface="Arial Unicode MS" pitchFamily="34" charset="-128"/>
              </a:rPr>
              <a:t>individualizados</a:t>
            </a:r>
            <a:endParaRPr lang="es-ES" sz="1600" dirty="0" smtClean="0">
              <a:latin typeface="Arial Unicode MS" pitchFamily="34" charset="-128"/>
              <a:ea typeface="Arial Unicode MS" pitchFamily="34" charset="-128"/>
              <a:cs typeface="Arial Unicode MS" pitchFamily="34" charset="-128"/>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083" name="Picture 3"/>
          <p:cNvPicPr>
            <a:picLocks noChangeAspect="1" noChangeArrowheads="1"/>
          </p:cNvPicPr>
          <p:nvPr/>
        </p:nvPicPr>
        <p:blipFill>
          <a:blip r:embed="rId3"/>
          <a:srcRect/>
          <a:stretch>
            <a:fillRect/>
          </a:stretch>
        </p:blipFill>
        <p:spPr bwMode="auto">
          <a:xfrm>
            <a:off x="1643042" y="1714488"/>
            <a:ext cx="2340016" cy="571504"/>
          </a:xfrm>
          <a:prstGeom prst="rect">
            <a:avLst/>
          </a:prstGeom>
          <a:noFill/>
          <a:ln w="9525">
            <a:noFill/>
            <a:miter lim="800000"/>
            <a:headEnd/>
            <a:tailEnd/>
          </a:ln>
        </p:spPr>
      </p:pic>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4084" name="Object 4"/>
          <p:cNvGraphicFramePr>
            <a:graphicFrameLocks noChangeAspect="1"/>
          </p:cNvGraphicFramePr>
          <p:nvPr/>
        </p:nvGraphicFramePr>
        <p:xfrm>
          <a:off x="2598525" y="2659511"/>
          <a:ext cx="2116351" cy="483737"/>
        </p:xfrm>
        <a:graphic>
          <a:graphicData uri="http://schemas.openxmlformats.org/presentationml/2006/ole">
            <p:oleObj spid="_x0000_s180229" name="Ecuación" r:id="rId4" imgW="1002865" imgH="228501" progId="Equation.3">
              <p:embed/>
            </p:oleObj>
          </a:graphicData>
        </a:graphic>
      </p:graphicFrame>
      <p:pic>
        <p:nvPicPr>
          <p:cNvPr id="174086" name="Picture 6"/>
          <p:cNvPicPr>
            <a:picLocks noChangeAspect="1" noChangeArrowheads="1"/>
          </p:cNvPicPr>
          <p:nvPr/>
        </p:nvPicPr>
        <p:blipFill>
          <a:blip r:embed="rId5"/>
          <a:srcRect/>
          <a:stretch>
            <a:fillRect/>
          </a:stretch>
        </p:blipFill>
        <p:spPr bwMode="auto">
          <a:xfrm>
            <a:off x="1532066" y="4214818"/>
            <a:ext cx="3754314" cy="785818"/>
          </a:xfrm>
          <a:prstGeom prst="rect">
            <a:avLst/>
          </a:prstGeom>
          <a:noFill/>
          <a:ln w="9525">
            <a:noFill/>
            <a:miter lim="800000"/>
            <a:headEnd/>
            <a:tailEnd/>
          </a:ln>
        </p:spPr>
      </p:pic>
      <p:cxnSp>
        <p:nvCxnSpPr>
          <p:cNvPr id="24" name="23 Conector recto de flecha"/>
          <p:cNvCxnSpPr>
            <a:stCxn id="27" idx="3"/>
          </p:cNvCxnSpPr>
          <p:nvPr/>
        </p:nvCxnSpPr>
        <p:spPr>
          <a:xfrm rot="5400000">
            <a:off x="2867951" y="4498775"/>
            <a:ext cx="705713" cy="8695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3571868" y="4214818"/>
            <a:ext cx="571504" cy="4286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5000628" y="1454712"/>
            <a:ext cx="3857652" cy="2831544"/>
          </a:xfrm>
          <a:prstGeom prst="rect">
            <a:avLst/>
          </a:prstGeom>
          <a:ln>
            <a:solidFill>
              <a:schemeClr val="tx1"/>
            </a:solidFill>
            <a:prstDash val="dash"/>
          </a:ln>
        </p:spPr>
        <p:txBody>
          <a:bodyPr wrap="square">
            <a:spAutoFit/>
          </a:bodyPr>
          <a:lstStyle/>
          <a:p>
            <a:pPr lvl="0" algn="just">
              <a:spcBef>
                <a:spcPts val="600"/>
              </a:spcBef>
            </a:pPr>
            <a:r>
              <a:rPr lang="es-ES" sz="1400" dirty="0" smtClean="0">
                <a:latin typeface="Arial Unicode MS" pitchFamily="34" charset="-128"/>
                <a:ea typeface="Arial Unicode MS" pitchFamily="34" charset="-128"/>
                <a:cs typeface="Arial Unicode MS" pitchFamily="34" charset="-128"/>
              </a:rPr>
              <a:t>El SCR por riesgo de concentración se calculará separadamente por exposiciones a nombres individualizados (</a:t>
            </a:r>
            <a:r>
              <a:rPr lang="es-ES" sz="1400" i="1" dirty="0" smtClean="0">
                <a:latin typeface="Arial Unicode MS" pitchFamily="34" charset="-128"/>
                <a:ea typeface="Arial Unicode MS" pitchFamily="34" charset="-128"/>
                <a:cs typeface="Arial Unicode MS" pitchFamily="34" charset="-128"/>
              </a:rPr>
              <a:t>single </a:t>
            </a:r>
            <a:r>
              <a:rPr lang="es-ES" sz="1400" i="1" dirty="0" err="1" smtClean="0">
                <a:latin typeface="Arial Unicode MS" pitchFamily="34" charset="-128"/>
                <a:ea typeface="Arial Unicode MS" pitchFamily="34" charset="-128"/>
                <a:cs typeface="Arial Unicode MS" pitchFamily="34" charset="-128"/>
              </a:rPr>
              <a:t>names</a:t>
            </a:r>
            <a:r>
              <a:rPr lang="es-ES" sz="1400" i="1" dirty="0" smtClean="0">
                <a:latin typeface="Arial Unicode MS" pitchFamily="34" charset="-128"/>
                <a:ea typeface="Arial Unicode MS" pitchFamily="34" charset="-128"/>
                <a:cs typeface="Arial Unicode MS" pitchFamily="34" charset="-128"/>
              </a:rPr>
              <a:t> </a:t>
            </a:r>
            <a:r>
              <a:rPr lang="es-ES" sz="1400" i="1" dirty="0" err="1" smtClean="0">
                <a:latin typeface="Arial Unicode MS" pitchFamily="34" charset="-128"/>
                <a:ea typeface="Arial Unicode MS" pitchFamily="34" charset="-128"/>
                <a:cs typeface="Arial Unicode MS" pitchFamily="34" charset="-128"/>
              </a:rPr>
              <a:t>exposures</a:t>
            </a:r>
            <a:r>
              <a:rPr lang="es-ES" sz="1400" dirty="0" smtClean="0">
                <a:latin typeface="Arial Unicode MS" pitchFamily="34" charset="-128"/>
                <a:ea typeface="Arial Unicode MS" pitchFamily="34" charset="-128"/>
                <a:cs typeface="Arial Unicode MS" pitchFamily="34" charset="-128"/>
              </a:rPr>
              <a:t>). </a:t>
            </a:r>
          </a:p>
          <a:p>
            <a:pPr lvl="0" algn="just">
              <a:spcBef>
                <a:spcPts val="600"/>
              </a:spcBef>
            </a:pPr>
            <a:r>
              <a:rPr lang="es-ES" sz="1400" dirty="0" smtClean="0">
                <a:latin typeface="Arial Unicode MS" pitchFamily="34" charset="-128"/>
                <a:ea typeface="Arial Unicode MS" pitchFamily="34" charset="-128"/>
                <a:cs typeface="Arial Unicode MS" pitchFamily="34" charset="-128"/>
              </a:rPr>
              <a:t>Las exposiciones a un mismo grupo (tal como se define el concepto de ‘grupo’ en el artículo 212 de la directiva 2009/138/EC) o a un mismo conglomerado financiero (según se define en el artículo 2(14) de la FCD) serán consideradas como una sola exposición.</a:t>
            </a:r>
          </a:p>
          <a:p>
            <a:pPr lvl="0" algn="just">
              <a:spcBef>
                <a:spcPts val="600"/>
              </a:spcBef>
            </a:pPr>
            <a:r>
              <a:rPr lang="es-ES" sz="1400" dirty="0" smtClean="0">
                <a:latin typeface="Arial Unicode MS" pitchFamily="34" charset="-128"/>
                <a:ea typeface="Arial Unicode MS" pitchFamily="34" charset="-128"/>
                <a:cs typeface="Arial Unicode MS" pitchFamily="34" charset="-128"/>
              </a:rPr>
              <a:t>Los inmuebles en el mismo edificio serán considerados como una sola propiedad.</a:t>
            </a:r>
          </a:p>
        </p:txBody>
      </p:sp>
      <p:sp>
        <p:nvSpPr>
          <p:cNvPr id="22" name="21 Rectángulo"/>
          <p:cNvSpPr/>
          <p:nvPr/>
        </p:nvSpPr>
        <p:spPr>
          <a:xfrm>
            <a:off x="1214414" y="5402721"/>
            <a:ext cx="7643866" cy="954107"/>
          </a:xfrm>
          <a:prstGeom prst="rect">
            <a:avLst/>
          </a:prstGeom>
          <a:ln>
            <a:solidFill>
              <a:schemeClr val="tx1"/>
            </a:solidFill>
            <a:prstDash val="dash"/>
          </a:ln>
        </p:spPr>
        <p:txBody>
          <a:bodyPr wrap="square">
            <a:spAutoFit/>
          </a:bodyPr>
          <a:lstStyle/>
          <a:p>
            <a:pPr algn="just">
              <a:spcBef>
                <a:spcPts val="600"/>
              </a:spcBef>
            </a:pPr>
            <a:r>
              <a:rPr lang="es-ES" sz="1400" dirty="0" smtClean="0">
                <a:latin typeface="Arial Unicode MS" pitchFamily="34" charset="-128"/>
                <a:ea typeface="Arial Unicode MS" pitchFamily="34" charset="-128"/>
                <a:cs typeface="Arial Unicode MS" pitchFamily="34" charset="-128"/>
              </a:rPr>
              <a:t>La calidad crediticia de una exposición a un nombre será el resultado redondeado obtenido al calcular la media de las calidades crediticias de cada exposición con dicha contraparte, ponderando cada exposición en función de su importe. A estos </a:t>
            </a:r>
            <a:r>
              <a:rPr lang="es-ES" sz="1400" u="sng" dirty="0" smtClean="0">
                <a:latin typeface="Arial Unicode MS" pitchFamily="34" charset="-128"/>
                <a:ea typeface="Arial Unicode MS" pitchFamily="34" charset="-128"/>
                <a:cs typeface="Arial Unicode MS" pitchFamily="34" charset="-128"/>
              </a:rPr>
              <a:t>solos</a:t>
            </a:r>
            <a:r>
              <a:rPr lang="es-ES" sz="1400" dirty="0" smtClean="0">
                <a:latin typeface="Arial Unicode MS" pitchFamily="34" charset="-128"/>
                <a:ea typeface="Arial Unicode MS" pitchFamily="34" charset="-128"/>
                <a:cs typeface="Arial Unicode MS" pitchFamily="34" charset="-128"/>
              </a:rPr>
              <a:t> efectos las exposiciones sin calificación crediticia por una ECAI se considerará como si tuviera una calidad de grado 5.</a:t>
            </a:r>
            <a:endParaRPr lang="es-ES" sz="1400" dirty="0">
              <a:latin typeface="Arial Unicode MS" pitchFamily="34" charset="-128"/>
              <a:ea typeface="Arial Unicode MS" pitchFamily="34" charset="-128"/>
              <a:cs typeface="Arial Unicode MS" pitchFamily="34" charset="-128"/>
            </a:endParaRPr>
          </a:p>
        </p:txBody>
      </p:sp>
      <p:cxnSp>
        <p:nvCxnSpPr>
          <p:cNvPr id="30" name="29 Conector recto de flecha"/>
          <p:cNvCxnSpPr>
            <a:stCxn id="27" idx="7"/>
          </p:cNvCxnSpPr>
          <p:nvPr/>
        </p:nvCxnSpPr>
        <p:spPr>
          <a:xfrm rot="5400000" flipH="1" flipV="1">
            <a:off x="4034420" y="3382820"/>
            <a:ext cx="920027" cy="8695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1.h.2.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7" presetClass="entr" presetSubtype="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000" fill="hold"/>
                                        <p:tgtEl>
                                          <p:spTgt spid="21"/>
                                        </p:tgtEl>
                                        <p:attrNameLst>
                                          <p:attrName>ppt_x</p:attrName>
                                        </p:attrNameLst>
                                      </p:cBhvr>
                                      <p:tavLst>
                                        <p:tav tm="0">
                                          <p:val>
                                            <p:strVal val="1+#ppt_w/2"/>
                                          </p:val>
                                        </p:tav>
                                        <p:tav tm="100000">
                                          <p:val>
                                            <p:strVal val="#ppt_x"/>
                                          </p:val>
                                        </p:tav>
                                      </p:tavLst>
                                    </p:anim>
                                    <p:anim calcmode="lin" valueType="num">
                                      <p:cBhvr additive="base">
                                        <p:cTn id="11"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par>
                                <p:cTn id="17" presetID="7"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500166" y="1000108"/>
            <a:ext cx="7286676" cy="338554"/>
          </a:xfrm>
          <a:prstGeom prst="rect">
            <a:avLst/>
          </a:prstGeom>
        </p:spPr>
        <p:txBody>
          <a:bodyPr wrap="square">
            <a:spAutoFit/>
          </a:bodyPr>
          <a:lstStyle/>
          <a:p>
            <a:pPr algn="just">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Base de cálculo</a:t>
            </a:r>
            <a:endParaRPr lang="es-ES" sz="1600" dirty="0" smtClean="0">
              <a:latin typeface="Arial Unicode MS" pitchFamily="34" charset="-128"/>
              <a:ea typeface="Arial Unicode MS" pitchFamily="34" charset="-128"/>
              <a:cs typeface="Arial Unicode MS" pitchFamily="34" charset="-128"/>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74086" name="Picture 6"/>
          <p:cNvPicPr>
            <a:picLocks noChangeAspect="1" noChangeArrowheads="1"/>
          </p:cNvPicPr>
          <p:nvPr/>
        </p:nvPicPr>
        <p:blipFill>
          <a:blip r:embed="rId2"/>
          <a:srcRect/>
          <a:stretch>
            <a:fillRect/>
          </a:stretch>
        </p:blipFill>
        <p:spPr bwMode="auto">
          <a:xfrm>
            <a:off x="1928794" y="1428736"/>
            <a:ext cx="3468562" cy="726007"/>
          </a:xfrm>
          <a:prstGeom prst="rect">
            <a:avLst/>
          </a:prstGeom>
          <a:noFill/>
          <a:ln w="9525">
            <a:noFill/>
            <a:miter lim="800000"/>
            <a:headEnd/>
            <a:tailEnd/>
          </a:ln>
        </p:spPr>
      </p:pic>
      <p:sp>
        <p:nvSpPr>
          <p:cNvPr id="27" name="26 Elipse"/>
          <p:cNvSpPr/>
          <p:nvPr/>
        </p:nvSpPr>
        <p:spPr>
          <a:xfrm>
            <a:off x="3571868" y="1857364"/>
            <a:ext cx="928694" cy="3571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29 Conector recto de flecha"/>
          <p:cNvCxnSpPr/>
          <p:nvPr/>
        </p:nvCxnSpPr>
        <p:spPr>
          <a:xfrm rot="10800000" flipV="1">
            <a:off x="3178731" y="2134445"/>
            <a:ext cx="464575" cy="3658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1357290" y="2500306"/>
            <a:ext cx="7358114" cy="4016484"/>
          </a:xfrm>
          <a:prstGeom prst="rect">
            <a:avLst/>
          </a:prstGeom>
        </p:spPr>
        <p:txBody>
          <a:bodyPr wrap="square">
            <a:spAutoFit/>
          </a:bodyPr>
          <a:lstStyle/>
          <a:p>
            <a:pPr>
              <a:spcBef>
                <a:spcPts val="600"/>
              </a:spcBef>
            </a:pPr>
            <a:r>
              <a:rPr lang="es-ES" sz="1400" b="1" u="sng" dirty="0" smtClean="0">
                <a:latin typeface="Arial Unicode MS" pitchFamily="34" charset="-128"/>
                <a:ea typeface="Arial Unicode MS" pitchFamily="34" charset="-128"/>
                <a:cs typeface="Arial Unicode MS" pitchFamily="34" charset="-128"/>
              </a:rPr>
              <a:t>La base de cálculo </a:t>
            </a:r>
            <a:r>
              <a:rPr lang="es-ES" sz="1400" dirty="0" smtClean="0">
                <a:latin typeface="Arial Unicode MS" pitchFamily="34" charset="-128"/>
                <a:ea typeface="Arial Unicode MS" pitchFamily="34" charset="-128"/>
                <a:cs typeface="Arial Unicode MS" pitchFamily="34" charset="-128"/>
              </a:rPr>
              <a:t>del módulo de concentración (parámetro </a:t>
            </a:r>
            <a:r>
              <a:rPr lang="es-ES" sz="1400" i="1" dirty="0" err="1" smtClean="0">
                <a:latin typeface="Arial Unicode MS" pitchFamily="34" charset="-128"/>
                <a:ea typeface="Arial Unicode MS" pitchFamily="34" charset="-128"/>
                <a:cs typeface="Arial Unicode MS" pitchFamily="34" charset="-128"/>
              </a:rPr>
              <a:t>Assets</a:t>
            </a:r>
            <a:r>
              <a:rPr lang="es-ES" sz="1400" i="1" dirty="0" smtClean="0">
                <a:latin typeface="Arial Unicode MS" pitchFamily="34" charset="-128"/>
                <a:ea typeface="Arial Unicode MS" pitchFamily="34" charset="-128"/>
                <a:cs typeface="Arial Unicode MS" pitchFamily="34" charset="-128"/>
              </a:rPr>
              <a:t>  </a:t>
            </a:r>
            <a:r>
              <a:rPr lang="es-ES" sz="1400" dirty="0" smtClean="0">
                <a:latin typeface="Arial Unicode MS" pitchFamily="34" charset="-128"/>
                <a:ea typeface="Arial Unicode MS" pitchFamily="34" charset="-128"/>
                <a:cs typeface="Arial Unicode MS" pitchFamily="34" charset="-128"/>
              </a:rPr>
              <a:t>en el denominador) NO incluirá:</a:t>
            </a:r>
          </a:p>
          <a:p>
            <a:pPr>
              <a:spcBef>
                <a:spcPts val="600"/>
              </a:spcBef>
            </a:pPr>
            <a:r>
              <a:rPr lang="es-ES" sz="1400" dirty="0" smtClean="0">
                <a:latin typeface="Arial Unicode MS" pitchFamily="34" charset="-128"/>
                <a:ea typeface="Arial Unicode MS" pitchFamily="34" charset="-128"/>
                <a:cs typeface="Arial Unicode MS" pitchFamily="34" charset="-128"/>
              </a:rPr>
              <a:t>1º.- Activos que materializan seguros en los que el tomador asume el riesgo de la inversión</a:t>
            </a:r>
          </a:p>
          <a:p>
            <a:pPr>
              <a:spcBef>
                <a:spcPts val="600"/>
              </a:spcBef>
            </a:pPr>
            <a:r>
              <a:rPr lang="es-ES" sz="1400" dirty="0" smtClean="0">
                <a:latin typeface="Arial Unicode MS" pitchFamily="34" charset="-128"/>
                <a:ea typeface="Arial Unicode MS" pitchFamily="34" charset="-128"/>
                <a:cs typeface="Arial Unicode MS" pitchFamily="34" charset="-128"/>
              </a:rPr>
              <a:t>2º.- Exposiciones a entidades del mismo grupo que el (re)asegurador:</a:t>
            </a:r>
          </a:p>
          <a:p>
            <a:pPr marL="755650" indent="-400050">
              <a:spcBef>
                <a:spcPts val="600"/>
              </a:spcBef>
              <a:buAutoNum type="romanLcParenBoth"/>
              <a:tabLst>
                <a:tab pos="723900" algn="l"/>
              </a:tabLst>
            </a:pPr>
            <a:r>
              <a:rPr lang="es-ES" sz="1400" dirty="0" smtClean="0">
                <a:latin typeface="Arial Unicode MS" pitchFamily="34" charset="-128"/>
                <a:ea typeface="Arial Unicode MS" pitchFamily="34" charset="-128"/>
                <a:cs typeface="Arial Unicode MS" pitchFamily="34" charset="-128"/>
              </a:rPr>
              <a:t>La contraparte está sujeta a supervisión prudencial;</a:t>
            </a:r>
          </a:p>
          <a:p>
            <a:pPr marL="755650" indent="-400050">
              <a:spcBef>
                <a:spcPts val="600"/>
              </a:spcBef>
              <a:buAutoNum type="romanLcParenBoth"/>
              <a:tabLst>
                <a:tab pos="723900" algn="l"/>
              </a:tabLst>
            </a:pPr>
            <a:r>
              <a:rPr lang="es-ES" sz="1400" dirty="0" smtClean="0">
                <a:latin typeface="Arial Unicode MS" pitchFamily="34" charset="-128"/>
                <a:ea typeface="Arial Unicode MS" pitchFamily="34" charset="-128"/>
                <a:cs typeface="Arial Unicode MS" pitchFamily="34" charset="-128"/>
              </a:rPr>
              <a:t>La contraparte es objeto de consolidación total;</a:t>
            </a:r>
          </a:p>
          <a:p>
            <a:pPr marL="755650" indent="-400050">
              <a:spcBef>
                <a:spcPts val="600"/>
              </a:spcBef>
              <a:buAutoNum type="romanLcParenBoth"/>
              <a:tabLst>
                <a:tab pos="723900" algn="l"/>
              </a:tabLst>
            </a:pPr>
            <a:r>
              <a:rPr lang="es-ES" sz="1400" dirty="0" smtClean="0">
                <a:latin typeface="Arial Unicode MS" pitchFamily="34" charset="-128"/>
                <a:ea typeface="Arial Unicode MS" pitchFamily="34" charset="-128"/>
                <a:cs typeface="Arial Unicode MS" pitchFamily="34" charset="-128"/>
              </a:rPr>
              <a:t>La contraparte está sujeta a la misma evaluación de riesgos, medida y control de procedimientos que el (re)asegurador;</a:t>
            </a:r>
          </a:p>
          <a:p>
            <a:pPr marL="755650" indent="-400050">
              <a:spcBef>
                <a:spcPts val="600"/>
              </a:spcBef>
              <a:buAutoNum type="romanLcParenBoth"/>
              <a:tabLst>
                <a:tab pos="723900" algn="l"/>
              </a:tabLst>
            </a:pPr>
            <a:r>
              <a:rPr lang="es-ES" sz="1400" dirty="0" smtClean="0">
                <a:latin typeface="Arial Unicode MS" pitchFamily="34" charset="-128"/>
                <a:ea typeface="Arial Unicode MS" pitchFamily="34" charset="-128"/>
                <a:cs typeface="Arial Unicode MS" pitchFamily="34" charset="-128"/>
              </a:rPr>
              <a:t>La contraparte está establecida en la UE;</a:t>
            </a:r>
          </a:p>
          <a:p>
            <a:pPr marL="755650" indent="-400050">
              <a:spcBef>
                <a:spcPts val="600"/>
              </a:spcBef>
              <a:buAutoNum type="romanLcParenBoth"/>
              <a:tabLst>
                <a:tab pos="723900" algn="l"/>
              </a:tabLst>
            </a:pPr>
            <a:r>
              <a:rPr lang="es-ES" sz="1400" dirty="0" smtClean="0">
                <a:latin typeface="Arial Unicode MS" pitchFamily="34" charset="-128"/>
                <a:ea typeface="Arial Unicode MS" pitchFamily="34" charset="-128"/>
                <a:cs typeface="Arial Unicode MS" pitchFamily="34" charset="-128"/>
              </a:rPr>
              <a:t>No ha impedimentos legales o de facto, actuales o previsibles, para una inmediata transferencia de fondos o pago de deudas desde la contraparte a favor del (re)asegurador;</a:t>
            </a:r>
          </a:p>
          <a:p>
            <a:pPr marL="400050" indent="-400050">
              <a:spcBef>
                <a:spcPts val="600"/>
              </a:spcBef>
            </a:pPr>
            <a:r>
              <a:rPr lang="es-ES" sz="1400" dirty="0" smtClean="0">
                <a:latin typeface="Arial Unicode MS" pitchFamily="34" charset="-128"/>
                <a:ea typeface="Arial Unicode MS" pitchFamily="34" charset="-128"/>
                <a:cs typeface="Arial Unicode MS" pitchFamily="34" charset="-128"/>
              </a:rPr>
              <a:t>3º.- 	Valor de las participaciones definidas en el artículo 92(2) de la directiva 2009/138/EC en entidades de crédito y sociedades de inversión;</a:t>
            </a:r>
          </a:p>
          <a:p>
            <a:pPr marL="400050" indent="-400050">
              <a:spcBef>
                <a:spcPts val="600"/>
              </a:spcBef>
            </a:pPr>
            <a:r>
              <a:rPr lang="es-ES" sz="1400" dirty="0" smtClean="0">
                <a:latin typeface="Arial Unicode MS" pitchFamily="34" charset="-128"/>
                <a:ea typeface="Arial Unicode MS" pitchFamily="34" charset="-128"/>
                <a:cs typeface="Arial Unicode MS" pitchFamily="34" charset="-128"/>
              </a:rPr>
              <a:t>4º.- 	Activos capturados en el módulo del riesgo de contraparte.</a:t>
            </a:r>
            <a:endParaRPr lang="es-ES" sz="1400" dirty="0">
              <a:latin typeface="Arial Unicode MS" pitchFamily="34" charset="-128"/>
              <a:ea typeface="Arial Unicode MS" pitchFamily="34" charset="-128"/>
              <a:cs typeface="Arial Unicode MS" pitchFamily="34" charset="-128"/>
            </a:endParaRPr>
          </a:p>
        </p:txBody>
      </p:sp>
      <p:sp>
        <p:nvSpPr>
          <p:cNvPr id="10"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1.h.3.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428728" y="1000108"/>
            <a:ext cx="7072363" cy="307777"/>
          </a:xfrm>
          <a:prstGeom prst="rect">
            <a:avLst/>
          </a:prstGeom>
        </p:spPr>
        <p:txBody>
          <a:bodyPr wrap="square">
            <a:spAutoFit/>
          </a:bodyPr>
          <a:lstStyle/>
          <a:p>
            <a:pPr algn="just">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Régimen específico de las inversiones en entidades (re)aseguradoras</a:t>
            </a: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9 CuadroTexto"/>
          <p:cNvSpPr txBox="1"/>
          <p:nvPr/>
        </p:nvSpPr>
        <p:spPr>
          <a:xfrm>
            <a:off x="1142976" y="1571612"/>
            <a:ext cx="1643074" cy="584775"/>
          </a:xfrm>
          <a:prstGeom prst="rect">
            <a:avLst/>
          </a:prstGeom>
          <a:solidFill>
            <a:schemeClr val="accent4">
              <a:lumMod val="40000"/>
              <a:lumOff val="6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Con calificación por ECAI</a:t>
            </a:r>
            <a:endParaRPr lang="es-ES" sz="1600"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3143240" y="2428868"/>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Sometidas a Solvencia II</a:t>
            </a:r>
            <a:endParaRPr lang="es-ES" sz="1400" dirty="0">
              <a:latin typeface="Arial Unicode MS" pitchFamily="34" charset="-128"/>
              <a:ea typeface="Arial Unicode MS" pitchFamily="34" charset="-128"/>
              <a:cs typeface="Arial Unicode MS" pitchFamily="34" charset="-128"/>
            </a:endParaRPr>
          </a:p>
        </p:txBody>
      </p:sp>
      <p:cxnSp>
        <p:nvCxnSpPr>
          <p:cNvPr id="15" name="14 Conector recto de flecha"/>
          <p:cNvCxnSpPr/>
          <p:nvPr/>
        </p:nvCxnSpPr>
        <p:spPr>
          <a:xfrm rot="5400000">
            <a:off x="3892545" y="217804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786182" y="1571612"/>
            <a:ext cx="4286280"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Sin calificación por ECAI</a:t>
            </a:r>
            <a:endParaRPr lang="es-ES" sz="16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4929190" y="2428868"/>
            <a:ext cx="1785950"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equivalentes</a:t>
            </a:r>
            <a:endParaRPr lang="es-ES" sz="14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7000892" y="2428868"/>
            <a:ext cx="1714512"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NO equivalentes</a:t>
            </a:r>
            <a:endParaRPr lang="es-ES" sz="1400" dirty="0">
              <a:latin typeface="Arial Unicode MS" pitchFamily="34" charset="-128"/>
              <a:ea typeface="Arial Unicode MS" pitchFamily="34" charset="-128"/>
              <a:cs typeface="Arial Unicode MS" pitchFamily="34" charset="-128"/>
            </a:endParaRPr>
          </a:p>
        </p:txBody>
      </p:sp>
      <p:cxnSp>
        <p:nvCxnSpPr>
          <p:cNvPr id="20" name="19 Conector recto de flecha"/>
          <p:cNvCxnSpPr/>
          <p:nvPr/>
        </p:nvCxnSpPr>
        <p:spPr>
          <a:xfrm rot="5400000">
            <a:off x="5608645" y="217804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323157" y="2178041"/>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572000" y="4906044"/>
            <a:ext cx="1000132" cy="523220"/>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Cumple el MCR</a:t>
            </a:r>
            <a:endParaRPr lang="es-ES" sz="1400" dirty="0">
              <a:latin typeface="Arial Unicode MS" pitchFamily="34" charset="-128"/>
              <a:ea typeface="Arial Unicode MS" pitchFamily="34" charset="-128"/>
              <a:cs typeface="Arial Unicode MS" pitchFamily="34" charset="-128"/>
            </a:endParaRPr>
          </a:p>
        </p:txBody>
      </p:sp>
      <p:sp>
        <p:nvSpPr>
          <p:cNvPr id="28" name="27 Rectángulo"/>
          <p:cNvSpPr/>
          <p:nvPr/>
        </p:nvSpPr>
        <p:spPr>
          <a:xfrm>
            <a:off x="3357554" y="4906044"/>
            <a:ext cx="1071570"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Incumple el MCR</a:t>
            </a:r>
            <a:endParaRPr lang="es-ES" sz="1400" dirty="0">
              <a:latin typeface="Arial Unicode MS" pitchFamily="34" charset="-128"/>
              <a:ea typeface="Arial Unicode MS" pitchFamily="34" charset="-128"/>
              <a:cs typeface="Arial Unicode MS" pitchFamily="34" charset="-128"/>
            </a:endParaRPr>
          </a:p>
        </p:txBody>
      </p:sp>
      <p:cxnSp>
        <p:nvCxnSpPr>
          <p:cNvPr id="31" name="30 Conector recto de flecha"/>
          <p:cNvCxnSpPr/>
          <p:nvPr/>
        </p:nvCxnSpPr>
        <p:spPr>
          <a:xfrm rot="5400000">
            <a:off x="7108843" y="3892553"/>
            <a:ext cx="16430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5822165" y="3250405"/>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16200000" flipV="1">
            <a:off x="1643836" y="3713958"/>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44 Rectángulo"/>
          <p:cNvSpPr/>
          <p:nvPr/>
        </p:nvSpPr>
        <p:spPr>
          <a:xfrm>
            <a:off x="4929190" y="3009125"/>
            <a:ext cx="1144865" cy="276999"/>
          </a:xfrm>
          <a:prstGeom prst="rect">
            <a:avLst/>
          </a:prstGeom>
        </p:spPr>
        <p:txBody>
          <a:bodyPr wrap="none">
            <a:spAutoFit/>
          </a:bodyPr>
          <a:lstStyle/>
          <a:p>
            <a:r>
              <a:rPr lang="es-ES" sz="1200" i="1" dirty="0" err="1" smtClean="0"/>
              <a:t>artº</a:t>
            </a:r>
            <a:r>
              <a:rPr lang="es-ES" sz="1200" i="1" dirty="0" smtClean="0"/>
              <a:t> 169(5) N2</a:t>
            </a:r>
            <a:endParaRPr lang="en-GB" sz="1200" dirty="0"/>
          </a:p>
        </p:txBody>
      </p:sp>
      <p:sp>
        <p:nvSpPr>
          <p:cNvPr id="33" name="32 Rectángulo"/>
          <p:cNvSpPr/>
          <p:nvPr/>
        </p:nvSpPr>
        <p:spPr>
          <a:xfrm>
            <a:off x="2714612" y="3547592"/>
            <a:ext cx="1143008" cy="738664"/>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err="1" smtClean="0">
                <a:latin typeface="Arial Unicode MS" pitchFamily="34" charset="-128"/>
                <a:ea typeface="Arial Unicode MS" pitchFamily="34" charset="-128"/>
                <a:cs typeface="Arial Unicode MS" pitchFamily="34" charset="-128"/>
              </a:rPr>
              <a:t>AutorizadaMenos</a:t>
            </a:r>
            <a:r>
              <a:rPr lang="es-ES" sz="1400" dirty="0" smtClean="0">
                <a:latin typeface="Arial Unicode MS" pitchFamily="34" charset="-128"/>
                <a:ea typeface="Arial Unicode MS" pitchFamily="34" charset="-128"/>
                <a:cs typeface="Arial Unicode MS" pitchFamily="34" charset="-128"/>
              </a:rPr>
              <a:t> de dos años</a:t>
            </a:r>
            <a:endParaRPr lang="es-ES" sz="1400" dirty="0">
              <a:latin typeface="Arial Unicode MS" pitchFamily="34" charset="-128"/>
              <a:ea typeface="Arial Unicode MS" pitchFamily="34" charset="-128"/>
              <a:cs typeface="Arial Unicode MS" pitchFamily="34" charset="-128"/>
            </a:endParaRPr>
          </a:p>
        </p:txBody>
      </p:sp>
      <p:sp>
        <p:nvSpPr>
          <p:cNvPr id="35" name="34 Rectángulo"/>
          <p:cNvSpPr/>
          <p:nvPr/>
        </p:nvSpPr>
        <p:spPr>
          <a:xfrm>
            <a:off x="4071934" y="3547591"/>
            <a:ext cx="1071570" cy="738664"/>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err="1" smtClean="0">
                <a:latin typeface="Arial Unicode MS" pitchFamily="34" charset="-128"/>
                <a:ea typeface="Arial Unicode MS" pitchFamily="34" charset="-128"/>
                <a:cs typeface="Arial Unicode MS" pitchFamily="34" charset="-128"/>
              </a:rPr>
              <a:t>AutorizadaMás</a:t>
            </a:r>
            <a:r>
              <a:rPr lang="es-ES" sz="1400" dirty="0" smtClean="0">
                <a:latin typeface="Arial Unicode MS" pitchFamily="34" charset="-128"/>
                <a:ea typeface="Arial Unicode MS" pitchFamily="34" charset="-128"/>
                <a:cs typeface="Arial Unicode MS" pitchFamily="34" charset="-128"/>
              </a:rPr>
              <a:t> de dos años</a:t>
            </a:r>
            <a:endParaRPr lang="es-ES" sz="1400" dirty="0">
              <a:latin typeface="Arial Unicode MS" pitchFamily="34" charset="-128"/>
              <a:ea typeface="Arial Unicode MS" pitchFamily="34" charset="-128"/>
              <a:cs typeface="Arial Unicode MS" pitchFamily="34" charset="-128"/>
            </a:endParaRPr>
          </a:p>
        </p:txBody>
      </p:sp>
      <p:sp>
        <p:nvSpPr>
          <p:cNvPr id="40" name="39 Elipse"/>
          <p:cNvSpPr/>
          <p:nvPr/>
        </p:nvSpPr>
        <p:spPr>
          <a:xfrm>
            <a:off x="1071538" y="2786058"/>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41" name="40 CuadroTexto"/>
          <p:cNvSpPr txBox="1"/>
          <p:nvPr/>
        </p:nvSpPr>
        <p:spPr>
          <a:xfrm>
            <a:off x="1142976" y="2947570"/>
            <a:ext cx="1500198" cy="338554"/>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general</a:t>
            </a:r>
            <a:endParaRPr lang="es-ES" sz="1600" dirty="0">
              <a:latin typeface="Arial Unicode MS" pitchFamily="34" charset="-128"/>
              <a:ea typeface="Arial Unicode MS" pitchFamily="34" charset="-128"/>
              <a:cs typeface="Arial Unicode MS" pitchFamily="34" charset="-128"/>
            </a:endParaRPr>
          </a:p>
        </p:txBody>
      </p:sp>
      <p:cxnSp>
        <p:nvCxnSpPr>
          <p:cNvPr id="43" name="42 Conector recto de flecha"/>
          <p:cNvCxnSpPr/>
          <p:nvPr/>
        </p:nvCxnSpPr>
        <p:spPr>
          <a:xfrm rot="5400000">
            <a:off x="1679555" y="246458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10800000">
            <a:off x="1857357" y="3929066"/>
            <a:ext cx="715971"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857224" y="4000504"/>
            <a:ext cx="1643074" cy="1169551"/>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Hasta que publique el primer SCFR  </a:t>
            </a: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51 de la Directiva 2009/138/CE</a:t>
            </a:r>
            <a:endParaRPr lang="es-ES" sz="1400" i="1" dirty="0">
              <a:latin typeface="Arial Unicode MS" pitchFamily="34" charset="-128"/>
              <a:ea typeface="Arial Unicode MS" pitchFamily="34" charset="-128"/>
              <a:cs typeface="Arial Unicode MS" pitchFamily="34" charset="-128"/>
            </a:endParaRPr>
          </a:p>
        </p:txBody>
      </p:sp>
      <p:cxnSp>
        <p:nvCxnSpPr>
          <p:cNvPr id="53" name="52 Conector recto de flecha"/>
          <p:cNvCxnSpPr/>
          <p:nvPr/>
        </p:nvCxnSpPr>
        <p:spPr>
          <a:xfrm rot="5400000">
            <a:off x="3251191" y="324961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4251323" y="324961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5429256" y="3619030"/>
            <a:ext cx="1214446" cy="738664"/>
          </a:xfrm>
          <a:prstGeom prst="rect">
            <a:avLst/>
          </a:prstGeom>
          <a:solidFill>
            <a:srgbClr val="FFFFCC"/>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Si cumple  su margen de solvencia</a:t>
            </a:r>
            <a:endParaRPr lang="es-ES" sz="1400" i="1" dirty="0">
              <a:latin typeface="Arial Unicode MS" pitchFamily="34" charset="-128"/>
              <a:ea typeface="Arial Unicode MS" pitchFamily="34" charset="-128"/>
              <a:cs typeface="Arial Unicode MS" pitchFamily="34" charset="-128"/>
            </a:endParaRPr>
          </a:p>
        </p:txBody>
      </p:sp>
      <p:sp>
        <p:nvSpPr>
          <p:cNvPr id="56" name="55 Elipse"/>
          <p:cNvSpPr/>
          <p:nvPr/>
        </p:nvSpPr>
        <p:spPr>
          <a:xfrm>
            <a:off x="6929454" y="4786322"/>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Arial Unicode MS" pitchFamily="34" charset="-128"/>
              <a:ea typeface="Arial Unicode MS" pitchFamily="34" charset="-128"/>
              <a:cs typeface="Arial Unicode MS" pitchFamily="34" charset="-128"/>
            </a:endParaRPr>
          </a:p>
        </p:txBody>
      </p:sp>
      <p:sp>
        <p:nvSpPr>
          <p:cNvPr id="57" name="56 CuadroTexto"/>
          <p:cNvSpPr txBox="1"/>
          <p:nvPr/>
        </p:nvSpPr>
        <p:spPr>
          <a:xfrm>
            <a:off x="7000892" y="4857760"/>
            <a:ext cx="1500198" cy="523220"/>
          </a:xfrm>
          <a:prstGeom prst="rect">
            <a:avLst/>
          </a:prstGeom>
          <a:noFill/>
        </p:spPr>
        <p:txBody>
          <a:bodyPr wrap="square" rtlCol="0">
            <a:spAutoFit/>
          </a:bodyPr>
          <a:lstStyle/>
          <a:p>
            <a:pPr algn="ctr"/>
            <a:r>
              <a:rPr lang="es-ES" sz="1400" dirty="0" smtClean="0">
                <a:latin typeface="Arial Unicode MS" pitchFamily="34" charset="-128"/>
                <a:ea typeface="Arial Unicode MS" pitchFamily="34" charset="-128"/>
                <a:cs typeface="Arial Unicode MS" pitchFamily="34" charset="-128"/>
              </a:rPr>
              <a:t>SCR general </a:t>
            </a:r>
            <a:r>
              <a:rPr lang="es-ES" sz="1400" dirty="0" smtClean="0">
                <a:latin typeface="Arial Unicode MS" pitchFamily="34" charset="-128"/>
                <a:ea typeface="Arial Unicode MS" pitchFamily="34" charset="-128"/>
                <a:cs typeface="Arial Unicode MS" pitchFamily="34" charset="-128"/>
                <a:sym typeface="Wingdings" pitchFamily="2" charset="2"/>
              </a:rPr>
              <a:t> factor 73%</a:t>
            </a:r>
            <a:endParaRPr lang="es-ES" sz="1400" dirty="0">
              <a:latin typeface="Arial Unicode MS" pitchFamily="34" charset="-128"/>
              <a:ea typeface="Arial Unicode MS" pitchFamily="34" charset="-128"/>
              <a:cs typeface="Arial Unicode MS" pitchFamily="34" charset="-128"/>
            </a:endParaRPr>
          </a:p>
        </p:txBody>
      </p:sp>
      <p:sp>
        <p:nvSpPr>
          <p:cNvPr id="60" name="59 CuadroTexto"/>
          <p:cNvSpPr txBox="1"/>
          <p:nvPr/>
        </p:nvSpPr>
        <p:spPr>
          <a:xfrm>
            <a:off x="6643702" y="3619030"/>
            <a:ext cx="1214446" cy="738664"/>
          </a:xfrm>
          <a:prstGeom prst="rect">
            <a:avLst/>
          </a:prstGeom>
          <a:solidFill>
            <a:schemeClr val="accent4">
              <a:lumMod val="40000"/>
              <a:lumOff val="60000"/>
            </a:schemeClr>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NO cumple su margen de solvencia</a:t>
            </a:r>
            <a:endParaRPr lang="es-ES" sz="1400" i="1" dirty="0">
              <a:latin typeface="Arial Unicode MS" pitchFamily="34" charset="-128"/>
              <a:ea typeface="Arial Unicode MS" pitchFamily="34" charset="-128"/>
              <a:cs typeface="Arial Unicode MS" pitchFamily="34" charset="-128"/>
            </a:endParaRPr>
          </a:p>
        </p:txBody>
      </p:sp>
      <p:cxnSp>
        <p:nvCxnSpPr>
          <p:cNvPr id="61" name="60 Conector recto de flecha"/>
          <p:cNvCxnSpPr/>
          <p:nvPr/>
        </p:nvCxnSpPr>
        <p:spPr>
          <a:xfrm rot="16200000" flipH="1">
            <a:off x="6607982" y="3036090"/>
            <a:ext cx="571504" cy="500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7108843" y="4536289"/>
            <a:ext cx="35639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7" name="66 Tabla"/>
          <p:cNvGraphicFramePr>
            <a:graphicFrameLocks noGrp="1"/>
          </p:cNvGraphicFramePr>
          <p:nvPr/>
        </p:nvGraphicFramePr>
        <p:xfrm>
          <a:off x="4643438" y="5809318"/>
          <a:ext cx="3929089" cy="620078"/>
        </p:xfrm>
        <a:graphic>
          <a:graphicData uri="http://schemas.openxmlformats.org/drawingml/2006/table">
            <a:tbl>
              <a:tblPr/>
              <a:tblGrid>
                <a:gridCol w="934186"/>
                <a:gridCol w="637450"/>
                <a:gridCol w="571504"/>
                <a:gridCol w="621775"/>
                <a:gridCol w="582087"/>
                <a:gridCol w="582087"/>
              </a:tblGrid>
              <a:tr h="0">
                <a:tc>
                  <a:txBody>
                    <a:bodyPr/>
                    <a:lstStyle/>
                    <a:p>
                      <a:pPr marL="0" indent="0" algn="just">
                        <a:spcBef>
                          <a:spcPts val="600"/>
                        </a:spcBef>
                        <a:spcAft>
                          <a:spcPts val="600"/>
                        </a:spcAft>
                        <a:tabLst>
                          <a:tab pos="539750" algn="l"/>
                        </a:tabLst>
                      </a:pPr>
                      <a:r>
                        <a:rPr lang="en-GB" sz="1200" dirty="0" smtClean="0">
                          <a:latin typeface="Arial Unicode MS" pitchFamily="34" charset="-128"/>
                          <a:ea typeface="Arial Unicode MS" pitchFamily="34" charset="-128"/>
                          <a:cs typeface="Arial Unicode MS" pitchFamily="34" charset="-128"/>
                        </a:rPr>
                        <a:t>Ratio de </a:t>
                      </a:r>
                      <a:r>
                        <a:rPr lang="en-GB" sz="1200" dirty="0" err="1" smtClean="0">
                          <a:latin typeface="Arial Unicode MS" pitchFamily="34" charset="-128"/>
                          <a:ea typeface="Arial Unicode MS" pitchFamily="34" charset="-128"/>
                          <a:cs typeface="Arial Unicode MS" pitchFamily="34" charset="-128"/>
                        </a:rPr>
                        <a:t>solvencia</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196%</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a:latin typeface="Arial Unicode MS" pitchFamily="34" charset="-128"/>
                          <a:ea typeface="Arial Unicode MS" pitchFamily="34" charset="-128"/>
                          <a:cs typeface="Arial Unicode MS" pitchFamily="34" charset="-128"/>
                        </a:rPr>
                        <a:t>175%</a:t>
                      </a:r>
                      <a:endParaRPr lang="es-ES" sz="120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a:latin typeface="Arial Unicode MS" pitchFamily="34" charset="-128"/>
                          <a:ea typeface="Arial Unicode MS" pitchFamily="34" charset="-128"/>
                          <a:cs typeface="Arial Unicode MS" pitchFamily="34" charset="-128"/>
                        </a:rPr>
                        <a:t>122%</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100%</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just">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&lt;=95</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318">
                <a:tc>
                  <a:txBody>
                    <a:bodyPr/>
                    <a:lstStyle/>
                    <a:p>
                      <a:pPr marL="0" indent="0" algn="just">
                        <a:spcBef>
                          <a:spcPts val="600"/>
                        </a:spcBef>
                        <a:spcAft>
                          <a:spcPts val="600"/>
                        </a:spcAft>
                        <a:tabLst>
                          <a:tab pos="0" algn="l"/>
                        </a:tabLst>
                      </a:pPr>
                      <a:r>
                        <a:rPr lang="en-GB" sz="1200" dirty="0" smtClean="0">
                          <a:latin typeface="Arial Unicode MS" pitchFamily="34" charset="-128"/>
                          <a:ea typeface="Arial Unicode MS" pitchFamily="34" charset="-128"/>
                          <a:cs typeface="Arial Unicode MS" pitchFamily="34" charset="-128"/>
                        </a:rPr>
                        <a:t>factor</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12.0%</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21.0%</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spcBef>
                          <a:spcPts val="600"/>
                        </a:spcBef>
                        <a:spcAft>
                          <a:spcPts val="600"/>
                        </a:spcAft>
                        <a:tabLst>
                          <a:tab pos="539750" algn="l"/>
                          <a:tab pos="449580" algn="l"/>
                        </a:tabLst>
                      </a:pPr>
                      <a:r>
                        <a:rPr lang="en-GB" sz="1200" dirty="0" smtClean="0">
                          <a:latin typeface="Arial Unicode MS" pitchFamily="34" charset="-128"/>
                          <a:ea typeface="Arial Unicode MS" pitchFamily="34" charset="-128"/>
                          <a:cs typeface="Arial Unicode MS" pitchFamily="34" charset="-128"/>
                        </a:rPr>
                        <a:t>27.0%</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spcBef>
                          <a:spcPts val="600"/>
                        </a:spcBef>
                        <a:spcAft>
                          <a:spcPts val="600"/>
                        </a:spcAft>
                        <a:tabLst>
                          <a:tab pos="539750" algn="l"/>
                          <a:tab pos="449580" algn="l"/>
                        </a:tabLst>
                      </a:pPr>
                      <a:r>
                        <a:rPr lang="es-ES" sz="1200" dirty="0" smtClean="0">
                          <a:latin typeface="Arial Unicode MS" pitchFamily="34" charset="-128"/>
                          <a:ea typeface="Arial Unicode MS" pitchFamily="34" charset="-128"/>
                          <a:cs typeface="Arial Unicode MS" pitchFamily="34" charset="-128"/>
                        </a:rPr>
                        <a:t>64.5%</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spcBef>
                          <a:spcPts val="600"/>
                        </a:spcBef>
                        <a:spcAft>
                          <a:spcPts val="600"/>
                        </a:spcAft>
                        <a:tabLst>
                          <a:tab pos="539750" algn="l"/>
                          <a:tab pos="449580" algn="l"/>
                        </a:tabLst>
                      </a:pPr>
                      <a:r>
                        <a:rPr lang="es-ES" sz="1200" dirty="0" smtClean="0">
                          <a:latin typeface="Arial Unicode MS" pitchFamily="34" charset="-128"/>
                          <a:ea typeface="Arial Unicode MS" pitchFamily="34" charset="-128"/>
                          <a:cs typeface="Arial Unicode MS" pitchFamily="34" charset="-128"/>
                        </a:rPr>
                        <a:t>73.0%</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 name="70 CuadroTexto"/>
          <p:cNvSpPr txBox="1"/>
          <p:nvPr/>
        </p:nvSpPr>
        <p:spPr>
          <a:xfrm>
            <a:off x="6072198" y="4619162"/>
            <a:ext cx="714380" cy="738664"/>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Con  factor </a:t>
            </a:r>
          </a:p>
          <a:p>
            <a:pPr algn="ctr"/>
            <a:r>
              <a:rPr lang="es-ES" sz="1400" i="1" dirty="0" smtClean="0">
                <a:latin typeface="Arial Unicode MS" pitchFamily="34" charset="-128"/>
                <a:ea typeface="Arial Unicode MS" pitchFamily="34" charset="-128"/>
                <a:cs typeface="Arial Unicode MS" pitchFamily="34" charset="-128"/>
              </a:rPr>
              <a:t>64.5%</a:t>
            </a:r>
            <a:endParaRPr lang="es-ES" sz="1400" i="1" dirty="0">
              <a:latin typeface="Arial Unicode MS" pitchFamily="34" charset="-128"/>
              <a:ea typeface="Arial Unicode MS" pitchFamily="34" charset="-128"/>
              <a:cs typeface="Arial Unicode MS" pitchFamily="34" charset="-128"/>
            </a:endParaRPr>
          </a:p>
        </p:txBody>
      </p:sp>
      <p:cxnSp>
        <p:nvCxnSpPr>
          <p:cNvPr id="72" name="71 Conector recto de flecha"/>
          <p:cNvCxnSpPr/>
          <p:nvPr/>
        </p:nvCxnSpPr>
        <p:spPr>
          <a:xfrm rot="5400000">
            <a:off x="4036215" y="460772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4750595" y="460693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80 CuadroTexto"/>
          <p:cNvSpPr txBox="1"/>
          <p:nvPr/>
        </p:nvSpPr>
        <p:spPr>
          <a:xfrm>
            <a:off x="2143108" y="5786454"/>
            <a:ext cx="1357322" cy="523220"/>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Factor de riesgo=73.0%</a:t>
            </a:r>
            <a:endParaRPr lang="es-ES" sz="1200" i="1" dirty="0">
              <a:latin typeface="Arial Unicode MS" pitchFamily="34" charset="-128"/>
              <a:ea typeface="Arial Unicode MS" pitchFamily="34" charset="-128"/>
              <a:cs typeface="Arial Unicode MS" pitchFamily="34" charset="-128"/>
            </a:endParaRPr>
          </a:p>
        </p:txBody>
      </p:sp>
      <p:cxnSp>
        <p:nvCxnSpPr>
          <p:cNvPr id="92" name="91 Conector recto de flecha"/>
          <p:cNvCxnSpPr/>
          <p:nvPr/>
        </p:nvCxnSpPr>
        <p:spPr>
          <a:xfrm rot="5400000">
            <a:off x="4822033" y="5607065"/>
            <a:ext cx="21352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rot="5400000">
            <a:off x="5465769" y="5036355"/>
            <a:ext cx="121365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28" idx="1"/>
          </p:cNvCxnSpPr>
          <p:nvPr/>
        </p:nvCxnSpPr>
        <p:spPr>
          <a:xfrm rot="10800000" flipV="1">
            <a:off x="2786050" y="5167654"/>
            <a:ext cx="571504" cy="547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1.h.4.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74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7" name="36 Elipse"/>
          <p:cNvSpPr/>
          <p:nvPr/>
        </p:nvSpPr>
        <p:spPr>
          <a:xfrm>
            <a:off x="4429124" y="3714752"/>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38" name="37 Rectángulo"/>
          <p:cNvSpPr/>
          <p:nvPr/>
        </p:nvSpPr>
        <p:spPr>
          <a:xfrm>
            <a:off x="1214414" y="1192397"/>
            <a:ext cx="7072363" cy="307777"/>
          </a:xfrm>
          <a:prstGeom prst="rect">
            <a:avLst/>
          </a:prstGeom>
        </p:spPr>
        <p:txBody>
          <a:bodyPr wrap="square">
            <a:spAutoFit/>
          </a:bodyPr>
          <a:lstStyle/>
          <a:p>
            <a:pPr algn="just">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Régimen específico  bonos (y préstamos) de gobiernos  </a:t>
            </a:r>
            <a:r>
              <a:rPr lang="es-ES" sz="1400" b="1" u="sng" dirty="0" smtClean="0">
                <a:latin typeface="Arial Unicode MS" pitchFamily="34" charset="-128"/>
                <a:ea typeface="Arial Unicode MS" pitchFamily="34" charset="-128"/>
                <a:cs typeface="Arial Unicode MS" pitchFamily="34" charset="-128"/>
              </a:rPr>
              <a:t>centrales </a:t>
            </a:r>
            <a:r>
              <a:rPr lang="es-ES" sz="1400" b="1" u="sng" dirty="0" smtClean="0">
                <a:solidFill>
                  <a:srgbClr val="C00000"/>
                </a:solidFill>
                <a:latin typeface="Arial Unicode MS" pitchFamily="34" charset="-128"/>
                <a:ea typeface="Arial Unicode MS" pitchFamily="34" charset="-128"/>
                <a:cs typeface="Arial Unicode MS" pitchFamily="34" charset="-128"/>
              </a:rPr>
              <a:t>y bancos centrales</a:t>
            </a:r>
          </a:p>
        </p:txBody>
      </p:sp>
      <p:sp>
        <p:nvSpPr>
          <p:cNvPr id="39" name="38 CuadroTexto"/>
          <p:cNvSpPr txBox="1"/>
          <p:nvPr/>
        </p:nvSpPr>
        <p:spPr>
          <a:xfrm>
            <a:off x="928662" y="3857628"/>
            <a:ext cx="2714644" cy="1892826"/>
          </a:xfrm>
          <a:prstGeom prst="rect">
            <a:avLst/>
          </a:prstGeom>
          <a:noFill/>
          <a:ln>
            <a:solidFill>
              <a:schemeClr val="tx1"/>
            </a:solidFill>
            <a:prstDash val="dash"/>
          </a:ln>
        </p:spPr>
        <p:txBody>
          <a:bodyPr wrap="square" rtlCol="0" anchor="ctr">
            <a:spAutoFit/>
          </a:bodyPr>
          <a:lstStyle/>
          <a:p>
            <a:pPr>
              <a:spcBef>
                <a:spcPts val="600"/>
              </a:spcBef>
            </a:pPr>
            <a:r>
              <a:rPr lang="es-ES" sz="1400" b="1" i="1" dirty="0" smtClean="0">
                <a:solidFill>
                  <a:srgbClr val="C00000"/>
                </a:solidFill>
              </a:rPr>
              <a:t>factor de riesgo (FUP) = 0  </a:t>
            </a:r>
            <a:r>
              <a:rPr lang="es-ES" sz="1400" b="1" i="1" dirty="0" smtClean="0">
                <a:solidFill>
                  <a:srgbClr val="C00000"/>
                </a:solidFill>
                <a:latin typeface="Calibri"/>
              </a:rPr>
              <a:t>→ </a:t>
            </a:r>
            <a:r>
              <a:rPr lang="es-ES" sz="1400" b="1" i="1" dirty="0" err="1" smtClean="0">
                <a:solidFill>
                  <a:srgbClr val="C00000"/>
                </a:solidFill>
              </a:rPr>
              <a:t>SCR</a:t>
            </a:r>
            <a:r>
              <a:rPr lang="es-ES" sz="1400" b="1" i="1" baseline="-25000" dirty="0" err="1" smtClean="0">
                <a:solidFill>
                  <a:srgbClr val="C00000"/>
                </a:solidFill>
              </a:rPr>
              <a:t>concentración</a:t>
            </a:r>
            <a:r>
              <a:rPr lang="es-ES" sz="1400" b="1" i="1" dirty="0" smtClean="0">
                <a:solidFill>
                  <a:srgbClr val="C00000"/>
                </a:solidFill>
              </a:rPr>
              <a:t> = cero</a:t>
            </a:r>
          </a:p>
          <a:p>
            <a:pPr>
              <a:spcBef>
                <a:spcPts val="600"/>
              </a:spcBef>
            </a:pPr>
            <a:r>
              <a:rPr lang="es-ES" sz="1400" i="1" dirty="0" smtClean="0"/>
              <a:t>También aplica al Banco Central Europeo; a los Bancos de desarrollo multilateral; a las Organizaciones internacionales  Anexo VI Parte I Directiva 2006/48/EC (CRD);</a:t>
            </a:r>
          </a:p>
        </p:txBody>
      </p:sp>
      <p:sp>
        <p:nvSpPr>
          <p:cNvPr id="40" name="39 CuadroTexto"/>
          <p:cNvSpPr txBox="1"/>
          <p:nvPr/>
        </p:nvSpPr>
        <p:spPr>
          <a:xfrm>
            <a:off x="5429256" y="4929198"/>
            <a:ext cx="3286148" cy="1754326"/>
          </a:xfrm>
          <a:prstGeom prst="rect">
            <a:avLst/>
          </a:prstGeom>
          <a:noFill/>
          <a:ln>
            <a:solidFill>
              <a:schemeClr val="tx1"/>
            </a:solidFill>
            <a:prstDash val="dash"/>
          </a:ln>
        </p:spPr>
        <p:txBody>
          <a:bodyPr wrap="square" rtlCol="0" anchor="ctr">
            <a:spAutoFit/>
          </a:bodyPr>
          <a:lstStyle/>
          <a:p>
            <a:pPr>
              <a:spcBef>
                <a:spcPts val="600"/>
              </a:spcBef>
            </a:pPr>
            <a:r>
              <a:rPr lang="es-ES" sz="1400" i="1" dirty="0" smtClean="0"/>
              <a:t>grado de calidad crediticia = 0 ó 1 : (FUP) = 0  </a:t>
            </a:r>
            <a:r>
              <a:rPr lang="es-ES" sz="1400" i="1" dirty="0" smtClean="0">
                <a:latin typeface="Calibri"/>
              </a:rPr>
              <a:t>→ </a:t>
            </a:r>
            <a:r>
              <a:rPr lang="es-ES" sz="1400" i="1" dirty="0" err="1" smtClean="0"/>
              <a:t>SCR</a:t>
            </a:r>
            <a:r>
              <a:rPr lang="es-ES" sz="1400" i="1" baseline="-25000" dirty="0" err="1" smtClean="0"/>
              <a:t>concentración</a:t>
            </a:r>
            <a:r>
              <a:rPr lang="es-ES" sz="1400" i="1" dirty="0" smtClean="0"/>
              <a:t> = cero </a:t>
            </a:r>
          </a:p>
          <a:p>
            <a:pPr>
              <a:spcBef>
                <a:spcPts val="600"/>
              </a:spcBef>
            </a:pPr>
            <a:r>
              <a:rPr lang="es-ES" sz="1400" i="1" dirty="0" smtClean="0"/>
              <a:t>Grado calidad crediticia = 2, 3, 4 ó 5. SCR igual a los bonos grado 1, 2, 3 ó 4 respectivamente</a:t>
            </a:r>
          </a:p>
          <a:p>
            <a:pPr>
              <a:spcBef>
                <a:spcPts val="600"/>
              </a:spcBef>
            </a:pPr>
            <a:r>
              <a:rPr lang="es-ES" sz="1400" i="1" dirty="0" smtClean="0"/>
              <a:t>Grado de calidad crediticia = 6: </a:t>
            </a:r>
          </a:p>
          <a:p>
            <a:pPr>
              <a:spcBef>
                <a:spcPts val="0"/>
              </a:spcBef>
            </a:pPr>
            <a:r>
              <a:rPr lang="es-ES" sz="1400" i="1" dirty="0" smtClean="0"/>
              <a:t>SCR igual al de los bonos de grado 4</a:t>
            </a:r>
          </a:p>
        </p:txBody>
      </p:sp>
      <p:sp>
        <p:nvSpPr>
          <p:cNvPr id="41" name="40 CuadroTexto"/>
          <p:cNvSpPr txBox="1"/>
          <p:nvPr/>
        </p:nvSpPr>
        <p:spPr>
          <a:xfrm>
            <a:off x="1428728" y="1714488"/>
            <a:ext cx="2857520" cy="338554"/>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Miembros de la UE</a:t>
            </a:r>
            <a:endParaRPr lang="es-ES" sz="1600" dirty="0">
              <a:latin typeface="Arial Unicode MS" pitchFamily="34" charset="-128"/>
              <a:ea typeface="Arial Unicode MS" pitchFamily="34" charset="-128"/>
              <a:cs typeface="Arial Unicode MS" pitchFamily="34" charset="-128"/>
            </a:endParaRPr>
          </a:p>
        </p:txBody>
      </p:sp>
      <p:sp>
        <p:nvSpPr>
          <p:cNvPr id="42" name="41 Rectángulo"/>
          <p:cNvSpPr/>
          <p:nvPr/>
        </p:nvSpPr>
        <p:spPr>
          <a:xfrm>
            <a:off x="3000364" y="2571744"/>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Expresados en divisa no nacional</a:t>
            </a:r>
            <a:endParaRPr lang="es-ES" sz="1400" dirty="0">
              <a:latin typeface="Arial Unicode MS" pitchFamily="34" charset="-128"/>
              <a:ea typeface="Arial Unicode MS" pitchFamily="34" charset="-128"/>
              <a:cs typeface="Arial Unicode MS" pitchFamily="34" charset="-128"/>
            </a:endParaRPr>
          </a:p>
        </p:txBody>
      </p:sp>
      <p:sp>
        <p:nvSpPr>
          <p:cNvPr id="43" name="42 Rectángulo"/>
          <p:cNvSpPr/>
          <p:nvPr/>
        </p:nvSpPr>
        <p:spPr>
          <a:xfrm>
            <a:off x="928662" y="2571744"/>
            <a:ext cx="1714512"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Expresados en su moneda nacional</a:t>
            </a:r>
            <a:endParaRPr lang="es-ES" sz="1400" dirty="0">
              <a:latin typeface="Arial Unicode MS" pitchFamily="34" charset="-128"/>
              <a:ea typeface="Arial Unicode MS" pitchFamily="34" charset="-128"/>
              <a:cs typeface="Arial Unicode MS" pitchFamily="34" charset="-128"/>
            </a:endParaRPr>
          </a:p>
        </p:txBody>
      </p:sp>
      <p:cxnSp>
        <p:nvCxnSpPr>
          <p:cNvPr id="44" name="43 Conector recto de flecha"/>
          <p:cNvCxnSpPr/>
          <p:nvPr/>
        </p:nvCxnSpPr>
        <p:spPr>
          <a:xfrm rot="5400000">
            <a:off x="1750993" y="232091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5400000">
            <a:off x="3465505" y="2320917"/>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5214942" y="1714488"/>
            <a:ext cx="2857520" cy="338554"/>
          </a:xfrm>
          <a:prstGeom prst="rect">
            <a:avLst/>
          </a:prstGeom>
          <a:no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No miembros de la UE</a:t>
            </a:r>
            <a:endParaRPr lang="es-ES" sz="1600" dirty="0">
              <a:latin typeface="Arial Unicode MS" pitchFamily="34" charset="-128"/>
              <a:ea typeface="Arial Unicode MS" pitchFamily="34" charset="-128"/>
              <a:cs typeface="Arial Unicode MS" pitchFamily="34" charset="-128"/>
            </a:endParaRPr>
          </a:p>
        </p:txBody>
      </p:sp>
      <p:sp>
        <p:nvSpPr>
          <p:cNvPr id="47" name="46 Rectángulo"/>
          <p:cNvSpPr/>
          <p:nvPr/>
        </p:nvSpPr>
        <p:spPr>
          <a:xfrm>
            <a:off x="5072066" y="2571744"/>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Sin calificación por una ECAI</a:t>
            </a:r>
            <a:endParaRPr lang="es-ES" sz="1400" dirty="0">
              <a:latin typeface="Arial Unicode MS" pitchFamily="34" charset="-128"/>
              <a:ea typeface="Arial Unicode MS" pitchFamily="34" charset="-128"/>
              <a:cs typeface="Arial Unicode MS" pitchFamily="34" charset="-128"/>
            </a:endParaRPr>
          </a:p>
        </p:txBody>
      </p:sp>
      <p:sp>
        <p:nvSpPr>
          <p:cNvPr id="48" name="47 Rectángulo"/>
          <p:cNvSpPr/>
          <p:nvPr/>
        </p:nvSpPr>
        <p:spPr>
          <a:xfrm>
            <a:off x="6858016" y="2571744"/>
            <a:ext cx="1714512"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Con calificación por una ECAI</a:t>
            </a:r>
            <a:endParaRPr lang="es-ES" sz="1400" dirty="0">
              <a:latin typeface="Arial Unicode MS" pitchFamily="34" charset="-128"/>
              <a:ea typeface="Arial Unicode MS" pitchFamily="34" charset="-128"/>
              <a:cs typeface="Arial Unicode MS" pitchFamily="34" charset="-128"/>
            </a:endParaRPr>
          </a:p>
        </p:txBody>
      </p:sp>
      <p:cxnSp>
        <p:nvCxnSpPr>
          <p:cNvPr id="49" name="48 Conector recto de flecha"/>
          <p:cNvCxnSpPr/>
          <p:nvPr/>
        </p:nvCxnSpPr>
        <p:spPr>
          <a:xfrm rot="5400000">
            <a:off x="5608645" y="232091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rot="5400000">
            <a:off x="7323157" y="2320917"/>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50 Rectángulo"/>
          <p:cNvSpPr/>
          <p:nvPr/>
        </p:nvSpPr>
        <p:spPr>
          <a:xfrm>
            <a:off x="6643702" y="3691598"/>
            <a:ext cx="1000132"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Divisa no nacional</a:t>
            </a:r>
            <a:endParaRPr lang="es-ES" sz="1400" dirty="0">
              <a:latin typeface="Arial Unicode MS" pitchFamily="34" charset="-128"/>
              <a:ea typeface="Arial Unicode MS" pitchFamily="34" charset="-128"/>
              <a:cs typeface="Arial Unicode MS" pitchFamily="34" charset="-128"/>
            </a:endParaRPr>
          </a:p>
        </p:txBody>
      </p:sp>
      <p:sp>
        <p:nvSpPr>
          <p:cNvPr id="52" name="51 Rectángulo"/>
          <p:cNvSpPr/>
          <p:nvPr/>
        </p:nvSpPr>
        <p:spPr>
          <a:xfrm>
            <a:off x="7715272" y="3691597"/>
            <a:ext cx="1071570" cy="523220"/>
          </a:xfrm>
          <a:prstGeom prst="rect">
            <a:avLst/>
          </a:prstGeom>
          <a:solidFill>
            <a:srgbClr val="FFFF99"/>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Moneda nacional</a:t>
            </a:r>
            <a:endParaRPr lang="es-ES" sz="1400" dirty="0">
              <a:latin typeface="Arial Unicode MS" pitchFamily="34" charset="-128"/>
              <a:ea typeface="Arial Unicode MS" pitchFamily="34" charset="-128"/>
              <a:cs typeface="Arial Unicode MS" pitchFamily="34" charset="-128"/>
            </a:endParaRPr>
          </a:p>
        </p:txBody>
      </p:sp>
      <p:cxnSp>
        <p:nvCxnSpPr>
          <p:cNvPr id="53" name="52 Conector recto de flecha"/>
          <p:cNvCxnSpPr/>
          <p:nvPr/>
        </p:nvCxnSpPr>
        <p:spPr>
          <a:xfrm rot="5400000">
            <a:off x="6823091" y="339328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8107387" y="3392487"/>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rot="5400000">
            <a:off x="8071668" y="4571214"/>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5400000">
            <a:off x="1643836" y="3500438"/>
            <a:ext cx="71358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rot="5400000">
            <a:off x="5107785" y="339328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4500562" y="3714752"/>
            <a:ext cx="1500198" cy="584775"/>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de bonos general</a:t>
            </a:r>
            <a:endParaRPr lang="es-ES" sz="1600" dirty="0">
              <a:latin typeface="Arial Unicode MS" pitchFamily="34" charset="-128"/>
              <a:ea typeface="Arial Unicode MS" pitchFamily="34" charset="-128"/>
              <a:cs typeface="Arial Unicode MS" pitchFamily="34" charset="-128"/>
            </a:endParaRPr>
          </a:p>
        </p:txBody>
      </p:sp>
      <p:cxnSp>
        <p:nvCxnSpPr>
          <p:cNvPr id="59" name="58 Conector recto de flecha"/>
          <p:cNvCxnSpPr/>
          <p:nvPr/>
        </p:nvCxnSpPr>
        <p:spPr>
          <a:xfrm rot="10800000">
            <a:off x="6072199" y="4000504"/>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a:off x="3929852" y="3143248"/>
            <a:ext cx="713586" cy="57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p:cNvSpPr/>
          <p:nvPr/>
        </p:nvSpPr>
        <p:spPr>
          <a:xfrm>
            <a:off x="7570539" y="4357694"/>
            <a:ext cx="1144865" cy="276999"/>
          </a:xfrm>
          <a:prstGeom prst="rect">
            <a:avLst/>
          </a:prstGeom>
        </p:spPr>
        <p:txBody>
          <a:bodyPr wrap="none">
            <a:spAutoFit/>
          </a:bodyPr>
          <a:lstStyle/>
          <a:p>
            <a:r>
              <a:rPr lang="es-ES" sz="1200" i="1" dirty="0" err="1" smtClean="0"/>
              <a:t>artº</a:t>
            </a:r>
            <a:r>
              <a:rPr lang="es-ES" sz="1200" i="1" dirty="0" smtClean="0"/>
              <a:t> 170(5) N2</a:t>
            </a:r>
            <a:endParaRPr lang="en-GB" sz="1200" dirty="0"/>
          </a:p>
        </p:txBody>
      </p:sp>
      <p:sp>
        <p:nvSpPr>
          <p:cNvPr id="31"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1.h.6.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11 CuadroTexto"/>
          <p:cNvSpPr txBox="1"/>
          <p:nvPr/>
        </p:nvSpPr>
        <p:spPr>
          <a:xfrm>
            <a:off x="1071538" y="1785926"/>
            <a:ext cx="7572428" cy="1615827"/>
          </a:xfrm>
          <a:prstGeom prst="rect">
            <a:avLst/>
          </a:prstGeom>
          <a:noFill/>
          <a:ln>
            <a:solidFill>
              <a:schemeClr val="tx1"/>
            </a:solidFill>
            <a:prstDash val="dash"/>
          </a:ln>
        </p:spPr>
        <p:txBody>
          <a:bodyPr wrap="square" rtlCol="0" anchor="ctr">
            <a:spAutoFit/>
          </a:bodyPr>
          <a:lstStyle/>
          <a:p>
            <a:pPr>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Depósitos bancarios</a:t>
            </a:r>
            <a:r>
              <a:rPr lang="es-ES" sz="1400" i="1" dirty="0" smtClean="0">
                <a:latin typeface="Arial Unicode MS" pitchFamily="34" charset="-128"/>
                <a:ea typeface="Arial Unicode MS" pitchFamily="34" charset="-128"/>
                <a:cs typeface="Arial Unicode MS" pitchFamily="34" charset="-128"/>
              </a:rPr>
              <a:t>. Tendrán una carga de capital CERO si:</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El valor total de la exposición está cubierto por un mecanismo de garantía gubernamental en la Unión Europea;</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La garantía es aplicable al (re)asegurador sin limitación alguna;</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No existe doble cómputo de tal garantía con otro cualquiera de los elementos de cálculo del SCR.</a:t>
            </a:r>
            <a:endParaRPr lang="es-ES" sz="1400" i="1" dirty="0">
              <a:latin typeface="Arial Unicode MS" pitchFamily="34" charset="-128"/>
              <a:ea typeface="Arial Unicode MS" pitchFamily="34" charset="-128"/>
              <a:cs typeface="Arial Unicode MS" pitchFamily="34" charset="-128"/>
            </a:endParaRPr>
          </a:p>
        </p:txBody>
      </p:sp>
      <p:sp>
        <p:nvSpPr>
          <p:cNvPr id="15" name="14 Rectángulo"/>
          <p:cNvSpPr/>
          <p:nvPr/>
        </p:nvSpPr>
        <p:spPr>
          <a:xfrm>
            <a:off x="1071538" y="3714752"/>
            <a:ext cx="3929090" cy="2428892"/>
          </a:xfrm>
          <a:prstGeom prst="rect">
            <a:avLst/>
          </a:prstGeom>
          <a:ln>
            <a:solidFill>
              <a:schemeClr val="tx1"/>
            </a:solidFill>
            <a:prstDash val="dash"/>
          </a:ln>
        </p:spPr>
        <p:txBody>
          <a:bodyPr wrap="square">
            <a:spAutoFit/>
          </a:bodyPr>
          <a:lstStyle/>
          <a:p>
            <a:pPr>
              <a:spcBef>
                <a:spcPts val="600"/>
              </a:spcBef>
            </a:pPr>
            <a:r>
              <a:rPr lang="es-ES" sz="1400" i="1" dirty="0" smtClean="0">
                <a:latin typeface="Arial Unicode MS" pitchFamily="34" charset="-128"/>
                <a:ea typeface="Arial Unicode MS" pitchFamily="34" charset="-128"/>
                <a:cs typeface="Arial Unicode MS" pitchFamily="34" charset="-128"/>
              </a:rPr>
              <a:t>En el caso de </a:t>
            </a:r>
            <a:r>
              <a:rPr lang="es-ES" sz="1400" b="1" u="sng" dirty="0" smtClean="0">
                <a:solidFill>
                  <a:srgbClr val="C00000"/>
                </a:solidFill>
                <a:latin typeface="Arial Unicode MS" pitchFamily="34" charset="-128"/>
                <a:ea typeface="Arial Unicode MS" pitchFamily="34" charset="-128"/>
                <a:cs typeface="Arial Unicode MS" pitchFamily="34" charset="-128"/>
              </a:rPr>
              <a:t>participaciones (filiales y entidades participadas) en entidades de crédito y sociedades de inversión </a:t>
            </a:r>
            <a:r>
              <a:rPr lang="es-ES" sz="1400" i="1" dirty="0" smtClean="0">
                <a:latin typeface="Arial Unicode MS" pitchFamily="34" charset="-128"/>
                <a:ea typeface="Arial Unicode MS" pitchFamily="34" charset="-128"/>
                <a:cs typeface="Arial Unicode MS" pitchFamily="34" charset="-128"/>
              </a:rPr>
              <a:t>definidas en el artículo 92(2) de la directiva de nivel 1 (2009/138/EC)</a:t>
            </a:r>
          </a:p>
          <a:p>
            <a:pPr marL="355600">
              <a:spcBef>
                <a:spcPts val="600"/>
              </a:spcBef>
            </a:pPr>
            <a:r>
              <a:rPr lang="es-ES" sz="1400" i="1" u="sng" dirty="0" smtClean="0">
                <a:latin typeface="Arial Unicode MS" pitchFamily="34" charset="-128"/>
                <a:ea typeface="Arial Unicode MS" pitchFamily="34" charset="-128"/>
                <a:cs typeface="Arial Unicode MS" pitchFamily="34" charset="-128"/>
              </a:rPr>
              <a:t>Participaciones deducidas de fondos propios</a:t>
            </a:r>
            <a:r>
              <a:rPr lang="es-ES" sz="1400" i="1" dirty="0" smtClean="0">
                <a:latin typeface="Arial Unicode MS" pitchFamily="34" charset="-128"/>
                <a:ea typeface="Arial Unicode MS" pitchFamily="34" charset="-128"/>
                <a:cs typeface="Arial Unicode MS" pitchFamily="34" charset="-128"/>
              </a:rPr>
              <a:t>: no se consideran en caso alguno</a:t>
            </a:r>
          </a:p>
          <a:p>
            <a:pPr marL="355600">
              <a:spcBef>
                <a:spcPts val="600"/>
              </a:spcBef>
            </a:pPr>
            <a:r>
              <a:rPr lang="es-ES" sz="1400" i="1" u="sng" dirty="0" smtClean="0">
                <a:latin typeface="Arial Unicode MS" pitchFamily="34" charset="-128"/>
                <a:ea typeface="Arial Unicode MS" pitchFamily="34" charset="-128"/>
                <a:cs typeface="Arial Unicode MS" pitchFamily="34" charset="-128"/>
              </a:rPr>
              <a:t>Participaciones no deducidas de fondos propios</a:t>
            </a:r>
            <a:r>
              <a:rPr lang="es-ES" sz="1400" i="1" dirty="0" smtClean="0">
                <a:latin typeface="Arial Unicode MS" pitchFamily="34" charset="-128"/>
                <a:ea typeface="Arial Unicode MS" pitchFamily="34" charset="-128"/>
                <a:cs typeface="Arial Unicode MS" pitchFamily="34" charset="-128"/>
              </a:rPr>
              <a:t>: se considerarán de la misma manera que cualquier otra inversión. </a:t>
            </a:r>
            <a:endParaRPr lang="es-ES" sz="1400" i="1"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5214942" y="3745246"/>
            <a:ext cx="3429024" cy="1969770"/>
          </a:xfrm>
          <a:prstGeom prst="rect">
            <a:avLst/>
          </a:prstGeom>
          <a:ln>
            <a:solidFill>
              <a:schemeClr val="tx1"/>
            </a:solidFill>
            <a:prstDash val="dash"/>
          </a:ln>
        </p:spPr>
        <p:txBody>
          <a:bodyPr wrap="square">
            <a:spAutoFit/>
          </a:bodyPr>
          <a:lstStyle/>
          <a:p>
            <a:pPr>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a:t>
            </a:r>
            <a:r>
              <a:rPr lang="es-ES" sz="1400" b="1" u="sng" dirty="0" err="1" smtClean="0">
                <a:solidFill>
                  <a:srgbClr val="C00000"/>
                </a:solidFill>
                <a:latin typeface="Arial Unicode MS" pitchFamily="34" charset="-128"/>
                <a:ea typeface="Arial Unicode MS" pitchFamily="34" charset="-128"/>
                <a:cs typeface="Arial Unicode MS" pitchFamily="34" charset="-128"/>
              </a:rPr>
              <a:t>Covered</a:t>
            </a:r>
            <a:r>
              <a:rPr lang="es-ES" sz="1400" b="1" u="sng" dirty="0" smtClean="0">
                <a:solidFill>
                  <a:srgbClr val="C00000"/>
                </a:solidFill>
                <a:latin typeface="Arial Unicode MS" pitchFamily="34" charset="-128"/>
                <a:ea typeface="Arial Unicode MS" pitchFamily="34" charset="-128"/>
                <a:cs typeface="Arial Unicode MS" pitchFamily="34" charset="-128"/>
              </a:rPr>
              <a:t> </a:t>
            </a:r>
            <a:r>
              <a:rPr lang="es-ES" sz="1400" b="1" u="sng" dirty="0" err="1" smtClean="0">
                <a:solidFill>
                  <a:srgbClr val="C00000"/>
                </a:solidFill>
                <a:latin typeface="Arial Unicode MS" pitchFamily="34" charset="-128"/>
                <a:ea typeface="Arial Unicode MS" pitchFamily="34" charset="-128"/>
                <a:cs typeface="Arial Unicode MS" pitchFamily="34" charset="-128"/>
              </a:rPr>
              <a:t>bonds</a:t>
            </a:r>
            <a:r>
              <a:rPr lang="es-ES" sz="1400" b="1" u="sng" dirty="0" smtClean="0">
                <a:solidFill>
                  <a:srgbClr val="C00000"/>
                </a:solidFill>
                <a:latin typeface="Arial Unicode MS" pitchFamily="34" charset="-128"/>
                <a:ea typeface="Arial Unicode MS" pitchFamily="34" charset="-128"/>
                <a:cs typeface="Arial Unicode MS" pitchFamily="34" charset="-128"/>
              </a:rPr>
              <a:t>’ </a:t>
            </a:r>
            <a:r>
              <a:rPr lang="es-ES" sz="1400" i="1" dirty="0" smtClean="0">
                <a:latin typeface="Arial Unicode MS" pitchFamily="34" charset="-128"/>
                <a:ea typeface="Arial Unicode MS" pitchFamily="34" charset="-128"/>
                <a:cs typeface="Arial Unicode MS" pitchFamily="34" charset="-128"/>
              </a:rPr>
              <a:t>(según se definen en el </a:t>
            </a: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22(4) de la directiva 85/611/EEC), siempre que tengan una calidad crediticia de grado 0 ó 1 :</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Umbral del 15 por cien</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No acumulación de exposiciones = cada emisión es una exposición separada</a:t>
            </a:r>
            <a:endParaRPr lang="es-ES" sz="1400" i="1"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1428728" y="1263835"/>
            <a:ext cx="7072363" cy="307777"/>
          </a:xfrm>
          <a:prstGeom prst="rect">
            <a:avLst/>
          </a:prstGeom>
        </p:spPr>
        <p:txBody>
          <a:bodyPr wrap="square">
            <a:spAutoFit/>
          </a:bodyPr>
          <a:lstStyle/>
          <a:p>
            <a:pPr algn="just">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Otras normas específicas</a:t>
            </a:r>
          </a:p>
        </p:txBody>
      </p:sp>
      <p:sp>
        <p:nvSpPr>
          <p:cNvPr id="8" name="1 Título"/>
          <p:cNvSpPr txBox="1">
            <a:spLocks/>
          </p:cNvSpPr>
          <p:nvPr/>
        </p:nvSpPr>
        <p:spPr>
          <a:xfrm>
            <a:off x="1714481" y="142852"/>
            <a:ext cx="5572163"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1.h.7. SCR. Riesgo de concentración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2976" y="4500570"/>
            <a:ext cx="6643734" cy="428628"/>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000100" y="1142984"/>
            <a:ext cx="7786713"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 </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s-ES" sz="2000" dirty="0" smtClean="0">
              <a:latin typeface="Arial Unicode MS" pitchFamily="34" charset="-128"/>
              <a:ea typeface="Arial Unicode MS" pitchFamily="34" charset="-128"/>
              <a:cs typeface="Arial Unicode MS" pitchFamily="34" charset="-128"/>
            </a:endParaRP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57291" y="142852"/>
            <a:ext cx="6143667" cy="617538"/>
          </a:xfrm>
          <a:prstGeom prst="rect">
            <a:avLst/>
          </a:prstGeom>
          <a:ln>
            <a:no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SCR. Riesgo por la prima anti-cíclica</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8" name="17 Rectángulo"/>
          <p:cNvSpPr/>
          <p:nvPr/>
        </p:nvSpPr>
        <p:spPr>
          <a:xfrm>
            <a:off x="1571604" y="1643050"/>
            <a:ext cx="7215238" cy="3877985"/>
          </a:xfrm>
          <a:prstGeom prst="rect">
            <a:avLst/>
          </a:prstGeom>
          <a:ln>
            <a:solidFill>
              <a:schemeClr val="tx1"/>
            </a:solidFill>
            <a:prstDash val="dash"/>
          </a:ln>
        </p:spPr>
        <p:txBody>
          <a:bodyPr wrap="square">
            <a:spAutoFit/>
          </a:bodyPr>
          <a:lstStyle/>
          <a:p>
            <a:pPr>
              <a:spcBef>
                <a:spcPts val="600"/>
              </a:spcBef>
            </a:pPr>
            <a:r>
              <a:rPr lang="es-ES" sz="1400" dirty="0" smtClean="0">
                <a:latin typeface="Arial Unicode MS" pitchFamily="34" charset="-128"/>
                <a:ea typeface="Arial Unicode MS" pitchFamily="34" charset="-128"/>
                <a:cs typeface="Arial Unicode MS" pitchFamily="34" charset="-128"/>
              </a:rPr>
              <a:t>No supone neutralizar totalmente el efecto de la prima anti-cíclica</a:t>
            </a:r>
          </a:p>
          <a:p>
            <a:pPr>
              <a:spcBef>
                <a:spcPts val="600"/>
              </a:spcBef>
            </a:pPr>
            <a:r>
              <a:rPr lang="es-ES" sz="1400" i="1" dirty="0" smtClean="0">
                <a:latin typeface="Arial Unicode MS" pitchFamily="34" charset="-128"/>
                <a:ea typeface="Arial Unicode MS" pitchFamily="34" charset="-128"/>
                <a:cs typeface="Arial Unicode MS" pitchFamily="34" charset="-128"/>
              </a:rPr>
              <a:t>Ejemplo: </a:t>
            </a:r>
          </a:p>
          <a:p>
            <a:pPr marL="355600">
              <a:spcBef>
                <a:spcPts val="600"/>
              </a:spcBef>
            </a:pPr>
            <a:r>
              <a:rPr lang="es-ES" sz="1400" i="1" dirty="0" smtClean="0">
                <a:latin typeface="Arial Unicode MS" pitchFamily="34" charset="-128"/>
                <a:ea typeface="Arial Unicode MS" pitchFamily="34" charset="-128"/>
                <a:cs typeface="Arial Unicode MS" pitchFamily="34" charset="-128"/>
              </a:rPr>
              <a:t>Si la aplicación de la prima anti-cíclica minora las provisiones técnicas en 1.000</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los fondos propios aumentan en 1.000 </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el sub-módulo de SCR por prima anti-cíclica aumenta en 1.000</a:t>
            </a:r>
            <a:endParaRPr lang="es-ES" sz="1400" i="1" dirty="0" smtClean="0">
              <a:latin typeface="Arial Unicode MS" pitchFamily="34" charset="-128"/>
              <a:ea typeface="Arial Unicode MS" pitchFamily="34" charset="-128"/>
              <a:cs typeface="Arial Unicode MS" pitchFamily="34" charset="-128"/>
              <a:sym typeface="Wingdings" pitchFamily="2" charset="2"/>
            </a:endParaRP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los beneficios de diversificación del módulo de mercado aumentan en 250 </a:t>
            </a:r>
          </a:p>
          <a:p>
            <a:pPr marL="900113">
              <a:spcBef>
                <a:spcPts val="0"/>
              </a:spcBef>
            </a:pPr>
            <a:r>
              <a:rPr lang="es-ES" sz="1400" i="1" dirty="0" smtClean="0">
                <a:latin typeface="Arial Unicode MS" pitchFamily="34" charset="-128"/>
                <a:ea typeface="Arial Unicode MS" pitchFamily="34" charset="-128"/>
                <a:cs typeface="Arial Unicode MS" pitchFamily="34" charset="-128"/>
              </a:rPr>
              <a:t>( 250 = 1.000 * 25%  ;   25%  ≈   36 / 136  )</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el SCR de mercado aumenta en 750 (750 = 1.000 – 250)</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los beneficios de diversificación en el SCR básico bruto aumentan en 135</a:t>
            </a:r>
          </a:p>
          <a:p>
            <a:pPr marL="900113">
              <a:spcBef>
                <a:spcPts val="0"/>
              </a:spcBef>
            </a:pPr>
            <a:r>
              <a:rPr lang="es-ES" sz="1400" i="1" dirty="0" smtClean="0">
                <a:latin typeface="Arial Unicode MS" pitchFamily="34" charset="-128"/>
                <a:ea typeface="Arial Unicode MS" pitchFamily="34" charset="-128"/>
                <a:cs typeface="Arial Unicode MS" pitchFamily="34" charset="-128"/>
              </a:rPr>
              <a:t>( 135  ≈  750 * 18%  ;  18%  ≈  32 / 180 )</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el SCR básico bruto aumenta en 615 (615 = 750 – 135)</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la capacidad de absorción de impuestos y provisiones técnicas aumenta en 225 ( 225  ≈  615  *  36%  ;   36%  ≈  57 / 156 )</a:t>
            </a:r>
          </a:p>
          <a:p>
            <a:pPr marL="900113" indent="-176213">
              <a:spcBef>
                <a:spcPts val="600"/>
              </a:spcBef>
            </a:pPr>
            <a:r>
              <a:rPr lang="es-ES" sz="1400" i="1" dirty="0" smtClean="0">
                <a:latin typeface="Arial Unicode MS" pitchFamily="34" charset="-128"/>
                <a:ea typeface="Arial Unicode MS" pitchFamily="34" charset="-128"/>
                <a:cs typeface="Arial Unicode MS" pitchFamily="34" charset="-128"/>
              </a:rPr>
              <a:t>→ el SCR neto aumenta en 390 (390 = 615 – 225)</a:t>
            </a:r>
          </a:p>
        </p:txBody>
      </p:sp>
      <p:sp>
        <p:nvSpPr>
          <p:cNvPr id="10" name="9 Rectángulo"/>
          <p:cNvSpPr/>
          <p:nvPr/>
        </p:nvSpPr>
        <p:spPr>
          <a:xfrm>
            <a:off x="1571604" y="5786454"/>
            <a:ext cx="7215238" cy="661720"/>
          </a:xfrm>
          <a:prstGeom prst="rect">
            <a:avLst/>
          </a:prstGeom>
          <a:ln>
            <a:solidFill>
              <a:schemeClr val="tx1"/>
            </a:solidFill>
            <a:prstDash val="dash"/>
          </a:ln>
        </p:spPr>
        <p:txBody>
          <a:bodyPr wrap="square">
            <a:spAutoFit/>
          </a:bodyPr>
          <a:lstStyle/>
          <a:p>
            <a:pPr>
              <a:spcBef>
                <a:spcPts val="600"/>
              </a:spcBef>
            </a:pPr>
            <a:r>
              <a:rPr lang="es-ES" sz="1600" b="1" dirty="0" smtClean="0">
                <a:solidFill>
                  <a:srgbClr val="C00000"/>
                </a:solidFill>
                <a:latin typeface="Arial Unicode MS" pitchFamily="34" charset="-128"/>
                <a:ea typeface="Arial Unicode MS" pitchFamily="34" charset="-128"/>
                <a:cs typeface="Arial Unicode MS" pitchFamily="34" charset="-128"/>
              </a:rPr>
              <a:t>Correlación CERO con los demás sub-módulos del riesgo de mercado</a:t>
            </a:r>
          </a:p>
          <a:p>
            <a:pPr>
              <a:spcBef>
                <a:spcPts val="600"/>
              </a:spcBef>
            </a:pPr>
            <a:r>
              <a:rPr lang="es-ES" sz="1600" dirty="0" smtClean="0">
                <a:latin typeface="Arial Unicode MS" pitchFamily="34" charset="-128"/>
                <a:ea typeface="Arial Unicode MS" pitchFamily="34" charset="-128"/>
                <a:cs typeface="Arial Unicode MS" pitchFamily="34" charset="-128"/>
              </a:rPr>
              <a:t>(también el sub-módulo de diferenciales que en QIS5 correlacionó -0.5)</a:t>
            </a:r>
          </a:p>
        </p:txBody>
      </p:sp>
      <p:pic>
        <p:nvPicPr>
          <p:cNvPr id="6" name="Picture 2" descr="Ver imagen en tamaño completo">
            <a:hlinkClick r:id="rId2"/>
          </p:cNvPr>
          <p:cNvPicPr>
            <a:picLocks noChangeAspect="1" noChangeArrowheads="1"/>
          </p:cNvPicPr>
          <p:nvPr/>
        </p:nvPicPr>
        <p:blipFill>
          <a:blip r:embed="rId3"/>
          <a:srcRect b="33071"/>
          <a:stretch>
            <a:fillRect/>
          </a:stretch>
        </p:blipFill>
        <p:spPr bwMode="auto">
          <a:xfrm>
            <a:off x="285720" y="2571744"/>
            <a:ext cx="762000" cy="509996"/>
          </a:xfrm>
          <a:prstGeom prst="rect">
            <a:avLst/>
          </a:prstGeom>
          <a:noFill/>
        </p:spPr>
      </p:pic>
      <p:sp>
        <p:nvSpPr>
          <p:cNvPr id="7" name="6 Rectángulo"/>
          <p:cNvSpPr/>
          <p:nvPr/>
        </p:nvSpPr>
        <p:spPr>
          <a:xfrm>
            <a:off x="-32" y="3143248"/>
            <a:ext cx="1357290" cy="830997"/>
          </a:xfrm>
          <a:prstGeom prst="rect">
            <a:avLst/>
          </a:prstGeom>
        </p:spPr>
        <p:txBody>
          <a:bodyPr wrap="square">
            <a:spAutoFit/>
          </a:bodyPr>
          <a:lstStyle/>
          <a:p>
            <a:pPr algn="ctr">
              <a:spcBef>
                <a:spcPts val="600"/>
              </a:spcBef>
            </a:pPr>
            <a:r>
              <a:rPr lang="es-ES" sz="1600" b="1" dirty="0" smtClean="0">
                <a:solidFill>
                  <a:srgbClr val="C00000"/>
                </a:solidFill>
                <a:latin typeface="Arial Unicode MS" pitchFamily="34" charset="-128"/>
                <a:ea typeface="Arial Unicode MS" pitchFamily="34" charset="-128"/>
                <a:cs typeface="Arial Unicode MS" pitchFamily="34" charset="-128"/>
              </a:rPr>
              <a:t>Este módulo está sujeto a cambios</a:t>
            </a:r>
          </a:p>
        </p:txBody>
      </p:sp>
      <p:sp>
        <p:nvSpPr>
          <p:cNvPr id="8" name="7 Rectángulo"/>
          <p:cNvSpPr/>
          <p:nvPr/>
        </p:nvSpPr>
        <p:spPr>
          <a:xfrm>
            <a:off x="3549865" y="1142984"/>
            <a:ext cx="2736647" cy="369332"/>
          </a:xfrm>
          <a:prstGeom prst="rect">
            <a:avLst/>
          </a:prstGeom>
        </p:spPr>
        <p:txBody>
          <a:bodyPr wrap="none">
            <a:spAutoFit/>
          </a:bodyPr>
          <a:lstStyle/>
          <a:p>
            <a:pPr>
              <a:spcBef>
                <a:spcPts val="600"/>
              </a:spcBef>
            </a:pPr>
            <a:r>
              <a:rPr lang="es-ES" b="1" dirty="0" smtClean="0">
                <a:solidFill>
                  <a:srgbClr val="C00000"/>
                </a:solidFill>
                <a:latin typeface="Arial Unicode MS" pitchFamily="34" charset="-128"/>
                <a:ea typeface="Arial Unicode MS" pitchFamily="34" charset="-128"/>
                <a:cs typeface="Arial Unicode MS" pitchFamily="34" charset="-128"/>
              </a:rPr>
              <a:t>Estrés del 100 por ciento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0.7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lum bright="15000" contrast="-18000"/>
          </a:blip>
          <a:srcRect l="22788" t="29528" r="25567" b="6890"/>
          <a:stretch>
            <a:fillRect/>
          </a:stretch>
        </p:blipFill>
        <p:spPr bwMode="auto">
          <a:xfrm>
            <a:off x="1071563" y="1071563"/>
            <a:ext cx="7912100" cy="492918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 name="3 CuadroTexto"/>
          <p:cNvSpPr txBox="1">
            <a:spLocks noChangeArrowheads="1"/>
          </p:cNvSpPr>
          <p:nvPr/>
        </p:nvSpPr>
        <p:spPr bwMode="auto">
          <a:xfrm>
            <a:off x="1071563" y="6143625"/>
            <a:ext cx="7858125" cy="461665"/>
          </a:xfrm>
          <a:prstGeom prst="rect">
            <a:avLst/>
          </a:prstGeom>
          <a:noFill/>
          <a:ln w="9525">
            <a:noFill/>
            <a:prstDash val="sysDash"/>
            <a:miter lim="800000"/>
            <a:headEnd/>
            <a:tailEnd/>
          </a:ln>
        </p:spPr>
        <p:txBody>
          <a:bodyPr>
            <a:spAutoFit/>
          </a:bodyPr>
          <a:lstStyle/>
          <a:p>
            <a:r>
              <a:rPr lang="es-ES" sz="1200" i="1" dirty="0" smtClean="0"/>
              <a:t>Fuente: EIOPA QIS5 report. Página  63. https://eiopa.europa.eu/fileadmin/tx_dam/files/publications/reports/QIS5_Report_Final.pdf </a:t>
            </a:r>
            <a:endParaRPr lang="es-ES" sz="12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5072074"/>
            <a:ext cx="7143800" cy="1214446"/>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000100" y="1142984"/>
            <a:ext cx="7786713"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1.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mercado</a:t>
            </a:r>
            <a:endParaRPr lang="es-ES" sz="1800" i="1"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latin typeface="Arial Unicode MS" pitchFamily="34" charset="-128"/>
                <a:ea typeface="Arial Unicode MS" pitchFamily="34" charset="-128"/>
                <a:cs typeface="Arial Unicode MS" pitchFamily="34" charset="-128"/>
              </a:rPr>
              <a:t>2. </a:t>
            </a:r>
            <a:r>
              <a:rPr lang="es-ES" sz="2400" b="1" dirty="0" smtClean="0">
                <a:latin typeface="Arial Unicode MS" pitchFamily="34" charset="-128"/>
                <a:ea typeface="Arial Unicode MS" pitchFamily="34" charset="-128"/>
                <a:cs typeface="Arial Unicode MS" pitchFamily="34" charset="-128"/>
              </a:rPr>
              <a:t>SCR por riesgo de contraparte</a:t>
            </a:r>
            <a:endParaRPr lang="es-ES" sz="1800"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a. Exposiciones tipo 1 (no </a:t>
            </a:r>
            <a:r>
              <a:rPr lang="es-ES" sz="2000" dirty="0" err="1" smtClean="0">
                <a:latin typeface="Arial Unicode MS" pitchFamily="34" charset="-128"/>
                <a:ea typeface="Arial Unicode MS" pitchFamily="34" charset="-128"/>
                <a:cs typeface="Arial Unicode MS" pitchFamily="34" charset="-128"/>
              </a:rPr>
              <a:t>diversificables</a:t>
            </a:r>
            <a:r>
              <a:rPr lang="es-ES" sz="2000" dirty="0" smtClean="0">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b. Exposiciones tipo 2 (</a:t>
            </a:r>
            <a:r>
              <a:rPr lang="es-ES" sz="2000" dirty="0" err="1" smtClean="0">
                <a:latin typeface="Arial Unicode MS" pitchFamily="34" charset="-128"/>
                <a:ea typeface="Arial Unicode MS" pitchFamily="34" charset="-128"/>
                <a:cs typeface="Arial Unicode MS" pitchFamily="34" charset="-128"/>
              </a:rPr>
              <a:t>diversificables</a:t>
            </a:r>
            <a:r>
              <a:rPr lang="es-ES" sz="2000" dirty="0" smtClean="0">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7" name="Rectangle 3"/>
          <p:cNvSpPr>
            <a:spLocks noChangeArrowheads="1"/>
          </p:cNvSpPr>
          <p:nvPr/>
        </p:nvSpPr>
        <p:spPr bwMode="auto">
          <a:xfrm>
            <a:off x="285720" y="1432545"/>
            <a:ext cx="4071966" cy="4139595"/>
          </a:xfrm>
          <a:prstGeom prst="rect">
            <a:avLst/>
          </a:prstGeom>
          <a:solidFill>
            <a:schemeClr val="accent4">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spcBef>
                <a:spcPts val="600"/>
              </a:spcBef>
              <a:tabLst>
                <a:tab pos="539750" algn="l"/>
              </a:tabLst>
            </a:pPr>
            <a:r>
              <a:rPr lang="es-ES" sz="1400" b="1" u="sng" smtClean="0">
                <a:solidFill>
                  <a:srgbClr val="C00000"/>
                </a:solidFill>
                <a:latin typeface="Arial Unicode MS" pitchFamily="34" charset="-128"/>
                <a:ea typeface="Arial Unicode MS" pitchFamily="34" charset="-128"/>
                <a:cs typeface="Arial Unicode MS" pitchFamily="34" charset="-128"/>
              </a:rPr>
              <a:t>Sub-módulo tipo 1</a:t>
            </a:r>
          </a:p>
          <a:p>
            <a:pPr>
              <a:spcBef>
                <a:spcPts val="600"/>
              </a:spcBef>
            </a:pPr>
            <a:r>
              <a:rPr lang="es-ES" sz="1400" smtClean="0">
                <a:latin typeface="Arial Unicode MS" pitchFamily="34" charset="-128"/>
                <a:ea typeface="Arial Unicode MS" pitchFamily="34" charset="-128"/>
                <a:cs typeface="Arial Unicode MS" pitchFamily="34" charset="-128"/>
              </a:rPr>
              <a:t>(a) Mitigantes, incluidos reaseguro, titulizaciones de riesgos de seguro y derivados(*);</a:t>
            </a:r>
          </a:p>
          <a:p>
            <a:pPr>
              <a:spcBef>
                <a:spcPts val="600"/>
              </a:spcBef>
            </a:pPr>
            <a:r>
              <a:rPr lang="es-ES" sz="1400" smtClean="0">
                <a:latin typeface="Arial Unicode MS" pitchFamily="34" charset="-128"/>
                <a:ea typeface="Arial Unicode MS" pitchFamily="34" charset="-128"/>
                <a:cs typeface="Arial Unicode MS" pitchFamily="34" charset="-128"/>
              </a:rPr>
              <a:t>(b) Tesorería (según se define en el artículo 6 item F de la directiva de cuentas anuales de seguros 91/674/EEC) ;</a:t>
            </a:r>
          </a:p>
          <a:p>
            <a:pPr>
              <a:spcBef>
                <a:spcPts val="600"/>
              </a:spcBef>
            </a:pPr>
            <a:r>
              <a:rPr lang="es-ES" sz="1400" smtClean="0">
                <a:latin typeface="Arial Unicode MS" pitchFamily="34" charset="-128"/>
                <a:ea typeface="Arial Unicode MS" pitchFamily="34" charset="-128"/>
                <a:cs typeface="Arial Unicode MS" pitchFamily="34" charset="-128"/>
              </a:rPr>
              <a:t>(c) Depositos con cedentes si su número no excede de 15;</a:t>
            </a:r>
          </a:p>
          <a:p>
            <a:pPr>
              <a:spcBef>
                <a:spcPts val="600"/>
              </a:spcBef>
            </a:pPr>
            <a:r>
              <a:rPr lang="es-ES" sz="1400" smtClean="0">
                <a:latin typeface="Arial Unicode MS" pitchFamily="34" charset="-128"/>
                <a:ea typeface="Arial Unicode MS" pitchFamily="34" charset="-128"/>
                <a:cs typeface="Arial Unicode MS" pitchFamily="34" charset="-128"/>
              </a:rPr>
              <a:t>(d) Fondos propios exigidos pendientes de desembolsar si el número de exposiciones individuales (‘</a:t>
            </a:r>
            <a:r>
              <a:rPr lang="es-ES" sz="1400" i="1" smtClean="0">
                <a:latin typeface="Arial Unicode MS" pitchFamily="34" charset="-128"/>
                <a:ea typeface="Arial Unicode MS" pitchFamily="34" charset="-128"/>
                <a:cs typeface="Arial Unicode MS" pitchFamily="34" charset="-128"/>
              </a:rPr>
              <a:t>single name exposures</a:t>
            </a:r>
            <a:r>
              <a:rPr lang="es-ES" sz="1400" smtClean="0">
                <a:latin typeface="Arial Unicode MS" pitchFamily="34" charset="-128"/>
                <a:ea typeface="Arial Unicode MS" pitchFamily="34" charset="-128"/>
                <a:cs typeface="Arial Unicode MS" pitchFamily="34" charset="-128"/>
              </a:rPr>
              <a:t>’) es menor de 15;</a:t>
            </a:r>
          </a:p>
          <a:p>
            <a:pPr>
              <a:spcBef>
                <a:spcPts val="600"/>
              </a:spcBef>
            </a:pPr>
            <a:r>
              <a:rPr lang="es-ES" sz="1400" smtClean="0">
                <a:latin typeface="Arial Unicode MS" pitchFamily="34" charset="-128"/>
                <a:ea typeface="Arial Unicode MS" pitchFamily="34" charset="-128"/>
                <a:cs typeface="Arial Unicode MS" pitchFamily="34" charset="-128"/>
              </a:rPr>
              <a:t>(e) Protección vendida por el asegurador que le pueda crear obligaciones de pago en función del status de crédito o fallido de una contraparte (incluyendo garantías, letras de crédito, letras de comfort)</a:t>
            </a:r>
          </a:p>
        </p:txBody>
      </p:sp>
      <p:cxnSp>
        <p:nvCxnSpPr>
          <p:cNvPr id="110" name="109 Conector recto de flecha"/>
          <p:cNvCxnSpPr/>
          <p:nvPr/>
        </p:nvCxnSpPr>
        <p:spPr>
          <a:xfrm>
            <a:off x="4000496" y="5572140"/>
            <a:ext cx="2071702" cy="721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Rectangle 3"/>
          <p:cNvSpPr>
            <a:spLocks noChangeArrowheads="1"/>
          </p:cNvSpPr>
          <p:nvPr/>
        </p:nvSpPr>
        <p:spPr bwMode="auto">
          <a:xfrm>
            <a:off x="6072198" y="6000768"/>
            <a:ext cx="2071702" cy="584775"/>
          </a:xfrm>
          <a:prstGeom prst="rect">
            <a:avLst/>
          </a:prstGeom>
          <a:solidFill>
            <a:schemeClr val="bg1"/>
          </a:solidFill>
          <a:ln w="9525">
            <a:solidFill>
              <a:schemeClr val="tx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spcBef>
                <a:spcPts val="600"/>
              </a:spcBef>
              <a:tabLst>
                <a:tab pos="539750" algn="l"/>
              </a:tabLst>
            </a:pPr>
            <a:r>
              <a:rPr lang="es-ES" sz="1600" smtClean="0">
                <a:latin typeface="Arial Unicode MS" pitchFamily="34" charset="-128"/>
                <a:ea typeface="Arial Unicode MS" pitchFamily="34" charset="-128"/>
                <a:cs typeface="Arial Unicode MS" pitchFamily="34" charset="-128"/>
              </a:rPr>
              <a:t>Se agregan con una correlación </a:t>
            </a:r>
            <a:r>
              <a:rPr lang="es-ES" sz="1600" b="1"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0.75</a:t>
            </a:r>
          </a:p>
        </p:txBody>
      </p:sp>
      <p:cxnSp>
        <p:nvCxnSpPr>
          <p:cNvPr id="112" name="111 Conector recto de flecha"/>
          <p:cNvCxnSpPr/>
          <p:nvPr/>
        </p:nvCxnSpPr>
        <p:spPr>
          <a:xfrm rot="5400000">
            <a:off x="6965173" y="5821379"/>
            <a:ext cx="35639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1 Título"/>
          <p:cNvSpPr txBox="1">
            <a:spLocks/>
          </p:cNvSpPr>
          <p:nvPr/>
        </p:nvSpPr>
        <p:spPr>
          <a:xfrm>
            <a:off x="1428728" y="142852"/>
            <a:ext cx="5857915"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
        <p:nvSpPr>
          <p:cNvPr id="15" name="14 Rectángulo"/>
          <p:cNvSpPr/>
          <p:nvPr/>
        </p:nvSpPr>
        <p:spPr>
          <a:xfrm>
            <a:off x="785786" y="5761041"/>
            <a:ext cx="4143404" cy="954107"/>
          </a:xfrm>
          <a:prstGeom prst="rect">
            <a:avLst/>
          </a:prstGeom>
        </p:spPr>
        <p:txBody>
          <a:bodyPr wrap="square">
            <a:spAutoFit/>
          </a:bodyPr>
          <a:lstStyle/>
          <a:p>
            <a:r>
              <a:rPr lang="es-ES" sz="1400" i="1" smtClean="0">
                <a:latin typeface="Arial Unicode MS" pitchFamily="34" charset="-128"/>
                <a:ea typeface="Arial Unicode MS" pitchFamily="34" charset="-128"/>
                <a:cs typeface="Arial Unicode MS" pitchFamily="34" charset="-128"/>
              </a:rPr>
              <a:t>(*) incluirán las garantías de inversión relativas a contratos de seguro que un tercero otorgue a los tomadores, cuando el (re)asegurador asuma tal garantía en caso de fallido del tercero</a:t>
            </a:r>
            <a:endParaRPr lang="es-ES" sz="1400" i="1">
              <a:latin typeface="Arial Unicode MS" pitchFamily="34" charset="-128"/>
              <a:ea typeface="Arial Unicode MS" pitchFamily="34" charset="-128"/>
              <a:cs typeface="Arial Unicode MS" pitchFamily="34" charset="-128"/>
            </a:endParaRPr>
          </a:p>
        </p:txBody>
      </p:sp>
      <p:sp>
        <p:nvSpPr>
          <p:cNvPr id="20" name="19 Rectángulo"/>
          <p:cNvSpPr>
            <a:spLocks noChangeArrowheads="1"/>
          </p:cNvSpPr>
          <p:nvPr/>
        </p:nvSpPr>
        <p:spPr bwMode="auto">
          <a:xfrm>
            <a:off x="4643438" y="1428736"/>
            <a:ext cx="4286280" cy="4226422"/>
          </a:xfrm>
          <a:prstGeom prst="rect">
            <a:avLst/>
          </a:prstGeom>
          <a:solidFill>
            <a:srgbClr val="FEF6DE"/>
          </a:solidFill>
          <a:ln w="9525">
            <a:solidFill>
              <a:schemeClr val="tx1"/>
            </a:solidFill>
            <a:miter lim="800000"/>
            <a:headEnd/>
            <a:tailEnd/>
          </a:ln>
        </p:spPr>
        <p:txBody>
          <a:bodyPr wrap="square">
            <a:spAutoFit/>
          </a:bodyPr>
          <a:lstStyle/>
          <a:p>
            <a:pPr>
              <a:spcBef>
                <a:spcPts val="600"/>
              </a:spcBef>
            </a:pPr>
            <a:r>
              <a:rPr lang="es-ES" sz="1400" b="1" u="sng" smtClean="0">
                <a:solidFill>
                  <a:srgbClr val="C00000"/>
                </a:solidFill>
                <a:latin typeface="Arial Unicode MS" pitchFamily="34" charset="-128"/>
                <a:ea typeface="Arial Unicode MS" pitchFamily="34" charset="-128"/>
                <a:cs typeface="Arial Unicode MS" pitchFamily="34" charset="-128"/>
              </a:rPr>
              <a:t>Sub-módulo tipo 2</a:t>
            </a:r>
            <a:r>
              <a:rPr lang="es-ES" sz="1400" b="1" smtClean="0">
                <a:solidFill>
                  <a:srgbClr val="C00000"/>
                </a:solidFill>
                <a:latin typeface="Arial Unicode MS" pitchFamily="34" charset="-128"/>
                <a:ea typeface="Arial Unicode MS" pitchFamily="34" charset="-128"/>
                <a:cs typeface="Arial Unicode MS" pitchFamily="34" charset="-128"/>
              </a:rPr>
              <a:t>   </a:t>
            </a:r>
            <a:endParaRPr lang="es-ES" sz="1400" b="1" u="sng" smtClean="0">
              <a:solidFill>
                <a:srgbClr val="C00000"/>
              </a:solidFill>
              <a:latin typeface="Arial Unicode MS" pitchFamily="34" charset="-128"/>
              <a:ea typeface="Arial Unicode MS" pitchFamily="34" charset="-128"/>
              <a:cs typeface="Arial Unicode MS" pitchFamily="34" charset="-128"/>
            </a:endParaRPr>
          </a:p>
          <a:p>
            <a:pPr>
              <a:spcBef>
                <a:spcPts val="600"/>
              </a:spcBef>
            </a:pPr>
            <a:r>
              <a:rPr lang="es-ES" sz="1400" smtClean="0">
                <a:latin typeface="Arial Unicode MS" pitchFamily="34" charset="-128"/>
                <a:ea typeface="Arial Unicode MS" pitchFamily="34" charset="-128"/>
                <a:cs typeface="Arial Unicode MS" pitchFamily="34" charset="-128"/>
              </a:rPr>
              <a:t>Las exposiciones que no son tipo 1 ni están cubiertas por el sub-módulo de diferenciales.</a:t>
            </a:r>
          </a:p>
          <a:p>
            <a:pPr>
              <a:spcBef>
                <a:spcPts val="600"/>
              </a:spcBef>
            </a:pPr>
            <a:r>
              <a:rPr lang="es-ES" sz="1400" smtClean="0">
                <a:latin typeface="Arial Unicode MS" pitchFamily="34" charset="-128"/>
                <a:ea typeface="Arial Unicode MS" pitchFamily="34" charset="-128"/>
                <a:cs typeface="Arial Unicode MS" pitchFamily="34" charset="-128"/>
              </a:rPr>
              <a:t>En particular:</a:t>
            </a:r>
          </a:p>
          <a:p>
            <a:pPr marL="355600">
              <a:spcBef>
                <a:spcPts val="600"/>
              </a:spcBef>
            </a:pPr>
            <a:r>
              <a:rPr lang="es-ES" sz="1400" smtClean="0"/>
              <a:t>(a) Cantidades recuperables de intermediarios;</a:t>
            </a:r>
          </a:p>
          <a:p>
            <a:pPr marL="355600">
              <a:spcBef>
                <a:spcPts val="600"/>
              </a:spcBef>
            </a:pPr>
            <a:r>
              <a:rPr lang="es-ES" sz="1400" smtClean="0"/>
              <a:t>(b) Créditos contra los tomadores;</a:t>
            </a:r>
          </a:p>
          <a:p>
            <a:pPr marL="355600">
              <a:spcBef>
                <a:spcPts val="600"/>
              </a:spcBef>
            </a:pPr>
            <a:r>
              <a:rPr lang="es-ES" sz="1400" smtClean="0"/>
              <a:t>(c) Hipotecas que cumplan los requisitos del artículo 174 ter;</a:t>
            </a:r>
          </a:p>
          <a:p>
            <a:pPr marL="355600">
              <a:spcBef>
                <a:spcPts val="600"/>
              </a:spcBef>
            </a:pPr>
            <a:r>
              <a:rPr lang="es-ES" sz="1400" smtClean="0"/>
              <a:t>(d)</a:t>
            </a:r>
            <a:r>
              <a:rPr lang="es-ES" sz="1400" smtClean="0">
                <a:latin typeface="Arial Unicode MS" pitchFamily="34" charset="-128"/>
                <a:ea typeface="Arial Unicode MS" pitchFamily="34" charset="-128"/>
                <a:cs typeface="Arial Unicode MS" pitchFamily="34" charset="-128"/>
              </a:rPr>
              <a:t> Depositos con cedentes si su número  excede de 15 (**);</a:t>
            </a:r>
          </a:p>
          <a:p>
            <a:pPr marL="355600">
              <a:spcBef>
                <a:spcPts val="600"/>
              </a:spcBef>
            </a:pPr>
            <a:r>
              <a:rPr lang="es-ES" sz="1400" smtClean="0">
                <a:latin typeface="Arial Unicode MS" pitchFamily="34" charset="-128"/>
                <a:ea typeface="Arial Unicode MS" pitchFamily="34" charset="-128"/>
                <a:cs typeface="Arial Unicode MS" pitchFamily="34" charset="-128"/>
              </a:rPr>
              <a:t>(e) Fondos propios exigidos pendientes de desembolsar si el número de exposiciones individuales (‘</a:t>
            </a:r>
            <a:r>
              <a:rPr lang="es-ES" sz="1400" i="1" smtClean="0">
                <a:latin typeface="Arial Unicode MS" pitchFamily="34" charset="-128"/>
                <a:ea typeface="Arial Unicode MS" pitchFamily="34" charset="-128"/>
                <a:cs typeface="Arial Unicode MS" pitchFamily="34" charset="-128"/>
              </a:rPr>
              <a:t>single name exposures</a:t>
            </a:r>
            <a:r>
              <a:rPr lang="es-ES" sz="1400" smtClean="0">
                <a:latin typeface="Arial Unicode MS" pitchFamily="34" charset="-128"/>
                <a:ea typeface="Arial Unicode MS" pitchFamily="34" charset="-128"/>
                <a:cs typeface="Arial Unicode MS" pitchFamily="34" charset="-128"/>
              </a:rPr>
              <a:t>’) excede de 15 (**).</a:t>
            </a:r>
            <a:endParaRPr lang="es-ES" sz="1400" smtClean="0"/>
          </a:p>
          <a:p>
            <a:pPr>
              <a:spcBef>
                <a:spcPts val="600"/>
              </a:spcBef>
            </a:pPr>
            <a:r>
              <a:rPr lang="es-ES" sz="1400" smtClean="0">
                <a:latin typeface="Arial Unicode MS" pitchFamily="34" charset="-128"/>
                <a:ea typeface="Arial Unicode MS" pitchFamily="34" charset="-128"/>
                <a:cs typeface="Arial Unicode MS" pitchFamily="34" charset="-128"/>
              </a:rPr>
              <a:t>(**) El (re)asegurador puede tratar, a su discreción, estas dos categorías de exposiciones como tipo 1</a:t>
            </a:r>
            <a:endParaRPr lang="es-ES" sz="1400" i="1"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500"/>
                                        <p:tgtEl>
                                          <p:spTgt spid="110"/>
                                        </p:tgtEl>
                                      </p:cBhvr>
                                    </p:animEffect>
                                  </p:childTnLst>
                                </p:cTn>
                              </p:par>
                              <p:par>
                                <p:cTn id="21" presetID="22" presetClass="entr" presetSubtype="1"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up)">
                                      <p:cBhvr>
                                        <p:cTn id="23" dur="500"/>
                                        <p:tgtEl>
                                          <p:spTgt spid="112"/>
                                        </p:tgtEl>
                                      </p:cBhvr>
                                    </p:animEffect>
                                  </p:childTnLst>
                                </p:cTn>
                              </p:par>
                            </p:childTnLst>
                          </p:cTn>
                        </p:par>
                        <p:par>
                          <p:cTn id="24" fill="hold">
                            <p:stCondLst>
                              <p:cond delay="500"/>
                            </p:stCondLst>
                            <p:childTnLst>
                              <p:par>
                                <p:cTn id="25" presetID="17" presetClass="entr" presetSubtype="1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 calcmode="lin" valueType="num">
                                      <p:cBhvr>
                                        <p:cTn id="27" dur="500" fill="hold"/>
                                        <p:tgtEl>
                                          <p:spTgt spid="111"/>
                                        </p:tgtEl>
                                        <p:attrNameLst>
                                          <p:attrName>ppt_w</p:attrName>
                                        </p:attrNameLst>
                                      </p:cBhvr>
                                      <p:tavLst>
                                        <p:tav tm="0">
                                          <p:val>
                                            <p:fltVal val="0"/>
                                          </p:val>
                                        </p:tav>
                                        <p:tav tm="100000">
                                          <p:val>
                                            <p:strVal val="#ppt_w"/>
                                          </p:val>
                                        </p:tav>
                                      </p:tavLst>
                                    </p:anim>
                                    <p:anim calcmode="lin" valueType="num">
                                      <p:cBhvr>
                                        <p:cTn id="28" dur="500" fill="hold"/>
                                        <p:tgtEl>
                                          <p:spTgt spid="1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1" grpId="0" animBg="1"/>
      <p:bldP spid="15"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8 CuadroTexto"/>
          <p:cNvSpPr txBox="1">
            <a:spLocks noChangeArrowheads="1"/>
          </p:cNvSpPr>
          <p:nvPr/>
        </p:nvSpPr>
        <p:spPr bwMode="auto">
          <a:xfrm>
            <a:off x="3357554" y="1415465"/>
            <a:ext cx="2571745" cy="584775"/>
          </a:xfrm>
          <a:prstGeom prst="rect">
            <a:avLst/>
          </a:prstGeom>
          <a:solidFill>
            <a:srgbClr val="FDEFC7"/>
          </a:solidFill>
          <a:ln w="9525">
            <a:solidFill>
              <a:srgbClr val="C00000"/>
            </a:solidFill>
            <a:miter lim="800000"/>
            <a:headEnd/>
            <a:tailEnd/>
          </a:ln>
        </p:spPr>
        <p:txBody>
          <a:bodyPr wrap="square">
            <a:spAutoFit/>
          </a:bodyPr>
          <a:lstStyle/>
          <a:p>
            <a:pPr algn="ctr"/>
            <a:r>
              <a:rPr lang="es-ES" sz="1600" dirty="0" smtClean="0">
                <a:latin typeface="Arial Unicode MS" pitchFamily="34" charset="-128"/>
                <a:ea typeface="Arial Unicode MS" pitchFamily="34" charset="-128"/>
                <a:cs typeface="Arial Unicode MS" pitchFamily="34" charset="-128"/>
              </a:rPr>
              <a:t>Basada en la evaluación propia de la aseguradora</a:t>
            </a:r>
            <a:endParaRPr lang="es-ES" sz="1600" dirty="0">
              <a:latin typeface="Arial Unicode MS" pitchFamily="34" charset="-128"/>
              <a:ea typeface="Arial Unicode MS" pitchFamily="34" charset="-128"/>
              <a:cs typeface="Arial Unicode MS" pitchFamily="34" charset="-128"/>
            </a:endParaRPr>
          </a:p>
        </p:txBody>
      </p:sp>
      <p:sp>
        <p:nvSpPr>
          <p:cNvPr id="48" name="47 Rectángulo"/>
          <p:cNvSpPr/>
          <p:nvPr/>
        </p:nvSpPr>
        <p:spPr>
          <a:xfrm>
            <a:off x="1714480" y="2190270"/>
            <a:ext cx="6500858" cy="738664"/>
          </a:xfrm>
          <a:prstGeom prst="rect">
            <a:avLst/>
          </a:prstGeom>
        </p:spPr>
        <p:txBody>
          <a:bodyPr wrap="square">
            <a:spAutoFit/>
          </a:bodyPr>
          <a:lstStyle/>
          <a:p>
            <a:pPr algn="ctr"/>
            <a:r>
              <a:rPr lang="es-ES" sz="1400" dirty="0" smtClean="0"/>
              <a:t>Solo para los elementos que pertenezcan a las </a:t>
            </a:r>
            <a:r>
              <a:rPr lang="es-ES" sz="1400" b="1" dirty="0" smtClean="0">
                <a:solidFill>
                  <a:srgbClr val="C00000"/>
                </a:solidFill>
              </a:rPr>
              <a:t>exposiciones más grandes o complejas</a:t>
            </a:r>
            <a:r>
              <a:rPr lang="es-ES" sz="1400" b="1" dirty="0" smtClean="0"/>
              <a:t> </a:t>
            </a:r>
            <a:r>
              <a:rPr lang="es-ES" sz="1400" dirty="0" smtClean="0">
                <a:sym typeface="Wingdings" pitchFamily="2" charset="2"/>
              </a:rPr>
              <a:t> </a:t>
            </a:r>
            <a:r>
              <a:rPr lang="es-ES" sz="1400" dirty="0" smtClean="0"/>
              <a:t>El asegurador </a:t>
            </a:r>
            <a:r>
              <a:rPr lang="es-ES" sz="1400" b="1" u="sng" dirty="0" smtClean="0">
                <a:solidFill>
                  <a:srgbClr val="C00000"/>
                </a:solidFill>
              </a:rPr>
              <a:t>DEBE</a:t>
            </a:r>
            <a:r>
              <a:rPr lang="es-ES" sz="1400" dirty="0" smtClean="0"/>
              <a:t> elaborar su propia calificación crediticia (asignándola a los grados 0 a 6 de Solvencia II). 	</a:t>
            </a:r>
            <a:endParaRPr lang="es-ES" sz="1400" dirty="0"/>
          </a:p>
        </p:txBody>
      </p:sp>
      <p:sp>
        <p:nvSpPr>
          <p:cNvPr id="49" name="48 Rectángulo"/>
          <p:cNvSpPr/>
          <p:nvPr/>
        </p:nvSpPr>
        <p:spPr>
          <a:xfrm>
            <a:off x="1714480" y="5403851"/>
            <a:ext cx="5857916" cy="954107"/>
          </a:xfrm>
          <a:prstGeom prst="rect">
            <a:avLst/>
          </a:prstGeom>
          <a:ln>
            <a:solidFill>
              <a:schemeClr val="tx1"/>
            </a:solidFill>
            <a:prstDash val="dash"/>
          </a:ln>
        </p:spPr>
        <p:txBody>
          <a:bodyPr wrap="square">
            <a:spAutoFit/>
          </a:bodyPr>
          <a:lstStyle/>
          <a:p>
            <a:pPr algn="just"/>
            <a:r>
              <a:rPr lang="es-ES" sz="1400" dirty="0" smtClean="0"/>
              <a:t>La evaluación propia por parte de la entidad aseguradora </a:t>
            </a:r>
            <a:r>
              <a:rPr lang="es-ES" sz="1400" b="1" dirty="0" smtClean="0">
                <a:solidFill>
                  <a:srgbClr val="C00000"/>
                </a:solidFill>
              </a:rPr>
              <a:t>se aplicará en todo caso a las titulizaciones</a:t>
            </a:r>
            <a:r>
              <a:rPr lang="es-ES" sz="1400" b="1" dirty="0" smtClean="0"/>
              <a:t> </a:t>
            </a:r>
            <a:r>
              <a:rPr lang="es-ES" sz="1400" dirty="0" smtClean="0"/>
              <a:t>(incluso bajo la forma de bonos negociables). Las medidas de nivel 3 pueden imponer su obligatoriedad para otros tipos de inversiones</a:t>
            </a:r>
            <a:endParaRPr lang="es-ES" sz="1400" dirty="0"/>
          </a:p>
        </p:txBody>
      </p:sp>
      <p:sp>
        <p:nvSpPr>
          <p:cNvPr id="50" name="49 Rectángulo"/>
          <p:cNvSpPr/>
          <p:nvPr/>
        </p:nvSpPr>
        <p:spPr>
          <a:xfrm>
            <a:off x="1357290" y="3500438"/>
            <a:ext cx="2928958" cy="523220"/>
          </a:xfrm>
          <a:prstGeom prst="rect">
            <a:avLst/>
          </a:prstGeom>
        </p:spPr>
        <p:txBody>
          <a:bodyPr wrap="square">
            <a:spAutoFit/>
          </a:bodyPr>
          <a:lstStyle/>
          <a:p>
            <a:pPr algn="ctr"/>
            <a:r>
              <a:rPr lang="es-ES" sz="1400" dirty="0" smtClean="0"/>
              <a:t>Si SCR evaluación propia &lt; SCR calificaciones ECAI crediticia</a:t>
            </a:r>
          </a:p>
        </p:txBody>
      </p:sp>
      <p:sp>
        <p:nvSpPr>
          <p:cNvPr id="52" name="51 Rectángulo"/>
          <p:cNvSpPr/>
          <p:nvPr/>
        </p:nvSpPr>
        <p:spPr>
          <a:xfrm>
            <a:off x="5000628" y="3500438"/>
            <a:ext cx="2928958" cy="523220"/>
          </a:xfrm>
          <a:prstGeom prst="rect">
            <a:avLst/>
          </a:prstGeom>
        </p:spPr>
        <p:txBody>
          <a:bodyPr wrap="square">
            <a:spAutoFit/>
          </a:bodyPr>
          <a:lstStyle/>
          <a:p>
            <a:pPr algn="ctr"/>
            <a:r>
              <a:rPr lang="es-ES" sz="1400" dirty="0" smtClean="0"/>
              <a:t>Si SCR evaluación propia &gt; SCR calificaciones ECAI crediticia</a:t>
            </a:r>
          </a:p>
        </p:txBody>
      </p:sp>
      <p:sp>
        <p:nvSpPr>
          <p:cNvPr id="53" name="8 CuadroTexto"/>
          <p:cNvSpPr txBox="1">
            <a:spLocks noChangeArrowheads="1"/>
          </p:cNvSpPr>
          <p:nvPr/>
        </p:nvSpPr>
        <p:spPr bwMode="auto">
          <a:xfrm>
            <a:off x="2000232" y="4500570"/>
            <a:ext cx="1714512" cy="523220"/>
          </a:xfrm>
          <a:prstGeom prst="rect">
            <a:avLst/>
          </a:prstGeom>
          <a:solidFill>
            <a:schemeClr val="accent5">
              <a:lumMod val="20000"/>
              <a:lumOff val="80000"/>
            </a:schemeClr>
          </a:solidFill>
          <a:ln w="9525">
            <a:solidFill>
              <a:srgbClr val="C00000"/>
            </a:solidFill>
            <a:miter lim="800000"/>
            <a:headEnd/>
            <a:tailEn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No se considera la evaluación propia</a:t>
            </a:r>
            <a:endParaRPr lang="es-ES" sz="1400" dirty="0">
              <a:latin typeface="Arial Unicode MS" pitchFamily="34" charset="-128"/>
              <a:ea typeface="Arial Unicode MS" pitchFamily="34" charset="-128"/>
              <a:cs typeface="Arial Unicode MS" pitchFamily="34" charset="-128"/>
            </a:endParaRPr>
          </a:p>
        </p:txBody>
      </p:sp>
      <p:sp>
        <p:nvSpPr>
          <p:cNvPr id="54" name="8 CuadroTexto"/>
          <p:cNvSpPr txBox="1">
            <a:spLocks noChangeArrowheads="1"/>
          </p:cNvSpPr>
          <p:nvPr/>
        </p:nvSpPr>
        <p:spPr bwMode="auto">
          <a:xfrm>
            <a:off x="5572132" y="4572008"/>
            <a:ext cx="1643074" cy="523220"/>
          </a:xfrm>
          <a:prstGeom prst="rect">
            <a:avLst/>
          </a:prstGeom>
          <a:solidFill>
            <a:schemeClr val="accent4">
              <a:lumMod val="60000"/>
              <a:lumOff val="40000"/>
            </a:schemeClr>
          </a:solidFill>
          <a:ln w="9525">
            <a:solidFill>
              <a:srgbClr val="C00000"/>
            </a:solidFill>
            <a:miter lim="800000"/>
            <a:headEnd/>
            <a:tailEn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Prevalece la evaluación propia</a:t>
            </a:r>
            <a:endParaRPr lang="es-ES" sz="1400" dirty="0">
              <a:latin typeface="Arial Unicode MS" pitchFamily="34" charset="-128"/>
              <a:ea typeface="Arial Unicode MS" pitchFamily="34" charset="-128"/>
              <a:cs typeface="Arial Unicode MS" pitchFamily="34" charset="-128"/>
            </a:endParaRPr>
          </a:p>
        </p:txBody>
      </p:sp>
      <p:sp>
        <p:nvSpPr>
          <p:cNvPr id="55" name="54 Flecha a la derecha con muesca"/>
          <p:cNvSpPr/>
          <p:nvPr/>
        </p:nvSpPr>
        <p:spPr>
          <a:xfrm rot="5400000">
            <a:off x="2607455" y="3107529"/>
            <a:ext cx="428628" cy="214314"/>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pic>
        <p:nvPicPr>
          <p:cNvPr id="1030" name="Picture 6" descr="C:\Users\lej.DESARROLLO02\AppData\Local\Microsoft\Windows\Temporary Internet Files\Content.IE5\SGVF5G2P\MC900054583[1].wmf"/>
          <p:cNvPicPr>
            <a:picLocks noChangeAspect="1" noChangeArrowheads="1"/>
          </p:cNvPicPr>
          <p:nvPr/>
        </p:nvPicPr>
        <p:blipFill>
          <a:blip r:embed="rId2"/>
          <a:srcRect/>
          <a:stretch>
            <a:fillRect/>
          </a:stretch>
        </p:blipFill>
        <p:spPr bwMode="auto">
          <a:xfrm>
            <a:off x="3286116" y="4071942"/>
            <a:ext cx="302244" cy="303561"/>
          </a:xfrm>
          <a:prstGeom prst="rect">
            <a:avLst/>
          </a:prstGeom>
          <a:noFill/>
        </p:spPr>
      </p:pic>
      <p:pic>
        <p:nvPicPr>
          <p:cNvPr id="1032" name="Picture 8" descr="http://upload.wikimedia.org/wikipedia/commons/thumb/3/35/Ampelmann.svg/220px-Ampelmann.svg.png">
            <a:hlinkClick r:id="rId3"/>
          </p:cNvPr>
          <p:cNvPicPr>
            <a:picLocks noChangeAspect="1" noChangeArrowheads="1"/>
          </p:cNvPicPr>
          <p:nvPr/>
        </p:nvPicPr>
        <p:blipFill>
          <a:blip r:embed="rId4"/>
          <a:srcRect r="48103"/>
          <a:stretch>
            <a:fillRect/>
          </a:stretch>
        </p:blipFill>
        <p:spPr bwMode="auto">
          <a:xfrm>
            <a:off x="6215074" y="4000504"/>
            <a:ext cx="392253" cy="535964"/>
          </a:xfrm>
          <a:prstGeom prst="rect">
            <a:avLst/>
          </a:prstGeom>
          <a:noFill/>
        </p:spPr>
      </p:pic>
      <p:pic>
        <p:nvPicPr>
          <p:cNvPr id="1034" name="Picture 10" descr="http://upload.wikimedia.org/wikipedia/commons/thumb/3/35/Ampelmann.svg/220px-Ampelmann.svg.png">
            <a:hlinkClick r:id="rId3"/>
          </p:cNvPr>
          <p:cNvPicPr>
            <a:picLocks noChangeAspect="1" noChangeArrowheads="1"/>
          </p:cNvPicPr>
          <p:nvPr/>
        </p:nvPicPr>
        <p:blipFill>
          <a:blip r:embed="rId4"/>
          <a:srcRect l="48103"/>
          <a:stretch>
            <a:fillRect/>
          </a:stretch>
        </p:blipFill>
        <p:spPr bwMode="auto">
          <a:xfrm>
            <a:off x="2156608" y="3943364"/>
            <a:ext cx="407795" cy="557206"/>
          </a:xfrm>
          <a:prstGeom prst="rect">
            <a:avLst/>
          </a:prstGeom>
          <a:noFill/>
        </p:spPr>
      </p:pic>
      <p:sp>
        <p:nvSpPr>
          <p:cNvPr id="25" name="24 Flecha a la derecha con muesca"/>
          <p:cNvSpPr/>
          <p:nvPr/>
        </p:nvSpPr>
        <p:spPr>
          <a:xfrm rot="5400000">
            <a:off x="6179355" y="3107529"/>
            <a:ext cx="428628" cy="214314"/>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a:p>
        </p:txBody>
      </p:sp>
      <p:sp>
        <p:nvSpPr>
          <p:cNvPr id="16" name="1 Título"/>
          <p:cNvSpPr txBox="1">
            <a:spLocks/>
          </p:cNvSpPr>
          <p:nvPr/>
        </p:nvSpPr>
        <p:spPr>
          <a:xfrm>
            <a:off x="1000153" y="168256"/>
            <a:ext cx="6643681"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1.a-ii.  SCR. Evaluación de la calidad crediticia</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 una exposición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p:cTn id="17" dur="500" fill="hold"/>
                                        <p:tgtEl>
                                          <p:spTgt spid="1034"/>
                                        </p:tgtEl>
                                        <p:attrNameLst>
                                          <p:attrName>ppt_w</p:attrName>
                                        </p:attrNameLst>
                                      </p:cBhvr>
                                      <p:tavLst>
                                        <p:tav tm="0">
                                          <p:val>
                                            <p:fltVal val="0"/>
                                          </p:val>
                                        </p:tav>
                                        <p:tav tm="100000">
                                          <p:val>
                                            <p:strVal val="#ppt_w"/>
                                          </p:val>
                                        </p:tav>
                                      </p:tavLst>
                                    </p:anim>
                                    <p:anim calcmode="lin" valueType="num">
                                      <p:cBhvr>
                                        <p:cTn id="18" dur="500" fill="hold"/>
                                        <p:tgtEl>
                                          <p:spTgt spid="1034"/>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strVal val="#ppt_h"/>
                                          </p:val>
                                        </p:tav>
                                        <p:tav tm="100000">
                                          <p:val>
                                            <p:strVal val="#ppt_h"/>
                                          </p:val>
                                        </p:tav>
                                      </p:tavLst>
                                    </p:anim>
                                  </p:childTnLst>
                                </p:cTn>
                              </p:par>
                            </p:childTnLst>
                          </p:cTn>
                        </p:par>
                        <p:par>
                          <p:cTn id="23" fill="hold">
                            <p:stCondLst>
                              <p:cond delay="500"/>
                            </p:stCondLst>
                            <p:childTnLst>
                              <p:par>
                                <p:cTn id="24" presetID="55" presetClass="entr" presetSubtype="0" fill="hold" grpId="2"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ppt_w</p:attrName>
                                        </p:attrNameLst>
                                      </p:cBhvr>
                                      <p:tavLst>
                                        <p:tav tm="0">
                                          <p:val>
                                            <p:strVal val="#ppt_w*0.70"/>
                                          </p:val>
                                        </p:tav>
                                        <p:tav tm="100000">
                                          <p:val>
                                            <p:strVal val="#ppt_w"/>
                                          </p:val>
                                        </p:tav>
                                      </p:tavLst>
                                    </p:anim>
                                    <p:anim calcmode="lin" valueType="num">
                                      <p:cBhvr>
                                        <p:cTn id="27" dur="1000" fill="hold"/>
                                        <p:tgtEl>
                                          <p:spTgt spid="53"/>
                                        </p:tgtEl>
                                        <p:attrNameLst>
                                          <p:attrName>ppt_h</p:attrName>
                                        </p:attrNameLst>
                                      </p:cBhvr>
                                      <p:tavLst>
                                        <p:tav tm="0">
                                          <p:val>
                                            <p:strVal val="#ppt_h"/>
                                          </p:val>
                                        </p:tav>
                                        <p:tav tm="100000">
                                          <p:val>
                                            <p:strVal val="#ppt_h"/>
                                          </p:val>
                                        </p:tav>
                                      </p:tavLst>
                                    </p:anim>
                                    <p:animEffect transition="in" filter="fade">
                                      <p:cBhvr>
                                        <p:cTn id="28" dur="10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p:cTn id="43" dur="500" fill="hold"/>
                                        <p:tgtEl>
                                          <p:spTgt spid="1032"/>
                                        </p:tgtEl>
                                        <p:attrNameLst>
                                          <p:attrName>ppt_x</p:attrName>
                                        </p:attrNameLst>
                                      </p:cBhvr>
                                      <p:tavLst>
                                        <p:tav tm="0">
                                          <p:val>
                                            <p:strVal val="#ppt_x"/>
                                          </p:val>
                                        </p:tav>
                                        <p:tav tm="100000">
                                          <p:val>
                                            <p:strVal val="#ppt_x"/>
                                          </p:val>
                                        </p:tav>
                                      </p:tavLst>
                                    </p:anim>
                                    <p:anim calcmode="lin" valueType="num">
                                      <p:cBhvr>
                                        <p:cTn id="44" dur="500" fill="hold"/>
                                        <p:tgtEl>
                                          <p:spTgt spid="1032"/>
                                        </p:tgtEl>
                                        <p:attrNameLst>
                                          <p:attrName>ppt_y</p:attrName>
                                        </p:attrNameLst>
                                      </p:cBhvr>
                                      <p:tavLst>
                                        <p:tav tm="0">
                                          <p:val>
                                            <p:strVal val="#ppt_y-#ppt_h/2"/>
                                          </p:val>
                                        </p:tav>
                                        <p:tav tm="100000">
                                          <p:val>
                                            <p:strVal val="#ppt_y"/>
                                          </p:val>
                                        </p:tav>
                                      </p:tavLst>
                                    </p:anim>
                                    <p:anim calcmode="lin" valueType="num">
                                      <p:cBhvr>
                                        <p:cTn id="45" dur="500" fill="hold"/>
                                        <p:tgtEl>
                                          <p:spTgt spid="1032"/>
                                        </p:tgtEl>
                                        <p:attrNameLst>
                                          <p:attrName>ppt_w</p:attrName>
                                        </p:attrNameLst>
                                      </p:cBhvr>
                                      <p:tavLst>
                                        <p:tav tm="0">
                                          <p:val>
                                            <p:strVal val="#ppt_w"/>
                                          </p:val>
                                        </p:tav>
                                        <p:tav tm="100000">
                                          <p:val>
                                            <p:strVal val="#ppt_w"/>
                                          </p:val>
                                        </p:tav>
                                      </p:tavLst>
                                    </p:anim>
                                    <p:anim calcmode="lin" valueType="num">
                                      <p:cBhvr>
                                        <p:cTn id="46" dur="500" fill="hold"/>
                                        <p:tgtEl>
                                          <p:spTgt spid="1032"/>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22" presetClass="entr" presetSubtype="1" fill="hold" grpId="1"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up)">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2" grpId="0"/>
      <p:bldP spid="53" grpId="2" animBg="1"/>
      <p:bldP spid="54" grpId="1" animBg="1"/>
      <p:bldP spid="55" grpId="0" animBg="1" autoUpdateAnimBg="0"/>
      <p:bldP spid="2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7" name="Rectangle 3"/>
          <p:cNvSpPr>
            <a:spLocks noChangeArrowheads="1"/>
          </p:cNvSpPr>
          <p:nvPr/>
        </p:nvSpPr>
        <p:spPr bwMode="auto">
          <a:xfrm>
            <a:off x="500034" y="1571612"/>
            <a:ext cx="4000528" cy="3631763"/>
          </a:xfrm>
          <a:prstGeom prst="rect">
            <a:avLst/>
          </a:prstGeom>
          <a:solidFill>
            <a:schemeClr val="accent5">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spcBef>
                <a:spcPts val="600"/>
              </a:spcBef>
              <a:tabLst>
                <a:tab pos="539750" algn="l"/>
              </a:tabLst>
            </a:pPr>
            <a:r>
              <a:rPr lang="es-ES" sz="1400" b="1" u="sng" dirty="0" smtClean="0">
                <a:solidFill>
                  <a:srgbClr val="C00000"/>
                </a:solidFill>
                <a:latin typeface="Arial Unicode MS" pitchFamily="34" charset="-128"/>
                <a:ea typeface="Arial Unicode MS" pitchFamily="34" charset="-128"/>
                <a:cs typeface="Arial Unicode MS" pitchFamily="34" charset="-128"/>
              </a:rPr>
              <a:t>Exposiciones excluidas</a:t>
            </a:r>
            <a:r>
              <a:rPr lang="es-ES" sz="1400" b="1" dirty="0" smtClean="0">
                <a:solidFill>
                  <a:srgbClr val="C00000"/>
                </a:solidFill>
                <a:latin typeface="Arial Unicode MS" pitchFamily="34" charset="-128"/>
                <a:ea typeface="Arial Unicode MS" pitchFamily="34" charset="-128"/>
                <a:cs typeface="Arial Unicode MS" pitchFamily="34" charset="-128"/>
              </a:rPr>
              <a:t>  </a:t>
            </a:r>
            <a:endParaRPr lang="es-ES" sz="1400" dirty="0" smtClean="0">
              <a:latin typeface="Arial Unicode MS" pitchFamily="34" charset="-128"/>
              <a:ea typeface="Arial Unicode MS" pitchFamily="34" charset="-128"/>
              <a:cs typeface="Arial Unicode MS" pitchFamily="34" charset="-128"/>
            </a:endParaRPr>
          </a:p>
          <a:p>
            <a:pPr>
              <a:spcBef>
                <a:spcPts val="600"/>
              </a:spcBef>
            </a:pPr>
            <a:r>
              <a:rPr lang="es-ES" sz="1400" dirty="0" smtClean="0">
                <a:latin typeface="Arial Unicode MS" pitchFamily="34" charset="-128"/>
                <a:ea typeface="Arial Unicode MS" pitchFamily="34" charset="-128"/>
                <a:cs typeface="Arial Unicode MS" pitchFamily="34" charset="-128"/>
              </a:rPr>
              <a:t>(a) El riesgo de crédito transferido a través de un derivado de crédito </a:t>
            </a:r>
            <a:r>
              <a:rPr lang="es-ES" sz="1400" dirty="0" smtClean="0">
                <a:latin typeface="Arial Unicode MS" pitchFamily="34" charset="-128"/>
                <a:ea typeface="Arial Unicode MS" pitchFamily="34" charset="-128"/>
                <a:cs typeface="Arial Unicode MS" pitchFamily="34" charset="-128"/>
                <a:sym typeface="Wingdings" pitchFamily="2" charset="2"/>
              </a:rPr>
              <a:t> sub-módulo de diferenciales</a:t>
            </a:r>
            <a:r>
              <a:rPr lang="es-ES" sz="1400" dirty="0" smtClean="0"/>
              <a:t>;</a:t>
            </a:r>
          </a:p>
          <a:p>
            <a:pPr>
              <a:spcBef>
                <a:spcPts val="600"/>
              </a:spcBef>
            </a:pPr>
            <a:r>
              <a:rPr lang="es-ES" sz="1400" dirty="0" smtClean="0"/>
              <a:t>(b) El riesgo de crédito de deuda emitida por todo tipo de </a:t>
            </a:r>
            <a:r>
              <a:rPr lang="es-ES" sz="1400" dirty="0" err="1" smtClean="0"/>
              <a:t>SPVs</a:t>
            </a:r>
            <a:r>
              <a:rPr lang="es-ES" sz="1400" dirty="0" smtClean="0"/>
              <a:t> (se ajusten o no a la definición del artículo 13(26) de la directiva 2009/138/EC) </a:t>
            </a:r>
            <a:r>
              <a:rPr lang="es-ES" sz="1400" dirty="0" smtClean="0">
                <a:sym typeface="Wingdings" pitchFamily="2" charset="2"/>
              </a:rPr>
              <a:t> </a:t>
            </a:r>
            <a:r>
              <a:rPr lang="es-ES" sz="1400" dirty="0" err="1" smtClean="0">
                <a:sym typeface="Wingdings" pitchFamily="2" charset="2"/>
              </a:rPr>
              <a:t>submódulo</a:t>
            </a:r>
            <a:r>
              <a:rPr lang="es-ES" sz="1400" dirty="0" smtClean="0">
                <a:sym typeface="Wingdings" pitchFamily="2" charset="2"/>
              </a:rPr>
              <a:t> de diferenciales;</a:t>
            </a:r>
            <a:endParaRPr lang="es-ES" sz="1400" dirty="0" smtClean="0"/>
          </a:p>
          <a:p>
            <a:pPr>
              <a:spcBef>
                <a:spcPts val="600"/>
              </a:spcBef>
            </a:pPr>
            <a:r>
              <a:rPr lang="es-ES" sz="1400" dirty="0" smtClean="0"/>
              <a:t>(c) El riesgo de suscripción de los seguros y reaseguros de crédito y caución (ramos 9, 21 y 28 del anexo 1 de la directiva de nivel 1) </a:t>
            </a:r>
            <a:r>
              <a:rPr lang="es-ES" sz="1400" dirty="0" smtClean="0">
                <a:sym typeface="Wingdings" pitchFamily="2" charset="2"/>
              </a:rPr>
              <a:t></a:t>
            </a:r>
            <a:r>
              <a:rPr lang="es-ES" sz="1400" dirty="0" smtClean="0"/>
              <a:t> sub-módulo del riesgo no vida;</a:t>
            </a:r>
          </a:p>
          <a:p>
            <a:pPr>
              <a:spcBef>
                <a:spcPts val="600"/>
              </a:spcBef>
            </a:pPr>
            <a:r>
              <a:rPr lang="es-ES" sz="1400" dirty="0" smtClean="0"/>
              <a:t>(d) El riesgo de crédito de las hipotecas que no cumplan los requisitos establecidos </a:t>
            </a:r>
            <a:r>
              <a:rPr lang="es-ES" sz="1400" dirty="0" smtClean="0">
                <a:sym typeface="Wingdings" pitchFamily="2" charset="2"/>
              </a:rPr>
              <a:t> sub-módulo de diferenciales</a:t>
            </a:r>
            <a:endParaRPr lang="es-ES" sz="1400" dirty="0" smtClean="0">
              <a:latin typeface="Arial Unicode MS" pitchFamily="34" charset="-128"/>
              <a:ea typeface="Arial Unicode MS" pitchFamily="34" charset="-128"/>
              <a:cs typeface="Arial Unicode MS" pitchFamily="34" charset="-128"/>
            </a:endParaRPr>
          </a:p>
        </p:txBody>
      </p:sp>
      <p:sp>
        <p:nvSpPr>
          <p:cNvPr id="11" name="19 Rectángulo"/>
          <p:cNvSpPr>
            <a:spLocks noChangeArrowheads="1"/>
          </p:cNvSpPr>
          <p:nvPr/>
        </p:nvSpPr>
        <p:spPr bwMode="auto">
          <a:xfrm>
            <a:off x="4857752" y="1571612"/>
            <a:ext cx="3929063" cy="3554819"/>
          </a:xfrm>
          <a:prstGeom prst="rect">
            <a:avLst/>
          </a:prstGeom>
          <a:solidFill>
            <a:srgbClr val="FEF6DE"/>
          </a:solidFill>
          <a:ln w="9525">
            <a:solidFill>
              <a:schemeClr val="tx1"/>
            </a:solidFill>
            <a:miter lim="800000"/>
            <a:headEnd/>
            <a:tailEnd/>
          </a:ln>
        </p:spPr>
        <p:txBody>
          <a:bodyPr wrap="square">
            <a:spAutoFit/>
          </a:bodyPr>
          <a:lstStyle/>
          <a:p>
            <a:pPr>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Cálculo de las exposiciones individualizadas (‘</a:t>
            </a:r>
            <a:r>
              <a:rPr lang="es-ES" sz="1400" b="1" i="1" u="sng" dirty="0" smtClean="0">
                <a:solidFill>
                  <a:srgbClr val="C00000"/>
                </a:solidFill>
                <a:latin typeface="Arial Unicode MS" pitchFamily="34" charset="-128"/>
                <a:ea typeface="Arial Unicode MS" pitchFamily="34" charset="-128"/>
                <a:cs typeface="Arial Unicode MS" pitchFamily="34" charset="-128"/>
              </a:rPr>
              <a:t>single </a:t>
            </a:r>
            <a:r>
              <a:rPr lang="es-ES" sz="1400" b="1" i="1" u="sng" dirty="0" err="1" smtClean="0">
                <a:solidFill>
                  <a:srgbClr val="C00000"/>
                </a:solidFill>
                <a:latin typeface="Arial Unicode MS" pitchFamily="34" charset="-128"/>
                <a:ea typeface="Arial Unicode MS" pitchFamily="34" charset="-128"/>
                <a:cs typeface="Arial Unicode MS" pitchFamily="34" charset="-128"/>
              </a:rPr>
              <a:t>name</a:t>
            </a:r>
            <a:r>
              <a:rPr lang="es-ES" sz="1400" b="1" i="1" u="sng" dirty="0" smtClean="0">
                <a:solidFill>
                  <a:srgbClr val="C00000"/>
                </a:solidFill>
                <a:latin typeface="Arial Unicode MS" pitchFamily="34" charset="-128"/>
                <a:ea typeface="Arial Unicode MS" pitchFamily="34" charset="-128"/>
                <a:cs typeface="Arial Unicode MS" pitchFamily="34" charset="-128"/>
              </a:rPr>
              <a:t> </a:t>
            </a:r>
            <a:r>
              <a:rPr lang="es-ES" sz="1400" b="1" i="1" u="sng" dirty="0" err="1" smtClean="0">
                <a:solidFill>
                  <a:srgbClr val="C00000"/>
                </a:solidFill>
                <a:latin typeface="Arial Unicode MS" pitchFamily="34" charset="-128"/>
                <a:ea typeface="Arial Unicode MS" pitchFamily="34" charset="-128"/>
                <a:cs typeface="Arial Unicode MS" pitchFamily="34" charset="-128"/>
              </a:rPr>
              <a:t>exposures</a:t>
            </a:r>
            <a:r>
              <a:rPr lang="es-ES" sz="1400" b="1" u="sng" dirty="0" smtClean="0">
                <a:solidFill>
                  <a:srgbClr val="C00000"/>
                </a:solidFill>
                <a:latin typeface="Arial Unicode MS" pitchFamily="34" charset="-128"/>
                <a:ea typeface="Arial Unicode MS" pitchFamily="34" charset="-128"/>
                <a:cs typeface="Arial Unicode MS" pitchFamily="34" charset="-128"/>
              </a:rPr>
              <a:t>’) </a:t>
            </a:r>
            <a:r>
              <a:rPr lang="es-ES" sz="1400" dirty="0" smtClean="0">
                <a:latin typeface="Arial Unicode MS" pitchFamily="34" charset="-128"/>
                <a:ea typeface="Arial Unicode MS" pitchFamily="34" charset="-128"/>
                <a:cs typeface="Arial Unicode MS" pitchFamily="34" charset="-128"/>
              </a:rPr>
              <a:t>(</a:t>
            </a:r>
          </a:p>
          <a:p>
            <a:pPr>
              <a:spcBef>
                <a:spcPts val="600"/>
              </a:spcBef>
            </a:pPr>
            <a:endParaRPr lang="es-ES" sz="1400" b="1" u="sng" dirty="0" smtClean="0">
              <a:solidFill>
                <a:srgbClr val="C00000"/>
              </a:solidFill>
              <a:latin typeface="Arial Unicode MS" pitchFamily="34" charset="-128"/>
              <a:ea typeface="Arial Unicode MS" pitchFamily="34" charset="-128"/>
              <a:cs typeface="Arial Unicode MS" pitchFamily="34" charset="-128"/>
            </a:endParaRPr>
          </a:p>
          <a:p>
            <a:pPr lvl="0" algn="just">
              <a:spcBef>
                <a:spcPts val="600"/>
              </a:spcBef>
            </a:pPr>
            <a:r>
              <a:rPr lang="es-ES" sz="1400" dirty="0" smtClean="0">
                <a:latin typeface="Arial Unicode MS" pitchFamily="34" charset="-128"/>
                <a:ea typeface="Arial Unicode MS" pitchFamily="34" charset="-128"/>
                <a:cs typeface="Arial Unicode MS" pitchFamily="34" charset="-128"/>
              </a:rPr>
              <a:t>Las exposiciones a un mismo grupo de empresas (‘</a:t>
            </a:r>
            <a:r>
              <a:rPr lang="es-ES" sz="1400" i="1" dirty="0" err="1" smtClean="0">
                <a:latin typeface="Arial Unicode MS" pitchFamily="34" charset="-128"/>
                <a:ea typeface="Arial Unicode MS" pitchFamily="34" charset="-128"/>
                <a:cs typeface="Arial Unicode MS" pitchFamily="34" charset="-128"/>
              </a:rPr>
              <a:t>corporate</a:t>
            </a:r>
            <a:r>
              <a:rPr lang="es-ES" sz="1400" i="1" dirty="0" smtClean="0">
                <a:latin typeface="Arial Unicode MS" pitchFamily="34" charset="-128"/>
                <a:ea typeface="Arial Unicode MS" pitchFamily="34" charset="-128"/>
                <a:cs typeface="Arial Unicode MS" pitchFamily="34" charset="-128"/>
              </a:rPr>
              <a:t> </a:t>
            </a:r>
            <a:r>
              <a:rPr lang="es-ES" sz="1400" i="1" dirty="0" err="1" smtClean="0">
                <a:latin typeface="Arial Unicode MS" pitchFamily="34" charset="-128"/>
                <a:ea typeface="Arial Unicode MS" pitchFamily="34" charset="-128"/>
                <a:cs typeface="Arial Unicode MS" pitchFamily="34" charset="-128"/>
              </a:rPr>
              <a:t>group</a:t>
            </a:r>
            <a:r>
              <a:rPr lang="es-ES" sz="1400" dirty="0" smtClean="0">
                <a:latin typeface="Arial Unicode MS" pitchFamily="34" charset="-128"/>
                <a:ea typeface="Arial Unicode MS" pitchFamily="34" charset="-128"/>
                <a:cs typeface="Arial Unicode MS" pitchFamily="34" charset="-128"/>
              </a:rPr>
              <a:t>’) o pool (‘</a:t>
            </a:r>
            <a:r>
              <a:rPr lang="es-ES" sz="1400" i="1" dirty="0" err="1" smtClean="0">
                <a:latin typeface="Arial Unicode MS" pitchFamily="34" charset="-128"/>
                <a:ea typeface="Arial Unicode MS" pitchFamily="34" charset="-128"/>
                <a:cs typeface="Arial Unicode MS" pitchFamily="34" charset="-128"/>
              </a:rPr>
              <a:t>pooling</a:t>
            </a:r>
            <a:r>
              <a:rPr lang="es-ES" sz="1400" i="1" dirty="0" smtClean="0">
                <a:latin typeface="Arial Unicode MS" pitchFamily="34" charset="-128"/>
                <a:ea typeface="Arial Unicode MS" pitchFamily="34" charset="-128"/>
                <a:cs typeface="Arial Unicode MS" pitchFamily="34" charset="-128"/>
              </a:rPr>
              <a:t> </a:t>
            </a:r>
            <a:r>
              <a:rPr lang="es-ES" sz="1400" i="1" dirty="0" err="1" smtClean="0">
                <a:latin typeface="Arial Unicode MS" pitchFamily="34" charset="-128"/>
                <a:ea typeface="Arial Unicode MS" pitchFamily="34" charset="-128"/>
                <a:cs typeface="Arial Unicode MS" pitchFamily="34" charset="-128"/>
              </a:rPr>
              <a:t>arrangement</a:t>
            </a:r>
            <a:r>
              <a:rPr lang="es-ES" sz="1400" i="1" dirty="0" smtClean="0">
                <a:latin typeface="Arial Unicode MS" pitchFamily="34" charset="-128"/>
                <a:ea typeface="Arial Unicode MS" pitchFamily="34" charset="-128"/>
                <a:cs typeface="Arial Unicode MS" pitchFamily="34" charset="-128"/>
              </a:rPr>
              <a:t>’</a:t>
            </a:r>
            <a:r>
              <a:rPr lang="es-ES" sz="1400" dirty="0" smtClean="0">
                <a:latin typeface="Arial Unicode MS" pitchFamily="34" charset="-128"/>
                <a:ea typeface="Arial Unicode MS" pitchFamily="34" charset="-128"/>
                <a:cs typeface="Arial Unicode MS" pitchFamily="34" charset="-128"/>
              </a:rPr>
              <a:t>) serán consideradas como una sola exposición),…</a:t>
            </a:r>
          </a:p>
          <a:p>
            <a:pPr>
              <a:spcBef>
                <a:spcPts val="600"/>
              </a:spcBef>
            </a:pPr>
            <a:r>
              <a:rPr lang="es-ES" sz="1400" dirty="0" smtClean="0"/>
              <a:t>salvo en el caso de un pool bajo la condición de que se dicten disposiciones vinculantes de nivel 3 (ITS) especificando los métodos, hipótesis y parámetros estándar precisos para cuantificar la probabilidad de fallido (PD) y pérdidas esperada (LGD) de los diferentes miembros del pool a efectos del cálculo del SCR por riesgo de contraparte;</a:t>
            </a:r>
            <a:r>
              <a:rPr lang="es-ES" sz="1400" dirty="0" smtClean="0">
                <a:latin typeface="Arial Unicode MS" pitchFamily="34" charset="-128"/>
                <a:ea typeface="Arial Unicode MS" pitchFamily="34" charset="-128"/>
                <a:cs typeface="Arial Unicode MS" pitchFamily="34" charset="-128"/>
              </a:rPr>
              <a:t> </a:t>
            </a:r>
          </a:p>
        </p:txBody>
      </p:sp>
      <p:sp>
        <p:nvSpPr>
          <p:cNvPr id="7" name="1 Título"/>
          <p:cNvSpPr txBox="1">
            <a:spLocks/>
          </p:cNvSpPr>
          <p:nvPr/>
        </p:nvSpPr>
        <p:spPr>
          <a:xfrm>
            <a:off x="1285853"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.ii.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heel(1)">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2)">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428728" y="2786058"/>
            <a:ext cx="7429552" cy="338554"/>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SCR contraparte para exposiciones tipo 2</a:t>
            </a:r>
            <a:endParaRPr lang="es-ES" sz="1400" dirty="0" smtClean="0">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84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84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894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9445" name="Object 5"/>
          <p:cNvGraphicFramePr>
            <a:graphicFrameLocks noChangeAspect="1"/>
          </p:cNvGraphicFramePr>
          <p:nvPr/>
        </p:nvGraphicFramePr>
        <p:xfrm>
          <a:off x="1411288" y="3276600"/>
          <a:ext cx="7540625" cy="584200"/>
        </p:xfrm>
        <a:graphic>
          <a:graphicData uri="http://schemas.openxmlformats.org/presentationml/2006/ole">
            <p:oleObj spid="_x0000_s189456" name="Ecuación" r:id="rId3" imgW="4394160" imgH="342720" progId="Equation.3">
              <p:embed/>
            </p:oleObj>
          </a:graphicData>
        </a:graphic>
      </p:graphicFrame>
      <p:sp>
        <p:nvSpPr>
          <p:cNvPr id="1894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9447" name="Object 7"/>
          <p:cNvGraphicFramePr>
            <a:graphicFrameLocks noChangeAspect="1"/>
          </p:cNvGraphicFramePr>
          <p:nvPr/>
        </p:nvGraphicFramePr>
        <p:xfrm>
          <a:off x="1433513" y="5143500"/>
          <a:ext cx="6919912" cy="552450"/>
        </p:xfrm>
        <a:graphic>
          <a:graphicData uri="http://schemas.openxmlformats.org/presentationml/2006/ole">
            <p:oleObj spid="_x0000_s189457" name="Ecuación" r:id="rId4" imgW="3822700" imgH="304800" progId="Equation.3">
              <p:embed/>
            </p:oleObj>
          </a:graphicData>
        </a:graphic>
      </p:graphicFrame>
      <p:sp>
        <p:nvSpPr>
          <p:cNvPr id="27" name="26 Rectángulo"/>
          <p:cNvSpPr/>
          <p:nvPr/>
        </p:nvSpPr>
        <p:spPr>
          <a:xfrm>
            <a:off x="1428728" y="4397225"/>
            <a:ext cx="7429552" cy="584775"/>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SCR contraparte  resultado de agregar el SCR para las exposiciones tipo 1 y el SCR  para exposiciones tipo 2</a:t>
            </a:r>
            <a:endParaRPr lang="es-ES" sz="1400" dirty="0" smtClean="0">
              <a:latin typeface="Arial Unicode MS" pitchFamily="34" charset="-128"/>
              <a:ea typeface="Arial Unicode MS" pitchFamily="34" charset="-128"/>
              <a:cs typeface="Arial Unicode MS" pitchFamily="34" charset="-128"/>
            </a:endParaRPr>
          </a:p>
        </p:txBody>
      </p:sp>
      <p:sp>
        <p:nvSpPr>
          <p:cNvPr id="28" name="Rectangle 3"/>
          <p:cNvSpPr>
            <a:spLocks noChangeArrowheads="1"/>
          </p:cNvSpPr>
          <p:nvPr/>
        </p:nvSpPr>
        <p:spPr bwMode="auto">
          <a:xfrm>
            <a:off x="4000496" y="6072206"/>
            <a:ext cx="3786214" cy="338554"/>
          </a:xfrm>
          <a:prstGeom prst="rect">
            <a:avLst/>
          </a:prstGeom>
          <a:solidFill>
            <a:schemeClr val="bg1"/>
          </a:solidFill>
          <a:ln w="9525">
            <a:solidFill>
              <a:schemeClr val="tx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spcBef>
                <a:spcPts val="600"/>
              </a:spcBef>
              <a:tabLst>
                <a:tab pos="539750" algn="l"/>
              </a:tabLst>
            </a:pPr>
            <a:r>
              <a:rPr lang="es-ES" sz="1600" i="1" dirty="0" smtClean="0">
                <a:latin typeface="Arial Unicode MS" pitchFamily="34" charset="-128"/>
                <a:ea typeface="Arial Unicode MS" pitchFamily="34" charset="-128"/>
                <a:cs typeface="Arial Unicode MS" pitchFamily="34" charset="-128"/>
              </a:rPr>
              <a:t>Se agregan con una correlación </a:t>
            </a:r>
            <a:r>
              <a:rPr lang="es-ES" sz="1600" b="1" i="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0.75</a:t>
            </a:r>
          </a:p>
        </p:txBody>
      </p:sp>
      <p:cxnSp>
        <p:nvCxnSpPr>
          <p:cNvPr id="29" name="28 Conector recto de flecha"/>
          <p:cNvCxnSpPr/>
          <p:nvPr/>
        </p:nvCxnSpPr>
        <p:spPr>
          <a:xfrm rot="5400000">
            <a:off x="4250529" y="5820585"/>
            <a:ext cx="35560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1428728" y="1375934"/>
            <a:ext cx="7429552" cy="338554"/>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SCR contraparte para exposiciones tipo 1</a:t>
            </a:r>
            <a:endParaRPr lang="es-ES" sz="1400" dirty="0" smtClean="0">
              <a:latin typeface="Arial Unicode MS" pitchFamily="34" charset="-128"/>
              <a:ea typeface="Arial Unicode MS" pitchFamily="34" charset="-128"/>
              <a:cs typeface="Arial Unicode MS" pitchFamily="34" charset="-128"/>
            </a:endParaRPr>
          </a:p>
        </p:txBody>
      </p:sp>
      <p:graphicFrame>
        <p:nvGraphicFramePr>
          <p:cNvPr id="32" name="Object 5"/>
          <p:cNvGraphicFramePr>
            <a:graphicFrameLocks noChangeAspect="1"/>
          </p:cNvGraphicFramePr>
          <p:nvPr/>
        </p:nvGraphicFramePr>
        <p:xfrm>
          <a:off x="1500166" y="1857364"/>
          <a:ext cx="7215238" cy="371476"/>
        </p:xfrm>
        <a:graphic>
          <a:graphicData uri="http://schemas.openxmlformats.org/presentationml/2006/ole">
            <p:oleObj spid="_x0000_s189458" name="Ecuación" r:id="rId5" imgW="4559300" imgH="241300" progId="Equation.3">
              <p:embed/>
            </p:oleObj>
          </a:graphicData>
        </a:graphic>
      </p:graphicFrame>
      <p:sp>
        <p:nvSpPr>
          <p:cNvPr id="16"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.iii.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89445"/>
                                        </p:tgtEl>
                                        <p:attrNameLst>
                                          <p:attrName>style.visibility</p:attrName>
                                        </p:attrNameLst>
                                      </p:cBhvr>
                                      <p:to>
                                        <p:strVal val="visible"/>
                                      </p:to>
                                    </p:set>
                                    <p:animEffect transition="in" filter="fade">
                                      <p:cBhvr>
                                        <p:cTn id="10" dur="2000"/>
                                        <p:tgtEl>
                                          <p:spTgt spid="1894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189447"/>
                                        </p:tgtEl>
                                        <p:attrNameLst>
                                          <p:attrName>style.visibility</p:attrName>
                                        </p:attrNameLst>
                                      </p:cBhvr>
                                      <p:to>
                                        <p:strVal val="visible"/>
                                      </p:to>
                                    </p:set>
                                    <p:animEffect transition="in" filter="dissolve">
                                      <p:cBhvr>
                                        <p:cTn id="18" dur="500"/>
                                        <p:tgtEl>
                                          <p:spTgt spid="189447"/>
                                        </p:tgtEl>
                                      </p:cBhvr>
                                    </p:animEffect>
                                  </p:childTnLst>
                                </p:cTn>
                              </p:par>
                              <p:par>
                                <p:cTn id="19" presetID="9"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428728" y="1161620"/>
            <a:ext cx="7429552" cy="338554"/>
          </a:xfrm>
          <a:prstGeom prst="rect">
            <a:avLst/>
          </a:prstGeom>
        </p:spPr>
        <p:txBody>
          <a:bodyPr wrap="square">
            <a:spAutoFit/>
          </a:bodyPr>
          <a:lstStyle/>
          <a:p>
            <a:pPr algn="just">
              <a:spcBef>
                <a:spcPts val="600"/>
              </a:spcBef>
            </a:pPr>
            <a:r>
              <a:rPr lang="es-ES" sz="1600" b="1" u="sng" dirty="0" smtClean="0">
                <a:solidFill>
                  <a:srgbClr val="C00000"/>
                </a:solidFill>
                <a:latin typeface="Arial Unicode MS" pitchFamily="34" charset="-128"/>
                <a:ea typeface="Arial Unicode MS" pitchFamily="34" charset="-128"/>
                <a:cs typeface="Arial Unicode MS" pitchFamily="34" charset="-128"/>
              </a:rPr>
              <a:t>SCR contraparte para exposiciones tipo 1</a:t>
            </a:r>
            <a:endParaRPr lang="es-ES" sz="1400" dirty="0" smtClean="0">
              <a:latin typeface="Arial Unicode MS" pitchFamily="34" charset="-128"/>
              <a:ea typeface="Arial Unicode MS" pitchFamily="34" charset="-128"/>
              <a:cs typeface="Arial Unicode MS" pitchFamily="34" charset="-128"/>
            </a:endParaRP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4322" name="Object 2"/>
          <p:cNvGraphicFramePr>
            <a:graphicFrameLocks noChangeAspect="1"/>
          </p:cNvGraphicFramePr>
          <p:nvPr/>
        </p:nvGraphicFramePr>
        <p:xfrm>
          <a:off x="1233488" y="2435230"/>
          <a:ext cx="7767637" cy="1636712"/>
        </p:xfrm>
        <a:graphic>
          <a:graphicData uri="http://schemas.openxmlformats.org/presentationml/2006/ole">
            <p:oleObj spid="_x0000_s184333" name="Ecuación" r:id="rId3" imgW="4318000" imgH="1079500" progId="Equation.3">
              <p:embed/>
            </p:oleObj>
          </a:graphicData>
        </a:graphic>
      </p:graphicFrame>
      <p:sp>
        <p:nvSpPr>
          <p:cNvPr id="9" name="8 Rectángulo"/>
          <p:cNvSpPr/>
          <p:nvPr/>
        </p:nvSpPr>
        <p:spPr>
          <a:xfrm>
            <a:off x="1285852" y="1714488"/>
            <a:ext cx="7143800" cy="461665"/>
          </a:xfrm>
          <a:prstGeom prst="rect">
            <a:avLst/>
          </a:prstGeom>
        </p:spPr>
        <p:txBody>
          <a:bodyPr wrap="square">
            <a:spAutoFit/>
          </a:bodyPr>
          <a:lstStyle/>
          <a:p>
            <a:r>
              <a:rPr lang="en-GB" sz="2400" b="1" i="1" u="sng" dirty="0" smtClean="0">
                <a:latin typeface="Arial Unicode MS" pitchFamily="34" charset="-128"/>
                <a:ea typeface="Arial Unicode MS" pitchFamily="34" charset="-128"/>
                <a:cs typeface="Arial Unicode MS" pitchFamily="34" charset="-128"/>
              </a:rPr>
              <a:t>V</a:t>
            </a:r>
            <a:r>
              <a:rPr lang="en-GB" u="sng" dirty="0" smtClean="0">
                <a:latin typeface="Arial Unicode MS" pitchFamily="34" charset="-128"/>
                <a:ea typeface="Arial Unicode MS" pitchFamily="34" charset="-128"/>
                <a:cs typeface="Arial Unicode MS" pitchFamily="34" charset="-128"/>
              </a:rPr>
              <a:t>  </a:t>
            </a:r>
            <a:r>
              <a:rPr lang="en-GB" sz="1600" u="sng" dirty="0" smtClean="0">
                <a:latin typeface="Arial Unicode MS" pitchFamily="34" charset="-128"/>
                <a:ea typeface="Arial Unicode MS" pitchFamily="34" charset="-128"/>
                <a:cs typeface="Arial Unicode MS" pitchFamily="34" charset="-128"/>
              </a:rPr>
              <a:t>= </a:t>
            </a:r>
            <a:r>
              <a:rPr lang="en-GB" sz="1600" u="sng" dirty="0" err="1" smtClean="0">
                <a:latin typeface="Arial Unicode MS" pitchFamily="34" charset="-128"/>
                <a:ea typeface="Arial Unicode MS" pitchFamily="34" charset="-128"/>
                <a:cs typeface="Arial Unicode MS" pitchFamily="34" charset="-128"/>
              </a:rPr>
              <a:t>varianza</a:t>
            </a:r>
            <a:r>
              <a:rPr lang="en-GB" sz="1600" u="sng" dirty="0" smtClean="0">
                <a:latin typeface="Arial Unicode MS" pitchFamily="34" charset="-128"/>
                <a:ea typeface="Arial Unicode MS" pitchFamily="34" charset="-128"/>
                <a:cs typeface="Arial Unicode MS" pitchFamily="34" charset="-128"/>
              </a:rPr>
              <a:t> de la </a:t>
            </a:r>
            <a:r>
              <a:rPr lang="en-GB" sz="1600" u="sng" dirty="0" err="1" smtClean="0">
                <a:latin typeface="Arial Unicode MS" pitchFamily="34" charset="-128"/>
                <a:ea typeface="Arial Unicode MS" pitchFamily="34" charset="-128"/>
                <a:cs typeface="Arial Unicode MS" pitchFamily="34" charset="-128"/>
              </a:rPr>
              <a:t>distribución</a:t>
            </a:r>
            <a:r>
              <a:rPr lang="en-GB" sz="1600" u="sng" dirty="0" smtClean="0">
                <a:latin typeface="Arial Unicode MS" pitchFamily="34" charset="-128"/>
                <a:ea typeface="Arial Unicode MS" pitchFamily="34" charset="-128"/>
                <a:cs typeface="Arial Unicode MS" pitchFamily="34" charset="-128"/>
              </a:rPr>
              <a:t> de </a:t>
            </a:r>
            <a:r>
              <a:rPr lang="en-GB" sz="1600" u="sng" dirty="0" err="1" smtClean="0">
                <a:latin typeface="Arial Unicode MS" pitchFamily="34" charset="-128"/>
                <a:ea typeface="Arial Unicode MS" pitchFamily="34" charset="-128"/>
                <a:cs typeface="Arial Unicode MS" pitchFamily="34" charset="-128"/>
              </a:rPr>
              <a:t>pérdidas</a:t>
            </a:r>
            <a:r>
              <a:rPr lang="en-GB" sz="1600" u="sng" dirty="0" smtClean="0">
                <a:latin typeface="Arial Unicode MS" pitchFamily="34" charset="-128"/>
                <a:ea typeface="Arial Unicode MS" pitchFamily="34" charset="-128"/>
                <a:cs typeface="Arial Unicode MS" pitchFamily="34" charset="-128"/>
              </a:rPr>
              <a:t> de </a:t>
            </a:r>
            <a:r>
              <a:rPr lang="en-GB" sz="1600" u="sng" dirty="0" err="1" smtClean="0">
                <a:latin typeface="Arial Unicode MS" pitchFamily="34" charset="-128"/>
                <a:ea typeface="Arial Unicode MS" pitchFamily="34" charset="-128"/>
                <a:cs typeface="Arial Unicode MS" pitchFamily="34" charset="-128"/>
              </a:rPr>
              <a:t>las</a:t>
            </a:r>
            <a:r>
              <a:rPr lang="en-GB" sz="1600" u="sng" dirty="0" smtClean="0">
                <a:latin typeface="Arial Unicode MS" pitchFamily="34" charset="-128"/>
                <a:ea typeface="Arial Unicode MS" pitchFamily="34" charset="-128"/>
                <a:cs typeface="Arial Unicode MS" pitchFamily="34" charset="-128"/>
              </a:rPr>
              <a:t> </a:t>
            </a:r>
            <a:r>
              <a:rPr lang="en-GB" sz="1600" u="sng" dirty="0" err="1" smtClean="0">
                <a:latin typeface="Arial Unicode MS" pitchFamily="34" charset="-128"/>
                <a:ea typeface="Arial Unicode MS" pitchFamily="34" charset="-128"/>
                <a:cs typeface="Arial Unicode MS" pitchFamily="34" charset="-128"/>
              </a:rPr>
              <a:t>exposiciones</a:t>
            </a:r>
            <a:r>
              <a:rPr lang="en-GB" sz="1600" u="sng" dirty="0" smtClean="0">
                <a:latin typeface="Arial Unicode MS" pitchFamily="34" charset="-128"/>
                <a:ea typeface="Arial Unicode MS" pitchFamily="34" charset="-128"/>
                <a:cs typeface="Arial Unicode MS" pitchFamily="34" charset="-128"/>
              </a:rPr>
              <a:t> </a:t>
            </a:r>
            <a:r>
              <a:rPr lang="en-GB" sz="1600" u="sng" dirty="0" err="1" smtClean="0">
                <a:latin typeface="Arial Unicode MS" pitchFamily="34" charset="-128"/>
                <a:ea typeface="Arial Unicode MS" pitchFamily="34" charset="-128"/>
                <a:cs typeface="Arial Unicode MS" pitchFamily="34" charset="-128"/>
              </a:rPr>
              <a:t>tipo</a:t>
            </a:r>
            <a:r>
              <a:rPr lang="en-GB" sz="1600" u="sng" dirty="0" smtClean="0">
                <a:latin typeface="Arial Unicode MS" pitchFamily="34" charset="-128"/>
                <a:ea typeface="Arial Unicode MS" pitchFamily="34" charset="-128"/>
                <a:cs typeface="Arial Unicode MS" pitchFamily="34" charset="-128"/>
              </a:rPr>
              <a:t> 1</a:t>
            </a:r>
          </a:p>
        </p:txBody>
      </p:sp>
      <p:sp>
        <p:nvSpPr>
          <p:cNvPr id="184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4324" name="Object 4"/>
          <p:cNvGraphicFramePr>
            <a:graphicFrameLocks noChangeAspect="1"/>
          </p:cNvGraphicFramePr>
          <p:nvPr/>
        </p:nvGraphicFramePr>
        <p:xfrm>
          <a:off x="1625600" y="4456113"/>
          <a:ext cx="5664200" cy="687387"/>
        </p:xfrm>
        <a:graphic>
          <a:graphicData uri="http://schemas.openxmlformats.org/presentationml/2006/ole">
            <p:oleObj spid="_x0000_s184334" name="Ecuación" r:id="rId4" imgW="3848100" imgH="469900" progId="Equation.3">
              <p:embed/>
            </p:oleObj>
          </a:graphicData>
        </a:graphic>
      </p:graphicFrame>
      <p:sp>
        <p:nvSpPr>
          <p:cNvPr id="184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4326" name="Object 6"/>
          <p:cNvGraphicFramePr>
            <a:graphicFrameLocks noChangeAspect="1"/>
          </p:cNvGraphicFramePr>
          <p:nvPr/>
        </p:nvGraphicFramePr>
        <p:xfrm>
          <a:off x="1714480" y="5429264"/>
          <a:ext cx="3571900" cy="672203"/>
        </p:xfrm>
        <a:graphic>
          <a:graphicData uri="http://schemas.openxmlformats.org/presentationml/2006/ole">
            <p:oleObj spid="_x0000_s184335" name="Ecuación" r:id="rId5" imgW="2578100" imgH="482600" progId="Equation.3">
              <p:embed/>
            </p:oleObj>
          </a:graphicData>
        </a:graphic>
      </p:graphicFrame>
      <p:sp>
        <p:nvSpPr>
          <p:cNvPr id="15" name="14 Rectángulo"/>
          <p:cNvSpPr/>
          <p:nvPr/>
        </p:nvSpPr>
        <p:spPr>
          <a:xfrm>
            <a:off x="357158" y="5048920"/>
            <a:ext cx="880369" cy="523220"/>
          </a:xfrm>
          <a:prstGeom prst="rect">
            <a:avLst/>
          </a:prstGeom>
        </p:spPr>
        <p:txBody>
          <a:bodyPr wrap="none">
            <a:spAutoFit/>
          </a:bodyPr>
          <a:lstStyle/>
          <a:p>
            <a:r>
              <a:rPr lang="en-GB" sz="2800" b="1" i="1" dirty="0" smtClean="0">
                <a:latin typeface="Arial Unicode MS" pitchFamily="34" charset="-128"/>
                <a:ea typeface="Arial Unicode MS" pitchFamily="34" charset="-128"/>
                <a:cs typeface="Arial Unicode MS" pitchFamily="34" charset="-128"/>
              </a:rPr>
              <a:t>V</a:t>
            </a:r>
            <a:r>
              <a:rPr lang="en-GB" dirty="0" smtClean="0">
                <a:latin typeface="Arial Unicode MS" pitchFamily="34" charset="-128"/>
                <a:ea typeface="Arial Unicode MS" pitchFamily="34" charset="-128"/>
                <a:cs typeface="Arial Unicode MS" pitchFamily="34" charset="-128"/>
              </a:rPr>
              <a:t>     =</a:t>
            </a:r>
            <a:endParaRPr lang="en-GB" dirty="0">
              <a:latin typeface="Arial Unicode MS" pitchFamily="34" charset="-128"/>
              <a:ea typeface="Arial Unicode MS" pitchFamily="34" charset="-128"/>
              <a:cs typeface="Arial Unicode MS" pitchFamily="34" charset="-128"/>
            </a:endParaRPr>
          </a:p>
        </p:txBody>
      </p:sp>
      <p:sp>
        <p:nvSpPr>
          <p:cNvPr id="16" name="2 Subtítulo"/>
          <p:cNvSpPr txBox="1">
            <a:spLocks/>
          </p:cNvSpPr>
          <p:nvPr/>
        </p:nvSpPr>
        <p:spPr>
          <a:xfrm>
            <a:off x="1795446" y="5072078"/>
            <a:ext cx="347662" cy="571500"/>
          </a:xfrm>
          <a:prstGeom prst="rect">
            <a:avLst/>
          </a:prstGeom>
        </p:spPr>
        <p:txBody>
          <a:bodyPr tIns="0" anchor="ctr"/>
          <a:lstStyle/>
          <a:p>
            <a:pPr algn="ctr" fontAlgn="auto">
              <a:spcBef>
                <a:spcPts val="600"/>
              </a:spcBef>
              <a:spcAft>
                <a:spcPts val="0"/>
              </a:spcAft>
              <a:buClr>
                <a:schemeClr val="accent1"/>
              </a:buClr>
              <a:buSzPct val="80000"/>
              <a:buFont typeface="Wingdings 2"/>
              <a:buNone/>
              <a:tabLst>
                <a:tab pos="533400" algn="l"/>
              </a:tabLst>
              <a:defRPr/>
            </a:pPr>
            <a:r>
              <a:rPr lang="es-ES" sz="2400" dirty="0">
                <a:solidFill>
                  <a:schemeClr val="tx2">
                    <a:shade val="30000"/>
                    <a:satMod val="150000"/>
                  </a:schemeClr>
                </a:solidFill>
                <a:latin typeface="Arial Unicode MS" pitchFamily="34" charset="-128"/>
                <a:ea typeface="Arial Unicode MS" pitchFamily="34" charset="-128"/>
                <a:cs typeface="Arial Unicode MS" pitchFamily="34" charset="-128"/>
              </a:rPr>
              <a:t>+</a:t>
            </a:r>
          </a:p>
        </p:txBody>
      </p:sp>
      <p:sp>
        <p:nvSpPr>
          <p:cNvPr id="17" name="16 Abrir llave"/>
          <p:cNvSpPr/>
          <p:nvPr/>
        </p:nvSpPr>
        <p:spPr>
          <a:xfrm>
            <a:off x="1285852" y="4786322"/>
            <a:ext cx="214314" cy="10001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17 Rectángulo"/>
          <p:cNvSpPr/>
          <p:nvPr/>
        </p:nvSpPr>
        <p:spPr>
          <a:xfrm>
            <a:off x="7286676" y="4357694"/>
            <a:ext cx="1714480" cy="954107"/>
          </a:xfrm>
          <a:prstGeom prst="rect">
            <a:avLst/>
          </a:prstGeom>
          <a:ln>
            <a:solidFill>
              <a:schemeClr val="tx1"/>
            </a:solidFill>
            <a:prstDash val="dash"/>
          </a:ln>
        </p:spPr>
        <p:txBody>
          <a:bodyPr wrap="square">
            <a:spAutoFit/>
          </a:bodyPr>
          <a:lstStyle/>
          <a:p>
            <a:pPr algn="ctr"/>
            <a:r>
              <a:rPr lang="es-ES" sz="1400" i="1" dirty="0" smtClean="0">
                <a:latin typeface="Arial Unicode MS" pitchFamily="34" charset="-128"/>
                <a:ea typeface="Arial Unicode MS" pitchFamily="34" charset="-128"/>
                <a:cs typeface="Arial Unicode MS" pitchFamily="34" charset="-128"/>
              </a:rPr>
              <a:t>Cálculo por parejas de exposiciones conforme a su  nivel de PD</a:t>
            </a:r>
          </a:p>
        </p:txBody>
      </p:sp>
      <p:sp>
        <p:nvSpPr>
          <p:cNvPr id="19" name="18 Rectángulo"/>
          <p:cNvSpPr/>
          <p:nvPr/>
        </p:nvSpPr>
        <p:spPr>
          <a:xfrm>
            <a:off x="5715008" y="5572140"/>
            <a:ext cx="2928958" cy="307777"/>
          </a:xfrm>
          <a:prstGeom prst="rect">
            <a:avLst/>
          </a:prstGeom>
          <a:ln>
            <a:solidFill>
              <a:schemeClr val="tx1"/>
            </a:solidFill>
            <a:prstDash val="dash"/>
          </a:ln>
        </p:spPr>
        <p:txBody>
          <a:bodyPr wrap="square">
            <a:spAutoFit/>
          </a:bodyPr>
          <a:lstStyle/>
          <a:p>
            <a:pPr algn="ctr"/>
            <a:r>
              <a:rPr lang="es-ES" sz="1400" i="1" dirty="0" smtClean="0">
                <a:latin typeface="Arial Unicode MS" pitchFamily="34" charset="-128"/>
                <a:ea typeface="Arial Unicode MS" pitchFamily="34" charset="-128"/>
                <a:cs typeface="Arial Unicode MS" pitchFamily="34" charset="-128"/>
              </a:rPr>
              <a:t>Cálculo para cada  nivel de PD</a:t>
            </a:r>
          </a:p>
        </p:txBody>
      </p:sp>
      <p:sp>
        <p:nvSpPr>
          <p:cNvPr id="20" name="19 Rectángulo"/>
          <p:cNvSpPr/>
          <p:nvPr/>
        </p:nvSpPr>
        <p:spPr>
          <a:xfrm>
            <a:off x="1186964" y="6143644"/>
            <a:ext cx="7242688" cy="523220"/>
          </a:xfrm>
          <a:prstGeom prst="rect">
            <a:avLst/>
          </a:prstGeom>
          <a:ln>
            <a:solidFill>
              <a:schemeClr val="tx1"/>
            </a:solidFill>
            <a:prstDash val="dash"/>
          </a:ln>
        </p:spPr>
        <p:txBody>
          <a:bodyPr wrap="square">
            <a:spAutoFit/>
          </a:bodyPr>
          <a:lstStyle/>
          <a:p>
            <a:r>
              <a:rPr lang="en-GB" sz="2800" b="1" i="1" dirty="0" smtClean="0">
                <a:latin typeface="Arial Unicode MS" pitchFamily="34" charset="-128"/>
                <a:ea typeface="Arial Unicode MS" pitchFamily="34" charset="-128"/>
                <a:cs typeface="Arial Unicode MS" pitchFamily="34" charset="-128"/>
              </a:rPr>
              <a:t>f</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probabilidad</a:t>
            </a:r>
            <a:r>
              <a:rPr lang="en-GB" sz="1600" i="1" dirty="0" smtClean="0">
                <a:latin typeface="Arial Unicode MS" pitchFamily="34" charset="-128"/>
                <a:ea typeface="Arial Unicode MS" pitchFamily="34" charset="-128"/>
                <a:cs typeface="Arial Unicode MS" pitchFamily="34" charset="-128"/>
              </a:rPr>
              <a:t> de default PD  ,  </a:t>
            </a:r>
            <a:r>
              <a:rPr lang="en-GB" sz="1600" i="1" dirty="0" err="1" smtClean="0">
                <a:latin typeface="Arial Unicode MS" pitchFamily="34" charset="-128"/>
                <a:ea typeface="Arial Unicode MS" pitchFamily="34" charset="-128"/>
                <a:cs typeface="Arial Unicode MS" pitchFamily="34" charset="-128"/>
              </a:rPr>
              <a:t>pérdidas</a:t>
            </a:r>
            <a:r>
              <a:rPr lang="en-GB" sz="1600" i="1" dirty="0" smtClean="0">
                <a:latin typeface="Arial Unicode MS" pitchFamily="34" charset="-128"/>
                <a:ea typeface="Arial Unicode MS" pitchFamily="34" charset="-128"/>
                <a:cs typeface="Arial Unicode MS" pitchFamily="34" charset="-128"/>
              </a:rPr>
              <a:t> </a:t>
            </a:r>
            <a:r>
              <a:rPr lang="en-GB" sz="1600" i="1" dirty="0" err="1" smtClean="0">
                <a:latin typeface="Arial Unicode MS" pitchFamily="34" charset="-128"/>
                <a:ea typeface="Arial Unicode MS" pitchFamily="34" charset="-128"/>
                <a:cs typeface="Arial Unicode MS" pitchFamily="34" charset="-128"/>
              </a:rPr>
              <a:t>esperada</a:t>
            </a:r>
            <a:r>
              <a:rPr lang="en-GB" sz="1600" i="1" dirty="0" smtClean="0">
                <a:latin typeface="Arial Unicode MS" pitchFamily="34" charset="-128"/>
                <a:ea typeface="Arial Unicode MS" pitchFamily="34" charset="-128"/>
                <a:cs typeface="Arial Unicode MS" pitchFamily="34" charset="-128"/>
              </a:rPr>
              <a:t> en </a:t>
            </a:r>
            <a:r>
              <a:rPr lang="en-GB" sz="1600" i="1" dirty="0" err="1" smtClean="0">
                <a:latin typeface="Arial Unicode MS" pitchFamily="34" charset="-128"/>
                <a:ea typeface="Arial Unicode MS" pitchFamily="34" charset="-128"/>
                <a:cs typeface="Arial Unicode MS" pitchFamily="34" charset="-128"/>
              </a:rPr>
              <a:t>caso</a:t>
            </a:r>
            <a:r>
              <a:rPr lang="en-GB" sz="1600" i="1" dirty="0" smtClean="0">
                <a:latin typeface="Arial Unicode MS" pitchFamily="34" charset="-128"/>
                <a:ea typeface="Arial Unicode MS" pitchFamily="34" charset="-128"/>
                <a:cs typeface="Arial Unicode MS" pitchFamily="34" charset="-128"/>
              </a:rPr>
              <a:t> de </a:t>
            </a:r>
            <a:r>
              <a:rPr lang="en-GB" sz="1600" i="1" dirty="0" err="1" smtClean="0">
                <a:latin typeface="Arial Unicode MS" pitchFamily="34" charset="-128"/>
                <a:ea typeface="Arial Unicode MS" pitchFamily="34" charset="-128"/>
                <a:cs typeface="Arial Unicode MS" pitchFamily="34" charset="-128"/>
              </a:rPr>
              <a:t>fallido</a:t>
            </a:r>
            <a:r>
              <a:rPr lang="en-GB" sz="1600" i="1" dirty="0" smtClean="0">
                <a:latin typeface="Arial Unicode MS" pitchFamily="34" charset="-128"/>
                <a:ea typeface="Arial Unicode MS" pitchFamily="34" charset="-128"/>
                <a:cs typeface="Arial Unicode MS" pitchFamily="34" charset="-128"/>
              </a:rPr>
              <a:t>  LGD  )</a:t>
            </a:r>
            <a:r>
              <a:rPr lang="en-GB" sz="1600" dirty="0" smtClean="0">
                <a:latin typeface="Arial Unicode MS" pitchFamily="34" charset="-128"/>
                <a:ea typeface="Arial Unicode MS" pitchFamily="34" charset="-128"/>
                <a:cs typeface="Arial Unicode MS" pitchFamily="34" charset="-128"/>
              </a:rPr>
              <a:t> </a:t>
            </a:r>
            <a:endParaRPr lang="en-GB" dirty="0">
              <a:latin typeface="Arial Unicode MS" pitchFamily="34" charset="-128"/>
              <a:ea typeface="Arial Unicode MS" pitchFamily="34" charset="-128"/>
              <a:cs typeface="Arial Unicode MS" pitchFamily="34" charset="-128"/>
            </a:endParaRPr>
          </a:p>
        </p:txBody>
      </p:sp>
      <p:cxnSp>
        <p:nvCxnSpPr>
          <p:cNvPr id="21" name="20 Conector recto de flecha"/>
          <p:cNvCxnSpPr/>
          <p:nvPr/>
        </p:nvCxnSpPr>
        <p:spPr>
          <a:xfrm rot="16200000" flipH="1">
            <a:off x="572266" y="5572934"/>
            <a:ext cx="571504" cy="42704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169215" y="2863835"/>
            <a:ext cx="688009" cy="584775"/>
          </a:xfrm>
          <a:prstGeom prst="rect">
            <a:avLst/>
          </a:prstGeom>
        </p:spPr>
        <p:txBody>
          <a:bodyPr wrap="none">
            <a:spAutoFit/>
          </a:bodyPr>
          <a:lstStyle/>
          <a:p>
            <a:pPr algn="ctr"/>
            <a:r>
              <a:rPr lang="en-GB" sz="1600" b="1" dirty="0" smtClean="0">
                <a:solidFill>
                  <a:srgbClr val="C00000"/>
                </a:solidFill>
                <a:latin typeface="Arial Unicode MS" pitchFamily="34" charset="-128"/>
                <a:ea typeface="Arial Unicode MS" pitchFamily="34" charset="-128"/>
                <a:cs typeface="Arial Unicode MS" pitchFamily="34" charset="-128"/>
              </a:rPr>
              <a:t>SCR</a:t>
            </a:r>
          </a:p>
          <a:p>
            <a:pPr algn="ctr"/>
            <a:r>
              <a:rPr lang="en-GB" sz="1600" b="1" dirty="0" err="1" smtClean="0">
                <a:solidFill>
                  <a:srgbClr val="C00000"/>
                </a:solidFill>
                <a:latin typeface="Arial Unicode MS" pitchFamily="34" charset="-128"/>
                <a:ea typeface="Arial Unicode MS" pitchFamily="34" charset="-128"/>
                <a:cs typeface="Arial Unicode MS" pitchFamily="34" charset="-128"/>
              </a:rPr>
              <a:t>tipo</a:t>
            </a:r>
            <a:r>
              <a:rPr lang="en-GB" sz="1600" b="1" dirty="0" smtClean="0">
                <a:solidFill>
                  <a:srgbClr val="C00000"/>
                </a:solidFill>
                <a:latin typeface="Arial Unicode MS" pitchFamily="34" charset="-128"/>
                <a:ea typeface="Arial Unicode MS" pitchFamily="34" charset="-128"/>
                <a:cs typeface="Arial Unicode MS" pitchFamily="34" charset="-128"/>
              </a:rPr>
              <a:t> 1</a:t>
            </a:r>
            <a:endParaRPr lang="en-GB" sz="1600" dirty="0">
              <a:solidFill>
                <a:srgbClr val="C00000"/>
              </a:solidFill>
              <a:latin typeface="Arial Unicode MS" pitchFamily="34" charset="-128"/>
              <a:ea typeface="Arial Unicode MS" pitchFamily="34" charset="-128"/>
              <a:cs typeface="Arial Unicode MS" pitchFamily="34" charset="-128"/>
            </a:endParaRPr>
          </a:p>
        </p:txBody>
      </p:sp>
      <p:sp>
        <p:nvSpPr>
          <p:cNvPr id="25" name="24 Abrir llave"/>
          <p:cNvSpPr/>
          <p:nvPr/>
        </p:nvSpPr>
        <p:spPr>
          <a:xfrm>
            <a:off x="1000100" y="2578083"/>
            <a:ext cx="214314" cy="114300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.iv.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84322"/>
                                        </p:tgtEl>
                                        <p:attrNameLst>
                                          <p:attrName>style.visibility</p:attrName>
                                        </p:attrNameLst>
                                      </p:cBhvr>
                                      <p:to>
                                        <p:strVal val="visible"/>
                                      </p:to>
                                    </p:set>
                                    <p:animEffect transition="in" filter="wipe(left)">
                                      <p:cBhvr>
                                        <p:cTn id="21" dur="2000"/>
                                        <p:tgtEl>
                                          <p:spTgt spid="1843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184324"/>
                                        </p:tgtEl>
                                        <p:attrNameLst>
                                          <p:attrName>style.visibility</p:attrName>
                                        </p:attrNameLst>
                                      </p:cBhvr>
                                      <p:to>
                                        <p:strVal val="visible"/>
                                      </p:to>
                                    </p:set>
                                    <p:animEffect transition="in" filter="dissolve">
                                      <p:cBhvr>
                                        <p:cTn id="43" dur="1000"/>
                                        <p:tgtEl>
                                          <p:spTgt spid="18432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par>
                          <p:cTn id="52" fill="hold">
                            <p:stCondLst>
                              <p:cond delay="500"/>
                            </p:stCondLst>
                            <p:childTnLst>
                              <p:par>
                                <p:cTn id="53" presetID="9" presetClass="entr" presetSubtype="0" fill="hold" nodeType="afterEffect">
                                  <p:stCondLst>
                                    <p:cond delay="0"/>
                                  </p:stCondLst>
                                  <p:childTnLst>
                                    <p:set>
                                      <p:cBhvr>
                                        <p:cTn id="54" dur="1" fill="hold">
                                          <p:stCondLst>
                                            <p:cond delay="0"/>
                                          </p:stCondLst>
                                        </p:cTn>
                                        <p:tgtEl>
                                          <p:spTgt spid="184326"/>
                                        </p:tgtEl>
                                        <p:attrNameLst>
                                          <p:attrName>style.visibility</p:attrName>
                                        </p:attrNameLst>
                                      </p:cBhvr>
                                      <p:to>
                                        <p:strVal val="visible"/>
                                      </p:to>
                                    </p:set>
                                    <p:animEffect transition="in" filter="dissolve">
                                      <p:cBhvr>
                                        <p:cTn id="55" dur="1000"/>
                                        <p:tgtEl>
                                          <p:spTgt spid="18432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P spid="18" grpId="0" animBg="1"/>
      <p:bldP spid="19" grpId="0" animBg="1"/>
      <p:bldP spid="20" grpId="0" animBg="1"/>
      <p:bldP spid="24" grpId="0"/>
      <p:bldP spid="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a:srcRect t="22146" r="26575" b="9843"/>
          <a:stretch>
            <a:fillRect/>
          </a:stretch>
        </p:blipFill>
        <p:spPr bwMode="auto">
          <a:xfrm>
            <a:off x="120594" y="1500174"/>
            <a:ext cx="8952000" cy="4975207"/>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6 CuadroTexto"/>
          <p:cNvSpPr txBox="1"/>
          <p:nvPr/>
        </p:nvSpPr>
        <p:spPr>
          <a:xfrm>
            <a:off x="857224" y="1447372"/>
            <a:ext cx="4214842" cy="338554"/>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Pérdidas esperada si fallido (LGD)</a:t>
            </a:r>
          </a:p>
        </p:txBody>
      </p:sp>
      <p:sp>
        <p:nvSpPr>
          <p:cNvPr id="8" name="7 CuadroTexto"/>
          <p:cNvSpPr txBox="1"/>
          <p:nvPr/>
        </p:nvSpPr>
        <p:spPr>
          <a:xfrm>
            <a:off x="5786446" y="1500174"/>
            <a:ext cx="2928958"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Probabilidad de fallido (PD)</a:t>
            </a:r>
          </a:p>
        </p:txBody>
      </p:sp>
      <p:cxnSp>
        <p:nvCxnSpPr>
          <p:cNvPr id="9" name="8 Conector recto de flecha"/>
          <p:cNvCxnSpPr/>
          <p:nvPr/>
        </p:nvCxnSpPr>
        <p:spPr>
          <a:xfrm rot="5400000">
            <a:off x="2464976" y="1977395"/>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000100" y="3498850"/>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778420" y="4292097"/>
            <a:ext cx="355862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857224" y="2156387"/>
            <a:ext cx="4214842" cy="738664"/>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LGD = función de</a:t>
            </a:r>
          </a:p>
          <a:p>
            <a:pPr algn="ctr"/>
            <a:r>
              <a:rPr lang="es-ES" sz="1400" dirty="0" smtClean="0">
                <a:latin typeface="Arial Unicode MS" pitchFamily="34" charset="-128"/>
                <a:ea typeface="Arial Unicode MS" pitchFamily="34" charset="-128"/>
                <a:cs typeface="Arial Unicode MS" pitchFamily="34" charset="-128"/>
              </a:rPr>
              <a:t>valor mercado balance SII;</a:t>
            </a:r>
          </a:p>
          <a:p>
            <a:pPr algn="ctr"/>
            <a:r>
              <a:rPr lang="es-ES" sz="1400" dirty="0" smtClean="0">
                <a:latin typeface="Arial Unicode MS" pitchFamily="34" charset="-128"/>
                <a:ea typeface="Arial Unicode MS" pitchFamily="34" charset="-128"/>
                <a:cs typeface="Arial Unicode MS" pitchFamily="34" charset="-128"/>
              </a:rPr>
              <a:t>efecto mitigante (RM) ; ajuste por garantía (RAVC)</a:t>
            </a:r>
            <a:endParaRPr lang="es-ES" sz="1400" dirty="0">
              <a:latin typeface="Arial Unicode MS" pitchFamily="34" charset="-128"/>
              <a:ea typeface="Arial Unicode MS" pitchFamily="34" charset="-128"/>
              <a:cs typeface="Arial Unicode MS" pitchFamily="34" charset="-128"/>
            </a:endParaRPr>
          </a:p>
        </p:txBody>
      </p:sp>
      <p:sp>
        <p:nvSpPr>
          <p:cNvPr id="17" name="16 Rectángulo"/>
          <p:cNvSpPr/>
          <p:nvPr/>
        </p:nvSpPr>
        <p:spPr>
          <a:xfrm>
            <a:off x="6429388" y="4333410"/>
            <a:ext cx="1714512" cy="738664"/>
          </a:xfrm>
          <a:prstGeom prst="rect">
            <a:avLst/>
          </a:prstGeom>
          <a:solidFill>
            <a:schemeClr val="bg1"/>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Simplificación </a:t>
            </a:r>
          </a:p>
          <a:p>
            <a:pPr algn="ctr"/>
            <a:r>
              <a:rPr lang="es-ES" sz="1400" dirty="0" smtClean="0">
                <a:latin typeface="Arial Unicode MS" pitchFamily="34" charset="-128"/>
                <a:ea typeface="Arial Unicode MS" pitchFamily="34" charset="-128"/>
                <a:cs typeface="Arial Unicode MS" pitchFamily="34" charset="-128"/>
              </a:rPr>
              <a:t>Agrupación de exposiciones</a:t>
            </a:r>
            <a:endParaRPr lang="es-ES" sz="1400" dirty="0">
              <a:latin typeface="Arial Unicode MS" pitchFamily="34" charset="-128"/>
              <a:ea typeface="Arial Unicode MS" pitchFamily="34" charset="-128"/>
              <a:cs typeface="Arial Unicode MS" pitchFamily="34" charset="-128"/>
            </a:endParaRPr>
          </a:p>
        </p:txBody>
      </p:sp>
      <p:sp>
        <p:nvSpPr>
          <p:cNvPr id="22" name="21 Rectángulo"/>
          <p:cNvSpPr/>
          <p:nvPr/>
        </p:nvSpPr>
        <p:spPr>
          <a:xfrm>
            <a:off x="5786446" y="2143116"/>
            <a:ext cx="2928958" cy="1831271"/>
          </a:xfrm>
          <a:prstGeom prst="rect">
            <a:avLst/>
          </a:prstGeom>
          <a:solidFill>
            <a:schemeClr val="accent5">
              <a:lumMod val="20000"/>
              <a:lumOff val="80000"/>
            </a:schemeClr>
          </a:solidFill>
          <a:ln>
            <a:solidFill>
              <a:schemeClr val="tx1"/>
            </a:solidFill>
            <a:prstDash val="solid"/>
          </a:ln>
        </p:spPr>
        <p:txBody>
          <a:bodyPr wrap="square">
            <a:spAutoFit/>
          </a:bodyPr>
          <a:lstStyle/>
          <a:p>
            <a:pPr marL="342900" indent="-342900">
              <a:spcBef>
                <a:spcPts val="600"/>
              </a:spcBef>
              <a:buAutoNum type="arabicParenBoth"/>
            </a:pPr>
            <a:r>
              <a:rPr lang="es-ES" sz="1400" dirty="0" smtClean="0">
                <a:latin typeface="Arial Unicode MS" pitchFamily="34" charset="-128"/>
                <a:ea typeface="Arial Unicode MS" pitchFamily="34" charset="-128"/>
                <a:cs typeface="Arial Unicode MS" pitchFamily="34" charset="-128"/>
              </a:rPr>
              <a:t>Exposiciones con calificación crediticia ECAI</a:t>
            </a: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(2),(3),(4) y (5) Aseguradoras sin calificación crediticia ECAI</a:t>
            </a: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(6) Entidades de crédito UE sin calificación crediticia ECAI</a:t>
            </a: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(7) Otras exposiciones</a:t>
            </a:r>
            <a:endParaRPr lang="es-ES" sz="1400" dirty="0">
              <a:latin typeface="Arial Unicode MS" pitchFamily="34" charset="-128"/>
              <a:ea typeface="Arial Unicode MS" pitchFamily="34" charset="-128"/>
              <a:cs typeface="Arial Unicode MS" pitchFamily="34" charset="-128"/>
            </a:endParaRPr>
          </a:p>
        </p:txBody>
      </p:sp>
      <p:cxnSp>
        <p:nvCxnSpPr>
          <p:cNvPr id="23" name="22 Conector recto de flecha"/>
          <p:cNvCxnSpPr/>
          <p:nvPr/>
        </p:nvCxnSpPr>
        <p:spPr>
          <a:xfrm>
            <a:off x="1000100" y="6070618"/>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000100" y="5284800"/>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1214414" y="3286124"/>
            <a:ext cx="2071702" cy="1384995"/>
          </a:xfrm>
          <a:prstGeom prst="rect">
            <a:avLst/>
          </a:prstGeom>
          <a:solidFill>
            <a:srgbClr val="FFFFCC"/>
          </a:solidFill>
          <a:ln>
            <a:solidFill>
              <a:schemeClr val="tx1"/>
            </a:solidFill>
            <a:prstDash val="solid"/>
          </a:ln>
        </p:spPr>
        <p:txBody>
          <a:bodyPr wrap="square">
            <a:spAutoFit/>
          </a:bodyPr>
          <a:lstStyle/>
          <a:p>
            <a:r>
              <a:rPr lang="es-ES" sz="1400" dirty="0" smtClean="0">
                <a:latin typeface="Arial Unicode MS" pitchFamily="34" charset="-128"/>
                <a:ea typeface="Arial Unicode MS" pitchFamily="34" charset="-128"/>
                <a:cs typeface="Arial Unicode MS" pitchFamily="34" charset="-128"/>
              </a:rPr>
              <a:t>LGD </a:t>
            </a:r>
            <a:r>
              <a:rPr lang="es-ES" sz="1400" dirty="0" smtClean="0">
                <a:latin typeface="Arial Unicode MS" pitchFamily="34" charset="-128"/>
                <a:ea typeface="Arial Unicode MS" pitchFamily="34" charset="-128"/>
                <a:cs typeface="Arial Unicode MS" pitchFamily="34" charset="-128"/>
                <a:sym typeface="Wingdings" pitchFamily="2" charset="2"/>
              </a:rPr>
              <a:t></a:t>
            </a:r>
          </a:p>
          <a:p>
            <a:pPr marL="177800"/>
            <a:r>
              <a:rPr lang="es-ES" sz="1400" dirty="0" smtClean="0">
                <a:latin typeface="Arial Unicode MS" pitchFamily="34" charset="-128"/>
                <a:ea typeface="Arial Unicode MS" pitchFamily="34" charset="-128"/>
                <a:cs typeface="Arial Unicode MS" pitchFamily="34" charset="-128"/>
                <a:sym typeface="Wingdings" pitchFamily="2" charset="2"/>
              </a:rPr>
              <a:t>(2) Reaseguro</a:t>
            </a:r>
          </a:p>
          <a:p>
            <a:pPr marL="177800"/>
            <a:r>
              <a:rPr lang="es-ES" sz="1400" dirty="0" smtClean="0">
                <a:latin typeface="Arial Unicode MS" pitchFamily="34" charset="-128"/>
                <a:ea typeface="Arial Unicode MS" pitchFamily="34" charset="-128"/>
                <a:cs typeface="Arial Unicode MS" pitchFamily="34" charset="-128"/>
                <a:sym typeface="Wingdings" pitchFamily="2" charset="2"/>
              </a:rPr>
              <a:t>(3) Derivados</a:t>
            </a:r>
          </a:p>
          <a:p>
            <a:pPr marL="177800"/>
            <a:r>
              <a:rPr lang="es-ES" sz="1400" dirty="0" smtClean="0">
                <a:latin typeface="Arial Unicode MS" pitchFamily="34" charset="-128"/>
                <a:ea typeface="Arial Unicode MS" pitchFamily="34" charset="-128"/>
                <a:cs typeface="Arial Unicode MS" pitchFamily="34" charset="-128"/>
                <a:sym typeface="Wingdings" pitchFamily="2" charset="2"/>
              </a:rPr>
              <a:t>(4) Hipotecas</a:t>
            </a:r>
          </a:p>
          <a:p>
            <a:pPr marL="177800"/>
            <a:r>
              <a:rPr lang="es-ES" sz="1400" dirty="0" smtClean="0">
                <a:latin typeface="Arial Unicode MS" pitchFamily="34" charset="-128"/>
                <a:ea typeface="Arial Unicode MS" pitchFamily="34" charset="-128"/>
                <a:cs typeface="Arial Unicode MS" pitchFamily="34" charset="-128"/>
                <a:sym typeface="Wingdings" pitchFamily="2" charset="2"/>
              </a:rPr>
              <a:t>(5) FF.PP.no </a:t>
            </a:r>
            <a:r>
              <a:rPr lang="es-ES" sz="1400" dirty="0" err="1" smtClean="0">
                <a:latin typeface="Arial Unicode MS" pitchFamily="34" charset="-128"/>
                <a:ea typeface="Arial Unicode MS" pitchFamily="34" charset="-128"/>
                <a:cs typeface="Arial Unicode MS" pitchFamily="34" charset="-128"/>
                <a:sym typeface="Wingdings" pitchFamily="2" charset="2"/>
              </a:rPr>
              <a:t>desemb</a:t>
            </a:r>
            <a:endParaRPr lang="es-ES" sz="1400" dirty="0" smtClean="0">
              <a:latin typeface="Arial Unicode MS" pitchFamily="34" charset="-128"/>
              <a:ea typeface="Arial Unicode MS" pitchFamily="34" charset="-128"/>
              <a:cs typeface="Arial Unicode MS" pitchFamily="34" charset="-128"/>
              <a:sym typeface="Wingdings" pitchFamily="2" charset="2"/>
            </a:endParaRPr>
          </a:p>
          <a:p>
            <a:pPr marL="177800"/>
            <a:r>
              <a:rPr lang="es-ES" sz="1400" dirty="0" smtClean="0">
                <a:latin typeface="Arial Unicode MS" pitchFamily="34" charset="-128"/>
                <a:ea typeface="Arial Unicode MS" pitchFamily="34" charset="-128"/>
                <a:cs typeface="Arial Unicode MS" pitchFamily="34" charset="-128"/>
                <a:sym typeface="Wingdings" pitchFamily="2" charset="2"/>
              </a:rPr>
              <a:t>(6) Otros </a:t>
            </a:r>
            <a:endParaRPr lang="es-ES" sz="1400" dirty="0">
              <a:latin typeface="Arial Unicode MS" pitchFamily="34" charset="-128"/>
              <a:ea typeface="Arial Unicode MS" pitchFamily="34" charset="-128"/>
              <a:cs typeface="Arial Unicode MS" pitchFamily="34" charset="-128"/>
            </a:endParaRPr>
          </a:p>
        </p:txBody>
      </p:sp>
      <p:sp>
        <p:nvSpPr>
          <p:cNvPr id="37" name="36 Rectángulo"/>
          <p:cNvSpPr/>
          <p:nvPr/>
        </p:nvSpPr>
        <p:spPr>
          <a:xfrm>
            <a:off x="1214414" y="5121487"/>
            <a:ext cx="2071702" cy="307777"/>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Mitigantes RM </a:t>
            </a:r>
            <a:r>
              <a:rPr lang="es-ES" sz="1400" dirty="0" smtClean="0">
                <a:latin typeface="Arial Unicode MS" pitchFamily="34" charset="-128"/>
                <a:ea typeface="Arial Unicode MS" pitchFamily="34" charset="-128"/>
                <a:cs typeface="Arial Unicode MS" pitchFamily="34" charset="-128"/>
                <a:sym typeface="Wingdings" pitchFamily="2" charset="2"/>
              </a:rPr>
              <a:t></a:t>
            </a:r>
            <a:endParaRPr lang="es-ES" sz="1400" dirty="0">
              <a:latin typeface="Arial Unicode MS" pitchFamily="34" charset="-128"/>
              <a:ea typeface="Arial Unicode MS" pitchFamily="34" charset="-128"/>
              <a:cs typeface="Arial Unicode MS" pitchFamily="34" charset="-128"/>
            </a:endParaRPr>
          </a:p>
        </p:txBody>
      </p:sp>
      <p:sp>
        <p:nvSpPr>
          <p:cNvPr id="38" name="37 Rectángulo"/>
          <p:cNvSpPr/>
          <p:nvPr/>
        </p:nvSpPr>
        <p:spPr>
          <a:xfrm>
            <a:off x="1214414" y="5907305"/>
            <a:ext cx="2000264" cy="307777"/>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RAVC </a:t>
            </a:r>
            <a:r>
              <a:rPr lang="es-ES" sz="1400" dirty="0" smtClean="0">
                <a:latin typeface="Arial Unicode MS" pitchFamily="34" charset="-128"/>
                <a:ea typeface="Arial Unicode MS" pitchFamily="34" charset="-128"/>
                <a:cs typeface="Arial Unicode MS" pitchFamily="34" charset="-128"/>
                <a:sym typeface="Wingdings" pitchFamily="2" charset="2"/>
              </a:rPr>
              <a:t></a:t>
            </a:r>
            <a:endParaRPr lang="es-ES" sz="1400" dirty="0">
              <a:latin typeface="Arial Unicode MS" pitchFamily="34" charset="-128"/>
              <a:ea typeface="Arial Unicode MS" pitchFamily="34" charset="-128"/>
              <a:cs typeface="Arial Unicode MS" pitchFamily="34" charset="-128"/>
            </a:endParaRPr>
          </a:p>
        </p:txBody>
      </p:sp>
      <p:sp>
        <p:nvSpPr>
          <p:cNvPr id="40" name="39 Rectángulo"/>
          <p:cNvSpPr/>
          <p:nvPr/>
        </p:nvSpPr>
        <p:spPr>
          <a:xfrm>
            <a:off x="3500430" y="4618033"/>
            <a:ext cx="2214578" cy="954107"/>
          </a:xfrm>
          <a:prstGeom prst="rect">
            <a:avLst/>
          </a:prstGeom>
          <a:solidFill>
            <a:schemeClr val="bg1"/>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Simplificaciones</a:t>
            </a:r>
          </a:p>
          <a:p>
            <a:r>
              <a:rPr lang="es-ES" sz="1400" dirty="0" smtClean="0">
                <a:latin typeface="Arial Unicode MS" pitchFamily="34" charset="-128"/>
                <a:ea typeface="Arial Unicode MS" pitchFamily="34" charset="-128"/>
                <a:cs typeface="Arial Unicode MS" pitchFamily="34" charset="-128"/>
              </a:rPr>
              <a:t>RM general</a:t>
            </a:r>
          </a:p>
          <a:p>
            <a:r>
              <a:rPr lang="es-ES" sz="1400" dirty="0" smtClean="0">
                <a:latin typeface="Arial Unicode MS" pitchFamily="34" charset="-128"/>
                <a:ea typeface="Arial Unicode MS" pitchFamily="34" charset="-128"/>
                <a:cs typeface="Arial Unicode MS" pitchFamily="34" charset="-128"/>
              </a:rPr>
              <a:t>RM reaseguro</a:t>
            </a:r>
          </a:p>
          <a:p>
            <a:r>
              <a:rPr lang="es-ES" sz="1400" dirty="0" smtClean="0">
                <a:latin typeface="Arial Unicode MS" pitchFamily="34" charset="-128"/>
                <a:ea typeface="Arial Unicode MS" pitchFamily="34" charset="-128"/>
                <a:cs typeface="Arial Unicode MS" pitchFamily="34" charset="-128"/>
              </a:rPr>
              <a:t>RM </a:t>
            </a:r>
            <a:r>
              <a:rPr lang="es-ES" sz="1400" dirty="0" err="1" smtClean="0">
                <a:latin typeface="Arial Unicode MS" pitchFamily="34" charset="-128"/>
                <a:ea typeface="Arial Unicode MS" pitchFamily="34" charset="-128"/>
                <a:cs typeface="Arial Unicode MS" pitchFamily="34" charset="-128"/>
              </a:rPr>
              <a:t>reasgº</a:t>
            </a:r>
            <a:r>
              <a:rPr lang="es-ES" sz="1400" dirty="0" smtClean="0">
                <a:latin typeface="Arial Unicode MS" pitchFamily="34" charset="-128"/>
                <a:ea typeface="Arial Unicode MS" pitchFamily="34" charset="-128"/>
                <a:cs typeface="Arial Unicode MS" pitchFamily="34" charset="-128"/>
              </a:rPr>
              <a:t> </a:t>
            </a:r>
            <a:r>
              <a:rPr lang="es-ES" sz="1400" dirty="0" err="1" smtClean="0">
                <a:latin typeface="Arial Unicode MS" pitchFamily="34" charset="-128"/>
                <a:ea typeface="Arial Unicode MS" pitchFamily="34" charset="-128"/>
                <a:cs typeface="Arial Unicode MS" pitchFamily="34" charset="-128"/>
              </a:rPr>
              <a:t>proporc</a:t>
            </a:r>
            <a:r>
              <a:rPr lang="es-ES" sz="1400" dirty="0" smtClean="0">
                <a:latin typeface="Arial Unicode MS" pitchFamily="34" charset="-128"/>
                <a:ea typeface="Arial Unicode MS" pitchFamily="34" charset="-128"/>
                <a:cs typeface="Arial Unicode MS" pitchFamily="34" charset="-128"/>
              </a:rPr>
              <a:t>. </a:t>
            </a:r>
          </a:p>
        </p:txBody>
      </p:sp>
      <p:sp>
        <p:nvSpPr>
          <p:cNvPr id="41" name="40 Rectángulo"/>
          <p:cNvSpPr/>
          <p:nvPr/>
        </p:nvSpPr>
        <p:spPr>
          <a:xfrm>
            <a:off x="3500430" y="5761041"/>
            <a:ext cx="2214578" cy="738664"/>
          </a:xfrm>
          <a:prstGeom prst="rect">
            <a:avLst/>
          </a:prstGeom>
          <a:solidFill>
            <a:schemeClr val="bg1"/>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Simplificaciones</a:t>
            </a:r>
          </a:p>
          <a:p>
            <a:r>
              <a:rPr lang="es-ES" sz="1400" dirty="0" smtClean="0">
                <a:latin typeface="Arial Unicode MS" pitchFamily="34" charset="-128"/>
                <a:ea typeface="Arial Unicode MS" pitchFamily="34" charset="-128"/>
                <a:cs typeface="Arial Unicode MS" pitchFamily="34" charset="-128"/>
              </a:rPr>
              <a:t>RAVC general. </a:t>
            </a:r>
          </a:p>
          <a:p>
            <a:r>
              <a:rPr lang="es-ES" sz="1400" dirty="0" err="1" smtClean="0">
                <a:latin typeface="Arial Unicode MS" pitchFamily="34" charset="-128"/>
                <a:ea typeface="Arial Unicode MS" pitchFamily="34" charset="-128"/>
                <a:cs typeface="Arial Unicode MS" pitchFamily="34" charset="-128"/>
              </a:rPr>
              <a:t>RAVHipotecas</a:t>
            </a:r>
            <a:r>
              <a:rPr lang="es-ES" sz="1400" dirty="0" smtClean="0">
                <a:latin typeface="Arial Unicode MS" pitchFamily="34" charset="-128"/>
                <a:ea typeface="Arial Unicode MS" pitchFamily="34" charset="-128"/>
                <a:cs typeface="Arial Unicode MS" pitchFamily="34" charset="-128"/>
              </a:rPr>
              <a:t>. </a:t>
            </a:r>
          </a:p>
        </p:txBody>
      </p:sp>
      <p:cxnSp>
        <p:nvCxnSpPr>
          <p:cNvPr id="47" name="46 Conector recto de flecha"/>
          <p:cNvCxnSpPr/>
          <p:nvPr/>
        </p:nvCxnSpPr>
        <p:spPr>
          <a:xfrm rot="5400000">
            <a:off x="7143371" y="1999049"/>
            <a:ext cx="28495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144959" y="4142189"/>
            <a:ext cx="284958"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.v.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500"/>
                            </p:stCondLst>
                            <p:childTnLst>
                              <p:par>
                                <p:cTn id="16" presetID="17"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ppt_h/2"/>
                                          </p:val>
                                        </p:tav>
                                        <p:tav tm="100000">
                                          <p:val>
                                            <p:strVal val="#ppt_y"/>
                                          </p:val>
                                        </p:tav>
                                      </p:tavLst>
                                    </p:anim>
                                    <p:anim calcmode="lin" valueType="num">
                                      <p:cBhvr>
                                        <p:cTn id="20" dur="500" fill="hold"/>
                                        <p:tgtEl>
                                          <p:spTgt spid="15"/>
                                        </p:tgtEl>
                                        <p:attrNameLst>
                                          <p:attrName>ppt_w</p:attrName>
                                        </p:attrNameLst>
                                      </p:cBhvr>
                                      <p:tavLst>
                                        <p:tav tm="0">
                                          <p:val>
                                            <p:strVal val="#ppt_w"/>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0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500"/>
                            </p:stCondLst>
                            <p:childTnLst>
                              <p:par>
                                <p:cTn id="40" presetID="22" presetClass="entr" presetSubtype="8" fill="hold" grpId="1"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ppt_x</p:attrName>
                                        </p:attrNameLst>
                                      </p:cBhvr>
                                      <p:tavLst>
                                        <p:tav tm="0">
                                          <p:val>
                                            <p:strVal val="#ppt_x-#ppt_w/2"/>
                                          </p:val>
                                        </p:tav>
                                        <p:tav tm="100000">
                                          <p:val>
                                            <p:strVal val="#ppt_x"/>
                                          </p:val>
                                        </p:tav>
                                      </p:tavLst>
                                    </p:anim>
                                    <p:anim calcmode="lin" valueType="num">
                                      <p:cBhvr>
                                        <p:cTn id="52" dur="500" fill="hold"/>
                                        <p:tgtEl>
                                          <p:spTgt spid="38"/>
                                        </p:tgtEl>
                                        <p:attrNameLst>
                                          <p:attrName>ppt_y</p:attrName>
                                        </p:attrNameLst>
                                      </p:cBhvr>
                                      <p:tavLst>
                                        <p:tav tm="0">
                                          <p:val>
                                            <p:strVal val="#ppt_y"/>
                                          </p:val>
                                        </p:tav>
                                        <p:tav tm="100000">
                                          <p:val>
                                            <p:strVal val="#ppt_y"/>
                                          </p:val>
                                        </p:tav>
                                      </p:tavLst>
                                    </p:anim>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dissolv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par>
                          <p:cTn id="74" fill="hold">
                            <p:stCondLst>
                              <p:cond delay="500"/>
                            </p:stCondLst>
                            <p:childTnLst>
                              <p:par>
                                <p:cTn id="75" presetID="9"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dissolv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childTnLst>
                          </p:cTn>
                        </p:par>
                        <p:par>
                          <p:cTn id="83" fill="hold">
                            <p:stCondLst>
                              <p:cond delay="500"/>
                            </p:stCondLst>
                            <p:childTnLst>
                              <p:par>
                                <p:cTn id="84" presetID="17" presetClass="entr" presetSubtype="1"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ppt_x</p:attrName>
                                        </p:attrNameLst>
                                      </p:cBhvr>
                                      <p:tavLst>
                                        <p:tav tm="0">
                                          <p:val>
                                            <p:strVal val="#ppt_x"/>
                                          </p:val>
                                        </p:tav>
                                        <p:tav tm="100000">
                                          <p:val>
                                            <p:strVal val="#ppt_x"/>
                                          </p:val>
                                        </p:tav>
                                      </p:tavLst>
                                    </p:anim>
                                    <p:anim calcmode="lin" valueType="num">
                                      <p:cBhvr>
                                        <p:cTn id="87" dur="500" fill="hold"/>
                                        <p:tgtEl>
                                          <p:spTgt spid="17"/>
                                        </p:tgtEl>
                                        <p:attrNameLst>
                                          <p:attrName>ppt_y</p:attrName>
                                        </p:attrNameLst>
                                      </p:cBhvr>
                                      <p:tavLst>
                                        <p:tav tm="0">
                                          <p:val>
                                            <p:strVal val="#ppt_y-#ppt_h/2"/>
                                          </p:val>
                                        </p:tav>
                                        <p:tav tm="100000">
                                          <p:val>
                                            <p:strVal val="#ppt_y"/>
                                          </p:val>
                                        </p:tav>
                                      </p:tavLst>
                                    </p:anim>
                                    <p:anim calcmode="lin" valueType="num">
                                      <p:cBhvr>
                                        <p:cTn id="88" dur="500" fill="hold"/>
                                        <p:tgtEl>
                                          <p:spTgt spid="17"/>
                                        </p:tgtEl>
                                        <p:attrNameLst>
                                          <p:attrName>ppt_w</p:attrName>
                                        </p:attrNameLst>
                                      </p:cBhvr>
                                      <p:tavLst>
                                        <p:tav tm="0">
                                          <p:val>
                                            <p:strVal val="#ppt_w"/>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7" grpId="0" animBg="1"/>
      <p:bldP spid="22" grpId="0" animBg="1"/>
      <p:bldP spid="36" grpId="0" animBg="1"/>
      <p:bldP spid="37" grpId="1" animBg="1"/>
      <p:bldP spid="38" grpId="0" animBg="1"/>
      <p:bldP spid="40" grpId="0" animBg="1"/>
      <p:bldP spid="4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6 CuadroTexto"/>
          <p:cNvSpPr txBox="1"/>
          <p:nvPr/>
        </p:nvSpPr>
        <p:spPr>
          <a:xfrm>
            <a:off x="1357290" y="1447372"/>
            <a:ext cx="4214842" cy="338554"/>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Pérdidas esperada si fallido (LGD)</a:t>
            </a:r>
          </a:p>
        </p:txBody>
      </p:sp>
      <p:cxnSp>
        <p:nvCxnSpPr>
          <p:cNvPr id="9" name="8 Conector recto de flecha"/>
          <p:cNvCxnSpPr/>
          <p:nvPr/>
        </p:nvCxnSpPr>
        <p:spPr>
          <a:xfrm rot="5400000">
            <a:off x="2965042" y="1977395"/>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500166" y="3571876"/>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6200000" flipH="1">
            <a:off x="-250067" y="4679164"/>
            <a:ext cx="3500465"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357290" y="2156387"/>
            <a:ext cx="4214842" cy="738664"/>
          </a:xfrm>
          <a:prstGeom prst="rect">
            <a:avLst/>
          </a:prstGeom>
          <a:solidFill>
            <a:srgbClr val="FFFFCC"/>
          </a:solidFill>
          <a:ln>
            <a:solidFill>
              <a:schemeClr val="tx1"/>
            </a:solidFill>
            <a:prstDash val="solid"/>
          </a:ln>
        </p:spPr>
        <p:txBody>
          <a:bodyPr wrap="square">
            <a:spAutoFit/>
          </a:bodyPr>
          <a:lstStyle/>
          <a:p>
            <a:pPr algn="ctr"/>
            <a:r>
              <a:rPr lang="es-ES" sz="1400" smtClean="0">
                <a:latin typeface="Arial Unicode MS" pitchFamily="34" charset="-128"/>
                <a:ea typeface="Arial Unicode MS" pitchFamily="34" charset="-128"/>
                <a:cs typeface="Arial Unicode MS" pitchFamily="34" charset="-128"/>
              </a:rPr>
              <a:t>LGD = función de</a:t>
            </a:r>
          </a:p>
          <a:p>
            <a:pPr algn="ctr"/>
            <a:r>
              <a:rPr lang="es-ES" sz="1400" smtClean="0">
                <a:latin typeface="Arial Unicode MS" pitchFamily="34" charset="-128"/>
                <a:ea typeface="Arial Unicode MS" pitchFamily="34" charset="-128"/>
                <a:cs typeface="Arial Unicode MS" pitchFamily="34" charset="-128"/>
              </a:rPr>
              <a:t>valor mercado balance SII;</a:t>
            </a:r>
          </a:p>
          <a:p>
            <a:pPr algn="ctr"/>
            <a:r>
              <a:rPr lang="es-ES" sz="1400" smtClean="0">
                <a:latin typeface="Arial Unicode MS" pitchFamily="34" charset="-128"/>
                <a:ea typeface="Arial Unicode MS" pitchFamily="34" charset="-128"/>
                <a:cs typeface="Arial Unicode MS" pitchFamily="34" charset="-128"/>
              </a:rPr>
              <a:t>efecto mitigante (RM) ; ajuste por garantía (RAVC)</a:t>
            </a:r>
            <a:endParaRPr lang="es-ES" sz="1400">
              <a:latin typeface="Arial Unicode MS" pitchFamily="34" charset="-128"/>
              <a:ea typeface="Arial Unicode MS" pitchFamily="34" charset="-128"/>
              <a:cs typeface="Arial Unicode MS" pitchFamily="34" charset="-128"/>
            </a:endParaRPr>
          </a:p>
        </p:txBody>
      </p:sp>
      <p:cxnSp>
        <p:nvCxnSpPr>
          <p:cNvPr id="23" name="22 Conector recto de flecha"/>
          <p:cNvCxnSpPr/>
          <p:nvPr/>
        </p:nvCxnSpPr>
        <p:spPr>
          <a:xfrm>
            <a:off x="1500166" y="6427808"/>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500166" y="5927742"/>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36 Rectángulo"/>
          <p:cNvSpPr/>
          <p:nvPr/>
        </p:nvSpPr>
        <p:spPr>
          <a:xfrm>
            <a:off x="1714480" y="5764429"/>
            <a:ext cx="2071702" cy="307777"/>
          </a:xfrm>
          <a:prstGeom prst="rect">
            <a:avLst/>
          </a:prstGeom>
          <a:solidFill>
            <a:schemeClr val="bg1">
              <a:lumMod val="85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RM (mitigantes)</a:t>
            </a:r>
            <a:endParaRPr lang="es-ES" sz="1400" dirty="0">
              <a:latin typeface="Arial Unicode MS" pitchFamily="34" charset="-128"/>
              <a:ea typeface="Arial Unicode MS" pitchFamily="34" charset="-128"/>
              <a:cs typeface="Arial Unicode MS" pitchFamily="34" charset="-128"/>
            </a:endParaRPr>
          </a:p>
        </p:txBody>
      </p:sp>
      <p:sp>
        <p:nvSpPr>
          <p:cNvPr id="38" name="37 Rectángulo"/>
          <p:cNvSpPr/>
          <p:nvPr/>
        </p:nvSpPr>
        <p:spPr>
          <a:xfrm>
            <a:off x="1714480" y="6264495"/>
            <a:ext cx="2000264" cy="307777"/>
          </a:xfrm>
          <a:prstGeom prst="rect">
            <a:avLst/>
          </a:prstGeom>
          <a:solidFill>
            <a:schemeClr val="bg1">
              <a:lumMod val="85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RAVC (garantías)</a:t>
            </a:r>
            <a:endParaRPr lang="es-ES" sz="1400" dirty="0">
              <a:latin typeface="Arial Unicode MS" pitchFamily="34" charset="-128"/>
              <a:ea typeface="Arial Unicode MS" pitchFamily="34" charset="-128"/>
              <a:cs typeface="Arial Unicode MS" pitchFamily="34" charset="-128"/>
            </a:endParaRPr>
          </a:p>
        </p:txBody>
      </p:sp>
      <p:sp>
        <p:nvSpPr>
          <p:cNvPr id="21" name="20 Rectángulo"/>
          <p:cNvSpPr/>
          <p:nvPr/>
        </p:nvSpPr>
        <p:spPr>
          <a:xfrm>
            <a:off x="5643570" y="1071546"/>
            <a:ext cx="3357554" cy="2246769"/>
          </a:xfrm>
          <a:prstGeom prst="rect">
            <a:avLst/>
          </a:prstGeom>
        </p:spPr>
        <p:txBody>
          <a:bodyPr wrap="square">
            <a:spAutoFit/>
          </a:bodyPr>
          <a:lstStyle/>
          <a:p>
            <a:r>
              <a:rPr lang="es-ES" sz="1400" dirty="0" smtClean="0"/>
              <a:t>LGD de un ‘nombre’ = </a:t>
            </a:r>
          </a:p>
          <a:p>
            <a:r>
              <a:rPr lang="es-ES" sz="1400" dirty="0" smtClean="0"/>
              <a:t>+ suma de las LGD de cada exposición individual a dicha contraparte.</a:t>
            </a:r>
          </a:p>
          <a:p>
            <a:pPr>
              <a:buFontTx/>
              <a:buChar char="-"/>
            </a:pPr>
            <a:r>
              <a:rPr lang="es-ES" sz="1400" dirty="0" smtClean="0"/>
              <a:t>Deudas ante dicha contraparte si las mismas pueden cancelarse en caso de fallido de la contraparte y el derecho de cancelación cumple los requisitos de los mitigantes admisibles </a:t>
            </a:r>
          </a:p>
          <a:p>
            <a:pPr>
              <a:buFontTx/>
              <a:buChar char="-"/>
            </a:pPr>
            <a:r>
              <a:rPr lang="es-ES" sz="1400" dirty="0" smtClean="0"/>
              <a:t>y las deudas no deben pagarse antes de que la exposición desaparezca </a:t>
            </a:r>
          </a:p>
        </p:txBody>
      </p:sp>
      <p:sp>
        <p:nvSpPr>
          <p:cNvPr id="25" name="24 Rectángulo"/>
          <p:cNvSpPr/>
          <p:nvPr/>
        </p:nvSpPr>
        <p:spPr>
          <a:xfrm>
            <a:off x="1714480" y="3429000"/>
            <a:ext cx="6786610" cy="1769715"/>
          </a:xfrm>
          <a:prstGeom prst="rect">
            <a:avLst/>
          </a:prstGeom>
          <a:solidFill>
            <a:srgbClr val="FFFFCC"/>
          </a:solidFill>
          <a:ln>
            <a:solidFill>
              <a:schemeClr val="tx1"/>
            </a:solidFill>
            <a:prstDash val="solid"/>
          </a:ln>
        </p:spPr>
        <p:txBody>
          <a:bodyPr wrap="square">
            <a:spAutoFit/>
          </a:bodyPr>
          <a:lstStyle/>
          <a:p>
            <a:pPr>
              <a:spcBef>
                <a:spcPts val="600"/>
              </a:spcBef>
            </a:pPr>
            <a:r>
              <a:rPr lang="es-ES" sz="1400" dirty="0" smtClean="0">
                <a:latin typeface="Arial Unicode MS" pitchFamily="34" charset="-128"/>
                <a:ea typeface="Arial Unicode MS" pitchFamily="34" charset="-128"/>
                <a:cs typeface="Arial Unicode MS" pitchFamily="34" charset="-128"/>
              </a:rPr>
              <a:t>LGD </a:t>
            </a:r>
            <a:r>
              <a:rPr lang="es-ES" sz="1400" dirty="0" smtClean="0">
                <a:latin typeface="Arial Unicode MS" pitchFamily="34" charset="-128"/>
                <a:ea typeface="Arial Unicode MS" pitchFamily="34" charset="-128"/>
                <a:cs typeface="Arial Unicode MS" pitchFamily="34" charset="-128"/>
                <a:sym typeface="Wingdings" pitchFamily="2" charset="2"/>
              </a:rPr>
              <a:t></a:t>
            </a:r>
          </a:p>
          <a:p>
            <a:pPr marL="177800">
              <a:spcBef>
                <a:spcPts val="600"/>
              </a:spcBef>
            </a:pPr>
            <a:r>
              <a:rPr lang="es-ES" sz="1400" dirty="0" smtClean="0">
                <a:latin typeface="Arial Unicode MS" pitchFamily="34" charset="-128"/>
                <a:ea typeface="Arial Unicode MS" pitchFamily="34" charset="-128"/>
                <a:cs typeface="Arial Unicode MS" pitchFamily="34" charset="-128"/>
                <a:sym typeface="Wingdings" pitchFamily="2" charset="2"/>
              </a:rPr>
              <a:t>(2) </a:t>
            </a:r>
            <a:r>
              <a:rPr lang="es-ES" sz="1400" dirty="0" err="1" smtClean="0">
                <a:latin typeface="Arial Unicode MS" pitchFamily="34" charset="-128"/>
                <a:ea typeface="Arial Unicode MS" pitchFamily="34" charset="-128"/>
                <a:cs typeface="Arial Unicode MS" pitchFamily="34" charset="-128"/>
                <a:sym typeface="Wingdings" pitchFamily="2" charset="2"/>
              </a:rPr>
              <a:t>LGD_reaseguro</a:t>
            </a:r>
            <a:r>
              <a:rPr lang="es-ES" sz="1400" dirty="0" smtClean="0">
                <a:latin typeface="Arial Unicode MS" pitchFamily="34" charset="-128"/>
                <a:ea typeface="Arial Unicode MS" pitchFamily="34" charset="-128"/>
                <a:cs typeface="Arial Unicode MS" pitchFamily="34" charset="-128"/>
                <a:sym typeface="Wingdings" pitchFamily="2" charset="2"/>
              </a:rPr>
              <a:t> = </a:t>
            </a:r>
            <a:r>
              <a:rPr lang="es-ES" sz="1400" dirty="0" err="1" smtClean="0">
                <a:latin typeface="Arial Unicode MS" pitchFamily="34" charset="-128"/>
                <a:ea typeface="Arial Unicode MS" pitchFamily="34" charset="-128"/>
                <a:cs typeface="Arial Unicode MS" pitchFamily="34" charset="-128"/>
                <a:sym typeface="Wingdings" pitchFamily="2" charset="2"/>
              </a:rPr>
              <a:t>max</a:t>
            </a:r>
            <a:r>
              <a:rPr lang="es-ES" sz="1400" dirty="0" smtClean="0">
                <a:latin typeface="Arial Unicode MS" pitchFamily="34" charset="-128"/>
                <a:ea typeface="Arial Unicode MS" pitchFamily="34" charset="-128"/>
                <a:cs typeface="Arial Unicode MS" pitchFamily="34" charset="-128"/>
                <a:sym typeface="Wingdings" pitchFamily="2" charset="2"/>
              </a:rPr>
              <a:t> [ 50%/90%*( Recuperable + RM ) – F * </a:t>
            </a:r>
            <a:r>
              <a:rPr lang="es-ES" sz="1400" dirty="0" err="1" smtClean="0">
                <a:latin typeface="Arial Unicode MS" pitchFamily="34" charset="-128"/>
                <a:ea typeface="Arial Unicode MS" pitchFamily="34" charset="-128"/>
                <a:cs typeface="Arial Unicode MS" pitchFamily="34" charset="-128"/>
                <a:sym typeface="Wingdings" pitchFamily="2" charset="2"/>
              </a:rPr>
              <a:t>collateral</a:t>
            </a:r>
            <a:r>
              <a:rPr lang="es-ES" sz="1400" dirty="0" smtClean="0">
                <a:latin typeface="Arial Unicode MS" pitchFamily="34" charset="-128"/>
                <a:ea typeface="Arial Unicode MS" pitchFamily="34" charset="-128"/>
                <a:cs typeface="Arial Unicode MS" pitchFamily="34" charset="-128"/>
                <a:sym typeface="Wingdings" pitchFamily="2" charset="2"/>
              </a:rPr>
              <a:t> ; 0 ]</a:t>
            </a:r>
          </a:p>
          <a:p>
            <a:pPr marL="177800">
              <a:spcBef>
                <a:spcPts val="600"/>
              </a:spcBef>
            </a:pPr>
            <a:r>
              <a:rPr lang="es-ES" sz="1400" dirty="0" smtClean="0">
                <a:latin typeface="Arial Unicode MS" pitchFamily="34" charset="-128"/>
                <a:ea typeface="Arial Unicode MS" pitchFamily="34" charset="-128"/>
                <a:cs typeface="Arial Unicode MS" pitchFamily="34" charset="-128"/>
                <a:sym typeface="Wingdings" pitchFamily="2" charset="2"/>
              </a:rPr>
              <a:t>(3) </a:t>
            </a:r>
            <a:r>
              <a:rPr lang="es-ES" sz="1400" dirty="0" err="1" smtClean="0">
                <a:latin typeface="Arial Unicode MS" pitchFamily="34" charset="-128"/>
                <a:ea typeface="Arial Unicode MS" pitchFamily="34" charset="-128"/>
                <a:cs typeface="Arial Unicode MS" pitchFamily="34" charset="-128"/>
                <a:sym typeface="Wingdings" pitchFamily="2" charset="2"/>
              </a:rPr>
              <a:t>LGD_derivado</a:t>
            </a:r>
            <a:r>
              <a:rPr lang="es-ES" sz="1400" dirty="0" smtClean="0">
                <a:latin typeface="Arial Unicode MS" pitchFamily="34" charset="-128"/>
                <a:ea typeface="Arial Unicode MS" pitchFamily="34" charset="-128"/>
                <a:cs typeface="Arial Unicode MS" pitchFamily="34" charset="-128"/>
                <a:sym typeface="Wingdings" pitchFamily="2" charset="2"/>
              </a:rPr>
              <a:t>   = </a:t>
            </a:r>
            <a:r>
              <a:rPr lang="es-ES" sz="1400" dirty="0" err="1" smtClean="0">
                <a:latin typeface="Arial Unicode MS" pitchFamily="34" charset="-128"/>
                <a:ea typeface="Arial Unicode MS" pitchFamily="34" charset="-128"/>
                <a:cs typeface="Arial Unicode MS" pitchFamily="34" charset="-128"/>
                <a:sym typeface="Wingdings" pitchFamily="2" charset="2"/>
              </a:rPr>
              <a:t>max</a:t>
            </a:r>
            <a:r>
              <a:rPr lang="es-ES" sz="1400" dirty="0" smtClean="0">
                <a:latin typeface="Arial Unicode MS" pitchFamily="34" charset="-128"/>
                <a:ea typeface="Arial Unicode MS" pitchFamily="34" charset="-128"/>
                <a:cs typeface="Arial Unicode MS" pitchFamily="34" charset="-128"/>
                <a:sym typeface="Wingdings" pitchFamily="2" charset="2"/>
              </a:rPr>
              <a:t> [ 90%*( </a:t>
            </a:r>
            <a:r>
              <a:rPr lang="es-ES" sz="1400" dirty="0" err="1" smtClean="0">
                <a:latin typeface="Arial Unicode MS" pitchFamily="34" charset="-128"/>
                <a:ea typeface="Arial Unicode MS" pitchFamily="34" charset="-128"/>
                <a:cs typeface="Arial Unicode MS" pitchFamily="34" charset="-128"/>
                <a:sym typeface="Wingdings" pitchFamily="2" charset="2"/>
              </a:rPr>
              <a:t>Valor_derivado</a:t>
            </a:r>
            <a:r>
              <a:rPr lang="es-ES" sz="1400" dirty="0" smtClean="0">
                <a:latin typeface="Arial Unicode MS" pitchFamily="34" charset="-128"/>
                <a:ea typeface="Arial Unicode MS" pitchFamily="34" charset="-128"/>
                <a:cs typeface="Arial Unicode MS" pitchFamily="34" charset="-128"/>
                <a:sym typeface="Wingdings" pitchFamily="2" charset="2"/>
              </a:rPr>
              <a:t> + RM ) – F’ * </a:t>
            </a:r>
            <a:r>
              <a:rPr lang="es-ES" sz="1400" dirty="0" err="1" smtClean="0">
                <a:latin typeface="Arial Unicode MS" pitchFamily="34" charset="-128"/>
                <a:ea typeface="Arial Unicode MS" pitchFamily="34" charset="-128"/>
                <a:cs typeface="Arial Unicode MS" pitchFamily="34" charset="-128"/>
                <a:sym typeface="Wingdings" pitchFamily="2" charset="2"/>
              </a:rPr>
              <a:t>collateral</a:t>
            </a:r>
            <a:r>
              <a:rPr lang="es-ES" sz="1400" dirty="0" smtClean="0">
                <a:latin typeface="Arial Unicode MS" pitchFamily="34" charset="-128"/>
                <a:ea typeface="Arial Unicode MS" pitchFamily="34" charset="-128"/>
                <a:cs typeface="Arial Unicode MS" pitchFamily="34" charset="-128"/>
                <a:sym typeface="Wingdings" pitchFamily="2" charset="2"/>
              </a:rPr>
              <a:t> ; 0 ]</a:t>
            </a:r>
          </a:p>
          <a:p>
            <a:pPr marL="177800">
              <a:spcBef>
                <a:spcPts val="600"/>
              </a:spcBef>
            </a:pPr>
            <a:r>
              <a:rPr lang="es-ES" sz="1400" dirty="0" smtClean="0">
                <a:latin typeface="Arial Unicode MS" pitchFamily="34" charset="-128"/>
                <a:ea typeface="Arial Unicode MS" pitchFamily="34" charset="-128"/>
                <a:cs typeface="Arial Unicode MS" pitchFamily="34" charset="-128"/>
                <a:sym typeface="Wingdings" pitchFamily="2" charset="2"/>
              </a:rPr>
              <a:t>(4) </a:t>
            </a:r>
            <a:r>
              <a:rPr lang="es-ES" sz="1400" dirty="0" err="1" smtClean="0">
                <a:latin typeface="Arial Unicode MS" pitchFamily="34" charset="-128"/>
                <a:ea typeface="Arial Unicode MS" pitchFamily="34" charset="-128"/>
                <a:cs typeface="Arial Unicode MS" pitchFamily="34" charset="-128"/>
                <a:sym typeface="Wingdings" pitchFamily="2" charset="2"/>
              </a:rPr>
              <a:t>LGD_hipotecas</a:t>
            </a:r>
            <a:r>
              <a:rPr lang="es-ES" sz="1400" dirty="0" smtClean="0">
                <a:latin typeface="Arial Unicode MS" pitchFamily="34" charset="-128"/>
                <a:ea typeface="Arial Unicode MS" pitchFamily="34" charset="-128"/>
                <a:cs typeface="Arial Unicode MS" pitchFamily="34" charset="-128"/>
                <a:sym typeface="Wingdings" pitchFamily="2" charset="2"/>
              </a:rPr>
              <a:t> = </a:t>
            </a:r>
            <a:r>
              <a:rPr lang="es-ES" sz="1400" dirty="0" err="1" smtClean="0">
                <a:latin typeface="Arial Unicode MS" pitchFamily="34" charset="-128"/>
                <a:ea typeface="Arial Unicode MS" pitchFamily="34" charset="-128"/>
                <a:cs typeface="Arial Unicode MS" pitchFamily="34" charset="-128"/>
                <a:sym typeface="Wingdings" pitchFamily="2" charset="2"/>
              </a:rPr>
              <a:t>max</a:t>
            </a:r>
            <a:r>
              <a:rPr lang="es-ES" sz="1400" dirty="0" smtClean="0">
                <a:latin typeface="Arial Unicode MS" pitchFamily="34" charset="-128"/>
                <a:ea typeface="Arial Unicode MS" pitchFamily="34" charset="-128"/>
                <a:cs typeface="Arial Unicode MS" pitchFamily="34" charset="-128"/>
                <a:sym typeface="Wingdings" pitchFamily="2" charset="2"/>
              </a:rPr>
              <a:t> [ </a:t>
            </a:r>
            <a:r>
              <a:rPr lang="es-ES" sz="1400" dirty="0" err="1" smtClean="0">
                <a:latin typeface="Arial Unicode MS" pitchFamily="34" charset="-128"/>
                <a:ea typeface="Arial Unicode MS" pitchFamily="34" charset="-128"/>
                <a:cs typeface="Arial Unicode MS" pitchFamily="34" charset="-128"/>
                <a:sym typeface="Wingdings" pitchFamily="2" charset="2"/>
              </a:rPr>
              <a:t>Valor_hipoteca</a:t>
            </a:r>
            <a:r>
              <a:rPr lang="es-ES" sz="1400" dirty="0" smtClean="0">
                <a:latin typeface="Arial Unicode MS" pitchFamily="34" charset="-128"/>
                <a:ea typeface="Arial Unicode MS" pitchFamily="34" charset="-128"/>
                <a:cs typeface="Arial Unicode MS" pitchFamily="34" charset="-128"/>
                <a:sym typeface="Wingdings" pitchFamily="2" charset="2"/>
              </a:rPr>
              <a:t> – 80% </a:t>
            </a:r>
            <a:r>
              <a:rPr lang="es-ES" sz="1400" dirty="0" err="1" smtClean="0">
                <a:latin typeface="Arial Unicode MS" pitchFamily="34" charset="-128"/>
                <a:ea typeface="Arial Unicode MS" pitchFamily="34" charset="-128"/>
                <a:cs typeface="Arial Unicode MS" pitchFamily="34" charset="-128"/>
                <a:sym typeface="Wingdings" pitchFamily="2" charset="2"/>
              </a:rPr>
              <a:t>RAVhipoteca</a:t>
            </a:r>
            <a:r>
              <a:rPr lang="es-ES" sz="1400" dirty="0" smtClean="0">
                <a:latin typeface="Arial Unicode MS" pitchFamily="34" charset="-128"/>
                <a:ea typeface="Arial Unicode MS" pitchFamily="34" charset="-128"/>
                <a:cs typeface="Arial Unicode MS" pitchFamily="34" charset="-128"/>
                <a:sym typeface="Wingdings" pitchFamily="2" charset="2"/>
              </a:rPr>
              <a:t> ; 0 ]</a:t>
            </a:r>
          </a:p>
          <a:p>
            <a:pPr marL="177800">
              <a:spcBef>
                <a:spcPts val="600"/>
              </a:spcBef>
            </a:pPr>
            <a:r>
              <a:rPr lang="es-ES" sz="1400" dirty="0" smtClean="0">
                <a:latin typeface="Arial Unicode MS" pitchFamily="34" charset="-128"/>
                <a:ea typeface="Arial Unicode MS" pitchFamily="34" charset="-128"/>
                <a:cs typeface="Arial Unicode MS" pitchFamily="34" charset="-128"/>
                <a:sym typeface="Wingdings" pitchFamily="2" charset="2"/>
              </a:rPr>
              <a:t>(5) FF.PP.no </a:t>
            </a:r>
            <a:r>
              <a:rPr lang="es-ES" sz="1400" dirty="0" err="1" smtClean="0">
                <a:latin typeface="Arial Unicode MS" pitchFamily="34" charset="-128"/>
                <a:ea typeface="Arial Unicode MS" pitchFamily="34" charset="-128"/>
                <a:cs typeface="Arial Unicode MS" pitchFamily="34" charset="-128"/>
                <a:sym typeface="Wingdings" pitchFamily="2" charset="2"/>
              </a:rPr>
              <a:t>desem</a:t>
            </a:r>
            <a:r>
              <a:rPr lang="es-ES" sz="1400" dirty="0" smtClean="0">
                <a:latin typeface="Arial Unicode MS" pitchFamily="34" charset="-128"/>
                <a:ea typeface="Arial Unicode MS" pitchFamily="34" charset="-128"/>
                <a:cs typeface="Arial Unicode MS" pitchFamily="34" charset="-128"/>
                <a:sym typeface="Wingdings" pitchFamily="2" charset="2"/>
              </a:rPr>
              <a:t> (LGD = nominal – valor en balance )</a:t>
            </a:r>
          </a:p>
          <a:p>
            <a:pPr marL="177800">
              <a:spcBef>
                <a:spcPts val="600"/>
              </a:spcBef>
            </a:pPr>
            <a:r>
              <a:rPr lang="es-ES" sz="1400" dirty="0" smtClean="0">
                <a:latin typeface="Arial Unicode MS" pitchFamily="34" charset="-128"/>
                <a:ea typeface="Arial Unicode MS" pitchFamily="34" charset="-128"/>
                <a:cs typeface="Arial Unicode MS" pitchFamily="34" charset="-128"/>
                <a:sym typeface="Wingdings" pitchFamily="2" charset="2"/>
              </a:rPr>
              <a:t>(6) Otros = valor en el balance de solvencia</a:t>
            </a:r>
            <a:endParaRPr lang="es-ES" sz="1400" dirty="0">
              <a:latin typeface="Arial Unicode MS" pitchFamily="34" charset="-128"/>
              <a:ea typeface="Arial Unicode MS" pitchFamily="34" charset="-128"/>
              <a:cs typeface="Arial Unicode MS" pitchFamily="34" charset="-128"/>
            </a:endParaRPr>
          </a:p>
        </p:txBody>
      </p:sp>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8" name="17 Rectángulo"/>
          <p:cNvSpPr/>
          <p:nvPr/>
        </p:nvSpPr>
        <p:spPr>
          <a:xfrm>
            <a:off x="5786446" y="5547856"/>
            <a:ext cx="1857388" cy="524350"/>
          </a:xfrm>
          <a:prstGeom prst="rect">
            <a:avLst/>
          </a:prstGeom>
          <a:solidFill>
            <a:schemeClr val="bg1"/>
          </a:solidFill>
          <a:ln>
            <a:solidFill>
              <a:schemeClr val="tx1"/>
            </a:solidFill>
            <a:prstDash val="solid"/>
          </a:ln>
        </p:spPr>
        <p:txBody>
          <a:bodyPr wrap="square">
            <a:spAutoFit/>
          </a:bodyPr>
          <a:lstStyle/>
          <a:p>
            <a:r>
              <a:rPr lang="es-ES" sz="1400" dirty="0" smtClean="0">
                <a:latin typeface="Arial Unicode MS" pitchFamily="34" charset="-128"/>
                <a:ea typeface="Arial Unicode MS" pitchFamily="34" charset="-128"/>
                <a:cs typeface="Arial Unicode MS" pitchFamily="34" charset="-128"/>
              </a:rPr>
              <a:t>F  = 100% ó 50%</a:t>
            </a:r>
          </a:p>
          <a:p>
            <a:r>
              <a:rPr lang="es-ES" sz="1400" dirty="0" smtClean="0">
                <a:latin typeface="Arial Unicode MS" pitchFamily="34" charset="-128"/>
                <a:ea typeface="Arial Unicode MS" pitchFamily="34" charset="-128"/>
                <a:cs typeface="Arial Unicode MS" pitchFamily="34" charset="-128"/>
              </a:rPr>
              <a:t>F’ = 100% ó 90</a:t>
            </a:r>
          </a:p>
        </p:txBody>
      </p:sp>
      <p:cxnSp>
        <p:nvCxnSpPr>
          <p:cNvPr id="20" name="19 Conector recto de flecha"/>
          <p:cNvCxnSpPr/>
          <p:nvPr/>
        </p:nvCxnSpPr>
        <p:spPr>
          <a:xfrm rot="5400000">
            <a:off x="6144430" y="4856966"/>
            <a:ext cx="114300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.vi.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cxnSp>
        <p:nvCxnSpPr>
          <p:cNvPr id="22" name="21 Conector recto"/>
          <p:cNvCxnSpPr/>
          <p:nvPr/>
        </p:nvCxnSpPr>
        <p:spPr>
          <a:xfrm rot="5400000">
            <a:off x="1184533" y="3256243"/>
            <a:ext cx="629674" cy="1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0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0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38" grpId="0" animBg="1"/>
      <p:bldP spid="21" grpId="0"/>
      <p:bldP spid="25" grpId="0" animBg="1"/>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6 CuadroTexto"/>
          <p:cNvSpPr txBox="1"/>
          <p:nvPr/>
        </p:nvSpPr>
        <p:spPr>
          <a:xfrm>
            <a:off x="1357290" y="1285860"/>
            <a:ext cx="4214842" cy="338554"/>
          </a:xfrm>
          <a:prstGeom prst="rect">
            <a:avLst/>
          </a:prstGeom>
          <a:solidFill>
            <a:srgbClr val="FFFFCC"/>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Pérdidas esperada si fallido (LGD)</a:t>
            </a:r>
          </a:p>
        </p:txBody>
      </p:sp>
      <p:cxnSp>
        <p:nvCxnSpPr>
          <p:cNvPr id="9" name="8 Conector recto de flecha"/>
          <p:cNvCxnSpPr/>
          <p:nvPr/>
        </p:nvCxnSpPr>
        <p:spPr>
          <a:xfrm rot="5400000">
            <a:off x="2965042" y="1763081"/>
            <a:ext cx="35719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500166" y="3357562"/>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456950" y="4256379"/>
            <a:ext cx="3915822"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357290" y="1942073"/>
            <a:ext cx="4214842" cy="738664"/>
          </a:xfrm>
          <a:prstGeom prst="rect">
            <a:avLst/>
          </a:prstGeom>
          <a:solidFill>
            <a:srgbClr val="FFFFCC"/>
          </a:solidFill>
          <a:ln>
            <a:solidFill>
              <a:schemeClr val="tx1"/>
            </a:solidFill>
            <a:prstDash val="solid"/>
          </a:ln>
        </p:spPr>
        <p:txBody>
          <a:bodyPr wrap="square">
            <a:spAutoFit/>
          </a:bodyPr>
          <a:lstStyle/>
          <a:p>
            <a:pPr algn="ctr"/>
            <a:r>
              <a:rPr lang="es-ES" sz="1400" smtClean="0">
                <a:latin typeface="Arial Unicode MS" pitchFamily="34" charset="-128"/>
                <a:ea typeface="Arial Unicode MS" pitchFamily="34" charset="-128"/>
                <a:cs typeface="Arial Unicode MS" pitchFamily="34" charset="-128"/>
              </a:rPr>
              <a:t>LGD = función de</a:t>
            </a:r>
          </a:p>
          <a:p>
            <a:pPr algn="ctr"/>
            <a:r>
              <a:rPr lang="es-ES" sz="1400" smtClean="0">
                <a:latin typeface="Arial Unicode MS" pitchFamily="34" charset="-128"/>
                <a:ea typeface="Arial Unicode MS" pitchFamily="34" charset="-128"/>
                <a:cs typeface="Arial Unicode MS" pitchFamily="34" charset="-128"/>
              </a:rPr>
              <a:t>valor mercado balance SII;</a:t>
            </a:r>
          </a:p>
          <a:p>
            <a:pPr algn="ctr"/>
            <a:r>
              <a:rPr lang="es-ES" sz="1400" smtClean="0">
                <a:latin typeface="Arial Unicode MS" pitchFamily="34" charset="-128"/>
                <a:ea typeface="Arial Unicode MS" pitchFamily="34" charset="-128"/>
                <a:cs typeface="Arial Unicode MS" pitchFamily="34" charset="-128"/>
              </a:rPr>
              <a:t>efecto mitigante (RM) ; ajuste por garantía (RAVC)</a:t>
            </a:r>
            <a:endParaRPr lang="es-ES" sz="1400">
              <a:latin typeface="Arial Unicode MS" pitchFamily="34" charset="-128"/>
              <a:ea typeface="Arial Unicode MS" pitchFamily="34" charset="-128"/>
              <a:cs typeface="Arial Unicode MS" pitchFamily="34" charset="-128"/>
            </a:endParaRPr>
          </a:p>
        </p:txBody>
      </p:sp>
      <p:cxnSp>
        <p:nvCxnSpPr>
          <p:cNvPr id="23" name="22 Conector recto de flecha"/>
          <p:cNvCxnSpPr/>
          <p:nvPr/>
        </p:nvCxnSpPr>
        <p:spPr>
          <a:xfrm>
            <a:off x="1500166" y="6213494"/>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1500166" y="4356106"/>
            <a:ext cx="2143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36 Rectángulo"/>
          <p:cNvSpPr/>
          <p:nvPr/>
        </p:nvSpPr>
        <p:spPr>
          <a:xfrm>
            <a:off x="1714480" y="4214818"/>
            <a:ext cx="2071702" cy="307777"/>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RM  (Mitigantes) </a:t>
            </a:r>
            <a:r>
              <a:rPr lang="es-ES" sz="1400" dirty="0" smtClean="0">
                <a:latin typeface="Arial Unicode MS" pitchFamily="34" charset="-128"/>
                <a:ea typeface="Arial Unicode MS" pitchFamily="34" charset="-128"/>
                <a:cs typeface="Arial Unicode MS" pitchFamily="34" charset="-128"/>
                <a:sym typeface="Wingdings" pitchFamily="2" charset="2"/>
              </a:rPr>
              <a:t></a:t>
            </a:r>
            <a:endParaRPr lang="es-ES" sz="1400" dirty="0">
              <a:latin typeface="Arial Unicode MS" pitchFamily="34" charset="-128"/>
              <a:ea typeface="Arial Unicode MS" pitchFamily="34" charset="-128"/>
              <a:cs typeface="Arial Unicode MS" pitchFamily="34" charset="-128"/>
            </a:endParaRPr>
          </a:p>
        </p:txBody>
      </p:sp>
      <p:sp>
        <p:nvSpPr>
          <p:cNvPr id="38" name="37 Rectángulo"/>
          <p:cNvSpPr/>
          <p:nvPr/>
        </p:nvSpPr>
        <p:spPr>
          <a:xfrm>
            <a:off x="1714480" y="6050181"/>
            <a:ext cx="2000264" cy="307777"/>
          </a:xfrm>
          <a:prstGeom prst="rect">
            <a:avLst/>
          </a:prstGeom>
          <a:solidFill>
            <a:schemeClr val="bg1">
              <a:lumMod val="85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RAVC (garantías)</a:t>
            </a:r>
            <a:endParaRPr lang="es-ES" sz="1400" dirty="0">
              <a:latin typeface="Arial Unicode MS" pitchFamily="34" charset="-128"/>
              <a:ea typeface="Arial Unicode MS" pitchFamily="34" charset="-128"/>
              <a:cs typeface="Arial Unicode MS" pitchFamily="34" charset="-128"/>
            </a:endParaRPr>
          </a:p>
        </p:txBody>
      </p:sp>
      <p:sp>
        <p:nvSpPr>
          <p:cNvPr id="25" name="24 Rectángulo"/>
          <p:cNvSpPr/>
          <p:nvPr/>
        </p:nvSpPr>
        <p:spPr>
          <a:xfrm>
            <a:off x="1714480" y="3214687"/>
            <a:ext cx="2071702" cy="307777"/>
          </a:xfrm>
          <a:prstGeom prst="rect">
            <a:avLst/>
          </a:prstGeom>
          <a:solidFill>
            <a:schemeClr val="bg1">
              <a:lumMod val="85000"/>
            </a:schemeClr>
          </a:solidFill>
          <a:ln>
            <a:solidFill>
              <a:schemeClr val="tx1"/>
            </a:solidFill>
            <a:prstDash val="solid"/>
          </a:ln>
        </p:spPr>
        <p:txBody>
          <a:bodyPr wrap="square">
            <a:spAutoFit/>
          </a:bodyPr>
          <a:lstStyle/>
          <a:p>
            <a:pPr>
              <a:spcBef>
                <a:spcPts val="600"/>
              </a:spcBef>
            </a:pPr>
            <a:r>
              <a:rPr lang="es-ES" sz="1400" dirty="0" smtClean="0">
                <a:latin typeface="Arial Unicode MS" pitchFamily="34" charset="-128"/>
                <a:ea typeface="Arial Unicode MS" pitchFamily="34" charset="-128"/>
                <a:cs typeface="Arial Unicode MS" pitchFamily="34" charset="-128"/>
              </a:rPr>
              <a:t>LGD</a:t>
            </a:r>
            <a:endParaRPr lang="es-ES" sz="1400" dirty="0" smtClean="0">
              <a:latin typeface="Arial Unicode MS" pitchFamily="34" charset="-128"/>
              <a:ea typeface="Arial Unicode MS" pitchFamily="34" charset="-128"/>
              <a:cs typeface="Arial Unicode MS" pitchFamily="34" charset="-128"/>
              <a:sym typeface="Wingdings" pitchFamily="2" charset="2"/>
            </a:endParaRPr>
          </a:p>
        </p:txBody>
      </p:sp>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9" name="18 Rectángulo"/>
          <p:cNvSpPr/>
          <p:nvPr/>
        </p:nvSpPr>
        <p:spPr>
          <a:xfrm>
            <a:off x="3929058" y="2857496"/>
            <a:ext cx="4857784" cy="1969770"/>
          </a:xfrm>
          <a:prstGeom prst="rect">
            <a:avLst/>
          </a:prstGeom>
          <a:ln>
            <a:solidFill>
              <a:schemeClr val="tx1"/>
            </a:solidFill>
            <a:prstDash val="dash"/>
          </a:ln>
        </p:spPr>
        <p:txBody>
          <a:bodyPr wrap="square">
            <a:spAutoFit/>
          </a:bodyPr>
          <a:lstStyle/>
          <a:p>
            <a:pPr>
              <a:spcBef>
                <a:spcPts val="600"/>
              </a:spcBef>
            </a:pPr>
            <a:r>
              <a:rPr lang="es-ES" sz="1400" smtClean="0"/>
              <a:t>El efecto mitigante (RM) de un reaseguro/titulización aseguradora o derivados  sobre los módulos de mercado o suscripción el SCR de mercado o de suscripción es la diferencia entre los dos siguientes requerimientos de capital:</a:t>
            </a:r>
          </a:p>
          <a:p>
            <a:pPr marL="627063" indent="-271463">
              <a:spcBef>
                <a:spcPts val="600"/>
              </a:spcBef>
            </a:pPr>
            <a:r>
              <a:rPr lang="es-ES" sz="1400" smtClean="0"/>
              <a:t>(a) El SCR hipotético si el reaseguro, la titulizacion o el derivado no hubieran existido;</a:t>
            </a:r>
          </a:p>
          <a:p>
            <a:pPr marL="627063" indent="-271463">
              <a:spcBef>
                <a:spcPts val="600"/>
              </a:spcBef>
            </a:pPr>
            <a:r>
              <a:rPr lang="es-ES" sz="1400" smtClean="0"/>
              <a:t>(b)	El SCR realmente calculado para dichos módulos</a:t>
            </a:r>
            <a:endParaRPr lang="es-ES" sz="1400"/>
          </a:p>
        </p:txBody>
      </p:sp>
      <p:sp>
        <p:nvSpPr>
          <p:cNvPr id="20" name="19 Rectángulo"/>
          <p:cNvSpPr/>
          <p:nvPr/>
        </p:nvSpPr>
        <p:spPr>
          <a:xfrm>
            <a:off x="3929058" y="4975223"/>
            <a:ext cx="4857784" cy="1184940"/>
          </a:xfrm>
          <a:prstGeom prst="rect">
            <a:avLst/>
          </a:prstGeom>
          <a:solidFill>
            <a:schemeClr val="bg1"/>
          </a:solidFill>
          <a:ln>
            <a:solidFill>
              <a:schemeClr val="tx1"/>
            </a:solidFill>
            <a:prstDash val="dash"/>
          </a:ln>
        </p:spPr>
        <p:txBody>
          <a:bodyPr wrap="square">
            <a:spAutoFit/>
          </a:bodyPr>
          <a:lstStyle/>
          <a:p>
            <a:pPr>
              <a:spcBef>
                <a:spcPts val="600"/>
              </a:spcBef>
            </a:pPr>
            <a:r>
              <a:rPr lang="es-ES" sz="1400" dirty="0" smtClean="0">
                <a:latin typeface="Arial Unicode MS" pitchFamily="34" charset="-128"/>
                <a:ea typeface="Arial Unicode MS" pitchFamily="34" charset="-128"/>
                <a:cs typeface="Arial Unicode MS" pitchFamily="34" charset="-128"/>
              </a:rPr>
              <a:t>Simplificaciones en el cálculo del efecto mitigante (RM)</a:t>
            </a:r>
          </a:p>
          <a:p>
            <a:pPr>
              <a:spcBef>
                <a:spcPts val="600"/>
              </a:spcBef>
            </a:pPr>
            <a:r>
              <a:rPr lang="es-ES" sz="1400" dirty="0" smtClean="0">
                <a:latin typeface="Arial Unicode MS" pitchFamily="34" charset="-128"/>
                <a:ea typeface="Arial Unicode MS" pitchFamily="34" charset="-128"/>
                <a:cs typeface="Arial Unicode MS" pitchFamily="34" charset="-128"/>
              </a:rPr>
              <a:t>General. Cálculo como </a:t>
            </a:r>
            <a:r>
              <a:rPr lang="es-ES" sz="1400" b="1" u="sng" dirty="0" smtClean="0">
                <a:latin typeface="Arial Unicode MS" pitchFamily="34" charset="-128"/>
                <a:ea typeface="Arial Unicode MS" pitchFamily="34" charset="-128"/>
                <a:cs typeface="Arial Unicode MS" pitchFamily="34" charset="-128"/>
              </a:rPr>
              <a:t>suma</a:t>
            </a:r>
            <a:r>
              <a:rPr lang="es-ES" sz="1400" dirty="0" smtClean="0">
                <a:latin typeface="Arial Unicode MS" pitchFamily="34" charset="-128"/>
                <a:ea typeface="Arial Unicode MS" pitchFamily="34" charset="-128"/>
                <a:cs typeface="Arial Unicode MS" pitchFamily="34" charset="-128"/>
              </a:rPr>
              <a:t> de sub-módulos</a:t>
            </a:r>
          </a:p>
          <a:p>
            <a:pPr>
              <a:spcBef>
                <a:spcPts val="600"/>
              </a:spcBef>
            </a:pPr>
            <a:r>
              <a:rPr lang="es-ES" sz="1400" dirty="0" smtClean="0">
                <a:latin typeface="Arial Unicode MS" pitchFamily="34" charset="-128"/>
                <a:ea typeface="Arial Unicode MS" pitchFamily="34" charset="-128"/>
                <a:cs typeface="Arial Unicode MS" pitchFamily="34" charset="-128"/>
              </a:rPr>
              <a:t>RM reaseguro general. Prorrateo</a:t>
            </a:r>
          </a:p>
          <a:p>
            <a:pPr>
              <a:spcBef>
                <a:spcPts val="600"/>
              </a:spcBef>
            </a:pPr>
            <a:r>
              <a:rPr lang="es-ES" sz="1400" dirty="0" smtClean="0">
                <a:latin typeface="Arial Unicode MS" pitchFamily="34" charset="-128"/>
                <a:ea typeface="Arial Unicode MS" pitchFamily="34" charset="-128"/>
                <a:cs typeface="Arial Unicode MS" pitchFamily="34" charset="-128"/>
              </a:rPr>
              <a:t>RM reaseguro proporcional. Prorrateo</a:t>
            </a:r>
          </a:p>
        </p:txBody>
      </p:sp>
      <p:sp>
        <p:nvSpPr>
          <p:cNvPr id="17"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.vii.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38" name="37 Rectángulo"/>
          <p:cNvSpPr/>
          <p:nvPr/>
        </p:nvSpPr>
        <p:spPr>
          <a:xfrm>
            <a:off x="1500166" y="1120959"/>
            <a:ext cx="4714908" cy="338554"/>
          </a:xfrm>
          <a:prstGeom prst="rect">
            <a:avLst/>
          </a:prstGeom>
          <a:solidFill>
            <a:srgbClr val="FFFFCC"/>
          </a:solidFill>
          <a:ln>
            <a:solidFill>
              <a:schemeClr val="tx1"/>
            </a:solidFill>
            <a:prstDash val="solid"/>
          </a:ln>
        </p:spPr>
        <p:txBody>
          <a:bodyPr wrap="square">
            <a:spAutoFit/>
          </a:bodyPr>
          <a:lstStyle/>
          <a:p>
            <a:r>
              <a:rPr lang="es-ES" sz="1600" b="1" dirty="0" smtClean="0">
                <a:latin typeface="Arial Unicode MS" pitchFamily="34" charset="-128"/>
                <a:ea typeface="Arial Unicode MS" pitchFamily="34" charset="-128"/>
                <a:cs typeface="Arial Unicode MS" pitchFamily="34" charset="-128"/>
                <a:sym typeface="Wingdings" pitchFamily="2" charset="2"/>
              </a:rPr>
              <a:t>Valor ajustado de una garantía (RAVC)</a:t>
            </a:r>
            <a:endParaRPr lang="es-ES" sz="1600" b="1" dirty="0">
              <a:latin typeface="Arial Unicode MS" pitchFamily="34" charset="-128"/>
              <a:ea typeface="Arial Unicode MS" pitchFamily="34" charset="-128"/>
              <a:cs typeface="Arial Unicode MS" pitchFamily="34" charset="-128"/>
            </a:endParaRPr>
          </a:p>
        </p:txBody>
      </p:sp>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1" name="20 Rectángulo"/>
          <p:cNvSpPr/>
          <p:nvPr/>
        </p:nvSpPr>
        <p:spPr>
          <a:xfrm>
            <a:off x="2000232" y="4071942"/>
            <a:ext cx="6929486" cy="954107"/>
          </a:xfrm>
          <a:prstGeom prst="rect">
            <a:avLst/>
          </a:prstGeom>
          <a:ln>
            <a:solidFill>
              <a:schemeClr val="tx1"/>
            </a:solidFill>
            <a:prstDash val="dash"/>
          </a:ln>
        </p:spPr>
        <p:txBody>
          <a:bodyPr wrap="square">
            <a:spAutoFit/>
          </a:bodyPr>
          <a:lstStyle/>
          <a:p>
            <a:pPr>
              <a:spcBef>
                <a:spcPts val="600"/>
              </a:spcBef>
            </a:pPr>
            <a:r>
              <a:rPr lang="es-ES" sz="1400" dirty="0" smtClean="0"/>
              <a:t>Colateral está compuesto por activos custodiados por un depositario: </a:t>
            </a:r>
          </a:p>
          <a:p>
            <a:pPr>
              <a:spcBef>
                <a:spcPts val="0"/>
              </a:spcBef>
            </a:pPr>
            <a:r>
              <a:rPr lang="es-ES" sz="1400" dirty="0" smtClean="0"/>
              <a:t>el asegurador tiene derecho a liquidar o quedarse con los activos en caso de fallido de la contraparte + el asegurador tiene derecho a liquidar o quedarse con los activos en caso de fallido del depositario que custodia los activos mantenidos como colateral</a:t>
            </a:r>
          </a:p>
        </p:txBody>
      </p:sp>
      <p:sp>
        <p:nvSpPr>
          <p:cNvPr id="22" name="21 Rectángulo"/>
          <p:cNvSpPr/>
          <p:nvPr/>
        </p:nvSpPr>
        <p:spPr>
          <a:xfrm>
            <a:off x="214282" y="3214686"/>
            <a:ext cx="1571636" cy="738664"/>
          </a:xfrm>
          <a:prstGeom prst="rect">
            <a:avLst/>
          </a:prstGeom>
          <a:solidFill>
            <a:srgbClr val="FFFFCC"/>
          </a:solidFill>
          <a:ln>
            <a:solidFill>
              <a:schemeClr val="tx1"/>
            </a:solidFill>
            <a:prstDash val="solid"/>
          </a:ln>
        </p:spPr>
        <p:txBody>
          <a:bodyPr wrap="square">
            <a:spAutoFit/>
          </a:bodyPr>
          <a:lstStyle/>
          <a:p>
            <a:pPr algn="ctr"/>
            <a:r>
              <a:rPr lang="es-ES" sz="1400" b="1" smtClean="0">
                <a:latin typeface="Arial Unicode MS" pitchFamily="34" charset="-128"/>
                <a:ea typeface="Arial Unicode MS" pitchFamily="34" charset="-128"/>
                <a:cs typeface="Arial Unicode MS" pitchFamily="34" charset="-128"/>
              </a:rPr>
              <a:t>RAVC=100% *(Valor activos – ARM)</a:t>
            </a:r>
            <a:endParaRPr lang="es-ES" sz="1400" b="1">
              <a:latin typeface="Arial Unicode MS" pitchFamily="34" charset="-128"/>
              <a:ea typeface="Arial Unicode MS" pitchFamily="34" charset="-128"/>
              <a:cs typeface="Arial Unicode MS" pitchFamily="34" charset="-128"/>
            </a:endParaRPr>
          </a:p>
        </p:txBody>
      </p:sp>
      <p:sp>
        <p:nvSpPr>
          <p:cNvPr id="27" name="26 Rectángulo"/>
          <p:cNvSpPr/>
          <p:nvPr/>
        </p:nvSpPr>
        <p:spPr>
          <a:xfrm>
            <a:off x="214282" y="6407371"/>
            <a:ext cx="1571636" cy="307777"/>
          </a:xfrm>
          <a:prstGeom prst="rect">
            <a:avLst/>
          </a:prstGeom>
          <a:solidFill>
            <a:srgbClr val="FFFFCC"/>
          </a:solidFill>
          <a:ln>
            <a:solidFill>
              <a:schemeClr val="tx1"/>
            </a:solidFill>
            <a:prstDash val="solid"/>
          </a:ln>
        </p:spPr>
        <p:txBody>
          <a:bodyPr wrap="square">
            <a:spAutoFit/>
          </a:bodyPr>
          <a:lstStyle/>
          <a:p>
            <a:pPr algn="ctr"/>
            <a:r>
              <a:rPr lang="es-ES" sz="1400" b="1" smtClean="0">
                <a:latin typeface="Arial Unicode MS" pitchFamily="34" charset="-128"/>
                <a:ea typeface="Arial Unicode MS" pitchFamily="34" charset="-128"/>
                <a:cs typeface="Arial Unicode MS" pitchFamily="34" charset="-128"/>
              </a:rPr>
              <a:t>RAVC = 0%</a:t>
            </a:r>
            <a:endParaRPr lang="es-ES" sz="1400" b="1">
              <a:latin typeface="Arial Unicode MS" pitchFamily="34" charset="-128"/>
              <a:ea typeface="Arial Unicode MS" pitchFamily="34" charset="-128"/>
              <a:cs typeface="Arial Unicode MS" pitchFamily="34" charset="-128"/>
            </a:endParaRPr>
          </a:p>
        </p:txBody>
      </p:sp>
      <p:sp>
        <p:nvSpPr>
          <p:cNvPr id="28" name="27 Rectángulo"/>
          <p:cNvSpPr/>
          <p:nvPr/>
        </p:nvSpPr>
        <p:spPr>
          <a:xfrm>
            <a:off x="214282" y="5286388"/>
            <a:ext cx="1571636" cy="738664"/>
          </a:xfrm>
          <a:prstGeom prst="rect">
            <a:avLst/>
          </a:prstGeom>
          <a:solidFill>
            <a:srgbClr val="FFFFCC"/>
          </a:solidFill>
          <a:ln>
            <a:solidFill>
              <a:schemeClr val="tx1"/>
            </a:solidFill>
            <a:prstDash val="solid"/>
          </a:ln>
        </p:spPr>
        <p:txBody>
          <a:bodyPr wrap="square">
            <a:spAutoFit/>
          </a:bodyPr>
          <a:lstStyle/>
          <a:p>
            <a:pPr algn="ctr"/>
            <a:r>
              <a:rPr lang="es-ES" sz="1400" b="1" smtClean="0">
                <a:latin typeface="Arial Unicode MS" pitchFamily="34" charset="-128"/>
                <a:ea typeface="Arial Unicode MS" pitchFamily="34" charset="-128"/>
                <a:cs typeface="Arial Unicode MS" pitchFamily="34" charset="-128"/>
              </a:rPr>
              <a:t>RAVC=90%* (Valor activos – ARM)</a:t>
            </a:r>
            <a:endParaRPr lang="es-ES" sz="1400" b="1">
              <a:latin typeface="Arial Unicode MS" pitchFamily="34" charset="-128"/>
              <a:ea typeface="Arial Unicode MS" pitchFamily="34" charset="-128"/>
              <a:cs typeface="Arial Unicode MS" pitchFamily="34" charset="-128"/>
            </a:endParaRPr>
          </a:p>
        </p:txBody>
      </p:sp>
      <p:sp>
        <p:nvSpPr>
          <p:cNvPr id="29" name="28 Rectángulo"/>
          <p:cNvSpPr/>
          <p:nvPr/>
        </p:nvSpPr>
        <p:spPr>
          <a:xfrm>
            <a:off x="357158" y="2167116"/>
            <a:ext cx="1071570" cy="307777"/>
          </a:xfrm>
          <a:prstGeom prst="rect">
            <a:avLst/>
          </a:prstGeom>
          <a:ln>
            <a:solidFill>
              <a:schemeClr val="tx1"/>
            </a:solidFill>
            <a:prstDash val="dash"/>
          </a:ln>
        </p:spPr>
        <p:txBody>
          <a:bodyPr wrap="square">
            <a:spAutoFit/>
          </a:bodyPr>
          <a:lstStyle/>
          <a:p>
            <a:pPr>
              <a:spcBef>
                <a:spcPts val="600"/>
              </a:spcBef>
            </a:pPr>
            <a:r>
              <a:rPr lang="es-ES" sz="1400" smtClean="0"/>
              <a:t>Porcentaje</a:t>
            </a:r>
          </a:p>
        </p:txBody>
      </p:sp>
      <p:sp>
        <p:nvSpPr>
          <p:cNvPr id="30" name="29 Rectángulo"/>
          <p:cNvSpPr/>
          <p:nvPr/>
        </p:nvSpPr>
        <p:spPr>
          <a:xfrm>
            <a:off x="2000232" y="1831951"/>
            <a:ext cx="2214578" cy="954107"/>
          </a:xfrm>
          <a:prstGeom prst="rect">
            <a:avLst/>
          </a:prstGeom>
          <a:ln>
            <a:solidFill>
              <a:schemeClr val="tx1"/>
            </a:solidFill>
            <a:prstDash val="dash"/>
          </a:ln>
        </p:spPr>
        <p:txBody>
          <a:bodyPr wrap="square">
            <a:spAutoFit/>
          </a:bodyPr>
          <a:lstStyle/>
          <a:p>
            <a:pPr algn="ctr">
              <a:spcBef>
                <a:spcPts val="600"/>
              </a:spcBef>
            </a:pPr>
            <a:r>
              <a:rPr lang="es-ES" sz="1400" smtClean="0"/>
              <a:t>Valor activos mantenidos como colateral aplicando normas de Solvencia II </a:t>
            </a:r>
          </a:p>
          <a:p>
            <a:pPr algn="ctr">
              <a:spcBef>
                <a:spcPts val="0"/>
              </a:spcBef>
            </a:pPr>
            <a:r>
              <a:rPr lang="es-ES" sz="1400" smtClean="0"/>
              <a:t>(artº 75 directiva  nivel 1 )</a:t>
            </a:r>
          </a:p>
        </p:txBody>
      </p:sp>
      <p:sp>
        <p:nvSpPr>
          <p:cNvPr id="31" name="30 Rectángulo"/>
          <p:cNvSpPr/>
          <p:nvPr/>
        </p:nvSpPr>
        <p:spPr>
          <a:xfrm>
            <a:off x="4572000" y="2048524"/>
            <a:ext cx="1500198" cy="523220"/>
          </a:xfrm>
          <a:prstGeom prst="rect">
            <a:avLst/>
          </a:prstGeom>
          <a:ln>
            <a:solidFill>
              <a:schemeClr val="tx1"/>
            </a:solidFill>
            <a:prstDash val="dash"/>
          </a:ln>
        </p:spPr>
        <p:txBody>
          <a:bodyPr wrap="square">
            <a:spAutoFit/>
          </a:bodyPr>
          <a:lstStyle/>
          <a:p>
            <a:pPr algn="ctr">
              <a:spcBef>
                <a:spcPts val="600"/>
              </a:spcBef>
            </a:pPr>
            <a:r>
              <a:rPr lang="es-ES" sz="1400" dirty="0" smtClean="0"/>
              <a:t>ajuste por riesgo de mercado’</a:t>
            </a:r>
          </a:p>
        </p:txBody>
      </p:sp>
      <p:sp>
        <p:nvSpPr>
          <p:cNvPr id="32" name="31 Rectángulo"/>
          <p:cNvSpPr/>
          <p:nvPr/>
        </p:nvSpPr>
        <p:spPr>
          <a:xfrm>
            <a:off x="6572264" y="1428736"/>
            <a:ext cx="2357454" cy="954107"/>
          </a:xfrm>
          <a:prstGeom prst="rect">
            <a:avLst/>
          </a:prstGeom>
          <a:ln>
            <a:solidFill>
              <a:schemeClr val="tx1"/>
            </a:solidFill>
            <a:prstDash val="dash"/>
          </a:ln>
        </p:spPr>
        <p:txBody>
          <a:bodyPr wrap="square">
            <a:spAutoFit/>
          </a:bodyPr>
          <a:lstStyle/>
          <a:p>
            <a:pPr>
              <a:spcBef>
                <a:spcPts val="600"/>
              </a:spcBef>
            </a:pPr>
            <a:r>
              <a:rPr lang="es-ES" sz="1400" smtClean="0"/>
              <a:t>[  SCR_mercado  hipotético bajo el supuesto de que los citados activos no son considerados</a:t>
            </a:r>
          </a:p>
        </p:txBody>
      </p:sp>
      <p:sp>
        <p:nvSpPr>
          <p:cNvPr id="33" name="32 Rectángulo"/>
          <p:cNvSpPr/>
          <p:nvPr/>
        </p:nvSpPr>
        <p:spPr>
          <a:xfrm>
            <a:off x="6572264" y="2689207"/>
            <a:ext cx="2357454" cy="954107"/>
          </a:xfrm>
          <a:prstGeom prst="rect">
            <a:avLst/>
          </a:prstGeom>
          <a:ln>
            <a:solidFill>
              <a:schemeClr val="tx1"/>
            </a:solidFill>
            <a:prstDash val="dash"/>
          </a:ln>
        </p:spPr>
        <p:txBody>
          <a:bodyPr wrap="square">
            <a:spAutoFit/>
          </a:bodyPr>
          <a:lstStyle/>
          <a:p>
            <a:pPr>
              <a:spcBef>
                <a:spcPts val="600"/>
              </a:spcBef>
            </a:pPr>
            <a:r>
              <a:rPr lang="es-ES" sz="1400" dirty="0" err="1" smtClean="0"/>
              <a:t>SCR_mercado</a:t>
            </a:r>
            <a:r>
              <a:rPr lang="es-ES" sz="1400" dirty="0" smtClean="0"/>
              <a:t> hipotético bajo el supuesto de que los citados activos son incluidos en el cálculo </a:t>
            </a:r>
          </a:p>
        </p:txBody>
      </p:sp>
      <p:sp>
        <p:nvSpPr>
          <p:cNvPr id="34" name="33 CuadroTexto"/>
          <p:cNvSpPr txBox="1"/>
          <p:nvPr/>
        </p:nvSpPr>
        <p:spPr>
          <a:xfrm>
            <a:off x="1428728" y="2129845"/>
            <a:ext cx="285752" cy="584775"/>
          </a:xfrm>
          <a:prstGeom prst="rect">
            <a:avLst/>
          </a:prstGeom>
          <a:noFill/>
        </p:spPr>
        <p:txBody>
          <a:bodyPr wrap="square" rtlCol="0">
            <a:spAutoFit/>
          </a:bodyPr>
          <a:lstStyle/>
          <a:p>
            <a:r>
              <a:rPr lang="es-ES" sz="3200" b="1" smtClean="0"/>
              <a:t>*</a:t>
            </a:r>
          </a:p>
        </p:txBody>
      </p:sp>
      <p:sp>
        <p:nvSpPr>
          <p:cNvPr id="35" name="34 CuadroTexto"/>
          <p:cNvSpPr txBox="1"/>
          <p:nvPr/>
        </p:nvSpPr>
        <p:spPr>
          <a:xfrm>
            <a:off x="4214810" y="2000240"/>
            <a:ext cx="285752" cy="584775"/>
          </a:xfrm>
          <a:prstGeom prst="rect">
            <a:avLst/>
          </a:prstGeom>
          <a:noFill/>
        </p:spPr>
        <p:txBody>
          <a:bodyPr wrap="square" rtlCol="0">
            <a:spAutoFit/>
          </a:bodyPr>
          <a:lstStyle/>
          <a:p>
            <a:r>
              <a:rPr lang="es-ES" sz="3200" b="1" smtClean="0"/>
              <a:t>-</a:t>
            </a:r>
          </a:p>
        </p:txBody>
      </p:sp>
      <p:sp>
        <p:nvSpPr>
          <p:cNvPr id="36" name="35 Abrir llave"/>
          <p:cNvSpPr/>
          <p:nvPr/>
        </p:nvSpPr>
        <p:spPr>
          <a:xfrm>
            <a:off x="6383669" y="1785926"/>
            <a:ext cx="188595" cy="107157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CuadroTexto"/>
          <p:cNvSpPr txBox="1"/>
          <p:nvPr/>
        </p:nvSpPr>
        <p:spPr>
          <a:xfrm>
            <a:off x="7715272" y="2214554"/>
            <a:ext cx="285752" cy="584775"/>
          </a:xfrm>
          <a:prstGeom prst="rect">
            <a:avLst/>
          </a:prstGeom>
          <a:noFill/>
        </p:spPr>
        <p:txBody>
          <a:bodyPr wrap="square" rtlCol="0">
            <a:spAutoFit/>
          </a:bodyPr>
          <a:lstStyle/>
          <a:p>
            <a:r>
              <a:rPr lang="es-ES" sz="3200" b="1" dirty="0" smtClean="0"/>
              <a:t>-</a:t>
            </a:r>
          </a:p>
        </p:txBody>
      </p:sp>
      <p:sp>
        <p:nvSpPr>
          <p:cNvPr id="40" name="39 Rectángulo"/>
          <p:cNvSpPr/>
          <p:nvPr/>
        </p:nvSpPr>
        <p:spPr>
          <a:xfrm>
            <a:off x="2000232" y="3214686"/>
            <a:ext cx="3929090" cy="738664"/>
          </a:xfrm>
          <a:prstGeom prst="rect">
            <a:avLst/>
          </a:prstGeom>
          <a:ln>
            <a:solidFill>
              <a:schemeClr val="tx1"/>
            </a:solidFill>
            <a:prstDash val="dash"/>
          </a:ln>
        </p:spPr>
        <p:txBody>
          <a:bodyPr wrap="square">
            <a:spAutoFit/>
          </a:bodyPr>
          <a:lstStyle/>
          <a:p>
            <a:pPr>
              <a:spcBef>
                <a:spcPts val="600"/>
              </a:spcBef>
            </a:pPr>
            <a:r>
              <a:rPr lang="es-ES" sz="1400" dirty="0" smtClean="0">
                <a:latin typeface="Arial Unicode MS" pitchFamily="34" charset="-128"/>
                <a:ea typeface="Arial Unicode MS" pitchFamily="34" charset="-128"/>
                <a:cs typeface="Arial Unicode MS" pitchFamily="34" charset="-128"/>
              </a:rPr>
              <a:t>El colateral está compuesto por activos cuya propiedad se ha traspasado al (re)asegurador y se cumplen los requisitos establecidos</a:t>
            </a:r>
          </a:p>
        </p:txBody>
      </p:sp>
      <p:sp>
        <p:nvSpPr>
          <p:cNvPr id="42" name="41 Rectángulo"/>
          <p:cNvSpPr/>
          <p:nvPr/>
        </p:nvSpPr>
        <p:spPr>
          <a:xfrm>
            <a:off x="2000232" y="6407371"/>
            <a:ext cx="4286280" cy="307777"/>
          </a:xfrm>
          <a:prstGeom prst="rect">
            <a:avLst/>
          </a:prstGeom>
          <a:ln>
            <a:solidFill>
              <a:schemeClr val="tx1"/>
            </a:solidFill>
            <a:prstDash val="dash"/>
          </a:ln>
        </p:spPr>
        <p:txBody>
          <a:bodyPr wrap="square">
            <a:spAutoFit/>
          </a:bodyPr>
          <a:lstStyle/>
          <a:p>
            <a:pPr>
              <a:spcBef>
                <a:spcPts val="600"/>
              </a:spcBef>
            </a:pPr>
            <a:r>
              <a:rPr lang="es-ES" sz="1400" smtClean="0"/>
              <a:t>En cualquier otro caso</a:t>
            </a:r>
          </a:p>
        </p:txBody>
      </p:sp>
      <p:sp>
        <p:nvSpPr>
          <p:cNvPr id="43" name="42 Rectángulo"/>
          <p:cNvSpPr/>
          <p:nvPr/>
        </p:nvSpPr>
        <p:spPr>
          <a:xfrm>
            <a:off x="2000232" y="5214950"/>
            <a:ext cx="6929486" cy="1107996"/>
          </a:xfrm>
          <a:prstGeom prst="rect">
            <a:avLst/>
          </a:prstGeom>
          <a:ln>
            <a:solidFill>
              <a:schemeClr val="tx1"/>
            </a:solidFill>
            <a:prstDash val="dash"/>
          </a:ln>
        </p:spPr>
        <p:txBody>
          <a:bodyPr wrap="square">
            <a:spAutoFit/>
          </a:bodyPr>
          <a:lstStyle/>
          <a:p>
            <a:pPr>
              <a:spcBef>
                <a:spcPts val="600"/>
              </a:spcBef>
            </a:pPr>
            <a:r>
              <a:rPr lang="es-ES" sz="1400" dirty="0" smtClean="0"/>
              <a:t>El colateral está compuesto por activos que son custodiados por un depositario: </a:t>
            </a:r>
          </a:p>
          <a:p>
            <a:pPr>
              <a:spcBef>
                <a:spcPts val="600"/>
              </a:spcBef>
            </a:pPr>
            <a:r>
              <a:rPr lang="es-ES" sz="1400" dirty="0" smtClean="0"/>
              <a:t>El colateral cumple los requisitos exigidos a los mitigantes financieros </a:t>
            </a:r>
          </a:p>
          <a:p>
            <a:pPr>
              <a:spcBef>
                <a:spcPts val="600"/>
              </a:spcBef>
            </a:pPr>
            <a:r>
              <a:rPr lang="es-ES" sz="1400" dirty="0" smtClean="0"/>
              <a:t>+ el asegurador tiene derecho a liquidar o quedarse con los activos en caso de fallido de la contraparte</a:t>
            </a:r>
          </a:p>
        </p:txBody>
      </p:sp>
      <p:sp>
        <p:nvSpPr>
          <p:cNvPr id="45" name="44 Abrir corchete"/>
          <p:cNvSpPr/>
          <p:nvPr/>
        </p:nvSpPr>
        <p:spPr>
          <a:xfrm>
            <a:off x="1785918" y="1857364"/>
            <a:ext cx="71438" cy="92869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6" name="45 Abrir corchete"/>
          <p:cNvSpPr/>
          <p:nvPr/>
        </p:nvSpPr>
        <p:spPr>
          <a:xfrm flipH="1">
            <a:off x="6215074" y="1857364"/>
            <a:ext cx="71438" cy="92869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47 Flecha curvada hacia abajo"/>
          <p:cNvSpPr/>
          <p:nvPr/>
        </p:nvSpPr>
        <p:spPr>
          <a:xfrm rot="20460781">
            <a:off x="5503775" y="1361275"/>
            <a:ext cx="2282193" cy="371033"/>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1 Título"/>
          <p:cNvSpPr txBox="1">
            <a:spLocks/>
          </p:cNvSpPr>
          <p:nvPr/>
        </p:nvSpPr>
        <p:spPr>
          <a:xfrm>
            <a:off x="1142976" y="142852"/>
            <a:ext cx="6143667"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.viii.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dissolve">
                                      <p:cBhvr>
                                        <p:cTn id="36" dur="500"/>
                                        <p:tgtEl>
                                          <p:spTgt spid="4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dissolve">
                                      <p:cBhvr>
                                        <p:cTn id="42" dur="500"/>
                                        <p:tgtEl>
                                          <p:spTgt spid="3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ssolve">
                                      <p:cBhvr>
                                        <p:cTn id="45" dur="500"/>
                                        <p:tgtEl>
                                          <p:spTgt spid="3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7" presetClass="entr" presetSubtype="8"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1000" fill="hold"/>
                                        <p:tgtEl>
                                          <p:spTgt spid="22"/>
                                        </p:tgtEl>
                                        <p:attrNameLst>
                                          <p:attrName>ppt_x</p:attrName>
                                        </p:attrNameLst>
                                      </p:cBhvr>
                                      <p:tavLst>
                                        <p:tav tm="0">
                                          <p:val>
                                            <p:strVal val="0-#ppt_w/2"/>
                                          </p:val>
                                        </p:tav>
                                        <p:tav tm="100000">
                                          <p:val>
                                            <p:strVal val="#ppt_x"/>
                                          </p:val>
                                        </p:tav>
                                      </p:tavLst>
                                    </p:anim>
                                    <p:anim calcmode="lin" valueType="num">
                                      <p:cBhvr additive="base">
                                        <p:cTn id="54" dur="1000" fill="hold"/>
                                        <p:tgtEl>
                                          <p:spTgt spid="22"/>
                                        </p:tgtEl>
                                        <p:attrNameLst>
                                          <p:attrName>ppt_y</p:attrName>
                                        </p:attrNameLst>
                                      </p:cBhvr>
                                      <p:tavLst>
                                        <p:tav tm="0">
                                          <p:val>
                                            <p:strVal val="#ppt_y"/>
                                          </p:val>
                                        </p:tav>
                                        <p:tav tm="100000">
                                          <p:val>
                                            <p:strVal val="#ppt_y"/>
                                          </p:val>
                                        </p:tav>
                                      </p:tavLst>
                                    </p:anim>
                                  </p:childTnLst>
                                </p:cTn>
                              </p:par>
                              <p:par>
                                <p:cTn id="55" presetID="7" presetClass="entr" presetSubtype="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000" fill="hold"/>
                                        <p:tgtEl>
                                          <p:spTgt spid="28"/>
                                        </p:tgtEl>
                                        <p:attrNameLst>
                                          <p:attrName>ppt_x</p:attrName>
                                        </p:attrNameLst>
                                      </p:cBhvr>
                                      <p:tavLst>
                                        <p:tav tm="0">
                                          <p:val>
                                            <p:strVal val="0-#ppt_w/2"/>
                                          </p:val>
                                        </p:tav>
                                        <p:tav tm="100000">
                                          <p:val>
                                            <p:strVal val="#ppt_x"/>
                                          </p:val>
                                        </p:tav>
                                      </p:tavLst>
                                    </p:anim>
                                    <p:anim calcmode="lin" valueType="num">
                                      <p:cBhvr additive="base">
                                        <p:cTn id="58" dur="1000" fill="hold"/>
                                        <p:tgtEl>
                                          <p:spTgt spid="28"/>
                                        </p:tgtEl>
                                        <p:attrNameLst>
                                          <p:attrName>ppt_y</p:attrName>
                                        </p:attrNameLst>
                                      </p:cBhvr>
                                      <p:tavLst>
                                        <p:tav tm="0">
                                          <p:val>
                                            <p:strVal val="#ppt_y"/>
                                          </p:val>
                                        </p:tav>
                                        <p:tav tm="100000">
                                          <p:val>
                                            <p:strVal val="#ppt_y"/>
                                          </p:val>
                                        </p:tav>
                                      </p:tavLst>
                                    </p:anim>
                                  </p:childTnLst>
                                </p:cTn>
                              </p:par>
                              <p:par>
                                <p:cTn id="59" presetID="7"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1000" fill="hold"/>
                                        <p:tgtEl>
                                          <p:spTgt spid="27"/>
                                        </p:tgtEl>
                                        <p:attrNameLst>
                                          <p:attrName>ppt_x</p:attrName>
                                        </p:attrNameLst>
                                      </p:cBhvr>
                                      <p:tavLst>
                                        <p:tav tm="0">
                                          <p:val>
                                            <p:strVal val="0-#ppt_w/2"/>
                                          </p:val>
                                        </p:tav>
                                        <p:tav tm="100000">
                                          <p:val>
                                            <p:strVal val="#ppt_x"/>
                                          </p:val>
                                        </p:tav>
                                      </p:tavLst>
                                    </p:anim>
                                    <p:anim calcmode="lin" valueType="num">
                                      <p:cBhvr additive="base">
                                        <p:cTn id="6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20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7" presetClass="entr" presetSubtype="4"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1000" fill="hold"/>
                                        <p:tgtEl>
                                          <p:spTgt spid="42"/>
                                        </p:tgtEl>
                                        <p:attrNameLst>
                                          <p:attrName>ppt_x</p:attrName>
                                        </p:attrNameLst>
                                      </p:cBhvr>
                                      <p:tavLst>
                                        <p:tav tm="0">
                                          <p:val>
                                            <p:strVal val="#ppt_x"/>
                                          </p:val>
                                        </p:tav>
                                        <p:tav tm="100000">
                                          <p:val>
                                            <p:strVal val="#ppt_x"/>
                                          </p:val>
                                        </p:tav>
                                      </p:tavLst>
                                    </p:anim>
                                    <p:anim calcmode="lin" valueType="num">
                                      <p:cBhvr additive="base">
                                        <p:cTn id="83"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animBg="1"/>
      <p:bldP spid="28" grpId="0" animBg="1"/>
      <p:bldP spid="29" grpId="0" animBg="1"/>
      <p:bldP spid="30" grpId="0" animBg="1"/>
      <p:bldP spid="31" grpId="0" animBg="1"/>
      <p:bldP spid="32" grpId="0" animBg="1"/>
      <p:bldP spid="33" grpId="0" animBg="1"/>
      <p:bldP spid="34" grpId="0"/>
      <p:bldP spid="35" grpId="0"/>
      <p:bldP spid="36" grpId="0" animBg="1"/>
      <p:bldP spid="39" grpId="0"/>
      <p:bldP spid="40" grpId="0" animBg="1"/>
      <p:bldP spid="42" grpId="0" animBg="1"/>
      <p:bldP spid="43" grpId="0" animBg="1"/>
      <p:bldP spid="45" grpId="0" animBg="1"/>
      <p:bldP spid="46" grpId="0" animBg="1"/>
      <p:bldP spid="4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 name="7 CuadroTexto"/>
          <p:cNvSpPr txBox="1"/>
          <p:nvPr/>
        </p:nvSpPr>
        <p:spPr>
          <a:xfrm>
            <a:off x="1500166" y="1285860"/>
            <a:ext cx="4714908"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Probabilidad de fallido (PD)</a:t>
            </a:r>
          </a:p>
        </p:txBody>
      </p:sp>
      <p:sp>
        <p:nvSpPr>
          <p:cNvPr id="22" name="21 Rectángulo"/>
          <p:cNvSpPr/>
          <p:nvPr/>
        </p:nvSpPr>
        <p:spPr>
          <a:xfrm>
            <a:off x="1500166" y="2207493"/>
            <a:ext cx="2928958" cy="2416046"/>
          </a:xfrm>
          <a:prstGeom prst="rect">
            <a:avLst/>
          </a:prstGeom>
          <a:solidFill>
            <a:schemeClr val="accent5">
              <a:lumMod val="20000"/>
              <a:lumOff val="80000"/>
            </a:schemeClr>
          </a:solidFill>
          <a:ln>
            <a:solidFill>
              <a:schemeClr val="tx1"/>
            </a:solidFill>
            <a:prstDash val="solid"/>
          </a:ln>
        </p:spPr>
        <p:txBody>
          <a:bodyPr wrap="square">
            <a:spAutoFit/>
          </a:bodyPr>
          <a:lstStyle/>
          <a:p>
            <a:pPr marL="342900" indent="-342900">
              <a:spcBef>
                <a:spcPts val="600"/>
              </a:spcBef>
              <a:buAutoNum type="arabicParenBoth"/>
            </a:pPr>
            <a:r>
              <a:rPr lang="es-ES" sz="1400" dirty="0" smtClean="0">
                <a:latin typeface="Arial Unicode MS" pitchFamily="34" charset="-128"/>
                <a:ea typeface="Arial Unicode MS" pitchFamily="34" charset="-128"/>
                <a:cs typeface="Arial Unicode MS" pitchFamily="34" charset="-128"/>
              </a:rPr>
              <a:t>Exposiciones con calificación crediticia ECAI</a:t>
            </a:r>
          </a:p>
          <a:p>
            <a:pPr marL="342900" indent="-342900">
              <a:spcBef>
                <a:spcPts val="600"/>
              </a:spcBef>
              <a:buAutoNum type="arabicParenBoth"/>
            </a:pPr>
            <a:endParaRPr lang="es-ES" sz="1400" dirty="0" smtClean="0">
              <a:latin typeface="Arial Unicode MS" pitchFamily="34" charset="-128"/>
              <a:ea typeface="Arial Unicode MS" pitchFamily="34" charset="-128"/>
              <a:cs typeface="Arial Unicode MS" pitchFamily="34" charset="-128"/>
            </a:endParaRPr>
          </a:p>
          <a:p>
            <a:pPr marL="342900" indent="-342900">
              <a:spcBef>
                <a:spcPts val="600"/>
              </a:spcBef>
              <a:buAutoNum type="arabicParenBoth"/>
            </a:pPr>
            <a:endParaRPr lang="es-ES" sz="1400" dirty="0" smtClean="0">
              <a:latin typeface="Arial Unicode MS" pitchFamily="34" charset="-128"/>
              <a:ea typeface="Arial Unicode MS" pitchFamily="34" charset="-128"/>
              <a:cs typeface="Arial Unicode MS" pitchFamily="34" charset="-128"/>
            </a:endParaRP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(2),(3),(4) y (5) Aseguradoras sin calificación crediticia ECAI</a:t>
            </a: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(6) Entidades de crédito UE sin calificación crediticia ECAI</a:t>
            </a:r>
          </a:p>
          <a:p>
            <a:pPr marL="342900" indent="-342900">
              <a:spcBef>
                <a:spcPts val="600"/>
              </a:spcBef>
            </a:pPr>
            <a:r>
              <a:rPr lang="es-ES" sz="1400" dirty="0" smtClean="0">
                <a:latin typeface="Arial Unicode MS" pitchFamily="34" charset="-128"/>
                <a:ea typeface="Arial Unicode MS" pitchFamily="34" charset="-128"/>
                <a:cs typeface="Arial Unicode MS" pitchFamily="34" charset="-128"/>
              </a:rPr>
              <a:t>(7) Otras exposiciones</a:t>
            </a:r>
            <a:endParaRPr lang="es-ES" sz="1400" dirty="0">
              <a:latin typeface="Arial Unicode MS" pitchFamily="34" charset="-128"/>
              <a:ea typeface="Arial Unicode MS" pitchFamily="34" charset="-128"/>
              <a:cs typeface="Arial Unicode MS" pitchFamily="34" charset="-128"/>
            </a:endParaRPr>
          </a:p>
        </p:txBody>
      </p:sp>
      <p:cxnSp>
        <p:nvCxnSpPr>
          <p:cNvPr id="47" name="46 Conector recto de flecha"/>
          <p:cNvCxnSpPr/>
          <p:nvPr/>
        </p:nvCxnSpPr>
        <p:spPr>
          <a:xfrm rot="16200000" flipH="1">
            <a:off x="2536016" y="1893082"/>
            <a:ext cx="500068" cy="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4572000" y="4714884"/>
            <a:ext cx="4286280" cy="738664"/>
          </a:xfrm>
          <a:prstGeom prst="rect">
            <a:avLst/>
          </a:prstGeom>
          <a:solidFill>
            <a:schemeClr val="bg1"/>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Simplificación</a:t>
            </a:r>
          </a:p>
          <a:p>
            <a:pPr algn="ctr"/>
            <a:r>
              <a:rPr lang="es-ES" sz="1400" dirty="0" smtClean="0">
                <a:latin typeface="Arial Unicode MS" pitchFamily="34" charset="-128"/>
                <a:ea typeface="Arial Unicode MS" pitchFamily="34" charset="-128"/>
                <a:cs typeface="Arial Unicode MS" pitchFamily="34" charset="-128"/>
              </a:rPr>
              <a:t>Agrupación de exposiciones, tomando como PD la más alta de todas las exposiciones agrupadas</a:t>
            </a:r>
            <a:endParaRPr lang="es-ES" sz="1400" dirty="0">
              <a:latin typeface="Arial Unicode MS" pitchFamily="34" charset="-128"/>
              <a:ea typeface="Arial Unicode MS" pitchFamily="34" charset="-128"/>
              <a:cs typeface="Arial Unicode MS" pitchFamily="34" charset="-128"/>
            </a:endParaRPr>
          </a:p>
        </p:txBody>
      </p:sp>
      <p:graphicFrame>
        <p:nvGraphicFramePr>
          <p:cNvPr id="28" name="27 Tabla"/>
          <p:cNvGraphicFramePr>
            <a:graphicFrameLocks noGrp="1"/>
          </p:cNvGraphicFramePr>
          <p:nvPr/>
        </p:nvGraphicFramePr>
        <p:xfrm>
          <a:off x="4572000" y="2281393"/>
          <a:ext cx="4357718" cy="685801"/>
        </p:xfrm>
        <a:graphic>
          <a:graphicData uri="http://schemas.openxmlformats.org/drawingml/2006/table">
            <a:tbl>
              <a:tblPr/>
              <a:tblGrid>
                <a:gridCol w="762000"/>
                <a:gridCol w="523884"/>
                <a:gridCol w="500066"/>
                <a:gridCol w="500066"/>
                <a:gridCol w="571504"/>
                <a:gridCol w="500066"/>
                <a:gridCol w="500066"/>
                <a:gridCol w="500066"/>
              </a:tblGrid>
              <a:tr h="328611">
                <a:tc>
                  <a:txBody>
                    <a:bodyPr/>
                    <a:lstStyle/>
                    <a:p>
                      <a:pPr algn="ctr" fontAlgn="ctr"/>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Calidad</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0</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1</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2</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3</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4</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5</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6</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fontAlgn="ctr"/>
                      <a:r>
                        <a:rPr lang="es-ES" sz="1400" b="0" i="0" u="none" strike="noStrike" noProof="0" smtClean="0">
                          <a:solidFill>
                            <a:srgbClr val="000000"/>
                          </a:solidFill>
                          <a:latin typeface="Arial Unicode MS" pitchFamily="34" charset="-128"/>
                          <a:ea typeface="Arial Unicode MS" pitchFamily="34" charset="-128"/>
                          <a:cs typeface="Arial Unicode MS" pitchFamily="34" charset="-128"/>
                        </a:rPr>
                        <a:t>PD (%)</a:t>
                      </a:r>
                      <a:endParaRPr lang="es-ES" sz="14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0.002</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0.01</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0.05</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0.24</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1.20</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smtClean="0">
                          <a:solidFill>
                            <a:srgbClr val="000000"/>
                          </a:solidFill>
                          <a:latin typeface="Arial Unicode MS" pitchFamily="34" charset="-128"/>
                          <a:ea typeface="Arial Unicode MS" pitchFamily="34" charset="-128"/>
                          <a:cs typeface="Arial Unicode MS" pitchFamily="34" charset="-128"/>
                        </a:rPr>
                        <a:t>4.175</a:t>
                      </a:r>
                      <a:endParaRPr lang="es-ES" sz="1200" b="0" i="0" u="none" strike="noStrike" noProof="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S" sz="1200" b="0" i="0" u="none" strike="noStrike" noProof="0" dirty="0" smtClean="0">
                          <a:solidFill>
                            <a:srgbClr val="000000"/>
                          </a:solidFill>
                          <a:latin typeface="Arial Unicode MS" pitchFamily="34" charset="-128"/>
                          <a:ea typeface="Arial Unicode MS" pitchFamily="34" charset="-128"/>
                          <a:cs typeface="Arial Unicode MS" pitchFamily="34" charset="-128"/>
                        </a:rPr>
                        <a:t>4.175</a:t>
                      </a:r>
                      <a:endParaRPr lang="es-ES" sz="1200" b="0" i="0" u="none" strike="noStrike" noProof="0"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28 Rectángulo"/>
          <p:cNvSpPr/>
          <p:nvPr/>
        </p:nvSpPr>
        <p:spPr>
          <a:xfrm>
            <a:off x="4572000" y="3110070"/>
            <a:ext cx="4286280" cy="523220"/>
          </a:xfrm>
          <a:prstGeom prst="rect">
            <a:avLst/>
          </a:prstGeom>
          <a:solidFill>
            <a:schemeClr val="bg1"/>
          </a:solidFill>
          <a:ln>
            <a:no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Exposiciones sin calificación de una ECAI, que no tengan un régimen específico: 4.175 %</a:t>
            </a:r>
            <a:endParaRPr lang="es-ES" sz="1400" dirty="0">
              <a:latin typeface="Arial Unicode MS" pitchFamily="34" charset="-128"/>
              <a:ea typeface="Arial Unicode MS" pitchFamily="34" charset="-128"/>
              <a:cs typeface="Arial Unicode MS" pitchFamily="34" charset="-128"/>
            </a:endParaRPr>
          </a:p>
        </p:txBody>
      </p:sp>
      <p:sp>
        <p:nvSpPr>
          <p:cNvPr id="10"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.ix.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1142976" y="1142984"/>
            <a:ext cx="7072363" cy="307777"/>
          </a:xfrm>
          <a:prstGeom prst="rect">
            <a:avLst/>
          </a:prstGeom>
        </p:spPr>
        <p:txBody>
          <a:bodyPr wrap="square">
            <a:spAutoFit/>
          </a:bodyPr>
          <a:lstStyle/>
          <a:p>
            <a:pPr algn="just">
              <a:spcBef>
                <a:spcPts val="600"/>
              </a:spcBef>
            </a:pPr>
            <a:r>
              <a:rPr lang="es-ES" sz="1400" b="1" u="sng" dirty="0" smtClean="0">
                <a:solidFill>
                  <a:srgbClr val="C00000"/>
                </a:solidFill>
                <a:latin typeface="Arial Unicode MS" pitchFamily="34" charset="-128"/>
                <a:ea typeface="Arial Unicode MS" pitchFamily="34" charset="-128"/>
                <a:cs typeface="Arial Unicode MS" pitchFamily="34" charset="-128"/>
              </a:rPr>
              <a:t>Régimen específico de las inversiones en entidades (re)aseguradoras</a:t>
            </a:r>
          </a:p>
        </p:txBody>
      </p:sp>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9 CuadroTexto"/>
          <p:cNvSpPr txBox="1"/>
          <p:nvPr/>
        </p:nvSpPr>
        <p:spPr>
          <a:xfrm>
            <a:off x="1071538" y="1714488"/>
            <a:ext cx="1643074" cy="584775"/>
          </a:xfrm>
          <a:prstGeom prst="rect">
            <a:avLst/>
          </a:prstGeom>
          <a:solidFill>
            <a:schemeClr val="accent4">
              <a:lumMod val="40000"/>
              <a:lumOff val="6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Con calificación por ECAI</a:t>
            </a:r>
            <a:endParaRPr lang="es-ES" sz="1600"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3071802" y="2571744"/>
            <a:ext cx="1643074"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Sometidas a Solvencia II</a:t>
            </a:r>
            <a:endParaRPr lang="es-ES" sz="1400" dirty="0">
              <a:latin typeface="Arial Unicode MS" pitchFamily="34" charset="-128"/>
              <a:ea typeface="Arial Unicode MS" pitchFamily="34" charset="-128"/>
              <a:cs typeface="Arial Unicode MS" pitchFamily="34" charset="-128"/>
            </a:endParaRPr>
          </a:p>
        </p:txBody>
      </p:sp>
      <p:cxnSp>
        <p:nvCxnSpPr>
          <p:cNvPr id="15" name="14 Conector recto de flecha"/>
          <p:cNvCxnSpPr/>
          <p:nvPr/>
        </p:nvCxnSpPr>
        <p:spPr>
          <a:xfrm rot="5400000">
            <a:off x="3821107" y="2320917"/>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714744" y="1714488"/>
            <a:ext cx="4286280" cy="338554"/>
          </a:xfrm>
          <a:prstGeom prst="rect">
            <a:avLst/>
          </a:prstGeom>
          <a:solidFill>
            <a:schemeClr val="accent5">
              <a:lumMod val="20000"/>
              <a:lumOff val="80000"/>
            </a:schemeClr>
          </a:solidFill>
          <a:ln>
            <a:solidFill>
              <a:schemeClr val="tx1"/>
            </a:solidFill>
            <a:prstDash val="solid"/>
          </a:ln>
        </p:spPr>
        <p:txBody>
          <a:bodyPr wrap="square" rtlCol="0" anchor="ctr">
            <a:spAutoFit/>
          </a:bodyPr>
          <a:lstStyle/>
          <a:p>
            <a:pPr algn="ctr"/>
            <a:r>
              <a:rPr lang="es-ES" sz="1600" dirty="0" smtClean="0">
                <a:latin typeface="Arial Unicode MS" pitchFamily="34" charset="-128"/>
                <a:ea typeface="Arial Unicode MS" pitchFamily="34" charset="-128"/>
                <a:cs typeface="Arial Unicode MS" pitchFamily="34" charset="-128"/>
              </a:rPr>
              <a:t>Sin calificación por ECAI</a:t>
            </a:r>
            <a:endParaRPr lang="es-ES" sz="1600" dirty="0">
              <a:latin typeface="Arial Unicode MS" pitchFamily="34" charset="-128"/>
              <a:ea typeface="Arial Unicode MS" pitchFamily="34" charset="-128"/>
              <a:cs typeface="Arial Unicode MS" pitchFamily="34" charset="-128"/>
            </a:endParaRPr>
          </a:p>
        </p:txBody>
      </p:sp>
      <p:sp>
        <p:nvSpPr>
          <p:cNvPr id="18" name="17 Rectángulo"/>
          <p:cNvSpPr/>
          <p:nvPr/>
        </p:nvSpPr>
        <p:spPr>
          <a:xfrm>
            <a:off x="4857752" y="2571744"/>
            <a:ext cx="1785950" cy="523220"/>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equivalentes</a:t>
            </a:r>
            <a:endParaRPr lang="es-ES" sz="1400" dirty="0">
              <a:latin typeface="Arial Unicode MS" pitchFamily="34" charset="-128"/>
              <a:ea typeface="Arial Unicode MS" pitchFamily="34" charset="-128"/>
              <a:cs typeface="Arial Unicode MS" pitchFamily="34" charset="-128"/>
            </a:endParaRPr>
          </a:p>
        </p:txBody>
      </p:sp>
      <p:sp>
        <p:nvSpPr>
          <p:cNvPr id="19" name="18 Rectángulo"/>
          <p:cNvSpPr/>
          <p:nvPr/>
        </p:nvSpPr>
        <p:spPr>
          <a:xfrm>
            <a:off x="6929454" y="2571744"/>
            <a:ext cx="1714512"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De terceros países NO equivalentes</a:t>
            </a:r>
            <a:endParaRPr lang="es-ES" sz="1400" dirty="0">
              <a:latin typeface="Arial Unicode MS" pitchFamily="34" charset="-128"/>
              <a:ea typeface="Arial Unicode MS" pitchFamily="34" charset="-128"/>
              <a:cs typeface="Arial Unicode MS" pitchFamily="34" charset="-128"/>
            </a:endParaRPr>
          </a:p>
        </p:txBody>
      </p:sp>
      <p:cxnSp>
        <p:nvCxnSpPr>
          <p:cNvPr id="20" name="19 Conector recto de flecha"/>
          <p:cNvCxnSpPr/>
          <p:nvPr/>
        </p:nvCxnSpPr>
        <p:spPr>
          <a:xfrm rot="5400000">
            <a:off x="5537207" y="232091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7251719" y="2320917"/>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4500562" y="5048920"/>
            <a:ext cx="1000132" cy="523220"/>
          </a:xfrm>
          <a:prstGeom prst="rect">
            <a:avLst/>
          </a:prstGeom>
          <a:solidFill>
            <a:srgbClr val="FFFFCC"/>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Cumple el MCR</a:t>
            </a:r>
            <a:endParaRPr lang="es-ES" sz="1400" dirty="0">
              <a:latin typeface="Arial Unicode MS" pitchFamily="34" charset="-128"/>
              <a:ea typeface="Arial Unicode MS" pitchFamily="34" charset="-128"/>
              <a:cs typeface="Arial Unicode MS" pitchFamily="34" charset="-128"/>
            </a:endParaRPr>
          </a:p>
        </p:txBody>
      </p:sp>
      <p:sp>
        <p:nvSpPr>
          <p:cNvPr id="28" name="27 Rectángulo"/>
          <p:cNvSpPr/>
          <p:nvPr/>
        </p:nvSpPr>
        <p:spPr>
          <a:xfrm>
            <a:off x="3286116" y="5048920"/>
            <a:ext cx="1071570" cy="523220"/>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dirty="0" smtClean="0">
                <a:latin typeface="Arial Unicode MS" pitchFamily="34" charset="-128"/>
                <a:ea typeface="Arial Unicode MS" pitchFamily="34" charset="-128"/>
                <a:cs typeface="Arial Unicode MS" pitchFamily="34" charset="-128"/>
              </a:rPr>
              <a:t>Incumple el MCR</a:t>
            </a:r>
            <a:endParaRPr lang="es-ES" sz="1400" dirty="0">
              <a:latin typeface="Arial Unicode MS" pitchFamily="34" charset="-128"/>
              <a:ea typeface="Arial Unicode MS" pitchFamily="34" charset="-128"/>
              <a:cs typeface="Arial Unicode MS" pitchFamily="34" charset="-128"/>
            </a:endParaRPr>
          </a:p>
        </p:txBody>
      </p:sp>
      <p:cxnSp>
        <p:nvCxnSpPr>
          <p:cNvPr id="31" name="30 Conector recto de flecha"/>
          <p:cNvCxnSpPr/>
          <p:nvPr/>
        </p:nvCxnSpPr>
        <p:spPr>
          <a:xfrm rot="5400000">
            <a:off x="7037405" y="4035429"/>
            <a:ext cx="16430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5400000">
            <a:off x="5750727" y="3393281"/>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rot="16200000" flipV="1">
            <a:off x="1572398" y="3856834"/>
            <a:ext cx="4286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2643174" y="3690468"/>
            <a:ext cx="1143008" cy="738664"/>
          </a:xfrm>
          <a:prstGeom prst="rect">
            <a:avLst/>
          </a:prstGeom>
          <a:solidFill>
            <a:schemeClr val="accent4">
              <a:lumMod val="40000"/>
              <a:lumOff val="60000"/>
            </a:schemeClr>
          </a:solidFill>
          <a:ln>
            <a:solidFill>
              <a:schemeClr val="tx1"/>
            </a:solidFill>
            <a:prstDash val="solid"/>
          </a:ln>
        </p:spPr>
        <p:txBody>
          <a:bodyPr wrap="square">
            <a:spAutoFit/>
          </a:bodyPr>
          <a:lstStyle/>
          <a:p>
            <a:pPr algn="ctr"/>
            <a:r>
              <a:rPr lang="es-ES" sz="1400" smtClean="0">
                <a:latin typeface="Arial Unicode MS" pitchFamily="34" charset="-128"/>
                <a:ea typeface="Arial Unicode MS" pitchFamily="34" charset="-128"/>
                <a:cs typeface="Arial Unicode MS" pitchFamily="34" charset="-128"/>
              </a:rPr>
              <a:t>AutorizadaMenos de dos años</a:t>
            </a:r>
            <a:endParaRPr lang="es-ES" sz="1400">
              <a:latin typeface="Arial Unicode MS" pitchFamily="34" charset="-128"/>
              <a:ea typeface="Arial Unicode MS" pitchFamily="34" charset="-128"/>
              <a:cs typeface="Arial Unicode MS" pitchFamily="34" charset="-128"/>
            </a:endParaRPr>
          </a:p>
        </p:txBody>
      </p:sp>
      <p:sp>
        <p:nvSpPr>
          <p:cNvPr id="35" name="34 Rectángulo"/>
          <p:cNvSpPr/>
          <p:nvPr/>
        </p:nvSpPr>
        <p:spPr>
          <a:xfrm>
            <a:off x="4000496" y="3690467"/>
            <a:ext cx="1071570" cy="738664"/>
          </a:xfrm>
          <a:prstGeom prst="rect">
            <a:avLst/>
          </a:prstGeom>
          <a:solidFill>
            <a:schemeClr val="accent5">
              <a:lumMod val="20000"/>
              <a:lumOff val="80000"/>
            </a:schemeClr>
          </a:solidFill>
          <a:ln>
            <a:solidFill>
              <a:schemeClr val="tx1"/>
            </a:solidFill>
            <a:prstDash val="solid"/>
          </a:ln>
        </p:spPr>
        <p:txBody>
          <a:bodyPr wrap="square">
            <a:spAutoFit/>
          </a:bodyPr>
          <a:lstStyle/>
          <a:p>
            <a:pPr algn="ctr"/>
            <a:r>
              <a:rPr lang="es-ES" sz="1400" dirty="0" err="1" smtClean="0">
                <a:latin typeface="Arial Unicode MS" pitchFamily="34" charset="-128"/>
                <a:ea typeface="Arial Unicode MS" pitchFamily="34" charset="-128"/>
                <a:cs typeface="Arial Unicode MS" pitchFamily="34" charset="-128"/>
              </a:rPr>
              <a:t>AutorizadaMás</a:t>
            </a:r>
            <a:r>
              <a:rPr lang="es-ES" sz="1400" dirty="0" smtClean="0">
                <a:latin typeface="Arial Unicode MS" pitchFamily="34" charset="-128"/>
                <a:ea typeface="Arial Unicode MS" pitchFamily="34" charset="-128"/>
                <a:cs typeface="Arial Unicode MS" pitchFamily="34" charset="-128"/>
              </a:rPr>
              <a:t> de dos años</a:t>
            </a:r>
            <a:endParaRPr lang="es-ES" sz="1400" dirty="0">
              <a:latin typeface="Arial Unicode MS" pitchFamily="34" charset="-128"/>
              <a:ea typeface="Arial Unicode MS" pitchFamily="34" charset="-128"/>
              <a:cs typeface="Arial Unicode MS" pitchFamily="34" charset="-128"/>
            </a:endParaRPr>
          </a:p>
        </p:txBody>
      </p:sp>
      <p:sp>
        <p:nvSpPr>
          <p:cNvPr id="40" name="39 Elipse"/>
          <p:cNvSpPr/>
          <p:nvPr/>
        </p:nvSpPr>
        <p:spPr>
          <a:xfrm>
            <a:off x="1000100" y="2928934"/>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Unicode MS" pitchFamily="34" charset="-128"/>
              <a:ea typeface="Arial Unicode MS" pitchFamily="34" charset="-128"/>
              <a:cs typeface="Arial Unicode MS" pitchFamily="34" charset="-128"/>
            </a:endParaRPr>
          </a:p>
        </p:txBody>
      </p:sp>
      <p:sp>
        <p:nvSpPr>
          <p:cNvPr id="41" name="40 CuadroTexto"/>
          <p:cNvSpPr txBox="1"/>
          <p:nvPr/>
        </p:nvSpPr>
        <p:spPr>
          <a:xfrm>
            <a:off x="1071538" y="3090446"/>
            <a:ext cx="1500198" cy="338554"/>
          </a:xfrm>
          <a:prstGeom prst="rect">
            <a:avLst/>
          </a:prstGeom>
          <a:noFill/>
        </p:spPr>
        <p:txBody>
          <a:bodyPr wrap="square" rtlCol="0">
            <a:spAutoFit/>
          </a:bodyPr>
          <a:lstStyle/>
          <a:p>
            <a:pPr algn="ctr"/>
            <a:r>
              <a:rPr lang="es-ES" sz="1600" dirty="0" smtClean="0">
                <a:latin typeface="Arial Unicode MS" pitchFamily="34" charset="-128"/>
                <a:ea typeface="Arial Unicode MS" pitchFamily="34" charset="-128"/>
                <a:cs typeface="Arial Unicode MS" pitchFamily="34" charset="-128"/>
              </a:rPr>
              <a:t>SCR  general</a:t>
            </a:r>
            <a:endParaRPr lang="es-ES" sz="1600" dirty="0">
              <a:latin typeface="Arial Unicode MS" pitchFamily="34" charset="-128"/>
              <a:ea typeface="Arial Unicode MS" pitchFamily="34" charset="-128"/>
              <a:cs typeface="Arial Unicode MS" pitchFamily="34" charset="-128"/>
            </a:endParaRPr>
          </a:p>
        </p:txBody>
      </p:sp>
      <p:cxnSp>
        <p:nvCxnSpPr>
          <p:cNvPr id="43" name="42 Conector recto de flecha"/>
          <p:cNvCxnSpPr/>
          <p:nvPr/>
        </p:nvCxnSpPr>
        <p:spPr>
          <a:xfrm rot="5400000">
            <a:off x="1608117" y="260746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10800000">
            <a:off x="1785919" y="4071942"/>
            <a:ext cx="715971"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785786" y="4143380"/>
            <a:ext cx="1643074" cy="954107"/>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Hasta que publique el primer SCFR  </a:t>
            </a:r>
            <a:r>
              <a:rPr lang="es-ES" sz="1400" i="1" dirty="0" err="1" smtClean="0">
                <a:latin typeface="Arial Unicode MS" pitchFamily="34" charset="-128"/>
                <a:ea typeface="Arial Unicode MS" pitchFamily="34" charset="-128"/>
                <a:cs typeface="Arial Unicode MS" pitchFamily="34" charset="-128"/>
              </a:rPr>
              <a:t>artº</a:t>
            </a:r>
            <a:r>
              <a:rPr lang="es-ES" sz="1400" i="1" dirty="0" smtClean="0">
                <a:latin typeface="Arial Unicode MS" pitchFamily="34" charset="-128"/>
                <a:ea typeface="Arial Unicode MS" pitchFamily="34" charset="-128"/>
                <a:cs typeface="Arial Unicode MS" pitchFamily="34" charset="-128"/>
              </a:rPr>
              <a:t> 51</a:t>
            </a:r>
            <a:r>
              <a:rPr lang="es-ES" sz="1400" i="1" dirty="0">
                <a:latin typeface="Arial Unicode MS" pitchFamily="34" charset="-128"/>
                <a:ea typeface="Arial Unicode MS" pitchFamily="34" charset="-128"/>
                <a:cs typeface="Arial Unicode MS" pitchFamily="34" charset="-128"/>
              </a:rPr>
              <a:t> </a:t>
            </a:r>
            <a:r>
              <a:rPr lang="es-ES" sz="1400" i="1" dirty="0" smtClean="0">
                <a:latin typeface="Arial Unicode MS" pitchFamily="34" charset="-128"/>
                <a:ea typeface="Arial Unicode MS" pitchFamily="34" charset="-128"/>
                <a:cs typeface="Arial Unicode MS" pitchFamily="34" charset="-128"/>
              </a:rPr>
              <a:t>de la Directiva</a:t>
            </a:r>
          </a:p>
        </p:txBody>
      </p:sp>
      <p:cxnSp>
        <p:nvCxnSpPr>
          <p:cNvPr id="53" name="52 Conector recto de flecha"/>
          <p:cNvCxnSpPr/>
          <p:nvPr/>
        </p:nvCxnSpPr>
        <p:spPr>
          <a:xfrm rot="5400000">
            <a:off x="3179753" y="339248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4179885" y="3392487"/>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5357818" y="3761906"/>
            <a:ext cx="1214446" cy="738664"/>
          </a:xfrm>
          <a:prstGeom prst="rect">
            <a:avLst/>
          </a:prstGeom>
          <a:solidFill>
            <a:srgbClr val="FFFFCC"/>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Si cumple  su margen de solvencia</a:t>
            </a:r>
            <a:endParaRPr lang="es-ES" sz="1400" i="1" dirty="0">
              <a:latin typeface="Arial Unicode MS" pitchFamily="34" charset="-128"/>
              <a:ea typeface="Arial Unicode MS" pitchFamily="34" charset="-128"/>
              <a:cs typeface="Arial Unicode MS" pitchFamily="34" charset="-128"/>
            </a:endParaRPr>
          </a:p>
        </p:txBody>
      </p:sp>
      <p:sp>
        <p:nvSpPr>
          <p:cNvPr id="56" name="55 Elipse"/>
          <p:cNvSpPr/>
          <p:nvPr/>
        </p:nvSpPr>
        <p:spPr>
          <a:xfrm>
            <a:off x="6858016" y="4929198"/>
            <a:ext cx="1643074" cy="642942"/>
          </a:xfrm>
          <a:prstGeom prst="ellips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Arial Unicode MS" pitchFamily="34" charset="-128"/>
              <a:ea typeface="Arial Unicode MS" pitchFamily="34" charset="-128"/>
              <a:cs typeface="Arial Unicode MS" pitchFamily="34" charset="-128"/>
            </a:endParaRPr>
          </a:p>
        </p:txBody>
      </p:sp>
      <p:sp>
        <p:nvSpPr>
          <p:cNvPr id="57" name="56 CuadroTexto"/>
          <p:cNvSpPr txBox="1"/>
          <p:nvPr/>
        </p:nvSpPr>
        <p:spPr>
          <a:xfrm>
            <a:off x="6929454" y="5000636"/>
            <a:ext cx="1500198" cy="523220"/>
          </a:xfrm>
          <a:prstGeom prst="rect">
            <a:avLst/>
          </a:prstGeom>
          <a:noFill/>
        </p:spPr>
        <p:txBody>
          <a:bodyPr wrap="square" rtlCol="0">
            <a:spAutoFit/>
          </a:bodyPr>
          <a:lstStyle/>
          <a:p>
            <a:pPr algn="ctr"/>
            <a:r>
              <a:rPr lang="es-ES" sz="1400" dirty="0" smtClean="0">
                <a:latin typeface="Arial Unicode MS" pitchFamily="34" charset="-128"/>
                <a:ea typeface="Arial Unicode MS" pitchFamily="34" charset="-128"/>
                <a:cs typeface="Arial Unicode MS" pitchFamily="34" charset="-128"/>
              </a:rPr>
              <a:t>SCR general </a:t>
            </a:r>
            <a:r>
              <a:rPr lang="es-ES" sz="1400" dirty="0" smtClean="0">
                <a:latin typeface="Arial Unicode MS" pitchFamily="34" charset="-128"/>
                <a:ea typeface="Arial Unicode MS" pitchFamily="34" charset="-128"/>
                <a:cs typeface="Arial Unicode MS" pitchFamily="34" charset="-128"/>
                <a:sym typeface="Wingdings" pitchFamily="2" charset="2"/>
              </a:rPr>
              <a:t> PD = 4.175</a:t>
            </a:r>
            <a:endParaRPr lang="es-ES" sz="1400" dirty="0">
              <a:latin typeface="Arial Unicode MS" pitchFamily="34" charset="-128"/>
              <a:ea typeface="Arial Unicode MS" pitchFamily="34" charset="-128"/>
              <a:cs typeface="Arial Unicode MS" pitchFamily="34" charset="-128"/>
            </a:endParaRPr>
          </a:p>
        </p:txBody>
      </p:sp>
      <p:sp>
        <p:nvSpPr>
          <p:cNvPr id="60" name="59 CuadroTexto"/>
          <p:cNvSpPr txBox="1"/>
          <p:nvPr/>
        </p:nvSpPr>
        <p:spPr>
          <a:xfrm>
            <a:off x="6572264" y="3761906"/>
            <a:ext cx="1214446" cy="738664"/>
          </a:xfrm>
          <a:prstGeom prst="rect">
            <a:avLst/>
          </a:prstGeom>
          <a:solidFill>
            <a:schemeClr val="accent4">
              <a:lumMod val="40000"/>
              <a:lumOff val="60000"/>
            </a:schemeClr>
          </a:solid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NO cumple su margen de solvencia</a:t>
            </a:r>
            <a:endParaRPr lang="es-ES" sz="1400" i="1" dirty="0">
              <a:latin typeface="Arial Unicode MS" pitchFamily="34" charset="-128"/>
              <a:ea typeface="Arial Unicode MS" pitchFamily="34" charset="-128"/>
              <a:cs typeface="Arial Unicode MS" pitchFamily="34" charset="-128"/>
            </a:endParaRPr>
          </a:p>
        </p:txBody>
      </p:sp>
      <p:cxnSp>
        <p:nvCxnSpPr>
          <p:cNvPr id="61" name="60 Conector recto de flecha"/>
          <p:cNvCxnSpPr/>
          <p:nvPr/>
        </p:nvCxnSpPr>
        <p:spPr>
          <a:xfrm rot="16200000" flipH="1">
            <a:off x="6536544" y="3178966"/>
            <a:ext cx="571504" cy="500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7037405" y="4679165"/>
            <a:ext cx="35639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7" name="66 Tabla"/>
          <p:cNvGraphicFramePr>
            <a:graphicFrameLocks noGrp="1"/>
          </p:cNvGraphicFramePr>
          <p:nvPr/>
        </p:nvGraphicFramePr>
        <p:xfrm>
          <a:off x="4286247" y="5952194"/>
          <a:ext cx="4214839" cy="620078"/>
        </p:xfrm>
        <a:graphic>
          <a:graphicData uri="http://schemas.openxmlformats.org/drawingml/2006/table">
            <a:tbl>
              <a:tblPr/>
              <a:tblGrid>
                <a:gridCol w="857257"/>
                <a:gridCol w="428628"/>
                <a:gridCol w="428628"/>
                <a:gridCol w="456768"/>
                <a:gridCol w="447029"/>
                <a:gridCol w="383167"/>
                <a:gridCol w="373363"/>
                <a:gridCol w="392971"/>
                <a:gridCol w="447028"/>
              </a:tblGrid>
              <a:tr h="0">
                <a:tc>
                  <a:txBody>
                    <a:bodyPr/>
                    <a:lstStyle/>
                    <a:p>
                      <a:pPr marL="0" indent="0" algn="ctr">
                        <a:spcBef>
                          <a:spcPts val="600"/>
                        </a:spcBef>
                        <a:spcAft>
                          <a:spcPts val="600"/>
                        </a:spcAft>
                        <a:tabLst>
                          <a:tab pos="539750" algn="l"/>
                        </a:tabLst>
                      </a:pPr>
                      <a:r>
                        <a:rPr lang="en-GB" sz="1200" dirty="0" smtClean="0">
                          <a:latin typeface="Arial Unicode MS" pitchFamily="34" charset="-128"/>
                          <a:ea typeface="Arial Unicode MS" pitchFamily="34" charset="-128"/>
                          <a:cs typeface="Arial Unicode MS" pitchFamily="34" charset="-128"/>
                        </a:rPr>
                        <a:t>Ratio </a:t>
                      </a:r>
                      <a:r>
                        <a:rPr lang="en-GB" sz="1200" dirty="0" err="1" smtClean="0">
                          <a:latin typeface="Arial Unicode MS" pitchFamily="34" charset="-128"/>
                          <a:ea typeface="Arial Unicode MS" pitchFamily="34" charset="-128"/>
                          <a:cs typeface="Arial Unicode MS" pitchFamily="34" charset="-128"/>
                        </a:rPr>
                        <a:t>solvencia</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196</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175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150</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125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122</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100</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95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75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318">
                <a:tc>
                  <a:txBody>
                    <a:bodyPr/>
                    <a:lstStyle/>
                    <a:p>
                      <a:pPr marL="0" indent="0" algn="ctr">
                        <a:spcBef>
                          <a:spcPts val="600"/>
                        </a:spcBef>
                        <a:spcAft>
                          <a:spcPts val="600"/>
                        </a:spcAft>
                        <a:tabLst>
                          <a:tab pos="0" algn="l"/>
                        </a:tabLst>
                      </a:pPr>
                      <a:r>
                        <a:rPr lang="en-GB" sz="1200" dirty="0" smtClean="0">
                          <a:latin typeface="Arial Unicode MS" pitchFamily="34" charset="-128"/>
                          <a:ea typeface="Arial Unicode MS" pitchFamily="34" charset="-128"/>
                          <a:cs typeface="Arial Unicode MS" pitchFamily="34" charset="-128"/>
                        </a:rPr>
                        <a:t>PD</a:t>
                      </a:r>
                      <a:endParaRPr lang="es-ES" sz="1200" dirty="0">
                        <a:latin typeface="Arial Unicode MS" pitchFamily="34" charset="-128"/>
                        <a:ea typeface="Arial Unicode MS" pitchFamily="34" charset="-128"/>
                        <a:cs typeface="Arial Unicode MS"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0.01</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0.05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0.1</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0.2</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0.24</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0.5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1.2</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GB" sz="1200" b="0" i="0" u="none" strike="noStrike" dirty="0" smtClean="0">
                          <a:solidFill>
                            <a:srgbClr val="000000"/>
                          </a:solidFill>
                          <a:latin typeface="Arial Unicode MS" pitchFamily="34" charset="-128"/>
                          <a:ea typeface="Arial Unicode MS" pitchFamily="34" charset="-128"/>
                          <a:cs typeface="Arial Unicode MS" pitchFamily="34" charset="-128"/>
                        </a:rPr>
                        <a:t>4.175</a:t>
                      </a:r>
                      <a:endParaRPr lang="es-ES" sz="1200" b="0" i="0" u="none" strike="noStrike" dirty="0">
                        <a:solidFill>
                          <a:srgbClr val="000000"/>
                        </a:solidFill>
                        <a:latin typeface="Arial Unicode MS" pitchFamily="34" charset="-128"/>
                        <a:ea typeface="Arial Unicode MS" pitchFamily="34" charset="-128"/>
                        <a:cs typeface="Arial Unicode MS" pitchFamily="34"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 name="70 CuadroTexto"/>
          <p:cNvSpPr txBox="1"/>
          <p:nvPr/>
        </p:nvSpPr>
        <p:spPr>
          <a:xfrm>
            <a:off x="6000760" y="4906044"/>
            <a:ext cx="714380" cy="523220"/>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PD</a:t>
            </a:r>
          </a:p>
          <a:p>
            <a:pPr algn="ctr"/>
            <a:r>
              <a:rPr lang="es-ES" sz="1400" i="1" dirty="0" smtClean="0">
                <a:latin typeface="Arial Unicode MS" pitchFamily="34" charset="-128"/>
                <a:ea typeface="Arial Unicode MS" pitchFamily="34" charset="-128"/>
                <a:cs typeface="Arial Unicode MS" pitchFamily="34" charset="-128"/>
              </a:rPr>
              <a:t>0.50%</a:t>
            </a:r>
            <a:endParaRPr lang="es-ES" sz="1400" i="1" dirty="0">
              <a:latin typeface="Arial Unicode MS" pitchFamily="34" charset="-128"/>
              <a:ea typeface="Arial Unicode MS" pitchFamily="34" charset="-128"/>
              <a:cs typeface="Arial Unicode MS" pitchFamily="34" charset="-128"/>
            </a:endParaRPr>
          </a:p>
        </p:txBody>
      </p:sp>
      <p:cxnSp>
        <p:nvCxnSpPr>
          <p:cNvPr id="72" name="71 Conector recto de flecha"/>
          <p:cNvCxnSpPr/>
          <p:nvPr/>
        </p:nvCxnSpPr>
        <p:spPr>
          <a:xfrm rot="5400000">
            <a:off x="3964777" y="4750603"/>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4679157" y="4749809"/>
            <a:ext cx="49927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80 CuadroTexto"/>
          <p:cNvSpPr txBox="1"/>
          <p:nvPr/>
        </p:nvSpPr>
        <p:spPr>
          <a:xfrm>
            <a:off x="2071670" y="5929330"/>
            <a:ext cx="1357322" cy="307777"/>
          </a:xfrm>
          <a:prstGeom prst="rect">
            <a:avLst/>
          </a:prstGeom>
          <a:noFill/>
        </p:spPr>
        <p:txBody>
          <a:bodyPr wrap="square" rtlCol="0">
            <a:spAutoFit/>
          </a:bodyPr>
          <a:lstStyle/>
          <a:p>
            <a:pPr algn="ctr"/>
            <a:r>
              <a:rPr lang="es-ES" sz="1400" i="1" dirty="0" smtClean="0">
                <a:latin typeface="Arial Unicode MS" pitchFamily="34" charset="-128"/>
                <a:ea typeface="Arial Unicode MS" pitchFamily="34" charset="-128"/>
                <a:cs typeface="Arial Unicode MS" pitchFamily="34" charset="-128"/>
              </a:rPr>
              <a:t>PD = 4.175 %</a:t>
            </a:r>
            <a:endParaRPr lang="es-ES" sz="1200" i="1" dirty="0">
              <a:latin typeface="Arial Unicode MS" pitchFamily="34" charset="-128"/>
              <a:ea typeface="Arial Unicode MS" pitchFamily="34" charset="-128"/>
              <a:cs typeface="Arial Unicode MS" pitchFamily="34" charset="-128"/>
            </a:endParaRPr>
          </a:p>
        </p:txBody>
      </p:sp>
      <p:cxnSp>
        <p:nvCxnSpPr>
          <p:cNvPr id="92" name="91 Conector recto de flecha"/>
          <p:cNvCxnSpPr/>
          <p:nvPr/>
        </p:nvCxnSpPr>
        <p:spPr>
          <a:xfrm rot="5400000">
            <a:off x="4750595" y="5749941"/>
            <a:ext cx="21352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rot="5400000">
            <a:off x="5394331" y="5179231"/>
            <a:ext cx="1213652"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28" idx="1"/>
          </p:cNvCxnSpPr>
          <p:nvPr/>
        </p:nvCxnSpPr>
        <p:spPr>
          <a:xfrm rot="10800000" flipV="1">
            <a:off x="2714612" y="5310530"/>
            <a:ext cx="571504" cy="547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1 Título"/>
          <p:cNvSpPr txBox="1">
            <a:spLocks/>
          </p:cNvSpPr>
          <p:nvPr/>
        </p:nvSpPr>
        <p:spPr>
          <a:xfrm>
            <a:off x="1214414" y="142852"/>
            <a:ext cx="6072229"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2</a:t>
            </a: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.x. SCR. Riesgo de </a:t>
            </a:r>
            <a:r>
              <a:rPr lang="es-ES" sz="2400" b="1" u="sng" dirty="0" smtClean="0">
                <a:solidFill>
                  <a:schemeClr val="bg1"/>
                </a:solidFill>
                <a:effectLst>
                  <a:outerShdw blurRad="50000" dist="30000" dir="5400000" algn="tl" rotWithShape="0">
                    <a:srgbClr val="000000">
                      <a:alpha val="30000"/>
                    </a:srgbClr>
                  </a:outerShdw>
                </a:effectLst>
                <a:latin typeface="Arial Unicode MS" pitchFamily="34" charset="-128"/>
                <a:ea typeface="Arial Unicode MS" pitchFamily="34" charset="-128"/>
                <a:cs typeface="Arial Unicode MS" pitchFamily="34" charset="-128"/>
              </a:rPr>
              <a:t>fallido de contraparte</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10 CuadroTexto"/>
          <p:cNvSpPr txBox="1">
            <a:spLocks noChangeArrowheads="1"/>
          </p:cNvSpPr>
          <p:nvPr/>
        </p:nvSpPr>
        <p:spPr bwMode="auto">
          <a:xfrm>
            <a:off x="1357290" y="4429132"/>
            <a:ext cx="7500990" cy="2123658"/>
          </a:xfrm>
          <a:prstGeom prst="rect">
            <a:avLst/>
          </a:prstGeom>
          <a:solidFill>
            <a:schemeClr val="bg1">
              <a:lumMod val="95000"/>
            </a:schemeClr>
          </a:solidFill>
          <a:ln w="9525">
            <a:solidFill>
              <a:schemeClr val="tx1"/>
            </a:solidFill>
            <a:prstDash val="dash"/>
            <a:miter lim="800000"/>
            <a:headEnd/>
            <a:tailEnd/>
          </a:ln>
        </p:spPr>
        <p:txBody>
          <a:bodyPr wrap="square">
            <a:spAutoFit/>
          </a:bodyPr>
          <a:lstStyle/>
          <a:p>
            <a:pPr marL="355600" algn="just">
              <a:spcBef>
                <a:spcPts val="1200"/>
              </a:spcBef>
            </a:pPr>
            <a:r>
              <a:rPr lang="es-ES" sz="1600" i="1" dirty="0" smtClean="0"/>
              <a:t>«titulización»: operación o mecanismo mediante los cuales el riesgo de crédito asociado a una exposición o conjunto de exposiciones se divide en tramos y que presenta las siguientes características:</a:t>
            </a:r>
          </a:p>
          <a:p>
            <a:pPr marL="723900" algn="just">
              <a:spcBef>
                <a:spcPts val="1200"/>
              </a:spcBef>
            </a:pPr>
            <a:r>
              <a:rPr lang="es-ES" sz="1600" i="1" dirty="0" smtClean="0"/>
              <a:t>a) los pagos de la operación o del mecanismo dependen del rendimiento de la exposición o conjunto de exposiciones; y</a:t>
            </a:r>
          </a:p>
          <a:p>
            <a:pPr marL="723900" algn="just">
              <a:spcBef>
                <a:spcPts val="1200"/>
              </a:spcBef>
            </a:pPr>
            <a:r>
              <a:rPr lang="es-ES" sz="1600" i="1" dirty="0" smtClean="0"/>
              <a:t>b) la subordinación de los tramos determina la distribución de pérdidas durante el período de validez de la operación o del mecanismo;</a:t>
            </a:r>
          </a:p>
        </p:txBody>
      </p:sp>
      <p:sp>
        <p:nvSpPr>
          <p:cNvPr id="15" name="8 CuadroTexto"/>
          <p:cNvSpPr txBox="1">
            <a:spLocks noChangeArrowheads="1"/>
          </p:cNvSpPr>
          <p:nvPr/>
        </p:nvSpPr>
        <p:spPr bwMode="auto">
          <a:xfrm>
            <a:off x="1357290" y="3229933"/>
            <a:ext cx="7500990" cy="984885"/>
          </a:xfrm>
          <a:prstGeom prst="rect">
            <a:avLst/>
          </a:prstGeom>
          <a:solidFill>
            <a:schemeClr val="bg1">
              <a:lumMod val="95000"/>
            </a:schemeClr>
          </a:solidFill>
          <a:ln w="9525">
            <a:solidFill>
              <a:srgbClr val="C00000"/>
            </a:solidFill>
            <a:miter lim="800000"/>
            <a:headEnd/>
            <a:tailEnd/>
          </a:ln>
        </p:spPr>
        <p:txBody>
          <a:bodyPr wrap="square">
            <a:spAutoFit/>
          </a:bodyPr>
          <a:lstStyle/>
          <a:p>
            <a:pPr algn="just">
              <a:spcBef>
                <a:spcPts val="1200"/>
              </a:spcBef>
            </a:pPr>
            <a:r>
              <a:rPr lang="es-ES" sz="1600" b="1" u="sng" dirty="0" smtClean="0">
                <a:solidFill>
                  <a:srgbClr val="C00000"/>
                </a:solidFill>
                <a:latin typeface="Arial Unicode MS" pitchFamily="34" charset="-128"/>
                <a:ea typeface="Arial Unicode MS" pitchFamily="34" charset="-128"/>
                <a:cs typeface="Arial Unicode MS" pitchFamily="34" charset="-128"/>
              </a:rPr>
              <a:t>Repackaged </a:t>
            </a:r>
            <a:r>
              <a:rPr lang="es-ES" sz="1600" b="1" u="sng" dirty="0" err="1" smtClean="0">
                <a:solidFill>
                  <a:srgbClr val="C00000"/>
                </a:solidFill>
                <a:latin typeface="Arial Unicode MS" pitchFamily="34" charset="-128"/>
                <a:ea typeface="Arial Unicode MS" pitchFamily="34" charset="-128"/>
                <a:cs typeface="Arial Unicode MS" pitchFamily="34" charset="-128"/>
              </a:rPr>
              <a:t>loans</a:t>
            </a:r>
            <a:r>
              <a:rPr lang="es-ES" sz="1600" dirty="0" smtClean="0">
                <a:latin typeface="Arial Unicode MS" pitchFamily="34" charset="-128"/>
                <a:ea typeface="Arial Unicode MS" pitchFamily="34" charset="-128"/>
                <a:cs typeface="Arial Unicode MS" pitchFamily="34" charset="-128"/>
              </a:rPr>
              <a:t> </a:t>
            </a:r>
          </a:p>
          <a:p>
            <a:pPr algn="just">
              <a:spcBef>
                <a:spcPts val="1200"/>
              </a:spcBef>
            </a:pPr>
            <a:r>
              <a:rPr lang="es-ES" sz="1600" dirty="0" smtClean="0">
                <a:latin typeface="Arial Unicode MS" pitchFamily="34" charset="-128"/>
                <a:ea typeface="Arial Unicode MS" pitchFamily="34" charset="-128"/>
                <a:cs typeface="Arial Unicode MS" pitchFamily="34" charset="-128"/>
              </a:rPr>
              <a:t>Definidos con referencia a las titulizaciones (</a:t>
            </a:r>
            <a:r>
              <a:rPr lang="es-ES" sz="1600" i="1" dirty="0" err="1" smtClean="0">
                <a:latin typeface="Arial Unicode MS" pitchFamily="34" charset="-128"/>
                <a:ea typeface="Arial Unicode MS" pitchFamily="34" charset="-128"/>
                <a:cs typeface="Arial Unicode MS" pitchFamily="34" charset="-128"/>
              </a:rPr>
              <a:t>securitisation</a:t>
            </a:r>
            <a:r>
              <a:rPr lang="es-ES" sz="1600" dirty="0" smtClean="0">
                <a:latin typeface="Arial Unicode MS" pitchFamily="34" charset="-128"/>
                <a:ea typeface="Arial Unicode MS" pitchFamily="34" charset="-128"/>
                <a:cs typeface="Arial Unicode MS" pitchFamily="34" charset="-128"/>
              </a:rPr>
              <a:t>) del artículo 4(36) de la Directiva 2006/48/CE (CRD)</a:t>
            </a:r>
            <a:endParaRPr lang="es-ES" sz="1600" dirty="0">
              <a:latin typeface="Arial Unicode MS" pitchFamily="34" charset="-128"/>
              <a:ea typeface="Arial Unicode MS" pitchFamily="34" charset="-128"/>
              <a:cs typeface="Arial Unicode MS" pitchFamily="34" charset="-128"/>
            </a:endParaRPr>
          </a:p>
        </p:txBody>
      </p:sp>
      <p:sp>
        <p:nvSpPr>
          <p:cNvPr id="41" name="10 CuadroTexto"/>
          <p:cNvSpPr txBox="1">
            <a:spLocks noChangeArrowheads="1"/>
          </p:cNvSpPr>
          <p:nvPr/>
        </p:nvSpPr>
        <p:spPr bwMode="auto">
          <a:xfrm>
            <a:off x="1357290" y="1308730"/>
            <a:ext cx="7500990" cy="1477328"/>
          </a:xfrm>
          <a:prstGeom prst="rect">
            <a:avLst/>
          </a:prstGeom>
          <a:solidFill>
            <a:schemeClr val="accent2">
              <a:lumMod val="20000"/>
              <a:lumOff val="80000"/>
            </a:schemeClr>
          </a:solidFill>
          <a:ln w="9525">
            <a:solidFill>
              <a:srgbClr val="C00000"/>
            </a:solidFill>
            <a:prstDash val="solid"/>
            <a:miter lim="800000"/>
            <a:headEnd/>
            <a:tailEnd/>
          </a:ln>
        </p:spPr>
        <p:txBody>
          <a:bodyPr wrap="square">
            <a:spAutoFit/>
          </a:bodyPr>
          <a:lstStyle/>
          <a:p>
            <a:pPr algn="just">
              <a:spcBef>
                <a:spcPts val="1200"/>
              </a:spcBef>
            </a:pPr>
            <a:r>
              <a:rPr lang="es-ES" sz="1600" dirty="0" smtClean="0">
                <a:latin typeface="Arial Unicode MS" pitchFamily="34" charset="-128"/>
                <a:ea typeface="Arial Unicode MS" pitchFamily="34" charset="-128"/>
                <a:cs typeface="Arial Unicode MS" pitchFamily="34" charset="-128"/>
              </a:rPr>
              <a:t>En el caso de inversiones financieras que representen </a:t>
            </a:r>
            <a:r>
              <a:rPr lang="es-ES" sz="1600" b="1" i="1" u="sng" dirty="0" smtClean="0">
                <a:solidFill>
                  <a:srgbClr val="C00000"/>
                </a:solidFill>
                <a:latin typeface="Arial Unicode MS" pitchFamily="34" charset="-128"/>
                <a:ea typeface="Arial Unicode MS" pitchFamily="34" charset="-128"/>
                <a:cs typeface="Arial Unicode MS" pitchFamily="34" charset="-128"/>
              </a:rPr>
              <a:t>titulizaciones (repackaged </a:t>
            </a:r>
            <a:r>
              <a:rPr lang="es-ES" sz="1600" b="1" i="1" u="sng" dirty="0" err="1" smtClean="0">
                <a:solidFill>
                  <a:srgbClr val="C00000"/>
                </a:solidFill>
                <a:latin typeface="Arial Unicode MS" pitchFamily="34" charset="-128"/>
                <a:ea typeface="Arial Unicode MS" pitchFamily="34" charset="-128"/>
                <a:cs typeface="Arial Unicode MS" pitchFamily="34" charset="-128"/>
              </a:rPr>
              <a:t>loans</a:t>
            </a:r>
            <a:r>
              <a:rPr lang="es-ES" sz="1600" b="1" i="1" u="sng" dirty="0" smtClean="0">
                <a:solidFill>
                  <a:srgbClr val="C00000"/>
                </a:solidFill>
                <a:latin typeface="Arial Unicode MS" pitchFamily="34" charset="-128"/>
                <a:ea typeface="Arial Unicode MS" pitchFamily="34" charset="-128"/>
                <a:cs typeface="Arial Unicode MS" pitchFamily="34" charset="-128"/>
              </a:rPr>
              <a:t>) </a:t>
            </a:r>
            <a:r>
              <a:rPr lang="es-ES" sz="1600" dirty="0" smtClean="0">
                <a:latin typeface="Arial Unicode MS" pitchFamily="34" charset="-128"/>
                <a:ea typeface="Arial Unicode MS" pitchFamily="34" charset="-128"/>
                <a:cs typeface="Arial Unicode MS" pitchFamily="34" charset="-128"/>
              </a:rPr>
              <a:t>(incluidos bonos negociables), deben existir al menos calificaciones de </a:t>
            </a:r>
            <a:r>
              <a:rPr lang="es-ES" sz="1600" b="1" u="sng" dirty="0" smtClean="0">
                <a:latin typeface="Arial Unicode MS" pitchFamily="34" charset="-128"/>
                <a:ea typeface="Arial Unicode MS" pitchFamily="34" charset="-128"/>
                <a:cs typeface="Arial Unicode MS" pitchFamily="34" charset="-128"/>
              </a:rPr>
              <a:t>DOS</a:t>
            </a:r>
            <a:r>
              <a:rPr lang="es-ES" sz="1600" dirty="0" smtClean="0">
                <a:latin typeface="Arial Unicode MS" pitchFamily="34" charset="-128"/>
                <a:ea typeface="Arial Unicode MS" pitchFamily="34" charset="-128"/>
                <a:cs typeface="Arial Unicode MS" pitchFamily="34" charset="-128"/>
              </a:rPr>
              <a:t> </a:t>
            </a:r>
            <a:r>
              <a:rPr lang="es-ES" sz="1600" dirty="0" err="1" smtClean="0">
                <a:latin typeface="Arial Unicode MS" pitchFamily="34" charset="-128"/>
                <a:ea typeface="Arial Unicode MS" pitchFamily="34" charset="-128"/>
                <a:cs typeface="Arial Unicode MS" pitchFamily="34" charset="-128"/>
              </a:rPr>
              <a:t>ECAIs</a:t>
            </a:r>
            <a:r>
              <a:rPr lang="es-ES" sz="1600" dirty="0" smtClean="0">
                <a:latin typeface="Arial Unicode MS" pitchFamily="34" charset="-128"/>
                <a:ea typeface="Arial Unicode MS" pitchFamily="34" charset="-128"/>
                <a:cs typeface="Arial Unicode MS" pitchFamily="34" charset="-128"/>
              </a:rPr>
              <a:t>.</a:t>
            </a:r>
            <a:endParaRPr lang="es-ES" sz="1400" dirty="0" smtClean="0">
              <a:latin typeface="Arial Unicode MS" pitchFamily="34" charset="-128"/>
              <a:ea typeface="Arial Unicode MS" pitchFamily="34" charset="-128"/>
              <a:cs typeface="Arial Unicode MS" pitchFamily="34" charset="-128"/>
            </a:endParaRPr>
          </a:p>
          <a:p>
            <a:pPr algn="just">
              <a:spcBef>
                <a:spcPts val="1200"/>
              </a:spcBef>
            </a:pPr>
            <a:r>
              <a:rPr lang="es-ES" sz="1600" dirty="0" smtClean="0">
                <a:latin typeface="Arial Unicode MS" pitchFamily="34" charset="-128"/>
                <a:ea typeface="Arial Unicode MS" pitchFamily="34" charset="-128"/>
                <a:cs typeface="Arial Unicode MS" pitchFamily="34" charset="-128"/>
              </a:rPr>
              <a:t>En caso contrario (si sólo hay una calificación de ECAI), se tratará la inversión como una exposición sin calificación crediticia de ECAI.</a:t>
            </a:r>
            <a:endParaRPr lang="es-ES" sz="1600" dirty="0">
              <a:latin typeface="Arial Unicode MS" pitchFamily="34" charset="-128"/>
              <a:ea typeface="Arial Unicode MS" pitchFamily="34" charset="-128"/>
              <a:cs typeface="Arial Unicode MS" pitchFamily="34" charset="-128"/>
            </a:endParaRPr>
          </a:p>
        </p:txBody>
      </p:sp>
      <p:sp>
        <p:nvSpPr>
          <p:cNvPr id="6" name="1 Título"/>
          <p:cNvSpPr txBox="1">
            <a:spLocks/>
          </p:cNvSpPr>
          <p:nvPr/>
        </p:nvSpPr>
        <p:spPr>
          <a:xfrm>
            <a:off x="1000153" y="168256"/>
            <a:ext cx="6643681" cy="617538"/>
          </a:xfrm>
          <a:prstGeom prst="rect">
            <a:avLst/>
          </a:prstGeom>
          <a:ln>
            <a:noFill/>
          </a:ln>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baseline="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1.a-iii.  SCR. Evaluación de la calidad crediticia</a:t>
            </a: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sng" strike="noStrike" kern="1200" cap="none" spc="0" normalizeH="0" dirty="0" smtClean="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rPr>
              <a:t>de una exposición</a:t>
            </a:r>
            <a:endParaRPr kumimoji="0" lang="es-ES" sz="2400" b="1" i="0" u="sng" strike="noStrike" kern="1200" cap="none" spc="0" normalizeH="0" baseline="0" dirty="0">
              <a:ln>
                <a:noFill/>
              </a:ln>
              <a:solidFill>
                <a:schemeClr val="bg1"/>
              </a:solidFill>
              <a:effectLst>
                <a:outerShdw blurRad="50000" dist="30000" dir="5400000" algn="tl" rotWithShape="0">
                  <a:srgbClr val="000000">
                    <a:alpha val="30000"/>
                  </a:srgbClr>
                </a:outerShdw>
              </a:effectLst>
              <a:uLnTx/>
              <a:uFillTx/>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wipe(up)">
                                      <p:cBhvr>
                                        <p:cTn id="10"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autoUpdateAnimBg="0"/>
      <p:bldP spid="15"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357290" y="239695"/>
            <a:ext cx="5429265" cy="760413"/>
          </a:xfrm>
          <a:prstGeom prst="rect">
            <a:avLst/>
          </a:prstGeom>
          <a:ln>
            <a:noFill/>
          </a:ln>
        </p:spPr>
        <p:txBody>
          <a:bodyPr/>
          <a:lstStyle/>
          <a:p>
            <a:pPr algn="ctr" eaLnBrk="1" fontAlgn="auto" hangingPunct="1">
              <a:spcAft>
                <a:spcPts val="0"/>
              </a:spcAft>
              <a:defRPr/>
            </a:pPr>
            <a:r>
              <a:rPr lang="es-ES" sz="2800" b="1" u="sng" dirty="0" smtClean="0">
                <a:solidFill>
                  <a:schemeClr val="bg1"/>
                </a:solidFill>
                <a:effectLst/>
              </a:rPr>
              <a:t>CONCLUSIONES</a:t>
            </a:r>
            <a:endParaRPr lang="es-ES" sz="2800" b="1" u="sng" dirty="0">
              <a:solidFill>
                <a:schemeClr val="bg1"/>
              </a:solidFill>
              <a:effectLst/>
            </a:endParaRPr>
          </a:p>
        </p:txBody>
      </p:sp>
      <p:sp>
        <p:nvSpPr>
          <p:cNvPr id="3" name="2 Subtítulo"/>
          <p:cNvSpPr>
            <a:spLocks noGrp="1"/>
          </p:cNvSpPr>
          <p:nvPr>
            <p:ph type="subTitle" idx="4294967295"/>
          </p:nvPr>
        </p:nvSpPr>
        <p:spPr>
          <a:xfrm>
            <a:off x="1500189" y="1142984"/>
            <a:ext cx="7072340" cy="1143008"/>
          </a:xfrm>
          <a:prstGeom prst="rect">
            <a:avLst/>
          </a:prstGeom>
        </p:spPr>
        <p:txBody>
          <a:bodyPr>
            <a:noAutofit/>
          </a:bodyPr>
          <a:lstStyle/>
          <a:p>
            <a:pPr marL="0" algn="just" eaLnBrk="1" fontAlgn="auto" hangingPunct="1">
              <a:spcBef>
                <a:spcPts val="0"/>
              </a:spcBef>
              <a:spcAft>
                <a:spcPts val="0"/>
              </a:spcAft>
              <a:buFont typeface="Wingdings 2"/>
              <a:buNone/>
              <a:defRPr/>
            </a:pPr>
            <a:r>
              <a:rPr lang="es-ES" sz="1800" dirty="0" smtClean="0">
                <a:latin typeface="Arial Unicode MS" pitchFamily="34" charset="-128"/>
                <a:ea typeface="Arial Unicode MS" pitchFamily="34" charset="-128"/>
                <a:cs typeface="Arial Unicode MS" pitchFamily="34" charset="-128"/>
              </a:rPr>
              <a:t>1. Las entidades aseguradoras deben establecer políticas de inversión que presten especial atención a los requisitos cualitativos (Pilar 2) en relación con las inversiones, y a los requerimientos fijados respecto de las mismas en el cálculo estándar del SCR.</a:t>
            </a:r>
          </a:p>
        </p:txBody>
      </p:sp>
      <p:sp>
        <p:nvSpPr>
          <p:cNvPr id="5" name="2 Subtítulo"/>
          <p:cNvSpPr txBox="1">
            <a:spLocks/>
          </p:cNvSpPr>
          <p:nvPr/>
        </p:nvSpPr>
        <p:spPr bwMode="auto">
          <a:xfrm>
            <a:off x="1500166" y="2428868"/>
            <a:ext cx="7072340" cy="857256"/>
          </a:xfrm>
          <a:prstGeom prst="rect">
            <a:avLst/>
          </a:prstGeom>
          <a:noFill/>
          <a:ln w="9525">
            <a:noFill/>
            <a:miter lim="800000"/>
            <a:headEnd/>
            <a:tailEnd/>
          </a:ln>
        </p:spPr>
        <p:txBody>
          <a:bodyPr vert="horz" wrap="square" lIns="91440" tIns="0" rIns="91440" bIns="45720" numCol="1" anchor="t" anchorCtr="0" compatLnSpc="1">
            <a:prstTxWarp prst="textNoShape">
              <a:avLst/>
            </a:prstTxWarp>
            <a:noAutofit/>
          </a:bodyPr>
          <a:lstStyle/>
          <a:p>
            <a:pPr marL="0" marR="0" lvl="0" indent="0" algn="just" defTabSz="914400" rtl="0" eaLnBrk="1" fontAlgn="auto" latinLnBrk="0" hangingPunct="1">
              <a:spcBef>
                <a:spcPts val="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2. En particular, esta previsto que las medidas de implementación establezcan un</a:t>
            </a:r>
            <a:r>
              <a:rPr kumimoji="0" lang="es-ES" b="0" i="0" u="none" strike="noStrike" kern="1200" cap="none" spc="0" normalizeH="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 completo conjunto de requisitos para admitir</a:t>
            </a:r>
            <a:r>
              <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 el uso de mitigantes de riesgo a efectos de reducir el SCR estándar</a:t>
            </a:r>
          </a:p>
        </p:txBody>
      </p:sp>
      <p:sp>
        <p:nvSpPr>
          <p:cNvPr id="6" name="2 Subtítulo"/>
          <p:cNvSpPr txBox="1">
            <a:spLocks/>
          </p:cNvSpPr>
          <p:nvPr/>
        </p:nvSpPr>
        <p:spPr bwMode="auto">
          <a:xfrm>
            <a:off x="1500166" y="3429000"/>
            <a:ext cx="7072340" cy="928694"/>
          </a:xfrm>
          <a:prstGeom prst="rect">
            <a:avLst/>
          </a:prstGeom>
          <a:noFill/>
          <a:ln w="9525">
            <a:noFill/>
            <a:miter lim="800000"/>
            <a:headEnd/>
            <a:tailEnd/>
          </a:ln>
        </p:spPr>
        <p:txBody>
          <a:bodyPr vert="horz" wrap="square" lIns="91440" tIns="0" rIns="91440" bIns="45720" numCol="1" anchor="t" anchorCtr="0" compatLnSpc="1">
            <a:prstTxWarp prst="textNoShape">
              <a:avLst/>
            </a:prstTxWarp>
            <a:noAutofit/>
          </a:bodyPr>
          <a:lstStyle/>
          <a:p>
            <a:pPr marL="0" marR="0" lvl="0" indent="0" algn="just" defTabSz="914400" rtl="0" eaLnBrk="1" fontAlgn="auto" latinLnBrk="0" hangingPunct="1">
              <a:spcBef>
                <a:spcPts val="0"/>
              </a:spcBef>
              <a:spcAft>
                <a:spcPts val="0"/>
              </a:spcAft>
              <a:buClr>
                <a:schemeClr val="accent1"/>
              </a:buClr>
              <a:buSzPct val="80000"/>
              <a:buFont typeface="Wingdings 2"/>
              <a:buNone/>
              <a:tabLst/>
              <a:defRPr/>
            </a:pPr>
            <a:r>
              <a:rPr lang="es-ES" dirty="0" smtClean="0">
                <a:solidFill>
                  <a:schemeClr val="tx2">
                    <a:shade val="30000"/>
                    <a:satMod val="150000"/>
                  </a:schemeClr>
                </a:solidFill>
                <a:latin typeface="Arial Unicode MS" pitchFamily="34" charset="-128"/>
                <a:ea typeface="Arial Unicode MS" pitchFamily="34" charset="-128"/>
                <a:cs typeface="Arial Unicode MS" pitchFamily="34" charset="-128"/>
              </a:rPr>
              <a:t>3</a:t>
            </a:r>
            <a:r>
              <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 Las medidas de implementación* establecerán un</a:t>
            </a:r>
            <a:r>
              <a:rPr kumimoji="0" lang="es-ES" b="0" i="0" u="none" strike="noStrike" kern="1200" cap="none" spc="0" normalizeH="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 completo conjunto de requisitos cualitativos y cuantitativos </a:t>
            </a:r>
            <a:r>
              <a:rPr lang="es-ES" dirty="0" smtClean="0">
                <a:solidFill>
                  <a:schemeClr val="tx2">
                    <a:shade val="30000"/>
                    <a:satMod val="150000"/>
                  </a:schemeClr>
                </a:solidFill>
                <a:latin typeface="Arial Unicode MS" pitchFamily="34" charset="-128"/>
                <a:ea typeface="Arial Unicode MS" pitchFamily="34" charset="-128"/>
                <a:cs typeface="Arial Unicode MS" pitchFamily="34" charset="-128"/>
              </a:rPr>
              <a:t>en relación con la compra de activos representativos de ‘</a:t>
            </a:r>
            <a:r>
              <a:rPr lang="es-ES" i="1" dirty="0" err="1" smtClean="0">
                <a:solidFill>
                  <a:schemeClr val="tx2">
                    <a:shade val="30000"/>
                    <a:satMod val="150000"/>
                  </a:schemeClr>
                </a:solidFill>
                <a:latin typeface="Arial Unicode MS" pitchFamily="34" charset="-128"/>
                <a:ea typeface="Arial Unicode MS" pitchFamily="34" charset="-128"/>
                <a:cs typeface="Arial Unicode MS" pitchFamily="34" charset="-128"/>
              </a:rPr>
              <a:t>titulizaciones</a:t>
            </a:r>
            <a:r>
              <a:rPr lang="es-ES" dirty="0" smtClean="0">
                <a:solidFill>
                  <a:schemeClr val="tx2">
                    <a:shade val="30000"/>
                    <a:satMod val="150000"/>
                  </a:schemeClr>
                </a:solidFill>
                <a:latin typeface="Arial Unicode MS" pitchFamily="34" charset="-128"/>
                <a:ea typeface="Arial Unicode MS" pitchFamily="34" charset="-128"/>
                <a:cs typeface="Arial Unicode MS" pitchFamily="34" charset="-128"/>
              </a:rPr>
              <a:t>’</a:t>
            </a:r>
            <a:endPar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endParaRPr>
          </a:p>
        </p:txBody>
      </p:sp>
      <p:sp>
        <p:nvSpPr>
          <p:cNvPr id="7" name="2 Subtítulo"/>
          <p:cNvSpPr txBox="1">
            <a:spLocks/>
          </p:cNvSpPr>
          <p:nvPr/>
        </p:nvSpPr>
        <p:spPr bwMode="auto">
          <a:xfrm>
            <a:off x="1500166" y="4429132"/>
            <a:ext cx="7072340" cy="1357322"/>
          </a:xfrm>
          <a:prstGeom prst="rect">
            <a:avLst/>
          </a:prstGeom>
          <a:noFill/>
          <a:ln w="9525">
            <a:noFill/>
            <a:miter lim="800000"/>
            <a:headEnd/>
            <a:tailEnd/>
          </a:ln>
        </p:spPr>
        <p:txBody>
          <a:bodyPr vert="horz" wrap="square" lIns="91440" tIns="0" rIns="91440" bIns="45720" numCol="1" anchor="t" anchorCtr="0" compatLnSpc="1">
            <a:prstTxWarp prst="textNoShape">
              <a:avLst/>
            </a:prstTxWarp>
            <a:noAutofit/>
          </a:bodyPr>
          <a:lstStyle/>
          <a:p>
            <a:pPr marL="0" marR="0" lvl="0" indent="0" algn="just" defTabSz="914400" rtl="0" eaLnBrk="1" fontAlgn="auto" latinLnBrk="0" hangingPunct="1">
              <a:spcBef>
                <a:spcPts val="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rPr>
              <a:t>4. </a:t>
            </a:r>
            <a:r>
              <a:rPr lang="es-ES" dirty="0" smtClean="0">
                <a:solidFill>
                  <a:schemeClr val="tx2">
                    <a:shade val="30000"/>
                    <a:satMod val="150000"/>
                  </a:schemeClr>
                </a:solidFill>
                <a:latin typeface="Arial Unicode MS" pitchFamily="34" charset="-128"/>
                <a:ea typeface="Arial Unicode MS" pitchFamily="34" charset="-128"/>
                <a:cs typeface="Arial Unicode MS" pitchFamily="34" charset="-128"/>
              </a:rPr>
              <a:t>Las aseguradoras deben tener en funcionamiento procedimientos de cálculo y gestión que permitan la evaluación del impacto en el SCR de las decisiones de inversión. </a:t>
            </a:r>
          </a:p>
          <a:p>
            <a:pPr marL="0" marR="0" lvl="0" indent="0" algn="just" defTabSz="914400" rtl="0" eaLnBrk="1" fontAlgn="auto" latinLnBrk="0" hangingPunct="1">
              <a:spcBef>
                <a:spcPts val="0"/>
              </a:spcBef>
              <a:spcAft>
                <a:spcPts val="0"/>
              </a:spcAft>
              <a:buClr>
                <a:schemeClr val="accent1"/>
              </a:buClr>
              <a:buSzPct val="80000"/>
              <a:buFont typeface="Wingdings 2"/>
              <a:buNone/>
              <a:tabLst/>
              <a:defRPr/>
            </a:pPr>
            <a:r>
              <a:rPr lang="es-ES" dirty="0" smtClean="0">
                <a:solidFill>
                  <a:schemeClr val="tx2">
                    <a:shade val="30000"/>
                    <a:satMod val="150000"/>
                  </a:schemeClr>
                </a:solidFill>
                <a:latin typeface="Arial Unicode MS" pitchFamily="34" charset="-128"/>
                <a:ea typeface="Arial Unicode MS" pitchFamily="34" charset="-128"/>
                <a:cs typeface="Arial Unicode MS" pitchFamily="34" charset="-128"/>
              </a:rPr>
              <a:t>Estos procedimientos implican capacidades suficientes para valorar todos los activos en cartera y medir sus riesgos.</a:t>
            </a:r>
            <a:endParaRPr kumimoji="0" lang="es-ES" b="0" i="0" u="none" strike="noStrike" kern="1200" cap="none" spc="0" normalizeH="0" baseline="0" noProof="0" dirty="0" smtClean="0">
              <a:ln>
                <a:noFill/>
              </a:ln>
              <a:solidFill>
                <a:schemeClr val="tx2">
                  <a:shade val="30000"/>
                  <a:satMod val="150000"/>
                </a:schemeClr>
              </a:solidFill>
              <a:effectLst/>
              <a:uLnTx/>
              <a:uFillTx/>
              <a:latin typeface="Arial Unicode MS" pitchFamily="34" charset="-128"/>
              <a:ea typeface="Arial Unicode MS" pitchFamily="34" charset="-128"/>
              <a:cs typeface="Arial Unicode MS" pitchFamily="34" charset="-128"/>
            </a:endParaRPr>
          </a:p>
        </p:txBody>
      </p:sp>
      <p:sp>
        <p:nvSpPr>
          <p:cNvPr id="4" name="Rectangle 3"/>
          <p:cNvSpPr/>
          <p:nvPr/>
        </p:nvSpPr>
        <p:spPr>
          <a:xfrm>
            <a:off x="1257944" y="5929330"/>
            <a:ext cx="7528898" cy="830997"/>
          </a:xfrm>
          <a:prstGeom prst="rect">
            <a:avLst/>
          </a:prstGeom>
        </p:spPr>
        <p:txBody>
          <a:bodyPr wrap="square">
            <a:spAutoFit/>
          </a:bodyPr>
          <a:lstStyle/>
          <a:p>
            <a:pPr algn="just"/>
            <a:r>
              <a:rPr lang="es-ES" sz="1600" i="1" dirty="0">
                <a:solidFill>
                  <a:srgbClr val="000099"/>
                </a:solidFill>
              </a:rPr>
              <a:t>*</a:t>
            </a:r>
            <a:r>
              <a:rPr lang="es-ES" sz="1600" i="1" dirty="0" smtClean="0">
                <a:solidFill>
                  <a:srgbClr val="000099"/>
                </a:solidFill>
              </a:rPr>
              <a:t>Las Especificaciones técnicas publicadas por EIOPA en Octubre 2012 recogen los posibles requisitos que deben establecer las medidas </a:t>
            </a:r>
            <a:r>
              <a:rPr lang="es-ES" sz="1600" i="1" dirty="0">
                <a:solidFill>
                  <a:srgbClr val="000099"/>
                </a:solidFill>
              </a:rPr>
              <a:t>de </a:t>
            </a:r>
            <a:r>
              <a:rPr lang="es-ES" sz="1600" i="1" dirty="0" smtClean="0">
                <a:solidFill>
                  <a:srgbClr val="000099"/>
                </a:solidFill>
              </a:rPr>
              <a:t>implementación.(</a:t>
            </a:r>
            <a:r>
              <a:rPr lang="en-GB" sz="1600" i="1" dirty="0">
                <a:solidFill>
                  <a:srgbClr val="000099"/>
                </a:solidFill>
                <a:hlinkClick r:id="rId2"/>
              </a:rPr>
              <a:t>https://</a:t>
            </a:r>
            <a:r>
              <a:rPr lang="en-GB" sz="1600" i="1" dirty="0" smtClean="0">
                <a:solidFill>
                  <a:srgbClr val="000099"/>
                </a:solidFill>
                <a:hlinkClick r:id="rId2"/>
              </a:rPr>
              <a:t>eiopa.europa.eu</a:t>
            </a:r>
            <a:r>
              <a:rPr lang="es-ES" sz="1600" i="1" dirty="0" smtClean="0">
                <a:solidFill>
                  <a:srgbClr val="000099"/>
                </a:solidFill>
              </a:rPr>
              <a:t>)</a:t>
            </a:r>
            <a:endParaRPr lang="en-GB" sz="1600" i="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1785926"/>
            <a:ext cx="6400800" cy="785818"/>
          </a:xfrm>
        </p:spPr>
        <p:txBody>
          <a:bodyPr>
            <a:normAutofit/>
          </a:bodyPr>
          <a:lstStyle/>
          <a:p>
            <a:pPr algn="ctr" eaLnBrk="1" fontAlgn="auto" hangingPunct="1">
              <a:spcAft>
                <a:spcPts val="0"/>
              </a:spcAft>
              <a:defRPr/>
            </a:pPr>
            <a:r>
              <a:rPr lang="es-ES" sz="3200" dirty="0" smtClean="0">
                <a:solidFill>
                  <a:schemeClr val="tx2">
                    <a:satMod val="13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¡Gracias por su atención!</a:t>
            </a:r>
            <a:endParaRPr lang="es-ES" sz="3200" dirty="0">
              <a:solidFill>
                <a:schemeClr val="tx2">
                  <a:satMod val="13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6610" name="AutoShape 2" descr="data:image/jpg;base64,/9j/4AAQSkZJRgABAQAAAQABAAD/2wBDAAkGBwgHBgkIBwgKCgkLDRYPDQwMDRsUFRAWIB0iIiAdHx8kKDQsJCYxJx8fLT0tMTU3Ojo6Iys/RD84QzQ5Ojf/2wBDAQoKCg0MDRoPDxo3JR8lNzc3Nzc3Nzc3Nzc3Nzc3Nzc3Nzc3Nzc3Nzc3Nzc3Nzc3Nzc3Nzc3Nzc3Nzc3Nzc3Nzf/wAARCABaAE8DASIAAhEBAxEB/8QAHAAAAgMBAAMAAAAAAAAAAAAAAwYEBQcCAAEI/8QANxAAAgEDAwIEBAMFCQAAAAAAAQIDAAQRBRIhBkETIjFhMlFxoQcVkRRSgYLBIzM0QmJkcqKx/8QAGQEAAwEBAQAAAAAAAAAAAAAAAQIDAAQF/8QAHREAAwEAAwEBAQAAAAAAAAAAAAECEQMSITEyQf/aAAwDAQACEQMRAD8A0Q/Ea4Y0K8uBbwvMRkL2zj70vT6zdXIO1HjQcYjw33BJqEx2LJDBPe29quZn57KOTUIa/Hv/ALh8fMEUumdMku4XP73lP3oiOGHlII9qtPEhsGVNbtG4O9PqKPHfWz8iZf0pVBBPpVhBHFZWxvrzKouNkeMlz2AHc+1CuNIDQwk5GR6V3EeaEj+JEj7WXcAcMMEfWuoz5qgAsIj6UQ+tBjPFFFAwodTTbbZbdpIoklPmedNyHBHlPPGfeqeI32mwiNNHt3hA4Fmyj7ECpnVcksctv/aeDGyspuGyEQ5HxH0/gfXjmuVOoW6boJbe7XA2iQeGT9HXI/61ePyFFfJ1LpsXl1CG4sm/3MTKp/m9D+tFhu9HvgGglt37gqVz9qLPr9nCfC1azntAfV5It0RHz3rkfrigjQ+mNdxNDHazAnPiWzjP6r6Uxiztrazt2/aZGd0QeRASQzdgBRbi8SF0muI2nvG/w9pD5mXtx2Hux496r7a2gd86Xbw2ltGMG6xwRjnZk8/8vQe/pVlp5FyHXR4t0e7El7IpKscdj6yfwOPfjFZvEBlpavPJaxtdRpHMR5kRtwX2z3o8fqK5jidIlV3aRgMFyPWiRLzXO/piZH8Ioy0OMYAo64oGKbaHUqw3KeCD3H0pI6yS06dhWbSZmtbyQ5ECHMLDuSh/pinS6vbawiEl1JsUttHuayHri7ku+orh5TlAAIx/pxTxugbws9N66jbbFrFqI88GSJS6n6r6/wDtT7/U+l7GEy2llaXNxN5z4cYB/mOOD7evtWfRRvLIscYLOxwBVxFoU0cZlmuLcKBkoJCWP2qrpICps51fqPUNUfbI/hw9okGFA7fX+P2qz6S6uvdPuooLy9mFmTghsPt+me30oIi6eRPBZHZyMFyCTn9eKor63FndMkUgdR5lcdx9KGpgeo+gopYLu1Se1mSZGGQ6EHNeowQ3NK/4aXkM+iE8eLGxWVRxn5HFNQ+L0qLQyJCHijx8igJ6URTigEz/APE4AaAhLAN4ykCsrYks2STjjk5rTur0WS0eB5d+9sgt6g5rN7u3e3ClyhU+hX+tXS6k6O9LmeGdmijDyFSqg9s1NtLKScs9wXEvbzg5PbAqnVyjAqcH2p06Tsnu7N5/EQOzEAkgEAChTS9DK1gR0/c2bxXBifJAZtpBDc5qg12WGW9zbpsTGMfM1p1pZ3LGL8y1CNvCPkK/L3ApS680SO0uBf2nnim+MAfC3zpIrWPc4gPQ92dPvFnWdUDHayc5I+noa2MbXClSvKg8Gsj/AA6txcXridA0agMAwzzg1pXjCPb4RA28YqrhMWFpcKpArocGo1pdiVQpPmqWCM+YVFy0Nhk3UN+CngXMR8XIABGDVWml2VzZoLq/CSAE4RAfT3NOXUfTVvqpZll8GYHKsq5B+tIur9Oy6WwZ7jxVwTuTOCT2+33pubsvg0pb6RpNEt/EYLqCAZ/zIauNNgtrO2EB1kKW58qZxS1cW+WOx2IPJye9CjglTJjJyeOWFQfJTRRRKY6RNaL501QNjkkxnB+9danJY6lbJbS6vEkYOdqQkZPvzSnA80UJQFGBwAdw7VGMDFjmTnvhhSqqC5T/AIPGhSWumylYL6Gdm4AUbSKaYHVV3yNucj0zmshhgeJ1kjkG5Tn4hxWm9NQXN3ZR3N46ruB2RA+Y+/NdXFbaJtKX4XNvcMrBlKrz+9zV7YzeOvJFL+1I/MsWR3DAZFTLWdFK7MqCPSq0uyM0VdpdPeLvB3Z9qWutNTs4YDbrJHJcKQfDXna2e9G0qaVNKuGSR1YRHBDEEVnUjFzuYlmJJJJyTQfqwk6Y222v2LCKU6fbhlIVlEYGTUv8+sblXeO0tz5uUEYB7+1KmjKGuACAfN3pxnjRdKTaijlfQVwXGV9OqL2fQUPUNo7FRplurYwGMQqTFqPjMsdtYWjuxARViGTmqCZFKjKj4vlV10hHH+Zq2xdyrkHHIpej7paMq8+DRDp9rHHE99bwyXCsG2ogCIe3A9alyXUMsgactvxgYbgVzcfG1eMo8LOBXoqVKwgzp7oFSu7d7kVEnlkjQNBDJM3yjQtj9K5b1NS9CZtk3J+P5+wpLprwB//Z"/>
          <p:cNvSpPr>
            <a:spLocks noChangeAspect="1" noChangeArrowheads="1"/>
          </p:cNvSpPr>
          <p:nvPr/>
        </p:nvSpPr>
        <p:spPr bwMode="auto">
          <a:xfrm>
            <a:off x="63500" y="-411163"/>
            <a:ext cx="752475" cy="8572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6612" name="Picture 4" descr="http://3.bp.blogspot.com/_FMgnk33PB0Q/SZVnYEILrfI/AAAAAAAAADQ/6Kzx-shMt6M/S220/mono+aburrido+literario+rg+pro+blog.jpg"/>
          <p:cNvPicPr>
            <a:picLocks noChangeAspect="1" noChangeArrowheads="1"/>
          </p:cNvPicPr>
          <p:nvPr/>
        </p:nvPicPr>
        <p:blipFill>
          <a:blip r:embed="rId2"/>
          <a:srcRect/>
          <a:stretch>
            <a:fillRect/>
          </a:stretch>
        </p:blipFill>
        <p:spPr bwMode="auto">
          <a:xfrm>
            <a:off x="3143240" y="3000372"/>
            <a:ext cx="2643206" cy="30178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dissolve">
                                      <p:cBhvr>
                                        <p:cTn id="7" dur="30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28728" y="2000240"/>
            <a:ext cx="6643734" cy="357190"/>
          </a:xfrm>
          <a:prstGeom prst="rect">
            <a:avLst/>
          </a:prstGeom>
          <a:solidFill>
            <a:srgbClr val="FFFF99"/>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Subtítulo"/>
          <p:cNvSpPr>
            <a:spLocks noGrp="1"/>
          </p:cNvSpPr>
          <p:nvPr>
            <p:ph type="subTitle" idx="4294967295"/>
          </p:nvPr>
        </p:nvSpPr>
        <p:spPr>
          <a:xfrm>
            <a:off x="1214414" y="1142984"/>
            <a:ext cx="7643812" cy="5072062"/>
          </a:xfrm>
          <a:prstGeom prst="rect">
            <a:avLst/>
          </a:prstGeom>
        </p:spPr>
        <p:txBody>
          <a:bodyPr>
            <a:noAutofit/>
          </a:bodyPr>
          <a:lstStyle/>
          <a:p>
            <a:pPr marL="0" eaLnBrk="1" fontAlgn="auto" hangingPunct="1">
              <a:lnSpc>
                <a:spcPct val="120000"/>
              </a:lnSpc>
              <a:spcBef>
                <a:spcPts val="0"/>
              </a:spcBef>
              <a:spcAft>
                <a:spcPts val="0"/>
              </a:spcAft>
              <a:buFont typeface="Wingdings 2"/>
              <a:buNone/>
              <a:defRPr/>
            </a:pPr>
            <a:r>
              <a:rPr lang="es-ES" sz="2400" dirty="0" smtClean="0">
                <a:latin typeface="Arial Unicode MS" pitchFamily="34" charset="-128"/>
                <a:ea typeface="Arial Unicode MS" pitchFamily="34" charset="-128"/>
                <a:cs typeface="Arial Unicode MS" pitchFamily="34" charset="-128"/>
              </a:rPr>
              <a:t>1. </a:t>
            </a:r>
            <a:r>
              <a:rPr lang="es-ES" sz="2400" b="1" dirty="0" smtClean="0">
                <a:latin typeface="Arial Unicode MS" pitchFamily="34" charset="-128"/>
                <a:ea typeface="Arial Unicode MS" pitchFamily="34" charset="-128"/>
                <a:cs typeface="Arial Unicode MS" pitchFamily="34" charset="-128"/>
              </a:rPr>
              <a:t>SCR por riesgo de mercado</a:t>
            </a:r>
            <a:endParaRPr lang="es-ES" sz="1800" i="1" dirty="0" smtClean="0">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Evaluación de la calidad crediticia de las exposiciones</a:t>
            </a:r>
          </a:p>
          <a:p>
            <a:pPr marL="531813" eaLnBrk="1" fontAlgn="auto" hangingPunct="1">
              <a:lnSpc>
                <a:spcPct val="120000"/>
              </a:lnSpc>
              <a:spcBef>
                <a:spcPts val="0"/>
              </a:spcBef>
              <a:spcAft>
                <a:spcPts val="0"/>
              </a:spcAft>
              <a:buFont typeface="Wingdings 2"/>
              <a:buNone/>
              <a:defRPr/>
            </a:pPr>
            <a:r>
              <a:rPr lang="es-ES" sz="2000" dirty="0" smtClean="0">
                <a:latin typeface="Arial Unicode MS" pitchFamily="34" charset="-128"/>
                <a:ea typeface="Arial Unicode MS" pitchFamily="34" charset="-128"/>
                <a:cs typeface="Arial Unicode MS" pitchFamily="34" charset="-128"/>
              </a:rPr>
              <a:t>b. Inversiones deducibles de fondos propios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c. Sub-módulo de riesgo de tipos de interés (libres de riesgo)</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d. Sub-módulo de riesgo de diferenciales (</a:t>
            </a:r>
            <a:r>
              <a:rPr lang="es-ES" sz="2000" i="1" dirty="0" smtClean="0">
                <a:solidFill>
                  <a:schemeClr val="bg1">
                    <a:lumMod val="50000"/>
                  </a:schemeClr>
                </a:solidFill>
                <a:latin typeface="Arial Unicode MS" pitchFamily="34" charset="-128"/>
                <a:ea typeface="Arial Unicode MS" pitchFamily="34" charset="-128"/>
                <a:cs typeface="Arial Unicode MS" pitchFamily="34" charset="-128"/>
              </a:rPr>
              <a:t>spreads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e. Sub-módulo de riesgo de inmuebles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f.  Sub-módulo de riesgo de acciones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g. Sub-módulo de riesgo de divisas</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h. Sub-módulo de riesgo de concentración</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i.  Sub-módulo de riesgo de la prima anti-cíclica</a:t>
            </a:r>
          </a:p>
          <a:p>
            <a:pPr marL="0" eaLnBrk="1" fontAlgn="auto" hangingPunct="1">
              <a:lnSpc>
                <a:spcPct val="120000"/>
              </a:lnSpc>
              <a:spcBef>
                <a:spcPts val="1200"/>
              </a:spcBef>
              <a:spcAft>
                <a:spcPts val="0"/>
              </a:spcAft>
              <a:buNone/>
              <a:defRPr/>
            </a:pPr>
            <a:r>
              <a:rPr lang="es-ES" sz="2400" dirty="0" smtClean="0">
                <a:solidFill>
                  <a:schemeClr val="bg1">
                    <a:lumMod val="50000"/>
                  </a:schemeClr>
                </a:solidFill>
                <a:latin typeface="Arial Unicode MS" pitchFamily="34" charset="-128"/>
                <a:ea typeface="Arial Unicode MS" pitchFamily="34" charset="-128"/>
                <a:cs typeface="Arial Unicode MS" pitchFamily="34" charset="-128"/>
              </a:rPr>
              <a:t>2. </a:t>
            </a:r>
            <a:r>
              <a:rPr lang="es-ES" sz="2400" b="1" dirty="0" smtClean="0">
                <a:solidFill>
                  <a:schemeClr val="bg1">
                    <a:lumMod val="50000"/>
                  </a:schemeClr>
                </a:solidFill>
                <a:latin typeface="Arial Unicode MS" pitchFamily="34" charset="-128"/>
                <a:ea typeface="Arial Unicode MS" pitchFamily="34" charset="-128"/>
                <a:cs typeface="Arial Unicode MS" pitchFamily="34" charset="-128"/>
              </a:rPr>
              <a:t>SCR por riesgo de contraparte</a:t>
            </a:r>
            <a:endParaRPr lang="es-ES" sz="1800" dirty="0" smtClean="0">
              <a:solidFill>
                <a:schemeClr val="bg1">
                  <a:lumMod val="50000"/>
                </a:schemeClr>
              </a:solidFill>
              <a:latin typeface="Arial Unicode MS" pitchFamily="34" charset="-128"/>
              <a:ea typeface="Arial Unicode MS" pitchFamily="34" charset="-128"/>
              <a:cs typeface="Arial Unicode MS" pitchFamily="34" charset="-128"/>
            </a:endParaRP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 Exposiciones tipo 1 (no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a:p>
            <a:pPr marL="531813" eaLnBrk="1" fontAlgn="auto" hangingPunct="1">
              <a:lnSpc>
                <a:spcPct val="120000"/>
              </a:lnSpc>
              <a:spcBef>
                <a:spcPts val="0"/>
              </a:spcBef>
              <a:spcAft>
                <a:spcPts val="0"/>
              </a:spcAft>
              <a:buFont typeface="Wingdings 2"/>
              <a:buNone/>
              <a:defRPr/>
            </a:pP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b. Exposiciones tipo 2 (</a:t>
            </a:r>
            <a:r>
              <a:rPr lang="es-ES" sz="2000" dirty="0" err="1" smtClean="0">
                <a:solidFill>
                  <a:schemeClr val="bg1">
                    <a:lumMod val="50000"/>
                  </a:schemeClr>
                </a:solidFill>
                <a:latin typeface="Arial Unicode MS" pitchFamily="34" charset="-128"/>
                <a:ea typeface="Arial Unicode MS" pitchFamily="34" charset="-128"/>
                <a:cs typeface="Arial Unicode MS" pitchFamily="34" charset="-128"/>
              </a:rPr>
              <a:t>diversificables</a:t>
            </a:r>
            <a:r>
              <a:rPr lang="es-ES" sz="2000" dirty="0" smtClean="0">
                <a:solidFill>
                  <a:schemeClr val="bg1">
                    <a:lumMod val="50000"/>
                  </a:schemeClr>
                </a:solidFill>
                <a:latin typeface="Arial Unicode MS" pitchFamily="34" charset="-128"/>
                <a:ea typeface="Arial Unicode MS" pitchFamily="34" charset="-128"/>
                <a:cs typeface="Arial Unicode MS" pitchFamily="34" charset="-128"/>
              </a:rPr>
              <a:t>)</a:t>
            </a:r>
          </a:p>
        </p:txBody>
      </p:sp>
      <p:sp>
        <p:nvSpPr>
          <p:cNvPr id="5" name="1 Título"/>
          <p:cNvSpPr txBox="1">
            <a:spLocks/>
          </p:cNvSpPr>
          <p:nvPr/>
        </p:nvSpPr>
        <p:spPr>
          <a:xfrm>
            <a:off x="3571868" y="96819"/>
            <a:ext cx="1785927" cy="760413"/>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sng" strike="noStrike" kern="1200" cap="none" spc="0" normalizeH="0" baseline="0" noProof="0" dirty="0" smtClean="0">
                <a:ln>
                  <a:noFill/>
                </a:ln>
                <a:solidFill>
                  <a:schemeClr val="bg1"/>
                </a:solidFill>
                <a:effectLst>
                  <a:outerShdw blurRad="50000" dist="30000" dir="5400000" algn="tl" rotWithShape="0">
                    <a:srgbClr val="000000">
                      <a:alpha val="30000"/>
                    </a:srgbClr>
                  </a:outerShdw>
                </a:effectLst>
                <a:uLnTx/>
                <a:uFillTx/>
                <a:latin typeface="+mj-lt"/>
                <a:ea typeface="+mj-ea"/>
                <a:cs typeface="+mj-cs"/>
              </a:rPr>
              <a:t>INDICE</a:t>
            </a:r>
            <a:endParaRPr kumimoji="0" lang="es-ES" sz="36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a:spLocks noGrp="1"/>
          </p:cNvSpPr>
          <p:nvPr>
            <p:ph type="ctrTitle" idx="4294967295"/>
          </p:nvPr>
        </p:nvSpPr>
        <p:spPr>
          <a:xfrm>
            <a:off x="1428751" y="168257"/>
            <a:ext cx="5643579" cy="546099"/>
          </a:xfrm>
          <a:prstGeom prst="rect">
            <a:avLst/>
          </a:prstGeom>
          <a:ln>
            <a:noFill/>
          </a:ln>
        </p:spPr>
        <p:txBody>
          <a:bodyPr anchor="ctr"/>
          <a:lstStyle/>
          <a:p>
            <a:pPr algn="ctr" eaLnBrk="1" fontAlgn="auto" hangingPunct="1">
              <a:spcAft>
                <a:spcPts val="0"/>
              </a:spcAft>
              <a:defRPr/>
            </a:pPr>
            <a:r>
              <a:rPr lang="es-ES" sz="2400" b="1" u="sng" dirty="0" smtClean="0">
                <a:solidFill>
                  <a:schemeClr val="bg1"/>
                </a:solidFill>
                <a:latin typeface="Arial Unicode MS" pitchFamily="34" charset="-128"/>
                <a:ea typeface="Arial Unicode MS" pitchFamily="34" charset="-128"/>
                <a:cs typeface="Arial Unicode MS" pitchFamily="34" charset="-128"/>
              </a:rPr>
              <a:t>SCR. Fórmula de cálculo general</a:t>
            </a:r>
            <a:endParaRPr lang="es-ES" sz="2400" b="1" u="sng"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8" name="7 Tabla"/>
          <p:cNvGraphicFramePr>
            <a:graphicFrameLocks noGrp="1"/>
          </p:cNvGraphicFramePr>
          <p:nvPr/>
        </p:nvGraphicFramePr>
        <p:xfrm>
          <a:off x="785786" y="1189038"/>
          <a:ext cx="7786755" cy="5455383"/>
        </p:xfrm>
        <a:graphic>
          <a:graphicData uri="http://schemas.openxmlformats.org/drawingml/2006/table">
            <a:tbl>
              <a:tblPr/>
              <a:tblGrid>
                <a:gridCol w="519117"/>
                <a:gridCol w="52393"/>
                <a:gridCol w="466724"/>
                <a:gridCol w="519117"/>
                <a:gridCol w="519117"/>
                <a:gridCol w="280992"/>
                <a:gridCol w="642942"/>
                <a:gridCol w="114300"/>
                <a:gridCol w="519117"/>
                <a:gridCol w="519117"/>
                <a:gridCol w="704854"/>
                <a:gridCol w="285752"/>
                <a:gridCol w="47628"/>
                <a:gridCol w="519117"/>
                <a:gridCol w="519117"/>
                <a:gridCol w="628650"/>
                <a:gridCol w="409584"/>
                <a:gridCol w="519117"/>
              </a:tblGrid>
              <a:tr h="349347">
                <a:tc gridSpan="5">
                  <a:txBody>
                    <a:bodyPr/>
                    <a:lstStyle/>
                    <a:p>
                      <a:pPr algn="ctr" fontAlgn="ctr"/>
                      <a:r>
                        <a:rPr lang="es-ES" sz="1800" b="1" i="0" u="none" strike="noStrike" dirty="0" smtClean="0">
                          <a:solidFill>
                            <a:srgbClr val="000000"/>
                          </a:solidFill>
                          <a:latin typeface="Arial Unicode MS"/>
                        </a:rPr>
                        <a:t>Fondos Propios</a:t>
                      </a:r>
                      <a:endParaRPr lang="es-ES" sz="1800" b="1"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5">
                  <a:txBody>
                    <a:bodyPr/>
                    <a:lstStyle/>
                    <a:p>
                      <a:pPr algn="ctr" fontAlgn="ctr"/>
                      <a:r>
                        <a:rPr lang="es-ES" sz="1800" b="1" i="0" u="none" strike="noStrike" dirty="0">
                          <a:solidFill>
                            <a:srgbClr val="000000"/>
                          </a:solidFill>
                          <a:latin typeface="Arial Unicode MS"/>
                        </a:rPr>
                        <a:t>SCR Total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r>
              <a:tr h="527622">
                <a:tc gridSpan="4">
                  <a:txBody>
                    <a:bodyPr/>
                    <a:lstStyle/>
                    <a:p>
                      <a:pPr algn="ctr" fontAlgn="ctr"/>
                      <a:r>
                        <a:rPr lang="es-ES" sz="1800" b="1" i="0" u="none" strike="noStrike">
                          <a:solidFill>
                            <a:srgbClr val="000000"/>
                          </a:solidFill>
                          <a:latin typeface="Arial Unicode MS"/>
                        </a:rPr>
                        <a:t>SCR Operacional</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gridSpan="5">
                  <a:txBody>
                    <a:bodyPr/>
                    <a:lstStyle/>
                    <a:p>
                      <a:pPr algn="ctr" fontAlgn="ctr"/>
                      <a:r>
                        <a:rPr lang="es-ES" sz="1800" b="1" i="0" u="none" strike="noStrike">
                          <a:solidFill>
                            <a:srgbClr val="000000"/>
                          </a:solidFill>
                          <a:latin typeface="Arial Unicode MS"/>
                        </a:rPr>
                        <a:t>(</a:t>
                      </a:r>
                      <a:r>
                        <a:rPr lang="es-ES" sz="1800" b="1" i="1" u="none" strike="noStrike">
                          <a:solidFill>
                            <a:srgbClr val="000000"/>
                          </a:solidFill>
                          <a:latin typeface="Arial Unicode MS"/>
                        </a:rPr>
                        <a:t>gross</a:t>
                      </a:r>
                      <a:r>
                        <a:rPr lang="es-ES" sz="1800" b="1" i="0" u="none" strike="noStrike">
                          <a:solidFill>
                            <a:srgbClr val="000000"/>
                          </a:solidFill>
                          <a:latin typeface="Arial Unicode MS"/>
                        </a:rPr>
                        <a:t>) Basic_SCR</a:t>
                      </a: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s-ES" sz="3200" b="0" i="0" u="none" strike="noStrike" dirty="0">
                          <a:solidFill>
                            <a:srgbClr val="000000"/>
                          </a:solidFill>
                          <a:latin typeface="Arial Unicode MS"/>
                        </a:rPr>
                        <a:t>-</a:t>
                      </a:r>
                    </a:p>
                  </a:txBody>
                  <a:tcPr marL="5080" marR="5080" marT="50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gridSpan="4">
                  <a:txBody>
                    <a:bodyPr/>
                    <a:lstStyle/>
                    <a:p>
                      <a:pPr algn="ctr" fontAlgn="ctr"/>
                      <a:r>
                        <a:rPr lang="es-ES" sz="1800" b="1" i="0" u="none" strike="noStrike" dirty="0">
                          <a:solidFill>
                            <a:srgbClr val="000000"/>
                          </a:solidFill>
                          <a:latin typeface="Arial Unicode MS"/>
                        </a:rPr>
                        <a:t>Compensación de pérdidas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dirty="0"/>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dirty="0">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s-ES" sz="1800" b="0" i="0" u="none" strike="noStrike" dirty="0">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GB" dirty="0"/>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GB"/>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r>
              <a:tr h="349347">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ES" sz="1800" b="0" i="0" u="none" strike="noStrike">
                          <a:solidFill>
                            <a:srgbClr val="000000"/>
                          </a:solidFill>
                          <a:latin typeface="Arial Unicode MS"/>
                        </a:rPr>
                        <a:t> </a:t>
                      </a:r>
                    </a:p>
                  </a:txBody>
                  <a:tcPr marL="5080" marR="5080" marT="508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ctr"/>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endParaRPr lang="en-GB"/>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es-ES" sz="1800" b="0" i="0" u="none" strike="noStrike">
                          <a:solidFill>
                            <a:srgbClr val="000000"/>
                          </a:solidFill>
                          <a:latin typeface="Arial Unicode MS"/>
                        </a:rPr>
                        <a:t> </a:t>
                      </a:r>
                    </a:p>
                  </a:txBody>
                  <a:tcPr marL="5080" marR="5080" marT="508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dirty="0">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ctr" fontAlgn="ctr"/>
                      <a:r>
                        <a:rPr lang="es-ES" sz="1800" b="0" i="0" u="none" strike="noStrike">
                          <a:solidFill>
                            <a:srgbClr val="000000"/>
                          </a:solidFill>
                          <a:latin typeface="Arial Unicode MS"/>
                        </a:rPr>
                        <a:t> </a:t>
                      </a: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4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Mercado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dirty="0">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dirty="0"/>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S" sz="1800" b="0" i="0" u="none" strike="noStrike">
                          <a:solidFill>
                            <a:srgbClr val="000000"/>
                          </a:solidFill>
                          <a:latin typeface="Arial Unicode MS"/>
                        </a:rPr>
                        <a:t> </a:t>
                      </a:r>
                    </a:p>
                  </a:txBody>
                  <a:tcPr marL="5080" marR="5080" marT="508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60152">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Fallido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a:solidFill>
                            <a:srgbClr val="000000"/>
                          </a:solidFill>
                          <a:latin typeface="Arial Unicode MS"/>
                        </a:rPr>
                        <a:t>+</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1800" b="1" i="0" u="none" strike="noStrike">
                          <a:solidFill>
                            <a:srgbClr val="000000"/>
                          </a:solidFill>
                          <a:latin typeface="Arial Unicode MS"/>
                        </a:rPr>
                        <a:t>SCR intangibles</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n-GB"/>
                    </a:p>
                  </a:txBody>
                  <a:tcPr/>
                </a:tc>
                <a:tc hMerge="1">
                  <a:txBody>
                    <a:bodyPr/>
                    <a:lstStyle/>
                    <a:p>
                      <a:endParaRPr lang="en-GB"/>
                    </a:p>
                  </a:txBody>
                  <a:tcPr/>
                </a:tc>
                <a:tc hMerge="1">
                  <a:txBody>
                    <a:bodyPr/>
                    <a:lstStyle/>
                    <a:p>
                      <a:pPr algn="l" fontAlgn="b"/>
                      <a:endParaRPr lang="es-ES" sz="1800" b="0" i="0" u="none" strike="noStrike">
                        <a:solidFill>
                          <a:srgbClr val="000000"/>
                        </a:solidFill>
                        <a:latin typeface="Arial Unicode MS"/>
                      </a:endParaRPr>
                    </a:p>
                  </a:txBody>
                  <a:tcPr marL="5080" marR="5080" marT="508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Salud</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r>
              <a:tr h="349347">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1400" b="0" i="0" u="none" strike="noStrike" dirty="0">
                          <a:solidFill>
                            <a:srgbClr val="000000"/>
                          </a:solidFill>
                          <a:latin typeface="Arial Unicode MS"/>
                        </a:rPr>
                        <a:t>No Vida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es-ES" sz="1400" b="0" i="0" u="none" strike="noStrike" dirty="0">
                          <a:solidFill>
                            <a:srgbClr val="000000"/>
                          </a:solidFill>
                          <a:latin typeface="Arial Unicode MS"/>
                        </a:rPr>
                        <a:t>0.25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0.50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0" i="0" u="none" strike="noStrike">
                        <a:solidFill>
                          <a:srgbClr val="000000"/>
                        </a:solidFill>
                        <a:latin typeface="Arial Unicode MS"/>
                      </a:endParaRP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0.00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Arial Unicode MS"/>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a:p>
                  </a:txBody>
                  <a:tcPr marL="5080" marR="5080" marT="508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gridSpan="2">
                  <a:txBody>
                    <a:bodyPr/>
                    <a:lstStyle/>
                    <a:p>
                      <a:pPr algn="l" fontAlgn="b"/>
                      <a:endParaRPr lang="es-ES" sz="1800" b="0" i="0" u="none" strike="noStrike">
                        <a:solidFill>
                          <a:srgbClr val="000000"/>
                        </a:solidFill>
                        <a:latin typeface="Arial Unicode MS"/>
                      </a:endParaRPr>
                    </a:p>
                  </a:txBody>
                  <a:tcPr marL="5080" marR="5080" marT="5080" marB="0" anchor="ctr">
                    <a:lnL>
                      <a:noFill/>
                    </a:lnL>
                    <a:lnR>
                      <a:noFill/>
                    </a:lnR>
                    <a:lnT>
                      <a:noFill/>
                    </a:lnT>
                    <a:lnB>
                      <a:noFill/>
                    </a:lnB>
                  </a:tcPr>
                </a:tc>
                <a:tc hMerge="1">
                  <a:txBody>
                    <a:bodyPr/>
                    <a:lstStyle/>
                    <a:p>
                      <a:pPr algn="l" fontAlgn="b"/>
                      <a:endParaRPr lang="es-ES" sz="1800" b="0" i="0" u="none" strike="noStrike">
                        <a:solidFill>
                          <a:srgbClr val="000000"/>
                        </a:solidFill>
                        <a:latin typeface="Arial Unicode MS"/>
                      </a:endParaRPr>
                    </a:p>
                  </a:txBody>
                  <a:tcPr marL="5080" marR="5080" marT="5080" marB="0" anchor="b">
                    <a:lnL>
                      <a:noFill/>
                    </a:lnL>
                    <a:lnR>
                      <a:noFill/>
                    </a:lnR>
                    <a:lnT>
                      <a:noFill/>
                    </a:lnT>
                    <a:lnB>
                      <a:noFill/>
                    </a:lnB>
                  </a:tcPr>
                </a:tc>
                <a:tc>
                  <a:txBody>
                    <a:bodyPr/>
                    <a:lstStyle/>
                    <a:p>
                      <a:endParaRPr lang="en-GB"/>
                    </a:p>
                  </a:txBody>
                  <a:tcPr marL="5080" marR="5080" marT="5080" marB="0" anchor="ctr">
                    <a:lnL>
                      <a:noFill/>
                    </a:lnL>
                    <a:lnR>
                      <a:noFill/>
                    </a:lnR>
                    <a:lnT>
                      <a:noFill/>
                    </a:lnT>
                    <a:lnB>
                      <a:noFill/>
                    </a:lnB>
                  </a:tcPr>
                </a:tc>
                <a:tc>
                  <a:txBody>
                    <a:bodyPr/>
                    <a:lstStyle/>
                    <a:p>
                      <a:pPr algn="l" fontAlgn="b"/>
                      <a:endParaRPr lang="es-ES" sz="1800" b="0" i="0" u="none" strike="noStrike" dirty="0">
                        <a:solidFill>
                          <a:srgbClr val="000000"/>
                        </a:solidFill>
                        <a:latin typeface="Arial Unicode MS"/>
                      </a:endParaRPr>
                    </a:p>
                  </a:txBody>
                  <a:tcPr marL="5080" marR="5080" marT="5080" marB="0" anchor="ctr">
                    <a:lnL>
                      <a:noFill/>
                    </a:lnL>
                    <a:lnR>
                      <a:noFill/>
                    </a:lnR>
                    <a:lnT>
                      <a:noFill/>
                    </a:lnT>
                    <a:lnB>
                      <a:noFill/>
                    </a:lnB>
                  </a:tcPr>
                </a:tc>
              </a:tr>
            </a:tbl>
          </a:graphicData>
        </a:graphic>
      </p:graphicFrame>
      <p:sp>
        <p:nvSpPr>
          <p:cNvPr id="10" name="9 Elipse"/>
          <p:cNvSpPr/>
          <p:nvPr/>
        </p:nvSpPr>
        <p:spPr>
          <a:xfrm>
            <a:off x="857224" y="1000108"/>
            <a:ext cx="1928826" cy="714380"/>
          </a:xfrm>
          <a:prstGeom prst="ellipse">
            <a:avLst/>
          </a:prstGeom>
          <a:solidFill>
            <a:srgbClr val="FFFFCC">
              <a:alpha val="47843"/>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11 Conector recto de flecha"/>
          <p:cNvCxnSpPr/>
          <p:nvPr/>
        </p:nvCxnSpPr>
        <p:spPr>
          <a:xfrm>
            <a:off x="2857464" y="1357298"/>
            <a:ext cx="714380"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5099</TotalTime>
  <Words>9487</Words>
  <Application>Microsoft Office PowerPoint</Application>
  <PresentationFormat>Presentación en pantalla (4:3)</PresentationFormat>
  <Paragraphs>1247</Paragraphs>
  <Slides>71</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3" baseType="lpstr">
      <vt:lpstr>Solsticio</vt:lpstr>
      <vt:lpstr>Ecuación</vt:lpstr>
      <vt:lpstr>Requerimiento de capital obligatorio Módulo de los riesgos de mercado Módulo del riesgo de fallido de la contraparte</vt:lpstr>
      <vt:lpstr>INDICE</vt:lpstr>
      <vt:lpstr>SCR. Fórmula de cálculo general</vt:lpstr>
      <vt:lpstr>1. SCR por riesgo de mercado.  Fórmula general</vt:lpstr>
      <vt:lpstr>Diapositiva 5</vt:lpstr>
      <vt:lpstr>Diapositiva 6</vt:lpstr>
      <vt:lpstr>Diapositiva 7</vt:lpstr>
      <vt:lpstr>Diapositiva 8</vt:lpstr>
      <vt:lpstr>SCR. Fórmula de cálculo general</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CONCLUSIONES</vt:lpstr>
      <vt:lpstr>¡Gracias por su atención!</vt:lpstr>
    </vt:vector>
  </TitlesOfParts>
  <Company>DGSYFP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QIS 5. Provisiones técnicas</dc:title>
  <dc:creator>lej</dc:creator>
  <cp:lastModifiedBy>portatil</cp:lastModifiedBy>
  <cp:revision>643</cp:revision>
  <dcterms:created xsi:type="dcterms:W3CDTF">2010-06-02T16:14:27Z</dcterms:created>
  <dcterms:modified xsi:type="dcterms:W3CDTF">2012-11-18T05:06:12Z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371393353</vt:i4>
  </property>
  <property fmtid="{D5CDD505-2E9C-101B-9397-08002B2CF9AE}" pid="3" name="_NewReviewCycle">
    <vt:lpwstr/>
  </property>
  <property fmtid="{D5CDD505-2E9C-101B-9397-08002B2CF9AE}" pid="4" name="_EmailSubject">
    <vt:lpwstr>Presentaciones de Costa Rica</vt:lpwstr>
  </property>
  <property fmtid="{D5CDD505-2E9C-101B-9397-08002B2CF9AE}" pid="5" name="_AuthorEmail">
    <vt:lpwstr>Daniel.Perez@eiopa.europa.eu</vt:lpwstr>
  </property>
  <property fmtid="{D5CDD505-2E9C-101B-9397-08002B2CF9AE}" pid="6" name="_AuthorEmailDisplayName">
    <vt:lpwstr>Daniel Perez</vt:lpwstr>
  </property>
  <property fmtid="{D5CDD505-2E9C-101B-9397-08002B2CF9AE}" pid="7" name="_PreviousAdHocReviewCycleID">
    <vt:i4>-337092402</vt:i4>
  </property>
</Properties>
</file>