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2"/>
  </p:sldMasterIdLst>
  <p:notesMasterIdLst>
    <p:notesMasterId r:id="rId32"/>
  </p:notesMasterIdLst>
  <p:handoutMasterIdLst>
    <p:handoutMasterId r:id="rId33"/>
  </p:handoutMasterIdLst>
  <p:sldIdLst>
    <p:sldId id="468" r:id="rId3"/>
    <p:sldId id="471" r:id="rId4"/>
    <p:sldId id="588" r:id="rId5"/>
    <p:sldId id="593" r:id="rId6"/>
    <p:sldId id="587" r:id="rId7"/>
    <p:sldId id="498" r:id="rId8"/>
    <p:sldId id="586" r:id="rId9"/>
    <p:sldId id="594" r:id="rId10"/>
    <p:sldId id="608" r:id="rId11"/>
    <p:sldId id="590" r:id="rId12"/>
    <p:sldId id="592" r:id="rId13"/>
    <p:sldId id="595" r:id="rId14"/>
    <p:sldId id="596" r:id="rId15"/>
    <p:sldId id="597" r:id="rId16"/>
    <p:sldId id="599" r:id="rId17"/>
    <p:sldId id="601" r:id="rId18"/>
    <p:sldId id="604" r:id="rId19"/>
    <p:sldId id="582" r:id="rId20"/>
    <p:sldId id="610" r:id="rId21"/>
    <p:sldId id="611" r:id="rId22"/>
    <p:sldId id="612" r:id="rId23"/>
    <p:sldId id="613" r:id="rId24"/>
    <p:sldId id="614" r:id="rId25"/>
    <p:sldId id="615" r:id="rId26"/>
    <p:sldId id="616" r:id="rId27"/>
    <p:sldId id="617" r:id="rId28"/>
    <p:sldId id="618" r:id="rId29"/>
    <p:sldId id="585" r:id="rId30"/>
    <p:sldId id="5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8C94"/>
    <a:srgbClr val="321900"/>
    <a:srgbClr val="98A47C"/>
    <a:srgbClr val="FF9900"/>
    <a:srgbClr val="CC3300"/>
    <a:srgbClr val="B8B592"/>
    <a:srgbClr val="B21E1E"/>
    <a:srgbClr val="D5C657"/>
    <a:srgbClr val="CDBB89"/>
    <a:srgbClr val="932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8" autoAdjust="0"/>
    <p:restoredTop sz="98993" autoAdjust="0"/>
  </p:normalViewPr>
  <p:slideViewPr>
    <p:cSldViewPr>
      <p:cViewPr>
        <p:scale>
          <a:sx n="90" d="100"/>
          <a:sy n="90" d="100"/>
        </p:scale>
        <p:origin x="-123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G:\ASSAL\Resumen%20Encues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0"/>
    <c:plotArea>
      <c:layout/>
      <c:lineChart>
        <c:grouping val="standard"/>
        <c:varyColors val="0"/>
        <c:ser>
          <c:idx val="0"/>
          <c:order val="0"/>
          <c:spPr>
            <a:ln>
              <a:noFill/>
            </a:ln>
            <a:effectLst>
              <a:outerShdw blurRad="50800" dist="38100" dir="1440000" algn="tl" rotWithShape="0">
                <a:prstClr val="black">
                  <a:alpha val="40000"/>
                </a:prstClr>
              </a:outerShdw>
            </a:effectLst>
          </c:spPr>
          <c:marker>
            <c:symbol val="circle"/>
            <c:size val="9"/>
            <c:spPr>
              <a:solidFill>
                <a:srgbClr val="C00000"/>
              </a:solidFill>
              <a:ln>
                <a:noFill/>
              </a:ln>
              <a:effectLst>
                <a:outerShdw blurRad="50800" dist="38100" dir="1440000" algn="tl" rotWithShape="0">
                  <a:prstClr val="black">
                    <a:alpha val="40000"/>
                  </a:prstClr>
                </a:outerShdw>
              </a:effectLst>
            </c:spPr>
          </c:marker>
          <c:cat>
            <c:strRef>
              <c:f>Graficos!$E$84:$U$84</c:f>
              <c:strCache>
                <c:ptCount val="16"/>
                <c:pt idx="0">
                  <c:v>Paraguay</c:v>
                </c:pt>
                <c:pt idx="1">
                  <c:v>El Salvador</c:v>
                </c:pt>
                <c:pt idx="2">
                  <c:v>Ecuador</c:v>
                </c:pt>
                <c:pt idx="3">
                  <c:v>Honduras</c:v>
                </c:pt>
                <c:pt idx="4">
                  <c:v>Panamá</c:v>
                </c:pt>
                <c:pt idx="5">
                  <c:v>Nicaragua</c:v>
                </c:pt>
                <c:pt idx="6">
                  <c:v>Uruguay</c:v>
                </c:pt>
                <c:pt idx="7">
                  <c:v>Costa Rica</c:v>
                </c:pt>
                <c:pt idx="8">
                  <c:v>Guatemala</c:v>
                </c:pt>
                <c:pt idx="9">
                  <c:v>Peru</c:v>
                </c:pt>
                <c:pt idx="10">
                  <c:v>Puerto Rico</c:v>
                </c:pt>
                <c:pt idx="11">
                  <c:v>Argentina</c:v>
                </c:pt>
                <c:pt idx="12">
                  <c:v>Chile</c:v>
                </c:pt>
                <c:pt idx="13">
                  <c:v>Brasil</c:v>
                </c:pt>
                <c:pt idx="14">
                  <c:v>México</c:v>
                </c:pt>
                <c:pt idx="15">
                  <c:v>España</c:v>
                </c:pt>
              </c:strCache>
            </c:strRef>
          </c:cat>
          <c:val>
            <c:numRef>
              <c:f>Graficos!$E$85:$T$85</c:f>
              <c:numCache>
                <c:formatCode>_-* #,##0_-;\-* #,##0_-;_-* "-"??_-;_-@_-</c:formatCode>
                <c:ptCount val="16"/>
                <c:pt idx="0">
                  <c:v>40</c:v>
                </c:pt>
                <c:pt idx="1">
                  <c:v>45</c:v>
                </c:pt>
                <c:pt idx="2">
                  <c:v>50</c:v>
                </c:pt>
                <c:pt idx="3">
                  <c:v>55</c:v>
                </c:pt>
                <c:pt idx="4">
                  <c:v>60</c:v>
                </c:pt>
                <c:pt idx="5">
                  <c:v>60</c:v>
                </c:pt>
                <c:pt idx="6">
                  <c:v>70</c:v>
                </c:pt>
                <c:pt idx="7">
                  <c:v>75</c:v>
                </c:pt>
                <c:pt idx="8">
                  <c:v>75</c:v>
                </c:pt>
                <c:pt idx="9">
                  <c:v>75</c:v>
                </c:pt>
                <c:pt idx="10">
                  <c:v>100</c:v>
                </c:pt>
                <c:pt idx="11">
                  <c:v>100</c:v>
                </c:pt>
                <c:pt idx="12">
                  <c:v>105</c:v>
                </c:pt>
                <c:pt idx="13">
                  <c:v>115</c:v>
                </c:pt>
                <c:pt idx="14">
                  <c:v>135</c:v>
                </c:pt>
                <c:pt idx="15">
                  <c:v>145</c:v>
                </c:pt>
              </c:numCache>
            </c:numRef>
          </c:val>
          <c:smooth val="0"/>
        </c:ser>
        <c:dLbls>
          <c:showLegendKey val="0"/>
          <c:showVal val="0"/>
          <c:showCatName val="0"/>
          <c:showSerName val="0"/>
          <c:showPercent val="0"/>
          <c:showBubbleSize val="0"/>
        </c:dLbls>
        <c:dropLines>
          <c:spPr>
            <a:ln>
              <a:prstDash val="sysDash"/>
            </a:ln>
          </c:spPr>
        </c:dropLines>
        <c:marker val="1"/>
        <c:smooth val="0"/>
        <c:axId val="22070784"/>
        <c:axId val="22072320"/>
      </c:lineChart>
      <c:dateAx>
        <c:axId val="22070784"/>
        <c:scaling>
          <c:orientation val="minMax"/>
        </c:scaling>
        <c:delete val="0"/>
        <c:axPos val="b"/>
        <c:numFmt formatCode="#" sourceLinked="0"/>
        <c:majorTickMark val="none"/>
        <c:minorTickMark val="none"/>
        <c:tickLblPos val="none"/>
        <c:crossAx val="22072320"/>
        <c:crosses val="autoZero"/>
        <c:auto val="0"/>
        <c:lblOffset val="100"/>
        <c:baseTimeUnit val="days"/>
        <c:majorUnit val="1"/>
      </c:dateAx>
      <c:valAx>
        <c:axId val="22072320"/>
        <c:scaling>
          <c:orientation val="minMax"/>
          <c:max val="190"/>
          <c:min val="0"/>
        </c:scaling>
        <c:delete val="0"/>
        <c:axPos val="l"/>
        <c:majorGridlines/>
        <c:title>
          <c:tx>
            <c:rich>
              <a:bodyPr rot="-5400000" vert="horz"/>
              <a:lstStyle/>
              <a:p>
                <a:pPr>
                  <a:defRPr/>
                </a:pPr>
                <a:r>
                  <a:rPr lang="en-US" dirty="0"/>
                  <a:t>Calificación de Solvencia</a:t>
                </a:r>
              </a:p>
            </c:rich>
          </c:tx>
          <c:layout/>
          <c:overlay val="0"/>
        </c:title>
        <c:numFmt formatCode="_-* #,##0_-;\-* #,##0_-;_-* &quot;-&quot;??_-;_-@_-" sourceLinked="1"/>
        <c:majorTickMark val="out"/>
        <c:minorTickMark val="none"/>
        <c:tickLblPos val="nextTo"/>
        <c:spPr>
          <a:ln>
            <a:prstDash val="sysDot"/>
          </a:ln>
        </c:spPr>
        <c:crossAx val="22070784"/>
        <c:crosses val="autoZero"/>
        <c:crossBetween val="between"/>
      </c:valAx>
      <c:spPr>
        <a:noFill/>
        <a:ln>
          <a:solidFill>
            <a:schemeClr val="tx1">
              <a:shade val="95000"/>
              <a:satMod val="105000"/>
            </a:schemeClr>
          </a:solidFill>
        </a:ln>
      </c:spPr>
    </c:plotArea>
    <c:plotVisOnly val="1"/>
    <c:dispBlanksAs val="gap"/>
    <c:showDLblsOverMax val="0"/>
  </c:chart>
  <c:spPr>
    <a:noFill/>
    <a:ln>
      <a:noFill/>
    </a:ln>
  </c:spPr>
  <c:txPr>
    <a:bodyPr/>
    <a:lstStyle/>
    <a:p>
      <a:pPr>
        <a:defRPr sz="900"/>
      </a:pPr>
      <a:endParaRPr lang="es-C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8"/>
            <c:spPr>
              <a:gradFill>
                <a:gsLst>
                  <a:gs pos="0">
                    <a:schemeClr val="dk1">
                      <a:tint val="83000"/>
                      <a:shade val="100000"/>
                      <a:alpha val="100000"/>
                      <a:hueMod val="100000"/>
                      <a:satMod val="220000"/>
                      <a:lumMod val="90000"/>
                    </a:schemeClr>
                  </a:gs>
                  <a:gs pos="76000">
                    <a:schemeClr val="dk1">
                      <a:shade val="100000"/>
                    </a:schemeClr>
                  </a:gs>
                  <a:gs pos="100000">
                    <a:schemeClr val="dk1">
                      <a:shade val="93000"/>
                      <a:alpha val="100000"/>
                      <a:satMod val="100000"/>
                      <a:lumMod val="93000"/>
                    </a:schemeClr>
                  </a:gs>
                </a:gsLst>
                <a:path path="circle">
                  <a:fillToRect l="15000" t="15000" r="100000" b="100000"/>
                </a:path>
              </a:gradFill>
              <a:ln>
                <a:noFill/>
              </a:ln>
            </c:spPr>
          </c:marker>
          <c:xVal>
            <c:numRef>
              <c:f>Hoja1!$E$50:$T$50</c:f>
              <c:numCache>
                <c:formatCode>0%</c:formatCode>
                <c:ptCount val="16"/>
                <c:pt idx="0">
                  <c:v>0.81818181818181845</c:v>
                </c:pt>
                <c:pt idx="1">
                  <c:v>0.6060606060606063</c:v>
                </c:pt>
                <c:pt idx="2">
                  <c:v>0.63636363636363669</c:v>
                </c:pt>
                <c:pt idx="3">
                  <c:v>0.69696969696969746</c:v>
                </c:pt>
                <c:pt idx="4">
                  <c:v>0.45454545454545453</c:v>
                </c:pt>
                <c:pt idx="5">
                  <c:v>0.30303030303030315</c:v>
                </c:pt>
                <c:pt idx="6">
                  <c:v>0.27272727272727282</c:v>
                </c:pt>
                <c:pt idx="7">
                  <c:v>0.87878787878787901</c:v>
                </c:pt>
                <c:pt idx="8">
                  <c:v>0.45454545454545453</c:v>
                </c:pt>
                <c:pt idx="9">
                  <c:v>0.33333333333333331</c:v>
                </c:pt>
                <c:pt idx="10">
                  <c:v>0.36363636363636376</c:v>
                </c:pt>
                <c:pt idx="11">
                  <c:v>0.24242424242424249</c:v>
                </c:pt>
                <c:pt idx="12">
                  <c:v>0.45454545454545453</c:v>
                </c:pt>
                <c:pt idx="13">
                  <c:v>0.42424242424242431</c:v>
                </c:pt>
                <c:pt idx="14">
                  <c:v>0.36363636363636376</c:v>
                </c:pt>
                <c:pt idx="15">
                  <c:v>0.6060606060606063</c:v>
                </c:pt>
              </c:numCache>
            </c:numRef>
          </c:xVal>
          <c:yVal>
            <c:numRef>
              <c:f>Hoja1!$E$51:$T$51</c:f>
              <c:numCache>
                <c:formatCode>0%</c:formatCode>
                <c:ptCount val="16"/>
                <c:pt idx="0">
                  <c:v>0.40000000000000008</c:v>
                </c:pt>
                <c:pt idx="1">
                  <c:v>0.44000000000000011</c:v>
                </c:pt>
                <c:pt idx="2">
                  <c:v>0.79999999999999993</c:v>
                </c:pt>
                <c:pt idx="3">
                  <c:v>0.68000000000000038</c:v>
                </c:pt>
                <c:pt idx="4">
                  <c:v>0.40000000000000008</c:v>
                </c:pt>
                <c:pt idx="5">
                  <c:v>0.38000000000000012</c:v>
                </c:pt>
                <c:pt idx="6">
                  <c:v>0.4200000000000001</c:v>
                </c:pt>
                <c:pt idx="7">
                  <c:v>1</c:v>
                </c:pt>
                <c:pt idx="8">
                  <c:v>0.22000000000000006</c:v>
                </c:pt>
                <c:pt idx="9">
                  <c:v>0.40000000000000008</c:v>
                </c:pt>
                <c:pt idx="10">
                  <c:v>0.70000000000000029</c:v>
                </c:pt>
                <c:pt idx="11">
                  <c:v>0.20000000000000004</c:v>
                </c:pt>
                <c:pt idx="12">
                  <c:v>0.3000000000000001</c:v>
                </c:pt>
                <c:pt idx="13">
                  <c:v>0.3600000000000001</c:v>
                </c:pt>
                <c:pt idx="14">
                  <c:v>0.3600000000000001</c:v>
                </c:pt>
                <c:pt idx="15">
                  <c:v>3.3</c:v>
                </c:pt>
              </c:numCache>
            </c:numRef>
          </c:yVal>
          <c:smooth val="0"/>
        </c:ser>
        <c:dLbls>
          <c:showLegendKey val="0"/>
          <c:showVal val="0"/>
          <c:showCatName val="0"/>
          <c:showSerName val="0"/>
          <c:showPercent val="0"/>
          <c:showBubbleSize val="0"/>
        </c:dLbls>
        <c:axId val="80374784"/>
        <c:axId val="88167936"/>
      </c:scatterChart>
      <c:valAx>
        <c:axId val="80374784"/>
        <c:scaling>
          <c:orientation val="minMax"/>
        </c:scaling>
        <c:delete val="0"/>
        <c:axPos val="b"/>
        <c:majorGridlines/>
        <c:minorGridlines/>
        <c:title>
          <c:tx>
            <c:rich>
              <a:bodyPr/>
              <a:lstStyle/>
              <a:p>
                <a:pPr>
                  <a:defRPr/>
                </a:pPr>
                <a:r>
                  <a:rPr lang="es-MX" dirty="0"/>
                  <a:t>Nivel de Solvencia vs </a:t>
                </a:r>
                <a:r>
                  <a:rPr lang="es-MX" dirty="0" smtClean="0"/>
                  <a:t>Objetivo</a:t>
                </a:r>
                <a:r>
                  <a:rPr lang="es-MX" baseline="0" dirty="0" smtClean="0"/>
                  <a:t> </a:t>
                </a:r>
                <a:r>
                  <a:rPr lang="es-MX" baseline="0" dirty="0"/>
                  <a:t>(165)</a:t>
                </a:r>
                <a:endParaRPr lang="es-MX" dirty="0"/>
              </a:p>
            </c:rich>
          </c:tx>
          <c:layout/>
          <c:overlay val="0"/>
        </c:title>
        <c:numFmt formatCode="0%" sourceLinked="1"/>
        <c:majorTickMark val="out"/>
        <c:minorTickMark val="none"/>
        <c:tickLblPos val="nextTo"/>
        <c:crossAx val="88167936"/>
        <c:crosses val="autoZero"/>
        <c:crossBetween val="midCat"/>
      </c:valAx>
      <c:valAx>
        <c:axId val="88167936"/>
        <c:scaling>
          <c:orientation val="minMax"/>
          <c:max val="1"/>
          <c:min val="0"/>
        </c:scaling>
        <c:delete val="0"/>
        <c:axPos val="l"/>
        <c:majorGridlines/>
        <c:minorGridlines/>
        <c:title>
          <c:tx>
            <c:rich>
              <a:bodyPr/>
              <a:lstStyle/>
              <a:p>
                <a:pPr>
                  <a:defRPr/>
                </a:pPr>
                <a:r>
                  <a:rPr lang="es-MX" dirty="0"/>
                  <a:t>Penetración vs</a:t>
                </a:r>
                <a:r>
                  <a:rPr lang="es-MX" baseline="0" dirty="0"/>
                  <a:t> Objetivo (5%)</a:t>
                </a:r>
              </a:p>
            </c:rich>
          </c:tx>
          <c:layout/>
          <c:overlay val="0"/>
        </c:title>
        <c:numFmt formatCode="0%" sourceLinked="1"/>
        <c:majorTickMark val="out"/>
        <c:minorTickMark val="none"/>
        <c:tickLblPos val="nextTo"/>
        <c:crossAx val="80374784"/>
        <c:crosses val="autoZero"/>
        <c:crossBetween val="midCat"/>
      </c:valAx>
      <c:spPr>
        <a:solidFill>
          <a:schemeClr val="accent3">
            <a:lumMod val="20000"/>
            <a:lumOff val="80000"/>
          </a:schemeClr>
        </a:solidFill>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plotArea>
      <c:layout>
        <c:manualLayout>
          <c:layoutTarget val="inner"/>
          <c:xMode val="edge"/>
          <c:yMode val="edge"/>
          <c:x val="3.0555555555555565E-2"/>
          <c:y val="4.6296296296296328E-2"/>
          <c:w val="0.8794516761354203"/>
          <c:h val="0.9288326526029167"/>
        </c:manualLayout>
      </c:layout>
      <c:pieChart>
        <c:varyColors val="1"/>
        <c:ser>
          <c:idx val="0"/>
          <c:order val="0"/>
          <c:spPr>
            <a:ln>
              <a:noFill/>
            </a:ln>
            <a:effectLst>
              <a:outerShdw blurRad="50800" dist="38100" dir="2700000" sx="101000" sy="101000" algn="tl" rotWithShape="0">
                <a:prstClr val="black">
                  <a:alpha val="40000"/>
                </a:prstClr>
              </a:outerShdw>
            </a:effectLst>
          </c:spPr>
          <c:dPt>
            <c:idx val="0"/>
            <c:bubble3D val="0"/>
            <c:spPr>
              <a:gradFill rotWithShape="1">
                <a:gsLst>
                  <a:gs pos="0">
                    <a:schemeClr val="accent2">
                      <a:tint val="83000"/>
                      <a:shade val="100000"/>
                      <a:alpha val="100000"/>
                      <a:hueMod val="100000"/>
                      <a:satMod val="220000"/>
                      <a:lumMod val="90000"/>
                    </a:schemeClr>
                  </a:gs>
                  <a:gs pos="76000">
                    <a:schemeClr val="accent2">
                      <a:shade val="100000"/>
                    </a:schemeClr>
                  </a:gs>
                  <a:gs pos="100000">
                    <a:schemeClr val="accent2">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2"/>
                </a:contourClr>
              </a:sp3d>
            </c:spPr>
          </c:dPt>
          <c:dPt>
            <c:idx val="1"/>
            <c:bubble3D val="0"/>
            <c:spPr>
              <a:gradFill rotWithShape="1">
                <a:gsLst>
                  <a:gs pos="0">
                    <a:schemeClr val="accent6">
                      <a:tint val="83000"/>
                      <a:shade val="100000"/>
                      <a:alpha val="100000"/>
                      <a:hueMod val="100000"/>
                      <a:satMod val="220000"/>
                      <a:lumMod val="90000"/>
                    </a:schemeClr>
                  </a:gs>
                  <a:gs pos="76000">
                    <a:schemeClr val="accent6">
                      <a:shade val="100000"/>
                    </a:schemeClr>
                  </a:gs>
                  <a:gs pos="100000">
                    <a:schemeClr val="accent6">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6"/>
                </a:contourClr>
              </a:sp3d>
            </c:spPr>
          </c:dPt>
          <c:dPt>
            <c:idx val="2"/>
            <c:bubble3D val="0"/>
            <c:spPr>
              <a:gradFill rotWithShape="1">
                <a:gsLst>
                  <a:gs pos="0">
                    <a:schemeClr val="accent5">
                      <a:tint val="83000"/>
                      <a:shade val="100000"/>
                      <a:alpha val="100000"/>
                      <a:hueMod val="100000"/>
                      <a:satMod val="220000"/>
                      <a:lumMod val="90000"/>
                    </a:schemeClr>
                  </a:gs>
                  <a:gs pos="76000">
                    <a:schemeClr val="accent5">
                      <a:shade val="100000"/>
                    </a:schemeClr>
                  </a:gs>
                  <a:gs pos="100000">
                    <a:schemeClr val="accent5">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contourClr>
              </a:sp3d>
            </c:spPr>
          </c:dPt>
          <c:cat>
            <c:strRef>
              <c:f>Hoja1!$E$7:$E$9</c:f>
              <c:strCache>
                <c:ptCount val="3"/>
                <c:pt idx="0">
                  <c:v>Reservas de Riesgos en Curso</c:v>
                </c:pt>
                <c:pt idx="1">
                  <c:v>Reserva de Obligaciones Pendientes</c:v>
                </c:pt>
                <c:pt idx="2">
                  <c:v>Reservas Especiales</c:v>
                </c:pt>
              </c:strCache>
            </c:strRef>
          </c:cat>
          <c:val>
            <c:numRef>
              <c:f>Hoja1!$F$7:$F$9</c:f>
              <c:numCache>
                <c:formatCode>General</c:formatCode>
                <c:ptCount val="3"/>
                <c:pt idx="0">
                  <c:v>55</c:v>
                </c:pt>
                <c:pt idx="1">
                  <c:v>25</c:v>
                </c:pt>
                <c:pt idx="2">
                  <c:v>20</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plotArea>
      <c:layout>
        <c:manualLayout>
          <c:layoutTarget val="inner"/>
          <c:xMode val="edge"/>
          <c:yMode val="edge"/>
          <c:x val="3.0555555555555575E-2"/>
          <c:y val="4.6296296296296349E-2"/>
          <c:w val="0.87945167613542075"/>
          <c:h val="0.9288326526029167"/>
        </c:manualLayout>
      </c:layout>
      <c:pieChart>
        <c:varyColors val="1"/>
        <c:ser>
          <c:idx val="0"/>
          <c:order val="0"/>
          <c:spPr>
            <a:ln>
              <a:noFill/>
            </a:ln>
            <a:effectLst>
              <a:outerShdw blurRad="50800" dist="38100" dir="2700000" sx="101000" sy="101000" algn="tl" rotWithShape="0">
                <a:prstClr val="black">
                  <a:alpha val="40000"/>
                </a:prstClr>
              </a:outerShdw>
            </a:effectLst>
          </c:spPr>
          <c:dPt>
            <c:idx val="0"/>
            <c:bubble3D val="0"/>
            <c:spPr>
              <a:gradFill rotWithShape="1">
                <a:gsLst>
                  <a:gs pos="0">
                    <a:schemeClr val="accent2">
                      <a:tint val="83000"/>
                      <a:shade val="100000"/>
                      <a:alpha val="100000"/>
                      <a:hueMod val="100000"/>
                      <a:satMod val="220000"/>
                      <a:lumMod val="90000"/>
                    </a:schemeClr>
                  </a:gs>
                  <a:gs pos="76000">
                    <a:schemeClr val="accent2">
                      <a:shade val="100000"/>
                    </a:schemeClr>
                  </a:gs>
                  <a:gs pos="100000">
                    <a:schemeClr val="accent2">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2"/>
                </a:contourClr>
              </a:sp3d>
            </c:spPr>
          </c:dPt>
          <c:dPt>
            <c:idx val="1"/>
            <c:bubble3D val="0"/>
            <c:spPr>
              <a:gradFill rotWithShape="1">
                <a:gsLst>
                  <a:gs pos="0">
                    <a:schemeClr val="accent6">
                      <a:tint val="83000"/>
                      <a:shade val="100000"/>
                      <a:alpha val="100000"/>
                      <a:hueMod val="100000"/>
                      <a:satMod val="220000"/>
                      <a:lumMod val="90000"/>
                    </a:schemeClr>
                  </a:gs>
                  <a:gs pos="76000">
                    <a:schemeClr val="accent6">
                      <a:shade val="100000"/>
                    </a:schemeClr>
                  </a:gs>
                  <a:gs pos="100000">
                    <a:schemeClr val="accent6">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6"/>
                </a:contourClr>
              </a:sp3d>
            </c:spPr>
          </c:dPt>
          <c:dPt>
            <c:idx val="2"/>
            <c:bubble3D val="0"/>
            <c:spPr>
              <a:gradFill rotWithShape="1">
                <a:gsLst>
                  <a:gs pos="0">
                    <a:schemeClr val="accent5">
                      <a:tint val="83000"/>
                      <a:shade val="100000"/>
                      <a:alpha val="100000"/>
                      <a:hueMod val="100000"/>
                      <a:satMod val="220000"/>
                      <a:lumMod val="90000"/>
                    </a:schemeClr>
                  </a:gs>
                  <a:gs pos="76000">
                    <a:schemeClr val="accent5">
                      <a:shade val="100000"/>
                    </a:schemeClr>
                  </a:gs>
                  <a:gs pos="100000">
                    <a:schemeClr val="accent5">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contourClr>
              </a:sp3d>
            </c:spPr>
          </c:dPt>
          <c:cat>
            <c:strRef>
              <c:f>Hoja1!$E$7:$E$9</c:f>
              <c:strCache>
                <c:ptCount val="3"/>
                <c:pt idx="0">
                  <c:v>Reservas de Riesgos en Curso</c:v>
                </c:pt>
                <c:pt idx="1">
                  <c:v>Reserva de Obligaciones Pendientes</c:v>
                </c:pt>
                <c:pt idx="2">
                  <c:v>Reservas Especiales</c:v>
                </c:pt>
              </c:strCache>
            </c:strRef>
          </c:cat>
          <c:val>
            <c:numRef>
              <c:f>Hoja1!$F$7:$F$9</c:f>
              <c:numCache>
                <c:formatCode>General</c:formatCode>
                <c:ptCount val="3"/>
                <c:pt idx="0">
                  <c:v>55</c:v>
                </c:pt>
                <c:pt idx="1">
                  <c:v>25</c:v>
                </c:pt>
                <c:pt idx="2">
                  <c:v>20</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F25163-9051-4C1A-8628-27A3CDD7A880}" type="datetimeFigureOut">
              <a:rPr lang="en-US" smtClean="0"/>
              <a:pPr/>
              <a:t>11/18/2012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D1D776-2844-4E9F-B2D9-BDF890EDFA8B}" type="slidenum">
              <a:rPr lang="en-US" smtClean="0"/>
              <a:pPr/>
              <a:t>‹#›</a:t>
            </a:fld>
            <a:endParaRPr lang="en-US" dirty="0"/>
          </a:p>
        </p:txBody>
      </p:sp>
    </p:spTree>
    <p:extLst>
      <p:ext uri="{BB962C8B-B14F-4D97-AF65-F5344CB8AC3E}">
        <p14:creationId xmlns:p14="http://schemas.microsoft.com/office/powerpoint/2010/main" val="2024276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79F3A-BD19-4D4B-9CAB-258DAA7CD3F2}" type="datetimeFigureOut">
              <a:rPr lang="es-MX" smtClean="0"/>
              <a:pPr/>
              <a:t>18/11/2012</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1D3B5-7D83-49DA-A14A-65895B78BDF4}" type="slidenum">
              <a:rPr lang="es-MX" smtClean="0"/>
              <a:pPr/>
              <a:t>‹#›</a:t>
            </a:fld>
            <a:endParaRPr lang="es-MX" dirty="0"/>
          </a:p>
        </p:txBody>
      </p:sp>
    </p:spTree>
    <p:extLst>
      <p:ext uri="{BB962C8B-B14F-4D97-AF65-F5344CB8AC3E}">
        <p14:creationId xmlns:p14="http://schemas.microsoft.com/office/powerpoint/2010/main" val="183528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6B1D3B5-7D83-49DA-A14A-65895B78BDF4}" type="slidenum">
              <a:rPr lang="es-MX" smtClean="0"/>
              <a:pPr/>
              <a:t>1</a:t>
            </a:fld>
            <a:endParaRPr lang="es-MX"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6B1D3B5-7D83-49DA-A14A-65895B78BDF4}" type="slidenum">
              <a:rPr lang="es-MX" smtClean="0"/>
              <a:pPr/>
              <a:t>2</a:t>
            </a:fld>
            <a:endParaRPr lang="es-MX"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6B1D3B5-7D83-49DA-A14A-65895B78BDF4}" type="slidenum">
              <a:rPr lang="es-MX" smtClean="0"/>
              <a:pPr/>
              <a:t>5</a:t>
            </a:fld>
            <a:endParaRPr lang="es-MX"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6B1D3B5-7D83-49DA-A14A-65895B78BDF4}" type="slidenum">
              <a:rPr lang="es-MX" smtClean="0"/>
              <a:pPr/>
              <a:t>12</a:t>
            </a:fld>
            <a:endParaRPr lang="es-MX"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B6B1D3B5-7D83-49DA-A14A-65895B78BDF4}" type="slidenum">
              <a:rPr lang="es-MX" smtClean="0"/>
              <a:pPr/>
              <a:t>14</a:t>
            </a:fld>
            <a:endParaRPr lang="es-MX" dirty="0"/>
          </a:p>
        </p:txBody>
      </p:sp>
    </p:spTree>
    <p:extLst>
      <p:ext uri="{BB962C8B-B14F-4D97-AF65-F5344CB8AC3E}">
        <p14:creationId xmlns:p14="http://schemas.microsoft.com/office/powerpoint/2010/main" val="311699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6B1D3B5-7D83-49DA-A14A-65895B78BDF4}" type="slidenum">
              <a:rPr lang="es-MX" smtClean="0"/>
              <a:pPr/>
              <a:t>18</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LightScreen trans="77000" gridSize="5"/>
                    </a14:imgEffect>
                    <a14:imgEffect>
                      <a14:saturation sat="110000"/>
                    </a14:imgEffect>
                  </a14:imgLayer>
                </a14:imgProps>
              </a:ext>
            </a:extLst>
          </a:blip>
          <a:stretch/>
        </a:blipFill>
        <a:effectLst/>
      </p:bgPr>
    </p:bg>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88900" dist="63500" dir="1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2800"/>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19452B4-AC2C-4B43-8E91-D73D70C5A2D7}" type="datetimeFigureOut">
              <a:rPr lang="en-US" smtClean="0"/>
              <a:pPr/>
              <a:t>11/18/2012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EF2A6-3978-48D1-9A99-3300CD1F3E33}" type="slidenum">
              <a:rPr lang="en-US" smtClean="0"/>
              <a:pPr/>
              <a:t>‹#›</a:t>
            </a:fld>
            <a:endParaRPr lang="en-US" dirty="0"/>
          </a:p>
        </p:txBody>
      </p:sp>
      <p:sp>
        <p:nvSpPr>
          <p:cNvPr id="7" name="Rectangle 6"/>
          <p:cNvSpPr/>
          <p:nvPr/>
        </p:nvSpPr>
        <p:spPr>
          <a:xfrm>
            <a:off x="777240" y="6525768"/>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19452B4-AC2C-4B43-8E91-D73D70C5A2D7}" type="datetimeFigureOut">
              <a:rPr lang="en-US" smtClean="0"/>
              <a:pPr/>
              <a:t>11/18/2012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EF2A6-3978-48D1-9A99-3300CD1F3E3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19452B4-AC2C-4B43-8E91-D73D70C5A2D7}" type="datetimeFigureOut">
              <a:rPr lang="en-US" smtClean="0"/>
              <a:pPr/>
              <a:t>11/18/2012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EF2A6-3978-48D1-9A99-3300CD1F3E3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LightScreen trans="54000" gridSize="1"/>
                    </a14:imgEffect>
                    <a14:imgEffect>
                      <a14:sharpenSoften amount="-15000"/>
                    </a14:imgEffect>
                    <a14:imgEffect>
                      <a14:colorTemperature colorTemp="5250"/>
                    </a14:imgEffect>
                    <a14:imgEffect>
                      <a14:saturation sat="60000"/>
                    </a14:imgEffect>
                    <a14:imgEffect>
                      <a14:brightnessContrast bright="5000" contrast="6000"/>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457200"/>
          </a:xfrm>
        </p:spPr>
        <p:txBody>
          <a:bodyPr/>
          <a:lstStyle>
            <a:lvl1pPr>
              <a:defRPr sz="2400"/>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762000" y="1066800"/>
            <a:ext cx="7543800" cy="5029200"/>
          </a:xfrm>
        </p:spPr>
        <p:txBody>
          <a:bodyPr wrap="square" anchor="t" anchorCtr="0">
            <a:noAutofit/>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2400" b="0" cap="all"/>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4" name="Date Placeholder 3"/>
          <p:cNvSpPr>
            <a:spLocks noGrp="1"/>
          </p:cNvSpPr>
          <p:nvPr>
            <p:ph type="dt" sz="half" idx="10"/>
          </p:nvPr>
        </p:nvSpPr>
        <p:spPr/>
        <p:txBody>
          <a:bodyPr/>
          <a:lstStyle/>
          <a:p>
            <a:fld id="{519452B4-AC2C-4B43-8E91-D73D70C5A2D7}" type="datetimeFigureOut">
              <a:rPr lang="en-US" smtClean="0"/>
              <a:pPr/>
              <a:t>11/18/2012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EF2A6-3978-48D1-9A99-3300CD1F3E33}"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519452B4-AC2C-4B43-8E91-D73D70C5A2D7}" type="datetimeFigureOut">
              <a:rPr lang="en-US" smtClean="0"/>
              <a:pPr/>
              <a:t>11/18/2012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EF2A6-3978-48D1-9A99-3300CD1F3E3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519452B4-AC2C-4B43-8E91-D73D70C5A2D7}" type="datetimeFigureOut">
              <a:rPr lang="en-US" smtClean="0"/>
              <a:pPr/>
              <a:t>11/18/2012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8EF2A6-3978-48D1-9A99-3300CD1F3E33}"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19452B4-AC2C-4B43-8E91-D73D70C5A2D7}" type="datetimeFigureOut">
              <a:rPr lang="en-US" smtClean="0"/>
              <a:pPr/>
              <a:t>11/18/2012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8EF2A6-3978-48D1-9A99-3300CD1F3E3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452B4-AC2C-4B43-8E91-D73D70C5A2D7}" type="datetimeFigureOut">
              <a:rPr lang="en-US" smtClean="0"/>
              <a:pPr/>
              <a:t>11/18/2012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8EF2A6-3978-48D1-9A99-3300CD1F3E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9452B4-AC2C-4B43-8E91-D73D70C5A2D7}" type="datetimeFigureOut">
              <a:rPr lang="en-US" smtClean="0"/>
              <a:pPr/>
              <a:t>11/18/2012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EF2A6-3978-48D1-9A99-3300CD1F3E33}"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9452B4-AC2C-4B43-8E91-D73D70C5A2D7}" type="datetimeFigureOut">
              <a:rPr lang="en-US" smtClean="0"/>
              <a:pPr/>
              <a:t>11/18/2012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EF2A6-3978-48D1-9A99-3300CD1F3E3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duotone>
              <a:schemeClr val="accent3">
                <a:shade val="45000"/>
                <a:satMod val="135000"/>
              </a:schemeClr>
              <a:prstClr val="white"/>
            </a:duotone>
            <a:extLst>
              <a:ext uri="{BEBA8EAE-BF5A-486C-A8C5-ECC9F3942E4B}">
                <a14:imgProps xmlns:a14="http://schemas.microsoft.com/office/drawing/2010/main">
                  <a14:imgLayer r:embed="rId14">
                    <a14:imgEffect>
                      <a14:artisticLightScreen trans="54000" gridSize="1"/>
                    </a14:imgEffect>
                    <a14:imgEffect>
                      <a14:sharpenSoften amount="-15000"/>
                    </a14:imgEffect>
                    <a14:imgEffect>
                      <a14:colorTemperature colorTemp="5250"/>
                    </a14:imgEffect>
                    <a14:imgEffect>
                      <a14:saturation sat="60000"/>
                    </a14:imgEffect>
                    <a14:imgEffect>
                      <a14:brightnessContrast bright="5000" contrast="6000"/>
                    </a14:imgEffect>
                  </a14:imgLayer>
                </a14:imgProps>
              </a:ext>
            </a:extLst>
          </a:blip>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19452B4-AC2C-4B43-8E91-D73D70C5A2D7}" type="datetimeFigureOut">
              <a:rPr lang="en-US" smtClean="0"/>
              <a:pPr/>
              <a:t>11/18/2012</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48EF2A6-3978-48D1-9A99-3300CD1F3E33}" type="slidenum">
              <a:rPr lang="en-US" smtClean="0"/>
              <a:pPr/>
              <a:t>‹#›</a:t>
            </a:fld>
            <a:endParaRPr lang="en-US" dirty="0"/>
          </a:p>
        </p:txBody>
      </p:sp>
      <p:sp>
        <p:nvSpPr>
          <p:cNvPr id="8" name="Rectangle 7"/>
          <p:cNvSpPr/>
          <p:nvPr/>
        </p:nvSpPr>
        <p:spPr>
          <a:xfrm>
            <a:off x="777240" y="0"/>
            <a:ext cx="75438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601968"/>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3"/>
          <p:cNvPicPr>
            <a:picLocks noChangeAspect="1" noChangeArrowheads="1"/>
          </p:cNvPicPr>
          <p:nvPr userDrawn="1"/>
        </p:nvPicPr>
        <p:blipFill>
          <a:blip r:embed="rId15" cstate="print"/>
          <a:srcRect/>
          <a:stretch>
            <a:fillRect/>
          </a:stretch>
        </p:blipFill>
        <p:spPr bwMode="auto">
          <a:xfrm>
            <a:off x="791970" y="33493"/>
            <a:ext cx="1514475" cy="368773"/>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iming>
    <p:tnLst>
      <p:par>
        <p:cTn id="1" dur="indefinite" restart="never" nodeType="tmRoot"/>
      </p:par>
    </p:tnLst>
  </p:timing>
  <p:txStyles>
    <p:titleStyle>
      <a:lvl1pPr algn="l" defTabSz="914400" rtl="0" eaLnBrk="1" latinLnBrk="0" hangingPunct="1">
        <a:spcBef>
          <a:spcPct val="0"/>
        </a:spcBef>
        <a:buNone/>
        <a:defRPr sz="1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a:xfrm>
            <a:off x="762000" y="3276600"/>
            <a:ext cx="7772400" cy="2743200"/>
          </a:xfrm>
        </p:spPr>
        <p:txBody>
          <a:bodyPr>
            <a:normAutofit lnSpcReduction="10000"/>
          </a:bodyPr>
          <a:lstStyle/>
          <a:p>
            <a:pPr algn="ctr"/>
            <a:r>
              <a:rPr lang="es-MX" sz="4400" b="1" dirty="0" smtClean="0"/>
              <a:t>Seminario de capacitación en seguros ASSAL - IAIS</a:t>
            </a:r>
            <a:endParaRPr lang="es-MX" b="1" dirty="0" smtClean="0"/>
          </a:p>
          <a:p>
            <a:pPr algn="ctr"/>
            <a:endParaRPr lang="es-MX" sz="2000" dirty="0" smtClean="0"/>
          </a:p>
          <a:p>
            <a:pPr algn="ctr"/>
            <a:r>
              <a:rPr lang="es-MX" sz="2000" dirty="0" smtClean="0"/>
              <a:t>Solvencia</a:t>
            </a:r>
          </a:p>
          <a:p>
            <a:pPr algn="ctr"/>
            <a:endParaRPr lang="es-MX" sz="2000" dirty="0" smtClean="0"/>
          </a:p>
          <a:p>
            <a:pPr algn="ctr"/>
            <a:r>
              <a:rPr lang="es-MX" sz="1600" dirty="0" smtClean="0"/>
              <a:t>San José Costa Rica, 19 Noviembre 2012</a:t>
            </a:r>
          </a:p>
        </p:txBody>
      </p:sp>
      <p:pic>
        <p:nvPicPr>
          <p:cNvPr id="3" name="Picture 3"/>
          <p:cNvPicPr>
            <a:picLocks noChangeAspect="1" noChangeArrowheads="1"/>
          </p:cNvPicPr>
          <p:nvPr/>
        </p:nvPicPr>
        <p:blipFill>
          <a:blip r:embed="rId3" cstate="print"/>
          <a:srcRect/>
          <a:stretch>
            <a:fillRect/>
          </a:stretch>
        </p:blipFill>
        <p:spPr bwMode="auto">
          <a:xfrm>
            <a:off x="3733800" y="685800"/>
            <a:ext cx="1514475" cy="368773"/>
          </a:xfrm>
          <a:prstGeom prst="rect">
            <a:avLst/>
          </a:prstGeom>
          <a:noFill/>
          <a:ln w="12700">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53 Rectángulo"/>
          <p:cNvSpPr/>
          <p:nvPr/>
        </p:nvSpPr>
        <p:spPr>
          <a:xfrm>
            <a:off x="1800450" y="4676871"/>
            <a:ext cx="1051732" cy="1658964"/>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7" name="66 Rectángulo"/>
          <p:cNvSpPr/>
          <p:nvPr/>
        </p:nvSpPr>
        <p:spPr>
          <a:xfrm>
            <a:off x="2869904" y="3981291"/>
            <a:ext cx="1092496" cy="2386439"/>
          </a:xfrm>
          <a:prstGeom prst="rect">
            <a:avLst/>
          </a:prstGeom>
          <a:solidFill>
            <a:srgbClr val="98A47C">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67 Rectángulo"/>
          <p:cNvSpPr/>
          <p:nvPr/>
        </p:nvSpPr>
        <p:spPr>
          <a:xfrm>
            <a:off x="3962400" y="3355341"/>
            <a:ext cx="1544378" cy="3045459"/>
          </a:xfrm>
          <a:prstGeom prst="rect">
            <a:avLst/>
          </a:prstGeom>
          <a:solidFill>
            <a:srgbClr val="00206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9" name="68 Rectángulo"/>
          <p:cNvSpPr/>
          <p:nvPr/>
        </p:nvSpPr>
        <p:spPr>
          <a:xfrm>
            <a:off x="5506779" y="2986010"/>
            <a:ext cx="1710955" cy="3381721"/>
          </a:xfrm>
          <a:prstGeom prst="rect">
            <a:avLst/>
          </a:prstGeom>
          <a:solidFill>
            <a:srgbClr val="0070C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1 Título"/>
          <p:cNvSpPr>
            <a:spLocks noGrp="1"/>
          </p:cNvSpPr>
          <p:nvPr>
            <p:ph type="title"/>
          </p:nvPr>
        </p:nvSpPr>
        <p:spPr>
          <a:xfrm>
            <a:off x="762000" y="457200"/>
            <a:ext cx="6781800" cy="838200"/>
          </a:xfrm>
        </p:spPr>
        <p:txBody>
          <a:bodyPr>
            <a:normAutofit/>
          </a:bodyPr>
          <a:lstStyle/>
          <a:p>
            <a:r>
              <a:rPr lang="es-MX" dirty="0"/>
              <a:t>Evaluación de Esquemas de Solvencia</a:t>
            </a:r>
            <a:endParaRPr lang="es-MX" sz="2400" dirty="0"/>
          </a:p>
        </p:txBody>
      </p:sp>
      <p:sp>
        <p:nvSpPr>
          <p:cNvPr id="3" name="Marcador de contenido 2"/>
          <p:cNvSpPr>
            <a:spLocks noGrp="1"/>
          </p:cNvSpPr>
          <p:nvPr>
            <p:ph idx="1"/>
          </p:nvPr>
        </p:nvSpPr>
        <p:spPr>
          <a:xfrm>
            <a:off x="609600" y="1447800"/>
            <a:ext cx="7772400" cy="578640"/>
          </a:xfrm>
        </p:spPr>
        <p:txBody>
          <a:bodyPr wrap="square">
            <a:noAutofit/>
          </a:bodyPr>
          <a:lstStyle/>
          <a:p>
            <a:pPr marL="354330" indent="-285750" algn="just">
              <a:buBlip>
                <a:blip r:embed="rId2"/>
              </a:buBlip>
              <a:defRPr/>
            </a:pPr>
            <a:r>
              <a:rPr lang="es-MX" sz="1800" dirty="0" smtClean="0"/>
              <a:t>Con ello se puede hacer la siguiente clasificación:</a:t>
            </a:r>
          </a:p>
          <a:p>
            <a:pPr marL="354330" indent="-285750" algn="just">
              <a:buBlip>
                <a:blip r:embed="rId2"/>
              </a:buBlip>
              <a:defRPr/>
            </a:pPr>
            <a:endParaRPr lang="es-MX" sz="1800" dirty="0"/>
          </a:p>
          <a:p>
            <a:pPr marL="68580" indent="0">
              <a:buNone/>
              <a:defRPr/>
            </a:pPr>
            <a:endParaRPr lang="es-MX" sz="1800" dirty="0"/>
          </a:p>
          <a:p>
            <a:pPr marL="68580" lvl="2" indent="0">
              <a:buClr>
                <a:schemeClr val="tx2"/>
              </a:buClr>
              <a:buNone/>
              <a:defRPr/>
            </a:pPr>
            <a:endParaRPr lang="es-MX" sz="1800" dirty="0"/>
          </a:p>
          <a:p>
            <a:pPr marL="696913" lvl="2" indent="-571500">
              <a:spcBef>
                <a:spcPts val="600"/>
              </a:spcBef>
              <a:spcAft>
                <a:spcPts val="0"/>
              </a:spcAft>
              <a:buClr>
                <a:srgbClr val="FFFFFF"/>
              </a:buClr>
              <a:buSzPct val="125000"/>
              <a:buFont typeface="+mj-lt"/>
              <a:buAutoNum type="arabicParenR"/>
            </a:pPr>
            <a:endParaRPr lang="es-MX" sz="2000" dirty="0" smtClean="0"/>
          </a:p>
        </p:txBody>
      </p:sp>
      <p:sp>
        <p:nvSpPr>
          <p:cNvPr id="8" name="7 Flecha derecha"/>
          <p:cNvSpPr/>
          <p:nvPr/>
        </p:nvSpPr>
        <p:spPr>
          <a:xfrm>
            <a:off x="1577162" y="6343490"/>
            <a:ext cx="6003851" cy="45719"/>
          </a:xfrm>
          <a:prstGeom prst="rightArrow">
            <a:avLst/>
          </a:prstGeom>
          <a:solidFill>
            <a:srgbClr val="B8B59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Flecha derecha"/>
          <p:cNvSpPr/>
          <p:nvPr/>
        </p:nvSpPr>
        <p:spPr>
          <a:xfrm rot="16200000">
            <a:off x="-266875" y="4434840"/>
            <a:ext cx="4038600" cy="45719"/>
          </a:xfrm>
          <a:prstGeom prst="rightArrow">
            <a:avLst/>
          </a:prstGeom>
          <a:solidFill>
            <a:srgbClr val="B8B59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14 CuadroTexto"/>
          <p:cNvSpPr txBox="1"/>
          <p:nvPr/>
        </p:nvSpPr>
        <p:spPr>
          <a:xfrm>
            <a:off x="1105473" y="2374593"/>
            <a:ext cx="723327" cy="307777"/>
          </a:xfrm>
          <a:prstGeom prst="rect">
            <a:avLst/>
          </a:prstGeom>
          <a:noFill/>
        </p:spPr>
        <p:txBody>
          <a:bodyPr wrap="square" rtlCol="0">
            <a:spAutoFit/>
          </a:bodyPr>
          <a:lstStyle/>
          <a:p>
            <a:r>
              <a:rPr lang="es-MX" sz="1400" i="1" dirty="0" smtClean="0"/>
              <a:t>Nivel</a:t>
            </a:r>
          </a:p>
        </p:txBody>
      </p:sp>
      <p:sp>
        <p:nvSpPr>
          <p:cNvPr id="43" name="42 Forma libre"/>
          <p:cNvSpPr/>
          <p:nvPr/>
        </p:nvSpPr>
        <p:spPr>
          <a:xfrm>
            <a:off x="1752599" y="2986010"/>
            <a:ext cx="5465135" cy="2933880"/>
          </a:xfrm>
          <a:custGeom>
            <a:avLst/>
            <a:gdLst>
              <a:gd name="connsiteX0" fmla="*/ 0 w 4359349"/>
              <a:gd name="connsiteY0" fmla="*/ 2987748 h 2987748"/>
              <a:gd name="connsiteX1" fmla="*/ 276447 w 4359349"/>
              <a:gd name="connsiteY1" fmla="*/ 2392325 h 2987748"/>
              <a:gd name="connsiteX2" fmla="*/ 818707 w 4359349"/>
              <a:gd name="connsiteY2" fmla="*/ 1669311 h 2987748"/>
              <a:gd name="connsiteX3" fmla="*/ 1573619 w 4359349"/>
              <a:gd name="connsiteY3" fmla="*/ 978195 h 2987748"/>
              <a:gd name="connsiteX4" fmla="*/ 2509284 w 4359349"/>
              <a:gd name="connsiteY4" fmla="*/ 435934 h 2987748"/>
              <a:gd name="connsiteX5" fmla="*/ 3540642 w 4359349"/>
              <a:gd name="connsiteY5" fmla="*/ 116958 h 2987748"/>
              <a:gd name="connsiteX6" fmla="*/ 4359349 w 4359349"/>
              <a:gd name="connsiteY6" fmla="*/ 0 h 2987748"/>
              <a:gd name="connsiteX0" fmla="*/ 0 w 4342452"/>
              <a:gd name="connsiteY0" fmla="*/ 3058993 h 3058993"/>
              <a:gd name="connsiteX1" fmla="*/ 276447 w 4342452"/>
              <a:gd name="connsiteY1" fmla="*/ 2463570 h 3058993"/>
              <a:gd name="connsiteX2" fmla="*/ 818707 w 4342452"/>
              <a:gd name="connsiteY2" fmla="*/ 1740556 h 3058993"/>
              <a:gd name="connsiteX3" fmla="*/ 1573619 w 4342452"/>
              <a:gd name="connsiteY3" fmla="*/ 1049440 h 3058993"/>
              <a:gd name="connsiteX4" fmla="*/ 2509284 w 4342452"/>
              <a:gd name="connsiteY4" fmla="*/ 507179 h 3058993"/>
              <a:gd name="connsiteX5" fmla="*/ 3540642 w 4342452"/>
              <a:gd name="connsiteY5" fmla="*/ 188203 h 3058993"/>
              <a:gd name="connsiteX6" fmla="*/ 4342452 w 4342452"/>
              <a:gd name="connsiteY6" fmla="*/ 0 h 3058993"/>
              <a:gd name="connsiteX0" fmla="*/ 0 w 4342452"/>
              <a:gd name="connsiteY0" fmla="*/ 3058993 h 3058993"/>
              <a:gd name="connsiteX1" fmla="*/ 276447 w 4342452"/>
              <a:gd name="connsiteY1" fmla="*/ 2463570 h 3058993"/>
              <a:gd name="connsiteX2" fmla="*/ 818707 w 4342452"/>
              <a:gd name="connsiteY2" fmla="*/ 1740556 h 3058993"/>
              <a:gd name="connsiteX3" fmla="*/ 1573619 w 4342452"/>
              <a:gd name="connsiteY3" fmla="*/ 1049440 h 3058993"/>
              <a:gd name="connsiteX4" fmla="*/ 2509284 w 4342452"/>
              <a:gd name="connsiteY4" fmla="*/ 507179 h 3058993"/>
              <a:gd name="connsiteX5" fmla="*/ 3515297 w 4342452"/>
              <a:gd name="connsiteY5" fmla="*/ 147492 h 3058993"/>
              <a:gd name="connsiteX6" fmla="*/ 4342452 w 4342452"/>
              <a:gd name="connsiteY6" fmla="*/ 0 h 305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2452" h="3058993">
                <a:moveTo>
                  <a:pt x="0" y="3058993"/>
                </a:moveTo>
                <a:cubicBezTo>
                  <a:pt x="69998" y="2871151"/>
                  <a:pt x="139996" y="2683309"/>
                  <a:pt x="276447" y="2463570"/>
                </a:cubicBezTo>
                <a:cubicBezTo>
                  <a:pt x="412898" y="2243831"/>
                  <a:pt x="602512" y="1976244"/>
                  <a:pt x="818707" y="1740556"/>
                </a:cubicBezTo>
                <a:cubicBezTo>
                  <a:pt x="1034902" y="1504868"/>
                  <a:pt x="1291856" y="1255003"/>
                  <a:pt x="1573619" y="1049440"/>
                </a:cubicBezTo>
                <a:cubicBezTo>
                  <a:pt x="1855382" y="843877"/>
                  <a:pt x="2185671" y="657504"/>
                  <a:pt x="2509284" y="507179"/>
                </a:cubicBezTo>
                <a:cubicBezTo>
                  <a:pt x="2832897" y="356854"/>
                  <a:pt x="3209769" y="232022"/>
                  <a:pt x="3515297" y="147492"/>
                </a:cubicBezTo>
                <a:cubicBezTo>
                  <a:pt x="3820825" y="62962"/>
                  <a:pt x="4087270" y="22151"/>
                  <a:pt x="4342452" y="0"/>
                </a:cubicBezTo>
              </a:path>
            </a:pathLst>
          </a:custGeom>
          <a:noFill/>
          <a:ln w="50800">
            <a:solidFill>
              <a:srgbClr val="528C94"/>
            </a:solidFill>
            <a:tailEnd type="stealt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1" name="50 Forma libre"/>
          <p:cNvSpPr/>
          <p:nvPr/>
        </p:nvSpPr>
        <p:spPr>
          <a:xfrm>
            <a:off x="1741968" y="3981291"/>
            <a:ext cx="2220431" cy="2407705"/>
          </a:xfrm>
          <a:custGeom>
            <a:avLst/>
            <a:gdLst>
              <a:gd name="connsiteX0" fmla="*/ 0 w 1626781"/>
              <a:gd name="connsiteY0" fmla="*/ 0 h 2052084"/>
              <a:gd name="connsiteX1" fmla="*/ 1594883 w 1626781"/>
              <a:gd name="connsiteY1" fmla="*/ 0 h 2052084"/>
              <a:gd name="connsiteX2" fmla="*/ 1594883 w 1626781"/>
              <a:gd name="connsiteY2" fmla="*/ 0 h 2052084"/>
              <a:gd name="connsiteX3" fmla="*/ 1626781 w 1626781"/>
              <a:gd name="connsiteY3" fmla="*/ 2052084 h 2052084"/>
            </a:gdLst>
            <a:ahLst/>
            <a:cxnLst>
              <a:cxn ang="0">
                <a:pos x="connsiteX0" y="connsiteY0"/>
              </a:cxn>
              <a:cxn ang="0">
                <a:pos x="connsiteX1" y="connsiteY1"/>
              </a:cxn>
              <a:cxn ang="0">
                <a:pos x="connsiteX2" y="connsiteY2"/>
              </a:cxn>
              <a:cxn ang="0">
                <a:pos x="connsiteX3" y="connsiteY3"/>
              </a:cxn>
            </a:cxnLst>
            <a:rect l="l" t="t" r="r" b="b"/>
            <a:pathLst>
              <a:path w="1626781" h="2052084">
                <a:moveTo>
                  <a:pt x="0" y="0"/>
                </a:moveTo>
                <a:lnTo>
                  <a:pt x="1594883" y="0"/>
                </a:lnTo>
                <a:lnTo>
                  <a:pt x="1594883" y="0"/>
                </a:lnTo>
                <a:lnTo>
                  <a:pt x="1626781" y="2052084"/>
                </a:lnTo>
              </a:path>
            </a:pathLst>
          </a:custGeom>
          <a:noFill/>
          <a:ln>
            <a:solidFill>
              <a:srgbClr val="528C94">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3" name="52 Forma libre"/>
          <p:cNvSpPr/>
          <p:nvPr/>
        </p:nvSpPr>
        <p:spPr>
          <a:xfrm>
            <a:off x="1752600" y="4676871"/>
            <a:ext cx="1099582" cy="1712125"/>
          </a:xfrm>
          <a:custGeom>
            <a:avLst/>
            <a:gdLst>
              <a:gd name="connsiteX0" fmla="*/ 0 w 776177"/>
              <a:gd name="connsiteY0" fmla="*/ 0 h 1329070"/>
              <a:gd name="connsiteX1" fmla="*/ 765544 w 776177"/>
              <a:gd name="connsiteY1" fmla="*/ 0 h 1329070"/>
              <a:gd name="connsiteX2" fmla="*/ 765544 w 776177"/>
              <a:gd name="connsiteY2" fmla="*/ 0 h 1329070"/>
              <a:gd name="connsiteX3" fmla="*/ 776177 w 776177"/>
              <a:gd name="connsiteY3" fmla="*/ 1329070 h 1329070"/>
            </a:gdLst>
            <a:ahLst/>
            <a:cxnLst>
              <a:cxn ang="0">
                <a:pos x="connsiteX0" y="connsiteY0"/>
              </a:cxn>
              <a:cxn ang="0">
                <a:pos x="connsiteX1" y="connsiteY1"/>
              </a:cxn>
              <a:cxn ang="0">
                <a:pos x="connsiteX2" y="connsiteY2"/>
              </a:cxn>
              <a:cxn ang="0">
                <a:pos x="connsiteX3" y="connsiteY3"/>
              </a:cxn>
            </a:cxnLst>
            <a:rect l="l" t="t" r="r" b="b"/>
            <a:pathLst>
              <a:path w="776177" h="1329070">
                <a:moveTo>
                  <a:pt x="0" y="0"/>
                </a:moveTo>
                <a:lnTo>
                  <a:pt x="765544" y="0"/>
                </a:lnTo>
                <a:lnTo>
                  <a:pt x="765544" y="0"/>
                </a:lnTo>
                <a:cubicBezTo>
                  <a:pt x="767316" y="221512"/>
                  <a:pt x="771746" y="775291"/>
                  <a:pt x="776177" y="1329070"/>
                </a:cubicBezTo>
              </a:path>
            </a:pathLst>
          </a:custGeom>
          <a:noFill/>
          <a:ln>
            <a:solidFill>
              <a:srgbClr val="528C94">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2" name="11 Grupo"/>
          <p:cNvGrpSpPr/>
          <p:nvPr/>
        </p:nvGrpSpPr>
        <p:grpSpPr>
          <a:xfrm>
            <a:off x="1765006" y="2986010"/>
            <a:ext cx="5452728" cy="3414790"/>
            <a:chOff x="1765006" y="2892691"/>
            <a:chExt cx="4788194" cy="3260617"/>
          </a:xfrm>
        </p:grpSpPr>
        <p:cxnSp>
          <p:nvCxnSpPr>
            <p:cNvPr id="7" name="6 Conector recto"/>
            <p:cNvCxnSpPr/>
            <p:nvPr/>
          </p:nvCxnSpPr>
          <p:spPr>
            <a:xfrm>
              <a:off x="1765006" y="2892691"/>
              <a:ext cx="4788194" cy="0"/>
            </a:xfrm>
            <a:prstGeom prst="line">
              <a:avLst/>
            </a:prstGeom>
            <a:noFill/>
            <a:ln>
              <a:solidFill>
                <a:srgbClr val="528C94">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1" name="10 Conector recto"/>
            <p:cNvCxnSpPr/>
            <p:nvPr/>
          </p:nvCxnSpPr>
          <p:spPr>
            <a:xfrm>
              <a:off x="6553200" y="2892691"/>
              <a:ext cx="0" cy="3260617"/>
            </a:xfrm>
            <a:prstGeom prst="line">
              <a:avLst/>
            </a:prstGeom>
            <a:noFill/>
            <a:ln>
              <a:solidFill>
                <a:srgbClr val="528C94">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26 Grupo"/>
          <p:cNvGrpSpPr/>
          <p:nvPr/>
        </p:nvGrpSpPr>
        <p:grpSpPr>
          <a:xfrm>
            <a:off x="1729563" y="3336254"/>
            <a:ext cx="3769081" cy="3012758"/>
            <a:chOff x="1765006" y="2892691"/>
            <a:chExt cx="4788194" cy="3260617"/>
          </a:xfrm>
        </p:grpSpPr>
        <p:cxnSp>
          <p:nvCxnSpPr>
            <p:cNvPr id="28" name="27 Conector recto"/>
            <p:cNvCxnSpPr/>
            <p:nvPr/>
          </p:nvCxnSpPr>
          <p:spPr>
            <a:xfrm>
              <a:off x="1765006" y="2892691"/>
              <a:ext cx="4788194" cy="0"/>
            </a:xfrm>
            <a:prstGeom prst="line">
              <a:avLst/>
            </a:prstGeom>
            <a:noFill/>
            <a:ln>
              <a:solidFill>
                <a:srgbClr val="528C94">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29" name="28 Conector recto"/>
            <p:cNvCxnSpPr/>
            <p:nvPr/>
          </p:nvCxnSpPr>
          <p:spPr>
            <a:xfrm>
              <a:off x="6553200" y="2892691"/>
              <a:ext cx="0" cy="3260617"/>
            </a:xfrm>
            <a:prstGeom prst="line">
              <a:avLst/>
            </a:prstGeom>
            <a:noFill/>
            <a:ln>
              <a:solidFill>
                <a:srgbClr val="528C94">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30" name="29 CuadroTexto"/>
          <p:cNvSpPr txBox="1"/>
          <p:nvPr/>
        </p:nvSpPr>
        <p:spPr>
          <a:xfrm>
            <a:off x="1958812" y="4369093"/>
            <a:ext cx="748295" cy="307777"/>
          </a:xfrm>
          <a:prstGeom prst="rect">
            <a:avLst/>
          </a:prstGeom>
          <a:noFill/>
        </p:spPr>
        <p:txBody>
          <a:bodyPr wrap="square" rtlCol="0">
            <a:spAutoFit/>
          </a:bodyPr>
          <a:lstStyle/>
          <a:p>
            <a:r>
              <a:rPr lang="es-MX" sz="1400" dirty="0" smtClean="0"/>
              <a:t>Nivel I</a:t>
            </a:r>
            <a:endParaRPr lang="es-MX" sz="1400" dirty="0"/>
          </a:p>
        </p:txBody>
      </p:sp>
      <p:sp>
        <p:nvSpPr>
          <p:cNvPr id="31" name="30 CuadroTexto"/>
          <p:cNvSpPr txBox="1"/>
          <p:nvPr/>
        </p:nvSpPr>
        <p:spPr>
          <a:xfrm>
            <a:off x="3042004" y="3673514"/>
            <a:ext cx="748295" cy="307777"/>
          </a:xfrm>
          <a:prstGeom prst="rect">
            <a:avLst/>
          </a:prstGeom>
          <a:noFill/>
        </p:spPr>
        <p:txBody>
          <a:bodyPr wrap="square" rtlCol="0">
            <a:spAutoFit/>
          </a:bodyPr>
          <a:lstStyle/>
          <a:p>
            <a:r>
              <a:rPr lang="es-MX" sz="1400" dirty="0" smtClean="0"/>
              <a:t>Nivel II</a:t>
            </a:r>
            <a:endParaRPr lang="es-MX" sz="1400" dirty="0"/>
          </a:p>
        </p:txBody>
      </p:sp>
      <p:sp>
        <p:nvSpPr>
          <p:cNvPr id="32" name="31 CuadroTexto"/>
          <p:cNvSpPr txBox="1"/>
          <p:nvPr/>
        </p:nvSpPr>
        <p:spPr>
          <a:xfrm>
            <a:off x="4315489" y="3052278"/>
            <a:ext cx="838200" cy="307777"/>
          </a:xfrm>
          <a:prstGeom prst="rect">
            <a:avLst/>
          </a:prstGeom>
          <a:noFill/>
        </p:spPr>
        <p:txBody>
          <a:bodyPr wrap="square" rtlCol="0">
            <a:spAutoFit/>
          </a:bodyPr>
          <a:lstStyle/>
          <a:p>
            <a:r>
              <a:rPr lang="es-MX" sz="1400" dirty="0" smtClean="0"/>
              <a:t>Nivel III</a:t>
            </a:r>
            <a:endParaRPr lang="es-MX" sz="1400" dirty="0"/>
          </a:p>
        </p:txBody>
      </p:sp>
      <p:sp>
        <p:nvSpPr>
          <p:cNvPr id="33" name="32 CuadroTexto"/>
          <p:cNvSpPr txBox="1"/>
          <p:nvPr/>
        </p:nvSpPr>
        <p:spPr>
          <a:xfrm>
            <a:off x="5904818" y="2678233"/>
            <a:ext cx="914873" cy="307777"/>
          </a:xfrm>
          <a:prstGeom prst="rect">
            <a:avLst/>
          </a:prstGeom>
          <a:noFill/>
        </p:spPr>
        <p:txBody>
          <a:bodyPr wrap="square" rtlCol="0">
            <a:spAutoFit/>
          </a:bodyPr>
          <a:lstStyle/>
          <a:p>
            <a:r>
              <a:rPr lang="es-MX" sz="1400" dirty="0" smtClean="0"/>
              <a:t>Nivel IV</a:t>
            </a:r>
            <a:endParaRPr lang="es-MX" sz="1400" dirty="0"/>
          </a:p>
        </p:txBody>
      </p:sp>
      <p:sp>
        <p:nvSpPr>
          <p:cNvPr id="2" name="1 Elipse"/>
          <p:cNvSpPr/>
          <p:nvPr/>
        </p:nvSpPr>
        <p:spPr>
          <a:xfrm>
            <a:off x="2332959" y="4979569"/>
            <a:ext cx="165600" cy="165600"/>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35" name="34 Elipse"/>
          <p:cNvSpPr/>
          <p:nvPr/>
        </p:nvSpPr>
        <p:spPr>
          <a:xfrm>
            <a:off x="2430456" y="4867437"/>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37" name="36 Elipse"/>
          <p:cNvSpPr/>
          <p:nvPr/>
        </p:nvSpPr>
        <p:spPr>
          <a:xfrm>
            <a:off x="2302391" y="5018853"/>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40" name="39 Elipse"/>
          <p:cNvSpPr/>
          <p:nvPr/>
        </p:nvSpPr>
        <p:spPr>
          <a:xfrm>
            <a:off x="2511779" y="4784637"/>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41" name="40 Elipse"/>
          <p:cNvSpPr/>
          <p:nvPr/>
        </p:nvSpPr>
        <p:spPr>
          <a:xfrm>
            <a:off x="2589246" y="4701837"/>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47" name="46 Elipse"/>
          <p:cNvSpPr/>
          <p:nvPr/>
        </p:nvSpPr>
        <p:spPr>
          <a:xfrm>
            <a:off x="2972731" y="4374899"/>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48" name="47 Elipse"/>
          <p:cNvSpPr/>
          <p:nvPr/>
        </p:nvSpPr>
        <p:spPr>
          <a:xfrm>
            <a:off x="3183598" y="4238903"/>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49" name="48 Elipse"/>
          <p:cNvSpPr/>
          <p:nvPr/>
        </p:nvSpPr>
        <p:spPr>
          <a:xfrm>
            <a:off x="3292368" y="4161818"/>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50" name="49 Elipse"/>
          <p:cNvSpPr/>
          <p:nvPr/>
        </p:nvSpPr>
        <p:spPr>
          <a:xfrm>
            <a:off x="3429000" y="4038600"/>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56" name="55 Elipse"/>
          <p:cNvSpPr/>
          <p:nvPr/>
        </p:nvSpPr>
        <p:spPr>
          <a:xfrm>
            <a:off x="4791736" y="3394181"/>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58" name="57 Elipse"/>
          <p:cNvSpPr/>
          <p:nvPr/>
        </p:nvSpPr>
        <p:spPr>
          <a:xfrm>
            <a:off x="4631537" y="3485785"/>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59" name="58 Elipse"/>
          <p:cNvSpPr/>
          <p:nvPr/>
        </p:nvSpPr>
        <p:spPr>
          <a:xfrm>
            <a:off x="4265241" y="3603574"/>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60" name="59 Elipse"/>
          <p:cNvSpPr/>
          <p:nvPr/>
        </p:nvSpPr>
        <p:spPr>
          <a:xfrm>
            <a:off x="3977680" y="3752399"/>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62" name="61 Elipse"/>
          <p:cNvSpPr/>
          <p:nvPr/>
        </p:nvSpPr>
        <p:spPr>
          <a:xfrm>
            <a:off x="5183324" y="3272541"/>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63" name="62 Elipse"/>
          <p:cNvSpPr/>
          <p:nvPr/>
        </p:nvSpPr>
        <p:spPr>
          <a:xfrm>
            <a:off x="6616200" y="2971800"/>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
        <p:nvSpPr>
          <p:cNvPr id="64" name="63 CuadroTexto"/>
          <p:cNvSpPr txBox="1"/>
          <p:nvPr/>
        </p:nvSpPr>
        <p:spPr>
          <a:xfrm>
            <a:off x="6249857" y="3234975"/>
            <a:ext cx="967877" cy="261610"/>
          </a:xfrm>
          <a:prstGeom prst="rect">
            <a:avLst/>
          </a:prstGeom>
          <a:noFill/>
        </p:spPr>
        <p:txBody>
          <a:bodyPr wrap="square" rtlCol="0">
            <a:spAutoFit/>
          </a:bodyPr>
          <a:lstStyle/>
          <a:p>
            <a:r>
              <a:rPr lang="es-MX" sz="1100" i="1" dirty="0" smtClean="0"/>
              <a:t>Suiza</a:t>
            </a:r>
          </a:p>
        </p:txBody>
      </p:sp>
      <p:sp>
        <p:nvSpPr>
          <p:cNvPr id="77" name="76 Elipse"/>
          <p:cNvSpPr/>
          <p:nvPr/>
        </p:nvSpPr>
        <p:spPr>
          <a:xfrm>
            <a:off x="4458173" y="3566515"/>
            <a:ext cx="165600" cy="165600"/>
          </a:xfrm>
          <a:prstGeom prst="ellipse">
            <a:avLst/>
          </a:prstGeom>
          <a:ln/>
          <a:effectLst>
            <a:outerShdw blurRad="101600" dist="101600" dir="5400000" sx="124000" sy="124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MX" sz="1400" dirty="0"/>
          </a:p>
        </p:txBody>
      </p:sp>
    </p:spTree>
    <p:extLst>
      <p:ext uri="{BB962C8B-B14F-4D97-AF65-F5344CB8AC3E}">
        <p14:creationId xmlns:p14="http://schemas.microsoft.com/office/powerpoint/2010/main" val="4179613187"/>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4 Gráfico"/>
          <p:cNvGraphicFramePr>
            <a:graphicFrameLocks/>
          </p:cNvGraphicFramePr>
          <p:nvPr>
            <p:extLst>
              <p:ext uri="{D42A27DB-BD31-4B8C-83A1-F6EECF244321}">
                <p14:modId xmlns:p14="http://schemas.microsoft.com/office/powerpoint/2010/main" val="1349004207"/>
              </p:ext>
            </p:extLst>
          </p:nvPr>
        </p:nvGraphicFramePr>
        <p:xfrm>
          <a:off x="1219200" y="2007787"/>
          <a:ext cx="6667501" cy="4757739"/>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11 Conector recto de flecha"/>
          <p:cNvCxnSpPr/>
          <p:nvPr/>
        </p:nvCxnSpPr>
        <p:spPr>
          <a:xfrm flipV="1">
            <a:off x="1970567" y="2149559"/>
            <a:ext cx="5638800" cy="4063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1 Título"/>
          <p:cNvSpPr>
            <a:spLocks noGrp="1"/>
          </p:cNvSpPr>
          <p:nvPr>
            <p:ph type="title"/>
          </p:nvPr>
        </p:nvSpPr>
        <p:spPr>
          <a:xfrm>
            <a:off x="762000" y="685800"/>
            <a:ext cx="7543800" cy="609600"/>
          </a:xfrm>
        </p:spPr>
        <p:txBody>
          <a:bodyPr>
            <a:normAutofit/>
          </a:bodyPr>
          <a:lstStyle/>
          <a:p>
            <a:r>
              <a:rPr lang="es-MX" dirty="0"/>
              <a:t>Evaluación de Esquemas de Solvencia</a:t>
            </a:r>
            <a:endParaRPr lang="es-MX" sz="2400" dirty="0"/>
          </a:p>
        </p:txBody>
      </p:sp>
      <p:sp>
        <p:nvSpPr>
          <p:cNvPr id="3" name="Marcador de contenido 2"/>
          <p:cNvSpPr>
            <a:spLocks noGrp="1"/>
          </p:cNvSpPr>
          <p:nvPr>
            <p:ph idx="1"/>
          </p:nvPr>
        </p:nvSpPr>
        <p:spPr>
          <a:xfrm>
            <a:off x="609600" y="1447800"/>
            <a:ext cx="7772400" cy="578640"/>
          </a:xfrm>
        </p:spPr>
        <p:txBody>
          <a:bodyPr wrap="square">
            <a:noAutofit/>
          </a:bodyPr>
          <a:lstStyle/>
          <a:p>
            <a:pPr marL="354330" indent="-285750" algn="just">
              <a:buBlip>
                <a:blip r:embed="rId3"/>
              </a:buBlip>
              <a:defRPr/>
            </a:pPr>
            <a:r>
              <a:rPr lang="es-MX" sz="1800" dirty="0" smtClean="0"/>
              <a:t>Finalmente, la evaluación comparando el nivel de desarrollo en solvencia vs nivel de desarrollo en seguros, tenemos:</a:t>
            </a:r>
            <a:endParaRPr lang="es-MX" sz="1800" dirty="0"/>
          </a:p>
          <a:p>
            <a:pPr marL="68580" indent="0">
              <a:buNone/>
              <a:defRPr/>
            </a:pPr>
            <a:endParaRPr lang="es-MX" sz="1800" dirty="0"/>
          </a:p>
          <a:p>
            <a:pPr marL="68580" lvl="2" indent="0">
              <a:buClr>
                <a:schemeClr val="tx2"/>
              </a:buClr>
              <a:buNone/>
              <a:defRPr/>
            </a:pPr>
            <a:endParaRPr lang="es-MX" sz="1800" dirty="0"/>
          </a:p>
          <a:p>
            <a:pPr marL="696913" lvl="2" indent="-571500">
              <a:spcBef>
                <a:spcPts val="600"/>
              </a:spcBef>
              <a:spcAft>
                <a:spcPts val="0"/>
              </a:spcAft>
              <a:buClr>
                <a:srgbClr val="FFFFFF"/>
              </a:buClr>
              <a:buSzPct val="125000"/>
              <a:buFont typeface="+mj-lt"/>
              <a:buAutoNum type="arabicParenR"/>
            </a:pPr>
            <a:endParaRPr lang="es-MX" sz="2000" dirty="0" smtClean="0"/>
          </a:p>
        </p:txBody>
      </p:sp>
      <p:cxnSp>
        <p:nvCxnSpPr>
          <p:cNvPr id="4" name="3 Conector recto de flecha"/>
          <p:cNvCxnSpPr/>
          <p:nvPr/>
        </p:nvCxnSpPr>
        <p:spPr>
          <a:xfrm flipV="1">
            <a:off x="1970567" y="2209800"/>
            <a:ext cx="2209800" cy="4003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flipV="1">
            <a:off x="1970567" y="4688963"/>
            <a:ext cx="5638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066662"/>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457200"/>
            <a:ext cx="7543800" cy="762000"/>
          </a:xfrm>
        </p:spPr>
        <p:txBody>
          <a:bodyPr>
            <a:normAutofit/>
          </a:bodyPr>
          <a:lstStyle/>
          <a:p>
            <a:r>
              <a:rPr lang="es-MX" dirty="0" smtClean="0"/>
              <a:t>Contenido</a:t>
            </a:r>
            <a:endParaRPr lang="es-MX" dirty="0"/>
          </a:p>
        </p:txBody>
      </p:sp>
      <p:sp>
        <p:nvSpPr>
          <p:cNvPr id="3" name="2 Marcador de contenido"/>
          <p:cNvSpPr>
            <a:spLocks noGrp="1"/>
          </p:cNvSpPr>
          <p:nvPr>
            <p:ph idx="1"/>
          </p:nvPr>
        </p:nvSpPr>
        <p:spPr>
          <a:xfrm>
            <a:off x="762000" y="1219200"/>
            <a:ext cx="7543800" cy="4876800"/>
          </a:xfrm>
        </p:spPr>
        <p:txBody>
          <a:bodyPr>
            <a:normAutofit/>
          </a:bodyPr>
          <a:lstStyle/>
          <a:p>
            <a:pPr marL="582930" indent="-514350">
              <a:lnSpc>
                <a:spcPct val="120000"/>
              </a:lnSpc>
              <a:spcBef>
                <a:spcPts val="600"/>
              </a:spcBef>
              <a:spcAft>
                <a:spcPts val="600"/>
              </a:spcAft>
              <a:buFont typeface="+mj-lt"/>
              <a:buAutoNum type="arabicPeriod"/>
            </a:pPr>
            <a:r>
              <a:rPr lang="es-MX" dirty="0"/>
              <a:t>Antecedentes</a:t>
            </a:r>
          </a:p>
          <a:p>
            <a:pPr marL="582930" indent="-514350">
              <a:lnSpc>
                <a:spcPct val="120000"/>
              </a:lnSpc>
              <a:spcBef>
                <a:spcPts val="600"/>
              </a:spcBef>
              <a:spcAft>
                <a:spcPts val="600"/>
              </a:spcAft>
              <a:buFont typeface="+mj-lt"/>
              <a:buAutoNum type="arabicPeriod"/>
            </a:pPr>
            <a:r>
              <a:rPr lang="es-MX" dirty="0"/>
              <a:t>Evaluación de Esquemas de Solvencia </a:t>
            </a:r>
          </a:p>
          <a:p>
            <a:pPr marL="582930" indent="-514350">
              <a:lnSpc>
                <a:spcPct val="120000"/>
              </a:lnSpc>
              <a:spcBef>
                <a:spcPts val="600"/>
              </a:spcBef>
              <a:spcAft>
                <a:spcPts val="600"/>
              </a:spcAft>
              <a:buFont typeface="+mj-lt"/>
              <a:buAutoNum type="arabicPeriod"/>
            </a:pPr>
            <a:r>
              <a:rPr lang="es-MX" u="sng" dirty="0" smtClean="0">
                <a:solidFill>
                  <a:srgbClr val="C00000"/>
                </a:solidFill>
              </a:rPr>
              <a:t>La Solvencia </a:t>
            </a:r>
            <a:r>
              <a:rPr lang="es-MX" u="sng" dirty="0">
                <a:solidFill>
                  <a:srgbClr val="C00000"/>
                </a:solidFill>
              </a:rPr>
              <a:t>en </a:t>
            </a:r>
            <a:r>
              <a:rPr lang="es-MX" u="sng" dirty="0" smtClean="0">
                <a:solidFill>
                  <a:srgbClr val="C00000"/>
                </a:solidFill>
              </a:rPr>
              <a:t>México</a:t>
            </a:r>
            <a:endParaRPr lang="es-MX" u="sng" dirty="0">
              <a:solidFill>
                <a:srgbClr val="C00000"/>
              </a:solidFill>
            </a:endParaRPr>
          </a:p>
        </p:txBody>
      </p:sp>
    </p:spTree>
    <p:extLst>
      <p:ext uri="{BB962C8B-B14F-4D97-AF65-F5344CB8AC3E}">
        <p14:creationId xmlns:p14="http://schemas.microsoft.com/office/powerpoint/2010/main" val="257409642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La Solvencia en México</a:t>
            </a:r>
            <a:endParaRPr lang="es-MX" sz="2400" dirty="0"/>
          </a:p>
        </p:txBody>
      </p:sp>
      <p:sp>
        <p:nvSpPr>
          <p:cNvPr id="3" name="Marcador de contenido 2"/>
          <p:cNvSpPr>
            <a:spLocks noGrp="1"/>
          </p:cNvSpPr>
          <p:nvPr>
            <p:ph idx="1"/>
          </p:nvPr>
        </p:nvSpPr>
        <p:spPr>
          <a:xfrm>
            <a:off x="685800" y="1447800"/>
            <a:ext cx="7772400" cy="3810000"/>
          </a:xfrm>
        </p:spPr>
        <p:txBody>
          <a:bodyPr wrap="square">
            <a:noAutofit/>
          </a:bodyPr>
          <a:lstStyle/>
          <a:p>
            <a:pPr marL="354330" indent="-285750" algn="just">
              <a:buBlip>
                <a:blip r:embed="rId2"/>
              </a:buBlip>
              <a:defRPr/>
            </a:pPr>
            <a:r>
              <a:rPr lang="es-MX" sz="1800" dirty="0" smtClean="0"/>
              <a:t>En México el esquema de solvencia constituido por reservas y capital, ha tenido un proceso gradual de modificación y modernización, que se ha enfocado en los siguientes aspectos: </a:t>
            </a:r>
          </a:p>
          <a:p>
            <a:pPr marL="68580" indent="0" algn="just">
              <a:buNone/>
              <a:defRPr/>
            </a:pPr>
            <a:endParaRPr lang="es-MX" sz="1800" dirty="0" smtClean="0"/>
          </a:p>
          <a:p>
            <a:pPr marL="674370" lvl="1" indent="-285750">
              <a:defRPr/>
            </a:pPr>
            <a:r>
              <a:rPr lang="es-MX" sz="1600" dirty="0" smtClean="0"/>
              <a:t>Mejoramiento de los esquemas de valuación y constitución reservas técnicas.</a:t>
            </a:r>
          </a:p>
          <a:p>
            <a:pPr marL="674370" lvl="1" indent="-285750">
              <a:defRPr/>
            </a:pPr>
            <a:r>
              <a:rPr lang="es-MX" sz="1600" dirty="0" smtClean="0"/>
              <a:t>Mejoramiento de los esquemas de valuación de requerimientos de </a:t>
            </a:r>
            <a:r>
              <a:rPr lang="es-MX" sz="1600" dirty="0" smtClean="0"/>
              <a:t>capital</a:t>
            </a:r>
          </a:p>
          <a:p>
            <a:pPr marL="674370" lvl="1" indent="-285750">
              <a:defRPr/>
            </a:pPr>
            <a:r>
              <a:rPr lang="es-MX" sz="1600" dirty="0" smtClean="0"/>
              <a:t>Mejoramiento del requerimiento por riesgo de crédito de las inversiones.</a:t>
            </a:r>
            <a:endParaRPr lang="es-MX" sz="1600" dirty="0" smtClean="0"/>
          </a:p>
          <a:p>
            <a:pPr marL="674370" lvl="1" indent="-285750">
              <a:defRPr/>
            </a:pPr>
            <a:r>
              <a:rPr lang="es-MX" sz="1600" dirty="0" smtClean="0"/>
              <a:t>Valoración del riesgo de contraparte (reaseguro) por calidad y concentración.</a:t>
            </a:r>
          </a:p>
          <a:p>
            <a:pPr marL="674370" lvl="1" indent="-285750">
              <a:defRPr/>
            </a:pPr>
            <a:r>
              <a:rPr lang="es-MX" sz="1600" dirty="0"/>
              <a:t>Reforzamiento de los esquemas de inspección y de actuarios externos.</a:t>
            </a:r>
          </a:p>
          <a:p>
            <a:pPr marL="674370" lvl="1" indent="-285750">
              <a:defRPr/>
            </a:pPr>
            <a:r>
              <a:rPr lang="es-MX" sz="1600" dirty="0"/>
              <a:t>Reforzamiento de los esquemas de monitoreo de reservas, capital e inversiones.</a:t>
            </a:r>
          </a:p>
          <a:p>
            <a:pPr marL="388620" lvl="1" indent="0">
              <a:buNone/>
              <a:defRPr/>
            </a:pPr>
            <a:endParaRPr lang="es-MX" sz="1800" dirty="0"/>
          </a:p>
          <a:p>
            <a:pPr marL="354330" lvl="1" indent="-285750" algn="just">
              <a:buBlip>
                <a:blip r:embed="rId2"/>
              </a:buBlip>
              <a:defRPr/>
            </a:pPr>
            <a:r>
              <a:rPr lang="es-MX" sz="1800" dirty="0"/>
              <a:t>En </a:t>
            </a:r>
            <a:r>
              <a:rPr lang="es-MX" sz="1800" dirty="0" smtClean="0"/>
              <a:t>ese sentido durante los últimos 20 años se han llevado a cabo diversas acciones que han incorporado sustanciales mejoras al régimen de reservas y capital, las cuales se </a:t>
            </a:r>
            <a:r>
              <a:rPr lang="es-MX" sz="1800" dirty="0" smtClean="0"/>
              <a:t>mencionan </a:t>
            </a:r>
            <a:r>
              <a:rPr lang="es-MX" sz="1800" dirty="0" smtClean="0"/>
              <a:t>a continuación. </a:t>
            </a:r>
            <a:endParaRPr lang="es-MX" sz="1800" dirty="0"/>
          </a:p>
          <a:p>
            <a:pPr marL="354330" lvl="2" indent="-285750" algn="just">
              <a:spcAft>
                <a:spcPts val="0"/>
              </a:spcAft>
              <a:buSzPct val="125000"/>
              <a:buBlip>
                <a:blip r:embed="rId2"/>
              </a:buBlip>
              <a:defRPr/>
            </a:pPr>
            <a:endParaRPr lang="es-MX" sz="1800" dirty="0"/>
          </a:p>
        </p:txBody>
      </p:sp>
    </p:spTree>
    <p:extLst>
      <p:ext uri="{BB962C8B-B14F-4D97-AF65-F5344CB8AC3E}">
        <p14:creationId xmlns:p14="http://schemas.microsoft.com/office/powerpoint/2010/main" val="553200794"/>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La Solvencia en México</a:t>
            </a:r>
            <a:endParaRPr lang="es-MX" sz="2400" dirty="0"/>
          </a:p>
        </p:txBody>
      </p:sp>
      <p:sp>
        <p:nvSpPr>
          <p:cNvPr id="3" name="Marcador de contenido 2"/>
          <p:cNvSpPr>
            <a:spLocks noGrp="1"/>
          </p:cNvSpPr>
          <p:nvPr>
            <p:ph idx="1"/>
          </p:nvPr>
        </p:nvSpPr>
        <p:spPr>
          <a:xfrm>
            <a:off x="685800" y="1447800"/>
            <a:ext cx="7772400" cy="409564"/>
          </a:xfrm>
        </p:spPr>
        <p:txBody>
          <a:bodyPr wrap="square">
            <a:noAutofit/>
          </a:bodyPr>
          <a:lstStyle/>
          <a:p>
            <a:pPr marL="354330" indent="-285750" algn="just">
              <a:buBlip>
                <a:blip r:embed="rId3"/>
              </a:buBlip>
              <a:defRPr/>
            </a:pPr>
            <a:r>
              <a:rPr lang="es-MX" sz="1800" dirty="0" smtClean="0"/>
              <a:t>En materia de reservas técnicas el esquema regulatorio mexicano consiste en: </a:t>
            </a:r>
          </a:p>
          <a:p>
            <a:pPr marL="354330" indent="-285750" algn="just">
              <a:buBlip>
                <a:blip r:embed="rId3"/>
              </a:buBlip>
              <a:defRPr/>
            </a:pPr>
            <a:endParaRPr lang="es-MX" sz="1800" dirty="0"/>
          </a:p>
        </p:txBody>
      </p:sp>
      <p:graphicFrame>
        <p:nvGraphicFramePr>
          <p:cNvPr id="4" name="1 Gráfico"/>
          <p:cNvGraphicFramePr/>
          <p:nvPr/>
        </p:nvGraphicFramePr>
        <p:xfrm>
          <a:off x="2786050" y="2786058"/>
          <a:ext cx="3762375" cy="3562350"/>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6215074" y="2214554"/>
            <a:ext cx="2071702" cy="523220"/>
          </a:xfrm>
          <a:prstGeom prst="rect">
            <a:avLst/>
          </a:prstGeom>
          <a:noFill/>
        </p:spPr>
        <p:txBody>
          <a:bodyPr wrap="square" rtlCol="0">
            <a:spAutoFit/>
          </a:bodyPr>
          <a:lstStyle/>
          <a:p>
            <a:r>
              <a:rPr lang="es-MX" sz="1400" i="1" dirty="0" smtClean="0"/>
              <a:t>Reservas Matemáticas seguros de largo plazo</a:t>
            </a:r>
          </a:p>
        </p:txBody>
      </p:sp>
      <p:sp>
        <p:nvSpPr>
          <p:cNvPr id="15" name="14 CuadroTexto"/>
          <p:cNvSpPr txBox="1"/>
          <p:nvPr/>
        </p:nvSpPr>
        <p:spPr>
          <a:xfrm>
            <a:off x="6858016" y="4143380"/>
            <a:ext cx="1928826" cy="523220"/>
          </a:xfrm>
          <a:prstGeom prst="rect">
            <a:avLst/>
          </a:prstGeom>
          <a:noFill/>
        </p:spPr>
        <p:txBody>
          <a:bodyPr wrap="square" rtlCol="0">
            <a:spAutoFit/>
          </a:bodyPr>
          <a:lstStyle/>
          <a:p>
            <a:r>
              <a:rPr lang="es-MX" sz="1400" i="1" dirty="0" smtClean="0"/>
              <a:t>Reservas seguros de corto plazo</a:t>
            </a:r>
          </a:p>
        </p:txBody>
      </p:sp>
      <p:sp>
        <p:nvSpPr>
          <p:cNvPr id="16" name="15 CuadroTexto"/>
          <p:cNvSpPr txBox="1"/>
          <p:nvPr/>
        </p:nvSpPr>
        <p:spPr>
          <a:xfrm>
            <a:off x="6572264" y="5786454"/>
            <a:ext cx="1928826" cy="523220"/>
          </a:xfrm>
          <a:prstGeom prst="rect">
            <a:avLst/>
          </a:prstGeom>
          <a:noFill/>
        </p:spPr>
        <p:txBody>
          <a:bodyPr wrap="square" rtlCol="0">
            <a:spAutoFit/>
          </a:bodyPr>
          <a:lstStyle/>
          <a:p>
            <a:r>
              <a:rPr lang="es-MX" sz="1400" i="1" dirty="0" smtClean="0"/>
              <a:t>Reservas seguros multianuales</a:t>
            </a:r>
          </a:p>
        </p:txBody>
      </p:sp>
      <p:sp>
        <p:nvSpPr>
          <p:cNvPr id="17" name="16 CuadroTexto"/>
          <p:cNvSpPr txBox="1"/>
          <p:nvPr/>
        </p:nvSpPr>
        <p:spPr>
          <a:xfrm>
            <a:off x="3786182" y="2000240"/>
            <a:ext cx="1071570" cy="307777"/>
          </a:xfrm>
          <a:prstGeom prst="rect">
            <a:avLst/>
          </a:prstGeom>
          <a:noFill/>
        </p:spPr>
        <p:txBody>
          <a:bodyPr wrap="square" rtlCol="0">
            <a:spAutoFit/>
          </a:bodyPr>
          <a:lstStyle/>
          <a:p>
            <a:r>
              <a:rPr lang="es-MX" sz="1400" i="1" dirty="0" smtClean="0"/>
              <a:t>Terremoto</a:t>
            </a:r>
          </a:p>
        </p:txBody>
      </p:sp>
      <p:sp>
        <p:nvSpPr>
          <p:cNvPr id="18" name="17 CuadroTexto"/>
          <p:cNvSpPr txBox="1"/>
          <p:nvPr/>
        </p:nvSpPr>
        <p:spPr>
          <a:xfrm>
            <a:off x="0" y="2214554"/>
            <a:ext cx="3500462" cy="307777"/>
          </a:xfrm>
          <a:prstGeom prst="rect">
            <a:avLst/>
          </a:prstGeom>
          <a:noFill/>
        </p:spPr>
        <p:txBody>
          <a:bodyPr wrap="square" rtlCol="0">
            <a:spAutoFit/>
          </a:bodyPr>
          <a:lstStyle/>
          <a:p>
            <a:r>
              <a:rPr lang="es-MX" sz="1400" i="1" dirty="0" smtClean="0"/>
              <a:t>Huracán y otros riesgos hidrometeorológicos</a:t>
            </a:r>
          </a:p>
        </p:txBody>
      </p:sp>
      <p:sp>
        <p:nvSpPr>
          <p:cNvPr id="19" name="18 CuadroTexto"/>
          <p:cNvSpPr txBox="1"/>
          <p:nvPr/>
        </p:nvSpPr>
        <p:spPr>
          <a:xfrm>
            <a:off x="1285852" y="2714620"/>
            <a:ext cx="1643074" cy="307777"/>
          </a:xfrm>
          <a:prstGeom prst="rect">
            <a:avLst/>
          </a:prstGeom>
          <a:noFill/>
        </p:spPr>
        <p:txBody>
          <a:bodyPr wrap="square" rtlCol="0">
            <a:spAutoFit/>
          </a:bodyPr>
          <a:lstStyle/>
          <a:p>
            <a:r>
              <a:rPr lang="es-MX" sz="1400" i="1" dirty="0" smtClean="0"/>
              <a:t>Agrícola y animales</a:t>
            </a:r>
          </a:p>
        </p:txBody>
      </p:sp>
      <p:sp>
        <p:nvSpPr>
          <p:cNvPr id="20" name="19 CuadroTexto"/>
          <p:cNvSpPr txBox="1"/>
          <p:nvPr/>
        </p:nvSpPr>
        <p:spPr>
          <a:xfrm>
            <a:off x="642910" y="3571876"/>
            <a:ext cx="1857388" cy="307777"/>
          </a:xfrm>
          <a:prstGeom prst="rect">
            <a:avLst/>
          </a:prstGeom>
          <a:noFill/>
        </p:spPr>
        <p:txBody>
          <a:bodyPr wrap="square" rtlCol="0">
            <a:spAutoFit/>
          </a:bodyPr>
          <a:lstStyle/>
          <a:p>
            <a:r>
              <a:rPr lang="es-MX" sz="1400" i="1" dirty="0" smtClean="0"/>
              <a:t>Crédito a la Vivienda</a:t>
            </a:r>
          </a:p>
        </p:txBody>
      </p:sp>
      <p:sp>
        <p:nvSpPr>
          <p:cNvPr id="30" name="29 CuadroTexto"/>
          <p:cNvSpPr txBox="1"/>
          <p:nvPr/>
        </p:nvSpPr>
        <p:spPr>
          <a:xfrm>
            <a:off x="357158" y="4214818"/>
            <a:ext cx="2214546" cy="523220"/>
          </a:xfrm>
          <a:prstGeom prst="rect">
            <a:avLst/>
          </a:prstGeom>
          <a:noFill/>
        </p:spPr>
        <p:txBody>
          <a:bodyPr wrap="square" rtlCol="0">
            <a:spAutoFit/>
          </a:bodyPr>
          <a:lstStyle/>
          <a:p>
            <a:r>
              <a:rPr lang="es-MX" sz="1400" i="1" dirty="0" smtClean="0"/>
              <a:t>Siniestros Ocurridos no reportados</a:t>
            </a:r>
          </a:p>
        </p:txBody>
      </p:sp>
      <p:sp>
        <p:nvSpPr>
          <p:cNvPr id="37" name="36 CuadroTexto"/>
          <p:cNvSpPr txBox="1"/>
          <p:nvPr/>
        </p:nvSpPr>
        <p:spPr>
          <a:xfrm>
            <a:off x="142844" y="4857760"/>
            <a:ext cx="2285984" cy="523220"/>
          </a:xfrm>
          <a:prstGeom prst="rect">
            <a:avLst/>
          </a:prstGeom>
          <a:noFill/>
        </p:spPr>
        <p:txBody>
          <a:bodyPr wrap="square" rtlCol="0">
            <a:spAutoFit/>
          </a:bodyPr>
          <a:lstStyle/>
          <a:p>
            <a:r>
              <a:rPr lang="es-MX" sz="1400" i="1" dirty="0" smtClean="0"/>
              <a:t>Siniestros no suficientemente reportados </a:t>
            </a:r>
          </a:p>
        </p:txBody>
      </p:sp>
      <p:sp>
        <p:nvSpPr>
          <p:cNvPr id="38" name="37 CuadroTexto"/>
          <p:cNvSpPr txBox="1"/>
          <p:nvPr/>
        </p:nvSpPr>
        <p:spPr>
          <a:xfrm>
            <a:off x="1500166" y="5500702"/>
            <a:ext cx="1143008" cy="307777"/>
          </a:xfrm>
          <a:prstGeom prst="rect">
            <a:avLst/>
          </a:prstGeom>
          <a:noFill/>
        </p:spPr>
        <p:txBody>
          <a:bodyPr wrap="square" rtlCol="0">
            <a:spAutoFit/>
          </a:bodyPr>
          <a:lstStyle/>
          <a:p>
            <a:r>
              <a:rPr lang="es-MX" sz="1400" i="1" dirty="0" smtClean="0"/>
              <a:t>Dividendos</a:t>
            </a:r>
          </a:p>
        </p:txBody>
      </p:sp>
      <p:sp>
        <p:nvSpPr>
          <p:cNvPr id="39" name="38 CuadroTexto"/>
          <p:cNvSpPr txBox="1"/>
          <p:nvPr/>
        </p:nvSpPr>
        <p:spPr>
          <a:xfrm>
            <a:off x="1142976" y="6143644"/>
            <a:ext cx="2214546" cy="307777"/>
          </a:xfrm>
          <a:prstGeom prst="rect">
            <a:avLst/>
          </a:prstGeom>
          <a:noFill/>
        </p:spPr>
        <p:txBody>
          <a:bodyPr wrap="square" rtlCol="0">
            <a:spAutoFit/>
          </a:bodyPr>
          <a:lstStyle/>
          <a:p>
            <a:r>
              <a:rPr lang="es-MX" sz="1400" i="1" dirty="0" smtClean="0"/>
              <a:t>Fondos en Administración</a:t>
            </a:r>
          </a:p>
        </p:txBody>
      </p:sp>
      <p:sp>
        <p:nvSpPr>
          <p:cNvPr id="41" name="40 CuadroTexto"/>
          <p:cNvSpPr txBox="1"/>
          <p:nvPr/>
        </p:nvSpPr>
        <p:spPr>
          <a:xfrm>
            <a:off x="857224" y="3143248"/>
            <a:ext cx="1857388" cy="307777"/>
          </a:xfrm>
          <a:prstGeom prst="rect">
            <a:avLst/>
          </a:prstGeom>
          <a:noFill/>
        </p:spPr>
        <p:txBody>
          <a:bodyPr wrap="square" rtlCol="0">
            <a:spAutoFit/>
          </a:bodyPr>
          <a:lstStyle/>
          <a:p>
            <a:r>
              <a:rPr lang="es-MX" sz="1400" i="1" dirty="0" smtClean="0"/>
              <a:t>Garantía Financiera</a:t>
            </a:r>
          </a:p>
        </p:txBody>
      </p:sp>
      <p:sp>
        <p:nvSpPr>
          <p:cNvPr id="42" name="41 Forma libre"/>
          <p:cNvSpPr/>
          <p:nvPr/>
        </p:nvSpPr>
        <p:spPr>
          <a:xfrm>
            <a:off x="691116" y="3817088"/>
            <a:ext cx="2275368" cy="180754"/>
          </a:xfrm>
          <a:custGeom>
            <a:avLst/>
            <a:gdLst>
              <a:gd name="connsiteX0" fmla="*/ 0 w 2275368"/>
              <a:gd name="connsiteY0" fmla="*/ 0 h 180754"/>
              <a:gd name="connsiteX1" fmla="*/ 1658679 w 2275368"/>
              <a:gd name="connsiteY1" fmla="*/ 0 h 180754"/>
              <a:gd name="connsiteX2" fmla="*/ 1658679 w 2275368"/>
              <a:gd name="connsiteY2" fmla="*/ 0 h 180754"/>
              <a:gd name="connsiteX3" fmla="*/ 2275368 w 2275368"/>
              <a:gd name="connsiteY3" fmla="*/ 180754 h 180754"/>
            </a:gdLst>
            <a:ahLst/>
            <a:cxnLst>
              <a:cxn ang="0">
                <a:pos x="connsiteX0" y="connsiteY0"/>
              </a:cxn>
              <a:cxn ang="0">
                <a:pos x="connsiteX1" y="connsiteY1"/>
              </a:cxn>
              <a:cxn ang="0">
                <a:pos x="connsiteX2" y="connsiteY2"/>
              </a:cxn>
              <a:cxn ang="0">
                <a:pos x="connsiteX3" y="connsiteY3"/>
              </a:cxn>
            </a:cxnLst>
            <a:rect l="l" t="t" r="r" b="b"/>
            <a:pathLst>
              <a:path w="2275368" h="180754">
                <a:moveTo>
                  <a:pt x="0" y="0"/>
                </a:moveTo>
                <a:lnTo>
                  <a:pt x="1658679" y="0"/>
                </a:lnTo>
                <a:lnTo>
                  <a:pt x="1658679" y="0"/>
                </a:lnTo>
                <a:lnTo>
                  <a:pt x="2275368" y="180754"/>
                </a:lnTo>
              </a:path>
            </a:pathLst>
          </a:custGeom>
          <a:ln>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43" name="42 Forma libre"/>
          <p:cNvSpPr/>
          <p:nvPr/>
        </p:nvSpPr>
        <p:spPr>
          <a:xfrm>
            <a:off x="857224" y="3429000"/>
            <a:ext cx="2275368" cy="180754"/>
          </a:xfrm>
          <a:custGeom>
            <a:avLst/>
            <a:gdLst>
              <a:gd name="connsiteX0" fmla="*/ 0 w 2275368"/>
              <a:gd name="connsiteY0" fmla="*/ 0 h 180754"/>
              <a:gd name="connsiteX1" fmla="*/ 1658679 w 2275368"/>
              <a:gd name="connsiteY1" fmla="*/ 0 h 180754"/>
              <a:gd name="connsiteX2" fmla="*/ 1658679 w 2275368"/>
              <a:gd name="connsiteY2" fmla="*/ 0 h 180754"/>
              <a:gd name="connsiteX3" fmla="*/ 2275368 w 2275368"/>
              <a:gd name="connsiteY3" fmla="*/ 180754 h 180754"/>
            </a:gdLst>
            <a:ahLst/>
            <a:cxnLst>
              <a:cxn ang="0">
                <a:pos x="connsiteX0" y="connsiteY0"/>
              </a:cxn>
              <a:cxn ang="0">
                <a:pos x="connsiteX1" y="connsiteY1"/>
              </a:cxn>
              <a:cxn ang="0">
                <a:pos x="connsiteX2" y="connsiteY2"/>
              </a:cxn>
              <a:cxn ang="0">
                <a:pos x="connsiteX3" y="connsiteY3"/>
              </a:cxn>
            </a:cxnLst>
            <a:rect l="l" t="t" r="r" b="b"/>
            <a:pathLst>
              <a:path w="2275368" h="180754">
                <a:moveTo>
                  <a:pt x="0" y="0"/>
                </a:moveTo>
                <a:lnTo>
                  <a:pt x="1658679" y="0"/>
                </a:lnTo>
                <a:lnTo>
                  <a:pt x="1658679" y="0"/>
                </a:lnTo>
                <a:lnTo>
                  <a:pt x="2275368" y="180754"/>
                </a:lnTo>
              </a:path>
            </a:pathLst>
          </a:custGeom>
          <a:ln>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44" name="43 Forma libre"/>
          <p:cNvSpPr/>
          <p:nvPr/>
        </p:nvSpPr>
        <p:spPr>
          <a:xfrm>
            <a:off x="1214414" y="3000372"/>
            <a:ext cx="2357454" cy="214314"/>
          </a:xfrm>
          <a:custGeom>
            <a:avLst/>
            <a:gdLst>
              <a:gd name="connsiteX0" fmla="*/ 0 w 2275368"/>
              <a:gd name="connsiteY0" fmla="*/ 0 h 180754"/>
              <a:gd name="connsiteX1" fmla="*/ 1658679 w 2275368"/>
              <a:gd name="connsiteY1" fmla="*/ 0 h 180754"/>
              <a:gd name="connsiteX2" fmla="*/ 1658679 w 2275368"/>
              <a:gd name="connsiteY2" fmla="*/ 0 h 180754"/>
              <a:gd name="connsiteX3" fmla="*/ 2275368 w 2275368"/>
              <a:gd name="connsiteY3" fmla="*/ 180754 h 180754"/>
            </a:gdLst>
            <a:ahLst/>
            <a:cxnLst>
              <a:cxn ang="0">
                <a:pos x="connsiteX0" y="connsiteY0"/>
              </a:cxn>
              <a:cxn ang="0">
                <a:pos x="connsiteX1" y="connsiteY1"/>
              </a:cxn>
              <a:cxn ang="0">
                <a:pos x="connsiteX2" y="connsiteY2"/>
              </a:cxn>
              <a:cxn ang="0">
                <a:pos x="connsiteX3" y="connsiteY3"/>
              </a:cxn>
            </a:cxnLst>
            <a:rect l="l" t="t" r="r" b="b"/>
            <a:pathLst>
              <a:path w="2275368" h="180754">
                <a:moveTo>
                  <a:pt x="0" y="0"/>
                </a:moveTo>
                <a:lnTo>
                  <a:pt x="1658679" y="0"/>
                </a:lnTo>
                <a:lnTo>
                  <a:pt x="1658679" y="0"/>
                </a:lnTo>
                <a:lnTo>
                  <a:pt x="2275368" y="180754"/>
                </a:lnTo>
              </a:path>
            </a:pathLst>
          </a:custGeom>
          <a:ln>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46" name="45 Forma libre"/>
          <p:cNvSpPr/>
          <p:nvPr/>
        </p:nvSpPr>
        <p:spPr>
          <a:xfrm>
            <a:off x="3923414" y="2264735"/>
            <a:ext cx="723014" cy="595423"/>
          </a:xfrm>
          <a:custGeom>
            <a:avLst/>
            <a:gdLst>
              <a:gd name="connsiteX0" fmla="*/ 723014 w 723014"/>
              <a:gd name="connsiteY0" fmla="*/ 0 h 595423"/>
              <a:gd name="connsiteX1" fmla="*/ 0 w 723014"/>
              <a:gd name="connsiteY1" fmla="*/ 0 h 595423"/>
              <a:gd name="connsiteX2" fmla="*/ 0 w 723014"/>
              <a:gd name="connsiteY2" fmla="*/ 0 h 595423"/>
              <a:gd name="connsiteX3" fmla="*/ 287079 w 723014"/>
              <a:gd name="connsiteY3" fmla="*/ 595423 h 595423"/>
            </a:gdLst>
            <a:ahLst/>
            <a:cxnLst>
              <a:cxn ang="0">
                <a:pos x="connsiteX0" y="connsiteY0"/>
              </a:cxn>
              <a:cxn ang="0">
                <a:pos x="connsiteX1" y="connsiteY1"/>
              </a:cxn>
              <a:cxn ang="0">
                <a:pos x="connsiteX2" y="connsiteY2"/>
              </a:cxn>
              <a:cxn ang="0">
                <a:pos x="connsiteX3" y="connsiteY3"/>
              </a:cxn>
            </a:cxnLst>
            <a:rect l="l" t="t" r="r" b="b"/>
            <a:pathLst>
              <a:path w="723014" h="595423">
                <a:moveTo>
                  <a:pt x="723014" y="0"/>
                </a:moveTo>
                <a:lnTo>
                  <a:pt x="0" y="0"/>
                </a:lnTo>
                <a:lnTo>
                  <a:pt x="0" y="0"/>
                </a:lnTo>
                <a:lnTo>
                  <a:pt x="287079" y="595423"/>
                </a:lnTo>
              </a:path>
            </a:pathLst>
          </a:custGeom>
          <a:ln>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47" name="46 Forma libre"/>
          <p:cNvSpPr/>
          <p:nvPr/>
        </p:nvSpPr>
        <p:spPr>
          <a:xfrm>
            <a:off x="428596" y="2500306"/>
            <a:ext cx="3434317" cy="512353"/>
          </a:xfrm>
          <a:custGeom>
            <a:avLst/>
            <a:gdLst>
              <a:gd name="connsiteX0" fmla="*/ 0 w 3434317"/>
              <a:gd name="connsiteY0" fmla="*/ 0 h 574158"/>
              <a:gd name="connsiteX1" fmla="*/ 2902689 w 3434317"/>
              <a:gd name="connsiteY1" fmla="*/ 0 h 574158"/>
              <a:gd name="connsiteX2" fmla="*/ 2902689 w 3434317"/>
              <a:gd name="connsiteY2" fmla="*/ 0 h 574158"/>
              <a:gd name="connsiteX3" fmla="*/ 3391786 w 3434317"/>
              <a:gd name="connsiteY3" fmla="*/ 531628 h 574158"/>
              <a:gd name="connsiteX4" fmla="*/ 3391786 w 3434317"/>
              <a:gd name="connsiteY4" fmla="*/ 531628 h 574158"/>
              <a:gd name="connsiteX5" fmla="*/ 3434317 w 3434317"/>
              <a:gd name="connsiteY5" fmla="*/ 574158 h 57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4317" h="574158">
                <a:moveTo>
                  <a:pt x="0" y="0"/>
                </a:moveTo>
                <a:lnTo>
                  <a:pt x="2902689" y="0"/>
                </a:lnTo>
                <a:lnTo>
                  <a:pt x="2902689" y="0"/>
                </a:lnTo>
                <a:lnTo>
                  <a:pt x="3391786" y="531628"/>
                </a:lnTo>
                <a:lnTo>
                  <a:pt x="3391786" y="531628"/>
                </a:lnTo>
                <a:lnTo>
                  <a:pt x="3434317" y="574158"/>
                </a:lnTo>
              </a:path>
            </a:pathLst>
          </a:custGeom>
          <a:ln>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51" name="50 Forma libre"/>
          <p:cNvSpPr/>
          <p:nvPr/>
        </p:nvSpPr>
        <p:spPr>
          <a:xfrm>
            <a:off x="1244009" y="6028660"/>
            <a:ext cx="2402958" cy="393405"/>
          </a:xfrm>
          <a:custGeom>
            <a:avLst/>
            <a:gdLst>
              <a:gd name="connsiteX0" fmla="*/ 0 w 2402958"/>
              <a:gd name="connsiteY0" fmla="*/ 393405 h 393405"/>
              <a:gd name="connsiteX1" fmla="*/ 2158410 w 2402958"/>
              <a:gd name="connsiteY1" fmla="*/ 393405 h 393405"/>
              <a:gd name="connsiteX2" fmla="*/ 2158410 w 2402958"/>
              <a:gd name="connsiteY2" fmla="*/ 393405 h 393405"/>
              <a:gd name="connsiteX3" fmla="*/ 2402958 w 2402958"/>
              <a:gd name="connsiteY3" fmla="*/ 0 h 393405"/>
            </a:gdLst>
            <a:ahLst/>
            <a:cxnLst>
              <a:cxn ang="0">
                <a:pos x="connsiteX0" y="connsiteY0"/>
              </a:cxn>
              <a:cxn ang="0">
                <a:pos x="connsiteX1" y="connsiteY1"/>
              </a:cxn>
              <a:cxn ang="0">
                <a:pos x="connsiteX2" y="connsiteY2"/>
              </a:cxn>
              <a:cxn ang="0">
                <a:pos x="connsiteX3" y="connsiteY3"/>
              </a:cxn>
            </a:cxnLst>
            <a:rect l="l" t="t" r="r" b="b"/>
            <a:pathLst>
              <a:path w="2402958" h="393405">
                <a:moveTo>
                  <a:pt x="0" y="393405"/>
                </a:moveTo>
                <a:lnTo>
                  <a:pt x="2158410" y="393405"/>
                </a:lnTo>
                <a:lnTo>
                  <a:pt x="2158410" y="393405"/>
                </a:lnTo>
                <a:lnTo>
                  <a:pt x="2402958" y="0"/>
                </a:lnTo>
              </a:path>
            </a:pathLst>
          </a:custGeom>
          <a:ln>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54" name="53 Forma libre"/>
          <p:cNvSpPr/>
          <p:nvPr/>
        </p:nvSpPr>
        <p:spPr>
          <a:xfrm>
            <a:off x="1541721" y="5497033"/>
            <a:ext cx="1562986" cy="297711"/>
          </a:xfrm>
          <a:custGeom>
            <a:avLst/>
            <a:gdLst>
              <a:gd name="connsiteX0" fmla="*/ 0 w 1562986"/>
              <a:gd name="connsiteY0" fmla="*/ 297711 h 297711"/>
              <a:gd name="connsiteX1" fmla="*/ 1105786 w 1562986"/>
              <a:gd name="connsiteY1" fmla="*/ 297711 h 297711"/>
              <a:gd name="connsiteX2" fmla="*/ 1105786 w 1562986"/>
              <a:gd name="connsiteY2" fmla="*/ 297711 h 297711"/>
              <a:gd name="connsiteX3" fmla="*/ 1562986 w 1562986"/>
              <a:gd name="connsiteY3" fmla="*/ 0 h 297711"/>
            </a:gdLst>
            <a:ahLst/>
            <a:cxnLst>
              <a:cxn ang="0">
                <a:pos x="connsiteX0" y="connsiteY0"/>
              </a:cxn>
              <a:cxn ang="0">
                <a:pos x="connsiteX1" y="connsiteY1"/>
              </a:cxn>
              <a:cxn ang="0">
                <a:pos x="connsiteX2" y="connsiteY2"/>
              </a:cxn>
              <a:cxn ang="0">
                <a:pos x="connsiteX3" y="connsiteY3"/>
              </a:cxn>
            </a:cxnLst>
            <a:rect l="l" t="t" r="r" b="b"/>
            <a:pathLst>
              <a:path w="1562986" h="297711">
                <a:moveTo>
                  <a:pt x="0" y="297711"/>
                </a:moveTo>
                <a:lnTo>
                  <a:pt x="1105786" y="297711"/>
                </a:lnTo>
                <a:lnTo>
                  <a:pt x="1105786" y="297711"/>
                </a:lnTo>
                <a:lnTo>
                  <a:pt x="1562986" y="0"/>
                </a:lnTo>
              </a:path>
            </a:pathLst>
          </a:custGeom>
          <a:ln>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55" name="54 Forma libre"/>
          <p:cNvSpPr/>
          <p:nvPr/>
        </p:nvSpPr>
        <p:spPr>
          <a:xfrm>
            <a:off x="446567" y="4433777"/>
            <a:ext cx="2445489" cy="255181"/>
          </a:xfrm>
          <a:custGeom>
            <a:avLst/>
            <a:gdLst>
              <a:gd name="connsiteX0" fmla="*/ 0 w 2445489"/>
              <a:gd name="connsiteY0" fmla="*/ 255181 h 255181"/>
              <a:gd name="connsiteX1" fmla="*/ 1701210 w 2445489"/>
              <a:gd name="connsiteY1" fmla="*/ 255181 h 255181"/>
              <a:gd name="connsiteX2" fmla="*/ 1701210 w 2445489"/>
              <a:gd name="connsiteY2" fmla="*/ 255181 h 255181"/>
              <a:gd name="connsiteX3" fmla="*/ 2445489 w 2445489"/>
              <a:gd name="connsiteY3" fmla="*/ 0 h 255181"/>
            </a:gdLst>
            <a:ahLst/>
            <a:cxnLst>
              <a:cxn ang="0">
                <a:pos x="connsiteX0" y="connsiteY0"/>
              </a:cxn>
              <a:cxn ang="0">
                <a:pos x="connsiteX1" y="connsiteY1"/>
              </a:cxn>
              <a:cxn ang="0">
                <a:pos x="connsiteX2" y="connsiteY2"/>
              </a:cxn>
              <a:cxn ang="0">
                <a:pos x="connsiteX3" y="connsiteY3"/>
              </a:cxn>
            </a:cxnLst>
            <a:rect l="l" t="t" r="r" b="b"/>
            <a:pathLst>
              <a:path w="2445489" h="255181">
                <a:moveTo>
                  <a:pt x="0" y="255181"/>
                </a:moveTo>
                <a:lnTo>
                  <a:pt x="1701210" y="255181"/>
                </a:lnTo>
                <a:lnTo>
                  <a:pt x="1701210" y="255181"/>
                </a:lnTo>
                <a:lnTo>
                  <a:pt x="2445489" y="0"/>
                </a:lnTo>
              </a:path>
            </a:pathLst>
          </a:custGeom>
          <a:ln>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56" name="55 Forma libre"/>
          <p:cNvSpPr/>
          <p:nvPr/>
        </p:nvSpPr>
        <p:spPr>
          <a:xfrm>
            <a:off x="265814" y="4997302"/>
            <a:ext cx="2626242" cy="329610"/>
          </a:xfrm>
          <a:custGeom>
            <a:avLst/>
            <a:gdLst>
              <a:gd name="connsiteX0" fmla="*/ 0 w 2626242"/>
              <a:gd name="connsiteY0" fmla="*/ 329610 h 329610"/>
              <a:gd name="connsiteX1" fmla="*/ 2105246 w 2626242"/>
              <a:gd name="connsiteY1" fmla="*/ 329610 h 329610"/>
              <a:gd name="connsiteX2" fmla="*/ 2105246 w 2626242"/>
              <a:gd name="connsiteY2" fmla="*/ 329610 h 329610"/>
              <a:gd name="connsiteX3" fmla="*/ 2626242 w 2626242"/>
              <a:gd name="connsiteY3" fmla="*/ 0 h 329610"/>
            </a:gdLst>
            <a:ahLst/>
            <a:cxnLst>
              <a:cxn ang="0">
                <a:pos x="connsiteX0" y="connsiteY0"/>
              </a:cxn>
              <a:cxn ang="0">
                <a:pos x="connsiteX1" y="connsiteY1"/>
              </a:cxn>
              <a:cxn ang="0">
                <a:pos x="connsiteX2" y="connsiteY2"/>
              </a:cxn>
              <a:cxn ang="0">
                <a:pos x="connsiteX3" y="connsiteY3"/>
              </a:cxn>
            </a:cxnLst>
            <a:rect l="l" t="t" r="r" b="b"/>
            <a:pathLst>
              <a:path w="2626242" h="329610">
                <a:moveTo>
                  <a:pt x="0" y="329610"/>
                </a:moveTo>
                <a:lnTo>
                  <a:pt x="2105246" y="329610"/>
                </a:lnTo>
                <a:lnTo>
                  <a:pt x="2105246" y="329610"/>
                </a:lnTo>
                <a:lnTo>
                  <a:pt x="2626242" y="0"/>
                </a:lnTo>
              </a:path>
            </a:pathLst>
          </a:custGeom>
          <a:ln>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57" name="56 Forma libre"/>
          <p:cNvSpPr/>
          <p:nvPr/>
        </p:nvSpPr>
        <p:spPr>
          <a:xfrm>
            <a:off x="5954233" y="5699051"/>
            <a:ext cx="1796902" cy="563526"/>
          </a:xfrm>
          <a:custGeom>
            <a:avLst/>
            <a:gdLst>
              <a:gd name="connsiteX0" fmla="*/ 1796902 w 1796902"/>
              <a:gd name="connsiteY0" fmla="*/ 563526 h 563526"/>
              <a:gd name="connsiteX1" fmla="*/ 255181 w 1796902"/>
              <a:gd name="connsiteY1" fmla="*/ 563526 h 563526"/>
              <a:gd name="connsiteX2" fmla="*/ 255181 w 1796902"/>
              <a:gd name="connsiteY2" fmla="*/ 563526 h 563526"/>
              <a:gd name="connsiteX3" fmla="*/ 0 w 1796902"/>
              <a:gd name="connsiteY3" fmla="*/ 0 h 563526"/>
            </a:gdLst>
            <a:ahLst/>
            <a:cxnLst>
              <a:cxn ang="0">
                <a:pos x="connsiteX0" y="connsiteY0"/>
              </a:cxn>
              <a:cxn ang="0">
                <a:pos x="connsiteX1" y="connsiteY1"/>
              </a:cxn>
              <a:cxn ang="0">
                <a:pos x="connsiteX2" y="connsiteY2"/>
              </a:cxn>
              <a:cxn ang="0">
                <a:pos x="connsiteX3" y="connsiteY3"/>
              </a:cxn>
            </a:cxnLst>
            <a:rect l="l" t="t" r="r" b="b"/>
            <a:pathLst>
              <a:path w="1796902" h="563526">
                <a:moveTo>
                  <a:pt x="1796902" y="563526"/>
                </a:moveTo>
                <a:lnTo>
                  <a:pt x="255181" y="563526"/>
                </a:lnTo>
                <a:lnTo>
                  <a:pt x="255181" y="563526"/>
                </a:lnTo>
                <a:lnTo>
                  <a:pt x="0" y="0"/>
                </a:lnTo>
              </a:path>
            </a:pathLst>
          </a:custGeom>
          <a:ln>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cxnSp>
        <p:nvCxnSpPr>
          <p:cNvPr id="59" name="58 Conector recto de flecha"/>
          <p:cNvCxnSpPr/>
          <p:nvPr/>
        </p:nvCxnSpPr>
        <p:spPr>
          <a:xfrm rot="10800000">
            <a:off x="6286512" y="4643446"/>
            <a:ext cx="2143140" cy="1588"/>
          </a:xfrm>
          <a:prstGeom prst="straightConnector1">
            <a:avLst/>
          </a:prstGeom>
          <a:ln>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59 Forma libre"/>
          <p:cNvSpPr/>
          <p:nvPr/>
        </p:nvSpPr>
        <p:spPr>
          <a:xfrm>
            <a:off x="5847907" y="2732567"/>
            <a:ext cx="2147777" cy="786810"/>
          </a:xfrm>
          <a:custGeom>
            <a:avLst/>
            <a:gdLst>
              <a:gd name="connsiteX0" fmla="*/ 2147777 w 2147777"/>
              <a:gd name="connsiteY0" fmla="*/ 0 h 786810"/>
              <a:gd name="connsiteX1" fmla="*/ 393405 w 2147777"/>
              <a:gd name="connsiteY1" fmla="*/ 0 h 786810"/>
              <a:gd name="connsiteX2" fmla="*/ 393405 w 2147777"/>
              <a:gd name="connsiteY2" fmla="*/ 0 h 786810"/>
              <a:gd name="connsiteX3" fmla="*/ 0 w 2147777"/>
              <a:gd name="connsiteY3" fmla="*/ 786810 h 786810"/>
            </a:gdLst>
            <a:ahLst/>
            <a:cxnLst>
              <a:cxn ang="0">
                <a:pos x="connsiteX0" y="connsiteY0"/>
              </a:cxn>
              <a:cxn ang="0">
                <a:pos x="connsiteX1" y="connsiteY1"/>
              </a:cxn>
              <a:cxn ang="0">
                <a:pos x="connsiteX2" y="connsiteY2"/>
              </a:cxn>
              <a:cxn ang="0">
                <a:pos x="connsiteX3" y="connsiteY3"/>
              </a:cxn>
            </a:cxnLst>
            <a:rect l="l" t="t" r="r" b="b"/>
            <a:pathLst>
              <a:path w="2147777" h="786810">
                <a:moveTo>
                  <a:pt x="2147777" y="0"/>
                </a:moveTo>
                <a:lnTo>
                  <a:pt x="393405" y="0"/>
                </a:lnTo>
                <a:lnTo>
                  <a:pt x="393405" y="0"/>
                </a:lnTo>
                <a:lnTo>
                  <a:pt x="0" y="786810"/>
                </a:lnTo>
              </a:path>
            </a:pathLst>
          </a:custGeom>
          <a:ln>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61" name="60 CuadroTexto"/>
          <p:cNvSpPr txBox="1"/>
          <p:nvPr/>
        </p:nvSpPr>
        <p:spPr>
          <a:xfrm>
            <a:off x="3071802" y="4572008"/>
            <a:ext cx="1143008" cy="738664"/>
          </a:xfrm>
          <a:prstGeom prst="rect">
            <a:avLst/>
          </a:prstGeom>
          <a:noFill/>
        </p:spPr>
        <p:txBody>
          <a:bodyPr wrap="square" rtlCol="0">
            <a:spAutoFit/>
          </a:bodyPr>
          <a:lstStyle/>
          <a:p>
            <a:r>
              <a:rPr lang="es-MX" sz="1400" dirty="0" smtClean="0">
                <a:solidFill>
                  <a:schemeClr val="bg1"/>
                </a:solidFill>
              </a:rPr>
              <a:t>Reserva de Obligaciones  Pendientes</a:t>
            </a:r>
          </a:p>
        </p:txBody>
      </p:sp>
      <p:sp>
        <p:nvSpPr>
          <p:cNvPr id="62" name="61 CuadroTexto"/>
          <p:cNvSpPr txBox="1"/>
          <p:nvPr/>
        </p:nvSpPr>
        <p:spPr>
          <a:xfrm>
            <a:off x="3357554" y="3500438"/>
            <a:ext cx="1143008" cy="523220"/>
          </a:xfrm>
          <a:prstGeom prst="rect">
            <a:avLst/>
          </a:prstGeom>
          <a:noFill/>
        </p:spPr>
        <p:txBody>
          <a:bodyPr wrap="square" rtlCol="0">
            <a:spAutoFit/>
          </a:bodyPr>
          <a:lstStyle/>
          <a:p>
            <a:r>
              <a:rPr lang="es-MX" sz="1400" dirty="0" smtClean="0">
                <a:solidFill>
                  <a:schemeClr val="bg1"/>
                </a:solidFill>
              </a:rPr>
              <a:t>Reservas Especiales</a:t>
            </a:r>
          </a:p>
        </p:txBody>
      </p:sp>
      <p:sp>
        <p:nvSpPr>
          <p:cNvPr id="63" name="62 CuadroTexto"/>
          <p:cNvSpPr txBox="1"/>
          <p:nvPr/>
        </p:nvSpPr>
        <p:spPr>
          <a:xfrm>
            <a:off x="4929190" y="4000504"/>
            <a:ext cx="1143008" cy="738664"/>
          </a:xfrm>
          <a:prstGeom prst="rect">
            <a:avLst/>
          </a:prstGeom>
          <a:noFill/>
        </p:spPr>
        <p:txBody>
          <a:bodyPr wrap="square" rtlCol="0">
            <a:spAutoFit/>
          </a:bodyPr>
          <a:lstStyle/>
          <a:p>
            <a:r>
              <a:rPr lang="es-MX" sz="1400" dirty="0" smtClean="0">
                <a:solidFill>
                  <a:schemeClr val="bg1"/>
                </a:solidFill>
              </a:rPr>
              <a:t>Reserva  de Riesgos en Curso </a:t>
            </a:r>
          </a:p>
        </p:txBody>
      </p:sp>
    </p:spTree>
    <p:extLst>
      <p:ext uri="{BB962C8B-B14F-4D97-AF65-F5344CB8AC3E}">
        <p14:creationId xmlns:p14="http://schemas.microsoft.com/office/powerpoint/2010/main" val="2955529500"/>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La Solvencia en México</a:t>
            </a:r>
            <a:endParaRPr lang="es-MX" sz="2400" dirty="0"/>
          </a:p>
        </p:txBody>
      </p:sp>
      <p:sp>
        <p:nvSpPr>
          <p:cNvPr id="3" name="Marcador de contenido 2"/>
          <p:cNvSpPr>
            <a:spLocks noGrp="1"/>
          </p:cNvSpPr>
          <p:nvPr>
            <p:ph idx="1"/>
          </p:nvPr>
        </p:nvSpPr>
        <p:spPr>
          <a:xfrm>
            <a:off x="685800" y="1371600"/>
            <a:ext cx="7772400" cy="700078"/>
          </a:xfrm>
        </p:spPr>
        <p:txBody>
          <a:bodyPr wrap="square">
            <a:noAutofit/>
          </a:bodyPr>
          <a:lstStyle/>
          <a:p>
            <a:pPr marL="354330" indent="-285750" algn="just">
              <a:buBlip>
                <a:blip r:embed="rId2"/>
              </a:buBlip>
              <a:defRPr/>
            </a:pPr>
            <a:r>
              <a:rPr lang="es-MX" sz="1800" dirty="0" smtClean="0"/>
              <a:t>En reservas, el esquema regulatorio mexicano ha introducido diversos mecanismos de actualización y modernidad</a:t>
            </a:r>
            <a:r>
              <a:rPr lang="es-MX" sz="1800" dirty="0"/>
              <a:t> </a:t>
            </a:r>
            <a:r>
              <a:rPr lang="es-MX" sz="1800" dirty="0" smtClean="0"/>
              <a:t>que son los siguientes:</a:t>
            </a:r>
          </a:p>
          <a:p>
            <a:pPr marL="354330" indent="-285750" algn="just">
              <a:buBlip>
                <a:blip r:embed="rId2"/>
              </a:buBlip>
              <a:defRPr/>
            </a:pPr>
            <a:endParaRPr lang="es-MX" sz="1800" dirty="0"/>
          </a:p>
          <a:p>
            <a:pPr marL="68580" indent="0" algn="just">
              <a:buNone/>
              <a:defRPr/>
            </a:pPr>
            <a:endParaRPr lang="es-MX" sz="1800" dirty="0" smtClean="0"/>
          </a:p>
        </p:txBody>
      </p:sp>
      <p:graphicFrame>
        <p:nvGraphicFramePr>
          <p:cNvPr id="4" name="1 Gráfico"/>
          <p:cNvGraphicFramePr/>
          <p:nvPr/>
        </p:nvGraphicFramePr>
        <p:xfrm>
          <a:off x="2214546" y="2214554"/>
          <a:ext cx="4429156" cy="4286280"/>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Rectángulo redondeado"/>
          <p:cNvSpPr/>
          <p:nvPr/>
        </p:nvSpPr>
        <p:spPr>
          <a:xfrm>
            <a:off x="5643570" y="2357430"/>
            <a:ext cx="3286148" cy="285752"/>
          </a:xfrm>
          <a:prstGeom prst="roundRect">
            <a:avLst/>
          </a:prstGeom>
          <a:solidFill>
            <a:schemeClr val="tx2">
              <a:lumMod val="50000"/>
              <a:lumOff val="50000"/>
              <a:alpha val="26000"/>
            </a:schemeClr>
          </a:solidFill>
          <a:ln>
            <a:noFill/>
          </a:ln>
        </p:spPr>
        <p:style>
          <a:lnRef idx="0">
            <a:schemeClr val="dk1"/>
          </a:lnRef>
          <a:fillRef idx="3">
            <a:schemeClr val="dk1"/>
          </a:fillRef>
          <a:effectRef idx="3">
            <a:schemeClr val="dk1"/>
          </a:effectRef>
          <a:fontRef idx="minor">
            <a:schemeClr val="lt1"/>
          </a:fontRef>
        </p:style>
        <p:txBody>
          <a:bodyPr rtlCol="0" anchor="ctr"/>
          <a:lstStyle/>
          <a:p>
            <a:pPr algn="ctr"/>
            <a:r>
              <a:rPr lang="es-MX" sz="1400" dirty="0" smtClean="0">
                <a:solidFill>
                  <a:schemeClr val="tx1"/>
                </a:solidFill>
              </a:rPr>
              <a:t>Valuación de Suficiencia</a:t>
            </a:r>
            <a:endParaRPr lang="es-MX" sz="1400" dirty="0">
              <a:solidFill>
                <a:schemeClr val="tx1"/>
              </a:solidFill>
            </a:endParaRPr>
          </a:p>
        </p:txBody>
      </p:sp>
      <p:sp>
        <p:nvSpPr>
          <p:cNvPr id="12" name="11 Rectángulo redondeado"/>
          <p:cNvSpPr/>
          <p:nvPr/>
        </p:nvSpPr>
        <p:spPr>
          <a:xfrm>
            <a:off x="5643570" y="2786058"/>
            <a:ext cx="3286148" cy="285752"/>
          </a:xfrm>
          <a:prstGeom prst="roundRect">
            <a:avLst/>
          </a:prstGeom>
          <a:solidFill>
            <a:schemeClr val="tx2">
              <a:lumMod val="50000"/>
              <a:lumOff val="50000"/>
              <a:alpha val="26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MX" sz="1400" dirty="0" smtClean="0">
                <a:solidFill>
                  <a:schemeClr val="tx1"/>
                </a:solidFill>
              </a:rPr>
              <a:t>Valuación Certificada por Actuario</a:t>
            </a:r>
          </a:p>
        </p:txBody>
      </p:sp>
      <p:sp>
        <p:nvSpPr>
          <p:cNvPr id="13" name="12 Rectángulo redondeado"/>
          <p:cNvSpPr/>
          <p:nvPr/>
        </p:nvSpPr>
        <p:spPr>
          <a:xfrm>
            <a:off x="5643570" y="3214686"/>
            <a:ext cx="3286148" cy="285752"/>
          </a:xfrm>
          <a:prstGeom prst="roundRect">
            <a:avLst/>
          </a:prstGeom>
          <a:solidFill>
            <a:schemeClr val="tx2">
              <a:lumMod val="50000"/>
              <a:lumOff val="50000"/>
              <a:alpha val="26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MX" sz="1400" dirty="0" smtClean="0">
                <a:solidFill>
                  <a:schemeClr val="tx1"/>
                </a:solidFill>
              </a:rPr>
              <a:t>Metodología Propia Aprobada </a:t>
            </a:r>
          </a:p>
        </p:txBody>
      </p:sp>
      <p:sp>
        <p:nvSpPr>
          <p:cNvPr id="14" name="13 Rectángulo redondeado"/>
          <p:cNvSpPr/>
          <p:nvPr/>
        </p:nvSpPr>
        <p:spPr>
          <a:xfrm>
            <a:off x="5643570" y="3643314"/>
            <a:ext cx="3286148" cy="285752"/>
          </a:xfrm>
          <a:prstGeom prst="roundRect">
            <a:avLst/>
          </a:prstGeom>
          <a:solidFill>
            <a:schemeClr val="tx2">
              <a:lumMod val="50000"/>
              <a:lumOff val="50000"/>
              <a:alpha val="26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MX" sz="1400" dirty="0" smtClean="0">
                <a:solidFill>
                  <a:schemeClr val="tx1"/>
                </a:solidFill>
              </a:rPr>
              <a:t>Estándares de Práctica  Actuarial</a:t>
            </a:r>
          </a:p>
        </p:txBody>
      </p:sp>
      <p:sp>
        <p:nvSpPr>
          <p:cNvPr id="16" name="15 Rectángulo redondeado"/>
          <p:cNvSpPr/>
          <p:nvPr/>
        </p:nvSpPr>
        <p:spPr>
          <a:xfrm>
            <a:off x="5643570" y="4071942"/>
            <a:ext cx="3286148" cy="285752"/>
          </a:xfrm>
          <a:prstGeom prst="roundRect">
            <a:avLst/>
          </a:prstGeom>
          <a:solidFill>
            <a:schemeClr val="tx2">
              <a:lumMod val="50000"/>
              <a:lumOff val="50000"/>
              <a:alpha val="26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MX" sz="1400" dirty="0" smtClean="0">
                <a:solidFill>
                  <a:schemeClr val="tx1"/>
                </a:solidFill>
              </a:rPr>
              <a:t>Información Suficiente y Confiable</a:t>
            </a:r>
          </a:p>
        </p:txBody>
      </p:sp>
      <p:sp>
        <p:nvSpPr>
          <p:cNvPr id="17" name="16 Rectángulo redondeado"/>
          <p:cNvSpPr/>
          <p:nvPr/>
        </p:nvSpPr>
        <p:spPr>
          <a:xfrm>
            <a:off x="5643570" y="4500570"/>
            <a:ext cx="3286148" cy="285752"/>
          </a:xfrm>
          <a:prstGeom prst="roundRect">
            <a:avLst/>
          </a:prstGeom>
          <a:solidFill>
            <a:schemeClr val="tx2">
              <a:lumMod val="50000"/>
              <a:lumOff val="50000"/>
              <a:alpha val="26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MX" sz="1400" dirty="0" smtClean="0">
                <a:solidFill>
                  <a:schemeClr val="tx1"/>
                </a:solidFill>
              </a:rPr>
              <a:t>Auditor Externo Actuarial</a:t>
            </a:r>
          </a:p>
        </p:txBody>
      </p:sp>
      <p:sp>
        <p:nvSpPr>
          <p:cNvPr id="18" name="17 Rectángulo redondeado"/>
          <p:cNvSpPr/>
          <p:nvPr/>
        </p:nvSpPr>
        <p:spPr>
          <a:xfrm>
            <a:off x="5643570" y="4929198"/>
            <a:ext cx="3286148" cy="285752"/>
          </a:xfrm>
          <a:prstGeom prst="roundRect">
            <a:avLst/>
          </a:prstGeom>
          <a:solidFill>
            <a:schemeClr val="tx2">
              <a:lumMod val="50000"/>
              <a:lumOff val="50000"/>
              <a:alpha val="26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MX" sz="1400" dirty="0" smtClean="0">
                <a:solidFill>
                  <a:schemeClr val="tx1"/>
                </a:solidFill>
              </a:rPr>
              <a:t>Reportes Trimestrales a la CNSF</a:t>
            </a:r>
          </a:p>
        </p:txBody>
      </p:sp>
      <p:sp>
        <p:nvSpPr>
          <p:cNvPr id="19" name="18 Rectángulo redondeado"/>
          <p:cNvSpPr/>
          <p:nvPr/>
        </p:nvSpPr>
        <p:spPr>
          <a:xfrm>
            <a:off x="5632937" y="5357826"/>
            <a:ext cx="3286148" cy="285752"/>
          </a:xfrm>
          <a:prstGeom prst="roundRect">
            <a:avLst/>
          </a:prstGeom>
          <a:solidFill>
            <a:schemeClr val="tx2">
              <a:lumMod val="50000"/>
              <a:lumOff val="50000"/>
              <a:alpha val="26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MX" sz="1400" dirty="0" smtClean="0">
                <a:solidFill>
                  <a:schemeClr val="tx1"/>
                </a:solidFill>
              </a:rPr>
              <a:t>Análisis y Monitoreo Trimestral</a:t>
            </a:r>
          </a:p>
        </p:txBody>
      </p:sp>
      <p:sp>
        <p:nvSpPr>
          <p:cNvPr id="20" name="19 Rectángulo redondeado"/>
          <p:cNvSpPr/>
          <p:nvPr/>
        </p:nvSpPr>
        <p:spPr>
          <a:xfrm>
            <a:off x="5632937" y="5786454"/>
            <a:ext cx="3286148" cy="285752"/>
          </a:xfrm>
          <a:prstGeom prst="roundRect">
            <a:avLst/>
          </a:prstGeom>
          <a:solidFill>
            <a:schemeClr val="tx2">
              <a:lumMod val="50000"/>
              <a:lumOff val="50000"/>
              <a:alpha val="26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MX" sz="1400" dirty="0" smtClean="0">
                <a:solidFill>
                  <a:schemeClr val="tx1"/>
                </a:solidFill>
              </a:rPr>
              <a:t>Inspecciones de la CNSF</a:t>
            </a:r>
          </a:p>
        </p:txBody>
      </p:sp>
      <p:sp>
        <p:nvSpPr>
          <p:cNvPr id="21" name="20 Rectángulo redondeado"/>
          <p:cNvSpPr/>
          <p:nvPr/>
        </p:nvSpPr>
        <p:spPr>
          <a:xfrm>
            <a:off x="5643570" y="6215082"/>
            <a:ext cx="3286148" cy="285752"/>
          </a:xfrm>
          <a:prstGeom prst="roundRect">
            <a:avLst/>
          </a:prstGeom>
          <a:solidFill>
            <a:schemeClr val="tx2">
              <a:lumMod val="50000"/>
              <a:lumOff val="50000"/>
              <a:alpha val="26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MX" sz="1400" dirty="0" smtClean="0">
                <a:solidFill>
                  <a:schemeClr val="tx1"/>
                </a:solidFill>
              </a:rPr>
              <a:t>Backtesting</a:t>
            </a:r>
          </a:p>
        </p:txBody>
      </p:sp>
      <p:sp>
        <p:nvSpPr>
          <p:cNvPr id="22" name="21 CuadroTexto"/>
          <p:cNvSpPr txBox="1"/>
          <p:nvPr/>
        </p:nvSpPr>
        <p:spPr>
          <a:xfrm>
            <a:off x="4357686" y="4000504"/>
            <a:ext cx="1143008" cy="738664"/>
          </a:xfrm>
          <a:prstGeom prst="rect">
            <a:avLst/>
          </a:prstGeom>
          <a:noFill/>
        </p:spPr>
        <p:txBody>
          <a:bodyPr wrap="square" rtlCol="0">
            <a:spAutoFit/>
          </a:bodyPr>
          <a:lstStyle/>
          <a:p>
            <a:r>
              <a:rPr lang="es-MX" sz="1400" dirty="0" smtClean="0">
                <a:solidFill>
                  <a:schemeClr val="bg1"/>
                </a:solidFill>
              </a:rPr>
              <a:t>Reserva  de Riesgos en Curso </a:t>
            </a:r>
          </a:p>
        </p:txBody>
      </p:sp>
      <p:sp>
        <p:nvSpPr>
          <p:cNvPr id="23" name="22 CuadroTexto"/>
          <p:cNvSpPr txBox="1"/>
          <p:nvPr/>
        </p:nvSpPr>
        <p:spPr>
          <a:xfrm>
            <a:off x="3071802" y="3214686"/>
            <a:ext cx="1143008" cy="523220"/>
          </a:xfrm>
          <a:prstGeom prst="rect">
            <a:avLst/>
          </a:prstGeom>
          <a:noFill/>
        </p:spPr>
        <p:txBody>
          <a:bodyPr wrap="square" rtlCol="0">
            <a:spAutoFit/>
          </a:bodyPr>
          <a:lstStyle/>
          <a:p>
            <a:r>
              <a:rPr lang="es-MX" sz="1400" dirty="0" smtClean="0">
                <a:solidFill>
                  <a:schemeClr val="bg1"/>
                </a:solidFill>
              </a:rPr>
              <a:t>Reservas Especiales</a:t>
            </a:r>
          </a:p>
        </p:txBody>
      </p:sp>
      <p:sp>
        <p:nvSpPr>
          <p:cNvPr id="24" name="23 Rectángulo redondeado"/>
          <p:cNvSpPr/>
          <p:nvPr/>
        </p:nvSpPr>
        <p:spPr>
          <a:xfrm>
            <a:off x="357158" y="2500306"/>
            <a:ext cx="3286148" cy="714380"/>
          </a:xfrm>
          <a:prstGeom prst="roundRect">
            <a:avLst/>
          </a:prstGeom>
          <a:solidFill>
            <a:schemeClr val="tx2">
              <a:lumMod val="50000"/>
              <a:lumOff val="50000"/>
              <a:alpha val="26000"/>
            </a:schemeClr>
          </a:solidFill>
          <a:ln>
            <a:noFill/>
          </a:ln>
        </p:spPr>
        <p:style>
          <a:lnRef idx="0">
            <a:schemeClr val="dk1"/>
          </a:lnRef>
          <a:fillRef idx="3">
            <a:schemeClr val="dk1"/>
          </a:fillRef>
          <a:effectRef idx="3">
            <a:schemeClr val="dk1"/>
          </a:effectRef>
          <a:fontRef idx="minor">
            <a:schemeClr val="lt1"/>
          </a:fontRef>
        </p:style>
        <p:txBody>
          <a:bodyPr rtlCol="0" anchor="ctr"/>
          <a:lstStyle/>
          <a:p>
            <a:pPr algn="ctr"/>
            <a:r>
              <a:rPr lang="es-MX" sz="1400" dirty="0" smtClean="0">
                <a:solidFill>
                  <a:schemeClr val="tx1"/>
                </a:solidFill>
              </a:rPr>
              <a:t>Sistema Especial de Valuación de Pérdidas</a:t>
            </a:r>
          </a:p>
          <a:p>
            <a:pPr algn="ctr"/>
            <a:r>
              <a:rPr lang="es-MX" sz="1400" dirty="0" smtClean="0">
                <a:solidFill>
                  <a:schemeClr val="tx1"/>
                </a:solidFill>
              </a:rPr>
              <a:t>De Huracán y Terremoto</a:t>
            </a:r>
            <a:endParaRPr lang="es-MX" sz="1400" dirty="0">
              <a:solidFill>
                <a:schemeClr val="tx1"/>
              </a:solidFill>
            </a:endParaRPr>
          </a:p>
        </p:txBody>
      </p:sp>
      <p:sp>
        <p:nvSpPr>
          <p:cNvPr id="25" name="24 CuadroTexto"/>
          <p:cNvSpPr txBox="1"/>
          <p:nvPr/>
        </p:nvSpPr>
        <p:spPr>
          <a:xfrm>
            <a:off x="2714612" y="4429132"/>
            <a:ext cx="1143008" cy="738664"/>
          </a:xfrm>
          <a:prstGeom prst="rect">
            <a:avLst/>
          </a:prstGeom>
          <a:noFill/>
        </p:spPr>
        <p:txBody>
          <a:bodyPr wrap="square" rtlCol="0">
            <a:spAutoFit/>
          </a:bodyPr>
          <a:lstStyle/>
          <a:p>
            <a:r>
              <a:rPr lang="es-MX" sz="1400" dirty="0" smtClean="0">
                <a:solidFill>
                  <a:schemeClr val="bg1"/>
                </a:solidFill>
              </a:rPr>
              <a:t>Reserva de Obligaciones  Pendientes</a:t>
            </a:r>
          </a:p>
        </p:txBody>
      </p:sp>
    </p:spTree>
    <p:extLst>
      <p:ext uri="{BB962C8B-B14F-4D97-AF65-F5344CB8AC3E}">
        <p14:creationId xmlns:p14="http://schemas.microsoft.com/office/powerpoint/2010/main" val="185626390"/>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La Solvencia en México</a:t>
            </a:r>
            <a:endParaRPr lang="es-MX" sz="2400" dirty="0"/>
          </a:p>
        </p:txBody>
      </p:sp>
      <p:sp>
        <p:nvSpPr>
          <p:cNvPr id="3" name="Marcador de contenido 2"/>
          <p:cNvSpPr>
            <a:spLocks noGrp="1"/>
          </p:cNvSpPr>
          <p:nvPr>
            <p:ph idx="1"/>
          </p:nvPr>
        </p:nvSpPr>
        <p:spPr>
          <a:xfrm>
            <a:off x="685800" y="1371600"/>
            <a:ext cx="7772400" cy="5105400"/>
          </a:xfrm>
        </p:spPr>
        <p:txBody>
          <a:bodyPr wrap="square">
            <a:noAutofit/>
          </a:bodyPr>
          <a:lstStyle/>
          <a:p>
            <a:pPr marL="68580" indent="0" algn="just">
              <a:buNone/>
              <a:defRPr/>
            </a:pPr>
            <a:r>
              <a:rPr lang="es-MX" sz="1800" dirty="0" smtClean="0"/>
              <a:t>El esquema regulatorio mexicano de requerimientos de capital: </a:t>
            </a:r>
          </a:p>
          <a:p>
            <a:pPr marL="354330" indent="-285750" algn="just">
              <a:buBlip>
                <a:blip r:embed="rId2"/>
              </a:buBlip>
              <a:defRPr/>
            </a:pPr>
            <a:endParaRPr lang="es-MX" sz="1800" dirty="0"/>
          </a:p>
          <a:p>
            <a:pPr marL="388620" lvl="1" indent="0" algn="just">
              <a:spcBef>
                <a:spcPts val="600"/>
              </a:spcBef>
              <a:spcAft>
                <a:spcPts val="600"/>
              </a:spcAft>
              <a:buNone/>
              <a:defRPr/>
            </a:pPr>
            <a:endParaRPr lang="es-MX" sz="1600" dirty="0">
              <a:solidFill>
                <a:schemeClr val="tx1"/>
              </a:solidFill>
            </a:endParaRPr>
          </a:p>
          <a:p>
            <a:pPr marL="68580" indent="0" algn="just">
              <a:spcBef>
                <a:spcPts val="600"/>
              </a:spcBef>
              <a:spcAft>
                <a:spcPts val="600"/>
              </a:spcAft>
              <a:buNone/>
              <a:defRPr/>
            </a:pPr>
            <a:endParaRPr lang="es-MX" sz="1800" dirty="0" smtClean="0">
              <a:solidFill>
                <a:schemeClr val="tx1"/>
              </a:solidFill>
            </a:endParaRPr>
          </a:p>
        </p:txBody>
      </p:sp>
      <p:sp>
        <p:nvSpPr>
          <p:cNvPr id="6" name="5 Triángulo isósceles"/>
          <p:cNvSpPr/>
          <p:nvPr/>
        </p:nvSpPr>
        <p:spPr>
          <a:xfrm>
            <a:off x="928662" y="2357430"/>
            <a:ext cx="4071966" cy="3786214"/>
          </a:xfrm>
          <a:prstGeom prst="triangl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dirty="0" smtClean="0"/>
              <a:t>Reservas</a:t>
            </a:r>
            <a:endParaRPr lang="es-MX" dirty="0"/>
          </a:p>
        </p:txBody>
      </p:sp>
      <p:sp>
        <p:nvSpPr>
          <p:cNvPr id="7" name="6 Triángulo isósceles"/>
          <p:cNvSpPr/>
          <p:nvPr/>
        </p:nvSpPr>
        <p:spPr>
          <a:xfrm>
            <a:off x="1896895" y="2346797"/>
            <a:ext cx="2143140" cy="2000264"/>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smtClean="0"/>
              <a:t>Capital</a:t>
            </a:r>
            <a:endParaRPr lang="es-MX" dirty="0"/>
          </a:p>
        </p:txBody>
      </p:sp>
      <p:cxnSp>
        <p:nvCxnSpPr>
          <p:cNvPr id="9" name="8 Conector recto"/>
          <p:cNvCxnSpPr/>
          <p:nvPr/>
        </p:nvCxnSpPr>
        <p:spPr>
          <a:xfrm>
            <a:off x="4143372" y="4357694"/>
            <a:ext cx="321471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4357686" y="4500570"/>
            <a:ext cx="3786214" cy="1046440"/>
          </a:xfrm>
          <a:prstGeom prst="rect">
            <a:avLst/>
          </a:prstGeom>
          <a:noFill/>
        </p:spPr>
        <p:txBody>
          <a:bodyPr wrap="square" rtlCol="0">
            <a:spAutoFit/>
          </a:bodyPr>
          <a:lstStyle/>
          <a:p>
            <a:pPr>
              <a:spcBef>
                <a:spcPts val="600"/>
              </a:spcBef>
              <a:spcAft>
                <a:spcPts val="600"/>
              </a:spcAft>
            </a:pPr>
            <a:r>
              <a:rPr lang="es-MX" sz="1400" i="1" dirty="0" smtClean="0"/>
              <a:t>Reservas de Riesgos en Curso</a:t>
            </a:r>
          </a:p>
          <a:p>
            <a:pPr>
              <a:spcBef>
                <a:spcPts val="600"/>
              </a:spcBef>
              <a:spcAft>
                <a:spcPts val="600"/>
              </a:spcAft>
            </a:pPr>
            <a:r>
              <a:rPr lang="es-MX" sz="1400" i="1" dirty="0" smtClean="0"/>
              <a:t>    Reserva de Obligaciones Pendientes</a:t>
            </a:r>
          </a:p>
          <a:p>
            <a:pPr>
              <a:spcBef>
                <a:spcPts val="600"/>
              </a:spcBef>
              <a:spcAft>
                <a:spcPts val="600"/>
              </a:spcAft>
            </a:pPr>
            <a:r>
              <a:rPr lang="es-MX" sz="1400" i="1" dirty="0" smtClean="0"/>
              <a:t>       Reservas Especiales de Riesgos Catastróficos</a:t>
            </a:r>
          </a:p>
        </p:txBody>
      </p:sp>
      <p:sp>
        <p:nvSpPr>
          <p:cNvPr id="11" name="10 CuadroTexto"/>
          <p:cNvSpPr txBox="1"/>
          <p:nvPr/>
        </p:nvSpPr>
        <p:spPr>
          <a:xfrm>
            <a:off x="3286116" y="2143116"/>
            <a:ext cx="5286412" cy="2154436"/>
          </a:xfrm>
          <a:prstGeom prst="rect">
            <a:avLst/>
          </a:prstGeom>
          <a:noFill/>
        </p:spPr>
        <p:txBody>
          <a:bodyPr wrap="square" rtlCol="0">
            <a:spAutoFit/>
          </a:bodyPr>
          <a:lstStyle/>
          <a:p>
            <a:pPr>
              <a:spcBef>
                <a:spcPts val="600"/>
              </a:spcBef>
              <a:spcAft>
                <a:spcPts val="600"/>
              </a:spcAft>
            </a:pPr>
            <a:r>
              <a:rPr lang="es-MX" sz="1400" i="1" dirty="0" smtClean="0"/>
              <a:t>Requerimiento de suscripción riesgos no catastróficos</a:t>
            </a:r>
          </a:p>
          <a:p>
            <a:pPr>
              <a:spcBef>
                <a:spcPts val="600"/>
              </a:spcBef>
              <a:spcAft>
                <a:spcPts val="600"/>
              </a:spcAft>
            </a:pPr>
            <a:r>
              <a:rPr lang="es-MX" sz="1400" i="1" dirty="0" smtClean="0"/>
              <a:t>    Requerimiento riesgo de suscripción riesgos catastróficos</a:t>
            </a:r>
          </a:p>
          <a:p>
            <a:pPr>
              <a:spcBef>
                <a:spcPts val="600"/>
              </a:spcBef>
              <a:spcAft>
                <a:spcPts val="600"/>
              </a:spcAft>
            </a:pPr>
            <a:r>
              <a:rPr lang="es-MX" sz="1400" i="1" dirty="0" smtClean="0"/>
              <a:t>       </a:t>
            </a:r>
            <a:r>
              <a:rPr lang="es-MX" sz="1400" i="1" u="sng" dirty="0" smtClean="0">
                <a:solidFill>
                  <a:srgbClr val="C00000"/>
                </a:solidFill>
              </a:rPr>
              <a:t>Requerimiento riesgo de concentración y calidad de reaseguro</a:t>
            </a:r>
          </a:p>
          <a:p>
            <a:pPr>
              <a:spcBef>
                <a:spcPts val="600"/>
              </a:spcBef>
              <a:spcAft>
                <a:spcPts val="600"/>
              </a:spcAft>
            </a:pPr>
            <a:r>
              <a:rPr lang="es-MX" sz="1400" i="1" dirty="0" smtClean="0"/>
              <a:t>           </a:t>
            </a:r>
            <a:r>
              <a:rPr lang="es-MX" sz="1400" i="1" u="sng" dirty="0" smtClean="0">
                <a:solidFill>
                  <a:srgbClr val="C00000"/>
                </a:solidFill>
              </a:rPr>
              <a:t>Requerimiento por riesgo de descalce de pasivos de largo plazo</a:t>
            </a:r>
          </a:p>
          <a:p>
            <a:pPr>
              <a:spcBef>
                <a:spcPts val="600"/>
              </a:spcBef>
              <a:spcAft>
                <a:spcPts val="600"/>
              </a:spcAft>
            </a:pPr>
            <a:r>
              <a:rPr lang="es-MX" sz="1400" i="1" dirty="0" smtClean="0"/>
              <a:t>               </a:t>
            </a:r>
            <a:r>
              <a:rPr lang="es-MX" sz="1400" i="1" u="sng" dirty="0" smtClean="0">
                <a:solidFill>
                  <a:srgbClr val="C00000"/>
                </a:solidFill>
              </a:rPr>
              <a:t>Requerimiento por inversiones</a:t>
            </a:r>
          </a:p>
          <a:p>
            <a:pPr>
              <a:spcBef>
                <a:spcPts val="600"/>
              </a:spcBef>
              <a:spcAft>
                <a:spcPts val="600"/>
              </a:spcAft>
            </a:pPr>
            <a:r>
              <a:rPr lang="es-MX" sz="1400" i="1" dirty="0" smtClean="0"/>
              <a:t>	</a:t>
            </a:r>
            <a:r>
              <a:rPr lang="es-MX" sz="1400" i="1" u="sng" dirty="0" smtClean="0">
                <a:solidFill>
                  <a:srgbClr val="C00000"/>
                </a:solidFill>
              </a:rPr>
              <a:t>Requerimiento por  fondos en administración</a:t>
            </a:r>
          </a:p>
        </p:txBody>
      </p:sp>
    </p:spTree>
    <p:extLst>
      <p:ext uri="{BB962C8B-B14F-4D97-AF65-F5344CB8AC3E}">
        <p14:creationId xmlns:p14="http://schemas.microsoft.com/office/powerpoint/2010/main" val="1469809840"/>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La Solvencia en México</a:t>
            </a:r>
            <a:endParaRPr lang="es-MX" sz="2400" dirty="0"/>
          </a:p>
        </p:txBody>
      </p:sp>
      <p:sp>
        <p:nvSpPr>
          <p:cNvPr id="3" name="Marcador de contenido 2"/>
          <p:cNvSpPr>
            <a:spLocks noGrp="1"/>
          </p:cNvSpPr>
          <p:nvPr>
            <p:ph idx="1"/>
          </p:nvPr>
        </p:nvSpPr>
        <p:spPr>
          <a:xfrm>
            <a:off x="685800" y="1371600"/>
            <a:ext cx="7772400" cy="5105400"/>
          </a:xfrm>
        </p:spPr>
        <p:txBody>
          <a:bodyPr wrap="square">
            <a:noAutofit/>
          </a:bodyPr>
          <a:lstStyle/>
          <a:p>
            <a:pPr marL="354330" indent="-285750" algn="just">
              <a:buBlip>
                <a:blip r:embed="rId2"/>
              </a:buBlip>
              <a:defRPr/>
            </a:pPr>
            <a:r>
              <a:rPr lang="es-MX" sz="1800" dirty="0" smtClean="0"/>
              <a:t>Metodologías:</a:t>
            </a:r>
          </a:p>
          <a:p>
            <a:pPr marL="354330" indent="-285750" algn="just">
              <a:buBlip>
                <a:blip r:embed="rId2"/>
              </a:buBlip>
              <a:defRPr/>
            </a:pPr>
            <a:endParaRPr lang="es-MX" sz="1800" dirty="0" smtClean="0"/>
          </a:p>
          <a:p>
            <a:pPr marL="674370" lvl="1" indent="-285750" algn="just">
              <a:buBlip>
                <a:blip r:embed="rId2"/>
              </a:buBlip>
              <a:defRPr/>
            </a:pPr>
            <a:r>
              <a:rPr lang="es-MX" sz="1600" dirty="0" smtClean="0">
                <a:solidFill>
                  <a:srgbClr val="C00000"/>
                </a:solidFill>
              </a:rPr>
              <a:t>Riesgos </a:t>
            </a:r>
            <a:r>
              <a:rPr lang="es-MX" sz="1600" dirty="0">
                <a:solidFill>
                  <a:srgbClr val="C00000"/>
                </a:solidFill>
              </a:rPr>
              <a:t>de suscripción </a:t>
            </a:r>
            <a:r>
              <a:rPr lang="es-MX" sz="1600" dirty="0" smtClean="0">
                <a:solidFill>
                  <a:srgbClr val="C00000"/>
                </a:solidFill>
              </a:rPr>
              <a:t>no catastróficos</a:t>
            </a:r>
            <a:r>
              <a:rPr lang="es-MX" sz="1600" dirty="0" smtClean="0"/>
              <a:t>: </a:t>
            </a:r>
            <a:r>
              <a:rPr lang="es-MX" sz="1600" dirty="0" smtClean="0">
                <a:solidFill>
                  <a:schemeClr val="tx1"/>
                </a:solidFill>
              </a:rPr>
              <a:t>factores base siniestros y base primas.</a:t>
            </a:r>
          </a:p>
          <a:p>
            <a:pPr marL="674370" lvl="1" indent="-285750" algn="just">
              <a:buBlip>
                <a:blip r:embed="rId2"/>
              </a:buBlip>
              <a:defRPr/>
            </a:pPr>
            <a:endParaRPr lang="es-MX" sz="1600" dirty="0" smtClean="0">
              <a:solidFill>
                <a:schemeClr val="tx1"/>
              </a:solidFill>
            </a:endParaRPr>
          </a:p>
          <a:p>
            <a:pPr marL="674370" lvl="1" indent="-285750" algn="just">
              <a:buBlip>
                <a:blip r:embed="rId2"/>
              </a:buBlip>
              <a:defRPr/>
            </a:pPr>
            <a:r>
              <a:rPr lang="es-MX" sz="1600" dirty="0" smtClean="0">
                <a:solidFill>
                  <a:srgbClr val="C00000"/>
                </a:solidFill>
              </a:rPr>
              <a:t>Riesgo de suscripción catastróficos: </a:t>
            </a:r>
            <a:r>
              <a:rPr lang="es-MX" sz="1600" dirty="0" smtClean="0">
                <a:solidFill>
                  <a:schemeClr val="tx1"/>
                </a:solidFill>
              </a:rPr>
              <a:t>Pérdida Máxima Probable .</a:t>
            </a:r>
          </a:p>
          <a:p>
            <a:pPr marL="674370" lvl="1" indent="-285750" algn="just">
              <a:buBlip>
                <a:blip r:embed="rId2"/>
              </a:buBlip>
              <a:defRPr/>
            </a:pPr>
            <a:endParaRPr lang="es-MX" sz="1600" dirty="0" smtClean="0">
              <a:solidFill>
                <a:schemeClr val="tx1"/>
              </a:solidFill>
            </a:endParaRPr>
          </a:p>
          <a:p>
            <a:pPr marL="674370" lvl="1" indent="-285750" algn="just">
              <a:buBlip>
                <a:blip r:embed="rId2"/>
              </a:buBlip>
              <a:defRPr/>
            </a:pPr>
            <a:r>
              <a:rPr lang="es-MX" sz="1600" dirty="0" smtClean="0">
                <a:solidFill>
                  <a:srgbClr val="C00000"/>
                </a:solidFill>
              </a:rPr>
              <a:t>Riesgo suscripción de vida: </a:t>
            </a:r>
            <a:r>
              <a:rPr lang="es-MX" sz="1600" dirty="0" smtClean="0">
                <a:solidFill>
                  <a:schemeClr val="tx1"/>
                </a:solidFill>
              </a:rPr>
              <a:t>factor base suma asegurada y factor reservas.</a:t>
            </a:r>
          </a:p>
          <a:p>
            <a:pPr marL="674370" lvl="1" indent="-285750" algn="just">
              <a:buBlip>
                <a:blip r:embed="rId2"/>
              </a:buBlip>
              <a:defRPr/>
            </a:pPr>
            <a:endParaRPr lang="es-MX" sz="1600" dirty="0" smtClean="0">
              <a:solidFill>
                <a:schemeClr val="tx1"/>
              </a:solidFill>
            </a:endParaRPr>
          </a:p>
          <a:p>
            <a:pPr marL="674370" lvl="1" indent="-285750" algn="just">
              <a:buBlip>
                <a:blip r:embed="rId2"/>
              </a:buBlip>
              <a:defRPr/>
            </a:pPr>
            <a:r>
              <a:rPr lang="es-MX" sz="1600" dirty="0" smtClean="0">
                <a:solidFill>
                  <a:srgbClr val="C00000"/>
                </a:solidFill>
              </a:rPr>
              <a:t>Riesgo de Concentración de reaseguro: </a:t>
            </a:r>
            <a:r>
              <a:rPr lang="es-MX" sz="1600" dirty="0" smtClean="0">
                <a:solidFill>
                  <a:schemeClr val="tx1"/>
                </a:solidFill>
              </a:rPr>
              <a:t>factor según grado de concentración.</a:t>
            </a:r>
          </a:p>
          <a:p>
            <a:pPr marL="674370" lvl="1" indent="-285750" algn="just">
              <a:buBlip>
                <a:blip r:embed="rId2"/>
              </a:buBlip>
              <a:defRPr/>
            </a:pPr>
            <a:endParaRPr lang="es-MX" sz="1600" dirty="0" smtClean="0">
              <a:solidFill>
                <a:schemeClr val="tx1"/>
              </a:solidFill>
            </a:endParaRPr>
          </a:p>
          <a:p>
            <a:pPr marL="674370" lvl="1" indent="-285750" algn="just">
              <a:buBlip>
                <a:blip r:embed="rId2"/>
              </a:buBlip>
              <a:defRPr/>
            </a:pPr>
            <a:r>
              <a:rPr lang="es-MX" sz="1600" dirty="0" smtClean="0">
                <a:solidFill>
                  <a:srgbClr val="C00000"/>
                </a:solidFill>
              </a:rPr>
              <a:t>Riesgo por Calidad de Reaseguro: </a:t>
            </a:r>
            <a:r>
              <a:rPr lang="es-MX" sz="1600" dirty="0" smtClean="0">
                <a:solidFill>
                  <a:schemeClr val="tx1"/>
                </a:solidFill>
              </a:rPr>
              <a:t>factor según calificación de reaseguradores.</a:t>
            </a:r>
          </a:p>
          <a:p>
            <a:pPr marL="674370" lvl="1" indent="-285750" algn="just">
              <a:buBlip>
                <a:blip r:embed="rId2"/>
              </a:buBlip>
              <a:defRPr/>
            </a:pPr>
            <a:endParaRPr lang="es-MX" sz="1600" dirty="0" smtClean="0">
              <a:solidFill>
                <a:schemeClr val="tx1"/>
              </a:solidFill>
            </a:endParaRPr>
          </a:p>
          <a:p>
            <a:pPr marL="674370" lvl="1" indent="-285750" algn="just">
              <a:buBlip>
                <a:blip r:embed="rId2"/>
              </a:buBlip>
              <a:defRPr/>
            </a:pPr>
            <a:r>
              <a:rPr lang="es-MX" sz="1600" dirty="0" smtClean="0">
                <a:solidFill>
                  <a:srgbClr val="C00000"/>
                </a:solidFill>
              </a:rPr>
              <a:t>Riesgo por Descalce: </a:t>
            </a:r>
            <a:r>
              <a:rPr lang="es-MX" sz="1600" dirty="0" smtClean="0">
                <a:solidFill>
                  <a:schemeClr val="tx1"/>
                </a:solidFill>
              </a:rPr>
              <a:t>estimación de pérdidas en tramos no calzados.</a:t>
            </a:r>
          </a:p>
          <a:p>
            <a:pPr marL="674370" lvl="1" indent="-285750" algn="just">
              <a:buBlip>
                <a:blip r:embed="rId2"/>
              </a:buBlip>
              <a:defRPr/>
            </a:pPr>
            <a:endParaRPr lang="es-MX" sz="1600" dirty="0" smtClean="0">
              <a:solidFill>
                <a:schemeClr val="tx1"/>
              </a:solidFill>
            </a:endParaRPr>
          </a:p>
          <a:p>
            <a:pPr marL="674370" lvl="1" indent="-285750" algn="just">
              <a:buBlip>
                <a:blip r:embed="rId2"/>
              </a:buBlip>
              <a:defRPr/>
            </a:pPr>
            <a:r>
              <a:rPr lang="es-MX" sz="1600" dirty="0" smtClean="0">
                <a:solidFill>
                  <a:srgbClr val="C00000"/>
                </a:solidFill>
              </a:rPr>
              <a:t>Riesgo por Inversiones: </a:t>
            </a:r>
            <a:r>
              <a:rPr lang="es-MX" sz="1600" dirty="0" smtClean="0">
                <a:solidFill>
                  <a:schemeClr val="tx1"/>
                </a:solidFill>
              </a:rPr>
              <a:t>factores de estimación de pérdidas por riesgo de crédito según inversiones</a:t>
            </a:r>
          </a:p>
          <a:p>
            <a:pPr marL="674370" lvl="1" indent="-285750" algn="just">
              <a:buBlip>
                <a:blip r:embed="rId2"/>
              </a:buBlip>
              <a:defRPr/>
            </a:pPr>
            <a:endParaRPr lang="es-MX" sz="1600" dirty="0" smtClean="0">
              <a:solidFill>
                <a:schemeClr val="tx1"/>
              </a:solidFill>
            </a:endParaRPr>
          </a:p>
          <a:p>
            <a:pPr marL="674370" lvl="1" indent="-285750" algn="just">
              <a:buBlip>
                <a:blip r:embed="rId2"/>
              </a:buBlip>
              <a:defRPr/>
            </a:pPr>
            <a:endParaRPr lang="es-MX" sz="1600" dirty="0" smtClean="0">
              <a:solidFill>
                <a:schemeClr val="tx1"/>
              </a:solidFill>
            </a:endParaRPr>
          </a:p>
          <a:p>
            <a:pPr marL="674370" lvl="1" indent="-285750" algn="just">
              <a:buBlip>
                <a:blip r:embed="rId2"/>
              </a:buBlip>
              <a:defRPr/>
            </a:pPr>
            <a:endParaRPr lang="es-MX" sz="1600" dirty="0" smtClean="0">
              <a:solidFill>
                <a:schemeClr val="tx1"/>
              </a:solidFill>
            </a:endParaRPr>
          </a:p>
          <a:p>
            <a:pPr marL="674370" lvl="1" indent="-285750" algn="just">
              <a:buBlip>
                <a:blip r:embed="rId2"/>
              </a:buBlip>
              <a:defRPr/>
            </a:pPr>
            <a:endParaRPr lang="es-MX" sz="1600" dirty="0" smtClean="0">
              <a:solidFill>
                <a:schemeClr val="tx1"/>
              </a:solidFill>
            </a:endParaRPr>
          </a:p>
          <a:p>
            <a:pPr marL="674370" lvl="1" indent="-285750" algn="just">
              <a:buBlip>
                <a:blip r:embed="rId2"/>
              </a:buBlip>
              <a:defRPr/>
            </a:pPr>
            <a:endParaRPr lang="es-MX" sz="1600" dirty="0"/>
          </a:p>
          <a:p>
            <a:pPr marL="68580" indent="0" algn="just">
              <a:buNone/>
              <a:defRPr/>
            </a:pPr>
            <a:endParaRPr lang="es-MX" sz="1800" dirty="0" smtClean="0"/>
          </a:p>
        </p:txBody>
      </p:sp>
    </p:spTree>
    <p:extLst>
      <p:ext uri="{BB962C8B-B14F-4D97-AF65-F5344CB8AC3E}">
        <p14:creationId xmlns:p14="http://schemas.microsoft.com/office/powerpoint/2010/main" val="1709457864"/>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a:xfrm>
            <a:off x="762000" y="3276600"/>
            <a:ext cx="7772400" cy="2743200"/>
          </a:xfrm>
        </p:spPr>
        <p:txBody>
          <a:bodyPr/>
          <a:lstStyle/>
          <a:p>
            <a:pPr algn="ctr"/>
            <a:r>
              <a:rPr lang="es-MX" sz="3600" dirty="0" smtClean="0"/>
              <a:t>ASSAL</a:t>
            </a:r>
          </a:p>
          <a:p>
            <a:pPr algn="ctr"/>
            <a:endParaRPr lang="es-MX" sz="2000" dirty="0" smtClean="0"/>
          </a:p>
          <a:p>
            <a:pPr algn="ctr"/>
            <a:r>
              <a:rPr lang="es-MX" sz="2000" dirty="0" smtClean="0"/>
              <a:t>Solvencia</a:t>
            </a:r>
          </a:p>
          <a:p>
            <a:pPr algn="ctr"/>
            <a:endParaRPr lang="es-MX" sz="2000" dirty="0" smtClean="0"/>
          </a:p>
          <a:p>
            <a:pPr algn="ctr"/>
            <a:r>
              <a:rPr lang="es-MX" sz="1600" dirty="0" smtClean="0"/>
              <a:t>18 Octubre 2012</a:t>
            </a:r>
          </a:p>
        </p:txBody>
      </p:sp>
      <p:pic>
        <p:nvPicPr>
          <p:cNvPr id="3" name="Picture 3"/>
          <p:cNvPicPr>
            <a:picLocks noChangeAspect="1" noChangeArrowheads="1"/>
          </p:cNvPicPr>
          <p:nvPr/>
        </p:nvPicPr>
        <p:blipFill>
          <a:blip r:embed="rId3" cstate="print"/>
          <a:srcRect/>
          <a:stretch>
            <a:fillRect/>
          </a:stretch>
        </p:blipFill>
        <p:spPr bwMode="auto">
          <a:xfrm>
            <a:off x="3733800" y="685800"/>
            <a:ext cx="1514475" cy="368773"/>
          </a:xfrm>
          <a:prstGeom prst="rect">
            <a:avLst/>
          </a:prstGeom>
          <a:noFill/>
          <a:ln w="12700">
            <a:noFill/>
            <a:miter lim="800000"/>
            <a:headEnd/>
            <a:tailEnd/>
          </a:ln>
        </p:spPr>
      </p:pic>
    </p:spTree>
    <p:extLst>
      <p:ext uri="{BB962C8B-B14F-4D97-AF65-F5344CB8AC3E}">
        <p14:creationId xmlns:p14="http://schemas.microsoft.com/office/powerpoint/2010/main" val="306161858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La Solvencia en México</a:t>
            </a:r>
            <a:endParaRPr lang="es-MX" sz="2400" dirty="0"/>
          </a:p>
        </p:txBody>
      </p:sp>
      <p:sp>
        <p:nvSpPr>
          <p:cNvPr id="3" name="Marcador de contenido 2"/>
          <p:cNvSpPr>
            <a:spLocks noGrp="1"/>
          </p:cNvSpPr>
          <p:nvPr>
            <p:ph idx="1"/>
          </p:nvPr>
        </p:nvSpPr>
        <p:spPr>
          <a:xfrm>
            <a:off x="685800" y="1447800"/>
            <a:ext cx="7772400" cy="4800600"/>
          </a:xfrm>
        </p:spPr>
        <p:txBody>
          <a:bodyPr wrap="square">
            <a:noAutofit/>
          </a:bodyPr>
          <a:lstStyle/>
          <a:p>
            <a:pPr marL="354330" indent="-285750" algn="just">
              <a:buBlip>
                <a:blip r:embed="rId2"/>
              </a:buBlip>
              <a:defRPr/>
            </a:pPr>
            <a:r>
              <a:rPr lang="es-MX" sz="1800" dirty="0" smtClean="0"/>
              <a:t>En materia de reservas técnicas el esquema regulatorio mexicano consiste en: </a:t>
            </a:r>
          </a:p>
          <a:p>
            <a:pPr marL="354330" indent="-285750" algn="just">
              <a:buBlip>
                <a:blip r:embed="rId2"/>
              </a:buBlip>
              <a:defRPr/>
            </a:pPr>
            <a:endParaRPr lang="es-MX" sz="1800" dirty="0"/>
          </a:p>
          <a:p>
            <a:pPr marL="674370" lvl="1" indent="-285750" algn="just">
              <a:spcAft>
                <a:spcPts val="600"/>
              </a:spcAft>
              <a:buBlip>
                <a:blip r:embed="rId2"/>
              </a:buBlip>
              <a:defRPr/>
            </a:pPr>
            <a:r>
              <a:rPr lang="es-MX" sz="1600" dirty="0" smtClean="0">
                <a:solidFill>
                  <a:srgbClr val="C00000"/>
                </a:solidFill>
              </a:rPr>
              <a:t>Reserva de Riesgos en Curso</a:t>
            </a:r>
          </a:p>
          <a:p>
            <a:pPr marL="948690" lvl="2" indent="-285750" algn="just">
              <a:buBlip>
                <a:blip r:embed="rId2"/>
              </a:buBlip>
              <a:defRPr/>
            </a:pPr>
            <a:r>
              <a:rPr lang="es-MX" sz="1400" dirty="0" smtClean="0"/>
              <a:t>Reserva de Seguros de Corto Plazo</a:t>
            </a:r>
          </a:p>
          <a:p>
            <a:pPr marL="948690" lvl="2" indent="-285750" algn="just">
              <a:buBlip>
                <a:blip r:embed="rId2"/>
              </a:buBlip>
              <a:defRPr/>
            </a:pPr>
            <a:r>
              <a:rPr lang="es-MX" sz="1400" dirty="0"/>
              <a:t>Reservas multianuales</a:t>
            </a:r>
          </a:p>
          <a:p>
            <a:pPr marL="948690" lvl="2" indent="-285750" algn="just">
              <a:buBlip>
                <a:blip r:embed="rId2"/>
              </a:buBlip>
              <a:defRPr/>
            </a:pPr>
            <a:r>
              <a:rPr lang="es-MX" sz="1400" dirty="0" smtClean="0"/>
              <a:t>Reserva matemática de seguros de vida de largo plazo</a:t>
            </a:r>
          </a:p>
          <a:p>
            <a:pPr marL="674370" lvl="1" indent="-285750" algn="just">
              <a:spcBef>
                <a:spcPts val="600"/>
              </a:spcBef>
              <a:spcAft>
                <a:spcPts val="600"/>
              </a:spcAft>
              <a:buBlip>
                <a:blip r:embed="rId2"/>
              </a:buBlip>
              <a:defRPr/>
            </a:pPr>
            <a:r>
              <a:rPr lang="es-MX" sz="1600" dirty="0" smtClean="0">
                <a:solidFill>
                  <a:srgbClr val="C00000"/>
                </a:solidFill>
              </a:rPr>
              <a:t>Reserva </a:t>
            </a:r>
            <a:r>
              <a:rPr lang="es-MX" sz="1600" dirty="0">
                <a:solidFill>
                  <a:srgbClr val="C00000"/>
                </a:solidFill>
              </a:rPr>
              <a:t>de Obligaciones Pendientes de </a:t>
            </a:r>
            <a:r>
              <a:rPr lang="es-MX" sz="1600" dirty="0" smtClean="0">
                <a:solidFill>
                  <a:srgbClr val="C00000"/>
                </a:solidFill>
              </a:rPr>
              <a:t>Cumplir</a:t>
            </a:r>
            <a:endParaRPr lang="es-MX" sz="1600" dirty="0">
              <a:solidFill>
                <a:srgbClr val="C00000"/>
              </a:solidFill>
            </a:endParaRPr>
          </a:p>
          <a:p>
            <a:pPr marL="948690" lvl="2" indent="-285750" algn="just">
              <a:buBlip>
                <a:blip r:embed="rId2"/>
              </a:buBlip>
              <a:defRPr/>
            </a:pPr>
            <a:r>
              <a:rPr lang="es-MX" sz="1400" dirty="0" smtClean="0"/>
              <a:t>Reserva de Siniestros Pendientes de Pago</a:t>
            </a:r>
          </a:p>
          <a:p>
            <a:pPr marL="948690" lvl="2" indent="-285750" algn="just">
              <a:buBlip>
                <a:blip r:embed="rId2"/>
              </a:buBlip>
              <a:defRPr/>
            </a:pPr>
            <a:r>
              <a:rPr lang="es-MX" sz="1400" dirty="0" smtClean="0"/>
              <a:t>Reserva de Siniestros Ocurridos no Reportados</a:t>
            </a:r>
          </a:p>
          <a:p>
            <a:pPr marL="948690" lvl="2" indent="-285750" algn="just">
              <a:buBlip>
                <a:blip r:embed="rId2"/>
              </a:buBlip>
              <a:defRPr/>
            </a:pPr>
            <a:r>
              <a:rPr lang="es-MX" sz="1400" dirty="0" smtClean="0"/>
              <a:t>Reserva de Siniestros no Suficientemente Reportados (complementos)</a:t>
            </a:r>
          </a:p>
          <a:p>
            <a:pPr marL="948690" lvl="2" indent="-285750" algn="just">
              <a:buBlip>
                <a:blip r:embed="rId2"/>
              </a:buBlip>
              <a:defRPr/>
            </a:pPr>
            <a:r>
              <a:rPr lang="es-MX" sz="1400" dirty="0" smtClean="0"/>
              <a:t>Reservas de Dividendos</a:t>
            </a:r>
          </a:p>
          <a:p>
            <a:pPr marL="948690" lvl="2" indent="-285750" algn="just">
              <a:buBlip>
                <a:blip r:embed="rId2"/>
              </a:buBlip>
              <a:defRPr/>
            </a:pPr>
            <a:r>
              <a:rPr lang="es-MX" sz="1400" dirty="0" smtClean="0"/>
              <a:t>Fondos en administración</a:t>
            </a:r>
          </a:p>
          <a:p>
            <a:pPr marL="674370" lvl="1" indent="-285750" algn="just">
              <a:spcBef>
                <a:spcPts val="600"/>
              </a:spcBef>
              <a:spcAft>
                <a:spcPts val="600"/>
              </a:spcAft>
              <a:buBlip>
                <a:blip r:embed="rId2"/>
              </a:buBlip>
              <a:defRPr/>
            </a:pPr>
            <a:r>
              <a:rPr lang="es-MX" sz="1600" dirty="0">
                <a:solidFill>
                  <a:srgbClr val="C00000"/>
                </a:solidFill>
              </a:rPr>
              <a:t>Reservas Especiales</a:t>
            </a:r>
          </a:p>
          <a:p>
            <a:pPr marL="948690" lvl="2" indent="-285750" algn="just">
              <a:buBlip>
                <a:blip r:embed="rId2"/>
              </a:buBlip>
              <a:defRPr/>
            </a:pPr>
            <a:r>
              <a:rPr lang="es-MX" sz="1400" dirty="0" smtClean="0"/>
              <a:t>Resera de Seguros de Terremoto</a:t>
            </a:r>
          </a:p>
          <a:p>
            <a:pPr marL="948690" lvl="2" indent="-285750" algn="just">
              <a:buBlip>
                <a:blip r:embed="rId2"/>
              </a:buBlip>
              <a:defRPr/>
            </a:pPr>
            <a:r>
              <a:rPr lang="es-MX" sz="1400" dirty="0" smtClean="0"/>
              <a:t>Reserva de Seguros de Huracán y otros riesgos Hidro-meteorológicos</a:t>
            </a:r>
          </a:p>
          <a:p>
            <a:pPr marL="948690" lvl="2" indent="-285750" algn="just">
              <a:buBlip>
                <a:blip r:embed="rId2"/>
              </a:buBlip>
              <a:defRPr/>
            </a:pPr>
            <a:r>
              <a:rPr lang="es-MX" sz="1400" dirty="0" smtClean="0"/>
              <a:t>Reserva de Seguros Agrícola y de Animales</a:t>
            </a:r>
          </a:p>
          <a:p>
            <a:pPr marL="948690" lvl="2" indent="-285750" algn="just">
              <a:buBlip>
                <a:blip r:embed="rId2"/>
              </a:buBlip>
              <a:defRPr/>
            </a:pPr>
            <a:r>
              <a:rPr lang="es-MX" sz="1400" dirty="0" smtClean="0"/>
              <a:t>Seguros de Crédito a la Vivienda y Seguros de Garantía Financiera.</a:t>
            </a:r>
          </a:p>
          <a:p>
            <a:pPr marL="68580" indent="0" algn="just">
              <a:buNone/>
              <a:defRPr/>
            </a:pPr>
            <a:endParaRPr lang="es-MX" sz="1800" dirty="0" smtClean="0"/>
          </a:p>
        </p:txBody>
      </p:sp>
    </p:spTree>
    <p:extLst>
      <p:ext uri="{BB962C8B-B14F-4D97-AF65-F5344CB8AC3E}">
        <p14:creationId xmlns:p14="http://schemas.microsoft.com/office/powerpoint/2010/main" val="2955529500"/>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457200"/>
            <a:ext cx="7543800" cy="762000"/>
          </a:xfrm>
        </p:spPr>
        <p:txBody>
          <a:bodyPr>
            <a:normAutofit/>
          </a:bodyPr>
          <a:lstStyle/>
          <a:p>
            <a:r>
              <a:rPr lang="es-MX" dirty="0" smtClean="0"/>
              <a:t>Contenido</a:t>
            </a:r>
            <a:endParaRPr lang="es-MX" dirty="0"/>
          </a:p>
        </p:txBody>
      </p:sp>
      <p:sp>
        <p:nvSpPr>
          <p:cNvPr id="3" name="2 Marcador de contenido"/>
          <p:cNvSpPr>
            <a:spLocks noGrp="1"/>
          </p:cNvSpPr>
          <p:nvPr>
            <p:ph idx="1"/>
          </p:nvPr>
        </p:nvSpPr>
        <p:spPr>
          <a:xfrm>
            <a:off x="762000" y="1219200"/>
            <a:ext cx="7543800" cy="4876800"/>
          </a:xfrm>
        </p:spPr>
        <p:txBody>
          <a:bodyPr>
            <a:normAutofit/>
          </a:bodyPr>
          <a:lstStyle/>
          <a:p>
            <a:pPr marL="582930" indent="-514350">
              <a:lnSpc>
                <a:spcPct val="120000"/>
              </a:lnSpc>
              <a:spcBef>
                <a:spcPts val="600"/>
              </a:spcBef>
              <a:spcAft>
                <a:spcPts val="600"/>
              </a:spcAft>
              <a:buFont typeface="+mj-lt"/>
              <a:buAutoNum type="arabicPeriod"/>
            </a:pPr>
            <a:r>
              <a:rPr lang="es-MX" sz="2400" u="sng" dirty="0" smtClean="0">
                <a:solidFill>
                  <a:srgbClr val="C00000"/>
                </a:solidFill>
              </a:rPr>
              <a:t>Antecedentes</a:t>
            </a:r>
          </a:p>
          <a:p>
            <a:pPr marL="582930" indent="-514350">
              <a:lnSpc>
                <a:spcPct val="120000"/>
              </a:lnSpc>
              <a:spcBef>
                <a:spcPts val="600"/>
              </a:spcBef>
              <a:spcAft>
                <a:spcPts val="600"/>
              </a:spcAft>
              <a:buFont typeface="+mj-lt"/>
              <a:buAutoNum type="arabicPeriod"/>
            </a:pPr>
            <a:r>
              <a:rPr lang="es-MX" dirty="0"/>
              <a:t>Evaluación de </a:t>
            </a:r>
            <a:r>
              <a:rPr lang="es-MX" dirty="0" smtClean="0"/>
              <a:t>Esquemas de Solvencia </a:t>
            </a:r>
          </a:p>
          <a:p>
            <a:pPr marL="582930" indent="-514350">
              <a:lnSpc>
                <a:spcPct val="120000"/>
              </a:lnSpc>
              <a:spcBef>
                <a:spcPts val="600"/>
              </a:spcBef>
              <a:spcAft>
                <a:spcPts val="600"/>
              </a:spcAft>
              <a:buFont typeface="+mj-lt"/>
              <a:buAutoNum type="arabicPeriod"/>
            </a:pPr>
            <a:r>
              <a:rPr lang="es-MX" sz="2400" dirty="0" smtClean="0"/>
              <a:t>La Solvencia en México</a:t>
            </a:r>
            <a:endParaRPr lang="es-MX" sz="2400"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La Solvencia en México</a:t>
            </a:r>
            <a:endParaRPr lang="es-MX" sz="2400" dirty="0"/>
          </a:p>
        </p:txBody>
      </p:sp>
      <p:sp>
        <p:nvSpPr>
          <p:cNvPr id="3" name="Marcador de contenido 2"/>
          <p:cNvSpPr>
            <a:spLocks noGrp="1"/>
          </p:cNvSpPr>
          <p:nvPr>
            <p:ph idx="1"/>
          </p:nvPr>
        </p:nvSpPr>
        <p:spPr>
          <a:xfrm>
            <a:off x="685800" y="1371600"/>
            <a:ext cx="7772400" cy="5105400"/>
          </a:xfrm>
        </p:spPr>
        <p:txBody>
          <a:bodyPr wrap="square">
            <a:noAutofit/>
          </a:bodyPr>
          <a:lstStyle/>
          <a:p>
            <a:pPr marL="354330" indent="-285750" algn="just">
              <a:buBlip>
                <a:blip r:embed="rId2"/>
              </a:buBlip>
              <a:defRPr/>
            </a:pPr>
            <a:r>
              <a:rPr lang="es-MX" sz="1800" dirty="0" smtClean="0"/>
              <a:t>En reservas, el esquema regulatorio mexicano ha introducido diversos mecanismos de actualización y modernidad</a:t>
            </a:r>
            <a:r>
              <a:rPr lang="es-MX" sz="1800" dirty="0"/>
              <a:t> </a:t>
            </a:r>
            <a:r>
              <a:rPr lang="es-MX" sz="1800" dirty="0" smtClean="0"/>
              <a:t>que son los siguientes:</a:t>
            </a:r>
          </a:p>
          <a:p>
            <a:pPr marL="354330" indent="-285750" algn="just">
              <a:buBlip>
                <a:blip r:embed="rId2"/>
              </a:buBlip>
              <a:defRPr/>
            </a:pPr>
            <a:endParaRPr lang="es-MX" sz="1800" dirty="0"/>
          </a:p>
          <a:p>
            <a:pPr marL="731520" lvl="1" indent="-342900" algn="just">
              <a:spcBef>
                <a:spcPts val="600"/>
              </a:spcBef>
              <a:spcAft>
                <a:spcPts val="600"/>
              </a:spcAft>
              <a:buFont typeface="+mj-lt"/>
              <a:buAutoNum type="arabicPeriod"/>
              <a:defRPr/>
            </a:pPr>
            <a:r>
              <a:rPr lang="es-MX" sz="1600" dirty="0" smtClean="0">
                <a:solidFill>
                  <a:schemeClr val="tx1"/>
                </a:solidFill>
              </a:rPr>
              <a:t>Deben ser estimadas bajo el </a:t>
            </a:r>
            <a:r>
              <a:rPr lang="es-MX" sz="1600" u="sng" dirty="0" smtClean="0">
                <a:solidFill>
                  <a:srgbClr val="C00000"/>
                </a:solidFill>
              </a:rPr>
              <a:t>principio de suficiencia</a:t>
            </a:r>
            <a:r>
              <a:rPr lang="es-MX" sz="1600" dirty="0" smtClean="0">
                <a:solidFill>
                  <a:schemeClr val="tx1"/>
                </a:solidFill>
              </a:rPr>
              <a:t>, es decir, que deben corresponder a la cantidad suficiente para cubrir, con un elevado nivel de seguridad, el valor de las obligaciones futuras, con independencia de la prima devengada.</a:t>
            </a:r>
          </a:p>
          <a:p>
            <a:pPr marL="731520" lvl="1" indent="-342900" algn="just">
              <a:spcBef>
                <a:spcPts val="600"/>
              </a:spcBef>
              <a:spcAft>
                <a:spcPts val="600"/>
              </a:spcAft>
              <a:buFont typeface="+mj-lt"/>
              <a:buAutoNum type="arabicPeriod"/>
              <a:defRPr/>
            </a:pPr>
            <a:r>
              <a:rPr lang="es-MX" sz="1600" dirty="0" smtClean="0">
                <a:solidFill>
                  <a:schemeClr val="tx1"/>
                </a:solidFill>
              </a:rPr>
              <a:t>Deben ser </a:t>
            </a:r>
            <a:r>
              <a:rPr lang="es-MX" sz="1600" u="sng" dirty="0" smtClean="0">
                <a:solidFill>
                  <a:srgbClr val="C00000"/>
                </a:solidFill>
              </a:rPr>
              <a:t>valuadas por un actuario que cuente con la certificación </a:t>
            </a:r>
            <a:r>
              <a:rPr lang="es-MX" sz="1600" dirty="0" smtClean="0">
                <a:solidFill>
                  <a:schemeClr val="tx1"/>
                </a:solidFill>
              </a:rPr>
              <a:t>de conocimientos en reservas, por parte del Colegio Nacional de Actuarios.</a:t>
            </a:r>
          </a:p>
          <a:p>
            <a:pPr marL="731520" lvl="1" indent="-342900" algn="just">
              <a:spcBef>
                <a:spcPts val="600"/>
              </a:spcBef>
              <a:spcAft>
                <a:spcPts val="600"/>
              </a:spcAft>
              <a:buFont typeface="+mj-lt"/>
              <a:buAutoNum type="arabicPeriod"/>
              <a:defRPr/>
            </a:pPr>
            <a:r>
              <a:rPr lang="es-MX" sz="1600" dirty="0" smtClean="0">
                <a:solidFill>
                  <a:schemeClr val="tx1"/>
                </a:solidFill>
              </a:rPr>
              <a:t>Deben ser valuadas con </a:t>
            </a:r>
            <a:r>
              <a:rPr lang="es-MX" sz="1600" u="sng" dirty="0" smtClean="0">
                <a:solidFill>
                  <a:srgbClr val="C00000"/>
                </a:solidFill>
              </a:rPr>
              <a:t>una metodología que debe ser elaborada por un actuario certificado</a:t>
            </a:r>
            <a:r>
              <a:rPr lang="es-MX" sz="1600" dirty="0" smtClean="0">
                <a:solidFill>
                  <a:schemeClr val="tx1"/>
                </a:solidFill>
              </a:rPr>
              <a:t> y que la compañía debe registrar ante la CNSF, donde es revisada y autorizada.</a:t>
            </a:r>
          </a:p>
          <a:p>
            <a:pPr marL="731520" lvl="1" indent="-342900" algn="just">
              <a:spcBef>
                <a:spcPts val="600"/>
              </a:spcBef>
              <a:spcAft>
                <a:spcPts val="600"/>
              </a:spcAft>
              <a:buFont typeface="+mj-lt"/>
              <a:buAutoNum type="arabicPeriod"/>
              <a:defRPr/>
            </a:pPr>
            <a:r>
              <a:rPr lang="es-MX" sz="1600" dirty="0" smtClean="0">
                <a:solidFill>
                  <a:schemeClr val="tx1"/>
                </a:solidFill>
              </a:rPr>
              <a:t>Las metodologías así como los procesos de valuación deben sujetarse a estándares de práctica actuarial que fueron elaborados en conjunción con el Colegio Nacional de Actuarios de México. </a:t>
            </a:r>
          </a:p>
          <a:p>
            <a:pPr marL="731520" lvl="1" indent="-342900" algn="just">
              <a:spcBef>
                <a:spcPts val="600"/>
              </a:spcBef>
              <a:spcAft>
                <a:spcPts val="600"/>
              </a:spcAft>
              <a:buFont typeface="+mj-lt"/>
              <a:buAutoNum type="arabicPeriod"/>
              <a:defRPr/>
            </a:pPr>
            <a:r>
              <a:rPr lang="es-MX" sz="1600" dirty="0" smtClean="0">
                <a:solidFill>
                  <a:schemeClr val="tx1"/>
                </a:solidFill>
              </a:rPr>
              <a:t>La normatividad establece los principios fundamentales que deben cumplir las diversas metodologías de valuación. </a:t>
            </a:r>
          </a:p>
          <a:p>
            <a:pPr marL="68580" indent="0" algn="just">
              <a:buNone/>
              <a:defRPr/>
            </a:pPr>
            <a:endParaRPr lang="es-MX" sz="1800" dirty="0" smtClean="0"/>
          </a:p>
        </p:txBody>
      </p:sp>
    </p:spTree>
    <p:extLst>
      <p:ext uri="{BB962C8B-B14F-4D97-AF65-F5344CB8AC3E}">
        <p14:creationId xmlns:p14="http://schemas.microsoft.com/office/powerpoint/2010/main" val="185626390"/>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La Solvencia en México</a:t>
            </a:r>
            <a:endParaRPr lang="es-MX" sz="2400" dirty="0"/>
          </a:p>
        </p:txBody>
      </p:sp>
      <p:sp>
        <p:nvSpPr>
          <p:cNvPr id="3" name="Marcador de contenido 2"/>
          <p:cNvSpPr>
            <a:spLocks noGrp="1"/>
          </p:cNvSpPr>
          <p:nvPr>
            <p:ph idx="1"/>
          </p:nvPr>
        </p:nvSpPr>
        <p:spPr>
          <a:xfrm>
            <a:off x="685800" y="1371600"/>
            <a:ext cx="7772400" cy="5105400"/>
          </a:xfrm>
        </p:spPr>
        <p:txBody>
          <a:bodyPr wrap="square">
            <a:noAutofit/>
          </a:bodyPr>
          <a:lstStyle/>
          <a:p>
            <a:pPr marL="354330" indent="-285750" algn="just">
              <a:buBlip>
                <a:blip r:embed="rId2"/>
              </a:buBlip>
              <a:defRPr/>
            </a:pPr>
            <a:r>
              <a:rPr lang="es-MX" sz="1800" dirty="0" smtClean="0"/>
              <a:t>Reservas, mecanismos de modernidad (continuación):</a:t>
            </a:r>
          </a:p>
          <a:p>
            <a:pPr marL="354330" indent="-285750" algn="just">
              <a:buBlip>
                <a:blip r:embed="rId2"/>
              </a:buBlip>
              <a:defRPr/>
            </a:pPr>
            <a:endParaRPr lang="es-MX" sz="1800" dirty="0"/>
          </a:p>
          <a:p>
            <a:pPr marL="731520" lvl="1" indent="-342900" algn="just">
              <a:spcBef>
                <a:spcPts val="600"/>
              </a:spcBef>
              <a:spcAft>
                <a:spcPts val="600"/>
              </a:spcAft>
              <a:buFont typeface="+mj-lt"/>
              <a:buAutoNum type="arabicPeriod" startAt="6"/>
              <a:defRPr/>
            </a:pPr>
            <a:r>
              <a:rPr lang="es-MX" sz="1600" dirty="0">
                <a:solidFill>
                  <a:schemeClr val="tx1"/>
                </a:solidFill>
              </a:rPr>
              <a:t>Deben ser </a:t>
            </a:r>
            <a:r>
              <a:rPr lang="es-MX" sz="1600" u="sng" dirty="0">
                <a:solidFill>
                  <a:srgbClr val="C00000"/>
                </a:solidFill>
              </a:rPr>
              <a:t>revisadas anualmente por un auditor externo actuarial</a:t>
            </a:r>
            <a:r>
              <a:rPr lang="es-MX" sz="1600" dirty="0">
                <a:solidFill>
                  <a:schemeClr val="tx1"/>
                </a:solidFill>
              </a:rPr>
              <a:t>, el cual debe hacer un dictamen sobre la situación y suficiencia de las mismas y mandarlo a la CNSF.</a:t>
            </a:r>
          </a:p>
          <a:p>
            <a:pPr marL="731520" lvl="1" indent="-342900" algn="just">
              <a:spcBef>
                <a:spcPts val="600"/>
              </a:spcBef>
              <a:spcAft>
                <a:spcPts val="600"/>
              </a:spcAft>
              <a:buFont typeface="+mj-lt"/>
              <a:buAutoNum type="arabicPeriod" startAt="6"/>
              <a:defRPr/>
            </a:pPr>
            <a:r>
              <a:rPr lang="es-MX" sz="1600" dirty="0" smtClean="0">
                <a:solidFill>
                  <a:schemeClr val="tx1"/>
                </a:solidFill>
              </a:rPr>
              <a:t>Son </a:t>
            </a:r>
            <a:r>
              <a:rPr lang="es-MX" sz="1600" u="sng" dirty="0" smtClean="0">
                <a:solidFill>
                  <a:srgbClr val="C00000"/>
                </a:solidFill>
              </a:rPr>
              <a:t>reportadas trimestralmente a la CNSF</a:t>
            </a:r>
            <a:r>
              <a:rPr lang="es-MX" sz="1600" dirty="0" smtClean="0">
                <a:solidFill>
                  <a:schemeClr val="tx1"/>
                </a:solidFill>
              </a:rPr>
              <a:t>, vía electrónica (web), en archivos electrónicos de bases de datos y formatos establecidos por el regulador que permiten un procesamiento y explotación en forma rápida y ordenada.</a:t>
            </a:r>
          </a:p>
          <a:p>
            <a:pPr marL="731520" lvl="1" indent="-342900" algn="just">
              <a:spcBef>
                <a:spcPts val="600"/>
              </a:spcBef>
              <a:spcAft>
                <a:spcPts val="600"/>
              </a:spcAft>
              <a:buFont typeface="+mj-lt"/>
              <a:buAutoNum type="arabicPeriod" startAt="6"/>
              <a:defRPr/>
            </a:pPr>
            <a:r>
              <a:rPr lang="es-MX" sz="1600" dirty="0" smtClean="0">
                <a:solidFill>
                  <a:schemeClr val="tx1"/>
                </a:solidFill>
              </a:rPr>
              <a:t>Cada trimestre se realiza un </a:t>
            </a:r>
            <a:r>
              <a:rPr lang="es-MX" sz="1600" u="sng" dirty="0" smtClean="0">
                <a:solidFill>
                  <a:srgbClr val="C00000"/>
                </a:solidFill>
              </a:rPr>
              <a:t>análisis y monitoreo de seguimiento</a:t>
            </a:r>
            <a:r>
              <a:rPr lang="es-MX" sz="1600" dirty="0" smtClean="0">
                <a:solidFill>
                  <a:schemeClr val="tx1"/>
                </a:solidFill>
              </a:rPr>
              <a:t> de las mismas con la finalidad de identificar patrones de insuficiencias o de comportamientos que hagan suponer alguna irregularidad y deban ser investigados.</a:t>
            </a:r>
          </a:p>
          <a:p>
            <a:pPr marL="731520" lvl="1" indent="-342900" algn="just">
              <a:spcBef>
                <a:spcPts val="600"/>
              </a:spcBef>
              <a:spcAft>
                <a:spcPts val="600"/>
              </a:spcAft>
              <a:buFont typeface="+mj-lt"/>
              <a:buAutoNum type="arabicPeriod" startAt="6"/>
              <a:defRPr/>
            </a:pPr>
            <a:r>
              <a:rPr lang="es-MX" sz="1600" dirty="0" smtClean="0">
                <a:solidFill>
                  <a:schemeClr val="tx1"/>
                </a:solidFill>
              </a:rPr>
              <a:t>Son </a:t>
            </a:r>
            <a:r>
              <a:rPr lang="es-MX" sz="1600" u="sng" dirty="0" smtClean="0">
                <a:solidFill>
                  <a:srgbClr val="C00000"/>
                </a:solidFill>
              </a:rPr>
              <a:t>revisadas in-situ </a:t>
            </a:r>
            <a:r>
              <a:rPr lang="es-MX" sz="1600" u="sng" dirty="0">
                <a:solidFill>
                  <a:srgbClr val="C00000"/>
                </a:solidFill>
              </a:rPr>
              <a:t>por inspectores </a:t>
            </a:r>
            <a:r>
              <a:rPr lang="es-MX" sz="1600" u="sng" dirty="0" smtClean="0">
                <a:solidFill>
                  <a:srgbClr val="C00000"/>
                </a:solidFill>
              </a:rPr>
              <a:t>de la CNSF, </a:t>
            </a:r>
            <a:r>
              <a:rPr lang="es-MX" sz="1600" dirty="0" smtClean="0">
                <a:solidFill>
                  <a:schemeClr val="tx1"/>
                </a:solidFill>
              </a:rPr>
              <a:t>al menos cada dos años, quienes aplican un </a:t>
            </a:r>
            <a:r>
              <a:rPr lang="es-MX" sz="1600" u="sng" dirty="0" smtClean="0">
                <a:solidFill>
                  <a:srgbClr val="C00000"/>
                </a:solidFill>
              </a:rPr>
              <a:t>backtesting, para verificar la suficiencia que han tenido </a:t>
            </a:r>
            <a:r>
              <a:rPr lang="es-MX" sz="1600" dirty="0" smtClean="0">
                <a:solidFill>
                  <a:schemeClr val="tx1"/>
                </a:solidFill>
              </a:rPr>
              <a:t>y en caso de que se detecte algún patrón sistemático de insuficiencia, se ordena a la compañía que se corrija el método.</a:t>
            </a:r>
          </a:p>
          <a:p>
            <a:pPr marL="731520" lvl="1" indent="-342900" algn="just">
              <a:spcAft>
                <a:spcPts val="600"/>
              </a:spcAft>
              <a:buFont typeface="+mj-lt"/>
              <a:buAutoNum type="arabicPeriod" startAt="6"/>
              <a:defRPr/>
            </a:pPr>
            <a:endParaRPr lang="es-MX" sz="1600" dirty="0" smtClean="0">
              <a:solidFill>
                <a:schemeClr val="tx1"/>
              </a:solidFill>
            </a:endParaRPr>
          </a:p>
          <a:p>
            <a:pPr marL="68580" indent="0" algn="just">
              <a:buNone/>
              <a:defRPr/>
            </a:pPr>
            <a:endParaRPr lang="es-MX" sz="1800" dirty="0" smtClean="0"/>
          </a:p>
        </p:txBody>
      </p:sp>
    </p:spTree>
    <p:extLst>
      <p:ext uri="{BB962C8B-B14F-4D97-AF65-F5344CB8AC3E}">
        <p14:creationId xmlns:p14="http://schemas.microsoft.com/office/powerpoint/2010/main" val="1686419827"/>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La Solvencia en México</a:t>
            </a:r>
            <a:endParaRPr lang="es-MX" sz="2400" dirty="0"/>
          </a:p>
        </p:txBody>
      </p:sp>
      <p:sp>
        <p:nvSpPr>
          <p:cNvPr id="3" name="Marcador de contenido 2"/>
          <p:cNvSpPr>
            <a:spLocks noGrp="1"/>
          </p:cNvSpPr>
          <p:nvPr>
            <p:ph idx="1"/>
          </p:nvPr>
        </p:nvSpPr>
        <p:spPr>
          <a:xfrm>
            <a:off x="685800" y="1371600"/>
            <a:ext cx="7772400" cy="5105400"/>
          </a:xfrm>
        </p:spPr>
        <p:txBody>
          <a:bodyPr wrap="square">
            <a:noAutofit/>
          </a:bodyPr>
          <a:lstStyle/>
          <a:p>
            <a:pPr marL="354330" indent="-285750" algn="just">
              <a:buBlip>
                <a:blip r:embed="rId2"/>
              </a:buBlip>
              <a:defRPr/>
            </a:pPr>
            <a:r>
              <a:rPr lang="es-MX" sz="1800" dirty="0" smtClean="0"/>
              <a:t>Reservas, mecanismos de modernidad (continuación):</a:t>
            </a:r>
          </a:p>
          <a:p>
            <a:pPr marL="354330" indent="-285750" algn="just">
              <a:buBlip>
                <a:blip r:embed="rId2"/>
              </a:buBlip>
              <a:defRPr/>
            </a:pPr>
            <a:endParaRPr lang="es-MX" sz="1800" dirty="0"/>
          </a:p>
          <a:p>
            <a:pPr marL="731520" lvl="1" indent="-342900" algn="just">
              <a:spcBef>
                <a:spcPts val="600"/>
              </a:spcBef>
              <a:spcAft>
                <a:spcPts val="600"/>
              </a:spcAft>
              <a:buFont typeface="+mj-lt"/>
              <a:buAutoNum type="arabicPeriod" startAt="10"/>
              <a:defRPr/>
            </a:pPr>
            <a:r>
              <a:rPr lang="es-MX" sz="1600" dirty="0" smtClean="0">
                <a:solidFill>
                  <a:schemeClr val="tx1"/>
                </a:solidFill>
              </a:rPr>
              <a:t>En el caso de </a:t>
            </a:r>
            <a:r>
              <a:rPr lang="es-MX" sz="1600" u="sng" dirty="0" smtClean="0">
                <a:solidFill>
                  <a:srgbClr val="C00000"/>
                </a:solidFill>
              </a:rPr>
              <a:t>las reservas especiales de seguros de Terremoto y Huracán</a:t>
            </a:r>
            <a:r>
              <a:rPr lang="es-MX" sz="1600" dirty="0" smtClean="0">
                <a:solidFill>
                  <a:schemeClr val="tx1"/>
                </a:solidFill>
              </a:rPr>
              <a:t>, se contrataron los servicios de científicos expertos de la Universidad Nacional Autónoma de México, para desarrollar un sistema de valuación del riesgos sísmico y de huracán, que toma en cuenta en forma detallada las diversas regiones expuestas en territorio nacional, así como la información estadística las fuentes sísmicas y regiones de huracán en México. Con base en esa información el sistema realiza un proceso de estimación de pérdidas de la cartera de cada compañía,  mediante la simulación de escenarios de huracanes y terremotos y su incidencia sobre los vienes asegurados. </a:t>
            </a:r>
          </a:p>
          <a:p>
            <a:pPr marL="731520" lvl="1" indent="-342900" algn="just">
              <a:spcBef>
                <a:spcPts val="600"/>
              </a:spcBef>
              <a:spcAft>
                <a:spcPts val="600"/>
              </a:spcAft>
              <a:buFont typeface="+mj-lt"/>
              <a:buAutoNum type="arabicPeriod" startAt="10"/>
              <a:defRPr/>
            </a:pPr>
            <a:r>
              <a:rPr lang="es-MX" sz="1600" dirty="0" smtClean="0">
                <a:solidFill>
                  <a:schemeClr val="tx1"/>
                </a:solidFill>
              </a:rPr>
              <a:t>En el caso de las </a:t>
            </a:r>
            <a:r>
              <a:rPr lang="es-MX" sz="1600" u="sng" dirty="0" smtClean="0">
                <a:solidFill>
                  <a:srgbClr val="C00000"/>
                </a:solidFill>
              </a:rPr>
              <a:t>reservas matemáticas de seguros de vida de largo plazo</a:t>
            </a:r>
            <a:r>
              <a:rPr lang="es-MX" sz="1600" dirty="0" smtClean="0">
                <a:solidFill>
                  <a:schemeClr val="tx1"/>
                </a:solidFill>
              </a:rPr>
              <a:t>, se establece la obligación de valuar con una método, una tabla de mortalidad y una tasa de interés, dados por el regulador, con lo que se obtiene la reserva mínima, sin embargo las compañías puede adoptar metodologías propias siempre y cuando no den reservas inferiores a la mínima.   </a:t>
            </a:r>
          </a:p>
          <a:p>
            <a:pPr marL="388620" lvl="1" indent="0" algn="just">
              <a:spcBef>
                <a:spcPts val="600"/>
              </a:spcBef>
              <a:spcAft>
                <a:spcPts val="600"/>
              </a:spcAft>
              <a:buNone/>
              <a:defRPr/>
            </a:pPr>
            <a:endParaRPr lang="es-MX" sz="1800" dirty="0" smtClean="0"/>
          </a:p>
        </p:txBody>
      </p:sp>
    </p:spTree>
    <p:extLst>
      <p:ext uri="{BB962C8B-B14F-4D97-AF65-F5344CB8AC3E}">
        <p14:creationId xmlns:p14="http://schemas.microsoft.com/office/powerpoint/2010/main" val="294330008"/>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La Solvencia en México</a:t>
            </a:r>
            <a:endParaRPr lang="es-MX" sz="2400" dirty="0"/>
          </a:p>
        </p:txBody>
      </p:sp>
      <p:sp>
        <p:nvSpPr>
          <p:cNvPr id="3" name="Marcador de contenido 2"/>
          <p:cNvSpPr>
            <a:spLocks noGrp="1"/>
          </p:cNvSpPr>
          <p:nvPr>
            <p:ph idx="1"/>
          </p:nvPr>
        </p:nvSpPr>
        <p:spPr>
          <a:xfrm>
            <a:off x="685800" y="1371600"/>
            <a:ext cx="7772400" cy="5105400"/>
          </a:xfrm>
        </p:spPr>
        <p:txBody>
          <a:bodyPr wrap="square">
            <a:noAutofit/>
          </a:bodyPr>
          <a:lstStyle/>
          <a:p>
            <a:pPr marL="68580" indent="0" algn="just">
              <a:buNone/>
              <a:defRPr/>
            </a:pPr>
            <a:r>
              <a:rPr lang="es-MX" sz="1800" dirty="0" smtClean="0"/>
              <a:t>En términos generales, el esquema regulatorio mexicano de requerimientos de capital, consiste en los siguientes tipos de requerimientos: </a:t>
            </a:r>
          </a:p>
          <a:p>
            <a:pPr marL="354330" indent="-285750" algn="just">
              <a:buBlip>
                <a:blip r:embed="rId2"/>
              </a:buBlip>
              <a:defRPr/>
            </a:pPr>
            <a:endParaRPr lang="es-MX" sz="1800" dirty="0"/>
          </a:p>
          <a:p>
            <a:pPr marL="731520" lvl="1" indent="-342900" algn="just">
              <a:spcBef>
                <a:spcPts val="600"/>
              </a:spcBef>
              <a:spcAft>
                <a:spcPts val="600"/>
              </a:spcAft>
              <a:buFont typeface="+mj-lt"/>
              <a:buAutoNum type="arabicPeriod"/>
              <a:defRPr/>
            </a:pPr>
            <a:r>
              <a:rPr lang="es-MX" sz="1600" dirty="0" smtClean="0">
                <a:solidFill>
                  <a:schemeClr val="tx1"/>
                </a:solidFill>
              </a:rPr>
              <a:t>Requerimiento por riesgo de suscripción de riesgos no catastróficos. </a:t>
            </a:r>
          </a:p>
          <a:p>
            <a:pPr marL="731520" lvl="1" indent="-342900" algn="just">
              <a:spcBef>
                <a:spcPts val="600"/>
              </a:spcBef>
              <a:spcAft>
                <a:spcPts val="600"/>
              </a:spcAft>
              <a:buFont typeface="+mj-lt"/>
              <a:buAutoNum type="arabicPeriod"/>
              <a:defRPr/>
            </a:pPr>
            <a:r>
              <a:rPr lang="es-MX" sz="1600" dirty="0" smtClean="0">
                <a:solidFill>
                  <a:schemeClr val="tx1"/>
                </a:solidFill>
              </a:rPr>
              <a:t>Requerimiento por riesgo de suscripción de riesgos catastróficos.</a:t>
            </a:r>
          </a:p>
          <a:p>
            <a:pPr marL="731520" lvl="1" indent="-342900" algn="just">
              <a:spcBef>
                <a:spcPts val="600"/>
              </a:spcBef>
              <a:spcAft>
                <a:spcPts val="600"/>
              </a:spcAft>
              <a:buFont typeface="+mj-lt"/>
              <a:buAutoNum type="arabicPeriod"/>
              <a:defRPr/>
            </a:pPr>
            <a:r>
              <a:rPr lang="es-MX" sz="1600" dirty="0" smtClean="0">
                <a:solidFill>
                  <a:schemeClr val="tx1"/>
                </a:solidFill>
              </a:rPr>
              <a:t>Requerimiento por reafianzamiento.</a:t>
            </a:r>
          </a:p>
          <a:p>
            <a:pPr marL="731520" lvl="1" indent="-342900" algn="just">
              <a:spcBef>
                <a:spcPts val="600"/>
              </a:spcBef>
              <a:spcAft>
                <a:spcPts val="600"/>
              </a:spcAft>
              <a:buFont typeface="+mj-lt"/>
              <a:buAutoNum type="arabicPeriod"/>
              <a:defRPr/>
            </a:pPr>
            <a:r>
              <a:rPr lang="es-MX" sz="1600" dirty="0" smtClean="0">
                <a:solidFill>
                  <a:schemeClr val="tx1"/>
                </a:solidFill>
              </a:rPr>
              <a:t>Requerimientos por inversiones.</a:t>
            </a:r>
            <a:endParaRPr lang="es-MX" sz="1600" dirty="0">
              <a:solidFill>
                <a:schemeClr val="tx1"/>
              </a:solidFill>
            </a:endParaRPr>
          </a:p>
          <a:p>
            <a:pPr marL="68580" indent="0" algn="just">
              <a:spcBef>
                <a:spcPts val="600"/>
              </a:spcBef>
              <a:spcAft>
                <a:spcPts val="600"/>
              </a:spcAft>
              <a:buNone/>
              <a:defRPr/>
            </a:pPr>
            <a:r>
              <a:rPr lang="es-MX" sz="1800" dirty="0" smtClean="0">
                <a:solidFill>
                  <a:schemeClr val="tx1"/>
                </a:solidFill>
              </a:rPr>
              <a:t>En forma implícita están los requerimientos de:</a:t>
            </a:r>
          </a:p>
          <a:p>
            <a:pPr marL="731520" lvl="1" indent="-342900" algn="just">
              <a:spcBef>
                <a:spcPts val="600"/>
              </a:spcBef>
              <a:spcAft>
                <a:spcPts val="600"/>
              </a:spcAft>
              <a:buFont typeface="+mj-lt"/>
              <a:buAutoNum type="arabicPeriod"/>
              <a:defRPr/>
            </a:pPr>
            <a:r>
              <a:rPr lang="es-MX" sz="1600" dirty="0" smtClean="0">
                <a:solidFill>
                  <a:schemeClr val="tx1"/>
                </a:solidFill>
              </a:rPr>
              <a:t>Requerimiento </a:t>
            </a:r>
            <a:r>
              <a:rPr lang="es-MX" sz="1600" dirty="0">
                <a:solidFill>
                  <a:schemeClr val="tx1"/>
                </a:solidFill>
              </a:rPr>
              <a:t>por riesgo de </a:t>
            </a:r>
            <a:r>
              <a:rPr lang="es-MX" sz="1600" dirty="0" smtClean="0">
                <a:solidFill>
                  <a:schemeClr val="tx1"/>
                </a:solidFill>
              </a:rPr>
              <a:t>contraparte, que consiste en un requerimiento ligado a la calidad de los reaseguradores y a la concentración en los riesgos cedidos.</a:t>
            </a:r>
          </a:p>
          <a:p>
            <a:pPr marL="731520" lvl="1" indent="-342900" algn="just">
              <a:spcBef>
                <a:spcPts val="600"/>
              </a:spcBef>
              <a:spcAft>
                <a:spcPts val="600"/>
              </a:spcAft>
              <a:buFont typeface="+mj-lt"/>
              <a:buAutoNum type="arabicPeriod"/>
              <a:defRPr/>
            </a:pPr>
            <a:r>
              <a:rPr lang="es-MX" sz="1600" dirty="0" smtClean="0">
                <a:solidFill>
                  <a:schemeClr val="tx1"/>
                </a:solidFill>
              </a:rPr>
              <a:t>Requerimiento por descalce en el caso de seguros de vida de largo plazo que garanticen tasas de interés.</a:t>
            </a:r>
          </a:p>
          <a:p>
            <a:pPr marL="731520" lvl="1" indent="-342900" algn="just">
              <a:spcBef>
                <a:spcPts val="600"/>
              </a:spcBef>
              <a:spcAft>
                <a:spcPts val="600"/>
              </a:spcAft>
              <a:buFont typeface="+mj-lt"/>
              <a:buAutoNum type="arabicPeriod"/>
              <a:defRPr/>
            </a:pPr>
            <a:r>
              <a:rPr lang="es-MX" sz="1600" dirty="0">
                <a:solidFill>
                  <a:schemeClr val="tx1"/>
                </a:solidFill>
              </a:rPr>
              <a:t>Requerimiento por riesgos operativos en </a:t>
            </a:r>
            <a:r>
              <a:rPr lang="es-MX" sz="1600" dirty="0" smtClean="0">
                <a:solidFill>
                  <a:schemeClr val="tx1"/>
                </a:solidFill>
              </a:rPr>
              <a:t>administración </a:t>
            </a:r>
            <a:r>
              <a:rPr lang="es-MX" sz="1600" dirty="0">
                <a:solidFill>
                  <a:schemeClr val="tx1"/>
                </a:solidFill>
              </a:rPr>
              <a:t>de fondos. </a:t>
            </a:r>
          </a:p>
          <a:p>
            <a:pPr marL="388620" lvl="1" indent="0" algn="just">
              <a:spcBef>
                <a:spcPts val="600"/>
              </a:spcBef>
              <a:spcAft>
                <a:spcPts val="600"/>
              </a:spcAft>
              <a:buNone/>
              <a:defRPr/>
            </a:pPr>
            <a:endParaRPr lang="es-MX" sz="1600" dirty="0">
              <a:solidFill>
                <a:schemeClr val="tx1"/>
              </a:solidFill>
            </a:endParaRPr>
          </a:p>
          <a:p>
            <a:pPr marL="68580" indent="0" algn="just">
              <a:spcBef>
                <a:spcPts val="600"/>
              </a:spcBef>
              <a:spcAft>
                <a:spcPts val="600"/>
              </a:spcAft>
              <a:buNone/>
              <a:defRPr/>
            </a:pPr>
            <a:endParaRPr lang="es-MX" sz="1800" dirty="0" smtClean="0">
              <a:solidFill>
                <a:schemeClr val="tx1"/>
              </a:solidFill>
            </a:endParaRPr>
          </a:p>
        </p:txBody>
      </p:sp>
    </p:spTree>
    <p:extLst>
      <p:ext uri="{BB962C8B-B14F-4D97-AF65-F5344CB8AC3E}">
        <p14:creationId xmlns:p14="http://schemas.microsoft.com/office/powerpoint/2010/main" val="1469809840"/>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La Solvencia en México</a:t>
            </a:r>
            <a:endParaRPr lang="es-MX" sz="2400" dirty="0"/>
          </a:p>
        </p:txBody>
      </p:sp>
      <p:sp>
        <p:nvSpPr>
          <p:cNvPr id="3" name="Marcador de contenido 2"/>
          <p:cNvSpPr>
            <a:spLocks noGrp="1"/>
          </p:cNvSpPr>
          <p:nvPr>
            <p:ph idx="1"/>
          </p:nvPr>
        </p:nvSpPr>
        <p:spPr>
          <a:xfrm>
            <a:off x="685800" y="1371600"/>
            <a:ext cx="7772400" cy="5105400"/>
          </a:xfrm>
        </p:spPr>
        <p:txBody>
          <a:bodyPr wrap="square">
            <a:noAutofit/>
          </a:bodyPr>
          <a:lstStyle/>
          <a:p>
            <a:pPr marL="354330" indent="-285750" algn="just">
              <a:buBlip>
                <a:blip r:embed="rId2"/>
              </a:buBlip>
              <a:defRPr/>
            </a:pPr>
            <a:r>
              <a:rPr lang="es-MX" sz="1800" dirty="0"/>
              <a:t>En el caso de </a:t>
            </a:r>
            <a:r>
              <a:rPr lang="es-MX" sz="1800" u="sng" dirty="0">
                <a:solidFill>
                  <a:srgbClr val="C00000"/>
                </a:solidFill>
              </a:rPr>
              <a:t>requerimientos por riesgos de suscripción de seguros sobre riesgos catastróficos</a:t>
            </a:r>
            <a:r>
              <a:rPr lang="es-MX" sz="1800" dirty="0"/>
              <a:t>, se tiene lo siguiente:</a:t>
            </a:r>
          </a:p>
          <a:p>
            <a:pPr marL="68580" indent="0" algn="just">
              <a:buNone/>
              <a:defRPr/>
            </a:pPr>
            <a:endParaRPr lang="es-MX" sz="1800" dirty="0">
              <a:solidFill>
                <a:schemeClr val="tx1"/>
              </a:solidFill>
            </a:endParaRPr>
          </a:p>
          <a:p>
            <a:pPr marL="176213" indent="0" algn="just">
              <a:spcAft>
                <a:spcPts val="600"/>
              </a:spcAft>
              <a:buNone/>
              <a:defRPr/>
            </a:pPr>
            <a:r>
              <a:rPr lang="es-MX" sz="1600" dirty="0" smtClean="0">
                <a:solidFill>
                  <a:schemeClr val="tx1"/>
                </a:solidFill>
              </a:rPr>
              <a:t>Se </a:t>
            </a:r>
            <a:r>
              <a:rPr lang="es-MX" sz="1600" dirty="0">
                <a:solidFill>
                  <a:schemeClr val="tx1"/>
                </a:solidFill>
              </a:rPr>
              <a:t>calculan como la </a:t>
            </a:r>
            <a:r>
              <a:rPr lang="es-MX" sz="1600" dirty="0" smtClean="0">
                <a:solidFill>
                  <a:schemeClr val="tx1"/>
                </a:solidFill>
              </a:rPr>
              <a:t>pérdida máxima probable menos el monto de la reserva de riesgos catastróficos correspondiente, en el caso de: </a:t>
            </a:r>
          </a:p>
          <a:p>
            <a:pPr marL="731520" lvl="1" indent="-342900" algn="just">
              <a:defRPr/>
            </a:pPr>
            <a:r>
              <a:rPr lang="es-MX" sz="1600" dirty="0" smtClean="0">
                <a:solidFill>
                  <a:schemeClr val="tx1"/>
                </a:solidFill>
              </a:rPr>
              <a:t>Seguros </a:t>
            </a:r>
            <a:r>
              <a:rPr lang="es-MX" sz="1600" dirty="0">
                <a:solidFill>
                  <a:schemeClr val="tx1"/>
                </a:solidFill>
              </a:rPr>
              <a:t>de </a:t>
            </a:r>
            <a:r>
              <a:rPr lang="es-MX" sz="1600" dirty="0" smtClean="0">
                <a:solidFill>
                  <a:schemeClr val="tx1"/>
                </a:solidFill>
              </a:rPr>
              <a:t>terremoto</a:t>
            </a:r>
          </a:p>
          <a:p>
            <a:pPr marL="731520" lvl="1" indent="-342900" algn="just">
              <a:defRPr/>
            </a:pPr>
            <a:r>
              <a:rPr lang="es-MX" sz="1600" dirty="0" smtClean="0">
                <a:solidFill>
                  <a:schemeClr val="tx1"/>
                </a:solidFill>
              </a:rPr>
              <a:t>Seguros de huracán</a:t>
            </a:r>
            <a:r>
              <a:rPr lang="es-MX" sz="1600" dirty="0">
                <a:solidFill>
                  <a:schemeClr val="tx1"/>
                </a:solidFill>
              </a:rPr>
              <a:t>, </a:t>
            </a:r>
            <a:endParaRPr lang="es-MX" sz="1600" dirty="0" smtClean="0">
              <a:solidFill>
                <a:schemeClr val="tx1"/>
              </a:solidFill>
            </a:endParaRPr>
          </a:p>
          <a:p>
            <a:pPr marL="731520" lvl="1" indent="-342900" algn="just">
              <a:defRPr/>
            </a:pPr>
            <a:r>
              <a:rPr lang="es-MX" sz="1600" dirty="0" smtClean="0">
                <a:solidFill>
                  <a:schemeClr val="tx1"/>
                </a:solidFill>
              </a:rPr>
              <a:t>Agrícola y animales</a:t>
            </a:r>
          </a:p>
          <a:p>
            <a:pPr marL="731520" lvl="1" indent="-342900" algn="just">
              <a:defRPr/>
            </a:pPr>
            <a:r>
              <a:rPr lang="es-MX" sz="1600" dirty="0" smtClean="0">
                <a:solidFill>
                  <a:schemeClr val="tx1"/>
                </a:solidFill>
              </a:rPr>
              <a:t>Seguros de crédito a la vivienda y de garantía financiera.</a:t>
            </a:r>
            <a:endParaRPr lang="es-MX" sz="1600" dirty="0">
              <a:solidFill>
                <a:schemeClr val="tx1"/>
              </a:solidFill>
            </a:endParaRPr>
          </a:p>
          <a:p>
            <a:pPr marL="1280160" lvl="3" indent="-342900" algn="just">
              <a:defRPr/>
            </a:pPr>
            <a:endParaRPr lang="es-MX" sz="1200" dirty="0" smtClean="0">
              <a:solidFill>
                <a:schemeClr val="tx1"/>
              </a:solidFill>
            </a:endParaRPr>
          </a:p>
          <a:p>
            <a:pPr marL="176213" indent="0" algn="just">
              <a:spcAft>
                <a:spcPts val="600"/>
              </a:spcAft>
              <a:buNone/>
              <a:defRPr/>
            </a:pPr>
            <a:r>
              <a:rPr lang="es-MX" sz="1600" dirty="0" smtClean="0">
                <a:solidFill>
                  <a:schemeClr val="tx1"/>
                </a:solidFill>
              </a:rPr>
              <a:t>En el caso de terremoto y huracán, la pérdida máxima probable (PML) se calcula mediante un sistema especial de valuación de riesgos catastróficos el cual se basa en la estimación de pérdidas mediante la simulación de escenarios de ´terremotos y huracanes en las zonas de mayor exposición a riesgo en territorio mexicano. </a:t>
            </a:r>
          </a:p>
          <a:p>
            <a:pPr marL="176213" indent="0" algn="just">
              <a:spcAft>
                <a:spcPts val="600"/>
              </a:spcAft>
              <a:buNone/>
              <a:defRPr/>
            </a:pPr>
            <a:r>
              <a:rPr lang="es-MX" sz="1600" dirty="0" smtClean="0">
                <a:solidFill>
                  <a:schemeClr val="tx1"/>
                </a:solidFill>
              </a:rPr>
              <a:t>El requerimiento así calculado se puede cubrir con reaseguro de exceso de pérdida. </a:t>
            </a:r>
            <a:endParaRPr lang="es-MX" sz="1600" dirty="0">
              <a:solidFill>
                <a:schemeClr val="tx1"/>
              </a:solidFill>
            </a:endParaRPr>
          </a:p>
          <a:p>
            <a:pPr marL="68580" indent="0" algn="just">
              <a:buNone/>
              <a:defRPr/>
            </a:pPr>
            <a:endParaRPr lang="es-MX" sz="1800" dirty="0" smtClean="0"/>
          </a:p>
        </p:txBody>
      </p:sp>
    </p:spTree>
    <p:extLst>
      <p:ext uri="{BB962C8B-B14F-4D97-AF65-F5344CB8AC3E}">
        <p14:creationId xmlns:p14="http://schemas.microsoft.com/office/powerpoint/2010/main" val="2840601824"/>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La Solvencia en México</a:t>
            </a:r>
            <a:endParaRPr lang="es-MX" sz="2400" dirty="0"/>
          </a:p>
        </p:txBody>
      </p:sp>
      <p:sp>
        <p:nvSpPr>
          <p:cNvPr id="3" name="Marcador de contenido 2"/>
          <p:cNvSpPr>
            <a:spLocks noGrp="1"/>
          </p:cNvSpPr>
          <p:nvPr>
            <p:ph idx="1"/>
          </p:nvPr>
        </p:nvSpPr>
        <p:spPr>
          <a:xfrm>
            <a:off x="685800" y="1371600"/>
            <a:ext cx="7772400" cy="5105400"/>
          </a:xfrm>
        </p:spPr>
        <p:txBody>
          <a:bodyPr wrap="square">
            <a:noAutofit/>
          </a:bodyPr>
          <a:lstStyle/>
          <a:p>
            <a:pPr marL="354330" lvl="1" indent="-285750" algn="just">
              <a:spcAft>
                <a:spcPts val="600"/>
              </a:spcAft>
              <a:buBlip>
                <a:blip r:embed="rId2"/>
              </a:buBlip>
              <a:defRPr/>
            </a:pPr>
            <a:r>
              <a:rPr lang="es-MX" sz="1800" dirty="0"/>
              <a:t>En el caso </a:t>
            </a:r>
            <a:r>
              <a:rPr lang="es-MX" sz="1800" u="sng" dirty="0">
                <a:solidFill>
                  <a:srgbClr val="C00000"/>
                </a:solidFill>
              </a:rPr>
              <a:t>de requerimientos por riesgos de suscripción de seguros de vida</a:t>
            </a:r>
            <a:r>
              <a:rPr lang="es-MX" sz="1800" dirty="0"/>
              <a:t>, se tiene lo siguiente:</a:t>
            </a:r>
          </a:p>
          <a:p>
            <a:pPr marL="68580" lvl="1" indent="0" algn="just">
              <a:spcAft>
                <a:spcPts val="600"/>
              </a:spcAft>
              <a:buNone/>
              <a:defRPr/>
            </a:pPr>
            <a:endParaRPr lang="es-MX" sz="1600" dirty="0">
              <a:solidFill>
                <a:schemeClr val="tx1"/>
              </a:solidFill>
            </a:endParaRPr>
          </a:p>
          <a:p>
            <a:pPr marL="354330" lvl="1" indent="-285750" algn="just">
              <a:spcAft>
                <a:spcPts val="600"/>
              </a:spcAft>
              <a:defRPr/>
            </a:pPr>
            <a:r>
              <a:rPr lang="es-MX" sz="1600" dirty="0" smtClean="0">
                <a:solidFill>
                  <a:schemeClr val="tx1"/>
                </a:solidFill>
              </a:rPr>
              <a:t>Se calcula como un </a:t>
            </a:r>
            <a:r>
              <a:rPr lang="es-MX" sz="1600" dirty="0">
                <a:solidFill>
                  <a:schemeClr val="tx1"/>
                </a:solidFill>
              </a:rPr>
              <a:t>porcentaje de las sumas aseguradas, </a:t>
            </a:r>
            <a:r>
              <a:rPr lang="es-MX" sz="1600" dirty="0" smtClean="0">
                <a:solidFill>
                  <a:schemeClr val="tx1"/>
                </a:solidFill>
              </a:rPr>
              <a:t>en el caso de seguros de vida de corto o largo plazo, que cubran el riesgo de muerte.</a:t>
            </a:r>
          </a:p>
          <a:p>
            <a:pPr marL="354330" lvl="1" indent="-285750" algn="just">
              <a:spcBef>
                <a:spcPts val="1200"/>
              </a:spcBef>
              <a:spcAft>
                <a:spcPts val="600"/>
              </a:spcAft>
              <a:defRPr/>
            </a:pPr>
            <a:r>
              <a:rPr lang="es-MX" sz="1600" dirty="0" smtClean="0">
                <a:solidFill>
                  <a:schemeClr val="tx1"/>
                </a:solidFill>
              </a:rPr>
              <a:t>Se calcula como un </a:t>
            </a:r>
            <a:r>
              <a:rPr lang="es-MX" sz="1600" dirty="0">
                <a:solidFill>
                  <a:schemeClr val="tx1"/>
                </a:solidFill>
              </a:rPr>
              <a:t>porcentaje de las reservas </a:t>
            </a:r>
            <a:r>
              <a:rPr lang="es-MX" sz="1600" dirty="0" smtClean="0">
                <a:solidFill>
                  <a:schemeClr val="tx1"/>
                </a:solidFill>
              </a:rPr>
              <a:t>matemáticas en el caso de seguros que consistan en el pago de rentas por supervivencia.</a:t>
            </a:r>
          </a:p>
          <a:p>
            <a:pPr marL="68580" lvl="1" indent="0" algn="just">
              <a:spcBef>
                <a:spcPts val="1200"/>
              </a:spcBef>
              <a:spcAft>
                <a:spcPts val="600"/>
              </a:spcAft>
              <a:buNone/>
              <a:defRPr/>
            </a:pPr>
            <a:endParaRPr lang="es-MX" sz="1600" dirty="0">
              <a:solidFill>
                <a:schemeClr val="tx1"/>
              </a:solidFill>
            </a:endParaRPr>
          </a:p>
          <a:p>
            <a:pPr marL="937260" lvl="3" indent="0" algn="just">
              <a:buNone/>
              <a:defRPr/>
            </a:pPr>
            <a:endParaRPr lang="es-MX" sz="1200" dirty="0" smtClean="0">
              <a:solidFill>
                <a:schemeClr val="tx1"/>
              </a:solidFill>
            </a:endParaRPr>
          </a:p>
          <a:p>
            <a:pPr marL="68580" indent="0" algn="just">
              <a:buNone/>
              <a:defRPr/>
            </a:pPr>
            <a:endParaRPr lang="es-MX" sz="1800" dirty="0" smtClean="0"/>
          </a:p>
        </p:txBody>
      </p:sp>
    </p:spTree>
    <p:extLst>
      <p:ext uri="{BB962C8B-B14F-4D97-AF65-F5344CB8AC3E}">
        <p14:creationId xmlns:p14="http://schemas.microsoft.com/office/powerpoint/2010/main" val="226168637"/>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La Solvencia en México</a:t>
            </a:r>
            <a:endParaRPr lang="es-MX" sz="2400" dirty="0"/>
          </a:p>
        </p:txBody>
      </p:sp>
      <p:sp>
        <p:nvSpPr>
          <p:cNvPr id="3" name="Marcador de contenido 2"/>
          <p:cNvSpPr>
            <a:spLocks noGrp="1"/>
          </p:cNvSpPr>
          <p:nvPr>
            <p:ph idx="1"/>
          </p:nvPr>
        </p:nvSpPr>
        <p:spPr>
          <a:xfrm>
            <a:off x="685800" y="1371600"/>
            <a:ext cx="7772400" cy="5105400"/>
          </a:xfrm>
        </p:spPr>
        <p:txBody>
          <a:bodyPr wrap="square">
            <a:noAutofit/>
          </a:bodyPr>
          <a:lstStyle/>
          <a:p>
            <a:pPr marL="354330" lvl="1" indent="-285750" algn="just">
              <a:spcAft>
                <a:spcPts val="600"/>
              </a:spcAft>
              <a:buBlip>
                <a:blip r:embed="rId2"/>
              </a:buBlip>
              <a:defRPr/>
            </a:pPr>
            <a:r>
              <a:rPr lang="es-MX" sz="1800" dirty="0"/>
              <a:t>En el caso </a:t>
            </a:r>
            <a:r>
              <a:rPr lang="es-MX" sz="1800" u="sng" dirty="0">
                <a:solidFill>
                  <a:srgbClr val="C00000"/>
                </a:solidFill>
              </a:rPr>
              <a:t>de requerimientos por riesgos </a:t>
            </a:r>
            <a:r>
              <a:rPr lang="es-MX" sz="1800" u="sng" dirty="0" smtClean="0">
                <a:solidFill>
                  <a:srgbClr val="C00000"/>
                </a:solidFill>
              </a:rPr>
              <a:t>por concentración de reaseguro</a:t>
            </a:r>
            <a:r>
              <a:rPr lang="es-MX" sz="1800" dirty="0" smtClean="0"/>
              <a:t>, </a:t>
            </a:r>
            <a:r>
              <a:rPr lang="es-MX" sz="1800" dirty="0"/>
              <a:t>se tiene lo siguiente:</a:t>
            </a:r>
          </a:p>
          <a:p>
            <a:pPr marL="68580" lvl="1" indent="0" algn="just">
              <a:spcAft>
                <a:spcPts val="600"/>
              </a:spcAft>
              <a:buNone/>
              <a:defRPr/>
            </a:pPr>
            <a:endParaRPr lang="es-MX" sz="1600" dirty="0">
              <a:solidFill>
                <a:schemeClr val="tx1"/>
              </a:solidFill>
            </a:endParaRPr>
          </a:p>
          <a:p>
            <a:pPr marL="354330" lvl="1" indent="-285750" algn="just">
              <a:spcAft>
                <a:spcPts val="600"/>
              </a:spcAft>
              <a:defRPr/>
            </a:pPr>
            <a:r>
              <a:rPr lang="es-MX" sz="1600" dirty="0" smtClean="0">
                <a:solidFill>
                  <a:schemeClr val="tx1"/>
                </a:solidFill>
              </a:rPr>
              <a:t>Se aumenta el requerimiento en proporción al grado de concentración del reaseguro cedido en el ramo u operación de que se trate.</a:t>
            </a:r>
          </a:p>
          <a:p>
            <a:pPr marL="68580" lvl="1" indent="0" algn="just">
              <a:spcAft>
                <a:spcPts val="600"/>
              </a:spcAft>
              <a:buNone/>
              <a:defRPr/>
            </a:pPr>
            <a:endParaRPr lang="es-MX" sz="1600" dirty="0" smtClean="0">
              <a:solidFill>
                <a:schemeClr val="tx1"/>
              </a:solidFill>
            </a:endParaRPr>
          </a:p>
          <a:p>
            <a:pPr marL="354330" lvl="1" indent="-285750" algn="just">
              <a:spcAft>
                <a:spcPts val="600"/>
              </a:spcAft>
              <a:buBlip>
                <a:blip r:embed="rId2"/>
              </a:buBlip>
              <a:defRPr/>
            </a:pPr>
            <a:r>
              <a:rPr lang="es-MX" sz="1800" dirty="0"/>
              <a:t>En el caso de </a:t>
            </a:r>
            <a:r>
              <a:rPr lang="es-MX" sz="1800" u="sng" dirty="0">
                <a:solidFill>
                  <a:srgbClr val="C00000"/>
                </a:solidFill>
              </a:rPr>
              <a:t>requerimientos por </a:t>
            </a:r>
            <a:r>
              <a:rPr lang="es-MX" sz="1800" u="sng" dirty="0" smtClean="0">
                <a:solidFill>
                  <a:srgbClr val="C00000"/>
                </a:solidFill>
              </a:rPr>
              <a:t>calidad de reaseguro</a:t>
            </a:r>
            <a:r>
              <a:rPr lang="es-MX" sz="1800" u="sng" dirty="0">
                <a:solidFill>
                  <a:srgbClr val="C00000"/>
                </a:solidFill>
              </a:rPr>
              <a:t>,</a:t>
            </a:r>
            <a:r>
              <a:rPr lang="es-MX" sz="1800" dirty="0"/>
              <a:t> se tiene lo siguiente:</a:t>
            </a:r>
          </a:p>
          <a:p>
            <a:pPr marL="354330" lvl="1" indent="-285750" algn="just">
              <a:spcBef>
                <a:spcPts val="1200"/>
              </a:spcBef>
              <a:spcAft>
                <a:spcPts val="600"/>
              </a:spcAft>
              <a:defRPr/>
            </a:pPr>
            <a:r>
              <a:rPr lang="es-MX" sz="1600" dirty="0" smtClean="0">
                <a:solidFill>
                  <a:schemeClr val="tx1"/>
                </a:solidFill>
              </a:rPr>
              <a:t>Se calcula un requerimiento correspondiente a la porción de primas cedidas, cuyo valor está en función de la calificación de cada uno de los reaseguradores a los cuales se le haya cedido prima y del monto que se le haya cedido, llegando al extremo de que en el caso de reaseguradores que no tenga calificación o no estén registrados en México, la prima se toma como retenida al 100%.</a:t>
            </a:r>
          </a:p>
          <a:p>
            <a:pPr marL="937260" lvl="3" indent="0" algn="just">
              <a:buNone/>
              <a:defRPr/>
            </a:pPr>
            <a:endParaRPr lang="es-MX" sz="1200" dirty="0" smtClean="0">
              <a:solidFill>
                <a:schemeClr val="tx1"/>
              </a:solidFill>
            </a:endParaRPr>
          </a:p>
          <a:p>
            <a:pPr marL="68580" indent="0" algn="just">
              <a:buNone/>
              <a:defRPr/>
            </a:pPr>
            <a:endParaRPr lang="es-MX" sz="1800" dirty="0" smtClean="0"/>
          </a:p>
        </p:txBody>
      </p:sp>
    </p:spTree>
    <p:extLst>
      <p:ext uri="{BB962C8B-B14F-4D97-AF65-F5344CB8AC3E}">
        <p14:creationId xmlns:p14="http://schemas.microsoft.com/office/powerpoint/2010/main" val="1980247214"/>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La Solvencia en México</a:t>
            </a:r>
            <a:endParaRPr lang="es-MX" sz="2400" dirty="0"/>
          </a:p>
        </p:txBody>
      </p:sp>
      <p:sp>
        <p:nvSpPr>
          <p:cNvPr id="3" name="Marcador de contenido 2"/>
          <p:cNvSpPr>
            <a:spLocks noGrp="1"/>
          </p:cNvSpPr>
          <p:nvPr>
            <p:ph idx="1"/>
          </p:nvPr>
        </p:nvSpPr>
        <p:spPr>
          <a:xfrm>
            <a:off x="685800" y="1371600"/>
            <a:ext cx="7772400" cy="5105400"/>
          </a:xfrm>
        </p:spPr>
        <p:txBody>
          <a:bodyPr wrap="square">
            <a:noAutofit/>
          </a:bodyPr>
          <a:lstStyle/>
          <a:p>
            <a:pPr marL="354330" lvl="1" indent="-285750" algn="just">
              <a:spcBef>
                <a:spcPts val="600"/>
              </a:spcBef>
              <a:buBlip>
                <a:blip r:embed="rId2"/>
              </a:buBlip>
              <a:defRPr/>
            </a:pPr>
            <a:r>
              <a:rPr lang="es-MX" sz="1800" dirty="0" smtClean="0"/>
              <a:t>En </a:t>
            </a:r>
            <a:r>
              <a:rPr lang="es-MX" sz="1800" dirty="0"/>
              <a:t>el caso de requerimientos por </a:t>
            </a:r>
            <a:r>
              <a:rPr lang="es-MX" sz="1800" dirty="0" smtClean="0"/>
              <a:t>descalce, </a:t>
            </a:r>
            <a:r>
              <a:rPr lang="es-MX" sz="1800" dirty="0"/>
              <a:t>se tiene lo siguiente:</a:t>
            </a:r>
          </a:p>
          <a:p>
            <a:pPr marL="354330" lvl="1" indent="-285750" algn="just">
              <a:spcBef>
                <a:spcPts val="1200"/>
              </a:spcBef>
              <a:spcAft>
                <a:spcPts val="600"/>
              </a:spcAft>
              <a:defRPr/>
            </a:pPr>
            <a:r>
              <a:rPr lang="es-MX" sz="1600" dirty="0">
                <a:solidFill>
                  <a:schemeClr val="tx1"/>
                </a:solidFill>
              </a:rPr>
              <a:t>Se calcula </a:t>
            </a:r>
            <a:r>
              <a:rPr lang="es-MX" sz="1600" dirty="0" smtClean="0">
                <a:solidFill>
                  <a:schemeClr val="tx1"/>
                </a:solidFill>
              </a:rPr>
              <a:t>como la pérdida esperada, que se producirá por aquellos pasivos que no estén calzados con inversiones a plazos iguales o mayores que el de ellos. La pérdida se calcula como la diferencia entre la tasa garantizada y la tasa probable de reinversión del activo, aplicada dicha diferencia al monto esperado de los pasivos durante el tiempo de descalce.  </a:t>
            </a:r>
            <a:endParaRPr lang="es-MX" sz="1600" dirty="0">
              <a:solidFill>
                <a:schemeClr val="tx1"/>
              </a:solidFill>
            </a:endParaRPr>
          </a:p>
          <a:p>
            <a:pPr marL="68580" indent="0" algn="just">
              <a:buNone/>
              <a:defRPr/>
            </a:pPr>
            <a:endParaRPr lang="es-MX" sz="1800" dirty="0" smtClean="0"/>
          </a:p>
          <a:p>
            <a:pPr marL="354330" lvl="1" indent="-285750" algn="just">
              <a:spcBef>
                <a:spcPts val="600"/>
              </a:spcBef>
              <a:buBlip>
                <a:blip r:embed="rId2"/>
              </a:buBlip>
              <a:defRPr/>
            </a:pPr>
            <a:r>
              <a:rPr lang="es-MX" sz="1800" dirty="0" smtClean="0"/>
              <a:t>En el caso del requerimiento </a:t>
            </a:r>
            <a:r>
              <a:rPr lang="es-MX" sz="1800" dirty="0"/>
              <a:t>de solvencia por </a:t>
            </a:r>
            <a:r>
              <a:rPr lang="es-MX" sz="1800" dirty="0" smtClean="0"/>
              <a:t>inversiones, se tiene lo siguiente: </a:t>
            </a:r>
          </a:p>
          <a:p>
            <a:pPr marL="354330" lvl="1" indent="-285750" algn="just">
              <a:spcBef>
                <a:spcPts val="1200"/>
              </a:spcBef>
              <a:spcAft>
                <a:spcPts val="600"/>
              </a:spcAft>
              <a:defRPr/>
            </a:pPr>
            <a:r>
              <a:rPr lang="es-MX" sz="1800" dirty="0" smtClean="0"/>
              <a:t>S</a:t>
            </a:r>
            <a:r>
              <a:rPr lang="es-MX" sz="1600" dirty="0" smtClean="0">
                <a:solidFill>
                  <a:schemeClr val="tx1"/>
                </a:solidFill>
              </a:rPr>
              <a:t>e </a:t>
            </a:r>
            <a:r>
              <a:rPr lang="es-MX" sz="1600" dirty="0">
                <a:solidFill>
                  <a:schemeClr val="tx1"/>
                </a:solidFill>
              </a:rPr>
              <a:t>calcula como la cantidad que resulte de sumar el requerimiento por faltantes en la cobertura de la inversión de las reservas técnicas y el requerimiento por el riesgo de crédito </a:t>
            </a:r>
            <a:r>
              <a:rPr lang="es-MX" sz="1600" dirty="0" smtClean="0">
                <a:solidFill>
                  <a:schemeClr val="tx1"/>
                </a:solidFill>
              </a:rPr>
              <a:t>financiero. </a:t>
            </a:r>
            <a:endParaRPr lang="es-MX" sz="1600" dirty="0">
              <a:solidFill>
                <a:schemeClr val="tx1"/>
              </a:solidFill>
            </a:endParaRPr>
          </a:p>
        </p:txBody>
      </p:sp>
    </p:spTree>
    <p:extLst>
      <p:ext uri="{BB962C8B-B14F-4D97-AF65-F5344CB8AC3E}">
        <p14:creationId xmlns:p14="http://schemas.microsoft.com/office/powerpoint/2010/main" val="2523576523"/>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Evaluación</a:t>
            </a:r>
            <a:endParaRPr lang="es-MX" sz="2400" dirty="0"/>
          </a:p>
        </p:txBody>
      </p:sp>
      <p:sp>
        <p:nvSpPr>
          <p:cNvPr id="3" name="Marcador de contenido 2"/>
          <p:cNvSpPr>
            <a:spLocks noGrp="1"/>
          </p:cNvSpPr>
          <p:nvPr>
            <p:ph idx="1"/>
          </p:nvPr>
        </p:nvSpPr>
        <p:spPr>
          <a:xfrm>
            <a:off x="685800" y="1524000"/>
            <a:ext cx="7772400" cy="654840"/>
          </a:xfrm>
        </p:spPr>
        <p:txBody>
          <a:bodyPr wrap="square">
            <a:noAutofit/>
          </a:bodyPr>
          <a:lstStyle/>
          <a:p>
            <a:pPr marL="354330" indent="-285750" algn="just">
              <a:buBlip>
                <a:blip r:embed="rId2"/>
              </a:buBlip>
              <a:defRPr/>
            </a:pPr>
            <a:r>
              <a:rPr lang="es-MX" sz="1800" dirty="0" smtClean="0"/>
              <a:t>La penetración del seguro en </a:t>
            </a:r>
            <a:r>
              <a:rPr lang="es-MX" sz="1800" dirty="0"/>
              <a:t>L</a:t>
            </a:r>
            <a:r>
              <a:rPr lang="es-MX" sz="1800" dirty="0" smtClean="0"/>
              <a:t>atinoamérica en 2010 fue:</a:t>
            </a:r>
          </a:p>
          <a:p>
            <a:pPr marL="354330" indent="-285750" algn="just">
              <a:buBlip>
                <a:blip r:embed="rId2"/>
              </a:buBlip>
              <a:defRPr/>
            </a:pPr>
            <a:endParaRPr lang="es-MX" sz="1800" dirty="0"/>
          </a:p>
          <a:p>
            <a:pPr marL="68580" indent="0">
              <a:buNone/>
              <a:defRPr/>
            </a:pPr>
            <a:endParaRPr lang="es-MX" sz="1800" dirty="0"/>
          </a:p>
          <a:p>
            <a:pPr marL="68580" lvl="2" indent="0">
              <a:buClr>
                <a:schemeClr val="tx2"/>
              </a:buClr>
              <a:buNone/>
              <a:defRPr/>
            </a:pPr>
            <a:endParaRPr lang="es-MX" sz="1800" dirty="0"/>
          </a:p>
          <a:p>
            <a:pPr marL="696913" lvl="2" indent="-571500">
              <a:spcBef>
                <a:spcPts val="600"/>
              </a:spcBef>
              <a:spcAft>
                <a:spcPts val="0"/>
              </a:spcAft>
              <a:buClr>
                <a:srgbClr val="FFFFFF"/>
              </a:buClr>
              <a:buSzPct val="125000"/>
              <a:buFont typeface="+mj-lt"/>
              <a:buAutoNum type="arabicParenR"/>
            </a:pPr>
            <a:endParaRPr lang="es-MX" sz="2000"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1983499"/>
            <a:ext cx="5333999" cy="456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147807"/>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Evaluación</a:t>
            </a:r>
            <a:endParaRPr lang="es-MX" sz="2400" dirty="0"/>
          </a:p>
        </p:txBody>
      </p:sp>
      <p:sp>
        <p:nvSpPr>
          <p:cNvPr id="3" name="Marcador de contenido 2"/>
          <p:cNvSpPr>
            <a:spLocks noGrp="1"/>
          </p:cNvSpPr>
          <p:nvPr>
            <p:ph idx="1"/>
          </p:nvPr>
        </p:nvSpPr>
        <p:spPr>
          <a:xfrm>
            <a:off x="685800" y="1524000"/>
            <a:ext cx="7772400" cy="654840"/>
          </a:xfrm>
        </p:spPr>
        <p:txBody>
          <a:bodyPr wrap="square">
            <a:noAutofit/>
          </a:bodyPr>
          <a:lstStyle/>
          <a:p>
            <a:pPr marL="354330" indent="-285750" algn="just">
              <a:buBlip>
                <a:blip r:embed="rId2"/>
              </a:buBlip>
              <a:defRPr/>
            </a:pPr>
            <a:r>
              <a:rPr lang="es-MX" sz="1800" dirty="0" smtClean="0"/>
              <a:t>La penetración del seguro en </a:t>
            </a:r>
            <a:r>
              <a:rPr lang="es-MX" sz="1800" dirty="0"/>
              <a:t>L</a:t>
            </a:r>
            <a:r>
              <a:rPr lang="es-MX" sz="1800" dirty="0" smtClean="0"/>
              <a:t>atinoamérica en 2010 fue:</a:t>
            </a:r>
          </a:p>
          <a:p>
            <a:pPr marL="354330" indent="-285750" algn="just">
              <a:buBlip>
                <a:blip r:embed="rId2"/>
              </a:buBlip>
              <a:defRPr/>
            </a:pPr>
            <a:endParaRPr lang="es-MX" sz="1800" dirty="0"/>
          </a:p>
          <a:p>
            <a:pPr marL="68580" indent="0">
              <a:buNone/>
              <a:defRPr/>
            </a:pPr>
            <a:endParaRPr lang="es-MX" sz="1800" dirty="0"/>
          </a:p>
          <a:p>
            <a:pPr marL="68580" lvl="2" indent="0">
              <a:buClr>
                <a:schemeClr val="tx2"/>
              </a:buClr>
              <a:buNone/>
              <a:defRPr/>
            </a:pPr>
            <a:endParaRPr lang="es-MX" sz="1800" dirty="0"/>
          </a:p>
          <a:p>
            <a:pPr marL="696913" lvl="2" indent="-571500">
              <a:spcBef>
                <a:spcPts val="600"/>
              </a:spcBef>
              <a:spcAft>
                <a:spcPts val="0"/>
              </a:spcAft>
              <a:buClr>
                <a:srgbClr val="FFFFFF"/>
              </a:buClr>
              <a:buSzPct val="125000"/>
              <a:buFont typeface="+mj-lt"/>
              <a:buAutoNum type="arabicParenR"/>
            </a:pPr>
            <a:endParaRPr lang="es-MX" sz="20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 y="2057400"/>
            <a:ext cx="7220606"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030727"/>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Antecedentes</a:t>
            </a:r>
            <a:endParaRPr lang="es-MX" sz="2400" dirty="0"/>
          </a:p>
        </p:txBody>
      </p:sp>
      <p:sp>
        <p:nvSpPr>
          <p:cNvPr id="3" name="Marcador de contenido 2"/>
          <p:cNvSpPr>
            <a:spLocks noGrp="1"/>
          </p:cNvSpPr>
          <p:nvPr>
            <p:ph idx="1"/>
          </p:nvPr>
        </p:nvSpPr>
        <p:spPr>
          <a:xfrm>
            <a:off x="685800" y="1600200"/>
            <a:ext cx="7772400" cy="4800600"/>
          </a:xfrm>
        </p:spPr>
        <p:txBody>
          <a:bodyPr wrap="square">
            <a:noAutofit/>
          </a:bodyPr>
          <a:lstStyle/>
          <a:p>
            <a:pPr marL="354330" indent="-285750" algn="just">
              <a:buBlip>
                <a:blip r:embed="rId2"/>
              </a:buBlip>
              <a:defRPr/>
            </a:pPr>
            <a:r>
              <a:rPr lang="es-MX" sz="1800" dirty="0" smtClean="0"/>
              <a:t>La solvencia de las compañías de seguros está determinada principalmente por las reservas técnicas y el requerimiento de capital de solvencia. La forma de estimar ambos conceptos ha pasado por un proceso evolutivo que gradualmente se ha ido ajustando a esquemas que son acordes al grado de desarrollo de los mercados de cada país. </a:t>
            </a:r>
          </a:p>
          <a:p>
            <a:pPr marL="354330" indent="-285750" algn="just">
              <a:buBlip>
                <a:blip r:embed="rId2"/>
              </a:buBlip>
              <a:defRPr/>
            </a:pPr>
            <a:endParaRPr lang="es-MX" sz="1800" dirty="0" smtClean="0"/>
          </a:p>
          <a:p>
            <a:pPr marL="68580" indent="0" algn="just">
              <a:buNone/>
              <a:defRPr/>
            </a:pPr>
            <a:endParaRPr lang="es-MX" sz="1800" dirty="0"/>
          </a:p>
          <a:p>
            <a:pPr marL="354330" indent="-285750" algn="just">
              <a:buBlip>
                <a:blip r:embed="rId2"/>
              </a:buBlip>
              <a:defRPr/>
            </a:pPr>
            <a:r>
              <a:rPr lang="es-MX" sz="1800" dirty="0" smtClean="0"/>
              <a:t>Los esquemas de reserva y capital permanecieron estáticos muchos años, sin embargo, el desarrollo de los mercados de seguros y de las tecnologías de la información en la dos últimas décadas, dio un gran impulso a la utilización de métodos estadísticos y actuariales más sofisticados y precisos para la estimación de reservas y capital.</a:t>
            </a:r>
          </a:p>
          <a:p>
            <a:pPr marL="354330" indent="-285750" algn="just">
              <a:buBlip>
                <a:blip r:embed="rId2"/>
              </a:buBlip>
              <a:defRPr/>
            </a:pPr>
            <a:endParaRPr lang="es-MX" sz="1800" dirty="0"/>
          </a:p>
          <a:p>
            <a:pPr marL="696913" lvl="2" indent="-571500">
              <a:spcBef>
                <a:spcPts val="600"/>
              </a:spcBef>
              <a:spcAft>
                <a:spcPts val="0"/>
              </a:spcAft>
              <a:buClr>
                <a:srgbClr val="FFFFFF"/>
              </a:buClr>
              <a:buSzPct val="125000"/>
              <a:buFont typeface="+mj-lt"/>
              <a:buAutoNum type="arabicParenR"/>
            </a:pPr>
            <a:endParaRPr lang="es-MX" sz="2000" dirty="0" smtClean="0"/>
          </a:p>
          <a:p>
            <a:pPr marL="696913" lvl="2" indent="-571500">
              <a:spcBef>
                <a:spcPts val="600"/>
              </a:spcBef>
              <a:spcAft>
                <a:spcPts val="0"/>
              </a:spcAft>
              <a:buClr>
                <a:srgbClr val="FFFFFF"/>
              </a:buClr>
              <a:buSzPct val="125000"/>
              <a:buFont typeface="+mj-lt"/>
              <a:buAutoNum type="arabicParenR"/>
            </a:pPr>
            <a:endParaRPr lang="es-MX" sz="2000" dirty="0" smtClean="0"/>
          </a:p>
        </p:txBody>
      </p:sp>
    </p:spTree>
    <p:extLst>
      <p:ext uri="{BB962C8B-B14F-4D97-AF65-F5344CB8AC3E}">
        <p14:creationId xmlns:p14="http://schemas.microsoft.com/office/powerpoint/2010/main" val="1097937085"/>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Antecedentes</a:t>
            </a:r>
            <a:endParaRPr lang="es-MX" sz="2400" dirty="0"/>
          </a:p>
        </p:txBody>
      </p:sp>
      <p:sp>
        <p:nvSpPr>
          <p:cNvPr id="3" name="Marcador de contenido 2"/>
          <p:cNvSpPr>
            <a:spLocks noGrp="1"/>
          </p:cNvSpPr>
          <p:nvPr>
            <p:ph idx="1"/>
          </p:nvPr>
        </p:nvSpPr>
        <p:spPr>
          <a:xfrm>
            <a:off x="685800" y="1600200"/>
            <a:ext cx="7772400" cy="5029200"/>
          </a:xfrm>
        </p:spPr>
        <p:txBody>
          <a:bodyPr wrap="square">
            <a:noAutofit/>
          </a:bodyPr>
          <a:lstStyle/>
          <a:p>
            <a:pPr marL="354330" indent="-285750" algn="just">
              <a:buBlip>
                <a:blip r:embed="rId2"/>
              </a:buBlip>
              <a:defRPr/>
            </a:pPr>
            <a:r>
              <a:rPr lang="es-MX" sz="1800" dirty="0" smtClean="0"/>
              <a:t>Se observa que el desarrollo de los esquemas de solvencia son congruentes con el grado de desarrollo de los mercados de seguros de cada país. </a:t>
            </a:r>
          </a:p>
          <a:p>
            <a:pPr marL="354330" indent="-285750" algn="just">
              <a:buBlip>
                <a:blip r:embed="rId2"/>
              </a:buBlip>
              <a:defRPr/>
            </a:pPr>
            <a:endParaRPr lang="es-MX" sz="1800" dirty="0" smtClean="0"/>
          </a:p>
          <a:p>
            <a:pPr marL="354330" indent="-285750" algn="just">
              <a:buBlip>
                <a:blip r:embed="rId2"/>
              </a:buBlip>
              <a:defRPr/>
            </a:pPr>
            <a:r>
              <a:rPr lang="es-MX" sz="1800" dirty="0" smtClean="0"/>
              <a:t>A continuación se presenta un ejercicio de evaluación, basado en analizar el grado de desarrollo de los esquemas de solvencia de los países latinoamericanos.</a:t>
            </a:r>
          </a:p>
          <a:p>
            <a:pPr marL="354330" indent="-285750" algn="just">
              <a:buBlip>
                <a:blip r:embed="rId2"/>
              </a:buBlip>
              <a:defRPr/>
            </a:pPr>
            <a:endParaRPr lang="es-MX" sz="1800" dirty="0"/>
          </a:p>
          <a:p>
            <a:pPr marL="354330" indent="-285750" algn="just">
              <a:buBlip>
                <a:blip r:embed="rId2"/>
              </a:buBlip>
              <a:defRPr/>
            </a:pPr>
            <a:endParaRPr lang="es-MX" sz="1800" dirty="0"/>
          </a:p>
          <a:p>
            <a:pPr marL="68580" lvl="2" indent="0">
              <a:buClr>
                <a:schemeClr val="tx2"/>
              </a:buClr>
              <a:buNone/>
              <a:defRPr/>
            </a:pPr>
            <a:endParaRPr lang="es-MX" sz="1800" dirty="0"/>
          </a:p>
          <a:p>
            <a:pPr marL="696913" lvl="2" indent="-571500">
              <a:spcBef>
                <a:spcPts val="600"/>
              </a:spcBef>
              <a:spcAft>
                <a:spcPts val="0"/>
              </a:spcAft>
              <a:buClr>
                <a:srgbClr val="FFFFFF"/>
              </a:buClr>
              <a:buSzPct val="125000"/>
              <a:buFont typeface="+mj-lt"/>
              <a:buAutoNum type="arabicParenR"/>
            </a:pPr>
            <a:endParaRPr lang="es-MX" sz="2000" dirty="0" smtClean="0"/>
          </a:p>
        </p:txBody>
      </p:sp>
    </p:spTree>
    <p:extLst>
      <p:ext uri="{BB962C8B-B14F-4D97-AF65-F5344CB8AC3E}">
        <p14:creationId xmlns:p14="http://schemas.microsoft.com/office/powerpoint/2010/main" val="147063798"/>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457200"/>
            <a:ext cx="7543800" cy="762000"/>
          </a:xfrm>
        </p:spPr>
        <p:txBody>
          <a:bodyPr>
            <a:normAutofit/>
          </a:bodyPr>
          <a:lstStyle/>
          <a:p>
            <a:r>
              <a:rPr lang="es-MX" dirty="0" smtClean="0"/>
              <a:t>Contenido</a:t>
            </a:r>
            <a:endParaRPr lang="es-MX" dirty="0"/>
          </a:p>
        </p:txBody>
      </p:sp>
      <p:sp>
        <p:nvSpPr>
          <p:cNvPr id="3" name="2 Marcador de contenido"/>
          <p:cNvSpPr>
            <a:spLocks noGrp="1"/>
          </p:cNvSpPr>
          <p:nvPr>
            <p:ph idx="1"/>
          </p:nvPr>
        </p:nvSpPr>
        <p:spPr>
          <a:xfrm>
            <a:off x="762000" y="1219200"/>
            <a:ext cx="7543800" cy="4876800"/>
          </a:xfrm>
        </p:spPr>
        <p:txBody>
          <a:bodyPr>
            <a:normAutofit/>
          </a:bodyPr>
          <a:lstStyle/>
          <a:p>
            <a:pPr marL="582930" indent="-514350">
              <a:lnSpc>
                <a:spcPct val="120000"/>
              </a:lnSpc>
              <a:spcBef>
                <a:spcPts val="600"/>
              </a:spcBef>
              <a:spcAft>
                <a:spcPts val="600"/>
              </a:spcAft>
              <a:buFont typeface="+mj-lt"/>
              <a:buAutoNum type="arabicPeriod"/>
            </a:pPr>
            <a:r>
              <a:rPr lang="es-MX" dirty="0"/>
              <a:t>Antecedentes</a:t>
            </a:r>
          </a:p>
          <a:p>
            <a:pPr marL="582930" indent="-514350">
              <a:lnSpc>
                <a:spcPct val="120000"/>
              </a:lnSpc>
              <a:spcBef>
                <a:spcPts val="600"/>
              </a:spcBef>
              <a:spcAft>
                <a:spcPts val="600"/>
              </a:spcAft>
              <a:buFont typeface="+mj-lt"/>
              <a:buAutoNum type="arabicPeriod"/>
            </a:pPr>
            <a:r>
              <a:rPr lang="es-MX" u="sng" dirty="0">
                <a:solidFill>
                  <a:srgbClr val="C00000"/>
                </a:solidFill>
              </a:rPr>
              <a:t>Evaluación de Esquemas de Solvencia </a:t>
            </a:r>
          </a:p>
          <a:p>
            <a:pPr marL="582930" indent="-514350">
              <a:lnSpc>
                <a:spcPct val="120000"/>
              </a:lnSpc>
              <a:spcBef>
                <a:spcPts val="600"/>
              </a:spcBef>
              <a:spcAft>
                <a:spcPts val="600"/>
              </a:spcAft>
              <a:buFont typeface="+mj-lt"/>
              <a:buAutoNum type="arabicPeriod"/>
            </a:pPr>
            <a:r>
              <a:rPr lang="es-MX" sz="2400" dirty="0" smtClean="0"/>
              <a:t>La Solvencia en México</a:t>
            </a:r>
            <a:endParaRPr lang="es-MX" sz="2400" dirty="0"/>
          </a:p>
        </p:txBody>
      </p:sp>
    </p:spTree>
    <p:extLst>
      <p:ext uri="{BB962C8B-B14F-4D97-AF65-F5344CB8AC3E}">
        <p14:creationId xmlns:p14="http://schemas.microsoft.com/office/powerpoint/2010/main" val="165919993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457200"/>
            <a:ext cx="6781800" cy="838200"/>
          </a:xfrm>
        </p:spPr>
        <p:txBody>
          <a:bodyPr>
            <a:normAutofit/>
          </a:bodyPr>
          <a:lstStyle/>
          <a:p>
            <a:r>
              <a:rPr lang="es-MX" sz="2400" dirty="0" smtClean="0"/>
              <a:t>Evaluación de Esquemas de Solvencia</a:t>
            </a:r>
            <a:endParaRPr lang="es-MX" sz="2400" dirty="0"/>
          </a:p>
        </p:txBody>
      </p:sp>
      <p:sp>
        <p:nvSpPr>
          <p:cNvPr id="3" name="Marcador de contenido 2"/>
          <p:cNvSpPr>
            <a:spLocks noGrp="1"/>
          </p:cNvSpPr>
          <p:nvPr>
            <p:ph idx="1"/>
          </p:nvPr>
        </p:nvSpPr>
        <p:spPr>
          <a:xfrm>
            <a:off x="685800" y="1447800"/>
            <a:ext cx="7772400" cy="914400"/>
          </a:xfrm>
        </p:spPr>
        <p:txBody>
          <a:bodyPr wrap="square">
            <a:noAutofit/>
          </a:bodyPr>
          <a:lstStyle/>
          <a:p>
            <a:pPr marL="354330" indent="-285750" algn="just">
              <a:buBlip>
                <a:blip r:embed="rId2"/>
              </a:buBlip>
              <a:defRPr/>
            </a:pPr>
            <a:r>
              <a:rPr lang="es-MX" sz="1600" dirty="0" smtClean="0"/>
              <a:t>La idoneidad de los esquemas de solvencia de cada país, medidos en función de la congruencia entre el grado de desarrollo técnico de su esquema de solvencia y el grado de desarrollo de su mercado de seguros, puede entenderse esquemáticamente como:</a:t>
            </a:r>
          </a:p>
          <a:p>
            <a:pPr marL="68580" indent="0">
              <a:buNone/>
              <a:defRPr/>
            </a:pPr>
            <a:endParaRPr lang="es-MX" sz="1800" dirty="0"/>
          </a:p>
          <a:p>
            <a:pPr marL="68580" lvl="2" indent="0">
              <a:buClr>
                <a:schemeClr val="tx2"/>
              </a:buClr>
              <a:buNone/>
              <a:defRPr/>
            </a:pPr>
            <a:endParaRPr lang="es-MX" sz="1800" dirty="0"/>
          </a:p>
          <a:p>
            <a:pPr marL="696913" lvl="2" indent="-571500">
              <a:spcBef>
                <a:spcPts val="600"/>
              </a:spcBef>
              <a:spcAft>
                <a:spcPts val="0"/>
              </a:spcAft>
              <a:buClr>
                <a:srgbClr val="FFFFFF"/>
              </a:buClr>
              <a:buSzPct val="125000"/>
              <a:buFont typeface="+mj-lt"/>
              <a:buAutoNum type="arabicParenR"/>
            </a:pPr>
            <a:endParaRPr lang="es-MX" sz="2000" dirty="0" smtClean="0"/>
          </a:p>
        </p:txBody>
      </p:sp>
      <p:sp>
        <p:nvSpPr>
          <p:cNvPr id="35" name="34 CuadroTexto"/>
          <p:cNvSpPr txBox="1"/>
          <p:nvPr/>
        </p:nvSpPr>
        <p:spPr>
          <a:xfrm>
            <a:off x="2342674" y="2362200"/>
            <a:ext cx="2943802" cy="307777"/>
          </a:xfrm>
          <a:prstGeom prst="rect">
            <a:avLst/>
          </a:prstGeom>
          <a:noFill/>
        </p:spPr>
        <p:txBody>
          <a:bodyPr wrap="square" rtlCol="0">
            <a:spAutoFit/>
          </a:bodyPr>
          <a:lstStyle/>
          <a:p>
            <a:pPr algn="ctr"/>
            <a:r>
              <a:rPr lang="es-MX" sz="1400" dirty="0" smtClean="0">
                <a:solidFill>
                  <a:srgbClr val="C00000"/>
                </a:solidFill>
              </a:rPr>
              <a:t>Más Desarrollados que Tecnificados</a:t>
            </a:r>
            <a:endParaRPr lang="es-MX" sz="1400" dirty="0">
              <a:solidFill>
                <a:srgbClr val="C00000"/>
              </a:solidFill>
            </a:endParaRPr>
          </a:p>
        </p:txBody>
      </p:sp>
      <p:sp>
        <p:nvSpPr>
          <p:cNvPr id="4" name="3 Triángulo rectángulo"/>
          <p:cNvSpPr/>
          <p:nvPr/>
        </p:nvSpPr>
        <p:spPr>
          <a:xfrm rot="16200000">
            <a:off x="3301102" y="3818985"/>
            <a:ext cx="1160400" cy="3675960"/>
          </a:xfrm>
          <a:prstGeom prst="rtTriangle">
            <a:avLst/>
          </a:prstGeom>
          <a:solidFill>
            <a:schemeClr val="accent3">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Triángulo rectángulo"/>
          <p:cNvSpPr/>
          <p:nvPr/>
        </p:nvSpPr>
        <p:spPr>
          <a:xfrm rot="5400000">
            <a:off x="1042415" y="3965962"/>
            <a:ext cx="3217241" cy="1240107"/>
          </a:xfrm>
          <a:prstGeom prst="rtTriangle">
            <a:avLst/>
          </a:prstGeom>
          <a:solidFill>
            <a:schemeClr val="accent3">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Flecha a la derecha con muesca"/>
          <p:cNvSpPr/>
          <p:nvPr/>
        </p:nvSpPr>
        <p:spPr>
          <a:xfrm rot="19115367">
            <a:off x="2216336" y="3966251"/>
            <a:ext cx="2889900" cy="1513663"/>
          </a:xfrm>
          <a:prstGeom prst="notchedRightArrow">
            <a:avLst/>
          </a:prstGeom>
          <a:solidFill>
            <a:schemeClr val="accent3">
              <a:lumMod val="40000"/>
              <a:lumOff val="60000"/>
            </a:schemeClr>
          </a:solidFill>
          <a:ln>
            <a:noFill/>
          </a:ln>
          <a:effectLst>
            <a:outerShdw blurRad="431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Flecha derecha"/>
          <p:cNvSpPr/>
          <p:nvPr/>
        </p:nvSpPr>
        <p:spPr>
          <a:xfrm>
            <a:off x="1844188" y="6237168"/>
            <a:ext cx="4072132" cy="39147"/>
          </a:xfrm>
          <a:prstGeom prst="rightArrow">
            <a:avLst/>
          </a:prstGeom>
          <a:solidFill>
            <a:srgbClr val="B8B59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Flecha derecha"/>
          <p:cNvSpPr/>
          <p:nvPr/>
        </p:nvSpPr>
        <p:spPr>
          <a:xfrm rot="16200000">
            <a:off x="169626" y="4587579"/>
            <a:ext cx="3651252" cy="39407"/>
          </a:xfrm>
          <a:prstGeom prst="rightArrow">
            <a:avLst/>
          </a:prstGeom>
          <a:solidFill>
            <a:srgbClr val="B8B59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0" name="9 Grupo"/>
          <p:cNvGrpSpPr/>
          <p:nvPr/>
        </p:nvGrpSpPr>
        <p:grpSpPr>
          <a:xfrm>
            <a:off x="2014957" y="4084036"/>
            <a:ext cx="2128016" cy="2172704"/>
            <a:chOff x="1341122" y="2895600"/>
            <a:chExt cx="2468878" cy="2537459"/>
          </a:xfrm>
        </p:grpSpPr>
        <p:sp>
          <p:nvSpPr>
            <p:cNvPr id="11" name="10 Forma libre"/>
            <p:cNvSpPr/>
            <p:nvPr/>
          </p:nvSpPr>
          <p:spPr>
            <a:xfrm>
              <a:off x="1341122" y="3581401"/>
              <a:ext cx="1706878" cy="1851658"/>
            </a:xfrm>
            <a:custGeom>
              <a:avLst/>
              <a:gdLst>
                <a:gd name="connsiteX0" fmla="*/ 0 w 988828"/>
                <a:gd name="connsiteY0" fmla="*/ 0 h 1127052"/>
                <a:gd name="connsiteX1" fmla="*/ 361507 w 988828"/>
                <a:gd name="connsiteY1" fmla="*/ 116959 h 1127052"/>
                <a:gd name="connsiteX2" fmla="*/ 680484 w 988828"/>
                <a:gd name="connsiteY2" fmla="*/ 382773 h 1127052"/>
                <a:gd name="connsiteX3" fmla="*/ 893135 w 988828"/>
                <a:gd name="connsiteY3" fmla="*/ 765545 h 1127052"/>
                <a:gd name="connsiteX4" fmla="*/ 988828 w 988828"/>
                <a:gd name="connsiteY4" fmla="*/ 1127052 h 112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828" h="1127052">
                  <a:moveTo>
                    <a:pt x="0" y="0"/>
                  </a:moveTo>
                  <a:cubicBezTo>
                    <a:pt x="124046" y="26582"/>
                    <a:pt x="248093" y="53164"/>
                    <a:pt x="361507" y="116959"/>
                  </a:cubicBezTo>
                  <a:cubicBezTo>
                    <a:pt x="474921" y="180754"/>
                    <a:pt x="591879" y="274675"/>
                    <a:pt x="680484" y="382773"/>
                  </a:cubicBezTo>
                  <a:cubicBezTo>
                    <a:pt x="769089" y="490871"/>
                    <a:pt x="841744" y="641499"/>
                    <a:pt x="893135" y="765545"/>
                  </a:cubicBezTo>
                  <a:cubicBezTo>
                    <a:pt x="944526" y="889591"/>
                    <a:pt x="966677" y="1008321"/>
                    <a:pt x="988828" y="1127052"/>
                  </a:cubicBezTo>
                </a:path>
              </a:pathLst>
            </a:cu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Forma libre"/>
            <p:cNvSpPr/>
            <p:nvPr/>
          </p:nvSpPr>
          <p:spPr>
            <a:xfrm>
              <a:off x="1341122" y="2895600"/>
              <a:ext cx="2468878" cy="2514600"/>
            </a:xfrm>
            <a:custGeom>
              <a:avLst/>
              <a:gdLst>
                <a:gd name="connsiteX0" fmla="*/ 0 w 988828"/>
                <a:gd name="connsiteY0" fmla="*/ 0 h 1127052"/>
                <a:gd name="connsiteX1" fmla="*/ 361507 w 988828"/>
                <a:gd name="connsiteY1" fmla="*/ 116959 h 1127052"/>
                <a:gd name="connsiteX2" fmla="*/ 680484 w 988828"/>
                <a:gd name="connsiteY2" fmla="*/ 382773 h 1127052"/>
                <a:gd name="connsiteX3" fmla="*/ 893135 w 988828"/>
                <a:gd name="connsiteY3" fmla="*/ 765545 h 1127052"/>
                <a:gd name="connsiteX4" fmla="*/ 988828 w 988828"/>
                <a:gd name="connsiteY4" fmla="*/ 1127052 h 112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828" h="1127052">
                  <a:moveTo>
                    <a:pt x="0" y="0"/>
                  </a:moveTo>
                  <a:cubicBezTo>
                    <a:pt x="124046" y="26582"/>
                    <a:pt x="248093" y="53164"/>
                    <a:pt x="361507" y="116959"/>
                  </a:cubicBezTo>
                  <a:cubicBezTo>
                    <a:pt x="474921" y="180754"/>
                    <a:pt x="591879" y="274675"/>
                    <a:pt x="680484" y="382773"/>
                  </a:cubicBezTo>
                  <a:cubicBezTo>
                    <a:pt x="769089" y="490871"/>
                    <a:pt x="841744" y="641499"/>
                    <a:pt x="893135" y="765545"/>
                  </a:cubicBezTo>
                  <a:cubicBezTo>
                    <a:pt x="944526" y="889591"/>
                    <a:pt x="966677" y="1008321"/>
                    <a:pt x="988828" y="1127052"/>
                  </a:cubicBezTo>
                </a:path>
              </a:pathLst>
            </a:cu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3" name="12 Forma libre"/>
          <p:cNvSpPr/>
          <p:nvPr/>
        </p:nvSpPr>
        <p:spPr>
          <a:xfrm>
            <a:off x="1995404" y="5258472"/>
            <a:ext cx="899657" cy="998269"/>
          </a:xfrm>
          <a:custGeom>
            <a:avLst/>
            <a:gdLst>
              <a:gd name="connsiteX0" fmla="*/ 0 w 988828"/>
              <a:gd name="connsiteY0" fmla="*/ 0 h 1127052"/>
              <a:gd name="connsiteX1" fmla="*/ 361507 w 988828"/>
              <a:gd name="connsiteY1" fmla="*/ 116959 h 1127052"/>
              <a:gd name="connsiteX2" fmla="*/ 680484 w 988828"/>
              <a:gd name="connsiteY2" fmla="*/ 382773 h 1127052"/>
              <a:gd name="connsiteX3" fmla="*/ 893135 w 988828"/>
              <a:gd name="connsiteY3" fmla="*/ 765545 h 1127052"/>
              <a:gd name="connsiteX4" fmla="*/ 988828 w 988828"/>
              <a:gd name="connsiteY4" fmla="*/ 1127052 h 112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828" h="1127052">
                <a:moveTo>
                  <a:pt x="0" y="0"/>
                </a:moveTo>
                <a:cubicBezTo>
                  <a:pt x="124046" y="26582"/>
                  <a:pt x="248093" y="53164"/>
                  <a:pt x="361507" y="116959"/>
                </a:cubicBezTo>
                <a:cubicBezTo>
                  <a:pt x="474921" y="180754"/>
                  <a:pt x="591879" y="274675"/>
                  <a:pt x="680484" y="382773"/>
                </a:cubicBezTo>
                <a:cubicBezTo>
                  <a:pt x="769089" y="490871"/>
                  <a:pt x="841744" y="641499"/>
                  <a:pt x="893135" y="765545"/>
                </a:cubicBezTo>
                <a:cubicBezTo>
                  <a:pt x="944526" y="889591"/>
                  <a:pt x="966677" y="1008321"/>
                  <a:pt x="988828" y="1127052"/>
                </a:cubicBezTo>
              </a:path>
            </a:pathLst>
          </a:cu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Forma libre"/>
          <p:cNvSpPr/>
          <p:nvPr/>
        </p:nvSpPr>
        <p:spPr>
          <a:xfrm>
            <a:off x="2043322" y="3421786"/>
            <a:ext cx="2887805" cy="2854529"/>
          </a:xfrm>
          <a:custGeom>
            <a:avLst/>
            <a:gdLst>
              <a:gd name="connsiteX0" fmla="*/ 0 w 988828"/>
              <a:gd name="connsiteY0" fmla="*/ 0 h 1127052"/>
              <a:gd name="connsiteX1" fmla="*/ 361507 w 988828"/>
              <a:gd name="connsiteY1" fmla="*/ 116959 h 1127052"/>
              <a:gd name="connsiteX2" fmla="*/ 680484 w 988828"/>
              <a:gd name="connsiteY2" fmla="*/ 382773 h 1127052"/>
              <a:gd name="connsiteX3" fmla="*/ 893135 w 988828"/>
              <a:gd name="connsiteY3" fmla="*/ 765545 h 1127052"/>
              <a:gd name="connsiteX4" fmla="*/ 988828 w 988828"/>
              <a:gd name="connsiteY4" fmla="*/ 1127052 h 112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828" h="1127052">
                <a:moveTo>
                  <a:pt x="0" y="0"/>
                </a:moveTo>
                <a:cubicBezTo>
                  <a:pt x="124046" y="26582"/>
                  <a:pt x="248093" y="53164"/>
                  <a:pt x="361507" y="116959"/>
                </a:cubicBezTo>
                <a:cubicBezTo>
                  <a:pt x="474921" y="180754"/>
                  <a:pt x="591879" y="274675"/>
                  <a:pt x="680484" y="382773"/>
                </a:cubicBezTo>
                <a:cubicBezTo>
                  <a:pt x="769089" y="490871"/>
                  <a:pt x="841744" y="641499"/>
                  <a:pt x="893135" y="765545"/>
                </a:cubicBezTo>
                <a:cubicBezTo>
                  <a:pt x="944526" y="889591"/>
                  <a:pt x="966677" y="1008321"/>
                  <a:pt x="988828" y="1127052"/>
                </a:cubicBezTo>
              </a:path>
            </a:pathLst>
          </a:cu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14 CuadroTexto"/>
          <p:cNvSpPr txBox="1"/>
          <p:nvPr/>
        </p:nvSpPr>
        <p:spPr>
          <a:xfrm>
            <a:off x="2095670" y="6302059"/>
            <a:ext cx="4952904" cy="307777"/>
          </a:xfrm>
          <a:prstGeom prst="rect">
            <a:avLst/>
          </a:prstGeom>
          <a:noFill/>
        </p:spPr>
        <p:txBody>
          <a:bodyPr wrap="square" rtlCol="0">
            <a:spAutoFit/>
          </a:bodyPr>
          <a:lstStyle/>
          <a:p>
            <a:r>
              <a:rPr lang="es-MX" sz="1400" dirty="0" smtClean="0"/>
              <a:t>Grado de Desarrollo del Esquema de Solvencia</a:t>
            </a:r>
            <a:endParaRPr lang="es-MX" sz="1400" dirty="0"/>
          </a:p>
        </p:txBody>
      </p:sp>
      <p:sp>
        <p:nvSpPr>
          <p:cNvPr id="16" name="15 CuadroTexto"/>
          <p:cNvSpPr txBox="1"/>
          <p:nvPr/>
        </p:nvSpPr>
        <p:spPr>
          <a:xfrm rot="16200000">
            <a:off x="-112466" y="4285199"/>
            <a:ext cx="3538218" cy="307777"/>
          </a:xfrm>
          <a:prstGeom prst="rect">
            <a:avLst/>
          </a:prstGeom>
          <a:noFill/>
        </p:spPr>
        <p:txBody>
          <a:bodyPr wrap="square" rtlCol="0">
            <a:spAutoFit/>
          </a:bodyPr>
          <a:lstStyle/>
          <a:p>
            <a:r>
              <a:rPr lang="es-MX" sz="1400" dirty="0" smtClean="0"/>
              <a:t>Grado de Desarrollo del mercado de seguros</a:t>
            </a:r>
            <a:endParaRPr lang="es-MX" sz="1400" dirty="0"/>
          </a:p>
        </p:txBody>
      </p:sp>
      <p:cxnSp>
        <p:nvCxnSpPr>
          <p:cNvPr id="17" name="16 Conector recto de flecha"/>
          <p:cNvCxnSpPr/>
          <p:nvPr/>
        </p:nvCxnSpPr>
        <p:spPr>
          <a:xfrm flipV="1">
            <a:off x="1997497" y="2977395"/>
            <a:ext cx="3641303" cy="3263835"/>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18" name="17 Conector"/>
          <p:cNvSpPr/>
          <p:nvPr/>
        </p:nvSpPr>
        <p:spPr>
          <a:xfrm>
            <a:off x="5169125" y="3643745"/>
            <a:ext cx="291659" cy="260986"/>
          </a:xfrm>
          <a:prstGeom prst="flowChartConnector">
            <a:avLst/>
          </a:prstGeom>
          <a:gradFill flip="none" rotWithShape="1">
            <a:gsLst>
              <a:gs pos="0">
                <a:schemeClr val="accent6">
                  <a:tint val="83000"/>
                  <a:shade val="100000"/>
                  <a:alpha val="100000"/>
                  <a:hueMod val="100000"/>
                  <a:satMod val="220000"/>
                  <a:lumMod val="90000"/>
                </a:schemeClr>
              </a:gs>
              <a:gs pos="76000">
                <a:schemeClr val="accent6">
                  <a:shade val="100000"/>
                </a:schemeClr>
              </a:gs>
              <a:gs pos="100000">
                <a:schemeClr val="accent6">
                  <a:shade val="93000"/>
                  <a:alpha val="100000"/>
                  <a:satMod val="100000"/>
                  <a:lumMod val="93000"/>
                </a:schemeClr>
              </a:gs>
            </a:gsLst>
            <a:path path="circle">
              <a:fillToRect l="50000" t="50000" r="50000" b="50000"/>
            </a:path>
            <a:tileRect/>
          </a:gra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19" name="18 Conector"/>
          <p:cNvSpPr/>
          <p:nvPr/>
        </p:nvSpPr>
        <p:spPr>
          <a:xfrm>
            <a:off x="4053638" y="5272421"/>
            <a:ext cx="178669" cy="163116"/>
          </a:xfrm>
          <a:prstGeom prst="flowChartConnector">
            <a:avLst/>
          </a:prstGeom>
          <a:gradFill flip="none" rotWithShape="1">
            <a:gsLst>
              <a:gs pos="0">
                <a:schemeClr val="accent6">
                  <a:tint val="83000"/>
                  <a:shade val="100000"/>
                  <a:alpha val="100000"/>
                  <a:hueMod val="100000"/>
                  <a:satMod val="220000"/>
                  <a:lumMod val="90000"/>
                </a:schemeClr>
              </a:gs>
              <a:gs pos="76000">
                <a:schemeClr val="accent6">
                  <a:shade val="100000"/>
                </a:schemeClr>
              </a:gs>
              <a:gs pos="100000">
                <a:schemeClr val="accent6">
                  <a:shade val="93000"/>
                  <a:alpha val="100000"/>
                  <a:satMod val="100000"/>
                  <a:lumMod val="93000"/>
                </a:schemeClr>
              </a:gs>
            </a:gsLst>
            <a:path path="circle">
              <a:fillToRect l="50000" t="50000" r="50000" b="50000"/>
            </a:path>
            <a:tileRect/>
          </a:gra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20" name="19 Conector"/>
          <p:cNvSpPr/>
          <p:nvPr/>
        </p:nvSpPr>
        <p:spPr>
          <a:xfrm>
            <a:off x="3315344" y="3590698"/>
            <a:ext cx="405529" cy="367080"/>
          </a:xfrm>
          <a:prstGeom prst="flowChartConnector">
            <a:avLst/>
          </a:prstGeom>
          <a:gradFill flip="none" rotWithShape="1">
            <a:gsLst>
              <a:gs pos="0">
                <a:schemeClr val="accent6">
                  <a:tint val="83000"/>
                  <a:shade val="100000"/>
                  <a:alpha val="100000"/>
                  <a:hueMod val="100000"/>
                  <a:satMod val="220000"/>
                  <a:lumMod val="90000"/>
                </a:schemeClr>
              </a:gs>
              <a:gs pos="76000">
                <a:schemeClr val="accent6">
                  <a:shade val="100000"/>
                </a:schemeClr>
              </a:gs>
              <a:gs pos="100000">
                <a:schemeClr val="accent6">
                  <a:shade val="93000"/>
                  <a:alpha val="100000"/>
                  <a:satMod val="100000"/>
                  <a:lumMod val="93000"/>
                </a:schemeClr>
              </a:gs>
            </a:gsLst>
            <a:path path="circle">
              <a:fillToRect l="50000" t="50000" r="50000" b="50000"/>
            </a:path>
            <a:tileRect/>
          </a:gra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21" name="20 Conector"/>
          <p:cNvSpPr/>
          <p:nvPr/>
        </p:nvSpPr>
        <p:spPr>
          <a:xfrm>
            <a:off x="3978179" y="3805041"/>
            <a:ext cx="508256" cy="506920"/>
          </a:xfrm>
          <a:prstGeom prst="flowChartConnector">
            <a:avLst/>
          </a:prstGeom>
          <a:gradFill flip="none" rotWithShape="1">
            <a:gsLst>
              <a:gs pos="0">
                <a:schemeClr val="accent6">
                  <a:tint val="83000"/>
                  <a:shade val="100000"/>
                  <a:alpha val="100000"/>
                  <a:hueMod val="100000"/>
                  <a:satMod val="220000"/>
                  <a:lumMod val="90000"/>
                </a:schemeClr>
              </a:gs>
              <a:gs pos="76000">
                <a:schemeClr val="accent6">
                  <a:shade val="100000"/>
                </a:schemeClr>
              </a:gs>
              <a:gs pos="100000">
                <a:schemeClr val="accent6">
                  <a:shade val="93000"/>
                  <a:alpha val="100000"/>
                  <a:satMod val="100000"/>
                  <a:lumMod val="93000"/>
                </a:schemeClr>
              </a:gs>
            </a:gsLst>
            <a:path path="circle">
              <a:fillToRect l="50000" t="50000" r="50000" b="50000"/>
            </a:path>
            <a:tileRect/>
          </a:gra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22" name="21 Conector"/>
          <p:cNvSpPr/>
          <p:nvPr/>
        </p:nvSpPr>
        <p:spPr>
          <a:xfrm>
            <a:off x="2558015" y="5684204"/>
            <a:ext cx="65102" cy="73402"/>
          </a:xfrm>
          <a:prstGeom prst="flowChartConnector">
            <a:avLst/>
          </a:prstGeom>
          <a:gradFill flip="none" rotWithShape="1">
            <a:gsLst>
              <a:gs pos="0">
                <a:schemeClr val="accent6">
                  <a:tint val="83000"/>
                  <a:shade val="100000"/>
                  <a:alpha val="100000"/>
                  <a:hueMod val="100000"/>
                  <a:satMod val="220000"/>
                  <a:lumMod val="90000"/>
                </a:schemeClr>
              </a:gs>
              <a:gs pos="76000">
                <a:schemeClr val="accent6">
                  <a:shade val="100000"/>
                </a:schemeClr>
              </a:gs>
              <a:gs pos="100000">
                <a:schemeClr val="accent6">
                  <a:shade val="93000"/>
                  <a:alpha val="100000"/>
                  <a:satMod val="100000"/>
                  <a:lumMod val="93000"/>
                </a:schemeClr>
              </a:gs>
            </a:gsLst>
            <a:path path="circle">
              <a:fillToRect l="50000" t="50000" r="50000" b="50000"/>
            </a:path>
            <a:tileRect/>
          </a:gra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23" name="22 CuadroTexto"/>
          <p:cNvSpPr txBox="1"/>
          <p:nvPr/>
        </p:nvSpPr>
        <p:spPr>
          <a:xfrm>
            <a:off x="3720873" y="3510703"/>
            <a:ext cx="423740" cy="263535"/>
          </a:xfrm>
          <a:prstGeom prst="rect">
            <a:avLst/>
          </a:prstGeom>
          <a:noFill/>
        </p:spPr>
        <p:txBody>
          <a:bodyPr wrap="square" rtlCol="0">
            <a:spAutoFit/>
          </a:bodyPr>
          <a:lstStyle/>
          <a:p>
            <a:r>
              <a:rPr lang="es-MX" sz="1400" dirty="0" smtClean="0"/>
              <a:t>EU</a:t>
            </a:r>
            <a:endParaRPr lang="es-MX" sz="1400" dirty="0"/>
          </a:p>
        </p:txBody>
      </p:sp>
      <p:sp>
        <p:nvSpPr>
          <p:cNvPr id="24" name="23 CuadroTexto"/>
          <p:cNvSpPr txBox="1"/>
          <p:nvPr/>
        </p:nvSpPr>
        <p:spPr>
          <a:xfrm>
            <a:off x="4537844" y="4058501"/>
            <a:ext cx="569570" cy="263535"/>
          </a:xfrm>
          <a:prstGeom prst="rect">
            <a:avLst/>
          </a:prstGeom>
          <a:noFill/>
        </p:spPr>
        <p:txBody>
          <a:bodyPr wrap="square" rtlCol="0">
            <a:spAutoFit/>
          </a:bodyPr>
          <a:lstStyle/>
          <a:p>
            <a:r>
              <a:rPr lang="es-MX" sz="1400" dirty="0" smtClean="0"/>
              <a:t>CEE</a:t>
            </a:r>
            <a:endParaRPr lang="es-MX" sz="1400" dirty="0"/>
          </a:p>
        </p:txBody>
      </p:sp>
      <p:sp>
        <p:nvSpPr>
          <p:cNvPr id="25" name="24 CuadroTexto"/>
          <p:cNvSpPr txBox="1"/>
          <p:nvPr/>
        </p:nvSpPr>
        <p:spPr>
          <a:xfrm>
            <a:off x="5169125" y="3904613"/>
            <a:ext cx="738517" cy="307777"/>
          </a:xfrm>
          <a:prstGeom prst="rect">
            <a:avLst/>
          </a:prstGeom>
          <a:noFill/>
        </p:spPr>
        <p:txBody>
          <a:bodyPr wrap="square" rtlCol="0">
            <a:spAutoFit/>
          </a:bodyPr>
          <a:lstStyle/>
          <a:p>
            <a:r>
              <a:rPr lang="es-MX" sz="1400" dirty="0" smtClean="0"/>
              <a:t>Suiza   </a:t>
            </a:r>
            <a:endParaRPr lang="es-MX" sz="1400" dirty="0"/>
          </a:p>
        </p:txBody>
      </p:sp>
      <p:sp>
        <p:nvSpPr>
          <p:cNvPr id="26" name="25 Conector"/>
          <p:cNvSpPr/>
          <p:nvPr/>
        </p:nvSpPr>
        <p:spPr>
          <a:xfrm>
            <a:off x="3101972" y="5019142"/>
            <a:ext cx="209478" cy="227716"/>
          </a:xfrm>
          <a:prstGeom prst="flowChartConnector">
            <a:avLst/>
          </a:prstGeom>
          <a:gradFill flip="none" rotWithShape="1">
            <a:gsLst>
              <a:gs pos="0">
                <a:schemeClr val="accent6">
                  <a:tint val="83000"/>
                  <a:shade val="100000"/>
                  <a:alpha val="100000"/>
                  <a:hueMod val="100000"/>
                  <a:satMod val="220000"/>
                  <a:lumMod val="90000"/>
                </a:schemeClr>
              </a:gs>
              <a:gs pos="76000">
                <a:schemeClr val="accent6">
                  <a:shade val="100000"/>
                </a:schemeClr>
              </a:gs>
              <a:gs pos="100000">
                <a:schemeClr val="accent6">
                  <a:shade val="93000"/>
                  <a:alpha val="100000"/>
                  <a:satMod val="100000"/>
                  <a:lumMod val="93000"/>
                </a:schemeClr>
              </a:gs>
            </a:gsLst>
            <a:path path="circle">
              <a:fillToRect l="50000" t="50000" r="50000" b="50000"/>
            </a:path>
            <a:tileRect/>
          </a:gra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27" name="26 Conector"/>
          <p:cNvSpPr/>
          <p:nvPr/>
        </p:nvSpPr>
        <p:spPr>
          <a:xfrm>
            <a:off x="2104836" y="5839164"/>
            <a:ext cx="83780" cy="81558"/>
          </a:xfrm>
          <a:prstGeom prst="flowChartConnector">
            <a:avLst/>
          </a:prstGeom>
          <a:gradFill flip="none" rotWithShape="1">
            <a:gsLst>
              <a:gs pos="0">
                <a:schemeClr val="accent6">
                  <a:tint val="83000"/>
                  <a:shade val="100000"/>
                  <a:alpha val="100000"/>
                  <a:hueMod val="100000"/>
                  <a:satMod val="220000"/>
                  <a:lumMod val="90000"/>
                </a:schemeClr>
              </a:gs>
              <a:gs pos="76000">
                <a:schemeClr val="accent6">
                  <a:shade val="100000"/>
                </a:schemeClr>
              </a:gs>
              <a:gs pos="100000">
                <a:schemeClr val="accent6">
                  <a:shade val="93000"/>
                  <a:alpha val="100000"/>
                  <a:satMod val="100000"/>
                  <a:lumMod val="93000"/>
                </a:schemeClr>
              </a:gs>
            </a:gsLst>
            <a:path path="circle">
              <a:fillToRect l="50000" t="50000" r="50000" b="50000"/>
            </a:path>
            <a:tileRect/>
          </a:gra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28" name="27 Conector"/>
          <p:cNvSpPr/>
          <p:nvPr/>
        </p:nvSpPr>
        <p:spPr>
          <a:xfrm>
            <a:off x="2354620" y="5633442"/>
            <a:ext cx="83780" cy="81558"/>
          </a:xfrm>
          <a:prstGeom prst="flowChartConnector">
            <a:avLst/>
          </a:prstGeom>
          <a:gradFill flip="none" rotWithShape="1">
            <a:gsLst>
              <a:gs pos="0">
                <a:schemeClr val="accent6">
                  <a:tint val="83000"/>
                  <a:shade val="100000"/>
                  <a:alpha val="100000"/>
                  <a:hueMod val="100000"/>
                  <a:satMod val="220000"/>
                  <a:lumMod val="90000"/>
                </a:schemeClr>
              </a:gs>
              <a:gs pos="76000">
                <a:schemeClr val="accent6">
                  <a:shade val="100000"/>
                </a:schemeClr>
              </a:gs>
              <a:gs pos="100000">
                <a:schemeClr val="accent6">
                  <a:shade val="93000"/>
                  <a:alpha val="100000"/>
                  <a:satMod val="100000"/>
                  <a:lumMod val="93000"/>
                </a:schemeClr>
              </a:gs>
            </a:gsLst>
            <a:path path="circle">
              <a:fillToRect l="50000" t="50000" r="50000" b="50000"/>
            </a:path>
            <a:tileRect/>
          </a:gra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29" name="28 Conector"/>
          <p:cNvSpPr/>
          <p:nvPr/>
        </p:nvSpPr>
        <p:spPr>
          <a:xfrm>
            <a:off x="2050621" y="5969657"/>
            <a:ext cx="83780" cy="81558"/>
          </a:xfrm>
          <a:prstGeom prst="flowChartConnector">
            <a:avLst/>
          </a:prstGeom>
          <a:gradFill flip="none" rotWithShape="1">
            <a:gsLst>
              <a:gs pos="0">
                <a:schemeClr val="accent6">
                  <a:tint val="83000"/>
                  <a:shade val="100000"/>
                  <a:alpha val="100000"/>
                  <a:hueMod val="100000"/>
                  <a:satMod val="220000"/>
                  <a:lumMod val="90000"/>
                </a:schemeClr>
              </a:gs>
              <a:gs pos="76000">
                <a:schemeClr val="accent6">
                  <a:shade val="100000"/>
                </a:schemeClr>
              </a:gs>
              <a:gs pos="100000">
                <a:schemeClr val="accent6">
                  <a:shade val="93000"/>
                  <a:alpha val="100000"/>
                  <a:satMod val="100000"/>
                  <a:lumMod val="93000"/>
                </a:schemeClr>
              </a:gs>
            </a:gsLst>
            <a:path path="circle">
              <a:fillToRect l="50000" t="50000" r="50000" b="50000"/>
            </a:path>
            <a:tileRect/>
          </a:gra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30" name="29 Conector"/>
          <p:cNvSpPr/>
          <p:nvPr/>
        </p:nvSpPr>
        <p:spPr>
          <a:xfrm>
            <a:off x="2690062" y="5298234"/>
            <a:ext cx="178669" cy="163116"/>
          </a:xfrm>
          <a:prstGeom prst="flowChartConnector">
            <a:avLst/>
          </a:prstGeom>
          <a:gradFill flip="none" rotWithShape="1">
            <a:gsLst>
              <a:gs pos="0">
                <a:schemeClr val="accent6">
                  <a:tint val="83000"/>
                  <a:shade val="100000"/>
                  <a:alpha val="100000"/>
                  <a:hueMod val="100000"/>
                  <a:satMod val="220000"/>
                  <a:lumMod val="90000"/>
                </a:schemeClr>
              </a:gs>
              <a:gs pos="76000">
                <a:schemeClr val="accent6">
                  <a:shade val="100000"/>
                </a:schemeClr>
              </a:gs>
              <a:gs pos="100000">
                <a:schemeClr val="accent6">
                  <a:shade val="93000"/>
                  <a:alpha val="100000"/>
                  <a:satMod val="100000"/>
                  <a:lumMod val="93000"/>
                </a:schemeClr>
              </a:gs>
            </a:gsLst>
            <a:path path="circle">
              <a:fillToRect l="50000" t="50000" r="50000" b="50000"/>
            </a:path>
            <a:tileRect/>
          </a:gra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31" name="30 Conector"/>
          <p:cNvSpPr/>
          <p:nvPr/>
        </p:nvSpPr>
        <p:spPr>
          <a:xfrm>
            <a:off x="3439927" y="4412817"/>
            <a:ext cx="318006" cy="322197"/>
          </a:xfrm>
          <a:prstGeom prst="flowChartConnector">
            <a:avLst/>
          </a:prstGeom>
          <a:gradFill flip="none" rotWithShape="1">
            <a:gsLst>
              <a:gs pos="0">
                <a:schemeClr val="accent6">
                  <a:tint val="83000"/>
                  <a:shade val="100000"/>
                  <a:alpha val="100000"/>
                  <a:hueMod val="100000"/>
                  <a:satMod val="220000"/>
                  <a:lumMod val="90000"/>
                </a:schemeClr>
              </a:gs>
              <a:gs pos="76000">
                <a:schemeClr val="accent6">
                  <a:shade val="100000"/>
                </a:schemeClr>
              </a:gs>
              <a:gs pos="100000">
                <a:schemeClr val="accent6">
                  <a:shade val="93000"/>
                  <a:alpha val="100000"/>
                  <a:satMod val="100000"/>
                  <a:lumMod val="93000"/>
                </a:schemeClr>
              </a:gs>
            </a:gsLst>
            <a:path path="circle">
              <a:fillToRect l="50000" t="50000" r="50000" b="50000"/>
            </a:path>
            <a:tileRect/>
          </a:gra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cxnSp>
        <p:nvCxnSpPr>
          <p:cNvPr id="32" name="31 Conector recto de flecha"/>
          <p:cNvCxnSpPr/>
          <p:nvPr/>
        </p:nvCxnSpPr>
        <p:spPr>
          <a:xfrm flipV="1">
            <a:off x="1995404" y="5133000"/>
            <a:ext cx="3643396" cy="1104168"/>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V="1">
            <a:off x="2014956" y="2909602"/>
            <a:ext cx="1256134" cy="3285035"/>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5930383" y="4347702"/>
            <a:ext cx="2057253" cy="523220"/>
          </a:xfrm>
          <a:prstGeom prst="rect">
            <a:avLst/>
          </a:prstGeom>
          <a:noFill/>
        </p:spPr>
        <p:txBody>
          <a:bodyPr wrap="square" rtlCol="0">
            <a:spAutoFit/>
          </a:bodyPr>
          <a:lstStyle/>
          <a:p>
            <a:r>
              <a:rPr lang="es-MX" sz="1400" dirty="0" smtClean="0">
                <a:solidFill>
                  <a:srgbClr val="C00000"/>
                </a:solidFill>
              </a:rPr>
              <a:t>Más Tecnificados que desarrollados</a:t>
            </a:r>
            <a:endParaRPr lang="es-MX" sz="1400" dirty="0">
              <a:solidFill>
                <a:srgbClr val="C00000"/>
              </a:solidFill>
            </a:endParaRPr>
          </a:p>
        </p:txBody>
      </p:sp>
      <p:sp>
        <p:nvSpPr>
          <p:cNvPr id="36" name="35 Cerrar llave"/>
          <p:cNvSpPr/>
          <p:nvPr/>
        </p:nvSpPr>
        <p:spPr>
          <a:xfrm rot="16200000">
            <a:off x="3700583" y="1039176"/>
            <a:ext cx="308817" cy="3567620"/>
          </a:xfrm>
          <a:prstGeom prst="rightBrace">
            <a:avLst>
              <a:gd name="adj1" fmla="val 30997"/>
              <a:gd name="adj2" fmla="val 50733"/>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37" name="36 Cerrar llave"/>
          <p:cNvSpPr/>
          <p:nvPr/>
        </p:nvSpPr>
        <p:spPr>
          <a:xfrm>
            <a:off x="5671657" y="2977395"/>
            <a:ext cx="242623" cy="3195933"/>
          </a:xfrm>
          <a:prstGeom prst="rightBrace">
            <a:avLst>
              <a:gd name="adj1" fmla="val 30997"/>
              <a:gd name="adj2" fmla="val 50733"/>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38" name="37 Conector"/>
          <p:cNvSpPr/>
          <p:nvPr/>
        </p:nvSpPr>
        <p:spPr>
          <a:xfrm>
            <a:off x="2415065" y="4403585"/>
            <a:ext cx="264444" cy="259988"/>
          </a:xfrm>
          <a:prstGeom prst="flowChartConnector">
            <a:avLst/>
          </a:prstGeom>
          <a:gradFill flip="none" rotWithShape="1">
            <a:gsLst>
              <a:gs pos="0">
                <a:schemeClr val="accent6">
                  <a:tint val="83000"/>
                  <a:shade val="100000"/>
                  <a:alpha val="100000"/>
                  <a:hueMod val="100000"/>
                  <a:satMod val="220000"/>
                  <a:lumMod val="90000"/>
                </a:schemeClr>
              </a:gs>
              <a:gs pos="76000">
                <a:schemeClr val="accent6">
                  <a:shade val="100000"/>
                </a:schemeClr>
              </a:gs>
              <a:gs pos="100000">
                <a:schemeClr val="accent6">
                  <a:shade val="93000"/>
                  <a:alpha val="100000"/>
                  <a:satMod val="100000"/>
                  <a:lumMod val="93000"/>
                </a:schemeClr>
              </a:gs>
            </a:gsLst>
            <a:path path="circle">
              <a:fillToRect l="50000" t="50000" r="50000" b="50000"/>
            </a:path>
            <a:tileRect/>
          </a:gra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756306074"/>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53 Rectángulo"/>
          <p:cNvSpPr/>
          <p:nvPr/>
        </p:nvSpPr>
        <p:spPr>
          <a:xfrm>
            <a:off x="1800449" y="4483284"/>
            <a:ext cx="1127933" cy="1605059"/>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7" name="66 Rectángulo"/>
          <p:cNvSpPr/>
          <p:nvPr/>
        </p:nvSpPr>
        <p:spPr>
          <a:xfrm>
            <a:off x="2928383" y="3805318"/>
            <a:ext cx="1186415" cy="2314921"/>
          </a:xfrm>
          <a:prstGeom prst="rect">
            <a:avLst/>
          </a:prstGeom>
          <a:solidFill>
            <a:srgbClr val="98A47C">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67 Rectángulo"/>
          <p:cNvSpPr/>
          <p:nvPr/>
        </p:nvSpPr>
        <p:spPr>
          <a:xfrm>
            <a:off x="4114800" y="3369745"/>
            <a:ext cx="1450457" cy="2783563"/>
          </a:xfrm>
          <a:prstGeom prst="rect">
            <a:avLst/>
          </a:prstGeom>
          <a:solidFill>
            <a:srgbClr val="00206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9" name="68 Rectángulo"/>
          <p:cNvSpPr/>
          <p:nvPr/>
        </p:nvSpPr>
        <p:spPr>
          <a:xfrm>
            <a:off x="5582979" y="3061396"/>
            <a:ext cx="1732221" cy="3058843"/>
          </a:xfrm>
          <a:prstGeom prst="rect">
            <a:avLst/>
          </a:prstGeom>
          <a:solidFill>
            <a:srgbClr val="0070C0">
              <a:alpha val="22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1 Título"/>
          <p:cNvSpPr>
            <a:spLocks noGrp="1"/>
          </p:cNvSpPr>
          <p:nvPr>
            <p:ph type="title"/>
          </p:nvPr>
        </p:nvSpPr>
        <p:spPr>
          <a:xfrm>
            <a:off x="762000" y="457200"/>
            <a:ext cx="6781800" cy="838200"/>
          </a:xfrm>
        </p:spPr>
        <p:txBody>
          <a:bodyPr>
            <a:normAutofit/>
          </a:bodyPr>
          <a:lstStyle/>
          <a:p>
            <a:r>
              <a:rPr lang="es-MX" dirty="0"/>
              <a:t>Evaluación de Esquemas de Solvencia</a:t>
            </a:r>
            <a:endParaRPr lang="es-MX" sz="2400" dirty="0"/>
          </a:p>
        </p:txBody>
      </p:sp>
      <p:sp>
        <p:nvSpPr>
          <p:cNvPr id="3" name="Marcador de contenido 2"/>
          <p:cNvSpPr>
            <a:spLocks noGrp="1"/>
          </p:cNvSpPr>
          <p:nvPr>
            <p:ph idx="1"/>
          </p:nvPr>
        </p:nvSpPr>
        <p:spPr>
          <a:xfrm>
            <a:off x="609600" y="1447800"/>
            <a:ext cx="7772400" cy="578640"/>
          </a:xfrm>
        </p:spPr>
        <p:txBody>
          <a:bodyPr wrap="square">
            <a:noAutofit/>
          </a:bodyPr>
          <a:lstStyle/>
          <a:p>
            <a:pPr marL="354330" indent="-285750" algn="just">
              <a:buBlip>
                <a:blip r:embed="rId2"/>
              </a:buBlip>
              <a:defRPr/>
            </a:pPr>
            <a:r>
              <a:rPr lang="es-MX" sz="1800" dirty="0" smtClean="0"/>
              <a:t>El grado de desarrollo en materia de reservas técnicas, puede ser evaluado en función de la adopción de los siguientes elementos:</a:t>
            </a:r>
          </a:p>
          <a:p>
            <a:pPr marL="354330" indent="-285750" algn="just">
              <a:buBlip>
                <a:blip r:embed="rId2"/>
              </a:buBlip>
              <a:defRPr/>
            </a:pPr>
            <a:endParaRPr lang="es-MX" sz="1800" dirty="0"/>
          </a:p>
          <a:p>
            <a:pPr marL="68580" indent="0">
              <a:buNone/>
              <a:defRPr/>
            </a:pPr>
            <a:endParaRPr lang="es-MX" sz="1800" dirty="0"/>
          </a:p>
          <a:p>
            <a:pPr marL="68580" lvl="2" indent="0">
              <a:buClr>
                <a:schemeClr val="tx2"/>
              </a:buClr>
              <a:buNone/>
              <a:defRPr/>
            </a:pPr>
            <a:endParaRPr lang="es-MX" sz="1800" dirty="0"/>
          </a:p>
          <a:p>
            <a:pPr marL="696913" lvl="2" indent="-571500">
              <a:spcBef>
                <a:spcPts val="600"/>
              </a:spcBef>
              <a:spcAft>
                <a:spcPts val="0"/>
              </a:spcAft>
              <a:buClr>
                <a:srgbClr val="FFFFFF"/>
              </a:buClr>
              <a:buSzPct val="125000"/>
              <a:buFont typeface="+mj-lt"/>
              <a:buAutoNum type="arabicParenR"/>
            </a:pPr>
            <a:endParaRPr lang="es-MX" sz="2000" dirty="0" smtClean="0"/>
          </a:p>
        </p:txBody>
      </p:sp>
      <p:sp>
        <p:nvSpPr>
          <p:cNvPr id="8" name="7 Flecha derecha"/>
          <p:cNvSpPr/>
          <p:nvPr/>
        </p:nvSpPr>
        <p:spPr>
          <a:xfrm>
            <a:off x="1577162" y="6095999"/>
            <a:ext cx="6003851" cy="45719"/>
          </a:xfrm>
          <a:prstGeom prst="rightArrow">
            <a:avLst/>
          </a:prstGeom>
          <a:solidFill>
            <a:srgbClr val="B8B59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Flecha derecha"/>
          <p:cNvSpPr/>
          <p:nvPr/>
        </p:nvSpPr>
        <p:spPr>
          <a:xfrm rot="16200000">
            <a:off x="-97713" y="4426438"/>
            <a:ext cx="3725440" cy="70884"/>
          </a:xfrm>
          <a:prstGeom prst="rightArrow">
            <a:avLst/>
          </a:prstGeom>
          <a:solidFill>
            <a:srgbClr val="B8B59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8" name="37 CuadroTexto"/>
          <p:cNvSpPr txBox="1"/>
          <p:nvPr/>
        </p:nvSpPr>
        <p:spPr>
          <a:xfrm>
            <a:off x="1976094" y="5131006"/>
            <a:ext cx="824022" cy="830997"/>
          </a:xfrm>
          <a:prstGeom prst="rect">
            <a:avLst/>
          </a:prstGeom>
          <a:noFill/>
        </p:spPr>
        <p:txBody>
          <a:bodyPr wrap="square" rtlCol="0">
            <a:spAutoFit/>
          </a:bodyPr>
          <a:lstStyle/>
          <a:p>
            <a:pPr algn="ctr"/>
            <a:r>
              <a:rPr lang="es-MX" sz="1200" dirty="0" smtClean="0"/>
              <a:t>Métodos proxy, doceavos, 24-avos.</a:t>
            </a:r>
            <a:endParaRPr lang="es-MX" sz="1200" dirty="0"/>
          </a:p>
        </p:txBody>
      </p:sp>
      <p:sp>
        <p:nvSpPr>
          <p:cNvPr id="43" name="42 Forma libre"/>
          <p:cNvSpPr/>
          <p:nvPr/>
        </p:nvSpPr>
        <p:spPr>
          <a:xfrm>
            <a:off x="1752599" y="3061397"/>
            <a:ext cx="5562601" cy="2611001"/>
          </a:xfrm>
          <a:custGeom>
            <a:avLst/>
            <a:gdLst>
              <a:gd name="connsiteX0" fmla="*/ 0 w 4359349"/>
              <a:gd name="connsiteY0" fmla="*/ 2987748 h 2987748"/>
              <a:gd name="connsiteX1" fmla="*/ 276447 w 4359349"/>
              <a:gd name="connsiteY1" fmla="*/ 2392325 h 2987748"/>
              <a:gd name="connsiteX2" fmla="*/ 818707 w 4359349"/>
              <a:gd name="connsiteY2" fmla="*/ 1669311 h 2987748"/>
              <a:gd name="connsiteX3" fmla="*/ 1573619 w 4359349"/>
              <a:gd name="connsiteY3" fmla="*/ 978195 h 2987748"/>
              <a:gd name="connsiteX4" fmla="*/ 2509284 w 4359349"/>
              <a:gd name="connsiteY4" fmla="*/ 435934 h 2987748"/>
              <a:gd name="connsiteX5" fmla="*/ 3540642 w 4359349"/>
              <a:gd name="connsiteY5" fmla="*/ 116958 h 2987748"/>
              <a:gd name="connsiteX6" fmla="*/ 4359349 w 4359349"/>
              <a:gd name="connsiteY6" fmla="*/ 0 h 2987748"/>
              <a:gd name="connsiteX0" fmla="*/ 0 w 4342452"/>
              <a:gd name="connsiteY0" fmla="*/ 3058993 h 3058993"/>
              <a:gd name="connsiteX1" fmla="*/ 276447 w 4342452"/>
              <a:gd name="connsiteY1" fmla="*/ 2463570 h 3058993"/>
              <a:gd name="connsiteX2" fmla="*/ 818707 w 4342452"/>
              <a:gd name="connsiteY2" fmla="*/ 1740556 h 3058993"/>
              <a:gd name="connsiteX3" fmla="*/ 1573619 w 4342452"/>
              <a:gd name="connsiteY3" fmla="*/ 1049440 h 3058993"/>
              <a:gd name="connsiteX4" fmla="*/ 2509284 w 4342452"/>
              <a:gd name="connsiteY4" fmla="*/ 507179 h 3058993"/>
              <a:gd name="connsiteX5" fmla="*/ 3540642 w 4342452"/>
              <a:gd name="connsiteY5" fmla="*/ 188203 h 3058993"/>
              <a:gd name="connsiteX6" fmla="*/ 4342452 w 4342452"/>
              <a:gd name="connsiteY6" fmla="*/ 0 h 3058993"/>
              <a:gd name="connsiteX0" fmla="*/ 0 w 4342452"/>
              <a:gd name="connsiteY0" fmla="*/ 3058993 h 3058993"/>
              <a:gd name="connsiteX1" fmla="*/ 276447 w 4342452"/>
              <a:gd name="connsiteY1" fmla="*/ 2463570 h 3058993"/>
              <a:gd name="connsiteX2" fmla="*/ 818707 w 4342452"/>
              <a:gd name="connsiteY2" fmla="*/ 1740556 h 3058993"/>
              <a:gd name="connsiteX3" fmla="*/ 1573619 w 4342452"/>
              <a:gd name="connsiteY3" fmla="*/ 1049440 h 3058993"/>
              <a:gd name="connsiteX4" fmla="*/ 2509284 w 4342452"/>
              <a:gd name="connsiteY4" fmla="*/ 507179 h 3058993"/>
              <a:gd name="connsiteX5" fmla="*/ 3515297 w 4342452"/>
              <a:gd name="connsiteY5" fmla="*/ 147492 h 3058993"/>
              <a:gd name="connsiteX6" fmla="*/ 4342452 w 4342452"/>
              <a:gd name="connsiteY6" fmla="*/ 0 h 305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2452" h="3058993">
                <a:moveTo>
                  <a:pt x="0" y="3058993"/>
                </a:moveTo>
                <a:cubicBezTo>
                  <a:pt x="69998" y="2871151"/>
                  <a:pt x="139996" y="2683309"/>
                  <a:pt x="276447" y="2463570"/>
                </a:cubicBezTo>
                <a:cubicBezTo>
                  <a:pt x="412898" y="2243831"/>
                  <a:pt x="602512" y="1976244"/>
                  <a:pt x="818707" y="1740556"/>
                </a:cubicBezTo>
                <a:cubicBezTo>
                  <a:pt x="1034902" y="1504868"/>
                  <a:pt x="1291856" y="1255003"/>
                  <a:pt x="1573619" y="1049440"/>
                </a:cubicBezTo>
                <a:cubicBezTo>
                  <a:pt x="1855382" y="843877"/>
                  <a:pt x="2185671" y="657504"/>
                  <a:pt x="2509284" y="507179"/>
                </a:cubicBezTo>
                <a:cubicBezTo>
                  <a:pt x="2832897" y="356854"/>
                  <a:pt x="3209769" y="232022"/>
                  <a:pt x="3515297" y="147492"/>
                </a:cubicBezTo>
                <a:cubicBezTo>
                  <a:pt x="3820825" y="62962"/>
                  <a:pt x="4087270" y="22151"/>
                  <a:pt x="4342452" y="0"/>
                </a:cubicBezTo>
              </a:path>
            </a:pathLst>
          </a:custGeom>
          <a:noFill/>
          <a:ln w="50800">
            <a:solidFill>
              <a:schemeClr val="tx1">
                <a:lumMod val="75000"/>
                <a:lumOff val="25000"/>
              </a:schemeClr>
            </a:solidFill>
            <a:tailEnd type="stealt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1" name="50 Forma libre"/>
          <p:cNvSpPr/>
          <p:nvPr/>
        </p:nvSpPr>
        <p:spPr>
          <a:xfrm>
            <a:off x="1741968" y="3805318"/>
            <a:ext cx="2372831" cy="2336187"/>
          </a:xfrm>
          <a:custGeom>
            <a:avLst/>
            <a:gdLst>
              <a:gd name="connsiteX0" fmla="*/ 0 w 1626781"/>
              <a:gd name="connsiteY0" fmla="*/ 0 h 2052084"/>
              <a:gd name="connsiteX1" fmla="*/ 1594883 w 1626781"/>
              <a:gd name="connsiteY1" fmla="*/ 0 h 2052084"/>
              <a:gd name="connsiteX2" fmla="*/ 1594883 w 1626781"/>
              <a:gd name="connsiteY2" fmla="*/ 0 h 2052084"/>
              <a:gd name="connsiteX3" fmla="*/ 1626781 w 1626781"/>
              <a:gd name="connsiteY3" fmla="*/ 2052084 h 2052084"/>
            </a:gdLst>
            <a:ahLst/>
            <a:cxnLst>
              <a:cxn ang="0">
                <a:pos x="connsiteX0" y="connsiteY0"/>
              </a:cxn>
              <a:cxn ang="0">
                <a:pos x="connsiteX1" y="connsiteY1"/>
              </a:cxn>
              <a:cxn ang="0">
                <a:pos x="connsiteX2" y="connsiteY2"/>
              </a:cxn>
              <a:cxn ang="0">
                <a:pos x="connsiteX3" y="connsiteY3"/>
              </a:cxn>
            </a:cxnLst>
            <a:rect l="l" t="t" r="r" b="b"/>
            <a:pathLst>
              <a:path w="1626781" h="2052084">
                <a:moveTo>
                  <a:pt x="0" y="0"/>
                </a:moveTo>
                <a:lnTo>
                  <a:pt x="1594883" y="0"/>
                </a:lnTo>
                <a:lnTo>
                  <a:pt x="1594883" y="0"/>
                </a:lnTo>
                <a:lnTo>
                  <a:pt x="1626781" y="2052084"/>
                </a:ln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3" name="52 Forma libre"/>
          <p:cNvSpPr/>
          <p:nvPr/>
        </p:nvSpPr>
        <p:spPr>
          <a:xfrm>
            <a:off x="1752600" y="4483284"/>
            <a:ext cx="1175782" cy="1658221"/>
          </a:xfrm>
          <a:custGeom>
            <a:avLst/>
            <a:gdLst>
              <a:gd name="connsiteX0" fmla="*/ 0 w 776177"/>
              <a:gd name="connsiteY0" fmla="*/ 0 h 1329070"/>
              <a:gd name="connsiteX1" fmla="*/ 765544 w 776177"/>
              <a:gd name="connsiteY1" fmla="*/ 0 h 1329070"/>
              <a:gd name="connsiteX2" fmla="*/ 765544 w 776177"/>
              <a:gd name="connsiteY2" fmla="*/ 0 h 1329070"/>
              <a:gd name="connsiteX3" fmla="*/ 776177 w 776177"/>
              <a:gd name="connsiteY3" fmla="*/ 1329070 h 1329070"/>
            </a:gdLst>
            <a:ahLst/>
            <a:cxnLst>
              <a:cxn ang="0">
                <a:pos x="connsiteX0" y="connsiteY0"/>
              </a:cxn>
              <a:cxn ang="0">
                <a:pos x="connsiteX1" y="connsiteY1"/>
              </a:cxn>
              <a:cxn ang="0">
                <a:pos x="connsiteX2" y="connsiteY2"/>
              </a:cxn>
              <a:cxn ang="0">
                <a:pos x="connsiteX3" y="connsiteY3"/>
              </a:cxn>
            </a:cxnLst>
            <a:rect l="l" t="t" r="r" b="b"/>
            <a:pathLst>
              <a:path w="776177" h="1329070">
                <a:moveTo>
                  <a:pt x="0" y="0"/>
                </a:moveTo>
                <a:lnTo>
                  <a:pt x="765544" y="0"/>
                </a:lnTo>
                <a:lnTo>
                  <a:pt x="765544" y="0"/>
                </a:lnTo>
                <a:cubicBezTo>
                  <a:pt x="767316" y="221512"/>
                  <a:pt x="771746" y="775291"/>
                  <a:pt x="776177" y="1329070"/>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5" name="54 CuadroTexto"/>
          <p:cNvSpPr txBox="1"/>
          <p:nvPr/>
        </p:nvSpPr>
        <p:spPr>
          <a:xfrm>
            <a:off x="2928382" y="4502060"/>
            <a:ext cx="1183758" cy="1384995"/>
          </a:xfrm>
          <a:prstGeom prst="rect">
            <a:avLst/>
          </a:prstGeom>
          <a:noFill/>
        </p:spPr>
        <p:txBody>
          <a:bodyPr wrap="square" lIns="36000" rIns="36000" rtlCol="0">
            <a:spAutoFit/>
          </a:bodyPr>
          <a:lstStyle>
            <a:defPPr>
              <a:defRPr lang="en-US"/>
            </a:defPPr>
            <a:lvl1pPr>
              <a:buFont typeface="Arial" pitchFamily="34" charset="0"/>
              <a:buChar char="•"/>
              <a:defRPr sz="1200"/>
            </a:lvl1pPr>
          </a:lstStyle>
          <a:p>
            <a:r>
              <a:rPr lang="es-MX" dirty="0"/>
              <a:t>Métodos de factores y prima no devengada</a:t>
            </a:r>
            <a:r>
              <a:rPr lang="es-MX" dirty="0" smtClean="0"/>
              <a:t>,</a:t>
            </a:r>
          </a:p>
          <a:p>
            <a:r>
              <a:rPr lang="es-MX" dirty="0" smtClean="0"/>
              <a:t> Reserva </a:t>
            </a:r>
            <a:r>
              <a:rPr lang="es-MX" dirty="0"/>
              <a:t>matemática con sistemas no modificados.</a:t>
            </a:r>
          </a:p>
        </p:txBody>
      </p:sp>
      <p:sp>
        <p:nvSpPr>
          <p:cNvPr id="57" name="56 CuadroTexto"/>
          <p:cNvSpPr txBox="1"/>
          <p:nvPr/>
        </p:nvSpPr>
        <p:spPr>
          <a:xfrm>
            <a:off x="4114799" y="3927399"/>
            <a:ext cx="1450457" cy="2123658"/>
          </a:xfrm>
          <a:prstGeom prst="rect">
            <a:avLst/>
          </a:prstGeom>
          <a:noFill/>
        </p:spPr>
        <p:txBody>
          <a:bodyPr wrap="square" lIns="36000" rIns="36000" rtlCol="0">
            <a:spAutoFit/>
          </a:bodyPr>
          <a:lstStyle/>
          <a:p>
            <a:pPr>
              <a:buFont typeface="Arial" pitchFamily="34" charset="0"/>
              <a:buChar char="•"/>
            </a:pPr>
            <a:r>
              <a:rPr lang="es-MX" sz="1200" dirty="0" smtClean="0"/>
              <a:t>Métodos suficiencia  </a:t>
            </a:r>
          </a:p>
          <a:p>
            <a:pPr>
              <a:buFont typeface="Arial" pitchFamily="34" charset="0"/>
              <a:buChar char="•"/>
            </a:pPr>
            <a:r>
              <a:rPr lang="es-MX" sz="1200" dirty="0" smtClean="0"/>
              <a:t>Reservas especiales</a:t>
            </a:r>
          </a:p>
          <a:p>
            <a:pPr>
              <a:buFont typeface="Arial" pitchFamily="34" charset="0"/>
              <a:buChar char="•"/>
            </a:pPr>
            <a:r>
              <a:rPr lang="es-MX" sz="1200" dirty="0"/>
              <a:t> </a:t>
            </a:r>
            <a:r>
              <a:rPr lang="es-MX" sz="1200" dirty="0" smtClean="0"/>
              <a:t>Reservas matemáticas con sistemas modificados </a:t>
            </a:r>
          </a:p>
          <a:p>
            <a:pPr>
              <a:buFont typeface="Arial" pitchFamily="34" charset="0"/>
              <a:buChar char="•"/>
            </a:pPr>
            <a:r>
              <a:rPr lang="es-MX" sz="1200" dirty="0" smtClean="0"/>
              <a:t>Certificación Actuarial,</a:t>
            </a:r>
          </a:p>
          <a:p>
            <a:pPr>
              <a:buFont typeface="Arial" pitchFamily="34" charset="0"/>
              <a:buChar char="•"/>
            </a:pPr>
            <a:r>
              <a:rPr lang="es-MX" sz="1200" dirty="0" smtClean="0"/>
              <a:t>Posibilidad de modelos propios</a:t>
            </a:r>
          </a:p>
          <a:p>
            <a:pPr>
              <a:buFont typeface="Arial" pitchFamily="34" charset="0"/>
              <a:buChar char="•"/>
            </a:pPr>
            <a:r>
              <a:rPr lang="es-MX" sz="1200" dirty="0" smtClean="0"/>
              <a:t>Auditor Externo</a:t>
            </a:r>
          </a:p>
          <a:p>
            <a:pPr>
              <a:buFont typeface="Arial" pitchFamily="34" charset="0"/>
              <a:buChar char="•"/>
            </a:pPr>
            <a:r>
              <a:rPr lang="es-MX" sz="1200" dirty="0" smtClean="0"/>
              <a:t>Inspecciones In Situ</a:t>
            </a:r>
            <a:endParaRPr lang="es-MX" sz="1200" dirty="0"/>
          </a:p>
        </p:txBody>
      </p:sp>
      <p:sp>
        <p:nvSpPr>
          <p:cNvPr id="58" name="57 Forma libre"/>
          <p:cNvSpPr/>
          <p:nvPr/>
        </p:nvSpPr>
        <p:spPr>
          <a:xfrm>
            <a:off x="1834120" y="3061397"/>
            <a:ext cx="5481080" cy="3058842"/>
          </a:xfrm>
          <a:custGeom>
            <a:avLst/>
            <a:gdLst>
              <a:gd name="connsiteX0" fmla="*/ 0 w 3179135"/>
              <a:gd name="connsiteY0" fmla="*/ 10632 h 2828260"/>
              <a:gd name="connsiteX1" fmla="*/ 3136605 w 3179135"/>
              <a:gd name="connsiteY1" fmla="*/ 0 h 2828260"/>
              <a:gd name="connsiteX2" fmla="*/ 3136605 w 3179135"/>
              <a:gd name="connsiteY2" fmla="*/ 0 h 2828260"/>
              <a:gd name="connsiteX3" fmla="*/ 3179135 w 3179135"/>
              <a:gd name="connsiteY3" fmla="*/ 2828260 h 2828260"/>
            </a:gdLst>
            <a:ahLst/>
            <a:cxnLst>
              <a:cxn ang="0">
                <a:pos x="connsiteX0" y="connsiteY0"/>
              </a:cxn>
              <a:cxn ang="0">
                <a:pos x="connsiteX1" y="connsiteY1"/>
              </a:cxn>
              <a:cxn ang="0">
                <a:pos x="connsiteX2" y="connsiteY2"/>
              </a:cxn>
              <a:cxn ang="0">
                <a:pos x="connsiteX3" y="connsiteY3"/>
              </a:cxn>
            </a:cxnLst>
            <a:rect l="l" t="t" r="r" b="b"/>
            <a:pathLst>
              <a:path w="3179135" h="2828260">
                <a:moveTo>
                  <a:pt x="0" y="10632"/>
                </a:moveTo>
                <a:lnTo>
                  <a:pt x="3136605" y="0"/>
                </a:lnTo>
                <a:lnTo>
                  <a:pt x="3136605" y="0"/>
                </a:lnTo>
                <a:lnTo>
                  <a:pt x="3179135" y="2828260"/>
                </a:ln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0" name="59 Forma libre"/>
          <p:cNvSpPr/>
          <p:nvPr/>
        </p:nvSpPr>
        <p:spPr>
          <a:xfrm>
            <a:off x="1800449" y="3369745"/>
            <a:ext cx="3764807" cy="2749113"/>
          </a:xfrm>
          <a:custGeom>
            <a:avLst/>
            <a:gdLst>
              <a:gd name="connsiteX0" fmla="*/ 0 w 1626781"/>
              <a:gd name="connsiteY0" fmla="*/ 0 h 2052084"/>
              <a:gd name="connsiteX1" fmla="*/ 1594883 w 1626781"/>
              <a:gd name="connsiteY1" fmla="*/ 0 h 2052084"/>
              <a:gd name="connsiteX2" fmla="*/ 1594883 w 1626781"/>
              <a:gd name="connsiteY2" fmla="*/ 0 h 2052084"/>
              <a:gd name="connsiteX3" fmla="*/ 1626781 w 1626781"/>
              <a:gd name="connsiteY3" fmla="*/ 2052084 h 2052084"/>
            </a:gdLst>
            <a:ahLst/>
            <a:cxnLst>
              <a:cxn ang="0">
                <a:pos x="connsiteX0" y="connsiteY0"/>
              </a:cxn>
              <a:cxn ang="0">
                <a:pos x="connsiteX1" y="connsiteY1"/>
              </a:cxn>
              <a:cxn ang="0">
                <a:pos x="connsiteX2" y="connsiteY2"/>
              </a:cxn>
              <a:cxn ang="0">
                <a:pos x="connsiteX3" y="connsiteY3"/>
              </a:cxn>
            </a:cxnLst>
            <a:rect l="l" t="t" r="r" b="b"/>
            <a:pathLst>
              <a:path w="1626781" h="2052084">
                <a:moveTo>
                  <a:pt x="0" y="0"/>
                </a:moveTo>
                <a:lnTo>
                  <a:pt x="1594883" y="0"/>
                </a:lnTo>
                <a:lnTo>
                  <a:pt x="1594883" y="0"/>
                </a:lnTo>
                <a:lnTo>
                  <a:pt x="1626781" y="2052084"/>
                </a:ln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1" name="60 CuadroTexto"/>
          <p:cNvSpPr txBox="1"/>
          <p:nvPr/>
        </p:nvSpPr>
        <p:spPr>
          <a:xfrm>
            <a:off x="5591838" y="3733800"/>
            <a:ext cx="1723362" cy="1938992"/>
          </a:xfrm>
          <a:prstGeom prst="rect">
            <a:avLst/>
          </a:prstGeom>
          <a:noFill/>
        </p:spPr>
        <p:txBody>
          <a:bodyPr wrap="square" rtlCol="0">
            <a:spAutoFit/>
          </a:bodyPr>
          <a:lstStyle/>
          <a:p>
            <a:pPr>
              <a:buFont typeface="Arial" pitchFamily="34" charset="0"/>
              <a:buChar char="•"/>
            </a:pPr>
            <a:r>
              <a:rPr lang="es-MX" sz="1200" dirty="0" smtClean="0"/>
              <a:t> Mejor Estimador, valor medio, (BEL). </a:t>
            </a:r>
          </a:p>
          <a:p>
            <a:pPr>
              <a:buFont typeface="Arial" pitchFamily="34" charset="0"/>
              <a:buChar char="•"/>
            </a:pPr>
            <a:r>
              <a:rPr lang="es-MX" sz="1200" dirty="0" smtClean="0"/>
              <a:t> Valor de mercado, </a:t>
            </a:r>
          </a:p>
          <a:p>
            <a:pPr>
              <a:buFont typeface="Arial" pitchFamily="34" charset="0"/>
              <a:buChar char="•"/>
            </a:pPr>
            <a:r>
              <a:rPr lang="es-MX" sz="1200" dirty="0" smtClean="0"/>
              <a:t> Margen de Riesgo,</a:t>
            </a:r>
          </a:p>
          <a:p>
            <a:pPr>
              <a:buFont typeface="Arial" pitchFamily="34" charset="0"/>
              <a:buChar char="•"/>
            </a:pPr>
            <a:r>
              <a:rPr lang="es-MX" sz="1200" dirty="0" smtClean="0"/>
              <a:t> Certificación Actuarial</a:t>
            </a:r>
          </a:p>
          <a:p>
            <a:pPr>
              <a:buFont typeface="Arial" pitchFamily="34" charset="0"/>
              <a:buChar char="•"/>
            </a:pPr>
            <a:r>
              <a:rPr lang="es-MX" sz="1200" dirty="0" smtClean="0"/>
              <a:t> Modelos Internos, </a:t>
            </a:r>
          </a:p>
          <a:p>
            <a:pPr>
              <a:buFont typeface="Arial" pitchFamily="34" charset="0"/>
              <a:buChar char="•"/>
            </a:pPr>
            <a:r>
              <a:rPr lang="es-MX" sz="1200" dirty="0" smtClean="0"/>
              <a:t> Backtesting, </a:t>
            </a:r>
          </a:p>
          <a:p>
            <a:pPr>
              <a:buFont typeface="Arial" pitchFamily="34" charset="0"/>
              <a:buChar char="•"/>
            </a:pPr>
            <a:r>
              <a:rPr lang="es-MX" sz="1200" dirty="0" smtClean="0"/>
              <a:t> Riesgos Catastróficos.</a:t>
            </a:r>
          </a:p>
          <a:p>
            <a:pPr>
              <a:buFont typeface="Arial" pitchFamily="34" charset="0"/>
              <a:buChar char="•"/>
            </a:pPr>
            <a:r>
              <a:rPr lang="es-MX" sz="1200" dirty="0" smtClean="0"/>
              <a:t>Auditor Externo</a:t>
            </a:r>
          </a:p>
          <a:p>
            <a:pPr>
              <a:buFont typeface="Arial" pitchFamily="34" charset="0"/>
              <a:buChar char="•"/>
            </a:pPr>
            <a:r>
              <a:rPr lang="es-MX" sz="1200" dirty="0" smtClean="0"/>
              <a:t>Auditor Interno</a:t>
            </a:r>
            <a:endParaRPr lang="es-MX" sz="1200" dirty="0"/>
          </a:p>
        </p:txBody>
      </p:sp>
      <p:sp>
        <p:nvSpPr>
          <p:cNvPr id="70" name="69 CuadroTexto"/>
          <p:cNvSpPr txBox="1"/>
          <p:nvPr/>
        </p:nvSpPr>
        <p:spPr>
          <a:xfrm>
            <a:off x="751053" y="2631081"/>
            <a:ext cx="967877" cy="523220"/>
          </a:xfrm>
          <a:prstGeom prst="rect">
            <a:avLst/>
          </a:prstGeom>
          <a:noFill/>
        </p:spPr>
        <p:txBody>
          <a:bodyPr wrap="square" rtlCol="0">
            <a:spAutoFit/>
          </a:bodyPr>
          <a:lstStyle/>
          <a:p>
            <a:r>
              <a:rPr lang="es-MX" sz="1400" i="1" dirty="0" smtClean="0"/>
              <a:t>Nivel de Desarrollo</a:t>
            </a:r>
          </a:p>
        </p:txBody>
      </p:sp>
      <p:sp>
        <p:nvSpPr>
          <p:cNvPr id="71" name="70 CuadroTexto"/>
          <p:cNvSpPr txBox="1"/>
          <p:nvPr/>
        </p:nvSpPr>
        <p:spPr>
          <a:xfrm>
            <a:off x="1876177" y="4179893"/>
            <a:ext cx="748295" cy="307777"/>
          </a:xfrm>
          <a:prstGeom prst="rect">
            <a:avLst/>
          </a:prstGeom>
          <a:noFill/>
        </p:spPr>
        <p:txBody>
          <a:bodyPr wrap="square" rtlCol="0">
            <a:spAutoFit/>
          </a:bodyPr>
          <a:lstStyle/>
          <a:p>
            <a:r>
              <a:rPr lang="es-MX" sz="1400" dirty="0" smtClean="0"/>
              <a:t>Nivel I</a:t>
            </a:r>
            <a:endParaRPr lang="es-MX" sz="1400" dirty="0"/>
          </a:p>
        </p:txBody>
      </p:sp>
      <p:sp>
        <p:nvSpPr>
          <p:cNvPr id="72" name="71 CuadroTexto"/>
          <p:cNvSpPr txBox="1"/>
          <p:nvPr/>
        </p:nvSpPr>
        <p:spPr>
          <a:xfrm>
            <a:off x="2826697" y="3497541"/>
            <a:ext cx="748295" cy="307777"/>
          </a:xfrm>
          <a:prstGeom prst="rect">
            <a:avLst/>
          </a:prstGeom>
          <a:noFill/>
        </p:spPr>
        <p:txBody>
          <a:bodyPr wrap="square" rtlCol="0">
            <a:spAutoFit/>
          </a:bodyPr>
          <a:lstStyle/>
          <a:p>
            <a:r>
              <a:rPr lang="es-MX" sz="1400" dirty="0" smtClean="0"/>
              <a:t>Nivel II</a:t>
            </a:r>
            <a:endParaRPr lang="es-MX" sz="1400" dirty="0"/>
          </a:p>
        </p:txBody>
      </p:sp>
      <p:sp>
        <p:nvSpPr>
          <p:cNvPr id="73" name="72 CuadroTexto"/>
          <p:cNvSpPr txBox="1"/>
          <p:nvPr/>
        </p:nvSpPr>
        <p:spPr>
          <a:xfrm>
            <a:off x="3962401" y="3061397"/>
            <a:ext cx="838200" cy="307777"/>
          </a:xfrm>
          <a:prstGeom prst="rect">
            <a:avLst/>
          </a:prstGeom>
          <a:noFill/>
        </p:spPr>
        <p:txBody>
          <a:bodyPr wrap="square" rtlCol="0">
            <a:spAutoFit/>
          </a:bodyPr>
          <a:lstStyle/>
          <a:p>
            <a:r>
              <a:rPr lang="es-MX" sz="1400" dirty="0" smtClean="0"/>
              <a:t>Nivel III</a:t>
            </a:r>
            <a:endParaRPr lang="es-MX" sz="1400" dirty="0"/>
          </a:p>
        </p:txBody>
      </p:sp>
      <p:sp>
        <p:nvSpPr>
          <p:cNvPr id="74" name="73 CuadroTexto"/>
          <p:cNvSpPr txBox="1"/>
          <p:nvPr/>
        </p:nvSpPr>
        <p:spPr>
          <a:xfrm>
            <a:off x="5229652" y="2662430"/>
            <a:ext cx="914873" cy="307777"/>
          </a:xfrm>
          <a:prstGeom prst="rect">
            <a:avLst/>
          </a:prstGeom>
          <a:noFill/>
        </p:spPr>
        <p:txBody>
          <a:bodyPr wrap="square" rtlCol="0">
            <a:spAutoFit/>
          </a:bodyPr>
          <a:lstStyle/>
          <a:p>
            <a:r>
              <a:rPr lang="es-MX" sz="1400" dirty="0" smtClean="0"/>
              <a:t>Nivel IV</a:t>
            </a:r>
            <a:endParaRPr lang="es-MX" sz="1400" dirty="0"/>
          </a:p>
        </p:txBody>
      </p:sp>
    </p:spTree>
    <p:extLst>
      <p:ext uri="{BB962C8B-B14F-4D97-AF65-F5344CB8AC3E}">
        <p14:creationId xmlns:p14="http://schemas.microsoft.com/office/powerpoint/2010/main" val="303426995"/>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53 Rectángulo"/>
          <p:cNvSpPr/>
          <p:nvPr/>
        </p:nvSpPr>
        <p:spPr>
          <a:xfrm>
            <a:off x="1800449" y="4483284"/>
            <a:ext cx="1127933" cy="1605059"/>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7" name="66 Rectángulo"/>
          <p:cNvSpPr/>
          <p:nvPr/>
        </p:nvSpPr>
        <p:spPr>
          <a:xfrm>
            <a:off x="2928383" y="3805318"/>
            <a:ext cx="1186415" cy="2314921"/>
          </a:xfrm>
          <a:prstGeom prst="rect">
            <a:avLst/>
          </a:prstGeom>
          <a:solidFill>
            <a:srgbClr val="98A47C">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67 Rectángulo"/>
          <p:cNvSpPr/>
          <p:nvPr/>
        </p:nvSpPr>
        <p:spPr>
          <a:xfrm>
            <a:off x="4114800" y="3369745"/>
            <a:ext cx="1450457" cy="2783563"/>
          </a:xfrm>
          <a:prstGeom prst="rect">
            <a:avLst/>
          </a:prstGeom>
          <a:solidFill>
            <a:srgbClr val="00206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9" name="68 Rectángulo"/>
          <p:cNvSpPr/>
          <p:nvPr/>
        </p:nvSpPr>
        <p:spPr>
          <a:xfrm>
            <a:off x="5582979" y="3061396"/>
            <a:ext cx="1732221" cy="3058843"/>
          </a:xfrm>
          <a:prstGeom prst="rect">
            <a:avLst/>
          </a:prstGeom>
          <a:solidFill>
            <a:srgbClr val="0070C0">
              <a:alpha val="22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1 Título"/>
          <p:cNvSpPr>
            <a:spLocks noGrp="1"/>
          </p:cNvSpPr>
          <p:nvPr>
            <p:ph type="title"/>
          </p:nvPr>
        </p:nvSpPr>
        <p:spPr>
          <a:xfrm>
            <a:off x="762000" y="457200"/>
            <a:ext cx="6781800" cy="838200"/>
          </a:xfrm>
        </p:spPr>
        <p:txBody>
          <a:bodyPr>
            <a:normAutofit/>
          </a:bodyPr>
          <a:lstStyle/>
          <a:p>
            <a:r>
              <a:rPr lang="es-MX" dirty="0"/>
              <a:t>Evaluación de Esquemas de Solvencia</a:t>
            </a:r>
            <a:endParaRPr lang="es-MX" sz="2400" dirty="0"/>
          </a:p>
        </p:txBody>
      </p:sp>
      <p:sp>
        <p:nvSpPr>
          <p:cNvPr id="3" name="Marcador de contenido 2"/>
          <p:cNvSpPr>
            <a:spLocks noGrp="1"/>
          </p:cNvSpPr>
          <p:nvPr>
            <p:ph idx="1"/>
          </p:nvPr>
        </p:nvSpPr>
        <p:spPr>
          <a:xfrm>
            <a:off x="609600" y="1447800"/>
            <a:ext cx="7772400" cy="578640"/>
          </a:xfrm>
        </p:spPr>
        <p:txBody>
          <a:bodyPr wrap="square">
            <a:noAutofit/>
          </a:bodyPr>
          <a:lstStyle/>
          <a:p>
            <a:pPr marL="354330" indent="-285750" algn="just">
              <a:buBlip>
                <a:blip r:embed="rId2"/>
              </a:buBlip>
              <a:defRPr/>
            </a:pPr>
            <a:r>
              <a:rPr lang="es-MX" sz="1800" dirty="0" smtClean="0"/>
              <a:t>El grado de desarrollo en materia de requerimientos de capital, puede ser evaluado en función de la adopción de los siguientes elementos:</a:t>
            </a:r>
            <a:endParaRPr lang="es-MX" sz="1800" dirty="0"/>
          </a:p>
          <a:p>
            <a:pPr marL="68580" indent="0">
              <a:buNone/>
              <a:defRPr/>
            </a:pPr>
            <a:endParaRPr lang="es-MX" sz="1800" dirty="0"/>
          </a:p>
          <a:p>
            <a:pPr marL="68580" lvl="2" indent="0">
              <a:buClr>
                <a:schemeClr val="tx2"/>
              </a:buClr>
              <a:buNone/>
              <a:defRPr/>
            </a:pPr>
            <a:endParaRPr lang="es-MX" sz="1800" dirty="0"/>
          </a:p>
          <a:p>
            <a:pPr marL="696913" lvl="2" indent="-571500">
              <a:spcBef>
                <a:spcPts val="600"/>
              </a:spcBef>
              <a:spcAft>
                <a:spcPts val="0"/>
              </a:spcAft>
              <a:buClr>
                <a:srgbClr val="FFFFFF"/>
              </a:buClr>
              <a:buSzPct val="125000"/>
              <a:buFont typeface="+mj-lt"/>
              <a:buAutoNum type="arabicParenR"/>
            </a:pPr>
            <a:endParaRPr lang="es-MX" sz="2000" dirty="0" smtClean="0"/>
          </a:p>
        </p:txBody>
      </p:sp>
      <p:sp>
        <p:nvSpPr>
          <p:cNvPr id="8" name="7 Flecha derecha"/>
          <p:cNvSpPr/>
          <p:nvPr/>
        </p:nvSpPr>
        <p:spPr>
          <a:xfrm>
            <a:off x="1577162" y="6095999"/>
            <a:ext cx="6003851" cy="45719"/>
          </a:xfrm>
          <a:prstGeom prst="rightArrow">
            <a:avLst/>
          </a:prstGeom>
          <a:solidFill>
            <a:srgbClr val="B8B59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Flecha derecha"/>
          <p:cNvSpPr/>
          <p:nvPr/>
        </p:nvSpPr>
        <p:spPr>
          <a:xfrm rot="16200000">
            <a:off x="-97713" y="4426438"/>
            <a:ext cx="3725440" cy="70884"/>
          </a:xfrm>
          <a:prstGeom prst="rightArrow">
            <a:avLst/>
          </a:prstGeom>
          <a:solidFill>
            <a:srgbClr val="B8B59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8" name="37 CuadroTexto"/>
          <p:cNvSpPr txBox="1"/>
          <p:nvPr/>
        </p:nvSpPr>
        <p:spPr>
          <a:xfrm>
            <a:off x="1976094" y="5188803"/>
            <a:ext cx="952288" cy="830997"/>
          </a:xfrm>
          <a:prstGeom prst="rect">
            <a:avLst/>
          </a:prstGeom>
          <a:noFill/>
        </p:spPr>
        <p:txBody>
          <a:bodyPr wrap="square" rtlCol="0">
            <a:spAutoFit/>
          </a:bodyPr>
          <a:lstStyle/>
          <a:p>
            <a:pPr algn="ctr"/>
            <a:r>
              <a:rPr lang="es-MX" sz="1200" dirty="0"/>
              <a:t>Método de Factores, riesgo de suscripción</a:t>
            </a:r>
          </a:p>
        </p:txBody>
      </p:sp>
      <p:sp>
        <p:nvSpPr>
          <p:cNvPr id="43" name="42 Forma libre"/>
          <p:cNvSpPr/>
          <p:nvPr/>
        </p:nvSpPr>
        <p:spPr>
          <a:xfrm>
            <a:off x="1752599" y="3061397"/>
            <a:ext cx="5562601" cy="2611001"/>
          </a:xfrm>
          <a:custGeom>
            <a:avLst/>
            <a:gdLst>
              <a:gd name="connsiteX0" fmla="*/ 0 w 4359349"/>
              <a:gd name="connsiteY0" fmla="*/ 2987748 h 2987748"/>
              <a:gd name="connsiteX1" fmla="*/ 276447 w 4359349"/>
              <a:gd name="connsiteY1" fmla="*/ 2392325 h 2987748"/>
              <a:gd name="connsiteX2" fmla="*/ 818707 w 4359349"/>
              <a:gd name="connsiteY2" fmla="*/ 1669311 h 2987748"/>
              <a:gd name="connsiteX3" fmla="*/ 1573619 w 4359349"/>
              <a:gd name="connsiteY3" fmla="*/ 978195 h 2987748"/>
              <a:gd name="connsiteX4" fmla="*/ 2509284 w 4359349"/>
              <a:gd name="connsiteY4" fmla="*/ 435934 h 2987748"/>
              <a:gd name="connsiteX5" fmla="*/ 3540642 w 4359349"/>
              <a:gd name="connsiteY5" fmla="*/ 116958 h 2987748"/>
              <a:gd name="connsiteX6" fmla="*/ 4359349 w 4359349"/>
              <a:gd name="connsiteY6" fmla="*/ 0 h 2987748"/>
              <a:gd name="connsiteX0" fmla="*/ 0 w 4342452"/>
              <a:gd name="connsiteY0" fmla="*/ 3058993 h 3058993"/>
              <a:gd name="connsiteX1" fmla="*/ 276447 w 4342452"/>
              <a:gd name="connsiteY1" fmla="*/ 2463570 h 3058993"/>
              <a:gd name="connsiteX2" fmla="*/ 818707 w 4342452"/>
              <a:gd name="connsiteY2" fmla="*/ 1740556 h 3058993"/>
              <a:gd name="connsiteX3" fmla="*/ 1573619 w 4342452"/>
              <a:gd name="connsiteY3" fmla="*/ 1049440 h 3058993"/>
              <a:gd name="connsiteX4" fmla="*/ 2509284 w 4342452"/>
              <a:gd name="connsiteY4" fmla="*/ 507179 h 3058993"/>
              <a:gd name="connsiteX5" fmla="*/ 3540642 w 4342452"/>
              <a:gd name="connsiteY5" fmla="*/ 188203 h 3058993"/>
              <a:gd name="connsiteX6" fmla="*/ 4342452 w 4342452"/>
              <a:gd name="connsiteY6" fmla="*/ 0 h 3058993"/>
              <a:gd name="connsiteX0" fmla="*/ 0 w 4342452"/>
              <a:gd name="connsiteY0" fmla="*/ 3058993 h 3058993"/>
              <a:gd name="connsiteX1" fmla="*/ 276447 w 4342452"/>
              <a:gd name="connsiteY1" fmla="*/ 2463570 h 3058993"/>
              <a:gd name="connsiteX2" fmla="*/ 818707 w 4342452"/>
              <a:gd name="connsiteY2" fmla="*/ 1740556 h 3058993"/>
              <a:gd name="connsiteX3" fmla="*/ 1573619 w 4342452"/>
              <a:gd name="connsiteY3" fmla="*/ 1049440 h 3058993"/>
              <a:gd name="connsiteX4" fmla="*/ 2509284 w 4342452"/>
              <a:gd name="connsiteY4" fmla="*/ 507179 h 3058993"/>
              <a:gd name="connsiteX5" fmla="*/ 3515297 w 4342452"/>
              <a:gd name="connsiteY5" fmla="*/ 147492 h 3058993"/>
              <a:gd name="connsiteX6" fmla="*/ 4342452 w 4342452"/>
              <a:gd name="connsiteY6" fmla="*/ 0 h 305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2452" h="3058993">
                <a:moveTo>
                  <a:pt x="0" y="3058993"/>
                </a:moveTo>
                <a:cubicBezTo>
                  <a:pt x="69998" y="2871151"/>
                  <a:pt x="139996" y="2683309"/>
                  <a:pt x="276447" y="2463570"/>
                </a:cubicBezTo>
                <a:cubicBezTo>
                  <a:pt x="412898" y="2243831"/>
                  <a:pt x="602512" y="1976244"/>
                  <a:pt x="818707" y="1740556"/>
                </a:cubicBezTo>
                <a:cubicBezTo>
                  <a:pt x="1034902" y="1504868"/>
                  <a:pt x="1291856" y="1255003"/>
                  <a:pt x="1573619" y="1049440"/>
                </a:cubicBezTo>
                <a:cubicBezTo>
                  <a:pt x="1855382" y="843877"/>
                  <a:pt x="2185671" y="657504"/>
                  <a:pt x="2509284" y="507179"/>
                </a:cubicBezTo>
                <a:cubicBezTo>
                  <a:pt x="2832897" y="356854"/>
                  <a:pt x="3209769" y="232022"/>
                  <a:pt x="3515297" y="147492"/>
                </a:cubicBezTo>
                <a:cubicBezTo>
                  <a:pt x="3820825" y="62962"/>
                  <a:pt x="4087270" y="22151"/>
                  <a:pt x="4342452" y="0"/>
                </a:cubicBezTo>
              </a:path>
            </a:pathLst>
          </a:custGeom>
          <a:noFill/>
          <a:ln w="50800">
            <a:solidFill>
              <a:schemeClr val="tx1">
                <a:lumMod val="75000"/>
                <a:lumOff val="25000"/>
              </a:schemeClr>
            </a:solidFill>
            <a:tailEnd type="stealt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1" name="50 Forma libre"/>
          <p:cNvSpPr/>
          <p:nvPr/>
        </p:nvSpPr>
        <p:spPr>
          <a:xfrm>
            <a:off x="1741968" y="3805318"/>
            <a:ext cx="2372831" cy="2336187"/>
          </a:xfrm>
          <a:custGeom>
            <a:avLst/>
            <a:gdLst>
              <a:gd name="connsiteX0" fmla="*/ 0 w 1626781"/>
              <a:gd name="connsiteY0" fmla="*/ 0 h 2052084"/>
              <a:gd name="connsiteX1" fmla="*/ 1594883 w 1626781"/>
              <a:gd name="connsiteY1" fmla="*/ 0 h 2052084"/>
              <a:gd name="connsiteX2" fmla="*/ 1594883 w 1626781"/>
              <a:gd name="connsiteY2" fmla="*/ 0 h 2052084"/>
              <a:gd name="connsiteX3" fmla="*/ 1626781 w 1626781"/>
              <a:gd name="connsiteY3" fmla="*/ 2052084 h 2052084"/>
            </a:gdLst>
            <a:ahLst/>
            <a:cxnLst>
              <a:cxn ang="0">
                <a:pos x="connsiteX0" y="connsiteY0"/>
              </a:cxn>
              <a:cxn ang="0">
                <a:pos x="connsiteX1" y="connsiteY1"/>
              </a:cxn>
              <a:cxn ang="0">
                <a:pos x="connsiteX2" y="connsiteY2"/>
              </a:cxn>
              <a:cxn ang="0">
                <a:pos x="connsiteX3" y="connsiteY3"/>
              </a:cxn>
            </a:cxnLst>
            <a:rect l="l" t="t" r="r" b="b"/>
            <a:pathLst>
              <a:path w="1626781" h="2052084">
                <a:moveTo>
                  <a:pt x="0" y="0"/>
                </a:moveTo>
                <a:lnTo>
                  <a:pt x="1594883" y="0"/>
                </a:lnTo>
                <a:lnTo>
                  <a:pt x="1594883" y="0"/>
                </a:lnTo>
                <a:lnTo>
                  <a:pt x="1626781" y="2052084"/>
                </a:ln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3" name="52 Forma libre"/>
          <p:cNvSpPr/>
          <p:nvPr/>
        </p:nvSpPr>
        <p:spPr>
          <a:xfrm>
            <a:off x="1752600" y="4483284"/>
            <a:ext cx="1175782" cy="1658221"/>
          </a:xfrm>
          <a:custGeom>
            <a:avLst/>
            <a:gdLst>
              <a:gd name="connsiteX0" fmla="*/ 0 w 776177"/>
              <a:gd name="connsiteY0" fmla="*/ 0 h 1329070"/>
              <a:gd name="connsiteX1" fmla="*/ 765544 w 776177"/>
              <a:gd name="connsiteY1" fmla="*/ 0 h 1329070"/>
              <a:gd name="connsiteX2" fmla="*/ 765544 w 776177"/>
              <a:gd name="connsiteY2" fmla="*/ 0 h 1329070"/>
              <a:gd name="connsiteX3" fmla="*/ 776177 w 776177"/>
              <a:gd name="connsiteY3" fmla="*/ 1329070 h 1329070"/>
            </a:gdLst>
            <a:ahLst/>
            <a:cxnLst>
              <a:cxn ang="0">
                <a:pos x="connsiteX0" y="connsiteY0"/>
              </a:cxn>
              <a:cxn ang="0">
                <a:pos x="connsiteX1" y="connsiteY1"/>
              </a:cxn>
              <a:cxn ang="0">
                <a:pos x="connsiteX2" y="connsiteY2"/>
              </a:cxn>
              <a:cxn ang="0">
                <a:pos x="connsiteX3" y="connsiteY3"/>
              </a:cxn>
            </a:cxnLst>
            <a:rect l="l" t="t" r="r" b="b"/>
            <a:pathLst>
              <a:path w="776177" h="1329070">
                <a:moveTo>
                  <a:pt x="0" y="0"/>
                </a:moveTo>
                <a:lnTo>
                  <a:pt x="765544" y="0"/>
                </a:lnTo>
                <a:lnTo>
                  <a:pt x="765544" y="0"/>
                </a:lnTo>
                <a:cubicBezTo>
                  <a:pt x="767316" y="221512"/>
                  <a:pt x="771746" y="775291"/>
                  <a:pt x="776177" y="1329070"/>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5" name="54 CuadroTexto"/>
          <p:cNvSpPr txBox="1"/>
          <p:nvPr/>
        </p:nvSpPr>
        <p:spPr>
          <a:xfrm>
            <a:off x="2928382" y="4502060"/>
            <a:ext cx="1183758" cy="1384995"/>
          </a:xfrm>
          <a:prstGeom prst="rect">
            <a:avLst/>
          </a:prstGeom>
          <a:noFill/>
        </p:spPr>
        <p:txBody>
          <a:bodyPr wrap="square" lIns="36000" rIns="36000" rtlCol="0">
            <a:spAutoFit/>
          </a:bodyPr>
          <a:lstStyle>
            <a:defPPr>
              <a:defRPr lang="en-US"/>
            </a:defPPr>
            <a:lvl1pPr>
              <a:buFont typeface="Arial" pitchFamily="34" charset="0"/>
              <a:buChar char="•"/>
              <a:defRPr sz="1200"/>
            </a:lvl1pPr>
          </a:lstStyle>
          <a:p>
            <a:r>
              <a:rPr lang="es-MX" dirty="0"/>
              <a:t>Método de Factores: riesgo de suscripción, riesgo de contraparte, riesgo de inversiones.</a:t>
            </a:r>
          </a:p>
        </p:txBody>
      </p:sp>
      <p:sp>
        <p:nvSpPr>
          <p:cNvPr id="57" name="56 CuadroTexto"/>
          <p:cNvSpPr txBox="1"/>
          <p:nvPr/>
        </p:nvSpPr>
        <p:spPr>
          <a:xfrm>
            <a:off x="4114799" y="3927399"/>
            <a:ext cx="1450457" cy="1569660"/>
          </a:xfrm>
          <a:prstGeom prst="rect">
            <a:avLst/>
          </a:prstGeom>
          <a:noFill/>
        </p:spPr>
        <p:txBody>
          <a:bodyPr wrap="square" lIns="36000" rIns="36000" rtlCol="0">
            <a:spAutoFit/>
          </a:bodyPr>
          <a:lstStyle/>
          <a:p>
            <a:pPr algn="just">
              <a:buFont typeface="Arial" pitchFamily="34" charset="0"/>
              <a:buChar char="•"/>
            </a:pPr>
            <a:r>
              <a:rPr lang="es-MX" sz="1200" dirty="0"/>
              <a:t>Método de Factores: riesgo de </a:t>
            </a:r>
            <a:r>
              <a:rPr lang="es-MX" sz="1200" dirty="0" smtClean="0"/>
              <a:t>suscripción a nivel ramos, , riesgo de contraparte</a:t>
            </a:r>
            <a:r>
              <a:rPr lang="es-MX" sz="1200" dirty="0"/>
              <a:t>, </a:t>
            </a:r>
            <a:r>
              <a:rPr lang="es-MX" sz="1200" dirty="0" smtClean="0"/>
              <a:t>PML, concentración, </a:t>
            </a:r>
            <a:r>
              <a:rPr lang="es-MX" sz="1200" dirty="0"/>
              <a:t>Prueba de Solvencia </a:t>
            </a:r>
            <a:r>
              <a:rPr lang="es-MX" sz="1200" dirty="0" smtClean="0"/>
              <a:t>Dinámica, Calce de activos y pasivos.</a:t>
            </a:r>
            <a:endParaRPr lang="es-MX" sz="1200" dirty="0"/>
          </a:p>
        </p:txBody>
      </p:sp>
      <p:sp>
        <p:nvSpPr>
          <p:cNvPr id="58" name="57 Forma libre"/>
          <p:cNvSpPr/>
          <p:nvPr/>
        </p:nvSpPr>
        <p:spPr>
          <a:xfrm>
            <a:off x="1834120" y="3061397"/>
            <a:ext cx="5481080" cy="3058842"/>
          </a:xfrm>
          <a:custGeom>
            <a:avLst/>
            <a:gdLst>
              <a:gd name="connsiteX0" fmla="*/ 0 w 3179135"/>
              <a:gd name="connsiteY0" fmla="*/ 10632 h 2828260"/>
              <a:gd name="connsiteX1" fmla="*/ 3136605 w 3179135"/>
              <a:gd name="connsiteY1" fmla="*/ 0 h 2828260"/>
              <a:gd name="connsiteX2" fmla="*/ 3136605 w 3179135"/>
              <a:gd name="connsiteY2" fmla="*/ 0 h 2828260"/>
              <a:gd name="connsiteX3" fmla="*/ 3179135 w 3179135"/>
              <a:gd name="connsiteY3" fmla="*/ 2828260 h 2828260"/>
            </a:gdLst>
            <a:ahLst/>
            <a:cxnLst>
              <a:cxn ang="0">
                <a:pos x="connsiteX0" y="connsiteY0"/>
              </a:cxn>
              <a:cxn ang="0">
                <a:pos x="connsiteX1" y="connsiteY1"/>
              </a:cxn>
              <a:cxn ang="0">
                <a:pos x="connsiteX2" y="connsiteY2"/>
              </a:cxn>
              <a:cxn ang="0">
                <a:pos x="connsiteX3" y="connsiteY3"/>
              </a:cxn>
            </a:cxnLst>
            <a:rect l="l" t="t" r="r" b="b"/>
            <a:pathLst>
              <a:path w="3179135" h="2828260">
                <a:moveTo>
                  <a:pt x="0" y="10632"/>
                </a:moveTo>
                <a:lnTo>
                  <a:pt x="3136605" y="0"/>
                </a:lnTo>
                <a:lnTo>
                  <a:pt x="3136605" y="0"/>
                </a:lnTo>
                <a:lnTo>
                  <a:pt x="3179135" y="2828260"/>
                </a:ln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0" name="59 Forma libre"/>
          <p:cNvSpPr/>
          <p:nvPr/>
        </p:nvSpPr>
        <p:spPr>
          <a:xfrm>
            <a:off x="1800449" y="3369745"/>
            <a:ext cx="3764807" cy="2749113"/>
          </a:xfrm>
          <a:custGeom>
            <a:avLst/>
            <a:gdLst>
              <a:gd name="connsiteX0" fmla="*/ 0 w 1626781"/>
              <a:gd name="connsiteY0" fmla="*/ 0 h 2052084"/>
              <a:gd name="connsiteX1" fmla="*/ 1594883 w 1626781"/>
              <a:gd name="connsiteY1" fmla="*/ 0 h 2052084"/>
              <a:gd name="connsiteX2" fmla="*/ 1594883 w 1626781"/>
              <a:gd name="connsiteY2" fmla="*/ 0 h 2052084"/>
              <a:gd name="connsiteX3" fmla="*/ 1626781 w 1626781"/>
              <a:gd name="connsiteY3" fmla="*/ 2052084 h 2052084"/>
            </a:gdLst>
            <a:ahLst/>
            <a:cxnLst>
              <a:cxn ang="0">
                <a:pos x="connsiteX0" y="connsiteY0"/>
              </a:cxn>
              <a:cxn ang="0">
                <a:pos x="connsiteX1" y="connsiteY1"/>
              </a:cxn>
              <a:cxn ang="0">
                <a:pos x="connsiteX2" y="connsiteY2"/>
              </a:cxn>
              <a:cxn ang="0">
                <a:pos x="connsiteX3" y="connsiteY3"/>
              </a:cxn>
            </a:cxnLst>
            <a:rect l="l" t="t" r="r" b="b"/>
            <a:pathLst>
              <a:path w="1626781" h="2052084">
                <a:moveTo>
                  <a:pt x="0" y="0"/>
                </a:moveTo>
                <a:lnTo>
                  <a:pt x="1594883" y="0"/>
                </a:lnTo>
                <a:lnTo>
                  <a:pt x="1594883" y="0"/>
                </a:lnTo>
                <a:lnTo>
                  <a:pt x="1626781" y="2052084"/>
                </a:ln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1" name="60 CuadroTexto"/>
          <p:cNvSpPr txBox="1"/>
          <p:nvPr/>
        </p:nvSpPr>
        <p:spPr>
          <a:xfrm>
            <a:off x="5591838" y="3733800"/>
            <a:ext cx="1723362" cy="1938992"/>
          </a:xfrm>
          <a:prstGeom prst="rect">
            <a:avLst/>
          </a:prstGeom>
          <a:noFill/>
        </p:spPr>
        <p:txBody>
          <a:bodyPr wrap="square" rtlCol="0">
            <a:spAutoFit/>
          </a:bodyPr>
          <a:lstStyle/>
          <a:p>
            <a:pPr>
              <a:buFont typeface="Arial" pitchFamily="34" charset="0"/>
              <a:buChar char="•"/>
            </a:pPr>
            <a:r>
              <a:rPr lang="es-MX" sz="1200" dirty="0"/>
              <a:t> </a:t>
            </a:r>
            <a:r>
              <a:rPr lang="es-MX" sz="1200" dirty="0" smtClean="0"/>
              <a:t>RCS, capital basado en riesgo,  VAR o TAIL VAR, escenarios </a:t>
            </a:r>
            <a:r>
              <a:rPr lang="es-MX" sz="1200" dirty="0"/>
              <a:t>estocásticos, escenarios catastróficos, </a:t>
            </a:r>
            <a:endParaRPr lang="es-MX" sz="1200" dirty="0" smtClean="0"/>
          </a:p>
          <a:p>
            <a:pPr>
              <a:buFont typeface="Arial" pitchFamily="34" charset="0"/>
              <a:buChar char="•"/>
            </a:pPr>
            <a:r>
              <a:rPr lang="es-MX" sz="1200" dirty="0" smtClean="0"/>
              <a:t>Modelos internos</a:t>
            </a:r>
            <a:endParaRPr lang="es-MX" sz="1200" dirty="0"/>
          </a:p>
          <a:p>
            <a:pPr>
              <a:buFont typeface="Arial" pitchFamily="34" charset="0"/>
              <a:buChar char="•"/>
            </a:pPr>
            <a:r>
              <a:rPr lang="es-MX" sz="1200" dirty="0"/>
              <a:t>Riesgo de Suscripción</a:t>
            </a:r>
            <a:r>
              <a:rPr lang="es-MX" sz="1200" dirty="0" smtClean="0"/>
              <a:t>,</a:t>
            </a:r>
          </a:p>
          <a:p>
            <a:pPr>
              <a:buFont typeface="Arial" pitchFamily="34" charset="0"/>
              <a:buChar char="•"/>
            </a:pPr>
            <a:r>
              <a:rPr lang="es-MX" sz="1200" dirty="0" smtClean="0"/>
              <a:t>Riesgo de </a:t>
            </a:r>
            <a:r>
              <a:rPr lang="es-MX" sz="1200" dirty="0"/>
              <a:t>Mercado</a:t>
            </a:r>
            <a:r>
              <a:rPr lang="es-MX" sz="1200" dirty="0" smtClean="0"/>
              <a:t>,</a:t>
            </a:r>
          </a:p>
          <a:p>
            <a:pPr>
              <a:buFont typeface="Arial" pitchFamily="34" charset="0"/>
              <a:buChar char="•"/>
            </a:pPr>
            <a:r>
              <a:rPr lang="es-MX" sz="1200" dirty="0" smtClean="0"/>
              <a:t>Riesgo de </a:t>
            </a:r>
            <a:r>
              <a:rPr lang="es-MX" sz="1200" dirty="0"/>
              <a:t>Contraparte</a:t>
            </a:r>
            <a:r>
              <a:rPr lang="es-MX" sz="1200" dirty="0" smtClean="0"/>
              <a:t>,</a:t>
            </a:r>
          </a:p>
          <a:p>
            <a:pPr>
              <a:buFont typeface="Arial" pitchFamily="34" charset="0"/>
              <a:buChar char="•"/>
            </a:pPr>
            <a:r>
              <a:rPr lang="es-MX" sz="1200" dirty="0" smtClean="0"/>
              <a:t>Riesgo Operativo</a:t>
            </a:r>
            <a:r>
              <a:rPr lang="es-MX" sz="1200" dirty="0"/>
              <a:t>, </a:t>
            </a:r>
          </a:p>
        </p:txBody>
      </p:sp>
      <p:sp>
        <p:nvSpPr>
          <p:cNvPr id="70" name="69 CuadroTexto"/>
          <p:cNvSpPr txBox="1"/>
          <p:nvPr/>
        </p:nvSpPr>
        <p:spPr>
          <a:xfrm>
            <a:off x="751053" y="2631081"/>
            <a:ext cx="967877" cy="523220"/>
          </a:xfrm>
          <a:prstGeom prst="rect">
            <a:avLst/>
          </a:prstGeom>
          <a:noFill/>
        </p:spPr>
        <p:txBody>
          <a:bodyPr wrap="square" rtlCol="0">
            <a:spAutoFit/>
          </a:bodyPr>
          <a:lstStyle/>
          <a:p>
            <a:r>
              <a:rPr lang="es-MX" sz="1400" i="1" dirty="0" smtClean="0"/>
              <a:t>Nivel de Desarrollo</a:t>
            </a:r>
          </a:p>
        </p:txBody>
      </p:sp>
      <p:sp>
        <p:nvSpPr>
          <p:cNvPr id="71" name="70 CuadroTexto"/>
          <p:cNvSpPr txBox="1"/>
          <p:nvPr/>
        </p:nvSpPr>
        <p:spPr>
          <a:xfrm>
            <a:off x="1876177" y="4179893"/>
            <a:ext cx="748295" cy="307777"/>
          </a:xfrm>
          <a:prstGeom prst="rect">
            <a:avLst/>
          </a:prstGeom>
          <a:noFill/>
        </p:spPr>
        <p:txBody>
          <a:bodyPr wrap="square" rtlCol="0">
            <a:spAutoFit/>
          </a:bodyPr>
          <a:lstStyle/>
          <a:p>
            <a:r>
              <a:rPr lang="es-MX" sz="1400" dirty="0" smtClean="0"/>
              <a:t>Nivel I</a:t>
            </a:r>
            <a:endParaRPr lang="es-MX" sz="1400" dirty="0"/>
          </a:p>
        </p:txBody>
      </p:sp>
      <p:sp>
        <p:nvSpPr>
          <p:cNvPr id="72" name="71 CuadroTexto"/>
          <p:cNvSpPr txBox="1"/>
          <p:nvPr/>
        </p:nvSpPr>
        <p:spPr>
          <a:xfrm>
            <a:off x="2826697" y="3497541"/>
            <a:ext cx="748295" cy="307777"/>
          </a:xfrm>
          <a:prstGeom prst="rect">
            <a:avLst/>
          </a:prstGeom>
          <a:noFill/>
        </p:spPr>
        <p:txBody>
          <a:bodyPr wrap="square" rtlCol="0">
            <a:spAutoFit/>
          </a:bodyPr>
          <a:lstStyle/>
          <a:p>
            <a:r>
              <a:rPr lang="es-MX" sz="1400" dirty="0" smtClean="0"/>
              <a:t>Nivel II</a:t>
            </a:r>
            <a:endParaRPr lang="es-MX" sz="1400" dirty="0"/>
          </a:p>
        </p:txBody>
      </p:sp>
      <p:sp>
        <p:nvSpPr>
          <p:cNvPr id="73" name="72 CuadroTexto"/>
          <p:cNvSpPr txBox="1"/>
          <p:nvPr/>
        </p:nvSpPr>
        <p:spPr>
          <a:xfrm>
            <a:off x="3962401" y="3061397"/>
            <a:ext cx="838200" cy="307777"/>
          </a:xfrm>
          <a:prstGeom prst="rect">
            <a:avLst/>
          </a:prstGeom>
          <a:noFill/>
        </p:spPr>
        <p:txBody>
          <a:bodyPr wrap="square" rtlCol="0">
            <a:spAutoFit/>
          </a:bodyPr>
          <a:lstStyle/>
          <a:p>
            <a:r>
              <a:rPr lang="es-MX" sz="1400" dirty="0" smtClean="0"/>
              <a:t>Nivel III</a:t>
            </a:r>
            <a:endParaRPr lang="es-MX" sz="1400" dirty="0"/>
          </a:p>
        </p:txBody>
      </p:sp>
      <p:sp>
        <p:nvSpPr>
          <p:cNvPr id="74" name="73 CuadroTexto"/>
          <p:cNvSpPr txBox="1"/>
          <p:nvPr/>
        </p:nvSpPr>
        <p:spPr>
          <a:xfrm>
            <a:off x="5229652" y="2662430"/>
            <a:ext cx="914873" cy="307777"/>
          </a:xfrm>
          <a:prstGeom prst="rect">
            <a:avLst/>
          </a:prstGeom>
          <a:noFill/>
        </p:spPr>
        <p:txBody>
          <a:bodyPr wrap="square" rtlCol="0">
            <a:spAutoFit/>
          </a:bodyPr>
          <a:lstStyle/>
          <a:p>
            <a:r>
              <a:rPr lang="es-MX" sz="1400" dirty="0" smtClean="0"/>
              <a:t>Nivel IV</a:t>
            </a:r>
            <a:endParaRPr lang="es-MX" sz="1400" dirty="0"/>
          </a:p>
        </p:txBody>
      </p:sp>
    </p:spTree>
    <p:extLst>
      <p:ext uri="{BB962C8B-B14F-4D97-AF65-F5344CB8AC3E}">
        <p14:creationId xmlns:p14="http://schemas.microsoft.com/office/powerpoint/2010/main" val="901591353"/>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4 Gráfico"/>
          <p:cNvGraphicFramePr>
            <a:graphicFrameLocks/>
          </p:cNvGraphicFramePr>
          <p:nvPr>
            <p:extLst>
              <p:ext uri="{D42A27DB-BD31-4B8C-83A1-F6EECF244321}">
                <p14:modId xmlns:p14="http://schemas.microsoft.com/office/powerpoint/2010/main" val="1163286330"/>
              </p:ext>
            </p:extLst>
          </p:nvPr>
        </p:nvGraphicFramePr>
        <p:xfrm>
          <a:off x="570608" y="2539808"/>
          <a:ext cx="6889895" cy="4021523"/>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contenido 2"/>
          <p:cNvSpPr>
            <a:spLocks noGrp="1"/>
          </p:cNvSpPr>
          <p:nvPr>
            <p:ph idx="1"/>
          </p:nvPr>
        </p:nvSpPr>
        <p:spPr>
          <a:xfrm>
            <a:off x="685800" y="1524000"/>
            <a:ext cx="7772400" cy="654840"/>
          </a:xfrm>
        </p:spPr>
        <p:txBody>
          <a:bodyPr wrap="square">
            <a:noAutofit/>
          </a:bodyPr>
          <a:lstStyle/>
          <a:p>
            <a:pPr marL="354330" indent="-285750" algn="just">
              <a:buBlip>
                <a:blip r:embed="rId3"/>
              </a:buBlip>
              <a:defRPr/>
            </a:pPr>
            <a:r>
              <a:rPr lang="es-MX" sz="1800" dirty="0" smtClean="0"/>
              <a:t>Se realizó una evaluación al grado de desarrollo de los esquemas de solvencia y reservas de países hispanos, obteniendo los siguientes resultados. </a:t>
            </a:r>
          </a:p>
          <a:p>
            <a:pPr marL="354330" indent="-285750" algn="just">
              <a:buBlip>
                <a:blip r:embed="rId3"/>
              </a:buBlip>
              <a:defRPr/>
            </a:pPr>
            <a:endParaRPr lang="es-MX" sz="1800" dirty="0"/>
          </a:p>
          <a:p>
            <a:pPr marL="68580" indent="0">
              <a:buNone/>
              <a:defRPr/>
            </a:pPr>
            <a:endParaRPr lang="es-MX" sz="1800" dirty="0"/>
          </a:p>
          <a:p>
            <a:pPr marL="68580" lvl="2" indent="0">
              <a:buClr>
                <a:schemeClr val="tx2"/>
              </a:buClr>
              <a:buNone/>
              <a:defRPr/>
            </a:pPr>
            <a:endParaRPr lang="es-MX" sz="1800" dirty="0"/>
          </a:p>
          <a:p>
            <a:pPr marL="696913" lvl="2" indent="-571500">
              <a:spcBef>
                <a:spcPts val="600"/>
              </a:spcBef>
              <a:spcAft>
                <a:spcPts val="0"/>
              </a:spcAft>
              <a:buClr>
                <a:srgbClr val="FFFFFF"/>
              </a:buClr>
              <a:buSzPct val="125000"/>
              <a:buFont typeface="+mj-lt"/>
              <a:buAutoNum type="arabicParenR"/>
            </a:pPr>
            <a:endParaRPr lang="es-MX" sz="2000" dirty="0" smtClean="0"/>
          </a:p>
        </p:txBody>
      </p:sp>
      <p:sp>
        <p:nvSpPr>
          <p:cNvPr id="5" name="1 Título"/>
          <p:cNvSpPr>
            <a:spLocks noGrp="1"/>
          </p:cNvSpPr>
          <p:nvPr>
            <p:ph type="title"/>
          </p:nvPr>
        </p:nvSpPr>
        <p:spPr>
          <a:xfrm>
            <a:off x="762000" y="457200"/>
            <a:ext cx="6781800" cy="838200"/>
          </a:xfrm>
        </p:spPr>
        <p:txBody>
          <a:bodyPr>
            <a:normAutofit/>
          </a:bodyPr>
          <a:lstStyle/>
          <a:p>
            <a:r>
              <a:rPr lang="es-MX" sz="2400" dirty="0" smtClean="0"/>
              <a:t>Evaluación</a:t>
            </a:r>
            <a:endParaRPr lang="es-MX" sz="2400" dirty="0"/>
          </a:p>
        </p:txBody>
      </p:sp>
      <p:sp>
        <p:nvSpPr>
          <p:cNvPr id="4" name="3 Rectángulo"/>
          <p:cNvSpPr/>
          <p:nvPr/>
        </p:nvSpPr>
        <p:spPr>
          <a:xfrm>
            <a:off x="1251094" y="4933342"/>
            <a:ext cx="6097773" cy="1049080"/>
          </a:xfrm>
          <a:prstGeom prst="rect">
            <a:avLst/>
          </a:prstGeom>
          <a:solidFill>
            <a:schemeClr val="tx1">
              <a:lumMod val="95000"/>
              <a:lumOff val="5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1251094" y="4267200"/>
            <a:ext cx="6097773" cy="666142"/>
          </a:xfrm>
          <a:prstGeom prst="rect">
            <a:avLst/>
          </a:prstGeom>
          <a:solidFill>
            <a:srgbClr val="00206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1252868" y="3139987"/>
            <a:ext cx="6096000" cy="1127213"/>
          </a:xfrm>
          <a:prstGeom prst="rect">
            <a:avLst/>
          </a:prstGeom>
          <a:solidFill>
            <a:srgbClr val="FF99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1251095" y="2687498"/>
            <a:ext cx="6096000" cy="441855"/>
          </a:xfrm>
          <a:prstGeom prst="rect">
            <a:avLst/>
          </a:prstGeom>
          <a:solidFill>
            <a:srgbClr val="00B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Cerrar llave"/>
          <p:cNvSpPr/>
          <p:nvPr/>
        </p:nvSpPr>
        <p:spPr>
          <a:xfrm>
            <a:off x="7467600" y="4267200"/>
            <a:ext cx="152400" cy="6484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2" name="11 Cerrar llave"/>
          <p:cNvSpPr/>
          <p:nvPr/>
        </p:nvSpPr>
        <p:spPr>
          <a:xfrm>
            <a:off x="7467600" y="3182519"/>
            <a:ext cx="132903" cy="10331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3" name="12 CuadroTexto"/>
          <p:cNvSpPr txBox="1"/>
          <p:nvPr/>
        </p:nvSpPr>
        <p:spPr>
          <a:xfrm>
            <a:off x="7612903" y="3491988"/>
            <a:ext cx="1219200" cy="307777"/>
          </a:xfrm>
          <a:prstGeom prst="rect">
            <a:avLst/>
          </a:prstGeom>
          <a:noFill/>
          <a:ln>
            <a:noFill/>
          </a:ln>
        </p:spPr>
        <p:txBody>
          <a:bodyPr wrap="square" rtlCol="0">
            <a:spAutoFit/>
          </a:bodyPr>
          <a:lstStyle/>
          <a:p>
            <a:r>
              <a:rPr lang="es-MX" sz="1400" dirty="0" smtClean="0"/>
              <a:t>Nivel III</a:t>
            </a:r>
            <a:endParaRPr lang="es-MX" sz="1400" dirty="0"/>
          </a:p>
        </p:txBody>
      </p:sp>
      <p:sp>
        <p:nvSpPr>
          <p:cNvPr id="14" name="13 Cerrar llave"/>
          <p:cNvSpPr/>
          <p:nvPr/>
        </p:nvSpPr>
        <p:spPr>
          <a:xfrm>
            <a:off x="7473801" y="2687498"/>
            <a:ext cx="146199" cy="4205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5" name="14 CuadroTexto"/>
          <p:cNvSpPr txBox="1"/>
          <p:nvPr/>
        </p:nvSpPr>
        <p:spPr>
          <a:xfrm>
            <a:off x="7655437" y="2687499"/>
            <a:ext cx="1336644" cy="307777"/>
          </a:xfrm>
          <a:prstGeom prst="rect">
            <a:avLst/>
          </a:prstGeom>
          <a:noFill/>
          <a:ln>
            <a:noFill/>
          </a:ln>
        </p:spPr>
        <p:txBody>
          <a:bodyPr wrap="square" rtlCol="0">
            <a:spAutoFit/>
          </a:bodyPr>
          <a:lstStyle/>
          <a:p>
            <a:r>
              <a:rPr lang="es-MX" sz="1400" dirty="0" smtClean="0"/>
              <a:t>Nivel IV</a:t>
            </a:r>
            <a:endParaRPr lang="es-MX" sz="1400" dirty="0"/>
          </a:p>
        </p:txBody>
      </p:sp>
      <p:sp>
        <p:nvSpPr>
          <p:cNvPr id="16" name="15 Cerrar llave"/>
          <p:cNvSpPr/>
          <p:nvPr/>
        </p:nvSpPr>
        <p:spPr>
          <a:xfrm>
            <a:off x="7460503" y="4933342"/>
            <a:ext cx="140000" cy="10490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21" name="20 CuadroTexto"/>
          <p:cNvSpPr txBox="1"/>
          <p:nvPr/>
        </p:nvSpPr>
        <p:spPr>
          <a:xfrm>
            <a:off x="7635940" y="5303992"/>
            <a:ext cx="914873" cy="307777"/>
          </a:xfrm>
          <a:prstGeom prst="rect">
            <a:avLst/>
          </a:prstGeom>
          <a:noFill/>
        </p:spPr>
        <p:txBody>
          <a:bodyPr wrap="square" rtlCol="0">
            <a:spAutoFit/>
          </a:bodyPr>
          <a:lstStyle/>
          <a:p>
            <a:r>
              <a:rPr lang="es-MX" sz="1400" dirty="0" smtClean="0"/>
              <a:t>Nivel I</a:t>
            </a:r>
            <a:endParaRPr lang="es-MX" sz="1400" dirty="0"/>
          </a:p>
        </p:txBody>
      </p:sp>
      <p:sp>
        <p:nvSpPr>
          <p:cNvPr id="22" name="21 CuadroTexto"/>
          <p:cNvSpPr txBox="1"/>
          <p:nvPr/>
        </p:nvSpPr>
        <p:spPr>
          <a:xfrm>
            <a:off x="7655437" y="4415101"/>
            <a:ext cx="914873" cy="307777"/>
          </a:xfrm>
          <a:prstGeom prst="rect">
            <a:avLst/>
          </a:prstGeom>
          <a:noFill/>
        </p:spPr>
        <p:txBody>
          <a:bodyPr wrap="square" rtlCol="0">
            <a:spAutoFit/>
          </a:bodyPr>
          <a:lstStyle/>
          <a:p>
            <a:r>
              <a:rPr lang="es-MX" sz="1400" dirty="0" smtClean="0"/>
              <a:t>Nivel II</a:t>
            </a:r>
            <a:endParaRPr lang="es-MX" sz="1400" dirty="0"/>
          </a:p>
        </p:txBody>
      </p:sp>
    </p:spTree>
    <p:extLst>
      <p:ext uri="{BB962C8B-B14F-4D97-AF65-F5344CB8AC3E}">
        <p14:creationId xmlns:p14="http://schemas.microsoft.com/office/powerpoint/2010/main" val="3943071070"/>
      </p:ext>
    </p:extLst>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CEA3FB9-552B-4EF0-8669-A922B2E625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Newsprint</Template>
  <TotalTime>7192</TotalTime>
  <Words>2339</Words>
  <Application>Microsoft Office PowerPoint</Application>
  <PresentationFormat>On-screen Show (4:3)</PresentationFormat>
  <Paragraphs>285</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NewsPrint</vt:lpstr>
      <vt:lpstr>PowerPoint Presentation</vt:lpstr>
      <vt:lpstr>Contenido</vt:lpstr>
      <vt:lpstr>Antecedentes</vt:lpstr>
      <vt:lpstr>Antecedentes</vt:lpstr>
      <vt:lpstr>Contenido</vt:lpstr>
      <vt:lpstr>Evaluación de Esquemas de Solvencia</vt:lpstr>
      <vt:lpstr>Evaluación de Esquemas de Solvencia</vt:lpstr>
      <vt:lpstr>Evaluación de Esquemas de Solvencia</vt:lpstr>
      <vt:lpstr>Evaluación</vt:lpstr>
      <vt:lpstr>Evaluación de Esquemas de Solvencia</vt:lpstr>
      <vt:lpstr>Evaluación de Esquemas de Solvencia</vt:lpstr>
      <vt:lpstr>Contenido</vt:lpstr>
      <vt:lpstr>La Solvencia en México</vt:lpstr>
      <vt:lpstr>La Solvencia en México</vt:lpstr>
      <vt:lpstr>La Solvencia en México</vt:lpstr>
      <vt:lpstr>La Solvencia en México</vt:lpstr>
      <vt:lpstr>La Solvencia en México</vt:lpstr>
      <vt:lpstr>PowerPoint Presentation</vt:lpstr>
      <vt:lpstr>La Solvencia en México</vt:lpstr>
      <vt:lpstr>La Solvencia en México</vt:lpstr>
      <vt:lpstr>La Solvencia en México</vt:lpstr>
      <vt:lpstr>La Solvencia en México</vt:lpstr>
      <vt:lpstr>La Solvencia en México</vt:lpstr>
      <vt:lpstr>La Solvencia en México</vt:lpstr>
      <vt:lpstr>La Solvencia en México</vt:lpstr>
      <vt:lpstr>La Solvencia en México</vt:lpstr>
      <vt:lpstr>La Solvencia en México</vt:lpstr>
      <vt:lpstr>Evaluación</vt:lpstr>
      <vt:lpstr>Evaluación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PEDRO AGUILAR BELTRAN</dc:creator>
  <cp:lastModifiedBy>Marriott International</cp:lastModifiedBy>
  <cp:revision>802</cp:revision>
  <dcterms:modified xsi:type="dcterms:W3CDTF">2012-11-18T23:58:22Z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TC300005349990</vt:lpwstr>
  </property>
</Properties>
</file>