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9"/>
  </p:notesMasterIdLst>
  <p:handoutMasterIdLst>
    <p:handoutMasterId r:id="rId60"/>
  </p:handoutMasterIdLst>
  <p:sldIdLst>
    <p:sldId id="423" r:id="rId2"/>
    <p:sldId id="256" r:id="rId3"/>
    <p:sldId id="377" r:id="rId4"/>
    <p:sldId id="376" r:id="rId5"/>
    <p:sldId id="427" r:id="rId6"/>
    <p:sldId id="428" r:id="rId7"/>
    <p:sldId id="378" r:id="rId8"/>
    <p:sldId id="381" r:id="rId9"/>
    <p:sldId id="331" r:id="rId10"/>
    <p:sldId id="321" r:id="rId11"/>
    <p:sldId id="322" r:id="rId12"/>
    <p:sldId id="323" r:id="rId13"/>
    <p:sldId id="324" r:id="rId14"/>
    <p:sldId id="326" r:id="rId15"/>
    <p:sldId id="422" r:id="rId16"/>
    <p:sldId id="329" r:id="rId17"/>
    <p:sldId id="330" r:id="rId18"/>
    <p:sldId id="379" r:id="rId19"/>
    <p:sldId id="399" r:id="rId20"/>
    <p:sldId id="401" r:id="rId21"/>
    <p:sldId id="402" r:id="rId22"/>
    <p:sldId id="403" r:id="rId23"/>
    <p:sldId id="404" r:id="rId24"/>
    <p:sldId id="405" r:id="rId25"/>
    <p:sldId id="418" r:id="rId26"/>
    <p:sldId id="417" r:id="rId27"/>
    <p:sldId id="408" r:id="rId28"/>
    <p:sldId id="419" r:id="rId29"/>
    <p:sldId id="420" r:id="rId30"/>
    <p:sldId id="380" r:id="rId31"/>
    <p:sldId id="382" r:id="rId32"/>
    <p:sldId id="338" r:id="rId33"/>
    <p:sldId id="339" r:id="rId34"/>
    <p:sldId id="340" r:id="rId35"/>
    <p:sldId id="383" r:id="rId36"/>
    <p:sldId id="345" r:id="rId37"/>
    <p:sldId id="384" r:id="rId38"/>
    <p:sldId id="385" r:id="rId39"/>
    <p:sldId id="386" r:id="rId40"/>
    <p:sldId id="387" r:id="rId41"/>
    <p:sldId id="388" r:id="rId42"/>
    <p:sldId id="390" r:id="rId43"/>
    <p:sldId id="425" r:id="rId44"/>
    <p:sldId id="426" r:id="rId45"/>
    <p:sldId id="424" r:id="rId46"/>
    <p:sldId id="391" r:id="rId47"/>
    <p:sldId id="392" r:id="rId48"/>
    <p:sldId id="429" r:id="rId49"/>
    <p:sldId id="430" r:id="rId50"/>
    <p:sldId id="362" r:id="rId51"/>
    <p:sldId id="365" r:id="rId52"/>
    <p:sldId id="367" r:id="rId53"/>
    <p:sldId id="396" r:id="rId54"/>
    <p:sldId id="395" r:id="rId55"/>
    <p:sldId id="394" r:id="rId56"/>
    <p:sldId id="375" r:id="rId57"/>
    <p:sldId id="421" r:id="rId58"/>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a:srgbClr val="FFFFCC"/>
    <a:srgbClr val="669900"/>
    <a:srgbClr val="FFCA47"/>
    <a:srgbClr val="FDD7BA"/>
    <a:srgbClr val="FFF1CE"/>
    <a:srgbClr val="FEF6DE"/>
    <a:srgbClr val="800000"/>
    <a:srgbClr val="9933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7535" autoAdjust="0"/>
  </p:normalViewPr>
  <p:slideViewPr>
    <p:cSldViewPr>
      <p:cViewPr>
        <p:scale>
          <a:sx n="70" d="100"/>
          <a:sy n="70" d="100"/>
        </p:scale>
        <p:origin x="-528" y="-78"/>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2688" y="-9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2763"/>
          </a:xfrm>
          <a:prstGeom prst="rect">
            <a:avLst/>
          </a:prstGeom>
        </p:spPr>
        <p:txBody>
          <a:bodyPr vert="horz" lIns="97192" tIns="48596" rIns="97192" bIns="48596" rtlCol="0"/>
          <a:lstStyle>
            <a:lvl1pPr algn="l">
              <a:defRPr sz="1300"/>
            </a:lvl1pPr>
          </a:lstStyle>
          <a:p>
            <a:pPr>
              <a:defRPr/>
            </a:pPr>
            <a:endParaRPr lang="es-ES" dirty="0"/>
          </a:p>
        </p:txBody>
      </p:sp>
      <p:sp>
        <p:nvSpPr>
          <p:cNvPr id="3" name="2 Marcador de fecha"/>
          <p:cNvSpPr>
            <a:spLocks noGrp="1"/>
          </p:cNvSpPr>
          <p:nvPr>
            <p:ph type="dt" sz="quarter" idx="1"/>
          </p:nvPr>
        </p:nvSpPr>
        <p:spPr>
          <a:xfrm>
            <a:off x="4021138" y="0"/>
            <a:ext cx="3076575" cy="512763"/>
          </a:xfrm>
          <a:prstGeom prst="rect">
            <a:avLst/>
          </a:prstGeom>
        </p:spPr>
        <p:txBody>
          <a:bodyPr vert="horz" lIns="97192" tIns="48596" rIns="97192" bIns="48596" rtlCol="0"/>
          <a:lstStyle>
            <a:lvl1pPr algn="r">
              <a:defRPr sz="1300"/>
            </a:lvl1pPr>
          </a:lstStyle>
          <a:p>
            <a:pPr>
              <a:defRPr/>
            </a:pPr>
            <a:fld id="{CE529DD4-EBBE-4ED6-AF34-4AB1AB2925C5}" type="datetimeFigureOut">
              <a:rPr lang="es-ES"/>
              <a:pPr>
                <a:defRPr/>
              </a:pPr>
              <a:t>20/11/2012</a:t>
            </a:fld>
            <a:endParaRPr lang="es-ES" dirty="0"/>
          </a:p>
        </p:txBody>
      </p:sp>
      <p:sp>
        <p:nvSpPr>
          <p:cNvPr id="4" name="3 Marcador de pie de página"/>
          <p:cNvSpPr>
            <a:spLocks noGrp="1"/>
          </p:cNvSpPr>
          <p:nvPr>
            <p:ph type="ftr" sz="quarter" idx="2"/>
          </p:nvPr>
        </p:nvSpPr>
        <p:spPr>
          <a:xfrm>
            <a:off x="0" y="9720263"/>
            <a:ext cx="3076575" cy="512762"/>
          </a:xfrm>
          <a:prstGeom prst="rect">
            <a:avLst/>
          </a:prstGeom>
        </p:spPr>
        <p:txBody>
          <a:bodyPr vert="horz" lIns="97192" tIns="48596" rIns="97192" bIns="48596" rtlCol="0" anchor="b"/>
          <a:lstStyle>
            <a:lvl1pPr algn="l">
              <a:defRPr sz="1300"/>
            </a:lvl1pPr>
          </a:lstStyle>
          <a:p>
            <a:pPr>
              <a:defRPr/>
            </a:pPr>
            <a:endParaRPr lang="es-ES" dirty="0"/>
          </a:p>
        </p:txBody>
      </p:sp>
      <p:sp>
        <p:nvSpPr>
          <p:cNvPr id="5" name="4 Marcador de número de diapositiva"/>
          <p:cNvSpPr>
            <a:spLocks noGrp="1"/>
          </p:cNvSpPr>
          <p:nvPr>
            <p:ph type="sldNum" sz="quarter" idx="3"/>
          </p:nvPr>
        </p:nvSpPr>
        <p:spPr>
          <a:xfrm>
            <a:off x="4021138" y="9720263"/>
            <a:ext cx="3076575" cy="512762"/>
          </a:xfrm>
          <a:prstGeom prst="rect">
            <a:avLst/>
          </a:prstGeom>
        </p:spPr>
        <p:txBody>
          <a:bodyPr vert="horz" lIns="97192" tIns="48596" rIns="97192" bIns="48596" rtlCol="0" anchor="b"/>
          <a:lstStyle>
            <a:lvl1pPr algn="r">
              <a:defRPr sz="1300"/>
            </a:lvl1pPr>
          </a:lstStyle>
          <a:p>
            <a:pPr>
              <a:defRPr/>
            </a:pPr>
            <a:fld id="{479901CD-995F-401A-9CD2-F8B695A5754E}" type="slidenum">
              <a:rPr lang="es-ES"/>
              <a:pPr>
                <a:defRPr/>
              </a:pPr>
              <a:t>‹Nº›</a:t>
            </a:fld>
            <a:endParaRPr lang="es-E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2763"/>
          </a:xfrm>
          <a:prstGeom prst="rect">
            <a:avLst/>
          </a:prstGeom>
        </p:spPr>
        <p:txBody>
          <a:bodyPr vert="horz" lIns="97192" tIns="48596" rIns="97192" bIns="48596" rtlCol="0"/>
          <a:lstStyle>
            <a:lvl1pPr algn="l">
              <a:defRPr sz="1300"/>
            </a:lvl1pPr>
          </a:lstStyle>
          <a:p>
            <a:pPr>
              <a:defRPr/>
            </a:pPr>
            <a:endParaRPr lang="en-GB" dirty="0"/>
          </a:p>
        </p:txBody>
      </p:sp>
      <p:sp>
        <p:nvSpPr>
          <p:cNvPr id="3" name="2 Marcador de fecha"/>
          <p:cNvSpPr>
            <a:spLocks noGrp="1"/>
          </p:cNvSpPr>
          <p:nvPr>
            <p:ph type="dt" idx="1"/>
          </p:nvPr>
        </p:nvSpPr>
        <p:spPr>
          <a:xfrm>
            <a:off x="4021138" y="0"/>
            <a:ext cx="3076575" cy="512763"/>
          </a:xfrm>
          <a:prstGeom prst="rect">
            <a:avLst/>
          </a:prstGeom>
        </p:spPr>
        <p:txBody>
          <a:bodyPr vert="horz" lIns="97192" tIns="48596" rIns="97192" bIns="48596" rtlCol="0"/>
          <a:lstStyle>
            <a:lvl1pPr algn="r">
              <a:defRPr sz="1300"/>
            </a:lvl1pPr>
          </a:lstStyle>
          <a:p>
            <a:pPr>
              <a:defRPr/>
            </a:pPr>
            <a:fld id="{E15E4F51-438F-42FD-B748-5AE7865B9CAB}" type="datetimeFigureOut">
              <a:rPr lang="es-ES"/>
              <a:pPr>
                <a:defRPr/>
              </a:pPr>
              <a:t>20/11/2012</a:t>
            </a:fld>
            <a:endParaRPr lang="en-GB" dirty="0"/>
          </a:p>
        </p:txBody>
      </p:sp>
      <p:sp>
        <p:nvSpPr>
          <p:cNvPr id="4" name="3 Marcador de imagen de diapositiva"/>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192" tIns="48596" rIns="97192" bIns="48596" rtlCol="0" anchor="ctr"/>
          <a:lstStyle/>
          <a:p>
            <a:pPr lvl="0"/>
            <a:endParaRPr lang="en-GB" noProof="0" dirty="0" smtClean="0"/>
          </a:p>
        </p:txBody>
      </p:sp>
      <p:sp>
        <p:nvSpPr>
          <p:cNvPr id="5" name="4 Marcador de notas"/>
          <p:cNvSpPr>
            <a:spLocks noGrp="1"/>
          </p:cNvSpPr>
          <p:nvPr>
            <p:ph type="body" sz="quarter" idx="3"/>
          </p:nvPr>
        </p:nvSpPr>
        <p:spPr>
          <a:xfrm>
            <a:off x="711200" y="4862513"/>
            <a:ext cx="5676900" cy="4605337"/>
          </a:xfrm>
          <a:prstGeom prst="rect">
            <a:avLst/>
          </a:prstGeom>
        </p:spPr>
        <p:txBody>
          <a:bodyPr vert="horz" lIns="97192" tIns="48596" rIns="97192" bIns="48596"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smtClean="0"/>
          </a:p>
        </p:txBody>
      </p:sp>
      <p:sp>
        <p:nvSpPr>
          <p:cNvPr id="6" name="5 Marcador de pie de página"/>
          <p:cNvSpPr>
            <a:spLocks noGrp="1"/>
          </p:cNvSpPr>
          <p:nvPr>
            <p:ph type="ftr" sz="quarter" idx="4"/>
          </p:nvPr>
        </p:nvSpPr>
        <p:spPr>
          <a:xfrm>
            <a:off x="0" y="9720263"/>
            <a:ext cx="3076575" cy="512762"/>
          </a:xfrm>
          <a:prstGeom prst="rect">
            <a:avLst/>
          </a:prstGeom>
        </p:spPr>
        <p:txBody>
          <a:bodyPr vert="horz" lIns="97192" tIns="48596" rIns="97192" bIns="48596" rtlCol="0" anchor="b"/>
          <a:lstStyle>
            <a:lvl1pPr algn="l">
              <a:defRPr sz="1300"/>
            </a:lvl1pPr>
          </a:lstStyle>
          <a:p>
            <a:pPr>
              <a:defRPr/>
            </a:pPr>
            <a:endParaRPr lang="en-GB" dirty="0"/>
          </a:p>
        </p:txBody>
      </p:sp>
      <p:sp>
        <p:nvSpPr>
          <p:cNvPr id="7" name="6 Marcador de número de diapositiva"/>
          <p:cNvSpPr>
            <a:spLocks noGrp="1"/>
          </p:cNvSpPr>
          <p:nvPr>
            <p:ph type="sldNum" sz="quarter" idx="5"/>
          </p:nvPr>
        </p:nvSpPr>
        <p:spPr>
          <a:xfrm>
            <a:off x="4021138" y="9720263"/>
            <a:ext cx="3076575" cy="512762"/>
          </a:xfrm>
          <a:prstGeom prst="rect">
            <a:avLst/>
          </a:prstGeom>
        </p:spPr>
        <p:txBody>
          <a:bodyPr vert="horz" lIns="97192" tIns="48596" rIns="97192" bIns="48596" rtlCol="0" anchor="b"/>
          <a:lstStyle>
            <a:lvl1pPr algn="r">
              <a:defRPr sz="1300"/>
            </a:lvl1pPr>
          </a:lstStyle>
          <a:p>
            <a:pPr>
              <a:defRPr/>
            </a:pPr>
            <a:fld id="{E4E420DE-752C-41CB-A933-4AAD6441087E}" type="slidenum">
              <a:rPr lang="en-GB"/>
              <a:pPr>
                <a:defRPr/>
              </a:pPr>
              <a:t>‹Nº›</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600">
                <a:solidFill>
                  <a:schemeClr val="tx1"/>
                </a:solidFill>
                <a:latin typeface="Arial" charset="0"/>
                <a:ea typeface="MS PGothic" pitchFamily="34" charset="-128"/>
              </a:defRPr>
            </a:lvl1pPr>
            <a:lvl2pPr marL="804763" indent="-309524">
              <a:defRPr sz="2600">
                <a:solidFill>
                  <a:schemeClr val="tx1"/>
                </a:solidFill>
                <a:latin typeface="Arial" charset="0"/>
                <a:ea typeface="MS PGothic" pitchFamily="34" charset="-128"/>
              </a:defRPr>
            </a:lvl2pPr>
            <a:lvl3pPr marL="1238098" indent="-247620">
              <a:defRPr sz="2600">
                <a:solidFill>
                  <a:schemeClr val="tx1"/>
                </a:solidFill>
                <a:latin typeface="Arial" charset="0"/>
                <a:ea typeface="MS PGothic" pitchFamily="34" charset="-128"/>
              </a:defRPr>
            </a:lvl3pPr>
            <a:lvl4pPr marL="1733337" indent="-247620">
              <a:defRPr sz="2600">
                <a:solidFill>
                  <a:schemeClr val="tx1"/>
                </a:solidFill>
                <a:latin typeface="Arial" charset="0"/>
                <a:ea typeface="MS PGothic" pitchFamily="34" charset="-128"/>
              </a:defRPr>
            </a:lvl4pPr>
            <a:lvl5pPr marL="2228576" indent="-24762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fld id="{60D1A359-CC64-4B38-B34F-934C6659131A}" type="slidenum">
              <a:rPr lang="de-DE" sz="1300" smtClean="0"/>
              <a:pPr/>
              <a:t>1</a:t>
            </a:fld>
            <a:endParaRPr lang="de-DE" sz="1300"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pPr>
              <a:defRPr/>
            </a:pPr>
            <a:fld id="{E4E420DE-752C-41CB-A933-4AAD6441087E}"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pPr>
              <a:defRPr/>
            </a:pPr>
            <a:fld id="{E4E420DE-752C-41CB-A933-4AAD6441087E}" type="slidenum">
              <a:rPr lang="en-GB" smtClean="0"/>
              <a:pPr>
                <a:defRPr/>
              </a:pPr>
              <a:t>18</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pPr>
              <a:defRPr/>
            </a:pPr>
            <a:fld id="{E4E420DE-752C-41CB-A933-4AAD6441087E}" type="slidenum">
              <a:rPr lang="en-GB" smtClean="0"/>
              <a:pPr>
                <a:defRPr/>
              </a:pPr>
              <a:t>30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895600" y="349250"/>
            <a:ext cx="6248400" cy="6985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1670050" y="1208088"/>
            <a:ext cx="7473950" cy="4114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ftr" sz="quarter" idx="10"/>
          </p:nvPr>
        </p:nvSpPr>
        <p:spPr>
          <a:xfrm>
            <a:off x="2705100" y="6565900"/>
            <a:ext cx="4038600" cy="292100"/>
          </a:xfrm>
          <a:prstGeom prst="rect">
            <a:avLst/>
          </a:prstGeom>
          <a:ln/>
        </p:spPr>
        <p:txBody>
          <a:bodyPr/>
          <a:lstStyle>
            <a:lvl1pPr>
              <a:defRPr/>
            </a:lvl1pPr>
          </a:lstStyle>
          <a:p>
            <a:pPr>
              <a:defRPr/>
            </a:pPr>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pic>
        <p:nvPicPr>
          <p:cNvPr id="6" name="Picture 9" descr="eiopa_RG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a:prstGeom prst="rect">
            <a:avLst/>
          </a:prstGeo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a:prstGeom prst="rect">
            <a:avLst/>
          </a:prstGeo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a:xfrm>
            <a:off x="304800" y="6400800"/>
            <a:ext cx="1905000" cy="457200"/>
          </a:xfrm>
          <a:prstGeom prst="rect">
            <a:avLst/>
          </a:prstGeom>
        </p:spPr>
        <p:txBody>
          <a:bodyPr/>
          <a:lstStyle>
            <a:lvl1pPr>
              <a:defRPr>
                <a:solidFill>
                  <a:schemeClr val="bg1"/>
                </a:solidFill>
              </a:defRPr>
            </a:lvl1pPr>
          </a:lstStyle>
          <a:p>
            <a:pPr>
              <a:defRPr/>
            </a:pPr>
            <a:fld id="{82C95313-7082-47F2-81FC-C5622F49E294}" type="datetime4">
              <a:rPr lang="en-GB"/>
              <a:pPr>
                <a:defRPr/>
              </a:pPr>
              <a:t>20 November 2012</a:t>
            </a:fld>
            <a:endParaRPr lang="en-GB">
              <a:solidFill>
                <a:schemeClr val="tx1"/>
              </a:solidFill>
            </a:endParaRPr>
          </a:p>
        </p:txBody>
      </p:sp>
      <p:pic>
        <p:nvPicPr>
          <p:cNvPr id="8" name="7 Imagen" descr="Logo_oficial_2012.png"/>
          <p:cNvPicPr>
            <a:picLocks noChangeAspect="1"/>
          </p:cNvPicPr>
          <p:nvPr userDrawn="1"/>
        </p:nvPicPr>
        <p:blipFill>
          <a:blip r:embed="rId4"/>
          <a:stretch>
            <a:fillRect/>
          </a:stretch>
        </p:blipFill>
        <p:spPr>
          <a:xfrm>
            <a:off x="179512" y="188640"/>
            <a:ext cx="2535100" cy="402397"/>
          </a:xfrm>
          <a:prstGeom prst="rect">
            <a:avLst/>
          </a:prstGeom>
        </p:spPr>
      </p:pic>
      <p:sp>
        <p:nvSpPr>
          <p:cNvPr id="9" name="8 Rectángulo"/>
          <p:cNvSpPr/>
          <p:nvPr userDrawn="1"/>
        </p:nvSpPr>
        <p:spPr>
          <a:xfrm>
            <a:off x="357158" y="214290"/>
            <a:ext cx="1571636" cy="357190"/>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376180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9 Marcador de número de diapositiva"/>
          <p:cNvSpPr txBox="1">
            <a:spLocks/>
          </p:cNvSpPr>
          <p:nvPr userDrawn="1"/>
        </p:nvSpPr>
        <p:spPr>
          <a:xfrm>
            <a:off x="142844" y="6500834"/>
            <a:ext cx="928662" cy="280966"/>
          </a:xfrm>
          <a:prstGeom prst="rect">
            <a:avLst/>
          </a:prstGeom>
        </p:spPr>
        <p:txBody>
          <a:bodyPr/>
          <a:lstStyle>
            <a:lvl1pPr>
              <a:defRPr sz="1100">
                <a:solidFill>
                  <a:schemeClr val="tx1"/>
                </a:solidFill>
                <a:latin typeface="Arial Unicode MS" pitchFamily="34" charset="-128"/>
                <a:ea typeface="Arial Unicode MS" pitchFamily="34" charset="-128"/>
                <a:cs typeface="Arial Unicode MS" pitchFamily="34" charset="-128"/>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77DAF927-A5EE-4713-922A-0AAF1DF94826}" type="slidenum">
              <a:rPr kumimoji="0" lang="en-GB" sz="1100" b="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‹Nº›</a:t>
            </a:fld>
            <a:r>
              <a:rPr kumimoji="0" lang="en-GB" sz="1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56</a:t>
            </a:r>
            <a:endParaRPr kumimoji="0" lang="en-GB" sz="11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pic>
        <p:nvPicPr>
          <p:cNvPr id="3" name="Picture 5" descr="eiopa_PLATFORM_segment2"/>
          <p:cNvPicPr>
            <a:picLocks noChangeAspect="1" noChangeArrowheads="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0" y="0"/>
            <a:ext cx="9144000" cy="928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descr="eiopa_weiss"/>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7443838" y="196118"/>
            <a:ext cx="1771632" cy="589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4 Imagen" descr="Logo_oficial_2012.png"/>
          <p:cNvPicPr>
            <a:picLocks noChangeAspect="1"/>
          </p:cNvPicPr>
          <p:nvPr userDrawn="1"/>
        </p:nvPicPr>
        <p:blipFill>
          <a:blip r:embed="rId9"/>
          <a:srcRect l="33746" t="9449" r="32246" b="9449"/>
          <a:stretch>
            <a:fillRect/>
          </a:stretch>
        </p:blipFill>
        <p:spPr>
          <a:xfrm>
            <a:off x="-32" y="390078"/>
            <a:ext cx="1037889" cy="392877"/>
          </a:xfrm>
          <a:prstGeom prst="rect">
            <a:avLst/>
          </a:prstGeom>
        </p:spPr>
      </p:pic>
      <p:pic>
        <p:nvPicPr>
          <p:cNvPr id="6" name="5 Imagen" descr="Logo_oficial_2012.png"/>
          <p:cNvPicPr>
            <a:picLocks noChangeAspect="1"/>
          </p:cNvPicPr>
          <p:nvPr userDrawn="1"/>
        </p:nvPicPr>
        <p:blipFill>
          <a:blip r:embed="rId9"/>
          <a:srcRect l="68241" t="4724" r="750" b="4724"/>
          <a:stretch>
            <a:fillRect/>
          </a:stretch>
        </p:blipFill>
        <p:spPr>
          <a:xfrm>
            <a:off x="-32" y="785794"/>
            <a:ext cx="1024912" cy="438652"/>
          </a:xfrm>
          <a:prstGeom prst="rect">
            <a:avLst/>
          </a:prstGeom>
        </p:spPr>
      </p:pic>
      <p:pic>
        <p:nvPicPr>
          <p:cNvPr id="7" name="6 Imagen" descr="Logo_oficial_2012.png"/>
          <p:cNvPicPr>
            <a:picLocks noChangeAspect="1"/>
          </p:cNvPicPr>
          <p:nvPr userDrawn="1"/>
        </p:nvPicPr>
        <p:blipFill>
          <a:blip r:embed="rId9"/>
          <a:srcRect t="4724" r="65992" b="4724"/>
          <a:stretch>
            <a:fillRect/>
          </a:stretch>
        </p:blipFill>
        <p:spPr>
          <a:xfrm>
            <a:off x="-32" y="-24"/>
            <a:ext cx="1037903" cy="438654"/>
          </a:xfrm>
          <a:prstGeom prst="rect">
            <a:avLst/>
          </a:prstGeom>
        </p:spPr>
      </p:pic>
      <p:sp>
        <p:nvSpPr>
          <p:cNvPr id="8" name="7 Rectángulo"/>
          <p:cNvSpPr/>
          <p:nvPr userDrawn="1"/>
        </p:nvSpPr>
        <p:spPr>
          <a:xfrm>
            <a:off x="0" y="0"/>
            <a:ext cx="1071538" cy="785794"/>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 bg1="lt1" tx1="dk1" bg2="lt2" tx2="dk2" accent1="accent1" accent2="accent2" accent3="accent3" accent4="accent4" accent5="accent5" accent6="accent6" hlink="hlink" folHlink="folHlink"/>
  <p:sldLayoutIdLst>
    <p:sldLayoutId id="2147484042" r:id="rId1"/>
    <p:sldLayoutId id="2147484037" r:id="rId2"/>
    <p:sldLayoutId id="2147484045" r:id="rId3"/>
    <p:sldLayoutId id="2147484046" r:id="rId4"/>
    <p:sldLayoutId id="2147484047" r:id="rId5"/>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2.bp.blogspot.com/_vfRBOoFARwM/SSbYzZwkbXI/AAAAAAAABTw/oHqjrK0TnJ8/s320/warning.gif"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eblogs.madrimasd.org/images/weblogs_madrimasd_org/universo/159/o_Orangutan%20teme.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2357430"/>
            <a:ext cx="8410604" cy="2519378"/>
          </a:xfrm>
        </p:spPr>
        <p:txBody>
          <a:bodyPr/>
          <a:lstStyle/>
          <a:p>
            <a:pPr marL="355600" indent="-355600">
              <a:spcBef>
                <a:spcPts val="4200"/>
              </a:spcBef>
              <a:spcAft>
                <a:spcPts val="4200"/>
              </a:spcAft>
            </a:pPr>
            <a:r>
              <a:rPr lang="de-DE" dirty="0" smtClean="0">
                <a:solidFill>
                  <a:schemeClr val="accent1">
                    <a:lumMod val="50000"/>
                  </a:schemeClr>
                </a:solidFill>
                <a:effectLst>
                  <a:outerShdw blurRad="38100" dist="38100" dir="2700000" algn="tl">
                    <a:srgbClr val="000000">
                      <a:alpha val="43137"/>
                    </a:srgbClr>
                  </a:outerShdw>
                </a:effectLst>
              </a:rPr>
              <a:t>Requerimiento de capital obligatorio</a:t>
            </a:r>
            <a:br>
              <a:rPr lang="de-DE" dirty="0" smtClean="0">
                <a:solidFill>
                  <a:schemeClr val="accent1">
                    <a:lumMod val="50000"/>
                  </a:schemeClr>
                </a:solidFill>
                <a:effectLst>
                  <a:outerShdw blurRad="38100" dist="38100" dir="2700000" algn="tl">
                    <a:srgbClr val="000000">
                      <a:alpha val="43137"/>
                    </a:srgbClr>
                  </a:outerShdw>
                </a:effectLst>
              </a:rPr>
            </a:br>
            <a:r>
              <a:rPr lang="de-DE" sz="3200" dirty="0" smtClean="0">
                <a:solidFill>
                  <a:schemeClr val="accent1">
                    <a:lumMod val="50000"/>
                  </a:schemeClr>
                </a:solidFill>
                <a:effectLst>
                  <a:outerShdw blurRad="38100" dist="38100" dir="2700000" algn="tl">
                    <a:srgbClr val="000000">
                      <a:alpha val="43137"/>
                    </a:srgbClr>
                  </a:outerShdw>
                </a:effectLst>
              </a:rPr>
              <a:t>Principios generales</a:t>
            </a:r>
            <a:br>
              <a:rPr lang="de-DE" sz="3200" dirty="0" smtClean="0">
                <a:solidFill>
                  <a:schemeClr val="accent1">
                    <a:lumMod val="50000"/>
                  </a:schemeClr>
                </a:solidFill>
                <a:effectLst>
                  <a:outerShdw blurRad="38100" dist="38100" dir="2700000" algn="tl">
                    <a:srgbClr val="000000">
                      <a:alpha val="43137"/>
                    </a:srgbClr>
                  </a:outerShdw>
                </a:effectLst>
              </a:rPr>
            </a:br>
            <a:r>
              <a:rPr lang="de-DE" sz="3200" dirty="0" smtClean="0">
                <a:solidFill>
                  <a:schemeClr val="accent1">
                    <a:lumMod val="50000"/>
                  </a:schemeClr>
                </a:solidFill>
                <a:effectLst>
                  <a:outerShdw blurRad="38100" dist="38100" dir="2700000" algn="tl">
                    <a:srgbClr val="000000">
                      <a:alpha val="43137"/>
                    </a:srgbClr>
                  </a:outerShdw>
                </a:effectLst>
              </a:rPr>
              <a:t>Riesgo de suscripción de seguros de vida</a:t>
            </a:r>
            <a:br>
              <a:rPr lang="de-DE" sz="3200" dirty="0" smtClean="0">
                <a:solidFill>
                  <a:schemeClr val="accent1">
                    <a:lumMod val="50000"/>
                  </a:schemeClr>
                </a:solidFill>
                <a:effectLst>
                  <a:outerShdw blurRad="38100" dist="38100" dir="2700000" algn="tl">
                    <a:srgbClr val="000000">
                      <a:alpha val="43137"/>
                    </a:srgbClr>
                  </a:outerShdw>
                </a:effectLst>
              </a:rPr>
            </a:br>
            <a:r>
              <a:rPr lang="de-DE" sz="3200" dirty="0" smtClean="0">
                <a:solidFill>
                  <a:schemeClr val="accent1">
                    <a:lumMod val="50000"/>
                  </a:schemeClr>
                </a:solidFill>
                <a:effectLst>
                  <a:outerShdw blurRad="38100" dist="38100" dir="2700000" algn="tl">
                    <a:srgbClr val="000000">
                      <a:alpha val="43137"/>
                    </a:srgbClr>
                  </a:outerShdw>
                </a:effectLst>
              </a:rPr>
              <a:t>Riesgo de suscripción no vida</a:t>
            </a:r>
          </a:p>
        </p:txBody>
      </p:sp>
      <p:sp>
        <p:nvSpPr>
          <p:cNvPr id="6147" name="Rectangle 3"/>
          <p:cNvSpPr>
            <a:spLocks noGrp="1" noChangeArrowheads="1"/>
          </p:cNvSpPr>
          <p:nvPr>
            <p:ph type="subTitle" idx="1"/>
          </p:nvPr>
        </p:nvSpPr>
        <p:spPr>
          <a:noFill/>
        </p:spPr>
        <p:txBody>
          <a:bodyPr/>
          <a:lstStyle/>
          <a:p>
            <a:r>
              <a:rPr lang="de-DE" dirty="0" smtClean="0"/>
              <a:t>Seminario de Capacitación en Seguros ASSAl-IAIS</a:t>
            </a:r>
          </a:p>
          <a:p>
            <a:r>
              <a:rPr lang="de-DE" dirty="0" smtClean="0"/>
              <a:t>San Jose, Costa Rica, 19-22 November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a:spLocks noGrp="1"/>
          </p:cNvSpPr>
          <p:nvPr>
            <p:ph type="ctrTitle" idx="4294967295"/>
          </p:nvPr>
        </p:nvSpPr>
        <p:spPr>
          <a:xfrm>
            <a:off x="857224" y="142852"/>
            <a:ext cx="6715149" cy="617538"/>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SCR. Cálculos basados en escenarios (I)</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0" name="19 Rectángulo"/>
          <p:cNvSpPr/>
          <p:nvPr/>
        </p:nvSpPr>
        <p:spPr>
          <a:xfrm>
            <a:off x="1214438" y="2489200"/>
            <a:ext cx="7643812" cy="4154488"/>
          </a:xfrm>
          <a:prstGeom prst="rect">
            <a:avLst/>
          </a:prstGeom>
          <a:solidFill>
            <a:srgbClr val="FEF6DE"/>
          </a:solidFill>
          <a:ln>
            <a:solidFill>
              <a:schemeClr val="tx1"/>
            </a:solidFill>
          </a:ln>
        </p:spPr>
        <p:txBody>
          <a:bodyPr>
            <a:spAutoFit/>
          </a:bodyPr>
          <a:lstStyle/>
          <a:p>
            <a:pPr marL="342900" indent="-342900">
              <a:spcBef>
                <a:spcPts val="600"/>
              </a:spcBef>
              <a:defRPr/>
            </a:pPr>
            <a:r>
              <a:rPr lang="es-ES" sz="1600" dirty="0">
                <a:latin typeface="Arial Unicode MS" pitchFamily="34" charset="-128"/>
                <a:ea typeface="Arial Unicode MS" pitchFamily="34" charset="-128"/>
                <a:cs typeface="Arial Unicode MS" pitchFamily="34" charset="-128"/>
              </a:rPr>
              <a:t>El impacto del escenario en los fondos propios se calculará asumiendo que</a:t>
            </a:r>
          </a:p>
          <a:p>
            <a:pPr marL="900113" lvl="1" indent="-544513">
              <a:spcBef>
                <a:spcPts val="600"/>
              </a:spcBef>
              <a:defRPr/>
            </a:pPr>
            <a:r>
              <a:rPr lang="es-ES" sz="1600" dirty="0">
                <a:latin typeface="Arial Unicode MS" pitchFamily="34" charset="-128"/>
                <a:ea typeface="Arial Unicode MS" pitchFamily="34" charset="-128"/>
                <a:cs typeface="Arial Unicode MS" pitchFamily="34" charset="-128"/>
              </a:rPr>
              <a:t>(1.a.)	El margen de riesgo no se modifica (es el mismo en la situación actual y en el nuevo escenario)</a:t>
            </a:r>
          </a:p>
          <a:p>
            <a:pPr marL="895350" lvl="1" indent="4763">
              <a:spcBef>
                <a:spcPts val="600"/>
              </a:spcBef>
              <a:defRPr/>
            </a:pPr>
            <a:r>
              <a:rPr lang="es-ES" sz="1600" dirty="0">
                <a:latin typeface="Arial Unicode MS" pitchFamily="34" charset="-128"/>
                <a:ea typeface="Arial Unicode MS" pitchFamily="34" charset="-128"/>
                <a:cs typeface="Arial Unicode MS" pitchFamily="34" charset="-128"/>
              </a:rPr>
              <a:t>	Los cálculos del SCR se basan en los cambios en la ‘</a:t>
            </a:r>
            <a:r>
              <a:rPr lang="es-ES" sz="1600" i="1" dirty="0">
                <a:latin typeface="Arial Unicode MS" pitchFamily="34" charset="-128"/>
                <a:ea typeface="Arial Unicode MS" pitchFamily="34" charset="-128"/>
                <a:cs typeface="Arial Unicode MS" pitchFamily="34" charset="-128"/>
              </a:rPr>
              <a:t>mejor estimación</a:t>
            </a:r>
            <a:r>
              <a:rPr lang="es-ES" sz="1600" dirty="0">
                <a:latin typeface="Arial Unicode MS" pitchFamily="34" charset="-128"/>
                <a:ea typeface="Arial Unicode MS" pitchFamily="34" charset="-128"/>
                <a:cs typeface="Arial Unicode MS" pitchFamily="34" charset="-128"/>
              </a:rPr>
              <a:t>’ (salvo en el caso de las provisiones técnicas calculadas como un todo)</a:t>
            </a:r>
          </a:p>
          <a:p>
            <a:pPr marL="900113" lvl="1">
              <a:spcBef>
                <a:spcPts val="600"/>
              </a:spcBef>
              <a:defRPr/>
            </a:pPr>
            <a:r>
              <a:rPr lang="es-ES" sz="1600" dirty="0">
                <a:latin typeface="Arial Unicode MS" pitchFamily="34" charset="-128"/>
                <a:ea typeface="Arial Unicode MS" pitchFamily="34" charset="-128"/>
                <a:cs typeface="Arial Unicode MS" pitchFamily="34" charset="-128"/>
              </a:rPr>
              <a:t>	Se evita así la circularidad</a:t>
            </a:r>
          </a:p>
          <a:p>
            <a:pPr marL="1433513" lvl="1">
              <a:spcBef>
                <a:spcPts val="600"/>
              </a:spcBef>
              <a:defRPr/>
            </a:pPr>
            <a:r>
              <a:rPr lang="es-ES" sz="1600" dirty="0">
                <a:latin typeface="Arial Unicode MS" pitchFamily="34" charset="-128"/>
                <a:ea typeface="Arial Unicode MS" pitchFamily="34" charset="-128"/>
                <a:cs typeface="Arial Unicode MS" pitchFamily="34" charset="-128"/>
              </a:rPr>
              <a:t>PT = BE + MR , donde </a:t>
            </a:r>
            <a:r>
              <a:rPr lang="es-ES" sz="1600" dirty="0" smtClean="0">
                <a:latin typeface="Arial Unicode MS" pitchFamily="34" charset="-128"/>
                <a:ea typeface="Arial Unicode MS" pitchFamily="34" charset="-128"/>
                <a:cs typeface="Arial Unicode MS" pitchFamily="34" charset="-128"/>
              </a:rPr>
              <a:t>MR = f( SCR ) </a:t>
            </a:r>
            <a:r>
              <a:rPr lang="es-ES" sz="1600" dirty="0">
                <a:latin typeface="Arial Unicode MS" pitchFamily="34" charset="-128"/>
                <a:ea typeface="Arial Unicode MS" pitchFamily="34" charset="-128"/>
                <a:cs typeface="Arial Unicode MS" pitchFamily="34" charset="-128"/>
              </a:rPr>
              <a:t>; donde SCR = f</a:t>
            </a:r>
            <a:r>
              <a:rPr lang="es-ES" sz="1600" dirty="0" smtClean="0">
                <a:latin typeface="Arial Unicode MS" pitchFamily="34" charset="-128"/>
                <a:ea typeface="Arial Unicode MS" pitchFamily="34" charset="-128"/>
                <a:cs typeface="Arial Unicode MS" pitchFamily="34" charset="-128"/>
              </a:rPr>
              <a:t>( PT ) ….</a:t>
            </a:r>
            <a:endParaRPr lang="es-ES" sz="1600" dirty="0">
              <a:latin typeface="Arial Unicode MS" pitchFamily="34" charset="-128"/>
              <a:ea typeface="Arial Unicode MS" pitchFamily="34" charset="-128"/>
              <a:cs typeface="Arial Unicode MS" pitchFamily="34" charset="-128"/>
            </a:endParaRPr>
          </a:p>
          <a:p>
            <a:pPr marL="895350" lvl="1" indent="-539750">
              <a:spcBef>
                <a:spcPts val="600"/>
              </a:spcBef>
              <a:defRPr/>
            </a:pPr>
            <a:r>
              <a:rPr lang="es-ES" sz="1600" dirty="0">
                <a:latin typeface="Arial Unicode MS" pitchFamily="34" charset="-128"/>
                <a:ea typeface="Arial Unicode MS" pitchFamily="34" charset="-128"/>
                <a:cs typeface="Arial Unicode MS" pitchFamily="34" charset="-128"/>
              </a:rPr>
              <a:t>(1.b.)	El valor de los activos y pasivos por impuestos diferidos no se modifica (es el mismo en la situación actual y en el nuevo escenario)</a:t>
            </a:r>
          </a:p>
          <a:p>
            <a:pPr marL="900113" lvl="1">
              <a:spcBef>
                <a:spcPts val="600"/>
              </a:spcBef>
              <a:defRPr/>
            </a:pPr>
            <a:r>
              <a:rPr lang="es-ES" sz="1600" dirty="0">
                <a:latin typeface="Arial Unicode MS" pitchFamily="34" charset="-128"/>
                <a:ea typeface="Arial Unicode MS" pitchFamily="34" charset="-128"/>
                <a:cs typeface="Arial Unicode MS" pitchFamily="34" charset="-128"/>
              </a:rPr>
              <a:t>	Esto no significa ignorar este impacto. El impacto sobre los activos y pasivos por impuestos diferidos </a:t>
            </a:r>
          </a:p>
          <a:p>
            <a:pPr marL="1250950" lvl="1" indent="4763">
              <a:spcBef>
                <a:spcPts val="600"/>
              </a:spcBef>
              <a:defRPr/>
            </a:pPr>
            <a:r>
              <a:rPr lang="es-ES" sz="1600" dirty="0">
                <a:latin typeface="Arial Unicode MS" pitchFamily="34" charset="-128"/>
                <a:ea typeface="Arial Unicode MS" pitchFamily="34" charset="-128"/>
                <a:cs typeface="Arial Unicode MS" pitchFamily="34" charset="-128"/>
              </a:rPr>
              <a:t>NO se tiene en cuenta en el cálculo del SCR básico</a:t>
            </a:r>
          </a:p>
          <a:p>
            <a:pPr marL="1250950" lvl="1" indent="4763">
              <a:spcBef>
                <a:spcPts val="600"/>
              </a:spcBef>
              <a:defRPr/>
            </a:pPr>
            <a:r>
              <a:rPr lang="es-ES" sz="1600" dirty="0">
                <a:latin typeface="Arial Unicode MS" pitchFamily="34" charset="-128"/>
                <a:ea typeface="Arial Unicode MS" pitchFamily="34" charset="-128"/>
                <a:cs typeface="Arial Unicode MS" pitchFamily="34" charset="-128"/>
              </a:rPr>
              <a:t>SÍ se considera en el cálculo de la capacidad de absorción de pérdidas de las provisiones técnicas e impuestos diferidos.</a:t>
            </a:r>
          </a:p>
        </p:txBody>
      </p:sp>
      <p:sp>
        <p:nvSpPr>
          <p:cNvPr id="20484" name="24 Rectángulo"/>
          <p:cNvSpPr>
            <a:spLocks noChangeArrowheads="1"/>
          </p:cNvSpPr>
          <p:nvPr/>
        </p:nvSpPr>
        <p:spPr bwMode="auto">
          <a:xfrm>
            <a:off x="1214438" y="1198891"/>
            <a:ext cx="7643812" cy="1015663"/>
          </a:xfrm>
          <a:prstGeom prst="rect">
            <a:avLst/>
          </a:prstGeom>
          <a:noFill/>
          <a:ln w="9525">
            <a:noFill/>
            <a:miter lim="800000"/>
            <a:headEnd/>
            <a:tailEnd/>
          </a:ln>
        </p:spPr>
        <p:txBody>
          <a:bodyPr>
            <a:spAutoFit/>
          </a:bodyPr>
          <a:lstStyle/>
          <a:p>
            <a:pPr algn="just">
              <a:spcBef>
                <a:spcPts val="600"/>
              </a:spcBef>
            </a:pPr>
            <a:r>
              <a:rPr lang="es-ES" sz="1500" i="1" dirty="0">
                <a:latin typeface="Arial Unicode MS" pitchFamily="34" charset="-128"/>
                <a:ea typeface="Arial Unicode MS" pitchFamily="34" charset="-128"/>
                <a:cs typeface="Arial Unicode MS" pitchFamily="34" charset="-128"/>
              </a:rPr>
              <a:t>La mayor parte de los módulos o sub-módulos del </a:t>
            </a:r>
            <a:r>
              <a:rPr lang="es-ES" sz="1500" i="1" dirty="0" smtClean="0">
                <a:latin typeface="Arial Unicode MS" pitchFamily="34" charset="-128"/>
                <a:ea typeface="Arial Unicode MS" pitchFamily="34" charset="-128"/>
                <a:cs typeface="Arial Unicode MS" pitchFamily="34" charset="-128"/>
              </a:rPr>
              <a:t>SCR </a:t>
            </a:r>
            <a:r>
              <a:rPr lang="es-ES" sz="1500" b="1" i="1" u="sng" dirty="0" smtClean="0">
                <a:solidFill>
                  <a:srgbClr val="C00000"/>
                </a:solidFill>
                <a:latin typeface="Arial Unicode MS" pitchFamily="34" charset="-128"/>
                <a:ea typeface="Arial Unicode MS" pitchFamily="34" charset="-128"/>
                <a:cs typeface="Arial Unicode MS" pitchFamily="34" charset="-128"/>
              </a:rPr>
              <a:t>BÁSICO</a:t>
            </a:r>
            <a:r>
              <a:rPr lang="es-ES" sz="1500" i="1" dirty="0" smtClean="0">
                <a:latin typeface="Arial Unicode MS" pitchFamily="34" charset="-128"/>
                <a:ea typeface="Arial Unicode MS" pitchFamily="34" charset="-128"/>
                <a:cs typeface="Arial Unicode MS" pitchFamily="34" charset="-128"/>
              </a:rPr>
              <a:t> </a:t>
            </a:r>
            <a:r>
              <a:rPr lang="es-ES" sz="1500" i="1" dirty="0">
                <a:latin typeface="Arial Unicode MS" pitchFamily="34" charset="-128"/>
                <a:ea typeface="Arial Unicode MS" pitchFamily="34" charset="-128"/>
                <a:cs typeface="Arial Unicode MS" pitchFamily="34" charset="-128"/>
              </a:rPr>
              <a:t>se basan en determinar el impacto de un escenario futuro en los fondos propios. En aras de la seguridad jurídica y de la armonización, es esencial fijar explícitamente las reglas generales que deben aplicarse para determinar dicho impacto</a:t>
            </a:r>
            <a:r>
              <a:rPr lang="es-ES" sz="1500" i="1" dirty="0" smtClean="0">
                <a:latin typeface="Arial Unicode MS" pitchFamily="34" charset="-128"/>
                <a:ea typeface="Arial Unicode MS" pitchFamily="34" charset="-128"/>
                <a:cs typeface="Arial Unicode MS" pitchFamily="34" charset="-128"/>
              </a:rPr>
              <a:t>.</a:t>
            </a:r>
            <a:endParaRPr lang="es-ES" sz="1500" i="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19 Rectángulo"/>
          <p:cNvSpPr>
            <a:spLocks noChangeArrowheads="1"/>
          </p:cNvSpPr>
          <p:nvPr/>
        </p:nvSpPr>
        <p:spPr bwMode="auto">
          <a:xfrm>
            <a:off x="1143000" y="1196065"/>
            <a:ext cx="7715250" cy="5447645"/>
          </a:xfrm>
          <a:prstGeom prst="rect">
            <a:avLst/>
          </a:prstGeom>
          <a:solidFill>
            <a:srgbClr val="FEF6DE"/>
          </a:solidFill>
          <a:ln w="9525">
            <a:solidFill>
              <a:schemeClr val="tx1"/>
            </a:solidFill>
            <a:miter lim="800000"/>
            <a:headEnd/>
            <a:tailEnd/>
          </a:ln>
        </p:spPr>
        <p:txBody>
          <a:bodyPr>
            <a:spAutoFit/>
          </a:bodyPr>
          <a:lstStyle/>
          <a:p>
            <a:pPr marL="342900" indent="-342900" algn="just">
              <a:spcBef>
                <a:spcPts val="600"/>
              </a:spcBef>
              <a:defRPr/>
            </a:pPr>
            <a:r>
              <a:rPr lang="es-ES" sz="1600" dirty="0">
                <a:latin typeface="Arial Unicode MS" pitchFamily="34" charset="-128"/>
                <a:ea typeface="Arial Unicode MS" pitchFamily="34" charset="-128"/>
                <a:cs typeface="Arial Unicode MS" pitchFamily="34" charset="-128"/>
              </a:rPr>
              <a:t>El impacto del escenario en los fondos propios se calculará asumiendo</a:t>
            </a:r>
          </a:p>
          <a:p>
            <a:pPr marL="900113" lvl="1" indent="-722313" algn="just">
              <a:spcBef>
                <a:spcPts val="1800"/>
              </a:spcBef>
              <a:defRPr/>
            </a:pPr>
            <a:r>
              <a:rPr lang="es-ES" sz="1600" dirty="0">
                <a:latin typeface="Arial Unicode MS" pitchFamily="34" charset="-128"/>
                <a:ea typeface="Arial Unicode MS" pitchFamily="34" charset="-128"/>
                <a:cs typeface="Arial Unicode MS" pitchFamily="34" charset="-128"/>
              </a:rPr>
              <a:t>(1.c.)	Que no cambia el valor de la participación en beneficios discrecional que debe incluirse en el cálculo de las provisiones </a:t>
            </a:r>
            <a:r>
              <a:rPr lang="es-ES" sz="1600" dirty="0" smtClean="0">
                <a:latin typeface="Arial Unicode MS" pitchFamily="34" charset="-128"/>
                <a:ea typeface="Arial Unicode MS" pitchFamily="34" charset="-128"/>
                <a:cs typeface="Arial Unicode MS" pitchFamily="34" charset="-128"/>
              </a:rPr>
              <a:t>técnicas</a:t>
            </a:r>
            <a:endParaRPr lang="es-ES" sz="1600" dirty="0">
              <a:latin typeface="Arial Unicode MS" pitchFamily="34" charset="-128"/>
              <a:ea typeface="Arial Unicode MS" pitchFamily="34" charset="-128"/>
              <a:cs typeface="Arial Unicode MS" pitchFamily="34" charset="-128"/>
            </a:endParaRPr>
          </a:p>
          <a:p>
            <a:pPr marL="900113" lvl="1" algn="just">
              <a:spcBef>
                <a:spcPts val="600"/>
              </a:spcBef>
              <a:defRPr/>
            </a:pPr>
            <a:r>
              <a:rPr lang="es-ES" sz="1600" dirty="0">
                <a:latin typeface="Arial Unicode MS" pitchFamily="34" charset="-128"/>
                <a:ea typeface="Arial Unicode MS" pitchFamily="34" charset="-128"/>
                <a:cs typeface="Arial Unicode MS" pitchFamily="34" charset="-128"/>
              </a:rPr>
              <a:t>Este criterio se aplica al cálculo de SCR </a:t>
            </a:r>
            <a:r>
              <a:rPr lang="es-ES" sz="1600" dirty="0" smtClean="0">
                <a:latin typeface="Arial Unicode MS" pitchFamily="34" charset="-128"/>
                <a:ea typeface="Arial Unicode MS" pitchFamily="34" charset="-128"/>
                <a:cs typeface="Arial Unicode MS" pitchFamily="34" charset="-128"/>
              </a:rPr>
              <a:t>básico ‘bruto’ </a:t>
            </a:r>
            <a:r>
              <a:rPr lang="es-ES" sz="1600" dirty="0">
                <a:latin typeface="Arial Unicode MS" pitchFamily="34" charset="-128"/>
                <a:ea typeface="Arial Unicode MS" pitchFamily="34" charset="-128"/>
                <a:cs typeface="Arial Unicode MS" pitchFamily="34" charset="-128"/>
              </a:rPr>
              <a:t>(</a:t>
            </a:r>
            <a:r>
              <a:rPr lang="es-ES" sz="1600" i="1" dirty="0">
                <a:latin typeface="Arial Unicode MS" pitchFamily="34" charset="-128"/>
                <a:ea typeface="Arial Unicode MS" pitchFamily="34" charset="-128"/>
                <a:cs typeface="Arial Unicode MS" pitchFamily="34" charset="-128"/>
              </a:rPr>
              <a:t>gross</a:t>
            </a:r>
            <a:r>
              <a:rPr lang="es-ES" sz="1600" dirty="0">
                <a:latin typeface="Arial Unicode MS" pitchFamily="34" charset="-128"/>
                <a:ea typeface="Arial Unicode MS" pitchFamily="34" charset="-128"/>
                <a:cs typeface="Arial Unicode MS" pitchFamily="34" charset="-128"/>
              </a:rPr>
              <a:t> BSCR), </a:t>
            </a:r>
          </a:p>
          <a:p>
            <a:pPr marL="1433513" lvl="1" indent="-82550" algn="just">
              <a:spcBef>
                <a:spcPts val="0"/>
              </a:spcBef>
              <a:defRPr/>
            </a:pPr>
            <a:r>
              <a:rPr lang="es-ES" sz="1600" dirty="0">
                <a:latin typeface="Arial Unicode MS" pitchFamily="34" charset="-128"/>
                <a:ea typeface="Arial Unicode MS" pitchFamily="34" charset="-128"/>
                <a:cs typeface="Arial Unicode MS" pitchFamily="34" charset="-128"/>
              </a:rPr>
              <a:t>donde bruto = sin considerar el efecto en la PB futura</a:t>
            </a:r>
          </a:p>
          <a:p>
            <a:pPr marL="900113" lvl="1" algn="just">
              <a:spcBef>
                <a:spcPts val="600"/>
              </a:spcBef>
              <a:defRPr/>
            </a:pPr>
            <a:r>
              <a:rPr lang="es-ES" sz="1600" dirty="0">
                <a:latin typeface="Arial Unicode MS" pitchFamily="34" charset="-128"/>
                <a:ea typeface="Arial Unicode MS" pitchFamily="34" charset="-128"/>
                <a:cs typeface="Arial Unicode MS" pitchFamily="34" charset="-128"/>
              </a:rPr>
              <a:t>Sin embargo este criterio NO se aplica en el cálculo del SCR </a:t>
            </a:r>
            <a:r>
              <a:rPr lang="es-ES" sz="1600" dirty="0" smtClean="0">
                <a:latin typeface="Arial Unicode MS" pitchFamily="34" charset="-128"/>
                <a:ea typeface="Arial Unicode MS" pitchFamily="34" charset="-128"/>
                <a:cs typeface="Arial Unicode MS" pitchFamily="34" charset="-128"/>
              </a:rPr>
              <a:t>‘neto’ donde </a:t>
            </a:r>
            <a:r>
              <a:rPr lang="es-ES" sz="1600" dirty="0">
                <a:latin typeface="Arial Unicode MS" pitchFamily="34" charset="-128"/>
                <a:ea typeface="Arial Unicode MS" pitchFamily="34" charset="-128"/>
                <a:cs typeface="Arial Unicode MS" pitchFamily="34" charset="-128"/>
              </a:rPr>
              <a:t>SÍ se considera el impacto del escenario en la participación en beneficios discrecional. A estos efectos se tendrán en cuenta las acciones futuras de gestión siempre que cumplan los requisitos que para la admisibilidad de dichas acciones se </a:t>
            </a:r>
            <a:r>
              <a:rPr lang="es-ES" sz="1600" dirty="0" smtClean="0">
                <a:latin typeface="Arial Unicode MS" pitchFamily="34" charset="-128"/>
                <a:ea typeface="Arial Unicode MS" pitchFamily="34" charset="-128"/>
                <a:cs typeface="Arial Unicode MS" pitchFamily="34" charset="-128"/>
              </a:rPr>
              <a:t>establezcan.</a:t>
            </a:r>
            <a:endParaRPr lang="es-ES" sz="1600" dirty="0">
              <a:latin typeface="Arial Unicode MS" pitchFamily="34" charset="-128"/>
              <a:ea typeface="Arial Unicode MS" pitchFamily="34" charset="-128"/>
              <a:cs typeface="Arial Unicode MS" pitchFamily="34" charset="-128"/>
            </a:endParaRPr>
          </a:p>
          <a:p>
            <a:pPr marL="900113" lvl="1" indent="-722313" algn="just">
              <a:spcBef>
                <a:spcPts val="1200"/>
              </a:spcBef>
              <a:defRPr/>
            </a:pPr>
            <a:r>
              <a:rPr lang="es-ES" sz="1600" dirty="0">
                <a:latin typeface="Arial Unicode MS" pitchFamily="34" charset="-128"/>
                <a:ea typeface="Arial Unicode MS" pitchFamily="34" charset="-128"/>
                <a:cs typeface="Arial Unicode MS" pitchFamily="34" charset="-128"/>
              </a:rPr>
              <a:t>(1.d.)	Que no se adoptan acciones futuras de gestión </a:t>
            </a:r>
            <a:r>
              <a:rPr lang="es-ES" sz="1600" b="1" u="sng" dirty="0">
                <a:solidFill>
                  <a:srgbClr val="C00000"/>
                </a:solidFill>
                <a:latin typeface="Arial Unicode MS" pitchFamily="34" charset="-128"/>
                <a:ea typeface="Arial Unicode MS" pitchFamily="34" charset="-128"/>
                <a:cs typeface="Arial Unicode MS" pitchFamily="34" charset="-128"/>
              </a:rPr>
              <a:t>durante</a:t>
            </a:r>
            <a:r>
              <a:rPr lang="es-ES" sz="1600" dirty="0">
                <a:latin typeface="Arial Unicode MS" pitchFamily="34" charset="-128"/>
                <a:ea typeface="Arial Unicode MS" pitchFamily="34" charset="-128"/>
                <a:cs typeface="Arial Unicode MS" pitchFamily="34" charset="-128"/>
              </a:rPr>
              <a:t> </a:t>
            </a:r>
            <a:r>
              <a:rPr lang="es-ES" sz="1600" i="1" dirty="0">
                <a:latin typeface="Arial Unicode MS" pitchFamily="34" charset="-128"/>
                <a:ea typeface="Arial Unicode MS" pitchFamily="34" charset="-128"/>
                <a:cs typeface="Arial Unicode MS" pitchFamily="34" charset="-128"/>
              </a:rPr>
              <a:t>(antes y durante)</a:t>
            </a:r>
            <a:r>
              <a:rPr lang="es-ES" sz="1600" dirty="0">
                <a:latin typeface="Arial Unicode MS" pitchFamily="34" charset="-128"/>
                <a:ea typeface="Arial Unicode MS" pitchFamily="34" charset="-128"/>
                <a:cs typeface="Arial Unicode MS" pitchFamily="34" charset="-128"/>
              </a:rPr>
              <a:t> el escenario.</a:t>
            </a:r>
          </a:p>
          <a:p>
            <a:pPr marL="531813" lvl="1" indent="-354013" algn="just">
              <a:spcBef>
                <a:spcPts val="1800"/>
              </a:spcBef>
              <a:defRPr/>
            </a:pPr>
            <a:r>
              <a:rPr lang="es-ES" sz="1600" dirty="0">
                <a:latin typeface="Arial Unicode MS" pitchFamily="34" charset="-128"/>
                <a:ea typeface="Arial Unicode MS" pitchFamily="34" charset="-128"/>
                <a:cs typeface="Arial Unicode MS" pitchFamily="34" charset="-128"/>
              </a:rPr>
              <a:t>(2)  Sin embargo, el cálculo de las provisiones técnicas considerará las acciones futuras de gestión </a:t>
            </a:r>
            <a:r>
              <a:rPr lang="es-ES" sz="1600" b="1" u="sng" dirty="0">
                <a:solidFill>
                  <a:srgbClr val="C00000"/>
                </a:solidFill>
                <a:latin typeface="Arial Unicode MS" pitchFamily="34" charset="-128"/>
                <a:ea typeface="Arial Unicode MS" pitchFamily="34" charset="-128"/>
                <a:cs typeface="Arial Unicode MS" pitchFamily="34" charset="-128"/>
              </a:rPr>
              <a:t>posteriores</a:t>
            </a:r>
            <a:r>
              <a:rPr lang="es-ES" sz="1600" dirty="0">
                <a:latin typeface="Arial Unicode MS" pitchFamily="34" charset="-128"/>
                <a:ea typeface="Arial Unicode MS" pitchFamily="34" charset="-128"/>
                <a:cs typeface="Arial Unicode MS" pitchFamily="34" charset="-128"/>
              </a:rPr>
              <a:t> a la ocurrencia del escenario, siempre que</a:t>
            </a:r>
          </a:p>
          <a:p>
            <a:pPr marL="1257300" lvl="2" indent="-342900" algn="just">
              <a:spcBef>
                <a:spcPts val="600"/>
              </a:spcBef>
              <a:buFontTx/>
              <a:buChar char="-"/>
              <a:defRPr/>
            </a:pPr>
            <a:r>
              <a:rPr lang="es-ES" sz="1600" dirty="0">
                <a:latin typeface="Arial Unicode MS" pitchFamily="34" charset="-128"/>
                <a:ea typeface="Arial Unicode MS" pitchFamily="34" charset="-128"/>
                <a:cs typeface="Arial Unicode MS" pitchFamily="34" charset="-128"/>
              </a:rPr>
              <a:t>Cumplan los requisitos que para la admisibilidad de dichas acciones se </a:t>
            </a:r>
            <a:r>
              <a:rPr lang="es-ES" sz="1600" dirty="0" smtClean="0">
                <a:latin typeface="Arial Unicode MS" pitchFamily="34" charset="-128"/>
                <a:ea typeface="Arial Unicode MS" pitchFamily="34" charset="-128"/>
                <a:cs typeface="Arial Unicode MS" pitchFamily="34" charset="-128"/>
              </a:rPr>
              <a:t>establezcan  </a:t>
            </a:r>
            <a:endParaRPr lang="es-ES" sz="1600" dirty="0">
              <a:latin typeface="Arial Unicode MS" pitchFamily="34" charset="-128"/>
              <a:ea typeface="Arial Unicode MS" pitchFamily="34" charset="-128"/>
              <a:cs typeface="Arial Unicode MS" pitchFamily="34" charset="-128"/>
            </a:endParaRPr>
          </a:p>
          <a:p>
            <a:pPr marL="1257300" lvl="2" indent="-342900" algn="just">
              <a:spcBef>
                <a:spcPts val="600"/>
              </a:spcBef>
              <a:buFontTx/>
              <a:buChar char="-"/>
              <a:defRPr/>
            </a:pPr>
            <a:r>
              <a:rPr lang="es-ES" sz="1600" dirty="0">
                <a:latin typeface="Arial Unicode MS" pitchFamily="34" charset="-128"/>
                <a:ea typeface="Arial Unicode MS" pitchFamily="34" charset="-128"/>
                <a:cs typeface="Arial Unicode MS" pitchFamily="34" charset="-128"/>
              </a:rPr>
              <a:t>Se considere el impacto adverso de tales acciones en el comportamiento de los tomadores (ejercicio opciones contractuales)</a:t>
            </a:r>
          </a:p>
        </p:txBody>
      </p:sp>
      <p:sp>
        <p:nvSpPr>
          <p:cNvPr id="5" name="1 Título"/>
          <p:cNvSpPr txBox="1">
            <a:spLocks/>
          </p:cNvSpPr>
          <p:nvPr/>
        </p:nvSpPr>
        <p:spPr>
          <a:xfrm>
            <a:off x="857224" y="142852"/>
            <a:ext cx="6715149" cy="617538"/>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Cálculos basados en escenarios (II)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1214438" y="1214422"/>
            <a:ext cx="7715250" cy="5201424"/>
          </a:xfrm>
          <a:prstGeom prst="rect">
            <a:avLst/>
          </a:prstGeom>
          <a:solidFill>
            <a:srgbClr val="FEF6DE"/>
          </a:solidFill>
          <a:ln>
            <a:solidFill>
              <a:schemeClr val="tx1"/>
            </a:solidFill>
          </a:ln>
        </p:spPr>
        <p:txBody>
          <a:bodyPr wrap="square">
            <a:spAutoFit/>
          </a:bodyPr>
          <a:lstStyle/>
          <a:p>
            <a:pPr marL="342900" indent="-342900" algn="just">
              <a:spcBef>
                <a:spcPts val="600"/>
              </a:spcBef>
              <a:defRPr/>
            </a:pPr>
            <a:endParaRPr lang="es-ES" sz="1600" dirty="0">
              <a:latin typeface="Arial Unicode MS" pitchFamily="34" charset="-128"/>
              <a:ea typeface="Arial Unicode MS" pitchFamily="34" charset="-128"/>
              <a:cs typeface="Arial Unicode MS" pitchFamily="34" charset="-128"/>
            </a:endParaRPr>
          </a:p>
          <a:p>
            <a:pPr marL="804863" indent="-449263" algn="just">
              <a:spcBef>
                <a:spcPts val="600"/>
              </a:spcBef>
              <a:defRPr/>
            </a:pPr>
            <a:r>
              <a:rPr lang="es-ES" sz="1600" dirty="0" smtClean="0">
                <a:latin typeface="Arial Unicode MS" pitchFamily="34" charset="-128"/>
                <a:ea typeface="Arial Unicode MS" pitchFamily="34" charset="-128"/>
                <a:cs typeface="Arial Unicode MS" pitchFamily="34" charset="-128"/>
              </a:rPr>
              <a:t>(3)	Es posible calcular las provisiones técnicas en el escenario estresado con métodos simplificados, siempre que se cumplan las condiciones exigidas para el uso de simplificaciones</a:t>
            </a:r>
            <a:endParaRPr lang="es-ES" sz="1600" dirty="0">
              <a:latin typeface="Arial Unicode MS" pitchFamily="34" charset="-128"/>
              <a:ea typeface="Arial Unicode MS" pitchFamily="34" charset="-128"/>
              <a:cs typeface="Arial Unicode MS" pitchFamily="34" charset="-128"/>
            </a:endParaRPr>
          </a:p>
          <a:p>
            <a:pPr marL="342900" indent="-342900" algn="just">
              <a:spcBef>
                <a:spcPts val="600"/>
              </a:spcBef>
              <a:defRPr/>
            </a:pPr>
            <a:endParaRPr lang="es-ES" sz="1600" dirty="0" smtClean="0">
              <a:latin typeface="Arial Unicode MS" pitchFamily="34" charset="-128"/>
              <a:ea typeface="Arial Unicode MS" pitchFamily="34" charset="-128"/>
              <a:cs typeface="Arial Unicode MS" pitchFamily="34" charset="-128"/>
            </a:endParaRPr>
          </a:p>
          <a:p>
            <a:pPr marL="806450" indent="-450850" algn="just">
              <a:spcBef>
                <a:spcPts val="600"/>
              </a:spcBef>
              <a:buFontTx/>
              <a:buAutoNum type="arabicParenBoth" startAt="4"/>
              <a:defRPr/>
            </a:pPr>
            <a:r>
              <a:rPr lang="es-ES" sz="1600" dirty="0" smtClean="0">
                <a:latin typeface="Arial Unicode MS" pitchFamily="34" charset="-128"/>
                <a:ea typeface="Arial Unicode MS" pitchFamily="34" charset="-128"/>
                <a:cs typeface="Arial Unicode MS" pitchFamily="34" charset="-128"/>
              </a:rPr>
              <a:t>Deberá </a:t>
            </a:r>
            <a:r>
              <a:rPr lang="es-ES" sz="1600" dirty="0">
                <a:latin typeface="Arial Unicode MS" pitchFamily="34" charset="-128"/>
                <a:ea typeface="Arial Unicode MS" pitchFamily="34" charset="-128"/>
                <a:cs typeface="Arial Unicode MS" pitchFamily="34" charset="-128"/>
              </a:rPr>
              <a:t>considerarse el impacto del escenario en los mitigantes de riesgos cuando los mismos cumplan los requisitos establecidos para su </a:t>
            </a:r>
            <a:r>
              <a:rPr lang="es-ES" sz="1600" dirty="0" smtClean="0">
                <a:latin typeface="Arial Unicode MS" pitchFamily="34" charset="-128"/>
                <a:ea typeface="Arial Unicode MS" pitchFamily="34" charset="-128"/>
                <a:cs typeface="Arial Unicode MS" pitchFamily="34" charset="-128"/>
              </a:rPr>
              <a:t>admisibilidad</a:t>
            </a:r>
            <a:endParaRPr lang="es-ES" sz="1600" dirty="0">
              <a:latin typeface="Arial Unicode MS" pitchFamily="34" charset="-128"/>
              <a:ea typeface="Arial Unicode MS" pitchFamily="34" charset="-128"/>
              <a:cs typeface="Arial Unicode MS" pitchFamily="34" charset="-128"/>
            </a:endParaRPr>
          </a:p>
          <a:p>
            <a:pPr marL="806450" indent="-450850" algn="just">
              <a:spcBef>
                <a:spcPts val="600"/>
              </a:spcBef>
              <a:defRPr/>
            </a:pPr>
            <a:r>
              <a:rPr lang="es-ES" sz="1600" dirty="0">
                <a:latin typeface="Arial Unicode MS" pitchFamily="34" charset="-128"/>
                <a:ea typeface="Arial Unicode MS" pitchFamily="34" charset="-128"/>
                <a:cs typeface="Arial Unicode MS" pitchFamily="34" charset="-128"/>
              </a:rPr>
              <a:t>	</a:t>
            </a:r>
            <a:r>
              <a:rPr lang="es-ES" sz="1400" i="1" dirty="0">
                <a:latin typeface="Arial Unicode MS" pitchFamily="34" charset="-128"/>
                <a:ea typeface="Arial Unicode MS" pitchFamily="34" charset="-128"/>
                <a:cs typeface="Arial Unicode MS" pitchFamily="34" charset="-128"/>
              </a:rPr>
              <a:t>En los sub-módulos del riesgo catastrófico de no vida en los que el escenario consiste en dos eventos sucesivos, </a:t>
            </a:r>
            <a:r>
              <a:rPr lang="es-ES" sz="1400" i="1" dirty="0" smtClean="0">
                <a:latin typeface="Arial Unicode MS" pitchFamily="34" charset="-128"/>
                <a:ea typeface="Arial Unicode MS" pitchFamily="34" charset="-128"/>
                <a:cs typeface="Arial Unicode MS" pitchFamily="34" charset="-128"/>
              </a:rPr>
              <a:t>se </a:t>
            </a:r>
            <a:r>
              <a:rPr lang="es-ES" sz="1400" i="1" dirty="0">
                <a:latin typeface="Arial Unicode MS" pitchFamily="34" charset="-128"/>
                <a:ea typeface="Arial Unicode MS" pitchFamily="34" charset="-128"/>
                <a:cs typeface="Arial Unicode MS" pitchFamily="34" charset="-128"/>
              </a:rPr>
              <a:t>contempla una norma específica admitiendo las reinstalaciones de los contratos de reaseguro entre el primer y el segundo evento, de acuerdo con las acciones futuras de gestión previstas por el asegurador, que deben ser realistas, objetivas y verificables </a:t>
            </a:r>
            <a:endParaRPr lang="en-GB" sz="1400" i="1" dirty="0">
              <a:latin typeface="Arial Unicode MS" pitchFamily="34" charset="-128"/>
              <a:ea typeface="Arial Unicode MS" pitchFamily="34" charset="-128"/>
              <a:cs typeface="Arial Unicode MS" pitchFamily="34" charset="-128"/>
            </a:endParaRPr>
          </a:p>
          <a:p>
            <a:pPr marL="806450" indent="-450850" algn="just">
              <a:spcBef>
                <a:spcPts val="600"/>
              </a:spcBef>
              <a:defRPr/>
            </a:pPr>
            <a:endParaRPr lang="es-ES" sz="1400" i="1" dirty="0">
              <a:latin typeface="Arial Unicode MS" pitchFamily="34" charset="-128"/>
              <a:ea typeface="Arial Unicode MS" pitchFamily="34" charset="-128"/>
              <a:cs typeface="Arial Unicode MS" pitchFamily="34" charset="-128"/>
            </a:endParaRPr>
          </a:p>
          <a:p>
            <a:pPr marL="806450" indent="-450850" algn="just">
              <a:spcBef>
                <a:spcPts val="600"/>
              </a:spcBef>
              <a:buFontTx/>
              <a:buAutoNum type="arabicParenBoth" startAt="5"/>
              <a:defRPr/>
            </a:pPr>
            <a:r>
              <a:rPr lang="es-ES" sz="1600" dirty="0">
                <a:latin typeface="Arial Unicode MS" pitchFamily="34" charset="-128"/>
                <a:ea typeface="Arial Unicode MS" pitchFamily="34" charset="-128"/>
                <a:cs typeface="Arial Unicode MS" pitchFamily="34" charset="-128"/>
              </a:rPr>
              <a:t>El cálculo por escenarios no puede derivar en un menor SCR (es decir, si el resultado es un aumento de fondos propios, se ignora el escenario)</a:t>
            </a:r>
          </a:p>
          <a:p>
            <a:pPr marL="806450" indent="-450850" algn="just">
              <a:spcBef>
                <a:spcPts val="600"/>
              </a:spcBef>
              <a:defRPr/>
            </a:pPr>
            <a:r>
              <a:rPr lang="es-ES" sz="1600" dirty="0">
                <a:latin typeface="Arial Unicode MS" pitchFamily="34" charset="-128"/>
                <a:ea typeface="Arial Unicode MS" pitchFamily="34" charset="-128"/>
                <a:cs typeface="Arial Unicode MS" pitchFamily="34" charset="-128"/>
              </a:rPr>
              <a:t>	</a:t>
            </a:r>
            <a:r>
              <a:rPr lang="es-ES" sz="1400" i="1" dirty="0" smtClean="0">
                <a:latin typeface="Arial Unicode MS" pitchFamily="34" charset="-128"/>
                <a:ea typeface="Arial Unicode MS" pitchFamily="34" charset="-128"/>
                <a:cs typeface="Arial Unicode MS" pitchFamily="34" charset="-128"/>
              </a:rPr>
              <a:t>Se permite </a:t>
            </a:r>
            <a:r>
              <a:rPr lang="es-ES" sz="1400" i="1" dirty="0">
                <a:latin typeface="Arial Unicode MS" pitchFamily="34" charset="-128"/>
                <a:ea typeface="Arial Unicode MS" pitchFamily="34" charset="-128"/>
                <a:cs typeface="Arial Unicode MS" pitchFamily="34" charset="-128"/>
              </a:rPr>
              <a:t>considerar </a:t>
            </a:r>
            <a:r>
              <a:rPr lang="es-ES" sz="1400" i="1" dirty="0" smtClean="0">
                <a:latin typeface="Arial Unicode MS" pitchFamily="34" charset="-128"/>
                <a:ea typeface="Arial Unicode MS" pitchFamily="34" charset="-128"/>
                <a:cs typeface="Arial Unicode MS" pitchFamily="34" charset="-128"/>
              </a:rPr>
              <a:t>los </a:t>
            </a:r>
            <a:r>
              <a:rPr lang="es-ES" sz="1400" i="1" dirty="0">
                <a:latin typeface="Arial Unicode MS" pitchFamily="34" charset="-128"/>
                <a:ea typeface="Arial Unicode MS" pitchFamily="34" charset="-128"/>
                <a:cs typeface="Arial Unicode MS" pitchFamily="34" charset="-128"/>
              </a:rPr>
              <a:t>impactos positivos sobre fondos propios </a:t>
            </a:r>
            <a:r>
              <a:rPr lang="es-ES" sz="1400" i="1" dirty="0" smtClean="0">
                <a:latin typeface="Arial Unicode MS" pitchFamily="34" charset="-128"/>
                <a:ea typeface="Arial Unicode MS" pitchFamily="34" charset="-128"/>
                <a:cs typeface="Arial Unicode MS" pitchFamily="34" charset="-128"/>
              </a:rPr>
              <a:t>en el caso de </a:t>
            </a:r>
            <a:r>
              <a:rPr lang="es-ES" sz="1400" i="1" dirty="0">
                <a:latin typeface="Arial Unicode MS" pitchFamily="34" charset="-128"/>
                <a:ea typeface="Arial Unicode MS" pitchFamily="34" charset="-128"/>
                <a:cs typeface="Arial Unicode MS" pitchFamily="34" charset="-128"/>
              </a:rPr>
              <a:t>los fondos de disponibilidad limitada (ring fenced funds)</a:t>
            </a:r>
          </a:p>
          <a:p>
            <a:pPr marL="806450" indent="-450850" algn="just">
              <a:spcBef>
                <a:spcPts val="600"/>
              </a:spcBef>
              <a:defRPr/>
            </a:pPr>
            <a:endParaRPr lang="es-ES" sz="1600" dirty="0">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857224" y="142852"/>
            <a:ext cx="6715149" cy="617538"/>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Cálculos basados en escenarios (III)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19 Rectángulo"/>
          <p:cNvSpPr>
            <a:spLocks noChangeArrowheads="1"/>
          </p:cNvSpPr>
          <p:nvPr/>
        </p:nvSpPr>
        <p:spPr bwMode="auto">
          <a:xfrm>
            <a:off x="1143028" y="1214422"/>
            <a:ext cx="7429500" cy="969496"/>
          </a:xfrm>
          <a:prstGeom prst="rect">
            <a:avLst/>
          </a:prstGeom>
          <a:solidFill>
            <a:schemeClr val="bg1"/>
          </a:solidFill>
          <a:ln w="9525">
            <a:solidFill>
              <a:schemeClr val="tx1"/>
            </a:solidFill>
            <a:miter lim="800000"/>
            <a:headEnd/>
            <a:tailEnd/>
          </a:ln>
        </p:spPr>
        <p:txBody>
          <a:bodyPr>
            <a:spAutoFit/>
          </a:bodyPr>
          <a:lstStyle/>
          <a:p>
            <a:r>
              <a:rPr lang="es-ES" sz="1600" dirty="0" smtClean="0"/>
              <a:t>Enfoque del riesgo subyacente = </a:t>
            </a:r>
            <a:r>
              <a:rPr lang="en-GB" sz="1600" i="1" dirty="0" smtClean="0"/>
              <a:t>look-through approach</a:t>
            </a:r>
            <a:r>
              <a:rPr lang="es-ES" sz="1600" dirty="0" smtClean="0"/>
              <a:t>:</a:t>
            </a:r>
          </a:p>
          <a:p>
            <a:pPr algn="ctr">
              <a:spcBef>
                <a:spcPts val="600"/>
              </a:spcBef>
              <a:spcAft>
                <a:spcPts val="600"/>
              </a:spcAft>
            </a:pPr>
            <a:r>
              <a:rPr lang="es-ES" i="1" dirty="0" smtClean="0">
                <a:solidFill>
                  <a:srgbClr val="C00000"/>
                </a:solidFill>
              </a:rPr>
              <a:t>El SCR se calculará con referencia a cada uno de los activos subyacentes en una inversión</a:t>
            </a:r>
            <a:r>
              <a:rPr lang="es-ES" sz="1600" dirty="0" smtClean="0"/>
              <a:t>. </a:t>
            </a:r>
          </a:p>
        </p:txBody>
      </p:sp>
      <p:sp>
        <p:nvSpPr>
          <p:cNvPr id="26" name="25 Rectángulo"/>
          <p:cNvSpPr/>
          <p:nvPr/>
        </p:nvSpPr>
        <p:spPr>
          <a:xfrm>
            <a:off x="2000232" y="2571750"/>
            <a:ext cx="1582738" cy="369888"/>
          </a:xfrm>
          <a:prstGeom prst="rect">
            <a:avLst/>
          </a:prstGeom>
          <a:ln>
            <a:solidFill>
              <a:schemeClr val="accent4">
                <a:lumMod val="75000"/>
              </a:schemeClr>
            </a:solidFill>
          </a:ln>
        </p:spPr>
        <p:txBody>
          <a:bodyPr wrap="none">
            <a:spAutoFit/>
          </a:bodyPr>
          <a:lstStyle/>
          <a:p>
            <a:pPr algn="ctr">
              <a:defRPr/>
            </a:pPr>
            <a:r>
              <a:rPr lang="es-ES" b="1" dirty="0" smtClean="0">
                <a:solidFill>
                  <a:schemeClr val="accent4">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 aplica a ...</a:t>
            </a:r>
            <a:endParaRPr lang="es-ES" b="1" dirty="0">
              <a:solidFill>
                <a:schemeClr val="accent4">
                  <a:lumMod val="75000"/>
                </a:schemeClr>
              </a:solidFill>
              <a:effectLst>
                <a:outerShdw blurRad="38100" dist="38100" dir="2700000" algn="tl">
                  <a:srgbClr val="000000">
                    <a:alpha val="43137"/>
                  </a:srgbClr>
                </a:outerShdw>
              </a:effectLst>
            </a:endParaRPr>
          </a:p>
        </p:txBody>
      </p:sp>
      <p:sp>
        <p:nvSpPr>
          <p:cNvPr id="5" name="4 Rectángulo"/>
          <p:cNvSpPr/>
          <p:nvPr/>
        </p:nvSpPr>
        <p:spPr>
          <a:xfrm>
            <a:off x="571472" y="3143248"/>
            <a:ext cx="4429128" cy="2939266"/>
          </a:xfrm>
          <a:prstGeom prst="rect">
            <a:avLst/>
          </a:prstGeom>
          <a:solidFill>
            <a:schemeClr val="accent4">
              <a:lumMod val="40000"/>
              <a:lumOff val="60000"/>
            </a:schemeClr>
          </a:solidFill>
        </p:spPr>
        <p:txBody>
          <a:bodyPr wrap="square">
            <a:spAutoFit/>
          </a:bodyPr>
          <a:lstStyle/>
          <a:p>
            <a:pPr algn="just">
              <a:spcBef>
                <a:spcPts val="1200"/>
              </a:spcBef>
              <a:defRPr/>
            </a:pPr>
            <a:r>
              <a:rPr lang="es-ES" sz="1500" dirty="0" smtClean="0"/>
              <a:t>Las inversiones en vehículos colectivos y demás inversiones empaquetadas como fondos.</a:t>
            </a:r>
            <a:endParaRPr lang="es-ES" sz="1500" dirty="0"/>
          </a:p>
          <a:p>
            <a:pPr algn="just">
              <a:spcBef>
                <a:spcPts val="1200"/>
              </a:spcBef>
              <a:defRPr/>
            </a:pPr>
            <a:r>
              <a:rPr lang="es-ES" sz="1500" dirty="0" smtClean="0"/>
              <a:t>Cualquier exposición indirecta a riesgos de mercado no excluidos expresamente de este principio</a:t>
            </a:r>
          </a:p>
          <a:p>
            <a:pPr algn="just">
              <a:spcBef>
                <a:spcPts val="1200"/>
              </a:spcBef>
              <a:defRPr/>
            </a:pPr>
            <a:r>
              <a:rPr lang="es-ES" sz="1500" dirty="0" smtClean="0"/>
              <a:t>Exposiciones indirectas materiales a riesgos de suscripción y contraparte, bajo la condición de que se hayan dictado medidas de nivel 3 vinculantes (ITS) determinando los métodos, hipótesis y parámetros estándar necesarios para cuantificar dichos riesgos.</a:t>
            </a:r>
            <a:endParaRPr lang="es-ES" sz="1500" dirty="0"/>
          </a:p>
        </p:txBody>
      </p:sp>
      <p:sp>
        <p:nvSpPr>
          <p:cNvPr id="6" name="5 Rectángulo"/>
          <p:cNvSpPr/>
          <p:nvPr/>
        </p:nvSpPr>
        <p:spPr>
          <a:xfrm>
            <a:off x="5429250" y="3143250"/>
            <a:ext cx="3500438" cy="3016210"/>
          </a:xfrm>
          <a:prstGeom prst="rect">
            <a:avLst/>
          </a:prstGeom>
          <a:solidFill>
            <a:schemeClr val="accent5">
              <a:lumMod val="40000"/>
              <a:lumOff val="60000"/>
            </a:schemeClr>
          </a:solidFill>
        </p:spPr>
        <p:txBody>
          <a:bodyPr wrap="square">
            <a:spAutoFit/>
          </a:bodyPr>
          <a:lstStyle/>
          <a:p>
            <a:pPr algn="just">
              <a:spcBef>
                <a:spcPts val="1200"/>
              </a:spcBef>
              <a:defRPr/>
            </a:pPr>
            <a:r>
              <a:rPr lang="es-ES" sz="1500" dirty="0" smtClean="0"/>
              <a:t>NO se aplicará a las exposiciones indirectas materiales a riesgos de suscripción y contraparte, en tanto en cuanto NO se dicten medidas de nivel 3 vinculantes (ITS) determinando los métodos, hipótesis y parámetros estándar necesarios para cuantificar dichos riesgos</a:t>
            </a:r>
            <a:endParaRPr lang="es-ES" sz="1500" dirty="0"/>
          </a:p>
          <a:p>
            <a:pPr algn="just">
              <a:spcBef>
                <a:spcPts val="1200"/>
              </a:spcBef>
              <a:defRPr/>
            </a:pPr>
            <a:r>
              <a:rPr lang="es-ES" sz="1500" dirty="0" smtClean="0"/>
              <a:t>NO se aplicará a las filiales y entidades participadas tal como se definen en el Artículo 212(1)(b) y 212(2) de la directiva 2009/138/EC.</a:t>
            </a:r>
          </a:p>
        </p:txBody>
      </p:sp>
      <p:sp>
        <p:nvSpPr>
          <p:cNvPr id="7" name="6 Rectángulo"/>
          <p:cNvSpPr/>
          <p:nvPr/>
        </p:nvSpPr>
        <p:spPr>
          <a:xfrm>
            <a:off x="6143625" y="2571750"/>
            <a:ext cx="1954213" cy="369888"/>
          </a:xfrm>
          <a:prstGeom prst="rect">
            <a:avLst/>
          </a:prstGeom>
          <a:ln>
            <a:solidFill>
              <a:schemeClr val="accent4">
                <a:lumMod val="75000"/>
              </a:schemeClr>
            </a:solidFill>
          </a:ln>
        </p:spPr>
        <p:txBody>
          <a:bodyPr wrap="none">
            <a:spAutoFit/>
          </a:bodyPr>
          <a:lstStyle/>
          <a:p>
            <a:pPr algn="ctr">
              <a:defRPr/>
            </a:pPr>
            <a:r>
              <a:rPr lang="es-ES" b="1"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se aplica a ...</a:t>
            </a:r>
            <a:endParaRPr lang="es-ES" b="1" dirty="0">
              <a:solidFill>
                <a:srgbClr val="C00000"/>
              </a:solidFill>
              <a:effectLst>
                <a:outerShdw blurRad="38100" dist="38100" dir="2700000" algn="tl">
                  <a:srgbClr val="000000">
                    <a:alpha val="43137"/>
                  </a:srgbClr>
                </a:outerShdw>
              </a:effectLst>
            </a:endParaRPr>
          </a:p>
        </p:txBody>
      </p:sp>
      <p:sp>
        <p:nvSpPr>
          <p:cNvPr id="8" name="1 Título"/>
          <p:cNvSpPr txBox="1">
            <a:spLocks/>
          </p:cNvSpPr>
          <p:nvPr/>
        </p:nvSpPr>
        <p:spPr>
          <a:xfrm>
            <a:off x="857224" y="142852"/>
            <a:ext cx="6715149" cy="617538"/>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Enfoque del riesgo subyacente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r>
              <a:rPr lang="es-ES" sz="2400" b="1" i="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p</a:t>
            </a:r>
            <a:r>
              <a:rPr kumimoji="0" lang="es-ES" sz="2400" b="1" i="1" u="sng" strike="noStrike" kern="1200" cap="none" spc="0" normalizeH="0" baseline="0" noProof="0" dirty="0" err="1"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rincipio</a:t>
            </a:r>
            <a:r>
              <a:rPr kumimoji="0" lang="es-ES" sz="2400" b="1" i="1"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del</a:t>
            </a:r>
            <a:r>
              <a:rPr kumimoji="0" lang="es-ES" sz="2400" b="1" i="1"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l</a:t>
            </a:r>
            <a:r>
              <a:rPr kumimoji="0" lang="es-ES" sz="2400" b="1" i="1"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ook </a:t>
            </a:r>
            <a:r>
              <a:rPr kumimoji="0" lang="es-ES" sz="2400" b="1" i="1" u="sng" strike="noStrike" kern="1200" cap="none" spc="0" normalizeH="0" baseline="0" noProof="0" dirty="0" err="1"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through</a:t>
            </a: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par>
                          <p:cTn id="10" fill="hold">
                            <p:stCondLst>
                              <p:cond delay="520"/>
                            </p:stCondLst>
                            <p:childTnLst>
                              <p:par>
                                <p:cTn id="11" presetID="21"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8)">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par>
                          <p:cTn id="21" fill="hold">
                            <p:stCondLst>
                              <p:cond delay="600"/>
                            </p:stCondLst>
                            <p:childTnLst>
                              <p:par>
                                <p:cTn id="22" presetID="21"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4)">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57313" y="2428875"/>
            <a:ext cx="7429500" cy="4308475"/>
          </a:xfrm>
          <a:prstGeom prst="rect">
            <a:avLst/>
          </a:prstGeom>
          <a:solidFill>
            <a:srgbClr val="FEF6DE"/>
          </a:solidFill>
          <a:ln>
            <a:solidFill>
              <a:srgbClr val="C00000"/>
            </a:solidFill>
          </a:ln>
        </p:spPr>
        <p:txBody>
          <a:bodyPr>
            <a:spAutoFit/>
          </a:bodyPr>
          <a:lstStyle/>
          <a:p>
            <a:pPr>
              <a:spcBef>
                <a:spcPts val="1800"/>
              </a:spcBef>
              <a:defRPr/>
            </a:pPr>
            <a:r>
              <a:rPr lang="es-ES" sz="1600" dirty="0" smtClean="0">
                <a:latin typeface="Arial Unicode MS" pitchFamily="34" charset="-128"/>
                <a:ea typeface="Arial Unicode MS" pitchFamily="34" charset="-128"/>
                <a:cs typeface="Arial Unicode MS" pitchFamily="34" charset="-128"/>
              </a:rPr>
              <a:t>3ª.- </a:t>
            </a:r>
            <a:r>
              <a:rPr lang="es-ES" sz="1600" b="1" u="sng" dirty="0" smtClean="0">
                <a:latin typeface="Arial Unicode MS" pitchFamily="34" charset="-128"/>
                <a:ea typeface="Arial Unicode MS" pitchFamily="34" charset="-128"/>
                <a:cs typeface="Arial Unicode MS" pitchFamily="34" charset="-128"/>
              </a:rPr>
              <a:t>Error de método admisible</a:t>
            </a:r>
          </a:p>
          <a:p>
            <a:pPr>
              <a:spcBef>
                <a:spcPts val="600"/>
              </a:spcBef>
              <a:defRPr/>
            </a:pPr>
            <a:r>
              <a:rPr lang="es-ES" sz="1600" u="sng" dirty="0" smtClean="0">
                <a:latin typeface="Arial Unicode MS" pitchFamily="34" charset="-128"/>
                <a:ea typeface="Arial Unicode MS" pitchFamily="34" charset="-128"/>
                <a:cs typeface="Arial Unicode MS" pitchFamily="34" charset="-128"/>
              </a:rPr>
              <a:t>Obligación de evaluar el error de método. </a:t>
            </a:r>
          </a:p>
          <a:p>
            <a:pPr>
              <a:spcBef>
                <a:spcPts val="600"/>
              </a:spcBef>
              <a:defRPr/>
            </a:pPr>
            <a:r>
              <a:rPr lang="es-ES" sz="1600" dirty="0" smtClean="0">
                <a:latin typeface="Arial Unicode MS" pitchFamily="34" charset="-128"/>
                <a:ea typeface="Arial Unicode MS" pitchFamily="34" charset="-128"/>
                <a:cs typeface="Arial Unicode MS" pitchFamily="34" charset="-128"/>
              </a:rPr>
              <a:t>El asegurador debe evaluar el error originado por usar el método simplificado, </a:t>
            </a:r>
          </a:p>
          <a:p>
            <a:pPr marL="273050">
              <a:spcBef>
                <a:spcPts val="600"/>
              </a:spcBef>
              <a:buFontTx/>
              <a:buChar char="-"/>
              <a:defRPr/>
            </a:pPr>
            <a:r>
              <a:rPr lang="es-ES" sz="1600" dirty="0" smtClean="0">
                <a:latin typeface="Arial Unicode MS" pitchFamily="34" charset="-128"/>
                <a:ea typeface="Arial Unicode MS" pitchFamily="34" charset="-128"/>
                <a:cs typeface="Arial Unicode MS" pitchFamily="34" charset="-128"/>
              </a:rPr>
              <a:t>bien a causa de la diferencia en las hipótesis aplicadas sin y con simplificación </a:t>
            </a:r>
          </a:p>
          <a:p>
            <a:pPr marL="273050">
              <a:spcBef>
                <a:spcPts val="600"/>
              </a:spcBef>
              <a:buFontTx/>
              <a:buChar char="-"/>
              <a:defRPr/>
            </a:pPr>
            <a:r>
              <a:rPr lang="es-ES" sz="1600" dirty="0" smtClean="0">
                <a:latin typeface="Arial Unicode MS" pitchFamily="34" charset="-128"/>
                <a:ea typeface="Arial Unicode MS" pitchFamily="34" charset="-128"/>
                <a:cs typeface="Arial Unicode MS" pitchFamily="34" charset="-128"/>
              </a:rPr>
              <a:t> o bien como consecuencia de la evaluación  la naturaleza, tamaño y complejidad de los riesgos afectados por la simplificación.</a:t>
            </a:r>
          </a:p>
          <a:p>
            <a:pPr>
              <a:spcBef>
                <a:spcPts val="600"/>
              </a:spcBef>
              <a:defRPr/>
            </a:pPr>
            <a:r>
              <a:rPr lang="es-ES" sz="1600" dirty="0" smtClean="0">
                <a:latin typeface="Arial Unicode MS" pitchFamily="34" charset="-128"/>
                <a:ea typeface="Arial Unicode MS" pitchFamily="34" charset="-128"/>
                <a:cs typeface="Arial Unicode MS" pitchFamily="34" charset="-128"/>
              </a:rPr>
              <a:t>La </a:t>
            </a:r>
            <a:r>
              <a:rPr lang="es-ES" sz="1600" dirty="0">
                <a:latin typeface="Arial Unicode MS" pitchFamily="34" charset="-128"/>
                <a:ea typeface="Arial Unicode MS" pitchFamily="34" charset="-128"/>
                <a:cs typeface="Arial Unicode MS" pitchFamily="34" charset="-128"/>
              </a:rPr>
              <a:t>evaluación del error de método será cualitativa o cuantitativa, según proceda</a:t>
            </a:r>
          </a:p>
          <a:p>
            <a:pPr>
              <a:spcBef>
                <a:spcPts val="600"/>
              </a:spcBef>
              <a:defRPr/>
            </a:pPr>
            <a:r>
              <a:rPr lang="es-ES" sz="1600" u="sng" dirty="0" smtClean="0">
                <a:latin typeface="Arial Unicode MS" pitchFamily="34" charset="-128"/>
                <a:ea typeface="Arial Unicode MS" pitchFamily="34" charset="-128"/>
                <a:cs typeface="Arial Unicode MS" pitchFamily="34" charset="-128"/>
              </a:rPr>
              <a:t>Admisibilidad del error de método</a:t>
            </a:r>
            <a:endParaRPr lang="es-ES" sz="1600" dirty="0" smtClean="0">
              <a:latin typeface="Arial Unicode MS" pitchFamily="34" charset="-128"/>
              <a:ea typeface="Arial Unicode MS" pitchFamily="34" charset="-128"/>
              <a:cs typeface="Arial Unicode MS" pitchFamily="34" charset="-128"/>
            </a:endParaRPr>
          </a:p>
          <a:p>
            <a:pPr>
              <a:spcBef>
                <a:spcPts val="600"/>
              </a:spcBef>
              <a:defRPr/>
            </a:pPr>
            <a:r>
              <a:rPr lang="es-ES" sz="1600" b="1" dirty="0" smtClean="0">
                <a:solidFill>
                  <a:schemeClr val="accent4">
                    <a:lumMod val="50000"/>
                  </a:schemeClr>
                </a:solidFill>
                <a:latin typeface="Arial Unicode MS" pitchFamily="34" charset="-128"/>
                <a:ea typeface="Arial Unicode MS" pitchFamily="34" charset="-128"/>
                <a:cs typeface="Arial Unicode MS" pitchFamily="34" charset="-128"/>
              </a:rPr>
              <a:t>La simplificación conduce a un SCR </a:t>
            </a:r>
            <a:r>
              <a:rPr lang="es-ES" sz="1600" b="1" u="sng" dirty="0" smtClean="0">
                <a:solidFill>
                  <a:schemeClr val="accent4">
                    <a:lumMod val="50000"/>
                  </a:schemeClr>
                </a:solidFill>
                <a:latin typeface="Arial Unicode MS" pitchFamily="34" charset="-128"/>
                <a:ea typeface="Arial Unicode MS" pitchFamily="34" charset="-128"/>
                <a:cs typeface="Arial Unicode MS" pitchFamily="34" charset="-128"/>
              </a:rPr>
              <a:t>superior</a:t>
            </a:r>
            <a:r>
              <a:rPr lang="es-ES" sz="1600" b="1" dirty="0" smtClean="0">
                <a:solidFill>
                  <a:schemeClr val="accent4">
                    <a:lumMod val="50000"/>
                  </a:schemeClr>
                </a:solidFill>
                <a:latin typeface="Arial Unicode MS" pitchFamily="34" charset="-128"/>
                <a:ea typeface="Arial Unicode MS" pitchFamily="34" charset="-128"/>
                <a:cs typeface="Arial Unicode MS" pitchFamily="34" charset="-128"/>
              </a:rPr>
              <a:t> al SCR estándar: Admisible</a:t>
            </a:r>
          </a:p>
          <a:p>
            <a:pPr>
              <a:spcBef>
                <a:spcPts val="600"/>
              </a:spcBef>
              <a:defRPr/>
            </a:pPr>
            <a:r>
              <a:rPr lang="es-ES" sz="1600" dirty="0" smtClean="0">
                <a:latin typeface="Arial Unicode MS" pitchFamily="34" charset="-128"/>
                <a:ea typeface="Arial Unicode MS" pitchFamily="34" charset="-128"/>
                <a:cs typeface="Arial Unicode MS" pitchFamily="34" charset="-128"/>
              </a:rPr>
              <a:t>La simplificación conduce a un SCR </a:t>
            </a:r>
            <a:r>
              <a:rPr lang="es-ES" sz="1600" b="1" u="sng" dirty="0" smtClean="0">
                <a:latin typeface="Arial Unicode MS" pitchFamily="34" charset="-128"/>
                <a:ea typeface="Arial Unicode MS" pitchFamily="34" charset="-128"/>
                <a:cs typeface="Arial Unicode MS" pitchFamily="34" charset="-128"/>
              </a:rPr>
              <a:t>inferior</a:t>
            </a:r>
            <a:r>
              <a:rPr lang="es-ES" sz="1600" dirty="0" smtClean="0">
                <a:latin typeface="Arial Unicode MS" pitchFamily="34" charset="-128"/>
                <a:ea typeface="Arial Unicode MS" pitchFamily="34" charset="-128"/>
                <a:cs typeface="Arial Unicode MS" pitchFamily="34" charset="-128"/>
              </a:rPr>
              <a:t> al cálculo del SCR estándar</a:t>
            </a:r>
          </a:p>
          <a:p>
            <a:pPr marL="355600">
              <a:spcBef>
                <a:spcPts val="600"/>
              </a:spcBef>
              <a:defRPr/>
            </a:pPr>
            <a:r>
              <a:rPr lang="es-ES" sz="1600" b="1" dirty="0" smtClean="0">
                <a:solidFill>
                  <a:srgbClr val="C00000"/>
                </a:solidFill>
                <a:latin typeface="Arial Unicode MS" pitchFamily="34" charset="-128"/>
                <a:ea typeface="Arial Unicode MS" pitchFamily="34" charset="-128"/>
                <a:cs typeface="Arial Unicode MS" pitchFamily="34" charset="-128"/>
              </a:rPr>
              <a:t>El error en el SCR PUEDE influir en la evaluación de la entidad por parte de los usuarios de la información (=el error es material): Simplif. NO admisible</a:t>
            </a:r>
          </a:p>
          <a:p>
            <a:pPr marL="355600">
              <a:spcBef>
                <a:spcPts val="600"/>
              </a:spcBef>
              <a:defRPr/>
            </a:pPr>
            <a:r>
              <a:rPr lang="es-ES" sz="1600" b="1" dirty="0" smtClean="0">
                <a:solidFill>
                  <a:schemeClr val="accent4">
                    <a:lumMod val="50000"/>
                  </a:schemeClr>
                </a:solidFill>
                <a:latin typeface="Arial Unicode MS" pitchFamily="34" charset="-128"/>
                <a:ea typeface="Arial Unicode MS" pitchFamily="34" charset="-128"/>
                <a:cs typeface="Arial Unicode MS" pitchFamily="34" charset="-128"/>
              </a:rPr>
              <a:t>El error NO es material: La simplificación es admisible</a:t>
            </a:r>
            <a:endParaRPr lang="es-ES" sz="1600"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26628" name="6 Rectángulo"/>
          <p:cNvSpPr>
            <a:spLocks noChangeArrowheads="1"/>
          </p:cNvSpPr>
          <p:nvPr/>
        </p:nvSpPr>
        <p:spPr bwMode="auto">
          <a:xfrm>
            <a:off x="1357313" y="1097805"/>
            <a:ext cx="7429500" cy="830997"/>
          </a:xfrm>
          <a:prstGeom prst="rect">
            <a:avLst/>
          </a:prstGeom>
          <a:solidFill>
            <a:srgbClr val="FEF6DE"/>
          </a:solidFill>
          <a:ln w="9525">
            <a:solidFill>
              <a:srgbClr val="C00000"/>
            </a:solidFill>
            <a:miter lim="800000"/>
            <a:headEnd/>
            <a:tailEnd/>
          </a:ln>
        </p:spPr>
        <p:txBody>
          <a:bodyPr>
            <a:spAutoFit/>
          </a:bodyPr>
          <a:lstStyle/>
          <a:p>
            <a:pPr>
              <a:spcBef>
                <a:spcPts val="600"/>
              </a:spcBef>
            </a:pPr>
            <a:r>
              <a:rPr lang="es-ES" sz="1600" dirty="0" smtClean="0">
                <a:latin typeface="Arial Unicode MS" pitchFamily="34" charset="-128"/>
                <a:ea typeface="Arial Unicode MS" pitchFamily="34" charset="-128"/>
                <a:cs typeface="Arial Unicode MS" pitchFamily="34" charset="-128"/>
              </a:rPr>
              <a:t>1ª.- Será admisible la simplificación si es </a:t>
            </a:r>
            <a:r>
              <a:rPr lang="es-ES" sz="1600" b="1" u="sng" dirty="0" smtClean="0">
                <a:latin typeface="Arial Unicode MS" pitchFamily="34" charset="-128"/>
                <a:ea typeface="Arial Unicode MS" pitchFamily="34" charset="-128"/>
                <a:cs typeface="Arial Unicode MS" pitchFamily="34" charset="-128"/>
              </a:rPr>
              <a:t>proporcionada a la naturaleza, tamaño y complejidad </a:t>
            </a:r>
            <a:r>
              <a:rPr lang="es-ES" sz="1600" dirty="0" smtClean="0">
                <a:latin typeface="Arial Unicode MS" pitchFamily="34" charset="-128"/>
                <a:ea typeface="Arial Unicode MS" pitchFamily="34" charset="-128"/>
                <a:cs typeface="Arial Unicode MS" pitchFamily="34" charset="-128"/>
              </a:rPr>
              <a:t>de los riesgos. El asegurador debe evaluar la naturaleza, tamaño y complejidad de los riesgos afectados por la simplificación.</a:t>
            </a:r>
            <a:endParaRPr lang="es-ES" sz="1600" dirty="0">
              <a:latin typeface="Arial Unicode MS" pitchFamily="34" charset="-128"/>
              <a:ea typeface="Arial Unicode MS" pitchFamily="34" charset="-128"/>
              <a:cs typeface="Arial Unicode MS" pitchFamily="34" charset="-128"/>
            </a:endParaRPr>
          </a:p>
        </p:txBody>
      </p:sp>
      <p:sp>
        <p:nvSpPr>
          <p:cNvPr id="26629" name="7 Rectángulo"/>
          <p:cNvSpPr>
            <a:spLocks noChangeArrowheads="1"/>
          </p:cNvSpPr>
          <p:nvPr/>
        </p:nvSpPr>
        <p:spPr bwMode="auto">
          <a:xfrm>
            <a:off x="1357313" y="1987543"/>
            <a:ext cx="7429500" cy="369887"/>
          </a:xfrm>
          <a:prstGeom prst="rect">
            <a:avLst/>
          </a:prstGeom>
          <a:solidFill>
            <a:srgbClr val="FEF6DE"/>
          </a:solidFill>
          <a:ln w="9525">
            <a:solidFill>
              <a:srgbClr val="C00000"/>
            </a:solidFill>
            <a:miter lim="800000"/>
            <a:headEnd/>
            <a:tailEnd/>
          </a:ln>
        </p:spPr>
        <p:txBody>
          <a:bodyPr>
            <a:spAutoFit/>
          </a:bodyPr>
          <a:lstStyle/>
          <a:p>
            <a:pPr>
              <a:spcBef>
                <a:spcPts val="1800"/>
              </a:spcBef>
            </a:pPr>
            <a:r>
              <a:rPr lang="es-ES" sz="1600" dirty="0" smtClean="0">
                <a:latin typeface="Arial Unicode MS" pitchFamily="34" charset="-128"/>
                <a:ea typeface="Arial Unicode MS" pitchFamily="34" charset="-128"/>
                <a:cs typeface="Arial Unicode MS" pitchFamily="34" charset="-128"/>
              </a:rPr>
              <a:t>2ª.- El cálculo estándar </a:t>
            </a:r>
            <a:r>
              <a:rPr lang="es-ES" b="1" u="sng" dirty="0" smtClean="0">
                <a:latin typeface="Arial Unicode MS" pitchFamily="34" charset="-128"/>
                <a:ea typeface="Arial Unicode MS" pitchFamily="34" charset="-128"/>
                <a:cs typeface="Arial Unicode MS" pitchFamily="34" charset="-128"/>
              </a:rPr>
              <a:t>supone una carga excesiva </a:t>
            </a:r>
            <a:r>
              <a:rPr lang="es-ES" sz="1600" dirty="0" smtClean="0">
                <a:latin typeface="Arial Unicode MS" pitchFamily="34" charset="-128"/>
                <a:ea typeface="Arial Unicode MS" pitchFamily="34" charset="-128"/>
                <a:cs typeface="Arial Unicode MS" pitchFamily="34" charset="-128"/>
              </a:rPr>
              <a:t>para el asegurador</a:t>
            </a:r>
            <a:endParaRPr lang="es-ES" sz="1600" dirty="0">
              <a:latin typeface="Arial Unicode MS" pitchFamily="34" charset="-128"/>
              <a:ea typeface="Arial Unicode MS" pitchFamily="34" charset="-128"/>
              <a:cs typeface="Arial Unicode MS" pitchFamily="34" charset="-128"/>
            </a:endParaRPr>
          </a:p>
        </p:txBody>
      </p:sp>
      <p:sp>
        <p:nvSpPr>
          <p:cNvPr id="11" name="1 Título"/>
          <p:cNvSpPr txBox="1">
            <a:spLocks/>
          </p:cNvSpPr>
          <p:nvPr/>
        </p:nvSpPr>
        <p:spPr>
          <a:xfrm>
            <a:off x="2285984" y="214290"/>
            <a:ext cx="4286257" cy="474662"/>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Simplificaciones (I)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wipe(left)">
                                      <p:cBhvr>
                                        <p:cTn id="13" dur="1000"/>
                                        <p:tgtEl>
                                          <p:spTgt spid="266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628" grpId="0" animBg="1"/>
      <p:bldP spid="266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l="22146" t="25591" r="13656" b="12303"/>
          <a:stretch>
            <a:fillRect/>
          </a:stretch>
        </p:blipFill>
        <p:spPr bwMode="auto">
          <a:xfrm>
            <a:off x="1142976" y="983449"/>
            <a:ext cx="7572428" cy="5303071"/>
          </a:xfrm>
          <a:prstGeom prst="rect">
            <a:avLst/>
          </a:prstGeom>
          <a:noFill/>
          <a:ln w="9525">
            <a:noFill/>
            <a:miter lim="800000"/>
            <a:headEnd/>
            <a:tailEnd/>
          </a:ln>
          <a:effectLst/>
        </p:spPr>
      </p:pic>
      <p:sp>
        <p:nvSpPr>
          <p:cNvPr id="3" name="1 Título"/>
          <p:cNvSpPr txBox="1">
            <a:spLocks/>
          </p:cNvSpPr>
          <p:nvPr/>
        </p:nvSpPr>
        <p:spPr>
          <a:xfrm>
            <a:off x="1357313" y="214290"/>
            <a:ext cx="5929331" cy="500066"/>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SCR. Esquema del cálculo estándar (II)</a:t>
            </a:r>
            <a:endParaRPr kumimoji="0" lang="es-ES" sz="2400" b="1" i="0" u="sng"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
        <p:nvSpPr>
          <p:cNvPr id="4" name="3 Rectángulo"/>
          <p:cNvSpPr/>
          <p:nvPr/>
        </p:nvSpPr>
        <p:spPr>
          <a:xfrm>
            <a:off x="1500182" y="6324921"/>
            <a:ext cx="6286528" cy="461665"/>
          </a:xfrm>
          <a:prstGeom prst="rect">
            <a:avLst/>
          </a:prstGeom>
        </p:spPr>
        <p:txBody>
          <a:bodyPr wrap="square">
            <a:spAutoFit/>
          </a:bodyPr>
          <a:lstStyle/>
          <a:p>
            <a:r>
              <a:rPr lang="en-US" sz="1200" i="1" dirty="0" smtClean="0">
                <a:latin typeface="Arial Unicode MS" pitchFamily="34" charset="-128"/>
                <a:ea typeface="Arial Unicode MS" pitchFamily="34" charset="-128"/>
                <a:cs typeface="Arial Unicode MS" pitchFamily="34" charset="-128"/>
              </a:rPr>
              <a:t>Fuente: EIOPA. Technical Specifications for the Solvency II valuation and Solvency Capital Requirements calculations </a:t>
            </a:r>
            <a:r>
              <a:rPr lang="es-ES" sz="1200" i="1" dirty="0" smtClean="0">
                <a:latin typeface="Arial Unicode MS" pitchFamily="34" charset="-128"/>
                <a:ea typeface="Arial Unicode MS" pitchFamily="34" charset="-128"/>
                <a:cs typeface="Arial Unicode MS" pitchFamily="34" charset="-128"/>
              </a:rPr>
              <a:t>(</a:t>
            </a:r>
            <a:r>
              <a:rPr lang="es-ES" sz="1200" i="1" dirty="0" err="1" smtClean="0">
                <a:latin typeface="Arial Unicode MS" pitchFamily="34" charset="-128"/>
                <a:ea typeface="Arial Unicode MS" pitchFamily="34" charset="-128"/>
                <a:cs typeface="Arial Unicode MS" pitchFamily="34" charset="-128"/>
              </a:rPr>
              <a:t>Part</a:t>
            </a:r>
            <a:r>
              <a:rPr lang="es-ES" sz="1200" i="1" dirty="0" smtClean="0">
                <a:latin typeface="Arial Unicode MS" pitchFamily="34" charset="-128"/>
                <a:ea typeface="Arial Unicode MS" pitchFamily="34" charset="-128"/>
                <a:cs typeface="Arial Unicode MS" pitchFamily="34" charset="-128"/>
              </a:rPr>
              <a:t> I) . 16 de octubre de 2012 (página 115)</a:t>
            </a:r>
          </a:p>
        </p:txBody>
      </p:sp>
      <p:sp>
        <p:nvSpPr>
          <p:cNvPr id="5" name="4 Rectángulo"/>
          <p:cNvSpPr/>
          <p:nvPr/>
        </p:nvSpPr>
        <p:spPr>
          <a:xfrm>
            <a:off x="5429256" y="1714488"/>
            <a:ext cx="1357322" cy="57150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a:spLocks noGrp="1"/>
          </p:cNvSpPr>
          <p:nvPr>
            <p:ph type="ctrTitle" idx="4294967295"/>
          </p:nvPr>
        </p:nvSpPr>
        <p:spPr>
          <a:xfrm>
            <a:off x="2500298" y="168256"/>
            <a:ext cx="3500462" cy="617538"/>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3.a. SCR Operacional</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5" name="4 Tabla"/>
          <p:cNvGraphicFramePr>
            <a:graphicFrameLocks noGrp="1"/>
          </p:cNvGraphicFramePr>
          <p:nvPr/>
        </p:nvGraphicFramePr>
        <p:xfrm>
          <a:off x="1428750" y="1114325"/>
          <a:ext cx="7358096" cy="5315065"/>
        </p:xfrm>
        <a:graphic>
          <a:graphicData uri="http://schemas.openxmlformats.org/drawingml/2006/table">
            <a:tbl>
              <a:tblPr/>
              <a:tblGrid>
                <a:gridCol w="459881"/>
                <a:gridCol w="459881"/>
                <a:gridCol w="459881"/>
                <a:gridCol w="459881"/>
                <a:gridCol w="459881"/>
                <a:gridCol w="459881"/>
                <a:gridCol w="459881"/>
                <a:gridCol w="459881"/>
                <a:gridCol w="459881"/>
                <a:gridCol w="459881"/>
                <a:gridCol w="459881"/>
                <a:gridCol w="459881"/>
                <a:gridCol w="459881"/>
                <a:gridCol w="459881"/>
                <a:gridCol w="459881"/>
                <a:gridCol w="459881"/>
              </a:tblGrid>
              <a:tr h="300208">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s-ES" sz="1400" b="1" i="0" u="none" strike="noStrike" dirty="0">
                          <a:solidFill>
                            <a:srgbClr val="000000"/>
                          </a:solidFill>
                          <a:latin typeface="Arial Unicode MS" pitchFamily="34" charset="-128"/>
                          <a:ea typeface="Arial Unicode MS" pitchFamily="34" charset="-128"/>
                          <a:cs typeface="Arial Unicode MS" pitchFamily="34" charset="-128"/>
                        </a:rPr>
                        <a:t>SCR operacional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rowSpan="3" gridSpan="4">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Seguros en los que el tomador asume el riesgo de la inversión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rowSpan="3" gridSpan="4">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Resto de las operaciones de seguro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89856">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CC"/>
                    </a:solidFill>
                  </a:tcPr>
                </a:tc>
                <a:tc gridSpan="2">
                  <a:txBody>
                    <a:bodyPr/>
                    <a:lstStyle/>
                    <a:p>
                      <a:pPr algn="ctr" fontAlgn="ctr"/>
                      <a:r>
                        <a:rPr lang="es-ES" sz="1400" b="1" i="0" u="none" strike="noStrike" dirty="0">
                          <a:solidFill>
                            <a:srgbClr val="000000"/>
                          </a:solidFill>
                          <a:latin typeface="Arial Unicode MS" pitchFamily="34" charset="-128"/>
                          <a:ea typeface="Arial Unicode MS" pitchFamily="34" charset="-128"/>
                          <a:cs typeface="Arial Unicode MS" pitchFamily="34" charset="-128"/>
                        </a:rPr>
                        <a:t>+</a:t>
                      </a:r>
                    </a:p>
                  </a:txBody>
                  <a:tcPr marL="9525" marR="9525" marT="9525" marB="0" anchor="ctr">
                    <a:lnL>
                      <a:noFill/>
                    </a:lnL>
                    <a:lnR>
                      <a:noFill/>
                    </a:lnR>
                    <a:lnT>
                      <a:noFill/>
                    </a:lnT>
                    <a:lnB>
                      <a:noFill/>
                    </a:lnB>
                    <a:solidFill>
                      <a:srgbClr val="FFFFCC"/>
                    </a:solidFill>
                  </a:tcPr>
                </a:tc>
                <a:tc hMerge="1">
                  <a:txBody>
                    <a:bodyPr/>
                    <a:lstStyle/>
                    <a:p>
                      <a:endParaRPr lang="en-GB"/>
                    </a:p>
                  </a:txBody>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CC"/>
                    </a:solidFill>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408370">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rowSpan="3" gridSpan="4">
                  <a:txBody>
                    <a:bodyPr/>
                    <a:lstStyle/>
                    <a:p>
                      <a:pPr algn="ctr" fontAlgn="ctr"/>
                      <a:r>
                        <a:rPr lang="es-ES" sz="1400" b="0" i="1" u="none" strike="noStrike" dirty="0">
                          <a:solidFill>
                            <a:srgbClr val="000000"/>
                          </a:solidFill>
                          <a:latin typeface="Arial Unicode MS" pitchFamily="34" charset="-128"/>
                          <a:ea typeface="Arial Unicode MS" pitchFamily="34" charset="-128"/>
                          <a:cs typeface="Arial Unicode MS" pitchFamily="34" charset="-128"/>
                        </a:rPr>
                        <a:t>25% de los gastos </a:t>
                      </a:r>
                      <a:r>
                        <a:rPr lang="es-ES" sz="1400" b="0" i="1" u="none" strike="noStrike" dirty="0" smtClean="0">
                          <a:solidFill>
                            <a:srgbClr val="000000"/>
                          </a:solidFill>
                          <a:latin typeface="Arial Unicode MS" pitchFamily="34" charset="-128"/>
                          <a:ea typeface="Arial Unicode MS" pitchFamily="34" charset="-128"/>
                          <a:cs typeface="Arial Unicode MS" pitchFamily="34" charset="-128"/>
                        </a:rPr>
                        <a:t>anuales </a:t>
                      </a:r>
                      <a:r>
                        <a:rPr lang="es-ES" sz="1400" b="0" i="1" u="none" strike="noStrike" dirty="0">
                          <a:solidFill>
                            <a:srgbClr val="000000"/>
                          </a:solidFill>
                          <a:latin typeface="Arial Unicode MS" pitchFamily="34" charset="-128"/>
                          <a:ea typeface="Arial Unicode MS" pitchFamily="34" charset="-128"/>
                          <a:cs typeface="Arial Unicode MS" pitchFamily="34" charset="-128"/>
                        </a:rPr>
                        <a:t>incurridos en los últimos doce meses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CC"/>
                    </a:solidFill>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rowSpan="2" gridSpan="2">
                  <a:txBody>
                    <a:bodyPr/>
                    <a:lstStyle/>
                    <a:p>
                      <a:pPr algn="ctr" fontAlgn="ctr"/>
                      <a:r>
                        <a:rPr lang="es-ES" sz="1400" b="1" i="1" u="none" strike="noStrike" dirty="0" smtClean="0">
                          <a:solidFill>
                            <a:srgbClr val="000000"/>
                          </a:solidFill>
                          <a:latin typeface="Arial Unicode MS" pitchFamily="34" charset="-128"/>
                          <a:ea typeface="Arial Unicode MS" pitchFamily="34" charset="-128"/>
                          <a:cs typeface="Arial Unicode MS" pitchFamily="34" charset="-128"/>
                        </a:rPr>
                        <a:t>mínimo entre</a:t>
                      </a:r>
                      <a:endParaRPr lang="es-ES" sz="1400" b="1" i="1"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solidFill>
                      <a:srgbClr val="FFFFCC"/>
                    </a:solidFill>
                  </a:tcPr>
                </a:tc>
                <a:tc rowSpan="2" h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456393">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w="6350" cap="flat" cmpd="sng" algn="ctr">
                      <a:solidFill>
                        <a:srgbClr val="000000"/>
                      </a:solidFill>
                      <a:prstDash val="dot"/>
                      <a:round/>
                      <a:headEnd type="none" w="med" len="med"/>
                      <a:tailEnd type="none" w="med" len="med"/>
                    </a:lnB>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rowSpan="3" gridSpan="4">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SCR operacional (s/ primas y provisiones técnicas)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dot"/>
                      <a:round/>
                      <a:headEnd type="none" w="med" len="med"/>
                      <a:tailEnd type="none" w="med" len="med"/>
                    </a:lnR>
                    <a:lnT>
                      <a:noFill/>
                    </a:lnT>
                    <a:lnB>
                      <a:noFill/>
                    </a:lnB>
                  </a:tcPr>
                </a:tc>
                <a:tc rowSpan="3" gridSpan="4">
                  <a:txBody>
                    <a:bodyPr/>
                    <a:lstStyle/>
                    <a:p>
                      <a:pPr algn="ctr" fontAlgn="ctr"/>
                      <a:r>
                        <a:rPr lang="es-ES" sz="1400" b="0" i="1" u="none" strike="noStrike" dirty="0">
                          <a:solidFill>
                            <a:srgbClr val="000000"/>
                          </a:solidFill>
                          <a:latin typeface="Arial Unicode MS" pitchFamily="34" charset="-128"/>
                          <a:ea typeface="Arial Unicode MS" pitchFamily="34" charset="-128"/>
                          <a:cs typeface="Arial Unicode MS" pitchFamily="34" charset="-128"/>
                        </a:rPr>
                        <a:t>30% del SCR Básico (gross FDB)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CC"/>
                    </a:solidFill>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r>
              <a:tr h="474576">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CC"/>
                    </a:solidFill>
                  </a:tcPr>
                </a:tc>
                <a:tc gridSpan="2">
                  <a:txBody>
                    <a:bodyPr/>
                    <a:lstStyle/>
                    <a:p>
                      <a:pPr algn="ctr" fontAlgn="ctr"/>
                      <a:r>
                        <a:rPr lang="es-ES" sz="1400" b="1" i="1" u="none" strike="noStrike" dirty="0">
                          <a:solidFill>
                            <a:srgbClr val="000000"/>
                          </a:solidFill>
                          <a:latin typeface="Arial Unicode MS" pitchFamily="34" charset="-128"/>
                          <a:ea typeface="Arial Unicode MS" pitchFamily="34" charset="-128"/>
                          <a:cs typeface="Arial Unicode MS" pitchFamily="34" charset="-128"/>
                        </a:rPr>
                        <a:t>mínimo entre</a:t>
                      </a:r>
                    </a:p>
                  </a:txBody>
                  <a:tcPr marL="9525" marR="9525" marT="9525" marB="0" anchor="ctr">
                    <a:lnL>
                      <a:noFill/>
                    </a:lnL>
                    <a:lnR>
                      <a:noFill/>
                    </a:lnR>
                    <a:lnT>
                      <a:noFill/>
                    </a:lnT>
                    <a:lnB>
                      <a:noFill/>
                    </a:lnB>
                    <a:solidFill>
                      <a:srgbClr val="FFFFCC"/>
                    </a:solidFill>
                  </a:tcPr>
                </a:tc>
                <a:tc hMerge="1">
                  <a:txBody>
                    <a:bodyPr/>
                    <a:lstStyle/>
                    <a:p>
                      <a:endParaRPr lang="en-GB"/>
                    </a:p>
                  </a:txBody>
                  <a:tcPr/>
                </a:tc>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 </a:t>
                      </a:r>
                    </a:p>
                  </a:txBody>
                  <a:tcPr marL="9525" marR="9525" marT="9525" marB="0" anchor="ctr">
                    <a:lnL>
                      <a:noFill/>
                    </a:lnL>
                    <a:lnR w="6350" cap="flat" cmpd="sng" algn="ctr">
                      <a:solidFill>
                        <a:srgbClr val="000000"/>
                      </a:solidFill>
                      <a:prstDash val="dot"/>
                      <a:round/>
                      <a:headEnd type="none" w="med" len="med"/>
                      <a:tailEnd type="none" w="med" len="med"/>
                    </a:lnR>
                    <a:lnT>
                      <a:noFill/>
                    </a:lnT>
                    <a:lnB>
                      <a:noFill/>
                    </a:lnB>
                    <a:solidFill>
                      <a:srgbClr val="FFFFCC"/>
                    </a:solidFill>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241833">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a:noFill/>
                    </a:lnR>
                    <a:lnT>
                      <a:noFill/>
                    </a:lnT>
                    <a:lnB>
                      <a:noFill/>
                    </a:lnB>
                  </a:tcPr>
                </a:tc>
                <a:tc>
                  <a:txBody>
                    <a:bodyPr/>
                    <a:lstStyle/>
                    <a:p>
                      <a:pPr algn="ctr" fontAlgn="ct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a:noFill/>
                    </a:lnL>
                    <a:lnR w="6350" cap="flat" cmpd="sng" algn="ctr">
                      <a:solidFill>
                        <a:srgbClr val="000000"/>
                      </a:solidFill>
                      <a:prstDash val="dot"/>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428750" y="995363"/>
          <a:ext cx="7286678" cy="5719237"/>
        </p:xfrm>
        <a:graphic>
          <a:graphicData uri="http://schemas.openxmlformats.org/drawingml/2006/table">
            <a:tbl>
              <a:tblPr/>
              <a:tblGrid>
                <a:gridCol w="520477"/>
                <a:gridCol w="520477"/>
                <a:gridCol w="520477"/>
                <a:gridCol w="520477"/>
                <a:gridCol w="520477"/>
                <a:gridCol w="520477"/>
                <a:gridCol w="520477"/>
                <a:gridCol w="520477"/>
                <a:gridCol w="520477"/>
                <a:gridCol w="520477"/>
                <a:gridCol w="520477"/>
                <a:gridCol w="520477"/>
                <a:gridCol w="520477"/>
                <a:gridCol w="520477"/>
              </a:tblGrid>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rowSpan="3" gridSpan="4">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SCR operacional (s/ primas y provisiones técnicas)</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rowSpan="3" gridSpan="4">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SCR operacional por primas</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rowSpan="3" gridSpan="4">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SCR operacional por provisiones técnicas</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solidFill>
                      <a:srgbClr val="FFFFCC"/>
                    </a:solidFill>
                  </a:tcPr>
                </a:tc>
                <a:tc gridSpan="2">
                  <a:txBody>
                    <a:bodyPr/>
                    <a:lstStyle/>
                    <a:p>
                      <a:pPr algn="ctr" fontAlgn="ctr"/>
                      <a:r>
                        <a:rPr lang="es-ES" sz="1200" b="1" i="1" u="none" strike="noStrike" dirty="0">
                          <a:solidFill>
                            <a:srgbClr val="000000"/>
                          </a:solidFill>
                          <a:latin typeface="Arial Unicode MS" pitchFamily="34" charset="-128"/>
                          <a:ea typeface="Arial Unicode MS" pitchFamily="34" charset="-128"/>
                          <a:cs typeface="Arial Unicode MS" pitchFamily="34" charset="-128"/>
                        </a:rPr>
                        <a:t>máximo de </a:t>
                      </a:r>
                    </a:p>
                  </a:txBody>
                  <a:tcPr marL="6641" marR="6641" marT="6641" marB="0" anchor="ctr">
                    <a:lnL>
                      <a:noFill/>
                    </a:lnL>
                    <a:lnR>
                      <a:noFill/>
                    </a:lnR>
                    <a:lnT>
                      <a:noFill/>
                    </a:lnT>
                    <a:lnB>
                      <a:noFill/>
                    </a:lnB>
                    <a:solidFill>
                      <a:srgbClr val="FFFFCC"/>
                    </a:solidFill>
                  </a:tcPr>
                </a:tc>
                <a:tc hMerge="1">
                  <a:txBody>
                    <a:bodyPr/>
                    <a:lstStyle/>
                    <a:p>
                      <a:endParaRPr lang="en-GB"/>
                    </a:p>
                  </a:txBody>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solidFill>
                      <a:srgbClr val="FFFFCC"/>
                    </a:solidFill>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 </a:t>
                      </a:r>
                    </a:p>
                  </a:txBody>
                  <a:tcPr marL="6641" marR="6641" marT="664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87158">
                <a:tc rowSpan="3" gridSpan="2">
                  <a:txBody>
                    <a:bodyPr/>
                    <a:lstStyle/>
                    <a:p>
                      <a:pPr algn="ctr" fontAlgn="ctr"/>
                      <a:r>
                        <a:rPr lang="pt-BR" sz="1200" b="0" i="0" u="none" strike="noStrike" dirty="0">
                          <a:solidFill>
                            <a:srgbClr val="000000"/>
                          </a:solidFill>
                          <a:latin typeface="Arial Unicode MS" pitchFamily="34" charset="-128"/>
                          <a:ea typeface="Arial Unicode MS" pitchFamily="34" charset="-128"/>
                          <a:cs typeface="Arial Unicode MS" pitchFamily="34" charset="-128"/>
                        </a:rPr>
                        <a:t>Ramo de vida (no unit-linked)</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rowSpan="3" gridSpan="2">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Ramos no vida (incl. Salud)</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rowSpan="3" gridSpan="2">
                  <a:txBody>
                    <a:bodyPr/>
                    <a:lstStyle/>
                    <a:p>
                      <a:pPr algn="ctr" fontAlgn="ctr"/>
                      <a:r>
                        <a:rPr lang="pt-BR" sz="1200" b="0" i="0" u="none" strike="noStrike" dirty="0">
                          <a:solidFill>
                            <a:srgbClr val="000000"/>
                          </a:solidFill>
                          <a:latin typeface="Arial Unicode MS" pitchFamily="34" charset="-128"/>
                          <a:ea typeface="Arial Unicode MS" pitchFamily="34" charset="-128"/>
                          <a:cs typeface="Arial Unicode MS" pitchFamily="34" charset="-128"/>
                        </a:rPr>
                        <a:t>Ramo de vida (no unit-linked)</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rowSpan="3" gridSpan="2">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Ramos no vida (incl. Salud)</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lang="en-GB"/>
                    </a:p>
                  </a:txBody>
                  <a:tcPr/>
                </a:tc>
              </a:tr>
              <a:tr h="245303">
                <a:tc gridSpan="2" vMerge="1">
                  <a:txBody>
                    <a:bodyPr/>
                    <a:lstStyle/>
                    <a:p>
                      <a:endParaRPr lang="en-GB"/>
                    </a:p>
                  </a:txBody>
                  <a:tcPr/>
                </a:tc>
                <a:tc hMerge="1" vMerge="1">
                  <a:txBody>
                    <a:bodyPr/>
                    <a:lstStyle/>
                    <a:p>
                      <a:endParaRPr lang="en-GB"/>
                    </a:p>
                  </a:txBody>
                  <a:tcPr/>
                </a:tc>
                <a:tc gridSpan="2">
                  <a:txBody>
                    <a:bodyPr/>
                    <a:lstStyle/>
                    <a:p>
                      <a:pPr algn="ctr" fontAlgn="ctr"/>
                      <a:r>
                        <a:rPr lang="es-ES" sz="1200" b="1" i="0" u="none" strike="noStrike" dirty="0">
                          <a:solidFill>
                            <a:srgbClr val="000000"/>
                          </a:solidFill>
                          <a:latin typeface="Arial Unicode MS" pitchFamily="34" charset="-128"/>
                          <a:ea typeface="Arial Unicode MS" pitchFamily="34" charset="-128"/>
                          <a:cs typeface="Arial Unicode MS" pitchFamily="34" charset="-128"/>
                        </a:rPr>
                        <a:t>+</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a:txBody>
                    <a:bodyPr/>
                    <a:lstStyle/>
                    <a:p>
                      <a:pPr algn="ctr" fontAlgn="ctr"/>
                      <a:r>
                        <a:rPr lang="es-ES" sz="1200" b="1" i="0" u="none" strike="noStrike" dirty="0">
                          <a:solidFill>
                            <a:srgbClr val="000000"/>
                          </a:solidFill>
                          <a:latin typeface="Arial Unicode MS" pitchFamily="34" charset="-128"/>
                          <a:ea typeface="Arial Unicode MS" pitchFamily="34" charset="-128"/>
                          <a:cs typeface="Arial Unicode MS" pitchFamily="34" charset="-128"/>
                        </a:rPr>
                        <a:t>+</a:t>
                      </a:r>
                    </a:p>
                  </a:txBody>
                  <a:tcPr marL="6641" marR="6641" marT="66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r>
              <a:tr h="187158">
                <a:tc gridSpan="2"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solid"/>
                      <a:round/>
                      <a:headEnd type="none" w="med" len="med"/>
                      <a:tailEnd type="none" w="med" len="med"/>
                    </a:lnT>
                    <a:lnB>
                      <a:noFill/>
                    </a:lnB>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245303">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4%</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CCFFCC"/>
                    </a:solidFill>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tcPr>
                </a:tc>
                <a:tc gridSpan="2">
                  <a:txBody>
                    <a:bodyPr/>
                    <a:lstStyle/>
                    <a:p>
                      <a:pPr algn="ctr" fontAlgn="ctr"/>
                      <a:r>
                        <a:rPr lang="es-ES" sz="1200" b="1" i="0" u="none" strike="noStrike" dirty="0">
                          <a:solidFill>
                            <a:srgbClr val="000000"/>
                          </a:solidFill>
                          <a:latin typeface="Arial Unicode MS" pitchFamily="34" charset="-128"/>
                          <a:ea typeface="Arial Unicode MS" pitchFamily="34" charset="-128"/>
                          <a:cs typeface="Arial Unicode MS" pitchFamily="34" charset="-128"/>
                        </a:rPr>
                        <a:t>+</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FFFFCC"/>
                    </a:solidFill>
                  </a:tcPr>
                </a:tc>
                <a:tc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3%</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CCFFCC"/>
                    </a:solidFill>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0,45%</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CCFFCC"/>
                    </a:solidFill>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tcPr>
                </a:tc>
                <a:tc gridSpan="2">
                  <a:txBody>
                    <a:bodyPr/>
                    <a:lstStyle/>
                    <a:p>
                      <a:pPr algn="ctr" fontAlgn="ctr"/>
                      <a:r>
                        <a:rPr lang="es-ES" sz="1200" b="1" i="0" u="none" strike="noStrike" dirty="0">
                          <a:solidFill>
                            <a:srgbClr val="000000"/>
                          </a:solidFill>
                          <a:latin typeface="Arial Unicode MS" pitchFamily="34" charset="-128"/>
                          <a:ea typeface="Arial Unicode MS" pitchFamily="34" charset="-128"/>
                          <a:cs typeface="Arial Unicode MS" pitchFamily="34" charset="-128"/>
                        </a:rPr>
                        <a:t>+</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FFFFCC"/>
                    </a:solidFill>
                  </a:tcPr>
                </a:tc>
                <a:tc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3%</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CCFFCC"/>
                    </a:solidFill>
                  </a:tcPr>
                </a:tc>
              </a:tr>
              <a:tr h="187158">
                <a:tc rowSpan="2" gridSpan="6">
                  <a:txBody>
                    <a:bodyPr/>
                    <a:lstStyle/>
                    <a:p>
                      <a:pPr algn="ctr" fontAlgn="ctr"/>
                      <a:r>
                        <a:rPr lang="es-ES" sz="1200" b="0" i="1" u="none" strike="noStrike" dirty="0">
                          <a:solidFill>
                            <a:srgbClr val="000000"/>
                          </a:solidFill>
                          <a:latin typeface="Arial Unicode MS" pitchFamily="34" charset="-128"/>
                          <a:ea typeface="Arial Unicode MS" pitchFamily="34" charset="-128"/>
                          <a:cs typeface="Arial Unicode MS" pitchFamily="34" charset="-128"/>
                        </a:rPr>
                        <a:t>primas </a:t>
                      </a:r>
                      <a:r>
                        <a:rPr lang="es-ES" sz="1200" b="0" i="1" u="none" strike="noStrike" dirty="0" smtClean="0">
                          <a:solidFill>
                            <a:srgbClr val="000000"/>
                          </a:solidFill>
                          <a:latin typeface="Arial Unicode MS" pitchFamily="34" charset="-128"/>
                          <a:ea typeface="Arial Unicode MS" pitchFamily="34" charset="-128"/>
                          <a:cs typeface="Arial Unicode MS" pitchFamily="34" charset="-128"/>
                        </a:rPr>
                        <a:t>periodificadas brutas </a:t>
                      </a:r>
                      <a:r>
                        <a:rPr lang="es-ES" sz="1200" b="0" i="1" u="none" strike="noStrike" dirty="0">
                          <a:solidFill>
                            <a:srgbClr val="000000"/>
                          </a:solidFill>
                          <a:latin typeface="Arial Unicode MS" pitchFamily="34" charset="-128"/>
                          <a:ea typeface="Arial Unicode MS" pitchFamily="34" charset="-128"/>
                          <a:cs typeface="Arial Unicode MS" pitchFamily="34" charset="-128"/>
                        </a:rPr>
                        <a:t>(sin deducir reaseguro) del año anterior</a:t>
                      </a:r>
                    </a:p>
                  </a:txBody>
                  <a:tcPr marL="6641" marR="6641" marT="6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CC"/>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dot"/>
                      <a:round/>
                      <a:headEnd type="none" w="med" len="med"/>
                      <a:tailEnd type="none" w="med" len="med"/>
                    </a:lnR>
                    <a:lnT>
                      <a:noFill/>
                    </a:lnT>
                    <a:lnB>
                      <a:noFill/>
                    </a:lnB>
                  </a:tcPr>
                </a:tc>
                <a:tc rowSpan="4" gridSpan="6">
                  <a:txBody>
                    <a:bodyPr/>
                    <a:lstStyle/>
                    <a:p>
                      <a:pPr algn="ctr" fontAlgn="ctr"/>
                      <a:r>
                        <a:rPr lang="es-ES" sz="1200" b="0" i="1" u="none" strike="noStrike" dirty="0">
                          <a:solidFill>
                            <a:srgbClr val="000000"/>
                          </a:solidFill>
                          <a:latin typeface="Arial Unicode MS" pitchFamily="34" charset="-128"/>
                          <a:ea typeface="Arial Unicode MS" pitchFamily="34" charset="-128"/>
                          <a:cs typeface="Arial Unicode MS" pitchFamily="34" charset="-128"/>
                        </a:rPr>
                        <a:t>provisiones técnicas brutas (sin deducir reaseguro) a la fecha de cierre, sin que para el conjunto de la entidad puedan ser negativas</a:t>
                      </a:r>
                    </a:p>
                  </a:txBody>
                  <a:tcPr marL="6641" marR="6641" marT="6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CC"/>
                    </a:solidFill>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r>
              <a:tr h="187158">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dot"/>
                      <a:round/>
                      <a:headEnd type="none" w="med" len="med"/>
                      <a:tailEnd type="none" w="med" len="med"/>
                    </a:lnR>
                    <a:lnT>
                      <a:noFill/>
                    </a:lnT>
                    <a:lnB>
                      <a:noFill/>
                    </a:lnB>
                  </a:tcPr>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dot"/>
                      <a:round/>
                      <a:headEnd type="none" w="med" len="med"/>
                      <a:tailEnd type="none" w="med" len="med"/>
                    </a:lnR>
                    <a:lnT>
                      <a:noFill/>
                    </a:lnT>
                    <a:lnB>
                      <a:noFill/>
                    </a:lnB>
                  </a:tcPr>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245303">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gridSpan="2">
                  <a:txBody>
                    <a:bodyPr/>
                    <a:lstStyle/>
                    <a:p>
                      <a:pPr algn="ctr" fontAlgn="ctr"/>
                      <a:r>
                        <a:rPr lang="es-ES" sz="1200" b="1" i="0" u="none" strike="noStrike" dirty="0">
                          <a:solidFill>
                            <a:srgbClr val="000000"/>
                          </a:solidFill>
                          <a:latin typeface="Arial Unicode MS" pitchFamily="34" charset="-128"/>
                          <a:ea typeface="Arial Unicode MS" pitchFamily="34" charset="-128"/>
                          <a:cs typeface="Arial Unicode MS" pitchFamily="34" charset="-128"/>
                        </a:rPr>
                        <a:t>+</a:t>
                      </a:r>
                    </a:p>
                  </a:txBody>
                  <a:tcPr marL="6641" marR="6641" marT="6641" marB="0" anchor="ctr">
                    <a:lnL>
                      <a:noFill/>
                    </a:lnL>
                    <a:lnR>
                      <a:noFill/>
                    </a:lnR>
                    <a:lnT>
                      <a:noFill/>
                    </a:lnT>
                    <a:lnB>
                      <a:noFill/>
                    </a:lnB>
                    <a:solidFill>
                      <a:srgbClr val="FFFFCC"/>
                    </a:solidFill>
                  </a:tcPr>
                </a:tc>
                <a:tc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w="6350" cap="flat" cmpd="sng" algn="ctr">
                      <a:solidFill>
                        <a:srgbClr val="000000"/>
                      </a:solidFill>
                      <a:prstDash val="dot"/>
                      <a:round/>
                      <a:headEnd type="none" w="med" len="med"/>
                      <a:tailEnd type="none" w="med" len="med"/>
                    </a:lnR>
                    <a:lnT>
                      <a:noFill/>
                    </a:lnT>
                    <a:lnB>
                      <a:noFill/>
                    </a:lnB>
                  </a:tcPr>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187158">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w="6350" cap="flat" cmpd="sng" algn="ctr">
                      <a:solidFill>
                        <a:srgbClr val="000000"/>
                      </a:solidFill>
                      <a:prstDash val="dot"/>
                      <a:round/>
                      <a:headEnd type="none" w="med" len="med"/>
                      <a:tailEnd type="none" w="med" len="med"/>
                    </a:lnT>
                    <a:lnB>
                      <a:noFill/>
                    </a:lnB>
                  </a:tcPr>
                </a:tc>
              </a:tr>
              <a:tr h="245303">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4%</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CCFFCC"/>
                    </a:solidFill>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tcPr>
                </a:tc>
                <a:tc gridSpan="2">
                  <a:txBody>
                    <a:bodyPr/>
                    <a:lstStyle/>
                    <a:p>
                      <a:pPr algn="ctr" fontAlgn="ctr"/>
                      <a:r>
                        <a:rPr lang="es-ES" sz="1200" b="1" i="0" u="none" strike="noStrike" dirty="0">
                          <a:solidFill>
                            <a:srgbClr val="000000"/>
                          </a:solidFill>
                          <a:latin typeface="Arial Unicode MS" pitchFamily="34" charset="-128"/>
                          <a:ea typeface="Arial Unicode MS" pitchFamily="34" charset="-128"/>
                          <a:cs typeface="Arial Unicode MS" pitchFamily="34" charset="-128"/>
                        </a:rPr>
                        <a:t>+</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FFFFCC"/>
                    </a:solidFill>
                  </a:tcPr>
                </a:tc>
                <a:tc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es-ES" sz="1200" b="0" i="0" u="none" strike="noStrike" dirty="0">
                          <a:solidFill>
                            <a:srgbClr val="000000"/>
                          </a:solidFill>
                          <a:latin typeface="Arial Unicode MS" pitchFamily="34" charset="-128"/>
                          <a:ea typeface="Arial Unicode MS" pitchFamily="34" charset="-128"/>
                          <a:cs typeface="Arial Unicode MS" pitchFamily="34" charset="-128"/>
                        </a:rPr>
                        <a:t>3%</a:t>
                      </a:r>
                    </a:p>
                  </a:txBody>
                  <a:tcPr marL="6641" marR="6641" marT="6641" marB="0" anchor="ctr">
                    <a:lnL>
                      <a:noFill/>
                    </a:lnL>
                    <a:lnR>
                      <a:noFill/>
                    </a:lnR>
                    <a:lnT>
                      <a:noFill/>
                    </a:lnT>
                    <a:lnB w="6350" cap="flat" cmpd="sng" algn="ctr">
                      <a:solidFill>
                        <a:srgbClr val="000000"/>
                      </a:solidFill>
                      <a:prstDash val="dot"/>
                      <a:round/>
                      <a:headEnd type="none" w="med" len="med"/>
                      <a:tailEnd type="none" w="med" len="med"/>
                    </a:lnB>
                    <a:solidFill>
                      <a:srgbClr val="CCFFCC"/>
                    </a:solidFill>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rowSpan="4" gridSpan="6">
                  <a:txBody>
                    <a:bodyPr/>
                    <a:lstStyle/>
                    <a:p>
                      <a:pPr algn="ctr" fontAlgn="ctr"/>
                      <a:r>
                        <a:rPr lang="es-ES" sz="1200" b="0" i="1" u="none" strike="noStrike" dirty="0">
                          <a:solidFill>
                            <a:srgbClr val="000000"/>
                          </a:solidFill>
                          <a:latin typeface="Arial Unicode MS" pitchFamily="34" charset="-128"/>
                          <a:ea typeface="Arial Unicode MS" pitchFamily="34" charset="-128"/>
                          <a:cs typeface="Arial Unicode MS" pitchFamily="34" charset="-128"/>
                        </a:rPr>
                        <a:t>incremento de primas del año anterior s/ el año </a:t>
                      </a:r>
                      <a:r>
                        <a:rPr lang="es-ES" sz="1200" b="0" i="1" u="none" strike="noStrike" dirty="0" smtClean="0">
                          <a:solidFill>
                            <a:srgbClr val="000000"/>
                          </a:solidFill>
                          <a:latin typeface="Arial Unicode MS" pitchFamily="34" charset="-128"/>
                          <a:ea typeface="Arial Unicode MS" pitchFamily="34" charset="-128"/>
                          <a:cs typeface="Arial Unicode MS" pitchFamily="34" charset="-128"/>
                        </a:rPr>
                        <a:t>n-1, </a:t>
                      </a:r>
                      <a:r>
                        <a:rPr lang="es-ES" sz="1200" b="0" i="1" u="none" strike="noStrike" dirty="0">
                          <a:solidFill>
                            <a:srgbClr val="000000"/>
                          </a:solidFill>
                          <a:latin typeface="Arial Unicode MS" pitchFamily="34" charset="-128"/>
                          <a:ea typeface="Arial Unicode MS" pitchFamily="34" charset="-128"/>
                          <a:cs typeface="Arial Unicode MS" pitchFamily="34" charset="-128"/>
                        </a:rPr>
                        <a:t>pero sólo la parte del incremento que exceda del </a:t>
                      </a:r>
                      <a:r>
                        <a:rPr lang="es-ES" sz="1200" b="1" i="1" u="sng" strike="noStrike" dirty="0" smtClean="0">
                          <a:solidFill>
                            <a:srgbClr val="000000"/>
                          </a:solidFill>
                          <a:latin typeface="Arial Unicode MS" pitchFamily="34" charset="-128"/>
                          <a:ea typeface="Arial Unicode MS" pitchFamily="34" charset="-128"/>
                          <a:cs typeface="Arial Unicode MS" pitchFamily="34" charset="-128"/>
                        </a:rPr>
                        <a:t>20</a:t>
                      </a:r>
                      <a:r>
                        <a:rPr lang="es-ES" sz="1200" b="0" i="1" u="none" strike="noStrike" dirty="0" smtClean="0">
                          <a:solidFill>
                            <a:srgbClr val="000000"/>
                          </a:solidFill>
                          <a:latin typeface="Arial Unicode MS" pitchFamily="34" charset="-128"/>
                          <a:ea typeface="Arial Unicode MS" pitchFamily="34" charset="-128"/>
                          <a:cs typeface="Arial Unicode MS" pitchFamily="34" charset="-128"/>
                        </a:rPr>
                        <a:t> </a:t>
                      </a:r>
                      <a:r>
                        <a:rPr lang="es-ES" sz="1200" b="0" i="1" u="none" strike="noStrike" dirty="0">
                          <a:solidFill>
                            <a:srgbClr val="000000"/>
                          </a:solidFill>
                          <a:latin typeface="Arial Unicode MS" pitchFamily="34" charset="-128"/>
                          <a:ea typeface="Arial Unicode MS" pitchFamily="34" charset="-128"/>
                          <a:cs typeface="Arial Unicode MS" pitchFamily="34" charset="-128"/>
                        </a:rPr>
                        <a:t>por ciento </a:t>
                      </a:r>
                    </a:p>
                  </a:txBody>
                  <a:tcPr marL="6641" marR="6641" marT="664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CC"/>
                    </a:solidFill>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187158">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r h="42448">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c>
                  <a:txBody>
                    <a:bodyPr/>
                    <a:lstStyle/>
                    <a:p>
                      <a:pPr algn="ctr" fontAlgn="ct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6641" marR="6641" marT="6641" marB="0" anchor="ctr">
                    <a:lnL>
                      <a:noFill/>
                    </a:lnL>
                    <a:lnR>
                      <a:noFill/>
                    </a:lnR>
                    <a:lnT>
                      <a:noFill/>
                    </a:lnT>
                    <a:lnB>
                      <a:noFill/>
                    </a:lnB>
                  </a:tcPr>
                </a:tc>
              </a:tr>
            </a:tbl>
          </a:graphicData>
        </a:graphic>
      </p:graphicFrame>
      <p:sp>
        <p:nvSpPr>
          <p:cNvPr id="7" name="1 Título"/>
          <p:cNvSpPr txBox="1">
            <a:spLocks/>
          </p:cNvSpPr>
          <p:nvPr/>
        </p:nvSpPr>
        <p:spPr>
          <a:xfrm>
            <a:off x="2500298" y="168256"/>
            <a:ext cx="3500462" cy="617538"/>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3.b. SCR Operacional</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2500321" y="142875"/>
            <a:ext cx="4071943" cy="760413"/>
          </a:xfrm>
          <a:prstGeom prst="rect">
            <a:avLst/>
          </a:prstGeom>
        </p:spPr>
        <p:txBody>
          <a:bodyPr/>
          <a:lstStyle/>
          <a:p>
            <a:pPr algn="ctr" eaLnBrk="1" fontAlgn="auto" hangingPunct="1">
              <a:spcAft>
                <a:spcPts val="0"/>
              </a:spcAft>
              <a:defRPr/>
            </a:pPr>
            <a:r>
              <a:rPr lang="es-ES" sz="3600" b="1" u="sng" dirty="0" smtClean="0">
                <a:solidFill>
                  <a:schemeClr val="bg1"/>
                </a:solidFill>
                <a:latin typeface="Arial Unicode MS" pitchFamily="34" charset="-128"/>
                <a:ea typeface="Arial Unicode MS" pitchFamily="34" charset="-128"/>
                <a:cs typeface="Arial Unicode MS" pitchFamily="34" charset="-128"/>
              </a:rPr>
              <a:t>INDICE</a:t>
            </a:r>
            <a:endParaRPr lang="es-ES" sz="3600" b="1" u="sng" dirty="0">
              <a:solidFill>
                <a:schemeClr val="bg1"/>
              </a:solidFill>
              <a:latin typeface="Arial Unicode MS" pitchFamily="34" charset="-128"/>
              <a:ea typeface="Arial Unicode MS" pitchFamily="34" charset="-128"/>
              <a:cs typeface="Arial Unicode MS" pitchFamily="34" charset="-128"/>
            </a:endParaRPr>
          </a:p>
        </p:txBody>
      </p:sp>
      <p:sp>
        <p:nvSpPr>
          <p:cNvPr id="3" name="2 Subtítulo"/>
          <p:cNvSpPr>
            <a:spLocks noGrp="1"/>
          </p:cNvSpPr>
          <p:nvPr>
            <p:ph type="subTitle" idx="4294967295"/>
          </p:nvPr>
        </p:nvSpPr>
        <p:spPr>
          <a:xfrm>
            <a:off x="1357290" y="1500174"/>
            <a:ext cx="7286625" cy="4429120"/>
          </a:xfrm>
          <a:prstGeom prst="rect">
            <a:avLst/>
          </a:prstGeom>
        </p:spPr>
        <p:txBody>
          <a:bodyPr>
            <a:noAutofit/>
          </a:bodyPr>
          <a:lstStyle/>
          <a:p>
            <a:pPr marL="0"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1. Calculo del capital de solvencia obligatorio (SCR)</a:t>
            </a:r>
          </a:p>
          <a:p>
            <a:pPr marL="531813"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a. Introducción. Modelos de cálculo del SCR </a:t>
            </a:r>
          </a:p>
          <a:p>
            <a:pPr marL="531813"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b. Cálculos basados en escenarios</a:t>
            </a:r>
          </a:p>
          <a:p>
            <a:pPr marL="531813"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c. Enfoque del riesgo subyacente (</a:t>
            </a:r>
            <a:r>
              <a:rPr lang="es-ES" sz="2400" i="1" dirty="0" smtClean="0">
                <a:solidFill>
                  <a:schemeClr val="bg1">
                    <a:lumMod val="50000"/>
                  </a:schemeClr>
                </a:solidFill>
                <a:latin typeface="Arial Unicode MS" pitchFamily="34" charset="-128"/>
                <a:ea typeface="Arial Unicode MS" pitchFamily="34" charset="-128"/>
                <a:cs typeface="Arial Unicode MS" pitchFamily="34" charset="-128"/>
              </a:rPr>
              <a:t>look through</a:t>
            </a: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d. Proporcionalidad y simplificaciones</a:t>
            </a:r>
          </a:p>
          <a:p>
            <a:pPr marL="0" eaLnBrk="1" fontAlgn="auto" hangingPunct="1">
              <a:lnSpc>
                <a:spcPct val="120000"/>
              </a:lnSpc>
              <a:spcBef>
                <a:spcPts val="3000"/>
              </a:spcBef>
              <a:spcAft>
                <a:spcPts val="1800"/>
              </a:spcAft>
              <a:buFont typeface="Wingdings 2"/>
              <a:buNone/>
              <a:defRPr/>
            </a:pPr>
            <a:r>
              <a:rPr lang="es-ES" sz="2400" b="1" dirty="0" smtClean="0">
                <a:solidFill>
                  <a:srgbClr val="8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SCR por riesgos de suscripción seguros de vida</a:t>
            </a:r>
          </a:p>
          <a:p>
            <a:pPr marL="0" eaLnBrk="1" fontAlgn="auto" hangingPunct="1">
              <a:lnSpc>
                <a:spcPct val="120000"/>
              </a:lnSpc>
              <a:spcBef>
                <a:spcPts val="1800"/>
              </a:spcBef>
              <a:spcAft>
                <a:spcPts val="180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3. SCR por riesgos de suscripción no vida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l="22146" t="25591" r="13656" b="12303"/>
          <a:stretch>
            <a:fillRect/>
          </a:stretch>
        </p:blipFill>
        <p:spPr bwMode="auto">
          <a:xfrm>
            <a:off x="1142976" y="983449"/>
            <a:ext cx="7572428" cy="5303071"/>
          </a:xfrm>
          <a:prstGeom prst="rect">
            <a:avLst/>
          </a:prstGeom>
          <a:noFill/>
          <a:ln w="9525">
            <a:noFill/>
            <a:miter lim="800000"/>
            <a:headEnd/>
            <a:tailEnd/>
          </a:ln>
          <a:effectLst/>
        </p:spPr>
      </p:pic>
      <p:sp>
        <p:nvSpPr>
          <p:cNvPr id="8197" name="Text Box 12"/>
          <p:cNvSpPr txBox="1">
            <a:spLocks noChangeArrowheads="1"/>
          </p:cNvSpPr>
          <p:nvPr/>
        </p:nvSpPr>
        <p:spPr bwMode="auto">
          <a:xfrm>
            <a:off x="5214942" y="2424128"/>
            <a:ext cx="1214446" cy="3648078"/>
          </a:xfrm>
          <a:prstGeom prst="rect">
            <a:avLst/>
          </a:prstGeom>
          <a:noFill/>
          <a:ln w="15875" algn="ctr">
            <a:solidFill>
              <a:srgbClr val="FF0000"/>
            </a:solidFill>
            <a:miter lim="800000"/>
            <a:headEnd/>
            <a:tailEnd/>
          </a:ln>
          <a:effectLst>
            <a:prstShdw prst="shdw17" dist="17961" dir="2700000">
              <a:srgbClr val="990000"/>
            </a:prstShdw>
          </a:effectLst>
        </p:spPr>
        <p:txBody>
          <a:bodyPr wrap="none" anchor="b"/>
          <a:lstStyle/>
          <a:p>
            <a:pPr marL="182563" indent="-182563">
              <a:spcBef>
                <a:spcPct val="50000"/>
              </a:spcBef>
            </a:pPr>
            <a:endParaRPr lang="es-ES"/>
          </a:p>
        </p:txBody>
      </p:sp>
      <p:sp>
        <p:nvSpPr>
          <p:cNvPr id="7" name="6 Rectángulo"/>
          <p:cNvSpPr/>
          <p:nvPr/>
        </p:nvSpPr>
        <p:spPr>
          <a:xfrm>
            <a:off x="1500182" y="6324921"/>
            <a:ext cx="6286528" cy="461665"/>
          </a:xfrm>
          <a:prstGeom prst="rect">
            <a:avLst/>
          </a:prstGeom>
        </p:spPr>
        <p:txBody>
          <a:bodyPr wrap="square">
            <a:spAutoFit/>
          </a:bodyPr>
          <a:lstStyle/>
          <a:p>
            <a:r>
              <a:rPr lang="en-US" sz="1200" i="1" dirty="0" smtClean="0">
                <a:latin typeface="Arial Unicode MS" pitchFamily="34" charset="-128"/>
                <a:ea typeface="Arial Unicode MS" pitchFamily="34" charset="-128"/>
                <a:cs typeface="Arial Unicode MS" pitchFamily="34" charset="-128"/>
              </a:rPr>
              <a:t>Fuente: EIOPA. Technical Specifications for the Solvency II valuation and Solvency Capital Requirements calculations </a:t>
            </a:r>
            <a:r>
              <a:rPr lang="es-ES" sz="1200" i="1" dirty="0" smtClean="0">
                <a:latin typeface="Arial Unicode MS" pitchFamily="34" charset="-128"/>
                <a:ea typeface="Arial Unicode MS" pitchFamily="34" charset="-128"/>
                <a:cs typeface="Arial Unicode MS" pitchFamily="34" charset="-128"/>
              </a:rPr>
              <a:t>(</a:t>
            </a:r>
            <a:r>
              <a:rPr lang="es-ES" sz="1200" i="1" dirty="0" err="1" smtClean="0">
                <a:latin typeface="Arial Unicode MS" pitchFamily="34" charset="-128"/>
                <a:ea typeface="Arial Unicode MS" pitchFamily="34" charset="-128"/>
                <a:cs typeface="Arial Unicode MS" pitchFamily="34" charset="-128"/>
              </a:rPr>
              <a:t>Part</a:t>
            </a:r>
            <a:r>
              <a:rPr lang="es-ES" sz="1200" i="1" dirty="0" smtClean="0">
                <a:latin typeface="Arial Unicode MS" pitchFamily="34" charset="-128"/>
                <a:ea typeface="Arial Unicode MS" pitchFamily="34" charset="-128"/>
                <a:cs typeface="Arial Unicode MS" pitchFamily="34" charset="-128"/>
              </a:rPr>
              <a:t> I) . 16 de octubre de 2012 (página 115)</a:t>
            </a:r>
          </a:p>
        </p:txBody>
      </p:sp>
      <p:sp>
        <p:nvSpPr>
          <p:cNvPr id="9"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571604" y="71414"/>
            <a:ext cx="5643602" cy="760413"/>
          </a:xfrm>
          <a:prstGeom prst="rect">
            <a:avLst/>
          </a:prstGeom>
        </p:spPr>
        <p:txBody>
          <a:bodyP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Requerimiento de capital obligatorio.</a:t>
            </a:r>
            <a:br>
              <a:rPr lang="es-ES" sz="2400" b="1" u="sng" dirty="0" smtClean="0">
                <a:solidFill>
                  <a:schemeClr val="bg1"/>
                </a:solidFill>
                <a:latin typeface="Arial Unicode MS" pitchFamily="34" charset="-128"/>
                <a:ea typeface="Arial Unicode MS" pitchFamily="34" charset="-128"/>
                <a:cs typeface="Arial Unicode MS" pitchFamily="34" charset="-128"/>
              </a:rPr>
            </a:br>
            <a:r>
              <a:rPr lang="es-ES" sz="2400" b="1" u="sng" dirty="0" smtClean="0">
                <a:solidFill>
                  <a:schemeClr val="bg1"/>
                </a:solidFill>
                <a:latin typeface="Arial Unicode MS" pitchFamily="34" charset="-128"/>
                <a:ea typeface="Arial Unicode MS" pitchFamily="34" charset="-128"/>
                <a:cs typeface="Arial Unicode MS" pitchFamily="34" charset="-128"/>
              </a:rPr>
              <a:t>Principios generales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3" name="2 Subtítulo"/>
          <p:cNvSpPr>
            <a:spLocks noGrp="1"/>
          </p:cNvSpPr>
          <p:nvPr>
            <p:ph type="subTitle" idx="4294967295"/>
          </p:nvPr>
        </p:nvSpPr>
        <p:spPr>
          <a:xfrm>
            <a:off x="1142976" y="1857364"/>
            <a:ext cx="7286625" cy="2928958"/>
          </a:xfrm>
          <a:prstGeom prst="rect">
            <a:avLst/>
          </a:prstGeom>
        </p:spPr>
        <p:txBody>
          <a:bodyPr>
            <a:noAutofit/>
          </a:bodyPr>
          <a:lstStyle/>
          <a:p>
            <a:pPr marL="0" eaLnBrk="1" fontAlgn="auto" hangingPunct="1">
              <a:lnSpc>
                <a:spcPct val="120000"/>
              </a:lnSpc>
              <a:spcBef>
                <a:spcPts val="900"/>
              </a:spcBef>
              <a:spcAft>
                <a:spcPts val="0"/>
              </a:spcAft>
              <a:buFont typeface="Wingdings 2"/>
              <a:buNone/>
              <a:defRPr/>
            </a:pPr>
            <a:r>
              <a:rPr lang="es-ES" sz="24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Calculo del capital de solvencia obligatorio (SCR)</a:t>
            </a:r>
          </a:p>
          <a:p>
            <a:pPr marL="531813" eaLnBrk="1" fontAlgn="auto" hangingPunct="1">
              <a:lnSpc>
                <a:spcPct val="120000"/>
              </a:lnSpc>
              <a:spcBef>
                <a:spcPts val="900"/>
              </a:spcBef>
              <a:spcAft>
                <a:spcPts val="0"/>
              </a:spcAft>
              <a:buFont typeface="Wingdings 2"/>
              <a:buNone/>
              <a:defRPr/>
            </a:pPr>
            <a:r>
              <a:rPr lang="es-ES" sz="24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Introducción. Modelos de cálculo del SCR </a:t>
            </a:r>
          </a:p>
          <a:p>
            <a:pPr marL="531813" eaLnBrk="1" fontAlgn="auto" hangingPunct="1">
              <a:lnSpc>
                <a:spcPct val="120000"/>
              </a:lnSpc>
              <a:spcBef>
                <a:spcPts val="900"/>
              </a:spcBef>
              <a:spcAft>
                <a:spcPts val="0"/>
              </a:spcAft>
              <a:buFont typeface="Wingdings 2"/>
              <a:buNone/>
              <a:defRPr/>
            </a:pPr>
            <a:r>
              <a:rPr lang="es-ES" sz="24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 Cálculos basados en escenarios</a:t>
            </a:r>
          </a:p>
          <a:p>
            <a:pPr marL="531813" eaLnBrk="1" fontAlgn="auto" hangingPunct="1">
              <a:lnSpc>
                <a:spcPct val="120000"/>
              </a:lnSpc>
              <a:spcBef>
                <a:spcPts val="900"/>
              </a:spcBef>
              <a:spcAft>
                <a:spcPts val="0"/>
              </a:spcAft>
              <a:buFont typeface="Wingdings 2"/>
              <a:buNone/>
              <a:defRPr/>
            </a:pPr>
            <a:r>
              <a:rPr lang="es-ES" sz="24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 Enfoque del riesgo subyacente (</a:t>
            </a:r>
            <a:r>
              <a:rPr lang="es-ES" sz="2400" i="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look through</a:t>
            </a:r>
            <a:r>
              <a:rPr lang="es-ES" sz="24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900"/>
              </a:spcBef>
              <a:spcAft>
                <a:spcPts val="0"/>
              </a:spcAft>
              <a:buFont typeface="Wingdings 2"/>
              <a:buNone/>
              <a:defRPr/>
            </a:pPr>
            <a:r>
              <a:rPr lang="es-ES" sz="24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 Proporcionalidad y simplificaciones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857224" y="1208089"/>
            <a:ext cx="7858180" cy="792151"/>
          </a:xfrm>
        </p:spPr>
        <p:txBody>
          <a:bodyPr/>
          <a:lstStyle/>
          <a:p>
            <a:pPr indent="-9525" algn="just">
              <a:buFontTx/>
              <a:buNone/>
            </a:pPr>
            <a:r>
              <a:rPr lang="es-ES" sz="1600" dirty="0" smtClean="0">
                <a:latin typeface="Arial Unicode MS" pitchFamily="34" charset="-128"/>
                <a:ea typeface="Arial Unicode MS" pitchFamily="34" charset="-128"/>
                <a:cs typeface="Arial Unicode MS" pitchFamily="34" charset="-128"/>
              </a:rPr>
              <a:t>Este módulo incluye el riesgo derivado de la suscripción de seguros de vida, asociado tanto a los riesgos cubiertos como a los procesos que se siguen en el ejercicio de la actividad.</a:t>
            </a:r>
          </a:p>
          <a:p>
            <a:pPr>
              <a:buFontTx/>
              <a:buNone/>
            </a:pPr>
            <a:endParaRPr lang="es-ES" sz="1600" dirty="0" smtClean="0">
              <a:latin typeface="Arial Unicode MS" pitchFamily="34" charset="-128"/>
              <a:ea typeface="Arial Unicode MS" pitchFamily="34" charset="-128"/>
              <a:cs typeface="Arial Unicode MS" pitchFamily="34" charset="-128"/>
            </a:endParaRPr>
          </a:p>
        </p:txBody>
      </p:sp>
      <p:pic>
        <p:nvPicPr>
          <p:cNvPr id="7" name="Picture 4"/>
          <p:cNvPicPr>
            <a:picLocks noChangeAspect="1" noChangeArrowheads="1"/>
          </p:cNvPicPr>
          <p:nvPr/>
        </p:nvPicPr>
        <p:blipFill>
          <a:blip r:embed="rId2"/>
          <a:srcRect/>
          <a:stretch>
            <a:fillRect/>
          </a:stretch>
        </p:blipFill>
        <p:spPr bwMode="auto">
          <a:xfrm>
            <a:off x="4473603" y="2194318"/>
            <a:ext cx="3313107" cy="667934"/>
          </a:xfrm>
          <a:prstGeom prst="rect">
            <a:avLst/>
          </a:prstGeom>
          <a:noFill/>
          <a:ln w="12700" algn="ctr">
            <a:noFill/>
            <a:miter lim="800000"/>
            <a:headEnd/>
            <a:tailEnd/>
          </a:ln>
        </p:spPr>
      </p:pic>
      <p:sp>
        <p:nvSpPr>
          <p:cNvPr id="8" name="Rectangle 12"/>
          <p:cNvSpPr>
            <a:spLocks noChangeArrowheads="1"/>
          </p:cNvSpPr>
          <p:nvPr/>
        </p:nvSpPr>
        <p:spPr bwMode="auto">
          <a:xfrm>
            <a:off x="4460903" y="2143116"/>
            <a:ext cx="3254369" cy="730249"/>
          </a:xfrm>
          <a:prstGeom prst="rect">
            <a:avLst/>
          </a:prstGeom>
          <a:noFill/>
          <a:ln w="19050" algn="ctr">
            <a:solidFill>
              <a:srgbClr val="669900"/>
            </a:solidFill>
            <a:miter lim="800000"/>
            <a:headEnd/>
            <a:tailEnd/>
          </a:ln>
          <a:effectLst>
            <a:prstShdw prst="shdw17" dist="17961" dir="2700000">
              <a:srgbClr val="00004D"/>
            </a:prstShdw>
          </a:effectLst>
        </p:spPr>
        <p:txBody>
          <a:bodyPr wrap="none" anchor="ctr"/>
          <a:lstStyle/>
          <a:p>
            <a:endParaRPr lang="es-ES"/>
          </a:p>
        </p:txBody>
      </p:sp>
      <p:pic>
        <p:nvPicPr>
          <p:cNvPr id="9" name="Picture 7"/>
          <p:cNvPicPr>
            <a:picLocks noChangeAspect="1" noChangeArrowheads="1"/>
          </p:cNvPicPr>
          <p:nvPr/>
        </p:nvPicPr>
        <p:blipFill>
          <a:blip r:embed="rId3"/>
          <a:srcRect/>
          <a:stretch>
            <a:fillRect/>
          </a:stretch>
        </p:blipFill>
        <p:spPr bwMode="auto">
          <a:xfrm>
            <a:off x="1785918" y="3071810"/>
            <a:ext cx="6072230" cy="2857520"/>
          </a:xfrm>
          <a:prstGeom prst="rect">
            <a:avLst/>
          </a:prstGeom>
          <a:noFill/>
          <a:ln w="12700" algn="ctr">
            <a:noFill/>
            <a:miter lim="800000"/>
            <a:headEnd/>
            <a:tailEnd/>
          </a:ln>
        </p:spPr>
      </p:pic>
      <p:sp>
        <p:nvSpPr>
          <p:cNvPr id="16"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7" name="Text Box 85"/>
          <p:cNvSpPr txBox="1">
            <a:spLocks noChangeArrowheads="1"/>
          </p:cNvSpPr>
          <p:nvPr/>
        </p:nvSpPr>
        <p:spPr bwMode="auto">
          <a:xfrm>
            <a:off x="1214414" y="6076191"/>
            <a:ext cx="7364412" cy="638957"/>
          </a:xfrm>
          <a:prstGeom prst="rect">
            <a:avLst/>
          </a:prstGeom>
          <a:noFill/>
          <a:ln w="9525">
            <a:noFill/>
            <a:miter lim="800000"/>
            <a:headEnd/>
            <a:tailEnd/>
          </a:ln>
          <a:effectLst/>
        </p:spPr>
        <p:txBody>
          <a:bodyPr wrap="square">
            <a:spAutoFit/>
          </a:bodyPr>
          <a:lstStyle/>
          <a:p>
            <a:pPr>
              <a:spcBef>
                <a:spcPct val="22000"/>
              </a:spcBef>
              <a:buFont typeface="Wingdings" pitchFamily="2" charset="2"/>
              <a:buNone/>
            </a:pPr>
            <a:r>
              <a:rPr lang="es-ES" sz="1600" i="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Dos cálculos paralelos</a:t>
            </a:r>
            <a:r>
              <a:rPr lang="es-ES" sz="1600" i="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s-ES" sz="1600" i="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A) Sin tener en cuenta el impacto en la PB futura</a:t>
            </a:r>
          </a:p>
          <a:p>
            <a:pPr marL="2333625">
              <a:spcBef>
                <a:spcPct val="22000"/>
              </a:spcBef>
              <a:buFont typeface="Wingdings" pitchFamily="2" charset="2"/>
              <a:buNone/>
            </a:pPr>
            <a:r>
              <a:rPr lang="es-ES" sz="1600" i="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s-ES" sz="1600" i="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B</a:t>
            </a:r>
            <a:r>
              <a:rPr lang="es-ES" sz="1600" i="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Considerando el impacto en la PB futura</a:t>
            </a:r>
          </a:p>
        </p:txBody>
      </p:sp>
      <p:sp>
        <p:nvSpPr>
          <p:cNvPr id="18" name="17 Rectángulo"/>
          <p:cNvSpPr/>
          <p:nvPr/>
        </p:nvSpPr>
        <p:spPr>
          <a:xfrm>
            <a:off x="1500166" y="2097937"/>
            <a:ext cx="2714644" cy="830997"/>
          </a:xfrm>
          <a:prstGeom prst="rect">
            <a:avLst/>
          </a:prstGeom>
        </p:spPr>
        <p:txBody>
          <a:bodyPr wrap="square">
            <a:spAutoFit/>
          </a:bodyPr>
          <a:lstStyle/>
          <a:p>
            <a:pPr algn="ctr">
              <a:buFontTx/>
              <a:buNone/>
            </a:pPr>
            <a:r>
              <a:rPr lang="es-ES" sz="1600" dirty="0" smtClean="0">
                <a:latin typeface="Arial Unicode MS" pitchFamily="34" charset="-128"/>
                <a:ea typeface="Arial Unicode MS" pitchFamily="34" charset="-128"/>
                <a:cs typeface="Arial Unicode MS" pitchFamily="34" charset="-128"/>
              </a:rPr>
              <a:t>Los cálculos se basan en escenarios específicos y contiene siete sub-módulos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8" presetClass="entr" presetSubtype="3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ou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ppt_x"/>
                                          </p:val>
                                        </p:tav>
                                        <p:tav tm="100000">
                                          <p:val>
                                            <p:strVal val="#ppt_x"/>
                                          </p:val>
                                        </p:tav>
                                      </p:tavLst>
                                    </p:anim>
                                    <p:anim calcmode="lin" valueType="num">
                                      <p:cBhvr additive="base">
                                        <p:cTn id="29"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8"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4294967295"/>
          </p:nvPr>
        </p:nvSpPr>
        <p:spPr>
          <a:xfrm>
            <a:off x="357158" y="1357298"/>
            <a:ext cx="8540781" cy="1084253"/>
          </a:xfrm>
          <a:prstGeom prst="rect">
            <a:avLst/>
          </a:prstGeom>
          <a:solidFill>
            <a:schemeClr val="accent5">
              <a:lumMod val="20000"/>
              <a:lumOff val="80000"/>
            </a:schemeClr>
          </a:solidFill>
        </p:spPr>
        <p:txBody>
          <a:bodyPr/>
          <a:lstStyle/>
          <a:p>
            <a:pPr algn="just">
              <a:buFontTx/>
              <a:buNone/>
            </a:pPr>
            <a:r>
              <a:rPr lang="es-ES" sz="1600" dirty="0" smtClean="0">
                <a:latin typeface="Arial Unicode MS" pitchFamily="34" charset="-128"/>
                <a:ea typeface="Arial Unicode MS" pitchFamily="34" charset="-128"/>
                <a:cs typeface="Arial Unicode MS" pitchFamily="34" charset="-128"/>
              </a:rPr>
              <a:t>	</a:t>
            </a:r>
            <a:r>
              <a:rPr lang="es-ES" sz="1600" b="1" dirty="0" smtClean="0">
                <a:solidFill>
                  <a:srgbClr val="C00000"/>
                </a:solidFill>
                <a:latin typeface="Arial Unicode MS" pitchFamily="34" charset="-128"/>
                <a:ea typeface="Arial Unicode MS" pitchFamily="34" charset="-128"/>
                <a:cs typeface="Arial Unicode MS" pitchFamily="34" charset="-128"/>
              </a:rPr>
              <a:t>DEFINICIÓN.- </a:t>
            </a:r>
            <a:r>
              <a:rPr lang="es-ES" sz="1600" dirty="0" smtClean="0">
                <a:latin typeface="Arial Unicode MS" pitchFamily="34" charset="-128"/>
                <a:ea typeface="Arial Unicode MS" pitchFamily="34" charset="-128"/>
                <a:cs typeface="Arial Unicode MS" pitchFamily="34" charset="-128"/>
              </a:rPr>
              <a:t>El riesgo de mortalidad se asocia a las obligaciones por seguros y reaseguros en aquellos casos en que una (re)aseguradora garantiza el abono de un solo pago o una serie recurrente de pagos en caso de fallecimiento del tomador del seguro durante la vigencia de la póliza. </a:t>
            </a:r>
          </a:p>
          <a:p>
            <a:pPr>
              <a:buFontTx/>
              <a:buNone/>
            </a:pPr>
            <a:endParaRPr lang="es-ES" dirty="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de MORTALIDAD</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a:xfrm>
            <a:off x="1741488" y="3929066"/>
            <a:ext cx="6545288" cy="2643206"/>
          </a:xfrm>
          <a:prstGeom prst="rect">
            <a:avLst/>
          </a:prstGeom>
          <a:solidFill>
            <a:schemeClr val="accent5">
              <a:lumMod val="20000"/>
              <a:lumOff val="80000"/>
            </a:schemeClr>
          </a:solidFill>
        </p:spPr>
        <p:txBody>
          <a:bodyPr/>
          <a:lstStyle/>
          <a:p>
            <a:pPr marR="0" lvl="0" algn="just" defTabSz="914400" rtl="0" eaLnBrk="0" fontAlgn="base" latinLnBrk="0" hangingPunct="0">
              <a:spcBef>
                <a:spcPts val="1200"/>
              </a:spcBef>
              <a:spcAft>
                <a:spcPts val="600"/>
              </a:spcAft>
              <a:buClr>
                <a:schemeClr val="accent1"/>
              </a:buClr>
              <a:buSzPct val="80000"/>
              <a:buFontTx/>
              <a:buNone/>
              <a:tabLst/>
              <a:defRPr/>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CÁLCULO.-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La carga de capital se calculará como la</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variación del valor neto de los activos (activos menos pasivos) después de un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incremento instantáneo y permanente en las tasas de mortalidad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para cada edad y cada póliza del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15 por ciento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lvl="0" algn="just" eaLnBrk="0" hangingPunct="0">
              <a:spcBef>
                <a:spcPts val="1200"/>
              </a:spcBef>
              <a:spcAft>
                <a:spcPts val="600"/>
              </a:spcAft>
              <a:buClr>
                <a:schemeClr val="accent1"/>
              </a:buClr>
              <a:buSzPct val="80000"/>
            </a:pPr>
            <a:r>
              <a:rPr lang="es-ES" sz="1600" dirty="0" smtClean="0">
                <a:latin typeface="Arial Unicode MS" pitchFamily="34" charset="-128"/>
                <a:ea typeface="Arial Unicode MS" pitchFamily="34" charset="-128"/>
                <a:cs typeface="Arial Unicode MS" pitchFamily="34" charset="-128"/>
              </a:rPr>
              <a:t>Este cálculo se aplica únicamente a las obligaciones seguros y reaseguros vinculados al riesgo de mortalidad, es decir, cuando el importe pagadero en caso de fallecimiento es superior a las provisiones técnicas dotadas y, por lo tanto, el incremento de las tasas de mortalidad genera un aumento de las provisiones técnicas. </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200"/>
              </a:spcBef>
              <a:spcAft>
                <a:spcPts val="60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2 Marcador de contenido"/>
          <p:cNvSpPr txBox="1">
            <a:spLocks/>
          </p:cNvSpPr>
          <p:nvPr/>
        </p:nvSpPr>
        <p:spPr>
          <a:xfrm>
            <a:off x="285720" y="2571744"/>
            <a:ext cx="8540780" cy="1155691"/>
          </a:xfrm>
          <a:prstGeom prst="rect">
            <a:avLst/>
          </a:prstGeom>
          <a:solidFill>
            <a:schemeClr val="accent5">
              <a:lumMod val="20000"/>
              <a:lumOff val="80000"/>
            </a:schemeClr>
          </a:solidFill>
        </p:spPr>
        <p:txBody>
          <a:bodyPr/>
          <a:lstStyle/>
          <a:p>
            <a:pPr marL="365125" marR="0" lvl="0" indent="-282575" algn="just" defTabSz="914400" rtl="0" eaLnBrk="0" fontAlgn="base" latinLnBrk="0" hangingPunct="0">
              <a:lnSpc>
                <a:spcPct val="100000"/>
              </a:lnSpc>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OPERATIVA.-</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En el caso de los contratos que ofrecen prestaciones tanto de fallecimiento como de supervivencia, y tales prestaciones dependen de la vida de la misma persona, no será necesario desvincular las obligaciones. A estos contratos puede aplicárseles plenamente el escenario de mortalidad.</a:t>
            </a:r>
          </a:p>
          <a:p>
            <a:pPr marL="365125" marR="0" lvl="0" indent="-282575" algn="l" defTabSz="914400" rtl="0" eaLnBrk="0" fontAlgn="base" latinLnBrk="0" hangingPunct="0">
              <a:lnSpc>
                <a:spcPct val="100000"/>
              </a:lnSpc>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Tx/>
              <a:buNone/>
              <a:tabLst/>
              <a:defRPr/>
            </a:pPr>
            <a:endParaRPr kumimoji="0" lang="es-ES" sz="32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4294967295"/>
          </p:nvPr>
        </p:nvSpPr>
        <p:spPr>
          <a:xfrm>
            <a:off x="357158" y="1357298"/>
            <a:ext cx="8540781" cy="1428760"/>
          </a:xfrm>
          <a:prstGeom prst="rect">
            <a:avLst/>
          </a:prstGeom>
          <a:solidFill>
            <a:schemeClr val="accent4">
              <a:lumMod val="40000"/>
              <a:lumOff val="60000"/>
            </a:schemeClr>
          </a:solidFill>
        </p:spPr>
        <p:txBody>
          <a:bodyPr/>
          <a:lstStyle/>
          <a:p>
            <a:pPr indent="-9525" algn="just">
              <a:buFontTx/>
              <a:buNone/>
            </a:pPr>
            <a:r>
              <a:rPr lang="es-ES" sz="1600" dirty="0" smtClean="0">
                <a:latin typeface="Arial Unicode MS" pitchFamily="34" charset="-128"/>
                <a:ea typeface="Arial Unicode MS" pitchFamily="34" charset="-128"/>
                <a:cs typeface="Arial Unicode MS" pitchFamily="34" charset="-128"/>
              </a:rPr>
              <a:t>	</a:t>
            </a:r>
            <a:r>
              <a:rPr lang="es-ES" sz="1600" b="1" dirty="0" smtClean="0">
                <a:solidFill>
                  <a:srgbClr val="C00000"/>
                </a:solidFill>
                <a:latin typeface="Arial Unicode MS" pitchFamily="34" charset="-128"/>
                <a:ea typeface="Arial Unicode MS" pitchFamily="34" charset="-128"/>
                <a:cs typeface="Arial Unicode MS" pitchFamily="34" charset="-128"/>
              </a:rPr>
              <a:t>DEFINICIÓN.- </a:t>
            </a:r>
            <a:r>
              <a:rPr lang="es-ES" sz="1600" dirty="0" smtClean="0">
                <a:latin typeface="Arial Unicode MS" pitchFamily="34" charset="-128"/>
                <a:ea typeface="Arial Unicode MS" pitchFamily="34" charset="-128"/>
                <a:cs typeface="Arial Unicode MS" pitchFamily="34" charset="-128"/>
              </a:rPr>
              <a:t>El riesgo de longevidad está asociado con las obligaciones por seguros y reaseguros (</a:t>
            </a:r>
            <a:r>
              <a:rPr lang="es-ES" sz="1600" dirty="0" err="1" smtClean="0">
                <a:latin typeface="Arial Unicode MS" pitchFamily="34" charset="-128"/>
                <a:ea typeface="Arial Unicode MS" pitchFamily="34" charset="-128"/>
                <a:cs typeface="Arial Unicode MS" pitchFamily="34" charset="-128"/>
              </a:rPr>
              <a:t>p.e.</a:t>
            </a:r>
            <a:r>
              <a:rPr lang="es-ES" sz="1600" dirty="0" smtClean="0">
                <a:latin typeface="Arial Unicode MS" pitchFamily="34" charset="-128"/>
                <a:ea typeface="Arial Unicode MS" pitchFamily="34" charset="-128"/>
                <a:cs typeface="Arial Unicode MS" pitchFamily="34" charset="-128"/>
              </a:rPr>
              <a:t> tales como rentas) cuando la disminución en las tasas de mortalidad genera un aumento de las provisiones técnicas; o con obligaciones de seguros y reaseguros cuando una (re)aseguradora garantiza el abono de un pago único en caso de supervivencia del tomador durante el período de vigencia de la póliza. </a:t>
            </a:r>
          </a:p>
          <a:p>
            <a:pPr>
              <a:buFontTx/>
              <a:buNone/>
            </a:pPr>
            <a:endParaRPr lang="es-ES" dirty="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de  LONGEVIDAD</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a:xfrm>
            <a:off x="1285852" y="4143380"/>
            <a:ext cx="7286676" cy="2500330"/>
          </a:xfrm>
          <a:prstGeom prst="rect">
            <a:avLst/>
          </a:prstGeom>
          <a:solidFill>
            <a:schemeClr val="accent4">
              <a:lumMod val="40000"/>
              <a:lumOff val="60000"/>
            </a:schemeClr>
          </a:solidFill>
        </p:spPr>
        <p:txBody>
          <a:bodyPr/>
          <a:lstStyle/>
          <a:p>
            <a:pPr marR="0" lvl="0" algn="just" defTabSz="914400" rtl="0" eaLnBrk="0" fontAlgn="base" latinLnBrk="0" hangingPunct="0">
              <a:spcBef>
                <a:spcPts val="1800"/>
              </a:spcBef>
              <a:spcAft>
                <a:spcPct val="0"/>
              </a:spcAft>
              <a:buClr>
                <a:schemeClr val="accent1"/>
              </a:buClr>
              <a:buSzPct val="80000"/>
              <a:buFontTx/>
              <a:buNone/>
              <a:tabLst/>
              <a:defRPr/>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CÁLCULO.-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La carga de capital se calculará como la</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variación del valor neto de los activos (activos menos pasivos) después de un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descenso instantáneo y permanente en las tasas de mortalidad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para cada edad y cada póliza del </a:t>
            </a:r>
            <a:r>
              <a:rPr lang="es-ES" sz="1600" b="1" dirty="0" smtClean="0">
                <a:solidFill>
                  <a:srgbClr val="C00000"/>
                </a:solidFill>
                <a:latin typeface="Arial Unicode MS" pitchFamily="34" charset="-128"/>
                <a:ea typeface="Arial Unicode MS" pitchFamily="34" charset="-128"/>
                <a:cs typeface="Arial Unicode MS" pitchFamily="34" charset="-128"/>
              </a:rPr>
              <a:t>20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por ciento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lvl="0" algn="just" eaLnBrk="0" hangingPunct="0">
              <a:spcBef>
                <a:spcPts val="1800"/>
              </a:spcBef>
              <a:buClr>
                <a:schemeClr val="accent1"/>
              </a:buClr>
              <a:buSzPct val="80000"/>
            </a:pPr>
            <a:r>
              <a:rPr lang="es-ES" sz="1600" dirty="0" smtClean="0">
                <a:latin typeface="Arial Unicode MS" pitchFamily="34" charset="-128"/>
                <a:ea typeface="Arial Unicode MS" pitchFamily="34" charset="-128"/>
                <a:cs typeface="Arial Unicode MS" pitchFamily="34" charset="-128"/>
              </a:rPr>
              <a:t>Este cálculo es aplicable sólo a las obligaciones por seguros y reaseguros dependientes del riesgo de longevidad, es decir, no existe prestación por fallecimiento o el importe pagadero en caso de fallecimiento es inferior a las provisiones técnicas dotadas y, en consecuencia, la disminución en las tasas de mortalidad generará un aumento de las provisiones técnicas.</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2 Marcador de contenido"/>
          <p:cNvSpPr txBox="1">
            <a:spLocks/>
          </p:cNvSpPr>
          <p:nvPr/>
        </p:nvSpPr>
        <p:spPr>
          <a:xfrm>
            <a:off x="317500" y="2857496"/>
            <a:ext cx="8540780" cy="1143008"/>
          </a:xfrm>
          <a:prstGeom prst="rect">
            <a:avLst/>
          </a:prstGeom>
          <a:solidFill>
            <a:schemeClr val="accent4">
              <a:lumMod val="40000"/>
              <a:lumOff val="60000"/>
            </a:schemeClr>
          </a:solidFill>
        </p:spPr>
        <p:txBody>
          <a:bodyPr/>
          <a:lstStyle/>
          <a:p>
            <a:pPr marL="355600" algn="just">
              <a:spcBef>
                <a:spcPts val="600"/>
              </a:spcBef>
              <a:buFontTx/>
              <a:buNone/>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OPERATIVA.-</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lang="es-ES" sz="1600" dirty="0" smtClean="0">
                <a:latin typeface="Arial Unicode MS" pitchFamily="34" charset="-128"/>
                <a:ea typeface="Arial Unicode MS" pitchFamily="34" charset="-128"/>
                <a:cs typeface="Arial Unicode MS" pitchFamily="34" charset="-128"/>
              </a:rPr>
              <a:t>En el caso de los contratos que ofrecen prestaciones tanto de fallecimiento como de supervivencia, y tales prestaciones dependen de la vida de la misma persona, no será necesario desvincular las obligaciones. A estos contratos puede aplicárseles plenamente el escenario de longevidad.</a:t>
            </a: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32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2)">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4294967295"/>
          </p:nvPr>
        </p:nvSpPr>
        <p:spPr>
          <a:xfrm>
            <a:off x="357158" y="1285860"/>
            <a:ext cx="8540781" cy="928694"/>
          </a:xfrm>
          <a:prstGeom prst="rect">
            <a:avLst/>
          </a:prstGeom>
          <a:solidFill>
            <a:schemeClr val="accent3">
              <a:lumMod val="20000"/>
              <a:lumOff val="80000"/>
            </a:schemeClr>
          </a:solidFill>
        </p:spPr>
        <p:txBody>
          <a:bodyPr/>
          <a:lstStyle/>
          <a:p>
            <a:pPr indent="-9525" algn="just">
              <a:buFontTx/>
              <a:buNone/>
            </a:pPr>
            <a:r>
              <a:rPr lang="es-ES" sz="1600" dirty="0" smtClean="0">
                <a:latin typeface="Arial Unicode MS" pitchFamily="34" charset="-128"/>
                <a:ea typeface="Arial Unicode MS" pitchFamily="34" charset="-128"/>
                <a:cs typeface="Arial Unicode MS" pitchFamily="34" charset="-128"/>
              </a:rPr>
              <a:t>	</a:t>
            </a:r>
            <a:r>
              <a:rPr lang="es-ES" sz="1600" b="1" dirty="0" smtClean="0">
                <a:solidFill>
                  <a:srgbClr val="C00000"/>
                </a:solidFill>
                <a:latin typeface="Arial Unicode MS" pitchFamily="34" charset="-128"/>
                <a:ea typeface="Arial Unicode MS" pitchFamily="34" charset="-128"/>
                <a:cs typeface="Arial Unicode MS" pitchFamily="34" charset="-128"/>
              </a:rPr>
              <a:t>DEFINICIÓN.- </a:t>
            </a:r>
            <a:r>
              <a:rPr lang="es-ES" sz="1600" dirty="0" smtClean="0">
                <a:latin typeface="Arial Unicode MS" pitchFamily="34" charset="-128"/>
                <a:ea typeface="Arial Unicode MS" pitchFamily="34" charset="-128"/>
                <a:cs typeface="Arial Unicode MS" pitchFamily="34" charset="-128"/>
              </a:rPr>
              <a:t>El riesgo de morbilidad o discapacidad es el riesgo de pérdida o variaciones adversas en el valor de los pasivos de seguros, debido a variaciones en el nivel, tendencia o volatilidad de las tasas de morbilidad e discapacidad. </a:t>
            </a:r>
          </a:p>
          <a:p>
            <a:pPr>
              <a:buFontTx/>
              <a:buNone/>
            </a:pPr>
            <a:endParaRPr lang="es-ES" dirty="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de  invalidez/morbilidad</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a:xfrm>
            <a:off x="1142976" y="4214818"/>
            <a:ext cx="7572428" cy="2500330"/>
          </a:xfrm>
          <a:prstGeom prst="rect">
            <a:avLst/>
          </a:prstGeom>
          <a:solidFill>
            <a:schemeClr val="accent3">
              <a:lumMod val="20000"/>
              <a:lumOff val="80000"/>
            </a:schemeClr>
          </a:solidFill>
        </p:spPr>
        <p:txBody>
          <a:bodyPr/>
          <a:lstStyle/>
          <a:p>
            <a:pPr marR="0" lvl="0" algn="just" defTabSz="914400" rtl="0" eaLnBrk="0" fontAlgn="base" latinLnBrk="0" hangingPunct="0">
              <a:spcBef>
                <a:spcPts val="600"/>
              </a:spcBef>
              <a:spcAft>
                <a:spcPct val="0"/>
              </a:spcAft>
              <a:buClr>
                <a:schemeClr val="accent1"/>
              </a:buClr>
              <a:buSzPct val="80000"/>
              <a:buFontTx/>
              <a:buNone/>
              <a:tabLst/>
              <a:defRPr/>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CÁLCULO.-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La carga de capital se calculará como la</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variación del valor neto de los activos (activos menos pasivos) considerando que los tres siguientes cambios se producen de forma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instantánea y simultánea</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355600" marR="0" lvl="0" algn="just" defTabSz="914400" rtl="0" eaLnBrk="0" fontAlgn="base" latinLnBrk="0" hangingPunct="0">
              <a:spcBef>
                <a:spcPts val="600"/>
              </a:spcBef>
              <a:spcAft>
                <a:spcPct val="0"/>
              </a:spcAft>
              <a:buClr>
                <a:srgbClr val="C00000"/>
              </a:buClr>
              <a:buSzPct val="80000"/>
              <a:buFont typeface="Wingdings" pitchFamily="2" charset="2"/>
              <a:buChar char="ü"/>
              <a:tabLst/>
              <a:defRPr/>
            </a:pPr>
            <a:r>
              <a:rPr lang="es-ES" sz="1600" dirty="0" smtClean="0">
                <a:latin typeface="Arial Unicode MS" pitchFamily="34" charset="-128"/>
                <a:ea typeface="Arial Unicode MS" pitchFamily="34" charset="-128"/>
                <a:cs typeface="Arial Unicode MS" pitchFamily="34" charset="-128"/>
              </a:rPr>
              <a:t> incremento de un 35 por ciento en las tasas de discapacidad y morbilidad de los doce meses siguientes a la fecha de cálculo, y</a:t>
            </a:r>
          </a:p>
          <a:p>
            <a:pPr marL="355600" marR="0" lvl="0" algn="just" defTabSz="914400" rtl="0" eaLnBrk="0" fontAlgn="base" latinLnBrk="0" hangingPunct="0">
              <a:spcBef>
                <a:spcPts val="600"/>
              </a:spcBef>
              <a:spcAft>
                <a:spcPct val="0"/>
              </a:spcAft>
              <a:buClr>
                <a:srgbClr val="C00000"/>
              </a:buClr>
              <a:buSzPct val="80000"/>
              <a:buFont typeface="Wingdings" pitchFamily="2" charset="2"/>
              <a:buChar char="ü"/>
              <a:tabLst/>
              <a:defRPr/>
            </a:pP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incremento de un 25 por ciento de las tasas de discapacidad y morbilidad para cualquier período posterior (segunda año de proyección y sucesivos),  y</a:t>
            </a:r>
          </a:p>
          <a:p>
            <a:pPr marL="355600" marR="0" lvl="0" algn="just" defTabSz="914400" rtl="0" eaLnBrk="0" fontAlgn="base" latinLnBrk="0" hangingPunct="0">
              <a:spcBef>
                <a:spcPts val="600"/>
              </a:spcBef>
              <a:spcAft>
                <a:spcPct val="0"/>
              </a:spcAft>
              <a:buClr>
                <a:srgbClr val="C00000"/>
              </a:buClr>
              <a:buSzPct val="80000"/>
              <a:buFont typeface="Wingdings" pitchFamily="2" charset="2"/>
              <a:buChar char="ü"/>
              <a:tabLst/>
              <a:defRPr/>
            </a:pPr>
            <a:r>
              <a:rPr lang="es-ES" sz="1600" dirty="0" smtClean="0">
                <a:latin typeface="Arial Unicode MS" pitchFamily="34" charset="-128"/>
                <a:ea typeface="Arial Unicode MS" pitchFamily="34" charset="-128"/>
                <a:cs typeface="Arial Unicode MS" pitchFamily="34" charset="-128"/>
              </a:rPr>
              <a:t> descenso permanente de un 20 por ciento en las tasas de recuperación por discapacidad y morbilidad (sólo si es relevante a las obligaciones de seguro)</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2 Marcador de contenido"/>
          <p:cNvSpPr txBox="1">
            <a:spLocks/>
          </p:cNvSpPr>
          <p:nvPr/>
        </p:nvSpPr>
        <p:spPr>
          <a:xfrm>
            <a:off x="388938" y="2285992"/>
            <a:ext cx="8540780" cy="1857388"/>
          </a:xfrm>
          <a:prstGeom prst="rect">
            <a:avLst/>
          </a:prstGeom>
          <a:solidFill>
            <a:schemeClr val="accent3">
              <a:lumMod val="20000"/>
              <a:lumOff val="80000"/>
            </a:schemeClr>
          </a:solidFill>
        </p:spPr>
        <p:txBody>
          <a:bodyPr/>
          <a:lstStyle/>
          <a:p>
            <a:pPr marL="355600" algn="just">
              <a:buFontTx/>
              <a:buNone/>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OPERATIVA.-</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lang="es-ES" sz="1600" dirty="0" smtClean="0"/>
              <a:t>Es aplicable a las obligaciones por seguros y reaseguros que dependen de la definición de discapacidad. Sin embargo, cabe esperar que la mayoría de las obligaciones por seguros y reaseguros a las que se aplica el riesgo de discapacidad/morbilidad quedarán cubiertas por el módulo de salud, y no por el módulo de suscripción de vida. Por lo tanto, es probable que este sub-módulo del módulo de riesgo de suscripción de vida sea aplicable únicamente en aquellos casos en que no es pertinente desagregar los contratos. </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32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4294967295"/>
          </p:nvPr>
        </p:nvSpPr>
        <p:spPr>
          <a:xfrm>
            <a:off x="357158" y="1571612"/>
            <a:ext cx="8540781" cy="642942"/>
          </a:xfrm>
          <a:prstGeom prst="rect">
            <a:avLst/>
          </a:prstGeom>
        </p:spPr>
        <p:txBody>
          <a:bodyPr/>
          <a:lstStyle/>
          <a:p>
            <a:pPr indent="-9525" algn="just">
              <a:buFontTx/>
              <a:buNone/>
            </a:pPr>
            <a:r>
              <a:rPr lang="es-ES" sz="1600" dirty="0" smtClean="0">
                <a:latin typeface="Arial Unicode MS" pitchFamily="34" charset="-128"/>
                <a:ea typeface="Arial Unicode MS" pitchFamily="34" charset="-128"/>
                <a:cs typeface="Arial Unicode MS" pitchFamily="34" charset="-128"/>
              </a:rPr>
              <a:t>	</a:t>
            </a:r>
            <a:r>
              <a:rPr lang="es-ES" sz="1600" b="1" dirty="0" smtClean="0">
                <a:solidFill>
                  <a:srgbClr val="C00000"/>
                </a:solidFill>
                <a:latin typeface="Arial Unicode MS" pitchFamily="34" charset="-128"/>
                <a:ea typeface="Arial Unicode MS" pitchFamily="34" charset="-128"/>
                <a:cs typeface="Arial Unicode MS" pitchFamily="34" charset="-128"/>
              </a:rPr>
              <a:t>DEFINICIÓN.- </a:t>
            </a:r>
            <a:r>
              <a:rPr lang="es-ES" sz="1600" dirty="0" smtClean="0">
                <a:latin typeface="Arial Unicode MS" pitchFamily="34" charset="-128"/>
                <a:ea typeface="Arial Unicode MS" pitchFamily="34" charset="-128"/>
                <a:cs typeface="Arial Unicode MS" pitchFamily="34" charset="-128"/>
              </a:rPr>
              <a:t>Este riesgo surge por la variación producida en los gastos relacionados con los contratos de seguros.</a:t>
            </a:r>
          </a:p>
          <a:p>
            <a:pPr>
              <a:buFontTx/>
              <a:buNone/>
            </a:pPr>
            <a:endParaRPr lang="es-ES" dirty="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de  GASTOS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a:xfrm>
            <a:off x="928662" y="2714620"/>
            <a:ext cx="7572428" cy="2500330"/>
          </a:xfrm>
          <a:prstGeom prst="rect">
            <a:avLst/>
          </a:prstGeom>
        </p:spPr>
        <p:txBody>
          <a:bodyPr/>
          <a:lstStyle/>
          <a:p>
            <a:pPr marR="0" lvl="0" algn="just" defTabSz="914400" rtl="0" eaLnBrk="0" fontAlgn="base" latinLnBrk="0" hangingPunct="0">
              <a:spcBef>
                <a:spcPts val="1800"/>
              </a:spcBef>
              <a:spcAft>
                <a:spcPct val="0"/>
              </a:spcAft>
              <a:buClr>
                <a:schemeClr val="accent1"/>
              </a:buClr>
              <a:buSzPct val="80000"/>
              <a:buFontTx/>
              <a:buNone/>
              <a:tabLst/>
              <a:defRPr/>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CÁLCULO.-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La carga de capital se calculará como la</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variación del valor neto de los activos (activos menos pasivos) considerando que los dos siguientes cambios se producen de forma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instantánea y simultánea</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355600" marR="0" lvl="0" algn="just" defTabSz="914400" rtl="0" eaLnBrk="0" fontAlgn="base" latinLnBrk="0" hangingPunct="0">
              <a:spcBef>
                <a:spcPts val="1800"/>
              </a:spcBef>
              <a:spcAft>
                <a:spcPct val="0"/>
              </a:spcAft>
              <a:buClr>
                <a:srgbClr val="C00000"/>
              </a:buClr>
              <a:buSzPct val="80000"/>
              <a:buFont typeface="Wingdings" pitchFamily="2" charset="2"/>
              <a:buChar char="ü"/>
              <a:tabLst/>
              <a:defRPr/>
            </a:pPr>
            <a:r>
              <a:rPr lang="es-ES" sz="1600" dirty="0" smtClean="0">
                <a:latin typeface="Arial Unicode MS" pitchFamily="34" charset="-128"/>
                <a:ea typeface="Arial Unicode MS" pitchFamily="34" charset="-128"/>
                <a:cs typeface="Arial Unicode MS" pitchFamily="34" charset="-128"/>
              </a:rPr>
              <a:t> incremento de un 10 por ciento en el importe de los gastos considerados en el cálculo de las provisiones técnicas</a:t>
            </a:r>
          </a:p>
          <a:p>
            <a:pPr marL="355600" marR="0" lvl="0" algn="just" defTabSz="914400" rtl="0" eaLnBrk="0" fontAlgn="base" latinLnBrk="0" hangingPunct="0">
              <a:spcBef>
                <a:spcPts val="1800"/>
              </a:spcBef>
              <a:spcAft>
                <a:spcPct val="0"/>
              </a:spcAft>
              <a:buClr>
                <a:srgbClr val="C00000"/>
              </a:buClr>
              <a:buSzPct val="80000"/>
              <a:buFont typeface="Wingdings" pitchFamily="2" charset="2"/>
              <a:buChar char="ü"/>
              <a:tabLst/>
              <a:defRPr/>
            </a:pPr>
            <a:r>
              <a:rPr lang="es-ES" sz="1600" dirty="0" smtClean="0">
                <a:latin typeface="Arial Unicode MS" pitchFamily="34" charset="-128"/>
                <a:ea typeface="Arial Unicode MS" pitchFamily="34" charset="-128"/>
                <a:cs typeface="Arial Unicode MS" pitchFamily="34" charset="-128"/>
              </a:rPr>
              <a:t> incremento de un 1 por ciento de la tasa de inflación (expresada como porcentaje) considerada en el cálculo de las provisiones técnicas</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4294967295"/>
          </p:nvPr>
        </p:nvSpPr>
        <p:spPr>
          <a:xfrm>
            <a:off x="357158" y="1571612"/>
            <a:ext cx="8540781" cy="928694"/>
          </a:xfrm>
          <a:prstGeom prst="rect">
            <a:avLst/>
          </a:prstGeom>
        </p:spPr>
        <p:txBody>
          <a:bodyPr/>
          <a:lstStyle/>
          <a:p>
            <a:pPr algn="just">
              <a:buFontTx/>
              <a:buNone/>
            </a:pPr>
            <a:r>
              <a:rPr lang="es-ES" sz="1600" dirty="0" smtClean="0">
                <a:latin typeface="Arial Unicode MS" pitchFamily="34" charset="-128"/>
                <a:ea typeface="Arial Unicode MS" pitchFamily="34" charset="-128"/>
                <a:cs typeface="Arial Unicode MS" pitchFamily="34" charset="-128"/>
              </a:rPr>
              <a:t>	</a:t>
            </a:r>
            <a:r>
              <a:rPr lang="es-ES" sz="1600" b="1" dirty="0" smtClean="0">
                <a:solidFill>
                  <a:srgbClr val="C00000"/>
                </a:solidFill>
                <a:latin typeface="Arial Unicode MS" pitchFamily="34" charset="-128"/>
                <a:ea typeface="Arial Unicode MS" pitchFamily="34" charset="-128"/>
                <a:cs typeface="Arial Unicode MS" pitchFamily="34" charset="-128"/>
              </a:rPr>
              <a:t>DEFINICIÓN.- </a:t>
            </a:r>
            <a:r>
              <a:rPr lang="es-ES" sz="1600" dirty="0" smtClean="0">
                <a:latin typeface="Arial Unicode MS" pitchFamily="34" charset="-128"/>
                <a:ea typeface="Arial Unicode MS" pitchFamily="34" charset="-128"/>
                <a:cs typeface="Arial Unicode MS" pitchFamily="34" charset="-128"/>
              </a:rPr>
              <a:t>El riesgo de caída de cartera es el riesgo de pérdida o cambio de valor de los pasivos, debido a una variación en la tasa esperada de ejercicio de opciones por parte de los tomadores. </a:t>
            </a:r>
          </a:p>
          <a:p>
            <a:pPr>
              <a:buFontTx/>
              <a:buNone/>
            </a:pPr>
            <a:endParaRPr lang="es-ES" dirty="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de  CAIDA DE CARTERA</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8" name="2 Marcador de contenido"/>
          <p:cNvSpPr txBox="1">
            <a:spLocks/>
          </p:cNvSpPr>
          <p:nvPr/>
        </p:nvSpPr>
        <p:spPr>
          <a:xfrm>
            <a:off x="460376" y="2571744"/>
            <a:ext cx="8397904" cy="2143140"/>
          </a:xfrm>
          <a:prstGeom prst="rect">
            <a:avLst/>
          </a:prstGeom>
        </p:spPr>
        <p:txBody>
          <a:bodyPr/>
          <a:lstStyle/>
          <a:p>
            <a:pPr marL="273050" algn="just">
              <a:spcBef>
                <a:spcPts val="600"/>
              </a:spcBef>
              <a:buFontTx/>
              <a:buNone/>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OPERATIVA.-</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lang="es-ES" sz="1600" dirty="0" smtClean="0">
                <a:latin typeface="Arial Unicode MS" pitchFamily="34" charset="-128"/>
                <a:ea typeface="Arial Unicode MS" pitchFamily="34" charset="-128"/>
                <a:cs typeface="Arial Unicode MS" pitchFamily="34" charset="-128"/>
              </a:rPr>
              <a:t>El módulo considera todas las opciones abiertas al tomador, legales o contractuales, que puedan modificar significativamente el valor de los flujos de caja futuros. Esto incluye la opción total o parcial de terminar reducir, limitar o suspender la cobertura de seguro; así como las opciones que permiten total o parcialmente el establecimiento, renovación, aumento, ampliación o reanudación de la cobertura del seguro. </a:t>
            </a:r>
          </a:p>
          <a:p>
            <a:pPr marL="273050" algn="just">
              <a:spcBef>
                <a:spcPts val="600"/>
              </a:spcBef>
              <a:buFontTx/>
              <a:buNone/>
            </a:pPr>
            <a:r>
              <a:rPr lang="es-ES" sz="1600" dirty="0" smtClean="0">
                <a:latin typeface="Arial Unicode MS" pitchFamily="34" charset="-128"/>
                <a:ea typeface="Arial Unicode MS" pitchFamily="34" charset="-128"/>
                <a:cs typeface="Arial Unicode MS" pitchFamily="34" charset="-128"/>
              </a:rPr>
              <a:t>El término «caída» se utiliza para denotar todas estas opciones del tomador del seguro, aunque también podría denominarse de interrupción o de no renovación.</a:t>
            </a:r>
          </a:p>
          <a:p>
            <a:pPr marL="355600" algn="just">
              <a:spcBef>
                <a:spcPts val="600"/>
              </a:spcBef>
              <a:buFontTx/>
              <a:buNone/>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32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6" name="Rectangle 3"/>
          <p:cNvSpPr txBox="1">
            <a:spLocks noChangeArrowheads="1"/>
          </p:cNvSpPr>
          <p:nvPr/>
        </p:nvSpPr>
        <p:spPr>
          <a:xfrm>
            <a:off x="1000100" y="5072074"/>
            <a:ext cx="7572428" cy="857256"/>
          </a:xfrm>
          <a:prstGeom prst="rect">
            <a:avLst/>
          </a:prstGeom>
        </p:spPr>
        <p:txBody>
          <a:bodyPr/>
          <a:lstStyle/>
          <a:p>
            <a:pPr marR="0" lvl="0" algn="just" defTabSz="914400" rtl="0" eaLnBrk="0" fontAlgn="base" latinLnBrk="0" hangingPunct="0">
              <a:spcBef>
                <a:spcPts val="600"/>
              </a:spcBef>
              <a:spcAft>
                <a:spcPct val="0"/>
              </a:spcAft>
              <a:buClr>
                <a:schemeClr val="accent1"/>
              </a:buClr>
              <a:buSzPct val="80000"/>
              <a:buFontTx/>
              <a:buNone/>
              <a:tabLst/>
              <a:defRPr/>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CÁLCULO.-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La carga de capital se calculará como la</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variación del valor neto de los activos (activos menos pasivos) considerando que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EL MÁS DESFAVORABLE de</a:t>
            </a:r>
            <a:r>
              <a:rPr lang="es-ES" sz="1600" b="1" dirty="0" smtClean="0">
                <a:solidFill>
                  <a:srgbClr val="C00000"/>
                </a:solidFill>
                <a:latin typeface="Arial Unicode MS" pitchFamily="34" charset="-128"/>
                <a:ea typeface="Arial Unicode MS" pitchFamily="34" charset="-128"/>
                <a:cs typeface="Arial Unicode MS" pitchFamily="34" charset="-128"/>
              </a:rPr>
              <a:t> los tres escenarios siguientes</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8"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de  CAIDA DE CARTERA</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6" name="Rectangle 3"/>
          <p:cNvSpPr txBox="1">
            <a:spLocks noChangeArrowheads="1"/>
          </p:cNvSpPr>
          <p:nvPr/>
        </p:nvSpPr>
        <p:spPr>
          <a:xfrm>
            <a:off x="214314" y="1357298"/>
            <a:ext cx="4286248" cy="2643206"/>
          </a:xfrm>
          <a:prstGeom prst="rect">
            <a:avLst/>
          </a:prstGeom>
          <a:solidFill>
            <a:schemeClr val="accent2">
              <a:lumMod val="20000"/>
              <a:lumOff val="80000"/>
            </a:schemeClr>
          </a:solidFill>
        </p:spPr>
        <p:txBody>
          <a:bodyPr/>
          <a:lstStyle/>
          <a:p>
            <a:pPr marL="355600" marR="0" lvl="0" indent="-355600" algn="just" defTabSz="914400" rtl="0" eaLnBrk="0" fontAlgn="base" latinLnBrk="0" hangingPunct="0">
              <a:spcBef>
                <a:spcPts val="600"/>
              </a:spcBef>
              <a:spcAft>
                <a:spcPct val="0"/>
              </a:spcAft>
              <a:buClr>
                <a:srgbClr val="C00000"/>
              </a:buClr>
              <a:buSzPct val="80000"/>
              <a:tabLst/>
              <a:defRPr/>
            </a:pPr>
            <a:r>
              <a:rPr lang="es-ES" sz="1600" b="1" dirty="0" smtClean="0">
                <a:solidFill>
                  <a:srgbClr val="C00000"/>
                </a:solidFill>
                <a:latin typeface="Arial Unicode MS" pitchFamily="34" charset="-128"/>
                <a:ea typeface="Arial Unicode MS" pitchFamily="34" charset="-128"/>
                <a:cs typeface="Arial Unicode MS" pitchFamily="34" charset="-128"/>
              </a:rPr>
              <a:t>1º.	incremento instantáneo, permanente y uniforme</a:t>
            </a:r>
            <a:r>
              <a:rPr lang="es-ES" sz="1600" dirty="0" smtClean="0">
                <a:latin typeface="Arial Unicode MS" pitchFamily="34" charset="-128"/>
                <a:ea typeface="Arial Unicode MS" pitchFamily="34" charset="-128"/>
                <a:cs typeface="Arial Unicode MS" pitchFamily="34" charset="-128"/>
              </a:rPr>
              <a:t> para cada uno de los contratos de seguros y reaseguro afectados, de un </a:t>
            </a:r>
            <a:r>
              <a:rPr lang="es-ES" sz="1600" b="1" dirty="0" smtClean="0">
                <a:solidFill>
                  <a:srgbClr val="C00000"/>
                </a:solidFill>
                <a:latin typeface="Arial Unicode MS" pitchFamily="34" charset="-128"/>
                <a:ea typeface="Arial Unicode MS" pitchFamily="34" charset="-128"/>
                <a:cs typeface="Arial Unicode MS" pitchFamily="34" charset="-128"/>
              </a:rPr>
              <a:t>50 por ciento en todas y cada una de las tasas de interrupción del contrato por cualquier opción</a:t>
            </a:r>
            <a:r>
              <a:rPr lang="es-ES" sz="1600" dirty="0" smtClean="0">
                <a:latin typeface="Arial Unicode MS" pitchFamily="34" charset="-128"/>
                <a:ea typeface="Arial Unicode MS" pitchFamily="34" charset="-128"/>
                <a:cs typeface="Arial Unicode MS" pitchFamily="34" charset="-128"/>
              </a:rPr>
              <a:t> (sin superar el 100 por ciento). Se considerarán sólo las opciones que al aumentar sus tasas de ejercicio conduzcan a un incremento las provisiones técnicas (sin margen riesgo).</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7" name="Rectangle 3"/>
          <p:cNvSpPr txBox="1">
            <a:spLocks noChangeArrowheads="1"/>
          </p:cNvSpPr>
          <p:nvPr/>
        </p:nvSpPr>
        <p:spPr>
          <a:xfrm>
            <a:off x="4643438" y="1357298"/>
            <a:ext cx="4286280" cy="2571768"/>
          </a:xfrm>
          <a:prstGeom prst="rect">
            <a:avLst/>
          </a:prstGeom>
          <a:solidFill>
            <a:schemeClr val="accent2">
              <a:lumMod val="40000"/>
              <a:lumOff val="60000"/>
            </a:schemeClr>
          </a:solidFill>
        </p:spPr>
        <p:txBody>
          <a:bodyPr/>
          <a:lstStyle/>
          <a:p>
            <a:pPr marL="355600" marR="0" lvl="0" indent="-355600" algn="just" defTabSz="914400" rtl="0" eaLnBrk="0" fontAlgn="base" latinLnBrk="0" hangingPunct="0">
              <a:spcBef>
                <a:spcPts val="600"/>
              </a:spcBef>
              <a:spcAft>
                <a:spcPct val="0"/>
              </a:spcAft>
              <a:buClr>
                <a:srgbClr val="C00000"/>
              </a:buClr>
              <a:buSzPct val="80000"/>
              <a:tabLst/>
              <a:defRPr/>
            </a:pPr>
            <a:r>
              <a:rPr lang="es-ES" sz="1600" b="1" dirty="0" smtClean="0">
                <a:solidFill>
                  <a:srgbClr val="C00000"/>
                </a:solidFill>
                <a:latin typeface="Arial Unicode MS" pitchFamily="34" charset="-128"/>
                <a:ea typeface="Arial Unicode MS" pitchFamily="34" charset="-128"/>
                <a:cs typeface="Arial Unicode MS" pitchFamily="34" charset="-128"/>
              </a:rPr>
              <a:t>2º. descenso instantáneo, permanente y uniforme</a:t>
            </a:r>
            <a:r>
              <a:rPr lang="es-ES" sz="1600" dirty="0" smtClean="0">
                <a:latin typeface="Arial Unicode MS" pitchFamily="34" charset="-128"/>
                <a:ea typeface="Arial Unicode MS" pitchFamily="34" charset="-128"/>
                <a:cs typeface="Arial Unicode MS" pitchFamily="34" charset="-128"/>
              </a:rPr>
              <a:t> para cada uno de los contratos de seguros y reaseguro afectados, de un </a:t>
            </a:r>
            <a:r>
              <a:rPr lang="es-ES" sz="1600" b="1" dirty="0" smtClean="0">
                <a:solidFill>
                  <a:srgbClr val="C00000"/>
                </a:solidFill>
                <a:latin typeface="Arial Unicode MS" pitchFamily="34" charset="-128"/>
                <a:ea typeface="Arial Unicode MS" pitchFamily="34" charset="-128"/>
                <a:cs typeface="Arial Unicode MS" pitchFamily="34" charset="-128"/>
              </a:rPr>
              <a:t>50 por ciento en todas y cada una de las tasas de interrupción del contrato por cualquier opción</a:t>
            </a:r>
            <a:r>
              <a:rPr lang="es-ES" sz="1600" dirty="0" smtClean="0">
                <a:latin typeface="Arial Unicode MS" pitchFamily="34" charset="-128"/>
                <a:ea typeface="Arial Unicode MS" pitchFamily="34" charset="-128"/>
                <a:cs typeface="Arial Unicode MS" pitchFamily="34" charset="-128"/>
              </a:rPr>
              <a:t> (sin superar 20 puntos porcentuales). Se considerarán sólo las opciones que al disminuir sus tasas de ejercicio conduzcan a un descenso las provisiones técnicas (sin margen riesgo).</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9" name="Rectangle 3"/>
          <p:cNvSpPr txBox="1">
            <a:spLocks noChangeArrowheads="1"/>
          </p:cNvSpPr>
          <p:nvPr/>
        </p:nvSpPr>
        <p:spPr>
          <a:xfrm>
            <a:off x="428596" y="4143380"/>
            <a:ext cx="8215370" cy="2286016"/>
          </a:xfrm>
          <a:prstGeom prst="rect">
            <a:avLst/>
          </a:prstGeom>
          <a:solidFill>
            <a:schemeClr val="accent2">
              <a:lumMod val="60000"/>
              <a:lumOff val="40000"/>
            </a:schemeClr>
          </a:solidFill>
        </p:spPr>
        <p:txBody>
          <a:bodyPr/>
          <a:lstStyle/>
          <a:p>
            <a:pPr marL="355600" marR="0" lvl="0" indent="-355600" algn="just" defTabSz="914400" rtl="0" eaLnBrk="0" fontAlgn="base" latinLnBrk="0" hangingPunct="0">
              <a:spcBef>
                <a:spcPts val="600"/>
              </a:spcBef>
              <a:spcAft>
                <a:spcPct val="0"/>
              </a:spcAft>
              <a:buClr>
                <a:srgbClr val="C00000"/>
              </a:buClr>
              <a:buSzPct val="80000"/>
              <a:tabLst/>
              <a:defRPr/>
            </a:pPr>
            <a:r>
              <a:rPr lang="es-ES" sz="1600" b="1" dirty="0" smtClean="0">
                <a:solidFill>
                  <a:srgbClr val="C00000"/>
                </a:solidFill>
                <a:latin typeface="Arial Unicode MS" pitchFamily="34" charset="-128"/>
                <a:ea typeface="Arial Unicode MS" pitchFamily="34" charset="-128"/>
                <a:cs typeface="Arial Unicode MS" pitchFamily="34" charset="-128"/>
              </a:rPr>
              <a:t>3º.  </a:t>
            </a:r>
            <a:r>
              <a:rPr lang="es-ES" sz="1600" dirty="0" smtClean="0">
                <a:latin typeface="Arial Unicode MS" pitchFamily="34" charset="-128"/>
                <a:ea typeface="Arial Unicode MS" pitchFamily="34" charset="-128"/>
                <a:cs typeface="Arial Unicode MS" pitchFamily="34" charset="-128"/>
              </a:rPr>
              <a:t>concurrencia </a:t>
            </a:r>
            <a:r>
              <a:rPr lang="es-ES" sz="1600" u="sng" dirty="0" smtClean="0">
                <a:latin typeface="Arial Unicode MS" pitchFamily="34" charset="-128"/>
                <a:ea typeface="Arial Unicode MS" pitchFamily="34" charset="-128"/>
                <a:cs typeface="Arial Unicode MS" pitchFamily="34" charset="-128"/>
              </a:rPr>
              <a:t>simultánea</a:t>
            </a:r>
            <a:r>
              <a:rPr lang="es-ES" sz="1600" dirty="0" smtClean="0">
                <a:latin typeface="Arial Unicode MS" pitchFamily="34" charset="-128"/>
                <a:ea typeface="Arial Unicode MS" pitchFamily="34" charset="-128"/>
                <a:cs typeface="Arial Unicode MS" pitchFamily="34" charset="-128"/>
              </a:rPr>
              <a:t> de los dos cambios siguientes</a:t>
            </a:r>
          </a:p>
          <a:p>
            <a:pPr marL="723900" marR="0" lvl="0" algn="just" defTabSz="914400" rtl="0" eaLnBrk="0" fontAlgn="base" latinLnBrk="0" hangingPunct="0">
              <a:spcBef>
                <a:spcPts val="600"/>
              </a:spcBef>
              <a:spcAft>
                <a:spcPct val="0"/>
              </a:spcAft>
              <a:buClr>
                <a:srgbClr val="C00000"/>
              </a:buClr>
              <a:buSzPct val="80000"/>
              <a:buFont typeface="Wingdings" pitchFamily="2" charset="2"/>
              <a:buChar char="ü"/>
              <a:tabLst/>
              <a:defRPr/>
            </a:pPr>
            <a:r>
              <a:rPr lang="es-ES" sz="1600" b="1" dirty="0" smtClean="0">
                <a:solidFill>
                  <a:srgbClr val="C00000"/>
                </a:solidFill>
                <a:latin typeface="Arial Unicode MS" pitchFamily="34" charset="-128"/>
                <a:ea typeface="Arial Unicode MS" pitchFamily="34" charset="-128"/>
                <a:cs typeface="Arial Unicode MS" pitchFamily="34" charset="-128"/>
              </a:rPr>
              <a:t> Las discontinuidad del 40 por ciento de los contratos de seguro, </a:t>
            </a:r>
            <a:r>
              <a:rPr lang="es-ES" sz="1600" dirty="0" smtClean="0">
                <a:latin typeface="Arial Unicode MS" pitchFamily="34" charset="-128"/>
                <a:ea typeface="Arial Unicode MS" pitchFamily="34" charset="-128"/>
                <a:cs typeface="Arial Unicode MS" pitchFamily="34" charset="-128"/>
              </a:rPr>
              <a:t>cuando tal discontinuidad genere un incremento en las provisiones técnicas (excluido el margen de riesgo)</a:t>
            </a:r>
          </a:p>
          <a:p>
            <a:pPr marL="723900" lvl="0" algn="just" eaLnBrk="0" hangingPunct="0">
              <a:spcBef>
                <a:spcPts val="600"/>
              </a:spcBef>
              <a:buClr>
                <a:srgbClr val="C00000"/>
              </a:buClr>
              <a:buSzPct val="80000"/>
              <a:buFont typeface="Wingdings" pitchFamily="2" charset="2"/>
              <a:buChar char="ü"/>
            </a:pPr>
            <a:r>
              <a:rPr lang="es-ES" sz="1600" b="1" dirty="0" smtClean="0">
                <a:solidFill>
                  <a:srgbClr val="C00000"/>
                </a:solidFill>
                <a:latin typeface="Arial Unicode MS" pitchFamily="34" charset="-128"/>
                <a:ea typeface="Arial Unicode MS" pitchFamily="34" charset="-128"/>
                <a:cs typeface="Arial Unicode MS" pitchFamily="34" charset="-128"/>
              </a:rPr>
              <a:t> Las discontinuidad del 70 por ciento de determinados contratos de grupo </a:t>
            </a:r>
            <a:r>
              <a:rPr lang="es-ES" sz="1600" dirty="0" smtClean="0">
                <a:latin typeface="Arial Unicode MS" pitchFamily="34" charset="-128"/>
                <a:ea typeface="Arial Unicode MS" pitchFamily="34" charset="-128"/>
                <a:cs typeface="Arial Unicode MS" pitchFamily="34" charset="-128"/>
              </a:rPr>
              <a:t>cuando tal discontinuidad genere un incremento en las provisiones técnicas (excluido el margen de riesgo)</a:t>
            </a:r>
          </a:p>
          <a:p>
            <a:pPr marL="355600" lvl="0" algn="just" eaLnBrk="0" hangingPunct="0">
              <a:spcBef>
                <a:spcPts val="600"/>
              </a:spcBef>
              <a:buClr>
                <a:srgbClr val="C00000"/>
              </a:buClr>
              <a:buSzPct val="80000"/>
            </a:pPr>
            <a:r>
              <a:rPr lang="es-ES" sz="1600" dirty="0" smtClean="0">
                <a:latin typeface="Arial Unicode MS" pitchFamily="34" charset="-128"/>
                <a:ea typeface="Arial Unicode MS" pitchFamily="34" charset="-128"/>
                <a:cs typeface="Arial Unicode MS" pitchFamily="34" charset="-128"/>
              </a:rPr>
              <a:t>Se considerará sólo la opción de discontinuidad con impacto más desfavorable</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4294967295"/>
          </p:nvPr>
        </p:nvSpPr>
        <p:spPr>
          <a:xfrm>
            <a:off x="1142976" y="1350988"/>
            <a:ext cx="7715304" cy="5149846"/>
          </a:xfrm>
          <a:prstGeom prst="rect">
            <a:avLst/>
          </a:prstGeom>
        </p:spPr>
        <p:txBody>
          <a:bodyPr/>
          <a:lstStyle/>
          <a:p>
            <a:pPr marL="0" indent="0">
              <a:buFont typeface="Wingdings" pitchFamily="2" charset="2"/>
              <a:buChar char="Ø"/>
            </a:pPr>
            <a:r>
              <a:rPr lang="es-ES" sz="1600" dirty="0" smtClean="0">
                <a:latin typeface="Arial Unicode MS" pitchFamily="34" charset="-128"/>
                <a:ea typeface="Arial Unicode MS" pitchFamily="34" charset="-128"/>
                <a:cs typeface="Arial Unicode MS" pitchFamily="34" charset="-128"/>
              </a:rPr>
              <a:t>Ejemplo (simplemente con el objetivo de mostrar como actuarían los límites)</a:t>
            </a:r>
          </a:p>
          <a:p>
            <a:pPr marL="0" indent="0">
              <a:spcBef>
                <a:spcPts val="2400"/>
              </a:spcBef>
            </a:pPr>
            <a:r>
              <a:rPr lang="es-ES" sz="1600" dirty="0" smtClean="0">
                <a:latin typeface="Arial Unicode MS" pitchFamily="34" charset="-128"/>
                <a:ea typeface="Arial Unicode MS" pitchFamily="34" charset="-128"/>
                <a:cs typeface="Arial Unicode MS" pitchFamily="34" charset="-128"/>
              </a:rPr>
              <a:t>ESCENARIO DE BAJADA DE LAS TASAS DE EJERCICIO DE LAS OPCIONES</a:t>
            </a:r>
          </a:p>
          <a:p>
            <a:pPr marL="0" indent="0">
              <a:buFontTx/>
              <a:buNone/>
            </a:pPr>
            <a:endParaRPr lang="es-ES" sz="1600" dirty="0" smtClean="0">
              <a:latin typeface="Arial Unicode MS" pitchFamily="34" charset="-128"/>
              <a:ea typeface="Arial Unicode MS" pitchFamily="34" charset="-128"/>
              <a:cs typeface="Arial Unicode MS" pitchFamily="34" charset="-128"/>
            </a:endParaRPr>
          </a:p>
          <a:p>
            <a:pPr marL="0" indent="0">
              <a:buFontTx/>
              <a:buNone/>
            </a:pPr>
            <a:endParaRPr lang="es-ES" sz="1600" dirty="0" smtClean="0">
              <a:latin typeface="Arial Unicode MS" pitchFamily="34" charset="-128"/>
              <a:ea typeface="Arial Unicode MS" pitchFamily="34" charset="-128"/>
              <a:cs typeface="Arial Unicode MS" pitchFamily="34" charset="-128"/>
            </a:endParaRPr>
          </a:p>
          <a:p>
            <a:pPr marL="0" indent="0">
              <a:buFontTx/>
              <a:buNone/>
            </a:pPr>
            <a:endParaRPr lang="es-ES" sz="1600" dirty="0" smtClean="0">
              <a:latin typeface="Arial Unicode MS" pitchFamily="34" charset="-128"/>
              <a:ea typeface="Arial Unicode MS" pitchFamily="34" charset="-128"/>
              <a:cs typeface="Arial Unicode MS" pitchFamily="34" charset="-128"/>
            </a:endParaRPr>
          </a:p>
          <a:p>
            <a:pPr marL="0" indent="0">
              <a:buFontTx/>
              <a:buNone/>
            </a:pPr>
            <a:endParaRPr lang="es-ES" sz="1600" dirty="0" smtClean="0">
              <a:latin typeface="Arial Unicode MS" pitchFamily="34" charset="-128"/>
              <a:ea typeface="Arial Unicode MS" pitchFamily="34" charset="-128"/>
              <a:cs typeface="Arial Unicode MS" pitchFamily="34" charset="-128"/>
            </a:endParaRPr>
          </a:p>
          <a:p>
            <a:pPr marL="0" indent="0">
              <a:buFontTx/>
              <a:buNone/>
            </a:pPr>
            <a:endParaRPr lang="es-ES" sz="1600" dirty="0" smtClean="0">
              <a:latin typeface="Arial Unicode MS" pitchFamily="34" charset="-128"/>
              <a:ea typeface="Arial Unicode MS" pitchFamily="34" charset="-128"/>
              <a:cs typeface="Arial Unicode MS" pitchFamily="34" charset="-128"/>
            </a:endParaRPr>
          </a:p>
          <a:p>
            <a:pPr marL="0" indent="0">
              <a:buFontTx/>
              <a:buNone/>
            </a:pPr>
            <a:endParaRPr lang="es-ES" sz="1600" dirty="0" smtClean="0">
              <a:latin typeface="Arial Unicode MS" pitchFamily="34" charset="-128"/>
              <a:ea typeface="Arial Unicode MS" pitchFamily="34" charset="-128"/>
              <a:cs typeface="Arial Unicode MS" pitchFamily="34" charset="-128"/>
            </a:endParaRPr>
          </a:p>
          <a:p>
            <a:pPr marL="0" indent="0">
              <a:spcBef>
                <a:spcPts val="1200"/>
              </a:spcBef>
              <a:spcAft>
                <a:spcPts val="0"/>
              </a:spcAft>
            </a:pPr>
            <a:r>
              <a:rPr lang="es-ES" sz="1600" dirty="0" smtClean="0">
                <a:latin typeface="Arial Unicode MS" pitchFamily="34" charset="-128"/>
                <a:ea typeface="Arial Unicode MS" pitchFamily="34" charset="-128"/>
                <a:cs typeface="Arial Unicode MS" pitchFamily="34" charset="-128"/>
              </a:rPr>
              <a:t>ESCENARIO DE SUBIDA DE LAS TASAS DE EJERCICIO DE LAS OPCIONES</a:t>
            </a:r>
          </a:p>
          <a:p>
            <a:pPr marL="0" indent="0">
              <a:buFontTx/>
              <a:buNone/>
            </a:pPr>
            <a:endParaRPr lang="es-ES" sz="1600" dirty="0" smtClean="0">
              <a:latin typeface="Arial Unicode MS" pitchFamily="34" charset="-128"/>
              <a:ea typeface="Arial Unicode MS" pitchFamily="34" charset="-128"/>
              <a:cs typeface="Arial Unicode MS" pitchFamily="34" charset="-128"/>
            </a:endParaRPr>
          </a:p>
        </p:txBody>
      </p:sp>
      <p:graphicFrame>
        <p:nvGraphicFramePr>
          <p:cNvPr id="101545" name="Group 169"/>
          <p:cNvGraphicFramePr>
            <a:graphicFrameLocks noGrp="1"/>
          </p:cNvGraphicFramePr>
          <p:nvPr>
            <p:ph sz="quarter" idx="4294967295"/>
          </p:nvPr>
        </p:nvGraphicFramePr>
        <p:xfrm>
          <a:off x="1928794" y="2357430"/>
          <a:ext cx="6051550" cy="1547828"/>
        </p:xfrm>
        <a:graphic>
          <a:graphicData uri="http://schemas.openxmlformats.org/drawingml/2006/table">
            <a:tbl>
              <a:tblPr/>
              <a:tblGrid>
                <a:gridCol w="942975"/>
                <a:gridCol w="1162050"/>
                <a:gridCol w="1363663"/>
                <a:gridCol w="1044575"/>
                <a:gridCol w="1538287"/>
              </a:tblGrid>
              <a:tr h="879490">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Antes shock</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Escenario bajada</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50%R</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Después shock</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50%R</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Límite </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R-20%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Máximo</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200" b="1" i="0" u="none" strike="noStrike" cap="none" normalizeH="0" baseline="0" dirty="0" smtClean="0">
                          <a:ln>
                            <a:noFill/>
                          </a:ln>
                          <a:solidFill>
                            <a:schemeClr val="tx1"/>
                          </a:solidFill>
                          <a:effectLst/>
                          <a:latin typeface="Tahoma" pitchFamily="34" charset="0"/>
                        </a:rPr>
                        <a:t>(50%R, R-20%)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2263">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80%</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40%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40%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60%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60%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30%</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10%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15%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546" name="Group 170"/>
          <p:cNvGraphicFramePr>
            <a:graphicFrameLocks noGrp="1"/>
          </p:cNvGraphicFramePr>
          <p:nvPr>
            <p:ph sz="quarter" idx="4294967295"/>
          </p:nvPr>
        </p:nvGraphicFramePr>
        <p:xfrm>
          <a:off x="1928794" y="4714884"/>
          <a:ext cx="6027737" cy="1520763"/>
        </p:xfrm>
        <a:graphic>
          <a:graphicData uri="http://schemas.openxmlformats.org/drawingml/2006/table">
            <a:tbl>
              <a:tblPr/>
              <a:tblGrid>
                <a:gridCol w="904875"/>
                <a:gridCol w="1131887"/>
                <a:gridCol w="1422400"/>
                <a:gridCol w="1030288"/>
                <a:gridCol w="1538287"/>
              </a:tblGrid>
              <a:tr h="736600">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Antes shock</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Escenario subida </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50%R</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Después shock</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150%R</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Límite </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100%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Mínimo </a:t>
                      </a:r>
                    </a:p>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200" b="1" i="0" u="none" strike="noStrike" cap="none" normalizeH="0" baseline="0" dirty="0" smtClean="0">
                          <a:ln>
                            <a:noFill/>
                          </a:ln>
                          <a:solidFill>
                            <a:schemeClr val="tx1"/>
                          </a:solidFill>
                          <a:effectLst/>
                          <a:latin typeface="Tahoma" pitchFamily="34" charset="0"/>
                        </a:rPr>
                        <a:t>(150%R, 100%)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42900">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80%</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40%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120%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100%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100%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30%</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45%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smtClean="0">
                          <a:ln>
                            <a:noFill/>
                          </a:ln>
                          <a:solidFill>
                            <a:schemeClr val="tx1"/>
                          </a:solidFill>
                          <a:effectLst/>
                          <a:latin typeface="Tahoma" pitchFamily="34" charset="0"/>
                        </a:rPr>
                        <a:t>100%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0"/>
                        </a:spcAft>
                        <a:buClrTx/>
                        <a:buSzTx/>
                        <a:buFontTx/>
                        <a:buNone/>
                        <a:tabLst/>
                      </a:pPr>
                      <a:r>
                        <a:rPr kumimoji="0" lang="es-ES" sz="1500" b="1" i="0" u="none" strike="noStrike" cap="none" normalizeH="0" baseline="0" dirty="0" smtClean="0">
                          <a:ln>
                            <a:noFill/>
                          </a:ln>
                          <a:solidFill>
                            <a:schemeClr val="tx1"/>
                          </a:solidFill>
                          <a:effectLst/>
                          <a:latin typeface="Tahoma" pitchFamily="34" charset="0"/>
                        </a:rPr>
                        <a:t>45%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1 Título"/>
          <p:cNvSpPr txBox="1">
            <a:spLocks/>
          </p:cNvSpPr>
          <p:nvPr/>
        </p:nvSpPr>
        <p:spPr>
          <a:xfrm>
            <a:off x="1571604" y="142852"/>
            <a:ext cx="5786478" cy="571504"/>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de  CAIDA DE CARTERA</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4294967295"/>
          </p:nvPr>
        </p:nvSpPr>
        <p:spPr>
          <a:xfrm>
            <a:off x="357158" y="1285860"/>
            <a:ext cx="8540781" cy="928694"/>
          </a:xfrm>
          <a:prstGeom prst="rect">
            <a:avLst/>
          </a:prstGeom>
        </p:spPr>
        <p:txBody>
          <a:bodyPr/>
          <a:lstStyle/>
          <a:p>
            <a:pPr indent="-9525" algn="just">
              <a:buFontTx/>
              <a:buNone/>
            </a:pPr>
            <a:r>
              <a:rPr lang="es-ES" sz="1600" dirty="0" smtClean="0">
                <a:latin typeface="Arial Unicode MS" pitchFamily="34" charset="-128"/>
                <a:ea typeface="Arial Unicode MS" pitchFamily="34" charset="-128"/>
                <a:cs typeface="Arial Unicode MS" pitchFamily="34" charset="-128"/>
              </a:rPr>
              <a:t>	</a:t>
            </a:r>
            <a:r>
              <a:rPr lang="es-ES" sz="1600" b="1" dirty="0" smtClean="0">
                <a:solidFill>
                  <a:srgbClr val="C00000"/>
                </a:solidFill>
                <a:latin typeface="Arial Unicode MS" pitchFamily="34" charset="-128"/>
                <a:ea typeface="Arial Unicode MS" pitchFamily="34" charset="-128"/>
                <a:cs typeface="Arial Unicode MS" pitchFamily="34" charset="-128"/>
              </a:rPr>
              <a:t>DEFINICIÓN.- </a:t>
            </a:r>
            <a:r>
              <a:rPr lang="es-ES" sz="1600" dirty="0" smtClean="0">
                <a:latin typeface="Arial Unicode MS" pitchFamily="34" charset="-128"/>
                <a:ea typeface="Arial Unicode MS" pitchFamily="34" charset="-128"/>
                <a:cs typeface="Arial Unicode MS" pitchFamily="34" charset="-128"/>
              </a:rPr>
              <a:t>El riesgo de revisión es el riesgo de pérdida o cambio adverso en el valor de los pasivos de seguros y reaseguros, debido a fluctuaciones en el nivel, tendencia o volatilidad de las tasas de revisión aplicables a las rentas, debido a cambios en el entorno jurídico o en el estado de salud de la persona asegurada. </a:t>
            </a:r>
          </a:p>
          <a:p>
            <a:pPr>
              <a:buFontTx/>
              <a:buNone/>
            </a:pPr>
            <a:endParaRPr lang="es-ES" dirty="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571604" y="71414"/>
            <a:ext cx="5786478" cy="714380"/>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de  REVISIÓN</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a:xfrm>
            <a:off x="1571604" y="4929198"/>
            <a:ext cx="6715172" cy="1214446"/>
          </a:xfrm>
          <a:prstGeom prst="rect">
            <a:avLst/>
          </a:prstGeom>
        </p:spPr>
        <p:txBody>
          <a:bodyPr/>
          <a:lstStyle/>
          <a:p>
            <a:pPr marR="0" lvl="0" algn="just" defTabSz="914400" rtl="0" eaLnBrk="0" fontAlgn="base" latinLnBrk="0" hangingPunct="0">
              <a:spcBef>
                <a:spcPts val="600"/>
              </a:spcBef>
              <a:spcAft>
                <a:spcPct val="0"/>
              </a:spcAft>
              <a:buClr>
                <a:schemeClr val="accent1"/>
              </a:buClr>
              <a:buSzPct val="80000"/>
              <a:buFontTx/>
              <a:buNone/>
              <a:tabLst/>
              <a:defRPr/>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CÁLCULO.-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La carga de capital se calculará como la</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variación del valor neto de los activos (activos menos pasivos) considerando que </a:t>
            </a: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el importe anual pagadero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 las rentas de revisión</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1" i="0" u="none" strike="noStrike" kern="1200" cap="none" spc="0" normalizeH="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se incrementa un 3 por ciento durante toda su vigencia</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6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2 Marcador de contenido"/>
          <p:cNvSpPr txBox="1">
            <a:spLocks/>
          </p:cNvSpPr>
          <p:nvPr/>
        </p:nvSpPr>
        <p:spPr>
          <a:xfrm>
            <a:off x="357158" y="2643182"/>
            <a:ext cx="8255028" cy="1928826"/>
          </a:xfrm>
          <a:prstGeom prst="rect">
            <a:avLst/>
          </a:prstGeom>
        </p:spPr>
        <p:txBody>
          <a:bodyPr/>
          <a:lstStyle/>
          <a:p>
            <a:pPr marL="355600" algn="just">
              <a:spcBef>
                <a:spcPts val="600"/>
              </a:spcBef>
              <a:spcAft>
                <a:spcPts val="600"/>
              </a:spcAft>
              <a:buFontTx/>
              <a:buNone/>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OPERATIVA.-</a:t>
            </a:r>
            <a:r>
              <a:rPr lang="es-ES" sz="1600" dirty="0" smtClean="0">
                <a:latin typeface="Arial Unicode MS" pitchFamily="34" charset="-128"/>
                <a:ea typeface="Arial Unicode MS" pitchFamily="34" charset="-128"/>
                <a:cs typeface="Arial Unicode MS" pitchFamily="34" charset="-128"/>
              </a:rPr>
              <a:t> Este módulo de riesgo se aplicará únicamente a rentas en que las prestaciones previstas en las pólizas subyacentes puedan aumentar como resultado de cambios en la legislación o en el estado de salud de la persona asegurada.</a:t>
            </a:r>
          </a:p>
          <a:p>
            <a:pPr marL="355600" algn="just">
              <a:spcBef>
                <a:spcPts val="600"/>
              </a:spcBef>
              <a:spcAft>
                <a:spcPts val="600"/>
              </a:spcAft>
              <a:buFontTx/>
              <a:buNone/>
            </a:pPr>
            <a:r>
              <a:rPr lang="es-ES" sz="1600" dirty="0" smtClean="0">
                <a:latin typeface="Arial Unicode MS" pitchFamily="34" charset="-128"/>
                <a:ea typeface="Arial Unicode MS" pitchFamily="34" charset="-128"/>
                <a:cs typeface="Arial Unicode MS" pitchFamily="34" charset="-128"/>
              </a:rPr>
              <a:t>Esto incluye rentas derivadas de siniestros no de vida (excepto las derivadas de obligaciones de salud, que se tratan en el módulo de salud SLT) en las que el importe de la renta puede revisarse durante el año próximo por las razones mencionadas anteriormente. </a:t>
            </a:r>
          </a:p>
          <a:p>
            <a:pPr marL="355600" algn="just">
              <a:spcBef>
                <a:spcPts val="600"/>
              </a:spcBef>
              <a:spcAft>
                <a:spcPts val="600"/>
              </a:spcAft>
              <a:buFontTx/>
              <a:buNone/>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4294967295"/>
          </p:nvPr>
        </p:nvSpPr>
        <p:spPr>
          <a:xfrm>
            <a:off x="357159" y="1357298"/>
            <a:ext cx="8215370" cy="1143008"/>
          </a:xfrm>
          <a:prstGeom prst="rect">
            <a:avLst/>
          </a:prstGeom>
          <a:solidFill>
            <a:schemeClr val="bg2"/>
          </a:solidFill>
        </p:spPr>
        <p:txBody>
          <a:bodyPr/>
          <a:lstStyle/>
          <a:p>
            <a:pPr indent="-9525" algn="just">
              <a:buFontTx/>
              <a:buNone/>
            </a:pPr>
            <a:r>
              <a:rPr lang="es-ES" sz="1600" dirty="0" smtClean="0">
                <a:latin typeface="Arial Unicode MS" pitchFamily="34" charset="-128"/>
                <a:ea typeface="Arial Unicode MS" pitchFamily="34" charset="-128"/>
                <a:cs typeface="Arial Unicode MS" pitchFamily="34" charset="-128"/>
              </a:rPr>
              <a:t>	</a:t>
            </a:r>
            <a:r>
              <a:rPr lang="es-ES" sz="1600" b="1" dirty="0" smtClean="0">
                <a:solidFill>
                  <a:srgbClr val="C00000"/>
                </a:solidFill>
                <a:latin typeface="Arial Unicode MS" pitchFamily="34" charset="-128"/>
                <a:ea typeface="Arial Unicode MS" pitchFamily="34" charset="-128"/>
                <a:cs typeface="Arial Unicode MS" pitchFamily="34" charset="-128"/>
              </a:rPr>
              <a:t>DEFINICIÓN.- </a:t>
            </a:r>
            <a:r>
              <a:rPr lang="es-ES" sz="1600" dirty="0" smtClean="0">
                <a:latin typeface="Arial Unicode MS" pitchFamily="34" charset="-128"/>
                <a:ea typeface="Arial Unicode MS" pitchFamily="34" charset="-128"/>
                <a:cs typeface="Arial Unicode MS" pitchFamily="34" charset="-128"/>
              </a:rPr>
              <a:t>El sub-módulo de riesgo catastrófico se aplica únicamente a obligaciones de seguros y reaseguro que dependen de la mortalidad, es decir, aquellos casos en que el incremento de la mortalidad lleva a un aumento de las provisiones técnicas. </a:t>
            </a:r>
          </a:p>
          <a:p>
            <a:pPr>
              <a:buFontTx/>
              <a:buNone/>
            </a:pPr>
            <a:endParaRPr lang="es-ES" dirty="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571604" y="71414"/>
            <a:ext cx="5786478" cy="714380"/>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Vida</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Sub-módulo CATASTRÓFICO</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a:xfrm>
            <a:off x="1428728" y="4643446"/>
            <a:ext cx="6715172" cy="1785950"/>
          </a:xfrm>
          <a:prstGeom prst="rect">
            <a:avLst/>
          </a:prstGeom>
          <a:solidFill>
            <a:schemeClr val="bg2"/>
          </a:solidFill>
        </p:spPr>
        <p:txBody>
          <a:bodyPr/>
          <a:lstStyle/>
          <a:p>
            <a:pPr marR="0" lvl="0" algn="just" defTabSz="914400" rtl="0" eaLnBrk="0" fontAlgn="base" latinLnBrk="0" hangingPunct="0">
              <a:spcBef>
                <a:spcPts val="1800"/>
              </a:spcBef>
              <a:spcAft>
                <a:spcPct val="0"/>
              </a:spcAft>
              <a:buClr>
                <a:schemeClr val="accent1"/>
              </a:buClr>
              <a:buSzPct val="80000"/>
              <a:buFontTx/>
              <a:buNone/>
              <a:tabLst/>
              <a:defRPr/>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CÁLCULO.-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La carga de capital se calculará como la</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variación del valor neto de los activos (activos menos pasivos) considerando que se</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produce un</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lang="es-ES" sz="1600" b="1" dirty="0" smtClean="0">
                <a:solidFill>
                  <a:srgbClr val="C00000"/>
                </a:solidFill>
                <a:latin typeface="Arial Unicode MS" pitchFamily="34" charset="-128"/>
                <a:ea typeface="Arial Unicode MS" pitchFamily="34" charset="-128"/>
                <a:cs typeface="Arial Unicode MS" pitchFamily="34" charset="-128"/>
              </a:rPr>
              <a:t>incremento instantáneo y absoluto del 1.5 por mil en la tasa de asegurados que fallecen a lo largo del año siguiente.</a:t>
            </a:r>
          </a:p>
          <a:p>
            <a:pPr marR="0" lvl="0" algn="just" defTabSz="914400" rtl="0" eaLnBrk="0" fontAlgn="base" latinLnBrk="0" hangingPunct="0">
              <a:spcBef>
                <a:spcPts val="1800"/>
              </a:spcBef>
              <a:spcAft>
                <a:spcPct val="0"/>
              </a:spcAft>
              <a:buClr>
                <a:schemeClr val="accent1"/>
              </a:buClr>
              <a:buSzPct val="80000"/>
              <a:buFontTx/>
              <a:buNone/>
              <a:tabLst/>
              <a:defRPr/>
            </a:pPr>
            <a:r>
              <a:rPr kumimoji="0" lang="es-ES" sz="160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Este</a:t>
            </a:r>
            <a:r>
              <a:rPr kumimoji="0" lang="es-ES" sz="1600" i="0" u="none" strike="noStrike" kern="1200" cap="none" spc="0" normalizeH="0" noProof="0" dirty="0" smtClean="0">
                <a:ln>
                  <a:noFill/>
                </a:ln>
                <a:effectLst/>
                <a:uLnTx/>
                <a:uFillTx/>
                <a:latin typeface="Arial Unicode MS" pitchFamily="34" charset="-128"/>
                <a:ea typeface="Arial Unicode MS" pitchFamily="34" charset="-128"/>
                <a:cs typeface="Arial Unicode MS" pitchFamily="34" charset="-128"/>
              </a:rPr>
              <a:t> cálculo considerará sólo las pólizas cuya provisión técnica (excluido el margen de riesgo) se incrementa en este escenario</a:t>
            </a:r>
            <a:endParaRPr kumimoji="0" lang="es-ES" sz="160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a:p>
            <a:pPr marL="365125" marR="0" lvl="0" indent="-282575" algn="just"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18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2 Marcador de contenido"/>
          <p:cNvSpPr txBox="1">
            <a:spLocks/>
          </p:cNvSpPr>
          <p:nvPr/>
        </p:nvSpPr>
        <p:spPr>
          <a:xfrm>
            <a:off x="357158" y="2571744"/>
            <a:ext cx="8255028" cy="1928826"/>
          </a:xfrm>
          <a:prstGeom prst="rect">
            <a:avLst/>
          </a:prstGeom>
          <a:solidFill>
            <a:schemeClr val="bg2"/>
          </a:solidFill>
        </p:spPr>
        <p:txBody>
          <a:bodyPr/>
          <a:lstStyle/>
          <a:p>
            <a:pPr marL="355600" algn="just">
              <a:spcBef>
                <a:spcPts val="600"/>
              </a:spcBef>
              <a:spcAft>
                <a:spcPts val="600"/>
              </a:spcAft>
              <a:buFontTx/>
              <a:buNone/>
            </a:pPr>
            <a:r>
              <a:rPr kumimoji="0" lang="es-ES" sz="16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OPERATIVA.-</a:t>
            </a:r>
            <a:r>
              <a:rPr lang="es-ES" sz="1600" dirty="0" smtClean="0">
                <a:latin typeface="Arial Unicode MS" pitchFamily="34" charset="-128"/>
                <a:ea typeface="Arial Unicode MS" pitchFamily="34" charset="-128"/>
                <a:cs typeface="Arial Unicode MS" pitchFamily="34" charset="-128"/>
              </a:rPr>
              <a:t> </a:t>
            </a:r>
            <a:r>
              <a:rPr lang="es-ES" sz="1600" dirty="0" smtClean="0"/>
              <a:t>Los riesgos de catástrofes en seguros de vida surgen a raíz de sucesos extremos o anormales que no quedan suficientemente recogidos en el resto de los sub-módulos de riesgos de suscripción. Ejemplos de estos sucesos pueden ser una pandemia o una explosión nuclear. </a:t>
            </a:r>
          </a:p>
          <a:p>
            <a:pPr marL="355600">
              <a:buFontTx/>
              <a:buNone/>
            </a:pPr>
            <a:r>
              <a:rPr lang="es-ES" sz="1600" dirty="0" smtClean="0"/>
              <a:t>El riesgo catastrófico se asocia principalmente a productos por los que una empresa garantiza un pago único o una serie recurrente y periódica de pagos tras la muerte del asegurado.</a:t>
            </a:r>
            <a:endParaRPr lang="es-ES" sz="1600" dirty="0" smtClean="0">
              <a:latin typeface="Arial Unicode MS" pitchFamily="34" charset="-128"/>
              <a:ea typeface="Arial Unicode MS" pitchFamily="34" charset="-128"/>
              <a:cs typeface="Arial Unicode MS" pitchFamily="34" charset="-128"/>
            </a:endParaRPr>
          </a:p>
          <a:p>
            <a:pPr marL="355600" algn="just">
              <a:spcBef>
                <a:spcPts val="600"/>
              </a:spcBef>
              <a:spcAft>
                <a:spcPts val="600"/>
              </a:spcAft>
              <a:buFontTx/>
              <a:buNone/>
            </a:pP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amond(in)">
                                      <p:cBhvr>
                                        <p:cTn id="7" dur="1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8)">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642910" y="2465428"/>
          <a:ext cx="3357586" cy="1786467"/>
        </p:xfrm>
        <a:graphic>
          <a:graphicData uri="http://schemas.openxmlformats.org/drawingml/2006/table">
            <a:tbl>
              <a:tblPr firstRow="1" bandRow="1">
                <a:tableStyleId>{5C22544A-7EE6-4342-B048-85BDC9FD1C3A}</a:tableStyleId>
              </a:tblPr>
              <a:tblGrid>
                <a:gridCol w="1600198"/>
                <a:gridCol w="1757388"/>
              </a:tblGrid>
              <a:tr h="321212">
                <a:tc>
                  <a:txBody>
                    <a:bodyPr/>
                    <a:lstStyle/>
                    <a:p>
                      <a:r>
                        <a:rPr lang="es-ES" sz="1200" dirty="0" smtClean="0">
                          <a:latin typeface="Arial Unicode MS" pitchFamily="34" charset="-128"/>
                          <a:ea typeface="Arial Unicode MS" pitchFamily="34" charset="-128"/>
                          <a:cs typeface="Arial Unicode MS" pitchFamily="34" charset="-128"/>
                        </a:rPr>
                        <a:t>Activo</a:t>
                      </a:r>
                      <a:endParaRPr lang="es-ES" sz="1200" dirty="0">
                        <a:latin typeface="Arial Unicode MS" pitchFamily="34" charset="-128"/>
                        <a:ea typeface="Arial Unicode MS" pitchFamily="34" charset="-128"/>
                        <a:cs typeface="Arial Unicode MS" pitchFamily="34" charset="-128"/>
                      </a:endParaRPr>
                    </a:p>
                  </a:txBody>
                  <a:tcPr>
                    <a:solidFill>
                      <a:srgbClr val="800000"/>
                    </a:solidFill>
                  </a:tcPr>
                </a:tc>
                <a:tc>
                  <a:txBody>
                    <a:bodyPr/>
                    <a:lstStyle/>
                    <a:p>
                      <a:r>
                        <a:rPr lang="es-ES" sz="1200" dirty="0" smtClean="0">
                          <a:latin typeface="Arial Unicode MS" pitchFamily="34" charset="-128"/>
                          <a:ea typeface="Arial Unicode MS" pitchFamily="34" charset="-128"/>
                          <a:cs typeface="Arial Unicode MS" pitchFamily="34" charset="-128"/>
                        </a:rPr>
                        <a:t>Pasivo</a:t>
                      </a:r>
                      <a:endParaRPr lang="es-ES" sz="1200" dirty="0">
                        <a:latin typeface="Arial Unicode MS" pitchFamily="34" charset="-128"/>
                        <a:ea typeface="Arial Unicode MS" pitchFamily="34" charset="-128"/>
                        <a:cs typeface="Arial Unicode MS" pitchFamily="34" charset="-128"/>
                      </a:endParaRPr>
                    </a:p>
                  </a:txBody>
                  <a:tcPr>
                    <a:solidFill>
                      <a:srgbClr val="800000"/>
                    </a:solidFill>
                  </a:tcPr>
                </a:tc>
              </a:tr>
              <a:tr h="321212">
                <a:tc>
                  <a:txBody>
                    <a:bodyPr/>
                    <a:lstStyle/>
                    <a:p>
                      <a:r>
                        <a:rPr lang="es-ES" sz="1200" dirty="0" smtClean="0">
                          <a:latin typeface="Arial Unicode MS" pitchFamily="34" charset="-128"/>
                          <a:ea typeface="Arial Unicode MS" pitchFamily="34" charset="-128"/>
                          <a:cs typeface="Arial Unicode MS" pitchFamily="34" charset="-128"/>
                        </a:rPr>
                        <a:t>Activos financieros</a:t>
                      </a:r>
                      <a:endParaRPr lang="es-ES" sz="1200" dirty="0">
                        <a:latin typeface="Arial Unicode MS" pitchFamily="34" charset="-128"/>
                        <a:ea typeface="Arial Unicode MS" pitchFamily="34" charset="-128"/>
                        <a:cs typeface="Arial Unicode MS" pitchFamily="34" charset="-128"/>
                      </a:endParaRPr>
                    </a:p>
                  </a:txBody>
                  <a:tcPr>
                    <a:solidFill>
                      <a:schemeClr val="accent6">
                        <a:lumMod val="20000"/>
                        <a:lumOff val="80000"/>
                      </a:schemeClr>
                    </a:solidFill>
                  </a:tcPr>
                </a:tc>
                <a:tc>
                  <a:txBody>
                    <a:bodyPr/>
                    <a:lstStyle/>
                    <a:p>
                      <a:r>
                        <a:rPr lang="es-ES" sz="1200" dirty="0" smtClean="0">
                          <a:latin typeface="Arial Unicode MS" pitchFamily="34" charset="-128"/>
                          <a:ea typeface="Arial Unicode MS" pitchFamily="34" charset="-128"/>
                          <a:cs typeface="Arial Unicode MS" pitchFamily="34" charset="-128"/>
                        </a:rPr>
                        <a:t>Fondos propios</a:t>
                      </a:r>
                      <a:endParaRPr lang="es-ES" sz="1200" dirty="0">
                        <a:latin typeface="Arial Unicode MS" pitchFamily="34" charset="-128"/>
                        <a:ea typeface="Arial Unicode MS" pitchFamily="34" charset="-128"/>
                        <a:cs typeface="Arial Unicode MS" pitchFamily="34" charset="-128"/>
                      </a:endParaRPr>
                    </a:p>
                  </a:txBody>
                  <a:tcPr>
                    <a:solidFill>
                      <a:schemeClr val="accent6">
                        <a:lumMod val="20000"/>
                        <a:lumOff val="80000"/>
                      </a:schemeClr>
                    </a:solidFill>
                  </a:tcPr>
                </a:tc>
              </a:tr>
              <a:tr h="321212">
                <a:tc>
                  <a:txBody>
                    <a:bodyPr/>
                    <a:lstStyle/>
                    <a:p>
                      <a:r>
                        <a:rPr lang="es-ES" sz="1200" dirty="0" smtClean="0">
                          <a:latin typeface="Arial Unicode MS" pitchFamily="34" charset="-128"/>
                          <a:ea typeface="Arial Unicode MS" pitchFamily="34" charset="-128"/>
                          <a:cs typeface="Arial Unicode MS" pitchFamily="34" charset="-128"/>
                        </a:rPr>
                        <a:t>Reaseguro</a:t>
                      </a:r>
                      <a:r>
                        <a:rPr lang="es-ES" sz="1200" baseline="0" dirty="0" smtClean="0">
                          <a:latin typeface="Arial Unicode MS" pitchFamily="34" charset="-128"/>
                          <a:ea typeface="Arial Unicode MS" pitchFamily="34" charset="-128"/>
                          <a:cs typeface="Arial Unicode MS" pitchFamily="34" charset="-128"/>
                        </a:rPr>
                        <a:t> cedido</a:t>
                      </a:r>
                      <a:endParaRPr lang="es-ES" sz="1200" dirty="0">
                        <a:latin typeface="Arial Unicode MS" pitchFamily="34" charset="-128"/>
                        <a:ea typeface="Arial Unicode MS" pitchFamily="34" charset="-128"/>
                        <a:cs typeface="Arial Unicode MS" pitchFamily="34" charset="-128"/>
                      </a:endParaRPr>
                    </a:p>
                  </a:txBody>
                  <a:tcPr>
                    <a:solidFill>
                      <a:schemeClr val="accent6">
                        <a:lumMod val="20000"/>
                        <a:lumOff val="80000"/>
                      </a:schemeClr>
                    </a:solidFill>
                  </a:tcPr>
                </a:tc>
                <a:tc rowSpan="2">
                  <a:txBody>
                    <a:bodyPr/>
                    <a:lstStyle/>
                    <a:p>
                      <a:r>
                        <a:rPr lang="es-ES" sz="1200" dirty="0" smtClean="0">
                          <a:solidFill>
                            <a:schemeClr val="tx1"/>
                          </a:solidFill>
                          <a:latin typeface="Arial Unicode MS" pitchFamily="34" charset="-128"/>
                          <a:ea typeface="Arial Unicode MS" pitchFamily="34" charset="-128"/>
                          <a:cs typeface="Arial Unicode MS" pitchFamily="34" charset="-128"/>
                        </a:rPr>
                        <a:t>Provisión técnica</a:t>
                      </a:r>
                      <a:r>
                        <a:rPr lang="es-ES" sz="1200" baseline="0" dirty="0" smtClean="0">
                          <a:solidFill>
                            <a:schemeClr val="tx1"/>
                          </a:solidFill>
                          <a:latin typeface="Arial Unicode MS" pitchFamily="34" charset="-128"/>
                          <a:ea typeface="Arial Unicode MS" pitchFamily="34" charset="-128"/>
                          <a:cs typeface="Arial Unicode MS" pitchFamily="34" charset="-128"/>
                        </a:rPr>
                        <a:t> =</a:t>
                      </a:r>
                      <a:endParaRPr lang="es-ES" sz="1200" dirty="0" smtClean="0">
                        <a:solidFill>
                          <a:schemeClr val="tx1"/>
                        </a:solidFill>
                        <a:latin typeface="Arial Unicode MS" pitchFamily="34" charset="-128"/>
                        <a:ea typeface="Arial Unicode MS" pitchFamily="34" charset="-128"/>
                        <a:cs typeface="Arial Unicode MS" pitchFamily="34" charset="-128"/>
                      </a:endParaRPr>
                    </a:p>
                    <a:p>
                      <a:r>
                        <a:rPr lang="es-ES" sz="1200" dirty="0" smtClean="0">
                          <a:solidFill>
                            <a:schemeClr val="tx1"/>
                          </a:solidFill>
                          <a:latin typeface="Arial Unicode MS" pitchFamily="34" charset="-128"/>
                          <a:ea typeface="Arial Unicode MS" pitchFamily="34" charset="-128"/>
                          <a:cs typeface="Arial Unicode MS" pitchFamily="34" charset="-128"/>
                        </a:rPr>
                        <a:t>    Mejor estimación +</a:t>
                      </a:r>
                    </a:p>
                    <a:p>
                      <a:r>
                        <a:rPr lang="es-ES" sz="1200" dirty="0" smtClean="0">
                          <a:solidFill>
                            <a:schemeClr val="tx1"/>
                          </a:solidFill>
                          <a:latin typeface="Arial Unicode MS" pitchFamily="34" charset="-128"/>
                          <a:ea typeface="Arial Unicode MS" pitchFamily="34" charset="-128"/>
                          <a:cs typeface="Arial Unicode MS" pitchFamily="34" charset="-128"/>
                        </a:rPr>
                        <a:t>    Margen de solvencia </a:t>
                      </a:r>
                      <a:endParaRPr lang="es-ES" sz="1200" dirty="0">
                        <a:solidFill>
                          <a:schemeClr val="tx1"/>
                        </a:solidFill>
                        <a:latin typeface="Arial Unicode MS" pitchFamily="34" charset="-128"/>
                        <a:ea typeface="Arial Unicode MS" pitchFamily="34" charset="-128"/>
                        <a:cs typeface="Arial Unicode MS" pitchFamily="34" charset="-128"/>
                      </a:endParaRPr>
                    </a:p>
                  </a:txBody>
                  <a:tcPr anchor="ctr">
                    <a:solidFill>
                      <a:schemeClr val="accent6">
                        <a:lumMod val="20000"/>
                        <a:lumOff val="80000"/>
                      </a:schemeClr>
                    </a:solidFill>
                  </a:tcPr>
                </a:tc>
              </a:tr>
              <a:tr h="501619">
                <a:tc>
                  <a:txBody>
                    <a:bodyPr/>
                    <a:lstStyle/>
                    <a:p>
                      <a:r>
                        <a:rPr lang="es-ES" sz="1200" dirty="0" smtClean="0">
                          <a:latin typeface="Arial Unicode MS" pitchFamily="34" charset="-128"/>
                          <a:ea typeface="Arial Unicode MS" pitchFamily="34" charset="-128"/>
                          <a:cs typeface="Arial Unicode MS" pitchFamily="34" charset="-128"/>
                        </a:rPr>
                        <a:t>Otros activos</a:t>
                      </a:r>
                      <a:endParaRPr lang="es-ES" sz="1200" dirty="0">
                        <a:latin typeface="Arial Unicode MS" pitchFamily="34" charset="-128"/>
                        <a:ea typeface="Arial Unicode MS" pitchFamily="34" charset="-128"/>
                        <a:cs typeface="Arial Unicode MS" pitchFamily="34" charset="-128"/>
                      </a:endParaRPr>
                    </a:p>
                  </a:txBody>
                  <a:tcPr>
                    <a:solidFill>
                      <a:schemeClr val="accent6">
                        <a:lumMod val="20000"/>
                        <a:lumOff val="80000"/>
                      </a:schemeClr>
                    </a:solidFill>
                  </a:tcPr>
                </a:tc>
                <a:tc vMerge="1">
                  <a:txBody>
                    <a:bodyPr/>
                    <a:lstStyle/>
                    <a:p>
                      <a:endParaRPr lang="es-ES" dirty="0"/>
                    </a:p>
                  </a:txBody>
                  <a:tcPr anchor="ctr">
                    <a:solidFill>
                      <a:schemeClr val="accent6">
                        <a:lumMod val="20000"/>
                        <a:lumOff val="80000"/>
                      </a:schemeClr>
                    </a:solidFill>
                  </a:tcPr>
                </a:tc>
              </a:tr>
              <a:tr h="321212">
                <a:tc>
                  <a:txBody>
                    <a:bodyPr/>
                    <a:lstStyle/>
                    <a:p>
                      <a:endParaRPr lang="es-ES" sz="1200" dirty="0">
                        <a:latin typeface="Arial Unicode MS" pitchFamily="34" charset="-128"/>
                        <a:ea typeface="Arial Unicode MS" pitchFamily="34" charset="-128"/>
                        <a:cs typeface="Arial Unicode MS" pitchFamily="34" charset="-128"/>
                      </a:endParaRPr>
                    </a:p>
                  </a:txBody>
                  <a:tcPr>
                    <a:solidFill>
                      <a:schemeClr val="accent6">
                        <a:lumMod val="20000"/>
                        <a:lumOff val="80000"/>
                      </a:schemeClr>
                    </a:solidFill>
                  </a:tcPr>
                </a:tc>
                <a:tc>
                  <a:txBody>
                    <a:bodyPr/>
                    <a:lstStyle/>
                    <a:p>
                      <a:r>
                        <a:rPr lang="es-ES" sz="1200" dirty="0" smtClean="0">
                          <a:latin typeface="Arial Unicode MS" pitchFamily="34" charset="-128"/>
                          <a:ea typeface="Arial Unicode MS" pitchFamily="34" charset="-128"/>
                          <a:cs typeface="Arial Unicode MS" pitchFamily="34" charset="-128"/>
                        </a:rPr>
                        <a:t>Otros pasivos</a:t>
                      </a:r>
                      <a:endParaRPr lang="es-ES" sz="1200" dirty="0">
                        <a:latin typeface="Arial Unicode MS" pitchFamily="34" charset="-128"/>
                        <a:ea typeface="Arial Unicode MS" pitchFamily="34" charset="-128"/>
                        <a:cs typeface="Arial Unicode MS" pitchFamily="34" charset="-128"/>
                      </a:endParaRPr>
                    </a:p>
                  </a:txBody>
                  <a:tcPr anchor="ctr">
                    <a:solidFill>
                      <a:schemeClr val="accent6">
                        <a:lumMod val="20000"/>
                        <a:lumOff val="80000"/>
                      </a:schemeClr>
                    </a:solidFill>
                  </a:tcPr>
                </a:tc>
              </a:tr>
            </a:tbl>
          </a:graphicData>
        </a:graphic>
      </p:graphicFrame>
      <p:graphicFrame>
        <p:nvGraphicFramePr>
          <p:cNvPr id="7" name="6 Tabla"/>
          <p:cNvGraphicFramePr>
            <a:graphicFrameLocks noGrp="1"/>
          </p:cNvGraphicFramePr>
          <p:nvPr/>
        </p:nvGraphicFramePr>
        <p:xfrm>
          <a:off x="5000628" y="2441010"/>
          <a:ext cx="3357586" cy="1786467"/>
        </p:xfrm>
        <a:graphic>
          <a:graphicData uri="http://schemas.openxmlformats.org/drawingml/2006/table">
            <a:tbl>
              <a:tblPr firstRow="1" bandRow="1">
                <a:tableStyleId>{5C22544A-7EE6-4342-B048-85BDC9FD1C3A}</a:tableStyleId>
              </a:tblPr>
              <a:tblGrid>
                <a:gridCol w="1600198"/>
                <a:gridCol w="1757388"/>
              </a:tblGrid>
              <a:tr h="321212">
                <a:tc>
                  <a:txBody>
                    <a:bodyPr/>
                    <a:lstStyle/>
                    <a:p>
                      <a:r>
                        <a:rPr lang="es-ES" sz="1200" dirty="0" smtClean="0">
                          <a:latin typeface="Arial Unicode MS" pitchFamily="34" charset="-128"/>
                          <a:ea typeface="Arial Unicode MS" pitchFamily="34" charset="-128"/>
                          <a:cs typeface="Arial Unicode MS" pitchFamily="34" charset="-128"/>
                        </a:rPr>
                        <a:t>Activo</a:t>
                      </a:r>
                      <a:endParaRPr lang="es-ES" sz="1200" dirty="0">
                        <a:latin typeface="Arial Unicode MS" pitchFamily="34" charset="-128"/>
                        <a:ea typeface="Arial Unicode MS" pitchFamily="34" charset="-128"/>
                        <a:cs typeface="Arial Unicode MS" pitchFamily="34" charset="-128"/>
                      </a:endParaRPr>
                    </a:p>
                  </a:txBody>
                  <a:tcPr>
                    <a:solidFill>
                      <a:srgbClr val="CC0000"/>
                    </a:solidFill>
                  </a:tcPr>
                </a:tc>
                <a:tc>
                  <a:txBody>
                    <a:bodyPr/>
                    <a:lstStyle/>
                    <a:p>
                      <a:r>
                        <a:rPr lang="es-ES" sz="1200" dirty="0" smtClean="0">
                          <a:latin typeface="Arial Unicode MS" pitchFamily="34" charset="-128"/>
                          <a:ea typeface="Arial Unicode MS" pitchFamily="34" charset="-128"/>
                          <a:cs typeface="Arial Unicode MS" pitchFamily="34" charset="-128"/>
                        </a:rPr>
                        <a:t>Pasivo</a:t>
                      </a:r>
                      <a:endParaRPr lang="es-ES" sz="1200" dirty="0">
                        <a:latin typeface="Arial Unicode MS" pitchFamily="34" charset="-128"/>
                        <a:ea typeface="Arial Unicode MS" pitchFamily="34" charset="-128"/>
                        <a:cs typeface="Arial Unicode MS" pitchFamily="34" charset="-128"/>
                      </a:endParaRPr>
                    </a:p>
                  </a:txBody>
                  <a:tcPr>
                    <a:solidFill>
                      <a:srgbClr val="CC0000"/>
                    </a:solidFill>
                  </a:tcPr>
                </a:tc>
              </a:tr>
              <a:tr h="321212">
                <a:tc>
                  <a:txBody>
                    <a:bodyPr/>
                    <a:lstStyle/>
                    <a:p>
                      <a:r>
                        <a:rPr lang="es-ES" sz="1200" dirty="0" smtClean="0">
                          <a:latin typeface="Arial Unicode MS" pitchFamily="34" charset="-128"/>
                          <a:ea typeface="Arial Unicode MS" pitchFamily="34" charset="-128"/>
                          <a:cs typeface="Arial Unicode MS" pitchFamily="34" charset="-128"/>
                        </a:rPr>
                        <a:t>Activos financieros</a:t>
                      </a:r>
                      <a:endParaRPr lang="es-ES" sz="1200" dirty="0">
                        <a:latin typeface="Arial Unicode MS" pitchFamily="34" charset="-128"/>
                        <a:ea typeface="Arial Unicode MS" pitchFamily="34" charset="-128"/>
                        <a:cs typeface="Arial Unicode MS" pitchFamily="34" charset="-128"/>
                      </a:endParaRPr>
                    </a:p>
                  </a:txBody>
                  <a:tcPr>
                    <a:solidFill>
                      <a:srgbClr val="FF99CC"/>
                    </a:solidFill>
                  </a:tcPr>
                </a:tc>
                <a:tc>
                  <a:txBody>
                    <a:bodyPr/>
                    <a:lstStyle/>
                    <a:p>
                      <a:r>
                        <a:rPr lang="es-ES" sz="1200" dirty="0" smtClean="0">
                          <a:latin typeface="Arial Unicode MS" pitchFamily="34" charset="-128"/>
                          <a:ea typeface="Arial Unicode MS" pitchFamily="34" charset="-128"/>
                          <a:cs typeface="Arial Unicode MS" pitchFamily="34" charset="-128"/>
                        </a:rPr>
                        <a:t>Fondos propios</a:t>
                      </a:r>
                      <a:endParaRPr lang="es-ES" sz="1200" dirty="0">
                        <a:latin typeface="Arial Unicode MS" pitchFamily="34" charset="-128"/>
                        <a:ea typeface="Arial Unicode MS" pitchFamily="34" charset="-128"/>
                        <a:cs typeface="Arial Unicode MS" pitchFamily="34" charset="-128"/>
                      </a:endParaRPr>
                    </a:p>
                  </a:txBody>
                  <a:tcPr>
                    <a:solidFill>
                      <a:srgbClr val="FF99CC"/>
                    </a:solidFill>
                  </a:tcPr>
                </a:tc>
              </a:tr>
              <a:tr h="321212">
                <a:tc>
                  <a:txBody>
                    <a:bodyPr/>
                    <a:lstStyle/>
                    <a:p>
                      <a:r>
                        <a:rPr lang="es-ES" sz="1200" dirty="0" smtClean="0">
                          <a:latin typeface="Arial Unicode MS" pitchFamily="34" charset="-128"/>
                          <a:ea typeface="Arial Unicode MS" pitchFamily="34" charset="-128"/>
                          <a:cs typeface="Arial Unicode MS" pitchFamily="34" charset="-128"/>
                        </a:rPr>
                        <a:t>Reaseguro</a:t>
                      </a:r>
                      <a:r>
                        <a:rPr lang="es-ES" sz="1200" baseline="0" dirty="0" smtClean="0">
                          <a:latin typeface="Arial Unicode MS" pitchFamily="34" charset="-128"/>
                          <a:ea typeface="Arial Unicode MS" pitchFamily="34" charset="-128"/>
                          <a:cs typeface="Arial Unicode MS" pitchFamily="34" charset="-128"/>
                        </a:rPr>
                        <a:t> cedido</a:t>
                      </a:r>
                      <a:endParaRPr lang="es-ES" sz="1200" dirty="0">
                        <a:latin typeface="Arial Unicode MS" pitchFamily="34" charset="-128"/>
                        <a:ea typeface="Arial Unicode MS" pitchFamily="34" charset="-128"/>
                        <a:cs typeface="Arial Unicode MS" pitchFamily="34" charset="-128"/>
                      </a:endParaRPr>
                    </a:p>
                  </a:txBody>
                  <a:tcPr>
                    <a:solidFill>
                      <a:srgbClr val="FF99CC"/>
                    </a:solidFill>
                  </a:tcPr>
                </a:tc>
                <a:tc rowSpan="2">
                  <a:txBody>
                    <a:bodyPr/>
                    <a:lstStyle/>
                    <a:p>
                      <a:r>
                        <a:rPr lang="es-ES" sz="1200" dirty="0" smtClean="0">
                          <a:solidFill>
                            <a:schemeClr val="tx1"/>
                          </a:solidFill>
                          <a:latin typeface="Arial Unicode MS" pitchFamily="34" charset="-128"/>
                          <a:ea typeface="Arial Unicode MS" pitchFamily="34" charset="-128"/>
                          <a:cs typeface="Arial Unicode MS" pitchFamily="34" charset="-128"/>
                        </a:rPr>
                        <a:t>Provisión técnica =</a:t>
                      </a:r>
                    </a:p>
                    <a:p>
                      <a:r>
                        <a:rPr lang="es-ES" sz="1200" dirty="0" smtClean="0">
                          <a:solidFill>
                            <a:schemeClr val="tx1"/>
                          </a:solidFill>
                          <a:latin typeface="Arial Unicode MS" pitchFamily="34" charset="-128"/>
                          <a:ea typeface="Arial Unicode MS" pitchFamily="34" charset="-128"/>
                          <a:cs typeface="Arial Unicode MS" pitchFamily="34" charset="-128"/>
                        </a:rPr>
                        <a:t>    Mejor estimación +</a:t>
                      </a:r>
                    </a:p>
                    <a:p>
                      <a:r>
                        <a:rPr lang="es-ES" sz="1200" dirty="0" smtClean="0">
                          <a:solidFill>
                            <a:schemeClr val="tx1"/>
                          </a:solidFill>
                          <a:latin typeface="Arial Unicode MS" pitchFamily="34" charset="-128"/>
                          <a:ea typeface="Arial Unicode MS" pitchFamily="34" charset="-128"/>
                          <a:cs typeface="Arial Unicode MS" pitchFamily="34" charset="-128"/>
                        </a:rPr>
                        <a:t>    Margen de solvencia </a:t>
                      </a:r>
                      <a:endParaRPr lang="es-ES" sz="1200" dirty="0">
                        <a:solidFill>
                          <a:schemeClr val="tx1"/>
                        </a:solidFill>
                        <a:latin typeface="Arial Unicode MS" pitchFamily="34" charset="-128"/>
                        <a:ea typeface="Arial Unicode MS" pitchFamily="34" charset="-128"/>
                        <a:cs typeface="Arial Unicode MS" pitchFamily="34" charset="-128"/>
                      </a:endParaRPr>
                    </a:p>
                  </a:txBody>
                  <a:tcPr anchor="ctr">
                    <a:solidFill>
                      <a:srgbClr val="FF99CC"/>
                    </a:solidFill>
                  </a:tcPr>
                </a:tc>
              </a:tr>
              <a:tr h="501619">
                <a:tc>
                  <a:txBody>
                    <a:bodyPr/>
                    <a:lstStyle/>
                    <a:p>
                      <a:r>
                        <a:rPr lang="es-ES" sz="1200" dirty="0" smtClean="0">
                          <a:latin typeface="Arial Unicode MS" pitchFamily="34" charset="-128"/>
                          <a:ea typeface="Arial Unicode MS" pitchFamily="34" charset="-128"/>
                          <a:cs typeface="Arial Unicode MS" pitchFamily="34" charset="-128"/>
                        </a:rPr>
                        <a:t>Otros activos</a:t>
                      </a:r>
                      <a:endParaRPr lang="es-ES" sz="1200" dirty="0">
                        <a:latin typeface="Arial Unicode MS" pitchFamily="34" charset="-128"/>
                        <a:ea typeface="Arial Unicode MS" pitchFamily="34" charset="-128"/>
                        <a:cs typeface="Arial Unicode MS" pitchFamily="34" charset="-128"/>
                      </a:endParaRPr>
                    </a:p>
                  </a:txBody>
                  <a:tcPr>
                    <a:solidFill>
                      <a:srgbClr val="FF99CC"/>
                    </a:solidFill>
                  </a:tcPr>
                </a:tc>
                <a:tc vMerge="1">
                  <a:txBody>
                    <a:bodyPr/>
                    <a:lstStyle/>
                    <a:p>
                      <a:endParaRPr lang="es-ES" dirty="0"/>
                    </a:p>
                  </a:txBody>
                  <a:tcPr anchor="ctr">
                    <a:solidFill>
                      <a:srgbClr val="FF99CC"/>
                    </a:solidFill>
                  </a:tcPr>
                </a:tc>
              </a:tr>
              <a:tr h="321212">
                <a:tc>
                  <a:txBody>
                    <a:bodyPr/>
                    <a:lstStyle/>
                    <a:p>
                      <a:endParaRPr lang="es-ES" sz="1200" dirty="0">
                        <a:latin typeface="Arial Unicode MS" pitchFamily="34" charset="-128"/>
                        <a:ea typeface="Arial Unicode MS" pitchFamily="34" charset="-128"/>
                        <a:cs typeface="Arial Unicode MS" pitchFamily="34" charset="-128"/>
                      </a:endParaRPr>
                    </a:p>
                  </a:txBody>
                  <a:tcPr>
                    <a:solidFill>
                      <a:srgbClr val="FF99CC"/>
                    </a:solidFill>
                  </a:tcPr>
                </a:tc>
                <a:tc>
                  <a:txBody>
                    <a:bodyPr/>
                    <a:lstStyle/>
                    <a:p>
                      <a:r>
                        <a:rPr lang="es-ES" sz="1200" dirty="0" smtClean="0">
                          <a:latin typeface="Arial Unicode MS" pitchFamily="34" charset="-128"/>
                          <a:ea typeface="Arial Unicode MS" pitchFamily="34" charset="-128"/>
                          <a:cs typeface="Arial Unicode MS" pitchFamily="34" charset="-128"/>
                        </a:rPr>
                        <a:t>Otros pasivos</a:t>
                      </a:r>
                      <a:endParaRPr lang="es-ES" sz="1200" dirty="0">
                        <a:latin typeface="Arial Unicode MS" pitchFamily="34" charset="-128"/>
                        <a:ea typeface="Arial Unicode MS" pitchFamily="34" charset="-128"/>
                        <a:cs typeface="Arial Unicode MS" pitchFamily="34" charset="-128"/>
                      </a:endParaRPr>
                    </a:p>
                  </a:txBody>
                  <a:tcPr anchor="ctr">
                    <a:solidFill>
                      <a:srgbClr val="FF99CC"/>
                    </a:solidFill>
                  </a:tcPr>
                </a:tc>
              </a:tr>
            </a:tbl>
          </a:graphicData>
        </a:graphic>
      </p:graphicFrame>
      <p:sp>
        <p:nvSpPr>
          <p:cNvPr id="8" name="7 CuadroTexto"/>
          <p:cNvSpPr txBox="1"/>
          <p:nvPr/>
        </p:nvSpPr>
        <p:spPr>
          <a:xfrm>
            <a:off x="1000100" y="1869506"/>
            <a:ext cx="2428892" cy="369332"/>
          </a:xfrm>
          <a:prstGeom prst="rect">
            <a:avLst/>
          </a:prstGeom>
          <a:noFill/>
          <a:ln>
            <a:noFill/>
          </a:ln>
        </p:spPr>
        <p:txBody>
          <a:bodyPr wrap="square" rtlCol="0">
            <a:spAutoFit/>
          </a:bodyPr>
          <a:lstStyle/>
          <a:p>
            <a:pPr algn="ctr">
              <a:spcAft>
                <a:spcPts val="600"/>
              </a:spcAft>
            </a:pPr>
            <a:r>
              <a:rPr lang="es-ES" u="sng" dirty="0" smtClean="0">
                <a:solidFill>
                  <a:srgbClr val="0000CC"/>
                </a:solidFill>
                <a:latin typeface="Arial Unicode MS" pitchFamily="34" charset="-128"/>
                <a:ea typeface="Arial Unicode MS" pitchFamily="34" charset="-128"/>
                <a:cs typeface="Arial Unicode MS" pitchFamily="34" charset="-128"/>
              </a:rPr>
              <a:t>Balance no estresado</a:t>
            </a:r>
            <a:endParaRPr lang="es-ES" i="1" dirty="0" smtClean="0">
              <a:solidFill>
                <a:srgbClr val="0000CC"/>
              </a:solidFill>
              <a:latin typeface="Arial Unicode MS" pitchFamily="34" charset="-128"/>
              <a:ea typeface="Arial Unicode MS" pitchFamily="34" charset="-128"/>
              <a:cs typeface="Arial Unicode MS" pitchFamily="34" charset="-128"/>
            </a:endParaRPr>
          </a:p>
        </p:txBody>
      </p:sp>
      <p:sp>
        <p:nvSpPr>
          <p:cNvPr id="9" name="8 CuadroTexto"/>
          <p:cNvSpPr txBox="1"/>
          <p:nvPr/>
        </p:nvSpPr>
        <p:spPr>
          <a:xfrm>
            <a:off x="5357818" y="1857364"/>
            <a:ext cx="2428892" cy="369332"/>
          </a:xfrm>
          <a:prstGeom prst="rect">
            <a:avLst/>
          </a:prstGeom>
          <a:noFill/>
          <a:ln>
            <a:noFill/>
          </a:ln>
        </p:spPr>
        <p:txBody>
          <a:bodyPr wrap="square" rtlCol="0">
            <a:spAutoFit/>
          </a:bodyPr>
          <a:lstStyle/>
          <a:p>
            <a:pPr algn="ctr">
              <a:spcAft>
                <a:spcPts val="600"/>
              </a:spcAft>
            </a:pPr>
            <a:r>
              <a:rPr lang="es-ES" u="sng" dirty="0" smtClean="0">
                <a:solidFill>
                  <a:srgbClr val="0000CC"/>
                </a:solidFill>
                <a:latin typeface="Arial Unicode MS" pitchFamily="34" charset="-128"/>
                <a:ea typeface="Arial Unicode MS" pitchFamily="34" charset="-128"/>
                <a:cs typeface="Arial Unicode MS" pitchFamily="34" charset="-128"/>
              </a:rPr>
              <a:t>Balance estresado</a:t>
            </a:r>
            <a:endParaRPr lang="es-ES" i="1" dirty="0" smtClean="0">
              <a:solidFill>
                <a:srgbClr val="0000CC"/>
              </a:solidFill>
              <a:latin typeface="Arial Unicode MS" pitchFamily="34" charset="-128"/>
              <a:ea typeface="Arial Unicode MS" pitchFamily="34" charset="-128"/>
              <a:cs typeface="Arial Unicode MS" pitchFamily="34" charset="-128"/>
            </a:endParaRPr>
          </a:p>
        </p:txBody>
      </p:sp>
      <p:sp>
        <p:nvSpPr>
          <p:cNvPr id="11" name="10 Abrir llave"/>
          <p:cNvSpPr/>
          <p:nvPr/>
        </p:nvSpPr>
        <p:spPr>
          <a:xfrm rot="16200000">
            <a:off x="5304217" y="2553910"/>
            <a:ext cx="357222" cy="4107668"/>
          </a:xfrm>
          <a:prstGeom prst="leftBrace">
            <a:avLst>
              <a:gd name="adj1" fmla="val 8333"/>
              <a:gd name="adj2" fmla="val 37630"/>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12" name="11 CuadroTexto"/>
          <p:cNvSpPr txBox="1"/>
          <p:nvPr/>
        </p:nvSpPr>
        <p:spPr>
          <a:xfrm>
            <a:off x="2857488" y="4857760"/>
            <a:ext cx="4214842" cy="646331"/>
          </a:xfrm>
          <a:prstGeom prst="rect">
            <a:avLst/>
          </a:prstGeom>
          <a:noFill/>
          <a:ln>
            <a:noFill/>
          </a:ln>
        </p:spPr>
        <p:txBody>
          <a:bodyPr wrap="square" rtlCol="0">
            <a:spAutoFit/>
          </a:bodyPr>
          <a:lstStyle/>
          <a:p>
            <a:pPr algn="ctr">
              <a:spcAft>
                <a:spcPts val="600"/>
              </a:spcAft>
            </a:pPr>
            <a:r>
              <a:rPr lang="es-ES" dirty="0" smtClean="0">
                <a:solidFill>
                  <a:srgbClr val="0000CC"/>
                </a:solidFill>
                <a:latin typeface="Arial Unicode MS" pitchFamily="34" charset="-128"/>
                <a:ea typeface="Arial Unicode MS" pitchFamily="34" charset="-128"/>
                <a:cs typeface="Arial Unicode MS" pitchFamily="34" charset="-128"/>
              </a:rPr>
              <a:t>Requerimiento de capital obligatorio (SCR)</a:t>
            </a:r>
            <a:endParaRPr lang="es-ES" i="1" dirty="0" smtClean="0">
              <a:solidFill>
                <a:srgbClr val="0000CC"/>
              </a:solidFill>
              <a:latin typeface="Arial Unicode MS" pitchFamily="34" charset="-128"/>
              <a:ea typeface="Arial Unicode MS" pitchFamily="34" charset="-128"/>
              <a:cs typeface="Arial Unicode MS" pitchFamily="34" charset="-128"/>
            </a:endParaRPr>
          </a:p>
        </p:txBody>
      </p:sp>
      <p:sp>
        <p:nvSpPr>
          <p:cNvPr id="13" name="12 CuadroTexto"/>
          <p:cNvSpPr txBox="1"/>
          <p:nvPr/>
        </p:nvSpPr>
        <p:spPr>
          <a:xfrm>
            <a:off x="1000100" y="1357298"/>
            <a:ext cx="6572296" cy="369332"/>
          </a:xfrm>
          <a:prstGeom prst="rect">
            <a:avLst/>
          </a:prstGeom>
          <a:noFill/>
          <a:ln>
            <a:noFill/>
          </a:ln>
        </p:spPr>
        <p:txBody>
          <a:bodyPr wrap="square" rtlCol="0">
            <a:spAutoFit/>
          </a:bodyPr>
          <a:lstStyle/>
          <a:p>
            <a:pPr algn="ctr">
              <a:spcAft>
                <a:spcPts val="600"/>
              </a:spcAft>
            </a:pPr>
            <a:r>
              <a:rPr lang="es-ES" b="1" dirty="0" smtClean="0">
                <a:solidFill>
                  <a:srgbClr val="0000CC"/>
                </a:solidFill>
                <a:latin typeface="Arial Unicode MS" pitchFamily="34" charset="-128"/>
                <a:ea typeface="Arial Unicode MS" pitchFamily="34" charset="-128"/>
                <a:cs typeface="Arial Unicode MS" pitchFamily="34" charset="-128"/>
              </a:rPr>
              <a:t>Esquema general del cálculo del requerimiento de capital</a:t>
            </a:r>
            <a:endParaRPr lang="es-ES" b="1" i="1" dirty="0" smtClean="0">
              <a:solidFill>
                <a:srgbClr val="0000CC"/>
              </a:solidFill>
              <a:latin typeface="Arial Unicode MS" pitchFamily="34" charset="-128"/>
              <a:ea typeface="Arial Unicode MS" pitchFamily="34" charset="-128"/>
              <a:cs typeface="Arial Unicode MS" pitchFamily="34" charset="-128"/>
            </a:endParaRPr>
          </a:p>
        </p:txBody>
      </p:sp>
      <p:sp>
        <p:nvSpPr>
          <p:cNvPr id="15" name="14 CuadroTexto"/>
          <p:cNvSpPr txBox="1"/>
          <p:nvPr/>
        </p:nvSpPr>
        <p:spPr>
          <a:xfrm>
            <a:off x="3214678" y="5854503"/>
            <a:ext cx="3571900" cy="646331"/>
          </a:xfrm>
          <a:prstGeom prst="rect">
            <a:avLst/>
          </a:prstGeom>
          <a:noFill/>
          <a:ln>
            <a:noFill/>
          </a:ln>
        </p:spPr>
        <p:txBody>
          <a:bodyPr wrap="square" rtlCol="0">
            <a:spAutoFit/>
          </a:bodyPr>
          <a:lstStyle/>
          <a:p>
            <a:pPr algn="ctr">
              <a:spcAft>
                <a:spcPts val="600"/>
              </a:spcAft>
            </a:pPr>
            <a:r>
              <a:rPr lang="es-ES" dirty="0" smtClean="0">
                <a:solidFill>
                  <a:srgbClr val="0000CC"/>
                </a:solidFill>
                <a:latin typeface="Arial Unicode MS" pitchFamily="34" charset="-128"/>
                <a:ea typeface="Arial Unicode MS" pitchFamily="34" charset="-128"/>
                <a:cs typeface="Arial Unicode MS" pitchFamily="34" charset="-128"/>
              </a:rPr>
              <a:t>Requerimiento mínimo de capital (MCR)</a:t>
            </a:r>
            <a:endParaRPr lang="es-ES" i="1" dirty="0" smtClean="0">
              <a:solidFill>
                <a:srgbClr val="0000CC"/>
              </a:solidFill>
              <a:latin typeface="Arial Unicode MS" pitchFamily="34" charset="-128"/>
              <a:ea typeface="Arial Unicode MS" pitchFamily="34" charset="-128"/>
              <a:cs typeface="Arial Unicode MS" pitchFamily="34" charset="-128"/>
            </a:endParaRPr>
          </a:p>
        </p:txBody>
      </p:sp>
      <p:sp>
        <p:nvSpPr>
          <p:cNvPr id="20" name="19 CuadroTexto"/>
          <p:cNvSpPr txBox="1"/>
          <p:nvPr/>
        </p:nvSpPr>
        <p:spPr>
          <a:xfrm>
            <a:off x="2500298" y="214290"/>
            <a:ext cx="3714776" cy="461665"/>
          </a:xfrm>
          <a:prstGeom prst="rect">
            <a:avLst/>
          </a:prstGeom>
          <a:noFill/>
        </p:spPr>
        <p:txBody>
          <a:bodyPr wrap="square" rtlCol="0">
            <a:spAutoFit/>
          </a:bodyP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SCR. Introducción </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par>
                          <p:cTn id="28" fill="hold">
                            <p:stCondLst>
                              <p:cond delay="1000"/>
                            </p:stCondLst>
                            <p:childTnLst>
                              <p:par>
                                <p:cTn id="29" presetID="17"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ppt_x</p:attrName>
                                        </p:attrNameLst>
                                      </p:cBhvr>
                                      <p:tavLst>
                                        <p:tav tm="0">
                                          <p:val>
                                            <p:strVal val="#ppt_x-#ppt_w/2"/>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7"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1000" fill="hold"/>
                                        <p:tgtEl>
                                          <p:spTgt spid="15"/>
                                        </p:tgtEl>
                                        <p:attrNameLst>
                                          <p:attrName>ppt_x</p:attrName>
                                        </p:attrNameLst>
                                      </p:cBhvr>
                                      <p:tavLst>
                                        <p:tav tm="0">
                                          <p:val>
                                            <p:strVal val="#ppt_x"/>
                                          </p:val>
                                        </p:tav>
                                        <p:tav tm="100000">
                                          <p:val>
                                            <p:strVal val="#ppt_x"/>
                                          </p:val>
                                        </p:tav>
                                      </p:tavLst>
                                    </p:anim>
                                    <p:anim calcmode="lin" valueType="num">
                                      <p:cBhvr additive="base">
                                        <p:cTn id="3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2500321" y="142875"/>
            <a:ext cx="4071943" cy="760413"/>
          </a:xfrm>
          <a:prstGeom prst="rect">
            <a:avLst/>
          </a:prstGeom>
        </p:spPr>
        <p:txBody>
          <a:bodyPr/>
          <a:lstStyle/>
          <a:p>
            <a:pPr algn="ctr" eaLnBrk="1" fontAlgn="auto" hangingPunct="1">
              <a:spcAft>
                <a:spcPts val="0"/>
              </a:spcAft>
              <a:defRPr/>
            </a:pPr>
            <a:r>
              <a:rPr lang="es-ES" sz="3600" b="1" u="sng" dirty="0" smtClean="0">
                <a:solidFill>
                  <a:schemeClr val="bg1"/>
                </a:solidFill>
                <a:latin typeface="Arial Unicode MS" pitchFamily="34" charset="-128"/>
                <a:ea typeface="Arial Unicode MS" pitchFamily="34" charset="-128"/>
                <a:cs typeface="Arial Unicode MS" pitchFamily="34" charset="-128"/>
              </a:rPr>
              <a:t>INDICE</a:t>
            </a:r>
            <a:endParaRPr lang="es-ES" sz="3600" b="1" u="sng" dirty="0">
              <a:solidFill>
                <a:schemeClr val="bg1"/>
              </a:solidFill>
              <a:latin typeface="Arial Unicode MS" pitchFamily="34" charset="-128"/>
              <a:ea typeface="Arial Unicode MS" pitchFamily="34" charset="-128"/>
              <a:cs typeface="Arial Unicode MS" pitchFamily="34" charset="-128"/>
            </a:endParaRPr>
          </a:p>
        </p:txBody>
      </p:sp>
      <p:sp>
        <p:nvSpPr>
          <p:cNvPr id="3" name="2 Subtítulo"/>
          <p:cNvSpPr>
            <a:spLocks noGrp="1"/>
          </p:cNvSpPr>
          <p:nvPr>
            <p:ph type="subTitle" idx="4294967295"/>
          </p:nvPr>
        </p:nvSpPr>
        <p:spPr>
          <a:xfrm>
            <a:off x="1357290" y="1214422"/>
            <a:ext cx="7286625" cy="4429120"/>
          </a:xfrm>
          <a:prstGeom prst="rect">
            <a:avLst/>
          </a:prstGeom>
        </p:spPr>
        <p:txBody>
          <a:bodyPr>
            <a:noAutofit/>
          </a:bodyPr>
          <a:lstStyle/>
          <a:p>
            <a:pPr marL="0"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1. Calculo del capital de solvencia obligatorio (SCR)</a:t>
            </a:r>
          </a:p>
          <a:p>
            <a:pPr marL="531813"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a. Introducción. Modelos de cálculo del SCR </a:t>
            </a:r>
          </a:p>
          <a:p>
            <a:pPr marL="531813"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b. Cálculos basados en escenarios</a:t>
            </a:r>
          </a:p>
          <a:p>
            <a:pPr marL="531813"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c. Enfoque del riesgo subyacente (</a:t>
            </a:r>
            <a:r>
              <a:rPr lang="es-ES" sz="2400" i="1" dirty="0" smtClean="0">
                <a:solidFill>
                  <a:schemeClr val="bg1">
                    <a:lumMod val="50000"/>
                  </a:schemeClr>
                </a:solidFill>
                <a:latin typeface="Arial Unicode MS" pitchFamily="34" charset="-128"/>
                <a:ea typeface="Arial Unicode MS" pitchFamily="34" charset="-128"/>
                <a:cs typeface="Arial Unicode MS" pitchFamily="34" charset="-128"/>
              </a:rPr>
              <a:t>look through</a:t>
            </a: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9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d. Proporcionalidad y simplificaciones</a:t>
            </a:r>
          </a:p>
          <a:p>
            <a:pPr marL="0" eaLnBrk="1" fontAlgn="auto" hangingPunct="1">
              <a:lnSpc>
                <a:spcPct val="120000"/>
              </a:lnSpc>
              <a:spcBef>
                <a:spcPts val="3000"/>
              </a:spcBef>
              <a:spcAft>
                <a:spcPts val="180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SCR por riesgos de suscripción seguros de vida</a:t>
            </a:r>
          </a:p>
          <a:p>
            <a:pPr marL="0" eaLnBrk="1" fontAlgn="auto" hangingPunct="1">
              <a:lnSpc>
                <a:spcPct val="120000"/>
              </a:lnSpc>
              <a:spcBef>
                <a:spcPts val="1800"/>
              </a:spcBef>
              <a:spcAft>
                <a:spcPts val="1800"/>
              </a:spcAft>
              <a:buFont typeface="Wingdings 2"/>
              <a:buNone/>
              <a:defRPr/>
            </a:pPr>
            <a:r>
              <a:rPr lang="es-ES" sz="2400" b="1" dirty="0" smtClean="0">
                <a:solidFill>
                  <a:srgbClr val="8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SCR por riesgos de suscripción no vida</a:t>
            </a:r>
          </a:p>
        </p:txBody>
      </p:sp>
      <p:sp>
        <p:nvSpPr>
          <p:cNvPr id="4" name="3 Rectángulo"/>
          <p:cNvSpPr/>
          <p:nvPr/>
        </p:nvSpPr>
        <p:spPr>
          <a:xfrm>
            <a:off x="1142992" y="5884151"/>
            <a:ext cx="7215222" cy="830997"/>
          </a:xfrm>
          <a:prstGeom prst="rect">
            <a:avLst/>
          </a:prstGeom>
        </p:spPr>
        <p:txBody>
          <a:bodyPr wrap="square">
            <a:spAutoFit/>
          </a:bodyPr>
          <a:lstStyle/>
          <a:p>
            <a:pPr marL="725488" indent="-725488"/>
            <a:r>
              <a:rPr lang="en-US" sz="1200" i="1" dirty="0" smtClean="0">
                <a:latin typeface="Arial Unicode MS" pitchFamily="34" charset="-128"/>
                <a:ea typeface="Arial Unicode MS" pitchFamily="34" charset="-128"/>
                <a:cs typeface="Arial Unicode MS" pitchFamily="34" charset="-128"/>
              </a:rPr>
              <a:t>Fuentes:  	EIOPA. Technical Specifications for the Solvency II valuation and Solvency Capital Requirements calculations </a:t>
            </a:r>
            <a:r>
              <a:rPr lang="es-ES" sz="1200" i="1" dirty="0" smtClean="0">
                <a:latin typeface="Arial Unicode MS" pitchFamily="34" charset="-128"/>
                <a:ea typeface="Arial Unicode MS" pitchFamily="34" charset="-128"/>
                <a:cs typeface="Arial Unicode MS" pitchFamily="34" charset="-128"/>
              </a:rPr>
              <a:t>(</a:t>
            </a:r>
            <a:r>
              <a:rPr lang="es-ES" sz="1200" i="1" dirty="0" err="1" smtClean="0">
                <a:latin typeface="Arial Unicode MS" pitchFamily="34" charset="-128"/>
                <a:ea typeface="Arial Unicode MS" pitchFamily="34" charset="-128"/>
                <a:cs typeface="Arial Unicode MS" pitchFamily="34" charset="-128"/>
              </a:rPr>
              <a:t>Part</a:t>
            </a:r>
            <a:r>
              <a:rPr lang="es-ES" sz="1200" i="1" dirty="0" smtClean="0">
                <a:latin typeface="Arial Unicode MS" pitchFamily="34" charset="-128"/>
                <a:ea typeface="Arial Unicode MS" pitchFamily="34" charset="-128"/>
                <a:cs typeface="Arial Unicode MS" pitchFamily="34" charset="-128"/>
              </a:rPr>
              <a:t> I) . 16 de octubre de 2012 (página 115)</a:t>
            </a:r>
          </a:p>
          <a:p>
            <a:pPr marL="725488"/>
            <a:r>
              <a:rPr lang="en-US" sz="1200" i="1" dirty="0" smtClean="0">
                <a:latin typeface="Arial Unicode MS" pitchFamily="34" charset="-128"/>
                <a:ea typeface="Arial Unicode MS" pitchFamily="34" charset="-128"/>
                <a:cs typeface="Arial Unicode MS" pitchFamily="34" charset="-128"/>
              </a:rPr>
              <a:t>Carmen Méndez Fernández. Dirección General de Seguros y </a:t>
            </a:r>
            <a:r>
              <a:rPr lang="en-US" sz="1200" i="1" dirty="0" err="1" smtClean="0">
                <a:latin typeface="Arial Unicode MS" pitchFamily="34" charset="-128"/>
                <a:ea typeface="Arial Unicode MS" pitchFamily="34" charset="-128"/>
                <a:cs typeface="Arial Unicode MS" pitchFamily="34" charset="-128"/>
              </a:rPr>
              <a:t>Fondos</a:t>
            </a:r>
            <a:r>
              <a:rPr lang="en-US" sz="1200" i="1" dirty="0" smtClean="0">
                <a:latin typeface="Arial Unicode MS" pitchFamily="34" charset="-128"/>
                <a:ea typeface="Arial Unicode MS" pitchFamily="34" charset="-128"/>
                <a:cs typeface="Arial Unicode MS" pitchFamily="34" charset="-128"/>
              </a:rPr>
              <a:t> de Pensiones</a:t>
            </a:r>
          </a:p>
          <a:p>
            <a:pPr marL="725488"/>
            <a:r>
              <a:rPr lang="en-US" sz="1200" i="1" dirty="0" err="1" smtClean="0">
                <a:latin typeface="Arial Unicode MS" pitchFamily="34" charset="-128"/>
                <a:ea typeface="Arial Unicode MS" pitchFamily="34" charset="-128"/>
                <a:cs typeface="Arial Unicode MS" pitchFamily="34" charset="-128"/>
              </a:rPr>
              <a:t>Elaboración</a:t>
            </a:r>
            <a:r>
              <a:rPr lang="en-US" sz="1200" i="1" dirty="0" smtClean="0">
                <a:latin typeface="Arial Unicode MS" pitchFamily="34" charset="-128"/>
                <a:ea typeface="Arial Unicode MS" pitchFamily="34" charset="-128"/>
                <a:cs typeface="Arial Unicode MS" pitchFamily="34" charset="-128"/>
              </a:rPr>
              <a:t> </a:t>
            </a:r>
            <a:r>
              <a:rPr lang="en-US" sz="1200" i="1" dirty="0" err="1" smtClean="0">
                <a:latin typeface="Arial Unicode MS" pitchFamily="34" charset="-128"/>
                <a:ea typeface="Arial Unicode MS" pitchFamily="34" charset="-128"/>
                <a:cs typeface="Arial Unicode MS" pitchFamily="34" charset="-128"/>
              </a:rPr>
              <a:t>propia</a:t>
            </a:r>
            <a:endParaRPr lang="es-ES" sz="1200" i="1"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l="22146" t="25591" r="13656" b="12303"/>
          <a:stretch>
            <a:fillRect/>
          </a:stretch>
        </p:blipFill>
        <p:spPr bwMode="auto">
          <a:xfrm>
            <a:off x="1142976" y="983449"/>
            <a:ext cx="7572428" cy="5303071"/>
          </a:xfrm>
          <a:prstGeom prst="rect">
            <a:avLst/>
          </a:prstGeom>
          <a:noFill/>
          <a:ln w="9525">
            <a:noFill/>
            <a:miter lim="800000"/>
            <a:headEnd/>
            <a:tailEnd/>
          </a:ln>
          <a:effectLst/>
        </p:spPr>
      </p:pic>
      <p:sp>
        <p:nvSpPr>
          <p:cNvPr id="3" name="1 Título"/>
          <p:cNvSpPr txBox="1">
            <a:spLocks/>
          </p:cNvSpPr>
          <p:nvPr/>
        </p:nvSpPr>
        <p:spPr>
          <a:xfrm>
            <a:off x="1357313" y="214290"/>
            <a:ext cx="5929331" cy="500066"/>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SCR. Esquema del cálculo estándar</a:t>
            </a:r>
            <a:endParaRPr kumimoji="0" lang="es-ES" sz="2400" b="1" i="0" u="sng"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
        <p:nvSpPr>
          <p:cNvPr id="4" name="3 Rectángulo"/>
          <p:cNvSpPr/>
          <p:nvPr/>
        </p:nvSpPr>
        <p:spPr>
          <a:xfrm>
            <a:off x="1500182" y="6324921"/>
            <a:ext cx="6286528" cy="461665"/>
          </a:xfrm>
          <a:prstGeom prst="rect">
            <a:avLst/>
          </a:prstGeom>
        </p:spPr>
        <p:txBody>
          <a:bodyPr wrap="square">
            <a:spAutoFit/>
          </a:bodyPr>
          <a:lstStyle/>
          <a:p>
            <a:r>
              <a:rPr lang="en-US" sz="1200" i="1" dirty="0" smtClean="0">
                <a:latin typeface="Arial Unicode MS" pitchFamily="34" charset="-128"/>
                <a:ea typeface="Arial Unicode MS" pitchFamily="34" charset="-128"/>
                <a:cs typeface="Arial Unicode MS" pitchFamily="34" charset="-128"/>
              </a:rPr>
              <a:t>Fuente: EIOPA. Technical Specifications for the Solvency II valuation and Solvency Capital Requirements calculations </a:t>
            </a:r>
            <a:r>
              <a:rPr lang="es-ES" sz="1200" i="1" dirty="0" smtClean="0">
                <a:latin typeface="Arial Unicode MS" pitchFamily="34" charset="-128"/>
                <a:ea typeface="Arial Unicode MS" pitchFamily="34" charset="-128"/>
                <a:cs typeface="Arial Unicode MS" pitchFamily="34" charset="-128"/>
              </a:rPr>
              <a:t>(</a:t>
            </a:r>
            <a:r>
              <a:rPr lang="es-ES" sz="1200" i="1" dirty="0" err="1" smtClean="0">
                <a:latin typeface="Arial Unicode MS" pitchFamily="34" charset="-128"/>
                <a:ea typeface="Arial Unicode MS" pitchFamily="34" charset="-128"/>
                <a:cs typeface="Arial Unicode MS" pitchFamily="34" charset="-128"/>
              </a:rPr>
              <a:t>Part</a:t>
            </a:r>
            <a:r>
              <a:rPr lang="es-ES" sz="1200" i="1" dirty="0" smtClean="0">
                <a:latin typeface="Arial Unicode MS" pitchFamily="34" charset="-128"/>
                <a:ea typeface="Arial Unicode MS" pitchFamily="34" charset="-128"/>
                <a:cs typeface="Arial Unicode MS" pitchFamily="34" charset="-128"/>
              </a:rPr>
              <a:t> I) . 16 de octubre de 2012 (página 115)</a:t>
            </a:r>
          </a:p>
        </p:txBody>
      </p:sp>
      <p:sp>
        <p:nvSpPr>
          <p:cNvPr id="6" name="Text Box 12"/>
          <p:cNvSpPr txBox="1">
            <a:spLocks noChangeArrowheads="1"/>
          </p:cNvSpPr>
          <p:nvPr/>
        </p:nvSpPr>
        <p:spPr bwMode="auto">
          <a:xfrm>
            <a:off x="6357950" y="2424128"/>
            <a:ext cx="1214446" cy="2290756"/>
          </a:xfrm>
          <a:prstGeom prst="rect">
            <a:avLst/>
          </a:prstGeom>
          <a:noFill/>
          <a:ln w="15875" algn="ctr">
            <a:solidFill>
              <a:srgbClr val="FF0000"/>
            </a:solidFill>
            <a:miter lim="800000"/>
            <a:headEnd/>
            <a:tailEnd/>
          </a:ln>
          <a:effectLst>
            <a:prstShdw prst="shdw17" dist="17961" dir="2700000">
              <a:srgbClr val="990000"/>
            </a:prstShdw>
          </a:effectLst>
        </p:spPr>
        <p:txBody>
          <a:bodyPr wrap="none" anchor="b"/>
          <a:lstStyle/>
          <a:p>
            <a:pPr marL="182563" indent="-182563">
              <a:spcBef>
                <a:spcPct val="50000"/>
              </a:spcBef>
            </a:pPr>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14480" y="1071546"/>
            <a:ext cx="7000924" cy="5429288"/>
          </a:xfrm>
          <a:prstGeom prst="rect">
            <a:avLst/>
          </a:prstGeom>
        </p:spPr>
        <p:txBody>
          <a:bodyPr>
            <a:noAutofit/>
          </a:bodyPr>
          <a:lstStyle/>
          <a:p>
            <a:pPr algn="just">
              <a:spcBef>
                <a:spcPts val="0"/>
              </a:spcBef>
              <a:spcAft>
                <a:spcPts val="0"/>
              </a:spcAft>
              <a:buSzPts val="1600"/>
              <a:buFontTx/>
              <a:buNone/>
              <a:defRPr/>
            </a:pPr>
            <a:r>
              <a:rPr lang="es-ES" sz="1800" b="1" dirty="0" smtClean="0">
                <a:latin typeface="Arial Unicode MS" pitchFamily="34" charset="-128"/>
                <a:ea typeface="Arial Unicode MS" pitchFamily="34" charset="-128"/>
                <a:cs typeface="Arial Unicode MS" pitchFamily="34" charset="-128"/>
              </a:rPr>
              <a:t>DEFINICIÓN</a:t>
            </a:r>
          </a:p>
          <a:p>
            <a:pPr marL="0" indent="0" algn="just">
              <a:spcBef>
                <a:spcPts val="1200"/>
              </a:spcBef>
              <a:spcAft>
                <a:spcPts val="0"/>
              </a:spcAft>
              <a:buSzPts val="1600"/>
              <a:buFontTx/>
              <a:buNone/>
              <a:defRPr/>
            </a:pPr>
            <a:r>
              <a:rPr lang="es-ES" sz="1800" b="1" dirty="0" smtClean="0">
                <a:latin typeface="Arial Unicode MS" pitchFamily="34" charset="-128"/>
                <a:ea typeface="Arial Unicode MS" pitchFamily="34" charset="-128"/>
                <a:cs typeface="Arial Unicode MS" pitchFamily="34" charset="-128"/>
              </a:rPr>
              <a:t>La Directiva define el “riesgo de suscripción” no vida como  </a:t>
            </a:r>
            <a:r>
              <a:rPr lang="es-ES" sz="1800" b="1" i="1" dirty="0" smtClean="0">
                <a:latin typeface="Arial Unicode MS" pitchFamily="34" charset="-128"/>
                <a:ea typeface="Arial Unicode MS" pitchFamily="34" charset="-128"/>
                <a:cs typeface="Arial Unicode MS" pitchFamily="34" charset="-128"/>
              </a:rPr>
              <a:t>“el riesgo de pérdida o de modificación adversa del valor de los compromisos contraídos en virtud de los seguros, debido a la inadecuación de las hipótesis de tarificación y constitución de provisiones</a:t>
            </a:r>
            <a:r>
              <a:rPr lang="es-ES" sz="1800" b="1" dirty="0" smtClean="0">
                <a:latin typeface="Arial Unicode MS" pitchFamily="34" charset="-128"/>
                <a:ea typeface="Arial Unicode MS" pitchFamily="34" charset="-128"/>
                <a:cs typeface="Arial Unicode MS" pitchFamily="34" charset="-128"/>
              </a:rPr>
              <a:t>”. </a:t>
            </a:r>
          </a:p>
          <a:p>
            <a:pPr algn="just">
              <a:spcBef>
                <a:spcPts val="1200"/>
              </a:spcBef>
              <a:spcAft>
                <a:spcPts val="0"/>
              </a:spcAft>
              <a:buFontTx/>
              <a:buNone/>
              <a:defRPr/>
            </a:pPr>
            <a:r>
              <a:rPr lang="es-ES" sz="1800" b="1" dirty="0" smtClean="0">
                <a:latin typeface="Arial Unicode MS" pitchFamily="34" charset="-128"/>
                <a:ea typeface="Arial Unicode MS" pitchFamily="34" charset="-128"/>
                <a:cs typeface="Arial Unicode MS" pitchFamily="34" charset="-128"/>
              </a:rPr>
              <a:t>	</a:t>
            </a:r>
            <a:r>
              <a:rPr lang="es-ES" sz="1800" dirty="0" smtClean="0">
                <a:latin typeface="Arial Unicode MS" pitchFamily="34" charset="-128"/>
                <a:ea typeface="Arial Unicode MS" pitchFamily="34" charset="-128"/>
                <a:cs typeface="Arial Unicode MS" pitchFamily="34" charset="-128"/>
              </a:rPr>
              <a:t>El módulo de riesgo de suscripción de no vida recoge la incertidumbre en los resultados de las entidades relacionada con obligaciones de seguros y reaseguros en curso, así como con la nueva producción esperada para los siguientes doce meses. </a:t>
            </a:r>
          </a:p>
          <a:p>
            <a:pPr algn="just">
              <a:spcBef>
                <a:spcPts val="1200"/>
              </a:spcBef>
              <a:spcAft>
                <a:spcPts val="0"/>
              </a:spcAft>
              <a:buFontTx/>
              <a:buNone/>
              <a:defRPr/>
            </a:pPr>
            <a:r>
              <a:rPr lang="es-ES" sz="1800" dirty="0" smtClean="0">
                <a:latin typeface="Arial Unicode MS" pitchFamily="34" charset="-128"/>
                <a:ea typeface="Arial Unicode MS" pitchFamily="34" charset="-128"/>
                <a:cs typeface="Arial Unicode MS" pitchFamily="34" charset="-128"/>
              </a:rPr>
              <a:t>	El módulo de riesgo de suscripción de no vida consiste en los siguientes sub-módulos: </a:t>
            </a:r>
          </a:p>
          <a:p>
            <a:pPr marL="906463" indent="-6350" algn="just">
              <a:spcAft>
                <a:spcPts val="600"/>
              </a:spcAft>
              <a:defRPr/>
            </a:pPr>
            <a:r>
              <a:rPr lang="es-ES" sz="1800" b="1" dirty="0" err="1" smtClean="0">
                <a:latin typeface="Arial Unicode MS" pitchFamily="34" charset="-128"/>
                <a:ea typeface="Arial Unicode MS" pitchFamily="34" charset="-128"/>
                <a:cs typeface="Arial Unicode MS" pitchFamily="34" charset="-128"/>
              </a:rPr>
              <a:t>submódulo</a:t>
            </a:r>
            <a:r>
              <a:rPr lang="es-ES" sz="1800" b="1" dirty="0" smtClean="0">
                <a:latin typeface="Arial Unicode MS" pitchFamily="34" charset="-128"/>
                <a:ea typeface="Arial Unicode MS" pitchFamily="34" charset="-128"/>
                <a:cs typeface="Arial Unicode MS" pitchFamily="34" charset="-128"/>
              </a:rPr>
              <a:t> de riesgo de primas y reservas</a:t>
            </a:r>
          </a:p>
          <a:p>
            <a:pPr marL="906463" indent="-6350" algn="just">
              <a:spcAft>
                <a:spcPts val="600"/>
              </a:spcAft>
              <a:defRPr/>
            </a:pPr>
            <a:r>
              <a:rPr lang="es-ES" sz="1800" b="1" dirty="0" err="1" smtClean="0">
                <a:latin typeface="Arial Unicode MS" pitchFamily="34" charset="-128"/>
                <a:ea typeface="Arial Unicode MS" pitchFamily="34" charset="-128"/>
                <a:cs typeface="Arial Unicode MS" pitchFamily="34" charset="-128"/>
              </a:rPr>
              <a:t>submódulo</a:t>
            </a:r>
            <a:r>
              <a:rPr lang="es-ES" sz="1800" b="1" dirty="0" smtClean="0">
                <a:latin typeface="Arial Unicode MS" pitchFamily="34" charset="-128"/>
                <a:ea typeface="Arial Unicode MS" pitchFamily="34" charset="-128"/>
                <a:cs typeface="Arial Unicode MS" pitchFamily="34" charset="-128"/>
              </a:rPr>
              <a:t> de riesgo de caída</a:t>
            </a:r>
          </a:p>
          <a:p>
            <a:pPr marL="906463" indent="-6350" algn="just">
              <a:spcAft>
                <a:spcPts val="600"/>
              </a:spcAft>
              <a:defRPr/>
            </a:pPr>
            <a:r>
              <a:rPr lang="es-ES" sz="1800" b="1" dirty="0" err="1" smtClean="0">
                <a:latin typeface="Arial Unicode MS" pitchFamily="34" charset="-128"/>
                <a:ea typeface="Arial Unicode MS" pitchFamily="34" charset="-128"/>
                <a:cs typeface="Arial Unicode MS" pitchFamily="34" charset="-128"/>
              </a:rPr>
              <a:t>submódulo</a:t>
            </a:r>
            <a:r>
              <a:rPr lang="es-ES" sz="1800" b="1" dirty="0" smtClean="0">
                <a:latin typeface="Arial Unicode MS" pitchFamily="34" charset="-128"/>
                <a:ea typeface="Arial Unicode MS" pitchFamily="34" charset="-128"/>
                <a:cs typeface="Arial Unicode MS" pitchFamily="34" charset="-128"/>
              </a:rPr>
              <a:t> de riesgo de catástrofe</a:t>
            </a:r>
          </a:p>
          <a:p>
            <a:endParaRPr lang="es-ES" sz="1800" dirty="0">
              <a:latin typeface="Arial Unicode MS" pitchFamily="34" charset="-128"/>
              <a:ea typeface="Arial Unicode MS" pitchFamily="34" charset="-128"/>
              <a:cs typeface="Arial Unicode MS" pitchFamily="34" charset="-128"/>
            </a:endParaRPr>
          </a:p>
        </p:txBody>
      </p:sp>
      <p:sp>
        <p:nvSpPr>
          <p:cNvPr id="7" name="1 Título"/>
          <p:cNvSpPr>
            <a:spLocks noGrp="1"/>
          </p:cNvSpPr>
          <p:nvPr>
            <p:ph type="title" idx="4294967295"/>
          </p:nvPr>
        </p:nvSpPr>
        <p:spPr>
          <a:xfrm>
            <a:off x="1357290" y="203200"/>
            <a:ext cx="6072230" cy="511156"/>
          </a:xfrm>
          <a:prstGeom prst="rect">
            <a:avLst/>
          </a:prstGeom>
          <a:ln>
            <a:noFill/>
          </a:ln>
        </p:spPr>
        <p:txBody>
          <a:bodyPr anchor="ctr">
            <a:noAutofit/>
          </a:bodyP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SCR. Riesgo suscripción Seguros No Vida</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pic>
        <p:nvPicPr>
          <p:cNvPr id="8" name="Picture 2"/>
          <p:cNvPicPr>
            <a:picLocks noChangeAspect="1" noChangeArrowheads="1"/>
          </p:cNvPicPr>
          <p:nvPr/>
        </p:nvPicPr>
        <p:blipFill>
          <a:blip r:embed="rId2" cstate="print"/>
          <a:srcRect/>
          <a:stretch>
            <a:fillRect/>
          </a:stretch>
        </p:blipFill>
        <p:spPr bwMode="auto">
          <a:xfrm>
            <a:off x="76179" y="1928802"/>
            <a:ext cx="1495425" cy="2928958"/>
          </a:xfrm>
          <a:prstGeom prst="rect">
            <a:avLst/>
          </a:prstGeom>
          <a:noFill/>
          <a:ln w="9525">
            <a:noFill/>
            <a:miter lim="800000"/>
            <a:headEnd/>
            <a:tailEnd/>
          </a:ln>
          <a:effectLst/>
        </p:spPr>
      </p:pic>
      <p:sp>
        <p:nvSpPr>
          <p:cNvPr id="11" name="10 Elipse"/>
          <p:cNvSpPr/>
          <p:nvPr/>
        </p:nvSpPr>
        <p:spPr>
          <a:xfrm>
            <a:off x="285720" y="2000240"/>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71406" y="1928802"/>
            <a:ext cx="1495425" cy="2928958"/>
          </a:xfrm>
          <a:prstGeom prst="rect">
            <a:avLst/>
          </a:prstGeom>
          <a:noFill/>
          <a:ln w="9525">
            <a:noFill/>
            <a:miter lim="800000"/>
            <a:headEnd/>
            <a:tailEnd/>
          </a:ln>
          <a:effectLst/>
        </p:spPr>
      </p:pic>
      <p:sp>
        <p:nvSpPr>
          <p:cNvPr id="11" name="1 Título"/>
          <p:cNvSpPr txBox="1">
            <a:spLocks/>
          </p:cNvSpPr>
          <p:nvPr/>
        </p:nvSpPr>
        <p:spPr>
          <a:xfrm>
            <a:off x="1357290" y="203200"/>
            <a:ext cx="6072230" cy="5111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 suscripción Seguros No Vida</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3" name="12 Elipse"/>
          <p:cNvSpPr/>
          <p:nvPr/>
        </p:nvSpPr>
        <p:spPr>
          <a:xfrm>
            <a:off x="285720" y="2000240"/>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14 Tabla"/>
          <p:cNvGraphicFramePr>
            <a:graphicFrameLocks noGrp="1"/>
          </p:cNvGraphicFramePr>
          <p:nvPr/>
        </p:nvGraphicFramePr>
        <p:xfrm>
          <a:off x="2214546" y="1585914"/>
          <a:ext cx="6072230" cy="3914788"/>
        </p:xfrm>
        <a:graphic>
          <a:graphicData uri="http://schemas.openxmlformats.org/drawingml/2006/table">
            <a:tbl>
              <a:tblPr/>
              <a:tblGrid>
                <a:gridCol w="1803212"/>
                <a:gridCol w="1374584"/>
                <a:gridCol w="1375779"/>
                <a:gridCol w="1518655"/>
              </a:tblGrid>
              <a:tr h="1057268">
                <a:tc>
                  <a:txBody>
                    <a:bodyPr/>
                    <a:lstStyle/>
                    <a:p>
                      <a:pPr marL="1350963" indent="0" algn="l">
                        <a:spcBef>
                          <a:spcPts val="600"/>
                        </a:spcBef>
                        <a:spcAft>
                          <a:spcPts val="600"/>
                        </a:spcAft>
                      </a:pPr>
                      <a:r>
                        <a:rPr lang="en-GB" sz="1800" i="1" dirty="0">
                          <a:latin typeface="Arial Unicode MS" pitchFamily="34" charset="-128"/>
                          <a:ea typeface="Arial Unicode MS" pitchFamily="34" charset="-128"/>
                          <a:cs typeface="Arial Unicode MS" pitchFamily="34" charset="-128"/>
                        </a:rPr>
                        <a:t>j</a:t>
                      </a:r>
                      <a:endParaRPr lang="es-ES" sz="1800" dirty="0">
                        <a:latin typeface="Arial Unicode MS" pitchFamily="34" charset="-128"/>
                        <a:ea typeface="Arial Unicode MS" pitchFamily="34" charset="-128"/>
                        <a:cs typeface="Arial Unicode MS" pitchFamily="34" charset="-128"/>
                      </a:endParaRPr>
                    </a:p>
                    <a:p>
                      <a:pPr marL="355600" indent="0" algn="l">
                        <a:spcBef>
                          <a:spcPts val="600"/>
                        </a:spcBef>
                        <a:spcAft>
                          <a:spcPts val="600"/>
                        </a:spcAft>
                      </a:pPr>
                      <a:r>
                        <a:rPr lang="en-GB" sz="1800" i="1" dirty="0" smtClean="0">
                          <a:latin typeface="Arial Unicode MS" pitchFamily="34" charset="-128"/>
                          <a:ea typeface="Arial Unicode MS" pitchFamily="34" charset="-128"/>
                          <a:cs typeface="Arial Unicode MS" pitchFamily="34" charset="-128"/>
                        </a:rPr>
                        <a:t>I</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indent="0" algn="ctr">
                        <a:spcBef>
                          <a:spcPts val="600"/>
                        </a:spcBef>
                        <a:spcAft>
                          <a:spcPts val="600"/>
                        </a:spcAft>
                      </a:pPr>
                      <a:r>
                        <a:rPr lang="en-GB" sz="1800" dirty="0" smtClean="0">
                          <a:latin typeface="Arial Unicode MS" pitchFamily="34" charset="-128"/>
                          <a:ea typeface="Arial Unicode MS" pitchFamily="34" charset="-128"/>
                          <a:cs typeface="Arial Unicode MS" pitchFamily="34" charset="-128"/>
                        </a:rPr>
                        <a:t>No </a:t>
                      </a:r>
                      <a:r>
                        <a:rPr lang="en-GB" sz="1800" dirty="0" err="1" smtClean="0">
                          <a:latin typeface="Arial Unicode MS" pitchFamily="34" charset="-128"/>
                          <a:ea typeface="Arial Unicode MS" pitchFamily="34" charset="-128"/>
                          <a:cs typeface="Arial Unicode MS" pitchFamily="34" charset="-128"/>
                        </a:rPr>
                        <a:t>vida</a:t>
                      </a:r>
                      <a:r>
                        <a:rPr lang="en-GB" sz="1800" dirty="0" smtClean="0">
                          <a:latin typeface="Arial Unicode MS" pitchFamily="34" charset="-128"/>
                          <a:ea typeface="Arial Unicode MS" pitchFamily="34" charset="-128"/>
                          <a:cs typeface="Arial Unicode MS" pitchFamily="34" charset="-128"/>
                        </a:rPr>
                        <a:t> </a:t>
                      </a:r>
                      <a:r>
                        <a:rPr lang="en-GB" sz="1800" dirty="0" err="1" smtClean="0">
                          <a:latin typeface="Arial Unicode MS" pitchFamily="34" charset="-128"/>
                          <a:ea typeface="Arial Unicode MS" pitchFamily="34" charset="-128"/>
                          <a:cs typeface="Arial Unicode MS" pitchFamily="34" charset="-128"/>
                        </a:rPr>
                        <a:t>primas</a:t>
                      </a:r>
                      <a:r>
                        <a:rPr lang="en-GB" sz="1800" dirty="0" smtClean="0">
                          <a:latin typeface="Arial Unicode MS" pitchFamily="34" charset="-128"/>
                          <a:ea typeface="Arial Unicode MS" pitchFamily="34" charset="-128"/>
                          <a:cs typeface="Arial Unicode MS" pitchFamily="34" charset="-128"/>
                        </a:rPr>
                        <a:t> y </a:t>
                      </a:r>
                      <a:r>
                        <a:rPr lang="en-GB" sz="1800" dirty="0" err="1" smtClean="0">
                          <a:latin typeface="Arial Unicode MS" pitchFamily="34" charset="-128"/>
                          <a:ea typeface="Arial Unicode MS" pitchFamily="34" charset="-128"/>
                          <a:cs typeface="Arial Unicode MS" pitchFamily="34" charset="-128"/>
                        </a:rPr>
                        <a:t>reservas</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smtClean="0">
                          <a:latin typeface="Arial Unicode MS" pitchFamily="34" charset="-128"/>
                          <a:ea typeface="Arial Unicode MS" pitchFamily="34" charset="-128"/>
                          <a:cs typeface="Arial Unicode MS" pitchFamily="34" charset="-128"/>
                        </a:rPr>
                        <a:t>No </a:t>
                      </a:r>
                      <a:r>
                        <a:rPr lang="en-GB" sz="1800" dirty="0" err="1" smtClean="0">
                          <a:latin typeface="Arial Unicode MS" pitchFamily="34" charset="-128"/>
                          <a:ea typeface="Arial Unicode MS" pitchFamily="34" charset="-128"/>
                          <a:cs typeface="Arial Unicode MS" pitchFamily="34" charset="-128"/>
                        </a:rPr>
                        <a:t>vida</a:t>
                      </a:r>
                      <a:r>
                        <a:rPr lang="en-GB" sz="1800" dirty="0" smtClean="0">
                          <a:latin typeface="Arial Unicode MS" pitchFamily="34" charset="-128"/>
                          <a:ea typeface="Arial Unicode MS" pitchFamily="34" charset="-128"/>
                          <a:cs typeface="Arial Unicode MS" pitchFamily="34" charset="-128"/>
                        </a:rPr>
                        <a:t> </a:t>
                      </a:r>
                      <a:r>
                        <a:rPr lang="en-GB" sz="1800" dirty="0" err="1" smtClean="0">
                          <a:latin typeface="Arial Unicode MS" pitchFamily="34" charset="-128"/>
                          <a:ea typeface="Arial Unicode MS" pitchFamily="34" charset="-128"/>
                          <a:cs typeface="Arial Unicode MS" pitchFamily="34" charset="-128"/>
                        </a:rPr>
                        <a:t>riesgos</a:t>
                      </a:r>
                      <a:r>
                        <a:rPr lang="en-GB" sz="1800" baseline="0" dirty="0" smtClean="0">
                          <a:latin typeface="Arial Unicode MS" pitchFamily="34" charset="-128"/>
                          <a:ea typeface="Arial Unicode MS" pitchFamily="34" charset="-128"/>
                          <a:cs typeface="Arial Unicode MS" pitchFamily="34" charset="-128"/>
                        </a:rPr>
                        <a:t> </a:t>
                      </a:r>
                      <a:r>
                        <a:rPr lang="en-GB" sz="1800" dirty="0" err="1" smtClean="0">
                          <a:latin typeface="Arial Unicode MS" pitchFamily="34" charset="-128"/>
                          <a:ea typeface="Arial Unicode MS" pitchFamily="34" charset="-128"/>
                          <a:cs typeface="Arial Unicode MS" pitchFamily="34" charset="-128"/>
                        </a:rPr>
                        <a:t>catastróficos</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smtClean="0">
                          <a:latin typeface="Arial Unicode MS" pitchFamily="34" charset="-128"/>
                          <a:ea typeface="Arial Unicode MS" pitchFamily="34" charset="-128"/>
                          <a:cs typeface="Arial Unicode MS" pitchFamily="34" charset="-128"/>
                        </a:rPr>
                        <a:t>No </a:t>
                      </a:r>
                      <a:r>
                        <a:rPr lang="en-GB" sz="1800" dirty="0" err="1" smtClean="0">
                          <a:latin typeface="Arial Unicode MS" pitchFamily="34" charset="-128"/>
                          <a:ea typeface="Arial Unicode MS" pitchFamily="34" charset="-128"/>
                          <a:cs typeface="Arial Unicode MS" pitchFamily="34" charset="-128"/>
                        </a:rPr>
                        <a:t>vida</a:t>
                      </a:r>
                      <a:r>
                        <a:rPr lang="en-GB" sz="1800" dirty="0" smtClean="0">
                          <a:latin typeface="Arial Unicode MS" pitchFamily="34" charset="-128"/>
                          <a:ea typeface="Arial Unicode MS" pitchFamily="34" charset="-128"/>
                          <a:cs typeface="Arial Unicode MS" pitchFamily="34" charset="-128"/>
                        </a:rPr>
                        <a:t> </a:t>
                      </a:r>
                      <a:r>
                        <a:rPr lang="en-GB" sz="1800" dirty="0" err="1" smtClean="0">
                          <a:latin typeface="Arial Unicode MS" pitchFamily="34" charset="-128"/>
                          <a:ea typeface="Arial Unicode MS" pitchFamily="34" charset="-128"/>
                          <a:cs typeface="Arial Unicode MS" pitchFamily="34" charset="-128"/>
                        </a:rPr>
                        <a:t>interrupciones</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132">
                <a:tc>
                  <a:txBody>
                    <a:bodyPr/>
                    <a:lstStyle/>
                    <a:p>
                      <a:pPr marL="0" indent="0" algn="ctr">
                        <a:spcBef>
                          <a:spcPts val="600"/>
                        </a:spcBef>
                        <a:spcAft>
                          <a:spcPts val="600"/>
                        </a:spcAft>
                      </a:pPr>
                      <a:r>
                        <a:rPr lang="en-GB" sz="1800" dirty="0" smtClean="0">
                          <a:latin typeface="Arial Unicode MS" pitchFamily="34" charset="-128"/>
                          <a:ea typeface="Arial Unicode MS" pitchFamily="34" charset="-128"/>
                          <a:cs typeface="Arial Unicode MS" pitchFamily="34" charset="-128"/>
                        </a:rPr>
                        <a:t>No </a:t>
                      </a:r>
                      <a:r>
                        <a:rPr lang="en-GB" sz="1800" dirty="0" err="1" smtClean="0">
                          <a:latin typeface="Arial Unicode MS" pitchFamily="34" charset="-128"/>
                          <a:ea typeface="Arial Unicode MS" pitchFamily="34" charset="-128"/>
                          <a:cs typeface="Arial Unicode MS" pitchFamily="34" charset="-128"/>
                        </a:rPr>
                        <a:t>vida</a:t>
                      </a:r>
                      <a:r>
                        <a:rPr lang="en-GB" sz="1800" dirty="0" smtClean="0">
                          <a:latin typeface="Arial Unicode MS" pitchFamily="34" charset="-128"/>
                          <a:ea typeface="Arial Unicode MS" pitchFamily="34" charset="-128"/>
                          <a:cs typeface="Arial Unicode MS" pitchFamily="34" charset="-128"/>
                        </a:rPr>
                        <a:t> </a:t>
                      </a:r>
                      <a:r>
                        <a:rPr lang="en-GB" sz="1800" dirty="0" err="1" smtClean="0">
                          <a:latin typeface="Arial Unicode MS" pitchFamily="34" charset="-128"/>
                          <a:ea typeface="Arial Unicode MS" pitchFamily="34" charset="-128"/>
                          <a:cs typeface="Arial Unicode MS" pitchFamily="34" charset="-128"/>
                        </a:rPr>
                        <a:t>riesgo</a:t>
                      </a:r>
                      <a:r>
                        <a:rPr lang="en-GB" sz="1800" baseline="0" dirty="0" smtClean="0">
                          <a:latin typeface="Arial Unicode MS" pitchFamily="34" charset="-128"/>
                          <a:ea typeface="Arial Unicode MS" pitchFamily="34" charset="-128"/>
                          <a:cs typeface="Arial Unicode MS" pitchFamily="34" charset="-128"/>
                        </a:rPr>
                        <a:t> de </a:t>
                      </a:r>
                      <a:r>
                        <a:rPr lang="en-GB" sz="1800" baseline="0" dirty="0" err="1" smtClean="0">
                          <a:latin typeface="Arial Unicode MS" pitchFamily="34" charset="-128"/>
                          <a:ea typeface="Arial Unicode MS" pitchFamily="34" charset="-128"/>
                          <a:cs typeface="Arial Unicode MS" pitchFamily="34" charset="-128"/>
                        </a:rPr>
                        <a:t>primas</a:t>
                      </a:r>
                      <a:r>
                        <a:rPr lang="en-GB" sz="1800" baseline="0" dirty="0" smtClean="0">
                          <a:latin typeface="Arial Unicode MS" pitchFamily="34" charset="-128"/>
                          <a:ea typeface="Arial Unicode MS" pitchFamily="34" charset="-128"/>
                          <a:cs typeface="Arial Unicode MS" pitchFamily="34" charset="-128"/>
                        </a:rPr>
                        <a:t> y </a:t>
                      </a:r>
                      <a:r>
                        <a:rPr lang="en-GB" sz="1800" baseline="0" dirty="0" err="1" smtClean="0">
                          <a:latin typeface="Arial Unicode MS" pitchFamily="34" charset="-128"/>
                          <a:ea typeface="Arial Unicode MS" pitchFamily="34" charset="-128"/>
                          <a:cs typeface="Arial Unicode MS" pitchFamily="34" charset="-128"/>
                        </a:rPr>
                        <a:t>reservas</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1</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0.25</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0</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11">
                <a:tc>
                  <a:txBody>
                    <a:bodyPr/>
                    <a:lstStyle/>
                    <a:p>
                      <a:pPr marL="0" indent="0" algn="ctr">
                        <a:spcBef>
                          <a:spcPts val="600"/>
                        </a:spcBef>
                        <a:spcAft>
                          <a:spcPts val="600"/>
                        </a:spcAft>
                      </a:pPr>
                      <a:r>
                        <a:rPr lang="en-GB" sz="1800" dirty="0" smtClean="0">
                          <a:latin typeface="Arial Unicode MS" pitchFamily="34" charset="-128"/>
                          <a:ea typeface="Arial Unicode MS" pitchFamily="34" charset="-128"/>
                          <a:cs typeface="Arial Unicode MS" pitchFamily="34" charset="-128"/>
                        </a:rPr>
                        <a:t>No </a:t>
                      </a:r>
                      <a:r>
                        <a:rPr lang="en-GB" sz="1800" dirty="0" err="1" smtClean="0">
                          <a:latin typeface="Arial Unicode MS" pitchFamily="34" charset="-128"/>
                          <a:ea typeface="Arial Unicode MS" pitchFamily="34" charset="-128"/>
                          <a:cs typeface="Arial Unicode MS" pitchFamily="34" charset="-128"/>
                        </a:rPr>
                        <a:t>vida</a:t>
                      </a:r>
                      <a:r>
                        <a:rPr lang="en-GB" sz="1800" dirty="0" smtClean="0">
                          <a:latin typeface="Arial Unicode MS" pitchFamily="34" charset="-128"/>
                          <a:ea typeface="Arial Unicode MS" pitchFamily="34" charset="-128"/>
                          <a:cs typeface="Arial Unicode MS" pitchFamily="34" charset="-128"/>
                        </a:rPr>
                        <a:t> </a:t>
                      </a:r>
                      <a:r>
                        <a:rPr lang="en-GB" sz="1800" dirty="0" err="1" smtClean="0">
                          <a:latin typeface="Arial Unicode MS" pitchFamily="34" charset="-128"/>
                          <a:ea typeface="Arial Unicode MS" pitchFamily="34" charset="-128"/>
                          <a:cs typeface="Arial Unicode MS" pitchFamily="34" charset="-128"/>
                        </a:rPr>
                        <a:t>riesgo</a:t>
                      </a:r>
                      <a:r>
                        <a:rPr lang="en-GB" sz="1800" baseline="0" dirty="0" smtClean="0">
                          <a:latin typeface="Arial Unicode MS" pitchFamily="34" charset="-128"/>
                          <a:ea typeface="Arial Unicode MS" pitchFamily="34" charset="-128"/>
                          <a:cs typeface="Arial Unicode MS" pitchFamily="34" charset="-128"/>
                        </a:rPr>
                        <a:t> de </a:t>
                      </a:r>
                      <a:r>
                        <a:rPr lang="en-GB" sz="1800" baseline="0" dirty="0" err="1" smtClean="0">
                          <a:latin typeface="Arial Unicode MS" pitchFamily="34" charset="-128"/>
                          <a:ea typeface="Arial Unicode MS" pitchFamily="34" charset="-128"/>
                          <a:cs typeface="Arial Unicode MS" pitchFamily="34" charset="-128"/>
                        </a:rPr>
                        <a:t>catástrofe</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0.25</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1</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0</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277">
                <a:tc>
                  <a:txBody>
                    <a:bodyPr/>
                    <a:lstStyle/>
                    <a:p>
                      <a:pPr marL="0" indent="0" algn="ctr">
                        <a:spcBef>
                          <a:spcPts val="600"/>
                        </a:spcBef>
                        <a:spcAft>
                          <a:spcPts val="600"/>
                        </a:spcAft>
                      </a:pPr>
                      <a:r>
                        <a:rPr lang="en-GB" sz="1800" dirty="0" smtClean="0">
                          <a:latin typeface="Arial Unicode MS" pitchFamily="34" charset="-128"/>
                          <a:ea typeface="Arial Unicode MS" pitchFamily="34" charset="-128"/>
                          <a:cs typeface="Arial Unicode MS" pitchFamily="34" charset="-128"/>
                        </a:rPr>
                        <a:t>No </a:t>
                      </a:r>
                      <a:r>
                        <a:rPr lang="en-GB" sz="1800" dirty="0" err="1" smtClean="0">
                          <a:latin typeface="Arial Unicode MS" pitchFamily="34" charset="-128"/>
                          <a:ea typeface="Arial Unicode MS" pitchFamily="34" charset="-128"/>
                          <a:cs typeface="Arial Unicode MS" pitchFamily="34" charset="-128"/>
                        </a:rPr>
                        <a:t>vida</a:t>
                      </a:r>
                      <a:r>
                        <a:rPr lang="en-GB" sz="1800" dirty="0" smtClean="0">
                          <a:latin typeface="Arial Unicode MS" pitchFamily="34" charset="-128"/>
                          <a:ea typeface="Arial Unicode MS" pitchFamily="34" charset="-128"/>
                          <a:cs typeface="Arial Unicode MS" pitchFamily="34" charset="-128"/>
                        </a:rPr>
                        <a:t> </a:t>
                      </a:r>
                      <a:r>
                        <a:rPr lang="en-GB" sz="1800" dirty="0" err="1" smtClean="0">
                          <a:latin typeface="Arial Unicode MS" pitchFamily="34" charset="-128"/>
                          <a:ea typeface="Arial Unicode MS" pitchFamily="34" charset="-128"/>
                          <a:cs typeface="Arial Unicode MS" pitchFamily="34" charset="-128"/>
                        </a:rPr>
                        <a:t>riesgo</a:t>
                      </a:r>
                      <a:r>
                        <a:rPr lang="en-GB" sz="1800" baseline="0" dirty="0" smtClean="0">
                          <a:latin typeface="Arial Unicode MS" pitchFamily="34" charset="-128"/>
                          <a:ea typeface="Arial Unicode MS" pitchFamily="34" charset="-128"/>
                          <a:cs typeface="Arial Unicode MS" pitchFamily="34" charset="-128"/>
                        </a:rPr>
                        <a:t> de </a:t>
                      </a:r>
                      <a:r>
                        <a:rPr lang="en-GB" sz="1800" baseline="0" dirty="0" err="1" smtClean="0">
                          <a:latin typeface="Arial Unicode MS" pitchFamily="34" charset="-128"/>
                          <a:ea typeface="Arial Unicode MS" pitchFamily="34" charset="-128"/>
                          <a:cs typeface="Arial Unicode MS" pitchFamily="34" charset="-128"/>
                        </a:rPr>
                        <a:t>interrupciones</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0</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0</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n-GB" sz="1800" dirty="0">
                          <a:latin typeface="Arial Unicode MS" pitchFamily="34" charset="-128"/>
                          <a:ea typeface="Arial Unicode MS" pitchFamily="34" charset="-128"/>
                          <a:cs typeface="Arial Unicode MS" pitchFamily="34" charset="-128"/>
                        </a:rPr>
                        <a:t>1</a:t>
                      </a:r>
                      <a:endParaRPr lang="es-ES" sz="1800" dirty="0">
                        <a:latin typeface="Arial Unicode MS" pitchFamily="34" charset="-128"/>
                        <a:ea typeface="Arial Unicode MS" pitchFamily="34" charset="-128"/>
                        <a:cs typeface="Arial Unicode MS" pitchFamily="34" charset="-128"/>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76179" y="1928802"/>
            <a:ext cx="1495425" cy="2928958"/>
          </a:xfrm>
          <a:prstGeom prst="rect">
            <a:avLst/>
          </a:prstGeom>
          <a:noFill/>
          <a:ln w="9525">
            <a:noFill/>
            <a:miter lim="800000"/>
            <a:headEnd/>
            <a:tailEnd/>
          </a:ln>
          <a:effectLst/>
        </p:spPr>
      </p:pic>
      <p:sp>
        <p:nvSpPr>
          <p:cNvPr id="11" name="10 Elipse"/>
          <p:cNvSpPr/>
          <p:nvPr/>
        </p:nvSpPr>
        <p:spPr>
          <a:xfrm>
            <a:off x="1857356" y="1500174"/>
            <a:ext cx="1714512"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u="sng" dirty="0" smtClean="0">
                <a:solidFill>
                  <a:schemeClr val="tx1"/>
                </a:solidFill>
                <a:latin typeface="Arial Unicode MS" pitchFamily="34" charset="-128"/>
                <a:ea typeface="Arial Unicode MS" pitchFamily="34" charset="-128"/>
                <a:cs typeface="Arial Unicode MS" pitchFamily="34" charset="-128"/>
              </a:rPr>
              <a:t>Riesgo de primas </a:t>
            </a:r>
            <a:endParaRPr lang="es-ES" sz="1600" b="1" dirty="0">
              <a:solidFill>
                <a:schemeClr val="tx1"/>
              </a:solidFill>
              <a:latin typeface="Arial Unicode MS" pitchFamily="34" charset="-128"/>
              <a:ea typeface="Arial Unicode MS" pitchFamily="34" charset="-128"/>
              <a:cs typeface="Arial Unicode MS" pitchFamily="34" charset="-128"/>
            </a:endParaRPr>
          </a:p>
        </p:txBody>
      </p:sp>
      <p:sp>
        <p:nvSpPr>
          <p:cNvPr id="12" name="11 Flecha derecha"/>
          <p:cNvSpPr/>
          <p:nvPr/>
        </p:nvSpPr>
        <p:spPr>
          <a:xfrm>
            <a:off x="3786182" y="4000504"/>
            <a:ext cx="978408" cy="484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latin typeface="Arial Unicode MS" pitchFamily="34" charset="-128"/>
              <a:ea typeface="Arial Unicode MS" pitchFamily="34" charset="-128"/>
              <a:cs typeface="Arial Unicode MS" pitchFamily="34" charset="-128"/>
            </a:endParaRPr>
          </a:p>
        </p:txBody>
      </p:sp>
      <p:sp>
        <p:nvSpPr>
          <p:cNvPr id="13" name="12 Elipse"/>
          <p:cNvSpPr/>
          <p:nvPr/>
        </p:nvSpPr>
        <p:spPr>
          <a:xfrm>
            <a:off x="1928794" y="3786190"/>
            <a:ext cx="1714512"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u="sng" dirty="0" smtClean="0">
                <a:solidFill>
                  <a:schemeClr val="tx1"/>
                </a:solidFill>
                <a:latin typeface="Arial Unicode MS" pitchFamily="34" charset="-128"/>
                <a:ea typeface="Arial Unicode MS" pitchFamily="34" charset="-128"/>
                <a:cs typeface="Arial Unicode MS" pitchFamily="34" charset="-128"/>
              </a:rPr>
              <a:t>Riesgo de reservas</a:t>
            </a:r>
            <a:endParaRPr lang="es-ES" sz="1600" b="1" dirty="0">
              <a:solidFill>
                <a:schemeClr val="tx1"/>
              </a:solidFill>
              <a:latin typeface="Arial Unicode MS" pitchFamily="34" charset="-128"/>
              <a:ea typeface="Arial Unicode MS" pitchFamily="34" charset="-128"/>
              <a:cs typeface="Arial Unicode MS" pitchFamily="34" charset="-128"/>
            </a:endParaRPr>
          </a:p>
        </p:txBody>
      </p:sp>
      <p:sp>
        <p:nvSpPr>
          <p:cNvPr id="15" name="14 Rectángulo redondeado"/>
          <p:cNvSpPr/>
          <p:nvPr/>
        </p:nvSpPr>
        <p:spPr>
          <a:xfrm>
            <a:off x="5000628" y="1428736"/>
            <a:ext cx="3929090" cy="19288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solidFill>
                  <a:schemeClr val="tx1"/>
                </a:solidFill>
                <a:latin typeface="Arial Unicode MS" pitchFamily="34" charset="-128"/>
                <a:ea typeface="Arial Unicode MS" pitchFamily="34" charset="-128"/>
                <a:cs typeface="Arial Unicode MS" pitchFamily="34" charset="-128"/>
              </a:rPr>
              <a:t>se debe a las fluctuaciones en el momento, frecuencia y gravedad de los sucesos asegurados. Considera el riesgo de que la provisión para primas sea insuficiente para atender los siniestros o que deba ser incrementada.</a:t>
            </a:r>
            <a:endParaRPr lang="es-ES" sz="1600" dirty="0">
              <a:solidFill>
                <a:schemeClr val="tx1"/>
              </a:solidFill>
              <a:latin typeface="Arial Unicode MS" pitchFamily="34" charset="-128"/>
              <a:ea typeface="Arial Unicode MS" pitchFamily="34" charset="-128"/>
              <a:cs typeface="Arial Unicode MS" pitchFamily="34" charset="-128"/>
            </a:endParaRPr>
          </a:p>
        </p:txBody>
      </p:sp>
      <p:sp>
        <p:nvSpPr>
          <p:cNvPr id="16" name="15 Rectángulo redondeado"/>
          <p:cNvSpPr/>
          <p:nvPr/>
        </p:nvSpPr>
        <p:spPr>
          <a:xfrm>
            <a:off x="5072066" y="3786190"/>
            <a:ext cx="3857652"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solidFill>
                  <a:schemeClr val="tx1"/>
                </a:solidFill>
                <a:latin typeface="Arial Unicode MS" pitchFamily="34" charset="-128"/>
                <a:ea typeface="Arial Unicode MS" pitchFamily="34" charset="-128"/>
                <a:cs typeface="Arial Unicode MS" pitchFamily="34" charset="-128"/>
              </a:rPr>
              <a:t>deriva de las fluctuaciones en el momento y cuantía de la liquidación de siniestros.</a:t>
            </a:r>
          </a:p>
        </p:txBody>
      </p:sp>
      <p:sp>
        <p:nvSpPr>
          <p:cNvPr id="17" name="16 Flecha derecha"/>
          <p:cNvSpPr/>
          <p:nvPr/>
        </p:nvSpPr>
        <p:spPr>
          <a:xfrm>
            <a:off x="3786182" y="1785926"/>
            <a:ext cx="978408" cy="484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latin typeface="Arial Unicode MS" pitchFamily="34" charset="-128"/>
              <a:ea typeface="Arial Unicode MS" pitchFamily="34" charset="-128"/>
              <a:cs typeface="Arial Unicode MS" pitchFamily="34" charset="-128"/>
            </a:endParaRPr>
          </a:p>
        </p:txBody>
      </p:sp>
      <p:sp>
        <p:nvSpPr>
          <p:cNvPr id="18"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19 Elipse"/>
          <p:cNvSpPr/>
          <p:nvPr/>
        </p:nvSpPr>
        <p:spPr>
          <a:xfrm>
            <a:off x="357158" y="2643182"/>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20 Abrir llave"/>
          <p:cNvSpPr/>
          <p:nvPr/>
        </p:nvSpPr>
        <p:spPr>
          <a:xfrm>
            <a:off x="1500166" y="1928802"/>
            <a:ext cx="214314" cy="2357454"/>
          </a:xfrm>
          <a:prstGeom prst="leftBrace">
            <a:avLst>
              <a:gd name="adj1" fmla="val 8333"/>
              <a:gd name="adj2" fmla="val 42959"/>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21 Rectángulo"/>
          <p:cNvSpPr/>
          <p:nvPr/>
        </p:nvSpPr>
        <p:spPr>
          <a:xfrm>
            <a:off x="1214414" y="5214950"/>
            <a:ext cx="7286676" cy="1514261"/>
          </a:xfrm>
          <a:prstGeom prst="rect">
            <a:avLst/>
          </a:prstGeom>
        </p:spPr>
        <p:txBody>
          <a:bodyPr wrap="square">
            <a:spAutoFit/>
          </a:bodyPr>
          <a:lstStyle/>
          <a:p>
            <a:pPr marL="355600" indent="-355600" algn="just">
              <a:lnSpc>
                <a:spcPct val="110000"/>
              </a:lnSpc>
              <a:buFontTx/>
              <a:buNone/>
            </a:pPr>
            <a:r>
              <a:rPr lang="es-ES" sz="1400" dirty="0" smtClean="0">
                <a:latin typeface="Arial Unicode MS" pitchFamily="34" charset="-128"/>
                <a:ea typeface="Arial Unicode MS" pitchFamily="34" charset="-128"/>
                <a:cs typeface="Arial Unicode MS" pitchFamily="34" charset="-128"/>
              </a:rPr>
              <a:t>(*)   El riesgo de primas está relacionado con las pólizas que se suscribirán durante ese período (incluidas renovaciones), y con riesgos en curso sobre contratos existentes. </a:t>
            </a:r>
          </a:p>
          <a:p>
            <a:pPr marL="355600" algn="just">
              <a:lnSpc>
                <a:spcPct val="110000"/>
              </a:lnSpc>
              <a:buFontTx/>
              <a:buNone/>
            </a:pPr>
            <a:r>
              <a:rPr lang="es-ES" sz="1400" dirty="0" smtClean="0">
                <a:latin typeface="Arial Unicode MS" pitchFamily="34" charset="-128"/>
                <a:ea typeface="Arial Unicode MS" pitchFamily="34" charset="-128"/>
                <a:cs typeface="Arial Unicode MS" pitchFamily="34" charset="-128"/>
              </a:rPr>
              <a:t>El riesgo de primas incluye el riesgo de que las provisiones de primas resulten insuficientes para atender a los siniestros o de que deban ser incrementadas. </a:t>
            </a:r>
          </a:p>
          <a:p>
            <a:pPr marL="355600" algn="just">
              <a:lnSpc>
                <a:spcPct val="110000"/>
              </a:lnSpc>
              <a:buFontTx/>
              <a:buNone/>
            </a:pPr>
            <a:r>
              <a:rPr lang="es-ES" sz="1400" dirty="0" smtClean="0">
                <a:latin typeface="Arial Unicode MS" pitchFamily="34" charset="-128"/>
                <a:ea typeface="Arial Unicode MS" pitchFamily="34" charset="-128"/>
                <a:cs typeface="Arial Unicode MS" pitchFamily="34" charset="-128"/>
              </a:rPr>
              <a:t>También incluye el riesgo derivado de la volatilidad de los gastos. El riesgo de gastos está incluido implícitamente dentro del riesgo de primas.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1000"/>
                                        <p:tgtEl>
                                          <p:spTgt spid="11"/>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500"/>
                            </p:stCondLst>
                            <p:childTnLst>
                              <p:par>
                                <p:cTn id="21" presetID="8"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amond(in)">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500"/>
                            </p:stCondLst>
                            <p:childTnLst>
                              <p:par>
                                <p:cTn id="30" presetID="12" presetClass="entr" presetSubtype="8" fill="hold" grpId="1"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lide(fromLeft)">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strVal val="#ppt_w*2.5"/>
                                          </p:val>
                                        </p:tav>
                                        <p:tav tm="100000">
                                          <p:val>
                                            <p:strVal val="#ppt_w"/>
                                          </p:val>
                                        </p:tav>
                                      </p:tavLst>
                                    </p:anim>
                                    <p:anim calcmode="lin" valueType="num">
                                      <p:cBhvr>
                                        <p:cTn id="38" dur="1000" fill="hold"/>
                                        <p:tgtEl>
                                          <p:spTgt spid="22"/>
                                        </p:tgtEl>
                                        <p:attrNameLst>
                                          <p:attrName>ppt_h</p:attrName>
                                        </p:attrNameLst>
                                      </p:cBhvr>
                                      <p:tavLst>
                                        <p:tav tm="0">
                                          <p:val>
                                            <p:strVal val="#ppt_h*0.01"/>
                                          </p:val>
                                        </p:tav>
                                        <p:tav tm="100000">
                                          <p:val>
                                            <p:strVal val="#ppt_h"/>
                                          </p:val>
                                        </p:tav>
                                      </p:tavLst>
                                    </p:anim>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h+1"/>
                                          </p:val>
                                        </p:tav>
                                        <p:tav tm="100000">
                                          <p:val>
                                            <p:strVal val="#ppt_y"/>
                                          </p:val>
                                        </p:tav>
                                      </p:tavLst>
                                    </p:anim>
                                    <p:animEffect transition="in" filter="fade">
                                      <p:cBhvr>
                                        <p:cTn id="4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1" animBg="1"/>
      <p:bldP spid="17" grpId="0" animBg="1"/>
      <p:bldP spid="21" grpId="0" animBg="1"/>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76179" y="1928802"/>
            <a:ext cx="1495425" cy="2928958"/>
          </a:xfrm>
          <a:prstGeom prst="rect">
            <a:avLst/>
          </a:prstGeom>
          <a:noFill/>
          <a:ln w="9525">
            <a:noFill/>
            <a:miter lim="800000"/>
            <a:headEnd/>
            <a:tailEnd/>
          </a:ln>
          <a:effectLst/>
        </p:spPr>
      </p:pic>
      <p:sp>
        <p:nvSpPr>
          <p:cNvPr id="15" name="14 Rectángulo redondeado"/>
          <p:cNvSpPr/>
          <p:nvPr/>
        </p:nvSpPr>
        <p:spPr>
          <a:xfrm>
            <a:off x="1857356" y="1500174"/>
            <a:ext cx="6715172" cy="11493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0" algn="just" eaLnBrk="0" hangingPunct="0">
              <a:spcBef>
                <a:spcPts val="600"/>
              </a:spcBef>
              <a:buClr>
                <a:schemeClr val="accent1"/>
              </a:buClr>
              <a:buSzPct val="80000"/>
              <a:defRPr/>
            </a:pPr>
            <a:r>
              <a:rPr lang="es-ES" sz="1600" dirty="0" smtClean="0">
                <a:solidFill>
                  <a:schemeClr val="tx1"/>
                </a:solidFill>
                <a:latin typeface="Arial Unicode MS" pitchFamily="34" charset="-128"/>
                <a:ea typeface="Arial Unicode MS" pitchFamily="34" charset="-128"/>
                <a:cs typeface="Arial Unicode MS" pitchFamily="34" charset="-128"/>
              </a:rPr>
              <a:t>El capital de solvencia para el riesgo combinado de primas y reservas viene determinado por una fórmula cerrada </a:t>
            </a:r>
          </a:p>
          <a:p>
            <a:pPr marL="177800" lvl="0" algn="just" eaLnBrk="0" hangingPunct="0">
              <a:spcBef>
                <a:spcPts val="600"/>
              </a:spcBef>
              <a:buClr>
                <a:schemeClr val="accent1"/>
              </a:buClr>
              <a:buSzPct val="80000"/>
              <a:defRPr/>
            </a:pPr>
            <a:r>
              <a:rPr lang="es-ES" sz="1600" dirty="0" smtClean="0">
                <a:solidFill>
                  <a:schemeClr val="tx1"/>
                </a:solidFill>
                <a:latin typeface="Arial Unicode MS" pitchFamily="34" charset="-128"/>
                <a:ea typeface="Arial Unicode MS" pitchFamily="34" charset="-128"/>
                <a:cs typeface="Arial Unicode MS" pitchFamily="34" charset="-128"/>
              </a:rPr>
              <a:t>(por tanto no se basa en escenarios estresados)</a:t>
            </a:r>
          </a:p>
        </p:txBody>
      </p:sp>
      <p:sp>
        <p:nvSpPr>
          <p:cNvPr id="18"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(II)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19 Elipse"/>
          <p:cNvSpPr/>
          <p:nvPr/>
        </p:nvSpPr>
        <p:spPr>
          <a:xfrm>
            <a:off x="357158" y="2643182"/>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3"/>
          <p:cNvSpPr txBox="1">
            <a:spLocks noChangeArrowheads="1"/>
          </p:cNvSpPr>
          <p:nvPr/>
        </p:nvSpPr>
        <p:spPr>
          <a:xfrm>
            <a:off x="1670050" y="928670"/>
            <a:ext cx="7285038" cy="4114800"/>
          </a:xfrm>
          <a:prstGeom prst="rect">
            <a:avLst/>
          </a:prstGeom>
        </p:spPr>
        <p:txBody>
          <a:bodyPr/>
          <a:lstStyle/>
          <a:p>
            <a:pPr marL="365125" marR="0" lvl="0" indent="-282575" algn="just" defTabSz="914400" rtl="0" eaLnBrk="0" fontAlgn="base" latinLnBrk="0" hangingPunct="0">
              <a:lnSpc>
                <a:spcPct val="100000"/>
              </a:lnSpc>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23 Rectángulo"/>
          <p:cNvSpPr/>
          <p:nvPr/>
        </p:nvSpPr>
        <p:spPr>
          <a:xfrm>
            <a:off x="2015925" y="3157365"/>
            <a:ext cx="6556603" cy="2249847"/>
          </a:xfrm>
          <a:prstGeom prst="rect">
            <a:avLst/>
          </a:prstGeom>
        </p:spPr>
        <p:txBody>
          <a:bodyPr wrap="non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baseline="-250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donde</a:t>
            </a:r>
            <a:endParaRPr lang="en-GB" sz="1600" dirty="0" smtClean="0">
              <a:latin typeface="Arial Unicode MS" pitchFamily="34" charset="-128"/>
              <a:ea typeface="Arial Unicode MS" pitchFamily="34" charset="-128"/>
              <a:cs typeface="Arial Unicode MS" pitchFamily="34" charset="-128"/>
            </a:endParaRPr>
          </a:p>
          <a:p>
            <a:pPr>
              <a:lnSpc>
                <a:spcPct val="120000"/>
              </a:lnSpc>
              <a:spcBef>
                <a:spcPts val="600"/>
              </a:spcBef>
              <a:spcAft>
                <a:spcPts val="0"/>
              </a:spcAft>
            </a:pPr>
            <a:r>
              <a:rPr lang="en-GB" sz="2000" dirty="0" err="1" smtClean="0">
                <a:latin typeface="Arial Unicode MS" pitchFamily="34" charset="-128"/>
                <a:ea typeface="Arial Unicode MS" pitchFamily="34" charset="-128"/>
                <a:cs typeface="Arial Unicode MS" pitchFamily="34" charset="-128"/>
              </a:rPr>
              <a:t>σ</a:t>
            </a:r>
            <a:r>
              <a:rPr lang="en-GB" sz="2000" baseline="-25000" dirty="0" err="1" smtClean="0">
                <a:latin typeface="Arial Unicode MS" pitchFamily="34" charset="-128"/>
                <a:ea typeface="Arial Unicode MS" pitchFamily="34" charset="-128"/>
                <a:cs typeface="Arial Unicode MS" pitchFamily="34" charset="-128"/>
              </a:rPr>
              <a:t>nl</a:t>
            </a:r>
            <a:r>
              <a:rPr lang="en-GB" sz="2000" baseline="-25000" dirty="0" smtClean="0">
                <a:latin typeface="Arial Unicode MS" pitchFamily="34" charset="-128"/>
                <a:ea typeface="Arial Unicode MS" pitchFamily="34" charset="-128"/>
                <a:cs typeface="Arial Unicode MS" pitchFamily="34" charset="-128"/>
              </a:rPr>
              <a:t> = </a:t>
            </a:r>
            <a:r>
              <a:rPr lang="en-GB" sz="1600" dirty="0" err="1" smtClean="0">
                <a:latin typeface="Arial Unicode MS" pitchFamily="34" charset="-128"/>
                <a:ea typeface="Arial Unicode MS" pitchFamily="34" charset="-128"/>
                <a:cs typeface="Arial Unicode MS" pitchFamily="34" charset="-128"/>
              </a:rPr>
              <a:t>desviación</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estándar</a:t>
            </a:r>
            <a:r>
              <a:rPr lang="en-GB" sz="1600" dirty="0" smtClean="0">
                <a:latin typeface="Arial Unicode MS" pitchFamily="34" charset="-128"/>
                <a:ea typeface="Arial Unicode MS" pitchFamily="34" charset="-128"/>
                <a:cs typeface="Arial Unicode MS" pitchFamily="34" charset="-128"/>
              </a:rPr>
              <a:t> de los </a:t>
            </a:r>
            <a:r>
              <a:rPr lang="en-GB" sz="1600" dirty="0" err="1" smtClean="0">
                <a:latin typeface="Arial Unicode MS" pitchFamily="34" charset="-128"/>
                <a:ea typeface="Arial Unicode MS" pitchFamily="34" charset="-128"/>
                <a:cs typeface="Arial Unicode MS" pitchFamily="34" charset="-128"/>
              </a:rPr>
              <a:t>riesgos</a:t>
            </a:r>
            <a:r>
              <a:rPr lang="en-GB" sz="1600" dirty="0" smtClean="0">
                <a:latin typeface="Arial Unicode MS" pitchFamily="34" charset="-128"/>
                <a:ea typeface="Arial Unicode MS" pitchFamily="34" charset="-128"/>
                <a:cs typeface="Arial Unicode MS" pitchFamily="34" charset="-128"/>
              </a:rPr>
              <a:t> de </a:t>
            </a:r>
            <a:r>
              <a:rPr lang="en-GB" sz="1600" dirty="0" err="1" smtClean="0">
                <a:latin typeface="Arial Unicode MS" pitchFamily="34" charset="-128"/>
                <a:ea typeface="Arial Unicode MS" pitchFamily="34" charset="-128"/>
                <a:cs typeface="Arial Unicode MS" pitchFamily="34" charset="-128"/>
              </a:rPr>
              <a:t>primas</a:t>
            </a:r>
            <a:r>
              <a:rPr lang="en-GB" sz="1600" dirty="0" smtClean="0">
                <a:latin typeface="Arial Unicode MS" pitchFamily="34" charset="-128"/>
                <a:ea typeface="Arial Unicode MS" pitchFamily="34" charset="-128"/>
                <a:cs typeface="Arial Unicode MS" pitchFamily="34" charset="-128"/>
              </a:rPr>
              <a:t> y </a:t>
            </a:r>
            <a:r>
              <a:rPr lang="en-GB" sz="1600" dirty="0" err="1" smtClean="0">
                <a:latin typeface="Arial Unicode MS" pitchFamily="34" charset="-128"/>
                <a:ea typeface="Arial Unicode MS" pitchFamily="34" charset="-128"/>
                <a:cs typeface="Arial Unicode MS" pitchFamily="34" charset="-128"/>
              </a:rPr>
              <a:t>reservas</a:t>
            </a:r>
            <a:r>
              <a:rPr lang="en-GB" sz="1600" dirty="0" smtClean="0">
                <a:latin typeface="Arial Unicode MS" pitchFamily="34" charset="-128"/>
                <a:ea typeface="Arial Unicode MS" pitchFamily="34" charset="-128"/>
                <a:cs typeface="Arial Unicode MS" pitchFamily="34" charset="-128"/>
              </a:rPr>
              <a:t> no </a:t>
            </a:r>
            <a:r>
              <a:rPr lang="en-GB" sz="1600" dirty="0" err="1" smtClean="0">
                <a:latin typeface="Arial Unicode MS" pitchFamily="34" charset="-128"/>
                <a:ea typeface="Arial Unicode MS" pitchFamily="34" charset="-128"/>
                <a:cs typeface="Arial Unicode MS" pitchFamily="34" charset="-128"/>
              </a:rPr>
              <a:t>vida</a:t>
            </a:r>
            <a:r>
              <a:rPr lang="en-GB" sz="1600" dirty="0" smtClean="0">
                <a:latin typeface="Arial Unicode MS" pitchFamily="34" charset="-128"/>
                <a:ea typeface="Arial Unicode MS" pitchFamily="34" charset="-128"/>
                <a:cs typeface="Arial Unicode MS" pitchFamily="34" charset="-128"/>
              </a:rPr>
              <a:t> </a:t>
            </a:r>
          </a:p>
          <a:p>
            <a:pPr>
              <a:lnSpc>
                <a:spcPct val="120000"/>
              </a:lnSpc>
              <a:spcBef>
                <a:spcPts val="0"/>
              </a:spcBef>
              <a:spcAft>
                <a:spcPts val="600"/>
              </a:spcAft>
            </a:pPr>
            <a:r>
              <a:rPr lang="en-GB" sz="1600" dirty="0" err="1" smtClean="0">
                <a:latin typeface="Arial Unicode MS" pitchFamily="34" charset="-128"/>
                <a:ea typeface="Arial Unicode MS" pitchFamily="34" charset="-128"/>
                <a:cs typeface="Arial Unicode MS" pitchFamily="34" charset="-128"/>
              </a:rPr>
              <a:t>para</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todo</a:t>
            </a:r>
            <a:r>
              <a:rPr lang="en-GB" sz="1600" dirty="0" smtClean="0">
                <a:latin typeface="Arial Unicode MS" pitchFamily="34" charset="-128"/>
                <a:ea typeface="Arial Unicode MS" pitchFamily="34" charset="-128"/>
                <a:cs typeface="Arial Unicode MS" pitchFamily="34" charset="-128"/>
              </a:rPr>
              <a:t> el </a:t>
            </a:r>
            <a:r>
              <a:rPr lang="en-GB" sz="1600" dirty="0" err="1" smtClean="0">
                <a:latin typeface="Arial Unicode MS" pitchFamily="34" charset="-128"/>
                <a:ea typeface="Arial Unicode MS" pitchFamily="34" charset="-128"/>
                <a:cs typeface="Arial Unicode MS" pitchFamily="34" charset="-128"/>
              </a:rPr>
              <a:t>negocio</a:t>
            </a:r>
            <a:r>
              <a:rPr lang="en-GB" sz="1600" dirty="0" smtClean="0">
                <a:latin typeface="Arial Unicode MS" pitchFamily="34" charset="-128"/>
                <a:ea typeface="Arial Unicode MS" pitchFamily="34" charset="-128"/>
                <a:cs typeface="Arial Unicode MS" pitchFamily="34" charset="-128"/>
              </a:rPr>
              <a:t> no </a:t>
            </a:r>
            <a:r>
              <a:rPr lang="en-GB" sz="1600" dirty="0" err="1" smtClean="0">
                <a:latin typeface="Arial Unicode MS" pitchFamily="34" charset="-128"/>
                <a:ea typeface="Arial Unicode MS" pitchFamily="34" charset="-128"/>
                <a:cs typeface="Arial Unicode MS" pitchFamily="34" charset="-128"/>
              </a:rPr>
              <a:t>vida</a:t>
            </a:r>
            <a:r>
              <a:rPr lang="en-GB" sz="1600" dirty="0" smtClean="0">
                <a:latin typeface="Arial Unicode MS" pitchFamily="34" charset="-128"/>
                <a:ea typeface="Arial Unicode MS" pitchFamily="34" charset="-128"/>
                <a:cs typeface="Arial Unicode MS" pitchFamily="34" charset="-128"/>
              </a:rPr>
              <a:t> de la </a:t>
            </a:r>
            <a:r>
              <a:rPr lang="en-GB" sz="1600" dirty="0" err="1" smtClean="0">
                <a:latin typeface="Arial Unicode MS" pitchFamily="34" charset="-128"/>
                <a:ea typeface="Arial Unicode MS" pitchFamily="34" charset="-128"/>
                <a:cs typeface="Arial Unicode MS" pitchFamily="34" charset="-128"/>
              </a:rPr>
              <a:t>entidad</a:t>
            </a:r>
            <a:endParaRPr lang="en-GB" sz="1600" dirty="0" smtClean="0">
              <a:latin typeface="Arial Unicode MS" pitchFamily="34" charset="-128"/>
              <a:ea typeface="Arial Unicode MS" pitchFamily="34" charset="-128"/>
              <a:cs typeface="Arial Unicode MS" pitchFamily="34" charset="-128"/>
            </a:endParaRPr>
          </a:p>
          <a:p>
            <a:pPr>
              <a:lnSpc>
                <a:spcPct val="120000"/>
              </a:lnSpc>
              <a:spcBef>
                <a:spcPts val="600"/>
              </a:spcBef>
              <a:spcAft>
                <a:spcPts val="0"/>
              </a:spcAft>
            </a:pPr>
            <a:r>
              <a:rPr lang="en-GB" sz="2000" dirty="0" err="1" smtClean="0">
                <a:latin typeface="Arial Unicode MS" pitchFamily="34" charset="-128"/>
                <a:ea typeface="Arial Unicode MS" pitchFamily="34" charset="-128"/>
                <a:cs typeface="Arial Unicode MS" pitchFamily="34" charset="-128"/>
              </a:rPr>
              <a:t>V</a:t>
            </a:r>
            <a:r>
              <a:rPr lang="en-GB" sz="2000" baseline="-25000" dirty="0" err="1" smtClean="0">
                <a:latin typeface="Arial Unicode MS" pitchFamily="34" charset="-128"/>
                <a:ea typeface="Arial Unicode MS" pitchFamily="34" charset="-128"/>
                <a:cs typeface="Arial Unicode MS" pitchFamily="34" charset="-128"/>
              </a:rPr>
              <a:t>nl</a:t>
            </a:r>
            <a:r>
              <a:rPr lang="en-GB" sz="2000" baseline="-25000" dirty="0" smtClean="0">
                <a:latin typeface="Arial Unicode MS" pitchFamily="34" charset="-128"/>
                <a:ea typeface="Arial Unicode MS" pitchFamily="34" charset="-128"/>
                <a:cs typeface="Arial Unicode MS" pitchFamily="34" charset="-128"/>
              </a:rPr>
              <a:t> = </a:t>
            </a:r>
            <a:r>
              <a:rPr lang="en-GB" sz="1600" dirty="0" err="1" smtClean="0">
                <a:latin typeface="Arial Unicode MS" pitchFamily="34" charset="-128"/>
                <a:ea typeface="Arial Unicode MS" pitchFamily="34" charset="-128"/>
                <a:cs typeface="Arial Unicode MS" pitchFamily="34" charset="-128"/>
              </a:rPr>
              <a:t>medida</a:t>
            </a:r>
            <a:r>
              <a:rPr lang="en-GB" sz="1600" dirty="0" smtClean="0">
                <a:latin typeface="Arial Unicode MS" pitchFamily="34" charset="-128"/>
                <a:ea typeface="Arial Unicode MS" pitchFamily="34" charset="-128"/>
                <a:cs typeface="Arial Unicode MS" pitchFamily="34" charset="-128"/>
              </a:rPr>
              <a:t> de </a:t>
            </a:r>
            <a:r>
              <a:rPr lang="en-GB" sz="1600" dirty="0" err="1" smtClean="0">
                <a:latin typeface="Arial Unicode MS" pitchFamily="34" charset="-128"/>
                <a:ea typeface="Arial Unicode MS" pitchFamily="34" charset="-128"/>
                <a:cs typeface="Arial Unicode MS" pitchFamily="34" charset="-128"/>
              </a:rPr>
              <a:t>volumen</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para</a:t>
            </a:r>
            <a:r>
              <a:rPr lang="en-GB" sz="1600" dirty="0" smtClean="0">
                <a:latin typeface="Arial Unicode MS" pitchFamily="34" charset="-128"/>
                <a:ea typeface="Arial Unicode MS" pitchFamily="34" charset="-128"/>
                <a:cs typeface="Arial Unicode MS" pitchFamily="34" charset="-128"/>
              </a:rPr>
              <a:t> el </a:t>
            </a:r>
            <a:r>
              <a:rPr lang="en-GB" sz="1600" dirty="0" err="1" smtClean="0">
                <a:latin typeface="Arial Unicode MS" pitchFamily="34" charset="-128"/>
                <a:ea typeface="Arial Unicode MS" pitchFamily="34" charset="-128"/>
                <a:cs typeface="Arial Unicode MS" pitchFamily="34" charset="-128"/>
              </a:rPr>
              <a:t>riesgo</a:t>
            </a:r>
            <a:r>
              <a:rPr lang="en-GB" sz="1600" dirty="0" smtClean="0">
                <a:latin typeface="Arial Unicode MS" pitchFamily="34" charset="-128"/>
                <a:ea typeface="Arial Unicode MS" pitchFamily="34" charset="-128"/>
                <a:cs typeface="Arial Unicode MS" pitchFamily="34" charset="-128"/>
              </a:rPr>
              <a:t> de </a:t>
            </a:r>
            <a:r>
              <a:rPr lang="en-GB" sz="1600" dirty="0" err="1" smtClean="0">
                <a:latin typeface="Arial Unicode MS" pitchFamily="34" charset="-128"/>
                <a:ea typeface="Arial Unicode MS" pitchFamily="34" charset="-128"/>
                <a:cs typeface="Arial Unicode MS" pitchFamily="34" charset="-128"/>
              </a:rPr>
              <a:t>primas</a:t>
            </a:r>
            <a:r>
              <a:rPr lang="en-GB" sz="1600" dirty="0" smtClean="0">
                <a:latin typeface="Arial Unicode MS" pitchFamily="34" charset="-128"/>
                <a:ea typeface="Arial Unicode MS" pitchFamily="34" charset="-128"/>
                <a:cs typeface="Arial Unicode MS" pitchFamily="34" charset="-128"/>
              </a:rPr>
              <a:t> y </a:t>
            </a:r>
            <a:r>
              <a:rPr lang="en-GB" sz="1600" dirty="0" err="1" smtClean="0">
                <a:latin typeface="Arial Unicode MS" pitchFamily="34" charset="-128"/>
                <a:ea typeface="Arial Unicode MS" pitchFamily="34" charset="-128"/>
                <a:cs typeface="Arial Unicode MS" pitchFamily="34" charset="-128"/>
              </a:rPr>
              <a:t>reservas</a:t>
            </a:r>
            <a:r>
              <a:rPr lang="en-GB" sz="1600" dirty="0" smtClean="0">
                <a:latin typeface="Arial Unicode MS" pitchFamily="34" charset="-128"/>
                <a:ea typeface="Arial Unicode MS" pitchFamily="34" charset="-128"/>
                <a:cs typeface="Arial Unicode MS" pitchFamily="34" charset="-128"/>
              </a:rPr>
              <a:t> </a:t>
            </a:r>
          </a:p>
          <a:p>
            <a:pPr>
              <a:lnSpc>
                <a:spcPct val="120000"/>
              </a:lnSpc>
              <a:spcBef>
                <a:spcPts val="0"/>
              </a:spcBef>
              <a:spcAft>
                <a:spcPts val="1200"/>
              </a:spcAft>
            </a:pPr>
            <a:r>
              <a:rPr lang="en-GB" sz="1600" dirty="0" smtClean="0">
                <a:latin typeface="Arial Unicode MS" pitchFamily="34" charset="-128"/>
                <a:ea typeface="Arial Unicode MS" pitchFamily="34" charset="-128"/>
                <a:cs typeface="Arial Unicode MS" pitchFamily="34" charset="-128"/>
              </a:rPr>
              <a:t>de </a:t>
            </a:r>
            <a:r>
              <a:rPr lang="en-GB" sz="1600" dirty="0" err="1" smtClean="0">
                <a:latin typeface="Arial Unicode MS" pitchFamily="34" charset="-128"/>
                <a:ea typeface="Arial Unicode MS" pitchFamily="34" charset="-128"/>
                <a:cs typeface="Arial Unicode MS" pitchFamily="34" charset="-128"/>
              </a:rPr>
              <a:t>todo</a:t>
            </a:r>
            <a:r>
              <a:rPr lang="en-GB" sz="1600" dirty="0" smtClean="0">
                <a:latin typeface="Arial Unicode MS" pitchFamily="34" charset="-128"/>
                <a:ea typeface="Arial Unicode MS" pitchFamily="34" charset="-128"/>
                <a:cs typeface="Arial Unicode MS" pitchFamily="34" charset="-128"/>
              </a:rPr>
              <a:t> el </a:t>
            </a:r>
            <a:r>
              <a:rPr lang="en-GB" sz="1600" dirty="0" err="1" smtClean="0">
                <a:latin typeface="Arial Unicode MS" pitchFamily="34" charset="-128"/>
                <a:ea typeface="Arial Unicode MS" pitchFamily="34" charset="-128"/>
                <a:cs typeface="Arial Unicode MS" pitchFamily="34" charset="-128"/>
              </a:rPr>
              <a:t>negocio</a:t>
            </a:r>
            <a:r>
              <a:rPr lang="en-GB" sz="1600" dirty="0" smtClean="0">
                <a:latin typeface="Arial Unicode MS" pitchFamily="34" charset="-128"/>
                <a:ea typeface="Arial Unicode MS" pitchFamily="34" charset="-128"/>
                <a:cs typeface="Arial Unicode MS" pitchFamily="34" charset="-128"/>
              </a:rPr>
              <a:t> no </a:t>
            </a:r>
            <a:r>
              <a:rPr lang="en-GB" sz="1600" dirty="0" err="1" smtClean="0">
                <a:latin typeface="Arial Unicode MS" pitchFamily="34" charset="-128"/>
                <a:ea typeface="Arial Unicode MS" pitchFamily="34" charset="-128"/>
                <a:cs typeface="Arial Unicode MS" pitchFamily="34" charset="-128"/>
              </a:rPr>
              <a:t>vida</a:t>
            </a:r>
            <a:r>
              <a:rPr lang="en-GB" sz="1600" dirty="0" smtClean="0">
                <a:latin typeface="Arial Unicode MS" pitchFamily="34" charset="-128"/>
                <a:ea typeface="Arial Unicode MS" pitchFamily="34" charset="-128"/>
                <a:cs typeface="Arial Unicode MS" pitchFamily="34" charset="-128"/>
              </a:rPr>
              <a:t> de la </a:t>
            </a:r>
            <a:r>
              <a:rPr lang="en-GB" sz="1600" dirty="0" err="1" smtClean="0">
                <a:latin typeface="Arial Unicode MS" pitchFamily="34" charset="-128"/>
                <a:ea typeface="Arial Unicode MS" pitchFamily="34" charset="-128"/>
                <a:cs typeface="Arial Unicode MS" pitchFamily="34" charset="-128"/>
              </a:rPr>
              <a:t>entidad</a:t>
            </a:r>
            <a:endParaRPr lang="es-ES" sz="1600" dirty="0">
              <a:latin typeface="Arial Unicode MS" pitchFamily="34" charset="-128"/>
              <a:ea typeface="Arial Unicode MS" pitchFamily="34" charset="-128"/>
              <a:cs typeface="Arial Unicode MS" pitchFamily="34" charset="-128"/>
            </a:endParaRPr>
          </a:p>
        </p:txBody>
      </p:sp>
      <p:sp>
        <p:nvSpPr>
          <p:cNvPr id="25" name="24 Elipse"/>
          <p:cNvSpPr/>
          <p:nvPr/>
        </p:nvSpPr>
        <p:spPr>
          <a:xfrm>
            <a:off x="6500826" y="3143248"/>
            <a:ext cx="571504"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25 Elipse"/>
          <p:cNvSpPr/>
          <p:nvPr/>
        </p:nvSpPr>
        <p:spPr>
          <a:xfrm>
            <a:off x="5572132" y="3143248"/>
            <a:ext cx="571504"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2 Marcador de contenido"/>
          <p:cNvSpPr txBox="1">
            <a:spLocks/>
          </p:cNvSpPr>
          <p:nvPr/>
        </p:nvSpPr>
        <p:spPr>
          <a:xfrm>
            <a:off x="1142976" y="5857892"/>
            <a:ext cx="7572428" cy="500066"/>
          </a:xfrm>
          <a:prstGeom prst="rect">
            <a:avLst/>
          </a:prstGeom>
        </p:spPr>
        <p:txBody>
          <a:bodyPr vert="horz">
            <a:noAutofit/>
          </a:bodyPr>
          <a:lstStyle/>
          <a:p>
            <a:r>
              <a:rPr lang="es-ES" sz="1400" i="1" dirty="0" smtClean="0">
                <a:latin typeface="Arial Unicode MS" pitchFamily="34" charset="-128"/>
                <a:ea typeface="Arial Unicode MS" pitchFamily="34" charset="-128"/>
                <a:cs typeface="Arial Unicode MS" pitchFamily="34" charset="-128"/>
              </a:rPr>
              <a:t>(*) El factor 3 es el factor aproximado que (multiplicado por la desviación estándar) en el caso de una distribución logarítmica normal proporciona un nivel de confianza del 99.5 por ciento</a:t>
            </a:r>
          </a:p>
          <a:p>
            <a:endParaRPr lang="es-ES" sz="1400" i="1" dirty="0" smtClean="0">
              <a:latin typeface="Arial Unicode MS" pitchFamily="34" charset="-128"/>
              <a:ea typeface="Arial Unicode MS" pitchFamily="34" charset="-128"/>
              <a:cs typeface="Arial Unicode MS" pitchFamily="34" charset="-128"/>
            </a:endParaRPr>
          </a:p>
          <a:p>
            <a:pPr marL="514350" indent="-514350" algn="just">
              <a:spcBef>
                <a:spcPct val="20000"/>
              </a:spcBef>
              <a:buClr>
                <a:schemeClr val="accent1"/>
              </a:buClr>
              <a:buSzPct val="85000"/>
            </a:pPr>
            <a:endParaRPr lang="es-ES" sz="1400" i="1" dirty="0" smtClean="0">
              <a:latin typeface="Arial Unicode MS" pitchFamily="34" charset="-128"/>
              <a:ea typeface="Arial Unicode MS" pitchFamily="34" charset="-128"/>
              <a:cs typeface="Arial Unicode MS" pitchFamily="34" charset="-128"/>
            </a:endParaRPr>
          </a:p>
          <a:p>
            <a:pPr marL="514350" lvl="0" indent="-514350">
              <a:spcBef>
                <a:spcPct val="20000"/>
              </a:spcBef>
              <a:buClr>
                <a:schemeClr val="accent1"/>
              </a:buClr>
              <a:buSzPct val="85000"/>
              <a:buFont typeface="Wingdings" pitchFamily="2" charset="2"/>
              <a:buChar char="Ø"/>
            </a:pPr>
            <a:endParaRPr lang="es-ES" sz="1400" i="1" dirty="0" smtClean="0">
              <a:latin typeface="Arial Unicode MS" pitchFamily="34" charset="-128"/>
              <a:ea typeface="Arial Unicode MS" pitchFamily="34" charset="-128"/>
              <a:cs typeface="Arial Unicode MS" pitchFamily="34" charset="-128"/>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q"/>
              <a:tabLst/>
              <a:defRPr/>
            </a:pPr>
            <a:endParaRPr kumimoji="0" lang="es-ES" sz="1400" b="0" i="1" u="none" strike="noStrike" kern="1200" cap="none" spc="0" normalizeH="0" baseline="0" noProof="0" dirty="0">
              <a:ln>
                <a:noFill/>
              </a:ln>
              <a:solidFill>
                <a:schemeClr val="tx1">
                  <a:lumMod val="95000"/>
                  <a:lumOff val="5000"/>
                </a:schemeClr>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2"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000" fill="hold"/>
                                        <p:tgtEl>
                                          <p:spTgt spid="26"/>
                                        </p:tgtEl>
                                        <p:attrNameLst>
                                          <p:attrName>ppt_w</p:attrName>
                                        </p:attrNameLst>
                                      </p:cBhvr>
                                      <p:tavLst>
                                        <p:tav tm="0">
                                          <p:val>
                                            <p:fltVal val="0"/>
                                          </p:val>
                                        </p:tav>
                                        <p:tav tm="100000">
                                          <p:val>
                                            <p:strVal val="#ppt_w"/>
                                          </p:val>
                                        </p:tav>
                                      </p:tavLst>
                                    </p:anim>
                                    <p:anim calcmode="lin" valueType="num">
                                      <p:cBhvr>
                                        <p:cTn id="20" dur="2000" fill="hold"/>
                                        <p:tgtEl>
                                          <p:spTgt spid="26"/>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2000" fill="hold"/>
                                        <p:tgtEl>
                                          <p:spTgt spid="25"/>
                                        </p:tgtEl>
                                        <p:attrNameLst>
                                          <p:attrName>ppt_w</p:attrName>
                                        </p:attrNameLst>
                                      </p:cBhvr>
                                      <p:tavLst>
                                        <p:tav tm="0">
                                          <p:val>
                                            <p:fltVal val="0"/>
                                          </p:val>
                                        </p:tav>
                                        <p:tav tm="100000">
                                          <p:val>
                                            <p:strVal val="#ppt_w"/>
                                          </p:val>
                                        </p:tav>
                                      </p:tavLst>
                                    </p:anim>
                                    <p:anim calcmode="lin" valueType="num">
                                      <p:cBhvr>
                                        <p:cTn id="24"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1"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000" fill="hold"/>
                                        <p:tgtEl>
                                          <p:spTgt spid="27"/>
                                        </p:tgtEl>
                                        <p:attrNameLst>
                                          <p:attrName>ppt_x</p:attrName>
                                        </p:attrNameLst>
                                      </p:cBhvr>
                                      <p:tavLst>
                                        <p:tav tm="0">
                                          <p:val>
                                            <p:strVal val="#ppt_x"/>
                                          </p:val>
                                        </p:tav>
                                        <p:tav tm="100000">
                                          <p:val>
                                            <p:strVal val="#ppt_x"/>
                                          </p:val>
                                        </p:tav>
                                      </p:tavLst>
                                    </p:anim>
                                    <p:anim calcmode="lin" valueType="num">
                                      <p:cBhvr additive="base">
                                        <p:cTn id="3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2" animBg="1"/>
      <p:bldP spid="24" grpId="0"/>
      <p:bldP spid="25" grpId="0" animBg="1"/>
      <p:bldP spid="26" grpId="0" animBg="1"/>
      <p:bldP spid="2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dirty="0" smtClean="0">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dirty="0">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tx1"/>
                </a:solidFill>
                <a:latin typeface="Arial Unicode MS" pitchFamily="34" charset="-128"/>
                <a:ea typeface="Arial Unicode MS" pitchFamily="34" charset="-128"/>
                <a:cs typeface="Arial Unicode MS" pitchFamily="34" charset="-128"/>
              </a:rPr>
              <a:t>Medida de Volumen Global (</a:t>
            </a:r>
            <a:r>
              <a:rPr lang="en-GB" dirty="0" err="1" smtClean="0">
                <a:solidFill>
                  <a:schemeClr val="tx1"/>
                </a:solidFill>
                <a:latin typeface="Arial Unicode MS" pitchFamily="34" charset="-128"/>
                <a:ea typeface="Arial Unicode MS" pitchFamily="34" charset="-128"/>
                <a:cs typeface="Arial Unicode MS" pitchFamily="34" charset="-128"/>
              </a:rPr>
              <a:t>V</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baseline="-25000" dirty="0" smtClean="0">
                <a:solidFill>
                  <a:schemeClr val="tx1"/>
                </a:solidFill>
                <a:latin typeface="Arial Unicode MS" pitchFamily="34" charset="-128"/>
                <a:ea typeface="Arial Unicode MS" pitchFamily="34" charset="-128"/>
                <a:cs typeface="Arial Unicode MS" pitchFamily="34" charset="-128"/>
              </a:rPr>
              <a:t> </a:t>
            </a:r>
            <a:r>
              <a:rPr lang="es-ES" dirty="0" smtClean="0">
                <a:solidFill>
                  <a:schemeClr val="tx1"/>
                </a:solidFill>
                <a:latin typeface="Arial Unicode MS" pitchFamily="34" charset="-128"/>
                <a:ea typeface="Arial Unicode MS" pitchFamily="34" charset="-128"/>
                <a:cs typeface="Arial Unicode MS" pitchFamily="34" charset="-128"/>
              </a:rPr>
              <a:t>)</a:t>
            </a:r>
          </a:p>
        </p:txBody>
      </p:sp>
      <p:sp>
        <p:nvSpPr>
          <p:cNvPr id="13" name="12 Elipse"/>
          <p:cNvSpPr/>
          <p:nvPr/>
        </p:nvSpPr>
        <p:spPr>
          <a:xfrm>
            <a:off x="5357818" y="1785926"/>
            <a:ext cx="2786082"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tx1"/>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tx1"/>
                </a:solidFill>
                <a:latin typeface="Arial Unicode MS" pitchFamily="34" charset="-128"/>
                <a:ea typeface="Arial Unicode MS" pitchFamily="34" charset="-128"/>
                <a:cs typeface="Arial Unicode MS" pitchFamily="34" charset="-128"/>
              </a:rPr>
              <a:t>σ</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dirty="0" smtClean="0">
                <a:solidFill>
                  <a:schemeClr val="tx1"/>
                </a:solidFill>
                <a:latin typeface="Arial Unicode MS" pitchFamily="34" charset="-128"/>
                <a:ea typeface="Arial Unicode MS" pitchFamily="34" charset="-128"/>
                <a:cs typeface="Arial Unicode MS" pitchFamily="34" charset="-128"/>
              </a:rPr>
              <a:t>)</a:t>
            </a:r>
            <a:endParaRPr lang="es-ES" dirty="0" smtClean="0">
              <a:solidFill>
                <a:schemeClr val="tx1"/>
              </a:solidFill>
              <a:latin typeface="Arial Unicode MS" pitchFamily="34" charset="-128"/>
              <a:ea typeface="Arial Unicode MS" pitchFamily="34" charset="-128"/>
              <a:cs typeface="Arial Unicode MS" pitchFamily="34" charset="-128"/>
            </a:endParaRP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(III)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357694"/>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785786"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Medida de volumen de todo el negocio no vida, calculada como la suma simple de las medidas de cada segmento</a:t>
            </a: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86314" y="2857496"/>
            <a:ext cx="1928826" cy="1214446"/>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25" name="2 Marcador de contenido"/>
          <p:cNvSpPr txBox="1">
            <a:spLocks/>
          </p:cNvSpPr>
          <p:nvPr/>
        </p:nvSpPr>
        <p:spPr>
          <a:xfrm>
            <a:off x="5000628" y="4357694"/>
            <a:ext cx="3643338"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143504" y="5357826"/>
            <a:ext cx="3429024" cy="928694"/>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no vida agregando las desviaciones de cada segmento con una matriz de correlaciones predeterminada</a:t>
            </a: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14" name="Text Box 12"/>
          <p:cNvSpPr txBox="1">
            <a:spLocks noChangeArrowheads="1"/>
          </p:cNvSpPr>
          <p:nvPr/>
        </p:nvSpPr>
        <p:spPr bwMode="auto">
          <a:xfrm>
            <a:off x="500034" y="2709880"/>
            <a:ext cx="8501122" cy="2505070"/>
          </a:xfrm>
          <a:prstGeom prst="rect">
            <a:avLst/>
          </a:prstGeom>
          <a:noFill/>
          <a:ln w="15875" algn="ctr">
            <a:solidFill>
              <a:srgbClr val="FF0000"/>
            </a:solidFill>
            <a:prstDash val="dash"/>
            <a:miter lim="800000"/>
            <a:headEnd/>
            <a:tailEnd/>
          </a:ln>
          <a:effectLst>
            <a:prstShdw prst="shdw17" dist="17961" dir="2700000">
              <a:srgbClr val="990000"/>
            </a:prstShdw>
          </a:effectLst>
        </p:spPr>
        <p:txBody>
          <a:bodyPr wrap="none" anchor="b"/>
          <a:lstStyle/>
          <a:p>
            <a:pPr marL="182563" indent="-182563">
              <a:spcBef>
                <a:spcPct val="50000"/>
              </a:spcBef>
            </a:pPr>
            <a:endParaRPr lang="es-ES"/>
          </a:p>
        </p:txBody>
      </p:sp>
      <p:sp>
        <p:nvSpPr>
          <p:cNvPr id="15" name="14 Elipse"/>
          <p:cNvSpPr/>
          <p:nvPr/>
        </p:nvSpPr>
        <p:spPr>
          <a:xfrm>
            <a:off x="5429256" y="1000108"/>
            <a:ext cx="571504"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15 Elipse"/>
          <p:cNvSpPr/>
          <p:nvPr/>
        </p:nvSpPr>
        <p:spPr>
          <a:xfrm>
            <a:off x="6572264" y="1000108"/>
            <a:ext cx="428628" cy="5000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16 Conector recto de flecha"/>
          <p:cNvCxnSpPr/>
          <p:nvPr/>
        </p:nvCxnSpPr>
        <p:spPr>
          <a:xfrm rot="5400000">
            <a:off x="4464844" y="952132"/>
            <a:ext cx="512323" cy="15838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16" idx="4"/>
          </p:cNvCxnSpPr>
          <p:nvPr/>
        </p:nvCxnSpPr>
        <p:spPr>
          <a:xfrm rot="16200000" flipH="1">
            <a:off x="6679424" y="1607328"/>
            <a:ext cx="285754" cy="7144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lide(fromBottom)">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2"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1000" fill="hold"/>
                                        <p:tgtEl>
                                          <p:spTgt spid="24"/>
                                        </p:tgtEl>
                                        <p:attrNameLst>
                                          <p:attrName>ppt_x</p:attrName>
                                        </p:attrNameLst>
                                      </p:cBhvr>
                                      <p:tavLst>
                                        <p:tav tm="0">
                                          <p:val>
                                            <p:strVal val="1+#ppt_w/2"/>
                                          </p:val>
                                        </p:tav>
                                        <p:tav tm="100000">
                                          <p:val>
                                            <p:strVal val="#ppt_x"/>
                                          </p:val>
                                        </p:tav>
                                      </p:tavLst>
                                    </p:anim>
                                    <p:anim calcmode="lin" valueType="num">
                                      <p:cBhvr additive="base">
                                        <p:cTn id="35"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58" presetClass="entr" presetSubtype="0" accel="10000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1000" fill="hold"/>
                                        <p:tgtEl>
                                          <p:spTgt spid="26"/>
                                        </p:tgtEl>
                                        <p:attrNameLst>
                                          <p:attrName>ppt_w</p:attrName>
                                        </p:attrNameLst>
                                      </p:cBhvr>
                                      <p:tavLst>
                                        <p:tav tm="0">
                                          <p:val>
                                            <p:strVal val="#ppt_w*2.5"/>
                                          </p:val>
                                        </p:tav>
                                        <p:tav tm="100000">
                                          <p:val>
                                            <p:strVal val="#ppt_w"/>
                                          </p:val>
                                        </p:tav>
                                      </p:tavLst>
                                    </p:anim>
                                    <p:anim calcmode="lin" valueType="num">
                                      <p:cBhvr>
                                        <p:cTn id="46" dur="1000" fill="hold"/>
                                        <p:tgtEl>
                                          <p:spTgt spid="26"/>
                                        </p:tgtEl>
                                        <p:attrNameLst>
                                          <p:attrName>ppt_h</p:attrName>
                                        </p:attrNameLst>
                                      </p:cBhvr>
                                      <p:tavLst>
                                        <p:tav tm="0">
                                          <p:val>
                                            <p:strVal val="#ppt_h*0.01"/>
                                          </p:val>
                                        </p:tav>
                                        <p:tav tm="100000">
                                          <p:val>
                                            <p:strVal val="#ppt_h"/>
                                          </p:val>
                                        </p:tav>
                                      </p:tavLst>
                                    </p:anim>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h+1"/>
                                          </p:val>
                                        </p:tav>
                                        <p:tav tm="100000">
                                          <p:val>
                                            <p:strVal val="#ppt_y"/>
                                          </p:val>
                                        </p:tav>
                                      </p:tavLst>
                                    </p:anim>
                                    <p:animEffect transition="in" filter="fade">
                                      <p:cBhvr>
                                        <p:cTn id="49" dur="10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1" grpId="0"/>
      <p:bldP spid="22" grpId="0"/>
      <p:bldP spid="23" grpId="0"/>
      <p:bldP spid="24" grpId="0"/>
      <p:bldP spid="25" grpId="0"/>
      <p:bldP spid="26" grpId="0"/>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b="1" dirty="0" smtClean="0">
                <a:solidFill>
                  <a:srgbClr val="C00000"/>
                </a:solidFill>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b="1" dirty="0">
              <a:solidFill>
                <a:srgbClr val="C00000"/>
              </a:solidFill>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tx1"/>
                </a:solidFill>
                <a:latin typeface="Arial Unicode MS" pitchFamily="34" charset="-128"/>
                <a:ea typeface="Arial Unicode MS" pitchFamily="34" charset="-128"/>
                <a:cs typeface="Arial Unicode MS" pitchFamily="34" charset="-128"/>
              </a:rPr>
              <a:t>Medida de Volumen Global (</a:t>
            </a:r>
            <a:r>
              <a:rPr lang="en-GB" dirty="0" err="1" smtClean="0">
                <a:solidFill>
                  <a:schemeClr val="tx1"/>
                </a:solidFill>
                <a:latin typeface="Arial Unicode MS" pitchFamily="34" charset="-128"/>
                <a:ea typeface="Arial Unicode MS" pitchFamily="34" charset="-128"/>
                <a:cs typeface="Arial Unicode MS" pitchFamily="34" charset="-128"/>
              </a:rPr>
              <a:t>V</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baseline="-25000" dirty="0" smtClean="0">
                <a:solidFill>
                  <a:schemeClr val="tx1"/>
                </a:solidFill>
                <a:latin typeface="Arial Unicode MS" pitchFamily="34" charset="-128"/>
                <a:ea typeface="Arial Unicode MS" pitchFamily="34" charset="-128"/>
                <a:cs typeface="Arial Unicode MS" pitchFamily="34" charset="-128"/>
              </a:rPr>
              <a:t> </a:t>
            </a:r>
            <a:r>
              <a:rPr lang="es-ES" dirty="0" smtClean="0">
                <a:solidFill>
                  <a:schemeClr val="tx1"/>
                </a:solidFill>
                <a:latin typeface="Arial Unicode MS" pitchFamily="34" charset="-128"/>
                <a:ea typeface="Arial Unicode MS" pitchFamily="34" charset="-128"/>
                <a:cs typeface="Arial Unicode MS" pitchFamily="34" charset="-128"/>
              </a:rPr>
              <a:t>)</a:t>
            </a:r>
          </a:p>
        </p:txBody>
      </p:sp>
      <p:sp>
        <p:nvSpPr>
          <p:cNvPr id="13" name="12 Elipse"/>
          <p:cNvSpPr/>
          <p:nvPr/>
        </p:nvSpPr>
        <p:spPr>
          <a:xfrm>
            <a:off x="5357818" y="1785926"/>
            <a:ext cx="2786082" cy="78581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bg1">
                    <a:lumMod val="65000"/>
                  </a:schemeClr>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bg1">
                    <a:lumMod val="65000"/>
                  </a:schemeClr>
                </a:solidFill>
                <a:latin typeface="Arial Unicode MS" pitchFamily="34" charset="-128"/>
                <a:ea typeface="Arial Unicode MS" pitchFamily="34" charset="-128"/>
                <a:cs typeface="Arial Unicode MS" pitchFamily="34" charset="-128"/>
              </a:rPr>
              <a:t>σ</a:t>
            </a:r>
            <a:r>
              <a:rPr lang="en-GB" baseline="-25000" dirty="0" err="1" smtClean="0">
                <a:solidFill>
                  <a:schemeClr val="bg1">
                    <a:lumMod val="65000"/>
                  </a:schemeClr>
                </a:solidFill>
                <a:latin typeface="Arial Unicode MS" pitchFamily="34" charset="-128"/>
                <a:ea typeface="Arial Unicode MS" pitchFamily="34" charset="-128"/>
                <a:cs typeface="Arial Unicode MS" pitchFamily="34" charset="-128"/>
              </a:rPr>
              <a:t>nl</a:t>
            </a:r>
            <a:r>
              <a:rPr lang="en-GB" dirty="0" smtClean="0">
                <a:solidFill>
                  <a:schemeClr val="bg1">
                    <a:lumMod val="65000"/>
                  </a:schemeClr>
                </a:solidFill>
                <a:latin typeface="Arial Unicode MS" pitchFamily="34" charset="-128"/>
                <a:ea typeface="Arial Unicode MS" pitchFamily="34" charset="-128"/>
                <a:cs typeface="Arial Unicode MS" pitchFamily="34" charset="-128"/>
              </a:rPr>
              <a:t>)</a:t>
            </a:r>
            <a:endParaRPr lang="es-ES" dirty="0" smtClean="0">
              <a:solidFill>
                <a:schemeClr val="bg1">
                  <a:lumMod val="65000"/>
                </a:schemeClr>
              </a:solidFill>
              <a:latin typeface="Arial Unicode MS" pitchFamily="34" charset="-128"/>
              <a:ea typeface="Arial Unicode MS" pitchFamily="34" charset="-128"/>
              <a:cs typeface="Arial Unicode MS" pitchFamily="34" charset="-128"/>
            </a:endParaRP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(IV)</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357694"/>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0" i="0" u="sng"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857224"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Medida de volumen de todo el negocio no vida, calculada como la suma simple de las medidas de cada segmento</a:t>
            </a:r>
            <a:endParaRPr kumimoji="0" lang="es-ES" sz="1400" b="0"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86314" y="2857496"/>
            <a:ext cx="1928826"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286380" y="5357826"/>
            <a:ext cx="3429024" cy="1214446"/>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0" i="0" u="none" strike="noStrike" kern="1200" cap="none" spc="0" normalizeH="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 no vida agregando las desviaciones en términos monetarios de cada segmento con una matriz de correlaciones predeterminada</a:t>
            </a:r>
            <a:endParaRPr kumimoji="0" lang="es-ES" sz="1400" b="0"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14" name="2 Marcador de contenido"/>
          <p:cNvSpPr txBox="1">
            <a:spLocks/>
          </p:cNvSpPr>
          <p:nvPr/>
        </p:nvSpPr>
        <p:spPr>
          <a:xfrm>
            <a:off x="1928762" y="3643314"/>
            <a:ext cx="7215238" cy="164307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q"/>
              <a:tabLst/>
              <a:defRPr/>
            </a:pPr>
            <a:endParaRPr kumimoji="0" lang="es-ES" sz="2400" b="0" i="0" u="none" strike="noStrike" kern="1200" cap="none" spc="0" normalizeH="0" baseline="0" noProof="0" dirty="0">
              <a:ln>
                <a:noFill/>
              </a:ln>
              <a:solidFill>
                <a:schemeClr val="tx1">
                  <a:lumMod val="95000"/>
                  <a:lumOff val="5000"/>
                </a:schemeClr>
              </a:solidFill>
              <a:effectLst/>
              <a:uLnTx/>
              <a:uFillTx/>
              <a:latin typeface="Arial" pitchFamily="34" charset="0"/>
              <a:ea typeface="+mn-ea"/>
              <a:cs typeface="Arial" pitchFamily="34" charset="0"/>
            </a:endParaRPr>
          </a:p>
        </p:txBody>
      </p:sp>
      <p:pic>
        <p:nvPicPr>
          <p:cNvPr id="15" name="Picture 2"/>
          <p:cNvPicPr>
            <a:picLocks noChangeAspect="1" noChangeArrowheads="1"/>
          </p:cNvPicPr>
          <p:nvPr/>
        </p:nvPicPr>
        <p:blipFill>
          <a:blip r:embed="rId2">
            <a:duotone>
              <a:prstClr val="black"/>
              <a:schemeClr val="accent2">
                <a:tint val="45000"/>
                <a:satMod val="400000"/>
              </a:schemeClr>
            </a:duotone>
            <a:lum/>
          </a:blip>
          <a:srcRect/>
          <a:stretch>
            <a:fillRect/>
          </a:stretch>
        </p:blipFill>
        <p:spPr bwMode="auto">
          <a:xfrm>
            <a:off x="2857488" y="3120069"/>
            <a:ext cx="5786478" cy="523245"/>
          </a:xfrm>
          <a:prstGeom prst="rect">
            <a:avLst/>
          </a:prstGeom>
          <a:noFill/>
          <a:ln w="9525">
            <a:noFill/>
            <a:miter lim="800000"/>
            <a:headEnd/>
            <a:tailEnd/>
          </a:ln>
          <a:effectLst/>
        </p:spPr>
      </p:pic>
      <p:sp>
        <p:nvSpPr>
          <p:cNvPr id="17" name="2 Marcador de contenido"/>
          <p:cNvSpPr txBox="1">
            <a:spLocks/>
          </p:cNvSpPr>
          <p:nvPr/>
        </p:nvSpPr>
        <p:spPr>
          <a:xfrm>
            <a:off x="500062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pic>
        <p:nvPicPr>
          <p:cNvPr id="16" name="Picture 4"/>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785786" y="3857628"/>
            <a:ext cx="7858180" cy="2826188"/>
          </a:xfrm>
          <a:prstGeom prst="rect">
            <a:avLst/>
          </a:prstGeom>
          <a:noFill/>
          <a:ln w="9525">
            <a:noFill/>
            <a:miter lim="800000"/>
            <a:headEnd/>
            <a:tailEnd/>
          </a:ln>
          <a:effectLst/>
        </p:spPr>
      </p:pic>
      <p:sp>
        <p:nvSpPr>
          <p:cNvPr id="25" name="24 Elipse"/>
          <p:cNvSpPr/>
          <p:nvPr/>
        </p:nvSpPr>
        <p:spPr>
          <a:xfrm>
            <a:off x="5429256" y="1000108"/>
            <a:ext cx="571504"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26 Conector recto de flecha"/>
          <p:cNvCxnSpPr>
            <a:stCxn id="25" idx="3"/>
          </p:cNvCxnSpPr>
          <p:nvPr/>
        </p:nvCxnSpPr>
        <p:spPr>
          <a:xfrm rot="5400000">
            <a:off x="4464844" y="952132"/>
            <a:ext cx="512323" cy="15838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dirty="0" smtClean="0">
                <a:solidFill>
                  <a:schemeClr val="bg1">
                    <a:lumMod val="75000"/>
                  </a:schemeClr>
                </a:solidFill>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dirty="0">
              <a:solidFill>
                <a:schemeClr val="bg1">
                  <a:lumMod val="75000"/>
                </a:schemeClr>
              </a:solidFill>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tx1"/>
                </a:solidFill>
                <a:latin typeface="Arial Unicode MS" pitchFamily="34" charset="-128"/>
                <a:ea typeface="Arial Unicode MS" pitchFamily="34" charset="-128"/>
                <a:cs typeface="Arial Unicode MS" pitchFamily="34" charset="-128"/>
              </a:rPr>
              <a:t>Medida de Volumen Global (</a:t>
            </a:r>
            <a:r>
              <a:rPr lang="en-GB" dirty="0" err="1" smtClean="0">
                <a:solidFill>
                  <a:schemeClr val="tx1"/>
                </a:solidFill>
                <a:latin typeface="Arial Unicode MS" pitchFamily="34" charset="-128"/>
                <a:ea typeface="Arial Unicode MS" pitchFamily="34" charset="-128"/>
                <a:cs typeface="Arial Unicode MS" pitchFamily="34" charset="-128"/>
              </a:rPr>
              <a:t>V</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baseline="-25000" dirty="0" smtClean="0">
                <a:solidFill>
                  <a:schemeClr val="tx1"/>
                </a:solidFill>
                <a:latin typeface="Arial Unicode MS" pitchFamily="34" charset="-128"/>
                <a:ea typeface="Arial Unicode MS" pitchFamily="34" charset="-128"/>
                <a:cs typeface="Arial Unicode MS" pitchFamily="34" charset="-128"/>
              </a:rPr>
              <a:t> </a:t>
            </a:r>
            <a:r>
              <a:rPr lang="es-ES" dirty="0" smtClean="0">
                <a:solidFill>
                  <a:schemeClr val="tx1"/>
                </a:solidFill>
                <a:latin typeface="Arial Unicode MS" pitchFamily="34" charset="-128"/>
                <a:ea typeface="Arial Unicode MS" pitchFamily="34" charset="-128"/>
                <a:cs typeface="Arial Unicode MS" pitchFamily="34" charset="-128"/>
              </a:rPr>
              <a:t>)</a:t>
            </a:r>
          </a:p>
        </p:txBody>
      </p:sp>
      <p:sp>
        <p:nvSpPr>
          <p:cNvPr id="13" name="12 Elipse"/>
          <p:cNvSpPr/>
          <p:nvPr/>
        </p:nvSpPr>
        <p:spPr>
          <a:xfrm>
            <a:off x="5357818" y="1785926"/>
            <a:ext cx="2786082" cy="78581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bg1">
                    <a:lumMod val="65000"/>
                  </a:schemeClr>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bg1">
                    <a:lumMod val="65000"/>
                  </a:schemeClr>
                </a:solidFill>
                <a:latin typeface="Arial Unicode MS" pitchFamily="34" charset="-128"/>
                <a:ea typeface="Arial Unicode MS" pitchFamily="34" charset="-128"/>
                <a:cs typeface="Arial Unicode MS" pitchFamily="34" charset="-128"/>
              </a:rPr>
              <a:t>σ</a:t>
            </a:r>
            <a:r>
              <a:rPr lang="en-GB" baseline="-25000" dirty="0" err="1" smtClean="0">
                <a:solidFill>
                  <a:schemeClr val="bg1">
                    <a:lumMod val="65000"/>
                  </a:schemeClr>
                </a:solidFill>
                <a:latin typeface="Arial Unicode MS" pitchFamily="34" charset="-128"/>
                <a:ea typeface="Arial Unicode MS" pitchFamily="34" charset="-128"/>
                <a:cs typeface="Arial Unicode MS" pitchFamily="34" charset="-128"/>
              </a:rPr>
              <a:t>nl</a:t>
            </a:r>
            <a:r>
              <a:rPr lang="en-GB" dirty="0" smtClean="0">
                <a:solidFill>
                  <a:schemeClr val="bg1">
                    <a:lumMod val="65000"/>
                  </a:schemeClr>
                </a:solidFill>
                <a:latin typeface="Arial Unicode MS" pitchFamily="34" charset="-128"/>
                <a:ea typeface="Arial Unicode MS" pitchFamily="34" charset="-128"/>
                <a:cs typeface="Arial Unicode MS" pitchFamily="34" charset="-128"/>
              </a:rPr>
              <a:t>)</a:t>
            </a:r>
            <a:endParaRPr lang="es-ES" dirty="0" smtClean="0">
              <a:solidFill>
                <a:schemeClr val="bg1">
                  <a:lumMod val="65000"/>
                </a:schemeClr>
              </a:solidFill>
              <a:latin typeface="Arial Unicode MS" pitchFamily="34" charset="-128"/>
              <a:ea typeface="Arial Unicode MS" pitchFamily="34" charset="-128"/>
              <a:cs typeface="Arial Unicode MS" pitchFamily="34" charset="-128"/>
            </a:endParaRP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(V)</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rgbClr val="C00000"/>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0" i="0" u="sng"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857224"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Medida de volumen de todo el negocio no vida, calculada como la suma simple de las medidas de cada segmento</a:t>
            </a:r>
            <a:endParaRPr kumimoji="0" lang="es-ES" sz="1400" b="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86314" y="2857496"/>
            <a:ext cx="1928826"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286380" y="5357826"/>
            <a:ext cx="3429024" cy="928694"/>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0" i="0" u="none" strike="noStrike" kern="1200" cap="none" spc="0" normalizeH="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 no vida agregando las desviaciones de cada segmento con una matriz de correlaciones predeterminada</a:t>
            </a:r>
            <a:endParaRPr kumimoji="0" lang="es-ES" sz="1400" b="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7" name="26 Rectángulo redondeado"/>
          <p:cNvSpPr/>
          <p:nvPr/>
        </p:nvSpPr>
        <p:spPr>
          <a:xfrm>
            <a:off x="2500298" y="5286388"/>
            <a:ext cx="5286412" cy="64294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Arial Unicode MS" pitchFamily="34" charset="-128"/>
                <a:ea typeface="Arial Unicode MS" pitchFamily="34" charset="-128"/>
                <a:cs typeface="Arial Unicode MS" pitchFamily="34" charset="-128"/>
              </a:rPr>
              <a:t> importes recuperables de reaseguro y SPV (sociedades de propósito especial)</a:t>
            </a:r>
          </a:p>
        </p:txBody>
      </p:sp>
      <p:sp>
        <p:nvSpPr>
          <p:cNvPr id="28" name="27 Menos"/>
          <p:cNvSpPr/>
          <p:nvPr/>
        </p:nvSpPr>
        <p:spPr>
          <a:xfrm>
            <a:off x="4714876" y="4929198"/>
            <a:ext cx="485772" cy="214314"/>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75000"/>
                </a:schemeClr>
              </a:solidFill>
              <a:latin typeface="Arial Unicode MS" pitchFamily="34" charset="-128"/>
              <a:ea typeface="Arial Unicode MS" pitchFamily="34" charset="-128"/>
              <a:cs typeface="Arial Unicode MS" pitchFamily="34" charset="-128"/>
            </a:endParaRPr>
          </a:p>
        </p:txBody>
      </p:sp>
      <p:sp>
        <p:nvSpPr>
          <p:cNvPr id="29" name="2 Marcador de contenido"/>
          <p:cNvSpPr txBox="1">
            <a:spLocks/>
          </p:cNvSpPr>
          <p:nvPr/>
        </p:nvSpPr>
        <p:spPr>
          <a:xfrm>
            <a:off x="500062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17" name="16 Rectángulo redondeado"/>
          <p:cNvSpPr/>
          <p:nvPr/>
        </p:nvSpPr>
        <p:spPr>
          <a:xfrm>
            <a:off x="2500298" y="4071942"/>
            <a:ext cx="5286412" cy="71438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Arial Unicode MS" pitchFamily="34" charset="-128"/>
                <a:ea typeface="Arial Unicode MS" pitchFamily="34" charset="-128"/>
                <a:cs typeface="Arial Unicode MS" pitchFamily="34" charset="-128"/>
              </a:rPr>
              <a:t>‘Mejor estimación’ de los siniestros pendientes por cada línea de negocio</a:t>
            </a:r>
          </a:p>
        </p:txBody>
      </p:sp>
      <p:sp>
        <p:nvSpPr>
          <p:cNvPr id="25" name="24 Elipse"/>
          <p:cNvSpPr/>
          <p:nvPr/>
        </p:nvSpPr>
        <p:spPr>
          <a:xfrm>
            <a:off x="5429256" y="1000108"/>
            <a:ext cx="571504"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29 Conector recto de flecha"/>
          <p:cNvCxnSpPr>
            <a:stCxn id="25" idx="3"/>
          </p:cNvCxnSpPr>
          <p:nvPr/>
        </p:nvCxnSpPr>
        <p:spPr>
          <a:xfrm rot="5400000">
            <a:off x="4464844" y="952132"/>
            <a:ext cx="512323" cy="15838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b="1" dirty="0" smtClean="0">
                <a:solidFill>
                  <a:schemeClr val="bg1">
                    <a:lumMod val="85000"/>
                  </a:schemeClr>
                </a:solidFill>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b="1" dirty="0">
              <a:solidFill>
                <a:schemeClr val="bg1">
                  <a:lumMod val="85000"/>
                </a:schemeClr>
              </a:solidFill>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tx1"/>
                </a:solidFill>
                <a:latin typeface="Arial Unicode MS" pitchFamily="34" charset="-128"/>
                <a:ea typeface="Arial Unicode MS" pitchFamily="34" charset="-128"/>
                <a:cs typeface="Arial Unicode MS" pitchFamily="34" charset="-128"/>
              </a:rPr>
              <a:t>Medida de Volumen Global (</a:t>
            </a:r>
            <a:r>
              <a:rPr lang="en-GB" dirty="0" err="1" smtClean="0">
                <a:solidFill>
                  <a:schemeClr val="tx1"/>
                </a:solidFill>
                <a:latin typeface="Arial Unicode MS" pitchFamily="34" charset="-128"/>
                <a:ea typeface="Arial Unicode MS" pitchFamily="34" charset="-128"/>
                <a:cs typeface="Arial Unicode MS" pitchFamily="34" charset="-128"/>
              </a:rPr>
              <a:t>V</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baseline="-25000" dirty="0" smtClean="0">
                <a:solidFill>
                  <a:schemeClr val="tx1"/>
                </a:solidFill>
                <a:latin typeface="Arial Unicode MS" pitchFamily="34" charset="-128"/>
                <a:ea typeface="Arial Unicode MS" pitchFamily="34" charset="-128"/>
                <a:cs typeface="Arial Unicode MS" pitchFamily="34" charset="-128"/>
              </a:rPr>
              <a:t> </a:t>
            </a:r>
            <a:r>
              <a:rPr lang="es-ES" dirty="0" smtClean="0">
                <a:solidFill>
                  <a:schemeClr val="tx1"/>
                </a:solidFill>
                <a:latin typeface="Arial Unicode MS" pitchFamily="34" charset="-128"/>
                <a:ea typeface="Arial Unicode MS" pitchFamily="34" charset="-128"/>
                <a:cs typeface="Arial Unicode MS" pitchFamily="34" charset="-128"/>
              </a:rPr>
              <a:t>)</a:t>
            </a:r>
          </a:p>
        </p:txBody>
      </p:sp>
      <p:sp>
        <p:nvSpPr>
          <p:cNvPr id="13" name="12 Elipse"/>
          <p:cNvSpPr/>
          <p:nvPr/>
        </p:nvSpPr>
        <p:spPr>
          <a:xfrm>
            <a:off x="5357818" y="1785926"/>
            <a:ext cx="2786082" cy="78581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bg1">
                    <a:lumMod val="65000"/>
                  </a:schemeClr>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bg1">
                    <a:lumMod val="65000"/>
                  </a:schemeClr>
                </a:solidFill>
                <a:latin typeface="Arial Unicode MS" pitchFamily="34" charset="-128"/>
                <a:ea typeface="Arial Unicode MS" pitchFamily="34" charset="-128"/>
                <a:cs typeface="Arial Unicode MS" pitchFamily="34" charset="-128"/>
              </a:rPr>
              <a:t>σ</a:t>
            </a:r>
            <a:r>
              <a:rPr lang="en-GB" baseline="-25000" dirty="0" err="1" smtClean="0">
                <a:solidFill>
                  <a:schemeClr val="bg1">
                    <a:lumMod val="65000"/>
                  </a:schemeClr>
                </a:solidFill>
                <a:latin typeface="Arial Unicode MS" pitchFamily="34" charset="-128"/>
                <a:ea typeface="Arial Unicode MS" pitchFamily="34" charset="-128"/>
                <a:cs typeface="Arial Unicode MS" pitchFamily="34" charset="-128"/>
              </a:rPr>
              <a:t>nl</a:t>
            </a:r>
            <a:r>
              <a:rPr lang="en-GB" dirty="0" smtClean="0">
                <a:solidFill>
                  <a:schemeClr val="bg1">
                    <a:lumMod val="65000"/>
                  </a:schemeClr>
                </a:solidFill>
                <a:latin typeface="Arial Unicode MS" pitchFamily="34" charset="-128"/>
                <a:ea typeface="Arial Unicode MS" pitchFamily="34" charset="-128"/>
                <a:cs typeface="Arial Unicode MS" pitchFamily="34" charset="-128"/>
              </a:rPr>
              <a:t>)</a:t>
            </a:r>
            <a:endParaRPr lang="es-ES" dirty="0" smtClean="0">
              <a:solidFill>
                <a:schemeClr val="bg1">
                  <a:lumMod val="65000"/>
                </a:schemeClr>
              </a:solidFill>
              <a:latin typeface="Arial Unicode MS" pitchFamily="34" charset="-128"/>
              <a:ea typeface="Arial Unicode MS" pitchFamily="34" charset="-128"/>
              <a:cs typeface="Arial Unicode MS" pitchFamily="34" charset="-128"/>
            </a:endParaRP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(VI)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1" i="0" u="sng"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rgbClr val="C00000"/>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857224"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de todo el negocio no vida, calculada como la suma simple de las medidas de cada segmento</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86314" y="2857496"/>
            <a:ext cx="1928826"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286380" y="5357826"/>
            <a:ext cx="3429024" cy="1214446"/>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no vida agregando las desviaciones en términos monetarios de cada segmento con una matriz de correlaciones predeterminada</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graphicFrame>
        <p:nvGraphicFramePr>
          <p:cNvPr id="106497" name="Object 1"/>
          <p:cNvGraphicFramePr>
            <a:graphicFrameLocks noChangeAspect="1"/>
          </p:cNvGraphicFramePr>
          <p:nvPr/>
        </p:nvGraphicFramePr>
        <p:xfrm>
          <a:off x="4286248" y="3000372"/>
          <a:ext cx="4143404" cy="455309"/>
        </p:xfrm>
        <a:graphic>
          <a:graphicData uri="http://schemas.openxmlformats.org/presentationml/2006/ole">
            <p:oleObj spid="_x0000_s106497" name="Ecuación" r:id="rId3" imgW="2602370" imgH="241195" progId="Equation.3">
              <p:embed/>
            </p:oleObj>
          </a:graphicData>
        </a:graphic>
      </p:graphicFrame>
      <p:sp>
        <p:nvSpPr>
          <p:cNvPr id="30" name="29 Rectángulo redondeado"/>
          <p:cNvSpPr/>
          <p:nvPr/>
        </p:nvSpPr>
        <p:spPr>
          <a:xfrm>
            <a:off x="857224" y="5286388"/>
            <a:ext cx="8001056" cy="143511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0" algn="just" eaLnBrk="0" hangingPunct="0">
              <a:spcBef>
                <a:spcPts val="600"/>
              </a:spcBef>
              <a:buClr>
                <a:schemeClr val="accent1"/>
              </a:buClr>
              <a:buSzPct val="80000"/>
              <a:defRPr/>
            </a:pPr>
            <a:r>
              <a:rPr lang="es-ES" sz="1400" dirty="0" smtClean="0">
                <a:solidFill>
                  <a:schemeClr val="tx1"/>
                </a:solidFill>
                <a:latin typeface="Arial Unicode MS" pitchFamily="34" charset="-128"/>
                <a:ea typeface="Arial Unicode MS" pitchFamily="34" charset="-128"/>
                <a:cs typeface="Arial Unicode MS" pitchFamily="34" charset="-128"/>
              </a:rPr>
              <a:t>El factor DIV=1 (no diversificación geográfica) para los seguros de crédito y caución y para los reaseguros no proporcionales. También es 1 si se usan parámetros específicos</a:t>
            </a:r>
          </a:p>
          <a:p>
            <a:pPr marL="177800" lvl="0" algn="just" eaLnBrk="0" hangingPunct="0">
              <a:spcBef>
                <a:spcPts val="600"/>
              </a:spcBef>
              <a:buClr>
                <a:schemeClr val="accent1"/>
              </a:buClr>
              <a:buSzPct val="80000"/>
              <a:defRPr/>
            </a:pPr>
            <a:r>
              <a:rPr lang="es-ES" sz="1400" dirty="0" smtClean="0">
                <a:solidFill>
                  <a:schemeClr val="tx1"/>
                </a:solidFill>
                <a:latin typeface="Arial Unicode MS" pitchFamily="34" charset="-128"/>
                <a:ea typeface="Arial Unicode MS" pitchFamily="34" charset="-128"/>
                <a:cs typeface="Arial Unicode MS" pitchFamily="34" charset="-128"/>
              </a:rPr>
              <a:t> Una articulación técnica de las zonas geográficas es difícil de alcanzar en la fórmula estándar.</a:t>
            </a:r>
          </a:p>
          <a:p>
            <a:pPr marL="177800" lvl="0" algn="just" eaLnBrk="0" hangingPunct="0">
              <a:spcBef>
                <a:spcPts val="600"/>
              </a:spcBef>
              <a:buClr>
                <a:schemeClr val="accent1"/>
              </a:buClr>
              <a:buSzPct val="80000"/>
              <a:defRPr/>
            </a:pPr>
            <a:r>
              <a:rPr lang="es-ES" sz="1400" dirty="0" smtClean="0">
                <a:solidFill>
                  <a:schemeClr val="tx1"/>
                </a:solidFill>
                <a:latin typeface="Arial Unicode MS" pitchFamily="34" charset="-128"/>
                <a:ea typeface="Arial Unicode MS" pitchFamily="34" charset="-128"/>
                <a:cs typeface="Arial Unicode MS" pitchFamily="34" charset="-128"/>
              </a:rPr>
              <a:t>El uso de criterios no aseguradoras (</a:t>
            </a:r>
            <a:r>
              <a:rPr lang="es-ES" sz="1400" dirty="0" err="1" smtClean="0">
                <a:solidFill>
                  <a:schemeClr val="tx1"/>
                </a:solidFill>
                <a:latin typeface="Arial Unicode MS" pitchFamily="34" charset="-128"/>
                <a:ea typeface="Arial Unicode MS" pitchFamily="34" charset="-128"/>
                <a:cs typeface="Arial Unicode MS" pitchFamily="34" charset="-128"/>
              </a:rPr>
              <a:t>p.e.</a:t>
            </a:r>
            <a:r>
              <a:rPr lang="es-ES" sz="1400" dirty="0" smtClean="0">
                <a:solidFill>
                  <a:schemeClr val="tx1"/>
                </a:solidFill>
                <a:latin typeface="Arial Unicode MS" pitchFamily="34" charset="-128"/>
                <a:ea typeface="Arial Unicode MS" pitchFamily="34" charset="-128"/>
                <a:cs typeface="Arial Unicode MS" pitchFamily="34" charset="-128"/>
              </a:rPr>
              <a:t> geopolíticos) conduce a situaciones de discriminación artificial)</a:t>
            </a:r>
          </a:p>
        </p:txBody>
      </p:sp>
      <p:sp>
        <p:nvSpPr>
          <p:cNvPr id="31" name="2 Marcador de contenido"/>
          <p:cNvSpPr txBox="1">
            <a:spLocks/>
          </p:cNvSpPr>
          <p:nvPr/>
        </p:nvSpPr>
        <p:spPr>
          <a:xfrm>
            <a:off x="500062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graphicFrame>
        <p:nvGraphicFramePr>
          <p:cNvPr id="106498" name="Object 2"/>
          <p:cNvGraphicFramePr>
            <a:graphicFrameLocks noChangeAspect="1"/>
          </p:cNvGraphicFramePr>
          <p:nvPr/>
        </p:nvGraphicFramePr>
        <p:xfrm>
          <a:off x="4786314" y="3571885"/>
          <a:ext cx="3327400" cy="1285875"/>
        </p:xfrm>
        <a:graphic>
          <a:graphicData uri="http://schemas.openxmlformats.org/presentationml/2006/ole">
            <p:oleObj spid="_x0000_s106498" name="Ecuación" r:id="rId4" imgW="2095500" imgH="812800" progId="Equation.3">
              <p:embed/>
            </p:oleObj>
          </a:graphicData>
        </a:graphic>
      </p:graphicFrame>
      <p:sp>
        <p:nvSpPr>
          <p:cNvPr id="29" name="2 Marcador de contenido"/>
          <p:cNvSpPr txBox="1">
            <a:spLocks/>
          </p:cNvSpPr>
          <p:nvPr/>
        </p:nvSpPr>
        <p:spPr>
          <a:xfrm>
            <a:off x="4786314" y="4857760"/>
            <a:ext cx="3357586" cy="285752"/>
          </a:xfrm>
          <a:prstGeom prst="rect">
            <a:avLst/>
          </a:prstGeom>
          <a:solidFill>
            <a:schemeClr val="accent2">
              <a:lumMod val="40000"/>
              <a:lumOff val="60000"/>
            </a:schemeClr>
          </a:solidFill>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lang="es-ES" sz="1400" dirty="0" smtClean="0">
                <a:latin typeface="Arial Unicode MS" pitchFamily="34" charset="-128"/>
                <a:ea typeface="Arial Unicode MS" pitchFamily="34" charset="-128"/>
                <a:cs typeface="Arial Unicode MS" pitchFamily="34" charset="-128"/>
              </a:rPr>
              <a:t>Índice de </a:t>
            </a:r>
            <a:r>
              <a:rPr lang="es-ES" sz="1400" dirty="0" err="1" smtClean="0">
                <a:latin typeface="Arial Unicode MS" pitchFamily="34" charset="-128"/>
                <a:ea typeface="Arial Unicode MS" pitchFamily="34" charset="-128"/>
                <a:cs typeface="Arial Unicode MS" pitchFamily="34" charset="-128"/>
              </a:rPr>
              <a:t>Herfindahl</a:t>
            </a:r>
            <a:endPar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25" name="24 Elipse"/>
          <p:cNvSpPr/>
          <p:nvPr/>
        </p:nvSpPr>
        <p:spPr>
          <a:xfrm>
            <a:off x="5429256" y="1000108"/>
            <a:ext cx="571504"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26 Conector recto de flecha"/>
          <p:cNvCxnSpPr>
            <a:stCxn id="25" idx="3"/>
          </p:cNvCxnSpPr>
          <p:nvPr/>
        </p:nvCxnSpPr>
        <p:spPr>
          <a:xfrm rot="5400000">
            <a:off x="4464844" y="952132"/>
            <a:ext cx="512323" cy="15838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6497"/>
                                        </p:tgtEl>
                                        <p:attrNameLst>
                                          <p:attrName>style.visibility</p:attrName>
                                        </p:attrNameLst>
                                      </p:cBhvr>
                                      <p:to>
                                        <p:strVal val="visible"/>
                                      </p:to>
                                    </p:set>
                                    <p:anim calcmode="lin" valueType="num">
                                      <p:cBhvr>
                                        <p:cTn id="7" dur="500" fill="hold"/>
                                        <p:tgtEl>
                                          <p:spTgt spid="106497"/>
                                        </p:tgtEl>
                                        <p:attrNameLst>
                                          <p:attrName>ppt_w</p:attrName>
                                        </p:attrNameLst>
                                      </p:cBhvr>
                                      <p:tavLst>
                                        <p:tav tm="0">
                                          <p:val>
                                            <p:fltVal val="0"/>
                                          </p:val>
                                        </p:tav>
                                        <p:tav tm="100000">
                                          <p:val>
                                            <p:strVal val="#ppt_w"/>
                                          </p:val>
                                        </p:tav>
                                      </p:tavLst>
                                    </p:anim>
                                    <p:anim calcmode="lin" valueType="num">
                                      <p:cBhvr>
                                        <p:cTn id="8" dur="500" fill="hold"/>
                                        <p:tgtEl>
                                          <p:spTgt spid="10649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6498"/>
                                        </p:tgtEl>
                                        <p:attrNameLst>
                                          <p:attrName>style.visibility</p:attrName>
                                        </p:attrNameLst>
                                      </p:cBhvr>
                                      <p:to>
                                        <p:strVal val="visible"/>
                                      </p:to>
                                    </p:set>
                                    <p:animEffect transition="in" filter="diamond(out)">
                                      <p:cBhvr>
                                        <p:cTn id="13" dur="1000"/>
                                        <p:tgtEl>
                                          <p:spTgt spid="106498"/>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357313" y="96819"/>
            <a:ext cx="5929331" cy="617537"/>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SCR. </a:t>
            </a:r>
            <a:r>
              <a:rPr lang="es-ES" sz="2400" b="1" u="sng" dirty="0" smtClean="0">
                <a:solidFill>
                  <a:schemeClr val="bg1"/>
                </a:solidFill>
                <a:latin typeface="Arial Unicode MS" pitchFamily="34" charset="-128"/>
                <a:ea typeface="Arial Unicode MS" pitchFamily="34" charset="-128"/>
                <a:cs typeface="Arial Unicode MS" pitchFamily="34" charset="-128"/>
              </a:rPr>
              <a:t>Modelos de cálculo (1)</a:t>
            </a:r>
            <a:endParaRPr kumimoji="0" lang="es-ES" sz="2400" b="1" i="0" u="sng"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
        <p:nvSpPr>
          <p:cNvPr id="17" name="16 Rectángulo"/>
          <p:cNvSpPr/>
          <p:nvPr/>
        </p:nvSpPr>
        <p:spPr>
          <a:xfrm>
            <a:off x="714348" y="1500174"/>
            <a:ext cx="2357454" cy="1428760"/>
          </a:xfrm>
          <a:prstGeom prst="rect">
            <a:avLst/>
          </a:prstGeom>
          <a:solidFill>
            <a:srgbClr val="FEF6DE"/>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Fórmula estándar</a:t>
            </a:r>
            <a:endParaRPr lang="es-ES" sz="2000"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3500430" y="1500174"/>
            <a:ext cx="2357454" cy="1428760"/>
          </a:xfrm>
          <a:prstGeom prst="rect">
            <a:avLst/>
          </a:prstGeom>
          <a:solidFill>
            <a:srgbClr val="FEF6DE">
              <a:alpha val="50196"/>
            </a:srgbClr>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Fórmula estándar + simplificaciones</a:t>
            </a:r>
            <a:endParaRPr lang="es-ES" sz="2000" dirty="0">
              <a:latin typeface="Arial Unicode MS" pitchFamily="34" charset="-128"/>
              <a:ea typeface="Arial Unicode MS" pitchFamily="34" charset="-128"/>
              <a:cs typeface="Arial Unicode MS" pitchFamily="34" charset="-128"/>
            </a:endParaRPr>
          </a:p>
        </p:txBody>
      </p:sp>
      <p:sp>
        <p:nvSpPr>
          <p:cNvPr id="19" name="18 Rectángulo"/>
          <p:cNvSpPr/>
          <p:nvPr/>
        </p:nvSpPr>
        <p:spPr>
          <a:xfrm>
            <a:off x="6286512" y="1142984"/>
            <a:ext cx="2357454" cy="1428760"/>
          </a:xfrm>
          <a:prstGeom prst="rect">
            <a:avLst/>
          </a:prstGeom>
          <a:solidFill>
            <a:srgbClr val="EEDECE"/>
          </a:solidFill>
          <a:ln>
            <a:solidFill>
              <a:schemeClr val="tx1"/>
            </a:solidFill>
          </a:ln>
        </p:spPr>
        <p:txBody>
          <a:bodyPr wrap="square" anchor="ctr">
            <a:noAutofit/>
          </a:bodyPr>
          <a:lstStyle/>
          <a:p>
            <a:pPr algn="ctr">
              <a:spcBef>
                <a:spcPts val="0"/>
              </a:spcBef>
              <a:defRPr/>
            </a:pPr>
            <a:r>
              <a:rPr lang="es-ES" b="1" dirty="0" smtClean="0">
                <a:latin typeface="Arial Unicode MS" pitchFamily="34" charset="-128"/>
                <a:ea typeface="Arial Unicode MS" pitchFamily="34" charset="-128"/>
                <a:cs typeface="Arial Unicode MS" pitchFamily="34" charset="-128"/>
              </a:rPr>
              <a:t>Fórmula estándar pero algunos de sus parámetros específicos de cada entidad (*)</a:t>
            </a:r>
            <a:endParaRPr lang="es-ES" b="1" dirty="0">
              <a:latin typeface="Arial Unicode MS" pitchFamily="34" charset="-128"/>
              <a:ea typeface="Arial Unicode MS" pitchFamily="34" charset="-128"/>
              <a:cs typeface="Arial Unicode MS" pitchFamily="34" charset="-128"/>
            </a:endParaRPr>
          </a:p>
        </p:txBody>
      </p:sp>
      <p:sp>
        <p:nvSpPr>
          <p:cNvPr id="20" name="19 Rectángulo"/>
          <p:cNvSpPr/>
          <p:nvPr/>
        </p:nvSpPr>
        <p:spPr>
          <a:xfrm>
            <a:off x="2285984" y="4071942"/>
            <a:ext cx="2357454" cy="1428760"/>
          </a:xfrm>
          <a:prstGeom prst="rect">
            <a:avLst/>
          </a:prstGeom>
          <a:solidFill>
            <a:srgbClr val="F0CDC6"/>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Fórmula estándar para unos riesgos + modelo interno parcial  para otros</a:t>
            </a:r>
            <a:endParaRPr lang="es-ES" sz="2000" dirty="0">
              <a:latin typeface="Arial Unicode MS" pitchFamily="34" charset="-128"/>
              <a:ea typeface="Arial Unicode MS" pitchFamily="34" charset="-128"/>
              <a:cs typeface="Arial Unicode MS" pitchFamily="34" charset="-128"/>
            </a:endParaRPr>
          </a:p>
        </p:txBody>
      </p:sp>
      <p:sp>
        <p:nvSpPr>
          <p:cNvPr id="21" name="20 Rectángulo"/>
          <p:cNvSpPr/>
          <p:nvPr/>
        </p:nvSpPr>
        <p:spPr>
          <a:xfrm>
            <a:off x="5143504" y="4071942"/>
            <a:ext cx="2357454" cy="1428760"/>
          </a:xfrm>
          <a:prstGeom prst="rect">
            <a:avLst/>
          </a:prstGeom>
          <a:solidFill>
            <a:srgbClr val="E8AEA2"/>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Modelo interno para todos los riesgos</a:t>
            </a:r>
            <a:endParaRPr lang="es-ES" sz="2000" dirty="0">
              <a:latin typeface="Arial Unicode MS" pitchFamily="34" charset="-128"/>
              <a:ea typeface="Arial Unicode MS" pitchFamily="34" charset="-128"/>
              <a:cs typeface="Arial Unicode MS" pitchFamily="34" charset="-128"/>
            </a:endParaRPr>
          </a:p>
        </p:txBody>
      </p:sp>
      <p:sp>
        <p:nvSpPr>
          <p:cNvPr id="23" name="22 Rectángulo"/>
          <p:cNvSpPr/>
          <p:nvPr/>
        </p:nvSpPr>
        <p:spPr>
          <a:xfrm>
            <a:off x="6072198" y="2601392"/>
            <a:ext cx="2857335" cy="1384995"/>
          </a:xfrm>
          <a:prstGeom prst="rect">
            <a:avLst/>
          </a:prstGeom>
        </p:spPr>
        <p:txBody>
          <a:bodyPr wrap="square">
            <a:spAutoFit/>
          </a:bodyPr>
          <a:lstStyle/>
          <a:p>
            <a:pPr algn="ctr"/>
            <a:r>
              <a:rPr lang="es-ES" sz="1400" i="1" dirty="0" smtClean="0">
                <a:latin typeface="Arial Unicode MS" pitchFamily="34" charset="-128"/>
                <a:ea typeface="Arial Unicode MS" pitchFamily="34" charset="-128"/>
                <a:cs typeface="Arial Unicode MS" pitchFamily="34" charset="-128"/>
              </a:rPr>
              <a:t>(*) sólo para riesgos de suscripción de seguros, previa autorización administrativa y conforme a los </a:t>
            </a:r>
            <a:r>
              <a:rPr lang="es-ES" sz="1400" b="1" i="1" dirty="0" smtClean="0">
                <a:latin typeface="Arial Unicode MS" pitchFamily="34" charset="-128"/>
                <a:ea typeface="Arial Unicode MS" pitchFamily="34" charset="-128"/>
                <a:cs typeface="Arial Unicode MS" pitchFamily="34" charset="-128"/>
              </a:rPr>
              <a:t>métodos estandarizados que especifique la normativa vigente</a:t>
            </a:r>
            <a:endParaRPr lang="es-ES" sz="1400" b="1" i="1" dirty="0"/>
          </a:p>
        </p:txBody>
      </p:sp>
      <p:sp>
        <p:nvSpPr>
          <p:cNvPr id="25" name="24 Rectángulo"/>
          <p:cNvSpPr/>
          <p:nvPr/>
        </p:nvSpPr>
        <p:spPr>
          <a:xfrm>
            <a:off x="3643306" y="5643578"/>
            <a:ext cx="4286280" cy="1184940"/>
          </a:xfrm>
          <a:prstGeom prst="rect">
            <a:avLst/>
          </a:prstGeom>
        </p:spPr>
        <p:txBody>
          <a:bodyPr wrap="square">
            <a:spAutoFit/>
          </a:bodyPr>
          <a:lstStyle/>
          <a:p>
            <a:pPr>
              <a:spcBef>
                <a:spcPts val="300"/>
              </a:spcBef>
              <a:spcAft>
                <a:spcPts val="300"/>
              </a:spcAft>
            </a:pPr>
            <a:r>
              <a:rPr lang="es-ES" sz="1400" i="1" dirty="0" smtClean="0">
                <a:latin typeface="Arial Unicode MS" pitchFamily="34" charset="-128"/>
                <a:ea typeface="Arial Unicode MS" pitchFamily="34" charset="-128"/>
                <a:cs typeface="Arial Unicode MS" pitchFamily="34" charset="-128"/>
              </a:rPr>
              <a:t>Prueba de uso	Calidad estadística	</a:t>
            </a:r>
          </a:p>
          <a:p>
            <a:pPr>
              <a:spcBef>
                <a:spcPts val="300"/>
              </a:spcBef>
              <a:spcAft>
                <a:spcPts val="300"/>
              </a:spcAft>
            </a:pPr>
            <a:r>
              <a:rPr lang="es-ES" sz="1400" i="1" dirty="0" smtClean="0">
                <a:latin typeface="Arial Unicode MS" pitchFamily="34" charset="-128"/>
                <a:ea typeface="Arial Unicode MS" pitchFamily="34" charset="-128"/>
                <a:cs typeface="Arial Unicode MS" pitchFamily="34" charset="-128"/>
              </a:rPr>
              <a:t>Calibración (posibilidad de ejercicios comparativos)</a:t>
            </a:r>
          </a:p>
          <a:p>
            <a:pPr>
              <a:spcBef>
                <a:spcPts val="300"/>
              </a:spcBef>
              <a:spcAft>
                <a:spcPts val="300"/>
              </a:spcAft>
            </a:pPr>
            <a:r>
              <a:rPr lang="es-ES" sz="1400" i="1" dirty="0" smtClean="0">
                <a:latin typeface="Arial Unicode MS" pitchFamily="34" charset="-128"/>
                <a:ea typeface="Arial Unicode MS" pitchFamily="34" charset="-128"/>
                <a:cs typeface="Arial Unicode MS" pitchFamily="34" charset="-128"/>
              </a:rPr>
              <a:t>Atribución de pérdidas y ganancias</a:t>
            </a:r>
          </a:p>
          <a:p>
            <a:pPr>
              <a:spcBef>
                <a:spcPts val="300"/>
              </a:spcBef>
              <a:spcAft>
                <a:spcPts val="300"/>
              </a:spcAft>
            </a:pPr>
            <a:r>
              <a:rPr lang="es-ES" sz="1400" i="1" dirty="0" smtClean="0">
                <a:latin typeface="Arial Unicode MS" pitchFamily="34" charset="-128"/>
                <a:ea typeface="Arial Unicode MS" pitchFamily="34" charset="-128"/>
                <a:cs typeface="Arial Unicode MS" pitchFamily="34" charset="-128"/>
              </a:rPr>
              <a:t>Validación 		Documentación</a:t>
            </a:r>
            <a:endParaRPr lang="es-ES" sz="1400" i="1" dirty="0"/>
          </a:p>
        </p:txBody>
      </p:sp>
      <p:sp>
        <p:nvSpPr>
          <p:cNvPr id="26" name="25 Rectángulo"/>
          <p:cNvSpPr/>
          <p:nvPr/>
        </p:nvSpPr>
        <p:spPr>
          <a:xfrm>
            <a:off x="142844" y="4487299"/>
            <a:ext cx="2000263" cy="584775"/>
          </a:xfrm>
          <a:prstGeom prst="rect">
            <a:avLst/>
          </a:prstGeom>
        </p:spPr>
        <p:txBody>
          <a:bodyPr wrap="square">
            <a:spAutoFit/>
          </a:bodyPr>
          <a:lstStyle/>
          <a:p>
            <a:pPr algn="ctr"/>
            <a:r>
              <a:rPr lang="es-ES" sz="1600" i="1" dirty="0" smtClean="0">
                <a:latin typeface="Arial Unicode MS" pitchFamily="34" charset="-128"/>
                <a:ea typeface="Arial Unicode MS" pitchFamily="34" charset="-128"/>
                <a:cs typeface="Arial Unicode MS" pitchFamily="34" charset="-128"/>
              </a:rPr>
              <a:t>previa autorización administrativa. </a:t>
            </a:r>
            <a:endParaRPr lang="es-ES" sz="1600" dirty="0"/>
          </a:p>
        </p:txBody>
      </p:sp>
      <p:sp>
        <p:nvSpPr>
          <p:cNvPr id="27" name="26 Rectángulo"/>
          <p:cNvSpPr/>
          <p:nvPr/>
        </p:nvSpPr>
        <p:spPr>
          <a:xfrm>
            <a:off x="857224" y="5929330"/>
            <a:ext cx="2571768" cy="584775"/>
          </a:xfrm>
          <a:prstGeom prst="rect">
            <a:avLst/>
          </a:prstGeom>
        </p:spPr>
        <p:txBody>
          <a:bodyPr wrap="square">
            <a:spAutoFit/>
          </a:bodyPr>
          <a:lstStyle/>
          <a:p>
            <a:pPr algn="ctr"/>
            <a:r>
              <a:rPr lang="es-ES" sz="1600" i="1" dirty="0" smtClean="0">
                <a:latin typeface="Arial Unicode MS" pitchFamily="34" charset="-128"/>
                <a:ea typeface="Arial Unicode MS" pitchFamily="34" charset="-128"/>
                <a:cs typeface="Arial Unicode MS" pitchFamily="34" charset="-128"/>
              </a:rPr>
              <a:t>Requisitos (</a:t>
            </a:r>
            <a:r>
              <a:rPr lang="es-ES" sz="1600" i="1" dirty="0" err="1" smtClean="0">
                <a:latin typeface="Arial Unicode MS" pitchFamily="34" charset="-128"/>
                <a:ea typeface="Arial Unicode MS" pitchFamily="34" charset="-128"/>
                <a:cs typeface="Arial Unicode MS" pitchFamily="34" charset="-128"/>
              </a:rPr>
              <a:t>artº</a:t>
            </a:r>
            <a:r>
              <a:rPr lang="es-ES" sz="1600" i="1" dirty="0" smtClean="0">
                <a:latin typeface="Arial Unicode MS" pitchFamily="34" charset="-128"/>
                <a:ea typeface="Arial Unicode MS" pitchFamily="34" charset="-128"/>
                <a:cs typeface="Arial Unicode MS" pitchFamily="34" charset="-128"/>
              </a:rPr>
              <a:t> 118 y </a:t>
            </a:r>
            <a:r>
              <a:rPr lang="es-ES" sz="1600" i="1" dirty="0" err="1" smtClean="0">
                <a:latin typeface="Arial Unicode MS" pitchFamily="34" charset="-128"/>
                <a:ea typeface="Arial Unicode MS" pitchFamily="34" charset="-128"/>
                <a:cs typeface="Arial Unicode MS" pitchFamily="34" charset="-128"/>
              </a:rPr>
              <a:t>ss</a:t>
            </a:r>
            <a:endParaRPr lang="es-ES" sz="1600" i="1" dirty="0" smtClean="0">
              <a:latin typeface="Arial Unicode MS" pitchFamily="34" charset="-128"/>
              <a:ea typeface="Arial Unicode MS" pitchFamily="34" charset="-128"/>
              <a:cs typeface="Arial Unicode MS" pitchFamily="34" charset="-128"/>
            </a:endParaRPr>
          </a:p>
          <a:p>
            <a:pPr algn="ctr"/>
            <a:r>
              <a:rPr lang="es-ES" sz="1600" i="1" dirty="0" smtClean="0">
                <a:latin typeface="Arial Unicode MS" pitchFamily="34" charset="-128"/>
                <a:ea typeface="Arial Unicode MS" pitchFamily="34" charset="-128"/>
                <a:cs typeface="Arial Unicode MS" pitchFamily="34" charset="-128"/>
              </a:rPr>
              <a:t>Directiva 2009/138/CE)</a:t>
            </a:r>
          </a:p>
        </p:txBody>
      </p:sp>
      <p:sp>
        <p:nvSpPr>
          <p:cNvPr id="28" name="27 Abrir llave"/>
          <p:cNvSpPr/>
          <p:nvPr/>
        </p:nvSpPr>
        <p:spPr>
          <a:xfrm>
            <a:off x="3428992" y="5786454"/>
            <a:ext cx="214314" cy="928694"/>
          </a:xfrm>
          <a:prstGeom prst="leftBrace">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lide(fromTop)">
                                      <p:cBhvr>
                                        <p:cTn id="20" dur="500"/>
                                        <p:tgtEl>
                                          <p:spTgt spid="19"/>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Left)">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500"/>
                            </p:stCondLst>
                            <p:childTnLst>
                              <p:par>
                                <p:cTn id="47" presetID="1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slide(fromLeft)">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3" grpId="0"/>
      <p:bldP spid="25" grpId="0"/>
      <p:bldP spid="26" grpId="0"/>
      <p:bldP spid="27"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b="1" dirty="0" smtClean="0">
                <a:solidFill>
                  <a:schemeClr val="bg1">
                    <a:lumMod val="85000"/>
                  </a:schemeClr>
                </a:solidFill>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b="1" dirty="0">
              <a:solidFill>
                <a:schemeClr val="bg1">
                  <a:lumMod val="85000"/>
                </a:schemeClr>
              </a:solidFill>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tx1"/>
                </a:solidFill>
                <a:latin typeface="Arial Unicode MS" pitchFamily="34" charset="-128"/>
                <a:ea typeface="Arial Unicode MS" pitchFamily="34" charset="-128"/>
                <a:cs typeface="Arial Unicode MS" pitchFamily="34" charset="-128"/>
              </a:rPr>
              <a:t>Medida de Volumen Global (</a:t>
            </a:r>
            <a:r>
              <a:rPr lang="en-GB" dirty="0" err="1" smtClean="0">
                <a:solidFill>
                  <a:schemeClr val="tx1"/>
                </a:solidFill>
                <a:latin typeface="Arial Unicode MS" pitchFamily="34" charset="-128"/>
                <a:ea typeface="Arial Unicode MS" pitchFamily="34" charset="-128"/>
                <a:cs typeface="Arial Unicode MS" pitchFamily="34" charset="-128"/>
              </a:rPr>
              <a:t>V</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baseline="-25000" dirty="0" smtClean="0">
                <a:solidFill>
                  <a:schemeClr val="tx1"/>
                </a:solidFill>
                <a:latin typeface="Arial Unicode MS" pitchFamily="34" charset="-128"/>
                <a:ea typeface="Arial Unicode MS" pitchFamily="34" charset="-128"/>
                <a:cs typeface="Arial Unicode MS" pitchFamily="34" charset="-128"/>
              </a:rPr>
              <a:t> </a:t>
            </a:r>
            <a:r>
              <a:rPr lang="es-ES" dirty="0" smtClean="0">
                <a:solidFill>
                  <a:schemeClr val="tx1"/>
                </a:solidFill>
                <a:latin typeface="Arial Unicode MS" pitchFamily="34" charset="-128"/>
                <a:ea typeface="Arial Unicode MS" pitchFamily="34" charset="-128"/>
                <a:cs typeface="Arial Unicode MS" pitchFamily="34" charset="-128"/>
              </a:rPr>
              <a:t>)</a:t>
            </a:r>
          </a:p>
        </p:txBody>
      </p:sp>
      <p:sp>
        <p:nvSpPr>
          <p:cNvPr id="13" name="12 Elipse"/>
          <p:cNvSpPr/>
          <p:nvPr/>
        </p:nvSpPr>
        <p:spPr>
          <a:xfrm>
            <a:off x="5357818" y="1785926"/>
            <a:ext cx="2786082" cy="785818"/>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bg1">
                    <a:lumMod val="65000"/>
                  </a:schemeClr>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bg1">
                    <a:lumMod val="65000"/>
                  </a:schemeClr>
                </a:solidFill>
                <a:latin typeface="Arial Unicode MS" pitchFamily="34" charset="-128"/>
                <a:ea typeface="Arial Unicode MS" pitchFamily="34" charset="-128"/>
                <a:cs typeface="Arial Unicode MS" pitchFamily="34" charset="-128"/>
              </a:rPr>
              <a:t>σ</a:t>
            </a:r>
            <a:r>
              <a:rPr lang="en-GB" baseline="-25000" dirty="0" err="1" smtClean="0">
                <a:solidFill>
                  <a:schemeClr val="bg1">
                    <a:lumMod val="65000"/>
                  </a:schemeClr>
                </a:solidFill>
                <a:latin typeface="Arial Unicode MS" pitchFamily="34" charset="-128"/>
                <a:ea typeface="Arial Unicode MS" pitchFamily="34" charset="-128"/>
                <a:cs typeface="Arial Unicode MS" pitchFamily="34" charset="-128"/>
              </a:rPr>
              <a:t>nl</a:t>
            </a:r>
            <a:r>
              <a:rPr lang="en-GB" dirty="0" smtClean="0">
                <a:solidFill>
                  <a:schemeClr val="bg1">
                    <a:lumMod val="65000"/>
                  </a:schemeClr>
                </a:solidFill>
                <a:latin typeface="Arial Unicode MS" pitchFamily="34" charset="-128"/>
                <a:ea typeface="Arial Unicode MS" pitchFamily="34" charset="-128"/>
                <a:cs typeface="Arial Unicode MS" pitchFamily="34" charset="-128"/>
              </a:rPr>
              <a:t>)</a:t>
            </a:r>
            <a:endParaRPr lang="es-ES" dirty="0" smtClean="0">
              <a:solidFill>
                <a:schemeClr val="bg1">
                  <a:lumMod val="65000"/>
                </a:schemeClr>
              </a:solidFill>
              <a:latin typeface="Arial Unicode MS" pitchFamily="34" charset="-128"/>
              <a:ea typeface="Arial Unicode MS" pitchFamily="34" charset="-128"/>
              <a:cs typeface="Arial Unicode MS" pitchFamily="34" charset="-128"/>
            </a:endParaRP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(VII)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357694"/>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1" i="0" u="sng"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857224"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Medida de volumen de todo el negocio no vida, calculada como la </a:t>
            </a:r>
            <a:r>
              <a:rPr kumimoji="0" lang="es-ES" sz="1400" b="1" i="0" u="sng"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suma simple </a:t>
            </a: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de las medidas de cada segmento</a:t>
            </a:r>
            <a:endParaRPr kumimoji="0" lang="es-ES" sz="1400" b="1" i="0" u="none" strike="noStrike" kern="1200" cap="none" spc="0" normalizeH="0" baseline="0" noProof="0" dirty="0">
              <a:ln>
                <a:noFill/>
              </a:ln>
              <a:solidFill>
                <a:srgbClr val="C00000"/>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86314" y="2857496"/>
            <a:ext cx="1928826"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286380" y="5357826"/>
            <a:ext cx="3429024" cy="1000132"/>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no vida agregando las desviaciones de cada segmento con una matriz de correlaciones predeterminada</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cxnSp>
        <p:nvCxnSpPr>
          <p:cNvPr id="28" name="27 Conector recto de flecha"/>
          <p:cNvCxnSpPr/>
          <p:nvPr/>
        </p:nvCxnSpPr>
        <p:spPr>
          <a:xfrm rot="5400000" flipH="1" flipV="1">
            <a:off x="3000364" y="3000372"/>
            <a:ext cx="3929090" cy="121444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30 Elipse"/>
          <p:cNvSpPr/>
          <p:nvPr/>
        </p:nvSpPr>
        <p:spPr>
          <a:xfrm>
            <a:off x="5429256" y="1000108"/>
            <a:ext cx="642942"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2 Marcador de contenido"/>
          <p:cNvSpPr txBox="1">
            <a:spLocks/>
          </p:cNvSpPr>
          <p:nvPr/>
        </p:nvSpPr>
        <p:spPr>
          <a:xfrm>
            <a:off x="500062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b="1" dirty="0" smtClean="0">
                <a:solidFill>
                  <a:schemeClr val="bg1">
                    <a:lumMod val="85000"/>
                  </a:schemeClr>
                </a:solidFill>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b="1" dirty="0">
              <a:solidFill>
                <a:schemeClr val="bg1">
                  <a:lumMod val="85000"/>
                </a:schemeClr>
              </a:solidFill>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bg1">
                    <a:lumMod val="65000"/>
                  </a:schemeClr>
                </a:solidFill>
                <a:latin typeface="Arial Unicode MS" pitchFamily="34" charset="-128"/>
                <a:ea typeface="Arial Unicode MS" pitchFamily="34" charset="-128"/>
                <a:cs typeface="Arial Unicode MS" pitchFamily="34" charset="-128"/>
              </a:rPr>
              <a:t>Medida de Volumen Global (</a:t>
            </a:r>
            <a:r>
              <a:rPr lang="en-GB" dirty="0" err="1" smtClean="0">
                <a:solidFill>
                  <a:schemeClr val="bg1">
                    <a:lumMod val="65000"/>
                  </a:schemeClr>
                </a:solidFill>
                <a:latin typeface="Arial Unicode MS" pitchFamily="34" charset="-128"/>
                <a:ea typeface="Arial Unicode MS" pitchFamily="34" charset="-128"/>
                <a:cs typeface="Arial Unicode MS" pitchFamily="34" charset="-128"/>
              </a:rPr>
              <a:t>V</a:t>
            </a:r>
            <a:r>
              <a:rPr lang="en-GB" baseline="-25000" dirty="0" err="1" smtClean="0">
                <a:solidFill>
                  <a:schemeClr val="bg1">
                    <a:lumMod val="65000"/>
                  </a:schemeClr>
                </a:solidFill>
                <a:latin typeface="Arial Unicode MS" pitchFamily="34" charset="-128"/>
                <a:ea typeface="Arial Unicode MS" pitchFamily="34" charset="-128"/>
                <a:cs typeface="Arial Unicode MS" pitchFamily="34" charset="-128"/>
              </a:rPr>
              <a:t>nl</a:t>
            </a:r>
            <a:r>
              <a:rPr lang="en-GB" baseline="-25000" dirty="0" smtClean="0">
                <a:solidFill>
                  <a:schemeClr val="bg1">
                    <a:lumMod val="65000"/>
                  </a:schemeClr>
                </a:solidFill>
                <a:latin typeface="Arial Unicode MS" pitchFamily="34" charset="-128"/>
                <a:ea typeface="Arial Unicode MS" pitchFamily="34" charset="-128"/>
                <a:cs typeface="Arial Unicode MS" pitchFamily="34" charset="-128"/>
              </a:rPr>
              <a:t> </a:t>
            </a:r>
            <a:r>
              <a:rPr lang="es-ES" dirty="0" smtClean="0">
                <a:solidFill>
                  <a:schemeClr val="bg1">
                    <a:lumMod val="65000"/>
                  </a:schemeClr>
                </a:solidFill>
                <a:latin typeface="Arial Unicode MS" pitchFamily="34" charset="-128"/>
                <a:ea typeface="Arial Unicode MS" pitchFamily="34" charset="-128"/>
                <a:cs typeface="Arial Unicode MS" pitchFamily="34" charset="-128"/>
              </a:rPr>
              <a:t>)</a:t>
            </a: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(VIII)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357694"/>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1" i="0" u="sng"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857224"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Medida de volumen de todo el negocio no vida, calculada como la </a:t>
            </a:r>
            <a:r>
              <a:rPr kumimoji="0" lang="es-ES" sz="1400" i="0" u="sng"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suma simple </a:t>
            </a:r>
            <a:r>
              <a:rPr kumimoji="0" lang="es-ES" sz="140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 las medidas de cada segmento</a:t>
            </a:r>
            <a:endParaRPr kumimoji="0" lang="es-ES" sz="140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14876"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Desviación</a:t>
            </a:r>
            <a:r>
              <a:rPr kumimoji="0" lang="es-ES" sz="1400" b="1" i="0" u="none" strike="noStrike" kern="1200" cap="none" spc="0" normalizeH="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rgbClr val="C00000"/>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a:solidFill>
            <a:schemeClr val="bg1"/>
          </a:solidFill>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286380" y="5357826"/>
            <a:ext cx="3429024" cy="1214446"/>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no vida agregando las desviaciones en términos monetarios de cada segmento con una matriz de correlaciones predeterminada</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16" name="15 Elipse"/>
          <p:cNvSpPr/>
          <p:nvPr/>
        </p:nvSpPr>
        <p:spPr>
          <a:xfrm>
            <a:off x="5357818" y="1785926"/>
            <a:ext cx="2786082"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tx1"/>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tx1"/>
                </a:solidFill>
                <a:latin typeface="Arial Unicode MS" pitchFamily="34" charset="-128"/>
                <a:ea typeface="Arial Unicode MS" pitchFamily="34" charset="-128"/>
                <a:cs typeface="Arial Unicode MS" pitchFamily="34" charset="-128"/>
              </a:rPr>
              <a:t>σ</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dirty="0" smtClean="0">
                <a:solidFill>
                  <a:schemeClr val="tx1"/>
                </a:solidFill>
                <a:latin typeface="Arial Unicode MS" pitchFamily="34" charset="-128"/>
                <a:ea typeface="Arial Unicode MS" pitchFamily="34" charset="-128"/>
                <a:cs typeface="Arial Unicode MS" pitchFamily="34" charset="-128"/>
              </a:rPr>
              <a:t>)</a:t>
            </a:r>
            <a:endParaRPr lang="es-ES" dirty="0" smtClean="0">
              <a:solidFill>
                <a:schemeClr val="tx1"/>
              </a:solidFill>
              <a:latin typeface="Arial Unicode MS" pitchFamily="34" charset="-128"/>
              <a:ea typeface="Arial Unicode MS" pitchFamily="34" charset="-128"/>
              <a:cs typeface="Arial Unicode MS" pitchFamily="34" charset="-128"/>
            </a:endParaRPr>
          </a:p>
        </p:txBody>
      </p:sp>
      <p:graphicFrame>
        <p:nvGraphicFramePr>
          <p:cNvPr id="27" name="26 Tabla"/>
          <p:cNvGraphicFramePr>
            <a:graphicFrameLocks noGrp="1"/>
          </p:cNvGraphicFramePr>
          <p:nvPr/>
        </p:nvGraphicFramePr>
        <p:xfrm>
          <a:off x="428596" y="1915861"/>
          <a:ext cx="4071966" cy="4442097"/>
        </p:xfrm>
        <a:graphic>
          <a:graphicData uri="http://schemas.openxmlformats.org/drawingml/2006/table">
            <a:tbl>
              <a:tblPr/>
              <a:tblGrid>
                <a:gridCol w="452441"/>
                <a:gridCol w="2262203"/>
                <a:gridCol w="1357322"/>
              </a:tblGrid>
              <a:tr h="571504">
                <a:tc>
                  <a:txBody>
                    <a:bodyPr/>
                    <a:lstStyle/>
                    <a:p>
                      <a:pPr marL="539750" algn="ctr">
                        <a:spcBef>
                          <a:spcPts val="1200"/>
                        </a:spcBef>
                        <a:spcAft>
                          <a:spcPts val="1200"/>
                        </a:spcAft>
                      </a:pP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n-GB" sz="1600" b="1" dirty="0" err="1" smtClean="0">
                          <a:latin typeface="Arial Unicode MS" pitchFamily="34" charset="-128"/>
                          <a:ea typeface="Arial Unicode MS" pitchFamily="34" charset="-128"/>
                          <a:cs typeface="Arial Unicode MS" pitchFamily="34" charset="-128"/>
                        </a:rPr>
                        <a:t>σ</a:t>
                      </a:r>
                      <a:r>
                        <a:rPr lang="en-GB" sz="1600" b="1" baseline="-25000" dirty="0" err="1" smtClean="0">
                          <a:latin typeface="Arial Unicode MS" pitchFamily="34" charset="-128"/>
                          <a:ea typeface="Arial Unicode MS" pitchFamily="34" charset="-128"/>
                          <a:cs typeface="Arial Unicode MS" pitchFamily="34" charset="-128"/>
                        </a:rPr>
                        <a:t>nl_por_primas_segmento_s</a:t>
                      </a:r>
                      <a:r>
                        <a:rPr lang="en-GB" sz="1600" b="1" dirty="0" smtClean="0">
                          <a:latin typeface="Arial Unicode MS" pitchFamily="34" charset="-128"/>
                          <a:ea typeface="Arial Unicode MS" pitchFamily="34" charset="-128"/>
                          <a:cs typeface="Arial Unicode MS" pitchFamily="34" charset="-128"/>
                        </a:rPr>
                        <a:t> </a:t>
                      </a:r>
                      <a:endParaRPr lang="es-ES_tradnl" sz="1600" b="1"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b="1" dirty="0" err="1" smtClean="0">
                          <a:latin typeface="Arial Unicode MS" pitchFamily="34" charset="-128"/>
                          <a:ea typeface="Arial Unicode MS" pitchFamily="34" charset="-128"/>
                          <a:cs typeface="Arial Unicode MS" pitchFamily="34" charset="-128"/>
                        </a:rPr>
                        <a:t>σ</a:t>
                      </a:r>
                      <a:r>
                        <a:rPr lang="es-ES_tradnl" sz="1400" b="1" baseline="-25000" dirty="0" err="1" smtClean="0">
                          <a:latin typeface="Arial Unicode MS" pitchFamily="34" charset="-128"/>
                          <a:ea typeface="Arial Unicode MS" pitchFamily="34" charset="-128"/>
                          <a:cs typeface="Arial Unicode MS" pitchFamily="34" charset="-128"/>
                        </a:rPr>
                        <a:t>nl</a:t>
                      </a:r>
                      <a:r>
                        <a:rPr lang="es-ES_tradnl" sz="1400" b="1" baseline="-25000" dirty="0" smtClean="0">
                          <a:latin typeface="Arial Unicode MS" pitchFamily="34" charset="-128"/>
                          <a:ea typeface="Arial Unicode MS" pitchFamily="34" charset="-128"/>
                          <a:cs typeface="Arial Unicode MS" pitchFamily="34" charset="-128"/>
                        </a:rPr>
                        <a:t> </a:t>
                      </a:r>
                      <a:r>
                        <a:rPr lang="es-ES_tradnl" sz="1400" b="1" baseline="0" dirty="0" smtClean="0">
                          <a:latin typeface="Arial Unicode MS" pitchFamily="34" charset="-128"/>
                          <a:ea typeface="Arial Unicode MS" pitchFamily="34" charset="-128"/>
                          <a:cs typeface="Arial Unicode MS" pitchFamily="34" charset="-128"/>
                        </a:rPr>
                        <a:t>por el riesgo de primas</a:t>
                      </a:r>
                      <a:endParaRPr lang="es-ES_tradnl" sz="1400" b="1"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2060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tabLst/>
                      </a:pPr>
                      <a:r>
                        <a:rPr lang="es-ES_tradnl" sz="1400" b="0" dirty="0" smtClean="0">
                          <a:latin typeface="Arial Unicode MS" pitchFamily="34" charset="-128"/>
                          <a:ea typeface="Arial Unicode MS" pitchFamily="34" charset="-128"/>
                          <a:cs typeface="Arial Unicode MS" pitchFamily="34" charset="-128"/>
                        </a:rPr>
                        <a:t>RC autos</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10 %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06890">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2</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Otras garantías autos</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8 %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432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3</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tabLst/>
                      </a:pPr>
                      <a:r>
                        <a:rPr lang="es-ES_tradnl" sz="1400" b="0" dirty="0" smtClean="0">
                          <a:latin typeface="Arial Unicode MS" pitchFamily="34" charset="-128"/>
                          <a:ea typeface="Arial Unicode MS" pitchFamily="34" charset="-128"/>
                          <a:cs typeface="Arial Unicode MS" pitchFamily="34" charset="-128"/>
                        </a:rPr>
                        <a:t>Transportes (MAT)</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15 %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301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4</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Incendios</a:t>
                      </a:r>
                      <a:r>
                        <a:rPr lang="es-ES_tradnl" sz="1400" b="0" baseline="0" dirty="0" smtClean="0">
                          <a:latin typeface="Arial Unicode MS" pitchFamily="34" charset="-128"/>
                          <a:ea typeface="Arial Unicode MS" pitchFamily="34" charset="-128"/>
                          <a:cs typeface="Arial Unicode MS" pitchFamily="34" charset="-128"/>
                        </a:rPr>
                        <a:t> y otros daños a los </a:t>
                      </a:r>
                      <a:r>
                        <a:rPr lang="es-ES_tradnl" sz="1400" b="0" baseline="0" noProof="0" dirty="0" smtClean="0">
                          <a:latin typeface="Arial Unicode MS" pitchFamily="34" charset="-128"/>
                          <a:ea typeface="Arial Unicode MS" pitchFamily="34" charset="-128"/>
                          <a:cs typeface="Arial Unicode MS" pitchFamily="34" charset="-128"/>
                        </a:rPr>
                        <a:t>bienes</a:t>
                      </a:r>
                      <a:endParaRPr lang="es-ES_tradnl" sz="1400" b="0" noProof="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8 %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70207">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5</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RC General</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14 %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70207">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6</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Crédito y Caución</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12 %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70207">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7</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Defensa Jurídica</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7 %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67443">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8</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Asistencia en viaje</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9 %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775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9</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Misceláneo</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13 %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17180">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10</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err="1" smtClean="0">
                          <a:latin typeface="Arial Unicode MS" pitchFamily="34" charset="-128"/>
                          <a:ea typeface="Arial Unicode MS" pitchFamily="34" charset="-128"/>
                          <a:cs typeface="Arial Unicode MS" pitchFamily="34" charset="-128"/>
                        </a:rPr>
                        <a:t>Rsº</a:t>
                      </a:r>
                      <a:r>
                        <a:rPr lang="es-ES_tradnl" sz="1400" b="0" dirty="0" smtClean="0">
                          <a:latin typeface="Arial Unicode MS" pitchFamily="34" charset="-128"/>
                          <a:ea typeface="Arial Unicode MS" pitchFamily="34" charset="-128"/>
                          <a:cs typeface="Arial Unicode MS" pitchFamily="34" charset="-128"/>
                        </a:rPr>
                        <a:t> no proporcional, RC</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17 %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301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11</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1200"/>
                        </a:spcBef>
                        <a:spcAft>
                          <a:spcPts val="1200"/>
                        </a:spcAft>
                        <a:buClrTx/>
                        <a:buSzTx/>
                        <a:buFontTx/>
                        <a:buNone/>
                        <a:tabLst/>
                        <a:defRPr/>
                      </a:pPr>
                      <a:r>
                        <a:rPr lang="es-ES_tradnl" sz="1400" b="0" dirty="0" err="1" smtClean="0">
                          <a:latin typeface="Arial Unicode MS" pitchFamily="34" charset="-128"/>
                          <a:ea typeface="Arial Unicode MS" pitchFamily="34" charset="-128"/>
                          <a:cs typeface="Arial Unicode MS" pitchFamily="34" charset="-128"/>
                        </a:rPr>
                        <a:t>NoRsº</a:t>
                      </a:r>
                      <a:r>
                        <a:rPr lang="es-ES_tradnl" sz="1400" b="0" dirty="0" smtClean="0">
                          <a:latin typeface="Arial Unicode MS" pitchFamily="34" charset="-128"/>
                          <a:ea typeface="Arial Unicode MS" pitchFamily="34" charset="-128"/>
                          <a:cs typeface="Arial Unicode MS" pitchFamily="34" charset="-128"/>
                        </a:rPr>
                        <a:t> no proporcional,</a:t>
                      </a:r>
                      <a:r>
                        <a:rPr lang="es-ES_tradnl" sz="1400" b="0" baseline="0" dirty="0" smtClean="0">
                          <a:latin typeface="Arial Unicode MS" pitchFamily="34" charset="-128"/>
                          <a:ea typeface="Arial Unicode MS" pitchFamily="34" charset="-128"/>
                          <a:cs typeface="Arial Unicode MS" pitchFamily="34" charset="-128"/>
                        </a:rPr>
                        <a:t> Transportes</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17 %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22322">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12</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err="1" smtClean="0">
                          <a:latin typeface="Arial Unicode MS" pitchFamily="34" charset="-128"/>
                          <a:ea typeface="Arial Unicode MS" pitchFamily="34" charset="-128"/>
                          <a:cs typeface="Arial Unicode MS" pitchFamily="34" charset="-128"/>
                        </a:rPr>
                        <a:t>Rsº</a:t>
                      </a:r>
                      <a:r>
                        <a:rPr lang="es-ES_tradnl" sz="1400" b="0" baseline="0" dirty="0" smtClean="0">
                          <a:latin typeface="Arial Unicode MS" pitchFamily="34" charset="-128"/>
                          <a:ea typeface="Arial Unicode MS" pitchFamily="34" charset="-128"/>
                          <a:cs typeface="Arial Unicode MS" pitchFamily="34" charset="-128"/>
                        </a:rPr>
                        <a:t> no proporcional daños</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17 %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29" name="28 Rectángulo"/>
          <p:cNvSpPr/>
          <p:nvPr/>
        </p:nvSpPr>
        <p:spPr>
          <a:xfrm>
            <a:off x="4857784" y="3857628"/>
            <a:ext cx="3786182" cy="431593"/>
          </a:xfrm>
          <a:prstGeom prst="rect">
            <a:avLst/>
          </a:prstGeom>
          <a:solidFill>
            <a:schemeClr val="accent2">
              <a:lumMod val="40000"/>
              <a:lumOff val="60000"/>
            </a:schemeClr>
          </a:solidFill>
          <a:ln w="28575">
            <a:solidFill>
              <a:schemeClr val="accent6">
                <a:lumMod val="75000"/>
              </a:schemeClr>
            </a:solidFill>
          </a:ln>
        </p:spPr>
        <p:txBody>
          <a:bodyPr wrap="square">
            <a:spAutoFit/>
          </a:bodyPr>
          <a:lstStyle/>
          <a:p>
            <a:pPr algn="ctr">
              <a:lnSpc>
                <a:spcPct val="120000"/>
              </a:lnSpc>
              <a:spcBef>
                <a:spcPts val="1200"/>
              </a:spcBef>
              <a:spcAft>
                <a:spcPts val="1200"/>
              </a:spcAft>
            </a:pPr>
            <a:r>
              <a:rPr lang="en-GB" sz="2000" dirty="0" err="1" smtClean="0">
                <a:latin typeface="Arial Unicode MS" pitchFamily="34" charset="-128"/>
                <a:ea typeface="Arial Unicode MS" pitchFamily="34" charset="-128"/>
                <a:cs typeface="Arial Unicode MS" pitchFamily="34" charset="-128"/>
              </a:rPr>
              <a:t>σ</a:t>
            </a:r>
            <a:r>
              <a:rPr lang="en-GB" sz="2000" baseline="-25000" dirty="0" err="1" smtClean="0">
                <a:latin typeface="Arial Unicode MS" pitchFamily="34" charset="-128"/>
                <a:ea typeface="Arial Unicode MS" pitchFamily="34" charset="-128"/>
                <a:cs typeface="Arial Unicode MS" pitchFamily="34" charset="-128"/>
              </a:rPr>
              <a:t>nl_por_primas_segmento_s</a:t>
            </a:r>
            <a:r>
              <a:rPr lang="en-GB" sz="2000" dirty="0" smtClean="0">
                <a:latin typeface="Arial Unicode MS" pitchFamily="34" charset="-128"/>
                <a:ea typeface="Arial Unicode MS" pitchFamily="34" charset="-128"/>
                <a:cs typeface="Arial Unicode MS" pitchFamily="34" charset="-128"/>
              </a:rPr>
              <a:t>  · factor NP</a:t>
            </a:r>
            <a:endParaRPr lang="es-ES" sz="2000" dirty="0">
              <a:latin typeface="Arial Unicode MS" pitchFamily="34" charset="-128"/>
              <a:ea typeface="Arial Unicode MS" pitchFamily="34" charset="-128"/>
              <a:cs typeface="Arial Unicode MS" pitchFamily="34" charset="-128"/>
            </a:endParaRPr>
          </a:p>
        </p:txBody>
      </p:sp>
      <p:sp>
        <p:nvSpPr>
          <p:cNvPr id="32" name="31 Rectángulo redondeado"/>
          <p:cNvSpPr/>
          <p:nvPr/>
        </p:nvSpPr>
        <p:spPr>
          <a:xfrm>
            <a:off x="5000628" y="6143644"/>
            <a:ext cx="3571900" cy="4286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Arial Unicode MS" pitchFamily="34" charset="-128"/>
                <a:ea typeface="Arial Unicode MS" pitchFamily="34" charset="-128"/>
                <a:cs typeface="Arial Unicode MS" pitchFamily="34" charset="-128"/>
              </a:rPr>
              <a:t>Posibilidad de parámetros específicos para </a:t>
            </a:r>
            <a:r>
              <a:rPr lang="en-GB" sz="1400" dirty="0" smtClean="0">
                <a:solidFill>
                  <a:schemeClr val="tx1"/>
                </a:solidFill>
                <a:latin typeface="Arial Unicode MS" pitchFamily="34" charset="-128"/>
                <a:ea typeface="Arial Unicode MS" pitchFamily="34" charset="-128"/>
                <a:cs typeface="Arial Unicode MS" pitchFamily="34" charset="-128"/>
              </a:rPr>
              <a:t>σ</a:t>
            </a:r>
            <a:r>
              <a:rPr lang="en-GB" sz="1400" dirty="0" smtClean="0">
                <a:latin typeface="Arial Unicode MS" pitchFamily="34" charset="-128"/>
                <a:ea typeface="Arial Unicode MS" pitchFamily="34" charset="-128"/>
                <a:cs typeface="Arial Unicode MS" pitchFamily="34" charset="-128"/>
              </a:rPr>
              <a:t> </a:t>
            </a:r>
            <a:r>
              <a:rPr lang="es-ES" sz="1400" dirty="0" smtClean="0">
                <a:solidFill>
                  <a:schemeClr val="tx1"/>
                </a:solidFill>
                <a:latin typeface="Arial Unicode MS" pitchFamily="34" charset="-128"/>
                <a:ea typeface="Arial Unicode MS" pitchFamily="34" charset="-128"/>
                <a:cs typeface="Arial Unicode MS" pitchFamily="34" charset="-128"/>
              </a:rPr>
              <a:t>y para el factor NP</a:t>
            </a:r>
            <a:endParaRPr lang="es-ES" sz="1400" dirty="0">
              <a:solidFill>
                <a:schemeClr val="tx1"/>
              </a:solidFill>
              <a:latin typeface="Arial Unicode MS" pitchFamily="34" charset="-128"/>
              <a:ea typeface="Arial Unicode MS" pitchFamily="34" charset="-128"/>
              <a:cs typeface="Arial Unicode MS" pitchFamily="34" charset="-128"/>
            </a:endParaRPr>
          </a:p>
        </p:txBody>
      </p:sp>
      <p:sp>
        <p:nvSpPr>
          <p:cNvPr id="33" name="2 Marcador de contenido"/>
          <p:cNvSpPr txBox="1">
            <a:spLocks/>
          </p:cNvSpPr>
          <p:nvPr/>
        </p:nvSpPr>
        <p:spPr>
          <a:xfrm>
            <a:off x="5000628" y="4357694"/>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30" name="29 Rectángulo redondeado"/>
          <p:cNvSpPr/>
          <p:nvPr/>
        </p:nvSpPr>
        <p:spPr>
          <a:xfrm>
            <a:off x="5000628" y="4572008"/>
            <a:ext cx="3571900" cy="135732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Arial Unicode MS" pitchFamily="34" charset="-128"/>
                <a:ea typeface="Arial Unicode MS" pitchFamily="34" charset="-128"/>
                <a:cs typeface="Arial Unicode MS" pitchFamily="34" charset="-128"/>
              </a:rPr>
              <a:t>Factor NP = factor de ajuste para el reaseguro no proporcional.</a:t>
            </a:r>
          </a:p>
          <a:p>
            <a:pPr algn="ctr"/>
            <a:r>
              <a:rPr lang="es-ES" sz="1400" dirty="0" smtClean="0">
                <a:solidFill>
                  <a:schemeClr val="tx1"/>
                </a:solidFill>
                <a:latin typeface="Arial Unicode MS" pitchFamily="34" charset="-128"/>
                <a:ea typeface="Arial Unicode MS" pitchFamily="34" charset="-128"/>
                <a:cs typeface="Arial Unicode MS" pitchFamily="34" charset="-128"/>
              </a:rPr>
              <a:t>Su valor es 1 (no reducción del SCR) excepto para los segmentos 1, 4 y 5, donde su valor es 0.8 (reducción del 20% del SCR) </a:t>
            </a:r>
            <a:endParaRPr lang="es-ES" sz="1400" dirty="0">
              <a:solidFill>
                <a:schemeClr val="tx1"/>
              </a:solidFill>
              <a:latin typeface="Arial Unicode MS" pitchFamily="34" charset="-128"/>
              <a:ea typeface="Arial Unicode MS" pitchFamily="34" charset="-128"/>
              <a:cs typeface="Arial Unicode MS" pitchFamily="34" charset="-128"/>
            </a:endParaRPr>
          </a:p>
        </p:txBody>
      </p:sp>
      <p:sp>
        <p:nvSpPr>
          <p:cNvPr id="25" name="24 Elipse"/>
          <p:cNvSpPr/>
          <p:nvPr/>
        </p:nvSpPr>
        <p:spPr>
          <a:xfrm>
            <a:off x="6572264" y="1000108"/>
            <a:ext cx="428628" cy="5000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27 Conector recto de flecha"/>
          <p:cNvCxnSpPr>
            <a:stCxn id="25" idx="4"/>
          </p:cNvCxnSpPr>
          <p:nvPr/>
        </p:nvCxnSpPr>
        <p:spPr>
          <a:xfrm rot="16200000" flipH="1">
            <a:off x="6679424" y="1607328"/>
            <a:ext cx="285754" cy="7144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
                                        </p:tgtEl>
                                        <p:attrNameLst>
                                          <p:attrName>style.visibility</p:attrName>
                                        </p:attrNameLst>
                                      </p:cBhvr>
                                      <p:to>
                                        <p:strVal val="visible"/>
                                      </p:to>
                                    </p:set>
                                    <p:anim calcmode="discrete" valueType="clr">
                                      <p:cBhvr override="childStyle">
                                        <p:cTn id="7"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
                                        </p:tgtEl>
                                        <p:attrNameLst>
                                          <p:attrName>fillcolor</p:attrName>
                                        </p:attrNameLst>
                                      </p:cBhvr>
                                      <p:tavLst>
                                        <p:tav tm="0">
                                          <p:val>
                                            <p:clrVal>
                                              <a:schemeClr val="accent2"/>
                                            </p:clrVal>
                                          </p:val>
                                        </p:tav>
                                        <p:tav tm="50000">
                                          <p:val>
                                            <p:clrVal>
                                              <a:schemeClr val="hlink"/>
                                            </p:clrVal>
                                          </p:val>
                                        </p:tav>
                                      </p:tavLst>
                                    </p:anim>
                                    <p:set>
                                      <p:cBhvr>
                                        <p:cTn id="9" dur="80"/>
                                        <p:tgtEl>
                                          <p:spTgt spid="2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b="1" dirty="0" smtClean="0">
                <a:solidFill>
                  <a:schemeClr val="bg1">
                    <a:lumMod val="85000"/>
                  </a:schemeClr>
                </a:solidFill>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b="1" dirty="0">
              <a:solidFill>
                <a:schemeClr val="bg1">
                  <a:lumMod val="85000"/>
                </a:schemeClr>
              </a:solidFill>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bg1">
                    <a:lumMod val="65000"/>
                  </a:schemeClr>
                </a:solidFill>
                <a:latin typeface="Arial Unicode MS" pitchFamily="34" charset="-128"/>
                <a:ea typeface="Arial Unicode MS" pitchFamily="34" charset="-128"/>
                <a:cs typeface="Arial Unicode MS" pitchFamily="34" charset="-128"/>
              </a:rPr>
              <a:t>Medida de Volumen Global (</a:t>
            </a:r>
            <a:r>
              <a:rPr lang="en-GB" dirty="0" err="1" smtClean="0">
                <a:solidFill>
                  <a:schemeClr val="bg1">
                    <a:lumMod val="65000"/>
                  </a:schemeClr>
                </a:solidFill>
                <a:latin typeface="Arial Unicode MS" pitchFamily="34" charset="-128"/>
                <a:ea typeface="Arial Unicode MS" pitchFamily="34" charset="-128"/>
                <a:cs typeface="Arial Unicode MS" pitchFamily="34" charset="-128"/>
              </a:rPr>
              <a:t>V</a:t>
            </a:r>
            <a:r>
              <a:rPr lang="en-GB" baseline="-25000" dirty="0" err="1" smtClean="0">
                <a:solidFill>
                  <a:schemeClr val="bg1">
                    <a:lumMod val="65000"/>
                  </a:schemeClr>
                </a:solidFill>
                <a:latin typeface="Arial Unicode MS" pitchFamily="34" charset="-128"/>
                <a:ea typeface="Arial Unicode MS" pitchFamily="34" charset="-128"/>
                <a:cs typeface="Arial Unicode MS" pitchFamily="34" charset="-128"/>
              </a:rPr>
              <a:t>nl</a:t>
            </a:r>
            <a:r>
              <a:rPr lang="en-GB" baseline="-25000" dirty="0" smtClean="0">
                <a:solidFill>
                  <a:schemeClr val="bg1">
                    <a:lumMod val="65000"/>
                  </a:schemeClr>
                </a:solidFill>
                <a:latin typeface="Arial Unicode MS" pitchFamily="34" charset="-128"/>
                <a:ea typeface="Arial Unicode MS" pitchFamily="34" charset="-128"/>
                <a:cs typeface="Arial Unicode MS" pitchFamily="34" charset="-128"/>
              </a:rPr>
              <a:t> </a:t>
            </a:r>
            <a:r>
              <a:rPr lang="es-ES" dirty="0" smtClean="0">
                <a:solidFill>
                  <a:schemeClr val="bg1">
                    <a:lumMod val="65000"/>
                  </a:schemeClr>
                </a:solidFill>
                <a:latin typeface="Arial Unicode MS" pitchFamily="34" charset="-128"/>
                <a:ea typeface="Arial Unicode MS" pitchFamily="34" charset="-128"/>
                <a:cs typeface="Arial Unicode MS" pitchFamily="34" charset="-128"/>
              </a:rPr>
              <a:t>)</a:t>
            </a: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(IX)</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357694"/>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1" i="0" u="sng"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857224"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Medida de volumen de todo el negocio no vida, calculada como la </a:t>
            </a:r>
            <a:r>
              <a:rPr kumimoji="0" lang="es-ES" sz="1400" i="0" u="sng"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suma simple </a:t>
            </a:r>
            <a:r>
              <a:rPr kumimoji="0" lang="es-ES" sz="140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 las medidas de cada segmento</a:t>
            </a:r>
            <a:endParaRPr kumimoji="0" lang="es-ES" sz="140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14876"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a:solidFill>
            <a:schemeClr val="bg1"/>
          </a:solidFill>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Desviación</a:t>
            </a:r>
            <a:r>
              <a:rPr kumimoji="0" lang="es-ES" sz="1400" b="1" i="0" u="none" strike="noStrike" kern="1200" cap="none" spc="0" normalizeH="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rgbClr val="C00000"/>
              </a:solidFill>
              <a:effectLst/>
              <a:uLnTx/>
              <a:uFillTx/>
              <a:latin typeface="Arial Unicode MS" pitchFamily="34" charset="-128"/>
              <a:ea typeface="Arial Unicode MS" pitchFamily="34" charset="-128"/>
              <a:cs typeface="Arial Unicode MS" pitchFamily="34" charset="-128"/>
            </a:endParaRPr>
          </a:p>
        </p:txBody>
      </p:sp>
      <p:sp>
        <p:nvSpPr>
          <p:cNvPr id="25" name="2 Marcador de contenido"/>
          <p:cNvSpPr txBox="1">
            <a:spLocks/>
          </p:cNvSpPr>
          <p:nvPr/>
        </p:nvSpPr>
        <p:spPr>
          <a:xfrm>
            <a:off x="500062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286380" y="5357826"/>
            <a:ext cx="3429024" cy="1000132"/>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no vida agregando las desviaciones de cada segmento con una matriz de correlaciones predeterminada</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16" name="15 Elipse"/>
          <p:cNvSpPr/>
          <p:nvPr/>
        </p:nvSpPr>
        <p:spPr>
          <a:xfrm>
            <a:off x="5357818" y="1785926"/>
            <a:ext cx="2786082"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tx1"/>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tx1"/>
                </a:solidFill>
                <a:latin typeface="Arial Unicode MS" pitchFamily="34" charset="-128"/>
                <a:ea typeface="Arial Unicode MS" pitchFamily="34" charset="-128"/>
                <a:cs typeface="Arial Unicode MS" pitchFamily="34" charset="-128"/>
              </a:rPr>
              <a:t>σ</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dirty="0" smtClean="0">
                <a:solidFill>
                  <a:schemeClr val="tx1"/>
                </a:solidFill>
                <a:latin typeface="Arial Unicode MS" pitchFamily="34" charset="-128"/>
                <a:ea typeface="Arial Unicode MS" pitchFamily="34" charset="-128"/>
                <a:cs typeface="Arial Unicode MS" pitchFamily="34" charset="-128"/>
              </a:rPr>
              <a:t>)</a:t>
            </a:r>
            <a:endParaRPr lang="es-ES" dirty="0" smtClean="0">
              <a:solidFill>
                <a:schemeClr val="tx1"/>
              </a:solidFill>
              <a:latin typeface="Arial Unicode MS" pitchFamily="34" charset="-128"/>
              <a:ea typeface="Arial Unicode MS" pitchFamily="34" charset="-128"/>
              <a:cs typeface="Arial Unicode MS" pitchFamily="34" charset="-128"/>
            </a:endParaRPr>
          </a:p>
        </p:txBody>
      </p:sp>
      <p:graphicFrame>
        <p:nvGraphicFramePr>
          <p:cNvPr id="27" name="26 Tabla"/>
          <p:cNvGraphicFramePr>
            <a:graphicFrameLocks noGrp="1"/>
          </p:cNvGraphicFramePr>
          <p:nvPr/>
        </p:nvGraphicFramePr>
        <p:xfrm>
          <a:off x="428596" y="1915861"/>
          <a:ext cx="4071966" cy="4442097"/>
        </p:xfrm>
        <a:graphic>
          <a:graphicData uri="http://schemas.openxmlformats.org/drawingml/2006/table">
            <a:tbl>
              <a:tblPr/>
              <a:tblGrid>
                <a:gridCol w="452441"/>
                <a:gridCol w="2262203"/>
                <a:gridCol w="1357322"/>
              </a:tblGrid>
              <a:tr h="571504">
                <a:tc>
                  <a:txBody>
                    <a:bodyPr/>
                    <a:lstStyle/>
                    <a:p>
                      <a:pPr marL="539750" algn="ctr">
                        <a:spcBef>
                          <a:spcPts val="1200"/>
                        </a:spcBef>
                        <a:spcAft>
                          <a:spcPts val="1200"/>
                        </a:spcAft>
                      </a:pP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n-GB" sz="1600" b="1" dirty="0" err="1" smtClean="0">
                          <a:latin typeface="Arial Unicode MS" pitchFamily="34" charset="-128"/>
                          <a:ea typeface="Arial Unicode MS" pitchFamily="34" charset="-128"/>
                          <a:cs typeface="Arial Unicode MS" pitchFamily="34" charset="-128"/>
                        </a:rPr>
                        <a:t>σ</a:t>
                      </a:r>
                      <a:r>
                        <a:rPr lang="en-GB" sz="1600" b="1" baseline="-25000" dirty="0" err="1" smtClean="0">
                          <a:latin typeface="Arial Unicode MS" pitchFamily="34" charset="-128"/>
                          <a:ea typeface="Arial Unicode MS" pitchFamily="34" charset="-128"/>
                          <a:cs typeface="Arial Unicode MS" pitchFamily="34" charset="-128"/>
                        </a:rPr>
                        <a:t>nl_por_reservas_segmento_s</a:t>
                      </a:r>
                      <a:r>
                        <a:rPr lang="en-GB" sz="1600" b="1" dirty="0" smtClean="0">
                          <a:latin typeface="Arial Unicode MS" pitchFamily="34" charset="-128"/>
                          <a:ea typeface="Arial Unicode MS" pitchFamily="34" charset="-128"/>
                          <a:cs typeface="Arial Unicode MS" pitchFamily="34" charset="-128"/>
                        </a:rPr>
                        <a:t> </a:t>
                      </a:r>
                      <a:endParaRPr lang="es-ES_tradnl" sz="1600" b="1"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spcBef>
                          <a:spcPts val="1200"/>
                        </a:spcBef>
                        <a:spcAft>
                          <a:spcPts val="1200"/>
                        </a:spcAft>
                      </a:pPr>
                      <a:r>
                        <a:rPr lang="es-ES_tradnl" sz="1400" b="1" dirty="0" err="1" smtClean="0">
                          <a:latin typeface="Arial Unicode MS" pitchFamily="34" charset="-128"/>
                          <a:ea typeface="Arial Unicode MS" pitchFamily="34" charset="-128"/>
                          <a:cs typeface="Arial Unicode MS" pitchFamily="34" charset="-128"/>
                        </a:rPr>
                        <a:t>σ</a:t>
                      </a:r>
                      <a:r>
                        <a:rPr lang="es-ES_tradnl" sz="1400" b="1" baseline="-25000" dirty="0" err="1" smtClean="0">
                          <a:latin typeface="Arial Unicode MS" pitchFamily="34" charset="-128"/>
                          <a:ea typeface="Arial Unicode MS" pitchFamily="34" charset="-128"/>
                          <a:cs typeface="Arial Unicode MS" pitchFamily="34" charset="-128"/>
                        </a:rPr>
                        <a:t>nl</a:t>
                      </a:r>
                      <a:r>
                        <a:rPr lang="es-ES_tradnl" sz="1400" b="1" baseline="-25000" dirty="0" smtClean="0">
                          <a:latin typeface="Arial Unicode MS" pitchFamily="34" charset="-128"/>
                          <a:ea typeface="Arial Unicode MS" pitchFamily="34" charset="-128"/>
                          <a:cs typeface="Arial Unicode MS" pitchFamily="34" charset="-128"/>
                        </a:rPr>
                        <a:t> </a:t>
                      </a:r>
                      <a:r>
                        <a:rPr lang="es-ES_tradnl" sz="1400" b="1" baseline="0" dirty="0" smtClean="0">
                          <a:latin typeface="Arial Unicode MS" pitchFamily="34" charset="-128"/>
                          <a:ea typeface="Arial Unicode MS" pitchFamily="34" charset="-128"/>
                          <a:cs typeface="Arial Unicode MS" pitchFamily="34" charset="-128"/>
                        </a:rPr>
                        <a:t>por el riesgo de reservas</a:t>
                      </a:r>
                      <a:endParaRPr lang="es-ES_tradnl" sz="1400" b="1"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2060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tabLst/>
                      </a:pPr>
                      <a:r>
                        <a:rPr lang="es-ES_tradnl" sz="1400" b="0" dirty="0" smtClean="0">
                          <a:latin typeface="Arial Unicode MS" pitchFamily="34" charset="-128"/>
                          <a:ea typeface="Arial Unicode MS" pitchFamily="34" charset="-128"/>
                          <a:cs typeface="Arial Unicode MS" pitchFamily="34" charset="-128"/>
                        </a:rPr>
                        <a:t>RC autos</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9 %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06890">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2</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Otras garantías autos</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8 %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432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3</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tabLst/>
                      </a:pPr>
                      <a:r>
                        <a:rPr lang="es-ES_tradnl" sz="1400" b="0" dirty="0" smtClean="0">
                          <a:latin typeface="Arial Unicode MS" pitchFamily="34" charset="-128"/>
                          <a:ea typeface="Arial Unicode MS" pitchFamily="34" charset="-128"/>
                          <a:cs typeface="Arial Unicode MS" pitchFamily="34" charset="-128"/>
                        </a:rPr>
                        <a:t>Transportes (MAT)</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11 %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301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4</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Incendios</a:t>
                      </a:r>
                      <a:r>
                        <a:rPr lang="es-ES_tradnl" sz="1400" b="0" baseline="0" dirty="0" smtClean="0">
                          <a:latin typeface="Arial Unicode MS" pitchFamily="34" charset="-128"/>
                          <a:ea typeface="Arial Unicode MS" pitchFamily="34" charset="-128"/>
                          <a:cs typeface="Arial Unicode MS" pitchFamily="34" charset="-128"/>
                        </a:rPr>
                        <a:t> y otros daños a los </a:t>
                      </a:r>
                      <a:r>
                        <a:rPr lang="es-ES_tradnl" sz="1400" b="0" baseline="0" noProof="0" dirty="0" smtClean="0">
                          <a:latin typeface="Arial Unicode MS" pitchFamily="34" charset="-128"/>
                          <a:ea typeface="Arial Unicode MS" pitchFamily="34" charset="-128"/>
                          <a:cs typeface="Arial Unicode MS" pitchFamily="34" charset="-128"/>
                        </a:rPr>
                        <a:t>bienes</a:t>
                      </a:r>
                      <a:endParaRPr lang="es-ES_tradnl" sz="1400" b="0" noProof="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525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10 %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70207">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5</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RC General</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11 %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70207">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6</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Crédito y Caución</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19 %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70207">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7</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Defensa Jurídica</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525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12 %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67443">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8</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Asistencia en viaje</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525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20 %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775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9</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smtClean="0">
                          <a:latin typeface="Arial Unicode MS" pitchFamily="34" charset="-128"/>
                          <a:ea typeface="Arial Unicode MS" pitchFamily="34" charset="-128"/>
                          <a:cs typeface="Arial Unicode MS" pitchFamily="34" charset="-128"/>
                        </a:rPr>
                        <a:t>Misceláneo</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525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20 %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17180">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10</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err="1" smtClean="0">
                          <a:latin typeface="Arial Unicode MS" pitchFamily="34" charset="-128"/>
                          <a:ea typeface="Arial Unicode MS" pitchFamily="34" charset="-128"/>
                          <a:cs typeface="Arial Unicode MS" pitchFamily="34" charset="-128"/>
                        </a:rPr>
                        <a:t>Rsº</a:t>
                      </a:r>
                      <a:r>
                        <a:rPr lang="es-ES_tradnl" sz="1400" b="0" dirty="0" smtClean="0">
                          <a:latin typeface="Arial Unicode MS" pitchFamily="34" charset="-128"/>
                          <a:ea typeface="Arial Unicode MS" pitchFamily="34" charset="-128"/>
                          <a:cs typeface="Arial Unicode MS" pitchFamily="34" charset="-128"/>
                        </a:rPr>
                        <a:t> no proporcional, RC</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20 %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83019">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11</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1200"/>
                        </a:spcBef>
                        <a:spcAft>
                          <a:spcPts val="1200"/>
                        </a:spcAft>
                        <a:buClrTx/>
                        <a:buSzTx/>
                        <a:buFontTx/>
                        <a:buNone/>
                        <a:tabLst/>
                        <a:defRPr/>
                      </a:pPr>
                      <a:r>
                        <a:rPr lang="es-ES_tradnl" sz="1400" b="0" dirty="0" err="1" smtClean="0">
                          <a:latin typeface="Arial Unicode MS" pitchFamily="34" charset="-128"/>
                          <a:ea typeface="Arial Unicode MS" pitchFamily="34" charset="-128"/>
                          <a:cs typeface="Arial Unicode MS" pitchFamily="34" charset="-128"/>
                        </a:rPr>
                        <a:t>NoRsº</a:t>
                      </a:r>
                      <a:r>
                        <a:rPr lang="es-ES_tradnl" sz="1400" b="0" dirty="0" smtClean="0">
                          <a:latin typeface="Arial Unicode MS" pitchFamily="34" charset="-128"/>
                          <a:ea typeface="Arial Unicode MS" pitchFamily="34" charset="-128"/>
                          <a:cs typeface="Arial Unicode MS" pitchFamily="34" charset="-128"/>
                        </a:rPr>
                        <a:t> no proporcional,</a:t>
                      </a:r>
                      <a:r>
                        <a:rPr lang="es-ES_tradnl" sz="1400" b="0" baseline="0" dirty="0" smtClean="0">
                          <a:latin typeface="Arial Unicode MS" pitchFamily="34" charset="-128"/>
                          <a:ea typeface="Arial Unicode MS" pitchFamily="34" charset="-128"/>
                          <a:cs typeface="Arial Unicode MS" pitchFamily="34" charset="-128"/>
                        </a:rPr>
                        <a:t> Transportes</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20 %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22322">
                <a:tc>
                  <a:txBody>
                    <a:bodyPr/>
                    <a:lstStyle/>
                    <a:p>
                      <a:pPr marL="0" indent="0" algn="ctr">
                        <a:spcBef>
                          <a:spcPts val="1200"/>
                        </a:spcBef>
                        <a:spcAft>
                          <a:spcPts val="1200"/>
                        </a:spcAft>
                      </a:pPr>
                      <a:r>
                        <a:rPr lang="es-ES_tradnl" sz="1400" smtClean="0">
                          <a:latin typeface="Arial Unicode MS" pitchFamily="34" charset="-128"/>
                          <a:ea typeface="Arial Unicode MS" pitchFamily="34" charset="-128"/>
                          <a:cs typeface="Arial Unicode MS" pitchFamily="34" charset="-128"/>
                        </a:rPr>
                        <a:t>12</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l">
                        <a:spcBef>
                          <a:spcPts val="1200"/>
                        </a:spcBef>
                        <a:spcAft>
                          <a:spcPts val="1200"/>
                        </a:spcAft>
                      </a:pPr>
                      <a:r>
                        <a:rPr lang="es-ES_tradnl" sz="1400" b="0" dirty="0" err="1" smtClean="0">
                          <a:latin typeface="Arial Unicode MS" pitchFamily="34" charset="-128"/>
                          <a:ea typeface="Arial Unicode MS" pitchFamily="34" charset="-128"/>
                          <a:cs typeface="Arial Unicode MS" pitchFamily="34" charset="-128"/>
                        </a:rPr>
                        <a:t>Rsº</a:t>
                      </a:r>
                      <a:r>
                        <a:rPr lang="es-ES_tradnl" sz="1400" b="0" baseline="0" dirty="0" smtClean="0">
                          <a:latin typeface="Arial Unicode MS" pitchFamily="34" charset="-128"/>
                          <a:ea typeface="Arial Unicode MS" pitchFamily="34" charset="-128"/>
                          <a:cs typeface="Arial Unicode MS" pitchFamily="34" charset="-128"/>
                        </a:rPr>
                        <a:t> no proporcional daños</a:t>
                      </a:r>
                      <a:endParaRPr lang="es-ES_tradnl" sz="1400" b="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5250" indent="0" algn="ctr">
                        <a:spcBef>
                          <a:spcPts val="1200"/>
                        </a:spcBef>
                        <a:spcAft>
                          <a:spcPts val="1200"/>
                        </a:spcAft>
                      </a:pPr>
                      <a:r>
                        <a:rPr lang="es-ES_tradnl" sz="1400" dirty="0" smtClean="0">
                          <a:latin typeface="Arial Unicode MS" pitchFamily="34" charset="-128"/>
                          <a:ea typeface="Arial Unicode MS" pitchFamily="34" charset="-128"/>
                          <a:cs typeface="Arial Unicode MS" pitchFamily="34" charset="-128"/>
                        </a:rPr>
                        <a:t>20 %</a:t>
                      </a:r>
                      <a:endParaRPr lang="es-ES_tradnl" sz="1400" dirty="0">
                        <a:latin typeface="Arial Unicode MS" pitchFamily="34" charset="-128"/>
                        <a:ea typeface="Arial Unicode MS" pitchFamily="34" charset="-128"/>
                        <a:cs typeface="Arial Unicode MS" pitchFamily="34" charset="-128"/>
                      </a:endParaRPr>
                    </a:p>
                  </a:txBody>
                  <a:tcPr marL="28222" marR="28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30" name="29 Rectángulo redondeado"/>
          <p:cNvSpPr/>
          <p:nvPr/>
        </p:nvSpPr>
        <p:spPr>
          <a:xfrm>
            <a:off x="4857752" y="4214818"/>
            <a:ext cx="3571900" cy="785818"/>
          </a:xfrm>
          <a:prstGeom prst="roundRect">
            <a:avLst>
              <a:gd name="adj" fmla="val 3577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Arial Unicode MS" pitchFamily="34" charset="-128"/>
                <a:ea typeface="Arial Unicode MS" pitchFamily="34" charset="-128"/>
                <a:cs typeface="Arial Unicode MS" pitchFamily="34" charset="-128"/>
              </a:rPr>
              <a:t>Factor NP = No procede en el riesgo de reservas (al haberse recogido ya en la calibración del factor)</a:t>
            </a:r>
            <a:endParaRPr lang="es-ES" sz="1400" dirty="0">
              <a:solidFill>
                <a:schemeClr val="tx1"/>
              </a:solidFill>
              <a:latin typeface="Arial Unicode MS" pitchFamily="34" charset="-128"/>
              <a:ea typeface="Arial Unicode MS" pitchFamily="34" charset="-128"/>
              <a:cs typeface="Arial Unicode MS" pitchFamily="34" charset="-128"/>
            </a:endParaRPr>
          </a:p>
        </p:txBody>
      </p:sp>
      <p:sp>
        <p:nvSpPr>
          <p:cNvPr id="17" name="16 Rectángulo redondeado"/>
          <p:cNvSpPr/>
          <p:nvPr/>
        </p:nvSpPr>
        <p:spPr>
          <a:xfrm>
            <a:off x="4857752" y="5357826"/>
            <a:ext cx="3571900" cy="5000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Arial Unicode MS" pitchFamily="34" charset="-128"/>
                <a:ea typeface="Arial Unicode MS" pitchFamily="34" charset="-128"/>
                <a:cs typeface="Arial Unicode MS" pitchFamily="34" charset="-128"/>
              </a:rPr>
              <a:t>Posibilidad de parámetros específicos para </a:t>
            </a:r>
            <a:r>
              <a:rPr lang="en-GB" sz="1400" dirty="0" smtClean="0">
                <a:solidFill>
                  <a:schemeClr val="tx1"/>
                </a:solidFill>
                <a:latin typeface="Arial Unicode MS" pitchFamily="34" charset="-128"/>
                <a:ea typeface="Arial Unicode MS" pitchFamily="34" charset="-128"/>
                <a:cs typeface="Arial Unicode MS" pitchFamily="34" charset="-128"/>
              </a:rPr>
              <a:t>σ</a:t>
            </a:r>
            <a:r>
              <a:rPr lang="en-GB" sz="1400" dirty="0" smtClean="0">
                <a:latin typeface="Arial Unicode MS" pitchFamily="34" charset="-128"/>
                <a:ea typeface="Arial Unicode MS" pitchFamily="34" charset="-128"/>
                <a:cs typeface="Arial Unicode MS" pitchFamily="34" charset="-128"/>
              </a:rPr>
              <a:t> </a:t>
            </a:r>
            <a:endParaRPr lang="es-ES" sz="1400" dirty="0">
              <a:solidFill>
                <a:schemeClr val="tx1"/>
              </a:solidFill>
              <a:latin typeface="Arial Unicode MS" pitchFamily="34" charset="-128"/>
              <a:ea typeface="Arial Unicode MS" pitchFamily="34" charset="-128"/>
              <a:cs typeface="Arial Unicode MS" pitchFamily="34" charset="-128"/>
            </a:endParaRPr>
          </a:p>
        </p:txBody>
      </p:sp>
      <p:sp>
        <p:nvSpPr>
          <p:cNvPr id="28" name="27 Elipse"/>
          <p:cNvSpPr/>
          <p:nvPr/>
        </p:nvSpPr>
        <p:spPr>
          <a:xfrm>
            <a:off x="6572264" y="1000108"/>
            <a:ext cx="428628" cy="5000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28 Conector recto de flecha"/>
          <p:cNvCxnSpPr>
            <a:stCxn id="28" idx="4"/>
          </p:cNvCxnSpPr>
          <p:nvPr/>
        </p:nvCxnSpPr>
        <p:spPr>
          <a:xfrm rot="16200000" flipH="1">
            <a:off x="6679424" y="1607328"/>
            <a:ext cx="285754" cy="7144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0630" t="19193" r="10630" b="10827"/>
          <a:stretch>
            <a:fillRect/>
          </a:stretch>
        </p:blipFill>
        <p:spPr bwMode="auto">
          <a:xfrm>
            <a:off x="1142976" y="3214686"/>
            <a:ext cx="7072362" cy="2797763"/>
          </a:xfrm>
          <a:prstGeom prst="rect">
            <a:avLst/>
          </a:prstGeom>
          <a:noFill/>
          <a:ln w="9525">
            <a:noFill/>
            <a:miter lim="800000"/>
            <a:headEnd/>
            <a:tailEnd/>
          </a:ln>
          <a:effectLst/>
        </p:spPr>
      </p:pic>
      <p:sp>
        <p:nvSpPr>
          <p:cNvPr id="9" name="8 CuadroTexto"/>
          <p:cNvSpPr txBox="1"/>
          <p:nvPr/>
        </p:nvSpPr>
        <p:spPr>
          <a:xfrm>
            <a:off x="571472" y="1345156"/>
            <a:ext cx="8286808" cy="369332"/>
          </a:xfrm>
          <a:prstGeom prst="rect">
            <a:avLst/>
          </a:prstGeom>
          <a:noFill/>
        </p:spPr>
        <p:txBody>
          <a:bodyPr wrap="square" rtlCol="0">
            <a:spAutoFit/>
          </a:bodyPr>
          <a:lstStyle/>
          <a:p>
            <a:pPr algn="ctr"/>
            <a:r>
              <a:rPr lang="es-ES" dirty="0" smtClean="0"/>
              <a:t>Todo proceso de calibración es equivalente a fijar un promedio de referencia</a:t>
            </a:r>
          </a:p>
        </p:txBody>
      </p:sp>
      <p:sp>
        <p:nvSpPr>
          <p:cNvPr id="13" name="12 Rectángulo"/>
          <p:cNvSpPr/>
          <p:nvPr/>
        </p:nvSpPr>
        <p:spPr>
          <a:xfrm>
            <a:off x="428596" y="1845222"/>
            <a:ext cx="8143932" cy="369332"/>
          </a:xfrm>
          <a:prstGeom prst="rect">
            <a:avLst/>
          </a:prstGeom>
        </p:spPr>
        <p:txBody>
          <a:bodyPr wrap="square">
            <a:spAutoFit/>
          </a:bodyPr>
          <a:lstStyle/>
          <a:p>
            <a:pPr algn="ctr">
              <a:spcBef>
                <a:spcPts val="600"/>
              </a:spcBef>
            </a:pPr>
            <a:r>
              <a:rPr lang="es-ES" dirty="0" smtClean="0"/>
              <a:t>Calibración para cubrir un porcentaje de los riesgos de cada mercado </a:t>
            </a:r>
          </a:p>
        </p:txBody>
      </p:sp>
      <p:cxnSp>
        <p:nvCxnSpPr>
          <p:cNvPr id="10" name="9 Conector recto"/>
          <p:cNvCxnSpPr/>
          <p:nvPr/>
        </p:nvCxnSpPr>
        <p:spPr>
          <a:xfrm flipV="1">
            <a:off x="1071538" y="4798003"/>
            <a:ext cx="7715272" cy="7143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571472" y="2214554"/>
            <a:ext cx="8143932" cy="723275"/>
          </a:xfrm>
          <a:prstGeom prst="rect">
            <a:avLst/>
          </a:prstGeom>
        </p:spPr>
        <p:txBody>
          <a:bodyPr wrap="square">
            <a:spAutoFit/>
          </a:bodyPr>
          <a:lstStyle/>
          <a:p>
            <a:pPr algn="ctr"/>
            <a:endParaRPr lang="es-ES" dirty="0" smtClean="0"/>
          </a:p>
          <a:p>
            <a:pPr algn="ctr">
              <a:spcBef>
                <a:spcPts val="600"/>
              </a:spcBef>
            </a:pPr>
            <a:r>
              <a:rPr lang="es-ES" i="1" dirty="0" smtClean="0"/>
              <a:t>Es decir, quién quedará sobre o </a:t>
            </a:r>
            <a:r>
              <a:rPr lang="es-ES" i="1" dirty="0" err="1" smtClean="0"/>
              <a:t>infracalibrado</a:t>
            </a:r>
            <a:r>
              <a:rPr lang="es-ES" i="1" dirty="0" smtClean="0"/>
              <a:t> (ley de los grandes números)</a:t>
            </a:r>
          </a:p>
        </p:txBody>
      </p:sp>
      <p:sp>
        <p:nvSpPr>
          <p:cNvPr id="8"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Proceso de calibración</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(1)</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1" name="10 Rectángulo"/>
          <p:cNvSpPr/>
          <p:nvPr/>
        </p:nvSpPr>
        <p:spPr>
          <a:xfrm>
            <a:off x="1214414" y="6120490"/>
            <a:ext cx="7143800" cy="584775"/>
          </a:xfrm>
          <a:prstGeom prst="rect">
            <a:avLst/>
          </a:prstGeom>
        </p:spPr>
        <p:txBody>
          <a:bodyPr wrap="square">
            <a:spAutoFit/>
          </a:bodyPr>
          <a:lstStyle/>
          <a:p>
            <a:r>
              <a:rPr lang="es-ES" sz="1600" b="1" dirty="0" smtClean="0">
                <a:solidFill>
                  <a:srgbClr val="0000CC"/>
                </a:solidFill>
                <a:latin typeface="Arial Unicode MS" pitchFamily="34" charset="-128"/>
                <a:ea typeface="Arial Unicode MS" pitchFamily="34" charset="-128"/>
                <a:cs typeface="Arial Unicode MS" pitchFamily="34" charset="-128"/>
              </a:rPr>
              <a:t>https://eiopa.europa.eu/fileadmin/tx_dam/files/publications/reports/EIOPA-11-163-A-Report_JWG_on_NL_and_Health_non-SLT_Calibration.pdf</a:t>
            </a:r>
            <a:endParaRPr lang="es-ES" sz="1600" b="1" dirty="0">
              <a:solidFill>
                <a:srgbClr val="0000CC"/>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p:cTn id="18" dur="1000" fill="hold"/>
                                        <p:tgtEl>
                                          <p:spTgt spid="7170"/>
                                        </p:tgtEl>
                                        <p:attrNameLst>
                                          <p:attrName>ppt_w</p:attrName>
                                        </p:attrNameLst>
                                      </p:cBhvr>
                                      <p:tavLst>
                                        <p:tav tm="0">
                                          <p:val>
                                            <p:strVal val="#ppt_w*0.70"/>
                                          </p:val>
                                        </p:tav>
                                        <p:tav tm="100000">
                                          <p:val>
                                            <p:strVal val="#ppt_w"/>
                                          </p:val>
                                        </p:tav>
                                      </p:tavLst>
                                    </p:anim>
                                    <p:anim calcmode="lin" valueType="num">
                                      <p:cBhvr>
                                        <p:cTn id="19" dur="1000" fill="hold"/>
                                        <p:tgtEl>
                                          <p:spTgt spid="7170"/>
                                        </p:tgtEl>
                                        <p:attrNameLst>
                                          <p:attrName>ppt_h</p:attrName>
                                        </p:attrNameLst>
                                      </p:cBhvr>
                                      <p:tavLst>
                                        <p:tav tm="0">
                                          <p:val>
                                            <p:strVal val="#ppt_h"/>
                                          </p:val>
                                        </p:tav>
                                        <p:tav tm="100000">
                                          <p:val>
                                            <p:strVal val="#ppt_h"/>
                                          </p:val>
                                        </p:tav>
                                      </p:tavLst>
                                    </p:anim>
                                    <p:animEffect transition="in" filter="fade">
                                      <p:cBhvr>
                                        <p:cTn id="20" dur="1000"/>
                                        <p:tgtEl>
                                          <p:spTgt spid="7170"/>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3000"/>
                                        <p:tgtEl>
                                          <p:spTgt spid="10"/>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7"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0630" t="19193" r="10630" b="10827"/>
          <a:stretch>
            <a:fillRect/>
          </a:stretch>
        </p:blipFill>
        <p:spPr bwMode="auto">
          <a:xfrm>
            <a:off x="1142976" y="3214686"/>
            <a:ext cx="7072362" cy="2797763"/>
          </a:xfrm>
          <a:prstGeom prst="rect">
            <a:avLst/>
          </a:prstGeom>
          <a:noFill/>
          <a:ln w="9525">
            <a:noFill/>
            <a:miter lim="800000"/>
            <a:headEnd/>
            <a:tailEnd/>
          </a:ln>
          <a:effectLst/>
        </p:spPr>
      </p:pic>
      <p:sp>
        <p:nvSpPr>
          <p:cNvPr id="9" name="8 CuadroTexto"/>
          <p:cNvSpPr txBox="1"/>
          <p:nvPr/>
        </p:nvSpPr>
        <p:spPr>
          <a:xfrm>
            <a:off x="571472" y="1345156"/>
            <a:ext cx="8286808" cy="369332"/>
          </a:xfrm>
          <a:prstGeom prst="rect">
            <a:avLst/>
          </a:prstGeom>
          <a:noFill/>
        </p:spPr>
        <p:txBody>
          <a:bodyPr wrap="square" rtlCol="0">
            <a:spAutoFit/>
          </a:bodyPr>
          <a:lstStyle/>
          <a:p>
            <a:pPr algn="ctr"/>
            <a:r>
              <a:rPr lang="es-ES" dirty="0" smtClean="0"/>
              <a:t>Todo proceso de calibración es equivalente a fijar un promedio de referencia</a:t>
            </a:r>
          </a:p>
        </p:txBody>
      </p:sp>
      <p:sp>
        <p:nvSpPr>
          <p:cNvPr id="13" name="12 Rectángulo"/>
          <p:cNvSpPr/>
          <p:nvPr/>
        </p:nvSpPr>
        <p:spPr>
          <a:xfrm>
            <a:off x="428596" y="1857364"/>
            <a:ext cx="8143932" cy="369332"/>
          </a:xfrm>
          <a:prstGeom prst="rect">
            <a:avLst/>
          </a:prstGeom>
        </p:spPr>
        <p:txBody>
          <a:bodyPr wrap="square">
            <a:spAutoFit/>
          </a:bodyPr>
          <a:lstStyle/>
          <a:p>
            <a:pPr algn="ctr">
              <a:spcBef>
                <a:spcPts val="600"/>
              </a:spcBef>
            </a:pPr>
            <a:r>
              <a:rPr lang="es-ES" dirty="0" smtClean="0"/>
              <a:t>Calibración para cubrir un porcentaje de los riesgos de cada mercado </a:t>
            </a:r>
          </a:p>
        </p:txBody>
      </p:sp>
      <p:sp>
        <p:nvSpPr>
          <p:cNvPr id="8" name="7 Rectángulo"/>
          <p:cNvSpPr/>
          <p:nvPr/>
        </p:nvSpPr>
        <p:spPr>
          <a:xfrm>
            <a:off x="428596" y="2214554"/>
            <a:ext cx="8143932" cy="723275"/>
          </a:xfrm>
          <a:prstGeom prst="rect">
            <a:avLst/>
          </a:prstGeom>
        </p:spPr>
        <p:txBody>
          <a:bodyPr wrap="square">
            <a:spAutoFit/>
          </a:bodyPr>
          <a:lstStyle/>
          <a:p>
            <a:pPr algn="ctr"/>
            <a:r>
              <a:rPr lang="es-ES" dirty="0" smtClean="0"/>
              <a:t>Versus calibración para cubrir un porcentaje de las entidades</a:t>
            </a:r>
          </a:p>
          <a:p>
            <a:pPr algn="ctr">
              <a:spcBef>
                <a:spcPts val="600"/>
              </a:spcBef>
            </a:pPr>
            <a:r>
              <a:rPr lang="es-ES" i="1" dirty="0" smtClean="0"/>
              <a:t>Es decir, quién quedará sobre o </a:t>
            </a:r>
            <a:r>
              <a:rPr lang="es-ES" i="1" dirty="0" err="1" smtClean="0"/>
              <a:t>infracalibrado</a:t>
            </a:r>
            <a:r>
              <a:rPr lang="es-ES" i="1" dirty="0" smtClean="0"/>
              <a:t> (ley de los grandes números)</a:t>
            </a:r>
          </a:p>
        </p:txBody>
      </p:sp>
      <p:cxnSp>
        <p:nvCxnSpPr>
          <p:cNvPr id="10" name="9 Conector recto"/>
          <p:cNvCxnSpPr/>
          <p:nvPr/>
        </p:nvCxnSpPr>
        <p:spPr>
          <a:xfrm flipV="1">
            <a:off x="1000100" y="4012185"/>
            <a:ext cx="7715272" cy="7143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Proceso de calibración</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(y 2)</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2" name="11 Rectángulo"/>
          <p:cNvSpPr/>
          <p:nvPr/>
        </p:nvSpPr>
        <p:spPr>
          <a:xfrm>
            <a:off x="1214414" y="6120490"/>
            <a:ext cx="7143800" cy="584775"/>
          </a:xfrm>
          <a:prstGeom prst="rect">
            <a:avLst/>
          </a:prstGeom>
        </p:spPr>
        <p:txBody>
          <a:bodyPr wrap="square">
            <a:spAutoFit/>
          </a:bodyPr>
          <a:lstStyle/>
          <a:p>
            <a:r>
              <a:rPr lang="es-ES" sz="1600" b="1" dirty="0" smtClean="0">
                <a:solidFill>
                  <a:srgbClr val="0000CC"/>
                </a:solidFill>
                <a:latin typeface="Arial Unicode MS" pitchFamily="34" charset="-128"/>
                <a:ea typeface="Arial Unicode MS" pitchFamily="34" charset="-128"/>
                <a:cs typeface="Arial Unicode MS" pitchFamily="34" charset="-128"/>
              </a:rPr>
              <a:t>https://eiopa.europa.eu/fileadmin/tx_dam/files/publications/reports/EIOPA-11-163-A-Report_JWG_on_NL_and_Health_non-SLT_Calibration.pdf</a:t>
            </a:r>
            <a:endParaRPr lang="es-ES" sz="1600" b="1" dirty="0">
              <a:solidFill>
                <a:srgbClr val="0000CC"/>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p:stCondLst>
                              <p:cond delay="30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(X)</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31" name="30 Rectángulo"/>
          <p:cNvSpPr/>
          <p:nvPr/>
        </p:nvSpPr>
        <p:spPr>
          <a:xfrm>
            <a:off x="1000100" y="1500174"/>
            <a:ext cx="7143800" cy="369332"/>
          </a:xfrm>
          <a:prstGeom prst="rect">
            <a:avLst/>
          </a:prstGeom>
        </p:spPr>
        <p:txBody>
          <a:bodyPr wrap="square">
            <a:spAutoFit/>
          </a:bodyPr>
          <a:lstStyle/>
          <a:p>
            <a:pPr algn="ctr">
              <a:spcBef>
                <a:spcPts val="600"/>
              </a:spcBef>
            </a:pPr>
            <a:r>
              <a:rPr lang="es-ES" dirty="0" smtClean="0">
                <a:latin typeface="Arial Unicode MS" pitchFamily="34" charset="-128"/>
                <a:ea typeface="Arial Unicode MS" pitchFamily="34" charset="-128"/>
                <a:cs typeface="Arial Unicode MS" pitchFamily="34" charset="-128"/>
              </a:rPr>
              <a:t>¿Cuántas entidades precisarán de </a:t>
            </a:r>
            <a:r>
              <a:rPr lang="es-ES" b="1" dirty="0" smtClean="0">
                <a:solidFill>
                  <a:srgbClr val="C00000"/>
                </a:solidFill>
                <a:latin typeface="Arial Unicode MS" pitchFamily="34" charset="-128"/>
                <a:ea typeface="Arial Unicode MS" pitchFamily="34" charset="-128"/>
                <a:cs typeface="Arial Unicode MS" pitchFamily="34" charset="-128"/>
              </a:rPr>
              <a:t>adiciones de capital</a:t>
            </a:r>
            <a:r>
              <a:rPr lang="es-ES" dirty="0" smtClean="0">
                <a:latin typeface="Arial Unicode MS" pitchFamily="34" charset="-128"/>
                <a:ea typeface="Arial Unicode MS" pitchFamily="34" charset="-128"/>
                <a:cs typeface="Arial Unicode MS" pitchFamily="34" charset="-128"/>
              </a:rPr>
              <a:t>?</a:t>
            </a:r>
            <a:endParaRPr lang="es-ES" i="1" dirty="0" smtClean="0">
              <a:latin typeface="Arial Unicode MS" pitchFamily="34" charset="-128"/>
              <a:ea typeface="Arial Unicode MS" pitchFamily="34" charset="-128"/>
              <a:cs typeface="Arial Unicode MS" pitchFamily="34" charset="-128"/>
            </a:endParaRPr>
          </a:p>
        </p:txBody>
      </p:sp>
      <p:sp>
        <p:nvSpPr>
          <p:cNvPr id="33" name="32 CuadroTexto"/>
          <p:cNvSpPr txBox="1"/>
          <p:nvPr/>
        </p:nvSpPr>
        <p:spPr>
          <a:xfrm>
            <a:off x="1285852" y="2345343"/>
            <a:ext cx="7143800" cy="397673"/>
          </a:xfrm>
          <a:prstGeom prst="rect">
            <a:avLst/>
          </a:prstGeom>
          <a:noFill/>
        </p:spPr>
        <p:txBody>
          <a:bodyPr wrap="square" rtlCol="0">
            <a:spAutoFit/>
          </a:bodyPr>
          <a:lstStyle/>
          <a:p>
            <a:pPr>
              <a:lnSpc>
                <a:spcPct val="120000"/>
              </a:lnSpc>
            </a:pPr>
            <a:r>
              <a:rPr lang="es-ES" dirty="0" smtClean="0">
                <a:latin typeface="Arial Unicode MS" pitchFamily="34" charset="-128"/>
                <a:ea typeface="Arial Unicode MS" pitchFamily="34" charset="-128"/>
                <a:cs typeface="Arial Unicode MS" pitchFamily="34" charset="-128"/>
              </a:rPr>
              <a:t>¿Se admitirán </a:t>
            </a:r>
            <a:r>
              <a:rPr lang="es-ES" b="1" dirty="0" smtClean="0">
                <a:solidFill>
                  <a:srgbClr val="C00000"/>
                </a:solidFill>
                <a:latin typeface="Arial Unicode MS" pitchFamily="34" charset="-128"/>
                <a:ea typeface="Arial Unicode MS" pitchFamily="34" charset="-128"/>
                <a:cs typeface="Arial Unicode MS" pitchFamily="34" charset="-128"/>
              </a:rPr>
              <a:t>minoraciones</a:t>
            </a:r>
            <a:r>
              <a:rPr lang="es-ES" dirty="0" smtClean="0">
                <a:latin typeface="Arial Unicode MS" pitchFamily="34" charset="-128"/>
                <a:ea typeface="Arial Unicode MS" pitchFamily="34" charset="-128"/>
                <a:cs typeface="Arial Unicode MS" pitchFamily="34" charset="-128"/>
              </a:rPr>
              <a:t> de las exigencias de capital estándar?</a:t>
            </a:r>
          </a:p>
        </p:txBody>
      </p:sp>
      <p:sp>
        <p:nvSpPr>
          <p:cNvPr id="8" name="7 Rectángulo"/>
          <p:cNvSpPr/>
          <p:nvPr/>
        </p:nvSpPr>
        <p:spPr>
          <a:xfrm>
            <a:off x="1214414" y="6120490"/>
            <a:ext cx="7143800" cy="584775"/>
          </a:xfrm>
          <a:prstGeom prst="rect">
            <a:avLst/>
          </a:prstGeom>
        </p:spPr>
        <p:txBody>
          <a:bodyPr wrap="square">
            <a:spAutoFit/>
          </a:bodyPr>
          <a:lstStyle/>
          <a:p>
            <a:r>
              <a:rPr lang="es-ES" sz="1600" b="1" dirty="0" smtClean="0">
                <a:solidFill>
                  <a:srgbClr val="0000CC"/>
                </a:solidFill>
                <a:latin typeface="Arial Unicode MS" pitchFamily="34" charset="-128"/>
                <a:ea typeface="Arial Unicode MS" pitchFamily="34" charset="-128"/>
                <a:cs typeface="Arial Unicode MS" pitchFamily="34" charset="-128"/>
              </a:rPr>
              <a:t>https://eiopa.europa.eu/fileadmin/tx_dam/files/publications/reports/EIOPA-11-163-A-Report_JWG_on_NL_and_Health_non-SLT_Calibration.pdf</a:t>
            </a:r>
            <a:endParaRPr lang="es-ES" sz="1600" b="1" dirty="0">
              <a:solidFill>
                <a:srgbClr val="0000CC"/>
              </a:solidFill>
              <a:latin typeface="Arial Unicode MS" pitchFamily="34" charset="-128"/>
              <a:ea typeface="Arial Unicode MS" pitchFamily="34" charset="-128"/>
              <a:cs typeface="Arial Unicode MS" pitchFamily="34" charset="-128"/>
            </a:endParaRPr>
          </a:p>
        </p:txBody>
      </p:sp>
      <p:sp>
        <p:nvSpPr>
          <p:cNvPr id="9" name="8 CuadroTexto"/>
          <p:cNvSpPr txBox="1"/>
          <p:nvPr/>
        </p:nvSpPr>
        <p:spPr>
          <a:xfrm>
            <a:off x="1285852" y="2938703"/>
            <a:ext cx="7143800" cy="1883593"/>
          </a:xfrm>
          <a:prstGeom prst="rect">
            <a:avLst/>
          </a:prstGeom>
          <a:noFill/>
        </p:spPr>
        <p:txBody>
          <a:bodyPr wrap="square" rtlCol="0">
            <a:spAutoFit/>
          </a:bodyPr>
          <a:lstStyle/>
          <a:p>
            <a:pPr>
              <a:lnSpc>
                <a:spcPct val="120000"/>
              </a:lnSpc>
              <a:spcBef>
                <a:spcPts val="600"/>
              </a:spcBef>
              <a:spcAft>
                <a:spcPts val="600"/>
              </a:spcAft>
            </a:pPr>
            <a:r>
              <a:rPr lang="es-ES" dirty="0" smtClean="0">
                <a:latin typeface="Arial Unicode MS" pitchFamily="34" charset="-128"/>
                <a:ea typeface="Arial Unicode MS" pitchFamily="34" charset="-128"/>
                <a:cs typeface="Arial Unicode MS" pitchFamily="34" charset="-128"/>
              </a:rPr>
              <a:t>Rango de opciones del proyecto Solvencia II</a:t>
            </a:r>
          </a:p>
          <a:p>
            <a:pPr>
              <a:lnSpc>
                <a:spcPct val="120000"/>
              </a:lnSpc>
              <a:spcBef>
                <a:spcPts val="600"/>
              </a:spcBef>
              <a:spcAft>
                <a:spcPts val="600"/>
              </a:spcAft>
            </a:pPr>
            <a:r>
              <a:rPr lang="es-ES" dirty="0">
                <a:latin typeface="Arial Unicode MS" pitchFamily="34" charset="-128"/>
                <a:ea typeface="Arial Unicode MS" pitchFamily="34" charset="-128"/>
                <a:cs typeface="Arial Unicode MS" pitchFamily="34" charset="-128"/>
              </a:rPr>
              <a:t>	</a:t>
            </a:r>
            <a:r>
              <a:rPr lang="es-ES" dirty="0" smtClean="0">
                <a:latin typeface="Arial Unicode MS" pitchFamily="34" charset="-128"/>
                <a:ea typeface="Arial Unicode MS" pitchFamily="34" charset="-128"/>
                <a:cs typeface="Arial Unicode MS" pitchFamily="34" charset="-128"/>
              </a:rPr>
              <a:t>	</a:t>
            </a:r>
            <a:r>
              <a:rPr lang="es-ES" i="1" dirty="0" smtClean="0">
                <a:latin typeface="Arial Unicode MS" pitchFamily="34" charset="-128"/>
                <a:ea typeface="Arial Unicode MS" pitchFamily="34" charset="-128"/>
                <a:cs typeface="Arial Unicode MS" pitchFamily="34" charset="-128"/>
              </a:rPr>
              <a:t>Parámetros específicos para vida y no vida</a:t>
            </a:r>
          </a:p>
          <a:p>
            <a:pPr>
              <a:lnSpc>
                <a:spcPct val="120000"/>
              </a:lnSpc>
              <a:spcBef>
                <a:spcPts val="600"/>
              </a:spcBef>
              <a:spcAft>
                <a:spcPts val="600"/>
              </a:spcAft>
            </a:pPr>
            <a:r>
              <a:rPr lang="es-ES" i="1" dirty="0" smtClean="0">
                <a:latin typeface="Arial Unicode MS" pitchFamily="34" charset="-128"/>
                <a:ea typeface="Arial Unicode MS" pitchFamily="34" charset="-128"/>
                <a:cs typeface="Arial Unicode MS" pitchFamily="34" charset="-128"/>
              </a:rPr>
              <a:t>		Modelos internos parciales </a:t>
            </a:r>
          </a:p>
          <a:p>
            <a:pPr>
              <a:lnSpc>
                <a:spcPct val="120000"/>
              </a:lnSpc>
              <a:spcBef>
                <a:spcPts val="600"/>
              </a:spcBef>
              <a:spcAft>
                <a:spcPts val="600"/>
              </a:spcAft>
            </a:pPr>
            <a:r>
              <a:rPr lang="es-ES" i="1" dirty="0">
                <a:latin typeface="Arial Unicode MS" pitchFamily="34" charset="-128"/>
                <a:ea typeface="Arial Unicode MS" pitchFamily="34" charset="-128"/>
                <a:cs typeface="Arial Unicode MS" pitchFamily="34" charset="-128"/>
              </a:rPr>
              <a:t>	</a:t>
            </a:r>
            <a:r>
              <a:rPr lang="es-ES" i="1" dirty="0" smtClean="0">
                <a:latin typeface="Arial Unicode MS" pitchFamily="34" charset="-128"/>
                <a:ea typeface="Arial Unicode MS" pitchFamily="34" charset="-128"/>
                <a:cs typeface="Arial Unicode MS" pitchFamily="34" charset="-128"/>
              </a:rPr>
              <a:t>	Modelos internos totales</a:t>
            </a:r>
          </a:p>
        </p:txBody>
      </p:sp>
      <p:sp>
        <p:nvSpPr>
          <p:cNvPr id="10" name="9 CuadroTexto"/>
          <p:cNvSpPr txBox="1"/>
          <p:nvPr/>
        </p:nvSpPr>
        <p:spPr>
          <a:xfrm>
            <a:off x="1357290" y="5000636"/>
            <a:ext cx="7143800" cy="397673"/>
          </a:xfrm>
          <a:prstGeom prst="rect">
            <a:avLst/>
          </a:prstGeom>
          <a:noFill/>
        </p:spPr>
        <p:txBody>
          <a:bodyPr wrap="square" rtlCol="0">
            <a:spAutoFit/>
          </a:bodyPr>
          <a:lstStyle/>
          <a:p>
            <a:pPr>
              <a:lnSpc>
                <a:spcPct val="120000"/>
              </a:lnSpc>
            </a:pPr>
            <a:r>
              <a:rPr lang="es-ES" dirty="0" smtClean="0">
                <a:latin typeface="Arial Unicode MS" pitchFamily="34" charset="-128"/>
                <a:ea typeface="Arial Unicode MS" pitchFamily="34" charset="-128"/>
                <a:cs typeface="Arial Unicode MS" pitchFamily="34" charset="-128"/>
              </a:rPr>
              <a:t>Retos normativos. Retos supervisores</a:t>
            </a:r>
            <a:endParaRPr lang="es-ES" i="1"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1000" fill="hold"/>
                                        <p:tgtEl>
                                          <p:spTgt spid="33"/>
                                        </p:tgtEl>
                                        <p:attrNameLst>
                                          <p:attrName>ppt_w</p:attrName>
                                        </p:attrNameLst>
                                      </p:cBhvr>
                                      <p:tavLst>
                                        <p:tav tm="0">
                                          <p:val>
                                            <p:strVal val="#ppt_w*2.5"/>
                                          </p:val>
                                        </p:tav>
                                        <p:tav tm="100000">
                                          <p:val>
                                            <p:strVal val="#ppt_w"/>
                                          </p:val>
                                        </p:tav>
                                      </p:tavLst>
                                    </p:anim>
                                    <p:anim calcmode="lin" valueType="num">
                                      <p:cBhvr>
                                        <p:cTn id="17" dur="1000" fill="hold"/>
                                        <p:tgtEl>
                                          <p:spTgt spid="33"/>
                                        </p:tgtEl>
                                        <p:attrNameLst>
                                          <p:attrName>ppt_h</p:attrName>
                                        </p:attrNameLst>
                                      </p:cBhvr>
                                      <p:tavLst>
                                        <p:tav tm="0">
                                          <p:val>
                                            <p:strVal val="#ppt_h*0.01"/>
                                          </p:val>
                                        </p:tav>
                                        <p:tav tm="100000">
                                          <p:val>
                                            <p:strVal val="#ppt_h"/>
                                          </p:val>
                                        </p:tav>
                                      </p:tavLst>
                                    </p:anim>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h+1"/>
                                          </p:val>
                                        </p:tav>
                                        <p:tav tm="100000">
                                          <p:val>
                                            <p:strVal val="#ppt_y"/>
                                          </p:val>
                                        </p:tav>
                                      </p:tavLst>
                                    </p:anim>
                                    <p:animEffect transition="in" filter="fade">
                                      <p:cBhvr>
                                        <p:cTn id="20" dur="10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2.5"/>
                                          </p:val>
                                        </p:tav>
                                        <p:tav tm="100000">
                                          <p:val>
                                            <p:strVal val="#ppt_w"/>
                                          </p:val>
                                        </p:tav>
                                      </p:tavLst>
                                    </p:anim>
                                    <p:anim calcmode="lin" valueType="num">
                                      <p:cBhvr>
                                        <p:cTn id="26" dur="1000" fill="hold"/>
                                        <p:tgtEl>
                                          <p:spTgt spid="9"/>
                                        </p:tgtEl>
                                        <p:attrNameLst>
                                          <p:attrName>ppt_h</p:attrName>
                                        </p:attrNameLst>
                                      </p:cBhvr>
                                      <p:tavLst>
                                        <p:tav tm="0">
                                          <p:val>
                                            <p:strVal val="#ppt_h*0.01"/>
                                          </p:val>
                                        </p:tav>
                                        <p:tav tm="100000">
                                          <p:val>
                                            <p:strVal val="#ppt_h"/>
                                          </p:val>
                                        </p:tav>
                                      </p:tavLst>
                                    </p:anim>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h+1"/>
                                          </p:val>
                                        </p:tav>
                                        <p:tav tm="100000">
                                          <p:val>
                                            <p:strVal val="#ppt_y"/>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b="1" dirty="0" smtClean="0">
                <a:solidFill>
                  <a:schemeClr val="bg1">
                    <a:lumMod val="85000"/>
                  </a:schemeClr>
                </a:solidFill>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b="1" dirty="0">
              <a:solidFill>
                <a:schemeClr val="bg1">
                  <a:lumMod val="85000"/>
                </a:schemeClr>
              </a:solidFill>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bg1">
                    <a:lumMod val="65000"/>
                  </a:schemeClr>
                </a:solidFill>
                <a:latin typeface="Arial Unicode MS" pitchFamily="34" charset="-128"/>
                <a:ea typeface="Arial Unicode MS" pitchFamily="34" charset="-128"/>
                <a:cs typeface="Arial Unicode MS" pitchFamily="34" charset="-128"/>
              </a:rPr>
              <a:t>Medida de Volumen Global (</a:t>
            </a:r>
            <a:r>
              <a:rPr lang="en-GB" dirty="0" err="1" smtClean="0">
                <a:solidFill>
                  <a:schemeClr val="bg1">
                    <a:lumMod val="65000"/>
                  </a:schemeClr>
                </a:solidFill>
                <a:latin typeface="Arial Unicode MS" pitchFamily="34" charset="-128"/>
                <a:ea typeface="Arial Unicode MS" pitchFamily="34" charset="-128"/>
                <a:cs typeface="Arial Unicode MS" pitchFamily="34" charset="-128"/>
              </a:rPr>
              <a:t>V</a:t>
            </a:r>
            <a:r>
              <a:rPr lang="en-GB" baseline="-25000" dirty="0" err="1" smtClean="0">
                <a:solidFill>
                  <a:schemeClr val="bg1">
                    <a:lumMod val="65000"/>
                  </a:schemeClr>
                </a:solidFill>
                <a:latin typeface="Arial Unicode MS" pitchFamily="34" charset="-128"/>
                <a:ea typeface="Arial Unicode MS" pitchFamily="34" charset="-128"/>
                <a:cs typeface="Arial Unicode MS" pitchFamily="34" charset="-128"/>
              </a:rPr>
              <a:t>nl</a:t>
            </a:r>
            <a:r>
              <a:rPr lang="en-GB" baseline="-25000" dirty="0" smtClean="0">
                <a:solidFill>
                  <a:schemeClr val="bg1">
                    <a:lumMod val="65000"/>
                  </a:schemeClr>
                </a:solidFill>
                <a:latin typeface="Arial Unicode MS" pitchFamily="34" charset="-128"/>
                <a:ea typeface="Arial Unicode MS" pitchFamily="34" charset="-128"/>
                <a:cs typeface="Arial Unicode MS" pitchFamily="34" charset="-128"/>
              </a:rPr>
              <a:t> </a:t>
            </a:r>
            <a:r>
              <a:rPr lang="es-ES" dirty="0" smtClean="0">
                <a:solidFill>
                  <a:schemeClr val="bg1">
                    <a:lumMod val="65000"/>
                  </a:schemeClr>
                </a:solidFill>
                <a:latin typeface="Arial Unicode MS" pitchFamily="34" charset="-128"/>
                <a:ea typeface="Arial Unicode MS" pitchFamily="34" charset="-128"/>
                <a:cs typeface="Arial Unicode MS" pitchFamily="34" charset="-128"/>
              </a:rPr>
              <a:t>)</a:t>
            </a: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(XI)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1" i="0" u="sng"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857224"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Medida de volumen de todo el negocio no vida, calculada como la </a:t>
            </a:r>
            <a:r>
              <a:rPr kumimoji="0" lang="es-ES" sz="1400" i="0" u="sng"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suma simple </a:t>
            </a:r>
            <a:r>
              <a:rPr kumimoji="0" lang="es-ES" sz="140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 las medidas de cada segmento</a:t>
            </a:r>
            <a:endParaRPr kumimoji="0" lang="es-ES" sz="140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14876"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a:solidFill>
            <a:schemeClr val="bg1"/>
          </a:solidFill>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5" name="2 Marcador de contenido"/>
          <p:cNvSpPr txBox="1">
            <a:spLocks/>
          </p:cNvSpPr>
          <p:nvPr/>
        </p:nvSpPr>
        <p:spPr>
          <a:xfrm>
            <a:off x="5000628" y="4286256"/>
            <a:ext cx="3643338" cy="928694"/>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1" i="0" u="none" strike="noStrike" kern="1200" cap="none" spc="0" normalizeH="0" baseline="0" noProof="0" dirty="0">
              <a:ln>
                <a:noFill/>
              </a:ln>
              <a:solidFill>
                <a:srgbClr val="C00000"/>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286380" y="5357826"/>
            <a:ext cx="3429024" cy="1214446"/>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no vida agregando las desviaciones en términos monetarios de cada segmento con una matriz de correlaciones predeterminada</a:t>
            </a:r>
            <a:endParaRPr kumimoji="0" lang="es-ES" sz="1400" b="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16" name="15 Elipse"/>
          <p:cNvSpPr/>
          <p:nvPr/>
        </p:nvSpPr>
        <p:spPr>
          <a:xfrm>
            <a:off x="5357818" y="1785926"/>
            <a:ext cx="2786082"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tx1"/>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tx1"/>
                </a:solidFill>
                <a:latin typeface="Arial Unicode MS" pitchFamily="34" charset="-128"/>
                <a:ea typeface="Arial Unicode MS" pitchFamily="34" charset="-128"/>
                <a:cs typeface="Arial Unicode MS" pitchFamily="34" charset="-128"/>
              </a:rPr>
              <a:t>σ</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dirty="0" smtClean="0">
                <a:solidFill>
                  <a:schemeClr val="tx1"/>
                </a:solidFill>
                <a:latin typeface="Arial Unicode MS" pitchFamily="34" charset="-128"/>
                <a:ea typeface="Arial Unicode MS" pitchFamily="34" charset="-128"/>
                <a:cs typeface="Arial Unicode MS" pitchFamily="34" charset="-128"/>
              </a:rPr>
              <a:t>)</a:t>
            </a:r>
            <a:endParaRPr lang="es-ES" dirty="0" smtClean="0">
              <a:solidFill>
                <a:schemeClr val="tx1"/>
              </a:solidFill>
              <a:latin typeface="Arial Unicode MS" pitchFamily="34" charset="-128"/>
              <a:ea typeface="Arial Unicode MS" pitchFamily="34" charset="-128"/>
              <a:cs typeface="Arial Unicode MS" pitchFamily="34" charset="-128"/>
            </a:endParaRPr>
          </a:p>
        </p:txBody>
      </p:sp>
      <p:pic>
        <p:nvPicPr>
          <p:cNvPr id="17" name="Picture 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384352" y="5286388"/>
            <a:ext cx="8116738" cy="1136798"/>
          </a:xfrm>
          <a:prstGeom prst="rect">
            <a:avLst/>
          </a:prstGeom>
          <a:solidFill>
            <a:schemeClr val="accent2">
              <a:lumMod val="40000"/>
              <a:lumOff val="60000"/>
            </a:schemeClr>
          </a:solidFill>
          <a:ln w="9525">
            <a:noFill/>
            <a:miter lim="800000"/>
            <a:headEnd/>
            <a:tailEnd/>
          </a:ln>
          <a:effectLst/>
        </p:spPr>
      </p:pic>
      <p:sp>
        <p:nvSpPr>
          <p:cNvPr id="15" name="14 Elipse"/>
          <p:cNvSpPr/>
          <p:nvPr/>
        </p:nvSpPr>
        <p:spPr>
          <a:xfrm>
            <a:off x="6572264" y="1000108"/>
            <a:ext cx="428628" cy="5000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26 Conector recto de flecha"/>
          <p:cNvCxnSpPr>
            <a:stCxn id="15" idx="4"/>
          </p:cNvCxnSpPr>
          <p:nvPr/>
        </p:nvCxnSpPr>
        <p:spPr>
          <a:xfrm rot="16200000" flipH="1">
            <a:off x="6679424" y="1607328"/>
            <a:ext cx="285754" cy="7144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3000372"/>
            <a:ext cx="1928826" cy="714380"/>
          </a:xfrm>
          <a:prstGeom prst="rect">
            <a:avLst/>
          </a:prstGeom>
        </p:spPr>
        <p:txBody>
          <a:bodyPr>
            <a:noAutofit/>
          </a:bodyPr>
          <a:lstStyle/>
          <a:p>
            <a:pPr marL="0" indent="0" algn="ctr">
              <a:buNone/>
            </a:pPr>
            <a:r>
              <a:rPr lang="es-ES" sz="1400" b="1" dirty="0" smtClean="0">
                <a:solidFill>
                  <a:schemeClr val="bg1">
                    <a:lumMod val="85000"/>
                  </a:schemeClr>
                </a:solidFill>
                <a:latin typeface="Arial Unicode MS" pitchFamily="34" charset="-128"/>
                <a:ea typeface="Arial Unicode MS" pitchFamily="34" charset="-128"/>
                <a:cs typeface="Arial Unicode MS" pitchFamily="34" charset="-128"/>
              </a:rPr>
              <a:t>Medida de volumen de primas de un segmento  de negocio</a:t>
            </a:r>
          </a:p>
          <a:p>
            <a:pPr algn="ctr">
              <a:buNone/>
            </a:pPr>
            <a:endParaRPr lang="es-ES" sz="1400" b="1" dirty="0">
              <a:solidFill>
                <a:schemeClr val="bg1">
                  <a:lumMod val="85000"/>
                </a:schemeClr>
              </a:solidFill>
              <a:latin typeface="Arial Unicode MS" pitchFamily="34" charset="-128"/>
              <a:ea typeface="Arial Unicode MS" pitchFamily="34" charset="-128"/>
              <a:cs typeface="Arial Unicode MS" pitchFamily="34" charset="-128"/>
            </a:endParaRPr>
          </a:p>
        </p:txBody>
      </p:sp>
      <p:sp>
        <p:nvSpPr>
          <p:cNvPr id="12" name="11 Elipse"/>
          <p:cNvSpPr/>
          <p:nvPr/>
        </p:nvSpPr>
        <p:spPr>
          <a:xfrm>
            <a:off x="785786" y="1785926"/>
            <a:ext cx="3286148" cy="785818"/>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buClr>
                <a:schemeClr val="accent1"/>
              </a:buClr>
              <a:buSzPct val="85000"/>
              <a:buNone/>
            </a:pPr>
            <a:r>
              <a:rPr lang="es-ES" dirty="0" smtClean="0">
                <a:solidFill>
                  <a:schemeClr val="bg1">
                    <a:lumMod val="65000"/>
                  </a:schemeClr>
                </a:solidFill>
                <a:latin typeface="Arial Unicode MS" pitchFamily="34" charset="-128"/>
                <a:ea typeface="Arial Unicode MS" pitchFamily="34" charset="-128"/>
                <a:cs typeface="Arial Unicode MS" pitchFamily="34" charset="-128"/>
              </a:rPr>
              <a:t>Medida de Volumen Global (</a:t>
            </a:r>
            <a:r>
              <a:rPr lang="en-GB" dirty="0" err="1" smtClean="0">
                <a:solidFill>
                  <a:schemeClr val="bg1">
                    <a:lumMod val="65000"/>
                  </a:schemeClr>
                </a:solidFill>
                <a:latin typeface="Arial Unicode MS" pitchFamily="34" charset="-128"/>
                <a:ea typeface="Arial Unicode MS" pitchFamily="34" charset="-128"/>
                <a:cs typeface="Arial Unicode MS" pitchFamily="34" charset="-128"/>
              </a:rPr>
              <a:t>V</a:t>
            </a:r>
            <a:r>
              <a:rPr lang="en-GB" baseline="-25000" dirty="0" err="1" smtClean="0">
                <a:solidFill>
                  <a:schemeClr val="bg1">
                    <a:lumMod val="65000"/>
                  </a:schemeClr>
                </a:solidFill>
                <a:latin typeface="Arial Unicode MS" pitchFamily="34" charset="-128"/>
                <a:ea typeface="Arial Unicode MS" pitchFamily="34" charset="-128"/>
                <a:cs typeface="Arial Unicode MS" pitchFamily="34" charset="-128"/>
              </a:rPr>
              <a:t>nl</a:t>
            </a:r>
            <a:r>
              <a:rPr lang="en-GB" baseline="-25000" dirty="0" smtClean="0">
                <a:solidFill>
                  <a:schemeClr val="bg1">
                    <a:lumMod val="65000"/>
                  </a:schemeClr>
                </a:solidFill>
                <a:latin typeface="Arial Unicode MS" pitchFamily="34" charset="-128"/>
                <a:ea typeface="Arial Unicode MS" pitchFamily="34" charset="-128"/>
                <a:cs typeface="Arial Unicode MS" pitchFamily="34" charset="-128"/>
              </a:rPr>
              <a:t> </a:t>
            </a:r>
            <a:r>
              <a:rPr lang="es-ES" dirty="0" smtClean="0">
                <a:solidFill>
                  <a:schemeClr val="bg1">
                    <a:lumMod val="65000"/>
                  </a:schemeClr>
                </a:solidFill>
                <a:latin typeface="Arial Unicode MS" pitchFamily="34" charset="-128"/>
                <a:ea typeface="Arial Unicode MS" pitchFamily="34" charset="-128"/>
                <a:cs typeface="Arial Unicode MS" pitchFamily="34" charset="-128"/>
              </a:rPr>
              <a:t>)</a:t>
            </a:r>
          </a:p>
        </p:txBody>
      </p:sp>
      <p:sp>
        <p:nvSpPr>
          <p:cNvPr id="18" name="17 Rectángulo"/>
          <p:cNvSpPr/>
          <p:nvPr/>
        </p:nvSpPr>
        <p:spPr>
          <a:xfrm>
            <a:off x="2143108" y="1000108"/>
            <a:ext cx="5715040" cy="535531"/>
          </a:xfrm>
          <a:prstGeom prst="rect">
            <a:avLst/>
          </a:prstGeom>
        </p:spPr>
        <p:txBody>
          <a:bodyPr wrap="square">
            <a:spAutoFit/>
          </a:bodyPr>
          <a:lstStyle/>
          <a:p>
            <a:pPr>
              <a:lnSpc>
                <a:spcPct val="120000"/>
              </a:lnSpc>
              <a:spcBef>
                <a:spcPts val="1200"/>
              </a:spcBef>
              <a:spcAft>
                <a:spcPts val="1200"/>
              </a:spcAft>
            </a:pPr>
            <a:r>
              <a:rPr lang="en-GB" sz="2400" dirty="0" err="1" smtClean="0">
                <a:latin typeface="Arial Unicode MS" pitchFamily="34" charset="-128"/>
                <a:ea typeface="Arial Unicode MS" pitchFamily="34" charset="-128"/>
                <a:cs typeface="Arial Unicode MS" pitchFamily="34" charset="-128"/>
              </a:rPr>
              <a:t>SCR</a:t>
            </a:r>
            <a:r>
              <a:rPr lang="en-GB" sz="2400" baseline="-25000" dirty="0" err="1" smtClean="0">
                <a:latin typeface="Arial Unicode MS" pitchFamily="34" charset="-128"/>
                <a:ea typeface="Arial Unicode MS" pitchFamily="34" charset="-128"/>
                <a:cs typeface="Arial Unicode MS" pitchFamily="34" charset="-128"/>
              </a:rPr>
              <a:t>no</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vida</a:t>
            </a:r>
            <a:r>
              <a:rPr lang="en-GB" sz="2400" baseline="-25000" dirty="0" smtClean="0">
                <a:latin typeface="Arial Unicode MS" pitchFamily="34" charset="-128"/>
                <a:ea typeface="Arial Unicode MS" pitchFamily="34" charset="-128"/>
                <a:cs typeface="Arial Unicode MS" pitchFamily="34" charset="-128"/>
              </a:rPr>
              <a:t> </a:t>
            </a:r>
            <a:r>
              <a:rPr lang="en-GB" sz="2400" baseline="-25000" dirty="0" err="1" smtClean="0">
                <a:latin typeface="Arial Unicode MS" pitchFamily="34" charset="-128"/>
                <a:ea typeface="Arial Unicode MS" pitchFamily="34" charset="-128"/>
                <a:cs typeface="Arial Unicode MS" pitchFamily="34" charset="-128"/>
              </a:rPr>
              <a:t>primas</a:t>
            </a:r>
            <a:r>
              <a:rPr lang="en-GB" sz="2400" baseline="-25000" dirty="0" smtClean="0">
                <a:latin typeface="Arial Unicode MS" pitchFamily="34" charset="-128"/>
                <a:ea typeface="Arial Unicode MS" pitchFamily="34" charset="-128"/>
                <a:cs typeface="Arial Unicode MS" pitchFamily="34" charset="-128"/>
              </a:rPr>
              <a:t> y </a:t>
            </a:r>
            <a:r>
              <a:rPr lang="en-GB" sz="2400" baseline="-25000" dirty="0" err="1" smtClean="0">
                <a:latin typeface="Arial Unicode MS" pitchFamily="34" charset="-128"/>
                <a:ea typeface="Arial Unicode MS" pitchFamily="34" charset="-128"/>
                <a:cs typeface="Arial Unicode MS" pitchFamily="34" charset="-128"/>
              </a:rPr>
              <a:t>reservas</a:t>
            </a:r>
            <a:r>
              <a:rPr lang="en-GB" sz="2400" dirty="0" smtClean="0">
                <a:latin typeface="Arial Unicode MS" pitchFamily="34" charset="-128"/>
                <a:ea typeface="Arial Unicode MS" pitchFamily="34" charset="-128"/>
                <a:cs typeface="Arial Unicode MS" pitchFamily="34" charset="-128"/>
              </a:rPr>
              <a:t> = </a:t>
            </a:r>
            <a:r>
              <a:rPr lang="en-GB" sz="2400" dirty="0" err="1" smtClean="0">
                <a:latin typeface="Arial Unicode MS" pitchFamily="34" charset="-128"/>
                <a:ea typeface="Arial Unicode MS" pitchFamily="34" charset="-128"/>
                <a:cs typeface="Arial Unicode MS" pitchFamily="34" charset="-128"/>
              </a:rPr>
              <a:t>V</a:t>
            </a:r>
            <a:r>
              <a:rPr lang="en-GB" sz="2400" baseline="-25000" dirty="0" err="1"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 [ 3·σ</a:t>
            </a:r>
            <a:r>
              <a:rPr lang="en-GB" sz="2400" baseline="-25000" dirty="0" smtClean="0">
                <a:latin typeface="Arial Unicode MS" pitchFamily="34" charset="-128"/>
                <a:ea typeface="Arial Unicode MS" pitchFamily="34" charset="-128"/>
                <a:cs typeface="Arial Unicode MS" pitchFamily="34" charset="-128"/>
              </a:rPr>
              <a:t>nl</a:t>
            </a:r>
            <a:r>
              <a:rPr lang="en-GB" sz="2400" dirty="0" smtClean="0">
                <a:latin typeface="Arial Unicode MS" pitchFamily="34" charset="-128"/>
                <a:ea typeface="Arial Unicode MS" pitchFamily="34" charset="-128"/>
                <a:cs typeface="Arial Unicode MS" pitchFamily="34" charset="-128"/>
              </a:rPr>
              <a:t>  ]</a:t>
            </a:r>
            <a:endParaRPr lang="es-ES" sz="1600" dirty="0">
              <a:latin typeface="Arial Unicode MS" pitchFamily="34" charset="-128"/>
              <a:ea typeface="Arial Unicode MS" pitchFamily="34" charset="-128"/>
              <a:cs typeface="Arial Unicode MS" pitchFamily="34" charset="-128"/>
            </a:endParaRPr>
          </a:p>
        </p:txBody>
      </p:sp>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 (XII)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0" name="2 Marcador de contenido"/>
          <p:cNvSpPr txBox="1">
            <a:spLocks/>
          </p:cNvSpPr>
          <p:nvPr/>
        </p:nvSpPr>
        <p:spPr>
          <a:xfrm>
            <a:off x="2500298" y="3000372"/>
            <a:ext cx="2000264" cy="714380"/>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de reservas de dicho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1" name="2 Marcador de contenido"/>
          <p:cNvSpPr txBox="1">
            <a:spLocks/>
          </p:cNvSpPr>
          <p:nvPr/>
        </p:nvSpPr>
        <p:spPr>
          <a:xfrm>
            <a:off x="71434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Medida de volumen agrupada de primas y reservas de dicho segmento de negocio (considerando la diversificación geográfica</a:t>
            </a:r>
            <a:r>
              <a:rPr kumimoji="0" lang="es-ES" sz="1400" b="1" i="0" u="sng"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2" name="2 Marcador de contenido"/>
          <p:cNvSpPr txBox="1">
            <a:spLocks/>
          </p:cNvSpPr>
          <p:nvPr/>
        </p:nvSpPr>
        <p:spPr>
          <a:xfrm>
            <a:off x="857224" y="5500702"/>
            <a:ext cx="3429024"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Medida de volumen de todo el negocio no vida, calculada como la </a:t>
            </a:r>
            <a:r>
              <a:rPr kumimoji="0" lang="es-ES" sz="1400" i="0" u="sng"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suma simple </a:t>
            </a:r>
            <a:r>
              <a:rPr kumimoji="0" lang="es-ES" sz="1400" i="0" u="none" strike="noStrike" kern="1200" cap="none" spc="0" normalizeH="0" baseline="0" noProof="0" dirty="0" smtClean="0">
                <a:ln>
                  <a:noFill/>
                </a:ln>
                <a:solidFill>
                  <a:schemeClr val="bg1">
                    <a:lumMod val="75000"/>
                  </a:schemeClr>
                </a:solidFill>
                <a:effectLst/>
                <a:uLnTx/>
                <a:uFillTx/>
                <a:latin typeface="Arial Unicode MS" pitchFamily="34" charset="-128"/>
                <a:ea typeface="Arial Unicode MS" pitchFamily="34" charset="-128"/>
                <a:cs typeface="Arial Unicode MS" pitchFamily="34" charset="-128"/>
              </a:rPr>
              <a:t>de las medidas de cada segmento</a:t>
            </a:r>
            <a:endParaRPr kumimoji="0" lang="es-ES" sz="1400" i="0" u="none" strike="noStrike" kern="1200" cap="none" spc="0" normalizeH="0" baseline="0" noProof="0" dirty="0">
              <a:ln>
                <a:noFill/>
              </a:ln>
              <a:solidFill>
                <a:schemeClr val="bg1">
                  <a:lumMod val="75000"/>
                </a:schemeClr>
              </a:solidFill>
              <a:effectLst/>
              <a:uLnTx/>
              <a:uFillTx/>
              <a:latin typeface="Arial Unicode MS" pitchFamily="34" charset="-128"/>
              <a:ea typeface="Arial Unicode MS" pitchFamily="34" charset="-128"/>
              <a:cs typeface="Arial Unicode MS" pitchFamily="34" charset="-128"/>
            </a:endParaRPr>
          </a:p>
        </p:txBody>
      </p:sp>
      <p:sp>
        <p:nvSpPr>
          <p:cNvPr id="23" name="2 Marcador de contenido"/>
          <p:cNvSpPr txBox="1">
            <a:spLocks/>
          </p:cNvSpPr>
          <p:nvPr/>
        </p:nvSpPr>
        <p:spPr>
          <a:xfrm>
            <a:off x="4714876" y="2857496"/>
            <a:ext cx="2071702" cy="928694"/>
          </a:xfrm>
          <a:prstGeom prst="rect">
            <a:avLst/>
          </a:prstGeom>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primas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4" name="2 Marcador de contenido"/>
          <p:cNvSpPr txBox="1">
            <a:spLocks/>
          </p:cNvSpPr>
          <p:nvPr/>
        </p:nvSpPr>
        <p:spPr>
          <a:xfrm>
            <a:off x="6929454" y="2857496"/>
            <a:ext cx="2071702" cy="928694"/>
          </a:xfrm>
          <a:prstGeom prst="rect">
            <a:avLst/>
          </a:prstGeom>
          <a:solidFill>
            <a:schemeClr val="bg1"/>
          </a:solidFill>
        </p:spPr>
        <p:txBody>
          <a:bodyPr>
            <a:noAutofit/>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a:t>
            </a:r>
            <a:r>
              <a:rPr kumimoji="0" lang="es-ES" sz="1400" i="0" u="none" strike="noStrike" kern="1200" cap="none" spc="0" normalizeH="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 estándar en % relativo por riesgo </a:t>
            </a:r>
            <a:r>
              <a:rPr kumimoji="0" lang="es-ES" sz="1400"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 reservas de un segmento  de negocio</a:t>
            </a:r>
          </a:p>
          <a:p>
            <a:pPr marL="365125" marR="0" lvl="0" indent="-282575"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endParaRPr kumimoji="0" lang="es-ES" sz="1400"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5" name="2 Marcador de contenido"/>
          <p:cNvSpPr txBox="1">
            <a:spLocks/>
          </p:cNvSpPr>
          <p:nvPr/>
        </p:nvSpPr>
        <p:spPr>
          <a:xfrm>
            <a:off x="5000628" y="4286256"/>
            <a:ext cx="3643338" cy="785818"/>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chemeClr val="bg1">
                    <a:lumMod val="85000"/>
                  </a:schemeClr>
                </a:solidFill>
                <a:effectLst/>
                <a:uLnTx/>
                <a:uFillTx/>
                <a:latin typeface="Arial Unicode MS" pitchFamily="34" charset="-128"/>
                <a:ea typeface="Arial Unicode MS" pitchFamily="34" charset="-128"/>
                <a:cs typeface="Arial Unicode MS" pitchFamily="34" charset="-128"/>
              </a:rPr>
              <a:t>Desviación estándar por los riesgos de primas y reservas de dicho segmento de negocio (correlación 0.5)</a:t>
            </a:r>
            <a:endParaRPr kumimoji="0" lang="es-ES" sz="1400" b="1" i="0" u="none" strike="noStrike" kern="1200" cap="none" spc="0" normalizeH="0" baseline="0" noProof="0" dirty="0">
              <a:ln>
                <a:noFill/>
              </a:ln>
              <a:solidFill>
                <a:schemeClr val="bg1">
                  <a:lumMod val="85000"/>
                </a:schemeClr>
              </a:solidFill>
              <a:effectLst/>
              <a:uLnTx/>
              <a:uFillTx/>
              <a:latin typeface="Arial Unicode MS" pitchFamily="34" charset="-128"/>
              <a:ea typeface="Arial Unicode MS" pitchFamily="34" charset="-128"/>
              <a:cs typeface="Arial Unicode MS" pitchFamily="34" charset="-128"/>
            </a:endParaRPr>
          </a:p>
        </p:txBody>
      </p:sp>
      <p:sp>
        <p:nvSpPr>
          <p:cNvPr id="26" name="2 Marcador de contenido"/>
          <p:cNvSpPr txBox="1">
            <a:spLocks/>
          </p:cNvSpPr>
          <p:nvPr/>
        </p:nvSpPr>
        <p:spPr>
          <a:xfrm>
            <a:off x="5286380" y="5357826"/>
            <a:ext cx="3429024" cy="1000132"/>
          </a:xfrm>
          <a:prstGeom prst="rect">
            <a:avLst/>
          </a:prstGeom>
        </p:spPr>
        <p:txBody>
          <a:bodyPr>
            <a:noAutofit/>
          </a:bodyPr>
          <a:lstStyle/>
          <a:p>
            <a:pPr marR="0" lvl="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defRPr/>
            </a:pPr>
            <a:r>
              <a:rPr kumimoji="0" lang="es-ES" sz="1400" b="1" i="0" u="none" strike="noStrike" kern="1200" cap="none" spc="0" normalizeH="0" baseline="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Desviación estándar en % relativo de todo el negocio</a:t>
            </a:r>
            <a:r>
              <a:rPr kumimoji="0" lang="es-ES" sz="1400" b="1" i="0" u="none" strike="noStrike" kern="1200" cap="none" spc="0" normalizeH="0" noProof="0" dirty="0" smtClean="0">
                <a:ln>
                  <a:noFill/>
                </a:ln>
                <a:solidFill>
                  <a:srgbClr val="C00000"/>
                </a:solidFill>
                <a:effectLst/>
                <a:uLnTx/>
                <a:uFillTx/>
                <a:latin typeface="Arial Unicode MS" pitchFamily="34" charset="-128"/>
                <a:ea typeface="Arial Unicode MS" pitchFamily="34" charset="-128"/>
                <a:cs typeface="Arial Unicode MS" pitchFamily="34" charset="-128"/>
              </a:rPr>
              <a:t> no vida agregando las desviaciones de cada segmento con una matriz de correlaciones predeterminada</a:t>
            </a:r>
            <a:endParaRPr kumimoji="0" lang="es-ES" sz="1400" b="1" i="0" u="none" strike="noStrike" kern="1200" cap="none" spc="0" normalizeH="0" baseline="0" noProof="0" dirty="0">
              <a:ln>
                <a:noFill/>
              </a:ln>
              <a:solidFill>
                <a:srgbClr val="C00000"/>
              </a:solidFill>
              <a:effectLst/>
              <a:uLnTx/>
              <a:uFillTx/>
              <a:latin typeface="Arial Unicode MS" pitchFamily="34" charset="-128"/>
              <a:ea typeface="Arial Unicode MS" pitchFamily="34" charset="-128"/>
              <a:cs typeface="Arial Unicode MS" pitchFamily="34" charset="-128"/>
            </a:endParaRPr>
          </a:p>
        </p:txBody>
      </p:sp>
      <p:sp>
        <p:nvSpPr>
          <p:cNvPr id="16" name="15 Elipse"/>
          <p:cNvSpPr/>
          <p:nvPr/>
        </p:nvSpPr>
        <p:spPr>
          <a:xfrm>
            <a:off x="5357818" y="1785926"/>
            <a:ext cx="2786082" cy="785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1"/>
              </a:buClr>
              <a:buSzPct val="85000"/>
            </a:pPr>
            <a:r>
              <a:rPr lang="es-ES" dirty="0" smtClean="0">
                <a:solidFill>
                  <a:schemeClr val="tx1"/>
                </a:solidFill>
                <a:latin typeface="Arial Unicode MS" pitchFamily="34" charset="-128"/>
                <a:ea typeface="Arial Unicode MS" pitchFamily="34" charset="-128"/>
                <a:cs typeface="Arial Unicode MS" pitchFamily="34" charset="-128"/>
              </a:rPr>
              <a:t>Desviación típica combinada (</a:t>
            </a:r>
            <a:r>
              <a:rPr lang="en-GB" dirty="0" err="1" smtClean="0">
                <a:solidFill>
                  <a:schemeClr val="tx1"/>
                </a:solidFill>
                <a:latin typeface="Arial Unicode MS" pitchFamily="34" charset="-128"/>
                <a:ea typeface="Arial Unicode MS" pitchFamily="34" charset="-128"/>
                <a:cs typeface="Arial Unicode MS" pitchFamily="34" charset="-128"/>
              </a:rPr>
              <a:t>σ</a:t>
            </a:r>
            <a:r>
              <a:rPr lang="en-GB" baseline="-25000" dirty="0" err="1" smtClean="0">
                <a:solidFill>
                  <a:schemeClr val="tx1"/>
                </a:solidFill>
                <a:latin typeface="Arial Unicode MS" pitchFamily="34" charset="-128"/>
                <a:ea typeface="Arial Unicode MS" pitchFamily="34" charset="-128"/>
                <a:cs typeface="Arial Unicode MS" pitchFamily="34" charset="-128"/>
              </a:rPr>
              <a:t>nl</a:t>
            </a:r>
            <a:r>
              <a:rPr lang="en-GB" dirty="0" smtClean="0">
                <a:solidFill>
                  <a:schemeClr val="tx1"/>
                </a:solidFill>
                <a:latin typeface="Arial Unicode MS" pitchFamily="34" charset="-128"/>
                <a:ea typeface="Arial Unicode MS" pitchFamily="34" charset="-128"/>
                <a:cs typeface="Arial Unicode MS" pitchFamily="34" charset="-128"/>
              </a:rPr>
              <a:t>)</a:t>
            </a:r>
            <a:endParaRPr lang="es-ES" dirty="0" smtClean="0">
              <a:solidFill>
                <a:schemeClr val="tx1"/>
              </a:solidFill>
              <a:latin typeface="Arial Unicode MS" pitchFamily="34" charset="-128"/>
              <a:ea typeface="Arial Unicode MS" pitchFamily="34" charset="-128"/>
              <a:cs typeface="Arial Unicode MS" pitchFamily="34" charset="-128"/>
            </a:endParaRPr>
          </a:p>
        </p:txBody>
      </p:sp>
      <p:pic>
        <p:nvPicPr>
          <p:cNvPr id="15" name="Picture 2"/>
          <p:cNvPicPr>
            <a:picLocks noChangeAspect="1" noChangeArrowheads="1"/>
          </p:cNvPicPr>
          <p:nvPr/>
        </p:nvPicPr>
        <p:blipFill>
          <a:blip r:embed="rId2" cstate="print"/>
          <a:srcRect/>
          <a:stretch>
            <a:fillRect/>
          </a:stretch>
        </p:blipFill>
        <p:spPr bwMode="auto">
          <a:xfrm>
            <a:off x="94888" y="2220705"/>
            <a:ext cx="5120054" cy="3922939"/>
          </a:xfrm>
          <a:prstGeom prst="rect">
            <a:avLst/>
          </a:prstGeom>
          <a:noFill/>
          <a:ln w="9525">
            <a:noFill/>
            <a:miter lim="800000"/>
            <a:headEnd/>
            <a:tailEnd/>
          </a:ln>
          <a:effectLst/>
        </p:spPr>
      </p:pic>
      <p:cxnSp>
        <p:nvCxnSpPr>
          <p:cNvPr id="27" name="26 Conector recto de flecha"/>
          <p:cNvCxnSpPr/>
          <p:nvPr/>
        </p:nvCxnSpPr>
        <p:spPr>
          <a:xfrm rot="5400000" flipH="1" flipV="1">
            <a:off x="4964115" y="3464719"/>
            <a:ext cx="3643338"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6500826" y="1000108"/>
            <a:ext cx="500066"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17"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ppt_x</p:attrName>
                                        </p:attrNameLst>
                                      </p:cBhvr>
                                      <p:tavLst>
                                        <p:tav tm="0">
                                          <p:val>
                                            <p:strVal val="#ppt_x"/>
                                          </p:val>
                                        </p:tav>
                                        <p:tav tm="100000">
                                          <p:val>
                                            <p:strVal val="#ppt_x"/>
                                          </p:val>
                                        </p:tav>
                                      </p:tavLst>
                                    </p:anim>
                                    <p:anim calcmode="lin" valueType="num">
                                      <p:cBhvr>
                                        <p:cTn id="17" dur="500" fill="hold"/>
                                        <p:tgtEl>
                                          <p:spTgt spid="28"/>
                                        </p:tgtEl>
                                        <p:attrNameLst>
                                          <p:attrName>ppt_y</p:attrName>
                                        </p:attrNameLst>
                                      </p:cBhvr>
                                      <p:tavLst>
                                        <p:tav tm="0">
                                          <p:val>
                                            <p:strVal val="#ppt_y+#ppt_h/2"/>
                                          </p:val>
                                        </p:tav>
                                        <p:tav tm="100000">
                                          <p:val>
                                            <p:strVal val="#ppt_y"/>
                                          </p:val>
                                        </p:tav>
                                      </p:tavLst>
                                    </p:anim>
                                    <p:anim calcmode="lin" valueType="num">
                                      <p:cBhvr>
                                        <p:cTn id="18" dur="500" fill="hold"/>
                                        <p:tgtEl>
                                          <p:spTgt spid="28"/>
                                        </p:tgtEl>
                                        <p:attrNameLst>
                                          <p:attrName>ppt_w</p:attrName>
                                        </p:attrNameLst>
                                      </p:cBhvr>
                                      <p:tavLst>
                                        <p:tav tm="0">
                                          <p:val>
                                            <p:strVal val="#ppt_w"/>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172036" name="Picture 4"/>
          <p:cNvPicPr>
            <a:picLocks noChangeAspect="1" noChangeArrowheads="1"/>
          </p:cNvPicPr>
          <p:nvPr/>
        </p:nvPicPr>
        <p:blipFill>
          <a:blip r:embed="rId2"/>
          <a:srcRect l="5906" t="21654" r="9154" b="8366"/>
          <a:stretch>
            <a:fillRect/>
          </a:stretch>
        </p:blipFill>
        <p:spPr bwMode="auto">
          <a:xfrm>
            <a:off x="102147" y="1357298"/>
            <a:ext cx="8960174"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primas y reservas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173058" name="Picture 2"/>
          <p:cNvPicPr>
            <a:picLocks noChangeAspect="1" noChangeArrowheads="1"/>
          </p:cNvPicPr>
          <p:nvPr/>
        </p:nvPicPr>
        <p:blipFill>
          <a:blip r:embed="rId2"/>
          <a:srcRect l="6201" t="21654" r="10630" b="9350"/>
          <a:stretch>
            <a:fillRect/>
          </a:stretch>
        </p:blipFill>
        <p:spPr bwMode="auto">
          <a:xfrm>
            <a:off x="142844" y="1428736"/>
            <a:ext cx="8898495"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357313" y="96819"/>
            <a:ext cx="5929331" cy="617537"/>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SCR. </a:t>
            </a:r>
            <a:r>
              <a:rPr lang="es-ES" sz="2400" b="1" u="sng" dirty="0" smtClean="0">
                <a:solidFill>
                  <a:schemeClr val="bg1"/>
                </a:solidFill>
                <a:latin typeface="Arial Unicode MS" pitchFamily="34" charset="-128"/>
                <a:ea typeface="Arial Unicode MS" pitchFamily="34" charset="-128"/>
                <a:cs typeface="Arial Unicode MS" pitchFamily="34" charset="-128"/>
              </a:rPr>
              <a:t>Modelos de cálculo (2)</a:t>
            </a:r>
            <a:endParaRPr kumimoji="0" lang="es-ES" sz="2400" b="1" i="0" u="sng"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
        <p:nvSpPr>
          <p:cNvPr id="17" name="16 Rectángulo"/>
          <p:cNvSpPr/>
          <p:nvPr/>
        </p:nvSpPr>
        <p:spPr>
          <a:xfrm>
            <a:off x="714348" y="1357298"/>
            <a:ext cx="2357454" cy="1428760"/>
          </a:xfrm>
          <a:prstGeom prst="rect">
            <a:avLst/>
          </a:prstGeom>
          <a:solidFill>
            <a:srgbClr val="FEF6DE"/>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Fórmula estándar</a:t>
            </a:r>
            <a:endParaRPr lang="es-ES" sz="2000"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3500430" y="1357298"/>
            <a:ext cx="2357454" cy="1428760"/>
          </a:xfrm>
          <a:prstGeom prst="rect">
            <a:avLst/>
          </a:prstGeom>
          <a:solidFill>
            <a:srgbClr val="FEF6DE">
              <a:alpha val="50196"/>
            </a:srgbClr>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Fórmula estándar + simplificaciones</a:t>
            </a:r>
            <a:endParaRPr lang="es-ES" sz="2000" dirty="0">
              <a:latin typeface="Arial Unicode MS" pitchFamily="34" charset="-128"/>
              <a:ea typeface="Arial Unicode MS" pitchFamily="34" charset="-128"/>
              <a:cs typeface="Arial Unicode MS" pitchFamily="34" charset="-128"/>
            </a:endParaRPr>
          </a:p>
        </p:txBody>
      </p:sp>
      <p:sp>
        <p:nvSpPr>
          <p:cNvPr id="19" name="18 Rectángulo"/>
          <p:cNvSpPr/>
          <p:nvPr/>
        </p:nvSpPr>
        <p:spPr>
          <a:xfrm>
            <a:off x="6286512" y="1357298"/>
            <a:ext cx="2357454" cy="1428760"/>
          </a:xfrm>
          <a:prstGeom prst="rect">
            <a:avLst/>
          </a:prstGeom>
          <a:solidFill>
            <a:srgbClr val="EEDECE"/>
          </a:solidFill>
          <a:ln>
            <a:solidFill>
              <a:schemeClr val="tx1"/>
            </a:solidFill>
          </a:ln>
        </p:spPr>
        <p:txBody>
          <a:bodyPr wrap="square" anchor="ctr">
            <a:noAutofit/>
          </a:bodyPr>
          <a:lstStyle/>
          <a:p>
            <a:pPr algn="ctr">
              <a:spcBef>
                <a:spcPts val="0"/>
              </a:spcBef>
              <a:defRPr/>
            </a:pPr>
            <a:r>
              <a:rPr lang="es-ES" b="1" dirty="0" smtClean="0">
                <a:latin typeface="Arial Unicode MS" pitchFamily="34" charset="-128"/>
                <a:ea typeface="Arial Unicode MS" pitchFamily="34" charset="-128"/>
                <a:cs typeface="Arial Unicode MS" pitchFamily="34" charset="-128"/>
              </a:rPr>
              <a:t>Fórmula estándar pero algunos de sus parámetros específicos de cada entidad (*)</a:t>
            </a:r>
            <a:endParaRPr lang="es-ES" b="1" dirty="0">
              <a:latin typeface="Arial Unicode MS" pitchFamily="34" charset="-128"/>
              <a:ea typeface="Arial Unicode MS" pitchFamily="34" charset="-128"/>
              <a:cs typeface="Arial Unicode MS" pitchFamily="34" charset="-128"/>
            </a:endParaRPr>
          </a:p>
        </p:txBody>
      </p:sp>
      <p:sp>
        <p:nvSpPr>
          <p:cNvPr id="20" name="19 Rectángulo"/>
          <p:cNvSpPr/>
          <p:nvPr/>
        </p:nvSpPr>
        <p:spPr>
          <a:xfrm>
            <a:off x="2285984" y="3643314"/>
            <a:ext cx="2357454" cy="1428760"/>
          </a:xfrm>
          <a:prstGeom prst="rect">
            <a:avLst/>
          </a:prstGeom>
          <a:solidFill>
            <a:srgbClr val="F0CDC6"/>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Fórmula estándar para unos riesgos + modelo interno parcial  para otros</a:t>
            </a:r>
            <a:endParaRPr lang="es-ES" sz="2000" dirty="0">
              <a:latin typeface="Arial Unicode MS" pitchFamily="34" charset="-128"/>
              <a:ea typeface="Arial Unicode MS" pitchFamily="34" charset="-128"/>
              <a:cs typeface="Arial Unicode MS" pitchFamily="34" charset="-128"/>
            </a:endParaRPr>
          </a:p>
        </p:txBody>
      </p:sp>
      <p:sp>
        <p:nvSpPr>
          <p:cNvPr id="21" name="20 Rectángulo"/>
          <p:cNvSpPr/>
          <p:nvPr/>
        </p:nvSpPr>
        <p:spPr>
          <a:xfrm>
            <a:off x="5143504" y="3643314"/>
            <a:ext cx="2357454" cy="1428760"/>
          </a:xfrm>
          <a:prstGeom prst="rect">
            <a:avLst/>
          </a:prstGeom>
          <a:solidFill>
            <a:srgbClr val="E8AEA2"/>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Modelo interno para todos los riesgos</a:t>
            </a:r>
            <a:endParaRPr lang="es-ES" sz="2000" dirty="0">
              <a:latin typeface="Arial Unicode MS" pitchFamily="34" charset="-128"/>
              <a:ea typeface="Arial Unicode MS" pitchFamily="34" charset="-128"/>
              <a:cs typeface="Arial Unicode MS" pitchFamily="34" charset="-128"/>
            </a:endParaRPr>
          </a:p>
        </p:txBody>
      </p:sp>
      <p:sp>
        <p:nvSpPr>
          <p:cNvPr id="26" name="25 Rectángulo"/>
          <p:cNvSpPr/>
          <p:nvPr/>
        </p:nvSpPr>
        <p:spPr>
          <a:xfrm>
            <a:off x="142844" y="4058671"/>
            <a:ext cx="2000263" cy="584775"/>
          </a:xfrm>
          <a:prstGeom prst="rect">
            <a:avLst/>
          </a:prstGeom>
        </p:spPr>
        <p:txBody>
          <a:bodyPr wrap="square">
            <a:spAutoFit/>
          </a:bodyPr>
          <a:lstStyle/>
          <a:p>
            <a:pPr algn="ctr"/>
            <a:r>
              <a:rPr lang="es-ES" sz="1600" i="1" dirty="0" smtClean="0">
                <a:latin typeface="Arial Unicode MS" pitchFamily="34" charset="-128"/>
                <a:ea typeface="Arial Unicode MS" pitchFamily="34" charset="-128"/>
                <a:cs typeface="Arial Unicode MS" pitchFamily="34" charset="-128"/>
              </a:rPr>
              <a:t>previa autorización administrativa</a:t>
            </a:r>
            <a:endParaRPr lang="es-ES" sz="1600" dirty="0"/>
          </a:p>
        </p:txBody>
      </p:sp>
      <p:sp>
        <p:nvSpPr>
          <p:cNvPr id="14" name="13 Rectángulo"/>
          <p:cNvSpPr/>
          <p:nvPr/>
        </p:nvSpPr>
        <p:spPr>
          <a:xfrm>
            <a:off x="6500827" y="2857496"/>
            <a:ext cx="2000263" cy="584775"/>
          </a:xfrm>
          <a:prstGeom prst="rect">
            <a:avLst/>
          </a:prstGeom>
        </p:spPr>
        <p:txBody>
          <a:bodyPr wrap="square">
            <a:spAutoFit/>
          </a:bodyPr>
          <a:lstStyle/>
          <a:p>
            <a:pPr algn="ctr"/>
            <a:r>
              <a:rPr lang="es-ES" sz="1600" i="1" dirty="0" smtClean="0">
                <a:latin typeface="Arial Unicode MS" pitchFamily="34" charset="-128"/>
                <a:ea typeface="Arial Unicode MS" pitchFamily="34" charset="-128"/>
                <a:cs typeface="Arial Unicode MS" pitchFamily="34" charset="-128"/>
              </a:rPr>
              <a:t>previa autorización administrativa</a:t>
            </a:r>
            <a:endParaRPr lang="es-ES" sz="1600" dirty="0"/>
          </a:p>
        </p:txBody>
      </p:sp>
      <p:sp>
        <p:nvSpPr>
          <p:cNvPr id="15" name="14 Rectángulo"/>
          <p:cNvSpPr/>
          <p:nvPr/>
        </p:nvSpPr>
        <p:spPr>
          <a:xfrm>
            <a:off x="3857620" y="5388462"/>
            <a:ext cx="4786346" cy="969496"/>
          </a:xfrm>
          <a:prstGeom prst="rect">
            <a:avLst/>
          </a:prstGeom>
        </p:spPr>
        <p:txBody>
          <a:bodyPr wrap="square">
            <a:spAutoFit/>
          </a:bodyPr>
          <a:lstStyle/>
          <a:p>
            <a:pPr>
              <a:spcBef>
                <a:spcPts val="600"/>
              </a:spcBef>
              <a:spcAft>
                <a:spcPts val="300"/>
              </a:spcAft>
            </a:pPr>
            <a:r>
              <a:rPr lang="es-ES" sz="1400" i="1" dirty="0" smtClean="0">
                <a:latin typeface="Arial Unicode MS" pitchFamily="34" charset="-128"/>
                <a:ea typeface="Arial Unicode MS" pitchFamily="34" charset="-128"/>
                <a:cs typeface="Arial Unicode MS" pitchFamily="34" charset="-128"/>
              </a:rPr>
              <a:t>Desviaciones significativas respecto del SCR estándar</a:t>
            </a:r>
          </a:p>
          <a:p>
            <a:pPr>
              <a:spcBef>
                <a:spcPts val="600"/>
              </a:spcBef>
              <a:spcAft>
                <a:spcPts val="300"/>
              </a:spcAft>
            </a:pPr>
            <a:r>
              <a:rPr lang="es-ES" sz="1400" i="1" dirty="0" err="1" smtClean="0">
                <a:latin typeface="Arial Unicode MS" pitchFamily="34" charset="-128"/>
                <a:ea typeface="Arial Unicode MS" pitchFamily="34" charset="-128"/>
                <a:cs typeface="Arial Unicode MS" pitchFamily="34" charset="-128"/>
              </a:rPr>
              <a:t>Idem</a:t>
            </a:r>
            <a:r>
              <a:rPr lang="es-ES" sz="1400" i="1" dirty="0" smtClean="0">
                <a:latin typeface="Arial Unicode MS" pitchFamily="34" charset="-128"/>
                <a:ea typeface="Arial Unicode MS" pitchFamily="34" charset="-128"/>
                <a:cs typeface="Arial Unicode MS" pitchFamily="34" charset="-128"/>
              </a:rPr>
              <a:t> respecto del SCR según el modelo interno</a:t>
            </a:r>
          </a:p>
          <a:p>
            <a:pPr>
              <a:spcBef>
                <a:spcPts val="600"/>
              </a:spcBef>
              <a:spcAft>
                <a:spcPts val="300"/>
              </a:spcAft>
            </a:pPr>
            <a:r>
              <a:rPr lang="es-ES" sz="1400" i="1" dirty="0" smtClean="0">
                <a:latin typeface="Arial Unicode MS" pitchFamily="34" charset="-128"/>
                <a:ea typeface="Arial Unicode MS" pitchFamily="34" charset="-128"/>
                <a:cs typeface="Arial Unicode MS" pitchFamily="34" charset="-128"/>
              </a:rPr>
              <a:t>Deficiencias significativas en el sistema de gobierno</a:t>
            </a:r>
            <a:endParaRPr lang="es-ES" sz="1400" i="1" dirty="0"/>
          </a:p>
        </p:txBody>
      </p:sp>
      <p:sp>
        <p:nvSpPr>
          <p:cNvPr id="16" name="15 Abrir llave"/>
          <p:cNvSpPr/>
          <p:nvPr/>
        </p:nvSpPr>
        <p:spPr>
          <a:xfrm>
            <a:off x="3643306" y="5429264"/>
            <a:ext cx="214314" cy="928694"/>
          </a:xfrm>
          <a:prstGeom prst="leftBrace">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21 Rectángulo"/>
          <p:cNvSpPr/>
          <p:nvPr/>
        </p:nvSpPr>
        <p:spPr>
          <a:xfrm>
            <a:off x="714348" y="5357826"/>
            <a:ext cx="2786082" cy="1000132"/>
          </a:xfrm>
          <a:prstGeom prst="rect">
            <a:avLst/>
          </a:prstGeom>
          <a:solidFill>
            <a:schemeClr val="accent4">
              <a:lumMod val="40000"/>
              <a:lumOff val="60000"/>
            </a:schemeClr>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Adiciones de capital </a:t>
            </a:r>
            <a:r>
              <a:rPr lang="es-ES" sz="2000" dirty="0" smtClean="0">
                <a:latin typeface="Arial Unicode MS" pitchFamily="34" charset="-128"/>
                <a:ea typeface="Arial Unicode MS" pitchFamily="34" charset="-128"/>
                <a:cs typeface="Arial Unicode MS" pitchFamily="34" charset="-128"/>
              </a:rPr>
              <a:t>transitorias impuestas </a:t>
            </a:r>
            <a:r>
              <a:rPr lang="es-ES" sz="2000" dirty="0" smtClean="0">
                <a:latin typeface="Arial Unicode MS" pitchFamily="34" charset="-128"/>
                <a:ea typeface="Arial Unicode MS" pitchFamily="34" charset="-128"/>
                <a:cs typeface="Arial Unicode MS" pitchFamily="34" charset="-128"/>
              </a:rPr>
              <a:t>por el supervisor</a:t>
            </a:r>
            <a:endParaRPr lang="es-ES" sz="2000" dirty="0">
              <a:latin typeface="Arial Unicode MS" pitchFamily="34" charset="-128"/>
              <a:ea typeface="Arial Unicode MS" pitchFamily="34" charset="-128"/>
              <a:cs typeface="Arial Unicode MS" pitchFamily="34" charset="-128"/>
            </a:endParaRPr>
          </a:p>
        </p:txBody>
      </p:sp>
      <p:sp>
        <p:nvSpPr>
          <p:cNvPr id="31" name="30 Flecha arriba y abajo"/>
          <p:cNvSpPr/>
          <p:nvPr/>
        </p:nvSpPr>
        <p:spPr>
          <a:xfrm>
            <a:off x="4429124" y="2928934"/>
            <a:ext cx="285752" cy="500066"/>
          </a:xfrm>
          <a:prstGeom prst="upDown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1"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2000" fill="hold"/>
                                        <p:tgtEl>
                                          <p:spTgt spid="31"/>
                                        </p:tgtEl>
                                        <p:attrNameLst>
                                          <p:attrName>ppt_w</p:attrName>
                                        </p:attrNameLst>
                                      </p:cBhvr>
                                      <p:tavLst>
                                        <p:tav tm="0">
                                          <p:val>
                                            <p:fltVal val="0"/>
                                          </p:val>
                                        </p:tav>
                                        <p:tav tm="100000">
                                          <p:val>
                                            <p:strVal val="#ppt_w"/>
                                          </p:val>
                                        </p:tav>
                                      </p:tavLst>
                                    </p:anim>
                                    <p:anim calcmode="lin" valueType="num">
                                      <p:cBhvr>
                                        <p:cTn id="22"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2" grpId="0" animBg="1"/>
      <p:bldP spid="31"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1714480" y="1285860"/>
            <a:ext cx="7072362" cy="10715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s-ES" sz="1600" dirty="0" smtClean="0">
                <a:solidFill>
                  <a:schemeClr val="tx1"/>
                </a:solidFill>
                <a:latin typeface="Arial Unicode MS" pitchFamily="34" charset="-128"/>
                <a:ea typeface="Arial Unicode MS" pitchFamily="34" charset="-128"/>
                <a:cs typeface="Arial Unicode MS" pitchFamily="34" charset="-128"/>
              </a:rPr>
              <a:t>Interrupción del 40 % uniforme para cada una de las pólizas de seguros cuando tal interrupción provoque un incremento de las provisiones técnicas sin el margen de riesgo. Se tomará la causa de interrupción que genere un impacto más desfavorable. </a:t>
            </a:r>
          </a:p>
        </p:txBody>
      </p:sp>
      <p:sp>
        <p:nvSpPr>
          <p:cNvPr id="17" name="16 Rectángulo redondeado"/>
          <p:cNvSpPr/>
          <p:nvPr/>
        </p:nvSpPr>
        <p:spPr>
          <a:xfrm>
            <a:off x="1714480" y="2571744"/>
            <a:ext cx="7072362" cy="11430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es-ES" sz="1600" dirty="0" smtClean="0">
              <a:solidFill>
                <a:schemeClr val="tx1"/>
              </a:solidFill>
              <a:latin typeface="Arial Unicode MS" pitchFamily="34" charset="-128"/>
              <a:ea typeface="Arial Unicode MS" pitchFamily="34" charset="-128"/>
              <a:cs typeface="Arial Unicode MS" pitchFamily="34" charset="-128"/>
            </a:endParaRPr>
          </a:p>
          <a:p>
            <a:pPr>
              <a:buFont typeface="Wingdings" pitchFamily="2" charset="2"/>
              <a:buChar char="Ø"/>
            </a:pPr>
            <a:r>
              <a:rPr lang="es-ES" sz="1600" dirty="0" smtClean="0">
                <a:solidFill>
                  <a:schemeClr val="tx1"/>
                </a:solidFill>
                <a:latin typeface="Arial Unicode MS" pitchFamily="34" charset="-128"/>
                <a:ea typeface="Arial Unicode MS" pitchFamily="34" charset="-128"/>
                <a:cs typeface="Arial Unicode MS" pitchFamily="34" charset="-128"/>
              </a:rPr>
              <a:t>Cuando los contratos de reaseguro cubran contratos de seguro o reaseguro cuya suscripción vaya a tener lugar en el futuro, la disminución de un 40 % en el número de esos contratos futuros de seguro o reaseguro utilizado en el cálculo de las provisiones técnicas. </a:t>
            </a:r>
          </a:p>
          <a:p>
            <a:endParaRPr lang="es-ES" sz="1600" dirty="0" smtClean="0">
              <a:solidFill>
                <a:schemeClr val="tx1"/>
              </a:solidFill>
              <a:latin typeface="Arial Unicode MS" pitchFamily="34" charset="-128"/>
              <a:ea typeface="Arial Unicode MS" pitchFamily="34" charset="-128"/>
              <a:cs typeface="Arial Unicode MS" pitchFamily="34" charset="-128"/>
            </a:endParaRPr>
          </a:p>
        </p:txBody>
      </p:sp>
      <p:pic>
        <p:nvPicPr>
          <p:cNvPr id="14" name="Picture 2"/>
          <p:cNvPicPr>
            <a:picLocks noChangeAspect="1" noChangeArrowheads="1"/>
          </p:cNvPicPr>
          <p:nvPr/>
        </p:nvPicPr>
        <p:blipFill>
          <a:blip r:embed="rId2" cstate="print"/>
          <a:srcRect/>
          <a:stretch>
            <a:fillRect/>
          </a:stretch>
        </p:blipFill>
        <p:spPr bwMode="auto">
          <a:xfrm>
            <a:off x="76179" y="1928802"/>
            <a:ext cx="1495425" cy="2928958"/>
          </a:xfrm>
          <a:prstGeom prst="rect">
            <a:avLst/>
          </a:prstGeom>
          <a:noFill/>
          <a:ln w="9525">
            <a:noFill/>
            <a:miter lim="800000"/>
            <a:headEnd/>
            <a:tailEnd/>
          </a:ln>
          <a:effectLst/>
        </p:spPr>
      </p:pic>
      <p:sp>
        <p:nvSpPr>
          <p:cNvPr id="15" name="14 Elipse"/>
          <p:cNvSpPr/>
          <p:nvPr/>
        </p:nvSpPr>
        <p:spPr>
          <a:xfrm>
            <a:off x="357158" y="3357562"/>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Unicode MS" pitchFamily="34" charset="-128"/>
              <a:ea typeface="Arial Unicode MS" pitchFamily="34" charset="-128"/>
              <a:cs typeface="Arial Unicode MS" pitchFamily="34" charset="-128"/>
            </a:endParaRPr>
          </a:p>
        </p:txBody>
      </p:sp>
      <p:sp>
        <p:nvSpPr>
          <p:cNvPr id="18"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interrupciones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9" name="18 Rectángulo redondeado"/>
          <p:cNvSpPr/>
          <p:nvPr/>
        </p:nvSpPr>
        <p:spPr>
          <a:xfrm>
            <a:off x="1714480" y="4071942"/>
            <a:ext cx="3643338" cy="2571768"/>
          </a:xfrm>
          <a:prstGeom prst="round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i="1" dirty="0" smtClean="0">
                <a:solidFill>
                  <a:schemeClr val="tx1"/>
                </a:solidFill>
                <a:latin typeface="Arial Unicode MS" pitchFamily="34" charset="-128"/>
                <a:ea typeface="Arial Unicode MS" pitchFamily="34" charset="-128"/>
                <a:cs typeface="Arial Unicode MS" pitchFamily="34" charset="-128"/>
              </a:rPr>
              <a:t>Los estreses mencionados en las letras a) y b) del apartado 1 se aplicarán de manera uniforme a </a:t>
            </a:r>
            <a:r>
              <a:rPr lang="es-ES" sz="1600" i="1" u="sng" dirty="0" smtClean="0">
                <a:solidFill>
                  <a:schemeClr val="tx1"/>
                </a:solidFill>
                <a:latin typeface="Arial Unicode MS" pitchFamily="34" charset="-128"/>
                <a:ea typeface="Arial Unicode MS" pitchFamily="34" charset="-128"/>
                <a:cs typeface="Arial Unicode MS" pitchFamily="34" charset="-128"/>
              </a:rPr>
              <a:t>todos los contratos </a:t>
            </a:r>
            <a:r>
              <a:rPr lang="es-ES" sz="1600" i="1" dirty="0" smtClean="0">
                <a:solidFill>
                  <a:schemeClr val="tx1"/>
                </a:solidFill>
                <a:latin typeface="Arial Unicode MS" pitchFamily="34" charset="-128"/>
                <a:ea typeface="Arial Unicode MS" pitchFamily="34" charset="-128"/>
                <a:cs typeface="Arial Unicode MS" pitchFamily="34" charset="-128"/>
              </a:rPr>
              <a:t>de seguro y reaseguro afectados. </a:t>
            </a:r>
          </a:p>
          <a:p>
            <a:pPr algn="just"/>
            <a:r>
              <a:rPr lang="es-ES" sz="1600" i="1" dirty="0" smtClean="0">
                <a:solidFill>
                  <a:schemeClr val="tx1"/>
                </a:solidFill>
                <a:latin typeface="Arial Unicode MS" pitchFamily="34" charset="-128"/>
                <a:ea typeface="Arial Unicode MS" pitchFamily="34" charset="-128"/>
                <a:cs typeface="Arial Unicode MS" pitchFamily="34" charset="-128"/>
              </a:rPr>
              <a:t>Con respecto a los contratos de reaseguro, el estrés mencionado en la letra a) del apartado 1 se aplicará a los contratos de seguro subyacentes.</a:t>
            </a:r>
            <a:endParaRPr lang="es-ES" sz="1600" i="1" dirty="0">
              <a:solidFill>
                <a:schemeClr val="tx1"/>
              </a:solidFill>
              <a:latin typeface="Arial Unicode MS" pitchFamily="34" charset="-128"/>
              <a:ea typeface="Arial Unicode MS" pitchFamily="34" charset="-128"/>
              <a:cs typeface="Arial Unicode MS" pitchFamily="34" charset="-128"/>
            </a:endParaRPr>
          </a:p>
        </p:txBody>
      </p:sp>
      <p:sp>
        <p:nvSpPr>
          <p:cNvPr id="20" name="19 Rectángulo redondeado"/>
          <p:cNvSpPr/>
          <p:nvPr/>
        </p:nvSpPr>
        <p:spPr>
          <a:xfrm>
            <a:off x="5500694" y="4071942"/>
            <a:ext cx="3429024" cy="2571768"/>
          </a:xfrm>
          <a:prstGeom prst="round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i="1" dirty="0" smtClean="0">
                <a:solidFill>
                  <a:schemeClr val="tx1"/>
                </a:solidFill>
                <a:latin typeface="Arial Unicode MS" pitchFamily="34" charset="-128"/>
                <a:ea typeface="Arial Unicode MS" pitchFamily="34" charset="-128"/>
                <a:cs typeface="Arial Unicode MS" pitchFamily="34" charset="-128"/>
              </a:rPr>
              <a:t> A efectos de la determinación de la pérdida de fondos propios básicos, la entidad basará el estrés en el </a:t>
            </a:r>
            <a:r>
              <a:rPr lang="es-ES" sz="1600" i="1" u="sng" dirty="0" smtClean="0">
                <a:solidFill>
                  <a:schemeClr val="tx1"/>
                </a:solidFill>
                <a:latin typeface="Arial Unicode MS" pitchFamily="34" charset="-128"/>
                <a:ea typeface="Arial Unicode MS" pitchFamily="34" charset="-128"/>
                <a:cs typeface="Arial Unicode MS" pitchFamily="34" charset="-128"/>
              </a:rPr>
              <a:t>tipo de suspensión/interrupción</a:t>
            </a:r>
            <a:r>
              <a:rPr lang="es-ES" sz="1600" i="1" dirty="0" smtClean="0">
                <a:solidFill>
                  <a:schemeClr val="tx1"/>
                </a:solidFill>
                <a:latin typeface="Arial Unicode MS" pitchFamily="34" charset="-128"/>
                <a:ea typeface="Arial Unicode MS" pitchFamily="34" charset="-128"/>
                <a:cs typeface="Arial Unicode MS" pitchFamily="34" charset="-128"/>
              </a:rPr>
              <a:t> que resulte más perjudicial para los fondos propios básicos de la entidad, póliza a póliza. </a:t>
            </a:r>
            <a:endParaRPr lang="es-ES" sz="1600" i="1" dirty="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4)">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1"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1" animBg="1"/>
      <p:bldP spid="19" grpId="1" animBg="1"/>
      <p:bldP spid="2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contenido"/>
          <p:cNvSpPr txBox="1">
            <a:spLocks/>
          </p:cNvSpPr>
          <p:nvPr/>
        </p:nvSpPr>
        <p:spPr>
          <a:xfrm>
            <a:off x="2000232" y="3786190"/>
            <a:ext cx="6429420" cy="642942"/>
          </a:xfrm>
          <a:prstGeom prst="rect">
            <a:avLst/>
          </a:prstGeom>
        </p:spPr>
        <p:txBody>
          <a:bodyPr vert="horz">
            <a:normAutofit/>
          </a:bodyPr>
          <a:lstStyle/>
          <a:p>
            <a:pPr marL="274320" lvl="0" indent="-274320">
              <a:spcBef>
                <a:spcPct val="20000"/>
              </a:spcBef>
              <a:buClr>
                <a:schemeClr val="accent1"/>
              </a:buClr>
              <a:buSzPct val="85000"/>
            </a:pPr>
            <a:endParaRPr kumimoji="0" lang="es-ES" sz="2400" i="1" u="none" strike="noStrike" kern="1200" cap="none" spc="0" normalizeH="0" baseline="0" noProof="0" dirty="0" smtClean="0">
              <a:ln>
                <a:solidFill>
                  <a:sysClr val="windowText" lastClr="000000"/>
                </a:solidFill>
              </a:ln>
              <a:solidFill>
                <a:sysClr val="windowText" lastClr="000000"/>
              </a:solidFill>
              <a:effectLst/>
              <a:uLnTx/>
              <a:uFillTx/>
              <a:latin typeface="Arial Unicode MS" pitchFamily="34" charset="-128"/>
              <a:ea typeface="Arial Unicode MS" pitchFamily="34" charset="-128"/>
              <a:cs typeface="Arial Unicode MS" pitchFamily="34" charset="-128"/>
            </a:endParaRPr>
          </a:p>
        </p:txBody>
      </p:sp>
      <p:sp>
        <p:nvSpPr>
          <p:cNvPr id="15" name="14 Rectángulo redondeado"/>
          <p:cNvSpPr/>
          <p:nvPr/>
        </p:nvSpPr>
        <p:spPr>
          <a:xfrm>
            <a:off x="2357422" y="1714488"/>
            <a:ext cx="6429420" cy="1143008"/>
          </a:xfrm>
          <a:prstGeom prst="roundRect">
            <a:avLst/>
          </a:prstGeom>
          <a:solidFill>
            <a:srgbClr val="FFFFC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solidFill>
                  <a:schemeClr val="tx1"/>
                </a:solidFill>
                <a:latin typeface="Arial Unicode MS" pitchFamily="34" charset="-128"/>
                <a:ea typeface="Arial Unicode MS" pitchFamily="34" charset="-128"/>
                <a:cs typeface="Arial Unicode MS" pitchFamily="34" charset="-128"/>
              </a:rPr>
              <a:t>Riesgo de pérdida o de modificación adversa del valor de las responsabilidades derivadas de los seguros, debido a una notable incertidumbre en las hipótesis de tarificación y constitución de provisiones correspondientes a sucesos extremos o excepcionales.</a:t>
            </a:r>
            <a:endParaRPr lang="es-ES" sz="1600" dirty="0">
              <a:solidFill>
                <a:schemeClr val="tx1"/>
              </a:solidFill>
              <a:latin typeface="Arial Unicode MS" pitchFamily="34" charset="-128"/>
              <a:ea typeface="Arial Unicode MS" pitchFamily="34" charset="-128"/>
              <a:cs typeface="Arial Unicode MS" pitchFamily="34" charset="-128"/>
            </a:endParaRPr>
          </a:p>
        </p:txBody>
      </p:sp>
      <p:sp>
        <p:nvSpPr>
          <p:cNvPr id="18" name="17 Elipse"/>
          <p:cNvSpPr/>
          <p:nvPr/>
        </p:nvSpPr>
        <p:spPr>
          <a:xfrm>
            <a:off x="1071538" y="1071546"/>
            <a:ext cx="4000528" cy="428628"/>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u="sng" dirty="0" smtClean="0">
                <a:latin typeface="Arial Unicode MS" pitchFamily="34" charset="-128"/>
                <a:ea typeface="Arial Unicode MS" pitchFamily="34" charset="-128"/>
                <a:cs typeface="Arial Unicode MS" pitchFamily="34" charset="-128"/>
              </a:rPr>
              <a:t>Riesgo de catástrofe</a:t>
            </a:r>
            <a:endParaRPr lang="es-ES" dirty="0">
              <a:latin typeface="Arial Unicode MS" pitchFamily="34" charset="-128"/>
              <a:ea typeface="Arial Unicode MS" pitchFamily="34" charset="-128"/>
              <a:cs typeface="Arial Unicode MS" pitchFamily="34" charset="-128"/>
            </a:endParaRPr>
          </a:p>
        </p:txBody>
      </p:sp>
      <p:sp>
        <p:nvSpPr>
          <p:cNvPr id="19" name="18 Rectángulo redondeado"/>
          <p:cNvSpPr/>
          <p:nvPr/>
        </p:nvSpPr>
        <p:spPr>
          <a:xfrm>
            <a:off x="2357422" y="3000372"/>
            <a:ext cx="6429420" cy="642942"/>
          </a:xfrm>
          <a:prstGeom prst="roundRect">
            <a:avLst/>
          </a:prstGeom>
          <a:solidFill>
            <a:srgbClr val="FFFFC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600" dirty="0" smtClean="0">
              <a:solidFill>
                <a:schemeClr val="tx1"/>
              </a:solidFill>
              <a:latin typeface="Arial Unicode MS" pitchFamily="34" charset="-128"/>
              <a:ea typeface="Arial Unicode MS" pitchFamily="34" charset="-128"/>
              <a:cs typeface="Arial Unicode MS" pitchFamily="34" charset="-128"/>
            </a:endParaRPr>
          </a:p>
          <a:p>
            <a:pPr algn="just"/>
            <a:r>
              <a:rPr lang="es-ES" sz="1600" dirty="0" smtClean="0">
                <a:solidFill>
                  <a:schemeClr val="tx1"/>
                </a:solidFill>
                <a:latin typeface="Arial Unicode MS" pitchFamily="34" charset="-128"/>
                <a:ea typeface="Arial Unicode MS" pitchFamily="34" charset="-128"/>
                <a:cs typeface="Arial Unicode MS" pitchFamily="34" charset="-128"/>
              </a:rPr>
              <a:t>Surgen de sucesos extremos o irregulares que no se ven reflejados por los capitales obligatorios de riesgo de primas y de reservas.</a:t>
            </a:r>
          </a:p>
          <a:p>
            <a:pPr algn="just"/>
            <a:endParaRPr lang="es-ES" sz="1600" dirty="0">
              <a:solidFill>
                <a:schemeClr val="tx1"/>
              </a:solidFill>
              <a:latin typeface="Arial Unicode MS" pitchFamily="34" charset="-128"/>
              <a:ea typeface="Arial Unicode MS" pitchFamily="34" charset="-128"/>
              <a:cs typeface="Arial Unicode MS" pitchFamily="34" charset="-128"/>
            </a:endParaRPr>
          </a:p>
        </p:txBody>
      </p:sp>
      <p:sp>
        <p:nvSpPr>
          <p:cNvPr id="20"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catástrofes (I)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21" name="Picture 2"/>
          <p:cNvPicPr>
            <a:picLocks noChangeAspect="1" noChangeArrowheads="1"/>
          </p:cNvPicPr>
          <p:nvPr/>
        </p:nvPicPr>
        <p:blipFill>
          <a:blip r:embed="rId2" cstate="print"/>
          <a:srcRect/>
          <a:stretch>
            <a:fillRect/>
          </a:stretch>
        </p:blipFill>
        <p:spPr bwMode="auto">
          <a:xfrm>
            <a:off x="76179" y="1928802"/>
            <a:ext cx="1495425" cy="2928958"/>
          </a:xfrm>
          <a:prstGeom prst="rect">
            <a:avLst/>
          </a:prstGeom>
          <a:noFill/>
          <a:ln w="9525">
            <a:noFill/>
            <a:miter lim="800000"/>
            <a:headEnd/>
            <a:tailEnd/>
          </a:ln>
          <a:effectLst/>
        </p:spPr>
      </p:pic>
      <p:sp>
        <p:nvSpPr>
          <p:cNvPr id="22" name="21 Elipse"/>
          <p:cNvSpPr/>
          <p:nvPr/>
        </p:nvSpPr>
        <p:spPr>
          <a:xfrm>
            <a:off x="357158" y="4143380"/>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Unicode MS" pitchFamily="34" charset="-128"/>
              <a:ea typeface="Arial Unicode MS" pitchFamily="34" charset="-128"/>
              <a:cs typeface="Arial Unicode MS" pitchFamily="34" charset="-128"/>
            </a:endParaRPr>
          </a:p>
        </p:txBody>
      </p:sp>
      <p:sp>
        <p:nvSpPr>
          <p:cNvPr id="23" name="22 Rectángulo redondeado"/>
          <p:cNvSpPr/>
          <p:nvPr/>
        </p:nvSpPr>
        <p:spPr>
          <a:xfrm>
            <a:off x="2428860" y="3786190"/>
            <a:ext cx="3214710" cy="500066"/>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smtClean="0"/>
              <a:t> </a:t>
            </a:r>
          </a:p>
          <a:p>
            <a:pPr marL="342900" indent="-342900" algn="just">
              <a:buAutoNum type="arabicParenR"/>
            </a:pPr>
            <a:r>
              <a:rPr lang="es-ES" sz="1600" dirty="0" smtClean="0"/>
              <a:t>Riesgo de catástrofes naturales</a:t>
            </a:r>
          </a:p>
          <a:p>
            <a:pPr algn="just"/>
            <a:endParaRPr lang="es-ES" dirty="0"/>
          </a:p>
        </p:txBody>
      </p:sp>
      <p:sp>
        <p:nvSpPr>
          <p:cNvPr id="24" name="23 Rectángulo redondeado"/>
          <p:cNvSpPr/>
          <p:nvPr/>
        </p:nvSpPr>
        <p:spPr>
          <a:xfrm>
            <a:off x="2428860" y="4357694"/>
            <a:ext cx="5072098" cy="571504"/>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100" dirty="0" smtClean="0"/>
          </a:p>
          <a:p>
            <a:r>
              <a:rPr lang="es-ES" sz="1600" dirty="0" smtClean="0"/>
              <a:t>2)  En reaseguro no proporcional de daños patrimoniales</a:t>
            </a:r>
          </a:p>
          <a:p>
            <a:pPr algn="just"/>
            <a:endParaRPr lang="es-ES" dirty="0"/>
          </a:p>
        </p:txBody>
      </p:sp>
      <p:sp>
        <p:nvSpPr>
          <p:cNvPr id="25" name="24 Rectángulo redondeado"/>
          <p:cNvSpPr/>
          <p:nvPr/>
        </p:nvSpPr>
        <p:spPr>
          <a:xfrm>
            <a:off x="2428860" y="5000636"/>
            <a:ext cx="4357718" cy="571504"/>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smtClean="0"/>
              <a:t> </a:t>
            </a:r>
          </a:p>
          <a:p>
            <a:r>
              <a:rPr lang="es-ES" sz="1600" dirty="0" smtClean="0"/>
              <a:t>3) Riesgo de catástrofes causadas por el hombre</a:t>
            </a:r>
          </a:p>
          <a:p>
            <a:pPr algn="just"/>
            <a:endParaRPr lang="es-ES" dirty="0"/>
          </a:p>
        </p:txBody>
      </p:sp>
      <p:sp>
        <p:nvSpPr>
          <p:cNvPr id="26" name="25 Rectángulo redondeado"/>
          <p:cNvSpPr/>
          <p:nvPr/>
        </p:nvSpPr>
        <p:spPr>
          <a:xfrm>
            <a:off x="2428860" y="5643578"/>
            <a:ext cx="3214710" cy="571504"/>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smtClean="0"/>
              <a:t> </a:t>
            </a:r>
          </a:p>
          <a:p>
            <a:endParaRPr lang="es-ES" sz="1600" dirty="0" smtClean="0"/>
          </a:p>
          <a:p>
            <a:r>
              <a:rPr lang="es-ES" sz="1600" dirty="0" smtClean="0"/>
              <a:t>4) Otro riesgo catastrófico no vida</a:t>
            </a:r>
          </a:p>
          <a:p>
            <a:pPr marL="342900" indent="-342900" algn="just">
              <a:buAutoNum type="arabicParenR"/>
            </a:pPr>
            <a:endParaRPr lang="es-ES" sz="1600" dirty="0" smtClean="0"/>
          </a:p>
          <a:p>
            <a:pPr algn="just"/>
            <a:endParaRPr lang="es-ES" dirty="0"/>
          </a:p>
        </p:txBody>
      </p:sp>
      <p:sp>
        <p:nvSpPr>
          <p:cNvPr id="28" name="27 Rectángulo redondeado"/>
          <p:cNvSpPr/>
          <p:nvPr/>
        </p:nvSpPr>
        <p:spPr>
          <a:xfrm>
            <a:off x="1857356" y="6357958"/>
            <a:ext cx="6000792" cy="3571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Unicode MS" pitchFamily="34" charset="-128"/>
                <a:ea typeface="Arial Unicode MS" pitchFamily="34" charset="-128"/>
                <a:cs typeface="Arial Unicode MS" pitchFamily="34" charset="-128"/>
              </a:rPr>
              <a:t>Este sub-módulo está en continua revisión y desarrollo</a:t>
            </a:r>
          </a:p>
        </p:txBody>
      </p:sp>
      <p:pic>
        <p:nvPicPr>
          <p:cNvPr id="81922" name="Picture 2" descr="Ver imagen en tamaño completo">
            <a:hlinkClick r:id="rId3"/>
          </p:cNvPr>
          <p:cNvPicPr>
            <a:picLocks noChangeAspect="1" noChangeArrowheads="1"/>
          </p:cNvPicPr>
          <p:nvPr/>
        </p:nvPicPr>
        <p:blipFill>
          <a:blip r:embed="rId4"/>
          <a:srcRect b="33071"/>
          <a:stretch>
            <a:fillRect/>
          </a:stretch>
        </p:blipFill>
        <p:spPr bwMode="auto">
          <a:xfrm>
            <a:off x="952480" y="6276590"/>
            <a:ext cx="762000" cy="5099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17" presetClass="entr" presetSubtype="10" fill="hold" nodeType="withEffect">
                                  <p:stCondLst>
                                    <p:cond delay="0"/>
                                  </p:stCondLst>
                                  <p:childTnLst>
                                    <p:set>
                                      <p:cBhvr>
                                        <p:cTn id="30" dur="1" fill="hold">
                                          <p:stCondLst>
                                            <p:cond delay="0"/>
                                          </p:stCondLst>
                                        </p:cTn>
                                        <p:tgtEl>
                                          <p:spTgt spid="81922"/>
                                        </p:tgtEl>
                                        <p:attrNameLst>
                                          <p:attrName>style.visibility</p:attrName>
                                        </p:attrNameLst>
                                      </p:cBhvr>
                                      <p:to>
                                        <p:strVal val="visible"/>
                                      </p:to>
                                    </p:set>
                                    <p:anim calcmode="lin" valueType="num">
                                      <p:cBhvr>
                                        <p:cTn id="31" dur="500" fill="hold"/>
                                        <p:tgtEl>
                                          <p:spTgt spid="81922"/>
                                        </p:tgtEl>
                                        <p:attrNameLst>
                                          <p:attrName>ppt_w</p:attrName>
                                        </p:attrNameLst>
                                      </p:cBhvr>
                                      <p:tavLst>
                                        <p:tav tm="0">
                                          <p:val>
                                            <p:fltVal val="0"/>
                                          </p:val>
                                        </p:tav>
                                        <p:tav tm="100000">
                                          <p:val>
                                            <p:strVal val="#ppt_w"/>
                                          </p:val>
                                        </p:tav>
                                      </p:tavLst>
                                    </p:anim>
                                    <p:anim calcmode="lin" valueType="num">
                                      <p:cBhvr>
                                        <p:cTn id="32" dur="500" fill="hold"/>
                                        <p:tgtEl>
                                          <p:spTgt spid="819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txBox="1">
            <a:spLocks/>
          </p:cNvSpPr>
          <p:nvPr/>
        </p:nvSpPr>
        <p:spPr>
          <a:xfrm>
            <a:off x="1785918" y="3357562"/>
            <a:ext cx="7215238" cy="2857520"/>
          </a:xfrm>
          <a:prstGeom prst="rect">
            <a:avLst/>
          </a:prstGeom>
        </p:spPr>
        <p:txBody>
          <a:bodyPr vert="horz">
            <a:normAutofit/>
          </a:bodyPr>
          <a:lstStyle/>
          <a:p>
            <a:pPr marL="514350" indent="-514350">
              <a:spcBef>
                <a:spcPct val="20000"/>
              </a:spcBef>
              <a:buClr>
                <a:schemeClr val="accent1"/>
              </a:buClr>
              <a:buSzPct val="85000"/>
            </a:pPr>
            <a:r>
              <a:rPr lang="es-ES" sz="2400" dirty="0" smtClean="0"/>
              <a:t>	</a:t>
            </a:r>
          </a:p>
          <a:p>
            <a:endParaRPr lang="es-ES" sz="2400" dirty="0" smtClean="0"/>
          </a:p>
          <a:p>
            <a:pPr algn="just"/>
            <a:endParaRPr lang="es-ES" sz="2400" dirty="0" smtClean="0"/>
          </a:p>
          <a:p>
            <a:endParaRPr lang="es-ES" sz="2400" dirty="0" smtClean="0"/>
          </a:p>
          <a:p>
            <a:pPr marL="514350" indent="-514350" algn="just">
              <a:spcBef>
                <a:spcPct val="20000"/>
              </a:spcBef>
              <a:buClr>
                <a:schemeClr val="accent1"/>
              </a:buClr>
              <a:buSzPct val="85000"/>
            </a:pPr>
            <a:endParaRPr lang="es-ES" sz="2400" dirty="0" smtClean="0"/>
          </a:p>
          <a:p>
            <a:pPr marL="514350" lvl="0" indent="-514350">
              <a:spcBef>
                <a:spcPct val="20000"/>
              </a:spcBef>
              <a:buClr>
                <a:schemeClr val="accent1"/>
              </a:buClr>
              <a:buSzPct val="85000"/>
              <a:buFont typeface="Wingdings" pitchFamily="2" charset="2"/>
              <a:buChar char="Ø"/>
            </a:pPr>
            <a:endParaRPr lang="es-ES" sz="2400" dirty="0" smtClean="0"/>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q"/>
              <a:tabLst/>
              <a:defRPr/>
            </a:pPr>
            <a:endParaRPr kumimoji="0" lang="es-ES" sz="2400" b="0" i="0" u="none" strike="noStrike" kern="1200" cap="none" spc="0" normalizeH="0" baseline="0" noProof="0" dirty="0">
              <a:ln>
                <a:noFill/>
              </a:ln>
              <a:solidFill>
                <a:schemeClr val="tx1">
                  <a:lumMod val="95000"/>
                  <a:lumOff val="5000"/>
                </a:schemeClr>
              </a:solidFill>
              <a:effectLst/>
              <a:uLnTx/>
              <a:uFillTx/>
              <a:latin typeface="Arial" pitchFamily="34" charset="0"/>
              <a:ea typeface="+mn-ea"/>
              <a:cs typeface="Arial" pitchFamily="34" charset="0"/>
            </a:endParaRPr>
          </a:p>
        </p:txBody>
      </p:sp>
      <p:sp>
        <p:nvSpPr>
          <p:cNvPr id="13" name="2 Marcador de contenido"/>
          <p:cNvSpPr txBox="1">
            <a:spLocks/>
          </p:cNvSpPr>
          <p:nvPr/>
        </p:nvSpPr>
        <p:spPr>
          <a:xfrm>
            <a:off x="2000232" y="3786190"/>
            <a:ext cx="6429420" cy="642942"/>
          </a:xfrm>
          <a:prstGeom prst="rect">
            <a:avLst/>
          </a:prstGeom>
        </p:spPr>
        <p:txBody>
          <a:bodyPr vert="horz">
            <a:normAutofit/>
          </a:bodyPr>
          <a:lstStyle/>
          <a:p>
            <a:pPr marL="274320" lvl="0" indent="-274320">
              <a:spcBef>
                <a:spcPct val="20000"/>
              </a:spcBef>
              <a:buClr>
                <a:schemeClr val="accent1"/>
              </a:buClr>
              <a:buSzPct val="85000"/>
            </a:pPr>
            <a:endParaRPr kumimoji="0" lang="es-ES" sz="2400" i="1" u="none" strike="noStrike" kern="1200" cap="none" spc="0" normalizeH="0" baseline="0" noProof="0" dirty="0" smtClean="0">
              <a:ln>
                <a:solidFill>
                  <a:sysClr val="windowText" lastClr="000000"/>
                </a:solidFill>
              </a:ln>
              <a:solidFill>
                <a:sysClr val="windowText" lastClr="000000"/>
              </a:solidFill>
              <a:effectLst/>
              <a:uLnTx/>
              <a:uFillTx/>
              <a:latin typeface="+mj-lt"/>
              <a:ea typeface="+mn-ea"/>
              <a:cs typeface="Arial" pitchFamily="34" charset="0"/>
            </a:endParaRPr>
          </a:p>
        </p:txBody>
      </p:sp>
      <p:pic>
        <p:nvPicPr>
          <p:cNvPr id="16386" name="Picture 2"/>
          <p:cNvPicPr>
            <a:picLocks noChangeAspect="1" noChangeArrowheads="1"/>
          </p:cNvPicPr>
          <p:nvPr/>
        </p:nvPicPr>
        <p:blipFill>
          <a:blip r:embed="rId2"/>
          <a:srcRect r="6919"/>
          <a:stretch>
            <a:fillRect/>
          </a:stretch>
        </p:blipFill>
        <p:spPr bwMode="auto">
          <a:xfrm>
            <a:off x="1285852" y="71438"/>
            <a:ext cx="6184125"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catástrofes (III)</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21" name="Picture 2"/>
          <p:cNvPicPr>
            <a:picLocks noChangeAspect="1" noChangeArrowheads="1"/>
          </p:cNvPicPr>
          <p:nvPr/>
        </p:nvPicPr>
        <p:blipFill>
          <a:blip r:embed="rId3" cstate="print"/>
          <a:srcRect/>
          <a:stretch>
            <a:fillRect/>
          </a:stretch>
        </p:blipFill>
        <p:spPr bwMode="auto">
          <a:xfrm>
            <a:off x="76179" y="1928802"/>
            <a:ext cx="1495425" cy="2928958"/>
          </a:xfrm>
          <a:prstGeom prst="rect">
            <a:avLst/>
          </a:prstGeom>
          <a:noFill/>
          <a:ln w="9525">
            <a:noFill/>
            <a:miter lim="800000"/>
            <a:headEnd/>
            <a:tailEnd/>
          </a:ln>
          <a:effectLst/>
        </p:spPr>
      </p:pic>
      <p:sp>
        <p:nvSpPr>
          <p:cNvPr id="22" name="21 Elipse"/>
          <p:cNvSpPr/>
          <p:nvPr/>
        </p:nvSpPr>
        <p:spPr>
          <a:xfrm>
            <a:off x="357158" y="4143380"/>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Unicode MS" pitchFamily="34" charset="-128"/>
              <a:ea typeface="Arial Unicode MS" pitchFamily="34" charset="-128"/>
              <a:cs typeface="Arial Unicode MS" pitchFamily="34" charset="-128"/>
            </a:endParaRPr>
          </a:p>
        </p:txBody>
      </p:sp>
      <p:graphicFrame>
        <p:nvGraphicFramePr>
          <p:cNvPr id="16" name="15 Tabla"/>
          <p:cNvGraphicFramePr>
            <a:graphicFrameLocks noGrp="1"/>
          </p:cNvGraphicFramePr>
          <p:nvPr/>
        </p:nvGraphicFramePr>
        <p:xfrm>
          <a:off x="1976462" y="2071678"/>
          <a:ext cx="6167438" cy="1423038"/>
        </p:xfrm>
        <a:graphic>
          <a:graphicData uri="http://schemas.openxmlformats.org/drawingml/2006/table">
            <a:tbl>
              <a:tblPr/>
              <a:tblGrid>
                <a:gridCol w="1082228"/>
                <a:gridCol w="1021210"/>
                <a:gridCol w="1021210"/>
                <a:gridCol w="1010790"/>
                <a:gridCol w="1010790"/>
                <a:gridCol w="1021210"/>
              </a:tblGrid>
              <a:tr h="237173">
                <a:tc>
                  <a:txBody>
                    <a:bodyPr/>
                    <a:lstStyle/>
                    <a:p>
                      <a:pPr algn="l" fontAlgn="ctr"/>
                      <a:r>
                        <a:rPr lang="es-ES" sz="1400" b="0" i="0" u="none" strike="noStrike" dirty="0">
                          <a:latin typeface="Arial Unicode MS" pitchFamily="34" charset="-128"/>
                          <a:ea typeface="Arial Unicode MS" pitchFamily="34" charset="-128"/>
                          <a:cs typeface="Arial Unicode MS" pitchFamily="34"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Windstorm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Flood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err="1">
                          <a:latin typeface="Arial Unicode MS" pitchFamily="34" charset="-128"/>
                          <a:ea typeface="Arial Unicode MS" pitchFamily="34" charset="-128"/>
                          <a:cs typeface="Arial Unicode MS" pitchFamily="34" charset="-128"/>
                        </a:rPr>
                        <a:t>Earthquake</a:t>
                      </a:r>
                      <a:r>
                        <a:rPr lang="es-ES" sz="1400" b="1" i="0" u="none" strike="noStrike" dirty="0">
                          <a:latin typeface="Arial Unicode MS" pitchFamily="34" charset="-128"/>
                          <a:ea typeface="Arial Unicode MS" pitchFamily="34" charset="-128"/>
                          <a:cs typeface="Arial Unicode MS" pitchFamily="34"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Hail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Subsidence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r>
              <a:tr h="237173">
                <a:tc>
                  <a:txBody>
                    <a:bodyPr/>
                    <a:lstStyle/>
                    <a:p>
                      <a:pPr algn="l"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smtClean="0">
                          <a:latin typeface="Arial Unicode MS" pitchFamily="34" charset="-128"/>
                          <a:ea typeface="Arial Unicode MS" pitchFamily="34" charset="-128"/>
                          <a:cs typeface="Arial Unicode MS" pitchFamily="34" charset="-128"/>
                        </a:rPr>
                        <a:t>Tormenta</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lumMod val="20000"/>
                        <a:lumOff val="80000"/>
                        <a:alpha val="69804"/>
                      </a:schemeClr>
                    </a:solidFill>
                  </a:tcPr>
                </a:tc>
              </a:tr>
              <a:tr h="237173">
                <a:tc>
                  <a:txBody>
                    <a:bodyPr/>
                    <a:lstStyle/>
                    <a:p>
                      <a:pPr algn="l" fontAlgn="ctr"/>
                      <a:r>
                        <a:rPr lang="es-ES" sz="1400" b="1" i="0" u="none" strike="noStrike" dirty="0" smtClean="0">
                          <a:latin typeface="Arial Unicode MS" pitchFamily="34" charset="-128"/>
                          <a:ea typeface="Arial Unicode MS" pitchFamily="34" charset="-128"/>
                          <a:cs typeface="Arial Unicode MS" pitchFamily="34" charset="-128"/>
                        </a:rPr>
                        <a:t>Inundación</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alpha val="69804"/>
                      </a:schemeClr>
                    </a:solidFill>
                  </a:tcPr>
                </a:tc>
              </a:tr>
              <a:tr h="237173">
                <a:tc>
                  <a:txBody>
                    <a:bodyPr/>
                    <a:lstStyle/>
                    <a:p>
                      <a:pPr algn="l"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smtClean="0">
                          <a:latin typeface="Arial Unicode MS" pitchFamily="34" charset="-128"/>
                          <a:ea typeface="Arial Unicode MS" pitchFamily="34" charset="-128"/>
                          <a:cs typeface="Arial Unicode MS" pitchFamily="34" charset="-128"/>
                        </a:rPr>
                        <a:t>Terremoto</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alpha val="69804"/>
                      </a:schemeClr>
                    </a:solidFill>
                  </a:tcPr>
                </a:tc>
              </a:tr>
              <a:tr h="237173">
                <a:tc>
                  <a:txBody>
                    <a:bodyPr/>
                    <a:lstStyle/>
                    <a:p>
                      <a:pPr algn="l" fontAlgn="ctr"/>
                      <a:r>
                        <a:rPr lang="es-ES" sz="1400" b="1" i="0" u="none" strike="noStrike" dirty="0" smtClean="0">
                          <a:latin typeface="Arial Unicode MS" pitchFamily="34" charset="-128"/>
                          <a:ea typeface="Arial Unicode MS" pitchFamily="34" charset="-128"/>
                          <a:cs typeface="Arial Unicode MS" pitchFamily="34" charset="-128"/>
                        </a:rPr>
                        <a:t>Pedrisco</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alpha val="69804"/>
                      </a:schemeClr>
                    </a:solidFill>
                  </a:tcPr>
                </a:tc>
              </a:tr>
              <a:tr h="237173">
                <a:tc>
                  <a:txBody>
                    <a:bodyPr/>
                    <a:lstStyle/>
                    <a:p>
                      <a:pPr algn="l"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smtClean="0">
                          <a:latin typeface="Arial Unicode MS" pitchFamily="34" charset="-128"/>
                          <a:ea typeface="Arial Unicode MS" pitchFamily="34" charset="-128"/>
                          <a:cs typeface="Arial Unicode MS" pitchFamily="34" charset="-128"/>
                        </a:rPr>
                        <a:t>Subsidiario </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100%</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20000"/>
                        <a:lumOff val="80000"/>
                        <a:alpha val="69804"/>
                      </a:schemeClr>
                    </a:solidFill>
                  </a:tcPr>
                </a:tc>
              </a:tr>
            </a:tbl>
          </a:graphicData>
        </a:graphic>
      </p:graphicFrame>
      <p:graphicFrame>
        <p:nvGraphicFramePr>
          <p:cNvPr id="17" name="16 Tabla"/>
          <p:cNvGraphicFramePr>
            <a:graphicFrameLocks noGrp="1"/>
          </p:cNvGraphicFramePr>
          <p:nvPr/>
        </p:nvGraphicFramePr>
        <p:xfrm>
          <a:off x="1928794" y="3857628"/>
          <a:ext cx="6381751" cy="1707832"/>
        </p:xfrm>
        <a:graphic>
          <a:graphicData uri="http://schemas.openxmlformats.org/drawingml/2006/table">
            <a:tbl>
              <a:tblPr/>
              <a:tblGrid>
                <a:gridCol w="1152778"/>
                <a:gridCol w="875965"/>
                <a:gridCol w="875965"/>
                <a:gridCol w="867026"/>
                <a:gridCol w="867026"/>
                <a:gridCol w="875965"/>
                <a:gridCol w="867026"/>
              </a:tblGrid>
              <a:tr h="243976">
                <a:tc>
                  <a:txBody>
                    <a:bodyPr/>
                    <a:lstStyle/>
                    <a:p>
                      <a:pPr algn="l" fontAlgn="ctr"/>
                      <a:r>
                        <a:rPr lang="es-ES" sz="1400" b="0" i="0" u="none" strike="noStrike" dirty="0">
                          <a:latin typeface="Arial Unicode MS" pitchFamily="34" charset="-128"/>
                          <a:ea typeface="Arial Unicode MS" pitchFamily="34" charset="-128"/>
                          <a:cs typeface="Arial Unicode MS" pitchFamily="34"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Motor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Marine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Aviation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Fire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Liability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1" i="0" u="none" strike="noStrike">
                          <a:latin typeface="Arial Unicode MS" pitchFamily="34" charset="-128"/>
                          <a:ea typeface="Arial Unicode MS" pitchFamily="34" charset="-128"/>
                          <a:cs typeface="Arial Unicode MS" pitchFamily="34" charset="-128"/>
                        </a:rPr>
                        <a:t> Credit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alpha val="69804"/>
                      </a:srgbClr>
                    </a:solidFill>
                  </a:tcPr>
                </a:tc>
              </a:tr>
              <a:tr h="243976">
                <a:tc>
                  <a:txBody>
                    <a:bodyPr/>
                    <a:lstStyle/>
                    <a:p>
                      <a:pPr algn="l" fontAlgn="ctr"/>
                      <a:r>
                        <a:rPr lang="es-ES" sz="1400" b="1" i="0" u="none" strike="noStrike" dirty="0" smtClean="0">
                          <a:latin typeface="Arial Unicode MS" pitchFamily="34" charset="-128"/>
                          <a:ea typeface="Arial Unicode MS" pitchFamily="34" charset="-128"/>
                          <a:cs typeface="Arial Unicode MS" pitchFamily="34" charset="-128"/>
                        </a:rPr>
                        <a:t>Autos</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D7BA">
                        <a:alpha val="69804"/>
                      </a:srgbClr>
                    </a:solidFill>
                  </a:tcPr>
                </a:tc>
              </a:tr>
              <a:tr h="243976">
                <a:tc>
                  <a:txBody>
                    <a:bodyPr/>
                    <a:lstStyle/>
                    <a:p>
                      <a:pPr algn="l"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smtClean="0">
                          <a:latin typeface="Arial Unicode MS" pitchFamily="34" charset="-128"/>
                          <a:ea typeface="Arial Unicode MS" pitchFamily="34" charset="-128"/>
                          <a:cs typeface="Arial Unicode MS" pitchFamily="34" charset="-128"/>
                        </a:rPr>
                        <a:t>Marítimo</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DD7BA">
                        <a:alpha val="69804"/>
                      </a:srgbClr>
                    </a:solidFill>
                  </a:tcPr>
                </a:tc>
              </a:tr>
              <a:tr h="243976">
                <a:tc>
                  <a:txBody>
                    <a:bodyPr/>
                    <a:lstStyle/>
                    <a:p>
                      <a:pPr algn="l"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smtClean="0">
                          <a:latin typeface="Arial Unicode MS" pitchFamily="34" charset="-128"/>
                          <a:ea typeface="Arial Unicode MS" pitchFamily="34" charset="-128"/>
                          <a:cs typeface="Arial Unicode MS" pitchFamily="34" charset="-128"/>
                        </a:rPr>
                        <a:t>Aviación</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DD7BA">
                        <a:alpha val="69804"/>
                      </a:srgbClr>
                    </a:solidFill>
                  </a:tcPr>
                </a:tc>
              </a:tr>
              <a:tr h="243976">
                <a:tc>
                  <a:txBody>
                    <a:bodyPr/>
                    <a:lstStyle/>
                    <a:p>
                      <a:pPr algn="l"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smtClean="0">
                          <a:latin typeface="Arial Unicode MS" pitchFamily="34" charset="-128"/>
                          <a:ea typeface="Arial Unicode MS" pitchFamily="34" charset="-128"/>
                          <a:cs typeface="Arial Unicode MS" pitchFamily="34" charset="-128"/>
                        </a:rPr>
                        <a:t>Incendios</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DD7BA">
                        <a:alpha val="69804"/>
                      </a:srgbClr>
                    </a:solidFill>
                  </a:tcPr>
                </a:tc>
              </a:tr>
              <a:tr h="243976">
                <a:tc>
                  <a:txBody>
                    <a:bodyPr/>
                    <a:lstStyle/>
                    <a:p>
                      <a:pPr algn="l"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err="1" smtClean="0">
                          <a:latin typeface="Arial Unicode MS" pitchFamily="34" charset="-128"/>
                          <a:ea typeface="Arial Unicode MS" pitchFamily="34" charset="-128"/>
                          <a:cs typeface="Arial Unicode MS" pitchFamily="34" charset="-128"/>
                        </a:rPr>
                        <a:t>Resp</a:t>
                      </a:r>
                      <a:r>
                        <a:rPr lang="es-ES" sz="1400" b="1" i="0" u="none" strike="noStrike" dirty="0" smtClean="0">
                          <a:latin typeface="Arial Unicode MS" pitchFamily="34" charset="-128"/>
                          <a:ea typeface="Arial Unicode MS" pitchFamily="34" charset="-128"/>
                          <a:cs typeface="Arial Unicode MS" pitchFamily="34" charset="-128"/>
                        </a:rPr>
                        <a:t>.</a:t>
                      </a:r>
                      <a:r>
                        <a:rPr lang="es-ES" sz="1400" b="1" i="0" u="none" strike="noStrike" baseline="0" dirty="0" smtClean="0">
                          <a:latin typeface="Arial Unicode MS" pitchFamily="34" charset="-128"/>
                          <a:ea typeface="Arial Unicode MS" pitchFamily="34" charset="-128"/>
                          <a:cs typeface="Arial Unicode MS" pitchFamily="34" charset="-128"/>
                        </a:rPr>
                        <a:t> Civil</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DD7BA">
                        <a:alpha val="69804"/>
                      </a:srgbClr>
                    </a:solidFill>
                  </a:tcPr>
                </a:tc>
              </a:tr>
              <a:tr h="243976">
                <a:tc>
                  <a:txBody>
                    <a:bodyPr/>
                    <a:lstStyle/>
                    <a:p>
                      <a:pPr algn="l" fontAlgn="ctr"/>
                      <a:r>
                        <a:rPr lang="es-ES" sz="1400" b="1" i="0" u="none" strike="noStrike" dirty="0">
                          <a:latin typeface="Arial Unicode MS" pitchFamily="34" charset="-128"/>
                          <a:ea typeface="Arial Unicode MS" pitchFamily="34" charset="-128"/>
                          <a:cs typeface="Arial Unicode MS" pitchFamily="34" charset="-128"/>
                        </a:rPr>
                        <a:t> </a:t>
                      </a:r>
                      <a:r>
                        <a:rPr lang="es-ES" sz="1400" b="1" i="0" u="none" strike="noStrike" dirty="0" smtClean="0">
                          <a:latin typeface="Arial Unicode MS" pitchFamily="34" charset="-128"/>
                          <a:ea typeface="Arial Unicode MS" pitchFamily="34" charset="-128"/>
                          <a:cs typeface="Arial Unicode MS" pitchFamily="34" charset="-128"/>
                        </a:rPr>
                        <a:t>Crédito </a:t>
                      </a:r>
                      <a:endParaRPr lang="es-ES" sz="14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DD7BA">
                        <a:alpha val="69804"/>
                      </a:srgbClr>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100%</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D7BA">
                        <a:alpha val="69804"/>
                      </a:srgbClr>
                    </a:solidFill>
                  </a:tcPr>
                </a:tc>
              </a:tr>
            </a:tbl>
          </a:graphicData>
        </a:graphic>
      </p:graphicFrame>
      <p:sp>
        <p:nvSpPr>
          <p:cNvPr id="28" name="27 Rectángulo redondeado"/>
          <p:cNvSpPr/>
          <p:nvPr/>
        </p:nvSpPr>
        <p:spPr>
          <a:xfrm>
            <a:off x="2571736" y="1142984"/>
            <a:ext cx="4929222" cy="5715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Unicode MS" pitchFamily="34" charset="-128"/>
                <a:ea typeface="Arial Unicode MS" pitchFamily="34" charset="-128"/>
                <a:cs typeface="Arial Unicode MS" pitchFamily="34" charset="-128"/>
              </a:rPr>
              <a:t>Agregaciones de SCR por riesgos catastróficos</a:t>
            </a:r>
          </a:p>
          <a:p>
            <a:pPr algn="ctr"/>
            <a:r>
              <a:rPr lang="es-ES" sz="1600" dirty="0" smtClean="0">
                <a:solidFill>
                  <a:schemeClr val="tx1"/>
                </a:solidFill>
                <a:latin typeface="Arial Unicode MS" pitchFamily="34" charset="-128"/>
                <a:ea typeface="Arial Unicode MS" pitchFamily="34" charset="-128"/>
                <a:cs typeface="Arial Unicode MS" pitchFamily="34" charset="-128"/>
              </a:rPr>
              <a:t>Niveles inferiores del sub-módulo</a:t>
            </a:r>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7761" name="Object 1"/>
          <p:cNvGraphicFramePr>
            <a:graphicFrameLocks noChangeAspect="1"/>
          </p:cNvGraphicFramePr>
          <p:nvPr/>
        </p:nvGraphicFramePr>
        <p:xfrm>
          <a:off x="2500298" y="6000768"/>
          <a:ext cx="2071702" cy="573918"/>
        </p:xfrm>
        <a:graphic>
          <a:graphicData uri="http://schemas.openxmlformats.org/presentationml/2006/ole">
            <p:oleObj spid="_x0000_s117761" name="Ecuación" r:id="rId4" imgW="1409088" imgH="393529" progId="Equation.3">
              <p:embed/>
            </p:oleObj>
          </a:graphicData>
        </a:graphic>
      </p:graphicFrame>
      <p:graphicFrame>
        <p:nvGraphicFramePr>
          <p:cNvPr id="117763" name="Object 3"/>
          <p:cNvGraphicFramePr>
            <a:graphicFrameLocks noChangeAspect="1"/>
          </p:cNvGraphicFramePr>
          <p:nvPr/>
        </p:nvGraphicFramePr>
        <p:xfrm>
          <a:off x="5297511" y="6000750"/>
          <a:ext cx="2632075" cy="574675"/>
        </p:xfrm>
        <a:graphic>
          <a:graphicData uri="http://schemas.openxmlformats.org/presentationml/2006/ole">
            <p:oleObj spid="_x0000_s117763" name="Ecuación" r:id="rId5" imgW="179064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out)">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17761"/>
                                        </p:tgtEl>
                                        <p:attrNameLst>
                                          <p:attrName>style.visibility</p:attrName>
                                        </p:attrNameLst>
                                      </p:cBhvr>
                                      <p:to>
                                        <p:strVal val="visible"/>
                                      </p:to>
                                    </p:set>
                                    <p:anim calcmode="lin" valueType="num">
                                      <p:cBhvr additive="base">
                                        <p:cTn id="25" dur="500" fill="hold"/>
                                        <p:tgtEl>
                                          <p:spTgt spid="117761"/>
                                        </p:tgtEl>
                                        <p:attrNameLst>
                                          <p:attrName>ppt_x</p:attrName>
                                        </p:attrNameLst>
                                      </p:cBhvr>
                                      <p:tavLst>
                                        <p:tav tm="0">
                                          <p:val>
                                            <p:strVal val="#ppt_x"/>
                                          </p:val>
                                        </p:tav>
                                        <p:tav tm="100000">
                                          <p:val>
                                            <p:strVal val="#ppt_x"/>
                                          </p:val>
                                        </p:tav>
                                      </p:tavLst>
                                    </p:anim>
                                    <p:anim calcmode="lin" valueType="num">
                                      <p:cBhvr additive="base">
                                        <p:cTn id="26" dur="500" fill="hold"/>
                                        <p:tgtEl>
                                          <p:spTgt spid="117761"/>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17763"/>
                                        </p:tgtEl>
                                        <p:attrNameLst>
                                          <p:attrName>style.visibility</p:attrName>
                                        </p:attrNameLst>
                                      </p:cBhvr>
                                      <p:to>
                                        <p:strVal val="visible"/>
                                      </p:to>
                                    </p:set>
                                    <p:anim calcmode="lin" valueType="num">
                                      <p:cBhvr additive="base">
                                        <p:cTn id="29" dur="500" fill="hold"/>
                                        <p:tgtEl>
                                          <p:spTgt spid="117763"/>
                                        </p:tgtEl>
                                        <p:attrNameLst>
                                          <p:attrName>ppt_x</p:attrName>
                                        </p:attrNameLst>
                                      </p:cBhvr>
                                      <p:tavLst>
                                        <p:tav tm="0">
                                          <p:val>
                                            <p:strVal val="#ppt_x"/>
                                          </p:val>
                                        </p:tav>
                                        <p:tav tm="100000">
                                          <p:val>
                                            <p:strVal val="#ppt_x"/>
                                          </p:val>
                                        </p:tav>
                                      </p:tavLst>
                                    </p:anim>
                                    <p:anim calcmode="lin" valueType="num">
                                      <p:cBhvr additive="base">
                                        <p:cTn id="30" dur="500" fill="hold"/>
                                        <p:tgtEl>
                                          <p:spTgt spid="1177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catástrofes (IV)</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21" name="Picture 2"/>
          <p:cNvPicPr>
            <a:picLocks noChangeAspect="1" noChangeArrowheads="1"/>
          </p:cNvPicPr>
          <p:nvPr/>
        </p:nvPicPr>
        <p:blipFill>
          <a:blip r:embed="rId2" cstate="print"/>
          <a:srcRect/>
          <a:stretch>
            <a:fillRect/>
          </a:stretch>
        </p:blipFill>
        <p:spPr bwMode="auto">
          <a:xfrm>
            <a:off x="76179" y="1928802"/>
            <a:ext cx="1495425" cy="2928958"/>
          </a:xfrm>
          <a:prstGeom prst="rect">
            <a:avLst/>
          </a:prstGeom>
          <a:noFill/>
          <a:ln w="9525">
            <a:noFill/>
            <a:miter lim="800000"/>
            <a:headEnd/>
            <a:tailEnd/>
          </a:ln>
          <a:effectLst/>
        </p:spPr>
      </p:pic>
      <p:sp>
        <p:nvSpPr>
          <p:cNvPr id="22" name="21 Elipse"/>
          <p:cNvSpPr/>
          <p:nvPr/>
        </p:nvSpPr>
        <p:spPr>
          <a:xfrm>
            <a:off x="357158" y="4143380"/>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Unicode MS" pitchFamily="34" charset="-128"/>
              <a:ea typeface="Arial Unicode MS" pitchFamily="34" charset="-128"/>
              <a:cs typeface="Arial Unicode MS" pitchFamily="34" charset="-128"/>
            </a:endParaRPr>
          </a:p>
        </p:txBody>
      </p:sp>
      <p:graphicFrame>
        <p:nvGraphicFramePr>
          <p:cNvPr id="27" name="26 Tabla"/>
          <p:cNvGraphicFramePr>
            <a:graphicFrameLocks noGrp="1"/>
          </p:cNvGraphicFramePr>
          <p:nvPr/>
        </p:nvGraphicFramePr>
        <p:xfrm>
          <a:off x="3000364" y="1785926"/>
          <a:ext cx="4071966" cy="1734855"/>
        </p:xfrm>
        <a:graphic>
          <a:graphicData uri="http://schemas.openxmlformats.org/drawingml/2006/table">
            <a:tbl>
              <a:tblPr/>
              <a:tblGrid>
                <a:gridCol w="693335"/>
                <a:gridCol w="704340"/>
                <a:gridCol w="704340"/>
                <a:gridCol w="704340"/>
                <a:gridCol w="561271"/>
                <a:gridCol w="704340"/>
              </a:tblGrid>
              <a:tr h="357190">
                <a:tc>
                  <a:txBody>
                    <a:bodyPr/>
                    <a:lstStyle/>
                    <a:p>
                      <a:pPr algn="ctr" fontAlgn="t"/>
                      <a:r>
                        <a:rPr lang="es-ES" sz="1400" b="0" i="1" u="none" strike="noStrike" baseline="30000" dirty="0">
                          <a:latin typeface="Arial Unicode MS" pitchFamily="34" charset="-128"/>
                          <a:ea typeface="Arial Unicode MS" pitchFamily="34" charset="-128"/>
                          <a:cs typeface="Arial Unicode MS" pitchFamily="34" charset="-128"/>
                        </a:rPr>
                        <a:t> </a:t>
                      </a:r>
                      <a:endParaRPr lang="es-ES" sz="1400" b="0" i="1"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5533">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r>
              <a:tr h="275533">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r>
              <a:tr h="275533">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r>
              <a:tr h="275533">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BA"/>
                    </a:solidFill>
                  </a:tcPr>
                </a:tc>
              </a:tr>
              <a:tr h="275533">
                <a:tc>
                  <a:txBody>
                    <a:bodyPr/>
                    <a:lstStyle/>
                    <a:p>
                      <a:pPr algn="ctr" fontAlgn="t"/>
                      <a:r>
                        <a:rPr lang="es-ES" sz="1400" b="0" i="0" u="none" strike="noStrike" dirty="0">
                          <a:latin typeface="Arial Unicode MS" pitchFamily="34" charset="-128"/>
                          <a:ea typeface="Arial Unicode MS" pitchFamily="34" charset="-128"/>
                          <a:cs typeface="Arial Unicode MS" pitchFamily="34" charset="-128"/>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a:latin typeface="Arial Unicode MS" pitchFamily="34" charset="-128"/>
                          <a:ea typeface="Arial Unicode MS" pitchFamily="34" charset="-128"/>
                          <a:cs typeface="Arial Unicode MS" pitchFamily="34"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solidFill>
                  </a:tcPr>
                </a:tc>
                <a:tc>
                  <a:txBody>
                    <a:bodyPr/>
                    <a:lstStyle/>
                    <a:p>
                      <a:pPr algn="ctr" fontAlgn="ctr"/>
                      <a:r>
                        <a:rPr lang="es-ES" sz="1400" b="0" i="0" u="none" strike="noStrike" dirty="0">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7BA"/>
                    </a:solidFill>
                  </a:tcPr>
                </a:tc>
              </a:tr>
            </a:tbl>
          </a:graphicData>
        </a:graphic>
      </p:graphicFrame>
      <p:sp>
        <p:nvSpPr>
          <p:cNvPr id="9" name="8 Rectángulo redondeado"/>
          <p:cNvSpPr/>
          <p:nvPr/>
        </p:nvSpPr>
        <p:spPr>
          <a:xfrm>
            <a:off x="2571736" y="1071546"/>
            <a:ext cx="4929222" cy="5715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Unicode MS" pitchFamily="34" charset="-128"/>
                <a:ea typeface="Arial Unicode MS" pitchFamily="34" charset="-128"/>
                <a:cs typeface="Arial Unicode MS" pitchFamily="34" charset="-128"/>
              </a:rPr>
              <a:t>Agregaciones de SCR por riesgos catastróficos</a:t>
            </a:r>
          </a:p>
          <a:p>
            <a:pPr algn="ctr"/>
            <a:r>
              <a:rPr lang="es-ES" sz="1600" dirty="0" smtClean="0">
                <a:solidFill>
                  <a:schemeClr val="tx1"/>
                </a:solidFill>
                <a:latin typeface="Arial Unicode MS" pitchFamily="34" charset="-128"/>
                <a:ea typeface="Arial Unicode MS" pitchFamily="34" charset="-128"/>
                <a:cs typeface="Arial Unicode MS" pitchFamily="34" charset="-128"/>
              </a:rPr>
              <a:t>Sub-módulo de otros riesgos</a:t>
            </a:r>
          </a:p>
        </p:txBody>
      </p:sp>
      <p:graphicFrame>
        <p:nvGraphicFramePr>
          <p:cNvPr id="10" name="9 Tabla"/>
          <p:cNvGraphicFramePr>
            <a:graphicFrameLocks noGrp="1"/>
          </p:cNvGraphicFramePr>
          <p:nvPr/>
        </p:nvGraphicFramePr>
        <p:xfrm>
          <a:off x="1785918" y="3714752"/>
          <a:ext cx="6715172" cy="2928958"/>
        </p:xfrm>
        <a:graphic>
          <a:graphicData uri="http://schemas.openxmlformats.org/drawingml/2006/table">
            <a:tbl>
              <a:tblPr/>
              <a:tblGrid>
                <a:gridCol w="331791"/>
                <a:gridCol w="5264186"/>
                <a:gridCol w="1119195"/>
              </a:tblGrid>
              <a:tr h="219168">
                <a:tc>
                  <a:txBody>
                    <a:bodyPr/>
                    <a:lstStyle/>
                    <a:p>
                      <a:pPr algn="ctr" fontAlgn="t"/>
                      <a:r>
                        <a:rPr lang="es-ES" sz="1200" b="0" i="1" u="none" strike="noStrike" baseline="30000" dirty="0">
                          <a:latin typeface="Arial Unicode MS" pitchFamily="34" charset="-128"/>
                          <a:ea typeface="Arial Unicode MS" pitchFamily="34" charset="-128"/>
                          <a:cs typeface="Arial Unicode MS" pitchFamily="34" charset="-128"/>
                        </a:rPr>
                        <a:t>i</a:t>
                      </a:r>
                      <a:endParaRPr lang="es-ES" sz="1200" b="0" i="1" u="none" strike="noStrike" dirty="0">
                        <a:latin typeface="Arial Unicode MS" pitchFamily="34" charset="-128"/>
                        <a:ea typeface="Arial Unicode MS" pitchFamily="34" charset="-128"/>
                        <a:cs typeface="Arial Unicode MS" pitchFamily="34"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fontAlgn="t"/>
                      <a:r>
                        <a:rPr lang="en-US" sz="1200" b="0" i="0" u="none" strike="noStrike">
                          <a:latin typeface="Arial Unicode MS" pitchFamily="34" charset="-128"/>
                          <a:ea typeface="Arial Unicode MS" pitchFamily="34" charset="-128"/>
                          <a:cs typeface="Arial Unicode MS" pitchFamily="34" charset="-128"/>
                        </a:rPr>
                        <a:t>Group of insurance and reinsurance obligations 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fontAlgn="t"/>
                      <a:r>
                        <a:rPr lang="es-ES" sz="1200" b="0" i="0" u="none" strike="noStrike">
                          <a:latin typeface="Arial Unicode MS" pitchFamily="34" charset="-128"/>
                          <a:ea typeface="Arial Unicode MS" pitchFamily="34" charset="-128"/>
                          <a:cs typeface="Arial Unicode MS" pitchFamily="34" charset="-128"/>
                        </a:rPr>
                        <a:t>Risk factor ci</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66650">
                <a:tc>
                  <a:txBody>
                    <a:bodyPr/>
                    <a:lstStyle/>
                    <a:p>
                      <a:pPr algn="ctr" fontAlgn="t"/>
                      <a:r>
                        <a:rPr lang="es-ES" sz="1200" b="0" i="0" u="none" strike="noStrike" dirty="0">
                          <a:latin typeface="Arial Unicode MS" pitchFamily="34" charset="-128"/>
                          <a:ea typeface="Arial Unicode MS" pitchFamily="34" charset="-128"/>
                          <a:cs typeface="Arial Unicode MS" pitchFamily="34" charset="-128"/>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just" fontAlgn="ctr"/>
                      <a:r>
                        <a:rPr lang="en-US" sz="1200" b="0" i="0" u="none" strike="noStrike">
                          <a:latin typeface="Arial Unicode MS" pitchFamily="34" charset="-128"/>
                          <a:ea typeface="Arial Unicode MS" pitchFamily="34" charset="-128"/>
                          <a:cs typeface="Arial Unicode MS" pitchFamily="34" charset="-128"/>
                        </a:rPr>
                        <a:t>Insurance and reinsurance obligations included in lines of business 6 and 18 as set out in Annex I other than marine insurance and reinsurance and aviation insurance and reinsurance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66">
                <a:tc>
                  <a:txBody>
                    <a:bodyPr/>
                    <a:lstStyle/>
                    <a:p>
                      <a:pPr algn="ctr" fontAlgn="t"/>
                      <a:r>
                        <a:rPr lang="es-ES" sz="1200" b="0" i="0" u="none" strike="noStrike" dirty="0">
                          <a:latin typeface="Arial Unicode MS" pitchFamily="34" charset="-128"/>
                          <a:ea typeface="Arial Unicode MS" pitchFamily="34" charset="-128"/>
                          <a:cs typeface="Arial Unicode MS" pitchFamily="34" charset="-128"/>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just" fontAlgn="ctr"/>
                      <a:r>
                        <a:rPr lang="en-US" sz="1200" b="0" i="0" u="none" strike="noStrike">
                          <a:latin typeface="Arial Unicode MS" pitchFamily="34" charset="-128"/>
                          <a:ea typeface="Arial Unicode MS" pitchFamily="34" charset="-128"/>
                          <a:cs typeface="Arial Unicode MS" pitchFamily="34" charset="-128"/>
                        </a:rPr>
                        <a:t>Reinsurance obligations included in line of business 27 as set out in Annex I other than marine reinsurance and aviation reinsurance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latin typeface="Arial Unicode MS" pitchFamily="34" charset="-128"/>
                          <a:ea typeface="Arial Unicode MS" pitchFamily="34" charset="-128"/>
                          <a:cs typeface="Arial Unicode MS" pitchFamily="34" charset="-128"/>
                        </a:rPr>
                        <a:t>250%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2942">
                <a:tc>
                  <a:txBody>
                    <a:bodyPr/>
                    <a:lstStyle/>
                    <a:p>
                      <a:pPr algn="ctr" fontAlgn="t"/>
                      <a:r>
                        <a:rPr lang="es-ES" sz="1200" b="0" i="0" u="none" strike="noStrike" dirty="0">
                          <a:latin typeface="Arial Unicode MS" pitchFamily="34" charset="-128"/>
                          <a:ea typeface="Arial Unicode MS" pitchFamily="34" charset="-128"/>
                          <a:cs typeface="Arial Unicode MS" pitchFamily="34" charset="-128"/>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just" fontAlgn="ctr"/>
                      <a:r>
                        <a:rPr lang="en-US" sz="1200" b="0" i="0" u="none" strike="noStrike">
                          <a:latin typeface="Arial Unicode MS" pitchFamily="34" charset="-128"/>
                          <a:ea typeface="Arial Unicode MS" pitchFamily="34" charset="-128"/>
                          <a:cs typeface="Arial Unicode MS" pitchFamily="34" charset="-128"/>
                        </a:rPr>
                        <a:t>Insurance and reinsurance obligations included in lines of business 12 and 24 as set out in Annex I, other than extended warranty insurance and reinsurance obligations provided that the portfolio of these obligations is highly diversified and these obligation do not cover the costs of product recalls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latin typeface="Arial Unicode MS" pitchFamily="34" charset="-128"/>
                          <a:ea typeface="Arial Unicode MS" pitchFamily="34" charset="-128"/>
                          <a:cs typeface="Arial Unicode MS" pitchFamily="34" charset="-128"/>
                        </a:rPr>
                        <a:t>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926">
                <a:tc>
                  <a:txBody>
                    <a:bodyPr/>
                    <a:lstStyle/>
                    <a:p>
                      <a:pPr algn="ctr" fontAlgn="t"/>
                      <a:r>
                        <a:rPr lang="es-ES" sz="1200" b="0" i="0" u="none" strike="noStrike" dirty="0">
                          <a:latin typeface="Arial Unicode MS" pitchFamily="34" charset="-128"/>
                          <a:ea typeface="Arial Unicode MS" pitchFamily="34" charset="-128"/>
                          <a:cs typeface="Arial Unicode MS" pitchFamily="34" charset="-128"/>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just" fontAlgn="ctr"/>
                      <a:r>
                        <a:rPr lang="en-US" sz="1200" b="0" i="0" u="none" strike="noStrike">
                          <a:latin typeface="Arial Unicode MS" pitchFamily="34" charset="-128"/>
                          <a:ea typeface="Arial Unicode MS" pitchFamily="34" charset="-128"/>
                          <a:cs typeface="Arial Unicode MS" pitchFamily="34" charset="-128"/>
                        </a:rPr>
                        <a:t>Reinsurance obligations included in line of business 26 as set out in Annex I other than general liability reinsurance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latin typeface="Arial Unicode MS" pitchFamily="34" charset="-128"/>
                          <a:ea typeface="Arial Unicode MS" pitchFamily="34" charset="-128"/>
                          <a:cs typeface="Arial Unicode MS" pitchFamily="34" charset="-128"/>
                        </a:rPr>
                        <a:t>250%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8">
                <a:tc>
                  <a:txBody>
                    <a:bodyPr/>
                    <a:lstStyle/>
                    <a:p>
                      <a:pPr algn="ctr" fontAlgn="t"/>
                      <a:r>
                        <a:rPr lang="es-ES" sz="1200" b="0" i="0" u="none" strike="noStrike" dirty="0">
                          <a:latin typeface="Arial Unicode MS" pitchFamily="34" charset="-128"/>
                          <a:ea typeface="Arial Unicode MS" pitchFamily="34" charset="-128"/>
                          <a:cs typeface="Arial Unicode MS" pitchFamily="34" charset="-128"/>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fontAlgn="ctr"/>
                      <a:r>
                        <a:rPr lang="en-US" sz="1200" b="0" i="0" u="none" strike="noStrike" dirty="0">
                          <a:latin typeface="Arial Unicode MS" pitchFamily="34" charset="-128"/>
                          <a:ea typeface="Arial Unicode MS" pitchFamily="34" charset="-128"/>
                          <a:cs typeface="Arial Unicode MS" pitchFamily="34" charset="-128"/>
                        </a:rPr>
                        <a:t>Non-proportional reinsurance obligations relating to insurance obligations included in lines of business 9 as set out in Annex 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latin typeface="Arial Unicode MS" pitchFamily="34" charset="-128"/>
                          <a:ea typeface="Arial Unicode MS" pitchFamily="34" charset="-128"/>
                          <a:cs typeface="Arial Unicode MS" pitchFamily="34" charset="-128"/>
                        </a:rPr>
                        <a:t>250%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2)">
                                      <p:cBhvr>
                                        <p:cTn id="15" dur="10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catástrofes (V)</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21" name="Picture 2"/>
          <p:cNvPicPr>
            <a:picLocks noChangeAspect="1" noChangeArrowheads="1"/>
          </p:cNvPicPr>
          <p:nvPr/>
        </p:nvPicPr>
        <p:blipFill>
          <a:blip r:embed="rId3" cstate="print"/>
          <a:srcRect/>
          <a:stretch>
            <a:fillRect/>
          </a:stretch>
        </p:blipFill>
        <p:spPr bwMode="auto">
          <a:xfrm>
            <a:off x="76179" y="1928802"/>
            <a:ext cx="1495425" cy="2928958"/>
          </a:xfrm>
          <a:prstGeom prst="rect">
            <a:avLst/>
          </a:prstGeom>
          <a:noFill/>
          <a:ln w="9525">
            <a:noFill/>
            <a:miter lim="800000"/>
            <a:headEnd/>
            <a:tailEnd/>
          </a:ln>
          <a:effectLst/>
        </p:spPr>
      </p:pic>
      <p:sp>
        <p:nvSpPr>
          <p:cNvPr id="22" name="21 Elipse"/>
          <p:cNvSpPr/>
          <p:nvPr/>
        </p:nvSpPr>
        <p:spPr>
          <a:xfrm>
            <a:off x="357158" y="4143380"/>
            <a:ext cx="1071570"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Unicode MS" pitchFamily="34" charset="-128"/>
              <a:ea typeface="Arial Unicode MS" pitchFamily="34" charset="-128"/>
              <a:cs typeface="Arial Unicode MS" pitchFamily="34" charset="-128"/>
            </a:endParaRPr>
          </a:p>
        </p:txBody>
      </p:sp>
      <p:graphicFrame>
        <p:nvGraphicFramePr>
          <p:cNvPr id="14" name="13 Tabla"/>
          <p:cNvGraphicFramePr>
            <a:graphicFrameLocks noGrp="1"/>
          </p:cNvGraphicFramePr>
          <p:nvPr/>
        </p:nvGraphicFramePr>
        <p:xfrm>
          <a:off x="2285985" y="2412903"/>
          <a:ext cx="6143667" cy="2016229"/>
        </p:xfrm>
        <a:graphic>
          <a:graphicData uri="http://schemas.openxmlformats.org/drawingml/2006/table">
            <a:tbl>
              <a:tblPr/>
              <a:tblGrid>
                <a:gridCol w="1928826"/>
                <a:gridCol w="906713"/>
                <a:gridCol w="1077065"/>
                <a:gridCol w="1153998"/>
                <a:gridCol w="1077065"/>
              </a:tblGrid>
              <a:tr h="453626">
                <a:tc>
                  <a:txBody>
                    <a:bodyPr/>
                    <a:lstStyle/>
                    <a:p>
                      <a:pPr algn="l" fontAlgn="ctr"/>
                      <a:r>
                        <a:rPr lang="es-ES" sz="1600" b="0" i="0" u="none" strike="noStrike" dirty="0">
                          <a:latin typeface="Arial Unicode MS" pitchFamily="34" charset="-128"/>
                          <a:ea typeface="Arial Unicode MS" pitchFamily="34" charset="-128"/>
                          <a:cs typeface="Arial Unicode MS" pitchFamily="34"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600" b="1" i="0" u="none" strike="noStrike" dirty="0" err="1" smtClean="0">
                          <a:latin typeface="Arial Unicode MS" pitchFamily="34" charset="-128"/>
                          <a:ea typeface="Arial Unicode MS" pitchFamily="34" charset="-128"/>
                          <a:cs typeface="Arial Unicode MS" pitchFamily="34" charset="-128"/>
                        </a:rPr>
                        <a:t>NatCAT</a:t>
                      </a:r>
                      <a:r>
                        <a:rPr lang="es-ES" sz="1600" b="1" i="0" u="none" strike="noStrike" dirty="0" smtClean="0">
                          <a:latin typeface="Arial Unicode MS" pitchFamily="34" charset="-128"/>
                          <a:ea typeface="Arial Unicode MS" pitchFamily="34" charset="-128"/>
                          <a:cs typeface="Arial Unicode MS" pitchFamily="34" charset="-128"/>
                        </a:rPr>
                        <a:t> </a:t>
                      </a:r>
                      <a:endParaRPr lang="es-ES" sz="16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600" b="1" i="0" u="none" strike="noStrike" dirty="0">
                          <a:latin typeface="Arial Unicode MS" pitchFamily="34" charset="-128"/>
                          <a:ea typeface="Arial Unicode MS" pitchFamily="34" charset="-128"/>
                          <a:cs typeface="Arial Unicode MS" pitchFamily="34" charset="-128"/>
                        </a:rPr>
                        <a:t> </a:t>
                      </a:r>
                      <a:r>
                        <a:rPr lang="es-ES" sz="1600" b="1" i="0" u="none" strike="noStrike" dirty="0" err="1" smtClean="0">
                          <a:latin typeface="Arial Unicode MS" pitchFamily="34" charset="-128"/>
                          <a:ea typeface="Arial Unicode MS" pitchFamily="34" charset="-128"/>
                          <a:cs typeface="Arial Unicode MS" pitchFamily="34" charset="-128"/>
                        </a:rPr>
                        <a:t>NP_Reins</a:t>
                      </a:r>
                      <a:r>
                        <a:rPr lang="es-ES" sz="1600" b="1" i="0" u="none" strike="noStrike" dirty="0" smtClean="0">
                          <a:latin typeface="Arial Unicode MS" pitchFamily="34" charset="-128"/>
                          <a:ea typeface="Arial Unicode MS" pitchFamily="34" charset="-128"/>
                          <a:cs typeface="Arial Unicode MS" pitchFamily="34" charset="-128"/>
                        </a:rPr>
                        <a:t> </a:t>
                      </a:r>
                      <a:endParaRPr lang="es-ES" sz="1600" b="1" i="0" u="none" strike="noStrike" dirty="0">
                        <a:latin typeface="Arial Unicode MS" pitchFamily="34" charset="-128"/>
                        <a:ea typeface="Arial Unicode MS" pitchFamily="34" charset="-128"/>
                        <a:cs typeface="Arial Unicode MS" pitchFamily="34"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600" b="1" i="0" u="none" strike="noStrike" dirty="0">
                          <a:latin typeface="Arial Unicode MS" pitchFamily="34" charset="-128"/>
                          <a:ea typeface="Arial Unicode MS" pitchFamily="34" charset="-128"/>
                          <a:cs typeface="Arial Unicode MS" pitchFamily="34" charset="-128"/>
                        </a:rPr>
                        <a:t> </a:t>
                      </a:r>
                      <a:r>
                        <a:rPr lang="es-ES" sz="1600" b="1" i="0" u="none" strike="noStrike" dirty="0" err="1" smtClean="0">
                          <a:latin typeface="Arial Unicode MS" pitchFamily="34" charset="-128"/>
                          <a:ea typeface="Arial Unicode MS" pitchFamily="34" charset="-128"/>
                          <a:cs typeface="Arial Unicode MS" pitchFamily="34" charset="-128"/>
                        </a:rPr>
                        <a:t>Man</a:t>
                      </a:r>
                      <a:r>
                        <a:rPr lang="es-ES" sz="1600" b="1" i="0" u="none" strike="noStrike" dirty="0" smtClean="0">
                          <a:latin typeface="Arial Unicode MS" pitchFamily="34" charset="-128"/>
                          <a:ea typeface="Arial Unicode MS" pitchFamily="34" charset="-128"/>
                          <a:cs typeface="Arial Unicode MS" pitchFamily="34" charset="-128"/>
                        </a:rPr>
                        <a:t> </a:t>
                      </a:r>
                      <a:r>
                        <a:rPr lang="es-ES" sz="1600" b="1" i="0" u="none" strike="noStrike" dirty="0" err="1" smtClean="0">
                          <a:latin typeface="Arial Unicode MS" pitchFamily="34" charset="-128"/>
                          <a:ea typeface="Arial Unicode MS" pitchFamily="34" charset="-128"/>
                          <a:cs typeface="Arial Unicode MS" pitchFamily="34" charset="-128"/>
                        </a:rPr>
                        <a:t>Made</a:t>
                      </a:r>
                      <a:r>
                        <a:rPr lang="es-ES" sz="1600" b="1" i="0" u="none" strike="noStrike" dirty="0" smtClean="0">
                          <a:latin typeface="Arial Unicode MS" pitchFamily="34" charset="-128"/>
                          <a:ea typeface="Arial Unicode MS" pitchFamily="34" charset="-128"/>
                          <a:cs typeface="Arial Unicode MS" pitchFamily="34" charset="-128"/>
                        </a:rPr>
                        <a:t> </a:t>
                      </a:r>
                      <a:endParaRPr lang="es-ES" sz="1600" b="1" i="0" u="none" strike="noStrike" dirty="0">
                        <a:latin typeface="Arial Unicode MS" pitchFamily="34" charset="-128"/>
                        <a:ea typeface="Arial Unicode MS" pitchFamily="34" charset="-128"/>
                        <a:cs typeface="Arial Unicode MS" pitchFamily="34" charset="-128"/>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600" b="1" i="0" u="none" strike="noStrike" dirty="0">
                          <a:latin typeface="Arial Unicode MS" pitchFamily="34" charset="-128"/>
                          <a:ea typeface="Arial Unicode MS" pitchFamily="34" charset="-128"/>
                          <a:cs typeface="Arial Unicode MS" pitchFamily="34" charset="-128"/>
                        </a:rPr>
                        <a:t> </a:t>
                      </a:r>
                      <a:r>
                        <a:rPr lang="es-ES" sz="1600" b="1" i="0" u="none" strike="noStrike" dirty="0" err="1" smtClean="0">
                          <a:latin typeface="Arial Unicode MS" pitchFamily="34" charset="-128"/>
                          <a:ea typeface="Arial Unicode MS" pitchFamily="34" charset="-128"/>
                          <a:cs typeface="Arial Unicode MS" pitchFamily="34" charset="-128"/>
                        </a:rPr>
                        <a:t>Other</a:t>
                      </a:r>
                      <a:r>
                        <a:rPr lang="es-ES" sz="1600" b="1" i="0" u="none" strike="noStrike" dirty="0" smtClean="0">
                          <a:latin typeface="Arial Unicode MS" pitchFamily="34" charset="-128"/>
                          <a:ea typeface="Arial Unicode MS" pitchFamily="34" charset="-128"/>
                          <a:cs typeface="Arial Unicode MS" pitchFamily="34" charset="-128"/>
                        </a:rPr>
                        <a:t> CAT </a:t>
                      </a:r>
                      <a:endParaRPr lang="es-ES" sz="1600" b="1" i="0" u="none" strike="noStrike" dirty="0">
                        <a:latin typeface="Arial Unicode MS" pitchFamily="34" charset="-128"/>
                        <a:ea typeface="Arial Unicode MS" pitchFamily="34" charset="-128"/>
                        <a:cs typeface="Arial Unicode MS" pitchFamily="34"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4989">
                <a:tc>
                  <a:txBody>
                    <a:bodyPr/>
                    <a:lstStyle/>
                    <a:p>
                      <a:pPr algn="l" fontAlgn="ctr"/>
                      <a:r>
                        <a:rPr lang="es-ES" sz="1600" b="1" i="0" u="none" strike="noStrike" dirty="0">
                          <a:latin typeface="Arial Unicode MS" pitchFamily="34" charset="-128"/>
                          <a:ea typeface="Arial Unicode MS" pitchFamily="34" charset="-128"/>
                          <a:cs typeface="Arial Unicode MS" pitchFamily="34" charset="-128"/>
                        </a:rPr>
                        <a:t> </a:t>
                      </a:r>
                      <a:r>
                        <a:rPr lang="es-ES" sz="1600" b="1" i="0" u="none" strike="noStrike" dirty="0" smtClean="0">
                          <a:latin typeface="Arial Unicode MS" pitchFamily="34" charset="-128"/>
                          <a:ea typeface="Arial Unicode MS" pitchFamily="34" charset="-128"/>
                          <a:cs typeface="Arial Unicode MS" pitchFamily="34" charset="-128"/>
                        </a:rPr>
                        <a:t>Naturales </a:t>
                      </a:r>
                      <a:endParaRPr lang="es-ES" sz="16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100%</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es-ES" sz="1600" b="0" i="0" u="none" strike="noStrike" dirty="0">
                          <a:latin typeface="Arial Unicode MS" pitchFamily="34" charset="-128"/>
                          <a:ea typeface="Arial Unicode MS" pitchFamily="34" charset="-128"/>
                          <a:cs typeface="Arial Unicode MS" pitchFamily="34" charset="-128"/>
                        </a:rPr>
                        <a:t>100%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es-ES" sz="1600" b="0" i="0" u="none" strike="noStrike" dirty="0">
                          <a:latin typeface="Arial Unicode MS" pitchFamily="34" charset="-128"/>
                          <a:ea typeface="Arial Unicode MS" pitchFamily="34" charset="-128"/>
                          <a:cs typeface="Arial Unicode MS" pitchFamily="34" charset="-128"/>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r>
              <a:tr h="384989">
                <a:tc>
                  <a:txBody>
                    <a:bodyPr/>
                    <a:lstStyle/>
                    <a:p>
                      <a:pPr algn="l" fontAlgn="ctr"/>
                      <a:r>
                        <a:rPr lang="es-ES" sz="1600" b="1" i="0" u="none" strike="noStrike" dirty="0">
                          <a:latin typeface="Arial Unicode MS" pitchFamily="34" charset="-128"/>
                          <a:ea typeface="Arial Unicode MS" pitchFamily="34" charset="-128"/>
                          <a:cs typeface="Arial Unicode MS" pitchFamily="34" charset="-128"/>
                        </a:rPr>
                        <a:t> </a:t>
                      </a:r>
                      <a:r>
                        <a:rPr lang="es-ES" sz="1600" b="1" i="0" u="none" strike="noStrike" dirty="0" err="1" smtClean="0">
                          <a:latin typeface="Arial Unicode MS" pitchFamily="34" charset="-128"/>
                          <a:ea typeface="Arial Unicode MS" pitchFamily="34" charset="-128"/>
                          <a:cs typeface="Arial Unicode MS" pitchFamily="34" charset="-128"/>
                        </a:rPr>
                        <a:t>Rsº</a:t>
                      </a:r>
                      <a:r>
                        <a:rPr lang="es-ES" sz="1600" b="1" i="0" u="none" strike="noStrike" dirty="0" smtClean="0">
                          <a:latin typeface="Arial Unicode MS" pitchFamily="34" charset="-128"/>
                          <a:ea typeface="Arial Unicode MS" pitchFamily="34" charset="-128"/>
                          <a:cs typeface="Arial Unicode MS" pitchFamily="34" charset="-128"/>
                        </a:rPr>
                        <a:t> no proporcional</a:t>
                      </a:r>
                      <a:endParaRPr lang="es-ES" sz="16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100%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es-ES" sz="1600" b="0" i="0" u="none" strike="noStrike" dirty="0">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r>
              <a:tr h="384989">
                <a:tc>
                  <a:txBody>
                    <a:bodyPr/>
                    <a:lstStyle/>
                    <a:p>
                      <a:pPr algn="l" fontAlgn="ctr"/>
                      <a:r>
                        <a:rPr lang="es-ES" sz="1600" b="1" i="0" u="none" strike="noStrike" dirty="0">
                          <a:latin typeface="Arial Unicode MS" pitchFamily="34" charset="-128"/>
                          <a:ea typeface="Arial Unicode MS" pitchFamily="34" charset="-128"/>
                          <a:cs typeface="Arial Unicode MS" pitchFamily="34" charset="-128"/>
                        </a:rPr>
                        <a:t> </a:t>
                      </a:r>
                      <a:r>
                        <a:rPr lang="es-ES" sz="1600" b="1" i="0" u="none" strike="noStrike" dirty="0" smtClean="0">
                          <a:latin typeface="Arial Unicode MS" pitchFamily="34" charset="-128"/>
                          <a:ea typeface="Arial Unicode MS" pitchFamily="34" charset="-128"/>
                          <a:cs typeface="Arial Unicode MS" pitchFamily="34" charset="-128"/>
                        </a:rPr>
                        <a:t>Por el hombre</a:t>
                      </a:r>
                      <a:endParaRPr lang="es-ES" sz="16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es-ES" sz="1600" b="0" i="0" u="none" strike="noStrike" dirty="0">
                          <a:latin typeface="Arial Unicode MS" pitchFamily="34" charset="-128"/>
                          <a:ea typeface="Arial Unicode MS" pitchFamily="34" charset="-128"/>
                          <a:cs typeface="Arial Unicode MS" pitchFamily="34" charset="-128"/>
                        </a:rPr>
                        <a:t>100%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r>
              <a:tr h="407636">
                <a:tc>
                  <a:txBody>
                    <a:bodyPr/>
                    <a:lstStyle/>
                    <a:p>
                      <a:pPr algn="l" fontAlgn="ctr"/>
                      <a:r>
                        <a:rPr lang="es-ES" sz="1600" b="1" i="0" u="none" strike="noStrike" dirty="0" smtClean="0">
                          <a:latin typeface="Arial Unicode MS" pitchFamily="34" charset="-128"/>
                          <a:ea typeface="Arial Unicode MS" pitchFamily="34" charset="-128"/>
                          <a:cs typeface="Arial Unicode MS" pitchFamily="34" charset="-128"/>
                        </a:rPr>
                        <a:t>Otros</a:t>
                      </a:r>
                      <a:endParaRPr lang="es-ES" sz="1600" b="1" i="0" u="none" strike="noStrike" dirty="0">
                        <a:latin typeface="Arial Unicode MS" pitchFamily="34" charset="-128"/>
                        <a:ea typeface="Arial Unicode MS" pitchFamily="34" charset="-128"/>
                        <a:cs typeface="Arial Unicode MS" pitchFamily="34"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0%</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600" b="0" i="0" u="none" strike="noStrike">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600" b="0" i="0" u="none" strike="noStrike" dirty="0">
                          <a:latin typeface="Arial Unicode MS" pitchFamily="34" charset="-128"/>
                          <a:ea typeface="Arial Unicode MS" pitchFamily="34" charset="-128"/>
                          <a:cs typeface="Arial Unicode MS" pitchFamily="34" charset="-128"/>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600" b="0" i="0" u="none" strike="noStrike" dirty="0">
                          <a:latin typeface="Arial Unicode MS" pitchFamily="34" charset="-128"/>
                          <a:ea typeface="Arial Unicode MS" pitchFamily="34" charset="-128"/>
                          <a:cs typeface="Arial Unicode MS" pitchFamily="34" charset="-128"/>
                        </a:rPr>
                        <a:t>100%</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28" name="27 Rectángulo redondeado"/>
          <p:cNvSpPr/>
          <p:nvPr/>
        </p:nvSpPr>
        <p:spPr>
          <a:xfrm>
            <a:off x="2571736" y="1214422"/>
            <a:ext cx="4929222" cy="5715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Unicode MS" pitchFamily="34" charset="-128"/>
                <a:ea typeface="Arial Unicode MS" pitchFamily="34" charset="-128"/>
                <a:cs typeface="Arial Unicode MS" pitchFamily="34" charset="-128"/>
              </a:rPr>
              <a:t>Agregaciones de SCR por riesgos catastróficos</a:t>
            </a:r>
          </a:p>
          <a:p>
            <a:pPr algn="ctr"/>
            <a:r>
              <a:rPr lang="es-ES" sz="1600" dirty="0" smtClean="0">
                <a:solidFill>
                  <a:schemeClr val="tx1"/>
                </a:solidFill>
                <a:latin typeface="Arial Unicode MS" pitchFamily="34" charset="-128"/>
                <a:ea typeface="Arial Unicode MS" pitchFamily="34" charset="-128"/>
                <a:cs typeface="Arial Unicode MS" pitchFamily="34" charset="-128"/>
              </a:rPr>
              <a:t>Nivel superior del sub-módulo</a:t>
            </a:r>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5713" name="Object 1"/>
          <p:cNvGraphicFramePr>
            <a:graphicFrameLocks noChangeAspect="1"/>
          </p:cNvGraphicFramePr>
          <p:nvPr/>
        </p:nvGraphicFramePr>
        <p:xfrm>
          <a:off x="571472" y="5323689"/>
          <a:ext cx="8299061" cy="605641"/>
        </p:xfrm>
        <a:graphic>
          <a:graphicData uri="http://schemas.openxmlformats.org/presentationml/2006/ole">
            <p:oleObj spid="_x0000_s115713" name="Ecuación" r:id="rId4" imgW="3924300" imgH="330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nodeType="withEffect">
                                  <p:stCondLst>
                                    <p:cond delay="0"/>
                                  </p:stCondLst>
                                  <p:childTnLst>
                                    <p:set>
                                      <p:cBhvr>
                                        <p:cTn id="11" dur="1" fill="hold">
                                          <p:stCondLst>
                                            <p:cond delay="0"/>
                                          </p:stCondLst>
                                        </p:cTn>
                                        <p:tgtEl>
                                          <p:spTgt spid="115713"/>
                                        </p:tgtEl>
                                        <p:attrNameLst>
                                          <p:attrName>style.visibility</p:attrName>
                                        </p:attrNameLst>
                                      </p:cBhvr>
                                      <p:to>
                                        <p:strVal val="visible"/>
                                      </p:to>
                                    </p:set>
                                    <p:anim calcmode="lin" valueType="num">
                                      <p:cBhvr>
                                        <p:cTn id="12" dur="1000" fill="hold"/>
                                        <p:tgtEl>
                                          <p:spTgt spid="115713"/>
                                        </p:tgtEl>
                                        <p:attrNameLst>
                                          <p:attrName>ppt_w</p:attrName>
                                        </p:attrNameLst>
                                      </p:cBhvr>
                                      <p:tavLst>
                                        <p:tav tm="0">
                                          <p:val>
                                            <p:strVal val="#ppt_w*0.70"/>
                                          </p:val>
                                        </p:tav>
                                        <p:tav tm="100000">
                                          <p:val>
                                            <p:strVal val="#ppt_w"/>
                                          </p:val>
                                        </p:tav>
                                      </p:tavLst>
                                    </p:anim>
                                    <p:anim calcmode="lin" valueType="num">
                                      <p:cBhvr>
                                        <p:cTn id="13" dur="1000" fill="hold"/>
                                        <p:tgtEl>
                                          <p:spTgt spid="115713"/>
                                        </p:tgtEl>
                                        <p:attrNameLst>
                                          <p:attrName>ppt_h</p:attrName>
                                        </p:attrNameLst>
                                      </p:cBhvr>
                                      <p:tavLst>
                                        <p:tav tm="0">
                                          <p:val>
                                            <p:strVal val="#ppt_h"/>
                                          </p:val>
                                        </p:tav>
                                        <p:tav tm="100000">
                                          <p:val>
                                            <p:strVal val="#ppt_h"/>
                                          </p:val>
                                        </p:tav>
                                      </p:tavLst>
                                    </p:anim>
                                    <p:animEffect transition="in" filter="fade">
                                      <p:cBhvr>
                                        <p:cTn id="14" dur="1000"/>
                                        <p:tgtEl>
                                          <p:spTgt spid="115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a:srcRect l="2584" t="23622" r="10704" b="15748"/>
          <a:stretch>
            <a:fillRect/>
          </a:stretch>
        </p:blipFill>
        <p:spPr bwMode="auto">
          <a:xfrm>
            <a:off x="329301" y="2071678"/>
            <a:ext cx="8457541" cy="4435406"/>
          </a:xfrm>
          <a:prstGeom prst="rect">
            <a:avLst/>
          </a:prstGeom>
          <a:noFill/>
          <a:ln w="9525">
            <a:noFill/>
            <a:miter lim="800000"/>
            <a:headEnd/>
            <a:tailEnd/>
          </a:ln>
          <a:effectLst/>
        </p:spPr>
      </p:pic>
      <p:sp>
        <p:nvSpPr>
          <p:cNvPr id="9" name="1 Título"/>
          <p:cNvSpPr txBox="1">
            <a:spLocks/>
          </p:cNvSpPr>
          <p:nvPr/>
        </p:nvSpPr>
        <p:spPr>
          <a:xfrm>
            <a:off x="1571604" y="71438"/>
            <a:ext cx="5786478" cy="714356"/>
          </a:xfrm>
          <a:prstGeom prst="rect">
            <a:avLst/>
          </a:prstGeom>
          <a:ln>
            <a:noFill/>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Riesgos de suscripción No Vida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Sub-módulo</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catástrofes (V)</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0" name="9 Rectángulo redondeado"/>
          <p:cNvSpPr/>
          <p:nvPr/>
        </p:nvSpPr>
        <p:spPr>
          <a:xfrm>
            <a:off x="2214546" y="1214422"/>
            <a:ext cx="4929222" cy="5715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Unicode MS" pitchFamily="34" charset="-128"/>
                <a:ea typeface="Arial Unicode MS" pitchFamily="34" charset="-128"/>
                <a:cs typeface="Arial Unicode MS" pitchFamily="34" charset="-128"/>
              </a:rPr>
              <a:t>Herramienta Excel de EIOPA para el cálculo del SCR por riesgos catastróficos no vida</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1681"/>
                                        </p:tgtEl>
                                        <p:attrNameLst>
                                          <p:attrName>style.visibility</p:attrName>
                                        </p:attrNameLst>
                                      </p:cBhvr>
                                      <p:to>
                                        <p:strVal val="visible"/>
                                      </p:to>
                                    </p:set>
                                    <p:animEffect transition="in" filter="dissolve">
                                      <p:cBhvr>
                                        <p:cTn id="13" dur="1000"/>
                                        <p:tgtEl>
                                          <p:spTgt spid="71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er imagen en tamaño completo">
            <a:hlinkClick r:id="rId2"/>
          </p:cNvPr>
          <p:cNvPicPr>
            <a:picLocks noChangeAspect="1" noChangeArrowheads="1"/>
          </p:cNvPicPr>
          <p:nvPr/>
        </p:nvPicPr>
        <p:blipFill>
          <a:blip r:embed="rId3"/>
          <a:srcRect/>
          <a:stretch>
            <a:fillRect/>
          </a:stretch>
        </p:blipFill>
        <p:spPr bwMode="auto">
          <a:xfrm>
            <a:off x="2970003" y="1928802"/>
            <a:ext cx="2745005" cy="2071702"/>
          </a:xfrm>
          <a:prstGeom prst="rect">
            <a:avLst/>
          </a:prstGeom>
          <a:noFill/>
        </p:spPr>
      </p:pic>
      <p:sp>
        <p:nvSpPr>
          <p:cNvPr id="6" name="5 Rectángulo"/>
          <p:cNvSpPr/>
          <p:nvPr/>
        </p:nvSpPr>
        <p:spPr>
          <a:xfrm>
            <a:off x="2220488" y="4334540"/>
            <a:ext cx="4280338" cy="523220"/>
          </a:xfrm>
          <a:prstGeom prst="rect">
            <a:avLst/>
          </a:prstGeom>
          <a:noFill/>
        </p:spPr>
        <p:txBody>
          <a:bodyPr wrap="none" lIns="91440" tIns="45720" rIns="91440" bIns="45720">
            <a:spAutoFit/>
          </a:bodyPr>
          <a:lstStyle/>
          <a:p>
            <a:pPr algn="ctr"/>
            <a:r>
              <a:rPr lang="es-ES" sz="2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a:t>
            </a:r>
            <a:r>
              <a:rPr lang="es-ES" sz="2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racias por su atención</a:t>
            </a:r>
            <a:endParaRPr lang="es-ES" sz="28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5"/>
                                        </p:tgtEl>
                                        <p:attrNameLst>
                                          <p:attrName>ppt_w</p:attrName>
                                        </p:attrNameLst>
                                      </p:cBhvr>
                                      <p:tavLst>
                                        <p:tav tm="0">
                                          <p:val>
                                            <p:strVal val="#ppt_w*.05"/>
                                          </p:val>
                                        </p:tav>
                                        <p:tav tm="100000">
                                          <p:val>
                                            <p:strVal val="#ppt_w"/>
                                          </p:val>
                                        </p:tav>
                                      </p:tavLst>
                                    </p:anim>
                                    <p:anim calcmode="lin" valueType="num">
                                      <p:cBhvr>
                                        <p:cTn id="10" dur="3000" fill="hold"/>
                                        <p:tgtEl>
                                          <p:spTgt spid="5"/>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5"/>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357313" y="96819"/>
            <a:ext cx="5929331" cy="617537"/>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SCR. </a:t>
            </a:r>
            <a:r>
              <a:rPr lang="es-ES" sz="2400" b="1" u="sng" dirty="0" smtClean="0">
                <a:solidFill>
                  <a:schemeClr val="bg1"/>
                </a:solidFill>
                <a:latin typeface="Arial Unicode MS" pitchFamily="34" charset="-128"/>
                <a:ea typeface="Arial Unicode MS" pitchFamily="34" charset="-128"/>
                <a:cs typeface="Arial Unicode MS" pitchFamily="34" charset="-128"/>
              </a:rPr>
              <a:t>Modelos de cálculo (y 3)</a:t>
            </a:r>
            <a:endParaRPr kumimoji="0" lang="es-ES" sz="2400" b="1" i="0" u="sng"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
        <p:nvSpPr>
          <p:cNvPr id="15" name="14 Rectángulo"/>
          <p:cNvSpPr/>
          <p:nvPr/>
        </p:nvSpPr>
        <p:spPr>
          <a:xfrm>
            <a:off x="3857620" y="1316496"/>
            <a:ext cx="4786346" cy="969496"/>
          </a:xfrm>
          <a:prstGeom prst="rect">
            <a:avLst/>
          </a:prstGeom>
        </p:spPr>
        <p:txBody>
          <a:bodyPr wrap="square">
            <a:spAutoFit/>
          </a:bodyPr>
          <a:lstStyle/>
          <a:p>
            <a:pPr>
              <a:spcBef>
                <a:spcPts val="600"/>
              </a:spcBef>
              <a:spcAft>
                <a:spcPts val="300"/>
              </a:spcAft>
            </a:pPr>
            <a:r>
              <a:rPr lang="es-ES" sz="1400" i="1" dirty="0" smtClean="0">
                <a:latin typeface="Arial Unicode MS" pitchFamily="34" charset="-128"/>
                <a:ea typeface="Arial Unicode MS" pitchFamily="34" charset="-128"/>
                <a:cs typeface="Arial Unicode MS" pitchFamily="34" charset="-128"/>
              </a:rPr>
              <a:t>Desviaciones significativas respecto del SCR estándar</a:t>
            </a:r>
          </a:p>
          <a:p>
            <a:pPr>
              <a:spcBef>
                <a:spcPts val="600"/>
              </a:spcBef>
              <a:spcAft>
                <a:spcPts val="300"/>
              </a:spcAft>
            </a:pPr>
            <a:r>
              <a:rPr lang="es-ES" sz="1400" i="1" dirty="0" err="1" smtClean="0">
                <a:latin typeface="Arial Unicode MS" pitchFamily="34" charset="-128"/>
                <a:ea typeface="Arial Unicode MS" pitchFamily="34" charset="-128"/>
                <a:cs typeface="Arial Unicode MS" pitchFamily="34" charset="-128"/>
              </a:rPr>
              <a:t>Idem</a:t>
            </a:r>
            <a:r>
              <a:rPr lang="es-ES" sz="1400" i="1" dirty="0" smtClean="0">
                <a:latin typeface="Arial Unicode MS" pitchFamily="34" charset="-128"/>
                <a:ea typeface="Arial Unicode MS" pitchFamily="34" charset="-128"/>
                <a:cs typeface="Arial Unicode MS" pitchFamily="34" charset="-128"/>
              </a:rPr>
              <a:t> respecto del SCR según el modelo interno</a:t>
            </a:r>
          </a:p>
          <a:p>
            <a:pPr>
              <a:spcBef>
                <a:spcPts val="600"/>
              </a:spcBef>
              <a:spcAft>
                <a:spcPts val="300"/>
              </a:spcAft>
            </a:pPr>
            <a:r>
              <a:rPr lang="es-ES" sz="1400" i="1" dirty="0" smtClean="0">
                <a:latin typeface="Arial Unicode MS" pitchFamily="34" charset="-128"/>
                <a:ea typeface="Arial Unicode MS" pitchFamily="34" charset="-128"/>
                <a:cs typeface="Arial Unicode MS" pitchFamily="34" charset="-128"/>
              </a:rPr>
              <a:t>Deficiencias significativas en el sistema de gobierno</a:t>
            </a:r>
            <a:endParaRPr lang="es-ES" sz="1400" i="1" dirty="0"/>
          </a:p>
        </p:txBody>
      </p:sp>
      <p:sp>
        <p:nvSpPr>
          <p:cNvPr id="16" name="15 Abrir llave"/>
          <p:cNvSpPr/>
          <p:nvPr/>
        </p:nvSpPr>
        <p:spPr>
          <a:xfrm>
            <a:off x="3643306" y="1357298"/>
            <a:ext cx="214314" cy="928694"/>
          </a:xfrm>
          <a:prstGeom prst="leftBrace">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21 Rectángulo"/>
          <p:cNvSpPr/>
          <p:nvPr/>
        </p:nvSpPr>
        <p:spPr>
          <a:xfrm>
            <a:off x="642910" y="1357298"/>
            <a:ext cx="2857520" cy="928694"/>
          </a:xfrm>
          <a:prstGeom prst="rect">
            <a:avLst/>
          </a:prstGeom>
          <a:solidFill>
            <a:schemeClr val="accent4">
              <a:lumMod val="40000"/>
              <a:lumOff val="60000"/>
            </a:schemeClr>
          </a:solidFill>
          <a:ln>
            <a:solidFill>
              <a:schemeClr val="tx1"/>
            </a:solidFill>
          </a:ln>
        </p:spPr>
        <p:txBody>
          <a:bodyPr wrap="square" anchor="ctr">
            <a:noAutofit/>
          </a:bodyPr>
          <a:lstStyle/>
          <a:p>
            <a:pPr algn="ctr">
              <a:spcBef>
                <a:spcPts val="0"/>
              </a:spcBef>
              <a:defRPr/>
            </a:pPr>
            <a:r>
              <a:rPr lang="es-ES" sz="2000" dirty="0" smtClean="0">
                <a:latin typeface="Arial Unicode MS" pitchFamily="34" charset="-128"/>
                <a:ea typeface="Arial Unicode MS" pitchFamily="34" charset="-128"/>
                <a:cs typeface="Arial Unicode MS" pitchFamily="34" charset="-128"/>
              </a:rPr>
              <a:t>Adiciones de capital </a:t>
            </a:r>
            <a:r>
              <a:rPr lang="es-ES" sz="2000" dirty="0" smtClean="0">
                <a:latin typeface="Arial Unicode MS" pitchFamily="34" charset="-128"/>
                <a:ea typeface="Arial Unicode MS" pitchFamily="34" charset="-128"/>
                <a:cs typeface="Arial Unicode MS" pitchFamily="34" charset="-128"/>
              </a:rPr>
              <a:t>transitorias impuestas </a:t>
            </a:r>
            <a:r>
              <a:rPr lang="es-ES" sz="2000" dirty="0" smtClean="0">
                <a:latin typeface="Arial Unicode MS" pitchFamily="34" charset="-128"/>
                <a:ea typeface="Arial Unicode MS" pitchFamily="34" charset="-128"/>
                <a:cs typeface="Arial Unicode MS" pitchFamily="34" charset="-128"/>
              </a:rPr>
              <a:t>por el supervisor</a:t>
            </a:r>
            <a:endParaRPr lang="es-ES" sz="2000" dirty="0">
              <a:latin typeface="Arial Unicode MS" pitchFamily="34" charset="-128"/>
              <a:ea typeface="Arial Unicode MS" pitchFamily="34" charset="-128"/>
              <a:cs typeface="Arial Unicode MS" pitchFamily="34" charset="-128"/>
            </a:endParaRPr>
          </a:p>
        </p:txBody>
      </p:sp>
      <p:sp>
        <p:nvSpPr>
          <p:cNvPr id="23" name="22 Rectángulo"/>
          <p:cNvSpPr/>
          <p:nvPr/>
        </p:nvSpPr>
        <p:spPr>
          <a:xfrm>
            <a:off x="571472" y="2500306"/>
            <a:ext cx="8143932" cy="1323439"/>
          </a:xfrm>
          <a:prstGeom prst="rect">
            <a:avLst/>
          </a:prstGeom>
        </p:spPr>
        <p:txBody>
          <a:bodyPr wrap="square">
            <a:spAutoFit/>
          </a:bodyPr>
          <a:lstStyle/>
          <a:p>
            <a:pPr>
              <a:spcBef>
                <a:spcPts val="0"/>
              </a:spcBef>
              <a:spcAft>
                <a:spcPts val="300"/>
              </a:spcAft>
            </a:pPr>
            <a:r>
              <a:rPr lang="es-ES" sz="1400" b="1" i="1" dirty="0" smtClean="0">
                <a:latin typeface="Arial Unicode MS" pitchFamily="34" charset="-128"/>
                <a:ea typeface="Arial Unicode MS" pitchFamily="34" charset="-128"/>
                <a:cs typeface="Arial Unicode MS" pitchFamily="34" charset="-128"/>
              </a:rPr>
              <a:t>Desviaciones significativas respecto del SCR estándar o el SCR según modelo interno</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Naturaleza, tipo y tamaño de la desviación</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Probabilidad y severidad de su impacto en los derechos de tomadores y beneficiarios</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Sensibilidad  del as hipótesis a las cuales se refiere la desviación</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Duración de la desviación y volatilidad mientras continúe produciéndose</a:t>
            </a:r>
            <a:endParaRPr lang="es-ES" sz="1400" i="1" dirty="0"/>
          </a:p>
        </p:txBody>
      </p:sp>
      <p:sp>
        <p:nvSpPr>
          <p:cNvPr id="24" name="23 Rectángulo"/>
          <p:cNvSpPr/>
          <p:nvPr/>
        </p:nvSpPr>
        <p:spPr>
          <a:xfrm>
            <a:off x="571472" y="3969585"/>
            <a:ext cx="8143932" cy="1031051"/>
          </a:xfrm>
          <a:prstGeom prst="rect">
            <a:avLst/>
          </a:prstGeom>
        </p:spPr>
        <p:txBody>
          <a:bodyPr wrap="square">
            <a:spAutoFit/>
          </a:bodyPr>
          <a:lstStyle/>
          <a:p>
            <a:pPr>
              <a:spcBef>
                <a:spcPts val="0"/>
              </a:spcBef>
              <a:spcAft>
                <a:spcPts val="300"/>
              </a:spcAft>
            </a:pPr>
            <a:r>
              <a:rPr lang="es-ES" sz="1400" b="1" i="1" dirty="0" smtClean="0">
                <a:latin typeface="Arial Unicode MS" pitchFamily="34" charset="-128"/>
                <a:ea typeface="Arial Unicode MS" pitchFamily="34" charset="-128"/>
                <a:cs typeface="Arial Unicode MS" pitchFamily="34" charset="-128"/>
              </a:rPr>
              <a:t>Desviaciones significativas en el sistema de gobierno</a:t>
            </a:r>
            <a:r>
              <a:rPr lang="es-ES" sz="1400" i="1" dirty="0" smtClean="0">
                <a:latin typeface="Arial Unicode MS" pitchFamily="34" charset="-128"/>
                <a:ea typeface="Arial Unicode MS" pitchFamily="34" charset="-128"/>
                <a:cs typeface="Arial Unicode MS" pitchFamily="34" charset="-128"/>
              </a:rPr>
              <a:t> (además de las anteriores)</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Impacto de cara a garantizar una gestión sana y prudente, en particular si se debe a una falta de implantación o a un defecto en los sistemas ya implantados</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Posible pérdida financiera derivada de la desviación</a:t>
            </a:r>
            <a:endParaRPr lang="es-ES" sz="1400" i="1" dirty="0"/>
          </a:p>
        </p:txBody>
      </p:sp>
      <p:sp>
        <p:nvSpPr>
          <p:cNvPr id="25" name="24 Rectángulo"/>
          <p:cNvSpPr/>
          <p:nvPr/>
        </p:nvSpPr>
        <p:spPr>
          <a:xfrm>
            <a:off x="571472" y="5072074"/>
            <a:ext cx="8143932" cy="1284967"/>
          </a:xfrm>
          <a:prstGeom prst="rect">
            <a:avLst/>
          </a:prstGeom>
        </p:spPr>
        <p:txBody>
          <a:bodyPr wrap="square">
            <a:spAutoFit/>
          </a:bodyPr>
          <a:lstStyle/>
          <a:p>
            <a:pPr>
              <a:spcBef>
                <a:spcPts val="0"/>
              </a:spcBef>
              <a:spcAft>
                <a:spcPts val="300"/>
              </a:spcAft>
            </a:pPr>
            <a:r>
              <a:rPr lang="es-ES" sz="1400" b="1" i="1" dirty="0" smtClean="0">
                <a:latin typeface="Arial Unicode MS" pitchFamily="34" charset="-128"/>
                <a:ea typeface="Arial Unicode MS" pitchFamily="34" charset="-128"/>
                <a:cs typeface="Arial Unicode MS" pitchFamily="34" charset="-128"/>
              </a:rPr>
              <a:t>Umbrales de las desviaciones significativas en el sistema de gobierno</a:t>
            </a:r>
            <a:r>
              <a:rPr lang="es-ES" sz="1400" i="1" dirty="0" smtClean="0">
                <a:latin typeface="Arial Unicode MS" pitchFamily="34" charset="-128"/>
                <a:ea typeface="Arial Unicode MS" pitchFamily="34" charset="-128"/>
                <a:cs typeface="Arial Unicode MS" pitchFamily="34" charset="-128"/>
              </a:rPr>
              <a:t> (además de las anteriores)</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Son siempre significativas sin incrementan el SCR en un 15 por ciento o más</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Se presumen significativas (aunque con prueba en contra) para el rango 10-15 por ciento</a:t>
            </a:r>
          </a:p>
          <a:p>
            <a:pPr marL="725488" indent="-363538">
              <a:spcBef>
                <a:spcPts val="0"/>
              </a:spcBef>
              <a:spcAft>
                <a:spcPts val="300"/>
              </a:spcAft>
              <a:buFont typeface="Wingdings" pitchFamily="2" charset="2"/>
              <a:buChar char="Ø"/>
            </a:pPr>
            <a:r>
              <a:rPr lang="es-ES" sz="1400" i="1" dirty="0" smtClean="0">
                <a:latin typeface="Arial Unicode MS" pitchFamily="34" charset="-128"/>
                <a:ea typeface="Arial Unicode MS" pitchFamily="34" charset="-128"/>
                <a:cs typeface="Arial Unicode MS" pitchFamily="34" charset="-128"/>
              </a:rPr>
              <a:t>Pueden considerarse significativas las desviaciones de menos del 10 por ciento previa justificación razonada</a:t>
            </a:r>
            <a:endParaRPr lang="es-ES" sz="1400" i="1" dirty="0"/>
          </a:p>
        </p:txBody>
      </p:sp>
      <p:sp>
        <p:nvSpPr>
          <p:cNvPr id="27" name="26 Rectángulo"/>
          <p:cNvSpPr/>
          <p:nvPr/>
        </p:nvSpPr>
        <p:spPr>
          <a:xfrm>
            <a:off x="928662" y="6430313"/>
            <a:ext cx="8143932" cy="307777"/>
          </a:xfrm>
          <a:prstGeom prst="rect">
            <a:avLst/>
          </a:prstGeom>
        </p:spPr>
        <p:txBody>
          <a:bodyPr wrap="square">
            <a:spAutoFit/>
          </a:bodyPr>
          <a:lstStyle/>
          <a:p>
            <a:pPr>
              <a:spcBef>
                <a:spcPts val="0"/>
              </a:spcBef>
              <a:spcAft>
                <a:spcPts val="300"/>
              </a:spcAft>
            </a:pPr>
            <a:r>
              <a:rPr lang="es-ES" sz="1400" b="1" i="1" dirty="0" smtClean="0">
                <a:latin typeface="Arial Unicode MS" pitchFamily="34" charset="-128"/>
                <a:ea typeface="Arial Unicode MS" pitchFamily="34" charset="-128"/>
                <a:cs typeface="Arial Unicode MS" pitchFamily="34" charset="-128"/>
              </a:rPr>
              <a:t>Normas de procedimiento para garantizar armonización supervisora</a:t>
            </a:r>
            <a:endParaRPr lang="es-E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0"/>
                                        <p:tgtEl>
                                          <p:spTgt spid="25"/>
                                        </p:tgtEl>
                                      </p:cBhvr>
                                    </p:animEffect>
                                  </p:childTnLst>
                                </p:cTn>
                              </p:par>
                            </p:childTnLst>
                          </p:cTn>
                        </p:par>
                        <p:par>
                          <p:cTn id="18" fill="hold">
                            <p:stCondLst>
                              <p:cond delay="5000"/>
                            </p:stCondLst>
                            <p:childTnLst>
                              <p:par>
                                <p:cTn id="19" presetID="7"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1000" fill="hold"/>
                                        <p:tgtEl>
                                          <p:spTgt spid="27"/>
                                        </p:tgtEl>
                                        <p:attrNameLst>
                                          <p:attrName>ppt_x</p:attrName>
                                        </p:attrNameLst>
                                      </p:cBhvr>
                                      <p:tavLst>
                                        <p:tav tm="0">
                                          <p:val>
                                            <p:strVal val="#ppt_x"/>
                                          </p:val>
                                        </p:tav>
                                        <p:tav tm="100000">
                                          <p:val>
                                            <p:strVal val="#ppt_x"/>
                                          </p:val>
                                        </p:tav>
                                      </p:tavLst>
                                    </p:anim>
                                    <p:anim calcmode="lin" valueType="num">
                                      <p:cBhvr additive="base">
                                        <p:cTn id="22"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a:spLocks noGrp="1"/>
          </p:cNvSpPr>
          <p:nvPr>
            <p:ph type="ctrTitle" idx="4294967295"/>
          </p:nvPr>
        </p:nvSpPr>
        <p:spPr>
          <a:xfrm>
            <a:off x="1357313" y="214290"/>
            <a:ext cx="5929331" cy="500066"/>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effectLst/>
                <a:latin typeface="Arial Unicode MS" pitchFamily="34" charset="-128"/>
                <a:ea typeface="Arial Unicode MS" pitchFamily="34" charset="-128"/>
                <a:cs typeface="Arial Unicode MS" pitchFamily="34" charset="-128"/>
              </a:rPr>
              <a:t>SCR. Esquema del cálculo estándar (I)</a:t>
            </a:r>
            <a:endParaRPr lang="es-ES" sz="2400" b="1" u="sng" dirty="0">
              <a:solidFill>
                <a:schemeClr val="bg1"/>
              </a:solidFill>
              <a:effectLst/>
              <a:latin typeface="Arial Unicode MS" pitchFamily="34" charset="-128"/>
              <a:ea typeface="Arial Unicode MS" pitchFamily="34" charset="-128"/>
              <a:cs typeface="Arial Unicode MS" pitchFamily="34" charset="-128"/>
            </a:endParaRPr>
          </a:p>
        </p:txBody>
      </p:sp>
      <p:graphicFrame>
        <p:nvGraphicFramePr>
          <p:cNvPr id="10" name="9 Tabla"/>
          <p:cNvGraphicFramePr>
            <a:graphicFrameLocks noGrp="1"/>
          </p:cNvGraphicFramePr>
          <p:nvPr/>
        </p:nvGraphicFramePr>
        <p:xfrm>
          <a:off x="785786" y="1189038"/>
          <a:ext cx="7786755" cy="5455383"/>
        </p:xfrm>
        <a:graphic>
          <a:graphicData uri="http://schemas.openxmlformats.org/drawingml/2006/table">
            <a:tbl>
              <a:tblPr/>
              <a:tblGrid>
                <a:gridCol w="519117"/>
                <a:gridCol w="52393"/>
                <a:gridCol w="466724"/>
                <a:gridCol w="519117"/>
                <a:gridCol w="519117"/>
                <a:gridCol w="280992"/>
                <a:gridCol w="642942"/>
                <a:gridCol w="114300"/>
                <a:gridCol w="519117"/>
                <a:gridCol w="519117"/>
                <a:gridCol w="704854"/>
                <a:gridCol w="285752"/>
                <a:gridCol w="47628"/>
                <a:gridCol w="519117"/>
                <a:gridCol w="519117"/>
                <a:gridCol w="628650"/>
                <a:gridCol w="409584"/>
                <a:gridCol w="519117"/>
              </a:tblGrid>
              <a:tr h="349347">
                <a:tc gridSpan="5">
                  <a:txBody>
                    <a:bodyPr/>
                    <a:lstStyle/>
                    <a:p>
                      <a:pPr algn="ctr" fontAlgn="ctr"/>
                      <a:r>
                        <a:rPr lang="es-ES" sz="1800" b="1" i="0" u="none" strike="noStrike" dirty="0" smtClean="0">
                          <a:solidFill>
                            <a:srgbClr val="000000"/>
                          </a:solidFill>
                          <a:latin typeface="Arial Unicode MS"/>
                        </a:rPr>
                        <a:t>Fondos Propios</a:t>
                      </a:r>
                      <a:endParaRPr lang="es-ES" sz="1800" b="1"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5">
                  <a:txBody>
                    <a:bodyPr/>
                    <a:lstStyle/>
                    <a:p>
                      <a:pPr algn="ctr" fontAlgn="ctr"/>
                      <a:r>
                        <a:rPr lang="es-ES" sz="1800" b="1" i="0" u="none" strike="noStrike" dirty="0">
                          <a:solidFill>
                            <a:srgbClr val="000000"/>
                          </a:solidFill>
                          <a:latin typeface="Arial Unicode MS"/>
                        </a:rPr>
                        <a:t>SCR Total</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s-ES" sz="1800" b="0" i="0" u="none" strike="noStrike" dirty="0">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r>
              <a:tr h="527622">
                <a:tc gridSpan="4">
                  <a:txBody>
                    <a:bodyPr/>
                    <a:lstStyle/>
                    <a:p>
                      <a:pPr algn="ctr" fontAlgn="ctr"/>
                      <a:r>
                        <a:rPr lang="es-ES" sz="1800" b="1" i="0" u="none" strike="noStrike">
                          <a:solidFill>
                            <a:srgbClr val="000000"/>
                          </a:solidFill>
                          <a:latin typeface="Arial Unicode MS"/>
                        </a:rPr>
                        <a:t>SCR Operacional</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es-ES" sz="3200" b="0" i="0" u="none" strike="noStrike" dirty="0">
                          <a:solidFill>
                            <a:srgbClr val="000000"/>
                          </a:solidFill>
                          <a:latin typeface="Arial Unicode MS"/>
                        </a:rPr>
                        <a:t>+</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5">
                  <a:txBody>
                    <a:bodyPr/>
                    <a:lstStyle/>
                    <a:p>
                      <a:pPr algn="ctr" fontAlgn="ctr"/>
                      <a:r>
                        <a:rPr lang="es-ES" sz="1800" b="1" i="0" u="none" strike="noStrike">
                          <a:solidFill>
                            <a:srgbClr val="000000"/>
                          </a:solidFill>
                          <a:latin typeface="Arial Unicode MS"/>
                        </a:rPr>
                        <a:t>(</a:t>
                      </a:r>
                      <a:r>
                        <a:rPr lang="es-ES" sz="1800" b="1" i="1" u="none" strike="noStrike">
                          <a:solidFill>
                            <a:srgbClr val="000000"/>
                          </a:solidFill>
                          <a:latin typeface="Arial Unicode MS"/>
                        </a:rPr>
                        <a:t>gross</a:t>
                      </a:r>
                      <a:r>
                        <a:rPr lang="es-ES" sz="1800" b="1" i="0" u="none" strike="noStrike">
                          <a:solidFill>
                            <a:srgbClr val="000000"/>
                          </a:solidFill>
                          <a:latin typeface="Arial Unicode MS"/>
                        </a:rPr>
                        <a:t>) Basic_SCR</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es-ES" sz="3200" b="0" i="0" u="none" strike="noStrike" dirty="0">
                          <a:solidFill>
                            <a:srgbClr val="000000"/>
                          </a:solidFill>
                          <a:latin typeface="Arial Unicode MS"/>
                        </a:rPr>
                        <a:t>-</a:t>
                      </a:r>
                    </a:p>
                  </a:txBody>
                  <a:tcPr marL="5080" marR="5080" marT="5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4">
                  <a:txBody>
                    <a:bodyPr/>
                    <a:lstStyle/>
                    <a:p>
                      <a:pPr algn="ctr" fontAlgn="ctr"/>
                      <a:r>
                        <a:rPr lang="es-ES" sz="1800" b="1" i="0" u="none" strike="noStrike" dirty="0">
                          <a:solidFill>
                            <a:srgbClr val="000000"/>
                          </a:solidFill>
                          <a:latin typeface="Arial Unicode MS"/>
                        </a:rPr>
                        <a:t>Compensación de pérdidas</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GB" dirty="0"/>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dirty="0"/>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dirty="0">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GB" dirty="0"/>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GB"/>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endParaRPr lang="en-GB"/>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endParaRPr lang="en-GB"/>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gridSpan="2">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b"/>
                      <a:endParaRPr lang="es-ES" sz="1800" b="0" i="0" u="none" strike="noStrike" dirty="0">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ctr" fontAlgn="ctr"/>
                      <a:r>
                        <a:rPr lang="es-ES" sz="1800" b="0" i="0" u="none" strike="noStrike">
                          <a:solidFill>
                            <a:srgbClr val="000000"/>
                          </a:solidFill>
                          <a:latin typeface="Arial Unicode MS"/>
                        </a:rPr>
                        <a:t> </a:t>
                      </a:r>
                    </a:p>
                  </a:txBody>
                  <a:tcPr marL="5080" marR="5080" marT="50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Mercado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Fallido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400" b="0" i="0" u="none" strike="noStrike" dirty="0">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Salud</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No 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Mercado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dirty="0">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dirty="0"/>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60152">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Fallido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es-ES" sz="1400" b="0" i="0" u="none" strike="noStrike" dirty="0">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0.50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a:solidFill>
                            <a:srgbClr val="000000"/>
                          </a:solidFill>
                          <a:latin typeface="Arial Unicode MS"/>
                        </a:rPr>
                        <a:t>+</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1800" b="1" i="0" u="none" strike="noStrike">
                          <a:solidFill>
                            <a:srgbClr val="000000"/>
                          </a:solidFill>
                          <a:latin typeface="Arial Unicode MS"/>
                        </a:rPr>
                        <a:t>SCR intangibles</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pPr algn="l" fontAlgn="b"/>
                      <a:endParaRPr lang="es-ES" sz="1800" b="0" i="0" u="none" strike="noStrike">
                        <a:solidFill>
                          <a:srgbClr val="000000"/>
                        </a:solidFill>
                        <a:latin typeface="Arial Unicode MS"/>
                      </a:endParaRPr>
                    </a:p>
                  </a:txBody>
                  <a:tcPr marL="5080" marR="5080" marT="508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Salud</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No 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0.50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r>
            </a:tbl>
          </a:graphicData>
        </a:graphic>
      </p:graphicFrame>
      <p:cxnSp>
        <p:nvCxnSpPr>
          <p:cNvPr id="16" name="15 Conector recto de flecha"/>
          <p:cNvCxnSpPr/>
          <p:nvPr/>
        </p:nvCxnSpPr>
        <p:spPr>
          <a:xfrm>
            <a:off x="2857464" y="1357298"/>
            <a:ext cx="714380"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l="22146" t="25591" r="13656" b="12303"/>
          <a:stretch>
            <a:fillRect/>
          </a:stretch>
        </p:blipFill>
        <p:spPr bwMode="auto">
          <a:xfrm>
            <a:off x="1142976" y="983449"/>
            <a:ext cx="7572428" cy="5303071"/>
          </a:xfrm>
          <a:prstGeom prst="rect">
            <a:avLst/>
          </a:prstGeom>
          <a:noFill/>
          <a:ln w="9525">
            <a:noFill/>
            <a:miter lim="800000"/>
            <a:headEnd/>
            <a:tailEnd/>
          </a:ln>
          <a:effectLst/>
        </p:spPr>
      </p:pic>
      <p:sp>
        <p:nvSpPr>
          <p:cNvPr id="3" name="1 Título"/>
          <p:cNvSpPr txBox="1">
            <a:spLocks/>
          </p:cNvSpPr>
          <p:nvPr/>
        </p:nvSpPr>
        <p:spPr>
          <a:xfrm>
            <a:off x="1357313" y="214290"/>
            <a:ext cx="5929331" cy="500066"/>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SCR. Esquema del cálculo estándar (II)</a:t>
            </a:r>
            <a:endParaRPr kumimoji="0" lang="es-ES" sz="2400" b="1" i="0" u="sng"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
        <p:nvSpPr>
          <p:cNvPr id="4" name="3 Rectángulo"/>
          <p:cNvSpPr/>
          <p:nvPr/>
        </p:nvSpPr>
        <p:spPr>
          <a:xfrm>
            <a:off x="1500182" y="6324921"/>
            <a:ext cx="6286528" cy="461665"/>
          </a:xfrm>
          <a:prstGeom prst="rect">
            <a:avLst/>
          </a:prstGeom>
        </p:spPr>
        <p:txBody>
          <a:bodyPr wrap="square">
            <a:spAutoFit/>
          </a:bodyPr>
          <a:lstStyle/>
          <a:p>
            <a:r>
              <a:rPr lang="en-US" sz="1200" i="1" dirty="0" smtClean="0">
                <a:latin typeface="Arial Unicode MS" pitchFamily="34" charset="-128"/>
                <a:ea typeface="Arial Unicode MS" pitchFamily="34" charset="-128"/>
                <a:cs typeface="Arial Unicode MS" pitchFamily="34" charset="-128"/>
              </a:rPr>
              <a:t>Fuente: EIOPA. Technical Specifications for the Solvency II valuation and Solvency Capital Requirements calculations </a:t>
            </a:r>
            <a:r>
              <a:rPr lang="es-ES" sz="1200" i="1" dirty="0" smtClean="0">
                <a:latin typeface="Arial Unicode MS" pitchFamily="34" charset="-128"/>
                <a:ea typeface="Arial Unicode MS" pitchFamily="34" charset="-128"/>
                <a:cs typeface="Arial Unicode MS" pitchFamily="34" charset="-128"/>
              </a:rPr>
              <a:t>(</a:t>
            </a:r>
            <a:r>
              <a:rPr lang="es-ES" sz="1200" i="1" dirty="0" err="1" smtClean="0">
                <a:latin typeface="Arial Unicode MS" pitchFamily="34" charset="-128"/>
                <a:ea typeface="Arial Unicode MS" pitchFamily="34" charset="-128"/>
                <a:cs typeface="Arial Unicode MS" pitchFamily="34" charset="-128"/>
              </a:rPr>
              <a:t>Part</a:t>
            </a:r>
            <a:r>
              <a:rPr lang="es-ES" sz="1200" i="1" dirty="0" smtClean="0">
                <a:latin typeface="Arial Unicode MS" pitchFamily="34" charset="-128"/>
                <a:ea typeface="Arial Unicode MS" pitchFamily="34" charset="-128"/>
                <a:cs typeface="Arial Unicode MS" pitchFamily="34" charset="-128"/>
              </a:rPr>
              <a:t> I) . 16 de octubre de 2012 (página 115)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lum bright="15000" contrast="-18000"/>
          </a:blip>
          <a:srcRect l="22788" t="29528" r="25567" b="6890"/>
          <a:stretch>
            <a:fillRect/>
          </a:stretch>
        </p:blipFill>
        <p:spPr bwMode="auto">
          <a:xfrm>
            <a:off x="1071563" y="1071563"/>
            <a:ext cx="7912100" cy="492918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5604" name="3 CuadroTexto"/>
          <p:cNvSpPr txBox="1">
            <a:spLocks noChangeArrowheads="1"/>
          </p:cNvSpPr>
          <p:nvPr/>
        </p:nvSpPr>
        <p:spPr bwMode="auto">
          <a:xfrm>
            <a:off x="1071563" y="6143625"/>
            <a:ext cx="7858125" cy="461665"/>
          </a:xfrm>
          <a:prstGeom prst="rect">
            <a:avLst/>
          </a:prstGeom>
          <a:noFill/>
          <a:ln w="9525">
            <a:noFill/>
            <a:prstDash val="sysDash"/>
            <a:miter lim="800000"/>
            <a:headEnd/>
            <a:tailEnd/>
          </a:ln>
        </p:spPr>
        <p:txBody>
          <a:bodyPr>
            <a:spAutoFit/>
          </a:bodyPr>
          <a:lstStyle/>
          <a:p>
            <a:r>
              <a:rPr lang="es-ES" sz="1200" i="1" dirty="0" smtClean="0"/>
              <a:t>Fuente: EIOPA QIS5 report. Página  63. https://eiopa.europa.eu/fileadmin/tx_dam/files/publications/reports/QIS5_Report_Final.pdf </a:t>
            </a:r>
            <a:endParaRPr lang="es-ES" sz="1200" i="1" dirty="0"/>
          </a:p>
        </p:txBody>
      </p:sp>
      <p:sp>
        <p:nvSpPr>
          <p:cNvPr id="5" name="1 Título"/>
          <p:cNvSpPr txBox="1">
            <a:spLocks/>
          </p:cNvSpPr>
          <p:nvPr/>
        </p:nvSpPr>
        <p:spPr>
          <a:xfrm>
            <a:off x="1357313" y="214290"/>
            <a:ext cx="5929331" cy="500066"/>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SCR. </a:t>
            </a:r>
            <a:r>
              <a:rPr lang="es-ES" sz="2400" b="1" u="sng" dirty="0" smtClean="0">
                <a:solidFill>
                  <a:schemeClr val="bg1"/>
                </a:solidFill>
                <a:latin typeface="Arial Unicode MS" pitchFamily="34" charset="-128"/>
                <a:ea typeface="Arial Unicode MS" pitchFamily="34" charset="-128"/>
                <a:cs typeface="Arial Unicode MS" pitchFamily="34" charset="-128"/>
              </a:rPr>
              <a:t>C</a:t>
            </a:r>
            <a:r>
              <a:rPr kumimoji="0" lang="es-ES" sz="2400" b="1" i="0" u="sng" strike="noStrike" kern="1200" cap="none" spc="0" normalizeH="0" baseline="0" noProof="0" dirty="0" err="1" smtClean="0">
                <a:ln>
                  <a:noFill/>
                </a:ln>
                <a:solidFill>
                  <a:schemeClr val="bg1"/>
                </a:solidFill>
                <a:effectLst/>
                <a:uLnTx/>
                <a:uFillTx/>
                <a:latin typeface="Arial Unicode MS" pitchFamily="34" charset="-128"/>
                <a:ea typeface="Arial Unicode MS" pitchFamily="34" charset="-128"/>
                <a:cs typeface="Arial Unicode MS" pitchFamily="34" charset="-128"/>
              </a:rPr>
              <a:t>álculo</a:t>
            </a:r>
            <a:r>
              <a:rPr kumimoji="0" lang="es-ES" sz="2400" b="1" i="0" u="sng"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 estándar QIS5 (31-12-2010)</a:t>
            </a:r>
            <a:endParaRPr kumimoji="0" lang="es-ES" sz="2400" b="1" i="0" u="sng"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4535</TotalTime>
  <Words>5958</Words>
  <Application>Microsoft Office PowerPoint</Application>
  <PresentationFormat>Presentación en pantalla (4:3)</PresentationFormat>
  <Paragraphs>1089</Paragraphs>
  <Slides>57</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59" baseType="lpstr">
      <vt:lpstr>Solsticio</vt:lpstr>
      <vt:lpstr>Ecuación</vt:lpstr>
      <vt:lpstr>Requerimiento de capital obligatorio Principios generales Riesgo de suscripción de seguros de vida Riesgo de suscripción no vida</vt:lpstr>
      <vt:lpstr>Requerimiento de capital obligatorio. Principios generales</vt:lpstr>
      <vt:lpstr>Diapositiva 3</vt:lpstr>
      <vt:lpstr>Diapositiva 4</vt:lpstr>
      <vt:lpstr>Diapositiva 5</vt:lpstr>
      <vt:lpstr>Diapositiva 6</vt:lpstr>
      <vt:lpstr>SCR. Esquema del cálculo estándar (I)</vt:lpstr>
      <vt:lpstr>Diapositiva 8</vt:lpstr>
      <vt:lpstr>Diapositiva 9</vt:lpstr>
      <vt:lpstr>SCR. Cálculos basados en escenarios (I)</vt:lpstr>
      <vt:lpstr>Diapositiva 11</vt:lpstr>
      <vt:lpstr>Diapositiva 12</vt:lpstr>
      <vt:lpstr>Diapositiva 13</vt:lpstr>
      <vt:lpstr>Diapositiva 14</vt:lpstr>
      <vt:lpstr>Diapositiva 15</vt:lpstr>
      <vt:lpstr>3.a. SCR Operacional</vt:lpstr>
      <vt:lpstr>Diapositiva 17</vt:lpstr>
      <vt:lpstr>INDICE</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INDICE</vt:lpstr>
      <vt:lpstr>Diapositiva 31</vt:lpstr>
      <vt:lpstr>SCR. Riesgo suscripción Seguros No Vida</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vector>
  </TitlesOfParts>
  <Company>DGSYFP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QIS 5. Provisiones técnicas</dc:title>
  <dc:creator>lej</dc:creator>
  <cp:lastModifiedBy>portatil</cp:lastModifiedBy>
  <cp:revision>517</cp:revision>
  <dcterms:created xsi:type="dcterms:W3CDTF">2010-06-02T16:14:27Z</dcterms:created>
  <dcterms:modified xsi:type="dcterms:W3CDTF">2012-11-20T13:10:57Z</dcterms:modified>
</cp:coreProperties>
</file>