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9" r:id="rId3"/>
    <p:sldId id="258" r:id="rId4"/>
    <p:sldId id="259" r:id="rId5"/>
    <p:sldId id="268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71" r:id="rId14"/>
    <p:sldId id="272" r:id="rId15"/>
    <p:sldId id="275" r:id="rId16"/>
    <p:sldId id="266" r:id="rId17"/>
    <p:sldId id="267" r:id="rId18"/>
  </p:sldIdLst>
  <p:sldSz cx="9144000" cy="6858000" type="screen4x3"/>
  <p:notesSz cx="6772275" cy="9904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ina Liepin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8" autoAdjust="0"/>
    <p:restoredTop sz="86420" autoAdjust="0"/>
  </p:normalViewPr>
  <p:slideViewPr>
    <p:cSldViewPr>
      <p:cViewPr>
        <p:scale>
          <a:sx n="66" d="100"/>
          <a:sy n="66" d="100"/>
        </p:scale>
        <p:origin x="-111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3119"/>
        <p:guide pos="213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9113"/>
            <a:ext cx="29352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BD7493-7345-4029-A66A-3F22A11182E5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05350"/>
            <a:ext cx="541655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07525"/>
            <a:ext cx="29352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518908-12A6-45B8-92FB-07351B720AAD}" type="slidenum">
              <a:rPr lang="en-GB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D8823-626B-43AD-B5FE-E7412E94591F}" type="slidenum">
              <a:rPr lang="en-GB"/>
              <a:pPr/>
              <a:t>1</a:t>
            </a:fld>
            <a:endParaRPr lang="en-GB"/>
          </a:p>
        </p:txBody>
      </p:sp>
      <p:sp>
        <p:nvSpPr>
          <p:cNvPr id="593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10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2E348-0982-435D-9AC7-57F38835B2DA}" type="slidenum">
              <a:rPr lang="en-GB"/>
              <a:pPr/>
              <a:t>10</a:t>
            </a:fld>
            <a:endParaRPr lang="en-GB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06938"/>
            <a:ext cx="5416550" cy="4454525"/>
          </a:xfrm>
        </p:spPr>
        <p:txBody>
          <a:bodyPr/>
          <a:lstStyle/>
          <a:p>
            <a:pPr algn="just"/>
            <a:endParaRPr lang="en-US" sz="10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81FC5-BE13-409F-A0F0-98D7518A0E54}" type="slidenum">
              <a:rPr lang="en-GB"/>
              <a:pPr/>
              <a:t>11</a:t>
            </a:fld>
            <a:endParaRPr lang="en-GB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2950"/>
            <a:ext cx="4953000" cy="371475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02175"/>
            <a:ext cx="4965700" cy="4459288"/>
          </a:xfrm>
        </p:spPr>
        <p:txBody>
          <a:bodyPr/>
          <a:lstStyle/>
          <a:p>
            <a:pPr algn="just"/>
            <a:r>
              <a:rPr lang="pt-BR" sz="1000" u="sng">
                <a:solidFill>
                  <a:srgbClr val="1F497D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en-GB" sz="10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18AF1-AF71-4752-8C0C-F0BF4BBEA573}" type="slidenum">
              <a:rPr lang="en-GB"/>
              <a:pPr/>
              <a:t>12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2950"/>
            <a:ext cx="4953000" cy="371475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02175"/>
            <a:ext cx="4965700" cy="445928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endParaRPr lang="pt-BR" sz="10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8C63D-8DB7-46E9-BE2C-050122B0C857}" type="slidenum">
              <a:rPr lang="en-GB"/>
              <a:pPr/>
              <a:t>13</a:t>
            </a:fld>
            <a:endParaRPr lang="en-GB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1225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88" y="4702175"/>
            <a:ext cx="4965700" cy="445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</a:pPr>
            <a:endParaRPr lang="pt-BR" sz="10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09D7CB-91CA-4434-AC22-B76B0BE7EEEC}" type="slidenum">
              <a:rPr lang="en-GB"/>
              <a:pPr/>
              <a:t>14</a:t>
            </a:fld>
            <a:endParaRPr lang="en-GB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1225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88" y="4702175"/>
            <a:ext cx="4965700" cy="44592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</a:pPr>
            <a:endParaRPr lang="pt-BR" sz="10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C4798-B092-4906-B044-D920739D047E}" type="slidenum">
              <a:rPr lang="en-GB"/>
              <a:pPr/>
              <a:t>15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2950"/>
            <a:ext cx="4953000" cy="371475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02175"/>
            <a:ext cx="5416550" cy="4459288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CEF73-40B9-4933-B93A-3DE34616B77F}" type="slidenum">
              <a:rPr lang="en-GB"/>
              <a:pPr/>
              <a:t>16</a:t>
            </a:fld>
            <a:endParaRPr lang="en-GB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just">
              <a:spcBef>
                <a:spcPct val="40000"/>
              </a:spcBef>
            </a:pPr>
            <a:endParaRPr lang="pt-BR" sz="10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78F89-F53A-4C85-9B00-2733B9E3EA7A}" type="slidenum">
              <a:rPr lang="en-GB"/>
              <a:pPr/>
              <a:t>17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9638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705350"/>
            <a:ext cx="5416550" cy="44561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1" algn="just">
              <a:spcBef>
                <a:spcPct val="40000"/>
              </a:spcBef>
            </a:pPr>
            <a:endParaRPr lang="pt-BR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53F25-8C95-49F3-8592-0D3704F68948}" type="slidenum">
              <a:rPr lang="en-GB"/>
              <a:pPr/>
              <a:t>2</a:t>
            </a:fld>
            <a:endParaRPr lang="en-GB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9638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705350"/>
            <a:ext cx="5416550" cy="44561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pt-BR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51A35-FFB1-4342-87E1-32DD9E20E2EE}" type="slidenum">
              <a:rPr lang="en-GB"/>
              <a:pPr/>
              <a:t>3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2950"/>
            <a:ext cx="4953000" cy="37147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02175"/>
            <a:ext cx="4965700" cy="4459288"/>
          </a:xfrm>
        </p:spPr>
        <p:txBody>
          <a:bodyPr/>
          <a:lstStyle/>
          <a:p>
            <a:pPr algn="just"/>
            <a:endParaRPr 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D3CC2-5CCB-4D5F-A87D-5EBDEA6E3D42}" type="slidenum">
              <a:rPr lang="en-GB"/>
              <a:pPr/>
              <a:t>4</a:t>
            </a:fld>
            <a:endParaRPr lang="en-GB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06938"/>
            <a:ext cx="5416550" cy="4454525"/>
          </a:xfrm>
        </p:spPr>
        <p:txBody>
          <a:bodyPr/>
          <a:lstStyle/>
          <a:p>
            <a:pPr algn="just"/>
            <a:endParaRPr lang="en-US" sz="10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C05B50-F64C-4F75-B740-6464D852D34B}" type="slidenum">
              <a:rPr lang="en-GB"/>
              <a:pPr/>
              <a:t>5</a:t>
            </a:fld>
            <a:endParaRPr lang="en-GB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9638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706938"/>
            <a:ext cx="5416550" cy="4454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en-US" sz="10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CCFC2-B6F1-4F81-94C2-36EE6E266E7D}" type="slidenum">
              <a:rPr lang="en-GB"/>
              <a:pPr/>
              <a:t>6</a:t>
            </a:fld>
            <a:endParaRPr lang="en-GB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9638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706938"/>
            <a:ext cx="5416550" cy="4454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pt-BR" sz="10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48EE6-547B-45B9-A2C7-B23BD2A89655}" type="slidenum">
              <a:rPr lang="en-GB"/>
              <a:pPr/>
              <a:t>7</a:t>
            </a:fld>
            <a:endParaRPr lang="en-GB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06938"/>
            <a:ext cx="5416550" cy="4454525"/>
          </a:xfrm>
        </p:spPr>
        <p:txBody>
          <a:bodyPr/>
          <a:lstStyle/>
          <a:p>
            <a:pPr algn="just"/>
            <a:endParaRPr lang="en-US" sz="10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50F68-A69F-4D54-86E2-09E9D2D1CE3A}" type="slidenum">
              <a:rPr lang="en-GB"/>
              <a:pPr/>
              <a:t>8</a:t>
            </a:fld>
            <a:endParaRPr lang="en-GB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06938"/>
            <a:ext cx="5416550" cy="4454525"/>
          </a:xfrm>
        </p:spPr>
        <p:txBody>
          <a:bodyPr/>
          <a:lstStyle/>
          <a:p>
            <a:pPr algn="just"/>
            <a:endParaRPr lang="pt-BR" sz="10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EAD26-BA26-49E5-8FFD-936EDA342B19}" type="slidenum">
              <a:rPr lang="en-GB"/>
              <a:pPr/>
              <a:t>9</a:t>
            </a:fld>
            <a:endParaRPr lang="en-GB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2950"/>
            <a:ext cx="4953000" cy="37147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02175"/>
            <a:ext cx="4965700" cy="4459288"/>
          </a:xfrm>
        </p:spPr>
        <p:txBody>
          <a:bodyPr/>
          <a:lstStyle/>
          <a:p>
            <a:pPr algn="just"/>
            <a:endParaRPr lang="pt-BR" sz="100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 flipV="1">
            <a:off x="1693863" y="6345238"/>
            <a:ext cx="1622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240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304088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000">
                <a:latin typeface="+mn-lt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000">
                <a:latin typeface="+mn-lt"/>
                <a:ea typeface="ＭＳ Ｐゴシック" pitchFamily="34" charset="-128"/>
              </a:defRPr>
            </a:lvl1pPr>
          </a:lstStyle>
          <a:p>
            <a:pPr>
              <a:defRPr/>
            </a:pPr>
            <a:fld id="{6ACD7D80-38CB-4E38-8A27-334B04EFF6C0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130425"/>
            <a:ext cx="734377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 sz="1000"/>
            </a:lvl1pPr>
          </a:lstStyle>
          <a:p>
            <a:r>
              <a:rPr lang="en-US" altLang="ja-JP"/>
              <a:t>Insert Date on Master Slide (View/Master/Slide Master)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pic>
        <p:nvPicPr>
          <p:cNvPr id="4107" name="Picture 20" descr="iais_logo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3200" b="1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pic>
        <p:nvPicPr>
          <p:cNvPr id="4110" name="Picture 14" descr="iais_logo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D43DD7-6FF4-4047-846C-91BE11C6966F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48500" y="152400"/>
            <a:ext cx="1943100" cy="5943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676900" cy="5943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9E3E06-C9D3-44D8-A86B-348093C650EF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82188A-2CA6-402E-8C8E-BA246DCD02EB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FA0CA5-C4A5-4B7F-A58F-D712BA75D3F3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00" y="1447800"/>
            <a:ext cx="3543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19700" y="1447800"/>
            <a:ext cx="3543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AFACCA-7845-416E-90B2-B737EA8C2E80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426AB7-C1E3-422A-9F1B-96C5F96B7603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50ED72-5C62-409A-AD90-5D937FD29551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D8FA46-2DC1-4C28-AE54-2A72B6DB51BB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F6DDE7-11F8-4B50-86F2-1E11D54F4460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B57953-CD3B-4BE8-8DA3-B74B574C4577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3200" b="1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240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447800"/>
            <a:ext cx="7239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ja-JP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2484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ea typeface="ＭＳ Ｐゴシック" pitchFamily="34" charset="-128"/>
              </a:defRPr>
            </a:lvl1pPr>
          </a:lstStyle>
          <a:p>
            <a:pPr>
              <a:defRPr/>
            </a:pPr>
            <a:fld id="{C3FD0564-F8A7-40E1-AA02-68EEA91B5AA0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324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 Narrow" pitchFamily="34" charset="0"/>
                <a:ea typeface="ＭＳ Ｐゴシック" pitchFamily="50" charset="-128"/>
              </a:defRPr>
            </a:lvl1pPr>
          </a:lstStyle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pic>
        <p:nvPicPr>
          <p:cNvPr id="3083" name="Picture 20" descr="iais_logo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pic>
        <p:nvPicPr>
          <p:cNvPr id="3086" name="Picture 14" descr="iais_logo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ipe dir="r"/>
  </p:transition>
  <p:hf hdr="0" ftr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isweb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aisweb.org/ICP-on-line-tool-689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331913" y="2130425"/>
            <a:ext cx="73437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3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Requerimientos Cuantitativos de Solvencia</a:t>
            </a:r>
            <a:endParaRPr lang="es-MX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371600" y="3733800"/>
            <a:ext cx="73040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MX" sz="2800" smtClean="0"/>
              <a:t>XIII Conferencia en Regulación de Seguros en Latinoamérica IAIS-ASSAL</a:t>
            </a:r>
          </a:p>
          <a:p>
            <a:pPr marL="342900" indent="-342900" algn="ctr">
              <a:spcBef>
                <a:spcPct val="20000"/>
              </a:spcBef>
            </a:pPr>
            <a:r>
              <a:rPr lang="es-MX" sz="2800" smtClean="0"/>
              <a:t>23 de Abril de 2012</a:t>
            </a:r>
            <a:endParaRPr lang="es-MX" sz="280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MX" sz="3000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 Marco común para los grupos de seguros internacionalmente activos</a:t>
            </a:r>
            <a:endParaRPr lang="es-MX" sz="3000" noProof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19200"/>
            <a:ext cx="7924800" cy="5257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Char char="–"/>
            </a:pPr>
            <a:endParaRPr lang="es-MX" sz="600" noProof="0" dirty="0" smtClean="0"/>
          </a:p>
          <a:p>
            <a:pPr algn="just">
              <a:lnSpc>
                <a:spcPct val="90000"/>
              </a:lnSpc>
              <a:buFontTx/>
              <a:buChar char="–"/>
            </a:pPr>
            <a:r>
              <a:rPr lang="es-MX" sz="2100" dirty="0" smtClean="0"/>
              <a:t>L</a:t>
            </a:r>
            <a:r>
              <a:rPr lang="es-MX" sz="2100" noProof="0" dirty="0" smtClean="0"/>
              <a:t>a iniciativa de la IAIS (“</a:t>
            </a:r>
            <a:r>
              <a:rPr lang="es-MX" sz="2100" noProof="0" dirty="0" err="1" smtClean="0"/>
              <a:t>ComFrame</a:t>
            </a:r>
            <a:r>
              <a:rPr lang="es-MX" sz="2100" noProof="0" dirty="0" smtClean="0"/>
              <a:t>”) –  tiene el propósito de:</a:t>
            </a:r>
          </a:p>
          <a:p>
            <a:pPr algn="just">
              <a:lnSpc>
                <a:spcPct val="90000"/>
              </a:lnSpc>
              <a:buFontTx/>
              <a:buChar char="–"/>
            </a:pPr>
            <a:endParaRPr lang="es-MX" sz="300" noProof="0" dirty="0" smtClean="0"/>
          </a:p>
          <a:p>
            <a:pPr lvl="1" algn="just">
              <a:lnSpc>
                <a:spcPct val="90000"/>
              </a:lnSpc>
            </a:pPr>
            <a:r>
              <a:rPr lang="es-MX" sz="2000" noProof="0" dirty="0" smtClean="0"/>
              <a:t>Una más efectiva supervisión a nivel de grupo</a:t>
            </a:r>
          </a:p>
          <a:p>
            <a:pPr lvl="1" algn="just">
              <a:lnSpc>
                <a:spcPct val="90000"/>
              </a:lnSpc>
            </a:pPr>
            <a:r>
              <a:rPr lang="es-MX" sz="2000" noProof="0" dirty="0" smtClean="0"/>
              <a:t>Marco para que los supervisores aborden actividades y riesgos a nivel de grupo, </a:t>
            </a:r>
            <a:r>
              <a:rPr lang="es-MX" sz="2000" dirty="0" smtClean="0"/>
              <a:t>y una</a:t>
            </a:r>
            <a:r>
              <a:rPr lang="es-MX" sz="2000" noProof="0" dirty="0" smtClean="0"/>
              <a:t> mejor cooperación supervisora</a:t>
            </a:r>
          </a:p>
          <a:p>
            <a:pPr lvl="1" algn="just">
              <a:lnSpc>
                <a:spcPct val="90000"/>
              </a:lnSpc>
            </a:pPr>
            <a:r>
              <a:rPr lang="es-MX" sz="2000" dirty="0" smtClean="0"/>
              <a:t>Fomentar la convergencia global de regulación y supervisión</a:t>
            </a:r>
            <a:endParaRPr lang="es-MX" sz="2000" noProof="0" dirty="0" smtClean="0"/>
          </a:p>
          <a:p>
            <a:pPr algn="just">
              <a:lnSpc>
                <a:spcPct val="90000"/>
              </a:lnSpc>
              <a:buFontTx/>
              <a:buChar char="–"/>
            </a:pPr>
            <a:r>
              <a:rPr lang="es-MX" sz="2100" noProof="0" dirty="0" smtClean="0"/>
              <a:t>“Marco” no “Metodología”</a:t>
            </a:r>
          </a:p>
          <a:p>
            <a:pPr algn="just">
              <a:lnSpc>
                <a:spcPct val="90000"/>
              </a:lnSpc>
              <a:buFontTx/>
              <a:buChar char="–"/>
            </a:pPr>
            <a:r>
              <a:rPr lang="es-MX" sz="2100" dirty="0" smtClean="0"/>
              <a:t>¿Cómo deben los PCS funcionar en la práctica cuando los supervisores examinar el riesgo material de una serie de jurisdicciones?</a:t>
            </a:r>
          </a:p>
          <a:p>
            <a:pPr lvl="1" algn="just">
              <a:lnSpc>
                <a:spcPct val="90000"/>
              </a:lnSpc>
            </a:pPr>
            <a:r>
              <a:rPr lang="es-MX" sz="2000" dirty="0" smtClean="0"/>
              <a:t>Enfoque multidisciplinario</a:t>
            </a:r>
          </a:p>
          <a:p>
            <a:pPr lvl="1" algn="just">
              <a:lnSpc>
                <a:spcPct val="90000"/>
              </a:lnSpc>
            </a:pPr>
            <a:endParaRPr lang="es-MX" sz="300" noProof="0" dirty="0" smtClean="0"/>
          </a:p>
          <a:p>
            <a:pPr algn="just">
              <a:lnSpc>
                <a:spcPct val="90000"/>
              </a:lnSpc>
              <a:buFontTx/>
              <a:buChar char="–"/>
            </a:pPr>
            <a:r>
              <a:rPr lang="es-MX" sz="2400" dirty="0" smtClean="0"/>
              <a:t>Un calendario agresivo</a:t>
            </a:r>
            <a:r>
              <a:rPr lang="es-MX" sz="2100" noProof="0" dirty="0" smtClean="0"/>
              <a:t>:</a:t>
            </a:r>
          </a:p>
          <a:p>
            <a:pPr lvl="1" algn="just">
              <a:lnSpc>
                <a:spcPct val="90000"/>
              </a:lnSpc>
            </a:pPr>
            <a:r>
              <a:rPr lang="es-MX" sz="2000" dirty="0" smtClean="0"/>
              <a:t>Finalización de la elaboración del marco para junio de 2013</a:t>
            </a:r>
          </a:p>
          <a:p>
            <a:pPr lvl="1" algn="just">
              <a:lnSpc>
                <a:spcPct val="90000"/>
              </a:lnSpc>
            </a:pPr>
            <a:r>
              <a:rPr lang="es-MX" sz="2000" dirty="0" smtClean="0"/>
              <a:t>Calibración subsecuente (depende de la complejidad del marco)</a:t>
            </a:r>
          </a:p>
          <a:p>
            <a:pPr lvl="1" algn="just">
              <a:lnSpc>
                <a:spcPct val="90000"/>
              </a:lnSpc>
            </a:pPr>
            <a:endParaRPr lang="es-MX" sz="300" noProof="0" dirty="0" smtClean="0"/>
          </a:p>
          <a:p>
            <a:r>
              <a:rPr lang="es-MX" sz="2400" dirty="0" smtClean="0"/>
              <a:t>- 	Un paso hacia la convergencia global de estándares de solvencia</a:t>
            </a:r>
            <a:endParaRPr lang="es-MX" sz="2400" dirty="0" smtClean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MX" sz="3000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Supervisión de solvencia para grupos de seguros – ¿por qué es tan difícil? </a:t>
            </a:r>
            <a:endParaRPr lang="es-MX" sz="3000" noProof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620000" cy="5181600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Char char="–"/>
            </a:pPr>
            <a:r>
              <a:rPr lang="es-MX" sz="2100" noProof="0" dirty="0" smtClean="0"/>
              <a:t>Estructuras complicadas</a:t>
            </a:r>
            <a:endParaRPr lang="es-MX" sz="2100" noProof="0" dirty="0" smtClean="0"/>
          </a:p>
          <a:p>
            <a:pPr lvl="1" algn="just">
              <a:lnSpc>
                <a:spcPct val="80000"/>
              </a:lnSpc>
            </a:pPr>
            <a:r>
              <a:rPr lang="es-MX" sz="1800" dirty="0" smtClean="0"/>
              <a:t>Gran </a:t>
            </a:r>
            <a:r>
              <a:rPr lang="es-MX" sz="1800" dirty="0" smtClean="0"/>
              <a:t>número de filiales y sucursales de los principales grupos globales</a:t>
            </a:r>
          </a:p>
          <a:p>
            <a:pPr lvl="1" algn="just">
              <a:lnSpc>
                <a:spcPct val="80000"/>
              </a:lnSpc>
              <a:buFontTx/>
              <a:buNone/>
            </a:pPr>
            <a:endParaRPr lang="es-MX" sz="600" b="1" noProof="0" dirty="0" smtClean="0"/>
          </a:p>
          <a:p>
            <a:pPr algn="just">
              <a:lnSpc>
                <a:spcPct val="80000"/>
              </a:lnSpc>
              <a:buFontTx/>
              <a:buChar char="–"/>
            </a:pPr>
            <a:r>
              <a:rPr lang="es-MX" sz="2100" noProof="0" dirty="0" smtClean="0"/>
              <a:t>Diversidad de negocios</a:t>
            </a:r>
            <a:endParaRPr lang="es-MX" sz="2100" noProof="0" dirty="0" smtClean="0"/>
          </a:p>
          <a:p>
            <a:pPr lvl="1" algn="just">
              <a:lnSpc>
                <a:spcPct val="80000"/>
              </a:lnSpc>
            </a:pPr>
            <a:r>
              <a:rPr lang="es-MX" sz="1800" noProof="0" dirty="0" smtClean="0"/>
              <a:t>No solo servicios financieros!</a:t>
            </a:r>
            <a:endParaRPr lang="es-MX" sz="1800" noProof="0" dirty="0" smtClean="0"/>
          </a:p>
          <a:p>
            <a:pPr lvl="1" algn="just">
              <a:lnSpc>
                <a:spcPct val="80000"/>
              </a:lnSpc>
            </a:pPr>
            <a:endParaRPr lang="es-MX" sz="600" noProof="0" dirty="0" smtClean="0"/>
          </a:p>
          <a:p>
            <a:pPr algn="just">
              <a:lnSpc>
                <a:spcPct val="80000"/>
              </a:lnSpc>
              <a:buFontTx/>
              <a:buChar char="–"/>
            </a:pPr>
            <a:r>
              <a:rPr lang="es-MX" sz="2100" noProof="0" dirty="0" smtClean="0"/>
              <a:t>Contratos legales</a:t>
            </a:r>
            <a:endParaRPr lang="es-MX" sz="2100" noProof="0" dirty="0" smtClean="0"/>
          </a:p>
          <a:p>
            <a:pPr lvl="1" algn="just">
              <a:lnSpc>
                <a:spcPct val="80000"/>
              </a:lnSpc>
            </a:pPr>
            <a:r>
              <a:rPr lang="es-MX" sz="1800" dirty="0" smtClean="0"/>
              <a:t>La consolidación de los balances está bien cuando los tiempos son buenos, pero lejos de ser un retrato exacto en momentos de </a:t>
            </a:r>
            <a:r>
              <a:rPr lang="es-MX" sz="1800" dirty="0" smtClean="0"/>
              <a:t>estrés</a:t>
            </a:r>
            <a:endParaRPr lang="es-MX" sz="1800" noProof="0" dirty="0" smtClean="0"/>
          </a:p>
          <a:p>
            <a:pPr lvl="1" algn="just">
              <a:lnSpc>
                <a:spcPct val="80000"/>
              </a:lnSpc>
            </a:pPr>
            <a:endParaRPr lang="es-MX" sz="600" noProof="0" dirty="0" smtClean="0"/>
          </a:p>
          <a:p>
            <a:pPr algn="just">
              <a:lnSpc>
                <a:spcPct val="80000"/>
              </a:lnSpc>
              <a:buFontTx/>
              <a:buChar char="–"/>
            </a:pPr>
            <a:r>
              <a:rPr lang="es-MX" sz="2100" noProof="0" dirty="0" smtClean="0"/>
              <a:t>Instinto de auto protección del supervisor</a:t>
            </a:r>
            <a:endParaRPr lang="es-MX" sz="2100" noProof="0" dirty="0" smtClean="0"/>
          </a:p>
          <a:p>
            <a:pPr lvl="1" algn="just">
              <a:lnSpc>
                <a:spcPct val="80000"/>
              </a:lnSpc>
            </a:pPr>
            <a:r>
              <a:rPr lang="es-MX" sz="1800" dirty="0" smtClean="0"/>
              <a:t>Comprensible deseo de "</a:t>
            </a:r>
            <a:r>
              <a:rPr lang="es-MX" sz="1800" dirty="0" smtClean="0"/>
              <a:t>cercar" al capital </a:t>
            </a:r>
            <a:r>
              <a:rPr lang="es-MX" sz="1800" dirty="0" smtClean="0"/>
              <a:t>bajo el control </a:t>
            </a:r>
            <a:r>
              <a:rPr lang="es-MX" sz="1800" dirty="0" smtClean="0"/>
              <a:t>de la jurisdiccional</a:t>
            </a:r>
            <a:endParaRPr lang="es-MX" sz="1800" noProof="0" dirty="0" smtClean="0"/>
          </a:p>
          <a:p>
            <a:pPr lvl="1" algn="just">
              <a:lnSpc>
                <a:spcPct val="80000"/>
              </a:lnSpc>
              <a:buFontTx/>
              <a:buNone/>
            </a:pPr>
            <a:endParaRPr lang="es-MX" sz="600" noProof="0" dirty="0" smtClean="0"/>
          </a:p>
          <a:p>
            <a:pPr algn="just">
              <a:lnSpc>
                <a:spcPct val="80000"/>
              </a:lnSpc>
              <a:buFontTx/>
              <a:buChar char="–"/>
            </a:pPr>
            <a:r>
              <a:rPr lang="es-MX" sz="2100" noProof="0" dirty="0" smtClean="0"/>
              <a:t>Conclusiones</a:t>
            </a:r>
            <a:endParaRPr lang="es-MX" sz="2100" noProof="0" dirty="0" smtClean="0"/>
          </a:p>
          <a:p>
            <a:pPr lvl="1" algn="just">
              <a:lnSpc>
                <a:spcPct val="80000"/>
              </a:lnSpc>
            </a:pPr>
            <a:r>
              <a:rPr lang="es-MX" sz="1800" dirty="0" smtClean="0"/>
              <a:t>No </a:t>
            </a:r>
            <a:r>
              <a:rPr lang="es-MX" sz="1800" dirty="0" smtClean="0"/>
              <a:t>tiene sentido </a:t>
            </a:r>
            <a:r>
              <a:rPr lang="es-MX" sz="1800" dirty="0" smtClean="0"/>
              <a:t>el MCR </a:t>
            </a:r>
            <a:r>
              <a:rPr lang="es-MX" sz="1800" dirty="0" smtClean="0"/>
              <a:t>(para el grupo) </a:t>
            </a:r>
            <a:r>
              <a:rPr lang="es-MX" sz="1800" dirty="0" smtClean="0"/>
              <a:t>(</a:t>
            </a:r>
            <a:r>
              <a:rPr lang="es-MX" sz="1800" dirty="0" smtClean="0"/>
              <a:t>pero lo </a:t>
            </a:r>
            <a:r>
              <a:rPr lang="es-MX" sz="1800" dirty="0" smtClean="0"/>
              <a:t>tienen todavía las </a:t>
            </a:r>
            <a:r>
              <a:rPr lang="es-MX" sz="1800" dirty="0" smtClean="0"/>
              <a:t>escalas de </a:t>
            </a:r>
            <a:r>
              <a:rPr lang="es-MX" sz="1800" dirty="0" smtClean="0"/>
              <a:t>intervención?)</a:t>
            </a:r>
          </a:p>
          <a:p>
            <a:pPr lvl="1" algn="just">
              <a:lnSpc>
                <a:spcPct val="80000"/>
              </a:lnSpc>
            </a:pPr>
            <a:r>
              <a:rPr lang="es-MX" sz="1800" dirty="0" smtClean="0"/>
              <a:t>La </a:t>
            </a:r>
            <a:r>
              <a:rPr lang="es-MX" sz="1800" dirty="0" smtClean="0"/>
              <a:t>transparencia de información y comunicación es de suma </a:t>
            </a:r>
            <a:r>
              <a:rPr lang="es-MX" sz="1800" dirty="0" smtClean="0"/>
              <a:t>importancia</a:t>
            </a:r>
          </a:p>
          <a:p>
            <a:pPr lvl="1" algn="just">
              <a:lnSpc>
                <a:spcPct val="80000"/>
              </a:lnSpc>
            </a:pPr>
            <a:r>
              <a:rPr lang="es-MX" sz="1800" dirty="0" smtClean="0"/>
              <a:t>Las </a:t>
            </a:r>
            <a:r>
              <a:rPr lang="es-MX" sz="1800" dirty="0" smtClean="0"/>
              <a:t>definiciones deben ser muy claros</a:t>
            </a:r>
            <a:r>
              <a:rPr lang="es-MX" sz="1800" dirty="0" smtClean="0"/>
              <a:t>!</a:t>
            </a:r>
            <a:endParaRPr lang="es-MX" sz="1800" dirty="0" smtClean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MX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ComFrame</a:t>
            </a:r>
            <a:endParaRPr lang="es-MX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1295400" y="1752600"/>
            <a:ext cx="76962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Módulo</a:t>
            </a:r>
            <a:r>
              <a:rPr lang="es-MX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 : Identificación de los </a:t>
            </a:r>
            <a:endParaRPr lang="es-MX" sz="26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s-MX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grupos de seguros internacionalmente </a:t>
            </a:r>
            <a:r>
              <a:rPr lang="es-MX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activos</a:t>
            </a:r>
            <a:endParaRPr lang="es-MX" sz="2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87875" y="3352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s-MX" sz="2400">
              <a:latin typeface="Times New Roman" pitchFamily="18" charset="0"/>
            </a:endParaRPr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1295400" y="3810000"/>
            <a:ext cx="76962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Módulo</a:t>
            </a:r>
            <a:r>
              <a:rPr lang="es-MX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 </a:t>
            </a:r>
            <a:r>
              <a:rPr lang="es-MX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estructura del Grupo y negocios </a:t>
            </a:r>
          </a:p>
          <a:p>
            <a:pPr algn="ctr"/>
            <a:r>
              <a:rPr lang="es-MX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desde una perspectiva de gestión </a:t>
            </a:r>
            <a:r>
              <a:rPr lang="es-MX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</a:t>
            </a:r>
            <a:r>
              <a:rPr lang="es-MX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riesgos</a:t>
            </a:r>
            <a:endParaRPr lang="es-MX" sz="2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s-MX" altLang="ja-JP" smtClean="0"/>
              <a:t>Abril</a:t>
            </a:r>
            <a:r>
              <a:rPr lang="es-MX" altLang="ja-JP" smtClean="0"/>
              <a:t> 23 </a:t>
            </a:r>
            <a:r>
              <a:rPr lang="es-MX" altLang="ja-JP" smtClean="0"/>
              <a:t>2012</a:t>
            </a:r>
            <a:endParaRPr lang="es-MX" altLang="ja-JP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MX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ComFrame</a:t>
            </a:r>
            <a:r>
              <a:rPr lang="es-MX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s-MX" sz="33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Los fundamentos de la  Solvencia</a:t>
            </a:r>
            <a:endParaRPr lang="es-MX" sz="33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1371600" y="1447800"/>
            <a:ext cx="7543800" cy="1447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7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Módulo</a:t>
            </a:r>
            <a:r>
              <a:rPr lang="es-MX" sz="27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 : Requerimientos cuantitativos y </a:t>
            </a:r>
            <a:endParaRPr lang="es-MX" sz="27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s-MX" sz="27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cualitativos</a:t>
            </a:r>
            <a:endParaRPr lang="es-MX" sz="27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587875" y="3352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s-MX" sz="2400">
              <a:latin typeface="Times New Roman" pitchFamily="18" charset="0"/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447800" y="3276600"/>
            <a:ext cx="6781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400" b="1" i="1" smtClean="0">
                <a:latin typeface="Times New Roman" pitchFamily="18" charset="0"/>
              </a:rPr>
              <a:t>Elemento</a:t>
            </a:r>
            <a:r>
              <a:rPr lang="es-MX" sz="2400" b="1" i="1" smtClean="0">
                <a:latin typeface="Times New Roman" pitchFamily="18" charset="0"/>
              </a:rPr>
              <a:t> </a:t>
            </a:r>
            <a:r>
              <a:rPr lang="es-MX" sz="2400" b="1" i="1" smtClean="0">
                <a:latin typeface="Times New Roman" pitchFamily="18" charset="0"/>
              </a:rPr>
              <a:t>1</a:t>
            </a:r>
            <a:r>
              <a:rPr lang="es-MX" sz="2400" smtClean="0">
                <a:latin typeface="Times New Roman" pitchFamily="18" charset="0"/>
              </a:rPr>
              <a:t>: Gobierno </a:t>
            </a:r>
            <a:r>
              <a:rPr lang="es-MX" sz="2400" smtClean="0">
                <a:latin typeface="Times New Roman" pitchFamily="18" charset="0"/>
              </a:rPr>
              <a:t>corporativo</a:t>
            </a:r>
            <a:endParaRPr lang="es-MX" sz="2400" smtClean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s-MX" sz="2400" b="1" i="1" smtClean="0">
                <a:latin typeface="Times New Roman" pitchFamily="18" charset="0"/>
              </a:rPr>
              <a:t>Elemento </a:t>
            </a:r>
            <a:r>
              <a:rPr lang="es-MX" sz="2400" b="1" i="1" smtClean="0">
                <a:latin typeface="Times New Roman" pitchFamily="18" charset="0"/>
              </a:rPr>
              <a:t>2</a:t>
            </a:r>
            <a:r>
              <a:rPr lang="es-MX" sz="2400" smtClean="0">
                <a:latin typeface="Times New Roman" pitchFamily="18" charset="0"/>
              </a:rPr>
              <a:t>: Administración de Riesgos de </a:t>
            </a:r>
            <a:r>
              <a:rPr lang="es-MX" sz="2400" smtClean="0">
                <a:latin typeface="Times New Roman" pitchFamily="18" charset="0"/>
              </a:rPr>
              <a:t>las </a:t>
            </a:r>
            <a:r>
              <a:rPr lang="es-MX" sz="2400" smtClean="0">
                <a:latin typeface="Times New Roman" pitchFamily="18" charset="0"/>
              </a:rPr>
              <a:t>Empresas</a:t>
            </a:r>
            <a:endParaRPr lang="es-MX" sz="2400" smtClean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s-MX" sz="2400" b="1" i="1" smtClean="0">
                <a:latin typeface="Times New Roman" pitchFamily="18" charset="0"/>
              </a:rPr>
              <a:t>Elemento </a:t>
            </a:r>
            <a:r>
              <a:rPr lang="es-MX" sz="2400" b="1" i="1" smtClean="0">
                <a:latin typeface="Times New Roman" pitchFamily="18" charset="0"/>
              </a:rPr>
              <a:t>3</a:t>
            </a:r>
            <a:r>
              <a:rPr lang="es-MX" sz="2400" smtClean="0">
                <a:latin typeface="Times New Roman" pitchFamily="18" charset="0"/>
              </a:rPr>
              <a:t>: </a:t>
            </a:r>
            <a:r>
              <a:rPr lang="es-MX" sz="2400" smtClean="0">
                <a:latin typeface="Times New Roman" pitchFamily="18" charset="0"/>
              </a:rPr>
              <a:t>Inversiones</a:t>
            </a:r>
            <a:r>
              <a:rPr lang="es-MX" sz="2400" smtClean="0">
                <a:latin typeface="Times New Roman" pitchFamily="18" charset="0"/>
              </a:rPr>
              <a:t>, Pasivos y </a:t>
            </a:r>
            <a:r>
              <a:rPr lang="es-MX" sz="2400" smtClean="0">
                <a:latin typeface="Times New Roman" pitchFamily="18" charset="0"/>
              </a:rPr>
              <a:t>Reservas</a:t>
            </a:r>
            <a:endParaRPr lang="es-MX" sz="2400" smtClean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s-MX" sz="2400" b="1" i="1" smtClean="0">
                <a:latin typeface="Times New Roman" pitchFamily="18" charset="0"/>
              </a:rPr>
              <a:t>Elemento </a:t>
            </a:r>
            <a:r>
              <a:rPr lang="es-MX" sz="2400" b="1" i="1" smtClean="0">
                <a:latin typeface="Times New Roman" pitchFamily="18" charset="0"/>
              </a:rPr>
              <a:t>4</a:t>
            </a:r>
            <a:r>
              <a:rPr lang="es-MX" sz="2400" smtClean="0">
                <a:latin typeface="Times New Roman" pitchFamily="18" charset="0"/>
              </a:rPr>
              <a:t>: </a:t>
            </a:r>
            <a:r>
              <a:rPr lang="es-MX" sz="2400" smtClean="0">
                <a:latin typeface="Times New Roman" pitchFamily="18" charset="0"/>
              </a:rPr>
              <a:t>Valuación</a:t>
            </a:r>
            <a:endParaRPr lang="es-MX" sz="2400" smtClean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s-MX" sz="2400" b="1" i="1" smtClean="0">
                <a:latin typeface="Times New Roman" pitchFamily="18" charset="0"/>
              </a:rPr>
              <a:t>Elemento </a:t>
            </a:r>
            <a:r>
              <a:rPr lang="es-MX" sz="2400" b="1" i="1" smtClean="0">
                <a:latin typeface="Times New Roman" pitchFamily="18" charset="0"/>
              </a:rPr>
              <a:t>5</a:t>
            </a:r>
            <a:r>
              <a:rPr lang="es-MX" sz="2400" smtClean="0">
                <a:latin typeface="Times New Roman" pitchFamily="18" charset="0"/>
              </a:rPr>
              <a:t>: Suficiencia de </a:t>
            </a:r>
            <a:r>
              <a:rPr lang="es-MX" sz="2400" smtClean="0">
                <a:latin typeface="Times New Roman" pitchFamily="18" charset="0"/>
              </a:rPr>
              <a:t>capital</a:t>
            </a:r>
            <a:endParaRPr lang="es-MX" sz="2400" smtClean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MX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ComFrame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1295400" y="1752600"/>
            <a:ext cx="76962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Módulo</a:t>
            </a:r>
            <a:r>
              <a:rPr lang="en-US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 : Proceso </a:t>
            </a:r>
            <a:r>
              <a:rPr lang="en-US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Supervisor</a:t>
            </a:r>
            <a:r>
              <a:rPr lang="en-US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endParaRPr lang="en-US" sz="2600" b="1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Cooperación e </a:t>
            </a:r>
            <a:r>
              <a:rPr lang="en-US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Interacción</a:t>
            </a:r>
            <a:endParaRPr lang="en-US" sz="2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4587875" y="3352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1295400" y="3810000"/>
            <a:ext cx="7696200" cy="1524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Módulo</a:t>
            </a:r>
            <a:r>
              <a:rPr lang="en-US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5 : Materias </a:t>
            </a:r>
            <a:r>
              <a:rPr lang="en-US" sz="2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jurisdiccionales</a:t>
            </a:r>
            <a:endParaRPr lang="en-US" sz="2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MX" altLang="ja-JP" smtClean="0"/>
              <a:t>Insert Date on Master Slide (View/Master/Slide Master)</a:t>
            </a:r>
            <a:endParaRPr lang="es-MX" altLang="ja-JP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s-MX" sz="1400" dirty="0" smtClean="0">
                <a:ea typeface="MS UI Gothic" pitchFamily="34" charset="-128"/>
              </a:rPr>
              <a:t>Vista resumida del proceso de la nueva estructura del </a:t>
            </a:r>
            <a:r>
              <a:rPr kumimoji="1" lang="es-MX" sz="1400" dirty="0" err="1" smtClean="0">
                <a:ea typeface="MS UI Gothic" pitchFamily="34" charset="-128"/>
              </a:rPr>
              <a:t>ComFrame</a:t>
            </a:r>
            <a:endParaRPr kumimoji="1" lang="es-MX" sz="1400" dirty="0">
              <a:ea typeface="MS UI Gothic" pitchFamily="34" charset="-128"/>
            </a:endParaRPr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0" y="330200"/>
            <a:ext cx="9144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0" y="1125538"/>
            <a:ext cx="1223963" cy="614362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smtClean="0">
                <a:solidFill>
                  <a:schemeClr val="bg1"/>
                </a:solidFill>
                <a:ea typeface="ＭＳ Ｐゴシック" pitchFamily="50" charset="-128"/>
              </a:rPr>
              <a:t>Módulo Alcance del ComFrame</a:t>
            </a:r>
            <a:endParaRPr lang="es-MX" sz="1100">
              <a:solidFill>
                <a:schemeClr val="bg1"/>
              </a:solidFill>
              <a:ea typeface="ＭＳ Ｐゴシック" pitchFamily="50" charset="-128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0" y="1844675"/>
            <a:ext cx="1223963" cy="60801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smtClean="0">
                <a:ea typeface="ＭＳ Ｐゴシック" pitchFamily="50" charset="-128"/>
              </a:rPr>
              <a:t>M1E1</a:t>
            </a:r>
            <a:r>
              <a:rPr lang="es-MX" altLang="ja-JP" sz="1100" smtClean="0">
                <a:ea typeface="ＭＳ Ｐゴシック" pitchFamily="50" charset="-128"/>
              </a:rPr>
              <a:t>  </a:t>
            </a:r>
            <a:r>
              <a:rPr lang="es-MX" sz="1100" smtClean="0">
                <a:ea typeface="ＭＳ Ｐゴシック" pitchFamily="50" charset="-128"/>
              </a:rPr>
              <a:t>Identificación del IAIGs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0" y="2565400"/>
            <a:ext cx="1223963" cy="60801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smtClean="0">
                <a:ea typeface="ＭＳ Ｐゴシック" pitchFamily="50" charset="-128"/>
              </a:rPr>
              <a:t>M1E2 </a:t>
            </a:r>
            <a:r>
              <a:rPr lang="es-MX" altLang="ja-JP" sz="1100" smtClean="0">
                <a:ea typeface="ＭＳ Ｐゴシック" pitchFamily="50" charset="-128"/>
              </a:rPr>
              <a:t>  </a:t>
            </a:r>
            <a:r>
              <a:rPr lang="es-MX" sz="1100" smtClean="0">
                <a:ea typeface="ＭＳ Ｐゴシック" pitchFamily="50" charset="-128"/>
              </a:rPr>
              <a:t>Proceso de identificación IAIGs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0" y="3357563"/>
            <a:ext cx="1223963" cy="60801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smtClean="0">
                <a:ea typeface="ＭＳ Ｐゴシック" pitchFamily="50" charset="-128"/>
              </a:rPr>
              <a:t>M1E3 </a:t>
            </a:r>
            <a:r>
              <a:rPr lang="es-MX" altLang="ja-JP" sz="1100" smtClean="0">
                <a:ea typeface="ＭＳ Ｐゴシック" pitchFamily="50" charset="-128"/>
              </a:rPr>
              <a:t>  Alcance de la supervisión ComFrame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1479550" y="727075"/>
            <a:ext cx="3454400" cy="503238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smtClean="0">
                <a:solidFill>
                  <a:schemeClr val="bg1"/>
                </a:solidFill>
                <a:ea typeface="ＭＳ Ｐゴシック" pitchFamily="50" charset="-128"/>
              </a:rPr>
              <a:t>Módulo 2 El IAIG  (combinación de M2 &amp; M3)</a:t>
            </a:r>
            <a:endParaRPr lang="es-MX" sz="1100">
              <a:solidFill>
                <a:schemeClr val="bg1"/>
              </a:solidFill>
              <a:ea typeface="ＭＳ Ｐゴシック" pitchFamily="50" charset="-128"/>
            </a:endParaRP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5075238" y="727075"/>
            <a:ext cx="2592387" cy="503238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smtClean="0">
                <a:solidFill>
                  <a:schemeClr val="bg1"/>
                </a:solidFill>
                <a:ea typeface="ＭＳ Ｐゴシック" pitchFamily="50" charset="-128"/>
              </a:rPr>
              <a:t>Módulo 3 El Supervisor</a:t>
            </a:r>
            <a:endParaRPr lang="es-MX" sz="1100">
              <a:solidFill>
                <a:schemeClr val="bg1"/>
              </a:solidFill>
              <a:ea typeface="ＭＳ Ｐゴシック" pitchFamily="50" charset="-128"/>
            </a:endParaRP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1654175" y="3890963"/>
            <a:ext cx="3276600" cy="4143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10800" rIns="0" bIns="10800"/>
          <a:lstStyle/>
          <a:p>
            <a:r>
              <a:rPr lang="es-MX" sz="1100" smtClean="0">
                <a:ea typeface="ＭＳ Ｐゴシック" pitchFamily="50" charset="-128"/>
              </a:rPr>
              <a:t>M2E</a:t>
            </a:r>
            <a:r>
              <a:rPr lang="es-MX" altLang="ja-JP" sz="1100" smtClean="0">
                <a:ea typeface="ＭＳ Ｐゴシック" pitchFamily="50" charset="-128"/>
              </a:rPr>
              <a:t>4 </a:t>
            </a:r>
            <a:r>
              <a:rPr lang="es-MX" sz="1100" smtClean="0">
                <a:ea typeface="ＭＳ Ｐゴシック" pitchFamily="50" charset="-128"/>
              </a:rPr>
              <a:t> Estructuras legales y administrativas de IAIG’s desde una perspectiva ERM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1654175" y="4378325"/>
            <a:ext cx="3276600" cy="287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10800" rIns="0" bIns="10800"/>
          <a:lstStyle/>
          <a:p>
            <a:r>
              <a:rPr lang="es-MX" sz="1100" smtClean="0">
                <a:ea typeface="ＭＳ Ｐゴシック" pitchFamily="50" charset="-128"/>
              </a:rPr>
              <a:t>M2E</a:t>
            </a:r>
            <a:r>
              <a:rPr lang="es-MX" altLang="ja-JP" sz="1100" smtClean="0">
                <a:ea typeface="ＭＳ Ｐゴシック" pitchFamily="50" charset="-128"/>
              </a:rPr>
              <a:t>5 </a:t>
            </a:r>
            <a:r>
              <a:rPr lang="es-MX" sz="1100" smtClean="0">
                <a:ea typeface="ＭＳ Ｐゴシック" pitchFamily="50" charset="-128"/>
              </a:rPr>
              <a:t> Estrategia de IAIG desde una perspectiva  ERM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1654175" y="4725988"/>
            <a:ext cx="3276600" cy="4143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10800" rIns="0" bIns="10800"/>
          <a:lstStyle/>
          <a:p>
            <a:r>
              <a:rPr lang="es-MX" sz="1100" smtClean="0">
                <a:ea typeface="ＭＳ Ｐゴシック" pitchFamily="50" charset="-128"/>
              </a:rPr>
              <a:t>M2E</a:t>
            </a:r>
            <a:r>
              <a:rPr lang="es-MX" altLang="ja-JP" sz="1100" smtClean="0">
                <a:ea typeface="ＭＳ Ｐゴシック" pitchFamily="50" charset="-128"/>
              </a:rPr>
              <a:t>6 </a:t>
            </a:r>
            <a:r>
              <a:rPr lang="es-MX" sz="1100" smtClean="0">
                <a:ea typeface="ＭＳ Ｐゴシック" pitchFamily="50" charset="-128"/>
              </a:rPr>
              <a:t> </a:t>
            </a:r>
            <a:r>
              <a:rPr lang="es-MX" altLang="ja-JP" sz="1100" smtClean="0">
                <a:ea typeface="ＭＳ Ｐゴシック" pitchFamily="50" charset="-128"/>
              </a:rPr>
              <a:t>I</a:t>
            </a:r>
            <a:r>
              <a:rPr lang="es-MX" sz="1100" smtClean="0">
                <a:ea typeface="ＭＳ Ｐゴシック" pitchFamily="50" charset="-128"/>
              </a:rPr>
              <a:t>ntra-group transactions and exposures from an ERM perspective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1654175" y="1844675"/>
            <a:ext cx="3276600" cy="287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10800" rIns="0" bIns="10800"/>
          <a:lstStyle/>
          <a:p>
            <a:r>
              <a:rPr lang="es-MX" sz="1100" smtClean="0">
                <a:ea typeface="ＭＳ Ｐゴシック" pitchFamily="50" charset="-128"/>
              </a:rPr>
              <a:t>M</a:t>
            </a:r>
            <a:r>
              <a:rPr lang="es-MX" altLang="ja-JP" sz="1100" smtClean="0">
                <a:ea typeface="ＭＳ Ｐゴシック" pitchFamily="50" charset="-128"/>
              </a:rPr>
              <a:t>2</a:t>
            </a:r>
            <a:r>
              <a:rPr lang="es-MX" sz="1100" smtClean="0">
                <a:ea typeface="ＭＳ Ｐゴシック" pitchFamily="50" charset="-128"/>
              </a:rPr>
              <a:t>E1 </a:t>
            </a:r>
            <a:r>
              <a:rPr lang="es-MX" altLang="ja-JP" sz="1100" smtClean="0">
                <a:ea typeface="ＭＳ Ｐゴシック" pitchFamily="50" charset="-128"/>
              </a:rPr>
              <a:t> </a:t>
            </a:r>
            <a:r>
              <a:rPr lang="es-MX" sz="1100" smtClean="0">
                <a:ea typeface="ＭＳ Ｐゴシック" pitchFamily="50" charset="-128"/>
              </a:rPr>
              <a:t>Gobierno corporativo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1654175" y="2695575"/>
            <a:ext cx="3276600" cy="287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10800" rIns="0" bIns="10800"/>
          <a:lstStyle/>
          <a:p>
            <a:r>
              <a:rPr lang="es-MX" sz="1100" smtClean="0">
                <a:ea typeface="ＭＳ Ｐゴシック" pitchFamily="50" charset="-128"/>
              </a:rPr>
              <a:t>M</a:t>
            </a:r>
            <a:r>
              <a:rPr lang="es-MX" altLang="ja-JP" sz="1100" smtClean="0">
                <a:ea typeface="ＭＳ Ｐゴシック" pitchFamily="50" charset="-128"/>
              </a:rPr>
              <a:t>2</a:t>
            </a:r>
            <a:r>
              <a:rPr lang="es-MX" sz="1100" smtClean="0">
                <a:ea typeface="ＭＳ Ｐゴシック" pitchFamily="50" charset="-128"/>
              </a:rPr>
              <a:t>E</a:t>
            </a:r>
            <a:r>
              <a:rPr lang="es-MX" altLang="ja-JP" sz="1100" smtClean="0">
                <a:ea typeface="ＭＳ Ｐゴシック" pitchFamily="50" charset="-128"/>
              </a:rPr>
              <a:t>2</a:t>
            </a:r>
            <a:r>
              <a:rPr lang="es-MX" sz="1100" smtClean="0">
                <a:ea typeface="ＭＳ Ｐゴシック" pitchFamily="50" charset="-128"/>
              </a:rPr>
              <a:t> </a:t>
            </a:r>
            <a:r>
              <a:rPr lang="es-MX" altLang="ja-JP" sz="1100" smtClean="0">
                <a:ea typeface="ＭＳ Ｐゴシック" pitchFamily="50" charset="-128"/>
              </a:rPr>
              <a:t> </a:t>
            </a:r>
            <a:r>
              <a:rPr lang="es-MX" sz="1100" smtClean="0">
                <a:ea typeface="ＭＳ Ｐゴシック" pitchFamily="50" charset="-128"/>
              </a:rPr>
              <a:t>Administración de Riesgos de las Empresas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1657350" y="5653088"/>
            <a:ext cx="3276600" cy="4143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10800" rIns="0" bIns="10800"/>
          <a:lstStyle/>
          <a:p>
            <a:r>
              <a:rPr lang="es-MX" sz="1100" smtClean="0">
                <a:ea typeface="ＭＳ Ｐゴシック" pitchFamily="50" charset="-128"/>
              </a:rPr>
              <a:t>Pasivos / reservas y activos/ inversiones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1657350" y="6127750"/>
            <a:ext cx="3276600" cy="287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10800" rIns="0" bIns="10800"/>
          <a:lstStyle/>
          <a:p>
            <a:r>
              <a:rPr lang="es-MX" sz="1100" smtClean="0">
                <a:ea typeface="ＭＳ Ｐゴシック" pitchFamily="50" charset="-128"/>
              </a:rPr>
              <a:t>M</a:t>
            </a:r>
            <a:r>
              <a:rPr lang="es-MX" altLang="ja-JP" sz="1100" smtClean="0">
                <a:ea typeface="ＭＳ Ｐゴシック" pitchFamily="50" charset="-128"/>
              </a:rPr>
              <a:t>2</a:t>
            </a:r>
            <a:r>
              <a:rPr lang="es-MX" sz="1100" smtClean="0">
                <a:ea typeface="ＭＳ Ｐゴシック" pitchFamily="50" charset="-128"/>
              </a:rPr>
              <a:t>E</a:t>
            </a:r>
            <a:r>
              <a:rPr lang="es-MX" altLang="ja-JP" sz="1100" smtClean="0">
                <a:ea typeface="ＭＳ Ｐゴシック" pitchFamily="50" charset="-128"/>
              </a:rPr>
              <a:t>8</a:t>
            </a:r>
            <a:r>
              <a:rPr lang="es-MX" sz="1100" smtClean="0">
                <a:ea typeface="ＭＳ Ｐゴシック" pitchFamily="50" charset="-128"/>
              </a:rPr>
              <a:t> </a:t>
            </a:r>
            <a:r>
              <a:rPr lang="es-MX" altLang="ja-JP" sz="1100" smtClean="0">
                <a:ea typeface="ＭＳ Ｐゴシック" pitchFamily="50" charset="-128"/>
              </a:rPr>
              <a:t> </a:t>
            </a:r>
            <a:r>
              <a:rPr lang="es-MX" sz="1100" smtClean="0">
                <a:ea typeface="ＭＳ Ｐゴシック" pitchFamily="50" charset="-128"/>
              </a:rPr>
              <a:t>Valuación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1657350" y="6489700"/>
            <a:ext cx="3276600" cy="287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10800" rIns="0" bIns="10800"/>
          <a:lstStyle/>
          <a:p>
            <a:r>
              <a:rPr lang="es-MX" sz="1100" smtClean="0">
                <a:ea typeface="ＭＳ Ｐゴシック" pitchFamily="50" charset="-128"/>
              </a:rPr>
              <a:t>M</a:t>
            </a:r>
            <a:r>
              <a:rPr lang="es-MX" altLang="ja-JP" sz="1100" smtClean="0">
                <a:ea typeface="ＭＳ Ｐゴシック" pitchFamily="50" charset="-128"/>
              </a:rPr>
              <a:t>2</a:t>
            </a:r>
            <a:r>
              <a:rPr lang="es-MX" sz="1100" smtClean="0">
                <a:ea typeface="ＭＳ Ｐゴシック" pitchFamily="50" charset="-128"/>
              </a:rPr>
              <a:t>E</a:t>
            </a:r>
            <a:r>
              <a:rPr lang="es-MX" altLang="ja-JP" sz="1100" smtClean="0">
                <a:ea typeface="ＭＳ Ｐゴシック" pitchFamily="50" charset="-128"/>
              </a:rPr>
              <a:t>9 </a:t>
            </a:r>
            <a:r>
              <a:rPr lang="es-MX" sz="1100" smtClean="0">
                <a:ea typeface="ＭＳ Ｐゴシック" pitchFamily="50" charset="-128"/>
              </a:rPr>
              <a:t> Suficiencia de </a:t>
            </a:r>
            <a:r>
              <a:rPr lang="es-MX" sz="1100" smtClean="0">
                <a:ea typeface="ＭＳ Ｐゴシック" pitchFamily="50" charset="-128"/>
              </a:rPr>
              <a:t>capital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5254625" y="1887538"/>
            <a:ext cx="2413000" cy="3063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smtClean="0">
                <a:ea typeface="ＭＳ Ｐゴシック" pitchFamily="50" charset="-128"/>
              </a:rPr>
              <a:t>M</a:t>
            </a:r>
            <a:r>
              <a:rPr lang="es-MX" altLang="ja-JP" sz="1100" smtClean="0">
                <a:ea typeface="ＭＳ Ｐゴシック" pitchFamily="50" charset="-128"/>
              </a:rPr>
              <a:t>3</a:t>
            </a:r>
            <a:r>
              <a:rPr lang="es-MX" sz="1100" smtClean="0">
                <a:ea typeface="ＭＳ Ｐゴシック" pitchFamily="50" charset="-128"/>
              </a:rPr>
              <a:t>E1</a:t>
            </a:r>
            <a:r>
              <a:rPr lang="es-MX" altLang="ja-JP" sz="1100" smtClean="0">
                <a:ea typeface="ＭＳ Ｐゴシック" pitchFamily="50" charset="-128"/>
              </a:rPr>
              <a:t>  </a:t>
            </a:r>
            <a:r>
              <a:rPr lang="es-MX" sz="1100" smtClean="0">
                <a:ea typeface="ＭＳ Ｐゴシック" pitchFamily="50" charset="-128"/>
              </a:rPr>
              <a:t>Proceso Supervisor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5254625" y="2251075"/>
            <a:ext cx="2413000" cy="3063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smtClean="0">
                <a:ea typeface="ＭＳ Ｐゴシック" pitchFamily="50" charset="-128"/>
              </a:rPr>
              <a:t>M</a:t>
            </a:r>
            <a:r>
              <a:rPr lang="es-MX" altLang="ja-JP" sz="1100" smtClean="0">
                <a:ea typeface="ＭＳ Ｐゴシック" pitchFamily="50" charset="-128"/>
              </a:rPr>
              <a:t>3</a:t>
            </a:r>
            <a:r>
              <a:rPr lang="es-MX" sz="1100" smtClean="0">
                <a:ea typeface="ＭＳ Ｐゴシック" pitchFamily="50" charset="-128"/>
              </a:rPr>
              <a:t>E2 </a:t>
            </a:r>
            <a:r>
              <a:rPr lang="es-MX" altLang="ja-JP" sz="1100" smtClean="0">
                <a:ea typeface="ＭＳ Ｐゴシック" pitchFamily="50" charset="-128"/>
              </a:rPr>
              <a:t> </a:t>
            </a:r>
            <a:r>
              <a:rPr lang="es-MX" sz="1100" smtClean="0">
                <a:ea typeface="ＭＳ Ｐゴシック" pitchFamily="50" charset="-128"/>
              </a:rPr>
              <a:t>Reporte y Divulgación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5220072" y="2996952"/>
            <a:ext cx="2413000" cy="3063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smtClean="0">
                <a:ea typeface="ＭＳ Ｐゴシック" pitchFamily="50" charset="-128"/>
              </a:rPr>
              <a:t>M</a:t>
            </a:r>
            <a:r>
              <a:rPr lang="es-MX" altLang="ja-JP" sz="1100" smtClean="0">
                <a:ea typeface="ＭＳ Ｐゴシック" pitchFamily="50" charset="-128"/>
              </a:rPr>
              <a:t>3</a:t>
            </a:r>
            <a:r>
              <a:rPr lang="es-MX" sz="1100" smtClean="0">
                <a:ea typeface="ＭＳ Ｐゴシック" pitchFamily="50" charset="-128"/>
              </a:rPr>
              <a:t>E3</a:t>
            </a:r>
            <a:r>
              <a:rPr lang="es-MX" altLang="ja-JP" sz="1100" smtClean="0">
                <a:ea typeface="ＭＳ Ｐゴシック" pitchFamily="50" charset="-128"/>
              </a:rPr>
              <a:t> </a:t>
            </a:r>
            <a:r>
              <a:rPr lang="es-MX" sz="1100" smtClean="0">
                <a:ea typeface="ＭＳ Ｐゴシック" pitchFamily="50" charset="-128"/>
              </a:rPr>
              <a:t> Cooperación y Coordinación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5220072" y="3356992"/>
            <a:ext cx="2413000" cy="589409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smtClean="0">
                <a:ea typeface="ＭＳ Ｐゴシック" pitchFamily="50" charset="-128"/>
              </a:rPr>
              <a:t>M</a:t>
            </a:r>
            <a:r>
              <a:rPr lang="es-MX" altLang="ja-JP" sz="1100" smtClean="0">
                <a:ea typeface="ＭＳ Ｐゴシック" pitchFamily="50" charset="-128"/>
              </a:rPr>
              <a:t>3</a:t>
            </a:r>
            <a:r>
              <a:rPr lang="es-MX" sz="1100" smtClean="0">
                <a:ea typeface="ＭＳ Ｐゴシック" pitchFamily="50" charset="-128"/>
              </a:rPr>
              <a:t>E4</a:t>
            </a:r>
            <a:r>
              <a:rPr lang="es-MX" altLang="ja-JP" sz="1100" smtClean="0">
                <a:ea typeface="ＭＳ Ｐゴシック" pitchFamily="50" charset="-128"/>
              </a:rPr>
              <a:t> </a:t>
            </a:r>
            <a:r>
              <a:rPr lang="es-MX" sz="1100" smtClean="0">
                <a:ea typeface="ＭＳ Ｐゴシック" pitchFamily="50" charset="-128"/>
              </a:rPr>
              <a:t> Identification del supervsor a nivel de grupo y los supervisores involucradios 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5254625" y="4005064"/>
            <a:ext cx="2413000" cy="660599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smtClean="0">
                <a:ea typeface="ＭＳ Ｐゴシック" pitchFamily="50" charset="-128"/>
              </a:rPr>
              <a:t>M</a:t>
            </a:r>
            <a:r>
              <a:rPr lang="es-MX" altLang="ja-JP" sz="1100" smtClean="0">
                <a:ea typeface="ＭＳ Ｐゴシック" pitchFamily="50" charset="-128"/>
              </a:rPr>
              <a:t>3</a:t>
            </a:r>
            <a:r>
              <a:rPr lang="es-MX" sz="1100" smtClean="0">
                <a:ea typeface="ＭＳ Ｐゴシック" pitchFamily="50" charset="-128"/>
              </a:rPr>
              <a:t>E5</a:t>
            </a:r>
            <a:r>
              <a:rPr lang="es-MX" altLang="ja-JP" sz="1100" smtClean="0">
                <a:ea typeface="ＭＳ Ｐゴシック" pitchFamily="50" charset="-128"/>
              </a:rPr>
              <a:t> </a:t>
            </a:r>
            <a:r>
              <a:rPr lang="es-MX" sz="1100" smtClean="0">
                <a:ea typeface="ＭＳ Ｐゴシック" pitchFamily="50" charset="-128"/>
              </a:rPr>
              <a:t> </a:t>
            </a:r>
            <a:r>
              <a:rPr lang="es-MX" altLang="ja-JP" sz="1100" smtClean="0">
                <a:ea typeface="ＭＳ Ｐゴシック" pitchFamily="50" charset="-128"/>
              </a:rPr>
              <a:t>Papel </a:t>
            </a:r>
            <a:r>
              <a:rPr lang="es-MX" sz="1100" smtClean="0">
                <a:ea typeface="ＭＳ Ｐゴシック" pitchFamily="50" charset="-128"/>
              </a:rPr>
              <a:t>del supervsor a nivel de grupo y los supervisores involucradios 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5254625" y="4733924"/>
            <a:ext cx="2413000" cy="42326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smtClean="0">
                <a:ea typeface="ＭＳ Ｐゴシック" pitchFamily="50" charset="-128"/>
              </a:rPr>
              <a:t>M</a:t>
            </a:r>
            <a:r>
              <a:rPr lang="es-MX" altLang="ja-JP" sz="1100" smtClean="0">
                <a:ea typeface="ＭＳ Ｐゴシック" pitchFamily="50" charset="-128"/>
              </a:rPr>
              <a:t>3</a:t>
            </a:r>
            <a:r>
              <a:rPr lang="es-MX" sz="1100" smtClean="0">
                <a:ea typeface="ＭＳ Ｐゴシック" pitchFamily="50" charset="-128"/>
              </a:rPr>
              <a:t>E6</a:t>
            </a:r>
            <a:r>
              <a:rPr lang="es-MX" altLang="ja-JP" sz="1100" smtClean="0">
                <a:ea typeface="ＭＳ Ｐゴシック" pitchFamily="50" charset="-128"/>
              </a:rPr>
              <a:t> </a:t>
            </a:r>
            <a:r>
              <a:rPr lang="es-MX" sz="1100" smtClean="0">
                <a:ea typeface="ＭＳ Ｐゴシック" pitchFamily="50" charset="-128"/>
              </a:rPr>
              <a:t> Uso de Colegios de supervisión 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5254625" y="5818188"/>
            <a:ext cx="2413000" cy="4492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smtClean="0">
                <a:ea typeface="ＭＳ Ｐゴシック" pitchFamily="50" charset="-128"/>
              </a:rPr>
              <a:t>M</a:t>
            </a:r>
            <a:r>
              <a:rPr lang="es-MX" altLang="ja-JP" sz="1100" smtClean="0">
                <a:ea typeface="ＭＳ Ｐゴシック" pitchFamily="50" charset="-128"/>
              </a:rPr>
              <a:t>3</a:t>
            </a:r>
            <a:r>
              <a:rPr lang="es-MX" sz="1100" smtClean="0">
                <a:ea typeface="ＭＳ Ｐゴシック" pitchFamily="50" charset="-128"/>
              </a:rPr>
              <a:t>E7</a:t>
            </a:r>
            <a:r>
              <a:rPr lang="es-MX" altLang="ja-JP" sz="1100" smtClean="0">
                <a:ea typeface="ＭＳ Ｐゴシック" pitchFamily="50" charset="-128"/>
              </a:rPr>
              <a:t> </a:t>
            </a:r>
            <a:r>
              <a:rPr lang="es-MX" sz="1100" smtClean="0">
                <a:ea typeface="ＭＳ Ｐゴシック" pitchFamily="50" charset="-128"/>
              </a:rPr>
              <a:t> Administración de crisis entre los supervisores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5254625" y="6367463"/>
            <a:ext cx="2413000" cy="3063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smtClean="0">
                <a:ea typeface="ＭＳ Ｐゴシック" pitchFamily="50" charset="-128"/>
              </a:rPr>
              <a:t>M</a:t>
            </a:r>
            <a:r>
              <a:rPr lang="es-MX" altLang="ja-JP" sz="1100" smtClean="0">
                <a:ea typeface="ＭＳ Ｐゴシック" pitchFamily="50" charset="-128"/>
              </a:rPr>
              <a:t>3</a:t>
            </a:r>
            <a:r>
              <a:rPr lang="es-MX" sz="1100" smtClean="0">
                <a:ea typeface="ＭＳ Ｐゴシック" pitchFamily="50" charset="-128"/>
              </a:rPr>
              <a:t>E8 </a:t>
            </a:r>
            <a:r>
              <a:rPr lang="es-MX" altLang="ja-JP" sz="1100" smtClean="0">
                <a:ea typeface="ＭＳ Ｐゴシック" pitchFamily="50" charset="-128"/>
              </a:rPr>
              <a:t> </a:t>
            </a:r>
            <a:r>
              <a:rPr lang="es-MX" sz="1100" smtClean="0">
                <a:ea typeface="ＭＳ Ｐゴシック" pitchFamily="50" charset="-128"/>
              </a:rPr>
              <a:t>IAIGs  y resoluciones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1476375" y="1493838"/>
            <a:ext cx="3454400" cy="2873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54000" rIns="0"/>
          <a:lstStyle/>
          <a:p>
            <a:r>
              <a:rPr lang="es-MX" sz="1100" b="1" smtClean="0">
                <a:ea typeface="ＭＳ Ｐゴシック" pitchFamily="50" charset="-128"/>
              </a:rPr>
              <a:t>Gobierno corporativo del Grupo</a:t>
            </a:r>
            <a:endParaRPr lang="es-MX" sz="1100" b="1">
              <a:ea typeface="ＭＳ Ｐゴシック" pitchFamily="50" charset="-128"/>
            </a:endParaRPr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1476375" y="3175000"/>
            <a:ext cx="3454400" cy="2873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54000" rIns="0"/>
          <a:lstStyle/>
          <a:p>
            <a:pPr>
              <a:spcBef>
                <a:spcPct val="50000"/>
              </a:spcBef>
            </a:pPr>
            <a:r>
              <a:rPr lang="es-MX" sz="1100" b="1" smtClean="0">
                <a:ea typeface="ＭＳ Ｐゴシック" pitchFamily="50" charset="-128"/>
              </a:rPr>
              <a:t>ERM – Estructura y Estrategia del Grupo</a:t>
            </a:r>
            <a:endParaRPr lang="es-MX" sz="1100" b="1">
              <a:ea typeface="ＭＳ Ｐゴシック" pitchFamily="50" charset="-128"/>
            </a:endParaRP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1482725" y="5310188"/>
            <a:ext cx="3454400" cy="2873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54000" rIns="0"/>
          <a:lstStyle/>
          <a:p>
            <a:pPr>
              <a:spcBef>
                <a:spcPct val="50000"/>
              </a:spcBef>
            </a:pPr>
            <a:r>
              <a:rPr lang="es-MX" sz="1100" b="1" smtClean="0">
                <a:ea typeface="ＭＳ Ｐゴシック" pitchFamily="50" charset="-128"/>
              </a:rPr>
              <a:t>ERM – Condición Financiera del Grupo</a:t>
            </a:r>
            <a:endParaRPr lang="es-MX" sz="1100" b="1">
              <a:ea typeface="ＭＳ Ｐゴシック" pitchFamily="50" charset="-128"/>
            </a:endParaRPr>
          </a:p>
        </p:txBody>
      </p:sp>
      <p:sp>
        <p:nvSpPr>
          <p:cNvPr id="79901" name="Text Box 29"/>
          <p:cNvSpPr txBox="1">
            <a:spLocks noChangeArrowheads="1"/>
          </p:cNvSpPr>
          <p:nvPr/>
        </p:nvSpPr>
        <p:spPr bwMode="auto">
          <a:xfrm>
            <a:off x="7920038" y="1125538"/>
            <a:ext cx="1223962" cy="503237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pPr>
              <a:lnSpc>
                <a:spcPct val="85000"/>
              </a:lnSpc>
            </a:pPr>
            <a:r>
              <a:rPr lang="es-MX" sz="1100" dirty="0" smtClean="0">
                <a:solidFill>
                  <a:schemeClr val="bg1"/>
                </a:solidFill>
                <a:ea typeface="ＭＳ Ｐゴシック" pitchFamily="50" charset="-128"/>
              </a:rPr>
              <a:t>Módulo </a:t>
            </a:r>
            <a:r>
              <a:rPr lang="es-MX" altLang="ja-JP" sz="1100" dirty="0" smtClean="0">
                <a:solidFill>
                  <a:schemeClr val="bg1"/>
                </a:solidFill>
                <a:ea typeface="ＭＳ Ｐゴシック" pitchFamily="50" charset="-128"/>
              </a:rPr>
              <a:t>4</a:t>
            </a:r>
            <a:r>
              <a:rPr lang="es-MX" sz="1100" dirty="0" smtClean="0">
                <a:solidFill>
                  <a:schemeClr val="bg1"/>
                </a:solidFill>
                <a:ea typeface="ＭＳ Ｐゴシック" pitchFamily="50" charset="-128"/>
              </a:rPr>
              <a:t> </a:t>
            </a:r>
            <a:r>
              <a:rPr lang="es-MX" altLang="ja-JP" sz="1100" dirty="0" smtClean="0">
                <a:solidFill>
                  <a:schemeClr val="bg1"/>
                </a:solidFill>
                <a:ea typeface="ＭＳ Ｐゴシック" pitchFamily="50" charset="-128"/>
              </a:rPr>
              <a:t>Implementación del  </a:t>
            </a:r>
            <a:r>
              <a:rPr lang="es-MX" altLang="ja-JP" sz="1100" dirty="0" err="1" smtClean="0">
                <a:solidFill>
                  <a:schemeClr val="bg1"/>
                </a:solidFill>
                <a:ea typeface="ＭＳ Ｐゴシック" pitchFamily="50" charset="-128"/>
              </a:rPr>
              <a:t>ComFrame</a:t>
            </a:r>
            <a:endParaRPr lang="es-MX" sz="1100" dirty="0">
              <a:solidFill>
                <a:schemeClr val="bg1"/>
              </a:solidFill>
              <a:ea typeface="ＭＳ Ｐゴシック" pitchFamily="50" charset="-128"/>
            </a:endParaRPr>
          </a:p>
        </p:txBody>
      </p: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7920038" y="1772816"/>
            <a:ext cx="1223962" cy="108012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smtClean="0">
                <a:ea typeface="ＭＳ Ｐゴシック" pitchFamily="50" charset="-128"/>
              </a:rPr>
              <a:t>M</a:t>
            </a:r>
            <a:r>
              <a:rPr lang="es-MX" altLang="ja-JP" sz="1100" smtClean="0">
                <a:ea typeface="ＭＳ Ｐゴシック" pitchFamily="50" charset="-128"/>
              </a:rPr>
              <a:t>5</a:t>
            </a:r>
            <a:r>
              <a:rPr lang="es-MX" sz="1100" smtClean="0">
                <a:ea typeface="ＭＳ Ｐゴシック" pitchFamily="50" charset="-128"/>
              </a:rPr>
              <a:t>E1</a:t>
            </a:r>
            <a:r>
              <a:rPr lang="es-MX" altLang="ja-JP" sz="1100" smtClean="0">
                <a:ea typeface="ＭＳ Ｐゴシック" pitchFamily="50" charset="-128"/>
              </a:rPr>
              <a:t>  </a:t>
            </a:r>
            <a:r>
              <a:rPr lang="es-MX" sz="1100" smtClean="0">
                <a:ea typeface="ＭＳ Ｐゴシック" pitchFamily="50" charset="-128"/>
              </a:rPr>
              <a:t>Aplicabilidad del ComFrame a todas las jurisdicciones de la IAIS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903" name="Text Box 31"/>
          <p:cNvSpPr txBox="1">
            <a:spLocks noChangeArrowheads="1"/>
          </p:cNvSpPr>
          <p:nvPr/>
        </p:nvSpPr>
        <p:spPr bwMode="auto">
          <a:xfrm>
            <a:off x="7920038" y="3141663"/>
            <a:ext cx="1223962" cy="8286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smtClean="0">
                <a:ea typeface="ＭＳ Ｐゴシック" pitchFamily="50" charset="-128"/>
              </a:rPr>
              <a:t>M</a:t>
            </a:r>
            <a:r>
              <a:rPr lang="es-MX" altLang="ja-JP" sz="1100" smtClean="0">
                <a:ea typeface="ＭＳ Ｐゴシック" pitchFamily="50" charset="-128"/>
              </a:rPr>
              <a:t>5</a:t>
            </a:r>
            <a:r>
              <a:rPr lang="es-MX" sz="1100" smtClean="0">
                <a:ea typeface="ＭＳ Ｐゴシック" pitchFamily="50" charset="-128"/>
              </a:rPr>
              <a:t>E2 </a:t>
            </a:r>
            <a:r>
              <a:rPr lang="es-MX" altLang="ja-JP" sz="1100" smtClean="0">
                <a:ea typeface="ＭＳ Ｐゴシック" pitchFamily="50" charset="-128"/>
              </a:rPr>
              <a:t> </a:t>
            </a:r>
            <a:r>
              <a:rPr lang="es-MX" sz="1100" smtClean="0">
                <a:ea typeface="ＭＳ Ｐゴシック" pitchFamily="50" charset="-128"/>
              </a:rPr>
              <a:t>Mecanismo de revisión y asistencia de pares*</a:t>
            </a:r>
            <a:endParaRPr lang="es-MX" sz="1100">
              <a:ea typeface="ＭＳ Ｐゴシック" pitchFamily="50" charset="-128"/>
            </a:endParaRPr>
          </a:p>
        </p:txBody>
      </p:sp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7920038" y="4149725"/>
            <a:ext cx="1223962" cy="1371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rIns="0"/>
          <a:lstStyle/>
          <a:p>
            <a:r>
              <a:rPr lang="es-MX" sz="1100" dirty="0" smtClean="0">
                <a:ea typeface="ＭＳ Ｐゴシック" pitchFamily="50" charset="-128"/>
              </a:rPr>
              <a:t>M</a:t>
            </a:r>
            <a:r>
              <a:rPr lang="es-MX" altLang="ja-JP" sz="1100" dirty="0" smtClean="0">
                <a:ea typeface="ＭＳ Ｐゴシック" pitchFamily="50" charset="-128"/>
              </a:rPr>
              <a:t>5</a:t>
            </a:r>
            <a:r>
              <a:rPr lang="es-MX" sz="1100" dirty="0" smtClean="0">
                <a:ea typeface="ＭＳ Ｐゴシック" pitchFamily="50" charset="-128"/>
              </a:rPr>
              <a:t>E3 </a:t>
            </a:r>
            <a:r>
              <a:rPr lang="es-MX" altLang="ja-JP" sz="1100" dirty="0" smtClean="0">
                <a:ea typeface="ＭＳ Ｐゴシック" pitchFamily="50" charset="-128"/>
              </a:rPr>
              <a:t> Compilación de datos del </a:t>
            </a:r>
            <a:r>
              <a:rPr lang="es-MX" sz="1100" dirty="0" err="1" smtClean="0">
                <a:ea typeface="ＭＳ Ｐゴシック" pitchFamily="50" charset="-128"/>
              </a:rPr>
              <a:t>ComFrame</a:t>
            </a:r>
            <a:r>
              <a:rPr lang="es-MX" sz="1100" dirty="0" smtClean="0">
                <a:ea typeface="ＭＳ Ｐゴシック" pitchFamily="50" charset="-128"/>
              </a:rPr>
              <a:t> data plataforma / mecanismo</a:t>
            </a:r>
            <a:endParaRPr lang="es-MX" altLang="ja-JP" sz="1100" dirty="0">
              <a:ea typeface="ＭＳ Ｐゴシック" pitchFamily="50" charset="-128"/>
            </a:endParaRPr>
          </a:p>
        </p:txBody>
      </p:sp>
      <p:sp>
        <p:nvSpPr>
          <p:cNvPr id="79905" name="Text Box 33"/>
          <p:cNvSpPr txBox="1">
            <a:spLocks noChangeArrowheads="1"/>
          </p:cNvSpPr>
          <p:nvPr/>
        </p:nvSpPr>
        <p:spPr bwMode="auto">
          <a:xfrm>
            <a:off x="5076825" y="1497013"/>
            <a:ext cx="2590800" cy="30638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54000" rIns="0"/>
          <a:lstStyle/>
          <a:p>
            <a:r>
              <a:rPr lang="es-MX" sz="1100" b="1" smtClean="0">
                <a:ea typeface="ＭＳ Ｐゴシック" pitchFamily="50" charset="-128"/>
              </a:rPr>
              <a:t>Proceso Supervisor del Grupo</a:t>
            </a:r>
            <a:endParaRPr lang="es-MX" sz="1100" b="1">
              <a:ea typeface="ＭＳ Ｐゴシック" pitchFamily="50" charset="-128"/>
            </a:endParaRPr>
          </a:p>
        </p:txBody>
      </p:sp>
      <p:sp>
        <p:nvSpPr>
          <p:cNvPr id="79906" name="Text Box 34"/>
          <p:cNvSpPr txBox="1">
            <a:spLocks noChangeArrowheads="1"/>
          </p:cNvSpPr>
          <p:nvPr/>
        </p:nvSpPr>
        <p:spPr bwMode="auto">
          <a:xfrm>
            <a:off x="5076825" y="5301208"/>
            <a:ext cx="2590800" cy="42490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54000" rIns="0"/>
          <a:lstStyle/>
          <a:p>
            <a:r>
              <a:rPr lang="es-MX" sz="1100" b="1" smtClean="0">
                <a:ea typeface="ＭＳ Ｐゴシック" pitchFamily="50" charset="-128"/>
              </a:rPr>
              <a:t>Administración y Resolución de Crisis</a:t>
            </a:r>
            <a:endParaRPr lang="es-MX" sz="1100" b="1">
              <a:ea typeface="ＭＳ Ｐゴシック" pitchFamily="50" charset="-128"/>
            </a:endParaRPr>
          </a:p>
        </p:txBody>
      </p:sp>
      <p:sp>
        <p:nvSpPr>
          <p:cNvPr id="79907" name="Text Box 35"/>
          <p:cNvSpPr txBox="1">
            <a:spLocks noChangeArrowheads="1"/>
          </p:cNvSpPr>
          <p:nvPr/>
        </p:nvSpPr>
        <p:spPr bwMode="auto">
          <a:xfrm>
            <a:off x="5076056" y="2636912"/>
            <a:ext cx="2590800" cy="3063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54000" rIns="0"/>
          <a:lstStyle/>
          <a:p>
            <a:r>
              <a:rPr lang="es-MX" sz="1100" b="1" smtClean="0">
                <a:ea typeface="ＭＳ Ｐゴシック" pitchFamily="50" charset="-128"/>
              </a:rPr>
              <a:t>Cooperación Supervisora</a:t>
            </a:r>
            <a:endParaRPr lang="es-MX" sz="1100" b="1">
              <a:ea typeface="ＭＳ Ｐゴシック" pitchFamily="50" charset="-128"/>
            </a:endParaRPr>
          </a:p>
        </p:txBody>
      </p:sp>
      <p:sp>
        <p:nvSpPr>
          <p:cNvPr id="79908" name="Text Box 36"/>
          <p:cNvSpPr txBox="1">
            <a:spLocks noChangeArrowheads="1"/>
          </p:cNvSpPr>
          <p:nvPr/>
        </p:nvSpPr>
        <p:spPr bwMode="auto">
          <a:xfrm>
            <a:off x="1476375" y="2332038"/>
            <a:ext cx="3454400" cy="2873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54000" rIns="0"/>
          <a:lstStyle/>
          <a:p>
            <a:r>
              <a:rPr lang="es-MX" sz="1100" b="1" smtClean="0">
                <a:ea typeface="ＭＳ Ｐゴシック" pitchFamily="50" charset="-128"/>
              </a:rPr>
              <a:t>Groupo ERM</a:t>
            </a:r>
            <a:endParaRPr lang="es-MX" sz="1100" b="1">
              <a:ea typeface="ＭＳ Ｐゴシック" pitchFamily="50" charset="-128"/>
            </a:endParaRPr>
          </a:p>
        </p:txBody>
      </p:sp>
      <p:sp>
        <p:nvSpPr>
          <p:cNvPr id="79909" name="Text Box 37"/>
          <p:cNvSpPr txBox="1">
            <a:spLocks noChangeArrowheads="1"/>
          </p:cNvSpPr>
          <p:nvPr/>
        </p:nvSpPr>
        <p:spPr bwMode="auto">
          <a:xfrm>
            <a:off x="1654175" y="3538538"/>
            <a:ext cx="3276600" cy="2873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10800" rIns="0" bIns="10800"/>
          <a:lstStyle/>
          <a:p>
            <a:r>
              <a:rPr lang="es-MX" altLang="ja-JP" sz="1100" smtClean="0">
                <a:ea typeface="ＭＳ Ｐゴシック" pitchFamily="50" charset="-128"/>
              </a:rPr>
              <a:t>M2E3  </a:t>
            </a:r>
            <a:r>
              <a:rPr lang="es-MX" sz="1100" smtClean="0">
                <a:ea typeface="ＭＳ Ｐゴシック" pitchFamily="50" charset="-128"/>
              </a:rPr>
              <a:t>Estructura Transparente del Grupo</a:t>
            </a:r>
            <a:endParaRPr lang="es-MX" sz="1100">
              <a:ea typeface="ＭＳ Ｐゴシック" pitchFamily="50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MX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Mayor Información</a:t>
            </a:r>
            <a:endParaRPr lang="es-MX" noProof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447800"/>
            <a:ext cx="7848600" cy="4648200"/>
          </a:xfrm>
        </p:spPr>
        <p:txBody>
          <a:bodyPr/>
          <a:lstStyle/>
          <a:p>
            <a:pPr algn="ctr"/>
            <a:endParaRPr lang="es-MX" b="1" noProof="0" dirty="0" smtClean="0"/>
          </a:p>
          <a:p>
            <a:pPr algn="ctr"/>
            <a:r>
              <a:rPr lang="es-MX" b="1" noProof="0" dirty="0" smtClean="0"/>
              <a:t>IAIS </a:t>
            </a:r>
            <a:r>
              <a:rPr lang="es-MX" b="1" noProof="0" dirty="0" err="1" smtClean="0"/>
              <a:t>Website</a:t>
            </a:r>
            <a:r>
              <a:rPr lang="es-MX" b="1" noProof="0" dirty="0" smtClean="0"/>
              <a:t>:</a:t>
            </a:r>
          </a:p>
          <a:p>
            <a:pPr algn="ctr"/>
            <a:r>
              <a:rPr lang="es-MX" b="1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http://www.iaisweb.org</a:t>
            </a:r>
            <a:endParaRPr lang="es-MX" b="1" noProof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lang="es-MX" b="1" noProof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s-MX" b="1" noProof="0" dirty="0" err="1" smtClean="0"/>
              <a:t>PCSTool</a:t>
            </a:r>
            <a:endParaRPr lang="es-MX" b="1" noProof="0" dirty="0" smtClean="0"/>
          </a:p>
          <a:p>
            <a:pPr algn="ctr"/>
            <a:r>
              <a:rPr lang="es-MX" b="1" noProof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http://www.iaisweb.org/ICP-on-line-tool-689</a:t>
            </a:r>
            <a:endParaRPr lang="es-MX" b="1" noProof="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lang="es-MX" b="1" noProof="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lang="es-MX" b="1" noProof="0" dirty="0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MX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Mayor Información</a:t>
            </a:r>
            <a:endParaRPr lang="es-MX" noProof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s-MX" b="1" noProof="0" dirty="0" smtClean="0"/>
          </a:p>
          <a:p>
            <a:pPr algn="ctr"/>
            <a:endParaRPr lang="es-MX" b="1" noProof="0" dirty="0" smtClean="0"/>
          </a:p>
          <a:p>
            <a:pPr algn="ctr"/>
            <a:endParaRPr lang="es-MX" b="1" noProof="0" dirty="0" smtClean="0"/>
          </a:p>
          <a:p>
            <a:pPr algn="ctr"/>
            <a:r>
              <a:rPr lang="es-MX" sz="3200" b="1" noProof="0" dirty="0" smtClean="0"/>
              <a:t>¡Gracias por su atención!</a:t>
            </a:r>
          </a:p>
          <a:p>
            <a:pPr algn="ctr"/>
            <a:endParaRPr lang="es-MX" sz="3200" b="1" noProof="0" dirty="0" smtClean="0"/>
          </a:p>
          <a:p>
            <a:pPr algn="ctr"/>
            <a:r>
              <a:rPr lang="es-MX" sz="1600" i="1" noProof="0" dirty="0" smtClean="0"/>
              <a:t>Renata </a:t>
            </a:r>
            <a:r>
              <a:rPr lang="es-MX" sz="1600" i="1" noProof="0" dirty="0" err="1" smtClean="0"/>
              <a:t>Gasparello</a:t>
            </a:r>
            <a:endParaRPr lang="es-MX" sz="1600" i="1" noProof="0" dirty="0" smtClean="0"/>
          </a:p>
          <a:p>
            <a:pPr algn="ctr"/>
            <a:r>
              <a:rPr lang="es-MX" sz="1600" i="1" noProof="0" dirty="0" smtClean="0"/>
              <a:t> </a:t>
            </a:r>
            <a:r>
              <a:rPr lang="es-MX" sz="1400" i="1" dirty="0" smtClean="0"/>
              <a:t>Miembro del Subcomité de Solvencia y Asuntos Actuariales</a:t>
            </a:r>
            <a:br>
              <a:rPr lang="es-MX" sz="1400" i="1" dirty="0" smtClean="0"/>
            </a:br>
            <a:r>
              <a:rPr lang="es-MX" sz="1400" i="1" dirty="0" smtClean="0"/>
              <a:t>Brasil - ANS - Agencia Nacional de Regulación de Seguro y </a:t>
            </a:r>
            <a:r>
              <a:rPr lang="es-MX" sz="1400" i="1" dirty="0" smtClean="0"/>
              <a:t>Planes de </a:t>
            </a:r>
            <a:r>
              <a:rPr lang="es-MX" sz="1400" i="1" dirty="0" smtClean="0"/>
              <a:t>Salud </a:t>
            </a:r>
            <a:r>
              <a:rPr lang="es-MX" sz="1400" i="1" dirty="0" smtClean="0"/>
              <a:t>Privado</a:t>
            </a:r>
            <a:endParaRPr lang="es-MX" sz="1400" i="1" dirty="0" smtClean="0"/>
          </a:p>
          <a:p>
            <a:pPr algn="ctr"/>
            <a:r>
              <a:rPr lang="es-MX" sz="1400" i="1" noProof="0" dirty="0" smtClean="0"/>
              <a:t>www.ans.gov.br</a:t>
            </a:r>
            <a:endParaRPr lang="es-MX" sz="1400" b="1" noProof="0" dirty="0" smtClean="0"/>
          </a:p>
          <a:p>
            <a:pPr algn="ctr"/>
            <a:endParaRPr lang="es-MX" sz="1400" b="1" noProof="0" dirty="0" smtClean="0"/>
          </a:p>
          <a:p>
            <a:pPr algn="ctr"/>
            <a:endParaRPr lang="es-MX" b="1" noProof="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MX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Agenda</a:t>
            </a:r>
            <a:endParaRPr lang="es-MX" noProof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 noProof="0" dirty="0" smtClean="0"/>
              <a:t>Principios Clave de Seguros</a:t>
            </a:r>
          </a:p>
          <a:p>
            <a:pPr marL="914400" lvl="1" indent="-457200" algn="just">
              <a:lnSpc>
                <a:spcPct val="90000"/>
              </a:lnSpc>
              <a:buFontTx/>
              <a:buChar char="–"/>
            </a:pPr>
            <a:r>
              <a:rPr lang="es-MX" noProof="0" dirty="0" smtClean="0"/>
              <a:t>Enfoque cuantitativo de temas de solvencia</a:t>
            </a:r>
          </a:p>
          <a:p>
            <a:pPr marL="914400" lvl="1" indent="-457200" algn="just">
              <a:lnSpc>
                <a:spcPct val="90000"/>
              </a:lnSpc>
            </a:pPr>
            <a:endParaRPr lang="es-MX" noProof="0" dirty="0" smtClean="0"/>
          </a:p>
          <a:p>
            <a:pPr marL="533400" indent="-5334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 noProof="0" dirty="0" smtClean="0"/>
              <a:t>Lecciones de la crisis financiera global</a:t>
            </a:r>
          </a:p>
          <a:p>
            <a:pPr marL="914400" lvl="1" indent="-457200" algn="just">
              <a:lnSpc>
                <a:spcPct val="90000"/>
              </a:lnSpc>
              <a:buFontTx/>
              <a:buChar char="–"/>
            </a:pPr>
            <a:r>
              <a:rPr lang="es-MX" noProof="0" dirty="0" smtClean="0"/>
              <a:t>Divergencia </a:t>
            </a:r>
            <a:r>
              <a:rPr lang="es-MX" noProof="0" dirty="0" smtClean="0"/>
              <a:t>del enfoque de seguros “tradicional”</a:t>
            </a:r>
          </a:p>
          <a:p>
            <a:pPr marL="914400" lvl="1" indent="-457200" algn="just">
              <a:lnSpc>
                <a:spcPct val="90000"/>
              </a:lnSpc>
              <a:buFontTx/>
              <a:buChar char="–"/>
            </a:pPr>
            <a:r>
              <a:rPr lang="es-MX" noProof="0" dirty="0" smtClean="0"/>
              <a:t>Necesidad de una visión de seguros más amplia</a:t>
            </a:r>
          </a:p>
          <a:p>
            <a:pPr marL="914400" lvl="1" indent="-457200" algn="just">
              <a:lnSpc>
                <a:spcPct val="90000"/>
              </a:lnSpc>
            </a:pPr>
            <a:endParaRPr lang="es-MX" noProof="0" dirty="0" smtClean="0"/>
          </a:p>
          <a:p>
            <a:pPr marL="533400" indent="-5334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MX" noProof="0" dirty="0" err="1" smtClean="0"/>
              <a:t>ComFrame</a:t>
            </a:r>
            <a:endParaRPr lang="es-MX" noProof="0" dirty="0" smtClean="0"/>
          </a:p>
          <a:p>
            <a:pPr marL="914400" lvl="1" indent="-457200" algn="just">
              <a:lnSpc>
                <a:spcPct val="90000"/>
              </a:lnSpc>
              <a:buFontTx/>
              <a:buChar char="–"/>
            </a:pPr>
            <a:r>
              <a:rPr lang="es-MX" noProof="0" dirty="0" smtClean="0"/>
              <a:t>Estándares, parámetros y guías para aseguradoras globalmente relevantes</a:t>
            </a:r>
            <a:endParaRPr lang="es-MX" noProof="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MX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Estructura de los PCS – Un enfoque de solvencia</a:t>
            </a:r>
            <a:endParaRPr lang="es-MX" noProof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3" name="AutoShape 3"/>
          <p:cNvSpPr>
            <a:spLocks noChangeAspect="1" noChangeArrowheads="1"/>
          </p:cNvSpPr>
          <p:nvPr/>
        </p:nvSpPr>
        <p:spPr bwMode="auto">
          <a:xfrm>
            <a:off x="1828800" y="914400"/>
            <a:ext cx="7315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8839200" y="4191000"/>
            <a:ext cx="76200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2400" b="1">
              <a:latin typeface="Times New Roman" pitchFamily="18" charset="0"/>
            </a:endParaRPr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>
            <a:off x="1219200" y="6248400"/>
            <a:ext cx="7924800" cy="0"/>
          </a:xfrm>
          <a:prstGeom prst="line">
            <a:avLst/>
          </a:prstGeom>
          <a:noFill/>
          <a:ln w="9525">
            <a:solidFill>
              <a:srgbClr val="33CCCC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grpSp>
        <p:nvGrpSpPr>
          <p:cNvPr id="41009" name="Group 49"/>
          <p:cNvGrpSpPr>
            <a:grpSpLocks/>
          </p:cNvGrpSpPr>
          <p:nvPr/>
        </p:nvGrpSpPr>
        <p:grpSpPr bwMode="auto">
          <a:xfrm>
            <a:off x="1285875" y="1219200"/>
            <a:ext cx="7477125" cy="4953000"/>
            <a:chOff x="810" y="768"/>
            <a:chExt cx="4710" cy="3120"/>
          </a:xfrm>
        </p:grpSpPr>
        <p:sp>
          <p:nvSpPr>
            <p:cNvPr id="40964" name="Text Box 4"/>
            <p:cNvSpPr txBox="1">
              <a:spLocks noChangeArrowheads="1"/>
            </p:cNvSpPr>
            <p:nvPr/>
          </p:nvSpPr>
          <p:spPr bwMode="auto">
            <a:xfrm>
              <a:off x="1202" y="864"/>
              <a:ext cx="718" cy="115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r>
                <a:rPr lang="es-MX" altLang="ja-JP" sz="1300" b="1" smtClean="0">
                  <a:ea typeface="ＭＳ 明朝" pitchFamily="49" charset="-128"/>
                </a:rPr>
                <a:t>PCS18</a:t>
              </a:r>
              <a:r>
                <a:rPr lang="es-MX" altLang="ja-JP" sz="1300" smtClean="0">
                  <a:ea typeface="ＭＳ 明朝" pitchFamily="49" charset="-128"/>
                </a:rPr>
                <a:t> </a:t>
              </a:r>
            </a:p>
            <a:p>
              <a:pPr algn="ctr"/>
              <a:r>
                <a:rPr lang="es-MX" sz="1400" smtClean="0"/>
                <a:t>Evaluación y administraci-ón de riesgos</a:t>
              </a:r>
            </a:p>
            <a:p>
              <a:pPr algn="ctr"/>
              <a:r>
                <a:rPr lang="es-MX" altLang="ja-JP" sz="1300" smtClean="0">
                  <a:ea typeface="ＭＳ 明朝" pitchFamily="49" charset="-128"/>
                </a:rPr>
                <a:t> </a:t>
              </a:r>
              <a:endParaRPr lang="es-MX" sz="1300">
                <a:latin typeface="Times New Roman" pitchFamily="18" charset="0"/>
              </a:endParaRPr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1200" y="2304"/>
              <a:ext cx="528" cy="33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s-MX" altLang="ja-JP" sz="1000" b="1" smtClean="0">
                <a:ea typeface="ＭＳ 明朝" pitchFamily="49" charset="-128"/>
              </a:endParaRPr>
            </a:p>
            <a:p>
              <a:pPr algn="ctr"/>
              <a:r>
                <a:rPr lang="es-MX" altLang="ja-JP" sz="1400" b="1" smtClean="0">
                  <a:ea typeface="ＭＳ 明朝" pitchFamily="49" charset="-128"/>
                </a:rPr>
                <a:t>PCS8</a:t>
              </a:r>
              <a:endParaRPr lang="es-MX" sz="1400">
                <a:latin typeface="Times New Roman" pitchFamily="18" charset="0"/>
              </a:endParaRPr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2544" y="2592"/>
              <a:ext cx="672" cy="115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r>
                <a:rPr lang="es-MX" altLang="ja-JP" sz="1300" b="1" smtClean="0">
                  <a:ea typeface="ＭＳ 明朝" pitchFamily="49" charset="-128"/>
                </a:rPr>
                <a:t>PCS14</a:t>
              </a:r>
              <a:r>
                <a:rPr lang="es-MX" altLang="ja-JP" sz="1300" smtClean="0">
                  <a:ea typeface="ＭＳ 明朝" pitchFamily="49" charset="-128"/>
                </a:rPr>
                <a:t> Valuación</a:t>
              </a:r>
              <a:endParaRPr lang="es-MX" sz="1300">
                <a:latin typeface="Times New Roman" pitchFamily="18" charset="0"/>
              </a:endParaRPr>
            </a:p>
          </p:txBody>
        </p:sp>
        <p:sp>
          <p:nvSpPr>
            <p:cNvPr id="40977" name="Text Box 17"/>
            <p:cNvSpPr txBox="1">
              <a:spLocks noChangeArrowheads="1"/>
            </p:cNvSpPr>
            <p:nvPr/>
          </p:nvSpPr>
          <p:spPr bwMode="auto">
            <a:xfrm>
              <a:off x="3264" y="2592"/>
              <a:ext cx="672" cy="115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r>
                <a:rPr lang="es-MX" altLang="ja-JP" sz="1300" b="1" smtClean="0">
                  <a:ea typeface="ＭＳ 明朝" pitchFamily="49" charset="-128"/>
                </a:rPr>
                <a:t>PCS15</a:t>
              </a:r>
              <a:r>
                <a:rPr lang="es-MX" altLang="ja-JP" sz="1300" smtClean="0">
                  <a:ea typeface="ＭＳ 明朝" pitchFamily="49" charset="-128"/>
                </a:rPr>
                <a:t> Inversiones</a:t>
              </a:r>
              <a:endParaRPr lang="es-MX" sz="1300">
                <a:latin typeface="Times New Roman" pitchFamily="18" charset="0"/>
              </a:endParaRPr>
            </a:p>
          </p:txBody>
        </p:sp>
        <p:sp>
          <p:nvSpPr>
            <p:cNvPr id="40979" name="Text Box 19"/>
            <p:cNvSpPr txBox="1">
              <a:spLocks noChangeArrowheads="1"/>
            </p:cNvSpPr>
            <p:nvPr/>
          </p:nvSpPr>
          <p:spPr bwMode="auto">
            <a:xfrm>
              <a:off x="3984" y="2592"/>
              <a:ext cx="768" cy="115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r>
                <a:rPr lang="es-MX" altLang="ja-JP" sz="1300" b="1" smtClean="0">
                  <a:ea typeface="ＭＳ 明朝" pitchFamily="49" charset="-128"/>
                </a:rPr>
                <a:t>PCS16</a:t>
              </a:r>
              <a:r>
                <a:rPr lang="es-MX" altLang="ja-JP" sz="1300" smtClean="0">
                  <a:ea typeface="ＭＳ 明朝" pitchFamily="49" charset="-128"/>
                </a:rPr>
                <a:t> </a:t>
              </a:r>
              <a:r>
                <a:rPr lang="es-MX" altLang="ja-JP" sz="1400" smtClean="0">
                  <a:ea typeface="MS Mincho" pitchFamily="49" charset="-128"/>
                </a:rPr>
                <a:t>Administraci-ón de Riesgos de la empresa</a:t>
              </a:r>
              <a:endParaRPr lang="es-MX" sz="1300">
                <a:latin typeface="Times New Roman" pitchFamily="18" charset="0"/>
              </a:endParaRPr>
            </a:p>
          </p:txBody>
        </p:sp>
        <p:sp>
          <p:nvSpPr>
            <p:cNvPr id="40983" name="Text Box 23"/>
            <p:cNvSpPr txBox="1">
              <a:spLocks noChangeArrowheads="1"/>
            </p:cNvSpPr>
            <p:nvPr/>
          </p:nvSpPr>
          <p:spPr bwMode="auto">
            <a:xfrm>
              <a:off x="4800" y="2592"/>
              <a:ext cx="720" cy="115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r>
                <a:rPr lang="es-MX" altLang="ja-JP" sz="1300" b="1" smtClean="0">
                  <a:ea typeface="ＭＳ 明朝" pitchFamily="49" charset="-128"/>
                </a:rPr>
                <a:t>PCS17</a:t>
              </a:r>
              <a:r>
                <a:rPr lang="es-MX" altLang="ja-JP" sz="1300" smtClean="0">
                  <a:ea typeface="ＭＳ 明朝" pitchFamily="49" charset="-128"/>
                </a:rPr>
                <a:t> </a:t>
              </a:r>
              <a:r>
                <a:rPr lang="es-MX" altLang="ja-JP" sz="1400" smtClean="0">
                  <a:ea typeface="MS Mincho" pitchFamily="49" charset="-128"/>
                </a:rPr>
                <a:t>Adecuación de capital</a:t>
              </a:r>
              <a:endParaRPr lang="es-MX" sz="1300">
                <a:latin typeface="Times New Roman" pitchFamily="18" charset="0"/>
              </a:endParaRPr>
            </a:p>
          </p:txBody>
        </p:sp>
        <p:sp>
          <p:nvSpPr>
            <p:cNvPr id="40987" name="Text Box 27"/>
            <p:cNvSpPr txBox="1">
              <a:spLocks noChangeArrowheads="1"/>
            </p:cNvSpPr>
            <p:nvPr/>
          </p:nvSpPr>
          <p:spPr bwMode="auto">
            <a:xfrm rot="-10800000">
              <a:off x="810" y="768"/>
              <a:ext cx="294" cy="139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pPr algn="ctr"/>
              <a:r>
                <a:rPr lang="es-MX" altLang="ja-JP" sz="1500" b="1" smtClean="0">
                  <a:solidFill>
                    <a:schemeClr val="accent2"/>
                  </a:solidFill>
                  <a:ea typeface="ＭＳ 明朝" pitchFamily="49" charset="-128"/>
                </a:rPr>
                <a:t>PCS existentes</a:t>
              </a:r>
              <a:endParaRPr lang="es-MX" altLang="ja-JP" sz="1500" b="1">
                <a:solidFill>
                  <a:schemeClr val="accent2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0988" name="Text Box 28"/>
            <p:cNvSpPr txBox="1">
              <a:spLocks noChangeArrowheads="1"/>
            </p:cNvSpPr>
            <p:nvPr/>
          </p:nvSpPr>
          <p:spPr bwMode="auto">
            <a:xfrm rot="-10778156">
              <a:off x="810" y="2256"/>
              <a:ext cx="294" cy="163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pPr algn="ctr"/>
              <a:r>
                <a:rPr lang="es-MX" altLang="ja-JP" sz="1500" b="1" smtClean="0">
                  <a:solidFill>
                    <a:schemeClr val="accent2"/>
                  </a:solidFill>
                  <a:ea typeface="ＭＳ 明朝" pitchFamily="49" charset="-128"/>
                </a:rPr>
                <a:t>Nuevos  PCS</a:t>
              </a:r>
              <a:endParaRPr lang="es-MX" altLang="ja-JP" sz="1500" b="1">
                <a:solidFill>
                  <a:schemeClr val="accent2"/>
                </a:solidFill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0989" name="Text Box 29"/>
            <p:cNvSpPr txBox="1">
              <a:spLocks noChangeArrowheads="1"/>
            </p:cNvSpPr>
            <p:nvPr/>
          </p:nvSpPr>
          <p:spPr bwMode="auto">
            <a:xfrm>
              <a:off x="1200" y="2784"/>
              <a:ext cx="528" cy="33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s-MX" altLang="ja-JP" sz="1000" b="1" smtClean="0">
                <a:ea typeface="ＭＳ 明朝" pitchFamily="49" charset="-128"/>
              </a:endParaRPr>
            </a:p>
            <a:p>
              <a:pPr algn="ctr"/>
              <a:r>
                <a:rPr lang="es-MX" altLang="ja-JP" sz="1400" b="1" smtClean="0">
                  <a:ea typeface="ＭＳ 明朝" pitchFamily="49" charset="-128"/>
                </a:rPr>
                <a:t>PCS13</a:t>
              </a:r>
              <a:endParaRPr lang="es-MX" sz="1400">
                <a:latin typeface="Times New Roman" pitchFamily="18" charset="0"/>
              </a:endParaRPr>
            </a:p>
          </p:txBody>
        </p:sp>
        <p:sp>
          <p:nvSpPr>
            <p:cNvPr id="40990" name="Text Box 30"/>
            <p:cNvSpPr txBox="1">
              <a:spLocks noChangeArrowheads="1"/>
            </p:cNvSpPr>
            <p:nvPr/>
          </p:nvSpPr>
          <p:spPr bwMode="auto">
            <a:xfrm>
              <a:off x="1968" y="864"/>
              <a:ext cx="672" cy="115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r>
                <a:rPr lang="es-MX" altLang="ja-JP" sz="1300" b="1" smtClean="0">
                  <a:ea typeface="ＭＳ 明朝" pitchFamily="49" charset="-128"/>
                </a:rPr>
                <a:t>PCS19</a:t>
              </a:r>
              <a:r>
                <a:rPr lang="es-MX" altLang="ja-JP" sz="1300" smtClean="0">
                  <a:ea typeface="ＭＳ 明朝" pitchFamily="49" charset="-128"/>
                </a:rPr>
                <a:t> </a:t>
              </a:r>
            </a:p>
            <a:p>
              <a:pPr algn="ctr"/>
              <a:r>
                <a:rPr lang="es-MX" sz="1400" smtClean="0"/>
                <a:t>Actividad aseguradora</a:t>
              </a:r>
              <a:r>
                <a:rPr lang="es-MX" altLang="ja-JP" sz="1300" smtClean="0">
                  <a:ea typeface="ＭＳ 明朝" pitchFamily="49" charset="-128"/>
                </a:rPr>
                <a:t> </a:t>
              </a:r>
              <a:endParaRPr lang="es-MX" sz="1300">
                <a:latin typeface="Times New Roman" pitchFamily="18" charset="0"/>
              </a:endParaRPr>
            </a:p>
          </p:txBody>
        </p:sp>
        <p:sp>
          <p:nvSpPr>
            <p:cNvPr id="40991" name="Text Box 31"/>
            <p:cNvSpPr txBox="1">
              <a:spLocks noChangeArrowheads="1"/>
            </p:cNvSpPr>
            <p:nvPr/>
          </p:nvSpPr>
          <p:spPr bwMode="auto">
            <a:xfrm>
              <a:off x="2688" y="864"/>
              <a:ext cx="672" cy="115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r>
                <a:rPr lang="es-MX" altLang="ja-JP" sz="1300" b="1" smtClean="0">
                  <a:ea typeface="ＭＳ 明朝" pitchFamily="49" charset="-128"/>
                </a:rPr>
                <a:t>PCS20</a:t>
              </a:r>
              <a:r>
                <a:rPr lang="es-MX" altLang="ja-JP" sz="1300" smtClean="0">
                  <a:ea typeface="ＭＳ 明朝" pitchFamily="49" charset="-128"/>
                </a:rPr>
                <a:t> </a:t>
              </a:r>
            </a:p>
            <a:p>
              <a:pPr algn="ctr"/>
              <a:r>
                <a:rPr lang="es-MX" altLang="ja-JP" sz="1300" smtClean="0">
                  <a:ea typeface="ＭＳ 明朝" pitchFamily="49" charset="-128"/>
                </a:rPr>
                <a:t>Pasivos </a:t>
              </a:r>
              <a:endParaRPr lang="es-MX" sz="1300">
                <a:latin typeface="Times New Roman" pitchFamily="18" charset="0"/>
              </a:endParaRPr>
            </a:p>
          </p:txBody>
        </p:sp>
        <p:sp>
          <p:nvSpPr>
            <p:cNvPr id="40992" name="Text Box 32"/>
            <p:cNvSpPr txBox="1">
              <a:spLocks noChangeArrowheads="1"/>
            </p:cNvSpPr>
            <p:nvPr/>
          </p:nvSpPr>
          <p:spPr bwMode="auto">
            <a:xfrm>
              <a:off x="3408" y="864"/>
              <a:ext cx="672" cy="115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r>
                <a:rPr lang="es-MX" altLang="ja-JP" sz="1300" b="1" smtClean="0">
                  <a:ea typeface="ＭＳ 明朝" pitchFamily="49" charset="-128"/>
                </a:rPr>
                <a:t>PCS21</a:t>
              </a:r>
              <a:r>
                <a:rPr lang="es-MX" altLang="ja-JP" sz="1300" smtClean="0">
                  <a:ea typeface="ＭＳ 明朝" pitchFamily="49" charset="-128"/>
                </a:rPr>
                <a:t> </a:t>
              </a:r>
            </a:p>
            <a:p>
              <a:pPr algn="ctr"/>
              <a:r>
                <a:rPr lang="es-MX" altLang="ja-JP" sz="1300" smtClean="0">
                  <a:ea typeface="ＭＳ 明朝" pitchFamily="49" charset="-128"/>
                </a:rPr>
                <a:t>Inversiones </a:t>
              </a:r>
              <a:endParaRPr lang="es-MX" sz="1300">
                <a:latin typeface="Times New Roman" pitchFamily="18" charset="0"/>
              </a:endParaRPr>
            </a:p>
          </p:txBody>
        </p:sp>
        <p:sp>
          <p:nvSpPr>
            <p:cNvPr id="40993" name="Text Box 33"/>
            <p:cNvSpPr txBox="1">
              <a:spLocks noChangeArrowheads="1"/>
            </p:cNvSpPr>
            <p:nvPr/>
          </p:nvSpPr>
          <p:spPr bwMode="auto">
            <a:xfrm>
              <a:off x="4128" y="864"/>
              <a:ext cx="672" cy="115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r>
                <a:rPr lang="es-MX" altLang="ja-JP" sz="1300" b="1" smtClean="0">
                  <a:ea typeface="ＭＳ 明朝" pitchFamily="49" charset="-128"/>
                </a:rPr>
                <a:t>PCS22</a:t>
              </a:r>
              <a:r>
                <a:rPr lang="es-MX" altLang="ja-JP" sz="1300" smtClean="0">
                  <a:ea typeface="ＭＳ 明朝" pitchFamily="49" charset="-128"/>
                </a:rPr>
                <a:t> </a:t>
              </a:r>
            </a:p>
            <a:p>
              <a:pPr algn="ctr"/>
              <a:r>
                <a:rPr lang="es-MX" sz="1400" smtClean="0"/>
                <a:t>Derivados y obligaciones similares</a:t>
              </a:r>
              <a:r>
                <a:rPr lang="es-MX" altLang="ja-JP" sz="1300" smtClean="0">
                  <a:ea typeface="ＭＳ 明朝" pitchFamily="49" charset="-128"/>
                </a:rPr>
                <a:t> </a:t>
              </a:r>
              <a:endParaRPr lang="es-MX" sz="1300">
                <a:latin typeface="Times New Roman" pitchFamily="18" charset="0"/>
              </a:endParaRPr>
            </a:p>
          </p:txBody>
        </p:sp>
        <p:sp>
          <p:nvSpPr>
            <p:cNvPr id="40994" name="Text Box 34"/>
            <p:cNvSpPr txBox="1">
              <a:spLocks noChangeArrowheads="1"/>
            </p:cNvSpPr>
            <p:nvPr/>
          </p:nvSpPr>
          <p:spPr bwMode="auto">
            <a:xfrm>
              <a:off x="4848" y="864"/>
              <a:ext cx="672" cy="115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endParaRPr lang="es-MX" altLang="ja-JP" sz="1300" b="1" smtClean="0">
                <a:ea typeface="ＭＳ 明朝" pitchFamily="49" charset="-128"/>
              </a:endParaRPr>
            </a:p>
            <a:p>
              <a:pPr algn="ctr"/>
              <a:r>
                <a:rPr lang="es-MX" altLang="ja-JP" sz="1300" b="1" smtClean="0">
                  <a:ea typeface="ＭＳ 明朝" pitchFamily="49" charset="-128"/>
                </a:rPr>
                <a:t>PCS23</a:t>
              </a:r>
              <a:r>
                <a:rPr lang="es-MX" altLang="ja-JP" sz="1300" smtClean="0">
                  <a:ea typeface="ＭＳ 明朝" pitchFamily="49" charset="-128"/>
                </a:rPr>
                <a:t> </a:t>
              </a:r>
            </a:p>
            <a:p>
              <a:pPr algn="ctr"/>
              <a:r>
                <a:rPr lang="es-MX" sz="1400" smtClean="0"/>
                <a:t>Suficiencia del capital y solvencia</a:t>
              </a:r>
              <a:r>
                <a:rPr lang="es-MX" altLang="ja-JP" sz="1300" smtClean="0">
                  <a:ea typeface="ＭＳ 明朝" pitchFamily="49" charset="-128"/>
                </a:rPr>
                <a:t> </a:t>
              </a:r>
              <a:endParaRPr lang="es-MX" sz="1300">
                <a:latin typeface="Times New Roman" pitchFamily="18" charset="0"/>
              </a:endParaRPr>
            </a:p>
          </p:txBody>
        </p:sp>
        <p:sp>
          <p:nvSpPr>
            <p:cNvPr id="40995" name="Line 35"/>
            <p:cNvSpPr>
              <a:spLocks noChangeShapeType="1"/>
            </p:cNvSpPr>
            <p:nvPr/>
          </p:nvSpPr>
          <p:spPr bwMode="auto">
            <a:xfrm flipH="1">
              <a:off x="1488" y="2016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40999" name="Line 39"/>
            <p:cNvSpPr>
              <a:spLocks noChangeShapeType="1"/>
            </p:cNvSpPr>
            <p:nvPr/>
          </p:nvSpPr>
          <p:spPr bwMode="auto">
            <a:xfrm flipH="1">
              <a:off x="1728" y="2016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41000" name="Line 40"/>
            <p:cNvSpPr>
              <a:spLocks noChangeShapeType="1"/>
            </p:cNvSpPr>
            <p:nvPr/>
          </p:nvSpPr>
          <p:spPr bwMode="auto">
            <a:xfrm flipH="1">
              <a:off x="1728" y="2016"/>
              <a:ext cx="33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41002" name="Line 42"/>
            <p:cNvSpPr>
              <a:spLocks noChangeShapeType="1"/>
            </p:cNvSpPr>
            <p:nvPr/>
          </p:nvSpPr>
          <p:spPr bwMode="auto">
            <a:xfrm>
              <a:off x="1680" y="2016"/>
              <a:ext cx="254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41004" name="Line 44"/>
            <p:cNvSpPr>
              <a:spLocks noChangeShapeType="1"/>
            </p:cNvSpPr>
            <p:nvPr/>
          </p:nvSpPr>
          <p:spPr bwMode="auto">
            <a:xfrm>
              <a:off x="2352" y="2016"/>
              <a:ext cx="182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41005" name="Line 45"/>
            <p:cNvSpPr>
              <a:spLocks noChangeShapeType="1"/>
            </p:cNvSpPr>
            <p:nvPr/>
          </p:nvSpPr>
          <p:spPr bwMode="auto">
            <a:xfrm>
              <a:off x="2928" y="20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41006" name="Line 46"/>
            <p:cNvSpPr>
              <a:spLocks noChangeShapeType="1"/>
            </p:cNvSpPr>
            <p:nvPr/>
          </p:nvSpPr>
          <p:spPr bwMode="auto">
            <a:xfrm>
              <a:off x="3648" y="20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41007" name="Line 47"/>
            <p:cNvSpPr>
              <a:spLocks noChangeShapeType="1"/>
            </p:cNvSpPr>
            <p:nvPr/>
          </p:nvSpPr>
          <p:spPr bwMode="auto">
            <a:xfrm flipH="1">
              <a:off x="3744" y="2016"/>
              <a:ext cx="67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41008" name="Line 48"/>
            <p:cNvSpPr>
              <a:spLocks noChangeShapeType="1"/>
            </p:cNvSpPr>
            <p:nvPr/>
          </p:nvSpPr>
          <p:spPr bwMode="auto">
            <a:xfrm>
              <a:off x="5184" y="20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MX" sz="2900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IAIS - Principios Clave de Seguros: Solvencia</a:t>
            </a:r>
            <a:endParaRPr lang="es-MX" sz="2900" noProof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71600"/>
            <a:ext cx="7772400" cy="4876800"/>
          </a:xfrm>
        </p:spPr>
        <p:txBody>
          <a:bodyPr/>
          <a:lstStyle/>
          <a:p>
            <a:pPr algn="just"/>
            <a:r>
              <a:rPr lang="es-MX" sz="3200" b="1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PCS14: Valuación</a:t>
            </a:r>
          </a:p>
          <a:p>
            <a:pPr algn="just"/>
            <a:endParaRPr lang="es-MX" sz="600" b="1" noProof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es-MX" sz="2100" i="1" noProof="0" dirty="0" smtClean="0"/>
              <a:t>  </a:t>
            </a:r>
            <a:r>
              <a:rPr lang="es-MX" sz="2100" i="1" dirty="0" smtClean="0"/>
              <a:t>“El supervisor establece requisitos para la valuación de activos y pasivos con propósitos de solvencia”</a:t>
            </a:r>
          </a:p>
          <a:p>
            <a:pPr algn="just"/>
            <a:r>
              <a:rPr lang="es-MX" sz="3000" noProof="0" dirty="0" smtClean="0"/>
              <a:t>	</a:t>
            </a:r>
            <a:r>
              <a:rPr lang="es-MX" sz="3000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Valuación económica + divulgación</a:t>
            </a:r>
          </a:p>
          <a:p>
            <a:pPr algn="just"/>
            <a:endParaRPr lang="es-MX" sz="600" noProof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endParaRPr lang="es-MX" sz="600" noProof="0" dirty="0" smtClean="0"/>
          </a:p>
          <a:p>
            <a:pPr algn="just"/>
            <a:endParaRPr lang="es-MX" sz="600" noProof="0" dirty="0" smtClean="0"/>
          </a:p>
          <a:p>
            <a:pPr algn="just"/>
            <a:r>
              <a:rPr lang="es-MX" sz="3200" b="1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PCS15: Inversiones</a:t>
            </a:r>
          </a:p>
          <a:p>
            <a:pPr algn="just"/>
            <a:r>
              <a:rPr lang="es-MX" sz="600" noProof="0" dirty="0" smtClean="0"/>
              <a:t>	</a:t>
            </a:r>
          </a:p>
          <a:p>
            <a:pPr algn="just"/>
            <a:r>
              <a:rPr lang="es-MX" sz="2100" i="1" dirty="0" smtClean="0"/>
              <a:t>    “El supervisor establece requisitos con propósitos de solvencia para las actividades de inversión de las aseguradoras, con el fin de abordar el riesgo que enfrentan las aseguradoras”</a:t>
            </a:r>
          </a:p>
          <a:p>
            <a:pPr algn="just"/>
            <a:endParaRPr lang="es-MX" sz="600" i="1" noProof="0" dirty="0" smtClean="0"/>
          </a:p>
          <a:p>
            <a:pPr algn="just"/>
            <a:r>
              <a:rPr lang="es-MX" sz="3000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- </a:t>
            </a:r>
            <a:r>
              <a:rPr lang="es-MX" sz="3000" dirty="0" smtClean="0"/>
              <a:t>Limitaciones de activos para fines de regulación</a:t>
            </a:r>
          </a:p>
          <a:p>
            <a:pPr algn="just"/>
            <a:endParaRPr lang="es-MX" sz="3000" noProof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MX" sz="2900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IAIS - Principios Clave de Seguros: Solvencia</a:t>
            </a:r>
            <a:endParaRPr lang="es-MX" sz="2900" noProof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772400" cy="40386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MX" sz="3300" b="1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PCS16: ERM</a:t>
            </a:r>
            <a:r>
              <a:rPr lang="es-MX" sz="3300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con propósitos de Solvencia</a:t>
            </a:r>
          </a:p>
          <a:p>
            <a:pPr algn="just">
              <a:lnSpc>
                <a:spcPct val="90000"/>
              </a:lnSpc>
            </a:pPr>
            <a:endParaRPr lang="es-MX" sz="700" noProof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90000"/>
              </a:lnSpc>
            </a:pPr>
            <a:endParaRPr lang="es-MX" sz="700" noProof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90000"/>
              </a:lnSpc>
            </a:pPr>
            <a:r>
              <a:rPr lang="es-MX" sz="2500" i="1" noProof="0" dirty="0" smtClean="0"/>
              <a:t>    </a:t>
            </a:r>
            <a:r>
              <a:rPr lang="es-MX" sz="2500" i="1" dirty="0" smtClean="0"/>
              <a:t>“El supervisor establece los requisitos de administración de riesgos de la empresa con propósitos solvencia, que requieren a las aseguradoras hacer frente a todos los riesgos materiales relevantes</a:t>
            </a:r>
            <a:r>
              <a:rPr lang="es-MX" sz="2500" i="1" noProof="0" dirty="0" smtClean="0"/>
              <a:t>”</a:t>
            </a:r>
          </a:p>
          <a:p>
            <a:pPr algn="just">
              <a:lnSpc>
                <a:spcPct val="90000"/>
              </a:lnSpc>
            </a:pPr>
            <a:endParaRPr lang="es-MX" sz="3400" b="1" noProof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90000"/>
              </a:lnSpc>
            </a:pPr>
            <a:r>
              <a:rPr lang="es-MX" sz="3300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- Todos los riesgos materiales relevantes son abordados</a:t>
            </a:r>
          </a:p>
          <a:p>
            <a:pPr algn="just">
              <a:lnSpc>
                <a:spcPct val="90000"/>
              </a:lnSpc>
            </a:pPr>
            <a:endParaRPr lang="es-MX" sz="3300" noProof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90000"/>
              </a:lnSpc>
            </a:pPr>
            <a:endParaRPr lang="es-MX" sz="3300" noProof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MX" sz="2900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IAIS - Principios Clave de Seguros: Solvencia</a:t>
            </a:r>
            <a:endParaRPr lang="es-MX" sz="2900" noProof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19200"/>
            <a:ext cx="7772400" cy="5334000"/>
          </a:xfrm>
        </p:spPr>
        <p:txBody>
          <a:bodyPr/>
          <a:lstStyle/>
          <a:p>
            <a:pPr algn="just"/>
            <a:endParaRPr lang="es-MX" sz="700" noProof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es-MX" sz="3300" b="1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PCS17: Suficiencia de capital</a:t>
            </a:r>
          </a:p>
          <a:p>
            <a:pPr algn="just"/>
            <a:endParaRPr lang="es-MX" sz="700" b="1" noProof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es-MX" sz="2500" i="1" dirty="0" smtClean="0"/>
              <a:t>   “El supervisor establece requerimientos de suficiencia de capital con propósitos de solvencia para que las aseguradoras pueden absorber pérdidas significativas no previstas y establece grados de intervención supervisora</a:t>
            </a:r>
            <a:r>
              <a:rPr lang="es-MX" sz="2500" i="1" noProof="0" dirty="0" smtClean="0"/>
              <a:t>”</a:t>
            </a:r>
          </a:p>
          <a:p>
            <a:pPr algn="just"/>
            <a:endParaRPr lang="es-MX" sz="1000" b="1" noProof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es-MX" sz="3300" noProof="0" dirty="0" smtClean="0"/>
              <a:t>	</a:t>
            </a:r>
            <a:r>
              <a:rPr lang="es-MX" sz="3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Capacidad de absorción de pérdidas imprevistas</a:t>
            </a:r>
          </a:p>
          <a:p>
            <a:pPr algn="just"/>
            <a:r>
              <a:rPr lang="es-MX" sz="3300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- </a:t>
            </a:r>
            <a:r>
              <a:rPr lang="es-MX" sz="3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"Escala de la intervención" de los controles de capital</a:t>
            </a:r>
          </a:p>
          <a:p>
            <a:pPr algn="just"/>
            <a:endParaRPr lang="es-MX" sz="3300" noProof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MX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IAIS – Más sobre Valuación</a:t>
            </a:r>
            <a:endParaRPr lang="es-MX" noProof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19200"/>
            <a:ext cx="7696200" cy="53340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endParaRPr lang="es-MX" sz="700" noProof="0" dirty="0" smtClean="0"/>
          </a:p>
          <a:p>
            <a:pPr algn="just">
              <a:lnSpc>
                <a:spcPct val="90000"/>
              </a:lnSpc>
            </a:pPr>
            <a:r>
              <a:rPr lang="es-MX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PCS14: “</a:t>
            </a:r>
            <a:r>
              <a:rPr lang="es-MX" altLang="zh-CN" b="1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</a:rPr>
              <a:t>El supervisor establece requerimientos para la valuación de activos y pasivos con propósitos de solvencia.</a:t>
            </a:r>
            <a:r>
              <a:rPr lang="es-MX" b="1" i="1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r>
              <a:rPr lang="es-MX" sz="2000" b="1" i="1" noProof="0" dirty="0" smtClean="0"/>
              <a:t> </a:t>
            </a:r>
          </a:p>
          <a:p>
            <a:pPr algn="just">
              <a:lnSpc>
                <a:spcPct val="90000"/>
              </a:lnSpc>
            </a:pPr>
            <a:endParaRPr lang="es-MX" sz="2100" dirty="0" smtClean="0"/>
          </a:p>
          <a:p>
            <a:pPr algn="just">
              <a:lnSpc>
                <a:spcPct val="90000"/>
              </a:lnSpc>
              <a:buFontTx/>
              <a:buChar char="–"/>
            </a:pPr>
            <a:r>
              <a:rPr lang="es-MX" sz="2100" dirty="0" smtClean="0"/>
              <a:t>Es deseable que se mantenga la coherencia de los informes financieros con la valuación, para el propósito general</a:t>
            </a:r>
          </a:p>
          <a:p>
            <a:pPr algn="just">
              <a:lnSpc>
                <a:spcPct val="90000"/>
              </a:lnSpc>
              <a:buFontTx/>
              <a:buChar char="–"/>
            </a:pPr>
            <a:r>
              <a:rPr lang="es-MX" sz="2100" dirty="0" smtClean="0"/>
              <a:t>Atiende el reconocimiento y medición de </a:t>
            </a:r>
            <a:r>
              <a:rPr lang="es-MX" sz="2100" noProof="0" dirty="0" smtClean="0"/>
              <a:t>activos y pasivos</a:t>
            </a:r>
          </a:p>
          <a:p>
            <a:pPr algn="just">
              <a:lnSpc>
                <a:spcPct val="90000"/>
              </a:lnSpc>
              <a:buFontTx/>
              <a:buChar char="–"/>
            </a:pPr>
            <a:r>
              <a:rPr lang="es-MX" sz="2100" dirty="0" smtClean="0"/>
              <a:t>Valuación of activos y pasivos de manera consistente</a:t>
            </a:r>
          </a:p>
          <a:p>
            <a:pPr algn="just">
              <a:lnSpc>
                <a:spcPct val="90000"/>
              </a:lnSpc>
              <a:buFontTx/>
              <a:buChar char="–"/>
            </a:pPr>
            <a:r>
              <a:rPr lang="es-MX" sz="2100" dirty="0" smtClean="0"/>
              <a:t>Valoración de decisiones de una manera confiable, útil y transparente</a:t>
            </a:r>
          </a:p>
          <a:p>
            <a:pPr algn="just">
              <a:lnSpc>
                <a:spcPct val="90000"/>
              </a:lnSpc>
              <a:buFontTx/>
              <a:buChar char="–"/>
            </a:pPr>
            <a:r>
              <a:rPr lang="es-MX" sz="2100" dirty="0" smtClean="0"/>
              <a:t>Valuación económica, con un margen de riesgo (Margen sobre estimación actual o "MOCE") y flujos de efectivo descontados usando una tasa de descuento apropiada</a:t>
            </a:r>
          </a:p>
          <a:p>
            <a:pPr algn="just">
              <a:lnSpc>
                <a:spcPct val="90000"/>
              </a:lnSpc>
              <a:buFontTx/>
              <a:buChar char="–"/>
            </a:pPr>
            <a:endParaRPr lang="es-MX" sz="2100" noProof="0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23 2012</a:t>
            </a:r>
            <a:endParaRPr lang="en-US" altLang="ja-JP" dirty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MX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IAIS – Más sobre Suficiencia de capital</a:t>
            </a:r>
            <a:endParaRPr lang="es-MX" noProof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143000"/>
            <a:ext cx="7696200" cy="5410200"/>
          </a:xfrm>
        </p:spPr>
        <p:txBody>
          <a:bodyPr/>
          <a:lstStyle/>
          <a:p>
            <a:pPr algn="just"/>
            <a:r>
              <a:rPr lang="es-MX" sz="2200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PCS17: “</a:t>
            </a:r>
            <a:r>
              <a:rPr lang="es-MX" sz="2200" b="1" i="1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El supervisor establece requerimientos de suficiencia de capital con propósitos de </a:t>
            </a:r>
            <a:r>
              <a:rPr lang="es-MX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solvencia para que las aseguradoras pueden absorber pérdidas significativas no previstas y establecer grados de intervención supervisora”</a:t>
            </a:r>
          </a:p>
          <a:p>
            <a:pPr algn="just"/>
            <a:endParaRPr lang="es-MX" sz="600" b="1" i="1" noProof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FontTx/>
              <a:buChar char="–"/>
            </a:pPr>
            <a:r>
              <a:rPr lang="es-MX" sz="2000" noProof="0" dirty="0" smtClean="0"/>
              <a:t>Se aplica a entidades legales de seguros y cualquier riesgo impuesto entidades de no-seguros o grupos de seguros</a:t>
            </a:r>
          </a:p>
          <a:p>
            <a:pPr algn="just">
              <a:buFontTx/>
              <a:buChar char="–"/>
            </a:pPr>
            <a:r>
              <a:rPr lang="es-MX" sz="2000" noProof="0" dirty="0" smtClean="0"/>
              <a:t>Estrategia de balance total</a:t>
            </a:r>
          </a:p>
          <a:p>
            <a:pPr algn="just">
              <a:buFontTx/>
              <a:buChar char="–"/>
            </a:pPr>
            <a:r>
              <a:rPr lang="es-MX" sz="2000" dirty="0" smtClean="0"/>
              <a:t>Establecimiento de niveles de control de requisitos de capital regulatorio y disparadores de intervención  (SCR/PCR, MCR)</a:t>
            </a:r>
          </a:p>
          <a:p>
            <a:pPr algn="just">
              <a:buFontTx/>
              <a:buChar char="–"/>
            </a:pPr>
            <a:r>
              <a:rPr lang="es-MX" sz="2000" noProof="0" dirty="0" smtClean="0"/>
              <a:t>Determinación transparente </a:t>
            </a:r>
            <a:r>
              <a:rPr lang="es-MX" sz="2000" dirty="0" smtClean="0"/>
              <a:t>de </a:t>
            </a:r>
            <a:r>
              <a:rPr lang="es-MX" sz="2000" noProof="0" dirty="0" smtClean="0"/>
              <a:t>capital regulatorio</a:t>
            </a:r>
          </a:p>
          <a:p>
            <a:pPr algn="just">
              <a:buFontTx/>
              <a:buChar char="–"/>
            </a:pPr>
            <a:r>
              <a:rPr lang="es-MX" sz="2000" noProof="0" dirty="0" smtClean="0"/>
              <a:t>Claridad en la función de las provisiones técnicas y el capital regulatorio</a:t>
            </a:r>
          </a:p>
          <a:p>
            <a:pPr algn="just">
              <a:buFontTx/>
              <a:buChar char="–"/>
            </a:pPr>
            <a:r>
              <a:rPr lang="es-MX" sz="2000" noProof="0" dirty="0" smtClean="0"/>
              <a:t>Criterios para evaluar la disponibilidad y calidad del capital</a:t>
            </a:r>
          </a:p>
          <a:p>
            <a:pPr algn="just">
              <a:buFontTx/>
              <a:buChar char="–"/>
            </a:pPr>
            <a:r>
              <a:rPr lang="es-MX" sz="2000" noProof="0" dirty="0" smtClean="0"/>
              <a:t>Estándares y Guías en el uso de modelos internos</a:t>
            </a:r>
            <a:endParaRPr lang="es-MX" sz="2000" noProof="0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020E1F-54A3-423D-B67B-E644A375EE31}" type="slidenum">
              <a:rPr lang="ja-JP" altLang="en-US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altLang="ja-JP" dirty="0" err="1" smtClean="0"/>
              <a:t>Abril</a:t>
            </a:r>
            <a:r>
              <a:rPr lang="en-US" altLang="ja-JP" dirty="0" smtClean="0"/>
              <a:t> </a:t>
            </a:r>
            <a:r>
              <a:rPr lang="en-US" altLang="ja-JP" dirty="0"/>
              <a:t>23 2012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MX" sz="3000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Impacto de el </a:t>
            </a:r>
            <a:r>
              <a:rPr lang="es-MX" sz="3000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GFC </a:t>
            </a:r>
            <a:r>
              <a:rPr lang="es-MX" sz="3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 la</a:t>
            </a:r>
            <a:r>
              <a:rPr lang="es-MX" sz="3000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3000" noProof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Solvencia de seguros</a:t>
            </a:r>
            <a:endParaRPr lang="es-MX" sz="3000" noProof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696200" cy="51816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Char char="–"/>
            </a:pPr>
            <a:r>
              <a:rPr lang="es-MX" sz="2300" noProof="0" dirty="0" smtClean="0"/>
              <a:t>Mucho mejor impacto que para los bancos:</a:t>
            </a:r>
            <a:endParaRPr lang="es-MX" sz="2300" noProof="0" dirty="0" smtClean="0"/>
          </a:p>
          <a:p>
            <a:pPr lvl="1" algn="just">
              <a:lnSpc>
                <a:spcPct val="90000"/>
              </a:lnSpc>
            </a:pPr>
            <a:r>
              <a:rPr lang="es-MX" sz="2300" noProof="0" dirty="0" smtClean="0"/>
              <a:t>Pérdidas de crédito de aseguradoras&lt; </a:t>
            </a:r>
            <a:r>
              <a:rPr lang="es-MX" sz="2300" noProof="0" dirty="0" smtClean="0"/>
              <a:t>US $300 </a:t>
            </a:r>
            <a:r>
              <a:rPr lang="es-MX" sz="2300" noProof="0" dirty="0" smtClean="0"/>
              <a:t>billones (principalmente </a:t>
            </a:r>
            <a:r>
              <a:rPr lang="es-MX" sz="2300" noProof="0" dirty="0" smtClean="0"/>
              <a:t>AIG)</a:t>
            </a:r>
          </a:p>
          <a:p>
            <a:pPr lvl="1" algn="just">
              <a:lnSpc>
                <a:spcPct val="90000"/>
              </a:lnSpc>
            </a:pPr>
            <a:r>
              <a:rPr lang="es-MX" sz="2300" dirty="0" smtClean="0"/>
              <a:t>Pérdidas de crédito de </a:t>
            </a:r>
            <a:r>
              <a:rPr lang="es-MX" sz="2300" dirty="0" smtClean="0"/>
              <a:t>bancos&gt; </a:t>
            </a:r>
            <a:r>
              <a:rPr lang="es-MX" sz="2300" noProof="0" dirty="0" smtClean="0"/>
              <a:t>US $1,700 </a:t>
            </a:r>
            <a:r>
              <a:rPr lang="es-MX" sz="2300" noProof="0" dirty="0" smtClean="0"/>
              <a:t>billones</a:t>
            </a:r>
            <a:endParaRPr lang="es-MX" sz="2300" noProof="0" dirty="0" smtClean="0"/>
          </a:p>
          <a:p>
            <a:pPr algn="just">
              <a:lnSpc>
                <a:spcPct val="90000"/>
              </a:lnSpc>
              <a:buFontTx/>
              <a:buChar char="–"/>
            </a:pPr>
            <a:r>
              <a:rPr lang="es-MX" sz="2300" dirty="0" smtClean="0"/>
              <a:t>Algunos </a:t>
            </a:r>
            <a:r>
              <a:rPr lang="es-MX" sz="2300" dirty="0" smtClean="0"/>
              <a:t>los </a:t>
            </a:r>
            <a:r>
              <a:rPr lang="es-MX" sz="2300" dirty="0" smtClean="0"/>
              <a:t>problemas de </a:t>
            </a:r>
            <a:r>
              <a:rPr lang="es-MX" sz="2300" dirty="0" smtClean="0"/>
              <a:t>liquidez (menores)</a:t>
            </a:r>
          </a:p>
          <a:p>
            <a:pPr algn="just">
              <a:lnSpc>
                <a:spcPct val="90000"/>
              </a:lnSpc>
              <a:buFontTx/>
              <a:buChar char="–"/>
            </a:pPr>
            <a:r>
              <a:rPr lang="es-MX" sz="2300" dirty="0" smtClean="0"/>
              <a:t>Un </a:t>
            </a:r>
            <a:r>
              <a:rPr lang="es-MX" sz="2300" dirty="0" smtClean="0"/>
              <a:t>pequeño número de casos de apoyo </a:t>
            </a:r>
            <a:r>
              <a:rPr lang="es-MX" sz="2300" dirty="0" smtClean="0"/>
              <a:t>con </a:t>
            </a:r>
            <a:r>
              <a:rPr lang="es-MX" sz="2300" dirty="0" smtClean="0"/>
              <a:t>capital del estado </a:t>
            </a:r>
            <a:r>
              <a:rPr lang="es-MX" sz="2300" dirty="0" smtClean="0"/>
              <a:t>para </a:t>
            </a:r>
            <a:r>
              <a:rPr lang="es-MX" sz="2300" dirty="0" smtClean="0"/>
              <a:t>las aseguradoras (así como para </a:t>
            </a:r>
            <a:r>
              <a:rPr lang="es-MX" sz="2300" dirty="0" smtClean="0"/>
              <a:t> </a:t>
            </a:r>
            <a:r>
              <a:rPr lang="es-MX" sz="2300" dirty="0" smtClean="0"/>
              <a:t>bancos</a:t>
            </a:r>
            <a:r>
              <a:rPr lang="es-MX" sz="2300" dirty="0" smtClean="0"/>
              <a:t>)</a:t>
            </a:r>
          </a:p>
          <a:p>
            <a:pPr algn="just">
              <a:lnSpc>
                <a:spcPct val="90000"/>
              </a:lnSpc>
              <a:buFontTx/>
              <a:buChar char="–"/>
            </a:pPr>
            <a:r>
              <a:rPr lang="es-MX" sz="2300" dirty="0" smtClean="0"/>
              <a:t>Resaltó la </a:t>
            </a:r>
            <a:r>
              <a:rPr lang="es-MX" sz="2300" dirty="0" smtClean="0"/>
              <a:t>cantidad de superposición entre el seguro y otros riesgos </a:t>
            </a:r>
            <a:r>
              <a:rPr lang="es-MX" sz="2300" dirty="0" smtClean="0"/>
              <a:t>financieros</a:t>
            </a:r>
          </a:p>
          <a:p>
            <a:pPr algn="just">
              <a:lnSpc>
                <a:spcPct val="90000"/>
              </a:lnSpc>
              <a:buFontTx/>
              <a:buChar char="–"/>
            </a:pPr>
            <a:r>
              <a:rPr lang="es-MX" sz="2300" dirty="0" smtClean="0"/>
              <a:t>El impacto </a:t>
            </a:r>
            <a:r>
              <a:rPr lang="es-MX" sz="2300" dirty="0" smtClean="0"/>
              <a:t>de las bajas tasas de interés probablemente continuará durante algunos </a:t>
            </a:r>
            <a:r>
              <a:rPr lang="es-MX" sz="2300" dirty="0" smtClean="0"/>
              <a:t>años</a:t>
            </a:r>
          </a:p>
          <a:p>
            <a:pPr algn="just">
              <a:lnSpc>
                <a:spcPct val="90000"/>
              </a:lnSpc>
              <a:buFontTx/>
              <a:buChar char="–"/>
            </a:pPr>
            <a:r>
              <a:rPr lang="es-MX" sz="2300" dirty="0" smtClean="0"/>
              <a:t>Se agudiza </a:t>
            </a:r>
            <a:r>
              <a:rPr lang="es-MX" sz="2300" dirty="0" smtClean="0"/>
              <a:t>la necesidad de centrarse más en el riesgo </a:t>
            </a:r>
            <a:r>
              <a:rPr lang="es-MX" sz="2300" dirty="0" smtClean="0"/>
              <a:t>sistémico</a:t>
            </a:r>
            <a:endParaRPr lang="es-MX" sz="23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">
  <a:themeElements>
    <a:clrScheme name="Presentatio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2469</TotalTime>
  <Words>1202</Words>
  <Application>Microsoft Office PowerPoint</Application>
  <PresentationFormat>Presentación en pantalla (4:3)</PresentationFormat>
  <Paragraphs>254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Presentation Template</vt:lpstr>
      <vt:lpstr>Diapositiva 1</vt:lpstr>
      <vt:lpstr>Agenda</vt:lpstr>
      <vt:lpstr>Estructura de los PCS – Un enfoque de solvencia</vt:lpstr>
      <vt:lpstr>IAIS - Principios Clave de Seguros: Solvencia</vt:lpstr>
      <vt:lpstr>IAIS - Principios Clave de Seguros: Solvencia</vt:lpstr>
      <vt:lpstr>IAIS - Principios Clave de Seguros: Solvencia</vt:lpstr>
      <vt:lpstr>IAIS – Más sobre Valuación</vt:lpstr>
      <vt:lpstr>IAIS – Más sobre Suficiencia de capital</vt:lpstr>
      <vt:lpstr>Impacto de el GFC en la Solvencia de seguros</vt:lpstr>
      <vt:lpstr>Un Marco común para los grupos de seguros internacionalmente activos</vt:lpstr>
      <vt:lpstr>Supervisión de solvencia para grupos de seguros – ¿por qué es tan difícil? </vt:lpstr>
      <vt:lpstr>ComFrame</vt:lpstr>
      <vt:lpstr>ComFrame: Los fundamentos de la  Solvencia</vt:lpstr>
      <vt:lpstr>ComFrame</vt:lpstr>
      <vt:lpstr>Diapositiva 15</vt:lpstr>
      <vt:lpstr>Mayor Información</vt:lpstr>
      <vt:lpstr>Mayor Información</vt:lpstr>
    </vt:vector>
  </TitlesOfParts>
  <Company>BIS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Aina Liepins</dc:creator>
  <cp:lastModifiedBy>Beatriz Romo de Vivar Villasana</cp:lastModifiedBy>
  <cp:revision>177</cp:revision>
  <dcterms:created xsi:type="dcterms:W3CDTF">2012-03-07T08:11:41Z</dcterms:created>
  <dcterms:modified xsi:type="dcterms:W3CDTF">2012-04-17T17:15:56Z</dcterms:modified>
</cp:coreProperties>
</file>