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97" r:id="rId2"/>
    <p:sldId id="261" r:id="rId3"/>
    <p:sldId id="433" r:id="rId4"/>
    <p:sldId id="434" r:id="rId5"/>
    <p:sldId id="436" r:id="rId6"/>
    <p:sldId id="437" r:id="rId7"/>
    <p:sldId id="438" r:id="rId8"/>
    <p:sldId id="439" r:id="rId9"/>
    <p:sldId id="440" r:id="rId10"/>
    <p:sldId id="441" r:id="rId11"/>
    <p:sldId id="398" r:id="rId12"/>
    <p:sldId id="399" r:id="rId13"/>
    <p:sldId id="432" r:id="rId14"/>
  </p:sldIdLst>
  <p:sldSz cx="9144000" cy="6858000" type="screen4x3"/>
  <p:notesSz cx="6819900" cy="9931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la Díaz Jacqueline" initials="ID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1B89B5"/>
    <a:srgbClr val="336699"/>
    <a:srgbClr val="195B7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4265" autoAdjust="0"/>
    <p:restoredTop sz="94639" autoAdjust="0"/>
  </p:normalViewPr>
  <p:slideViewPr>
    <p:cSldViewPr>
      <p:cViewPr varScale="1">
        <p:scale>
          <a:sx n="74" d="100"/>
          <a:sy n="74" d="100"/>
        </p:scale>
        <p:origin x="-1890" y="-90"/>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79" d="100"/>
          <a:sy n="79" d="100"/>
        </p:scale>
        <p:origin x="-3918" y="-84"/>
      </p:cViewPr>
      <p:guideLst>
        <p:guide orient="horz" pos="3128"/>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BCCCEBA5-1BDC-414F-9B48-C08490FF7921}" type="datetimeFigureOut">
              <a:rPr lang="es-CL" smtClean="0"/>
              <a:pPr/>
              <a:t>30-09-2013</a:t>
            </a:fld>
            <a:endParaRPr lang="es-CL" dirty="0"/>
          </a:p>
        </p:txBody>
      </p:sp>
      <p:sp>
        <p:nvSpPr>
          <p:cNvPr id="4" name="3 Marcador de pie de página"/>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es-CL" dirty="0"/>
          </a:p>
        </p:txBody>
      </p:sp>
      <p:sp>
        <p:nvSpPr>
          <p:cNvPr id="5" name="4 Marcador de número de diapositiva"/>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55E283A8-2109-446D-80AD-C220652A47DA}" type="slidenum">
              <a:rPr lang="es-CL" smtClean="0"/>
              <a:pPr/>
              <a:t>‹Nº›</a:t>
            </a:fld>
            <a:endParaRPr lang="es-CL" dirty="0"/>
          </a:p>
        </p:txBody>
      </p:sp>
    </p:spTree>
    <p:extLst>
      <p:ext uri="{BB962C8B-B14F-4D97-AF65-F5344CB8AC3E}">
        <p14:creationId xmlns:p14="http://schemas.microsoft.com/office/powerpoint/2010/main" val="40236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40CFC628-9C28-4472-9D74-2E7FADF83804}" type="datetimeFigureOut">
              <a:rPr lang="es-CL" smtClean="0"/>
              <a:pPr/>
              <a:t>30-09-2013</a:t>
            </a:fld>
            <a:endParaRPr lang="es-CL" dirty="0"/>
          </a:p>
        </p:txBody>
      </p:sp>
      <p:sp>
        <p:nvSpPr>
          <p:cNvPr id="4" name="3 Marcador de imagen de diapositiva"/>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A1559F16-8ED1-42D4-AEB3-009CEAC03015}" type="slidenum">
              <a:rPr lang="es-CL" smtClean="0"/>
              <a:pPr/>
              <a:t>‹Nº›</a:t>
            </a:fld>
            <a:endParaRPr lang="es-CL" dirty="0"/>
          </a:p>
        </p:txBody>
      </p:sp>
    </p:spTree>
    <p:extLst>
      <p:ext uri="{BB962C8B-B14F-4D97-AF65-F5344CB8AC3E}">
        <p14:creationId xmlns:p14="http://schemas.microsoft.com/office/powerpoint/2010/main" val="388695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324472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31747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pPr/>
              <a:t>30-09-2013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99AA0-20FE-4443-B3A9-09790095D673}" type="datetimeFigureOut">
              <a:rPr lang="es-CL" smtClean="0"/>
              <a:pPr/>
              <a:t>30-09-2013</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694A5-EA92-492C-B86E-3AA12E450A27}" type="slidenum">
              <a:rPr lang="es-CL" smtClean="0"/>
              <a:pPr/>
              <a:t>‹Nº›</a:t>
            </a:fld>
            <a:endParaRPr lang="es-CL" dirty="0"/>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2483768" y="4365104"/>
            <a:ext cx="3821880" cy="369332"/>
          </a:xfrm>
          <a:prstGeom prst="rect">
            <a:avLst/>
          </a:prstGeom>
          <a:noFill/>
        </p:spPr>
        <p:txBody>
          <a:bodyPr wrap="none" rtlCol="0">
            <a:spAutoFit/>
          </a:bodyPr>
          <a:lstStyle/>
          <a:p>
            <a:r>
              <a:rPr lang="es-CL" b="1" dirty="0" smtClean="0">
                <a:latin typeface="Century Gothic" pitchFamily="34" charset="0"/>
              </a:rPr>
              <a:t>Montevideo Septiembre de 2013</a:t>
            </a:r>
            <a:endParaRPr lang="es-CL" sz="1600" b="1" dirty="0">
              <a:latin typeface="Century Gothic" pitchFamily="34" charset="0"/>
            </a:endParaRPr>
          </a:p>
        </p:txBody>
      </p:sp>
      <p:sp>
        <p:nvSpPr>
          <p:cNvPr id="6" name="5 CuadroTexto"/>
          <p:cNvSpPr txBox="1"/>
          <p:nvPr/>
        </p:nvSpPr>
        <p:spPr>
          <a:xfrm>
            <a:off x="375833" y="2276872"/>
            <a:ext cx="7220503" cy="1384995"/>
          </a:xfrm>
          <a:prstGeom prst="rect">
            <a:avLst/>
          </a:prstGeom>
          <a:noFill/>
        </p:spPr>
        <p:txBody>
          <a:bodyPr wrap="none" rtlCol="0">
            <a:spAutoFit/>
          </a:bodyPr>
          <a:lstStyle/>
          <a:p>
            <a:pPr algn="ctr"/>
            <a:r>
              <a:rPr lang="es-CL" sz="2800" dirty="0" smtClean="0"/>
              <a:t>Seminario Regional de Expertos OCDE-ASSAL:</a:t>
            </a:r>
          </a:p>
          <a:p>
            <a:pPr algn="ctr"/>
            <a:r>
              <a:rPr lang="es-CL" sz="2800" b="1" dirty="0"/>
              <a:t>Mejoramiento en la Transparencia y Monitoreo</a:t>
            </a:r>
          </a:p>
          <a:p>
            <a:pPr algn="ctr"/>
            <a:r>
              <a:rPr lang="es-CL" sz="2800" b="1" dirty="0"/>
              <a:t> de los Mercados de Seguros</a:t>
            </a:r>
          </a:p>
        </p:txBody>
      </p:sp>
      <p:sp>
        <p:nvSpPr>
          <p:cNvPr id="5" name="4 CuadroTexto"/>
          <p:cNvSpPr txBox="1"/>
          <p:nvPr/>
        </p:nvSpPr>
        <p:spPr>
          <a:xfrm>
            <a:off x="2987824" y="3779748"/>
            <a:ext cx="2509470" cy="369332"/>
          </a:xfrm>
          <a:prstGeom prst="rect">
            <a:avLst/>
          </a:prstGeom>
          <a:noFill/>
        </p:spPr>
        <p:txBody>
          <a:bodyPr wrap="none" rtlCol="0">
            <a:spAutoFit/>
          </a:bodyPr>
          <a:lstStyle/>
          <a:p>
            <a:r>
              <a:rPr lang="es-CL" dirty="0" smtClean="0"/>
              <a:t>Sesión de Recapitulación</a:t>
            </a:r>
            <a:endParaRPr lang="es-CL" dirty="0"/>
          </a:p>
        </p:txBody>
      </p:sp>
    </p:spTree>
    <p:extLst>
      <p:ext uri="{BB962C8B-B14F-4D97-AF65-F5344CB8AC3E}">
        <p14:creationId xmlns:p14="http://schemas.microsoft.com/office/powerpoint/2010/main" val="3404708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1. Estadísticas comparables y de calidad</a:t>
            </a:r>
            <a:endParaRPr lang="es-CL" dirty="0"/>
          </a:p>
        </p:txBody>
      </p:sp>
      <p:sp>
        <p:nvSpPr>
          <p:cNvPr id="3" name="2 Marcador de contenido"/>
          <p:cNvSpPr>
            <a:spLocks noGrp="1"/>
          </p:cNvSpPr>
          <p:nvPr>
            <p:ph idx="1"/>
          </p:nvPr>
        </p:nvSpPr>
        <p:spPr>
          <a:xfrm>
            <a:off x="457200" y="1600201"/>
            <a:ext cx="8229600" cy="4205064"/>
          </a:xfrm>
        </p:spPr>
        <p:txBody>
          <a:bodyPr>
            <a:normAutofit fontScale="70000" lnSpcReduction="20000"/>
          </a:bodyPr>
          <a:lstStyle/>
          <a:p>
            <a:pPr algn="just"/>
            <a:r>
              <a:rPr lang="es-CL" dirty="0" smtClean="0"/>
              <a:t>Como vimos en el panel V, ASSAL cuenta con un set de estadísticas básico.</a:t>
            </a:r>
          </a:p>
          <a:p>
            <a:pPr algn="just"/>
            <a:r>
              <a:rPr lang="es-CL" dirty="0" smtClean="0"/>
              <a:t>Sin embargo, la información es claramente insuficiente para el nivel de análisis de que los supervisores requerimos. </a:t>
            </a:r>
          </a:p>
          <a:p>
            <a:pPr algn="just"/>
            <a:r>
              <a:rPr lang="es-CL" dirty="0" smtClean="0"/>
              <a:t>La OCDE a través de su proyecto  </a:t>
            </a:r>
            <a:r>
              <a:rPr lang="es-CL" dirty="0"/>
              <a:t>Global </a:t>
            </a:r>
            <a:r>
              <a:rPr lang="es-CL" dirty="0" err="1"/>
              <a:t>Insurance</a:t>
            </a:r>
            <a:r>
              <a:rPr lang="es-CL" dirty="0"/>
              <a:t> </a:t>
            </a:r>
            <a:r>
              <a:rPr lang="es-CL" dirty="0" err="1" smtClean="0"/>
              <a:t>Statistics</a:t>
            </a:r>
            <a:r>
              <a:rPr lang="es-CL" dirty="0" smtClean="0"/>
              <a:t>, ha distribuido un cuestionario que fue comentado en un panel previo.</a:t>
            </a:r>
          </a:p>
          <a:p>
            <a:pPr algn="just"/>
            <a:r>
              <a:rPr lang="es-CL" dirty="0" smtClean="0"/>
              <a:t>Los invito a tomar esta oportunidad y participar activamente en la respuestas y aclaraciones del cuestionario,</a:t>
            </a:r>
          </a:p>
          <a:p>
            <a:pPr algn="just"/>
            <a:endParaRPr lang="es-CL" dirty="0" smtClean="0"/>
          </a:p>
          <a:p>
            <a:pPr lvl="1" algn="just"/>
            <a:r>
              <a:rPr lang="es-CL" dirty="0" smtClean="0"/>
              <a:t>Es una oportunidad de mejora muy significativa en la calidad y comparabilidad de nuestras estadísticas.</a:t>
            </a:r>
          </a:p>
          <a:p>
            <a:pPr lvl="1" algn="just"/>
            <a:r>
              <a:rPr lang="es-CL" dirty="0" smtClean="0"/>
              <a:t>Permitirá que las estadísticas de nuestros mercados formen parte de la “vitrina” de OCDE.</a:t>
            </a:r>
          </a:p>
          <a:p>
            <a:endParaRPr lang="es-CL" dirty="0"/>
          </a:p>
          <a:p>
            <a:endParaRPr lang="es-CL" dirty="0"/>
          </a:p>
        </p:txBody>
      </p:sp>
    </p:spTree>
    <p:extLst>
      <p:ext uri="{BB962C8B-B14F-4D97-AF65-F5344CB8AC3E}">
        <p14:creationId xmlns:p14="http://schemas.microsoft.com/office/powerpoint/2010/main" val="14980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2. Importancia de la Información</a:t>
            </a:r>
            <a:endParaRPr lang="es-ES_tradnl" dirty="0"/>
          </a:p>
        </p:txBody>
      </p:sp>
      <p:sp>
        <p:nvSpPr>
          <p:cNvPr id="3" name="2 Marcador de contenido"/>
          <p:cNvSpPr>
            <a:spLocks noGrp="1"/>
          </p:cNvSpPr>
          <p:nvPr>
            <p:ph idx="1"/>
          </p:nvPr>
        </p:nvSpPr>
        <p:spPr>
          <a:xfrm>
            <a:off x="428596" y="1457324"/>
            <a:ext cx="8229600" cy="4900634"/>
          </a:xfrm>
        </p:spPr>
        <p:txBody>
          <a:bodyPr>
            <a:normAutofit fontScale="55000" lnSpcReduction="20000"/>
          </a:bodyPr>
          <a:lstStyle/>
          <a:p>
            <a:pPr algn="just"/>
            <a:r>
              <a:rPr lang="es-ES_tradnl" sz="3100" dirty="0" smtClean="0"/>
              <a:t>A lo largo del Seminario hemos visto en diferentes formas  que  disponer de estadísticas de seguros que sean :</a:t>
            </a:r>
          </a:p>
          <a:p>
            <a:pPr algn="just"/>
            <a:endParaRPr lang="es-ES_tradnl" sz="3100" dirty="0"/>
          </a:p>
          <a:p>
            <a:pPr algn="just"/>
            <a:r>
              <a:rPr lang="es-ES_tradnl" sz="3100" dirty="0" smtClean="0"/>
              <a:t>Oficiales (independientes),</a:t>
            </a:r>
          </a:p>
          <a:p>
            <a:pPr algn="just"/>
            <a:r>
              <a:rPr lang="es-ES_tradnl" sz="3100" dirty="0" smtClean="0"/>
              <a:t>Oportunas,</a:t>
            </a:r>
          </a:p>
          <a:p>
            <a:pPr algn="just"/>
            <a:r>
              <a:rPr lang="es-ES_tradnl" sz="3100" dirty="0" smtClean="0"/>
              <a:t>Continuas en lo que a serie de tiempo se refiere</a:t>
            </a:r>
          </a:p>
          <a:p>
            <a:pPr algn="just"/>
            <a:r>
              <a:rPr lang="es-ES_tradnl" sz="3100" dirty="0" smtClean="0"/>
              <a:t>Consistentes, y</a:t>
            </a:r>
          </a:p>
          <a:p>
            <a:pPr algn="just"/>
            <a:r>
              <a:rPr lang="es-ES_tradnl" sz="3100" dirty="0" smtClean="0"/>
              <a:t>De calidad  …</a:t>
            </a:r>
          </a:p>
          <a:p>
            <a:pPr algn="just"/>
            <a:endParaRPr lang="es-ES_tradnl" sz="3100" dirty="0" smtClean="0"/>
          </a:p>
          <a:p>
            <a:pPr marL="0" indent="0" algn="just">
              <a:buNone/>
            </a:pPr>
            <a:r>
              <a:rPr lang="es-ES_tradnl" sz="3100" dirty="0" smtClean="0"/>
              <a:t>… es fundamental para la transparencia y el monitoreo del mercado asegurador.</a:t>
            </a:r>
          </a:p>
          <a:p>
            <a:pPr marL="0" indent="0" algn="just">
              <a:buNone/>
            </a:pPr>
            <a:endParaRPr lang="es-ES_tradnl" sz="3100" dirty="0" smtClean="0"/>
          </a:p>
          <a:p>
            <a:pPr marL="0" indent="0" algn="just">
              <a:buNone/>
            </a:pPr>
            <a:r>
              <a:rPr lang="es-ES_tradnl" sz="3100" dirty="0" smtClean="0"/>
              <a:t>En </a:t>
            </a:r>
            <a:r>
              <a:rPr lang="es-ES_tradnl" sz="3100" dirty="0"/>
              <a:t>América Latina, los seguros </a:t>
            </a:r>
            <a:r>
              <a:rPr lang="es-ES_tradnl" sz="3100" dirty="0" smtClean="0"/>
              <a:t>han </a:t>
            </a:r>
            <a:r>
              <a:rPr lang="es-ES_tradnl" sz="3100" dirty="0"/>
              <a:t>ido cobrando cada vez más importancia económica y social por lo mismo se espera mucho de las compañías y de los supervisores. </a:t>
            </a:r>
            <a:r>
              <a:rPr lang="es-ES_tradnl" sz="3100" dirty="0" smtClean="0"/>
              <a:t>Por otro lado, la supervisión moderna de los seguros (SBR) requiere del fortalecimiento del monitoreo del mercado asegurador y su entorno a fin de alertar oportunamente cuando los niveles de riesgo se acercan a rangos inaceptables.</a:t>
            </a:r>
          </a:p>
          <a:p>
            <a:pPr marL="0" indent="0" algn="just">
              <a:buNone/>
            </a:pPr>
            <a:endParaRPr lang="es-ES_tradnl" sz="3100" dirty="0"/>
          </a:p>
          <a:p>
            <a:pPr marL="0" indent="0" algn="just">
              <a:buNone/>
            </a:pPr>
            <a:r>
              <a:rPr lang="es-ES_tradnl" sz="3100" dirty="0" smtClean="0"/>
              <a:t>Se </a:t>
            </a:r>
            <a:r>
              <a:rPr lang="es-ES_tradnl" sz="3100" dirty="0"/>
              <a:t>requiere más y mejor información. </a:t>
            </a:r>
            <a:endParaRPr lang="es-ES_tradnl" sz="3100" dirty="0" smtClean="0"/>
          </a:p>
          <a:p>
            <a:pPr marL="0" indent="0" algn="just">
              <a:buNone/>
            </a:pPr>
            <a:endParaRPr lang="es-ES_tradnl" sz="3100" dirty="0" smtClean="0"/>
          </a:p>
          <a:p>
            <a:pPr marL="0" indent="0" algn="just">
              <a:buNone/>
            </a:pPr>
            <a:endParaRPr lang="es-ES_tradnl" sz="3100" dirty="0" smtClean="0"/>
          </a:p>
          <a:p>
            <a:pPr marL="0" indent="0" algn="just">
              <a:buNone/>
            </a:pPr>
            <a:endParaRPr lang="es-ES_tradnl" sz="3100" dirty="0"/>
          </a:p>
          <a:p>
            <a:pPr marL="0" indent="0" algn="just">
              <a:buNone/>
            </a:pPr>
            <a:endParaRPr lang="es-ES_tradnl" sz="3100" dirty="0" smtClean="0"/>
          </a:p>
          <a:p>
            <a:pPr marL="0" indent="0" algn="just">
              <a:buNone/>
            </a:pPr>
            <a:endParaRPr lang="es-ES_tradnl" sz="3100" dirty="0"/>
          </a:p>
          <a:p>
            <a:pPr marL="0" indent="0" algn="just">
              <a:buNone/>
            </a:pPr>
            <a:endParaRPr lang="es-ES_tradnl" dirty="0" smtClean="0"/>
          </a:p>
          <a:p>
            <a:pPr lvl="1"/>
            <a:endParaRPr lang="es-ES_tradn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3.  Los interesados en la Información</a:t>
            </a:r>
            <a:endParaRPr lang="es-ES_tradnl" dirty="0"/>
          </a:p>
        </p:txBody>
      </p:sp>
      <p:sp>
        <p:nvSpPr>
          <p:cNvPr id="3" name="2 Marcador de contenido"/>
          <p:cNvSpPr>
            <a:spLocks noGrp="1"/>
          </p:cNvSpPr>
          <p:nvPr>
            <p:ph idx="1"/>
          </p:nvPr>
        </p:nvSpPr>
        <p:spPr>
          <a:xfrm>
            <a:off x="395536" y="1628800"/>
            <a:ext cx="8229600" cy="4525963"/>
          </a:xfrm>
        </p:spPr>
        <p:txBody>
          <a:bodyPr>
            <a:normAutofit fontScale="77500" lnSpcReduction="20000"/>
          </a:bodyPr>
          <a:lstStyle/>
          <a:p>
            <a:pPr algn="just"/>
            <a:r>
              <a:rPr lang="es-ES_tradnl" sz="2800" dirty="0" smtClean="0"/>
              <a:t>En términos muy globales los interesados en la información son:</a:t>
            </a:r>
          </a:p>
          <a:p>
            <a:pPr lvl="1" algn="just"/>
            <a:r>
              <a:rPr lang="es-ES_tradnl" sz="2400" dirty="0" smtClean="0"/>
              <a:t>Los gobiernos  y los organismos internacionales.</a:t>
            </a:r>
          </a:p>
          <a:p>
            <a:pPr lvl="1" algn="just"/>
            <a:r>
              <a:rPr lang="es-ES_tradnl" sz="2400" dirty="0" smtClean="0"/>
              <a:t>Los reguladores y los supervisores.</a:t>
            </a:r>
          </a:p>
          <a:p>
            <a:pPr lvl="1" algn="just"/>
            <a:r>
              <a:rPr lang="es-ES_tradnl" sz="2400" dirty="0" smtClean="0"/>
              <a:t>Los analistas del mercado y los académicos.</a:t>
            </a:r>
          </a:p>
          <a:p>
            <a:pPr lvl="1" algn="just"/>
            <a:r>
              <a:rPr lang="es-ES_tradnl" sz="2400" dirty="0" smtClean="0"/>
              <a:t>Los aseguradores y </a:t>
            </a:r>
            <a:r>
              <a:rPr lang="es-ES_tradnl" sz="2400" dirty="0"/>
              <a:t>los </a:t>
            </a:r>
            <a:r>
              <a:rPr lang="es-ES_tradnl" sz="2400" dirty="0" smtClean="0"/>
              <a:t>inversionistas.</a:t>
            </a:r>
          </a:p>
          <a:p>
            <a:pPr lvl="1" algn="just"/>
            <a:r>
              <a:rPr lang="es-ES_tradnl" sz="2400" dirty="0" smtClean="0"/>
              <a:t>Los asegurados y los contratantes.</a:t>
            </a:r>
          </a:p>
          <a:p>
            <a:pPr marL="342900" lvl="1" indent="-342900" algn="just">
              <a:buFont typeface="Arial" pitchFamily="34" charset="0"/>
              <a:buChar char="•"/>
            </a:pPr>
            <a:endParaRPr lang="es-ES_tradnl" dirty="0" smtClean="0"/>
          </a:p>
          <a:p>
            <a:pPr marL="342900" lvl="1" indent="-342900" algn="just">
              <a:buFont typeface="Arial" pitchFamily="34" charset="0"/>
              <a:buChar char="•"/>
            </a:pPr>
            <a:r>
              <a:rPr lang="es-ES_tradnl" dirty="0" smtClean="0"/>
              <a:t>Cada </a:t>
            </a:r>
            <a:r>
              <a:rPr lang="es-ES_tradnl" dirty="0"/>
              <a:t>uno de estos grupos está interesado en distintos tipos de información </a:t>
            </a:r>
            <a:r>
              <a:rPr lang="es-ES_tradnl" dirty="0" smtClean="0"/>
              <a:t>y presenta desafíos de distinta naturaleza a los responsables de las estadísticas.</a:t>
            </a:r>
          </a:p>
          <a:p>
            <a:pPr marL="342900" lvl="1" indent="-342900" algn="just">
              <a:buFont typeface="Arial" pitchFamily="34" charset="0"/>
              <a:buChar char="•"/>
            </a:pPr>
            <a:endParaRPr lang="es-ES_tradnl" dirty="0" smtClean="0"/>
          </a:p>
          <a:p>
            <a:pPr marL="342900" lvl="1" indent="-342900" algn="just">
              <a:buFont typeface="Arial" pitchFamily="34" charset="0"/>
              <a:buChar char="•"/>
            </a:pPr>
            <a:r>
              <a:rPr lang="es-ES_tradnl" dirty="0" smtClean="0"/>
              <a:t>Por lo tanto, es importante definir bien los propósitos que tendrá la información. </a:t>
            </a:r>
            <a:endParaRPr lang="es-ES_tradnl"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930226"/>
          </a:xfrm>
        </p:spPr>
        <p:txBody>
          <a:bodyPr>
            <a:normAutofit/>
          </a:bodyPr>
          <a:lstStyle/>
          <a:p>
            <a:r>
              <a:rPr lang="es-ES_tradnl" dirty="0" smtClean="0"/>
              <a:t>4.  Mejoras la información  no genera sólo costos</a:t>
            </a:r>
            <a:endParaRPr lang="es-ES_tradnl" dirty="0"/>
          </a:p>
        </p:txBody>
      </p:sp>
      <p:sp>
        <p:nvSpPr>
          <p:cNvPr id="3" name="2 Marcador de contenido"/>
          <p:cNvSpPr>
            <a:spLocks noGrp="1"/>
          </p:cNvSpPr>
          <p:nvPr>
            <p:ph idx="1"/>
          </p:nvPr>
        </p:nvSpPr>
        <p:spPr>
          <a:xfrm>
            <a:off x="395536" y="2060848"/>
            <a:ext cx="8229600" cy="4093915"/>
          </a:xfrm>
        </p:spPr>
        <p:txBody>
          <a:bodyPr>
            <a:normAutofit lnSpcReduction="10000"/>
          </a:bodyPr>
          <a:lstStyle/>
          <a:p>
            <a:pPr algn="just"/>
            <a:r>
              <a:rPr lang="es-ES_tradnl" sz="2800" dirty="0" smtClean="0"/>
              <a:t>En ocasiones solicitar información más detalladas a las compañías crea la oportunidad de mejorar su gestión.</a:t>
            </a:r>
          </a:p>
          <a:p>
            <a:pPr algn="just"/>
            <a:r>
              <a:rPr lang="es-ES_tradnl" sz="2800" dirty="0" smtClean="0"/>
              <a:t>Ejemplos:</a:t>
            </a:r>
          </a:p>
          <a:p>
            <a:pPr lvl="1" algn="just"/>
            <a:r>
              <a:rPr lang="es-ES_tradnl" sz="2400" dirty="0" smtClean="0"/>
              <a:t>Base de datos de incidentes de riesgo operacional.</a:t>
            </a:r>
          </a:p>
          <a:p>
            <a:pPr lvl="1" algn="just"/>
            <a:r>
              <a:rPr lang="es-ES_tradnl" sz="2400" dirty="0" smtClean="0"/>
              <a:t>Apertura de los reaseguradores que están detrás de los reaseguros contratados mediante corredores de reaseguro.</a:t>
            </a:r>
          </a:p>
          <a:p>
            <a:pPr lvl="1" algn="just"/>
            <a:r>
              <a:rPr lang="es-ES_tradnl" sz="2400" dirty="0" smtClean="0"/>
              <a:t>Información geo referenciada de las exposiciones a riesgos catastróficos (proyecto riesgo sísmico en Chile).</a:t>
            </a:r>
          </a:p>
        </p:txBody>
      </p:sp>
    </p:spTree>
    <p:extLst>
      <p:ext uri="{BB962C8B-B14F-4D97-AF65-F5344CB8AC3E}">
        <p14:creationId xmlns:p14="http://schemas.microsoft.com/office/powerpoint/2010/main" val="346223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1 CuadroTexto"/>
          <p:cNvSpPr txBox="1"/>
          <p:nvPr/>
        </p:nvSpPr>
        <p:spPr>
          <a:xfrm>
            <a:off x="539552" y="476672"/>
            <a:ext cx="7612062" cy="2862322"/>
          </a:xfrm>
          <a:prstGeom prst="rect">
            <a:avLst/>
          </a:prstGeom>
          <a:noFill/>
        </p:spPr>
        <p:txBody>
          <a:bodyPr wrap="square" rtlCol="0">
            <a:spAutoFit/>
          </a:bodyPr>
          <a:lstStyle/>
          <a:p>
            <a:pPr algn="ctr"/>
            <a:r>
              <a:rPr lang="es-CL" sz="3600" b="1" dirty="0" smtClean="0">
                <a:latin typeface="Century Gothic" pitchFamily="34" charset="0"/>
                <a:cs typeface="Levenim MT" pitchFamily="2" charset="-79"/>
              </a:rPr>
              <a:t>Índice</a:t>
            </a:r>
          </a:p>
          <a:p>
            <a:pPr algn="ctr"/>
            <a:endParaRPr lang="es-CL" sz="3600" b="1" dirty="0">
              <a:latin typeface="Century Gothic" pitchFamily="34" charset="0"/>
              <a:cs typeface="Levenim MT" pitchFamily="2" charset="-79"/>
            </a:endParaRPr>
          </a:p>
          <a:p>
            <a:pPr marL="571500" indent="-571500" algn="just">
              <a:buFont typeface="Arial" panose="020B0604020202020204" pitchFamily="34" charset="0"/>
              <a:buChar char="•"/>
            </a:pPr>
            <a:r>
              <a:rPr lang="es-CL" sz="3600" b="1" dirty="0" smtClean="0">
                <a:latin typeface="Century Gothic" pitchFamily="34" charset="0"/>
                <a:cs typeface="Levenim MT" pitchFamily="2" charset="-79"/>
              </a:rPr>
              <a:t>Resumen</a:t>
            </a:r>
          </a:p>
          <a:p>
            <a:pPr marL="571500" indent="-571500" algn="just">
              <a:buFont typeface="Arial" panose="020B0604020202020204" pitchFamily="34" charset="0"/>
              <a:buChar char="•"/>
            </a:pPr>
            <a:endParaRPr lang="es-CL" sz="3600" b="1" dirty="0">
              <a:latin typeface="Century Gothic" pitchFamily="34" charset="0"/>
              <a:cs typeface="Levenim MT" pitchFamily="2" charset="-79"/>
            </a:endParaRPr>
          </a:p>
          <a:p>
            <a:pPr marL="571500" indent="-571500" algn="just">
              <a:buFont typeface="Arial" panose="020B0604020202020204" pitchFamily="34" charset="0"/>
              <a:buChar char="•"/>
            </a:pPr>
            <a:r>
              <a:rPr lang="es-CL" sz="3600" b="1" dirty="0" smtClean="0">
                <a:latin typeface="Century Gothic" pitchFamily="34" charset="0"/>
                <a:cs typeface="Levenim MT" pitchFamily="2" charset="-79"/>
              </a:rPr>
              <a:t>Algunas reflexiones</a:t>
            </a:r>
            <a:endParaRPr lang="es-CL" sz="3600" b="1" dirty="0">
              <a:latin typeface="Century Gothic" pitchFamily="34" charset="0"/>
              <a:cs typeface="Levenim MT" pitchFamily="2" charset="-79"/>
            </a:endParaRPr>
          </a:p>
        </p:txBody>
      </p:sp>
    </p:spTree>
    <p:extLst>
      <p:ext uri="{BB962C8B-B14F-4D97-AF65-F5344CB8AC3E}">
        <p14:creationId xmlns:p14="http://schemas.microsoft.com/office/powerpoint/2010/main" val="4205925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p:txBody>
          <a:bodyPr>
            <a:normAutofit fontScale="55000" lnSpcReduction="20000"/>
          </a:bodyPr>
          <a:lstStyle/>
          <a:p>
            <a:pPr marL="0" indent="0">
              <a:buNone/>
            </a:pPr>
            <a:r>
              <a:rPr lang="es-CL" b="1" dirty="0" smtClean="0"/>
              <a:t>Sesión I</a:t>
            </a:r>
          </a:p>
          <a:p>
            <a:pPr marL="0" indent="0">
              <a:buNone/>
            </a:pPr>
            <a:endParaRPr lang="es-CL" b="1" dirty="0" smtClean="0"/>
          </a:p>
          <a:p>
            <a:pPr algn="just"/>
            <a:r>
              <a:rPr lang="es-CL" dirty="0" smtClean="0"/>
              <a:t>Los panelistas analizaron las formas en que más información ayuda a la trasparencia y al mejor monitoreo de las entidad de seguros.</a:t>
            </a:r>
          </a:p>
          <a:p>
            <a:pPr algn="just"/>
            <a:endParaRPr lang="es-CL" dirty="0" smtClean="0"/>
          </a:p>
          <a:p>
            <a:pPr algn="just"/>
            <a:r>
              <a:rPr lang="es-CL" dirty="0" smtClean="0"/>
              <a:t>Se mostró cómo la crisis de las hipotecas sub prime dejó en evidencia la importancia del monitoreo macroprudencial y con ello la importancia de la información.</a:t>
            </a:r>
          </a:p>
          <a:p>
            <a:pPr algn="just"/>
            <a:endParaRPr lang="es-CL" dirty="0" smtClean="0"/>
          </a:p>
          <a:p>
            <a:pPr algn="just"/>
            <a:r>
              <a:rPr lang="es-CL" dirty="0" smtClean="0"/>
              <a:t> </a:t>
            </a:r>
            <a:r>
              <a:rPr lang="es-CL" dirty="0"/>
              <a:t>Vimos cómo </a:t>
            </a:r>
            <a:r>
              <a:rPr lang="es-CL" dirty="0" smtClean="0"/>
              <a:t>el seguro puede mitigar el efecto de las catástrofes naturales e incluso tener un efecto acumulado positivo en el nivel de PIB. Esto se logra, mediante el uso de complejos mecanismos de transferencia de riesgos que requieren de monitoreo macroprudencial para mantener su eficacia.</a:t>
            </a:r>
          </a:p>
          <a:p>
            <a:pPr algn="just"/>
            <a:endParaRPr lang="es-CL" dirty="0" smtClean="0"/>
          </a:p>
          <a:p>
            <a:pPr algn="just"/>
            <a:r>
              <a:rPr lang="es-CL" dirty="0" smtClean="0"/>
              <a:t>La OCDE y la IAIS apoyan y -lo seguirán haciendo-  proyectos para mejorar las estadísticas del sector.</a:t>
            </a:r>
            <a:endParaRPr lang="es-CL" dirty="0"/>
          </a:p>
        </p:txBody>
      </p:sp>
    </p:spTree>
    <p:extLst>
      <p:ext uri="{BB962C8B-B14F-4D97-AF65-F5344CB8AC3E}">
        <p14:creationId xmlns:p14="http://schemas.microsoft.com/office/powerpoint/2010/main" val="370377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a:xfrm>
            <a:off x="467544" y="1628800"/>
            <a:ext cx="8229600" cy="4525963"/>
          </a:xfrm>
        </p:spPr>
        <p:txBody>
          <a:bodyPr>
            <a:normAutofit fontScale="55000" lnSpcReduction="20000"/>
          </a:bodyPr>
          <a:lstStyle/>
          <a:p>
            <a:pPr marL="0" indent="0">
              <a:buNone/>
            </a:pPr>
            <a:r>
              <a:rPr lang="es-CL" b="1" dirty="0" smtClean="0"/>
              <a:t>Sesión II</a:t>
            </a:r>
          </a:p>
          <a:p>
            <a:pPr marL="0" indent="0">
              <a:buNone/>
            </a:pPr>
            <a:endParaRPr lang="es-CL" b="1" dirty="0" smtClean="0"/>
          </a:p>
          <a:p>
            <a:pPr algn="just"/>
            <a:r>
              <a:rPr lang="es-CL" dirty="0" smtClean="0"/>
              <a:t>Esta sesión estuvo dedicada revisar el estado y las tendencias del sector asegurador en América Latina.</a:t>
            </a:r>
          </a:p>
          <a:p>
            <a:pPr algn="just"/>
            <a:endParaRPr lang="es-CL" dirty="0" smtClean="0"/>
          </a:p>
          <a:p>
            <a:pPr algn="just"/>
            <a:r>
              <a:rPr lang="es-CL" dirty="0" smtClean="0"/>
              <a:t>Los panelistas analizaron desde distintas perspectivas los desafíos y oportunidades que se avizoran para las empresas de seguros derivados de:</a:t>
            </a:r>
          </a:p>
          <a:p>
            <a:pPr lvl="1" algn="just"/>
            <a:endParaRPr lang="es-CL" dirty="0" smtClean="0"/>
          </a:p>
          <a:p>
            <a:pPr lvl="1" algn="just"/>
            <a:r>
              <a:rPr lang="es-CL" dirty="0" smtClean="0"/>
              <a:t>Aumento en las expectativas de vida de la población sobre 60 años</a:t>
            </a:r>
          </a:p>
          <a:p>
            <a:pPr lvl="1" algn="just"/>
            <a:endParaRPr lang="es-CL" dirty="0" smtClean="0"/>
          </a:p>
          <a:p>
            <a:pPr lvl="1" algn="just"/>
            <a:r>
              <a:rPr lang="es-CL" dirty="0" smtClean="0"/>
              <a:t>El cambio climático y las catástrofes naturales</a:t>
            </a:r>
          </a:p>
          <a:p>
            <a:pPr lvl="1" algn="just"/>
            <a:endParaRPr lang="es-CL" dirty="0" smtClean="0"/>
          </a:p>
          <a:p>
            <a:pPr lvl="1" algn="just"/>
            <a:r>
              <a:rPr lang="es-CL" dirty="0" smtClean="0"/>
              <a:t>El cambio en el ambiente regulatorio: capital basado en riesgos, necesidad de mejorar la calidad de la gobernabilidad corporativa de empresas y el énfasis de los reguladores en la importancia de que las entidades cuenten con adecuados sistema de </a:t>
            </a:r>
            <a:r>
              <a:rPr lang="es-CL" b="1" u="sng" dirty="0" smtClean="0"/>
              <a:t>gestión de riesgos propios.</a:t>
            </a:r>
          </a:p>
          <a:p>
            <a:pPr lvl="1" algn="just"/>
            <a:endParaRPr lang="es-CL" b="1" u="sng" dirty="0"/>
          </a:p>
          <a:p>
            <a:pPr algn="just"/>
            <a:r>
              <a:rPr lang="es-CL" sz="3300" dirty="0"/>
              <a:t>Se analizó también como los reaseguradores pueden apoyar en todo este proceso</a:t>
            </a:r>
          </a:p>
        </p:txBody>
      </p:sp>
    </p:spTree>
    <p:extLst>
      <p:ext uri="{BB962C8B-B14F-4D97-AF65-F5344CB8AC3E}">
        <p14:creationId xmlns:p14="http://schemas.microsoft.com/office/powerpoint/2010/main" val="39039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a:xfrm>
            <a:off x="467544" y="1340768"/>
            <a:ext cx="8229600" cy="5328592"/>
          </a:xfrm>
        </p:spPr>
        <p:txBody>
          <a:bodyPr>
            <a:normAutofit fontScale="40000" lnSpcReduction="20000"/>
          </a:bodyPr>
          <a:lstStyle/>
          <a:p>
            <a:pPr marL="0" indent="0">
              <a:buNone/>
            </a:pPr>
            <a:r>
              <a:rPr lang="es-CL" b="1" dirty="0" smtClean="0"/>
              <a:t>Sesión III</a:t>
            </a:r>
          </a:p>
          <a:p>
            <a:pPr marL="0" indent="0">
              <a:buNone/>
            </a:pPr>
            <a:endParaRPr lang="es-CL" b="1" dirty="0" smtClean="0"/>
          </a:p>
          <a:p>
            <a:pPr algn="just"/>
            <a:r>
              <a:rPr lang="es-CL" sz="3500" dirty="0" smtClean="0"/>
              <a:t>Esta sesión estuvo dedicada revisar enfoques y técnicas de monitoreo de las compañías de seguros.</a:t>
            </a:r>
          </a:p>
          <a:p>
            <a:pPr algn="just"/>
            <a:endParaRPr lang="es-CL" sz="3500" dirty="0" smtClean="0"/>
          </a:p>
          <a:p>
            <a:pPr algn="just"/>
            <a:r>
              <a:rPr lang="es-CL" sz="3500" dirty="0" smtClean="0"/>
              <a:t>Los panelistas presentaron los sistemas de monitoreo que se utilizan en:</a:t>
            </a:r>
          </a:p>
          <a:p>
            <a:pPr algn="just"/>
            <a:endParaRPr lang="es-CL" sz="3500" dirty="0" smtClean="0"/>
          </a:p>
          <a:p>
            <a:pPr lvl="1" algn="just"/>
            <a:r>
              <a:rPr lang="es-CL" sz="3500" dirty="0" smtClean="0"/>
              <a:t>Estados Unidos de Norte América, mediante predictores de insolvencia y test de stress.</a:t>
            </a:r>
          </a:p>
          <a:p>
            <a:pPr lvl="1" algn="just"/>
            <a:r>
              <a:rPr lang="es-CL" sz="3500" dirty="0" smtClean="0"/>
              <a:t>Europa, mediante tablero de control de EIOPA (EIOPA </a:t>
            </a:r>
            <a:r>
              <a:rPr lang="es-CL" sz="3500" dirty="0" err="1" smtClean="0"/>
              <a:t>Risk</a:t>
            </a:r>
            <a:r>
              <a:rPr lang="es-CL" sz="3500" dirty="0" smtClean="0"/>
              <a:t> </a:t>
            </a:r>
            <a:r>
              <a:rPr lang="es-CL" sz="3500" dirty="0" err="1" smtClean="0"/>
              <a:t>Dashboard</a:t>
            </a:r>
            <a:r>
              <a:rPr lang="es-CL" sz="3500" dirty="0" smtClean="0"/>
              <a:t>). </a:t>
            </a:r>
          </a:p>
          <a:p>
            <a:pPr lvl="1" algn="just"/>
            <a:r>
              <a:rPr lang="es-CL" sz="3500" dirty="0" smtClean="0"/>
              <a:t>Dinamarca, con su sistema de semáforo que resume los resultados de la aplicación de test de stress de distinta intensidad.</a:t>
            </a:r>
          </a:p>
          <a:p>
            <a:pPr lvl="1" algn="just"/>
            <a:endParaRPr lang="es-CL" sz="3500" dirty="0"/>
          </a:p>
          <a:p>
            <a:pPr marL="342900" lvl="1" indent="-342900" algn="just">
              <a:buFont typeface="Arial" pitchFamily="34" charset="0"/>
              <a:buChar char="•"/>
            </a:pPr>
            <a:r>
              <a:rPr lang="es-CL" sz="3500" dirty="0" smtClean="0"/>
              <a:t>En la presentación de APRA (Australia), vimos </a:t>
            </a:r>
            <a:r>
              <a:rPr lang="es-CL" sz="3500" dirty="0"/>
              <a:t>cómo la disponibilidad de información hizo posible la actualización de su modelo de requerimiento de capital y también cómo APRA incorpora consideraciones de interés público por la información, además del interés comercial de las aseguradoras, a la hora  </a:t>
            </a:r>
            <a:r>
              <a:rPr lang="es-CL" sz="3500" dirty="0" smtClean="0"/>
              <a:t>decidir su publicación.</a:t>
            </a:r>
          </a:p>
          <a:p>
            <a:pPr marL="342900" lvl="1" indent="-342900" algn="just">
              <a:buFont typeface="Arial" pitchFamily="34" charset="0"/>
              <a:buChar char="•"/>
            </a:pPr>
            <a:endParaRPr lang="es-CL" sz="3500" dirty="0"/>
          </a:p>
          <a:p>
            <a:pPr marL="342900" lvl="1" indent="-342900" algn="just">
              <a:buFont typeface="Arial" pitchFamily="34" charset="0"/>
              <a:buChar char="•"/>
            </a:pPr>
            <a:r>
              <a:rPr lang="es-CL" sz="3500" dirty="0" smtClean="0"/>
              <a:t>En la presentación de la CNSF (México) conocimos de los significativos avances en la implementación del Capital Basado en Riesgos. Proyecto convertido en Ley y Estudio de Impacto Cuantitativo en marcha (EIQ-1).</a:t>
            </a:r>
          </a:p>
          <a:p>
            <a:pPr marL="342900" lvl="1" indent="-342900" algn="just">
              <a:buFont typeface="Arial" pitchFamily="34" charset="0"/>
              <a:buChar char="•"/>
            </a:pPr>
            <a:endParaRPr lang="es-CL" sz="3500" dirty="0"/>
          </a:p>
          <a:p>
            <a:pPr marL="342900" lvl="1" indent="-342900" algn="just">
              <a:buFont typeface="Arial" pitchFamily="34" charset="0"/>
              <a:buChar char="•"/>
            </a:pPr>
            <a:r>
              <a:rPr lang="es-CL" sz="3500" dirty="0" smtClean="0"/>
              <a:t>La SSN (Argentina) presentó los avances que han realizado en la implementación del indicadores de alerta temprana.</a:t>
            </a:r>
            <a:endParaRPr lang="es-CL" sz="3500" dirty="0"/>
          </a:p>
          <a:p>
            <a:pPr lvl="1" algn="just"/>
            <a:endParaRPr lang="es-CL" sz="3500" dirty="0" smtClean="0"/>
          </a:p>
          <a:p>
            <a:pPr algn="just"/>
            <a:r>
              <a:rPr lang="es-CL" sz="3500" dirty="0" smtClean="0"/>
              <a:t>Este fue un panel de alto interés para los miembros de ASSAL debido a que varios países han implementado o están planeando implementar indicadores de alerta temprana o tableros de control.</a:t>
            </a:r>
          </a:p>
        </p:txBody>
      </p:sp>
    </p:spTree>
    <p:extLst>
      <p:ext uri="{BB962C8B-B14F-4D97-AF65-F5344CB8AC3E}">
        <p14:creationId xmlns:p14="http://schemas.microsoft.com/office/powerpoint/2010/main" val="136436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a:xfrm>
            <a:off x="467544" y="1628800"/>
            <a:ext cx="8229600" cy="4525963"/>
          </a:xfrm>
        </p:spPr>
        <p:txBody>
          <a:bodyPr>
            <a:normAutofit fontScale="62500" lnSpcReduction="20000"/>
          </a:bodyPr>
          <a:lstStyle/>
          <a:p>
            <a:pPr marL="0" indent="0">
              <a:buNone/>
            </a:pPr>
            <a:r>
              <a:rPr lang="es-CL" b="1" dirty="0" smtClean="0"/>
              <a:t>Sesión IV</a:t>
            </a:r>
          </a:p>
          <a:p>
            <a:pPr marL="0" indent="0">
              <a:buNone/>
            </a:pPr>
            <a:endParaRPr lang="es-CL" b="1" dirty="0" smtClean="0"/>
          </a:p>
          <a:p>
            <a:pPr algn="just"/>
            <a:r>
              <a:rPr lang="es-CL" dirty="0" smtClean="0"/>
              <a:t>Esta sesión estuvo dedicada a revisar la experiencia de monitoreo de las compañías.</a:t>
            </a:r>
          </a:p>
          <a:p>
            <a:pPr algn="just"/>
            <a:r>
              <a:rPr lang="es-CL" dirty="0" smtClean="0"/>
              <a:t>Conocimos que las Superintendencias más nuevas han adoptado prácticas de recolección de datos orientadas por los principios de supervisión de la IAIS.</a:t>
            </a:r>
          </a:p>
          <a:p>
            <a:pPr algn="just"/>
            <a:r>
              <a:rPr lang="es-CL" dirty="0" smtClean="0"/>
              <a:t>Entre los criterios para definir la información necesaria cobran importancia las necesidades de monitoreo.</a:t>
            </a:r>
          </a:p>
          <a:p>
            <a:pPr algn="just"/>
            <a:r>
              <a:rPr lang="es-CL" dirty="0" smtClean="0"/>
              <a:t>En otras jurisdicciones, que ya han pasado la etapa de recolección de información general, el foco y el interés está puesto en el análisis, los sistemas de alerta temprana, los tableros de control, etc.</a:t>
            </a:r>
          </a:p>
          <a:p>
            <a:pPr algn="just"/>
            <a:r>
              <a:rPr lang="es-CL" dirty="0" smtClean="0"/>
              <a:t>Finalmente, en otras jurisdicciones, que ya han pasado por las etapas previas, el foco está puesto ahora en la recolección y análisis de micro-datos  y en la modelación de requerimiento de capital y ejercicios de tensión (pruebas de stress).</a:t>
            </a:r>
          </a:p>
          <a:p>
            <a:pPr algn="just"/>
            <a:endParaRPr lang="es-CL" dirty="0" smtClean="0"/>
          </a:p>
        </p:txBody>
      </p:sp>
    </p:spTree>
    <p:extLst>
      <p:ext uri="{BB962C8B-B14F-4D97-AF65-F5344CB8AC3E}">
        <p14:creationId xmlns:p14="http://schemas.microsoft.com/office/powerpoint/2010/main" val="354281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a:xfrm>
            <a:off x="467544" y="1628800"/>
            <a:ext cx="8229600" cy="4525963"/>
          </a:xfrm>
        </p:spPr>
        <p:txBody>
          <a:bodyPr>
            <a:normAutofit fontScale="85000" lnSpcReduction="20000"/>
          </a:bodyPr>
          <a:lstStyle/>
          <a:p>
            <a:pPr marL="0" indent="0">
              <a:buNone/>
            </a:pPr>
            <a:r>
              <a:rPr lang="es-CL" b="1" dirty="0" smtClean="0"/>
              <a:t>Sesión V</a:t>
            </a:r>
          </a:p>
          <a:p>
            <a:pPr marL="0" indent="0">
              <a:buNone/>
            </a:pPr>
            <a:endParaRPr lang="es-CL" b="1" dirty="0" smtClean="0"/>
          </a:p>
          <a:p>
            <a:pPr algn="just"/>
            <a:r>
              <a:rPr lang="es-CL" dirty="0" smtClean="0"/>
              <a:t>Esta sesión estuvo dedicada a un análisis de la experiencia de ASSAL en la recolección de estadísticas y de los resultados preliminares de la encuesta que se tomó entre los participantes de ASSAL.</a:t>
            </a:r>
          </a:p>
          <a:p>
            <a:pPr algn="just"/>
            <a:endParaRPr lang="es-CL" dirty="0"/>
          </a:p>
          <a:p>
            <a:pPr algn="just"/>
            <a:endParaRPr lang="es-CL" dirty="0" smtClean="0"/>
          </a:p>
          <a:p>
            <a:pPr algn="just"/>
            <a:r>
              <a:rPr lang="es-CL" dirty="0" smtClean="0"/>
              <a:t>También se revisó en esta sesión la experiencia de la OCDE en la recolección de estadísticas globales de seguros.</a:t>
            </a:r>
          </a:p>
          <a:p>
            <a:pPr algn="just"/>
            <a:endParaRPr lang="es-CL" dirty="0"/>
          </a:p>
          <a:p>
            <a:pPr algn="just"/>
            <a:endParaRPr lang="es-CL" dirty="0"/>
          </a:p>
          <a:p>
            <a:pPr algn="just"/>
            <a:endParaRPr lang="es-CL" dirty="0" smtClean="0"/>
          </a:p>
        </p:txBody>
      </p:sp>
    </p:spTree>
    <p:extLst>
      <p:ext uri="{BB962C8B-B14F-4D97-AF65-F5344CB8AC3E}">
        <p14:creationId xmlns:p14="http://schemas.microsoft.com/office/powerpoint/2010/main" val="6197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Resumen del Seminario</a:t>
            </a:r>
            <a:endParaRPr lang="es-CL" dirty="0"/>
          </a:p>
        </p:txBody>
      </p:sp>
      <p:sp>
        <p:nvSpPr>
          <p:cNvPr id="3" name="2 Marcador de contenido"/>
          <p:cNvSpPr>
            <a:spLocks noGrp="1"/>
          </p:cNvSpPr>
          <p:nvPr>
            <p:ph idx="1"/>
          </p:nvPr>
        </p:nvSpPr>
        <p:spPr>
          <a:xfrm>
            <a:off x="467544" y="1628800"/>
            <a:ext cx="8229600" cy="4525963"/>
          </a:xfrm>
        </p:spPr>
        <p:txBody>
          <a:bodyPr>
            <a:normAutofit/>
          </a:bodyPr>
          <a:lstStyle/>
          <a:p>
            <a:pPr marL="0" indent="0">
              <a:buNone/>
            </a:pPr>
            <a:r>
              <a:rPr lang="es-CL" b="1" dirty="0" smtClean="0"/>
              <a:t>Sesión VI</a:t>
            </a:r>
          </a:p>
          <a:p>
            <a:pPr marL="0" indent="0" algn="just">
              <a:buNone/>
            </a:pPr>
            <a:r>
              <a:rPr lang="es-CL" dirty="0"/>
              <a:t>Esta sesión estuvo dedicada </a:t>
            </a:r>
            <a:r>
              <a:rPr lang="es-CL" dirty="0" smtClean="0"/>
              <a:t>a mostrar otros posibles usos de las estadísticas, desde la perspectiva de los usuarios. </a:t>
            </a:r>
          </a:p>
          <a:p>
            <a:pPr marL="0" indent="0" algn="just">
              <a:buNone/>
            </a:pPr>
            <a:r>
              <a:rPr lang="es-CL" dirty="0" smtClean="0"/>
              <a:t>En a </a:t>
            </a:r>
            <a:r>
              <a:rPr lang="es-CL" dirty="0"/>
              <a:t>un análisis de la experiencia de ASSAL en la recolección de estadísticas y de los resultados</a:t>
            </a:r>
            <a:endParaRPr lang="es-CL" b="1" dirty="0" smtClean="0"/>
          </a:p>
          <a:p>
            <a:pPr marL="0" indent="0">
              <a:buNone/>
            </a:pPr>
            <a:endParaRPr lang="es-CL" b="1" dirty="0"/>
          </a:p>
          <a:p>
            <a:pPr marL="0" indent="0">
              <a:buNone/>
            </a:pPr>
            <a:endParaRPr lang="es-CL" b="1" dirty="0" smtClean="0"/>
          </a:p>
          <a:p>
            <a:pPr marL="0" indent="0">
              <a:buNone/>
            </a:pPr>
            <a:endParaRPr lang="es-CL" b="1" dirty="0" smtClean="0"/>
          </a:p>
          <a:p>
            <a:pPr marL="0" indent="0" algn="just">
              <a:buNone/>
            </a:pPr>
            <a:endParaRPr lang="es-CL" dirty="0" smtClean="0"/>
          </a:p>
        </p:txBody>
      </p:sp>
    </p:spTree>
    <p:extLst>
      <p:ext uri="{BB962C8B-B14F-4D97-AF65-F5344CB8AC3E}">
        <p14:creationId xmlns:p14="http://schemas.microsoft.com/office/powerpoint/2010/main" val="221409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953414"/>
            <a:ext cx="7900094" cy="2123658"/>
          </a:xfrm>
          <a:prstGeom prst="rect">
            <a:avLst/>
          </a:prstGeom>
          <a:noFill/>
        </p:spPr>
        <p:txBody>
          <a:bodyPr wrap="square" rtlCol="0">
            <a:spAutoFit/>
          </a:bodyPr>
          <a:lstStyle/>
          <a:p>
            <a:pPr algn="ctr"/>
            <a:endParaRPr lang="es-CL" sz="3600" b="1" dirty="0">
              <a:latin typeface="Century Gothic" pitchFamily="34" charset="0"/>
              <a:cs typeface="Levenim MT" pitchFamily="2" charset="-79"/>
            </a:endParaRPr>
          </a:p>
          <a:p>
            <a:pPr algn="just"/>
            <a:endParaRPr lang="es-CL" sz="3600" b="1" dirty="0">
              <a:latin typeface="Century Gothic" pitchFamily="34" charset="0"/>
              <a:cs typeface="Levenim MT" pitchFamily="2" charset="-79"/>
            </a:endParaRPr>
          </a:p>
          <a:p>
            <a:pPr algn="just"/>
            <a:r>
              <a:rPr lang="es-CL" sz="6000" b="1" dirty="0" smtClean="0">
                <a:latin typeface="Century Gothic" pitchFamily="34" charset="0"/>
                <a:cs typeface="Levenim MT" pitchFamily="2" charset="-79"/>
              </a:rPr>
              <a:t>Algunas reflexiones</a:t>
            </a:r>
            <a:endParaRPr lang="es-CL" sz="6000" b="1" dirty="0">
              <a:latin typeface="Century Gothic" pitchFamily="34" charset="0"/>
              <a:cs typeface="Levenim MT" pitchFamily="2" charset="-79"/>
            </a:endParaRPr>
          </a:p>
        </p:txBody>
      </p:sp>
    </p:spTree>
    <p:extLst>
      <p:ext uri="{BB962C8B-B14F-4D97-AF65-F5344CB8AC3E}">
        <p14:creationId xmlns:p14="http://schemas.microsoft.com/office/powerpoint/2010/main" val="387978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8638</TotalTime>
  <Words>1155</Words>
  <Application>Microsoft Office PowerPoint</Application>
  <PresentationFormat>Presentación en pantalla (4:3)</PresentationFormat>
  <Paragraphs>121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Resumen del Seminario</vt:lpstr>
      <vt:lpstr>Resumen del Seminario</vt:lpstr>
      <vt:lpstr>Resumen del Seminario</vt:lpstr>
      <vt:lpstr>Resumen del Seminario</vt:lpstr>
      <vt:lpstr>Resumen del Seminario</vt:lpstr>
      <vt:lpstr>Resumen del Seminario</vt:lpstr>
      <vt:lpstr>Presentación de PowerPoint</vt:lpstr>
      <vt:lpstr>1. Estadísticas comparables y de calidad</vt:lpstr>
      <vt:lpstr>2. Importancia de la Información</vt:lpstr>
      <vt:lpstr>3.  Los interesados en la Información</vt:lpstr>
      <vt:lpstr>4.  Mejoras la información  no genera sólo costos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Rodríguez Rodríguez Roxana Graciela</dc:creator>
  <cp:lastModifiedBy>Mastrangelo Jorge</cp:lastModifiedBy>
  <cp:revision>433</cp:revision>
  <cp:lastPrinted>2013-06-20T17:26:47Z</cp:lastPrinted>
  <dcterms:created xsi:type="dcterms:W3CDTF">2013-03-27T12:46:05Z</dcterms:created>
  <dcterms:modified xsi:type="dcterms:W3CDTF">2013-09-30T13:07:32Z</dcterms:modified>
</cp:coreProperties>
</file>