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97" r:id="rId2"/>
    <p:sldId id="261" r:id="rId3"/>
    <p:sldId id="396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13" r:id="rId20"/>
    <p:sldId id="414" r:id="rId21"/>
    <p:sldId id="415" r:id="rId22"/>
    <p:sldId id="416" r:id="rId23"/>
  </p:sldIdLst>
  <p:sldSz cx="9144000" cy="6858000" type="screen4x3"/>
  <p:notesSz cx="6819900" cy="9931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sla Díaz Jacqueline" initials="ID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1B89B5"/>
    <a:srgbClr val="336699"/>
    <a:srgbClr val="195B7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39" autoAdjust="0"/>
  </p:normalViewPr>
  <p:slideViewPr>
    <p:cSldViewPr>
      <p:cViewPr varScale="1">
        <p:scale>
          <a:sx n="92" d="100"/>
          <a:sy n="92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1044"/>
    </p:cViewPr>
  </p:sorterViewPr>
  <p:notesViewPr>
    <p:cSldViewPr>
      <p:cViewPr varScale="1">
        <p:scale>
          <a:sx n="79" d="100"/>
          <a:sy n="79" d="100"/>
        </p:scale>
        <p:origin x="-3918" y="-84"/>
      </p:cViewPr>
      <p:guideLst>
        <p:guide orient="horz" pos="3128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CEBA5-1BDC-414F-9B48-C08490FF7921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83A8-2109-446D-80AD-C220652A47DA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36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C628-9C28-4472-9D74-2E7FADF83804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59F16-8ED1-42D4-AEB3-009CEAC03015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86954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59F16-8ED1-42D4-AEB3-009CEAC03015}" type="slidenum">
              <a:rPr lang="es-CL" smtClean="0"/>
              <a:pPr/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14096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99AA0-20FE-4443-B3A9-09790095D673}" type="datetimeFigureOut">
              <a:rPr lang="es-CL" smtClean="0"/>
              <a:pPr/>
              <a:t>17-09-2013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94A5-EA92-492C-B86E-3AA12E450A27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18845" y="5238700"/>
            <a:ext cx="382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>
                <a:latin typeface="Century Gothic" pitchFamily="34" charset="0"/>
              </a:rPr>
              <a:t>Montevideo Septiembre de 2013</a:t>
            </a:r>
            <a:endParaRPr lang="es-CL" sz="1600" b="1" dirty="0"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264882" y="4325034"/>
            <a:ext cx="438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>
                <a:latin typeface="Century Gothic" pitchFamily="34" charset="0"/>
                <a:ea typeface="Tahoma" pitchFamily="34" charset="0"/>
                <a:cs typeface="Levenim MT" pitchFamily="2" charset="-79"/>
              </a:rPr>
              <a:t>OCDE - ASSAL</a:t>
            </a:r>
            <a:endParaRPr lang="es-CL" sz="1600" dirty="0">
              <a:latin typeface="Century Gothic" pitchFamily="34" charset="0"/>
              <a:ea typeface="Tahoma" pitchFamily="34" charset="0"/>
              <a:cs typeface="Levenim MT" pitchFamily="2" charset="-79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2351782"/>
            <a:ext cx="75362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3200" dirty="0" smtClean="0"/>
              <a:t>La experiencia de ASSAL con las estadísticas </a:t>
            </a:r>
          </a:p>
          <a:p>
            <a:pPr algn="ctr"/>
            <a:r>
              <a:rPr lang="es-CL" sz="3200" dirty="0" smtClean="0"/>
              <a:t>de seguros en América Latina </a:t>
            </a:r>
            <a:endParaRPr lang="es-CL" sz="3000" b="1" dirty="0" smtClean="0">
              <a:latin typeface="Century Gothic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111306" y="3501008"/>
            <a:ext cx="4836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/>
              <a:t>Encuesta de Fuentes Estadísticas de Seguros</a:t>
            </a:r>
          </a:p>
          <a:p>
            <a:pPr algn="ctr"/>
            <a:r>
              <a:rPr lang="es-CL" sz="2000" dirty="0" smtClean="0"/>
              <a:t> en países de América Latina</a:t>
            </a:r>
            <a:endParaRPr lang="es-CL" sz="2000" dirty="0"/>
          </a:p>
        </p:txBody>
      </p:sp>
      <p:pic>
        <p:nvPicPr>
          <p:cNvPr id="8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26603" y="404664"/>
            <a:ext cx="1797338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7" name="Picture 2" descr="OECD_TEXT_10c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512" y="404664"/>
            <a:ext cx="2595771" cy="75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47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Validación de la Información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dirty="0" smtClean="0"/>
              <a:t>La regla general es que las instituciones encargadas validan la información que reciben de las entidades.</a:t>
            </a:r>
          </a:p>
          <a:p>
            <a:pPr lvl="1" algn="just"/>
            <a:r>
              <a:rPr lang="es-ES_tradnl" dirty="0" smtClean="0"/>
              <a:t>17 países cuenta con algún tipo de validación</a:t>
            </a:r>
          </a:p>
          <a:p>
            <a:pPr lvl="2" algn="just"/>
            <a:r>
              <a:rPr lang="es-ES_tradnl" dirty="0" smtClean="0"/>
              <a:t>13 cuenta con validaciones lógicas</a:t>
            </a:r>
          </a:p>
          <a:p>
            <a:pPr lvl="2" algn="just"/>
            <a:r>
              <a:rPr lang="es-ES_tradnl" dirty="0" smtClean="0"/>
              <a:t>2 cuentan con validaciones físicas</a:t>
            </a:r>
          </a:p>
          <a:p>
            <a:pPr lvl="2" algn="just"/>
            <a:r>
              <a:rPr lang="es-ES_tradnl" dirty="0" smtClean="0"/>
              <a:t>2 otros sistemas de validación</a:t>
            </a:r>
          </a:p>
          <a:p>
            <a:pPr lvl="1" algn="just"/>
            <a:r>
              <a:rPr lang="es-ES_tradnl" dirty="0" smtClean="0"/>
              <a:t>2 países no cuenta con validación.</a:t>
            </a:r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Tiempo Requerido para la Publicación de la Mayoría de los Datos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 smtClean="0"/>
              <a:t>Responden a esta pregunta 17 de las 19 instituciones consultadas.</a:t>
            </a:r>
          </a:p>
          <a:p>
            <a:pPr algn="just"/>
            <a:r>
              <a:rPr lang="es-ES_tradnl" sz="2800" dirty="0" smtClean="0"/>
              <a:t>El tiempo promedio alcanza a 49,9 días</a:t>
            </a:r>
          </a:p>
          <a:p>
            <a:pPr algn="just"/>
            <a:r>
              <a:rPr lang="es-ES_tradnl" sz="2800" dirty="0" smtClean="0"/>
              <a:t>El 50% de la entidades pone los datos a disposición en 30 días o menos.</a:t>
            </a:r>
          </a:p>
          <a:p>
            <a:pPr algn="just"/>
            <a:r>
              <a:rPr lang="es-ES_tradnl" sz="2800" dirty="0" smtClean="0"/>
              <a:t>El mínimo plazo es de 15 días.</a:t>
            </a:r>
          </a:p>
          <a:p>
            <a:pPr algn="just"/>
            <a:r>
              <a:rPr lang="es-ES_tradnl" sz="2800" dirty="0" smtClean="0"/>
              <a:t>El máximo plazo es de 180 días.</a:t>
            </a:r>
            <a:endParaRPr lang="es-ES_tradnl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Planes de Mejoramiento en la Recolección de 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/>
            <a:r>
              <a:rPr lang="es-CL" sz="2800" dirty="0" smtClean="0"/>
              <a:t>Ocho de las instituciones informantes tiene planes para mejorar la información.</a:t>
            </a:r>
          </a:p>
          <a:p>
            <a:pPr lvl="1" algn="just"/>
            <a:r>
              <a:rPr lang="es-CL" dirty="0" smtClean="0"/>
              <a:t>Cinco instituciones planean mejorar los sistema de recolección de información por vía electrónica.</a:t>
            </a:r>
          </a:p>
          <a:p>
            <a:pPr lvl="1" algn="just"/>
            <a:r>
              <a:rPr lang="es-CL" dirty="0" smtClean="0"/>
              <a:t>Tres entidades están planeando modificar su sistema de información para adaptarlo a los cambios en sus sistema de supervisión (SBR o SII)</a:t>
            </a:r>
          </a:p>
          <a:p>
            <a:pPr lvl="1"/>
            <a:endParaRPr lang="es-CL" dirty="0" smtClean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3128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Publicación de 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800" dirty="0" smtClean="0"/>
              <a:t>Respecto de la publicación de información de estadísticas de seguros:</a:t>
            </a:r>
          </a:p>
          <a:p>
            <a:pPr marL="0" indent="0" algn="just">
              <a:buNone/>
            </a:pPr>
            <a:endParaRPr lang="es-CL" sz="2800" dirty="0" smtClean="0"/>
          </a:p>
          <a:p>
            <a:pPr algn="just"/>
            <a:r>
              <a:rPr lang="es-CL" sz="2800" dirty="0" smtClean="0"/>
              <a:t>17 países publican su información estadística en web, </a:t>
            </a:r>
            <a:r>
              <a:rPr lang="es-CL" sz="2800" dirty="0" smtClean="0"/>
              <a:t>incluidos los estados </a:t>
            </a:r>
            <a:r>
              <a:rPr lang="es-CL" sz="2800" dirty="0" smtClean="0"/>
              <a:t>financieros.</a:t>
            </a:r>
          </a:p>
          <a:p>
            <a:pPr algn="just"/>
            <a:r>
              <a:rPr lang="es-CL" sz="2800" dirty="0"/>
              <a:t>8</a:t>
            </a:r>
            <a:r>
              <a:rPr lang="es-CL" sz="2800" dirty="0" smtClean="0"/>
              <a:t> países publican toda su información a nivel compañía: Bolivia, Chile, Colombia, Guatemala, México, Nicaragua, Panamá y Paraguay.</a:t>
            </a:r>
          </a:p>
        </p:txBody>
      </p:sp>
    </p:spTree>
    <p:extLst>
      <p:ext uri="{BB962C8B-B14F-4D97-AF65-F5344CB8AC3E}">
        <p14:creationId xmlns:p14="http://schemas.microsoft.com/office/powerpoint/2010/main" val="383084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Publicación de </a:t>
            </a:r>
            <a:r>
              <a:rPr lang="es-CL" dirty="0" smtClean="0"/>
              <a:t>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800" dirty="0"/>
              <a:t>10 países lo hacen tanto a nivel mercado como </a:t>
            </a:r>
            <a:r>
              <a:rPr lang="es-CL" sz="2800" dirty="0" smtClean="0"/>
              <a:t>nacional (vida, no vida consolidado) </a:t>
            </a:r>
            <a:r>
              <a:rPr lang="es-CL" sz="2800" dirty="0" smtClean="0"/>
              <a:t>: </a:t>
            </a:r>
            <a:r>
              <a:rPr lang="es-CL" sz="2800" dirty="0"/>
              <a:t>además de los países anteriores, se agrega España y Puerto Rico.</a:t>
            </a:r>
          </a:p>
          <a:p>
            <a:pPr algn="just"/>
            <a:r>
              <a:rPr lang="es-CL" sz="2800" dirty="0" smtClean="0"/>
              <a:t>Brasil, Costa Rica, Honduras, Perú y Cuba publican datos parciales en los 3 niveles: compañía, mercado y </a:t>
            </a:r>
            <a:r>
              <a:rPr lang="es-CL" sz="2800" dirty="0"/>
              <a:t>nacional.</a:t>
            </a:r>
          </a:p>
          <a:p>
            <a:pPr algn="just"/>
            <a:endParaRPr lang="es-CL" sz="900" dirty="0" smtClean="0"/>
          </a:p>
          <a:p>
            <a:pPr algn="just"/>
            <a:endParaRPr lang="es-CL" sz="900" dirty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1928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>
                <a:solidFill>
                  <a:prstClr val="black"/>
                </a:solidFill>
              </a:rPr>
              <a:t>Extensión de series de datos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_tradnl" dirty="0">
                <a:solidFill>
                  <a:prstClr val="black"/>
                </a:solidFill>
              </a:rPr>
              <a:t>Responden a esta pregunta 17 de las 19 instituciones consultadas.</a:t>
            </a:r>
          </a:p>
          <a:p>
            <a:pPr lvl="0" algn="just"/>
            <a:r>
              <a:rPr lang="es-ES_tradnl" dirty="0" smtClean="0">
                <a:solidFill>
                  <a:prstClr val="black"/>
                </a:solidFill>
              </a:rPr>
              <a:t>La extensión promedio con que se cuenta con datos es de 20 años.</a:t>
            </a:r>
            <a:endParaRPr lang="es-ES_tradnl" dirty="0">
              <a:solidFill>
                <a:prstClr val="black"/>
              </a:solidFill>
            </a:endParaRPr>
          </a:p>
          <a:p>
            <a:pPr lvl="0" algn="just"/>
            <a:r>
              <a:rPr lang="es-ES_tradnl" dirty="0" smtClean="0">
                <a:solidFill>
                  <a:prstClr val="black"/>
                </a:solidFill>
              </a:rPr>
              <a:t>El país que tiene menor tiempo de publicación de data es de 3 años: Costa Rica.</a:t>
            </a:r>
            <a:endParaRPr lang="es-ES_tradnl" dirty="0">
              <a:solidFill>
                <a:prstClr val="black"/>
              </a:solidFill>
            </a:endParaRPr>
          </a:p>
          <a:p>
            <a:pPr lvl="0" algn="just"/>
            <a:r>
              <a:rPr lang="es-ES_tradnl" dirty="0">
                <a:solidFill>
                  <a:prstClr val="black"/>
                </a:solidFill>
              </a:rPr>
              <a:t>El país que tiene </a:t>
            </a:r>
            <a:r>
              <a:rPr lang="es-ES_tradnl" dirty="0" smtClean="0">
                <a:solidFill>
                  <a:prstClr val="black"/>
                </a:solidFill>
              </a:rPr>
              <a:t>mayor </a:t>
            </a:r>
            <a:r>
              <a:rPr lang="es-ES_tradnl" dirty="0">
                <a:solidFill>
                  <a:prstClr val="black"/>
                </a:solidFill>
              </a:rPr>
              <a:t>tiempo de publicación de data es de </a:t>
            </a:r>
            <a:r>
              <a:rPr lang="es-ES_tradnl" dirty="0" smtClean="0">
                <a:solidFill>
                  <a:prstClr val="black"/>
                </a:solidFill>
              </a:rPr>
              <a:t>85 años: Perú.</a:t>
            </a:r>
            <a:endParaRPr lang="es-ES_tradnl" dirty="0">
              <a:solidFill>
                <a:prstClr val="black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38588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Gratuidad de la información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14 países de los 19 que contestaron la encuesta, señalan poner a disposición total </a:t>
            </a:r>
            <a:r>
              <a:rPr lang="es-CL" dirty="0"/>
              <a:t>o parcialmente</a:t>
            </a:r>
            <a:r>
              <a:rPr lang="es-CL" dirty="0" smtClean="0"/>
              <a:t> análisis estadísticos relacionados con la actividad de seguros en forma gratuita en Internet.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132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Disponibilidad de datos para </a:t>
            </a:r>
            <a:r>
              <a:rPr lang="es-CL" dirty="0"/>
              <a:t>negocios </a:t>
            </a:r>
            <a:r>
              <a:rPr lang="es-CL" dirty="0" smtClean="0"/>
              <a:t>nuevos y de mantención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es-CL" dirty="0" smtClean="0"/>
              <a:t>4 países cuentan con esta apertura de la información:</a:t>
            </a:r>
          </a:p>
          <a:p>
            <a:pPr marL="857250" lvl="1" indent="-457200" algn="just">
              <a:buFontTx/>
              <a:buChar char="-"/>
            </a:pPr>
            <a:r>
              <a:rPr lang="es-CL" dirty="0" smtClean="0"/>
              <a:t>España</a:t>
            </a:r>
          </a:p>
          <a:p>
            <a:pPr marL="857250" lvl="1" indent="-457200" algn="just">
              <a:buFontTx/>
              <a:buChar char="-"/>
            </a:pPr>
            <a:r>
              <a:rPr lang="es-CL" dirty="0" smtClean="0"/>
              <a:t>Chile</a:t>
            </a:r>
          </a:p>
          <a:p>
            <a:pPr marL="857250" lvl="1" indent="-457200" algn="just">
              <a:buFontTx/>
              <a:buChar char="-"/>
            </a:pPr>
            <a:r>
              <a:rPr lang="es-CL" dirty="0" smtClean="0"/>
              <a:t>El Salvador </a:t>
            </a:r>
          </a:p>
          <a:p>
            <a:pPr marL="857250" lvl="1" indent="-457200" algn="just">
              <a:buFontTx/>
              <a:buChar char="-"/>
            </a:pPr>
            <a:r>
              <a:rPr lang="es-CL" dirty="0" smtClean="0"/>
              <a:t>Paraguay</a:t>
            </a:r>
          </a:p>
          <a:p>
            <a:pPr marL="857250" lvl="1" indent="-457200">
              <a:buFontTx/>
              <a:buChar char="-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2202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Utilización de otras fuentes estadísticas de datos internacionales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/>
            <a:r>
              <a:rPr lang="es-CL" dirty="0" smtClean="0"/>
              <a:t>4 países utilizan fuentes internacionales, entre las que mencionan: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s-CL" dirty="0" smtClean="0"/>
              <a:t>ASSAL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s-CL" dirty="0" smtClean="0"/>
              <a:t>OECD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s-CL" dirty="0" smtClean="0"/>
              <a:t>IASB</a:t>
            </a:r>
          </a:p>
          <a:p>
            <a:pPr algn="just"/>
            <a:r>
              <a:rPr lang="es-CL" dirty="0" smtClean="0"/>
              <a:t>Su uso es para el desarrollo de informes específicos y comparativos  del sector asegurador.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s-CL" dirty="0" smtClean="0"/>
          </a:p>
          <a:p>
            <a:pPr marL="857250" lvl="1" indent="-457200">
              <a:buFont typeface="Wingdings" panose="05000000000000000000" pitchFamily="2" charset="2"/>
              <a:buChar char="ü"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7633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Prácticas contables utilizadas para Estados Financieros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s-CL" dirty="0" smtClean="0"/>
              <a:t>11 países indican utilizar PCGA (Principios Contables Generalmente </a:t>
            </a:r>
            <a:r>
              <a:rPr lang="es-CL" dirty="0"/>
              <a:t>A</a:t>
            </a:r>
            <a:r>
              <a:rPr lang="es-CL" dirty="0" smtClean="0"/>
              <a:t>ceptados)</a:t>
            </a:r>
          </a:p>
          <a:p>
            <a:r>
              <a:rPr lang="es-CL" dirty="0" smtClean="0"/>
              <a:t>12 países indican utilizar </a:t>
            </a:r>
            <a:r>
              <a:rPr lang="es-CL" dirty="0" smtClean="0"/>
              <a:t>normativa </a:t>
            </a:r>
            <a:r>
              <a:rPr lang="es-CL" dirty="0" smtClean="0"/>
              <a:t>legal</a:t>
            </a:r>
          </a:p>
          <a:p>
            <a:r>
              <a:rPr lang="es-CL" dirty="0" smtClean="0"/>
              <a:t>3 países, otros: NIIF o NIC.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8015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865090" y="1412776"/>
            <a:ext cx="72312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CL" sz="2000" b="1" dirty="0" smtClean="0"/>
              <a:t>Contexto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_tradnl" sz="2000" b="1" dirty="0" smtClean="0"/>
              <a:t>Estadísticas </a:t>
            </a:r>
            <a:r>
              <a:rPr lang="es-ES_tradnl" sz="2000" b="1" dirty="0"/>
              <a:t>de Seguros en los Países Miembros de </a:t>
            </a:r>
            <a:r>
              <a:rPr lang="es-ES_tradnl" sz="2000" b="1" dirty="0" smtClean="0"/>
              <a:t>ASSAL (</a:t>
            </a:r>
            <a:r>
              <a:rPr lang="es-CL" sz="2000" b="1" dirty="0" smtClean="0"/>
              <a:t>aplicación </a:t>
            </a:r>
            <a:r>
              <a:rPr lang="es-CL" sz="2000" b="1" dirty="0"/>
              <a:t>de encuesta </a:t>
            </a:r>
            <a:r>
              <a:rPr lang="es-CL" sz="2000" b="1" dirty="0" smtClean="0"/>
              <a:t>OECD) y sus resultados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Cobertura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Entidades Reguladoras</a:t>
            </a:r>
            <a:endParaRPr lang="es-CL" sz="2000" dirty="0"/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Recolección de datos estadísticos de seguros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Medio de recolección de la información estadística</a:t>
            </a:r>
            <a:endParaRPr lang="es-CL" sz="2000" dirty="0"/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Frecuencia de </a:t>
            </a:r>
            <a:r>
              <a:rPr lang="es-CL" sz="2000" dirty="0"/>
              <a:t>la recolección de información </a:t>
            </a:r>
            <a:endParaRPr lang="es-CL" sz="2000" dirty="0" smtClean="0"/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Validación de la información</a:t>
            </a:r>
            <a:endParaRPr lang="es-CL" sz="2000" dirty="0"/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Tiempo requerido para la </a:t>
            </a:r>
            <a:r>
              <a:rPr lang="es-CL" sz="2000" dirty="0"/>
              <a:t>p</a:t>
            </a:r>
            <a:r>
              <a:rPr lang="es-CL" sz="2000" dirty="0" smtClean="0"/>
              <a:t>ublicación </a:t>
            </a:r>
            <a:r>
              <a:rPr lang="es-CL" sz="2000" dirty="0"/>
              <a:t>de datos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CL" sz="2000" dirty="0" smtClean="0"/>
              <a:t>Planes de mejoramiento en la recolección de información estadística</a:t>
            </a:r>
          </a:p>
          <a:p>
            <a:pPr marL="914400" lvl="1" indent="-457200" algn="just">
              <a:buFont typeface="+mj-lt"/>
              <a:buAutoNum type="alphaLcParenR" startAt="9"/>
            </a:pPr>
            <a:r>
              <a:rPr lang="es-CL" sz="2000" dirty="0"/>
              <a:t>Publicación de información </a:t>
            </a:r>
          </a:p>
          <a:p>
            <a:pPr marL="914400" lvl="1" indent="-457200" algn="just">
              <a:buFont typeface="+mj-lt"/>
              <a:buAutoNum type="alphaLcParenR" startAt="9"/>
            </a:pPr>
            <a:r>
              <a:rPr lang="es-CL" sz="2000" dirty="0"/>
              <a:t>Extensión de series de datos </a:t>
            </a:r>
          </a:p>
          <a:p>
            <a:pPr lvl="1" algn="just"/>
            <a:endParaRPr lang="es-CL" sz="2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539552" y="476672"/>
            <a:ext cx="761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Índice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92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Dificultades en la implementación de los principios contables empleados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10000"/>
          </a:bodyPr>
          <a:lstStyle/>
          <a:p>
            <a:r>
              <a:rPr lang="es-CL" dirty="0" smtClean="0"/>
              <a:t>15 países respondieron esta pregunta.</a:t>
            </a:r>
          </a:p>
          <a:p>
            <a:r>
              <a:rPr lang="es-CL" dirty="0" smtClean="0"/>
              <a:t>5 </a:t>
            </a:r>
            <a:r>
              <a:rPr lang="es-CL" dirty="0" smtClean="0"/>
              <a:t>de ellos indicaron no tener dificultades.</a:t>
            </a:r>
          </a:p>
          <a:p>
            <a:r>
              <a:rPr lang="es-CL" dirty="0" smtClean="0"/>
              <a:t>3 países se encuentran en proceso de actualización o revisión de su normativa</a:t>
            </a:r>
          </a:p>
          <a:p>
            <a:r>
              <a:rPr lang="es-CL" dirty="0" smtClean="0"/>
              <a:t>De </a:t>
            </a:r>
            <a:r>
              <a:rPr lang="es-CL" dirty="0" smtClean="0"/>
              <a:t>los 7 países que señalaron dificultades, describen lo </a:t>
            </a:r>
          </a:p>
          <a:p>
            <a:pPr marL="0" indent="0">
              <a:buNone/>
            </a:pPr>
            <a:r>
              <a:rPr lang="es-CL" dirty="0" smtClean="0"/>
              <a:t>siguiente:</a:t>
            </a:r>
          </a:p>
          <a:p>
            <a:pPr lvl="1"/>
            <a:r>
              <a:rPr lang="es-CL" dirty="0" smtClean="0"/>
              <a:t>Dificultad normativa, que se traduce en 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L" dirty="0" smtClean="0"/>
              <a:t>Necesidad de capacitar al personal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L" dirty="0" smtClean="0"/>
              <a:t>Necesidad de implementación nuevos sistemas informáticos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L" dirty="0" smtClean="0"/>
              <a:t>Desconocimiento de la normativa por parte de las aseguradoras</a:t>
            </a:r>
          </a:p>
        </p:txBody>
      </p:sp>
    </p:spTree>
    <p:extLst>
      <p:ext uri="{BB962C8B-B14F-4D97-AF65-F5344CB8AC3E}">
        <p14:creationId xmlns:p14="http://schemas.microsoft.com/office/powerpoint/2010/main" val="51272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CL" dirty="0" smtClean="0"/>
              <a:t>De las 19 respuestas recibidas a la encuesta de OECD aplicada  a los países de Latinoamérica, miembros de ASSAL, encontramos que:</a:t>
            </a:r>
          </a:p>
          <a:p>
            <a:pPr marL="0" indent="0" algn="just">
              <a:buNone/>
            </a:pPr>
            <a:endParaRPr lang="es-CL" dirty="0" smtClean="0"/>
          </a:p>
          <a:p>
            <a:pPr algn="just"/>
            <a:r>
              <a:rPr lang="es-CL" dirty="0" smtClean="0"/>
              <a:t>La </a:t>
            </a:r>
            <a:r>
              <a:rPr lang="es-CL" dirty="0" smtClean="0"/>
              <a:t>mayoría de los países diseña, recopila y publica la información estadística de seguros a través de una única entidad a cargo.</a:t>
            </a:r>
          </a:p>
          <a:p>
            <a:pPr algn="just"/>
            <a:r>
              <a:rPr lang="es-CL" dirty="0" smtClean="0"/>
              <a:t>La información es recibida principalmente en medios electrónicos, 37% con una frecuencia mensual, 21% trimestral, 5% semestral y 21% anual.</a:t>
            </a:r>
          </a:p>
          <a:p>
            <a:pPr algn="just"/>
            <a:r>
              <a:rPr lang="es-CL" dirty="0" smtClean="0"/>
              <a:t>Los estados financieros </a:t>
            </a:r>
            <a:r>
              <a:rPr lang="es-CL" dirty="0"/>
              <a:t>auditados </a:t>
            </a:r>
            <a:r>
              <a:rPr lang="es-CL" dirty="0" smtClean="0"/>
              <a:t>son en la </a:t>
            </a:r>
            <a:r>
              <a:rPr lang="es-CL" dirty="0"/>
              <a:t>mayoría de los países a </a:t>
            </a:r>
            <a:r>
              <a:rPr lang="es-CL" dirty="0" smtClean="0"/>
              <a:t>diciembre de cada año.</a:t>
            </a:r>
          </a:p>
          <a:p>
            <a:pPr algn="just"/>
            <a:r>
              <a:rPr lang="es-CL" dirty="0" smtClean="0"/>
              <a:t>La mayoría de los países valida la información recibida y la publica en web, en un plazo promedio de 50 días</a:t>
            </a:r>
            <a:r>
              <a:rPr lang="es-CL" dirty="0"/>
              <a:t>. </a:t>
            </a:r>
            <a:endParaRPr lang="es-CL" dirty="0" smtClean="0"/>
          </a:p>
          <a:p>
            <a:pPr algn="just"/>
            <a:r>
              <a:rPr lang="es-CL" dirty="0" smtClean="0"/>
              <a:t>14 </a:t>
            </a:r>
            <a:r>
              <a:rPr lang="es-CL" dirty="0"/>
              <a:t>países </a:t>
            </a:r>
            <a:r>
              <a:rPr lang="es-CL" dirty="0" smtClean="0"/>
              <a:t>la publica en forma gratuita </a:t>
            </a:r>
            <a:r>
              <a:rPr lang="es-CL" dirty="0"/>
              <a:t>en </a:t>
            </a:r>
            <a:r>
              <a:rPr lang="es-CL" dirty="0" smtClean="0"/>
              <a:t>internet.</a:t>
            </a:r>
          </a:p>
          <a:p>
            <a:pPr algn="just"/>
            <a:r>
              <a:rPr lang="es-CL" dirty="0" smtClean="0"/>
              <a:t>Los países cuentan con un promedio de 20 años de información estadística.</a:t>
            </a:r>
          </a:p>
          <a:p>
            <a:pPr algn="just"/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7600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Conclusiones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CL" sz="3000" dirty="0" smtClean="0"/>
              <a:t>8 países tienen planes de mejora de sus métodos de recolección de información.</a:t>
            </a:r>
          </a:p>
          <a:p>
            <a:pPr algn="just"/>
            <a:r>
              <a:rPr lang="es-CL" sz="3000" dirty="0" smtClean="0"/>
              <a:t>Algunos países ya están utilizando las normas internacionales más </a:t>
            </a:r>
            <a:r>
              <a:rPr lang="es-CL" sz="3000" dirty="0"/>
              <a:t>normativa </a:t>
            </a:r>
            <a:r>
              <a:rPr lang="es-CL" sz="3000" dirty="0" smtClean="0"/>
              <a:t>legal propia, otros señalan estar en proceso de adoptarlas.</a:t>
            </a:r>
          </a:p>
          <a:p>
            <a:pPr algn="just"/>
            <a:r>
              <a:rPr lang="es-CL" sz="3000" dirty="0" smtClean="0"/>
              <a:t>Las principales dificultades enfrentadas en este proceso se refieren a la dificultad de la normativa, que implica: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L" dirty="0"/>
              <a:t>Necesidad de capacitar al personal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L" dirty="0"/>
              <a:t>Necesidad de implementación nuevos sistemas informáticos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CL" dirty="0"/>
              <a:t>Desconocimiento de la normativa por parte de las aseguradoras</a:t>
            </a:r>
          </a:p>
          <a:p>
            <a:pPr algn="just"/>
            <a:endParaRPr lang="es-CL" dirty="0" smtClean="0"/>
          </a:p>
          <a:p>
            <a:pPr algn="just"/>
            <a:endParaRPr lang="es-CL" dirty="0" smtClean="0"/>
          </a:p>
          <a:p>
            <a:pPr marL="0" indent="0" algn="just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65673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729965" y="1484784"/>
            <a:ext cx="72312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+mj-lt"/>
              <a:buAutoNum type="alphaLcParenR" startAt="11"/>
            </a:pPr>
            <a:r>
              <a:rPr lang="es-CL" sz="2000" dirty="0"/>
              <a:t>Gratuidad de la información estadística</a:t>
            </a:r>
          </a:p>
          <a:p>
            <a:pPr marL="914400" lvl="1" indent="-457200" algn="just">
              <a:buFont typeface="+mj-lt"/>
              <a:buAutoNum type="alphaLcParenR" startAt="11"/>
            </a:pPr>
            <a:r>
              <a:rPr lang="es-CL" sz="2000" dirty="0" smtClean="0"/>
              <a:t>Disponibilidad </a:t>
            </a:r>
            <a:r>
              <a:rPr lang="es-CL" sz="2000" dirty="0"/>
              <a:t>de datos para nuevos negocios y renovaciones</a:t>
            </a:r>
          </a:p>
          <a:p>
            <a:pPr marL="914400" lvl="1" indent="-457200" algn="just">
              <a:buFont typeface="+mj-lt"/>
              <a:buAutoNum type="alphaLcParenR" startAt="11"/>
            </a:pPr>
            <a:r>
              <a:rPr lang="es-CL" sz="2000" dirty="0"/>
              <a:t>Utilización de otras fuentes estadísticas de datos internacionales</a:t>
            </a:r>
          </a:p>
          <a:p>
            <a:pPr marL="914400" lvl="1" indent="-457200" algn="just">
              <a:buFont typeface="+mj-lt"/>
              <a:buAutoNum type="alphaLcParenR" startAt="11"/>
            </a:pPr>
            <a:r>
              <a:rPr lang="es-CL" sz="2000" dirty="0"/>
              <a:t>Fortalezas y debilidades de la actividad estadística de seguros en relación con iniciativas similares de otros países.</a:t>
            </a:r>
          </a:p>
          <a:p>
            <a:pPr marL="914400" lvl="1" indent="-457200" algn="just">
              <a:buFont typeface="+mj-lt"/>
              <a:buAutoNum type="alphaLcParenR" startAt="11"/>
            </a:pPr>
            <a:r>
              <a:rPr lang="es-CL" sz="2000" dirty="0"/>
              <a:t>Prácticas contables utilizadas por países para la presentación de sus EE.FF.</a:t>
            </a:r>
          </a:p>
          <a:p>
            <a:pPr marL="914400" lvl="1" indent="-457200" algn="just">
              <a:buFont typeface="+mj-lt"/>
              <a:buAutoNum type="alphaLcParenR" startAt="11"/>
            </a:pPr>
            <a:r>
              <a:rPr lang="es-CL" sz="2000" dirty="0"/>
              <a:t>Dificultades  en implementación </a:t>
            </a:r>
            <a:r>
              <a:rPr lang="es-CL" sz="2000" dirty="0" smtClean="0"/>
              <a:t>de los principios </a:t>
            </a:r>
            <a:r>
              <a:rPr lang="es-CL" sz="2000" dirty="0"/>
              <a:t>contables </a:t>
            </a:r>
            <a:r>
              <a:rPr lang="es-CL" sz="2000" dirty="0" smtClean="0"/>
              <a:t>empleados</a:t>
            </a:r>
          </a:p>
          <a:p>
            <a:pPr marL="457200" indent="-457200" algn="just">
              <a:buFont typeface="+mj-lt"/>
              <a:buAutoNum type="arabicPeriod" startAt="15"/>
            </a:pPr>
            <a:r>
              <a:rPr lang="es-CL" sz="2000" b="1" dirty="0" smtClean="0"/>
              <a:t>Conclusiones </a:t>
            </a:r>
            <a:r>
              <a:rPr lang="es-CL" sz="2000" b="1" dirty="0"/>
              <a:t>preliminares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539552" y="476672"/>
            <a:ext cx="7612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 smtClean="0">
                <a:latin typeface="Century Gothic" pitchFamily="34" charset="0"/>
                <a:cs typeface="Levenim MT" pitchFamily="2" charset="-79"/>
              </a:rPr>
              <a:t>Índice</a:t>
            </a:r>
            <a:endParaRPr lang="es-CL" sz="3600" b="1" dirty="0">
              <a:latin typeface="Century Gothic" pitchFamily="34" charset="0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328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Contexto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57324"/>
            <a:ext cx="8229600" cy="4900634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La disponibilidad de estadísticas técnicas y financieras es clave para:</a:t>
            </a:r>
          </a:p>
          <a:p>
            <a:pPr lvl="1" algn="just"/>
            <a:r>
              <a:rPr lang="es-ES_tradnl" dirty="0" smtClean="0"/>
              <a:t>La supervisión efectiva de las compañías de seguros en el ámbito local.</a:t>
            </a:r>
          </a:p>
          <a:p>
            <a:pPr lvl="1" algn="just"/>
            <a:r>
              <a:rPr lang="es-ES_tradnl" dirty="0" smtClean="0"/>
              <a:t>Trasparencia del mercado asegurador y de la supervisión. </a:t>
            </a:r>
          </a:p>
          <a:p>
            <a:pPr lvl="1" algn="just"/>
            <a:r>
              <a:rPr lang="es-ES_tradnl" dirty="0" smtClean="0"/>
              <a:t>El desarrollo de políticas públicas para el sector asegurador (regulación, supervisión y fomento).</a:t>
            </a:r>
          </a:p>
          <a:p>
            <a:pPr lvl="1" algn="just"/>
            <a:r>
              <a:rPr lang="es-ES_tradnl" dirty="0" smtClean="0"/>
              <a:t>El monitoreo del sector y de las empresas por parte de entidades privadas (clasificadores de riesgo, auditores, centros de estudio, etc.)</a:t>
            </a:r>
          </a:p>
          <a:p>
            <a:pPr lvl="1" algn="just"/>
            <a:r>
              <a:rPr lang="es-ES_tradnl" dirty="0" smtClean="0"/>
              <a:t>El desarrollo de estudios y conocimiento respecto al sector asegurador.</a:t>
            </a:r>
          </a:p>
          <a:p>
            <a:pPr lvl="1" algn="just"/>
            <a:r>
              <a:rPr lang="es-ES_tradnl" dirty="0" smtClean="0"/>
              <a:t>El monitoreo del desempeño de las empresas de seguros en términos comparativos con sus competidores.</a:t>
            </a:r>
          </a:p>
          <a:p>
            <a:pPr lvl="1"/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Estadísticas de Seguros en los Países Miembros de ASSAL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 smtClean="0"/>
              <a:t>A objeto de revisar la disponibilidad de información estadística sobre seguros en el ámbito de ASSAL, se tomó como referencia una encuesta que al respecto desarrolló OECD para Asia.</a:t>
            </a:r>
          </a:p>
          <a:p>
            <a:pPr algn="just"/>
            <a:r>
              <a:rPr lang="es-ES_tradnl" sz="2800" dirty="0" smtClean="0"/>
              <a:t>El cuestionario consta de 17 preguntas y fue cursado a los 21 países miembros.</a:t>
            </a:r>
          </a:p>
          <a:p>
            <a:pPr algn="just"/>
            <a:r>
              <a:rPr lang="es-ES_tradnl" sz="2800" dirty="0" smtClean="0"/>
              <a:t>En cuanto a cobertura, tuvimos una excelente, recibimos 19 de los 21 países. </a:t>
            </a:r>
            <a:endParaRPr lang="es-ES_tradnl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Entidades Reguladoras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Las entidades reguladoras de seguros son diversas.</a:t>
            </a:r>
          </a:p>
          <a:p>
            <a:pPr algn="just"/>
            <a:r>
              <a:rPr lang="es-ES_tradnl" dirty="0" smtClean="0"/>
              <a:t>En varias jurisdicciones las instituciones son responsables de la supervisión de bancos, fondos de pensiones, otras entidades y compañías de seguros.</a:t>
            </a:r>
          </a:p>
          <a:p>
            <a:pPr algn="just"/>
            <a:r>
              <a:rPr lang="es-ES_tradnl" dirty="0" smtClean="0"/>
              <a:t>Sólo en </a:t>
            </a:r>
            <a:r>
              <a:rPr lang="es-ES_tradnl" dirty="0"/>
              <a:t>5 países </a:t>
            </a:r>
            <a:r>
              <a:rPr lang="es-ES_tradnl" dirty="0" smtClean="0"/>
              <a:t>la supervisión de las aseguradoras corresponde a una entidad dedicada exclusivamente a ello (Argentina, Costa Rica, México, Puerto </a:t>
            </a:r>
            <a:r>
              <a:rPr lang="es-ES_tradnl" dirty="0" smtClean="0"/>
              <a:t>Rico </a:t>
            </a:r>
            <a:r>
              <a:rPr lang="es-ES_tradnl" dirty="0" smtClean="0"/>
              <a:t>y </a:t>
            </a:r>
            <a:r>
              <a:rPr lang="es-ES_tradnl" dirty="0"/>
              <a:t>Portugal</a:t>
            </a:r>
            <a:r>
              <a:rPr lang="es-ES_tradnl" dirty="0" smtClean="0"/>
              <a:t>).</a:t>
            </a:r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Recolección de Estadísticas de Seguros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_tradnl" dirty="0" smtClean="0"/>
              <a:t>En términos generales, las estadísticas de seguros son diseñadas, recopiladas y publicadas por una sola entidad que corresponde a la institución supervisora de las compañías de seguros. </a:t>
            </a:r>
          </a:p>
          <a:p>
            <a:pPr algn="just"/>
            <a:r>
              <a:rPr lang="es-ES_tradnl" dirty="0" smtClean="0"/>
              <a:t>Esta es la situación en 16 de los 19 países participantes de la encuesta.</a:t>
            </a:r>
          </a:p>
          <a:p>
            <a:pPr algn="just"/>
            <a:r>
              <a:rPr lang="es-ES_tradnl" dirty="0" smtClean="0"/>
              <a:t>Sólo en Brasil, Panamá y Perú se observa a otras entidades participando del proceso, que son respectivamente:</a:t>
            </a:r>
          </a:p>
          <a:p>
            <a:pPr lvl="1" algn="just"/>
            <a:r>
              <a:rPr lang="pt-BR" sz="2600" dirty="0"/>
              <a:t>ANS – AGÊNCIA NACIONAL DE </a:t>
            </a:r>
            <a:r>
              <a:rPr lang="pt-BR" sz="2600" dirty="0" smtClean="0"/>
              <a:t>SEGUROS</a:t>
            </a:r>
          </a:p>
          <a:p>
            <a:pPr lvl="1" algn="just"/>
            <a:r>
              <a:rPr lang="es-CL" sz="2600" dirty="0"/>
              <a:t>APADEA (Asociación Panameña de Aseguradoras</a:t>
            </a:r>
            <a:r>
              <a:rPr lang="es-CL" sz="2600" dirty="0" smtClean="0"/>
              <a:t>)</a:t>
            </a:r>
          </a:p>
          <a:p>
            <a:pPr lvl="1" algn="just"/>
            <a:r>
              <a:rPr lang="es-CL" sz="2600" dirty="0"/>
              <a:t>Asociación Peruana de Empresas de Seguros (APESEG) - Superintendencia de Mercado de Valores (SMV) - Ministerio de Transportes y Comunicaciones - Fondo de Compensación del Seguro Obligatorio de Accidentes de Tránsito y del Certificado Contra Accidentes de Tránsito. - Apoyo &amp; Asociados Internacionales - </a:t>
            </a:r>
            <a:r>
              <a:rPr lang="es-CL" sz="2600" dirty="0" err="1"/>
              <a:t>Class</a:t>
            </a:r>
            <a:r>
              <a:rPr lang="es-CL" sz="2600" dirty="0"/>
              <a:t> &amp; Asociados S.A. - PCR (</a:t>
            </a:r>
            <a:r>
              <a:rPr lang="es-CL" sz="2600" dirty="0" err="1"/>
              <a:t>Pacific</a:t>
            </a:r>
            <a:r>
              <a:rPr lang="es-CL" sz="2600" dirty="0"/>
              <a:t> </a:t>
            </a:r>
            <a:r>
              <a:rPr lang="es-CL" sz="2600" dirty="0" err="1"/>
              <a:t>Credit</a:t>
            </a:r>
            <a:r>
              <a:rPr lang="es-CL" sz="2600" dirty="0"/>
              <a:t> Rating)  -  </a:t>
            </a:r>
            <a:r>
              <a:rPr lang="es-CL" sz="2600" dirty="0" err="1"/>
              <a:t>Equilibrium</a:t>
            </a:r>
            <a:r>
              <a:rPr lang="es-CL" sz="2600" dirty="0"/>
              <a:t> </a:t>
            </a:r>
            <a:endParaRPr lang="es-ES_tradnl" sz="26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Medios de Recolección de la Información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En términos generales, las estadísticas de seguros son recibidas en formato electrónico o digital.</a:t>
            </a:r>
          </a:p>
          <a:p>
            <a:pPr lvl="1"/>
            <a:r>
              <a:rPr lang="es-ES_tradnl" dirty="0" smtClean="0"/>
              <a:t>En 15 países se reciben la información en formato electrónico (software especializado).</a:t>
            </a:r>
          </a:p>
          <a:p>
            <a:pPr lvl="1"/>
            <a:r>
              <a:rPr lang="es-ES_tradnl" dirty="0" smtClean="0"/>
              <a:t>En 3 países se recibe la información en documento digital (</a:t>
            </a:r>
            <a:r>
              <a:rPr lang="es-ES_tradnl" dirty="0" err="1" smtClean="0"/>
              <a:t>Ej</a:t>
            </a:r>
            <a:r>
              <a:rPr lang="es-ES_tradnl" dirty="0" smtClean="0"/>
              <a:t>: hoja de cálculo </a:t>
            </a:r>
            <a:r>
              <a:rPr lang="es-ES_tradnl" dirty="0" err="1" smtClean="0"/>
              <a:t>excel</a:t>
            </a:r>
            <a:r>
              <a:rPr lang="es-ES_tradnl" dirty="0" smtClean="0"/>
              <a:t>).</a:t>
            </a:r>
          </a:p>
          <a:p>
            <a:pPr lvl="1"/>
            <a:endParaRPr lang="es-ES_tradnl" dirty="0" smtClean="0"/>
          </a:p>
          <a:p>
            <a:r>
              <a:rPr lang="es-ES_tradnl" dirty="0" smtClean="0"/>
              <a:t>Cuatro países reciben, además la información en la forma de documentos físicos.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Frecuencia de la recolección de la información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 smtClean="0"/>
              <a:t>Información completa:</a:t>
            </a:r>
          </a:p>
          <a:p>
            <a:pPr lvl="1"/>
            <a:r>
              <a:rPr lang="es-ES_tradnl" dirty="0" smtClean="0"/>
              <a:t>Frecuencia más corta:</a:t>
            </a:r>
          </a:p>
          <a:p>
            <a:pPr lvl="2"/>
            <a:r>
              <a:rPr lang="es-ES_tradnl" dirty="0" smtClean="0"/>
              <a:t>Mensual 	7 </a:t>
            </a:r>
          </a:p>
          <a:p>
            <a:pPr lvl="2"/>
            <a:r>
              <a:rPr lang="es-ES_tradnl" dirty="0" smtClean="0"/>
              <a:t>Trimestral 	4 </a:t>
            </a:r>
          </a:p>
          <a:p>
            <a:pPr lvl="2"/>
            <a:r>
              <a:rPr lang="es-ES_tradnl" dirty="0" smtClean="0"/>
              <a:t>Semestral 	1 </a:t>
            </a:r>
          </a:p>
          <a:p>
            <a:pPr lvl="2"/>
            <a:r>
              <a:rPr lang="es-ES_tradnl" dirty="0" smtClean="0"/>
              <a:t>Anual 		4</a:t>
            </a:r>
          </a:p>
          <a:p>
            <a:pPr lvl="2"/>
            <a:r>
              <a:rPr lang="es-ES_tradnl" dirty="0" smtClean="0"/>
              <a:t>NR		3</a:t>
            </a:r>
          </a:p>
          <a:p>
            <a:r>
              <a:rPr lang="es-ES_tradnl" dirty="0" smtClean="0"/>
              <a:t>Información parcial:</a:t>
            </a:r>
          </a:p>
          <a:p>
            <a:pPr lvl="1"/>
            <a:r>
              <a:rPr lang="es-ES_tradnl" dirty="0" smtClean="0"/>
              <a:t>Frecuencia más corta:</a:t>
            </a:r>
          </a:p>
          <a:p>
            <a:pPr lvl="2"/>
            <a:r>
              <a:rPr lang="es-ES_tradnl" dirty="0" smtClean="0"/>
              <a:t>Mensual:	4</a:t>
            </a:r>
          </a:p>
          <a:p>
            <a:pPr lvl="2"/>
            <a:r>
              <a:rPr lang="es-ES_tradnl" dirty="0" smtClean="0"/>
              <a:t>Trimestral:	2</a:t>
            </a:r>
          </a:p>
          <a:p>
            <a:r>
              <a:rPr lang="es-ES_tradnl" dirty="0" smtClean="0"/>
              <a:t>Fecha de Estados Financieros completos Auditados:</a:t>
            </a:r>
          </a:p>
          <a:p>
            <a:pPr lvl="1"/>
            <a:r>
              <a:rPr lang="es-ES_tradnl" dirty="0" smtClean="0"/>
              <a:t>31 de diciembre: 	4</a:t>
            </a:r>
          </a:p>
          <a:p>
            <a:pPr lvl="1"/>
            <a:r>
              <a:rPr lang="es-ES_tradnl" dirty="0" smtClean="0"/>
              <a:t>30 de junio:	2</a:t>
            </a:r>
          </a:p>
          <a:p>
            <a:pPr lvl="1"/>
            <a:r>
              <a:rPr lang="es-ES_tradnl" dirty="0" smtClean="0"/>
              <a:t>NR:		3</a:t>
            </a:r>
          </a:p>
          <a:p>
            <a:pPr lvl="2"/>
            <a:endParaRPr lang="es-ES_trad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6903</TotalTime>
  <Words>1398</Words>
  <Application>Microsoft Office PowerPoint</Application>
  <PresentationFormat>Presentación en pantalla (4:3)</PresentationFormat>
  <Paragraphs>153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Presentación de PowerPoint</vt:lpstr>
      <vt:lpstr>Presentación de PowerPoint</vt:lpstr>
      <vt:lpstr>Presentación de PowerPoint</vt:lpstr>
      <vt:lpstr>Contexto</vt:lpstr>
      <vt:lpstr>Estadísticas de Seguros en los Países Miembros de ASSAL</vt:lpstr>
      <vt:lpstr>Entidades Reguladoras</vt:lpstr>
      <vt:lpstr>Recolección de Estadísticas de Seguros</vt:lpstr>
      <vt:lpstr>Medios de Recolección de la Información</vt:lpstr>
      <vt:lpstr>Frecuencia de la recolección de la información</vt:lpstr>
      <vt:lpstr>Validación de la Información </vt:lpstr>
      <vt:lpstr>Tiempo Requerido para la Publicación de la Mayoría de los Datos</vt:lpstr>
      <vt:lpstr>Planes de Mejoramiento en la Recolección de Información</vt:lpstr>
      <vt:lpstr>Publicación de información</vt:lpstr>
      <vt:lpstr>Publicación de información</vt:lpstr>
      <vt:lpstr>Extensión de series de datos</vt:lpstr>
      <vt:lpstr>Gratuidad de la información</vt:lpstr>
      <vt:lpstr>Disponibilidad de datos para negocios nuevos y de mantención</vt:lpstr>
      <vt:lpstr>Utilización de otras fuentes estadísticas de datos internacionales</vt:lpstr>
      <vt:lpstr>Prácticas contables utilizadas para Estados Financieros</vt:lpstr>
      <vt:lpstr>Dificultades en la implementación de los principios contables empleados</vt:lpstr>
      <vt:lpstr>Conclusiones</vt:lpstr>
      <vt:lpstr>Conclusiones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Rodríguez Rodríguez Roxana Graciela</dc:creator>
  <cp:lastModifiedBy>Mastrangelo Jorge</cp:lastModifiedBy>
  <cp:revision>379</cp:revision>
  <cp:lastPrinted>2013-06-20T17:26:47Z</cp:lastPrinted>
  <dcterms:created xsi:type="dcterms:W3CDTF">2013-03-27T12:46:05Z</dcterms:created>
  <dcterms:modified xsi:type="dcterms:W3CDTF">2013-09-17T15:09:42Z</dcterms:modified>
</cp:coreProperties>
</file>