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  <p:sldMasterId id="2147483700" r:id="rId2"/>
  </p:sldMasterIdLst>
  <p:notesMasterIdLst>
    <p:notesMasterId r:id="rId38"/>
  </p:notesMasterIdLst>
  <p:handoutMasterIdLst>
    <p:handoutMasterId r:id="rId39"/>
  </p:handoutMasterIdLst>
  <p:sldIdLst>
    <p:sldId id="298" r:id="rId3"/>
    <p:sldId id="274" r:id="rId4"/>
    <p:sldId id="261" r:id="rId5"/>
    <p:sldId id="266" r:id="rId6"/>
    <p:sldId id="293" r:id="rId7"/>
    <p:sldId id="287" r:id="rId8"/>
    <p:sldId id="284" r:id="rId9"/>
    <p:sldId id="285" r:id="rId10"/>
    <p:sldId id="286" r:id="rId11"/>
    <p:sldId id="263" r:id="rId12"/>
    <p:sldId id="264" r:id="rId13"/>
    <p:sldId id="268" r:id="rId14"/>
    <p:sldId id="269" r:id="rId15"/>
    <p:sldId id="297" r:id="rId16"/>
    <p:sldId id="270" r:id="rId17"/>
    <p:sldId id="271" r:id="rId18"/>
    <p:sldId id="272" r:id="rId19"/>
    <p:sldId id="273" r:id="rId20"/>
    <p:sldId id="257" r:id="rId21"/>
    <p:sldId id="275" r:id="rId22"/>
    <p:sldId id="310" r:id="rId23"/>
    <p:sldId id="276" r:id="rId24"/>
    <p:sldId id="277" r:id="rId25"/>
    <p:sldId id="309" r:id="rId26"/>
    <p:sldId id="299" r:id="rId27"/>
    <p:sldId id="300" r:id="rId28"/>
    <p:sldId id="301" r:id="rId29"/>
    <p:sldId id="302" r:id="rId30"/>
    <p:sldId id="303" r:id="rId31"/>
    <p:sldId id="304" r:id="rId32"/>
    <p:sldId id="305" r:id="rId33"/>
    <p:sldId id="306" r:id="rId34"/>
    <p:sldId id="307" r:id="rId35"/>
    <p:sldId id="308" r:id="rId36"/>
    <p:sldId id="294" r:id="rId3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327" autoAdjust="0"/>
    <p:restoredTop sz="76141" autoAdjust="0"/>
  </p:normalViewPr>
  <p:slideViewPr>
    <p:cSldViewPr>
      <p:cViewPr>
        <p:scale>
          <a:sx n="60" d="100"/>
          <a:sy n="60" d="100"/>
        </p:scale>
        <p:origin x="-34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66"/>
    </p:cViewPr>
  </p:sorterViewPr>
  <p:notesViewPr>
    <p:cSldViewPr>
      <p:cViewPr varScale="1">
        <p:scale>
          <a:sx n="84" d="100"/>
          <a:sy n="84" d="100"/>
        </p:scale>
        <p:origin x="-1926" y="-84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B12EC1-9352-4CDE-9534-7640F5575FEC}" type="doc">
      <dgm:prSet loTypeId="urn:microsoft.com/office/officeart/2005/8/layout/orgChart1" loCatId="hierarchy" qsTypeId="urn:microsoft.com/office/officeart/2005/8/quickstyle/simple1#1" qsCatId="simple" csTypeId="urn:microsoft.com/office/officeart/2005/8/colors/accent1_2#1" csCatId="accent1"/>
      <dgm:spPr/>
    </dgm:pt>
    <dgm:pt modelId="{00D6F46B-BC0B-4E6C-91F2-E5B6297D171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Commissioner</a:t>
          </a:r>
        </a:p>
      </dgm:t>
    </dgm:pt>
    <dgm:pt modelId="{959F63A0-C2BB-48E6-B68F-9EC255A075C8}" type="parTrans" cxnId="{E7E0D86A-74B1-4E4B-8830-D140BBB7933B}">
      <dgm:prSet/>
      <dgm:spPr/>
      <dgm:t>
        <a:bodyPr/>
        <a:lstStyle/>
        <a:p>
          <a:endParaRPr lang="en-US"/>
        </a:p>
      </dgm:t>
    </dgm:pt>
    <dgm:pt modelId="{FEB5C0B6-22F1-484B-90F8-6892EF0F66A4}" type="sibTrans" cxnId="{E7E0D86A-74B1-4E4B-8830-D140BBB7933B}">
      <dgm:prSet/>
      <dgm:spPr/>
      <dgm:t>
        <a:bodyPr/>
        <a:lstStyle/>
        <a:p>
          <a:endParaRPr lang="en-US"/>
        </a:p>
      </dgm:t>
    </dgm:pt>
    <dgm:pt modelId="{37E3E6B4-E883-4CA1-BFCD-80F691C77EA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Deputy</a:t>
          </a:r>
        </a:p>
      </dgm:t>
    </dgm:pt>
    <dgm:pt modelId="{2DC75AAA-6110-4B18-80F3-63D9B443D372}" type="parTrans" cxnId="{80EFBB47-5A50-4D60-8DE0-608EC606FAF3}">
      <dgm:prSet/>
      <dgm:spPr/>
      <dgm:t>
        <a:bodyPr/>
        <a:lstStyle/>
        <a:p>
          <a:endParaRPr lang="en-US"/>
        </a:p>
      </dgm:t>
    </dgm:pt>
    <dgm:pt modelId="{DF6008CA-5C65-4619-A01E-D881CF192A75}" type="sibTrans" cxnId="{80EFBB47-5A50-4D60-8DE0-608EC606FAF3}">
      <dgm:prSet/>
      <dgm:spPr/>
      <dgm:t>
        <a:bodyPr/>
        <a:lstStyle/>
        <a:p>
          <a:endParaRPr lang="en-US"/>
        </a:p>
      </dgm:t>
    </dgm:pt>
    <dgm:pt modelId="{AF3315D4-66A4-416C-9E11-23BF25B3706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Financial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Analysis</a:t>
          </a:r>
        </a:p>
      </dgm:t>
    </dgm:pt>
    <dgm:pt modelId="{7C8342CC-64B3-448C-A5BD-CE55D52F341F}" type="parTrans" cxnId="{9D242606-06CF-4F9D-9924-4DFBCA1B457A}">
      <dgm:prSet/>
      <dgm:spPr/>
      <dgm:t>
        <a:bodyPr/>
        <a:lstStyle/>
        <a:p>
          <a:endParaRPr lang="en-US"/>
        </a:p>
      </dgm:t>
    </dgm:pt>
    <dgm:pt modelId="{553A4F06-F7E3-4B63-92EC-1A8F4DF59602}" type="sibTrans" cxnId="{9D242606-06CF-4F9D-9924-4DFBCA1B457A}">
      <dgm:prSet/>
      <dgm:spPr/>
      <dgm:t>
        <a:bodyPr/>
        <a:lstStyle/>
        <a:p>
          <a:endParaRPr lang="en-US"/>
        </a:p>
      </dgm:t>
    </dgm:pt>
    <dgm:pt modelId="{8B1D7350-9901-4849-82BE-6E7F97D6D80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Financial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Examination</a:t>
          </a:r>
        </a:p>
      </dgm:t>
    </dgm:pt>
    <dgm:pt modelId="{FBC7D47A-F25E-42B6-A956-EACF377DD1B3}" type="parTrans" cxnId="{CBEAE077-0EF6-4E3E-AEFF-A1CBD2C3284D}">
      <dgm:prSet/>
      <dgm:spPr/>
      <dgm:t>
        <a:bodyPr/>
        <a:lstStyle/>
        <a:p>
          <a:endParaRPr lang="en-US"/>
        </a:p>
      </dgm:t>
    </dgm:pt>
    <dgm:pt modelId="{3F5EB315-98D7-4B99-B625-F4009CD2DC46}" type="sibTrans" cxnId="{CBEAE077-0EF6-4E3E-AEFF-A1CBD2C3284D}">
      <dgm:prSet/>
      <dgm:spPr/>
      <dgm:t>
        <a:bodyPr/>
        <a:lstStyle/>
        <a:p>
          <a:endParaRPr lang="en-US"/>
        </a:p>
      </dgm:t>
    </dgm:pt>
    <dgm:pt modelId="{A69CE07D-DA18-4F9B-8FD4-878C0141CC1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Company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Licensing</a:t>
          </a:r>
        </a:p>
      </dgm:t>
    </dgm:pt>
    <dgm:pt modelId="{28EB87E2-E4BB-4106-B464-E71407E0E2B9}" type="parTrans" cxnId="{1324C2BA-7244-48F2-9574-0358B0C9889E}">
      <dgm:prSet/>
      <dgm:spPr/>
      <dgm:t>
        <a:bodyPr/>
        <a:lstStyle/>
        <a:p>
          <a:endParaRPr lang="en-US"/>
        </a:p>
      </dgm:t>
    </dgm:pt>
    <dgm:pt modelId="{5E590D06-322C-4686-BD8E-53D2029122CE}" type="sibTrans" cxnId="{1324C2BA-7244-48F2-9574-0358B0C9889E}">
      <dgm:prSet/>
      <dgm:spPr/>
      <dgm:t>
        <a:bodyPr/>
        <a:lstStyle/>
        <a:p>
          <a:endParaRPr lang="en-US"/>
        </a:p>
      </dgm:t>
    </dgm:pt>
    <dgm:pt modelId="{4766EAFC-523F-42FA-AFD6-F4DF40322E8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Deputy</a:t>
          </a:r>
        </a:p>
      </dgm:t>
    </dgm:pt>
    <dgm:pt modelId="{5328290B-2CDB-417D-A109-C4F63D21F9AA}" type="parTrans" cxnId="{C95767EA-DA62-4AD5-8DEC-DD0266F560EB}">
      <dgm:prSet/>
      <dgm:spPr/>
      <dgm:t>
        <a:bodyPr/>
        <a:lstStyle/>
        <a:p>
          <a:endParaRPr lang="en-US"/>
        </a:p>
      </dgm:t>
    </dgm:pt>
    <dgm:pt modelId="{A2647FAA-C780-445F-BFF4-BF6CF22320EE}" type="sibTrans" cxnId="{C95767EA-DA62-4AD5-8DEC-DD0266F560EB}">
      <dgm:prSet/>
      <dgm:spPr/>
      <dgm:t>
        <a:bodyPr/>
        <a:lstStyle/>
        <a:p>
          <a:endParaRPr lang="en-US"/>
        </a:p>
      </dgm:t>
    </dgm:pt>
    <dgm:pt modelId="{85088529-8BD3-4556-A921-ADB9C27B501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Rates/Forms</a:t>
          </a:r>
        </a:p>
      </dgm:t>
    </dgm:pt>
    <dgm:pt modelId="{3C856ACF-8894-47B4-BFF2-D2E881D7B1A3}" type="parTrans" cxnId="{B3A7ABD1-CD48-46DA-925D-DB52D20C6CF1}">
      <dgm:prSet/>
      <dgm:spPr/>
      <dgm:t>
        <a:bodyPr/>
        <a:lstStyle/>
        <a:p>
          <a:endParaRPr lang="en-US"/>
        </a:p>
      </dgm:t>
    </dgm:pt>
    <dgm:pt modelId="{0857648E-52A1-4743-8904-923BE9AEA33D}" type="sibTrans" cxnId="{B3A7ABD1-CD48-46DA-925D-DB52D20C6CF1}">
      <dgm:prSet/>
      <dgm:spPr/>
      <dgm:t>
        <a:bodyPr/>
        <a:lstStyle/>
        <a:p>
          <a:endParaRPr lang="en-US"/>
        </a:p>
      </dgm:t>
    </dgm:pt>
    <dgm:pt modelId="{5D4E6612-1E2F-420A-96C5-A731E4181F5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Consumer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Services</a:t>
          </a:r>
        </a:p>
      </dgm:t>
    </dgm:pt>
    <dgm:pt modelId="{736CDCBA-69CE-4168-9FCB-24AD34CED54E}" type="parTrans" cxnId="{28C86899-5638-42E4-A884-CEF27371BD53}">
      <dgm:prSet/>
      <dgm:spPr/>
      <dgm:t>
        <a:bodyPr/>
        <a:lstStyle/>
        <a:p>
          <a:endParaRPr lang="en-US"/>
        </a:p>
      </dgm:t>
    </dgm:pt>
    <dgm:pt modelId="{E0AFE54D-5D27-4724-B275-EDAA8289EB14}" type="sibTrans" cxnId="{28C86899-5638-42E4-A884-CEF27371BD53}">
      <dgm:prSet/>
      <dgm:spPr/>
      <dgm:t>
        <a:bodyPr/>
        <a:lstStyle/>
        <a:p>
          <a:endParaRPr lang="en-US"/>
        </a:p>
      </dgm:t>
    </dgm:pt>
    <dgm:pt modelId="{03411036-ED73-4701-AC1A-D14AB75C88D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Agent Licensing</a:t>
          </a:r>
        </a:p>
      </dgm:t>
    </dgm:pt>
    <dgm:pt modelId="{6382B9CC-DBB8-4AD3-9D39-1CC6B5EF77DC}" type="parTrans" cxnId="{8FFD23DC-3FE9-4E3B-A2A4-00249020ED9D}">
      <dgm:prSet/>
      <dgm:spPr/>
      <dgm:t>
        <a:bodyPr/>
        <a:lstStyle/>
        <a:p>
          <a:endParaRPr lang="en-US"/>
        </a:p>
      </dgm:t>
    </dgm:pt>
    <dgm:pt modelId="{8707D76C-BA2A-4A74-8A6A-1579E482C514}" type="sibTrans" cxnId="{8FFD23DC-3FE9-4E3B-A2A4-00249020ED9D}">
      <dgm:prSet/>
      <dgm:spPr/>
      <dgm:t>
        <a:bodyPr/>
        <a:lstStyle/>
        <a:p>
          <a:endParaRPr lang="en-US"/>
        </a:p>
      </dgm:t>
    </dgm:pt>
    <dgm:pt modelId="{2691D059-503F-4E7B-9CB6-41BC46D6A8A5}" type="pres">
      <dgm:prSet presAssocID="{E3B12EC1-9352-4CDE-9534-7640F5575FE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5BEE796-F345-4AB4-A2C5-E61A1429CCC7}" type="pres">
      <dgm:prSet presAssocID="{00D6F46B-BC0B-4E6C-91F2-E5B6297D1718}" presName="hierRoot1" presStyleCnt="0">
        <dgm:presLayoutVars>
          <dgm:hierBranch/>
        </dgm:presLayoutVars>
      </dgm:prSet>
      <dgm:spPr/>
    </dgm:pt>
    <dgm:pt modelId="{657C12C9-7751-4620-BF4F-BBFB15115B56}" type="pres">
      <dgm:prSet presAssocID="{00D6F46B-BC0B-4E6C-91F2-E5B6297D1718}" presName="rootComposite1" presStyleCnt="0"/>
      <dgm:spPr/>
    </dgm:pt>
    <dgm:pt modelId="{09CADAC1-6626-46D5-A15D-985716336BF9}" type="pres">
      <dgm:prSet presAssocID="{00D6F46B-BC0B-4E6C-91F2-E5B6297D171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B537DC-9B65-432D-B752-570F8E92E9D3}" type="pres">
      <dgm:prSet presAssocID="{00D6F46B-BC0B-4E6C-91F2-E5B6297D171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7970B77-0B96-4651-8ACA-0617F33C0843}" type="pres">
      <dgm:prSet presAssocID="{00D6F46B-BC0B-4E6C-91F2-E5B6297D1718}" presName="hierChild2" presStyleCnt="0"/>
      <dgm:spPr/>
    </dgm:pt>
    <dgm:pt modelId="{09A0778A-ECA0-4FAB-AF63-27EAA8799FB8}" type="pres">
      <dgm:prSet presAssocID="{2DC75AAA-6110-4B18-80F3-63D9B443D372}" presName="Name35" presStyleLbl="parChTrans1D2" presStyleIdx="0" presStyleCnt="2"/>
      <dgm:spPr/>
      <dgm:t>
        <a:bodyPr/>
        <a:lstStyle/>
        <a:p>
          <a:endParaRPr lang="en-US"/>
        </a:p>
      </dgm:t>
    </dgm:pt>
    <dgm:pt modelId="{616BF1AB-C957-4C73-A9E2-BD257459E50D}" type="pres">
      <dgm:prSet presAssocID="{37E3E6B4-E883-4CA1-BFCD-80F691C77EA6}" presName="hierRoot2" presStyleCnt="0">
        <dgm:presLayoutVars>
          <dgm:hierBranch/>
        </dgm:presLayoutVars>
      </dgm:prSet>
      <dgm:spPr/>
    </dgm:pt>
    <dgm:pt modelId="{8DC1B8DE-0204-4A6C-B51D-B098DBC54934}" type="pres">
      <dgm:prSet presAssocID="{37E3E6B4-E883-4CA1-BFCD-80F691C77EA6}" presName="rootComposite" presStyleCnt="0"/>
      <dgm:spPr/>
    </dgm:pt>
    <dgm:pt modelId="{9E9EDFDD-87E0-484A-9D5D-7770B6174CDC}" type="pres">
      <dgm:prSet presAssocID="{37E3E6B4-E883-4CA1-BFCD-80F691C77EA6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2012E5-D3BD-43D6-ABF9-F2E534540090}" type="pres">
      <dgm:prSet presAssocID="{37E3E6B4-E883-4CA1-BFCD-80F691C77EA6}" presName="rootConnector" presStyleLbl="node2" presStyleIdx="0" presStyleCnt="2"/>
      <dgm:spPr/>
      <dgm:t>
        <a:bodyPr/>
        <a:lstStyle/>
        <a:p>
          <a:endParaRPr lang="en-US"/>
        </a:p>
      </dgm:t>
    </dgm:pt>
    <dgm:pt modelId="{A338BB2B-2E27-424E-99F5-7FEBBCDD8C2A}" type="pres">
      <dgm:prSet presAssocID="{37E3E6B4-E883-4CA1-BFCD-80F691C77EA6}" presName="hierChild4" presStyleCnt="0"/>
      <dgm:spPr/>
    </dgm:pt>
    <dgm:pt modelId="{35B17C1F-A561-4D61-80C7-8A58A965066C}" type="pres">
      <dgm:prSet presAssocID="{7C8342CC-64B3-448C-A5BD-CE55D52F341F}" presName="Name35" presStyleLbl="parChTrans1D3" presStyleIdx="0" presStyleCnt="6"/>
      <dgm:spPr/>
      <dgm:t>
        <a:bodyPr/>
        <a:lstStyle/>
        <a:p>
          <a:endParaRPr lang="en-US"/>
        </a:p>
      </dgm:t>
    </dgm:pt>
    <dgm:pt modelId="{22917E75-836F-44E7-BD47-D52C93CFA080}" type="pres">
      <dgm:prSet presAssocID="{AF3315D4-66A4-416C-9E11-23BF25B37061}" presName="hierRoot2" presStyleCnt="0">
        <dgm:presLayoutVars>
          <dgm:hierBranch val="r"/>
        </dgm:presLayoutVars>
      </dgm:prSet>
      <dgm:spPr/>
    </dgm:pt>
    <dgm:pt modelId="{2BDD28E9-B10A-4907-BAE1-295AC227D9DB}" type="pres">
      <dgm:prSet presAssocID="{AF3315D4-66A4-416C-9E11-23BF25B37061}" presName="rootComposite" presStyleCnt="0"/>
      <dgm:spPr/>
    </dgm:pt>
    <dgm:pt modelId="{5DE3BAF5-CFC3-428E-B03F-45BDCDA721FB}" type="pres">
      <dgm:prSet presAssocID="{AF3315D4-66A4-416C-9E11-23BF25B37061}" presName="rootText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31E26C-712A-4036-8300-7FB42A05F401}" type="pres">
      <dgm:prSet presAssocID="{AF3315D4-66A4-416C-9E11-23BF25B37061}" presName="rootConnector" presStyleLbl="node3" presStyleIdx="0" presStyleCnt="6"/>
      <dgm:spPr/>
      <dgm:t>
        <a:bodyPr/>
        <a:lstStyle/>
        <a:p>
          <a:endParaRPr lang="en-US"/>
        </a:p>
      </dgm:t>
    </dgm:pt>
    <dgm:pt modelId="{99CCD456-ACB8-40F4-9BA4-AF289DAAB96C}" type="pres">
      <dgm:prSet presAssocID="{AF3315D4-66A4-416C-9E11-23BF25B37061}" presName="hierChild4" presStyleCnt="0"/>
      <dgm:spPr/>
    </dgm:pt>
    <dgm:pt modelId="{5AC02C27-FB0C-4417-99F1-9A04E5ACF3F3}" type="pres">
      <dgm:prSet presAssocID="{AF3315D4-66A4-416C-9E11-23BF25B37061}" presName="hierChild5" presStyleCnt="0"/>
      <dgm:spPr/>
    </dgm:pt>
    <dgm:pt modelId="{0D7208D1-CA5B-4907-9F20-6865F8924175}" type="pres">
      <dgm:prSet presAssocID="{FBC7D47A-F25E-42B6-A956-EACF377DD1B3}" presName="Name35" presStyleLbl="parChTrans1D3" presStyleIdx="1" presStyleCnt="6"/>
      <dgm:spPr/>
      <dgm:t>
        <a:bodyPr/>
        <a:lstStyle/>
        <a:p>
          <a:endParaRPr lang="en-US"/>
        </a:p>
      </dgm:t>
    </dgm:pt>
    <dgm:pt modelId="{21F46515-D361-46C3-A975-3C8BF98CC6BA}" type="pres">
      <dgm:prSet presAssocID="{8B1D7350-9901-4849-82BE-6E7F97D6D807}" presName="hierRoot2" presStyleCnt="0">
        <dgm:presLayoutVars>
          <dgm:hierBranch val="r"/>
        </dgm:presLayoutVars>
      </dgm:prSet>
      <dgm:spPr/>
    </dgm:pt>
    <dgm:pt modelId="{9ACFAE00-9F24-422C-ABB7-41D00707EC40}" type="pres">
      <dgm:prSet presAssocID="{8B1D7350-9901-4849-82BE-6E7F97D6D807}" presName="rootComposite" presStyleCnt="0"/>
      <dgm:spPr/>
    </dgm:pt>
    <dgm:pt modelId="{84A44689-6B4E-4557-BB9A-8C53B1B671DE}" type="pres">
      <dgm:prSet presAssocID="{8B1D7350-9901-4849-82BE-6E7F97D6D807}" presName="rootText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2AE9EB-CC67-4E6C-8AF8-D32E5F92E2DC}" type="pres">
      <dgm:prSet presAssocID="{8B1D7350-9901-4849-82BE-6E7F97D6D807}" presName="rootConnector" presStyleLbl="node3" presStyleIdx="1" presStyleCnt="6"/>
      <dgm:spPr/>
      <dgm:t>
        <a:bodyPr/>
        <a:lstStyle/>
        <a:p>
          <a:endParaRPr lang="en-US"/>
        </a:p>
      </dgm:t>
    </dgm:pt>
    <dgm:pt modelId="{87B34CC2-1179-4EE7-A12E-95257627D606}" type="pres">
      <dgm:prSet presAssocID="{8B1D7350-9901-4849-82BE-6E7F97D6D807}" presName="hierChild4" presStyleCnt="0"/>
      <dgm:spPr/>
    </dgm:pt>
    <dgm:pt modelId="{E0849076-4B5B-4998-9F53-54C84495055C}" type="pres">
      <dgm:prSet presAssocID="{8B1D7350-9901-4849-82BE-6E7F97D6D807}" presName="hierChild5" presStyleCnt="0"/>
      <dgm:spPr/>
    </dgm:pt>
    <dgm:pt modelId="{BDAD9F73-6F86-4BDB-9BA1-1256A253FBB0}" type="pres">
      <dgm:prSet presAssocID="{28EB87E2-E4BB-4106-B464-E71407E0E2B9}" presName="Name35" presStyleLbl="parChTrans1D3" presStyleIdx="2" presStyleCnt="6"/>
      <dgm:spPr/>
      <dgm:t>
        <a:bodyPr/>
        <a:lstStyle/>
        <a:p>
          <a:endParaRPr lang="en-US"/>
        </a:p>
      </dgm:t>
    </dgm:pt>
    <dgm:pt modelId="{5A8A664D-A3FC-48D1-B9BC-AE2A28A8BCD1}" type="pres">
      <dgm:prSet presAssocID="{A69CE07D-DA18-4F9B-8FD4-878C0141CC17}" presName="hierRoot2" presStyleCnt="0">
        <dgm:presLayoutVars>
          <dgm:hierBranch val="r"/>
        </dgm:presLayoutVars>
      </dgm:prSet>
      <dgm:spPr/>
    </dgm:pt>
    <dgm:pt modelId="{1EF5B139-1F16-4F3D-B65D-9342F40D2D27}" type="pres">
      <dgm:prSet presAssocID="{A69CE07D-DA18-4F9B-8FD4-878C0141CC17}" presName="rootComposite" presStyleCnt="0"/>
      <dgm:spPr/>
    </dgm:pt>
    <dgm:pt modelId="{54912CAC-E0A9-4F64-979D-79C7211CFF8C}" type="pres">
      <dgm:prSet presAssocID="{A69CE07D-DA18-4F9B-8FD4-878C0141CC17}" presName="rootText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71C5F8-6615-49E2-9EEB-A509628BF86C}" type="pres">
      <dgm:prSet presAssocID="{A69CE07D-DA18-4F9B-8FD4-878C0141CC17}" presName="rootConnector" presStyleLbl="node3" presStyleIdx="2" presStyleCnt="6"/>
      <dgm:spPr/>
      <dgm:t>
        <a:bodyPr/>
        <a:lstStyle/>
        <a:p>
          <a:endParaRPr lang="en-US"/>
        </a:p>
      </dgm:t>
    </dgm:pt>
    <dgm:pt modelId="{010490F7-8AAD-438F-AFA8-7EC208C81FDF}" type="pres">
      <dgm:prSet presAssocID="{A69CE07D-DA18-4F9B-8FD4-878C0141CC17}" presName="hierChild4" presStyleCnt="0"/>
      <dgm:spPr/>
    </dgm:pt>
    <dgm:pt modelId="{2A8564BA-1A02-43F4-9F5E-DEFC9680C98D}" type="pres">
      <dgm:prSet presAssocID="{A69CE07D-DA18-4F9B-8FD4-878C0141CC17}" presName="hierChild5" presStyleCnt="0"/>
      <dgm:spPr/>
    </dgm:pt>
    <dgm:pt modelId="{1176BD7F-0D5D-4971-8BDB-CBAFB5E355B7}" type="pres">
      <dgm:prSet presAssocID="{37E3E6B4-E883-4CA1-BFCD-80F691C77EA6}" presName="hierChild5" presStyleCnt="0"/>
      <dgm:spPr/>
    </dgm:pt>
    <dgm:pt modelId="{4DE5A2BB-B0FE-4AAA-994A-4D22BBA1D969}" type="pres">
      <dgm:prSet presAssocID="{5328290B-2CDB-417D-A109-C4F63D21F9AA}" presName="Name35" presStyleLbl="parChTrans1D2" presStyleIdx="1" presStyleCnt="2"/>
      <dgm:spPr/>
      <dgm:t>
        <a:bodyPr/>
        <a:lstStyle/>
        <a:p>
          <a:endParaRPr lang="en-US"/>
        </a:p>
      </dgm:t>
    </dgm:pt>
    <dgm:pt modelId="{E0A261FC-4AF3-4A94-B9CA-071A4186BDBD}" type="pres">
      <dgm:prSet presAssocID="{4766EAFC-523F-42FA-AFD6-F4DF40322E83}" presName="hierRoot2" presStyleCnt="0">
        <dgm:presLayoutVars>
          <dgm:hierBranch/>
        </dgm:presLayoutVars>
      </dgm:prSet>
      <dgm:spPr/>
    </dgm:pt>
    <dgm:pt modelId="{E8E76F9B-8243-49AF-8E4F-48F2273DBBA8}" type="pres">
      <dgm:prSet presAssocID="{4766EAFC-523F-42FA-AFD6-F4DF40322E83}" presName="rootComposite" presStyleCnt="0"/>
      <dgm:spPr/>
    </dgm:pt>
    <dgm:pt modelId="{808F0AE3-CC01-4344-95E6-D4014CF62ABB}" type="pres">
      <dgm:prSet presAssocID="{4766EAFC-523F-42FA-AFD6-F4DF40322E83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9FEC8E-C759-41C7-9110-2D715C16253A}" type="pres">
      <dgm:prSet presAssocID="{4766EAFC-523F-42FA-AFD6-F4DF40322E83}" presName="rootConnector" presStyleLbl="node2" presStyleIdx="1" presStyleCnt="2"/>
      <dgm:spPr/>
      <dgm:t>
        <a:bodyPr/>
        <a:lstStyle/>
        <a:p>
          <a:endParaRPr lang="en-US"/>
        </a:p>
      </dgm:t>
    </dgm:pt>
    <dgm:pt modelId="{4DC11B1D-45CA-4FAD-B81E-18C761D9817A}" type="pres">
      <dgm:prSet presAssocID="{4766EAFC-523F-42FA-AFD6-F4DF40322E83}" presName="hierChild4" presStyleCnt="0"/>
      <dgm:spPr/>
    </dgm:pt>
    <dgm:pt modelId="{CB73F658-2E12-4917-A1DE-163B7A4BD9F8}" type="pres">
      <dgm:prSet presAssocID="{3C856ACF-8894-47B4-BFF2-D2E881D7B1A3}" presName="Name35" presStyleLbl="parChTrans1D3" presStyleIdx="3" presStyleCnt="6"/>
      <dgm:spPr/>
      <dgm:t>
        <a:bodyPr/>
        <a:lstStyle/>
        <a:p>
          <a:endParaRPr lang="en-US"/>
        </a:p>
      </dgm:t>
    </dgm:pt>
    <dgm:pt modelId="{342A79D1-18A9-441E-8460-7089895C7363}" type="pres">
      <dgm:prSet presAssocID="{85088529-8BD3-4556-A921-ADB9C27B501D}" presName="hierRoot2" presStyleCnt="0">
        <dgm:presLayoutVars>
          <dgm:hierBranch val="r"/>
        </dgm:presLayoutVars>
      </dgm:prSet>
      <dgm:spPr/>
    </dgm:pt>
    <dgm:pt modelId="{3F281B57-E21A-459C-AB3D-EFEDD1C79199}" type="pres">
      <dgm:prSet presAssocID="{85088529-8BD3-4556-A921-ADB9C27B501D}" presName="rootComposite" presStyleCnt="0"/>
      <dgm:spPr/>
    </dgm:pt>
    <dgm:pt modelId="{D05E5FC4-7781-48AA-B63E-C353BEE2EC10}" type="pres">
      <dgm:prSet presAssocID="{85088529-8BD3-4556-A921-ADB9C27B501D}" presName="rootText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01067D-2203-43B1-968D-CD9ADF904B29}" type="pres">
      <dgm:prSet presAssocID="{85088529-8BD3-4556-A921-ADB9C27B501D}" presName="rootConnector" presStyleLbl="node3" presStyleIdx="3" presStyleCnt="6"/>
      <dgm:spPr/>
      <dgm:t>
        <a:bodyPr/>
        <a:lstStyle/>
        <a:p>
          <a:endParaRPr lang="en-US"/>
        </a:p>
      </dgm:t>
    </dgm:pt>
    <dgm:pt modelId="{B8DA2BB1-54AF-4AF3-ABB6-10308366ABDB}" type="pres">
      <dgm:prSet presAssocID="{85088529-8BD3-4556-A921-ADB9C27B501D}" presName="hierChild4" presStyleCnt="0"/>
      <dgm:spPr/>
    </dgm:pt>
    <dgm:pt modelId="{114A06BD-EE3F-4C5E-A5EC-B7005AA58A5F}" type="pres">
      <dgm:prSet presAssocID="{85088529-8BD3-4556-A921-ADB9C27B501D}" presName="hierChild5" presStyleCnt="0"/>
      <dgm:spPr/>
    </dgm:pt>
    <dgm:pt modelId="{EF877166-0D1E-4411-B5A3-231048F40010}" type="pres">
      <dgm:prSet presAssocID="{736CDCBA-69CE-4168-9FCB-24AD34CED54E}" presName="Name35" presStyleLbl="parChTrans1D3" presStyleIdx="4" presStyleCnt="6"/>
      <dgm:spPr/>
      <dgm:t>
        <a:bodyPr/>
        <a:lstStyle/>
        <a:p>
          <a:endParaRPr lang="en-US"/>
        </a:p>
      </dgm:t>
    </dgm:pt>
    <dgm:pt modelId="{3BD2BF43-A714-4E10-B15D-D9C873861ABD}" type="pres">
      <dgm:prSet presAssocID="{5D4E6612-1E2F-420A-96C5-A731E4181F50}" presName="hierRoot2" presStyleCnt="0">
        <dgm:presLayoutVars>
          <dgm:hierBranch val="r"/>
        </dgm:presLayoutVars>
      </dgm:prSet>
      <dgm:spPr/>
    </dgm:pt>
    <dgm:pt modelId="{27EC9B0A-DF04-4DAD-9BBC-C3117EAA3078}" type="pres">
      <dgm:prSet presAssocID="{5D4E6612-1E2F-420A-96C5-A731E4181F50}" presName="rootComposite" presStyleCnt="0"/>
      <dgm:spPr/>
    </dgm:pt>
    <dgm:pt modelId="{BC393565-A60E-450A-89D7-1E21C45E9702}" type="pres">
      <dgm:prSet presAssocID="{5D4E6612-1E2F-420A-96C5-A731E4181F50}" presName="rootText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4B3218-4C46-4C28-A836-2AE7DF0AE582}" type="pres">
      <dgm:prSet presAssocID="{5D4E6612-1E2F-420A-96C5-A731E4181F50}" presName="rootConnector" presStyleLbl="node3" presStyleIdx="4" presStyleCnt="6"/>
      <dgm:spPr/>
      <dgm:t>
        <a:bodyPr/>
        <a:lstStyle/>
        <a:p>
          <a:endParaRPr lang="en-US"/>
        </a:p>
      </dgm:t>
    </dgm:pt>
    <dgm:pt modelId="{59982D4E-2D8F-442D-91EB-583DC11E923D}" type="pres">
      <dgm:prSet presAssocID="{5D4E6612-1E2F-420A-96C5-A731E4181F50}" presName="hierChild4" presStyleCnt="0"/>
      <dgm:spPr/>
    </dgm:pt>
    <dgm:pt modelId="{DB9EEE50-AB18-4794-B8A4-F07DB44BC107}" type="pres">
      <dgm:prSet presAssocID="{5D4E6612-1E2F-420A-96C5-A731E4181F50}" presName="hierChild5" presStyleCnt="0"/>
      <dgm:spPr/>
    </dgm:pt>
    <dgm:pt modelId="{EF5083F4-E72B-4EFF-B72D-6089B7F08A36}" type="pres">
      <dgm:prSet presAssocID="{6382B9CC-DBB8-4AD3-9D39-1CC6B5EF77DC}" presName="Name35" presStyleLbl="parChTrans1D3" presStyleIdx="5" presStyleCnt="6"/>
      <dgm:spPr/>
      <dgm:t>
        <a:bodyPr/>
        <a:lstStyle/>
        <a:p>
          <a:endParaRPr lang="en-US"/>
        </a:p>
      </dgm:t>
    </dgm:pt>
    <dgm:pt modelId="{9698C1F0-853A-473F-8E76-0975489F5AAD}" type="pres">
      <dgm:prSet presAssocID="{03411036-ED73-4701-AC1A-D14AB75C88D3}" presName="hierRoot2" presStyleCnt="0">
        <dgm:presLayoutVars>
          <dgm:hierBranch val="r"/>
        </dgm:presLayoutVars>
      </dgm:prSet>
      <dgm:spPr/>
    </dgm:pt>
    <dgm:pt modelId="{A27B59ED-76D3-4030-9077-020E09B3655C}" type="pres">
      <dgm:prSet presAssocID="{03411036-ED73-4701-AC1A-D14AB75C88D3}" presName="rootComposite" presStyleCnt="0"/>
      <dgm:spPr/>
    </dgm:pt>
    <dgm:pt modelId="{27E2CD08-A76A-44E4-B3D9-0A5E74B2D3C9}" type="pres">
      <dgm:prSet presAssocID="{03411036-ED73-4701-AC1A-D14AB75C88D3}" presName="rootText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91ECEF-590E-4CB1-9ABD-A58AD684298D}" type="pres">
      <dgm:prSet presAssocID="{03411036-ED73-4701-AC1A-D14AB75C88D3}" presName="rootConnector" presStyleLbl="node3" presStyleIdx="5" presStyleCnt="6"/>
      <dgm:spPr/>
      <dgm:t>
        <a:bodyPr/>
        <a:lstStyle/>
        <a:p>
          <a:endParaRPr lang="en-US"/>
        </a:p>
      </dgm:t>
    </dgm:pt>
    <dgm:pt modelId="{287BC683-E57C-4A1D-AAD3-362F26B9B860}" type="pres">
      <dgm:prSet presAssocID="{03411036-ED73-4701-AC1A-D14AB75C88D3}" presName="hierChild4" presStyleCnt="0"/>
      <dgm:spPr/>
    </dgm:pt>
    <dgm:pt modelId="{672C1773-4793-4A5D-B8FC-FF53EEEF81F1}" type="pres">
      <dgm:prSet presAssocID="{03411036-ED73-4701-AC1A-D14AB75C88D3}" presName="hierChild5" presStyleCnt="0"/>
      <dgm:spPr/>
    </dgm:pt>
    <dgm:pt modelId="{F4023223-49FE-4C34-9748-72D434E98A50}" type="pres">
      <dgm:prSet presAssocID="{4766EAFC-523F-42FA-AFD6-F4DF40322E83}" presName="hierChild5" presStyleCnt="0"/>
      <dgm:spPr/>
    </dgm:pt>
    <dgm:pt modelId="{B7158D57-B261-4F40-BF76-EDCC1F323AEA}" type="pres">
      <dgm:prSet presAssocID="{00D6F46B-BC0B-4E6C-91F2-E5B6297D1718}" presName="hierChild3" presStyleCnt="0"/>
      <dgm:spPr/>
    </dgm:pt>
  </dgm:ptLst>
  <dgm:cxnLst>
    <dgm:cxn modelId="{80EFBB47-5A50-4D60-8DE0-608EC606FAF3}" srcId="{00D6F46B-BC0B-4E6C-91F2-E5B6297D1718}" destId="{37E3E6B4-E883-4CA1-BFCD-80F691C77EA6}" srcOrd="0" destOrd="0" parTransId="{2DC75AAA-6110-4B18-80F3-63D9B443D372}" sibTransId="{DF6008CA-5C65-4619-A01E-D881CF192A75}"/>
    <dgm:cxn modelId="{CBEAE077-0EF6-4E3E-AEFF-A1CBD2C3284D}" srcId="{37E3E6B4-E883-4CA1-BFCD-80F691C77EA6}" destId="{8B1D7350-9901-4849-82BE-6E7F97D6D807}" srcOrd="1" destOrd="0" parTransId="{FBC7D47A-F25E-42B6-A956-EACF377DD1B3}" sibTransId="{3F5EB315-98D7-4B99-B625-F4009CD2DC46}"/>
    <dgm:cxn modelId="{030D4969-4193-4376-B495-DECE021B54B7}" type="presOf" srcId="{8B1D7350-9901-4849-82BE-6E7F97D6D807}" destId="{84A44689-6B4E-4557-BB9A-8C53B1B671DE}" srcOrd="0" destOrd="0" presId="urn:microsoft.com/office/officeart/2005/8/layout/orgChart1"/>
    <dgm:cxn modelId="{E228CE8D-E238-4320-933B-2CC68471165D}" type="presOf" srcId="{6382B9CC-DBB8-4AD3-9D39-1CC6B5EF77DC}" destId="{EF5083F4-E72B-4EFF-B72D-6089B7F08A36}" srcOrd="0" destOrd="0" presId="urn:microsoft.com/office/officeart/2005/8/layout/orgChart1"/>
    <dgm:cxn modelId="{DB95DB73-AB2D-425C-84C9-9F0782F65CC0}" type="presOf" srcId="{AF3315D4-66A4-416C-9E11-23BF25B37061}" destId="{BF31E26C-712A-4036-8300-7FB42A05F401}" srcOrd="1" destOrd="0" presId="urn:microsoft.com/office/officeart/2005/8/layout/orgChart1"/>
    <dgm:cxn modelId="{C95767EA-DA62-4AD5-8DEC-DD0266F560EB}" srcId="{00D6F46B-BC0B-4E6C-91F2-E5B6297D1718}" destId="{4766EAFC-523F-42FA-AFD6-F4DF40322E83}" srcOrd="1" destOrd="0" parTransId="{5328290B-2CDB-417D-A109-C4F63D21F9AA}" sibTransId="{A2647FAA-C780-445F-BFF4-BF6CF22320EE}"/>
    <dgm:cxn modelId="{63662F47-E6B7-4DC8-9C01-B0C0B9D9E5D7}" type="presOf" srcId="{00D6F46B-BC0B-4E6C-91F2-E5B6297D1718}" destId="{09CADAC1-6626-46D5-A15D-985716336BF9}" srcOrd="0" destOrd="0" presId="urn:microsoft.com/office/officeart/2005/8/layout/orgChart1"/>
    <dgm:cxn modelId="{B3A7ABD1-CD48-46DA-925D-DB52D20C6CF1}" srcId="{4766EAFC-523F-42FA-AFD6-F4DF40322E83}" destId="{85088529-8BD3-4556-A921-ADB9C27B501D}" srcOrd="0" destOrd="0" parTransId="{3C856ACF-8894-47B4-BFF2-D2E881D7B1A3}" sibTransId="{0857648E-52A1-4743-8904-923BE9AEA33D}"/>
    <dgm:cxn modelId="{6F5701BD-1E35-4E84-BC2B-29268942672E}" type="presOf" srcId="{5328290B-2CDB-417D-A109-C4F63D21F9AA}" destId="{4DE5A2BB-B0FE-4AAA-994A-4D22BBA1D969}" srcOrd="0" destOrd="0" presId="urn:microsoft.com/office/officeart/2005/8/layout/orgChart1"/>
    <dgm:cxn modelId="{5CF6BCB9-11B2-4B0F-B28C-F5C815007411}" type="presOf" srcId="{A69CE07D-DA18-4F9B-8FD4-878C0141CC17}" destId="{0B71C5F8-6615-49E2-9EEB-A509628BF86C}" srcOrd="1" destOrd="0" presId="urn:microsoft.com/office/officeart/2005/8/layout/orgChart1"/>
    <dgm:cxn modelId="{1324C2BA-7244-48F2-9574-0358B0C9889E}" srcId="{37E3E6B4-E883-4CA1-BFCD-80F691C77EA6}" destId="{A69CE07D-DA18-4F9B-8FD4-878C0141CC17}" srcOrd="2" destOrd="0" parTransId="{28EB87E2-E4BB-4106-B464-E71407E0E2B9}" sibTransId="{5E590D06-322C-4686-BD8E-53D2029122CE}"/>
    <dgm:cxn modelId="{AF8EF9C6-94D0-4313-A9D0-1E41A624199A}" type="presOf" srcId="{28EB87E2-E4BB-4106-B464-E71407E0E2B9}" destId="{BDAD9F73-6F86-4BDB-9BA1-1256A253FBB0}" srcOrd="0" destOrd="0" presId="urn:microsoft.com/office/officeart/2005/8/layout/orgChart1"/>
    <dgm:cxn modelId="{5AED3E12-64DD-4EEC-A1E4-7D5F01EEBBA3}" type="presOf" srcId="{4766EAFC-523F-42FA-AFD6-F4DF40322E83}" destId="{808F0AE3-CC01-4344-95E6-D4014CF62ABB}" srcOrd="0" destOrd="0" presId="urn:microsoft.com/office/officeart/2005/8/layout/orgChart1"/>
    <dgm:cxn modelId="{8519114F-9001-4189-BBAC-1D27DDA58431}" type="presOf" srcId="{03411036-ED73-4701-AC1A-D14AB75C88D3}" destId="{27E2CD08-A76A-44E4-B3D9-0A5E74B2D3C9}" srcOrd="0" destOrd="0" presId="urn:microsoft.com/office/officeart/2005/8/layout/orgChart1"/>
    <dgm:cxn modelId="{30217E85-CB02-4FAF-9956-97A8354DCA1A}" type="presOf" srcId="{2DC75AAA-6110-4B18-80F3-63D9B443D372}" destId="{09A0778A-ECA0-4FAB-AF63-27EAA8799FB8}" srcOrd="0" destOrd="0" presId="urn:microsoft.com/office/officeart/2005/8/layout/orgChart1"/>
    <dgm:cxn modelId="{E7E0D86A-74B1-4E4B-8830-D140BBB7933B}" srcId="{E3B12EC1-9352-4CDE-9534-7640F5575FEC}" destId="{00D6F46B-BC0B-4E6C-91F2-E5B6297D1718}" srcOrd="0" destOrd="0" parTransId="{959F63A0-C2BB-48E6-B68F-9EC255A075C8}" sibTransId="{FEB5C0B6-22F1-484B-90F8-6892EF0F66A4}"/>
    <dgm:cxn modelId="{00B9D24C-6721-4DB6-9D2F-15802AAF1318}" type="presOf" srcId="{03411036-ED73-4701-AC1A-D14AB75C88D3}" destId="{2D91ECEF-590E-4CB1-9ABD-A58AD684298D}" srcOrd="1" destOrd="0" presId="urn:microsoft.com/office/officeart/2005/8/layout/orgChart1"/>
    <dgm:cxn modelId="{86917D92-3B5C-43D0-BEB7-12111176E0D4}" type="presOf" srcId="{AF3315D4-66A4-416C-9E11-23BF25B37061}" destId="{5DE3BAF5-CFC3-428E-B03F-45BDCDA721FB}" srcOrd="0" destOrd="0" presId="urn:microsoft.com/office/officeart/2005/8/layout/orgChart1"/>
    <dgm:cxn modelId="{9D242606-06CF-4F9D-9924-4DFBCA1B457A}" srcId="{37E3E6B4-E883-4CA1-BFCD-80F691C77EA6}" destId="{AF3315D4-66A4-416C-9E11-23BF25B37061}" srcOrd="0" destOrd="0" parTransId="{7C8342CC-64B3-448C-A5BD-CE55D52F341F}" sibTransId="{553A4F06-F7E3-4B63-92EC-1A8F4DF59602}"/>
    <dgm:cxn modelId="{8D209858-E440-4845-A5CD-0982486A4323}" type="presOf" srcId="{00D6F46B-BC0B-4E6C-91F2-E5B6297D1718}" destId="{0CB537DC-9B65-432D-B752-570F8E92E9D3}" srcOrd="1" destOrd="0" presId="urn:microsoft.com/office/officeart/2005/8/layout/orgChart1"/>
    <dgm:cxn modelId="{2ED8D7DB-4AA3-4A79-905B-1BE7B72DE325}" type="presOf" srcId="{8B1D7350-9901-4849-82BE-6E7F97D6D807}" destId="{F72AE9EB-CC67-4E6C-8AF8-D32E5F92E2DC}" srcOrd="1" destOrd="0" presId="urn:microsoft.com/office/officeart/2005/8/layout/orgChart1"/>
    <dgm:cxn modelId="{024B2E4C-C4FC-4C44-891A-F2C35122F17B}" type="presOf" srcId="{A69CE07D-DA18-4F9B-8FD4-878C0141CC17}" destId="{54912CAC-E0A9-4F64-979D-79C7211CFF8C}" srcOrd="0" destOrd="0" presId="urn:microsoft.com/office/officeart/2005/8/layout/orgChart1"/>
    <dgm:cxn modelId="{8FFD23DC-3FE9-4E3B-A2A4-00249020ED9D}" srcId="{4766EAFC-523F-42FA-AFD6-F4DF40322E83}" destId="{03411036-ED73-4701-AC1A-D14AB75C88D3}" srcOrd="2" destOrd="0" parTransId="{6382B9CC-DBB8-4AD3-9D39-1CC6B5EF77DC}" sibTransId="{8707D76C-BA2A-4A74-8A6A-1579E482C514}"/>
    <dgm:cxn modelId="{9A2D0364-E748-4228-AEE2-51B47ABBEE43}" type="presOf" srcId="{E3B12EC1-9352-4CDE-9534-7640F5575FEC}" destId="{2691D059-503F-4E7B-9CB6-41BC46D6A8A5}" srcOrd="0" destOrd="0" presId="urn:microsoft.com/office/officeart/2005/8/layout/orgChart1"/>
    <dgm:cxn modelId="{28C86899-5638-42E4-A884-CEF27371BD53}" srcId="{4766EAFC-523F-42FA-AFD6-F4DF40322E83}" destId="{5D4E6612-1E2F-420A-96C5-A731E4181F50}" srcOrd="1" destOrd="0" parTransId="{736CDCBA-69CE-4168-9FCB-24AD34CED54E}" sibTransId="{E0AFE54D-5D27-4724-B275-EDAA8289EB14}"/>
    <dgm:cxn modelId="{39A46DD5-9208-4E49-93B8-120DC926EF97}" type="presOf" srcId="{85088529-8BD3-4556-A921-ADB9C27B501D}" destId="{1E01067D-2203-43B1-968D-CD9ADF904B29}" srcOrd="1" destOrd="0" presId="urn:microsoft.com/office/officeart/2005/8/layout/orgChart1"/>
    <dgm:cxn modelId="{17E78180-0888-4A3A-84D2-D0AAEA2E88A5}" type="presOf" srcId="{7C8342CC-64B3-448C-A5BD-CE55D52F341F}" destId="{35B17C1F-A561-4D61-80C7-8A58A965066C}" srcOrd="0" destOrd="0" presId="urn:microsoft.com/office/officeart/2005/8/layout/orgChart1"/>
    <dgm:cxn modelId="{2DF39D5B-E8FA-4100-8C22-8F891F7D6375}" type="presOf" srcId="{5D4E6612-1E2F-420A-96C5-A731E4181F50}" destId="{D54B3218-4C46-4C28-A836-2AE7DF0AE582}" srcOrd="1" destOrd="0" presId="urn:microsoft.com/office/officeart/2005/8/layout/orgChart1"/>
    <dgm:cxn modelId="{789449EE-EB8D-47C5-A16F-8A9BFD6BB429}" type="presOf" srcId="{736CDCBA-69CE-4168-9FCB-24AD34CED54E}" destId="{EF877166-0D1E-4411-B5A3-231048F40010}" srcOrd="0" destOrd="0" presId="urn:microsoft.com/office/officeart/2005/8/layout/orgChart1"/>
    <dgm:cxn modelId="{3F2AA944-56C9-46CB-9326-D4E6ED6F2C90}" type="presOf" srcId="{4766EAFC-523F-42FA-AFD6-F4DF40322E83}" destId="{429FEC8E-C759-41C7-9110-2D715C16253A}" srcOrd="1" destOrd="0" presId="urn:microsoft.com/office/officeart/2005/8/layout/orgChart1"/>
    <dgm:cxn modelId="{5F1508AA-58E2-479B-BBC9-90AFB029C430}" type="presOf" srcId="{3C856ACF-8894-47B4-BFF2-D2E881D7B1A3}" destId="{CB73F658-2E12-4917-A1DE-163B7A4BD9F8}" srcOrd="0" destOrd="0" presId="urn:microsoft.com/office/officeart/2005/8/layout/orgChart1"/>
    <dgm:cxn modelId="{E295B798-B6FE-4FC3-AB2B-9E340E1F38B8}" type="presOf" srcId="{85088529-8BD3-4556-A921-ADB9C27B501D}" destId="{D05E5FC4-7781-48AA-B63E-C353BEE2EC10}" srcOrd="0" destOrd="0" presId="urn:microsoft.com/office/officeart/2005/8/layout/orgChart1"/>
    <dgm:cxn modelId="{EC5EFAAD-5EDB-46B9-AD89-61B728BB5D36}" type="presOf" srcId="{37E3E6B4-E883-4CA1-BFCD-80F691C77EA6}" destId="{D12012E5-D3BD-43D6-ABF9-F2E534540090}" srcOrd="1" destOrd="0" presId="urn:microsoft.com/office/officeart/2005/8/layout/orgChart1"/>
    <dgm:cxn modelId="{E6AC7CE5-466D-4007-A5CC-6333418C726E}" type="presOf" srcId="{FBC7D47A-F25E-42B6-A956-EACF377DD1B3}" destId="{0D7208D1-CA5B-4907-9F20-6865F8924175}" srcOrd="0" destOrd="0" presId="urn:microsoft.com/office/officeart/2005/8/layout/orgChart1"/>
    <dgm:cxn modelId="{B225E7D8-99C5-4637-A1AE-C91FA5569908}" type="presOf" srcId="{5D4E6612-1E2F-420A-96C5-A731E4181F50}" destId="{BC393565-A60E-450A-89D7-1E21C45E9702}" srcOrd="0" destOrd="0" presId="urn:microsoft.com/office/officeart/2005/8/layout/orgChart1"/>
    <dgm:cxn modelId="{7F20BEA7-51AC-4A21-BE35-151862D34BE2}" type="presOf" srcId="{37E3E6B4-E883-4CA1-BFCD-80F691C77EA6}" destId="{9E9EDFDD-87E0-484A-9D5D-7770B6174CDC}" srcOrd="0" destOrd="0" presId="urn:microsoft.com/office/officeart/2005/8/layout/orgChart1"/>
    <dgm:cxn modelId="{5A36291F-BDC5-4EE0-9FA0-A8D22D1EEBAB}" type="presParOf" srcId="{2691D059-503F-4E7B-9CB6-41BC46D6A8A5}" destId="{65BEE796-F345-4AB4-A2C5-E61A1429CCC7}" srcOrd="0" destOrd="0" presId="urn:microsoft.com/office/officeart/2005/8/layout/orgChart1"/>
    <dgm:cxn modelId="{9A13F061-CE3D-49C4-93F9-E73CB683CC18}" type="presParOf" srcId="{65BEE796-F345-4AB4-A2C5-E61A1429CCC7}" destId="{657C12C9-7751-4620-BF4F-BBFB15115B56}" srcOrd="0" destOrd="0" presId="urn:microsoft.com/office/officeart/2005/8/layout/orgChart1"/>
    <dgm:cxn modelId="{B25F4B9D-02F6-4D0A-B15B-01D25053DB18}" type="presParOf" srcId="{657C12C9-7751-4620-BF4F-BBFB15115B56}" destId="{09CADAC1-6626-46D5-A15D-985716336BF9}" srcOrd="0" destOrd="0" presId="urn:microsoft.com/office/officeart/2005/8/layout/orgChart1"/>
    <dgm:cxn modelId="{501BF464-8F35-4688-9608-78B3DEDC6BC9}" type="presParOf" srcId="{657C12C9-7751-4620-BF4F-BBFB15115B56}" destId="{0CB537DC-9B65-432D-B752-570F8E92E9D3}" srcOrd="1" destOrd="0" presId="urn:microsoft.com/office/officeart/2005/8/layout/orgChart1"/>
    <dgm:cxn modelId="{3FDB910F-529E-48B0-9DC5-E16B550DC36E}" type="presParOf" srcId="{65BEE796-F345-4AB4-A2C5-E61A1429CCC7}" destId="{67970B77-0B96-4651-8ACA-0617F33C0843}" srcOrd="1" destOrd="0" presId="urn:microsoft.com/office/officeart/2005/8/layout/orgChart1"/>
    <dgm:cxn modelId="{326D3BBB-844B-4CD3-AA94-57128C01AA4A}" type="presParOf" srcId="{67970B77-0B96-4651-8ACA-0617F33C0843}" destId="{09A0778A-ECA0-4FAB-AF63-27EAA8799FB8}" srcOrd="0" destOrd="0" presId="urn:microsoft.com/office/officeart/2005/8/layout/orgChart1"/>
    <dgm:cxn modelId="{1DD4690B-DC13-4411-B62E-E3AB0EB66749}" type="presParOf" srcId="{67970B77-0B96-4651-8ACA-0617F33C0843}" destId="{616BF1AB-C957-4C73-A9E2-BD257459E50D}" srcOrd="1" destOrd="0" presId="urn:microsoft.com/office/officeart/2005/8/layout/orgChart1"/>
    <dgm:cxn modelId="{C05646FE-D820-48C3-998F-1EECF525362A}" type="presParOf" srcId="{616BF1AB-C957-4C73-A9E2-BD257459E50D}" destId="{8DC1B8DE-0204-4A6C-B51D-B098DBC54934}" srcOrd="0" destOrd="0" presId="urn:microsoft.com/office/officeart/2005/8/layout/orgChart1"/>
    <dgm:cxn modelId="{F2D9D152-68AC-4F57-8FBF-ACCC99150CC4}" type="presParOf" srcId="{8DC1B8DE-0204-4A6C-B51D-B098DBC54934}" destId="{9E9EDFDD-87E0-484A-9D5D-7770B6174CDC}" srcOrd="0" destOrd="0" presId="urn:microsoft.com/office/officeart/2005/8/layout/orgChart1"/>
    <dgm:cxn modelId="{9031BB4E-2447-42D9-9998-84A822C35E81}" type="presParOf" srcId="{8DC1B8DE-0204-4A6C-B51D-B098DBC54934}" destId="{D12012E5-D3BD-43D6-ABF9-F2E534540090}" srcOrd="1" destOrd="0" presId="urn:microsoft.com/office/officeart/2005/8/layout/orgChart1"/>
    <dgm:cxn modelId="{820C2D91-CD90-4D85-9EA5-1D6E11D8FD2D}" type="presParOf" srcId="{616BF1AB-C957-4C73-A9E2-BD257459E50D}" destId="{A338BB2B-2E27-424E-99F5-7FEBBCDD8C2A}" srcOrd="1" destOrd="0" presId="urn:microsoft.com/office/officeart/2005/8/layout/orgChart1"/>
    <dgm:cxn modelId="{2C457878-819D-4579-A49A-09CFF8820769}" type="presParOf" srcId="{A338BB2B-2E27-424E-99F5-7FEBBCDD8C2A}" destId="{35B17C1F-A561-4D61-80C7-8A58A965066C}" srcOrd="0" destOrd="0" presId="urn:microsoft.com/office/officeart/2005/8/layout/orgChart1"/>
    <dgm:cxn modelId="{B0581734-417C-41A8-8F83-C538AE21292B}" type="presParOf" srcId="{A338BB2B-2E27-424E-99F5-7FEBBCDD8C2A}" destId="{22917E75-836F-44E7-BD47-D52C93CFA080}" srcOrd="1" destOrd="0" presId="urn:microsoft.com/office/officeart/2005/8/layout/orgChart1"/>
    <dgm:cxn modelId="{2ECF5BD5-CDBB-4E51-9E70-D5843E9F365A}" type="presParOf" srcId="{22917E75-836F-44E7-BD47-D52C93CFA080}" destId="{2BDD28E9-B10A-4907-BAE1-295AC227D9DB}" srcOrd="0" destOrd="0" presId="urn:microsoft.com/office/officeart/2005/8/layout/orgChart1"/>
    <dgm:cxn modelId="{1EE637FF-E05A-448F-9CFC-67E266DC4DE1}" type="presParOf" srcId="{2BDD28E9-B10A-4907-BAE1-295AC227D9DB}" destId="{5DE3BAF5-CFC3-428E-B03F-45BDCDA721FB}" srcOrd="0" destOrd="0" presId="urn:microsoft.com/office/officeart/2005/8/layout/orgChart1"/>
    <dgm:cxn modelId="{285F9F35-B43A-48B8-ADA1-0A71BC297517}" type="presParOf" srcId="{2BDD28E9-B10A-4907-BAE1-295AC227D9DB}" destId="{BF31E26C-712A-4036-8300-7FB42A05F401}" srcOrd="1" destOrd="0" presId="urn:microsoft.com/office/officeart/2005/8/layout/orgChart1"/>
    <dgm:cxn modelId="{B79AFFDE-4F91-4187-B0A0-1F004206FCF2}" type="presParOf" srcId="{22917E75-836F-44E7-BD47-D52C93CFA080}" destId="{99CCD456-ACB8-40F4-9BA4-AF289DAAB96C}" srcOrd="1" destOrd="0" presId="urn:microsoft.com/office/officeart/2005/8/layout/orgChart1"/>
    <dgm:cxn modelId="{1701435C-E567-44B9-90B2-63EFDA164A9D}" type="presParOf" srcId="{22917E75-836F-44E7-BD47-D52C93CFA080}" destId="{5AC02C27-FB0C-4417-99F1-9A04E5ACF3F3}" srcOrd="2" destOrd="0" presId="urn:microsoft.com/office/officeart/2005/8/layout/orgChart1"/>
    <dgm:cxn modelId="{0F61C6CC-880E-4DFB-BE7B-FE895E4EC000}" type="presParOf" srcId="{A338BB2B-2E27-424E-99F5-7FEBBCDD8C2A}" destId="{0D7208D1-CA5B-4907-9F20-6865F8924175}" srcOrd="2" destOrd="0" presId="urn:microsoft.com/office/officeart/2005/8/layout/orgChart1"/>
    <dgm:cxn modelId="{B2A7C01A-BA79-4272-ACFB-EBB1746EC685}" type="presParOf" srcId="{A338BB2B-2E27-424E-99F5-7FEBBCDD8C2A}" destId="{21F46515-D361-46C3-A975-3C8BF98CC6BA}" srcOrd="3" destOrd="0" presId="urn:microsoft.com/office/officeart/2005/8/layout/orgChart1"/>
    <dgm:cxn modelId="{74322483-B71E-4257-9A06-D0D2536F517B}" type="presParOf" srcId="{21F46515-D361-46C3-A975-3C8BF98CC6BA}" destId="{9ACFAE00-9F24-422C-ABB7-41D00707EC40}" srcOrd="0" destOrd="0" presId="urn:microsoft.com/office/officeart/2005/8/layout/orgChart1"/>
    <dgm:cxn modelId="{CB449040-9A60-42C9-9A93-6892088270D6}" type="presParOf" srcId="{9ACFAE00-9F24-422C-ABB7-41D00707EC40}" destId="{84A44689-6B4E-4557-BB9A-8C53B1B671DE}" srcOrd="0" destOrd="0" presId="urn:microsoft.com/office/officeart/2005/8/layout/orgChart1"/>
    <dgm:cxn modelId="{8442BA22-F0BB-445C-957C-3631609CE1B3}" type="presParOf" srcId="{9ACFAE00-9F24-422C-ABB7-41D00707EC40}" destId="{F72AE9EB-CC67-4E6C-8AF8-D32E5F92E2DC}" srcOrd="1" destOrd="0" presId="urn:microsoft.com/office/officeart/2005/8/layout/orgChart1"/>
    <dgm:cxn modelId="{BC69A4C5-795A-4C39-B06D-0CF8E78D32F6}" type="presParOf" srcId="{21F46515-D361-46C3-A975-3C8BF98CC6BA}" destId="{87B34CC2-1179-4EE7-A12E-95257627D606}" srcOrd="1" destOrd="0" presId="urn:microsoft.com/office/officeart/2005/8/layout/orgChart1"/>
    <dgm:cxn modelId="{D0C1D57A-F4D3-4602-BBE3-1983608A2F12}" type="presParOf" srcId="{21F46515-D361-46C3-A975-3C8BF98CC6BA}" destId="{E0849076-4B5B-4998-9F53-54C84495055C}" srcOrd="2" destOrd="0" presId="urn:microsoft.com/office/officeart/2005/8/layout/orgChart1"/>
    <dgm:cxn modelId="{592BEF6C-9F99-4D50-B162-BB5FB108D13B}" type="presParOf" srcId="{A338BB2B-2E27-424E-99F5-7FEBBCDD8C2A}" destId="{BDAD9F73-6F86-4BDB-9BA1-1256A253FBB0}" srcOrd="4" destOrd="0" presId="urn:microsoft.com/office/officeart/2005/8/layout/orgChart1"/>
    <dgm:cxn modelId="{C9DC2A68-DF73-4F54-AFE4-7BC50224D757}" type="presParOf" srcId="{A338BB2B-2E27-424E-99F5-7FEBBCDD8C2A}" destId="{5A8A664D-A3FC-48D1-B9BC-AE2A28A8BCD1}" srcOrd="5" destOrd="0" presId="urn:microsoft.com/office/officeart/2005/8/layout/orgChart1"/>
    <dgm:cxn modelId="{8F45A936-7D83-4194-966B-063562EFED77}" type="presParOf" srcId="{5A8A664D-A3FC-48D1-B9BC-AE2A28A8BCD1}" destId="{1EF5B139-1F16-4F3D-B65D-9342F40D2D27}" srcOrd="0" destOrd="0" presId="urn:microsoft.com/office/officeart/2005/8/layout/orgChart1"/>
    <dgm:cxn modelId="{D6B92896-F009-4BCE-AEE1-ED06C3FD0961}" type="presParOf" srcId="{1EF5B139-1F16-4F3D-B65D-9342F40D2D27}" destId="{54912CAC-E0A9-4F64-979D-79C7211CFF8C}" srcOrd="0" destOrd="0" presId="urn:microsoft.com/office/officeart/2005/8/layout/orgChart1"/>
    <dgm:cxn modelId="{A3E680F4-2277-487D-9345-1C4F108E0338}" type="presParOf" srcId="{1EF5B139-1F16-4F3D-B65D-9342F40D2D27}" destId="{0B71C5F8-6615-49E2-9EEB-A509628BF86C}" srcOrd="1" destOrd="0" presId="urn:microsoft.com/office/officeart/2005/8/layout/orgChart1"/>
    <dgm:cxn modelId="{83C998A9-EBD8-4B7B-A86D-8395F729F930}" type="presParOf" srcId="{5A8A664D-A3FC-48D1-B9BC-AE2A28A8BCD1}" destId="{010490F7-8AAD-438F-AFA8-7EC208C81FDF}" srcOrd="1" destOrd="0" presId="urn:microsoft.com/office/officeart/2005/8/layout/orgChart1"/>
    <dgm:cxn modelId="{35BDCBCC-88FB-42EE-823B-6330064E8C8D}" type="presParOf" srcId="{5A8A664D-A3FC-48D1-B9BC-AE2A28A8BCD1}" destId="{2A8564BA-1A02-43F4-9F5E-DEFC9680C98D}" srcOrd="2" destOrd="0" presId="urn:microsoft.com/office/officeart/2005/8/layout/orgChart1"/>
    <dgm:cxn modelId="{BA0EAD2A-812B-4C90-82D5-513F676012EC}" type="presParOf" srcId="{616BF1AB-C957-4C73-A9E2-BD257459E50D}" destId="{1176BD7F-0D5D-4971-8BDB-CBAFB5E355B7}" srcOrd="2" destOrd="0" presId="urn:microsoft.com/office/officeart/2005/8/layout/orgChart1"/>
    <dgm:cxn modelId="{70045FCF-3A23-4579-A90E-F12C914DD8D6}" type="presParOf" srcId="{67970B77-0B96-4651-8ACA-0617F33C0843}" destId="{4DE5A2BB-B0FE-4AAA-994A-4D22BBA1D969}" srcOrd="2" destOrd="0" presId="urn:microsoft.com/office/officeart/2005/8/layout/orgChart1"/>
    <dgm:cxn modelId="{FE6564E3-7AC4-4C64-8E3A-39102F95E3DE}" type="presParOf" srcId="{67970B77-0B96-4651-8ACA-0617F33C0843}" destId="{E0A261FC-4AF3-4A94-B9CA-071A4186BDBD}" srcOrd="3" destOrd="0" presId="urn:microsoft.com/office/officeart/2005/8/layout/orgChart1"/>
    <dgm:cxn modelId="{158AAF6F-025A-40BD-B8C4-0608A72759DE}" type="presParOf" srcId="{E0A261FC-4AF3-4A94-B9CA-071A4186BDBD}" destId="{E8E76F9B-8243-49AF-8E4F-48F2273DBBA8}" srcOrd="0" destOrd="0" presId="urn:microsoft.com/office/officeart/2005/8/layout/orgChart1"/>
    <dgm:cxn modelId="{448A9FCA-D388-40AF-A9C5-8EA50C16C7FD}" type="presParOf" srcId="{E8E76F9B-8243-49AF-8E4F-48F2273DBBA8}" destId="{808F0AE3-CC01-4344-95E6-D4014CF62ABB}" srcOrd="0" destOrd="0" presId="urn:microsoft.com/office/officeart/2005/8/layout/orgChart1"/>
    <dgm:cxn modelId="{8954C855-6C24-4DD4-B407-54648EAF8E17}" type="presParOf" srcId="{E8E76F9B-8243-49AF-8E4F-48F2273DBBA8}" destId="{429FEC8E-C759-41C7-9110-2D715C16253A}" srcOrd="1" destOrd="0" presId="urn:microsoft.com/office/officeart/2005/8/layout/orgChart1"/>
    <dgm:cxn modelId="{10B720AC-B2B8-4929-A50A-4FBEC1BC410E}" type="presParOf" srcId="{E0A261FC-4AF3-4A94-B9CA-071A4186BDBD}" destId="{4DC11B1D-45CA-4FAD-B81E-18C761D9817A}" srcOrd="1" destOrd="0" presId="urn:microsoft.com/office/officeart/2005/8/layout/orgChart1"/>
    <dgm:cxn modelId="{8334F784-C84E-4CAC-8F6C-6F39D684EA72}" type="presParOf" srcId="{4DC11B1D-45CA-4FAD-B81E-18C761D9817A}" destId="{CB73F658-2E12-4917-A1DE-163B7A4BD9F8}" srcOrd="0" destOrd="0" presId="urn:microsoft.com/office/officeart/2005/8/layout/orgChart1"/>
    <dgm:cxn modelId="{06161215-7128-4638-A9A0-02206027039D}" type="presParOf" srcId="{4DC11B1D-45CA-4FAD-B81E-18C761D9817A}" destId="{342A79D1-18A9-441E-8460-7089895C7363}" srcOrd="1" destOrd="0" presId="urn:microsoft.com/office/officeart/2005/8/layout/orgChart1"/>
    <dgm:cxn modelId="{FC40D3E5-4EC1-4654-BAC0-F427579C6BB2}" type="presParOf" srcId="{342A79D1-18A9-441E-8460-7089895C7363}" destId="{3F281B57-E21A-459C-AB3D-EFEDD1C79199}" srcOrd="0" destOrd="0" presId="urn:microsoft.com/office/officeart/2005/8/layout/orgChart1"/>
    <dgm:cxn modelId="{9F7DB001-6E0E-4806-8905-8878DD430D65}" type="presParOf" srcId="{3F281B57-E21A-459C-AB3D-EFEDD1C79199}" destId="{D05E5FC4-7781-48AA-B63E-C353BEE2EC10}" srcOrd="0" destOrd="0" presId="urn:microsoft.com/office/officeart/2005/8/layout/orgChart1"/>
    <dgm:cxn modelId="{D7EF68FF-C594-48C3-BD03-0669EB11DA24}" type="presParOf" srcId="{3F281B57-E21A-459C-AB3D-EFEDD1C79199}" destId="{1E01067D-2203-43B1-968D-CD9ADF904B29}" srcOrd="1" destOrd="0" presId="urn:microsoft.com/office/officeart/2005/8/layout/orgChart1"/>
    <dgm:cxn modelId="{8D9F454F-5E98-49DA-B13A-189888D4ED7B}" type="presParOf" srcId="{342A79D1-18A9-441E-8460-7089895C7363}" destId="{B8DA2BB1-54AF-4AF3-ABB6-10308366ABDB}" srcOrd="1" destOrd="0" presId="urn:microsoft.com/office/officeart/2005/8/layout/orgChart1"/>
    <dgm:cxn modelId="{81F3E05C-52FB-41A5-AFE2-DD122C3468F0}" type="presParOf" srcId="{342A79D1-18A9-441E-8460-7089895C7363}" destId="{114A06BD-EE3F-4C5E-A5EC-B7005AA58A5F}" srcOrd="2" destOrd="0" presId="urn:microsoft.com/office/officeart/2005/8/layout/orgChart1"/>
    <dgm:cxn modelId="{2F370212-091B-4BED-87A4-BE0E839D5FFD}" type="presParOf" srcId="{4DC11B1D-45CA-4FAD-B81E-18C761D9817A}" destId="{EF877166-0D1E-4411-B5A3-231048F40010}" srcOrd="2" destOrd="0" presId="urn:microsoft.com/office/officeart/2005/8/layout/orgChart1"/>
    <dgm:cxn modelId="{6AECA884-E4CB-4D7A-8E79-00F7F336595E}" type="presParOf" srcId="{4DC11B1D-45CA-4FAD-B81E-18C761D9817A}" destId="{3BD2BF43-A714-4E10-B15D-D9C873861ABD}" srcOrd="3" destOrd="0" presId="urn:microsoft.com/office/officeart/2005/8/layout/orgChart1"/>
    <dgm:cxn modelId="{9CF5432F-CEB9-4935-B59E-C4C880A3503A}" type="presParOf" srcId="{3BD2BF43-A714-4E10-B15D-D9C873861ABD}" destId="{27EC9B0A-DF04-4DAD-9BBC-C3117EAA3078}" srcOrd="0" destOrd="0" presId="urn:microsoft.com/office/officeart/2005/8/layout/orgChart1"/>
    <dgm:cxn modelId="{B796BF55-49DB-4986-B0BC-5852B701FAB1}" type="presParOf" srcId="{27EC9B0A-DF04-4DAD-9BBC-C3117EAA3078}" destId="{BC393565-A60E-450A-89D7-1E21C45E9702}" srcOrd="0" destOrd="0" presId="urn:microsoft.com/office/officeart/2005/8/layout/orgChart1"/>
    <dgm:cxn modelId="{DE484F64-69F7-41AF-AF2C-0E11B888841E}" type="presParOf" srcId="{27EC9B0A-DF04-4DAD-9BBC-C3117EAA3078}" destId="{D54B3218-4C46-4C28-A836-2AE7DF0AE582}" srcOrd="1" destOrd="0" presId="urn:microsoft.com/office/officeart/2005/8/layout/orgChart1"/>
    <dgm:cxn modelId="{AFB50DCA-D8F2-4033-B701-489147A41962}" type="presParOf" srcId="{3BD2BF43-A714-4E10-B15D-D9C873861ABD}" destId="{59982D4E-2D8F-442D-91EB-583DC11E923D}" srcOrd="1" destOrd="0" presId="urn:microsoft.com/office/officeart/2005/8/layout/orgChart1"/>
    <dgm:cxn modelId="{3A9882C8-3040-4945-9D7B-B0E348AF16EB}" type="presParOf" srcId="{3BD2BF43-A714-4E10-B15D-D9C873861ABD}" destId="{DB9EEE50-AB18-4794-B8A4-F07DB44BC107}" srcOrd="2" destOrd="0" presId="urn:microsoft.com/office/officeart/2005/8/layout/orgChart1"/>
    <dgm:cxn modelId="{2B2B8CFA-712D-4446-8174-C1F1C80652C4}" type="presParOf" srcId="{4DC11B1D-45CA-4FAD-B81E-18C761D9817A}" destId="{EF5083F4-E72B-4EFF-B72D-6089B7F08A36}" srcOrd="4" destOrd="0" presId="urn:microsoft.com/office/officeart/2005/8/layout/orgChart1"/>
    <dgm:cxn modelId="{CF8EECE9-7C35-43AB-9F71-F4769487077E}" type="presParOf" srcId="{4DC11B1D-45CA-4FAD-B81E-18C761D9817A}" destId="{9698C1F0-853A-473F-8E76-0975489F5AAD}" srcOrd="5" destOrd="0" presId="urn:microsoft.com/office/officeart/2005/8/layout/orgChart1"/>
    <dgm:cxn modelId="{A556729D-B9A5-4AEA-8989-ED6D76C3046D}" type="presParOf" srcId="{9698C1F0-853A-473F-8E76-0975489F5AAD}" destId="{A27B59ED-76D3-4030-9077-020E09B3655C}" srcOrd="0" destOrd="0" presId="urn:microsoft.com/office/officeart/2005/8/layout/orgChart1"/>
    <dgm:cxn modelId="{E0B4C84E-F973-43EE-BA12-936E7D04F985}" type="presParOf" srcId="{A27B59ED-76D3-4030-9077-020E09B3655C}" destId="{27E2CD08-A76A-44E4-B3D9-0A5E74B2D3C9}" srcOrd="0" destOrd="0" presId="urn:microsoft.com/office/officeart/2005/8/layout/orgChart1"/>
    <dgm:cxn modelId="{DF74913D-891E-4780-AA78-B1DED85F0B94}" type="presParOf" srcId="{A27B59ED-76D3-4030-9077-020E09B3655C}" destId="{2D91ECEF-590E-4CB1-9ABD-A58AD684298D}" srcOrd="1" destOrd="0" presId="urn:microsoft.com/office/officeart/2005/8/layout/orgChart1"/>
    <dgm:cxn modelId="{6AB85AAB-2D4B-4526-A365-620200E7D442}" type="presParOf" srcId="{9698C1F0-853A-473F-8E76-0975489F5AAD}" destId="{287BC683-E57C-4A1D-AAD3-362F26B9B860}" srcOrd="1" destOrd="0" presId="urn:microsoft.com/office/officeart/2005/8/layout/orgChart1"/>
    <dgm:cxn modelId="{A5CEB180-5F3C-42ED-9203-4D7C328550A3}" type="presParOf" srcId="{9698C1F0-853A-473F-8E76-0975489F5AAD}" destId="{672C1773-4793-4A5D-B8FC-FF53EEEF81F1}" srcOrd="2" destOrd="0" presId="urn:microsoft.com/office/officeart/2005/8/layout/orgChart1"/>
    <dgm:cxn modelId="{4B13FF13-B376-4FDD-B6A5-B934963B20E1}" type="presParOf" srcId="{E0A261FC-4AF3-4A94-B9CA-071A4186BDBD}" destId="{F4023223-49FE-4C34-9748-72D434E98A50}" srcOrd="2" destOrd="0" presId="urn:microsoft.com/office/officeart/2005/8/layout/orgChart1"/>
    <dgm:cxn modelId="{6D29DCC7-331F-4C57-9C1F-84190C5C1C18}" type="presParOf" srcId="{65BEE796-F345-4AB4-A2C5-E61A1429CCC7}" destId="{B7158D57-B261-4F40-BF76-EDCC1F323AE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1D636B-49D3-4681-991D-D9F524DCB81E}" type="doc">
      <dgm:prSet loTypeId="urn:microsoft.com/office/officeart/2009/3/layout/IncreasingArrowsProcess" loCatId="process" qsTypeId="urn:microsoft.com/office/officeart/2005/8/quickstyle/simple1#2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4622BFB8-C807-4159-8242-4ED90BA4644A}">
      <dgm:prSet custT="1"/>
      <dgm:spPr>
        <a:solidFill>
          <a:schemeClr val="accent3"/>
        </a:solidFill>
      </dgm:spPr>
      <dgm:t>
        <a:bodyPr/>
        <a:lstStyle/>
        <a:p>
          <a:pPr rtl="0"/>
          <a:r>
            <a:rPr lang="en-US" sz="1600" b="0" i="0" baseline="0" dirty="0" smtClean="0"/>
            <a:t>SIFIs are referred to the Federal Reserve, which shall impose “heightened prudential standards”</a:t>
          </a:r>
          <a:endParaRPr lang="en-US" sz="1600" baseline="0" dirty="0"/>
        </a:p>
      </dgm:t>
    </dgm:pt>
    <dgm:pt modelId="{2EC7BCE5-8D5B-43B9-8389-7EE96EB1DC20}" type="parTrans" cxnId="{200074D4-A71D-49AD-BD97-0BDCC7BAF390}">
      <dgm:prSet/>
      <dgm:spPr/>
      <dgm:t>
        <a:bodyPr/>
        <a:lstStyle/>
        <a:p>
          <a:endParaRPr lang="en-US"/>
        </a:p>
      </dgm:t>
    </dgm:pt>
    <dgm:pt modelId="{011BF48A-BF33-434E-AA59-AF8F224A382D}" type="sibTrans" cxnId="{200074D4-A71D-49AD-BD97-0BDCC7BAF390}">
      <dgm:prSet/>
      <dgm:spPr/>
      <dgm:t>
        <a:bodyPr/>
        <a:lstStyle/>
        <a:p>
          <a:endParaRPr lang="en-US"/>
        </a:p>
      </dgm:t>
    </dgm:pt>
    <dgm:pt modelId="{026C3C29-973B-482A-84B3-6D9DDBDAC65D}">
      <dgm:prSet custT="1"/>
      <dgm:spPr>
        <a:solidFill>
          <a:schemeClr val="accent3"/>
        </a:solidFill>
      </dgm:spPr>
      <dgm:t>
        <a:bodyPr/>
        <a:lstStyle/>
        <a:p>
          <a:pPr rtl="0"/>
          <a:r>
            <a:rPr lang="en-US" sz="1600" b="0" i="0" baseline="0" dirty="0" smtClean="0"/>
            <a:t>If a SIFI becomes unstable:</a:t>
          </a:r>
          <a:endParaRPr lang="en-US" sz="1600" baseline="0" dirty="0"/>
        </a:p>
      </dgm:t>
    </dgm:pt>
    <dgm:pt modelId="{2145E8BD-FDD9-4200-9B95-90AF471B6F00}" type="parTrans" cxnId="{35692C5E-63FD-4AD4-810B-E102A324A8D8}">
      <dgm:prSet/>
      <dgm:spPr/>
      <dgm:t>
        <a:bodyPr/>
        <a:lstStyle/>
        <a:p>
          <a:endParaRPr lang="en-US"/>
        </a:p>
      </dgm:t>
    </dgm:pt>
    <dgm:pt modelId="{F4E4C00E-C9EC-4B61-A540-0FA5A5E3D012}" type="sibTrans" cxnId="{35692C5E-63FD-4AD4-810B-E102A324A8D8}">
      <dgm:prSet/>
      <dgm:spPr/>
      <dgm:t>
        <a:bodyPr/>
        <a:lstStyle/>
        <a:p>
          <a:endParaRPr lang="en-US"/>
        </a:p>
      </dgm:t>
    </dgm:pt>
    <dgm:pt modelId="{59CA80A8-4D73-46AF-9BDF-90A66AD257E3}">
      <dgm:prSet custT="1"/>
      <dgm:spPr>
        <a:ln>
          <a:solidFill>
            <a:schemeClr val="accent3"/>
          </a:solidFill>
        </a:ln>
      </dgm:spPr>
      <dgm:t>
        <a:bodyPr lIns="137160" tIns="137160" rIns="137160" bIns="137160" anchor="ctr" anchorCtr="0"/>
        <a:lstStyle/>
        <a:p>
          <a:pPr rtl="0"/>
          <a:r>
            <a:rPr lang="en-US" sz="1200" dirty="0" smtClean="0"/>
            <a:t>Affirmative vote from 2/3 Fed </a:t>
          </a:r>
          <a:r>
            <a:rPr lang="en-US" sz="1200" i="1" dirty="0" smtClean="0"/>
            <a:t>Board of Governors &amp; from 2/3 of Federal Deposit Insurance Corporation</a:t>
          </a:r>
        </a:p>
        <a:p>
          <a:pPr rtl="0"/>
          <a:endParaRPr lang="en-US" sz="1200" i="1" dirty="0"/>
        </a:p>
      </dgm:t>
    </dgm:pt>
    <dgm:pt modelId="{A3F33352-0C19-4DF7-9144-0A5643AD3CDC}" type="parTrans" cxnId="{93050E76-9915-4BCB-A49B-7C713ADC4A41}">
      <dgm:prSet/>
      <dgm:spPr/>
      <dgm:t>
        <a:bodyPr/>
        <a:lstStyle/>
        <a:p>
          <a:endParaRPr lang="en-US"/>
        </a:p>
      </dgm:t>
    </dgm:pt>
    <dgm:pt modelId="{75DA5E1C-1507-4130-9E4D-8A4A472867A0}" type="sibTrans" cxnId="{93050E76-9915-4BCB-A49B-7C713ADC4A41}">
      <dgm:prSet/>
      <dgm:spPr/>
      <dgm:t>
        <a:bodyPr/>
        <a:lstStyle/>
        <a:p>
          <a:endParaRPr lang="en-US"/>
        </a:p>
      </dgm:t>
    </dgm:pt>
    <dgm:pt modelId="{8D8E798E-D780-4679-BA32-1C18F6FD9AC4}">
      <dgm:prSet custT="1"/>
      <dgm:spPr>
        <a:ln>
          <a:solidFill>
            <a:schemeClr val="accent3"/>
          </a:solidFill>
        </a:ln>
      </dgm:spPr>
      <dgm:t>
        <a:bodyPr lIns="137160" tIns="137160" rIns="137160" bIns="137160" anchor="ctr" anchorCtr="0"/>
        <a:lstStyle/>
        <a:p>
          <a:pPr rtl="0"/>
          <a:r>
            <a:rPr lang="en-US" sz="1200" i="0" dirty="0" smtClean="0">
              <a:sym typeface="Wingdings" pitchFamily="2" charset="2"/>
            </a:rPr>
            <a:t>Liquidation under FDIC authority</a:t>
          </a:r>
          <a:endParaRPr lang="en-US" sz="1200" i="0" dirty="0"/>
        </a:p>
      </dgm:t>
    </dgm:pt>
    <dgm:pt modelId="{F7AAE667-8983-4A36-BC48-1CCADFCC2ACD}" type="parTrans" cxnId="{071146B8-C114-4755-9D22-D45CAE25CCF7}">
      <dgm:prSet/>
      <dgm:spPr/>
      <dgm:t>
        <a:bodyPr/>
        <a:lstStyle/>
        <a:p>
          <a:endParaRPr lang="en-US"/>
        </a:p>
      </dgm:t>
    </dgm:pt>
    <dgm:pt modelId="{F8B6567C-73BE-4561-A54C-E04360A38BF8}" type="sibTrans" cxnId="{071146B8-C114-4755-9D22-D45CAE25CCF7}">
      <dgm:prSet/>
      <dgm:spPr/>
      <dgm:t>
        <a:bodyPr/>
        <a:lstStyle/>
        <a:p>
          <a:endParaRPr lang="en-US"/>
        </a:p>
      </dgm:t>
    </dgm:pt>
    <dgm:pt modelId="{9859F1D9-F47B-4EDD-956D-C76BED01E411}">
      <dgm:prSet custT="1"/>
      <dgm:spPr>
        <a:solidFill>
          <a:schemeClr val="accent3"/>
        </a:solidFill>
      </dgm:spPr>
      <dgm:t>
        <a:bodyPr/>
        <a:lstStyle/>
        <a:p>
          <a:pPr rtl="0"/>
          <a:r>
            <a:rPr lang="en-US" sz="1600" baseline="0" dirty="0" smtClean="0"/>
            <a:t>If an INSURANCE SIFI becomes unstable:</a:t>
          </a:r>
          <a:endParaRPr lang="en-US" sz="1600" baseline="0" dirty="0"/>
        </a:p>
      </dgm:t>
    </dgm:pt>
    <dgm:pt modelId="{22DD1578-E588-4D04-849A-E8EC02C17D71}" type="parTrans" cxnId="{6AF68B6A-296F-4DB0-B14D-0214DA542FD8}">
      <dgm:prSet/>
      <dgm:spPr/>
      <dgm:t>
        <a:bodyPr/>
        <a:lstStyle/>
        <a:p>
          <a:endParaRPr lang="en-US"/>
        </a:p>
      </dgm:t>
    </dgm:pt>
    <dgm:pt modelId="{9BB30F28-9938-4957-859A-E52F15445EF7}" type="sibTrans" cxnId="{6AF68B6A-296F-4DB0-B14D-0214DA542FD8}">
      <dgm:prSet/>
      <dgm:spPr/>
      <dgm:t>
        <a:bodyPr/>
        <a:lstStyle/>
        <a:p>
          <a:endParaRPr lang="en-US"/>
        </a:p>
      </dgm:t>
    </dgm:pt>
    <dgm:pt modelId="{9965DA5F-3B80-42DD-BA2C-9254E2242727}">
      <dgm:prSet custT="1"/>
      <dgm:spPr>
        <a:noFill/>
        <a:ln>
          <a:solidFill>
            <a:schemeClr val="accent3"/>
          </a:solidFill>
        </a:ln>
      </dgm:spPr>
      <dgm:t>
        <a:bodyPr lIns="137160" tIns="137160" rIns="137160" bIns="137160"/>
        <a:lstStyle/>
        <a:p>
          <a:pPr rtl="0"/>
          <a:r>
            <a:rPr lang="en-US" sz="1200" dirty="0" smtClean="0"/>
            <a:t>Affirmative vote from 2/3 Fed Board of Governors &amp; from the FIO Director</a:t>
          </a:r>
        </a:p>
        <a:p>
          <a:pPr rtl="0"/>
          <a:endParaRPr lang="en-US" sz="1200" dirty="0"/>
        </a:p>
      </dgm:t>
    </dgm:pt>
    <dgm:pt modelId="{BE16E479-2D71-4442-A709-3E6B4550A28A}" type="parTrans" cxnId="{117F8721-0A13-409C-BB5B-5D131A780310}">
      <dgm:prSet/>
      <dgm:spPr/>
      <dgm:t>
        <a:bodyPr/>
        <a:lstStyle/>
        <a:p>
          <a:endParaRPr lang="en-US"/>
        </a:p>
      </dgm:t>
    </dgm:pt>
    <dgm:pt modelId="{783E24EF-D80E-45E8-AD41-6E9712BD6950}" type="sibTrans" cxnId="{117F8721-0A13-409C-BB5B-5D131A780310}">
      <dgm:prSet/>
      <dgm:spPr/>
      <dgm:t>
        <a:bodyPr/>
        <a:lstStyle/>
        <a:p>
          <a:endParaRPr lang="en-US"/>
        </a:p>
      </dgm:t>
    </dgm:pt>
    <dgm:pt modelId="{518E5E5C-51E8-4AAC-AF3F-C339DC115C46}">
      <dgm:prSet custT="1"/>
      <dgm:spPr>
        <a:noFill/>
        <a:ln>
          <a:solidFill>
            <a:schemeClr val="accent3"/>
          </a:solidFill>
        </a:ln>
      </dgm:spPr>
      <dgm:t>
        <a:bodyPr lIns="137160" tIns="137160" rIns="137160" bIns="137160"/>
        <a:lstStyle/>
        <a:p>
          <a:pPr rtl="0"/>
          <a:r>
            <a:rPr lang="en-US" sz="1200" dirty="0" smtClean="0"/>
            <a:t>Liquidation under state authority UNLESS state fails to act within 60 days – then FDIC steps in</a:t>
          </a:r>
        </a:p>
        <a:p>
          <a:pPr rtl="0"/>
          <a:endParaRPr lang="en-US" sz="1200" dirty="0"/>
        </a:p>
      </dgm:t>
    </dgm:pt>
    <dgm:pt modelId="{6117CAB2-3EBD-44FA-A75D-CBB46A47B463}" type="parTrans" cxnId="{E57EA5D7-1815-449C-A090-B58286517D9C}">
      <dgm:prSet/>
      <dgm:spPr/>
      <dgm:t>
        <a:bodyPr/>
        <a:lstStyle/>
        <a:p>
          <a:endParaRPr lang="en-US"/>
        </a:p>
      </dgm:t>
    </dgm:pt>
    <dgm:pt modelId="{02BCFBE8-77E9-44B2-BDFB-D23DBE9705FD}" type="sibTrans" cxnId="{E57EA5D7-1815-449C-A090-B58286517D9C}">
      <dgm:prSet/>
      <dgm:spPr/>
      <dgm:t>
        <a:bodyPr/>
        <a:lstStyle/>
        <a:p>
          <a:endParaRPr lang="en-US"/>
        </a:p>
      </dgm:t>
    </dgm:pt>
    <dgm:pt modelId="{C5A9D564-4F31-45D1-A9B5-656C7A2D81AD}">
      <dgm:prSet custT="1"/>
      <dgm:spPr>
        <a:noFill/>
        <a:ln>
          <a:solidFill>
            <a:schemeClr val="accent3"/>
          </a:solidFill>
        </a:ln>
      </dgm:spPr>
      <dgm:t>
        <a:bodyPr lIns="137160" tIns="137160" rIns="137160" bIns="137160"/>
        <a:lstStyle/>
        <a:p>
          <a:pPr rtl="0"/>
          <a:r>
            <a:rPr lang="en-US" sz="1200" dirty="0" smtClean="0"/>
            <a:t>Difficult to imagine a scenario where the FDIC might become involved – </a:t>
          </a:r>
          <a:r>
            <a:rPr lang="en-US" sz="1200" b="1" dirty="0" smtClean="0"/>
            <a:t>ONE SIZE DOES NOT FIT ALL!</a:t>
          </a:r>
          <a:endParaRPr lang="en-US" sz="1200" dirty="0" smtClean="0"/>
        </a:p>
      </dgm:t>
    </dgm:pt>
    <dgm:pt modelId="{527A873A-C486-4809-8622-04F3E4B4A844}" type="parTrans" cxnId="{666A7567-D3EA-4F65-BB5F-CE9F902A2A97}">
      <dgm:prSet/>
      <dgm:spPr/>
      <dgm:t>
        <a:bodyPr/>
        <a:lstStyle/>
        <a:p>
          <a:endParaRPr lang="en-US"/>
        </a:p>
      </dgm:t>
    </dgm:pt>
    <dgm:pt modelId="{C5855BA4-157C-4372-9446-83055242A718}" type="sibTrans" cxnId="{666A7567-D3EA-4F65-BB5F-CE9F902A2A97}">
      <dgm:prSet/>
      <dgm:spPr/>
      <dgm:t>
        <a:bodyPr/>
        <a:lstStyle/>
        <a:p>
          <a:endParaRPr lang="en-US"/>
        </a:p>
      </dgm:t>
    </dgm:pt>
    <dgm:pt modelId="{11C79144-49A5-4792-8A4A-AE66C3DFBE05}" type="pres">
      <dgm:prSet presAssocID="{141D636B-49D3-4681-991D-D9F524DCB81E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7C3465F-FDFB-4F64-A049-FEC3BB6B9A93}" type="pres">
      <dgm:prSet presAssocID="{4622BFB8-C807-4159-8242-4ED90BA4644A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D26B85-6DC6-440E-82B2-298A6E17540F}" type="pres">
      <dgm:prSet presAssocID="{026C3C29-973B-482A-84B3-6D9DDBDAC65D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383981-6B07-406B-9ACB-B2B4AC7B9BA7}" type="pres">
      <dgm:prSet presAssocID="{026C3C29-973B-482A-84B3-6D9DDBDAC65D}" presName="childText2" presStyleLbl="solidAlignAcc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6A34BB-7E78-405C-960B-DE0CE0AD3CF7}" type="pres">
      <dgm:prSet presAssocID="{9859F1D9-F47B-4EDD-956D-C76BED01E411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6CB662-07A4-4321-B951-CCA73607448D}" type="pres">
      <dgm:prSet presAssocID="{9859F1D9-F47B-4EDD-956D-C76BED01E411}" presName="childText3" presStyleLbl="solidAlignAcc1" presStyleIdx="1" presStyleCnt="2" custScaleY="11536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692C5E-63FD-4AD4-810B-E102A324A8D8}" srcId="{141D636B-49D3-4681-991D-D9F524DCB81E}" destId="{026C3C29-973B-482A-84B3-6D9DDBDAC65D}" srcOrd="1" destOrd="0" parTransId="{2145E8BD-FDD9-4200-9B95-90AF471B6F00}" sibTransId="{F4E4C00E-C9EC-4B61-A540-0FA5A5E3D012}"/>
    <dgm:cxn modelId="{974BBED9-59AA-4651-A11F-CBC662F87C23}" type="presOf" srcId="{4622BFB8-C807-4159-8242-4ED90BA4644A}" destId="{27C3465F-FDFB-4F64-A049-FEC3BB6B9A93}" srcOrd="0" destOrd="0" presId="urn:microsoft.com/office/officeart/2009/3/layout/IncreasingArrowsProcess"/>
    <dgm:cxn modelId="{117F8721-0A13-409C-BB5B-5D131A780310}" srcId="{9859F1D9-F47B-4EDD-956D-C76BED01E411}" destId="{9965DA5F-3B80-42DD-BA2C-9254E2242727}" srcOrd="0" destOrd="0" parTransId="{BE16E479-2D71-4442-A709-3E6B4550A28A}" sibTransId="{783E24EF-D80E-45E8-AD41-6E9712BD6950}"/>
    <dgm:cxn modelId="{6AF68B6A-296F-4DB0-B14D-0214DA542FD8}" srcId="{141D636B-49D3-4681-991D-D9F524DCB81E}" destId="{9859F1D9-F47B-4EDD-956D-C76BED01E411}" srcOrd="2" destOrd="0" parTransId="{22DD1578-E588-4D04-849A-E8EC02C17D71}" sibTransId="{9BB30F28-9938-4957-859A-E52F15445EF7}"/>
    <dgm:cxn modelId="{93050E76-9915-4BCB-A49B-7C713ADC4A41}" srcId="{026C3C29-973B-482A-84B3-6D9DDBDAC65D}" destId="{59CA80A8-4D73-46AF-9BDF-90A66AD257E3}" srcOrd="0" destOrd="0" parTransId="{A3F33352-0C19-4DF7-9144-0A5643AD3CDC}" sibTransId="{75DA5E1C-1507-4130-9E4D-8A4A472867A0}"/>
    <dgm:cxn modelId="{071146B8-C114-4755-9D22-D45CAE25CCF7}" srcId="{026C3C29-973B-482A-84B3-6D9DDBDAC65D}" destId="{8D8E798E-D780-4679-BA32-1C18F6FD9AC4}" srcOrd="1" destOrd="0" parTransId="{F7AAE667-8983-4A36-BC48-1CCADFCC2ACD}" sibTransId="{F8B6567C-73BE-4561-A54C-E04360A38BF8}"/>
    <dgm:cxn modelId="{912643D2-5009-42B3-AF58-6591420373C8}" type="presOf" srcId="{8D8E798E-D780-4679-BA32-1C18F6FD9AC4}" destId="{2C383981-6B07-406B-9ACB-B2B4AC7B9BA7}" srcOrd="0" destOrd="1" presId="urn:microsoft.com/office/officeart/2009/3/layout/IncreasingArrowsProcess"/>
    <dgm:cxn modelId="{248255D6-B671-42BB-897C-C58C6AA1A31A}" type="presOf" srcId="{59CA80A8-4D73-46AF-9BDF-90A66AD257E3}" destId="{2C383981-6B07-406B-9ACB-B2B4AC7B9BA7}" srcOrd="0" destOrd="0" presId="urn:microsoft.com/office/officeart/2009/3/layout/IncreasingArrowsProcess"/>
    <dgm:cxn modelId="{E57EA5D7-1815-449C-A090-B58286517D9C}" srcId="{9859F1D9-F47B-4EDD-956D-C76BED01E411}" destId="{518E5E5C-51E8-4AAC-AF3F-C339DC115C46}" srcOrd="1" destOrd="0" parTransId="{6117CAB2-3EBD-44FA-A75D-CBB46A47B463}" sibTransId="{02BCFBE8-77E9-44B2-BDFB-D23DBE9705FD}"/>
    <dgm:cxn modelId="{B710DE13-CD36-48C0-94A3-FD07BE4CA8D3}" type="presOf" srcId="{9859F1D9-F47B-4EDD-956D-C76BED01E411}" destId="{DC6A34BB-7E78-405C-960B-DE0CE0AD3CF7}" srcOrd="0" destOrd="0" presId="urn:microsoft.com/office/officeart/2009/3/layout/IncreasingArrowsProcess"/>
    <dgm:cxn modelId="{200074D4-A71D-49AD-BD97-0BDCC7BAF390}" srcId="{141D636B-49D3-4681-991D-D9F524DCB81E}" destId="{4622BFB8-C807-4159-8242-4ED90BA4644A}" srcOrd="0" destOrd="0" parTransId="{2EC7BCE5-8D5B-43B9-8389-7EE96EB1DC20}" sibTransId="{011BF48A-BF33-434E-AA59-AF8F224A382D}"/>
    <dgm:cxn modelId="{2D5C976A-3FD1-4C6E-85D1-187C9D6CABBE}" type="presOf" srcId="{026C3C29-973B-482A-84B3-6D9DDBDAC65D}" destId="{0DD26B85-6DC6-440E-82B2-298A6E17540F}" srcOrd="0" destOrd="0" presId="urn:microsoft.com/office/officeart/2009/3/layout/IncreasingArrowsProcess"/>
    <dgm:cxn modelId="{13AB5103-2405-4580-BDA5-69C8AF2536C2}" type="presOf" srcId="{C5A9D564-4F31-45D1-A9B5-656C7A2D81AD}" destId="{0C6CB662-07A4-4321-B951-CCA73607448D}" srcOrd="0" destOrd="2" presId="urn:microsoft.com/office/officeart/2009/3/layout/IncreasingArrowsProcess"/>
    <dgm:cxn modelId="{AF0885F7-B53D-410B-B86C-6D246B1A13BC}" type="presOf" srcId="{518E5E5C-51E8-4AAC-AF3F-C339DC115C46}" destId="{0C6CB662-07A4-4321-B951-CCA73607448D}" srcOrd="0" destOrd="1" presId="urn:microsoft.com/office/officeart/2009/3/layout/IncreasingArrowsProcess"/>
    <dgm:cxn modelId="{666A7567-D3EA-4F65-BB5F-CE9F902A2A97}" srcId="{9859F1D9-F47B-4EDD-956D-C76BED01E411}" destId="{C5A9D564-4F31-45D1-A9B5-656C7A2D81AD}" srcOrd="2" destOrd="0" parTransId="{527A873A-C486-4809-8622-04F3E4B4A844}" sibTransId="{C5855BA4-157C-4372-9446-83055242A718}"/>
    <dgm:cxn modelId="{A257101C-3760-40FE-A399-CFB7FA42345E}" type="presOf" srcId="{141D636B-49D3-4681-991D-D9F524DCB81E}" destId="{11C79144-49A5-4792-8A4A-AE66C3DFBE05}" srcOrd="0" destOrd="0" presId="urn:microsoft.com/office/officeart/2009/3/layout/IncreasingArrowsProcess"/>
    <dgm:cxn modelId="{34E4B7FD-F487-40FF-B37D-4EEE80599346}" type="presOf" srcId="{9965DA5F-3B80-42DD-BA2C-9254E2242727}" destId="{0C6CB662-07A4-4321-B951-CCA73607448D}" srcOrd="0" destOrd="0" presId="urn:microsoft.com/office/officeart/2009/3/layout/IncreasingArrowsProcess"/>
    <dgm:cxn modelId="{0F6FEFBF-CE2B-45C8-BFC4-6D1E34FEF718}" type="presParOf" srcId="{11C79144-49A5-4792-8A4A-AE66C3DFBE05}" destId="{27C3465F-FDFB-4F64-A049-FEC3BB6B9A93}" srcOrd="0" destOrd="0" presId="urn:microsoft.com/office/officeart/2009/3/layout/IncreasingArrowsProcess"/>
    <dgm:cxn modelId="{1B065008-B170-4C75-A5EF-CD16EA62BD6B}" type="presParOf" srcId="{11C79144-49A5-4792-8A4A-AE66C3DFBE05}" destId="{0DD26B85-6DC6-440E-82B2-298A6E17540F}" srcOrd="1" destOrd="0" presId="urn:microsoft.com/office/officeart/2009/3/layout/IncreasingArrowsProcess"/>
    <dgm:cxn modelId="{16F3DF7F-913B-4D84-944A-82C5EBDFEB97}" type="presParOf" srcId="{11C79144-49A5-4792-8A4A-AE66C3DFBE05}" destId="{2C383981-6B07-406B-9ACB-B2B4AC7B9BA7}" srcOrd="2" destOrd="0" presId="urn:microsoft.com/office/officeart/2009/3/layout/IncreasingArrowsProcess"/>
    <dgm:cxn modelId="{CB6D353D-000E-4944-B40B-1E555027FDA3}" type="presParOf" srcId="{11C79144-49A5-4792-8A4A-AE66C3DFBE05}" destId="{DC6A34BB-7E78-405C-960B-DE0CE0AD3CF7}" srcOrd="3" destOrd="0" presId="urn:microsoft.com/office/officeart/2009/3/layout/IncreasingArrowsProcess"/>
    <dgm:cxn modelId="{2E837A6E-9A01-40C4-8264-A878B197A958}" type="presParOf" srcId="{11C79144-49A5-4792-8A4A-AE66C3DFBE05}" destId="{0C6CB662-07A4-4321-B951-CCA73607448D}" srcOrd="4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5083F4-E72B-4EFF-B72D-6089B7F08A36}">
      <dsp:nvSpPr>
        <dsp:cNvPr id="0" name=""/>
        <dsp:cNvSpPr/>
      </dsp:nvSpPr>
      <dsp:spPr>
        <a:xfrm>
          <a:off x="6174437" y="2574944"/>
          <a:ext cx="1398491" cy="2427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356"/>
              </a:lnTo>
              <a:lnTo>
                <a:pt x="1398491" y="121356"/>
              </a:lnTo>
              <a:lnTo>
                <a:pt x="1398491" y="24271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877166-0D1E-4411-B5A3-231048F40010}">
      <dsp:nvSpPr>
        <dsp:cNvPr id="0" name=""/>
        <dsp:cNvSpPr/>
      </dsp:nvSpPr>
      <dsp:spPr>
        <a:xfrm>
          <a:off x="6128717" y="2574944"/>
          <a:ext cx="91440" cy="2427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271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73F658-2E12-4917-A1DE-163B7A4BD9F8}">
      <dsp:nvSpPr>
        <dsp:cNvPr id="0" name=""/>
        <dsp:cNvSpPr/>
      </dsp:nvSpPr>
      <dsp:spPr>
        <a:xfrm>
          <a:off x="4775945" y="2574944"/>
          <a:ext cx="1398491" cy="242713"/>
        </a:xfrm>
        <a:custGeom>
          <a:avLst/>
          <a:gdLst/>
          <a:ahLst/>
          <a:cxnLst/>
          <a:rect l="0" t="0" r="0" b="0"/>
          <a:pathLst>
            <a:path>
              <a:moveTo>
                <a:pt x="1398491" y="0"/>
              </a:moveTo>
              <a:lnTo>
                <a:pt x="1398491" y="121356"/>
              </a:lnTo>
              <a:lnTo>
                <a:pt x="0" y="121356"/>
              </a:lnTo>
              <a:lnTo>
                <a:pt x="0" y="24271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E5A2BB-B0FE-4AAA-994A-4D22BBA1D969}">
      <dsp:nvSpPr>
        <dsp:cNvPr id="0" name=""/>
        <dsp:cNvSpPr/>
      </dsp:nvSpPr>
      <dsp:spPr>
        <a:xfrm>
          <a:off x="4076700" y="1754341"/>
          <a:ext cx="2097737" cy="2427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356"/>
              </a:lnTo>
              <a:lnTo>
                <a:pt x="2097737" y="121356"/>
              </a:lnTo>
              <a:lnTo>
                <a:pt x="2097737" y="24271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AD9F73-6F86-4BDB-9BA1-1256A253FBB0}">
      <dsp:nvSpPr>
        <dsp:cNvPr id="0" name=""/>
        <dsp:cNvSpPr/>
      </dsp:nvSpPr>
      <dsp:spPr>
        <a:xfrm>
          <a:off x="1978962" y="2574944"/>
          <a:ext cx="1398491" cy="2427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356"/>
              </a:lnTo>
              <a:lnTo>
                <a:pt x="1398491" y="121356"/>
              </a:lnTo>
              <a:lnTo>
                <a:pt x="1398491" y="24271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7208D1-CA5B-4907-9F20-6865F8924175}">
      <dsp:nvSpPr>
        <dsp:cNvPr id="0" name=""/>
        <dsp:cNvSpPr/>
      </dsp:nvSpPr>
      <dsp:spPr>
        <a:xfrm>
          <a:off x="1933242" y="2574944"/>
          <a:ext cx="91440" cy="2427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271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B17C1F-A561-4D61-80C7-8A58A965066C}">
      <dsp:nvSpPr>
        <dsp:cNvPr id="0" name=""/>
        <dsp:cNvSpPr/>
      </dsp:nvSpPr>
      <dsp:spPr>
        <a:xfrm>
          <a:off x="580470" y="2574944"/>
          <a:ext cx="1398491" cy="242713"/>
        </a:xfrm>
        <a:custGeom>
          <a:avLst/>
          <a:gdLst/>
          <a:ahLst/>
          <a:cxnLst/>
          <a:rect l="0" t="0" r="0" b="0"/>
          <a:pathLst>
            <a:path>
              <a:moveTo>
                <a:pt x="1398491" y="0"/>
              </a:moveTo>
              <a:lnTo>
                <a:pt x="1398491" y="121356"/>
              </a:lnTo>
              <a:lnTo>
                <a:pt x="0" y="121356"/>
              </a:lnTo>
              <a:lnTo>
                <a:pt x="0" y="24271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A0778A-ECA0-4FAB-AF63-27EAA8799FB8}">
      <dsp:nvSpPr>
        <dsp:cNvPr id="0" name=""/>
        <dsp:cNvSpPr/>
      </dsp:nvSpPr>
      <dsp:spPr>
        <a:xfrm>
          <a:off x="1978962" y="1754341"/>
          <a:ext cx="2097737" cy="242713"/>
        </a:xfrm>
        <a:custGeom>
          <a:avLst/>
          <a:gdLst/>
          <a:ahLst/>
          <a:cxnLst/>
          <a:rect l="0" t="0" r="0" b="0"/>
          <a:pathLst>
            <a:path>
              <a:moveTo>
                <a:pt x="2097737" y="0"/>
              </a:moveTo>
              <a:lnTo>
                <a:pt x="2097737" y="121356"/>
              </a:lnTo>
              <a:lnTo>
                <a:pt x="0" y="121356"/>
              </a:lnTo>
              <a:lnTo>
                <a:pt x="0" y="24271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CADAC1-6626-46D5-A15D-985716336BF9}">
      <dsp:nvSpPr>
        <dsp:cNvPr id="0" name=""/>
        <dsp:cNvSpPr/>
      </dsp:nvSpPr>
      <dsp:spPr>
        <a:xfrm>
          <a:off x="3498810" y="1176452"/>
          <a:ext cx="1155778" cy="5778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Commissioner</a:t>
          </a:r>
        </a:p>
      </dsp:txBody>
      <dsp:txXfrm>
        <a:off x="3498810" y="1176452"/>
        <a:ext cx="1155778" cy="577889"/>
      </dsp:txXfrm>
    </dsp:sp>
    <dsp:sp modelId="{9E9EDFDD-87E0-484A-9D5D-7770B6174CDC}">
      <dsp:nvSpPr>
        <dsp:cNvPr id="0" name=""/>
        <dsp:cNvSpPr/>
      </dsp:nvSpPr>
      <dsp:spPr>
        <a:xfrm>
          <a:off x="1401073" y="1997055"/>
          <a:ext cx="1155778" cy="5778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Deputy</a:t>
          </a:r>
        </a:p>
      </dsp:txBody>
      <dsp:txXfrm>
        <a:off x="1401073" y="1997055"/>
        <a:ext cx="1155778" cy="577889"/>
      </dsp:txXfrm>
    </dsp:sp>
    <dsp:sp modelId="{5DE3BAF5-CFC3-428E-B03F-45BDCDA721FB}">
      <dsp:nvSpPr>
        <dsp:cNvPr id="0" name=""/>
        <dsp:cNvSpPr/>
      </dsp:nvSpPr>
      <dsp:spPr>
        <a:xfrm>
          <a:off x="2581" y="2817658"/>
          <a:ext cx="1155778" cy="5778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Financial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Analysis</a:t>
          </a:r>
        </a:p>
      </dsp:txBody>
      <dsp:txXfrm>
        <a:off x="2581" y="2817658"/>
        <a:ext cx="1155778" cy="577889"/>
      </dsp:txXfrm>
    </dsp:sp>
    <dsp:sp modelId="{84A44689-6B4E-4557-BB9A-8C53B1B671DE}">
      <dsp:nvSpPr>
        <dsp:cNvPr id="0" name=""/>
        <dsp:cNvSpPr/>
      </dsp:nvSpPr>
      <dsp:spPr>
        <a:xfrm>
          <a:off x="1401073" y="2817658"/>
          <a:ext cx="1155778" cy="5778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Financial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Examination</a:t>
          </a:r>
        </a:p>
      </dsp:txBody>
      <dsp:txXfrm>
        <a:off x="1401073" y="2817658"/>
        <a:ext cx="1155778" cy="577889"/>
      </dsp:txXfrm>
    </dsp:sp>
    <dsp:sp modelId="{54912CAC-E0A9-4F64-979D-79C7211CFF8C}">
      <dsp:nvSpPr>
        <dsp:cNvPr id="0" name=""/>
        <dsp:cNvSpPr/>
      </dsp:nvSpPr>
      <dsp:spPr>
        <a:xfrm>
          <a:off x="2799564" y="2817658"/>
          <a:ext cx="1155778" cy="5778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Company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Licensing</a:t>
          </a:r>
        </a:p>
      </dsp:txBody>
      <dsp:txXfrm>
        <a:off x="2799564" y="2817658"/>
        <a:ext cx="1155778" cy="577889"/>
      </dsp:txXfrm>
    </dsp:sp>
    <dsp:sp modelId="{808F0AE3-CC01-4344-95E6-D4014CF62ABB}">
      <dsp:nvSpPr>
        <dsp:cNvPr id="0" name=""/>
        <dsp:cNvSpPr/>
      </dsp:nvSpPr>
      <dsp:spPr>
        <a:xfrm>
          <a:off x="5596548" y="1997055"/>
          <a:ext cx="1155778" cy="5778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Deputy</a:t>
          </a:r>
        </a:p>
      </dsp:txBody>
      <dsp:txXfrm>
        <a:off x="5596548" y="1997055"/>
        <a:ext cx="1155778" cy="577889"/>
      </dsp:txXfrm>
    </dsp:sp>
    <dsp:sp modelId="{D05E5FC4-7781-48AA-B63E-C353BEE2EC10}">
      <dsp:nvSpPr>
        <dsp:cNvPr id="0" name=""/>
        <dsp:cNvSpPr/>
      </dsp:nvSpPr>
      <dsp:spPr>
        <a:xfrm>
          <a:off x="4198056" y="2817658"/>
          <a:ext cx="1155778" cy="5778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Rates/Forms</a:t>
          </a:r>
        </a:p>
      </dsp:txBody>
      <dsp:txXfrm>
        <a:off x="4198056" y="2817658"/>
        <a:ext cx="1155778" cy="577889"/>
      </dsp:txXfrm>
    </dsp:sp>
    <dsp:sp modelId="{BC393565-A60E-450A-89D7-1E21C45E9702}">
      <dsp:nvSpPr>
        <dsp:cNvPr id="0" name=""/>
        <dsp:cNvSpPr/>
      </dsp:nvSpPr>
      <dsp:spPr>
        <a:xfrm>
          <a:off x="5596548" y="2817658"/>
          <a:ext cx="1155778" cy="5778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Consumer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Services</a:t>
          </a:r>
        </a:p>
      </dsp:txBody>
      <dsp:txXfrm>
        <a:off x="5596548" y="2817658"/>
        <a:ext cx="1155778" cy="577889"/>
      </dsp:txXfrm>
    </dsp:sp>
    <dsp:sp modelId="{27E2CD08-A76A-44E4-B3D9-0A5E74B2D3C9}">
      <dsp:nvSpPr>
        <dsp:cNvPr id="0" name=""/>
        <dsp:cNvSpPr/>
      </dsp:nvSpPr>
      <dsp:spPr>
        <a:xfrm>
          <a:off x="6995040" y="2817658"/>
          <a:ext cx="1155778" cy="5778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Agent Licensing</a:t>
          </a:r>
        </a:p>
      </dsp:txBody>
      <dsp:txXfrm>
        <a:off x="6995040" y="2817658"/>
        <a:ext cx="1155778" cy="5778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C3465F-FDFB-4F64-A049-FEC3BB6B9A93}">
      <dsp:nvSpPr>
        <dsp:cNvPr id="0" name=""/>
        <dsp:cNvSpPr/>
      </dsp:nvSpPr>
      <dsp:spPr>
        <a:xfrm>
          <a:off x="23115" y="302425"/>
          <a:ext cx="7970691" cy="1160836"/>
        </a:xfrm>
        <a:prstGeom prst="rightArrow">
          <a:avLst>
            <a:gd name="adj1" fmla="val 50000"/>
            <a:gd name="adj2" fmla="val 50000"/>
          </a:avLst>
        </a:prstGeom>
        <a:solidFill>
          <a:schemeClr val="accent3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84283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kern="1200" baseline="0" dirty="0" smtClean="0"/>
            <a:t>SIFIs are referred to the Federal Reserve, which shall impose “heightened prudential standards”</a:t>
          </a:r>
          <a:endParaRPr lang="en-US" sz="1600" kern="1200" baseline="0" dirty="0"/>
        </a:p>
      </dsp:txBody>
      <dsp:txXfrm>
        <a:off x="23115" y="592634"/>
        <a:ext cx="7680482" cy="580418"/>
      </dsp:txXfrm>
    </dsp:sp>
    <dsp:sp modelId="{0DD26B85-6DC6-440E-82B2-298A6E17540F}">
      <dsp:nvSpPr>
        <dsp:cNvPr id="0" name=""/>
        <dsp:cNvSpPr/>
      </dsp:nvSpPr>
      <dsp:spPr>
        <a:xfrm>
          <a:off x="2478088" y="689371"/>
          <a:ext cx="5515718" cy="1160836"/>
        </a:xfrm>
        <a:prstGeom prst="rightArrow">
          <a:avLst>
            <a:gd name="adj1" fmla="val 50000"/>
            <a:gd name="adj2" fmla="val 50000"/>
          </a:avLst>
        </a:prstGeom>
        <a:solidFill>
          <a:schemeClr val="accent3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84283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kern="1200" baseline="0" dirty="0" smtClean="0"/>
            <a:t>If a SIFI becomes unstable:</a:t>
          </a:r>
          <a:endParaRPr lang="en-US" sz="1600" kern="1200" baseline="0" dirty="0"/>
        </a:p>
      </dsp:txBody>
      <dsp:txXfrm>
        <a:off x="2478088" y="979580"/>
        <a:ext cx="5225509" cy="580418"/>
      </dsp:txXfrm>
    </dsp:sp>
    <dsp:sp modelId="{2C383981-6B07-406B-9ACB-B2B4AC7B9BA7}">
      <dsp:nvSpPr>
        <dsp:cNvPr id="0" name=""/>
        <dsp:cNvSpPr/>
      </dsp:nvSpPr>
      <dsp:spPr>
        <a:xfrm>
          <a:off x="2478088" y="1584543"/>
          <a:ext cx="2454973" cy="22361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Affirmative vote from 2/3 Fed </a:t>
          </a:r>
          <a:r>
            <a:rPr lang="en-US" sz="1200" i="1" kern="1200" dirty="0" smtClean="0"/>
            <a:t>Board of Governors &amp; from 2/3 of Federal Deposit Insurance Corporation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i="0" kern="1200" dirty="0" smtClean="0">
              <a:sym typeface="Wingdings" pitchFamily="2" charset="2"/>
            </a:rPr>
            <a:t>Liquidation under FDIC authority</a:t>
          </a:r>
          <a:endParaRPr lang="en-US" sz="1200" i="0" kern="1200" dirty="0"/>
        </a:p>
      </dsp:txBody>
      <dsp:txXfrm>
        <a:off x="2478088" y="1584543"/>
        <a:ext cx="2454973" cy="2236198"/>
      </dsp:txXfrm>
    </dsp:sp>
    <dsp:sp modelId="{DC6A34BB-7E78-405C-960B-DE0CE0AD3CF7}">
      <dsp:nvSpPr>
        <dsp:cNvPr id="0" name=""/>
        <dsp:cNvSpPr/>
      </dsp:nvSpPr>
      <dsp:spPr>
        <a:xfrm>
          <a:off x="4933061" y="1076316"/>
          <a:ext cx="3060745" cy="1160836"/>
        </a:xfrm>
        <a:prstGeom prst="rightArrow">
          <a:avLst>
            <a:gd name="adj1" fmla="val 50000"/>
            <a:gd name="adj2" fmla="val 50000"/>
          </a:avLst>
        </a:prstGeom>
        <a:solidFill>
          <a:schemeClr val="accent3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84283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baseline="0" dirty="0" smtClean="0"/>
            <a:t>If an INSURANCE SIFI becomes unstable:</a:t>
          </a:r>
          <a:endParaRPr lang="en-US" sz="1600" kern="1200" baseline="0" dirty="0"/>
        </a:p>
      </dsp:txBody>
      <dsp:txXfrm>
        <a:off x="4933061" y="1366525"/>
        <a:ext cx="2770536" cy="580418"/>
      </dsp:txXfrm>
    </dsp:sp>
    <dsp:sp modelId="{0C6CB662-07A4-4321-B951-CCA73607448D}">
      <dsp:nvSpPr>
        <dsp:cNvPr id="0" name=""/>
        <dsp:cNvSpPr/>
      </dsp:nvSpPr>
      <dsp:spPr>
        <a:xfrm>
          <a:off x="4933061" y="1802262"/>
          <a:ext cx="2454973" cy="2541924"/>
        </a:xfrm>
        <a:prstGeom prst="rect">
          <a:avLst/>
        </a:prstGeom>
        <a:noFill/>
        <a:ln w="15875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Affirmative vote from 2/3 Fed Board of Governors &amp; from the FIO Director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Liquidation under state authority UNLESS state fails to act within 60 days – then FDIC steps in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Difficult to imagine a scenario where the FDIC might become involved – </a:t>
          </a:r>
          <a:r>
            <a:rPr lang="en-US" sz="1200" b="1" kern="1200" dirty="0" smtClean="0"/>
            <a:t>ONE SIZE DOES NOT FIT ALL!</a:t>
          </a:r>
          <a:endParaRPr lang="en-US" sz="1200" kern="1200" dirty="0" smtClean="0"/>
        </a:p>
      </dsp:txBody>
      <dsp:txXfrm>
        <a:off x="4933061" y="1802262"/>
        <a:ext cx="2454973" cy="25419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77C38AD-98D7-4118-9F1E-C54096E4568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026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061C32B-14CD-4A36-ABFF-6E16A25F19F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37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49D669C-3180-4271-80F3-81A5AB2F38CC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8D45F75-1639-4AD6-9F63-E27714617A2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0513D89-31D3-4F6F-9210-6C5E4461247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AED07E2-314A-4205-8429-AB682812DF66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A2D3818-6349-4FDE-A2A7-D73AFDFE7BCD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B58854F-8AB4-4B4F-B28F-BBAB9E8E54C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5446643-72CE-4245-83A1-58B9EEB6CF44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9204873-29EB-4220-85CA-D50BE29CC7F4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11D9100-D401-41F0-9B92-BB9E2CB2A859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8386E3-8998-42DF-8EE5-596EB5ADB1B3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7C7BBE4-64D2-44B5-93F7-A143C303550B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B1C1396-0424-4142-B185-6B8083F91E9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B04C072-33DB-420F-B5D9-56D3679F1FDD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D4DFBF3-E61B-4864-93ED-5BAEF9F888AE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smtClean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CED8F8A-8CED-4B36-BE45-5A6DA1B5A9D8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smtClean="0"/>
          </a:p>
        </p:txBody>
      </p:sp>
      <p:sp>
        <p:nvSpPr>
          <p:cNvPr id="778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EF54278-0F8C-446F-A871-E77671C13D58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9874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smtClean="0"/>
          </a:p>
        </p:txBody>
      </p:sp>
      <p:sp>
        <p:nvSpPr>
          <p:cNvPr id="798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20EE883-9E50-4E36-86FA-3564511C27C6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1922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smtClean="0"/>
          </a:p>
        </p:txBody>
      </p:sp>
      <p:sp>
        <p:nvSpPr>
          <p:cNvPr id="819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9BD0D81-2D4D-4C31-BA1B-96A3B959B482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3970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smtClean="0"/>
          </a:p>
        </p:txBody>
      </p:sp>
      <p:sp>
        <p:nvSpPr>
          <p:cNvPr id="839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AA63524-2698-4F38-AD8C-F3868F327E8C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601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smtClean="0"/>
          </a:p>
        </p:txBody>
      </p:sp>
      <p:sp>
        <p:nvSpPr>
          <p:cNvPr id="860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28F872F-7000-40B8-812C-74E901DB5731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6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sz="2000" b="1" smtClean="0"/>
          </a:p>
        </p:txBody>
      </p:sp>
      <p:sp>
        <p:nvSpPr>
          <p:cNvPr id="880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3A4B6A2-ED5E-40B3-AEA7-C4CDD1D9B13D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0114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smtClean="0"/>
          </a:p>
        </p:txBody>
      </p:sp>
      <p:sp>
        <p:nvSpPr>
          <p:cNvPr id="901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FA2FFBF-135F-4143-B47C-ECCF03779A06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0D67B23-9912-4ACB-B659-6B82BDCE68B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2162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smtClean="0"/>
          </a:p>
        </p:txBody>
      </p:sp>
      <p:sp>
        <p:nvSpPr>
          <p:cNvPr id="921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9BE9A98-BFE9-4BA7-8152-C259CEEEE271}" type="slidenum">
              <a:rPr lang="en-US" smtClean="0"/>
              <a:pPr/>
              <a:t>33</a:t>
            </a:fld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4210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smtClean="0"/>
          </a:p>
        </p:txBody>
      </p:sp>
      <p:sp>
        <p:nvSpPr>
          <p:cNvPr id="942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DB82943-3DB8-404A-A4C7-DB1FEA33BD78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B2D8891-7878-48D3-A9BE-0AAE6019F4C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E26FC48-A81E-4279-98EF-50523A2674F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C9407B4-81EB-422B-AC84-4CCC0759475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A6388F8-F1AE-4396-AF19-498234B1854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A217620-9DC3-4A6E-8174-59D513F3184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0C15328-F5B0-49A6-8218-4EC007D57319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31" name="Rectangle 30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" name="Freeform 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" name="Hexagon 1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7" name="Hexagon 16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6" name="Freeform 25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43" name="Rectangle 42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1FF5F-5CCE-466A-A7D0-A71866FFE48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26375-C331-4DE3-B695-6F30A6A6E92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5562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2209800"/>
            <a:ext cx="7696200" cy="3916363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B4180-7514-4929-ACC3-34A1E572B2E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31" name="Rectangle 30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" name="Freeform 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" name="Hexagon 1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7" name="Hexagon 16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6" name="Freeform 25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43" name="Rectangle 42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A37FC34B-7500-45CF-9CA7-DC731AA2B3D0}" type="datetimeFigureOut">
              <a:rPr lang="en-US"/>
              <a:pPr>
                <a:defRPr/>
              </a:pPr>
              <a:t>6/2/2014</a:t>
            </a:fld>
            <a:endParaRPr lang="en-US" dirty="0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rgbClr val="2DA2B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>
                <a:solidFill>
                  <a:srgbClr val="2DA2BF"/>
                </a:solidFill>
              </a:defRPr>
            </a:lvl1pPr>
          </a:lstStyle>
          <a:p>
            <a:pPr>
              <a:defRPr/>
            </a:pPr>
            <a:fld id="{1F671D10-0AD0-4878-B30A-6F151B22440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DFA66-D8D9-4D9D-965D-DF8348D72A96}" type="datetimeFigureOut">
              <a:rPr lang="en-US"/>
              <a:pPr>
                <a:defRPr/>
              </a:pPr>
              <a:t>6/2/2014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16405-497A-48E6-84E3-8D5CE20803E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949AF-692B-4D5C-9ACC-CEDAB9FC4157}" type="datetimeFigureOut">
              <a:rPr lang="en-US"/>
              <a:pPr>
                <a:defRPr/>
              </a:pPr>
              <a:t>6/2/2014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B017E-3689-4BAC-9552-1525A19EEF1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E8917-B6BD-496E-8660-5E864E3BFA3E}" type="datetimeFigureOut">
              <a:rPr lang="en-US"/>
              <a:pPr>
                <a:defRPr/>
              </a:pPr>
              <a:t>6/2/2014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9C9C8-634B-4292-A73C-A2C95444668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8D123-9409-4659-BE8F-F05503D22E71}" type="datetimeFigureOut">
              <a:rPr lang="en-US"/>
              <a:pPr>
                <a:defRPr/>
              </a:pPr>
              <a:t>6/2/2014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F010C-21D5-4F6C-9A0C-74C50ED3D29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8907E-22D6-4F06-81CF-03B44B4ABC24}" type="datetimeFigureOut">
              <a:rPr lang="en-US"/>
              <a:pPr>
                <a:defRPr/>
              </a:pPr>
              <a:t>6/2/2014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653F5-6FE6-4774-B882-433EF97A02A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CA0E-16FF-45F2-ADE0-03168175416D}" type="datetimeFigureOut">
              <a:rPr lang="en-US"/>
              <a:pPr>
                <a:defRPr/>
              </a:pPr>
              <a:t>6/2/2014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30B75-794B-4DD5-A572-9D413A4CE20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A79D0-C9EE-4C1B-9DA1-BFDA2D02B5C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61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32" name="Rectangle 31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" name="Freeform 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Hexagon 1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6" name="Hexagon 25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8" name="Freeform 27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44" name="Rectangle 4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C1740-8FD9-4E97-BFD3-A6D704364DE8}" type="datetimeFigureOut">
              <a:rPr lang="en-US"/>
              <a:pPr>
                <a:defRPr/>
              </a:pPr>
              <a:t>6/2/2014</a:t>
            </a:fld>
            <a:endParaRPr lang="en-US" dirty="0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27728-3020-4376-8759-7D092EB7B35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61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32" name="Rectangle 31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" name="Freeform 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Hexagon 1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6" name="Hexagon 25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8" name="Freeform 27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44" name="Rectangle 4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5EAE5-4F3B-4527-9F2D-6AD9C918D742}" type="datetimeFigureOut">
              <a:rPr lang="en-US"/>
              <a:pPr>
                <a:defRPr/>
              </a:pPr>
              <a:t>6/2/2014</a:t>
            </a:fld>
            <a:endParaRPr lang="en-US" dirty="0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13016-F95E-4C72-B5AB-152E13D6A4D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BB797-9BC4-45A2-94BF-33232C862C54}" type="datetimeFigureOut">
              <a:rPr lang="en-US"/>
              <a:pPr>
                <a:defRPr/>
              </a:pPr>
              <a:t>6/2/2014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2522D-9843-4AEF-A797-DAC03A31A28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75116-9B02-4E6B-9CE2-BC52082306EF}" type="datetimeFigureOut">
              <a:rPr lang="en-US"/>
              <a:pPr>
                <a:defRPr/>
              </a:pPr>
              <a:t>6/2/2014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85138-3845-4884-8A12-56F2DC37F61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C73A5-4A63-4233-89AB-B4D31DA169E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CB4B8-A8AB-43FB-BB94-09233B381B8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03749-E370-4593-A031-18D3728F1A7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1A341-C4F8-4FEF-802C-ACB2DD33423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escription: NAIC_CIPR_horz_on_whi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5562600"/>
            <a:ext cx="28448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533400" y="6208713"/>
            <a:ext cx="35020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61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32" name="Rectangle 31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" name="Freeform 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Hexagon 1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6" name="Hexagon 25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8" name="Freeform 27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44" name="Rectangle 4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0EAC6-34C5-439C-95FC-72F395E2B8C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61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32" name="Rectangle 31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" name="Freeform 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Hexagon 1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6" name="Hexagon 25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8" name="Freeform 27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44" name="Rectangle 4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4D44C-E6D6-48FE-B9A3-0984BA090B0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60D62265-D23C-464F-9B78-ABFD692C0F9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5" r:id="rId2"/>
    <p:sldLayoutId id="2147483714" r:id="rId3"/>
    <p:sldLayoutId id="2147483713" r:id="rId4"/>
    <p:sldLayoutId id="2147483712" r:id="rId5"/>
    <p:sldLayoutId id="2147483711" r:id="rId6"/>
    <p:sldLayoutId id="2147483725" r:id="rId7"/>
    <p:sldLayoutId id="2147483726" r:id="rId8"/>
    <p:sldLayoutId id="2147483727" r:id="rId9"/>
    <p:sldLayoutId id="2147483710" r:id="rId10"/>
    <p:sldLayoutId id="2147483709" r:id="rId11"/>
    <p:sldLayoutId id="2147483728" r:id="rId12"/>
  </p:sldLayoutIdLst>
  <p:transition spd="slow">
    <p:dissolv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Georgi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4347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4370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4371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4372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342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C12AEE42-C400-4C33-9733-1B9411D496B9}" type="datetimeFigureOut">
              <a:rPr lang="en-US"/>
              <a:pPr>
                <a:defRPr/>
              </a:pPr>
              <a:t>6/2/2014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DA2B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DBBEAECB-3582-40CB-A6F7-A7E6143FA7E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23" r:id="rId2"/>
    <p:sldLayoutId id="2147483722" r:id="rId3"/>
    <p:sldLayoutId id="2147483721" r:id="rId4"/>
    <p:sldLayoutId id="2147483720" r:id="rId5"/>
    <p:sldLayoutId id="2147483719" r:id="rId6"/>
    <p:sldLayoutId id="2147483718" r:id="rId7"/>
    <p:sldLayoutId id="2147483730" r:id="rId8"/>
    <p:sldLayoutId id="2147483731" r:id="rId9"/>
    <p:sldLayoutId id="2147483717" r:id="rId10"/>
    <p:sldLayoutId id="2147483716" r:id="rId11"/>
  </p:sldLayoutIdLst>
  <p:transition spd="slow">
    <p:dissolv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Georgi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Country%20Folders\Bosnia\www.insureUonline.org" TargetMode="External"/><Relationship Id="rId2" Type="http://schemas.openxmlformats.org/officeDocument/2006/relationships/hyperlink" Target="file:///C:\Country%20Folders\Bosnia\www.naic.or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mailto:esarper@naic.org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3" descr="working_master_small_rever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5943600"/>
            <a:ext cx="39624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667250" y="563563"/>
            <a:ext cx="3314700" cy="170338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GB" sz="2400" b="1" smtClean="0">
                <a:solidFill>
                  <a:schemeClr val="bg1"/>
                </a:solidFill>
              </a:rPr>
              <a:t>U.S. Insurance Regulation and Supervision – Practical Training for ASSAL Members</a:t>
            </a:r>
            <a:endParaRPr lang="en-US" sz="2000" smtClean="0">
              <a:solidFill>
                <a:schemeClr val="bg1"/>
              </a:solidFill>
            </a:endParaRPr>
          </a:p>
        </p:txBody>
      </p:sp>
      <p:sp>
        <p:nvSpPr>
          <p:cNvPr id="28675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4733925" y="4421188"/>
            <a:ext cx="3309938" cy="12604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Ekrem M. Sarper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International Policy Advisor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NAIC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26573" y="838200"/>
            <a:ext cx="3609975" cy="278130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  <a:reflection blurRad="6350" stA="50000" endA="300" endPos="90000" dir="5400000" sy="-100000" algn="bl" rotWithShape="0"/>
          </a:effectLst>
          <a:scene3d>
            <a:camera prst="perspectiveRigh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28677" name="Rectangle 1"/>
          <p:cNvSpPr>
            <a:spLocks noChangeArrowheads="1"/>
          </p:cNvSpPr>
          <p:nvPr/>
        </p:nvSpPr>
        <p:spPr bwMode="auto">
          <a:xfrm>
            <a:off x="4038600" y="2859088"/>
            <a:ext cx="457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/>
              <a:t>Overview of U.S. Insurance </a:t>
            </a:r>
            <a:br>
              <a:rPr lang="en-US" sz="2000" b="1"/>
            </a:br>
            <a:r>
              <a:rPr lang="en-US" sz="2000" b="1"/>
              <a:t>Regulation and Supervision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914400"/>
            <a:ext cx="7696200" cy="3916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National Association of Insurance Commissioners (NAIC)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56 jurisdictions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smtClean="0"/>
              <a:t>50 states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smtClean="0"/>
              <a:t>Washington, DC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smtClean="0"/>
              <a:t>5 U.S. “territories”</a:t>
            </a:r>
          </a:p>
          <a:p>
            <a:pPr lvl="3" eaLnBrk="1" hangingPunct="1">
              <a:lnSpc>
                <a:spcPct val="90000"/>
              </a:lnSpc>
            </a:pPr>
            <a:endParaRPr lang="en-US" sz="1800" smtClean="0"/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Executive Office – Washington, DC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Central Office – Kansas City, Missouri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Capital Markets &amp; Investment Analysis Office – New York, NY</a:t>
            </a:r>
          </a:p>
        </p:txBody>
      </p:sp>
      <p:sp>
        <p:nvSpPr>
          <p:cNvPr id="47106" name="Rectangle 8"/>
          <p:cNvSpPr txBox="1">
            <a:spLocks noChangeArrowheads="1"/>
          </p:cNvSpPr>
          <p:nvPr/>
        </p:nvSpPr>
        <p:spPr bwMode="auto">
          <a:xfrm>
            <a:off x="4648200" y="-152400"/>
            <a:ext cx="381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300">
                <a:solidFill>
                  <a:schemeClr val="bg1"/>
                </a:solidFill>
                <a:latin typeface="Georgia" pitchFamily="18" charset="0"/>
              </a:rPr>
              <a:t>Role of the NAIC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14400" y="1295400"/>
            <a:ext cx="6777038" cy="3508375"/>
          </a:xfrm>
        </p:spPr>
        <p:txBody>
          <a:bodyPr rtlCol="0">
            <a:normAutofit fontScale="92500" lnSpcReduction="10000"/>
          </a:bodyPr>
          <a:lstStyle/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800" dirty="0"/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800" dirty="0" err="1"/>
              <a:t>Triannual</a:t>
            </a:r>
            <a:r>
              <a:rPr lang="en-US" sz="2800" dirty="0"/>
              <a:t> Meetings of Members</a:t>
            </a: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US" sz="2800" dirty="0"/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800" dirty="0"/>
              <a:t>Annual Commissioner’s Retreat</a:t>
            </a: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US" sz="2800" dirty="0"/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800" dirty="0"/>
              <a:t>Interim Meetings</a:t>
            </a: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US" sz="2800" dirty="0"/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800" dirty="0"/>
              <a:t>Committees, Working Groups, Task Forces</a:t>
            </a:r>
          </a:p>
        </p:txBody>
      </p:sp>
      <p:sp>
        <p:nvSpPr>
          <p:cNvPr id="49154" name="Rectangle 8"/>
          <p:cNvSpPr txBox="1">
            <a:spLocks noChangeArrowheads="1"/>
          </p:cNvSpPr>
          <p:nvPr/>
        </p:nvSpPr>
        <p:spPr bwMode="auto">
          <a:xfrm>
            <a:off x="4648200" y="-152400"/>
            <a:ext cx="381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300">
                <a:solidFill>
                  <a:schemeClr val="bg1"/>
                </a:solidFill>
                <a:latin typeface="Georgia" pitchFamily="18" charset="0"/>
              </a:rPr>
              <a:t>Role of the NAIC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0"/>
          <p:cNvSpPr>
            <a:spLocks noChangeArrowheads="1"/>
          </p:cNvSpPr>
          <p:nvPr/>
        </p:nvSpPr>
        <p:spPr bwMode="auto">
          <a:xfrm flipH="1">
            <a:off x="4114800" y="762000"/>
            <a:ext cx="1828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latin typeface="Times New Roman" pitchFamily="18" charset="0"/>
              </a:rPr>
              <a:t>Plenary</a:t>
            </a:r>
          </a:p>
        </p:txBody>
      </p:sp>
      <p:sp>
        <p:nvSpPr>
          <p:cNvPr id="51202" name="Rectangle 12"/>
          <p:cNvSpPr>
            <a:spLocks noChangeArrowheads="1"/>
          </p:cNvSpPr>
          <p:nvPr/>
        </p:nvSpPr>
        <p:spPr bwMode="auto">
          <a:xfrm>
            <a:off x="4191000" y="1447800"/>
            <a:ext cx="1828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latin typeface="Times New Roman" pitchFamily="18" charset="0"/>
                <a:cs typeface="Times New Roman" pitchFamily="18" charset="0"/>
              </a:rPr>
              <a:t>Executive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1203" name="Line 14"/>
          <p:cNvSpPr>
            <a:spLocks noChangeShapeType="1"/>
          </p:cNvSpPr>
          <p:nvPr/>
        </p:nvSpPr>
        <p:spPr bwMode="auto">
          <a:xfrm>
            <a:off x="5029200" y="121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1204" name="Line 15"/>
          <p:cNvSpPr>
            <a:spLocks noChangeShapeType="1"/>
          </p:cNvSpPr>
          <p:nvPr/>
        </p:nvSpPr>
        <p:spPr bwMode="auto">
          <a:xfrm>
            <a:off x="50292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1205" name="Text Box 16"/>
          <p:cNvSpPr txBox="1">
            <a:spLocks noChangeArrowheads="1"/>
          </p:cNvSpPr>
          <p:nvPr/>
        </p:nvSpPr>
        <p:spPr bwMode="auto">
          <a:xfrm>
            <a:off x="838200" y="2133600"/>
            <a:ext cx="3581400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57150" algn="l"/>
              </a:tabLst>
            </a:pPr>
            <a:r>
              <a:rPr lang="en-US" sz="1200">
                <a:latin typeface="Times New Roman" pitchFamily="18" charset="0"/>
              </a:rPr>
              <a:t>(EX1) Subcommittee – Internal Administration</a:t>
            </a:r>
          </a:p>
          <a:p>
            <a:pPr lvl="1">
              <a:spcBef>
                <a:spcPct val="50000"/>
              </a:spcBef>
              <a:tabLst>
                <a:tab pos="57150" algn="l"/>
              </a:tabLst>
            </a:pPr>
            <a:r>
              <a:rPr lang="en-US" sz="1200">
                <a:latin typeface="Times New Roman" pitchFamily="18" charset="0"/>
                <a:cs typeface="Arial" charset="0"/>
              </a:rPr>
              <a:t>Information Systems Task Force</a:t>
            </a:r>
            <a:endParaRPr lang="en-US" sz="1200">
              <a:latin typeface="Times New Roman" pitchFamily="18" charset="0"/>
            </a:endParaRPr>
          </a:p>
          <a:p>
            <a:pPr>
              <a:spcBef>
                <a:spcPct val="50000"/>
              </a:spcBef>
              <a:tabLst>
                <a:tab pos="57150" algn="l"/>
              </a:tabLst>
            </a:pPr>
            <a:r>
              <a:rPr lang="en-US" sz="1200">
                <a:latin typeface="Times New Roman" pitchFamily="18" charset="0"/>
              </a:rPr>
              <a:t>(A) Committee – Life Insurance &amp; Annuities</a:t>
            </a:r>
          </a:p>
          <a:p>
            <a:pPr>
              <a:spcBef>
                <a:spcPct val="50000"/>
              </a:spcBef>
              <a:tabLst>
                <a:tab pos="57150" algn="l"/>
              </a:tabLst>
            </a:pPr>
            <a:r>
              <a:rPr lang="en-US" sz="1200">
                <a:latin typeface="Times New Roman" pitchFamily="18" charset="0"/>
              </a:rPr>
              <a:t>(B) Committee – Health Insurance and Managed Care</a:t>
            </a:r>
          </a:p>
          <a:p>
            <a:pPr>
              <a:spcBef>
                <a:spcPct val="50000"/>
              </a:spcBef>
              <a:tabLst>
                <a:tab pos="57150" algn="l"/>
              </a:tabLst>
            </a:pPr>
            <a:r>
              <a:rPr lang="en-US" sz="1200">
                <a:latin typeface="Times New Roman" pitchFamily="18" charset="0"/>
              </a:rPr>
              <a:t>(C) Committee – Property &amp; Casualty Insurance</a:t>
            </a:r>
          </a:p>
          <a:p>
            <a:pPr>
              <a:spcBef>
                <a:spcPct val="50000"/>
              </a:spcBef>
              <a:tabLst>
                <a:tab pos="57150" algn="l"/>
              </a:tabLst>
            </a:pPr>
            <a:r>
              <a:rPr lang="en-US" sz="1200">
                <a:latin typeface="Times New Roman" pitchFamily="18" charset="0"/>
              </a:rPr>
              <a:t>(D) Committee – Market Regulation and Consumer </a:t>
            </a:r>
          </a:p>
          <a:p>
            <a:pPr>
              <a:spcBef>
                <a:spcPct val="50000"/>
              </a:spcBef>
              <a:tabLst>
                <a:tab pos="57150" algn="l"/>
              </a:tabLst>
            </a:pPr>
            <a:r>
              <a:rPr lang="en-US" sz="1200">
                <a:latin typeface="Times New Roman" pitchFamily="18" charset="0"/>
              </a:rPr>
              <a:t>  Affairs</a:t>
            </a:r>
          </a:p>
          <a:p>
            <a:pPr>
              <a:spcBef>
                <a:spcPct val="50000"/>
              </a:spcBef>
              <a:tabLst>
                <a:tab pos="57150" algn="l"/>
              </a:tabLst>
            </a:pPr>
            <a:r>
              <a:rPr lang="en-US" sz="1200">
                <a:latin typeface="Times New Roman" pitchFamily="18" charset="0"/>
              </a:rPr>
              <a:t>(E) Committee – Financial Condition</a:t>
            </a:r>
          </a:p>
          <a:p>
            <a:pPr>
              <a:spcBef>
                <a:spcPct val="50000"/>
              </a:spcBef>
              <a:tabLst>
                <a:tab pos="57150" algn="l"/>
              </a:tabLst>
            </a:pPr>
            <a:r>
              <a:rPr lang="en-US" sz="1200">
                <a:latin typeface="Times New Roman" pitchFamily="18" charset="0"/>
              </a:rPr>
              <a:t>(F) Committee – Financial Regulation Standards and  	Accreditation</a:t>
            </a:r>
          </a:p>
          <a:p>
            <a:pPr>
              <a:spcBef>
                <a:spcPct val="50000"/>
              </a:spcBef>
              <a:tabLst>
                <a:tab pos="57150" algn="l"/>
              </a:tabLst>
            </a:pPr>
            <a:r>
              <a:rPr lang="en-US" sz="1200">
                <a:latin typeface="Times New Roman" pitchFamily="18" charset="0"/>
              </a:rPr>
              <a:t>(G) Committee – International Insurance Relations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51206" name="Rectangle 17"/>
          <p:cNvSpPr>
            <a:spLocks noChangeArrowheads="1"/>
          </p:cNvSpPr>
          <p:nvPr/>
        </p:nvSpPr>
        <p:spPr bwMode="auto">
          <a:xfrm>
            <a:off x="762000" y="2133600"/>
            <a:ext cx="3581400" cy="3048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1207" name="Rectangle 18"/>
          <p:cNvSpPr>
            <a:spLocks noChangeArrowheads="1"/>
          </p:cNvSpPr>
          <p:nvPr/>
        </p:nvSpPr>
        <p:spPr bwMode="auto">
          <a:xfrm>
            <a:off x="5791200" y="2133600"/>
            <a:ext cx="2438400" cy="2590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1208" name="Text Box 19"/>
          <p:cNvSpPr txBox="1">
            <a:spLocks noChangeArrowheads="1"/>
          </p:cNvSpPr>
          <p:nvPr/>
        </p:nvSpPr>
        <p:spPr bwMode="auto">
          <a:xfrm>
            <a:off x="5791200" y="1828800"/>
            <a:ext cx="2514600" cy="407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57150" algn="l"/>
              </a:tabLst>
            </a:pPr>
            <a:endParaRPr lang="en-US" sz="1000">
              <a:latin typeface="Times New Roman" pitchFamily="18" charset="0"/>
              <a:cs typeface="Arial" charset="0"/>
            </a:endParaRPr>
          </a:p>
          <a:p>
            <a:pPr>
              <a:tabLst>
                <a:tab pos="57150" algn="l"/>
              </a:tabLst>
            </a:pPr>
            <a:endParaRPr lang="en-US" sz="1000">
              <a:latin typeface="Times New Roman" pitchFamily="18" charset="0"/>
              <a:cs typeface="Arial" charset="0"/>
            </a:endParaRPr>
          </a:p>
          <a:p>
            <a:pPr>
              <a:tabLst>
                <a:tab pos="57150" algn="l"/>
              </a:tabLst>
            </a:pPr>
            <a:r>
              <a:rPr lang="en-US" sz="1000">
                <a:latin typeface="Times New Roman" pitchFamily="18" charset="0"/>
                <a:cs typeface="Arial" charset="0"/>
              </a:rPr>
              <a:t>SVO Initiatives Working Group</a:t>
            </a:r>
          </a:p>
          <a:p>
            <a:pPr>
              <a:tabLst>
                <a:tab pos="57150" algn="l"/>
              </a:tabLst>
            </a:pPr>
            <a:r>
              <a:rPr lang="en-US" sz="1000">
                <a:latin typeface="Times New Roman" pitchFamily="18" charset="0"/>
                <a:cs typeface="Arial" charset="0"/>
              </a:rPr>
              <a:t>AIG Managing Task Force</a:t>
            </a:r>
            <a:endParaRPr lang="en-US" sz="1000" b="1">
              <a:latin typeface="Times New Roman" pitchFamily="18" charset="0"/>
              <a:cs typeface="Arial" charset="0"/>
            </a:endParaRPr>
          </a:p>
          <a:p>
            <a:pPr>
              <a:tabLst>
                <a:tab pos="57150" algn="l"/>
              </a:tabLst>
            </a:pPr>
            <a:r>
              <a:rPr lang="en-US" sz="1000">
                <a:latin typeface="Times New Roman" pitchFamily="18" charset="0"/>
                <a:cs typeface="Arial" charset="0"/>
              </a:rPr>
              <a:t>Information Systems Task Force</a:t>
            </a:r>
          </a:p>
          <a:p>
            <a:pPr>
              <a:tabLst>
                <a:tab pos="57150" algn="l"/>
              </a:tabLst>
            </a:pPr>
            <a:r>
              <a:rPr lang="en-US" sz="1000">
                <a:latin typeface="Times New Roman" pitchFamily="18" charset="0"/>
                <a:cs typeface="Arial" charset="0"/>
              </a:rPr>
              <a:t>Climate Change and Global Warming Task Force</a:t>
            </a:r>
          </a:p>
          <a:p>
            <a:pPr>
              <a:tabLst>
                <a:tab pos="57150" algn="l"/>
              </a:tabLst>
            </a:pPr>
            <a:r>
              <a:rPr lang="en-US" sz="1000">
                <a:latin typeface="Times New Roman" pitchFamily="18" charset="0"/>
                <a:cs typeface="Arial" charset="0"/>
              </a:rPr>
              <a:t>Government Relations Leadership Council</a:t>
            </a:r>
          </a:p>
          <a:p>
            <a:pPr>
              <a:tabLst>
                <a:tab pos="57150" algn="l"/>
              </a:tabLst>
            </a:pPr>
            <a:r>
              <a:rPr lang="en-US" sz="1000">
                <a:latin typeface="Times New Roman" pitchFamily="18" charset="0"/>
                <a:cs typeface="Arial" charset="0"/>
              </a:rPr>
              <a:t>International Insurance Relations Leadership Group</a:t>
            </a:r>
          </a:p>
          <a:p>
            <a:pPr>
              <a:tabLst>
                <a:tab pos="57150" algn="l"/>
              </a:tabLst>
            </a:pPr>
            <a:r>
              <a:rPr lang="en-US" sz="1000">
                <a:latin typeface="Times New Roman" pitchFamily="18" charset="0"/>
                <a:cs typeface="Arial" charset="0"/>
              </a:rPr>
              <a:t>Long-Term Care Task Force</a:t>
            </a:r>
          </a:p>
          <a:p>
            <a:pPr>
              <a:tabLst>
                <a:tab pos="57150" algn="l"/>
              </a:tabLst>
            </a:pPr>
            <a:r>
              <a:rPr lang="en-US" sz="1000">
                <a:latin typeface="Times New Roman" pitchFamily="18" charset="0"/>
                <a:cs typeface="Arial" charset="0"/>
              </a:rPr>
              <a:t>Producer Licensing Task Force</a:t>
            </a:r>
          </a:p>
          <a:p>
            <a:pPr>
              <a:tabLst>
                <a:tab pos="57150" algn="l"/>
              </a:tabLst>
            </a:pPr>
            <a:r>
              <a:rPr lang="en-US" sz="1000">
                <a:latin typeface="Times New Roman" pitchFamily="18" charset="0"/>
                <a:cs typeface="Arial" charset="0"/>
              </a:rPr>
              <a:t>Solvency Modernization Initiative Task Force</a:t>
            </a:r>
          </a:p>
          <a:p>
            <a:pPr>
              <a:tabLst>
                <a:tab pos="57150" algn="l"/>
              </a:tabLst>
            </a:pPr>
            <a:r>
              <a:rPr lang="en-US" sz="1000">
                <a:latin typeface="Times New Roman" pitchFamily="18" charset="0"/>
                <a:cs typeface="Arial" charset="0"/>
              </a:rPr>
              <a:t>Speed to Market Task Force</a:t>
            </a:r>
            <a:endParaRPr lang="en-US" sz="1000" i="1">
              <a:latin typeface="Times New Roman" pitchFamily="18" charset="0"/>
              <a:cs typeface="Arial" charset="0"/>
            </a:endParaRPr>
          </a:p>
          <a:p>
            <a:pPr>
              <a:tabLst>
                <a:tab pos="57150" algn="l"/>
              </a:tabLst>
            </a:pPr>
            <a:r>
              <a:rPr lang="en-US" sz="1000" i="1">
                <a:latin typeface="Times New Roman" pitchFamily="18" charset="0"/>
                <a:cs typeface="Arial" charset="0"/>
              </a:rPr>
              <a:t>Market Regulation Accreditation Task Force</a:t>
            </a:r>
          </a:p>
          <a:p>
            <a:pPr>
              <a:tabLst>
                <a:tab pos="57150" algn="l"/>
              </a:tabLst>
            </a:pPr>
            <a:r>
              <a:rPr lang="en-US" sz="1000" i="1">
                <a:latin typeface="Times New Roman" pitchFamily="18" charset="0"/>
                <a:cs typeface="Arial" charset="0"/>
              </a:rPr>
              <a:t>Multi-state Enforcement Task Force</a:t>
            </a:r>
          </a:p>
          <a:p>
            <a:pPr>
              <a:tabLst>
                <a:tab pos="57150" algn="l"/>
              </a:tabLst>
            </a:pPr>
            <a:r>
              <a:rPr lang="en-US" sz="1000" i="1">
                <a:latin typeface="Times New Roman" pitchFamily="18" charset="0"/>
                <a:cs typeface="Arial" charset="0"/>
              </a:rPr>
              <a:t>Regulatory Modernization Task Force</a:t>
            </a:r>
            <a:endParaRPr lang="en-US" sz="1000">
              <a:latin typeface="Times New Roman" pitchFamily="18" charset="0"/>
            </a:endParaRPr>
          </a:p>
          <a:p>
            <a:pPr>
              <a:spcBef>
                <a:spcPct val="50000"/>
              </a:spcBef>
              <a:tabLst>
                <a:tab pos="57150" algn="l"/>
              </a:tabLst>
            </a:pPr>
            <a:endParaRPr lang="en-US" sz="1200">
              <a:latin typeface="Times New Roman" pitchFamily="18" charset="0"/>
            </a:endParaRPr>
          </a:p>
          <a:p>
            <a:pPr>
              <a:spcBef>
                <a:spcPct val="50000"/>
              </a:spcBef>
              <a:tabLst>
                <a:tab pos="57150" algn="l"/>
              </a:tabLst>
            </a:pPr>
            <a:endParaRPr lang="en-US" sz="1200">
              <a:latin typeface="Times New Roman" pitchFamily="18" charset="0"/>
            </a:endParaRPr>
          </a:p>
          <a:p>
            <a:pPr>
              <a:spcBef>
                <a:spcPct val="50000"/>
              </a:spcBef>
              <a:tabLst>
                <a:tab pos="57150" algn="l"/>
              </a:tabLst>
            </a:pPr>
            <a:r>
              <a:rPr lang="en-US" sz="1000">
                <a:latin typeface="Times New Roman" pitchFamily="18" charset="0"/>
              </a:rPr>
              <a:t>NAIC/Industry Liaison Committee</a:t>
            </a:r>
          </a:p>
          <a:p>
            <a:pPr>
              <a:spcBef>
                <a:spcPct val="50000"/>
              </a:spcBef>
              <a:tabLst>
                <a:tab pos="57150" algn="l"/>
              </a:tabLst>
            </a:pPr>
            <a:r>
              <a:rPr lang="en-US" sz="1000">
                <a:latin typeface="Times New Roman" pitchFamily="18" charset="0"/>
              </a:rPr>
              <a:t>NAIC/Consumer Liaison Committee</a:t>
            </a:r>
          </a:p>
          <a:p>
            <a:pPr>
              <a:spcBef>
                <a:spcPct val="50000"/>
              </a:spcBef>
              <a:tabLst>
                <a:tab pos="57150" algn="l"/>
              </a:tabLst>
            </a:pPr>
            <a:r>
              <a:rPr lang="en-US" sz="1000">
                <a:latin typeface="Times New Roman" pitchFamily="18" charset="0"/>
                <a:cs typeface="Arial" charset="0"/>
              </a:rPr>
              <a:t>NAIC/State Government Liaison Committee</a:t>
            </a:r>
          </a:p>
        </p:txBody>
      </p:sp>
      <p:sp>
        <p:nvSpPr>
          <p:cNvPr id="51209" name="Line 20"/>
          <p:cNvSpPr>
            <a:spLocks noChangeShapeType="1"/>
          </p:cNvSpPr>
          <p:nvPr/>
        </p:nvSpPr>
        <p:spPr bwMode="auto">
          <a:xfrm>
            <a:off x="4343400" y="2133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1210" name="Rectangle 21"/>
          <p:cNvSpPr>
            <a:spLocks noChangeArrowheads="1"/>
          </p:cNvSpPr>
          <p:nvPr/>
        </p:nvSpPr>
        <p:spPr bwMode="auto">
          <a:xfrm>
            <a:off x="5791200" y="5029200"/>
            <a:ext cx="2438400" cy="990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1211" name="Line 22"/>
          <p:cNvSpPr>
            <a:spLocks noChangeShapeType="1"/>
          </p:cNvSpPr>
          <p:nvPr/>
        </p:nvSpPr>
        <p:spPr bwMode="auto">
          <a:xfrm>
            <a:off x="5029200" y="21336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1212" name="Line 23"/>
          <p:cNvSpPr>
            <a:spLocks noChangeShapeType="1"/>
          </p:cNvSpPr>
          <p:nvPr/>
        </p:nvSpPr>
        <p:spPr bwMode="auto">
          <a:xfrm flipH="1">
            <a:off x="5029200" y="563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1213" name="Rectangle 8"/>
          <p:cNvSpPr txBox="1">
            <a:spLocks noChangeArrowheads="1"/>
          </p:cNvSpPr>
          <p:nvPr/>
        </p:nvSpPr>
        <p:spPr bwMode="auto">
          <a:xfrm>
            <a:off x="4648200" y="-76200"/>
            <a:ext cx="381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200">
                <a:solidFill>
                  <a:schemeClr val="bg1"/>
                </a:solidFill>
                <a:latin typeface="Georgia" pitchFamily="18" charset="0"/>
              </a:rPr>
              <a:t>NAIC Committee Structure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2DCF54E-2DD1-4ABD-8567-2F27C37E0C7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3556" name="Text Box 10"/>
          <p:cNvSpPr txBox="1">
            <a:spLocks noChangeArrowheads="1"/>
          </p:cNvSpPr>
          <p:nvPr/>
        </p:nvSpPr>
        <p:spPr bwMode="auto">
          <a:xfrm>
            <a:off x="990600" y="1763713"/>
            <a:ext cx="7239000" cy="3613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indent="230188" eaLnBrk="0" hangingPunct="0">
              <a:tabLst>
                <a:tab pos="23018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23018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23018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23018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23018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018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018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018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018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US" sz="2200" dirty="0">
                <a:latin typeface="+mn-lt"/>
              </a:rPr>
              <a:t>Array of Informational Tools, Resources and  Products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US" sz="2200" dirty="0">
                <a:latin typeface="+mn-lt"/>
              </a:rPr>
              <a:t>Insurance Company Financial Data, Market Conduct Data, Securities Valuation Data, Model Laws and Industry Publications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US" sz="2200" dirty="0">
                <a:latin typeface="+mn-lt"/>
              </a:rPr>
              <a:t>Legal Support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US" sz="2200" dirty="0">
                <a:latin typeface="+mn-lt"/>
              </a:rPr>
              <a:t>Research Support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US" sz="2200" dirty="0">
                <a:latin typeface="+mn-lt"/>
              </a:rPr>
              <a:t>Education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US" sz="2200" dirty="0">
                <a:latin typeface="+mn-lt"/>
              </a:rPr>
              <a:t>Opportunities for Regulators to Come Together</a:t>
            </a:r>
          </a:p>
        </p:txBody>
      </p:sp>
      <p:sp>
        <p:nvSpPr>
          <p:cNvPr id="53251" name="Text Box 11"/>
          <p:cNvSpPr txBox="1">
            <a:spLocks noChangeArrowheads="1"/>
          </p:cNvSpPr>
          <p:nvPr/>
        </p:nvSpPr>
        <p:spPr bwMode="auto">
          <a:xfrm>
            <a:off x="2286000" y="968375"/>
            <a:ext cx="464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Garamond" pitchFamily="18" charset="0"/>
              </a:rPr>
              <a:t>Specifically…</a:t>
            </a:r>
          </a:p>
        </p:txBody>
      </p:sp>
      <p:sp>
        <p:nvSpPr>
          <p:cNvPr id="53252" name="Rectangle 8"/>
          <p:cNvSpPr txBox="1">
            <a:spLocks noChangeArrowheads="1"/>
          </p:cNvSpPr>
          <p:nvPr/>
        </p:nvSpPr>
        <p:spPr bwMode="auto">
          <a:xfrm>
            <a:off x="4648200" y="0"/>
            <a:ext cx="381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300">
                <a:solidFill>
                  <a:schemeClr val="bg1"/>
                </a:solidFill>
                <a:latin typeface="Georgia" pitchFamily="18" charset="0"/>
              </a:rPr>
              <a:t>What the NAIC </a:t>
            </a:r>
            <a:br>
              <a:rPr lang="en-US" sz="2300">
                <a:solidFill>
                  <a:schemeClr val="bg1"/>
                </a:solidFill>
                <a:latin typeface="Georgia" pitchFamily="18" charset="0"/>
              </a:rPr>
            </a:br>
            <a:r>
              <a:rPr lang="en-US" sz="2300">
                <a:solidFill>
                  <a:schemeClr val="bg1"/>
                </a:solidFill>
                <a:latin typeface="Georgia" pitchFamily="18" charset="0"/>
              </a:rPr>
              <a:t>Does for States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838200"/>
            <a:ext cx="7696200" cy="39163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smtClean="0"/>
              <a:t>3 National Meetings with 5,099 Total Attendees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/>
              <a:t>61 NAIC Interim Meetings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/>
              <a:t>2,387 Conference Calls (Member Toll-Free Access)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/>
              <a:t>18 Funded Consumer Representatives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/>
              <a:t>732 Million Total Media Impressions (TV, Radio PSAs, Consumer Alerts)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/>
              <a:t>1,100+ Fulfilled Media Requests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/>
              <a:t>6.5 Million Visits to NAIC Website (</a:t>
            </a:r>
            <a:r>
              <a:rPr lang="en-US" sz="1600" i="1" smtClean="0">
                <a:hlinkClick r:id="rId2" action="ppaction://hlinkfile"/>
              </a:rPr>
              <a:t>www.naic.org</a:t>
            </a:r>
            <a:r>
              <a:rPr lang="en-US" sz="160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/>
              <a:t>354,932 Visits to Insure U Website (</a:t>
            </a:r>
            <a:r>
              <a:rPr lang="en-US" sz="1600" i="1" smtClean="0">
                <a:hlinkClick r:id="rId3" action="ppaction://hlinkfile"/>
              </a:rPr>
              <a:t>www.insureUonline.org</a:t>
            </a:r>
            <a:r>
              <a:rPr lang="en-US" sz="160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/>
              <a:t>6.4 Million Visits to NAIC’s Regulator-Only I-SITE Website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/>
              <a:t>565,475 Insurance Product Submissions to The System for Electronic Rate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/>
              <a:t>and Form Filing (SERFF)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/>
              <a:t>37,013 Online Fraud Referrals to Members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/>
              <a:t>4,721 Annual and Quarterly Financial Statements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/>
              <a:t>193 NAIC Publications and Data Products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/>
              <a:t>400 Million Data Elements in Financial Data Repository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/>
              <a:t>4,868 Uniform Certificate of Authority Applications Transmitted to Members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/>
              <a:t>209 Classroom or Online Education Courses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/>
              <a:t>136,170 Fulfilled NAIC Help Desk Inquiries (Phone/E-mail)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/>
              <a:t>13,650 Fulfilled Statutory Accounting &amp; Financial Reporting Inquiries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/>
              <a:t>2,178 Fulfilled Research Library Inquiries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/>
              <a:t>9 Full Accreditation Reviews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/>
              <a:t>8 Pre-Accreditation Reviews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/>
              <a:t>42 Interim Accreditation Reviews</a:t>
            </a:r>
          </a:p>
        </p:txBody>
      </p:sp>
      <p:sp>
        <p:nvSpPr>
          <p:cNvPr id="55298" name="Rectangle 8"/>
          <p:cNvSpPr txBox="1">
            <a:spLocks noChangeArrowheads="1"/>
          </p:cNvSpPr>
          <p:nvPr/>
        </p:nvSpPr>
        <p:spPr bwMode="auto">
          <a:xfrm>
            <a:off x="4648200" y="0"/>
            <a:ext cx="381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200">
                <a:solidFill>
                  <a:schemeClr val="bg1"/>
                </a:solidFill>
                <a:latin typeface="Georgia" pitchFamily="18" charset="0"/>
              </a:rPr>
              <a:t>Illustration of NAIC</a:t>
            </a:r>
            <a:br>
              <a:rPr lang="en-US" sz="2200">
                <a:solidFill>
                  <a:schemeClr val="bg1"/>
                </a:solidFill>
                <a:latin typeface="Georgia" pitchFamily="18" charset="0"/>
              </a:rPr>
            </a:br>
            <a:r>
              <a:rPr lang="en-US" sz="2200">
                <a:solidFill>
                  <a:schemeClr val="bg1"/>
                </a:solidFill>
                <a:latin typeface="Georgia" pitchFamily="18" charset="0"/>
              </a:rPr>
              <a:t>2010 Activities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8B2EB05-512F-4F76-92C5-8B25D128E8F9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5604" name="Text Box 10"/>
          <p:cNvSpPr txBox="1">
            <a:spLocks noChangeArrowheads="1"/>
          </p:cNvSpPr>
          <p:nvPr/>
        </p:nvSpPr>
        <p:spPr bwMode="auto">
          <a:xfrm>
            <a:off x="568325" y="1295400"/>
            <a:ext cx="7848600" cy="38068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tabLst>
                <a:tab pos="69215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indent="234950" eaLnBrk="0" hangingPunct="0">
              <a:tabLst>
                <a:tab pos="69215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indent="225425" eaLnBrk="0" hangingPunct="0">
              <a:tabLst>
                <a:tab pos="69215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69215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69215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9215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9215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9215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9215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000" b="1" dirty="0">
                <a:latin typeface="+mn-lt"/>
              </a:rPr>
              <a:t>Model Laws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US" sz="2000" dirty="0">
                <a:latin typeface="+mn-lt"/>
              </a:rPr>
              <a:t>Developed to Establish Standards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US" sz="2000" dirty="0">
                <a:latin typeface="+mn-lt"/>
              </a:rPr>
              <a:t>Can Be Adopted ‘As Is’ or Modified Slightly to Meet State Specific Needs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US" sz="2000" dirty="0">
                <a:latin typeface="+mn-lt"/>
              </a:rPr>
              <a:t>Helps Consumers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US" sz="2000" dirty="0">
                <a:latin typeface="+mn-lt"/>
              </a:rPr>
              <a:t>Keeps Company Costs Down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US" sz="2000" dirty="0">
                <a:latin typeface="+mn-lt"/>
              </a:rPr>
              <a:t>New Plan for Consistent Review and Update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US" sz="2000" dirty="0">
                <a:latin typeface="+mn-lt"/>
              </a:rPr>
              <a:t>Many Model Laws Become Nationwide Standards:</a:t>
            </a:r>
          </a:p>
          <a:p>
            <a:pPr lvl="2" eaLnBrk="1" hangingPunct="1">
              <a:lnSpc>
                <a:spcPct val="5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US" sz="2000" dirty="0">
                <a:latin typeface="+mn-lt"/>
              </a:rPr>
              <a:t>Accreditation Standards</a:t>
            </a:r>
          </a:p>
        </p:txBody>
      </p:sp>
      <p:sp>
        <p:nvSpPr>
          <p:cNvPr id="56323" name="Rectangle 8"/>
          <p:cNvSpPr txBox="1">
            <a:spLocks noChangeArrowheads="1"/>
          </p:cNvSpPr>
          <p:nvPr/>
        </p:nvSpPr>
        <p:spPr bwMode="auto">
          <a:xfrm>
            <a:off x="4648200" y="-152400"/>
            <a:ext cx="381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300">
                <a:solidFill>
                  <a:schemeClr val="bg1"/>
                </a:solidFill>
                <a:latin typeface="Georgia" pitchFamily="18" charset="0"/>
              </a:rPr>
              <a:t>Ongoing Core Services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DC52049-E87D-436E-9EC7-2B4581351CCD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6628" name="Text Box 10"/>
          <p:cNvSpPr txBox="1">
            <a:spLocks noChangeArrowheads="1"/>
          </p:cNvSpPr>
          <p:nvPr/>
        </p:nvSpPr>
        <p:spPr bwMode="auto">
          <a:xfrm>
            <a:off x="609600" y="914400"/>
            <a:ext cx="7696200" cy="5016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tabLst>
                <a:tab pos="692150" algn="l"/>
                <a:tab pos="10239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indent="234950" eaLnBrk="0" hangingPunct="0">
              <a:tabLst>
                <a:tab pos="692150" algn="l"/>
                <a:tab pos="10239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tabLst>
                <a:tab pos="692150" algn="l"/>
                <a:tab pos="10239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692150" algn="l"/>
                <a:tab pos="10239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692150" algn="l"/>
                <a:tab pos="10239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92150" algn="l"/>
                <a:tab pos="10239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92150" algn="l"/>
                <a:tab pos="10239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92150" algn="l"/>
                <a:tab pos="10239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92150" algn="l"/>
                <a:tab pos="10239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>
                <a:latin typeface="+mn-lt"/>
              </a:rPr>
              <a:t>Solvency and Accreditation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US" sz="2000" dirty="0">
                <a:latin typeface="+mn-lt"/>
              </a:rPr>
              <a:t>NAIC’s Financial Regulation &amp; Accounting Division Provides Financial Regulation and Solvency Surveillance Support to States - Monitoring Approx. 1,300 Largest Insurers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US" sz="2000" dirty="0">
                <a:latin typeface="+mn-lt"/>
              </a:rPr>
              <a:t>1989 Policy Statement - Financial Regulation Standards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US" sz="2000" dirty="0">
                <a:latin typeface="+mn-lt"/>
              </a:rPr>
              <a:t>1990 – Formal Certification Program – Accreditation</a:t>
            </a:r>
          </a:p>
          <a:p>
            <a:pPr lvl="2"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US" sz="2000" dirty="0">
                <a:latin typeface="+mn-lt"/>
              </a:rPr>
              <a:t>Annual Evaluation and Re-certification at 5 Year Intervals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US" sz="2000" dirty="0">
                <a:latin typeface="+mn-lt"/>
              </a:rPr>
              <a:t>Standards Are Flexible in Order to Adapt to Changing  Market Needs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US" sz="2000" dirty="0">
                <a:latin typeface="+mn-lt"/>
              </a:rPr>
              <a:t>As of June 2009 – all 50 States Certified/Accredited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  <a:defRPr/>
            </a:pPr>
            <a:endParaRPr lang="en-US" sz="2400" dirty="0">
              <a:latin typeface="+mn-lt"/>
            </a:endParaRPr>
          </a:p>
        </p:txBody>
      </p:sp>
      <p:sp>
        <p:nvSpPr>
          <p:cNvPr id="58371" name="Rectangle 8"/>
          <p:cNvSpPr txBox="1">
            <a:spLocks noChangeArrowheads="1"/>
          </p:cNvSpPr>
          <p:nvPr/>
        </p:nvSpPr>
        <p:spPr bwMode="auto">
          <a:xfrm>
            <a:off x="4648200" y="-152400"/>
            <a:ext cx="381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300">
                <a:solidFill>
                  <a:schemeClr val="bg1"/>
                </a:solidFill>
                <a:latin typeface="Georgia" pitchFamily="18" charset="0"/>
              </a:rPr>
              <a:t>Ongoing Core Initiatives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0BE85D-F219-472D-A78E-DBE2D52FBDFB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7652" name="Text Box 10"/>
          <p:cNvSpPr txBox="1">
            <a:spLocks noChangeArrowheads="1"/>
          </p:cNvSpPr>
          <p:nvPr/>
        </p:nvSpPr>
        <p:spPr bwMode="auto">
          <a:xfrm>
            <a:off x="404813" y="609600"/>
            <a:ext cx="8434387" cy="6462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tabLst>
                <a:tab pos="69215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460375" indent="234950" eaLnBrk="0" hangingPunct="0">
              <a:tabLst>
                <a:tab pos="69215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indent="225425" eaLnBrk="0" hangingPunct="0">
              <a:tabLst>
                <a:tab pos="69215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69215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69215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9215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9215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9215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9215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>
                <a:latin typeface="+mn-lt"/>
              </a:rPr>
              <a:t>NAIC Publications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US" sz="2000" dirty="0">
                <a:latin typeface="+mn-lt"/>
              </a:rPr>
              <a:t>Currently, the NAIC Publishes Over 150 Insurance Related Products 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for use by Regulators, Insurers and Consumers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US" sz="2000" dirty="0">
                <a:latin typeface="+mn-lt"/>
              </a:rPr>
              <a:t>Top Sellers</a:t>
            </a:r>
          </a:p>
          <a:p>
            <a:pPr lvl="2" eaLnBrk="1" hangingPunct="1">
              <a:lnSpc>
                <a:spcPct val="5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US" sz="2000" dirty="0">
                <a:latin typeface="+mn-lt"/>
              </a:rPr>
              <a:t>Medicare Supplement Guides and Long-term Care Guides</a:t>
            </a:r>
          </a:p>
          <a:p>
            <a:pPr lvl="2" eaLnBrk="1" hangingPunct="1">
              <a:lnSpc>
                <a:spcPct val="5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US" sz="2000" dirty="0">
                <a:latin typeface="+mn-lt"/>
              </a:rPr>
              <a:t>Annual Statement Instructions and Annual </a:t>
            </a:r>
            <a:r>
              <a:rPr lang="en-US" sz="2000" dirty="0" smtClean="0">
                <a:latin typeface="+mn-lt"/>
              </a:rPr>
              <a:t>Statement Blanks</a:t>
            </a:r>
            <a:endParaRPr lang="en-US" sz="2000" dirty="0">
              <a:latin typeface="+mn-lt"/>
            </a:endParaRPr>
          </a:p>
          <a:p>
            <a:pPr lvl="2" eaLnBrk="1" hangingPunct="1">
              <a:lnSpc>
                <a:spcPct val="5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US" sz="2000" dirty="0">
                <a:latin typeface="+mn-lt"/>
              </a:rPr>
              <a:t>Accounting Practices and Procedures</a:t>
            </a:r>
          </a:p>
          <a:p>
            <a:pPr lvl="2" eaLnBrk="1" hangingPunct="1">
              <a:lnSpc>
                <a:spcPct val="5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US" sz="2000" dirty="0">
                <a:latin typeface="+mn-lt"/>
              </a:rPr>
              <a:t>Valuation of Securities CD</a:t>
            </a:r>
          </a:p>
          <a:p>
            <a:pPr lvl="2" eaLnBrk="1" hangingPunct="1">
              <a:lnSpc>
                <a:spcPct val="5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US" sz="2000" dirty="0">
                <a:latin typeface="+mn-lt"/>
              </a:rPr>
              <a:t>Model Laws</a:t>
            </a:r>
          </a:p>
          <a:p>
            <a:pPr lvl="2" eaLnBrk="1" hangingPunct="1">
              <a:lnSpc>
                <a:spcPct val="5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US" sz="2000" dirty="0">
                <a:latin typeface="+mn-lt"/>
              </a:rPr>
              <a:t>Listing of Companies</a:t>
            </a:r>
          </a:p>
          <a:p>
            <a:pPr lvl="2" eaLnBrk="1" hangingPunct="1">
              <a:lnSpc>
                <a:spcPct val="5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US" sz="2000" dirty="0">
                <a:latin typeface="+mn-lt"/>
              </a:rPr>
              <a:t>Retaliation Guide</a:t>
            </a:r>
          </a:p>
          <a:p>
            <a:pPr lvl="2" eaLnBrk="1" hangingPunct="1">
              <a:lnSpc>
                <a:spcPct val="50000"/>
              </a:lnSpc>
              <a:spcBef>
                <a:spcPct val="50000"/>
              </a:spcBef>
              <a:buFontTx/>
              <a:buChar char="•"/>
              <a:defRPr/>
            </a:pPr>
            <a:endParaRPr lang="en-US" sz="2000" dirty="0">
              <a:latin typeface="+mn-lt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2400" b="1" dirty="0">
                <a:latin typeface="+mn-lt"/>
              </a:rPr>
              <a:t>NAIC Education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  <a:defRPr/>
            </a:pPr>
            <a:r>
              <a:rPr lang="en-US" sz="2400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81 Education Programs – Regulators 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		and </a:t>
            </a:r>
            <a:r>
              <a:rPr lang="en-US" sz="2000" dirty="0">
                <a:latin typeface="+mn-lt"/>
              </a:rPr>
              <a:t>Public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  <a:defRPr/>
            </a:pPr>
            <a:endParaRPr lang="en-US" sz="2000" dirty="0">
              <a:latin typeface="+mn-lt"/>
            </a:endParaRPr>
          </a:p>
        </p:txBody>
      </p:sp>
      <p:sp>
        <p:nvSpPr>
          <p:cNvPr id="60419" name="Rectangle 8"/>
          <p:cNvSpPr txBox="1">
            <a:spLocks noChangeArrowheads="1"/>
          </p:cNvSpPr>
          <p:nvPr/>
        </p:nvSpPr>
        <p:spPr bwMode="auto">
          <a:xfrm>
            <a:off x="4648200" y="-152400"/>
            <a:ext cx="381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300">
                <a:solidFill>
                  <a:schemeClr val="bg1"/>
                </a:solidFill>
                <a:latin typeface="Georgia" pitchFamily="18" charset="0"/>
              </a:rPr>
              <a:t>Ongoing Core Initiatives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88DEEE8-855F-47A8-B3D9-B50A8AB45E2A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8676" name="Text Box 10"/>
          <p:cNvSpPr txBox="1">
            <a:spLocks noChangeArrowheads="1"/>
          </p:cNvSpPr>
          <p:nvPr/>
        </p:nvSpPr>
        <p:spPr bwMode="auto">
          <a:xfrm>
            <a:off x="385763" y="990600"/>
            <a:ext cx="8077200" cy="526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>
                <a:latin typeface="+mn-lt"/>
              </a:rPr>
              <a:t>NAIC Research and Statistics</a:t>
            </a:r>
            <a:endParaRPr lang="en-US" sz="2400" dirty="0">
              <a:latin typeface="+mn-lt"/>
            </a:endParaRPr>
          </a:p>
          <a:p>
            <a:pPr lvl="2"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US" sz="2400" dirty="0">
                <a:latin typeface="+mn-lt"/>
              </a:rPr>
              <a:t>Actuarial Expertise (Life, Health and P&amp;C)</a:t>
            </a:r>
          </a:p>
          <a:p>
            <a:pPr lvl="2"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US" sz="2400" dirty="0">
                <a:latin typeface="+mn-lt"/>
              </a:rPr>
              <a:t>Rate and Form Expertise</a:t>
            </a:r>
          </a:p>
          <a:p>
            <a:pPr lvl="2"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US" sz="2400" dirty="0">
                <a:latin typeface="+mn-lt"/>
              </a:rPr>
              <a:t>Economic Studies</a:t>
            </a:r>
          </a:p>
          <a:p>
            <a:pPr lvl="2"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US" sz="2400" dirty="0">
                <a:latin typeface="+mn-lt"/>
              </a:rPr>
              <a:t>Regulatory Policy Analysis</a:t>
            </a:r>
          </a:p>
          <a:p>
            <a:pPr lvl="2"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US" sz="2400" dirty="0">
                <a:latin typeface="+mn-lt"/>
              </a:rPr>
              <a:t>Statistical Reports</a:t>
            </a:r>
          </a:p>
          <a:p>
            <a:pPr lvl="2"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US" sz="2400" dirty="0">
                <a:latin typeface="+mn-lt"/>
              </a:rPr>
              <a:t>Market Analysis</a:t>
            </a:r>
          </a:p>
          <a:p>
            <a:pPr lvl="2"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US" sz="2400" dirty="0">
                <a:latin typeface="+mn-lt"/>
              </a:rPr>
              <a:t>Assist in monitoring states’ progress toward NAIC goals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  <a:defRPr/>
            </a:pPr>
            <a:endParaRPr lang="en-US" sz="2400" dirty="0">
              <a:latin typeface="+mn-lt"/>
            </a:endParaRPr>
          </a:p>
        </p:txBody>
      </p:sp>
      <p:sp>
        <p:nvSpPr>
          <p:cNvPr id="62467" name="Rectangle 8"/>
          <p:cNvSpPr txBox="1">
            <a:spLocks noChangeArrowheads="1"/>
          </p:cNvSpPr>
          <p:nvPr/>
        </p:nvSpPr>
        <p:spPr bwMode="auto">
          <a:xfrm>
            <a:off x="4648200" y="-152400"/>
            <a:ext cx="381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300">
                <a:solidFill>
                  <a:schemeClr val="bg1"/>
                </a:solidFill>
                <a:latin typeface="Georgia" pitchFamily="18" charset="0"/>
              </a:rPr>
              <a:t>Ongoing Core Initiatives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838200"/>
            <a:ext cx="6777038" cy="3508375"/>
          </a:xfrm>
        </p:spPr>
        <p:txBody>
          <a:bodyPr/>
          <a:lstStyle/>
          <a:p>
            <a:pPr eaLnBrk="1" hangingPunct="1"/>
            <a:r>
              <a:rPr lang="en-US" sz="2800" smtClean="0"/>
              <a:t>Total insurers in the U.S. – 7,869</a:t>
            </a:r>
          </a:p>
          <a:p>
            <a:pPr lvl="1" eaLnBrk="1" hangingPunct="1"/>
            <a:r>
              <a:rPr lang="en-US" sz="2400" smtClean="0"/>
              <a:t>Property/casualty – 2,737</a:t>
            </a:r>
          </a:p>
          <a:p>
            <a:pPr lvl="1" eaLnBrk="1" hangingPunct="1"/>
            <a:r>
              <a:rPr lang="en-US" sz="2400" smtClean="0"/>
              <a:t>Life/health/accident – 1,106</a:t>
            </a:r>
          </a:p>
          <a:p>
            <a:pPr lvl="2" eaLnBrk="1" hangingPunct="1"/>
            <a:r>
              <a:rPr lang="en-US" sz="2400" smtClean="0"/>
              <a:t>Others: HMO, Blue Cross/Shield, Fraternal</a:t>
            </a:r>
          </a:p>
          <a:p>
            <a:pPr lvl="2" eaLnBrk="1" hangingPunct="1"/>
            <a:endParaRPr lang="en-US" sz="2400" smtClean="0"/>
          </a:p>
          <a:p>
            <a:pPr eaLnBrk="1" hangingPunct="1"/>
            <a:r>
              <a:rPr lang="en-US" sz="2800" smtClean="0"/>
              <a:t>Gross insurance premium (USD) - $1.787 Tr.</a:t>
            </a:r>
          </a:p>
          <a:p>
            <a:pPr lvl="1" eaLnBrk="1" hangingPunct="1"/>
            <a:r>
              <a:rPr lang="en-US" sz="2400" smtClean="0"/>
              <a:t>Property/casualty - $456B</a:t>
            </a:r>
          </a:p>
          <a:p>
            <a:pPr lvl="1" eaLnBrk="1" hangingPunct="1"/>
            <a:r>
              <a:rPr lang="en-US" sz="2400" smtClean="0"/>
              <a:t>Life/health/accident - $1.2 Tr</a:t>
            </a:r>
          </a:p>
          <a:p>
            <a:pPr lvl="1" eaLnBrk="1" hangingPunct="1">
              <a:buFontTx/>
              <a:buNone/>
            </a:pPr>
            <a:endParaRPr lang="en-US" sz="2800" smtClean="0"/>
          </a:p>
          <a:p>
            <a:pPr lvl="4" eaLnBrk="1" hangingPunct="1"/>
            <a:r>
              <a:rPr lang="en-US" sz="1800" smtClean="0"/>
              <a:t>Source: 2009 Insurance Dept. </a:t>
            </a:r>
            <a:br>
              <a:rPr lang="en-US" sz="1800" smtClean="0"/>
            </a:br>
            <a:r>
              <a:rPr lang="en-US" sz="1800" smtClean="0"/>
              <a:t>Resources Report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ctr">
              <a:defRPr/>
            </a:pP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ctr">
              <a:defRPr/>
            </a:pPr>
            <a:endParaRPr lang="en-US" sz="3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4516" name="Rectangle 8"/>
          <p:cNvSpPr txBox="1">
            <a:spLocks noChangeArrowheads="1"/>
          </p:cNvSpPr>
          <p:nvPr/>
        </p:nvSpPr>
        <p:spPr bwMode="auto">
          <a:xfrm>
            <a:off x="4648200" y="-152400"/>
            <a:ext cx="381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300">
                <a:solidFill>
                  <a:schemeClr val="bg1"/>
                </a:solidFill>
                <a:latin typeface="Georgia" pitchFamily="18" charset="0"/>
              </a:rPr>
              <a:t>U.S. Insurance Market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724400" y="-76200"/>
            <a:ext cx="3810000" cy="6858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219200"/>
            <a:ext cx="7002463" cy="3644900"/>
          </a:xfrm>
        </p:spPr>
        <p:txBody>
          <a:bodyPr rtlCol="0">
            <a:normAutofit lnSpcReduction="10000"/>
          </a:bodyPr>
          <a:lstStyle/>
          <a:p>
            <a:pPr indent="-274320" eaLnBrk="1" fontAlgn="auto" hangingPunct="1">
              <a:lnSpc>
                <a:spcPct val="65000"/>
              </a:lnSpc>
              <a:spcAft>
                <a:spcPts val="0"/>
              </a:spcAft>
              <a:defRPr/>
            </a:pPr>
            <a:endParaRPr lang="en-US" sz="2800" dirty="0">
              <a:cs typeface="Times New Roman" pitchFamily="18" charset="0"/>
            </a:endParaRPr>
          </a:p>
          <a:p>
            <a:pPr indent="-274320" eaLnBrk="1" fontAlgn="auto" hangingPunct="1">
              <a:lnSpc>
                <a:spcPct val="55000"/>
              </a:lnSpc>
              <a:spcAft>
                <a:spcPts val="0"/>
              </a:spcAft>
              <a:defRPr/>
            </a:pPr>
            <a:r>
              <a:rPr lang="en-US" sz="2800" dirty="0">
                <a:cs typeface="Times New Roman" pitchFamily="18" charset="0"/>
              </a:rPr>
              <a:t>Insurance Department Overview</a:t>
            </a:r>
          </a:p>
          <a:p>
            <a:pPr indent="-274320" eaLnBrk="1" fontAlgn="auto" hangingPunct="1">
              <a:lnSpc>
                <a:spcPct val="55000"/>
              </a:lnSpc>
              <a:spcAft>
                <a:spcPts val="0"/>
              </a:spcAft>
              <a:buFontTx/>
              <a:buNone/>
              <a:defRPr/>
            </a:pPr>
            <a:endParaRPr lang="en-US" sz="2800" dirty="0">
              <a:cs typeface="Times New Roman" pitchFamily="18" charset="0"/>
            </a:endParaRPr>
          </a:p>
          <a:p>
            <a:pPr indent="-274320" eaLnBrk="1" fontAlgn="auto" hangingPunct="1">
              <a:lnSpc>
                <a:spcPct val="55000"/>
              </a:lnSpc>
              <a:spcAft>
                <a:spcPts val="0"/>
              </a:spcAft>
              <a:defRPr/>
            </a:pPr>
            <a:r>
              <a:rPr lang="en-US" sz="2800" dirty="0">
                <a:cs typeface="Times New Roman" pitchFamily="18" charset="0"/>
              </a:rPr>
              <a:t>Basic Functions Of Insurance Regulation</a:t>
            </a:r>
          </a:p>
          <a:p>
            <a:pPr indent="-274320" eaLnBrk="1" fontAlgn="auto" hangingPunct="1">
              <a:lnSpc>
                <a:spcPct val="55000"/>
              </a:lnSpc>
              <a:spcAft>
                <a:spcPts val="0"/>
              </a:spcAft>
              <a:buFontTx/>
              <a:buNone/>
              <a:defRPr/>
            </a:pPr>
            <a:endParaRPr lang="en-US" sz="2800" dirty="0">
              <a:cs typeface="Times New Roman" pitchFamily="18" charset="0"/>
            </a:endParaRPr>
          </a:p>
          <a:p>
            <a:pPr indent="-274320" eaLnBrk="1" fontAlgn="auto" hangingPunct="1">
              <a:lnSpc>
                <a:spcPct val="55000"/>
              </a:lnSpc>
              <a:spcAft>
                <a:spcPts val="0"/>
              </a:spcAft>
              <a:defRPr/>
            </a:pPr>
            <a:r>
              <a:rPr lang="en-US" sz="2800" dirty="0">
                <a:cs typeface="Times New Roman" pitchFamily="18" charset="0"/>
              </a:rPr>
              <a:t>Role Of The NAIC</a:t>
            </a:r>
          </a:p>
          <a:p>
            <a:pPr indent="-274320" eaLnBrk="1" fontAlgn="auto" hangingPunct="1">
              <a:lnSpc>
                <a:spcPct val="55000"/>
              </a:lnSpc>
              <a:spcAft>
                <a:spcPts val="0"/>
              </a:spcAft>
              <a:buFontTx/>
              <a:buNone/>
              <a:defRPr/>
            </a:pPr>
            <a:endParaRPr lang="en-US" sz="2800" dirty="0">
              <a:cs typeface="Times New Roman" pitchFamily="18" charset="0"/>
            </a:endParaRPr>
          </a:p>
          <a:p>
            <a:pPr indent="-274320" eaLnBrk="1" fontAlgn="auto" hangingPunct="1">
              <a:lnSpc>
                <a:spcPct val="55000"/>
              </a:lnSpc>
              <a:spcAft>
                <a:spcPts val="0"/>
              </a:spcAft>
              <a:defRPr/>
            </a:pPr>
            <a:r>
              <a:rPr lang="en-US" sz="2800" dirty="0">
                <a:cs typeface="Times New Roman" pitchFamily="18" charset="0"/>
              </a:rPr>
              <a:t>Summary Information On U.S. Industry</a:t>
            </a:r>
          </a:p>
          <a:p>
            <a:pPr indent="-274320" eaLnBrk="1" fontAlgn="auto" hangingPunct="1">
              <a:lnSpc>
                <a:spcPct val="55000"/>
              </a:lnSpc>
              <a:spcAft>
                <a:spcPts val="0"/>
              </a:spcAft>
              <a:buFontTx/>
              <a:buNone/>
              <a:defRPr/>
            </a:pPr>
            <a:endParaRPr lang="en-US" sz="2800" dirty="0">
              <a:cs typeface="Times New Roman" pitchFamily="18" charset="0"/>
            </a:endParaRPr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800" dirty="0">
                <a:cs typeface="Times New Roman" pitchFamily="18" charset="0"/>
              </a:rPr>
              <a:t>Interaction Between Regulators And Legislators</a:t>
            </a:r>
            <a:r>
              <a:rPr lang="en-US" sz="2800" dirty="0"/>
              <a:t> 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14400" y="758825"/>
            <a:ext cx="6777038" cy="35083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Largest states – annual premium volume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State		2009			2008</a:t>
            </a:r>
            <a:r>
              <a:rPr lang="en-US" sz="2400" smtClean="0"/>
              <a:t>	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California:	$221B 	 	$220B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New York:	$152B 	 	$151B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Florida:	  	$106B 	 	$105B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Texas:		  $98B 	  	 $99B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Pennsylvania:	  $81B 	  	 $81B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Vermont:	  $77B	  	 	   $2B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 lvl="4" eaLnBrk="1" hangingPunct="1">
              <a:lnSpc>
                <a:spcPct val="90000"/>
              </a:lnSpc>
            </a:pPr>
            <a:r>
              <a:rPr lang="en-US" sz="1800" smtClean="0"/>
              <a:t>Source: 2009 Insurance Dept. Resources Report</a:t>
            </a:r>
          </a:p>
        </p:txBody>
      </p:sp>
      <p:sp>
        <p:nvSpPr>
          <p:cNvPr id="66562" name="Rectangle 8"/>
          <p:cNvSpPr txBox="1">
            <a:spLocks noChangeArrowheads="1"/>
          </p:cNvSpPr>
          <p:nvPr/>
        </p:nvSpPr>
        <p:spPr bwMode="auto">
          <a:xfrm>
            <a:off x="4648200" y="-152400"/>
            <a:ext cx="381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300">
                <a:solidFill>
                  <a:schemeClr val="bg1"/>
                </a:solidFill>
                <a:latin typeface="Georgia" pitchFamily="18" charset="0"/>
              </a:rPr>
              <a:t>U.S. Insurance Market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444500" y="838200"/>
            <a:ext cx="8229600" cy="462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60375" indent="-406400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/>
              <a:t>	Jurisdiction		Premium Volume*		Market Share</a:t>
            </a:r>
          </a:p>
          <a:p>
            <a:pPr marL="460375" indent="-406400">
              <a:lnSpc>
                <a:spcPct val="80000"/>
              </a:lnSpc>
              <a:buFont typeface="Wingdings" pitchFamily="2" charset="2"/>
              <a:buNone/>
            </a:pPr>
            <a:endParaRPr lang="en-US" sz="1600" b="1"/>
          </a:p>
          <a:p>
            <a:pPr marL="460375" indent="-406400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United States	               $1,548,934		34.61%</a:t>
            </a:r>
          </a:p>
          <a:p>
            <a:pPr marL="460375" indent="-406400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/>
              <a:t>1	</a:t>
            </a:r>
            <a:r>
              <a:rPr lang="en-US" sz="1600"/>
              <a:t>Japan		$505,956			11.31%</a:t>
            </a:r>
          </a:p>
          <a:p>
            <a:pPr marL="460375" indent="-406400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/>
              <a:t>2	</a:t>
            </a:r>
            <a:r>
              <a:rPr lang="en-US" sz="1600"/>
              <a:t>United Kingdom	$309,241			  6.91%</a:t>
            </a:r>
          </a:p>
          <a:p>
            <a:pPr marL="460375" indent="-406400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/>
              <a:t>3	</a:t>
            </a:r>
            <a:r>
              <a:rPr lang="en-US" sz="1600"/>
              <a:t>France		$283,070			  6.33%</a:t>
            </a:r>
          </a:p>
          <a:p>
            <a:pPr marL="460375" indent="-406400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/>
              <a:t>4	</a:t>
            </a:r>
            <a:r>
              <a:rPr lang="en-US" sz="1600"/>
              <a:t>Germany		$238,366			  5.33%</a:t>
            </a:r>
          </a:p>
          <a:p>
            <a:pPr marL="460375" indent="-406400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/>
              <a:t>5	</a:t>
            </a:r>
            <a:r>
              <a:rPr lang="en-US" sz="1600" b="1" u="sng"/>
              <a:t>CALIFORNIA</a:t>
            </a:r>
            <a:r>
              <a:rPr lang="en-US" sz="1600" b="1"/>
              <a:t>		</a:t>
            </a:r>
            <a:r>
              <a:rPr lang="en-US" sz="1600"/>
              <a:t>$209,304			  4.68%</a:t>
            </a:r>
          </a:p>
          <a:p>
            <a:pPr marL="460375" indent="-406400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/>
              <a:t>6	</a:t>
            </a:r>
            <a:r>
              <a:rPr lang="en-US" sz="1600"/>
              <a:t>Italy			$169,360			  3.78%</a:t>
            </a:r>
          </a:p>
          <a:p>
            <a:pPr marL="460375" indent="-406400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/>
              <a:t>7	</a:t>
            </a:r>
            <a:r>
              <a:rPr lang="en-US" sz="1600"/>
              <a:t>PR China		$163,047			  3.64%</a:t>
            </a:r>
          </a:p>
          <a:p>
            <a:pPr marL="460375" indent="-406400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/>
              <a:t>8	</a:t>
            </a:r>
            <a:r>
              <a:rPr lang="en-US" sz="1600" b="1" u="sng"/>
              <a:t>NEW YORK</a:t>
            </a:r>
            <a:r>
              <a:rPr lang="en-US" sz="1600" b="1"/>
              <a:t>		</a:t>
            </a:r>
            <a:r>
              <a:rPr lang="en-US" sz="1600"/>
              <a:t>$124,802			  2.79%</a:t>
            </a:r>
          </a:p>
          <a:p>
            <a:pPr marL="460375" indent="-406400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/>
              <a:t>9	</a:t>
            </a:r>
            <a:r>
              <a:rPr lang="en-US" sz="1600"/>
              <a:t>Netherlands		$108,144			  2.42%</a:t>
            </a:r>
          </a:p>
          <a:p>
            <a:pPr marL="460375" indent="-406400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/>
              <a:t>10	</a:t>
            </a:r>
            <a:r>
              <a:rPr lang="en-US" sz="1600" b="1" u="sng"/>
              <a:t>FLORIDA</a:t>
            </a:r>
            <a:r>
              <a:rPr lang="en-US" sz="1600" b="1"/>
              <a:t>		</a:t>
            </a:r>
            <a:r>
              <a:rPr lang="en-US" sz="1600"/>
              <a:t>$101,895			  2.28%</a:t>
            </a:r>
          </a:p>
          <a:p>
            <a:pPr marL="460375" indent="-406400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/>
              <a:t>11	</a:t>
            </a:r>
            <a:r>
              <a:rPr lang="en-US" sz="1600" b="1" u="sng"/>
              <a:t>TEXAS</a:t>
            </a:r>
            <a:r>
              <a:rPr lang="en-US" sz="1600" b="1"/>
              <a:t>		</a:t>
            </a:r>
            <a:r>
              <a:rPr lang="en-US" sz="1600"/>
              <a:t>$  99,396			  2.22%</a:t>
            </a:r>
          </a:p>
          <a:p>
            <a:pPr marL="460375" indent="-406400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/>
              <a:t>12	</a:t>
            </a:r>
            <a:r>
              <a:rPr lang="en-US" sz="1600"/>
              <a:t>Canada		$  98,840			  2.21%</a:t>
            </a:r>
          </a:p>
          <a:p>
            <a:pPr marL="460375" indent="-406400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/>
              <a:t>13	</a:t>
            </a:r>
            <a:r>
              <a:rPr lang="en-US" sz="1600"/>
              <a:t>South Korea		$  91,963			  2.05%</a:t>
            </a:r>
          </a:p>
          <a:p>
            <a:pPr marL="460375" indent="-406400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/>
              <a:t>14	</a:t>
            </a:r>
            <a:r>
              <a:rPr lang="en-US" sz="1600"/>
              <a:t>Spain		$  82,775			  1.85%</a:t>
            </a:r>
          </a:p>
          <a:p>
            <a:pPr marL="460375" indent="-406400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/>
              <a:t>15	</a:t>
            </a:r>
            <a:r>
              <a:rPr lang="en-US" sz="1600" b="1" u="sng"/>
              <a:t>PENNSYLVANIA</a:t>
            </a:r>
            <a:r>
              <a:rPr lang="en-US" sz="1600" b="1"/>
              <a:t>	</a:t>
            </a:r>
            <a:r>
              <a:rPr lang="en-US" sz="1600"/>
              <a:t>$  80,683			  1.80%</a:t>
            </a:r>
          </a:p>
          <a:p>
            <a:pPr marL="460375" indent="-406400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/>
              <a:t>16	</a:t>
            </a:r>
            <a:r>
              <a:rPr lang="en-US" sz="1600"/>
              <a:t>India			$  65,085			  1.45%</a:t>
            </a:r>
          </a:p>
          <a:p>
            <a:pPr marL="460375" indent="-406400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/>
              <a:t>17	</a:t>
            </a:r>
            <a:r>
              <a:rPr lang="en-US" sz="1600"/>
              <a:t>Taiwan		$  63,647			  1.42%</a:t>
            </a:r>
          </a:p>
          <a:p>
            <a:pPr marL="460375" indent="-406400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/>
              <a:t>18	</a:t>
            </a:r>
            <a:r>
              <a:rPr lang="en-US" sz="1600"/>
              <a:t>Australia		$  60,317			  1.35%</a:t>
            </a:r>
          </a:p>
          <a:p>
            <a:pPr marL="460375" indent="-406400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/>
              <a:t>19	</a:t>
            </a:r>
            <a:r>
              <a:rPr lang="en-US" sz="1600" b="1" u="sng"/>
              <a:t>ILLINOIS</a:t>
            </a:r>
            <a:r>
              <a:rPr lang="en-US" sz="1600" b="1"/>
              <a:t>		</a:t>
            </a:r>
            <a:r>
              <a:rPr lang="en-US" sz="1600"/>
              <a:t>$  59,369			  1.33% 	      </a:t>
            </a:r>
            <a:r>
              <a:rPr lang="en-US" sz="1400"/>
              <a:t>* US $ million</a:t>
            </a:r>
          </a:p>
          <a:p>
            <a:pPr marL="460375" indent="-406400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/>
              <a:t>20	</a:t>
            </a:r>
            <a:r>
              <a:rPr lang="en-US" sz="1600" b="1" u="sng"/>
              <a:t>OHIO</a:t>
            </a:r>
            <a:r>
              <a:rPr lang="en-US" sz="1600" b="1"/>
              <a:t>		</a:t>
            </a:r>
            <a:r>
              <a:rPr lang="en-US" sz="1600"/>
              <a:t>$  56,045			  1.25%	        </a:t>
            </a:r>
            <a:r>
              <a:rPr lang="en-US" sz="1400"/>
              <a:t>2009 DPW</a:t>
            </a:r>
          </a:p>
        </p:txBody>
      </p:sp>
      <p:sp>
        <p:nvSpPr>
          <p:cNvPr id="68610" name="Rectangle 8"/>
          <p:cNvSpPr txBox="1">
            <a:spLocks noChangeArrowheads="1"/>
          </p:cNvSpPr>
          <p:nvPr/>
        </p:nvSpPr>
        <p:spPr bwMode="auto">
          <a:xfrm>
            <a:off x="4648200" y="-152400"/>
            <a:ext cx="381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300">
                <a:solidFill>
                  <a:schemeClr val="bg1"/>
                </a:solidFill>
                <a:latin typeface="Georgia" pitchFamily="18" charset="0"/>
              </a:rPr>
              <a:t>Global Insurance Market</a:t>
            </a:r>
          </a:p>
        </p:txBody>
      </p:sp>
    </p:spTree>
  </p:cSld>
  <p:clrMapOvr>
    <a:masterClrMapping/>
  </p:clrMapOvr>
  <p:transition spd="slow"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371600"/>
            <a:ext cx="6777038" cy="35083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smtClean="0">
                <a:latin typeface="Comic Sans MS" pitchFamily="66" charset="0"/>
              </a:rPr>
              <a:t>“</a:t>
            </a:r>
            <a:r>
              <a:rPr lang="en-US" sz="3200" smtClean="0"/>
              <a:t>Producers</a:t>
            </a:r>
            <a:r>
              <a:rPr lang="en-US" sz="3200" smtClean="0">
                <a:latin typeface="Comic Sans MS" pitchFamily="66" charset="0"/>
              </a:rPr>
              <a:t>”</a:t>
            </a:r>
            <a:r>
              <a:rPr lang="en-US" sz="3200" smtClean="0"/>
              <a:t> = agents, brokers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200" smtClean="0"/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Total licensed agents, brokers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6,032,018 Licensed Individuals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smtClean="0"/>
              <a:t>2,124,924 Resident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smtClean="0"/>
              <a:t>3,907,094 Non-resident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483,763 Licensed Business Entities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200" smtClean="0"/>
          </a:p>
          <a:p>
            <a:pPr lvl="4" eaLnBrk="1" hangingPunct="1">
              <a:lnSpc>
                <a:spcPct val="90000"/>
              </a:lnSpc>
            </a:pPr>
            <a:r>
              <a:rPr lang="en-US" sz="2000" smtClean="0"/>
              <a:t>Source: 2009 Insurance Dept. Resources Report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ctr">
              <a:defRPr/>
            </a:pP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ctr">
              <a:defRPr/>
            </a:pPr>
            <a:endParaRPr lang="en-US" sz="3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9636" name="Rectangle 8"/>
          <p:cNvSpPr txBox="1">
            <a:spLocks noChangeArrowheads="1"/>
          </p:cNvSpPr>
          <p:nvPr/>
        </p:nvSpPr>
        <p:spPr bwMode="auto">
          <a:xfrm>
            <a:off x="4648200" y="-152400"/>
            <a:ext cx="381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300">
                <a:solidFill>
                  <a:schemeClr val="bg1"/>
                </a:solidFill>
                <a:latin typeface="Georgia" pitchFamily="18" charset="0"/>
              </a:rPr>
              <a:t>U.S. Insurance Market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77863" y="1347788"/>
            <a:ext cx="7696200" cy="3535362"/>
          </a:xfrm>
        </p:spPr>
        <p:txBody>
          <a:bodyPr/>
          <a:lstStyle/>
          <a:p>
            <a:pPr eaLnBrk="1" hangingPunct="1"/>
            <a:r>
              <a:rPr lang="en-US" smtClean="0"/>
              <a:t>State Legislature</a:t>
            </a:r>
          </a:p>
          <a:p>
            <a:pPr lvl="1" eaLnBrk="1" hangingPunct="1"/>
            <a:r>
              <a:rPr lang="en-US" sz="2000" smtClean="0"/>
              <a:t>House</a:t>
            </a:r>
          </a:p>
          <a:p>
            <a:pPr lvl="1" eaLnBrk="1" hangingPunct="1"/>
            <a:r>
              <a:rPr lang="en-US" sz="2000" smtClean="0"/>
              <a:t>Senate</a:t>
            </a:r>
          </a:p>
          <a:p>
            <a:pPr lvl="1" eaLnBrk="1" hangingPunct="1"/>
            <a:r>
              <a:rPr lang="en-US" sz="2000" smtClean="0"/>
              <a:t>NCSL (National Conference of State Legislators)</a:t>
            </a:r>
          </a:p>
          <a:p>
            <a:pPr lvl="1" eaLnBrk="1" hangingPunct="1"/>
            <a:r>
              <a:rPr lang="en-US" sz="2000" smtClean="0"/>
              <a:t>NCOIL (National Conference of Insurance Legislators)</a:t>
            </a:r>
          </a:p>
          <a:p>
            <a:pPr lvl="1" eaLnBrk="1" hangingPunct="1"/>
            <a:endParaRPr lang="en-US" sz="2400" smtClean="0"/>
          </a:p>
          <a:p>
            <a:pPr eaLnBrk="1" hangingPunct="1"/>
            <a:r>
              <a:rPr lang="en-US" smtClean="0"/>
              <a:t>State Department of Insurance</a:t>
            </a:r>
          </a:p>
          <a:p>
            <a:pPr lvl="1" eaLnBrk="1" hangingPunct="1"/>
            <a:r>
              <a:rPr lang="en-US" sz="2000" smtClean="0"/>
              <a:t>Legislative Proposals, Consultation </a:t>
            </a:r>
            <a:r>
              <a:rPr lang="en-US" sz="2000" smtClean="0">
                <a:latin typeface="Comic Sans MS" pitchFamily="66" charset="0"/>
              </a:rPr>
              <a:t>–</a:t>
            </a:r>
            <a:r>
              <a:rPr lang="en-US" sz="2000" smtClean="0"/>
              <a:t> Model Laws</a:t>
            </a:r>
          </a:p>
          <a:p>
            <a:pPr lvl="1" eaLnBrk="1" hangingPunct="1"/>
            <a:r>
              <a:rPr lang="en-US" sz="2000" smtClean="0"/>
              <a:t>Authority to </a:t>
            </a:r>
            <a:r>
              <a:rPr lang="en-US" sz="2000" smtClean="0">
                <a:latin typeface="Comic Sans MS" pitchFamily="66" charset="0"/>
              </a:rPr>
              <a:t>“</a:t>
            </a:r>
            <a:r>
              <a:rPr lang="en-US" sz="2000" smtClean="0"/>
              <a:t>Regulate</a:t>
            </a:r>
            <a:r>
              <a:rPr lang="en-US" sz="2000" smtClean="0">
                <a:latin typeface="Comic Sans MS" pitchFamily="66" charset="0"/>
              </a:rPr>
              <a:t>”</a:t>
            </a:r>
            <a:r>
              <a:rPr lang="en-US" sz="2000" smtClean="0"/>
              <a:t> / Implement Laws</a:t>
            </a:r>
          </a:p>
        </p:txBody>
      </p:sp>
      <p:sp>
        <p:nvSpPr>
          <p:cNvPr id="32772" name="Rectangle 5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ctr">
              <a:defRPr/>
            </a:pP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2773" name="Rectangle 6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ctr">
              <a:defRPr/>
            </a:pPr>
            <a:endParaRPr lang="en-US" sz="3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1684" name="Rectangle 8"/>
          <p:cNvSpPr txBox="1">
            <a:spLocks noChangeArrowheads="1"/>
          </p:cNvSpPr>
          <p:nvPr/>
        </p:nvSpPr>
        <p:spPr bwMode="auto">
          <a:xfrm>
            <a:off x="4572000" y="0"/>
            <a:ext cx="381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300">
                <a:solidFill>
                  <a:schemeClr val="bg1"/>
                </a:solidFill>
                <a:latin typeface="Georgia" pitchFamily="18" charset="0"/>
              </a:rPr>
              <a:t>Interaction between Regulators and Legislators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24400" y="304800"/>
            <a:ext cx="3313113" cy="1701800"/>
          </a:xfrm>
        </p:spPr>
        <p:txBody>
          <a:bodyPr/>
          <a:lstStyle/>
          <a:p>
            <a:pPr algn="ctr" eaLnBrk="1" hangingPunct="1"/>
            <a:r>
              <a:rPr lang="en-US" b="1" smtClean="0">
                <a:solidFill>
                  <a:schemeClr val="bg1"/>
                </a:solidFill>
              </a:rPr>
              <a:t>Hot Topics in the U.S.</a:t>
            </a:r>
            <a:endParaRPr lang="en-US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 idx="4294967295"/>
          </p:nvPr>
        </p:nvSpPr>
        <p:spPr>
          <a:xfrm>
            <a:off x="4800600" y="76200"/>
            <a:ext cx="3429000" cy="457200"/>
          </a:xfrm>
        </p:spPr>
        <p:txBody>
          <a:bodyPr/>
          <a:lstStyle/>
          <a:p>
            <a:pPr eaLnBrk="1" hangingPunct="1"/>
            <a:r>
              <a:rPr lang="en-US" sz="1600" b="1" smtClean="0">
                <a:solidFill>
                  <a:schemeClr val="bg1"/>
                </a:solidFill>
              </a:rPr>
              <a:t>U.S. Financial </a:t>
            </a:r>
            <a:br>
              <a:rPr lang="en-US" sz="1600" b="1" smtClean="0">
                <a:solidFill>
                  <a:schemeClr val="bg1"/>
                </a:solidFill>
              </a:rPr>
            </a:br>
            <a:r>
              <a:rPr lang="en-US" sz="1600" b="1" smtClean="0">
                <a:solidFill>
                  <a:schemeClr val="bg1"/>
                </a:solidFill>
              </a:rPr>
              <a:t>Regulatory Reform</a:t>
            </a:r>
            <a:r>
              <a:rPr lang="en-US" sz="1600" b="1" i="1" smtClean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74754" name="Content Placeholder 2"/>
          <p:cNvSpPr>
            <a:spLocks noGrp="1"/>
          </p:cNvSpPr>
          <p:nvPr>
            <p:ph idx="4294967295"/>
          </p:nvPr>
        </p:nvSpPr>
        <p:spPr>
          <a:xfrm>
            <a:off x="685800" y="10668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On July 21, 2010, President Obama signed into law the Dodd-Frank Wall Street Reform and Consumer Protection Act of 2010 (DFA). </a:t>
            </a: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The Bill is over 2300 pages long and consists of 17 Titles. </a:t>
            </a: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Much of it relates to issues that are unrelated to insurance; however, the new law does establish a new federal role regarding insurance in a number of critical respects. </a:t>
            </a:r>
          </a:p>
          <a:p>
            <a:pPr eaLnBrk="1" hangingPunct="1"/>
            <a:endParaRPr lang="en-US" sz="20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1066800"/>
            <a:ext cx="8229600" cy="4525963"/>
          </a:xfrm>
        </p:spPr>
        <p:txBody>
          <a:bodyPr>
            <a:normAutofit/>
          </a:bodyPr>
          <a:lstStyle/>
          <a:p>
            <a:pPr marL="514350" indent="-514350" eaLnBrk="1" hangingPunct="1">
              <a:buFont typeface="Calligraph421 BT" pitchFamily="66" charset="0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Develop the standards for designating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“systemically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important financial institutions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”</a:t>
            </a:r>
          </a:p>
          <a:p>
            <a:pPr marL="514350" indent="-514350" eaLnBrk="1" hangingPunct="1">
              <a:buFont typeface="Calligraph421 BT" pitchFamily="66" charset="0"/>
              <a:buAutoNum type="arabicPeriod"/>
              <a:defRPr/>
            </a:pPr>
            <a:endParaRPr lang="en-US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eaLnBrk="1" hangingPunct="1">
              <a:buFont typeface="Calligraph421 BT" pitchFamily="66" charset="0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Monitor the market &amp; promote market discipline – eliminate expectations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bailouts</a:t>
            </a:r>
          </a:p>
          <a:p>
            <a:pPr marL="514350" indent="-514350" eaLnBrk="1" hangingPunct="1">
              <a:buFont typeface="Calligraph421 BT" pitchFamily="66" charset="0"/>
              <a:buAutoNum type="arabicPeriod"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514350" indent="-514350" eaLnBrk="1" hangingPunct="1">
              <a:buFont typeface="Calligraph421 BT" pitchFamily="66" charset="0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Respond to emerging threats</a:t>
            </a:r>
          </a:p>
          <a:p>
            <a:pPr eaLnBrk="1" hangingPunct="1">
              <a:defRPr/>
            </a:pPr>
            <a:endParaRPr lang="en-US" dirty="0">
              <a:latin typeface="Bookman Old Style" pitchFamily="18" charset="0"/>
            </a:endParaRPr>
          </a:p>
        </p:txBody>
      </p:sp>
      <p:sp>
        <p:nvSpPr>
          <p:cNvPr id="76802" name="Title 1"/>
          <p:cNvSpPr txBox="1">
            <a:spLocks/>
          </p:cNvSpPr>
          <p:nvPr/>
        </p:nvSpPr>
        <p:spPr bwMode="auto">
          <a:xfrm>
            <a:off x="4800600" y="762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1600" b="1">
                <a:solidFill>
                  <a:schemeClr val="bg1"/>
                </a:solidFill>
                <a:latin typeface="Georgia" pitchFamily="18" charset="0"/>
              </a:rPr>
              <a:t>Resolve Companies that </a:t>
            </a:r>
            <a:br>
              <a:rPr lang="en-US" sz="1600" b="1">
                <a:solidFill>
                  <a:schemeClr val="bg1"/>
                </a:solidFill>
                <a:latin typeface="Georgia" pitchFamily="18" charset="0"/>
              </a:rPr>
            </a:br>
            <a:r>
              <a:rPr lang="en-US" sz="1600" b="1">
                <a:solidFill>
                  <a:schemeClr val="bg1"/>
                </a:solidFill>
                <a:latin typeface="Georgia" pitchFamily="18" charset="0"/>
              </a:rPr>
              <a:t>are “Too Big to Fail”</a:t>
            </a:r>
            <a:endParaRPr lang="en-US" sz="1600" b="1" i="1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/>
          </p:cNvSpPr>
          <p:nvPr>
            <p:ph idx="4294967295"/>
          </p:nvPr>
        </p:nvSpPr>
        <p:spPr>
          <a:xfrm>
            <a:off x="762000" y="685800"/>
            <a:ext cx="6777038" cy="350837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1800" b="1" dirty="0">
                <a:latin typeface="Arial" pitchFamily="34" charset="0"/>
              </a:rPr>
              <a:t>Title I: Financial Stability Oversight Council (FSOC)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800" b="1" i="1" dirty="0" smtClean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Arial" pitchFamily="34" charset="0"/>
              </a:rPr>
              <a:t>Financial Stability Oversight Council to identify risks to U.S. financial stability from the ongoing activities, material distress or failure of large interconnected financial companies, including insurance companies.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800" dirty="0" smtClean="0">
              <a:latin typeface="Arial" pitchFamily="34" charset="0"/>
            </a:endParaRPr>
          </a:p>
          <a:p>
            <a:pPr marL="285750" indent="-285750" eaLnBrk="1" hangingPunct="1">
              <a:defRPr/>
            </a:pPr>
            <a:r>
              <a:rPr lang="en-US" sz="1800" dirty="0" smtClean="0">
                <a:latin typeface="Arial" pitchFamily="34" charset="0"/>
              </a:rPr>
              <a:t>10 </a:t>
            </a:r>
            <a:r>
              <a:rPr lang="en-US" sz="1800" dirty="0">
                <a:latin typeface="Arial" pitchFamily="34" charset="0"/>
              </a:rPr>
              <a:t>voting members (Treasury, Fed, Comptroller of the Currency, CFPB, SEC, FDIC, CFTC, FHFA, NCUA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,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member with “insurance expertise” (TBD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)</a:t>
            </a:r>
          </a:p>
          <a:p>
            <a:pPr marL="285750" indent="-285750" eaLnBrk="1" hangingPunct="1">
              <a:defRPr/>
            </a:pPr>
            <a:endParaRPr lang="en-US" sz="1800" dirty="0">
              <a:solidFill>
                <a:schemeClr val="accent6">
                  <a:lumMod val="75000"/>
                </a:schemeClr>
              </a:solidFill>
              <a:latin typeface="Arial" pitchFamily="34" charset="0"/>
            </a:endParaRPr>
          </a:p>
          <a:p>
            <a:pPr marL="285750" indent="-285750" eaLnBrk="1" hangingPunct="1">
              <a:defRPr/>
            </a:pPr>
            <a:r>
              <a:rPr lang="en-US" sz="1800" dirty="0">
                <a:latin typeface="Arial" pitchFamily="34" charset="0"/>
              </a:rPr>
              <a:t>5 non-voting members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1800" dirty="0">
                <a:latin typeface="Arial" pitchFamily="34" charset="0"/>
              </a:rPr>
              <a:t>Director of the Office of Financial Research (TBD)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Director of the Federal Insurance Office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(Former IL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Director Mike </a:t>
            </a:r>
            <a:r>
              <a:rPr lang="en-US" sz="1800" b="1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McRaith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since June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)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State insurance commissioner (MO Director John Huff)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1800" dirty="0">
                <a:latin typeface="Arial" pitchFamily="34" charset="0"/>
              </a:rPr>
              <a:t>State banking supervisor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1800" dirty="0">
                <a:latin typeface="Arial" pitchFamily="34" charset="0"/>
              </a:rPr>
              <a:t>State securities commissioner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800" dirty="0" smtClean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1800" dirty="0" smtClean="0"/>
          </a:p>
        </p:txBody>
      </p:sp>
      <p:sp>
        <p:nvSpPr>
          <p:cNvPr id="78850" name="Title 1"/>
          <p:cNvSpPr txBox="1">
            <a:spLocks/>
          </p:cNvSpPr>
          <p:nvPr/>
        </p:nvSpPr>
        <p:spPr bwMode="auto">
          <a:xfrm>
            <a:off x="4800600" y="762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1600" b="1">
                <a:solidFill>
                  <a:schemeClr val="bg1"/>
                </a:solidFill>
                <a:latin typeface="Georgia" pitchFamily="18" charset="0"/>
              </a:rPr>
              <a:t>Resolve Companies that </a:t>
            </a:r>
            <a:br>
              <a:rPr lang="en-US" sz="1600" b="1">
                <a:solidFill>
                  <a:schemeClr val="bg1"/>
                </a:solidFill>
                <a:latin typeface="Georgia" pitchFamily="18" charset="0"/>
              </a:rPr>
            </a:br>
            <a:r>
              <a:rPr lang="en-US" sz="1600" b="1">
                <a:solidFill>
                  <a:schemeClr val="bg1"/>
                </a:solidFill>
                <a:latin typeface="Georgia" pitchFamily="18" charset="0"/>
              </a:rPr>
              <a:t>are “Too Big to Fail”</a:t>
            </a:r>
            <a:endParaRPr lang="en-US" sz="1600" b="1" i="1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3"/>
          <p:cNvSpPr>
            <a:spLocks noGrp="1"/>
          </p:cNvSpPr>
          <p:nvPr>
            <p:ph idx="4294967295"/>
          </p:nvPr>
        </p:nvSpPr>
        <p:spPr>
          <a:xfrm>
            <a:off x="685800" y="762000"/>
            <a:ext cx="6777038" cy="35083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>
                <a:latin typeface="Arial" charset="0"/>
              </a:rPr>
              <a:t>The Council has met 5 times on October 1, November 23, January 18, March 17 and May 24. </a:t>
            </a:r>
          </a:p>
          <a:p>
            <a:pPr eaLnBrk="1" hangingPunct="1">
              <a:lnSpc>
                <a:spcPct val="80000"/>
              </a:lnSpc>
            </a:pPr>
            <a:endParaRPr lang="en-US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latin typeface="Arial" charset="0"/>
              </a:rPr>
              <a:t>It has focused on three main areas that could have an impact on insurers:  </a:t>
            </a:r>
            <a:br>
              <a:rPr lang="en-US" smtClean="0">
                <a:latin typeface="Arial" charset="0"/>
              </a:rPr>
            </a:br>
            <a:endParaRPr lang="en-US" smtClean="0">
              <a:latin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latin typeface="Arial" charset="0"/>
              </a:rPr>
              <a:t>Designations of Non-Bank Financial Companies for supervision by the Fed</a:t>
            </a:r>
            <a:br>
              <a:rPr lang="en-US" sz="2400" smtClean="0">
                <a:latin typeface="Arial" charset="0"/>
              </a:rPr>
            </a:br>
            <a:endParaRPr lang="en-US" sz="2400" smtClean="0">
              <a:latin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latin typeface="Arial" charset="0"/>
              </a:rPr>
              <a:t>Conducting a study and making recommendations on implementing the Volcker Rule</a:t>
            </a:r>
            <a:br>
              <a:rPr lang="en-US" sz="2400" smtClean="0">
                <a:latin typeface="Arial" charset="0"/>
              </a:rPr>
            </a:br>
            <a:endParaRPr lang="en-US" sz="2400" smtClean="0">
              <a:latin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latin typeface="Arial" charset="0"/>
              </a:rPr>
              <a:t>Conducting a study and making Recommendation of </a:t>
            </a:r>
            <a:br>
              <a:rPr lang="en-US" sz="2400" smtClean="0">
                <a:latin typeface="Arial" charset="0"/>
              </a:rPr>
            </a:br>
            <a:r>
              <a:rPr lang="en-US" sz="2400" smtClean="0">
                <a:latin typeface="Arial" charset="0"/>
              </a:rPr>
              <a:t>implementing concentration </a:t>
            </a:r>
            <a:br>
              <a:rPr lang="en-US" sz="2400" smtClean="0">
                <a:latin typeface="Arial" charset="0"/>
              </a:rPr>
            </a:br>
            <a:r>
              <a:rPr lang="en-US" sz="2400" smtClean="0">
                <a:latin typeface="Arial" charset="0"/>
              </a:rPr>
              <a:t>limits on large financial firms</a:t>
            </a:r>
          </a:p>
          <a:p>
            <a:pPr eaLnBrk="1" hangingPunct="1">
              <a:lnSpc>
                <a:spcPct val="80000"/>
              </a:lnSpc>
            </a:pPr>
            <a:endParaRPr lang="en-US" smtClean="0">
              <a:latin typeface="Bookman Old Style" pitchFamily="18" charset="0"/>
            </a:endParaRPr>
          </a:p>
        </p:txBody>
      </p:sp>
      <p:sp>
        <p:nvSpPr>
          <p:cNvPr id="80898" name="Title 1"/>
          <p:cNvSpPr txBox="1">
            <a:spLocks/>
          </p:cNvSpPr>
          <p:nvPr/>
        </p:nvSpPr>
        <p:spPr bwMode="auto">
          <a:xfrm>
            <a:off x="4800600" y="762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1600" b="1">
                <a:solidFill>
                  <a:schemeClr val="bg1"/>
                </a:solidFill>
                <a:latin typeface="Georgia" pitchFamily="18" charset="0"/>
              </a:rPr>
              <a:t>Overview of FSOC Activities</a:t>
            </a:r>
            <a:endParaRPr lang="en-US" sz="1600" b="1" i="1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8200" y="1600200"/>
            <a:ext cx="6777038" cy="35083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Insurance is a unique product</a:t>
            </a:r>
          </a:p>
          <a:p>
            <a:pPr eaLnBrk="1" hangingPunct="1"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Traditional insurance activities did not cause the financial crisis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Insurance regulators already have well-developed systems for rehabilitating and/or unwinding troubled insurance companies</a:t>
            </a: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82946" name="Title 1"/>
          <p:cNvSpPr txBox="1">
            <a:spLocks/>
          </p:cNvSpPr>
          <p:nvPr/>
        </p:nvSpPr>
        <p:spPr bwMode="auto">
          <a:xfrm>
            <a:off x="4800600" y="762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1600" b="1">
                <a:solidFill>
                  <a:schemeClr val="bg1"/>
                </a:solidFill>
                <a:latin typeface="Georgia" pitchFamily="18" charset="0"/>
              </a:rPr>
              <a:t>Our Message: One Size </a:t>
            </a:r>
            <a:br>
              <a:rPr lang="en-US" sz="1600" b="1">
                <a:solidFill>
                  <a:schemeClr val="bg1"/>
                </a:solidFill>
                <a:latin typeface="Georgia" pitchFamily="18" charset="0"/>
              </a:rPr>
            </a:br>
            <a:r>
              <a:rPr lang="en-US" sz="1600" b="1">
                <a:solidFill>
                  <a:schemeClr val="bg1"/>
                </a:solidFill>
                <a:latin typeface="Georgia" pitchFamily="18" charset="0"/>
              </a:rPr>
              <a:t>Does Not Fit All</a:t>
            </a:r>
            <a:endParaRPr lang="en-US" sz="1600" b="1" i="1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62000" y="1219200"/>
            <a:ext cx="7162800" cy="40386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smtClean="0"/>
              <a:t>State Regulation of Insurance</a:t>
            </a:r>
          </a:p>
          <a:p>
            <a:pPr eaLnBrk="1" hangingPunct="1">
              <a:lnSpc>
                <a:spcPct val="70000"/>
              </a:lnSpc>
            </a:pPr>
            <a:endParaRPr lang="en-US" smtClean="0"/>
          </a:p>
          <a:p>
            <a:pPr lvl="1" eaLnBrk="1" hangingPunct="1">
              <a:lnSpc>
                <a:spcPct val="70000"/>
              </a:lnSpc>
            </a:pPr>
            <a:r>
              <a:rPr lang="en-US" smtClean="0"/>
              <a:t>McCarran-Ferguson Act (1945) – “business of insurance” regulated by the states</a:t>
            </a:r>
          </a:p>
          <a:p>
            <a:pPr lvl="1" eaLnBrk="1" hangingPunct="1">
              <a:lnSpc>
                <a:spcPct val="70000"/>
              </a:lnSpc>
            </a:pPr>
            <a:endParaRPr lang="en-US" smtClean="0"/>
          </a:p>
          <a:p>
            <a:pPr lvl="2" eaLnBrk="1" hangingPunct="1">
              <a:lnSpc>
                <a:spcPct val="70000"/>
              </a:lnSpc>
            </a:pPr>
            <a:r>
              <a:rPr lang="en-US" smtClean="0"/>
              <a:t>Department of Insurance </a:t>
            </a:r>
          </a:p>
          <a:p>
            <a:pPr lvl="2" eaLnBrk="1" hangingPunct="1">
              <a:lnSpc>
                <a:spcPct val="70000"/>
              </a:lnSpc>
            </a:pPr>
            <a:endParaRPr lang="en-US" smtClean="0"/>
          </a:p>
          <a:p>
            <a:pPr lvl="2" eaLnBrk="1" hangingPunct="1">
              <a:lnSpc>
                <a:spcPct val="70000"/>
              </a:lnSpc>
            </a:pPr>
            <a:r>
              <a:rPr lang="en-US" smtClean="0"/>
              <a:t>Commissioner / Superintendent / Director</a:t>
            </a:r>
          </a:p>
          <a:p>
            <a:pPr lvl="2" eaLnBrk="1" hangingPunct="1">
              <a:lnSpc>
                <a:spcPct val="70000"/>
              </a:lnSpc>
            </a:pPr>
            <a:endParaRPr lang="en-US" smtClean="0"/>
          </a:p>
          <a:p>
            <a:pPr lvl="3" eaLnBrk="1" hangingPunct="1">
              <a:lnSpc>
                <a:spcPct val="70000"/>
              </a:lnSpc>
            </a:pPr>
            <a:r>
              <a:rPr lang="en-US" smtClean="0"/>
              <a:t>Mostly Appointed by Governor</a:t>
            </a:r>
          </a:p>
          <a:p>
            <a:pPr lvl="3" eaLnBrk="1" hangingPunct="1">
              <a:lnSpc>
                <a:spcPct val="70000"/>
              </a:lnSpc>
            </a:pPr>
            <a:r>
              <a:rPr lang="en-US" smtClean="0"/>
              <a:t>Elected – 12 states</a:t>
            </a:r>
          </a:p>
          <a:p>
            <a:pPr lvl="3" eaLnBrk="1" hangingPunct="1">
              <a:lnSpc>
                <a:spcPct val="70000"/>
              </a:lnSpc>
            </a:pPr>
            <a:r>
              <a:rPr lang="en-US" smtClean="0"/>
              <a:t>Appointed by Legislature - 1</a:t>
            </a:r>
          </a:p>
        </p:txBody>
      </p:sp>
      <p:sp>
        <p:nvSpPr>
          <p:cNvPr id="32771" name="Rectangle 8"/>
          <p:cNvSpPr txBox="1">
            <a:spLocks noChangeArrowheads="1"/>
          </p:cNvSpPr>
          <p:nvPr/>
        </p:nvSpPr>
        <p:spPr bwMode="auto">
          <a:xfrm>
            <a:off x="4572000" y="-76200"/>
            <a:ext cx="381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700">
                <a:solidFill>
                  <a:schemeClr val="bg1"/>
                </a:solidFill>
                <a:latin typeface="Georgia" pitchFamily="18" charset="0"/>
              </a:rPr>
              <a:t>Insurance Supervision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517478" y="914400"/>
          <a:ext cx="8016922" cy="4646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4994" name="Title 1"/>
          <p:cNvSpPr txBox="1">
            <a:spLocks/>
          </p:cNvSpPr>
          <p:nvPr/>
        </p:nvSpPr>
        <p:spPr bwMode="auto">
          <a:xfrm>
            <a:off x="4800600" y="762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1600" b="1">
                <a:solidFill>
                  <a:schemeClr val="bg1"/>
                </a:solidFill>
                <a:latin typeface="Georgia" pitchFamily="18" charset="0"/>
              </a:rPr>
              <a:t>Liquidation of </a:t>
            </a:r>
            <a:br>
              <a:rPr lang="en-US" sz="1600" b="1">
                <a:solidFill>
                  <a:schemeClr val="bg1"/>
                </a:solidFill>
                <a:latin typeface="Georgia" pitchFamily="18" charset="0"/>
              </a:rPr>
            </a:br>
            <a:r>
              <a:rPr lang="en-US" sz="1600" b="1">
                <a:solidFill>
                  <a:schemeClr val="bg1"/>
                </a:solidFill>
                <a:latin typeface="Georgia" pitchFamily="18" charset="0"/>
              </a:rPr>
              <a:t>Unstable Companies</a:t>
            </a:r>
            <a:endParaRPr lang="en-US" sz="1600" b="1" i="1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C3465F-FDFB-4F64-A049-FEC3BB6B9A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27C3465F-FDFB-4F64-A049-FEC3BB6B9A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D26B85-6DC6-440E-82B2-298A6E1754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0DD26B85-6DC6-440E-82B2-298A6E1754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383981-6B07-406B-9ACB-B2B4AC7B9B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2C383981-6B07-406B-9ACB-B2B4AC7B9B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6A34BB-7E78-405C-960B-DE0CE0AD3C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DC6A34BB-7E78-405C-960B-DE0CE0AD3C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6CB662-07A4-4321-B951-CCA7360744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0C6CB662-07A4-4321-B951-CCA7360744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609600" y="1676400"/>
            <a:ext cx="3055938" cy="639763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The Volcker Rule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1143000" y="2286000"/>
            <a:ext cx="3419475" cy="2835275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New restrictions on SIFIs engaging in proprietary trading</a:t>
            </a:r>
          </a:p>
          <a:p>
            <a:pPr eaLnBrk="1" hangingPunct="1"/>
            <a:r>
              <a:rPr lang="en-US" smtClean="0">
                <a:latin typeface="Arial" charset="0"/>
              </a:rPr>
              <a:t>Vague exception for insurance companies</a:t>
            </a:r>
          </a:p>
          <a:p>
            <a:pPr eaLnBrk="1" hangingPunct="1"/>
            <a:r>
              <a:rPr lang="en-US" smtClean="0">
                <a:latin typeface="Arial" charset="0"/>
              </a:rPr>
              <a:t>Rule coming in October 2011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4776788" y="1600200"/>
            <a:ext cx="3055937" cy="639763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Derivatives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5038725" y="2498725"/>
            <a:ext cx="3419475" cy="283527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</a:rPr>
              <a:t>SEC &amp; CFTC working on rules</a:t>
            </a:r>
          </a:p>
          <a:p>
            <a:pPr eaLnBrk="1" hangingPunct="1">
              <a:defRPr/>
            </a:pPr>
            <a:r>
              <a:rPr lang="en-US" dirty="0" smtClean="0">
                <a:latin typeface="Arial" pitchFamily="34" charset="0"/>
              </a:rPr>
              <a:t>Insurance use of derivatives: primarily to hedge against risk</a:t>
            </a:r>
          </a:p>
          <a:p>
            <a:pPr eaLnBrk="1" hangingPunct="1">
              <a:defRPr/>
            </a:pPr>
            <a:r>
              <a:rPr lang="en-US" dirty="0" smtClean="0">
                <a:latin typeface="Arial" pitchFamily="34" charset="0"/>
              </a:rPr>
              <a:t>We are monitoring the development of new systems to track derivative transactions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4495800" y="1227138"/>
            <a:ext cx="1588" cy="431641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046" name="Title 1"/>
          <p:cNvSpPr txBox="1">
            <a:spLocks/>
          </p:cNvSpPr>
          <p:nvPr/>
        </p:nvSpPr>
        <p:spPr bwMode="auto">
          <a:xfrm>
            <a:off x="4800600" y="762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1600" b="1">
                <a:solidFill>
                  <a:schemeClr val="bg1"/>
                </a:solidFill>
                <a:latin typeface="Georgia" pitchFamily="18" charset="0"/>
              </a:rPr>
              <a:t>Shed Light on “Off the Books” Activities</a:t>
            </a:r>
            <a:endParaRPr lang="en-US" sz="1600" b="1" i="1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3"/>
          <p:cNvSpPr>
            <a:spLocks noGrp="1"/>
          </p:cNvSpPr>
          <p:nvPr>
            <p:ph idx="4294967295"/>
          </p:nvPr>
        </p:nvSpPr>
        <p:spPr>
          <a:xfrm>
            <a:off x="533400" y="1189038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200" smtClean="0">
                <a:latin typeface="Arial" charset="0"/>
                <a:cs typeface="Arial" charset="0"/>
              </a:rPr>
              <a:t>Establishes a Federal Insurance Office (FIO), housed in the Treasury Department </a:t>
            </a:r>
          </a:p>
          <a:p>
            <a:pPr eaLnBrk="1" hangingPunct="1">
              <a:lnSpc>
                <a:spcPct val="80000"/>
              </a:lnSpc>
            </a:pPr>
            <a:endParaRPr lang="en-US" sz="22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200" smtClean="0">
                <a:latin typeface="Arial" charset="0"/>
                <a:cs typeface="Arial" charset="0"/>
              </a:rPr>
              <a:t>Help the federal government gain a better understanding of the insurance market and negotiate international agreements</a:t>
            </a:r>
          </a:p>
          <a:p>
            <a:pPr eaLnBrk="1" hangingPunct="1">
              <a:lnSpc>
                <a:spcPct val="80000"/>
              </a:lnSpc>
            </a:pPr>
            <a:endParaRPr lang="en-US" sz="220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mtClean="0">
                <a:latin typeface="Arial" charset="0"/>
                <a:cs typeface="Arial" charset="0"/>
              </a:rPr>
              <a:t>Does not give Treasury general </a:t>
            </a:r>
            <a:br>
              <a:rPr lang="en-US" smtClean="0">
                <a:latin typeface="Arial" charset="0"/>
                <a:cs typeface="Arial" charset="0"/>
              </a:rPr>
            </a:br>
            <a:r>
              <a:rPr lang="en-US" smtClean="0">
                <a:latin typeface="Arial" charset="0"/>
                <a:cs typeface="Arial" charset="0"/>
              </a:rPr>
              <a:t>supervisory or regulatory </a:t>
            </a:r>
            <a:br>
              <a:rPr lang="en-US" smtClean="0">
                <a:latin typeface="Arial" charset="0"/>
                <a:cs typeface="Arial" charset="0"/>
              </a:rPr>
            </a:br>
            <a:r>
              <a:rPr lang="en-US" smtClean="0">
                <a:latin typeface="Arial" charset="0"/>
                <a:cs typeface="Arial" charset="0"/>
              </a:rPr>
              <a:t>authority over the business </a:t>
            </a:r>
            <a:br>
              <a:rPr lang="en-US" smtClean="0">
                <a:latin typeface="Arial" charset="0"/>
                <a:cs typeface="Arial" charset="0"/>
              </a:rPr>
            </a:br>
            <a:r>
              <a:rPr lang="en-US" smtClean="0">
                <a:latin typeface="Arial" charset="0"/>
                <a:cs typeface="Arial" charset="0"/>
              </a:rPr>
              <a:t>of insurance. </a:t>
            </a:r>
          </a:p>
          <a:p>
            <a:pPr lvl="1" eaLnBrk="1" hangingPunct="1">
              <a:lnSpc>
                <a:spcPct val="80000"/>
              </a:lnSpc>
            </a:pPr>
            <a:endParaRPr lang="en-US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mtClean="0">
                <a:latin typeface="Arial" charset="0"/>
                <a:cs typeface="Arial" charset="0"/>
              </a:rPr>
              <a:t>No jurisdiction over solvency </a:t>
            </a:r>
            <a:br>
              <a:rPr lang="en-US" smtClean="0">
                <a:latin typeface="Arial" charset="0"/>
                <a:cs typeface="Arial" charset="0"/>
              </a:rPr>
            </a:br>
            <a:r>
              <a:rPr lang="en-US" smtClean="0">
                <a:latin typeface="Arial" charset="0"/>
                <a:cs typeface="Arial" charset="0"/>
              </a:rPr>
              <a:t>or capital</a:t>
            </a:r>
          </a:p>
          <a:p>
            <a:pPr lvl="1" eaLnBrk="1" hangingPunct="1">
              <a:lnSpc>
                <a:spcPct val="80000"/>
              </a:lnSpc>
            </a:pPr>
            <a:endParaRPr lang="en-US" smtClean="0">
              <a:latin typeface="Bookman Old Style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000" smtClean="0">
              <a:latin typeface="Bookman Old Style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000" smtClean="0">
              <a:latin typeface="Bookman Old Style" pitchFamily="18" charset="0"/>
            </a:endParaRPr>
          </a:p>
        </p:txBody>
      </p:sp>
      <p:sp>
        <p:nvSpPr>
          <p:cNvPr id="89090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1AA48C-849D-4ED5-9135-616F01765916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89091" name="Title 1"/>
          <p:cNvSpPr txBox="1">
            <a:spLocks/>
          </p:cNvSpPr>
          <p:nvPr/>
        </p:nvSpPr>
        <p:spPr bwMode="auto">
          <a:xfrm>
            <a:off x="4800600" y="762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1600" b="1">
                <a:solidFill>
                  <a:schemeClr val="bg1"/>
                </a:solidFill>
                <a:latin typeface="Georgia" pitchFamily="18" charset="0"/>
              </a:rPr>
              <a:t>Federal Insurance Office </a:t>
            </a:r>
            <a:br>
              <a:rPr lang="en-US" sz="1600" b="1">
                <a:solidFill>
                  <a:schemeClr val="bg1"/>
                </a:solidFill>
                <a:latin typeface="Georgia" pitchFamily="18" charset="0"/>
              </a:rPr>
            </a:br>
            <a:r>
              <a:rPr lang="en-US" sz="1600" b="1">
                <a:solidFill>
                  <a:schemeClr val="bg1"/>
                </a:solidFill>
                <a:latin typeface="Georgia" pitchFamily="18" charset="0"/>
              </a:rPr>
              <a:t>(Title V, Subtitle A)</a:t>
            </a:r>
            <a:endParaRPr lang="en-US" sz="1600" b="1" i="1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3"/>
          <p:cNvSpPr>
            <a:spLocks noGrp="1"/>
          </p:cNvSpPr>
          <p:nvPr>
            <p:ph idx="4294967295"/>
          </p:nvPr>
        </p:nvSpPr>
        <p:spPr>
          <a:xfrm>
            <a:off x="838200" y="914400"/>
            <a:ext cx="6777038" cy="35083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>
                <a:cs typeface="Arial" charset="0"/>
              </a:rPr>
              <a:t>The Treasury department and the USTR have authority to enter into “covered agreements” - international agreements that preempt state law if they are: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smtClean="0"/>
              <a:t>1) entered into between the U.S. and a foreign government, authority, or regulatory entity, and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2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smtClean="0"/>
              <a:t>2) relate to the recognition of prudential measures to the business of insurance or reinsurance </a:t>
            </a:r>
            <a:r>
              <a:rPr lang="en-US" sz="2200" i="1" u="sng" smtClean="0"/>
              <a:t>that achieves a level of protection of insurance or reinsurance consumers that is substantially equivalent to the protection achieved under state law</a:t>
            </a:r>
            <a:r>
              <a:rPr lang="en-US" sz="2200" i="1" smtClean="0"/>
              <a:t>.</a:t>
            </a:r>
            <a:r>
              <a:rPr lang="en-US" sz="2200" smtClean="0"/>
              <a:t> </a:t>
            </a:r>
          </a:p>
          <a:p>
            <a:pPr eaLnBrk="1" hangingPunct="1">
              <a:lnSpc>
                <a:spcPct val="80000"/>
              </a:lnSpc>
            </a:pPr>
            <a:endParaRPr lang="en-US" smtClean="0"/>
          </a:p>
          <a:p>
            <a:pPr eaLnBrk="1" hangingPunct="1">
              <a:lnSpc>
                <a:spcPct val="80000"/>
              </a:lnSpc>
            </a:pPr>
            <a:endParaRPr lang="en-US" smtClean="0"/>
          </a:p>
        </p:txBody>
      </p:sp>
      <p:sp>
        <p:nvSpPr>
          <p:cNvPr id="91138" name="Title 1"/>
          <p:cNvSpPr txBox="1">
            <a:spLocks/>
          </p:cNvSpPr>
          <p:nvPr/>
        </p:nvSpPr>
        <p:spPr bwMode="auto">
          <a:xfrm>
            <a:off x="4800600" y="762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1600" b="1">
                <a:solidFill>
                  <a:schemeClr val="bg1"/>
                </a:solidFill>
                <a:latin typeface="Georgia" pitchFamily="18" charset="0"/>
              </a:rPr>
              <a:t>Federal Insurance Office: Covered Agreements</a:t>
            </a:r>
            <a:endParaRPr lang="en-US" sz="1600" b="1" i="1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/>
          </p:cNvSpPr>
          <p:nvPr>
            <p:ph idx="4294967295"/>
          </p:nvPr>
        </p:nvSpPr>
        <p:spPr>
          <a:xfrm>
            <a:off x="685800" y="1066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Arial" pitchFamily="34" charset="0"/>
              </a:rPr>
              <a:t>Preemption shall</a:t>
            </a:r>
            <a:r>
              <a:rPr lang="en-US" dirty="0" smtClean="0">
                <a:solidFill>
                  <a:schemeClr val="accent2"/>
                </a:solidFill>
                <a:latin typeface="Arial" pitchFamily="34" charset="0"/>
              </a:rPr>
              <a:t> </a:t>
            </a:r>
            <a:r>
              <a:rPr lang="en-US" u="sng" dirty="0" smtClean="0">
                <a:solidFill>
                  <a:schemeClr val="accent2"/>
                </a:solidFill>
                <a:latin typeface="Arial" pitchFamily="34" charset="0"/>
              </a:rPr>
              <a:t>not</a:t>
            </a:r>
            <a:r>
              <a:rPr lang="en-US" dirty="0" smtClean="0">
                <a:latin typeface="Arial" pitchFamily="34" charset="0"/>
              </a:rPr>
              <a:t> include: 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en-US" dirty="0" smtClean="0">
              <a:latin typeface="Arial" pitchFamily="34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Arial" pitchFamily="34" charset="0"/>
              </a:rPr>
              <a:t>any State insurance measure that governs any insurer’s rates, premiums, underwriting, or sales practices; </a:t>
            </a:r>
            <a:br>
              <a:rPr lang="en-US" sz="2400" dirty="0" smtClean="0">
                <a:latin typeface="Arial" pitchFamily="34" charset="0"/>
              </a:rPr>
            </a:br>
            <a:endParaRPr lang="en-US" sz="2400" dirty="0" smtClean="0">
              <a:latin typeface="Arial" pitchFamily="34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Arial" pitchFamily="34" charset="0"/>
              </a:rPr>
              <a:t>any State coverage requirements for insurance; </a:t>
            </a:r>
            <a:br>
              <a:rPr lang="en-US" sz="2400" dirty="0" smtClean="0">
                <a:latin typeface="Arial" pitchFamily="34" charset="0"/>
              </a:rPr>
            </a:br>
            <a:endParaRPr lang="en-US" sz="2400" dirty="0" smtClean="0">
              <a:latin typeface="Arial" pitchFamily="34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Arial" pitchFamily="34" charset="0"/>
              </a:rPr>
              <a:t>application of the antitrust laws of any State to the business of insurance; </a:t>
            </a:r>
            <a:br>
              <a:rPr lang="en-US" sz="2400" dirty="0" smtClean="0">
                <a:latin typeface="Arial" pitchFamily="34" charset="0"/>
              </a:rPr>
            </a:br>
            <a:endParaRPr lang="en-US" sz="2400" dirty="0" smtClean="0">
              <a:latin typeface="Arial" pitchFamily="34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Arial" pitchFamily="34" charset="0"/>
              </a:rPr>
              <a:t>or any State insurance measure governing the capital or solvency of an insurer, except to the extent that </a:t>
            </a:r>
            <a:br>
              <a:rPr lang="en-US" sz="2400" dirty="0" smtClean="0">
                <a:latin typeface="Arial" pitchFamily="34" charset="0"/>
              </a:rPr>
            </a:br>
            <a:r>
              <a:rPr lang="en-US" sz="2400" dirty="0" smtClean="0">
                <a:latin typeface="Arial" pitchFamily="34" charset="0"/>
              </a:rPr>
              <a:t>such State insurance measure results in less </a:t>
            </a:r>
            <a:br>
              <a:rPr lang="en-US" sz="2400" dirty="0" smtClean="0">
                <a:latin typeface="Arial" pitchFamily="34" charset="0"/>
              </a:rPr>
            </a:br>
            <a:r>
              <a:rPr lang="en-US" sz="2400" dirty="0" smtClean="0">
                <a:latin typeface="Arial" pitchFamily="34" charset="0"/>
              </a:rPr>
              <a:t>favorable treatment of a non-United State </a:t>
            </a:r>
            <a:br>
              <a:rPr lang="en-US" sz="2400" dirty="0" smtClean="0">
                <a:latin typeface="Arial" pitchFamily="34" charset="0"/>
              </a:rPr>
            </a:br>
            <a:r>
              <a:rPr lang="en-US" sz="2400" dirty="0" smtClean="0">
                <a:latin typeface="Arial" pitchFamily="34" charset="0"/>
              </a:rPr>
              <a:t>insurer than a United States insurer;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dirty="0" smtClean="0">
              <a:latin typeface="Bookman Old Style" pitchFamily="18" charset="0"/>
            </a:endParaRPr>
          </a:p>
        </p:txBody>
      </p:sp>
      <p:sp>
        <p:nvSpPr>
          <p:cNvPr id="93186" name="Title 1"/>
          <p:cNvSpPr txBox="1">
            <a:spLocks/>
          </p:cNvSpPr>
          <p:nvPr/>
        </p:nvSpPr>
        <p:spPr bwMode="auto">
          <a:xfrm>
            <a:off x="4800600" y="762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1600" b="1">
                <a:solidFill>
                  <a:schemeClr val="bg1"/>
                </a:solidFill>
                <a:latin typeface="Georgia" pitchFamily="18" charset="0"/>
              </a:rPr>
              <a:t>Federal Insurance Office: Covered Agreements</a:t>
            </a:r>
            <a:endParaRPr lang="en-US" sz="1600" b="1" i="1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33925" y="2708275"/>
            <a:ext cx="3313113" cy="1701800"/>
          </a:xfrm>
        </p:spPr>
        <p:txBody>
          <a:bodyPr/>
          <a:lstStyle/>
          <a:p>
            <a:pPr eaLnBrk="1" hangingPunct="1"/>
            <a:r>
              <a:rPr lang="en-US" b="1" smtClean="0"/>
              <a:t>Questions?</a:t>
            </a:r>
            <a:r>
              <a:rPr lang="en-US" smtClean="0">
                <a:latin typeface="Comic Sans MS" pitchFamily="66" charset="0"/>
              </a:rPr>
              <a:t/>
            </a:r>
            <a:br>
              <a:rPr lang="en-US" smtClean="0">
                <a:latin typeface="Comic Sans MS" pitchFamily="66" charset="0"/>
              </a:rPr>
            </a:br>
            <a:endParaRPr lang="en-US" smtClean="0">
              <a:latin typeface="Comic Sans MS" pitchFamily="66" charset="0"/>
            </a:endParaRPr>
          </a:p>
        </p:txBody>
      </p:sp>
      <p:sp>
        <p:nvSpPr>
          <p:cNvPr id="9523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33925" y="4421188"/>
            <a:ext cx="3309938" cy="12604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Ekrem Sarper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International Policy Advisor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hlinkClick r:id="rId2"/>
              </a:rPr>
              <a:t>esarper@naic.org</a:t>
            </a: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202 471 3976</a:t>
            </a:r>
          </a:p>
        </p:txBody>
      </p:sp>
    </p:spTree>
  </p:cSld>
  <p:clrMapOvr>
    <a:masterClrMapping/>
  </p:clrMapOvr>
  <p:transition spd="slow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5800" y="914400"/>
            <a:ext cx="64770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Department of Insurance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Commissioner, Deputy Commissioners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Licensing </a:t>
            </a:r>
            <a:r>
              <a:rPr lang="en-US" sz="2000" smtClean="0">
                <a:latin typeface="Comic Sans MS" pitchFamily="66" charset="0"/>
              </a:rPr>
              <a:t>–</a:t>
            </a:r>
            <a:r>
              <a:rPr lang="en-US" sz="2000" smtClean="0"/>
              <a:t> Agent/Broker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Products Regulation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Forms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Rates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Insurer Financial Regulation: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Licensing &amp; Admissions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Financial Analysis &amp; Examination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Market Conduct/Consumer Affairs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Legal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Consumer Education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Others</a:t>
            </a:r>
          </a:p>
        </p:txBody>
      </p:sp>
      <p:sp>
        <p:nvSpPr>
          <p:cNvPr id="34818" name="Rectangle 8"/>
          <p:cNvSpPr txBox="1">
            <a:spLocks noChangeArrowheads="1"/>
          </p:cNvSpPr>
          <p:nvPr/>
        </p:nvSpPr>
        <p:spPr bwMode="auto">
          <a:xfrm>
            <a:off x="4572000" y="-76200"/>
            <a:ext cx="381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700">
                <a:solidFill>
                  <a:schemeClr val="bg1"/>
                </a:solidFill>
                <a:latin typeface="Georgia" pitchFamily="18" charset="0"/>
              </a:rPr>
              <a:t>Insurance Supervision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495300" y="1066800"/>
          <a:ext cx="8153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84450A-15B9-4BA5-BCF8-0DCD135E76F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6867" name="Rectangle 27"/>
          <p:cNvSpPr>
            <a:spLocks noChangeArrowheads="1"/>
          </p:cNvSpPr>
          <p:nvPr/>
        </p:nvSpPr>
        <p:spPr bwMode="auto">
          <a:xfrm>
            <a:off x="5399088" y="2293938"/>
            <a:ext cx="1841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 sz="1700">
              <a:latin typeface="Comic Sans MS" pitchFamily="66" charset="0"/>
              <a:cs typeface="Arial" charset="0"/>
            </a:endParaRPr>
          </a:p>
        </p:txBody>
      </p:sp>
      <p:sp>
        <p:nvSpPr>
          <p:cNvPr id="36868" name="Rectangle 8"/>
          <p:cNvSpPr txBox="1">
            <a:spLocks noChangeArrowheads="1"/>
          </p:cNvSpPr>
          <p:nvPr/>
        </p:nvSpPr>
        <p:spPr bwMode="auto">
          <a:xfrm>
            <a:off x="4572000" y="-76200"/>
            <a:ext cx="381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600">
                <a:solidFill>
                  <a:schemeClr val="bg1"/>
                </a:solidFill>
                <a:latin typeface="Georgia" pitchFamily="18" charset="0"/>
              </a:rPr>
              <a:t>Prototype Organization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649288" y="1371600"/>
            <a:ext cx="7696200" cy="36115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Insurance Department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Total budgets 2010: $1.79 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Total budgets 2009: $1.60 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11,590 full time employees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Funding Sources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Applications, Filing Fees &amp; Assessments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Fines &amp; Penalties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General Funds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Premium Taxes</a:t>
            </a:r>
          </a:p>
        </p:txBody>
      </p:sp>
      <p:sp>
        <p:nvSpPr>
          <p:cNvPr id="38914" name="Rectangle 8"/>
          <p:cNvSpPr txBox="1">
            <a:spLocks noChangeArrowheads="1"/>
          </p:cNvSpPr>
          <p:nvPr/>
        </p:nvSpPr>
        <p:spPr bwMode="auto">
          <a:xfrm>
            <a:off x="4572000" y="-76200"/>
            <a:ext cx="381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700">
                <a:solidFill>
                  <a:schemeClr val="bg1"/>
                </a:solidFill>
                <a:latin typeface="Georgia" pitchFamily="18" charset="0"/>
              </a:rPr>
              <a:t>Insurance Supervision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93FAE4E-AD5C-4468-973D-7A9BB771383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609600" y="990600"/>
            <a:ext cx="7724775" cy="45069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D03C1E"/>
              </a:buClr>
              <a:buFont typeface="Wingdings" pitchFamily="2" charset="2"/>
              <a:buNone/>
              <a:defRPr/>
            </a:pPr>
            <a:r>
              <a:rPr lang="en-US" sz="1600" b="1" u="sng" dirty="0">
                <a:latin typeface="+mn-lt"/>
              </a:rPr>
              <a:t>Insurance Regulators Protect Policyholders through:</a:t>
            </a:r>
          </a:p>
          <a:p>
            <a:pPr lvl="3" eaLnBrk="0" hangingPunct="0">
              <a:spcBef>
                <a:spcPct val="50000"/>
              </a:spcBef>
              <a:buClr>
                <a:srgbClr val="D03C1E"/>
              </a:buClr>
              <a:buFont typeface="Wingdings" pitchFamily="2" charset="2"/>
              <a:buChar char="Ø"/>
              <a:defRPr/>
            </a:pPr>
            <a:r>
              <a:rPr lang="en-US" sz="1600" dirty="0">
                <a:latin typeface="+mn-lt"/>
              </a:rPr>
              <a:t>Solvency Surveillance (financial regulation)</a:t>
            </a:r>
          </a:p>
          <a:p>
            <a:pPr lvl="3" eaLnBrk="0" hangingPunct="0">
              <a:spcBef>
                <a:spcPct val="50000"/>
              </a:spcBef>
              <a:buClr>
                <a:srgbClr val="D03C1E"/>
              </a:buClr>
              <a:buFont typeface="Wingdings" pitchFamily="2" charset="2"/>
              <a:buChar char="Ø"/>
              <a:defRPr/>
            </a:pPr>
            <a:r>
              <a:rPr lang="en-US" sz="1600" dirty="0">
                <a:latin typeface="+mn-lt"/>
              </a:rPr>
              <a:t>Ensure Appropriate &amp; Equitable Rates (Products)</a:t>
            </a:r>
          </a:p>
          <a:p>
            <a:pPr lvl="3" eaLnBrk="0" hangingPunct="0">
              <a:spcBef>
                <a:spcPct val="50000"/>
              </a:spcBef>
              <a:buClr>
                <a:srgbClr val="D03C1E"/>
              </a:buClr>
              <a:buFont typeface="Wingdings" pitchFamily="2" charset="2"/>
              <a:buChar char="Ø"/>
              <a:defRPr/>
            </a:pPr>
            <a:r>
              <a:rPr lang="en-US" sz="1600" dirty="0">
                <a:latin typeface="+mn-lt"/>
              </a:rPr>
              <a:t>Complex &amp; Technical Nature Of Insurance Contracts (Consumer Services, products, transaction approval)</a:t>
            </a:r>
          </a:p>
          <a:p>
            <a:pPr lvl="3" eaLnBrk="0" hangingPunct="0">
              <a:spcBef>
                <a:spcPct val="50000"/>
              </a:spcBef>
              <a:buClr>
                <a:srgbClr val="D03C1E"/>
              </a:buClr>
              <a:buFont typeface="Wingdings" pitchFamily="2" charset="2"/>
              <a:buChar char="Ø"/>
              <a:defRPr/>
            </a:pPr>
            <a:r>
              <a:rPr lang="en-US" sz="1600" dirty="0">
                <a:latin typeface="+mn-lt"/>
              </a:rPr>
              <a:t>Protect Consumers Against Fraud &amp; Unethical Market Behavior (Market Conduct, Agents, Criminal Investigation)</a:t>
            </a:r>
          </a:p>
          <a:p>
            <a:pPr lvl="3" eaLnBrk="0" hangingPunct="0">
              <a:spcBef>
                <a:spcPct val="50000"/>
              </a:spcBef>
              <a:buClr>
                <a:srgbClr val="D03C1E"/>
              </a:buClr>
              <a:buFont typeface="Wingdings" pitchFamily="2" charset="2"/>
              <a:buChar char="Ø"/>
              <a:defRPr/>
            </a:pPr>
            <a:r>
              <a:rPr lang="en-US" sz="1600" dirty="0">
                <a:latin typeface="+mn-lt"/>
              </a:rPr>
              <a:t>Foster Efficient Insurance Markets (Market Development)</a:t>
            </a:r>
          </a:p>
          <a:p>
            <a:pPr lvl="3" eaLnBrk="0" hangingPunct="0">
              <a:spcBef>
                <a:spcPct val="50000"/>
              </a:spcBef>
              <a:buClr>
                <a:srgbClr val="D03C1E"/>
              </a:buClr>
              <a:buFont typeface="Wingdings" pitchFamily="2" charset="2"/>
              <a:buChar char="Ø"/>
              <a:defRPr/>
            </a:pPr>
            <a:r>
              <a:rPr lang="en-US" sz="1600" dirty="0">
                <a:latin typeface="+mn-lt"/>
              </a:rPr>
              <a:t>Restrict Ability Of Insurers To Withdraw From Certain Markets (Market Development)</a:t>
            </a:r>
          </a:p>
          <a:p>
            <a:pPr eaLnBrk="0" hangingPunct="0">
              <a:spcBef>
                <a:spcPct val="50000"/>
              </a:spcBef>
              <a:buClr>
                <a:srgbClr val="D03C1E"/>
              </a:buClr>
              <a:buFont typeface="Wingdings" pitchFamily="2" charset="2"/>
              <a:buNone/>
              <a:defRPr/>
            </a:pPr>
            <a:r>
              <a:rPr lang="en-US" sz="1600" b="1" u="sng" dirty="0">
                <a:latin typeface="+mn-lt"/>
              </a:rPr>
              <a:t>To Enforce Insurance Laws </a:t>
            </a:r>
          </a:p>
          <a:p>
            <a:pPr lvl="3" eaLnBrk="0" hangingPunct="0">
              <a:spcBef>
                <a:spcPct val="50000"/>
              </a:spcBef>
              <a:buClr>
                <a:srgbClr val="D03C1E"/>
              </a:buClr>
              <a:buFont typeface="Wingdings" pitchFamily="2" charset="2"/>
              <a:buChar char="Ø"/>
              <a:defRPr/>
            </a:pPr>
            <a:r>
              <a:rPr lang="en-US" sz="1600" dirty="0">
                <a:latin typeface="+mn-lt"/>
              </a:rPr>
              <a:t>Ensure Laws Are Followed &amp; Implemented Correctly</a:t>
            </a:r>
          </a:p>
          <a:p>
            <a:pPr lvl="3" eaLnBrk="0" hangingPunct="0">
              <a:spcBef>
                <a:spcPct val="50000"/>
              </a:spcBef>
              <a:buClr>
                <a:srgbClr val="D03C1E"/>
              </a:buClr>
              <a:buFont typeface="Wingdings" pitchFamily="2" charset="2"/>
              <a:buChar char="Ø"/>
              <a:defRPr/>
            </a:pPr>
            <a:endParaRPr lang="en-US" sz="2200" dirty="0">
              <a:latin typeface="+mn-lt"/>
            </a:endParaRPr>
          </a:p>
        </p:txBody>
      </p:sp>
      <p:sp>
        <p:nvSpPr>
          <p:cNvPr id="40963" name="Rectangle 8"/>
          <p:cNvSpPr txBox="1">
            <a:spLocks noChangeArrowheads="1"/>
          </p:cNvSpPr>
          <p:nvPr/>
        </p:nvSpPr>
        <p:spPr bwMode="auto">
          <a:xfrm>
            <a:off x="4648200" y="0"/>
            <a:ext cx="381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300">
                <a:solidFill>
                  <a:schemeClr val="bg1"/>
                </a:solidFill>
                <a:latin typeface="Georgia" pitchFamily="18" charset="0"/>
              </a:rPr>
              <a:t>Overview of U.S. Regulation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B94483-FA3F-4EEA-B0C6-0A3632B4403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8437" name="Rectangle 7"/>
          <p:cNvSpPr>
            <a:spLocks noChangeArrowheads="1"/>
          </p:cNvSpPr>
          <p:nvPr/>
        </p:nvSpPr>
        <p:spPr bwMode="auto">
          <a:xfrm>
            <a:off x="19050" y="1219200"/>
            <a:ext cx="9144000" cy="48783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>
                <a:schemeClr val="accent1"/>
              </a:buClr>
              <a:defRPr/>
            </a:pPr>
            <a:endParaRPr lang="en-US" sz="2000" b="1" u="sng" dirty="0">
              <a:latin typeface="+mn-lt"/>
            </a:endParaRPr>
          </a:p>
          <a:p>
            <a:pPr eaLnBrk="0" hangingPunct="0">
              <a:lnSpc>
                <a:spcPct val="85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2000" b="1" dirty="0">
                <a:latin typeface="+mn-lt"/>
              </a:rPr>
              <a:t>	To Keep the Public Informed</a:t>
            </a:r>
            <a:endParaRPr lang="en-US" sz="2000" dirty="0">
              <a:latin typeface="+mn-lt"/>
            </a:endParaRPr>
          </a:p>
          <a:p>
            <a:pPr lvl="3" eaLnBrk="0" hangingPunct="0">
              <a:lnSpc>
                <a:spcPct val="85000"/>
              </a:lnSpc>
              <a:spcBef>
                <a:spcPct val="20000"/>
              </a:spcBef>
              <a:buClr>
                <a:srgbClr val="D03C1E"/>
              </a:buClr>
              <a:buFont typeface="Wingdings" pitchFamily="2" charset="2"/>
              <a:buChar char="Ø"/>
              <a:defRPr/>
            </a:pPr>
            <a:r>
              <a:rPr lang="en-US" sz="2000" dirty="0">
                <a:latin typeface="+mn-lt"/>
              </a:rPr>
              <a:t>Consumer Protection</a:t>
            </a:r>
          </a:p>
          <a:p>
            <a:pPr lvl="3" eaLnBrk="0" hangingPunct="0">
              <a:lnSpc>
                <a:spcPct val="85000"/>
              </a:lnSpc>
              <a:spcBef>
                <a:spcPct val="20000"/>
              </a:spcBef>
              <a:buClr>
                <a:srgbClr val="D03C1E"/>
              </a:buClr>
              <a:buFont typeface="Wingdings" pitchFamily="2" charset="2"/>
              <a:buChar char="Ø"/>
              <a:defRPr/>
            </a:pPr>
            <a:r>
              <a:rPr lang="en-US" sz="2000" dirty="0">
                <a:latin typeface="+mn-lt"/>
              </a:rPr>
              <a:t> Insure U Campaign</a:t>
            </a:r>
          </a:p>
          <a:p>
            <a:pPr eaLnBrk="0" hangingPunct="0">
              <a:lnSpc>
                <a:spcPct val="85000"/>
              </a:lnSpc>
              <a:spcBef>
                <a:spcPct val="20000"/>
              </a:spcBef>
              <a:buClr>
                <a:srgbClr val="D03C1E"/>
              </a:buClr>
              <a:buFont typeface="Wingdings" pitchFamily="2" charset="2"/>
              <a:buNone/>
              <a:defRPr/>
            </a:pPr>
            <a:endParaRPr lang="en-US" sz="2000" b="1" u="sng" dirty="0">
              <a:latin typeface="+mn-lt"/>
            </a:endParaRPr>
          </a:p>
          <a:p>
            <a:pPr lvl="1" eaLnBrk="0" hangingPunct="0">
              <a:lnSpc>
                <a:spcPct val="85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2000" b="1" dirty="0">
                <a:latin typeface="+mn-lt"/>
              </a:rPr>
              <a:t>	To Preserve Open, Competitive Markets</a:t>
            </a:r>
          </a:p>
          <a:p>
            <a:pPr lvl="3" eaLnBrk="0" hangingPunct="0">
              <a:lnSpc>
                <a:spcPct val="85000"/>
              </a:lnSpc>
              <a:spcBef>
                <a:spcPct val="20000"/>
              </a:spcBef>
              <a:buClr>
                <a:srgbClr val="D03C1E"/>
              </a:buClr>
              <a:buFont typeface="Wingdings" pitchFamily="2" charset="2"/>
              <a:buChar char="Ø"/>
              <a:defRPr/>
            </a:pPr>
            <a:r>
              <a:rPr lang="en-US" sz="2000" dirty="0">
                <a:latin typeface="+mn-lt"/>
              </a:rPr>
              <a:t>Prevent Under-priced Products To Gain Market Share</a:t>
            </a:r>
          </a:p>
          <a:p>
            <a:pPr lvl="3" eaLnBrk="0" hangingPunct="0">
              <a:lnSpc>
                <a:spcPct val="85000"/>
              </a:lnSpc>
              <a:spcBef>
                <a:spcPct val="20000"/>
              </a:spcBef>
              <a:buClr>
                <a:srgbClr val="D03C1E"/>
              </a:buClr>
              <a:buFont typeface="Wingdings" pitchFamily="2" charset="2"/>
              <a:buChar char="Ø"/>
              <a:defRPr/>
            </a:pPr>
            <a:r>
              <a:rPr lang="en-US" sz="2000" dirty="0">
                <a:latin typeface="+mn-lt"/>
              </a:rPr>
              <a:t>Ensure That Premium Levels Are Adequate</a:t>
            </a:r>
          </a:p>
          <a:p>
            <a:pPr lvl="1" eaLnBrk="0" hangingPunct="0">
              <a:lnSpc>
                <a:spcPct val="85000"/>
              </a:lnSpc>
              <a:spcBef>
                <a:spcPct val="20000"/>
              </a:spcBef>
              <a:buClr>
                <a:schemeClr val="accent1"/>
              </a:buClr>
              <a:defRPr/>
            </a:pPr>
            <a:endParaRPr lang="en-US" sz="2000" b="1" u="sng" dirty="0">
              <a:latin typeface="+mn-lt"/>
            </a:endParaRPr>
          </a:p>
          <a:p>
            <a:pPr lvl="1" eaLnBrk="0" hangingPunct="0">
              <a:lnSpc>
                <a:spcPct val="85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2000" b="1" dirty="0">
                <a:latin typeface="+mn-lt"/>
              </a:rPr>
              <a:t>	To Maintain Insurer Solvency</a:t>
            </a:r>
          </a:p>
          <a:p>
            <a:pPr lvl="3" eaLnBrk="0" hangingPunct="0">
              <a:lnSpc>
                <a:spcPct val="85000"/>
              </a:lnSpc>
              <a:spcBef>
                <a:spcPct val="20000"/>
              </a:spcBef>
              <a:buClr>
                <a:srgbClr val="D03C1E"/>
              </a:buClr>
              <a:buFont typeface="Wingdings" pitchFamily="2" charset="2"/>
              <a:buChar char="Ø"/>
              <a:defRPr/>
            </a:pPr>
            <a:r>
              <a:rPr lang="en-US" sz="2000" dirty="0">
                <a:latin typeface="+mn-lt"/>
              </a:rPr>
              <a:t>Continuously Monitor Insurers’ Financial Condition</a:t>
            </a:r>
          </a:p>
          <a:p>
            <a:pPr lvl="3" eaLnBrk="0" hangingPunct="0">
              <a:lnSpc>
                <a:spcPct val="85000"/>
              </a:lnSpc>
              <a:spcBef>
                <a:spcPct val="20000"/>
              </a:spcBef>
              <a:buClr>
                <a:srgbClr val="D03C1E"/>
              </a:buClr>
              <a:buFont typeface="Wingdings" pitchFamily="2" charset="2"/>
              <a:buChar char="Ø"/>
              <a:defRPr/>
            </a:pPr>
            <a:r>
              <a:rPr lang="en-US" sz="2000" dirty="0">
                <a:latin typeface="+mn-lt"/>
              </a:rPr>
              <a:t>Ensure That Insurers Are Financially Able To Pay Claims</a:t>
            </a:r>
          </a:p>
          <a:p>
            <a:pPr algn="ctr" eaLnBrk="0" hangingPunct="0">
              <a:spcBef>
                <a:spcPct val="50000"/>
              </a:spcBef>
              <a:buClr>
                <a:schemeClr val="accent1"/>
              </a:buClr>
              <a:defRPr/>
            </a:pPr>
            <a:endParaRPr lang="en-US" sz="2000" dirty="0">
              <a:latin typeface="+mn-lt"/>
            </a:endParaRPr>
          </a:p>
          <a:p>
            <a:pPr eaLnBrk="0" hangingPunct="0">
              <a:spcBef>
                <a:spcPct val="50000"/>
              </a:spcBef>
              <a:buClr>
                <a:schemeClr val="accent1"/>
              </a:buClr>
              <a:defRPr/>
            </a:pPr>
            <a:endParaRPr lang="en-US" sz="2000" dirty="0">
              <a:latin typeface="+mn-lt"/>
            </a:endParaRPr>
          </a:p>
        </p:txBody>
      </p:sp>
      <p:sp>
        <p:nvSpPr>
          <p:cNvPr id="43011" name="Rectangle 8"/>
          <p:cNvSpPr txBox="1">
            <a:spLocks noChangeArrowheads="1"/>
          </p:cNvSpPr>
          <p:nvPr/>
        </p:nvSpPr>
        <p:spPr bwMode="auto">
          <a:xfrm>
            <a:off x="4648200" y="0"/>
            <a:ext cx="381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300">
                <a:solidFill>
                  <a:schemeClr val="bg1"/>
                </a:solidFill>
                <a:latin typeface="Georgia" pitchFamily="18" charset="0"/>
              </a:rPr>
              <a:t>Overview of U.S. Regulation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6AD1E5-5F14-4571-817B-DAF377E424B9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228600" y="914400"/>
            <a:ext cx="7239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indent="230188" eaLnBrk="0" hangingPunct="0">
              <a:tabLst>
                <a:tab pos="230188" algn="l"/>
                <a:tab pos="4619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230188" algn="l"/>
                <a:tab pos="4619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230188" algn="l"/>
                <a:tab pos="4619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230188" algn="l"/>
                <a:tab pos="4619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230188" algn="l"/>
                <a:tab pos="4619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0188" algn="l"/>
                <a:tab pos="4619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0188" algn="l"/>
                <a:tab pos="4619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0188" algn="l"/>
                <a:tab pos="4619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0188" algn="l"/>
                <a:tab pos="4619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400" dirty="0">
                <a:latin typeface="+mj-lt"/>
              </a:rPr>
              <a:t> Regulation of Direct Insurers &amp; Reinsurers</a:t>
            </a:r>
          </a:p>
        </p:txBody>
      </p:sp>
      <p:sp>
        <p:nvSpPr>
          <p:cNvPr id="19461" name="Rectangle 8"/>
          <p:cNvSpPr>
            <a:spLocks noChangeArrowheads="1"/>
          </p:cNvSpPr>
          <p:nvPr/>
        </p:nvSpPr>
        <p:spPr bwMode="auto">
          <a:xfrm>
            <a:off x="34925" y="1573213"/>
            <a:ext cx="7626350" cy="25161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lvl="2" eaLnBrk="0" hangingPunct="0">
              <a:spcBef>
                <a:spcPct val="50000"/>
              </a:spcBef>
              <a:buFontTx/>
              <a:buChar char="•"/>
              <a:defRPr/>
            </a:pPr>
            <a:r>
              <a:rPr lang="en-US" b="1" u="sng" dirty="0">
                <a:latin typeface="+mn-lt"/>
                <a:cs typeface="Times New Roman" pitchFamily="18" charset="0"/>
              </a:rPr>
              <a:t>Direct Insurance</a:t>
            </a:r>
            <a:br>
              <a:rPr lang="en-US" b="1" u="sng" dirty="0">
                <a:latin typeface="+mn-lt"/>
                <a:cs typeface="Times New Roman" pitchFamily="18" charset="0"/>
              </a:rPr>
            </a:br>
            <a:endParaRPr lang="en-US" b="1" u="sng" dirty="0">
              <a:latin typeface="+mn-lt"/>
              <a:cs typeface="Times New Roman" pitchFamily="18" charset="0"/>
            </a:endParaRPr>
          </a:p>
          <a:p>
            <a:pPr lvl="3" eaLnBrk="0" hangingPunct="0">
              <a:lnSpc>
                <a:spcPct val="75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US" dirty="0">
                <a:latin typeface="+mn-lt"/>
                <a:cs typeface="Times New Roman" pitchFamily="18" charset="0"/>
              </a:rPr>
              <a:t> Subject to Regulation by State(s) in Which the Insurer Is Admitted (Authorized/licensed) Carrier.</a:t>
            </a:r>
          </a:p>
          <a:p>
            <a:pPr lvl="3" eaLnBrk="0" hangingPunct="0">
              <a:lnSpc>
                <a:spcPct val="75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US" dirty="0">
                <a:latin typeface="+mn-lt"/>
                <a:cs typeface="Times New Roman" pitchFamily="18" charset="0"/>
              </a:rPr>
              <a:t> Regulation Applies to All Lines of Business (e.g., Life, Health, Property &amp; Casualty, Auto, Professional Liability, Workers Compensation).</a:t>
            </a:r>
          </a:p>
          <a:p>
            <a:pPr lvl="3" eaLnBrk="0" hangingPunct="0">
              <a:lnSpc>
                <a:spcPct val="75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US" dirty="0">
                <a:latin typeface="+mn-lt"/>
                <a:cs typeface="Times New Roman" pitchFamily="18" charset="0"/>
              </a:rPr>
              <a:t> Regulatory Oversight of Rates, Financial Conditions, Accounting Standards, Market Conduct.</a:t>
            </a:r>
          </a:p>
        </p:txBody>
      </p:sp>
      <p:sp>
        <p:nvSpPr>
          <p:cNvPr id="19462" name="Rectangle 9"/>
          <p:cNvSpPr>
            <a:spLocks noChangeArrowheads="1"/>
          </p:cNvSpPr>
          <p:nvPr/>
        </p:nvSpPr>
        <p:spPr bwMode="auto">
          <a:xfrm>
            <a:off x="0" y="4191000"/>
            <a:ext cx="8829675" cy="1241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lvl="2" eaLnBrk="0" hangingPunct="0">
              <a:spcBef>
                <a:spcPct val="50000"/>
              </a:spcBef>
              <a:defRPr/>
            </a:pPr>
            <a:r>
              <a:rPr lang="en-US" b="1" u="sng" dirty="0">
                <a:latin typeface="+mn-lt"/>
                <a:cs typeface="Times New Roman" pitchFamily="18" charset="0"/>
              </a:rPr>
              <a:t>Reinsurance</a:t>
            </a:r>
            <a:br>
              <a:rPr lang="en-US" b="1" u="sng" dirty="0">
                <a:latin typeface="+mn-lt"/>
                <a:cs typeface="Times New Roman" pitchFamily="18" charset="0"/>
              </a:rPr>
            </a:br>
            <a:endParaRPr lang="en-US" dirty="0">
              <a:latin typeface="+mn-lt"/>
              <a:cs typeface="Times New Roman" pitchFamily="18" charset="0"/>
            </a:endParaRPr>
          </a:p>
          <a:p>
            <a:pPr lvl="3" eaLnBrk="0" hangingPunct="0">
              <a:spcBef>
                <a:spcPct val="15000"/>
              </a:spcBef>
              <a:buFontTx/>
              <a:buChar char="•"/>
              <a:defRPr/>
            </a:pPr>
            <a:r>
              <a:rPr lang="en-US" dirty="0">
                <a:latin typeface="+mn-lt"/>
                <a:cs typeface="Times New Roman" pitchFamily="18" charset="0"/>
              </a:rPr>
              <a:t> Regulation for Reinsurers More Focused on Solvency and Credit Issues</a:t>
            </a:r>
          </a:p>
        </p:txBody>
      </p:sp>
      <p:sp>
        <p:nvSpPr>
          <p:cNvPr id="45061" name="Rectangle 8"/>
          <p:cNvSpPr txBox="1">
            <a:spLocks noChangeArrowheads="1"/>
          </p:cNvSpPr>
          <p:nvPr/>
        </p:nvSpPr>
        <p:spPr bwMode="auto">
          <a:xfrm>
            <a:off x="4648200" y="0"/>
            <a:ext cx="381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300">
                <a:solidFill>
                  <a:schemeClr val="bg1"/>
                </a:solidFill>
                <a:latin typeface="Georgia" pitchFamily="18" charset="0"/>
              </a:rPr>
              <a:t>Overview of U.S. Regulation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IC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usti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NAIC Theme</Template>
  <TotalTime>2595</TotalTime>
  <Words>1686</Words>
  <Application>Microsoft Office PowerPoint</Application>
  <PresentationFormat>Presentación en pantalla (4:3)</PresentationFormat>
  <Paragraphs>416</Paragraphs>
  <Slides>35</Slides>
  <Notes>31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35</vt:i4>
      </vt:variant>
    </vt:vector>
  </HeadingPairs>
  <TitlesOfParts>
    <vt:vector size="37" baseType="lpstr">
      <vt:lpstr>NAIC Theme</vt:lpstr>
      <vt:lpstr>2_Austin</vt:lpstr>
      <vt:lpstr>U.S. Insurance Regulation and Supervision – Practical Training for ASSAL Members</vt:lpstr>
      <vt:lpstr>Introduction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Hot Topics in the U.S.</vt:lpstr>
      <vt:lpstr>U.S. Financial  Regulatory Reform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Questions? </vt:lpstr>
    </vt:vector>
  </TitlesOfParts>
  <Company>NAIC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U.S. Insurance Regulation and Supervision</dc:title>
  <dc:creator>loaner</dc:creator>
  <cp:lastModifiedBy>Salashina Olga</cp:lastModifiedBy>
  <cp:revision>158</cp:revision>
  <dcterms:created xsi:type="dcterms:W3CDTF">2004-10-31T20:55:30Z</dcterms:created>
  <dcterms:modified xsi:type="dcterms:W3CDTF">2014-06-02T21:47:19Z</dcterms:modified>
</cp:coreProperties>
</file>