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26"/>
  </p:notesMasterIdLst>
  <p:sldIdLst>
    <p:sldId id="256" r:id="rId5"/>
    <p:sldId id="261" r:id="rId6"/>
    <p:sldId id="379" r:id="rId7"/>
    <p:sldId id="387" r:id="rId8"/>
    <p:sldId id="368" r:id="rId9"/>
    <p:sldId id="385" r:id="rId10"/>
    <p:sldId id="366" r:id="rId11"/>
    <p:sldId id="382" r:id="rId12"/>
    <p:sldId id="380" r:id="rId13"/>
    <p:sldId id="381" r:id="rId14"/>
    <p:sldId id="375" r:id="rId15"/>
    <p:sldId id="386" r:id="rId16"/>
    <p:sldId id="384" r:id="rId17"/>
    <p:sldId id="373" r:id="rId18"/>
    <p:sldId id="371" r:id="rId19"/>
    <p:sldId id="286" r:id="rId20"/>
    <p:sldId id="378" r:id="rId21"/>
    <p:sldId id="388" r:id="rId22"/>
    <p:sldId id="355" r:id="rId23"/>
    <p:sldId id="376" r:id="rId24"/>
    <p:sldId id="34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AD"/>
    <a:srgbClr val="87A9D3"/>
    <a:srgbClr val="007CBE"/>
    <a:srgbClr val="006BAC"/>
    <a:srgbClr val="004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5" autoAdjust="0"/>
    <p:restoredTop sz="94710" autoAdjust="0"/>
  </p:normalViewPr>
  <p:slideViewPr>
    <p:cSldViewPr snapToGrid="0">
      <p:cViewPr>
        <p:scale>
          <a:sx n="70" d="100"/>
          <a:sy n="70" d="100"/>
        </p:scale>
        <p:origin x="-51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082BF-36DB-4753-985B-D2843F856075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258B98A3-C146-46FF-B8F8-A0467E90983F}">
      <dgm:prSet phldrT="[Texto]" custT="1"/>
      <dgm:spPr/>
      <dgm:t>
        <a:bodyPr/>
        <a:lstStyle/>
        <a:p>
          <a:r>
            <a:rPr lang="es-CR" sz="1800" dirty="0" smtClean="0"/>
            <a:t>Administrativa</a:t>
          </a:r>
          <a:endParaRPr lang="es-CR" sz="1800" dirty="0"/>
        </a:p>
      </dgm:t>
    </dgm:pt>
    <dgm:pt modelId="{4B77B08C-7FB6-4EDD-98D1-E92C3F7631B5}" type="parTrans" cxnId="{9BEAE015-E988-4680-B9BD-6E38BEFF0DEC}">
      <dgm:prSet/>
      <dgm:spPr/>
      <dgm:t>
        <a:bodyPr/>
        <a:lstStyle/>
        <a:p>
          <a:endParaRPr lang="es-CR" sz="2800"/>
        </a:p>
      </dgm:t>
    </dgm:pt>
    <dgm:pt modelId="{DDCE2914-E456-4276-B1D9-43C216B76F34}" type="sibTrans" cxnId="{9BEAE015-E988-4680-B9BD-6E38BEFF0DEC}">
      <dgm:prSet/>
      <dgm:spPr/>
      <dgm:t>
        <a:bodyPr/>
        <a:lstStyle/>
        <a:p>
          <a:endParaRPr lang="es-CR"/>
        </a:p>
      </dgm:t>
    </dgm:pt>
    <dgm:pt modelId="{CAD52FA9-BA9C-4514-A454-BFF70677E6CF}">
      <dgm:prSet phldrT="[Texto]" custT="1"/>
      <dgm:spPr/>
      <dgm:t>
        <a:bodyPr/>
        <a:lstStyle/>
        <a:p>
          <a:r>
            <a:rPr lang="es-CR" sz="1800" dirty="0" smtClean="0"/>
            <a:t>IACS</a:t>
          </a:r>
          <a:endParaRPr lang="es-CR" sz="1800" dirty="0"/>
        </a:p>
      </dgm:t>
    </dgm:pt>
    <dgm:pt modelId="{EA7A9D26-D265-45F5-ADF3-A4865AF48905}" type="parTrans" cxnId="{E7CAEF08-D32B-4299-9B66-0818A89A0F4F}">
      <dgm:prSet/>
      <dgm:spPr/>
      <dgm:t>
        <a:bodyPr/>
        <a:lstStyle/>
        <a:p>
          <a:endParaRPr lang="es-CR" sz="2800"/>
        </a:p>
      </dgm:t>
    </dgm:pt>
    <dgm:pt modelId="{7FE5BA03-F617-4D05-9823-712FDD324BBF}" type="sibTrans" cxnId="{E7CAEF08-D32B-4299-9B66-0818A89A0F4F}">
      <dgm:prSet/>
      <dgm:spPr/>
      <dgm:t>
        <a:bodyPr/>
        <a:lstStyle/>
        <a:p>
          <a:endParaRPr lang="es-CR"/>
        </a:p>
      </dgm:t>
    </dgm:pt>
    <dgm:pt modelId="{E76BA218-C20C-4196-8761-1628E1F16023}">
      <dgm:prSet phldrT="[Texto]" custT="1"/>
      <dgm:spPr/>
      <dgm:t>
        <a:bodyPr/>
        <a:lstStyle/>
        <a:p>
          <a:r>
            <a:rPr lang="es-CR" sz="1800" dirty="0" smtClean="0"/>
            <a:t>Tribunales judiciales o arbitrales</a:t>
          </a:r>
          <a:endParaRPr lang="es-CR" sz="1800" dirty="0"/>
        </a:p>
      </dgm:t>
    </dgm:pt>
    <dgm:pt modelId="{1B531063-ECD3-4E05-A6EE-AE060E9CC193}" type="parTrans" cxnId="{30C988B3-0EC2-46E6-A7F8-E559EB48EA36}">
      <dgm:prSet/>
      <dgm:spPr/>
      <dgm:t>
        <a:bodyPr/>
        <a:lstStyle/>
        <a:p>
          <a:endParaRPr lang="es-CR" sz="2800"/>
        </a:p>
      </dgm:t>
    </dgm:pt>
    <dgm:pt modelId="{C220344F-FBFE-4698-AE6B-DB8DABF14A02}" type="sibTrans" cxnId="{30C988B3-0EC2-46E6-A7F8-E559EB48EA36}">
      <dgm:prSet/>
      <dgm:spPr/>
      <dgm:t>
        <a:bodyPr/>
        <a:lstStyle/>
        <a:p>
          <a:endParaRPr lang="es-CR"/>
        </a:p>
      </dgm:t>
    </dgm:pt>
    <dgm:pt modelId="{8191ABF5-C216-4789-9CC3-57F907E3B164}">
      <dgm:prSet custT="1"/>
      <dgm:spPr/>
      <dgm:t>
        <a:bodyPr/>
        <a:lstStyle/>
        <a:p>
          <a:endParaRPr lang="es-CR" sz="1800"/>
        </a:p>
      </dgm:t>
    </dgm:pt>
    <dgm:pt modelId="{4B7EDA63-945C-4E3A-8C0E-77C8AE42B3B6}" type="parTrans" cxnId="{94AFFC7E-F110-455E-9FA6-B5A7B2E8CEED}">
      <dgm:prSet/>
      <dgm:spPr/>
      <dgm:t>
        <a:bodyPr/>
        <a:lstStyle/>
        <a:p>
          <a:endParaRPr lang="es-CR" sz="2800"/>
        </a:p>
      </dgm:t>
    </dgm:pt>
    <dgm:pt modelId="{1217C839-0389-41A7-AE2C-6DFD376AEBDB}" type="sibTrans" cxnId="{94AFFC7E-F110-455E-9FA6-B5A7B2E8CEED}">
      <dgm:prSet/>
      <dgm:spPr/>
      <dgm:t>
        <a:bodyPr/>
        <a:lstStyle/>
        <a:p>
          <a:endParaRPr lang="es-CR"/>
        </a:p>
      </dgm:t>
    </dgm:pt>
    <dgm:pt modelId="{FA83D045-A395-4465-B567-95F937366441}" type="pres">
      <dgm:prSet presAssocID="{E20082BF-36DB-4753-985B-D2843F85607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8BB8D67-6D9E-4BF5-9D1E-D41EB9BE25C0}" type="pres">
      <dgm:prSet presAssocID="{E20082BF-36DB-4753-985B-D2843F856075}" presName="cycle" presStyleCnt="0"/>
      <dgm:spPr/>
    </dgm:pt>
    <dgm:pt modelId="{17A82008-19C1-47FB-9C2D-0EC4D635E43C}" type="pres">
      <dgm:prSet presAssocID="{E20082BF-36DB-4753-985B-D2843F856075}" presName="centerShape" presStyleCnt="0"/>
      <dgm:spPr/>
    </dgm:pt>
    <dgm:pt modelId="{6BA1F35C-4D74-4EF5-B2DE-1BBA36F49258}" type="pres">
      <dgm:prSet presAssocID="{E20082BF-36DB-4753-985B-D2843F856075}" presName="connSite" presStyleLbl="node1" presStyleIdx="0" presStyleCnt="5"/>
      <dgm:spPr/>
    </dgm:pt>
    <dgm:pt modelId="{76249560-D597-4F76-9210-035353ECBDCD}" type="pres">
      <dgm:prSet presAssocID="{E20082BF-36DB-4753-985B-D2843F856075}" presName="visible" presStyleLbl="node1" presStyleIdx="0" presStyleCnt="5" custScaleX="148068" custLinFactNeighborX="-39553" custLinFactNeighborY="-360"/>
      <dgm:spPr/>
    </dgm:pt>
    <dgm:pt modelId="{D4FC23AC-E291-40EE-8C44-7677D6512CE4}" type="pres">
      <dgm:prSet presAssocID="{4B77B08C-7FB6-4EDD-98D1-E92C3F7631B5}" presName="Name25" presStyleLbl="parChTrans1D1" presStyleIdx="0" presStyleCnt="4" custScaleX="2000000"/>
      <dgm:spPr/>
      <dgm:t>
        <a:bodyPr/>
        <a:lstStyle/>
        <a:p>
          <a:endParaRPr lang="es-CR"/>
        </a:p>
      </dgm:t>
    </dgm:pt>
    <dgm:pt modelId="{84612CC4-8D60-475C-AA4F-DC02DB25CAB2}" type="pres">
      <dgm:prSet presAssocID="{258B98A3-C146-46FF-B8F8-A0467E90983F}" presName="node" presStyleCnt="0"/>
      <dgm:spPr/>
    </dgm:pt>
    <dgm:pt modelId="{A139A504-33CC-482C-A753-81AEAE700666}" type="pres">
      <dgm:prSet presAssocID="{258B98A3-C146-46FF-B8F8-A0467E90983F}" presName="parentNode" presStyleLbl="node1" presStyleIdx="1" presStyleCnt="5" custScaleX="148068" custLinFactNeighborX="34075" custLinFactNeighborY="46466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FEB2036-D523-4B60-B0FA-9EDBC4ED9A07}" type="pres">
      <dgm:prSet presAssocID="{258B98A3-C146-46FF-B8F8-A0467E90983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AA8549B-11E1-4A54-B23F-B0E82D202F64}" type="pres">
      <dgm:prSet presAssocID="{EA7A9D26-D265-45F5-ADF3-A4865AF48905}" presName="Name25" presStyleLbl="parChTrans1D1" presStyleIdx="1" presStyleCnt="4" custScaleX="2000000"/>
      <dgm:spPr/>
      <dgm:t>
        <a:bodyPr/>
        <a:lstStyle/>
        <a:p>
          <a:endParaRPr lang="es-CR"/>
        </a:p>
      </dgm:t>
    </dgm:pt>
    <dgm:pt modelId="{823AB1DA-5653-43F1-96F4-B47EB0CCF4F4}" type="pres">
      <dgm:prSet presAssocID="{CAD52FA9-BA9C-4514-A454-BFF70677E6CF}" presName="node" presStyleCnt="0"/>
      <dgm:spPr/>
    </dgm:pt>
    <dgm:pt modelId="{1CF309A8-C759-49F9-93E8-A55DAD4891E5}" type="pres">
      <dgm:prSet presAssocID="{CAD52FA9-BA9C-4514-A454-BFF70677E6CF}" presName="parentNode" presStyleLbl="node1" presStyleIdx="2" presStyleCnt="5" custScaleX="148068" custLinFactNeighborX="33043" custLinFactNeighborY="63347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DDD543C-65F9-4169-9E71-290D410B589E}" type="pres">
      <dgm:prSet presAssocID="{CAD52FA9-BA9C-4514-A454-BFF70677E6C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6DC5613-1A0E-4D93-9283-BDCB83FD4DB4}" type="pres">
      <dgm:prSet presAssocID="{4B7EDA63-945C-4E3A-8C0E-77C8AE42B3B6}" presName="Name25" presStyleLbl="parChTrans1D1" presStyleIdx="2" presStyleCnt="4" custScaleX="2000000"/>
      <dgm:spPr/>
      <dgm:t>
        <a:bodyPr/>
        <a:lstStyle/>
        <a:p>
          <a:endParaRPr lang="es-CR"/>
        </a:p>
      </dgm:t>
    </dgm:pt>
    <dgm:pt modelId="{979FA3BA-830E-4C55-A56A-CE807145CC00}" type="pres">
      <dgm:prSet presAssocID="{8191ABF5-C216-4789-9CC3-57F907E3B164}" presName="node" presStyleCnt="0"/>
      <dgm:spPr/>
    </dgm:pt>
    <dgm:pt modelId="{FE1F6922-2115-4F2C-A824-2C57CB03A672}" type="pres">
      <dgm:prSet presAssocID="{8191ABF5-C216-4789-9CC3-57F907E3B164}" presName="parentNode" presStyleLbl="node1" presStyleIdx="3" presStyleCnt="5" custScaleX="148068" custLinFactX="100000" custLinFactNeighborX="109773" custLinFactNeighborY="-70055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D1D4CF9-0E38-406D-8F3D-BF7D7C18216F}" type="pres">
      <dgm:prSet presAssocID="{8191ABF5-C216-4789-9CC3-57F907E3B164}" presName="childNode" presStyleLbl="revTx" presStyleIdx="0" presStyleCnt="0">
        <dgm:presLayoutVars>
          <dgm:bulletEnabled val="1"/>
        </dgm:presLayoutVars>
      </dgm:prSet>
      <dgm:spPr/>
    </dgm:pt>
    <dgm:pt modelId="{284AC93B-D623-4370-BEDA-2529AA774BFC}" type="pres">
      <dgm:prSet presAssocID="{1B531063-ECD3-4E05-A6EE-AE060E9CC193}" presName="Name25" presStyleLbl="parChTrans1D1" presStyleIdx="3" presStyleCnt="4" custScaleX="2000000"/>
      <dgm:spPr/>
      <dgm:t>
        <a:bodyPr/>
        <a:lstStyle/>
        <a:p>
          <a:endParaRPr lang="es-CR"/>
        </a:p>
      </dgm:t>
    </dgm:pt>
    <dgm:pt modelId="{08078404-8D50-46DD-A669-9D3CEE605013}" type="pres">
      <dgm:prSet presAssocID="{E76BA218-C20C-4196-8761-1628E1F16023}" presName="node" presStyleCnt="0"/>
      <dgm:spPr/>
    </dgm:pt>
    <dgm:pt modelId="{704663DF-7AE7-4322-B2B3-673793556F72}" type="pres">
      <dgm:prSet presAssocID="{E76BA218-C20C-4196-8761-1628E1F16023}" presName="parentNode" presStyleLbl="node1" presStyleIdx="4" presStyleCnt="5" custScaleX="148068" custLinFactNeighborX="41304" custLinFactNeighborY="-55760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8707EA6-6CF7-42DA-8528-4D6A76A889CD}" type="pres">
      <dgm:prSet presAssocID="{E76BA218-C20C-4196-8761-1628E1F1602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9BEAE015-E988-4680-B9BD-6E38BEFF0DEC}" srcId="{E20082BF-36DB-4753-985B-D2843F856075}" destId="{258B98A3-C146-46FF-B8F8-A0467E90983F}" srcOrd="0" destOrd="0" parTransId="{4B77B08C-7FB6-4EDD-98D1-E92C3F7631B5}" sibTransId="{DDCE2914-E456-4276-B1D9-43C216B76F34}"/>
    <dgm:cxn modelId="{88447ED1-217D-467D-8F8B-977FA06EE0AD}" type="presOf" srcId="{E76BA218-C20C-4196-8761-1628E1F16023}" destId="{704663DF-7AE7-4322-B2B3-673793556F72}" srcOrd="0" destOrd="0" presId="urn:microsoft.com/office/officeart/2005/8/layout/radial2"/>
    <dgm:cxn modelId="{DEDE5045-B564-4B09-B39E-BA5019ED3309}" type="presOf" srcId="{4B7EDA63-945C-4E3A-8C0E-77C8AE42B3B6}" destId="{36DC5613-1A0E-4D93-9283-BDCB83FD4DB4}" srcOrd="0" destOrd="0" presId="urn:microsoft.com/office/officeart/2005/8/layout/radial2"/>
    <dgm:cxn modelId="{20E191D8-8728-4946-B62C-358FD222B6A4}" type="presOf" srcId="{CAD52FA9-BA9C-4514-A454-BFF70677E6CF}" destId="{1CF309A8-C759-49F9-93E8-A55DAD4891E5}" srcOrd="0" destOrd="0" presId="urn:microsoft.com/office/officeart/2005/8/layout/radial2"/>
    <dgm:cxn modelId="{30C988B3-0EC2-46E6-A7F8-E559EB48EA36}" srcId="{E20082BF-36DB-4753-985B-D2843F856075}" destId="{E76BA218-C20C-4196-8761-1628E1F16023}" srcOrd="3" destOrd="0" parTransId="{1B531063-ECD3-4E05-A6EE-AE060E9CC193}" sibTransId="{C220344F-FBFE-4698-AE6B-DB8DABF14A02}"/>
    <dgm:cxn modelId="{446BDE1B-B2CA-411B-B0A0-7D0EE0D50399}" type="presOf" srcId="{E20082BF-36DB-4753-985B-D2843F856075}" destId="{FA83D045-A395-4465-B567-95F937366441}" srcOrd="0" destOrd="0" presId="urn:microsoft.com/office/officeart/2005/8/layout/radial2"/>
    <dgm:cxn modelId="{952B278C-F5DC-4710-AE42-7452F1074F59}" type="presOf" srcId="{258B98A3-C146-46FF-B8F8-A0467E90983F}" destId="{A139A504-33CC-482C-A753-81AEAE700666}" srcOrd="0" destOrd="0" presId="urn:microsoft.com/office/officeart/2005/8/layout/radial2"/>
    <dgm:cxn modelId="{193D87D9-8922-40C0-ABA1-4B642E06A959}" type="presOf" srcId="{EA7A9D26-D265-45F5-ADF3-A4865AF48905}" destId="{AAA8549B-11E1-4A54-B23F-B0E82D202F64}" srcOrd="0" destOrd="0" presId="urn:microsoft.com/office/officeart/2005/8/layout/radial2"/>
    <dgm:cxn modelId="{EBF55B81-7486-4D90-8F93-B6BEAB3E13EB}" type="presOf" srcId="{4B77B08C-7FB6-4EDD-98D1-E92C3F7631B5}" destId="{D4FC23AC-E291-40EE-8C44-7677D6512CE4}" srcOrd="0" destOrd="0" presId="urn:microsoft.com/office/officeart/2005/8/layout/radial2"/>
    <dgm:cxn modelId="{E7CAEF08-D32B-4299-9B66-0818A89A0F4F}" srcId="{E20082BF-36DB-4753-985B-D2843F856075}" destId="{CAD52FA9-BA9C-4514-A454-BFF70677E6CF}" srcOrd="1" destOrd="0" parTransId="{EA7A9D26-D265-45F5-ADF3-A4865AF48905}" sibTransId="{7FE5BA03-F617-4D05-9823-712FDD324BBF}"/>
    <dgm:cxn modelId="{AEA09793-E1F5-4819-82EA-927FE7701A44}" type="presOf" srcId="{8191ABF5-C216-4789-9CC3-57F907E3B164}" destId="{FE1F6922-2115-4F2C-A824-2C57CB03A672}" srcOrd="0" destOrd="0" presId="urn:microsoft.com/office/officeart/2005/8/layout/radial2"/>
    <dgm:cxn modelId="{9D805E70-D889-41A8-BA47-70898E547E32}" type="presOf" srcId="{1B531063-ECD3-4E05-A6EE-AE060E9CC193}" destId="{284AC93B-D623-4370-BEDA-2529AA774BFC}" srcOrd="0" destOrd="0" presId="urn:microsoft.com/office/officeart/2005/8/layout/radial2"/>
    <dgm:cxn modelId="{94AFFC7E-F110-455E-9FA6-B5A7B2E8CEED}" srcId="{E20082BF-36DB-4753-985B-D2843F856075}" destId="{8191ABF5-C216-4789-9CC3-57F907E3B164}" srcOrd="2" destOrd="0" parTransId="{4B7EDA63-945C-4E3A-8C0E-77C8AE42B3B6}" sibTransId="{1217C839-0389-41A7-AE2C-6DFD376AEBDB}"/>
    <dgm:cxn modelId="{237CC4A9-5138-49D5-998F-49E8C0C89C7B}" type="presParOf" srcId="{FA83D045-A395-4465-B567-95F937366441}" destId="{98BB8D67-6D9E-4BF5-9D1E-D41EB9BE25C0}" srcOrd="0" destOrd="0" presId="urn:microsoft.com/office/officeart/2005/8/layout/radial2"/>
    <dgm:cxn modelId="{B0110F7D-576F-402B-8A2A-A38B36D4CC9D}" type="presParOf" srcId="{98BB8D67-6D9E-4BF5-9D1E-D41EB9BE25C0}" destId="{17A82008-19C1-47FB-9C2D-0EC4D635E43C}" srcOrd="0" destOrd="0" presId="urn:microsoft.com/office/officeart/2005/8/layout/radial2"/>
    <dgm:cxn modelId="{4E6A0647-9E31-4FD6-B2A5-60BA4DAF3DE5}" type="presParOf" srcId="{17A82008-19C1-47FB-9C2D-0EC4D635E43C}" destId="{6BA1F35C-4D74-4EF5-B2DE-1BBA36F49258}" srcOrd="0" destOrd="0" presId="urn:microsoft.com/office/officeart/2005/8/layout/radial2"/>
    <dgm:cxn modelId="{26329A7C-707D-4EFD-924B-4AA5D7A508AE}" type="presParOf" srcId="{17A82008-19C1-47FB-9C2D-0EC4D635E43C}" destId="{76249560-D597-4F76-9210-035353ECBDCD}" srcOrd="1" destOrd="0" presId="urn:microsoft.com/office/officeart/2005/8/layout/radial2"/>
    <dgm:cxn modelId="{A572DC55-F79B-49C3-B91C-E6402E338F69}" type="presParOf" srcId="{98BB8D67-6D9E-4BF5-9D1E-D41EB9BE25C0}" destId="{D4FC23AC-E291-40EE-8C44-7677D6512CE4}" srcOrd="1" destOrd="0" presId="urn:microsoft.com/office/officeart/2005/8/layout/radial2"/>
    <dgm:cxn modelId="{4E9B009D-1628-41BD-BBA5-6B0E949987F6}" type="presParOf" srcId="{98BB8D67-6D9E-4BF5-9D1E-D41EB9BE25C0}" destId="{84612CC4-8D60-475C-AA4F-DC02DB25CAB2}" srcOrd="2" destOrd="0" presId="urn:microsoft.com/office/officeart/2005/8/layout/radial2"/>
    <dgm:cxn modelId="{407C61DC-0A1E-449F-B1CF-B6554FDA02A6}" type="presParOf" srcId="{84612CC4-8D60-475C-AA4F-DC02DB25CAB2}" destId="{A139A504-33CC-482C-A753-81AEAE700666}" srcOrd="0" destOrd="0" presId="urn:microsoft.com/office/officeart/2005/8/layout/radial2"/>
    <dgm:cxn modelId="{DF4A346C-49B1-4B04-9AE5-2535E07ED405}" type="presParOf" srcId="{84612CC4-8D60-475C-AA4F-DC02DB25CAB2}" destId="{6FEB2036-D523-4B60-B0FA-9EDBC4ED9A07}" srcOrd="1" destOrd="0" presId="urn:microsoft.com/office/officeart/2005/8/layout/radial2"/>
    <dgm:cxn modelId="{F515C873-7CA8-4625-BF7E-22A930E46834}" type="presParOf" srcId="{98BB8D67-6D9E-4BF5-9D1E-D41EB9BE25C0}" destId="{AAA8549B-11E1-4A54-B23F-B0E82D202F64}" srcOrd="3" destOrd="0" presId="urn:microsoft.com/office/officeart/2005/8/layout/radial2"/>
    <dgm:cxn modelId="{38A5E27B-58C4-40A0-8135-D92A22A8909D}" type="presParOf" srcId="{98BB8D67-6D9E-4BF5-9D1E-D41EB9BE25C0}" destId="{823AB1DA-5653-43F1-96F4-B47EB0CCF4F4}" srcOrd="4" destOrd="0" presId="urn:microsoft.com/office/officeart/2005/8/layout/radial2"/>
    <dgm:cxn modelId="{E10170F8-E3E4-41B5-9032-F49D84B9151B}" type="presParOf" srcId="{823AB1DA-5653-43F1-96F4-B47EB0CCF4F4}" destId="{1CF309A8-C759-49F9-93E8-A55DAD4891E5}" srcOrd="0" destOrd="0" presId="urn:microsoft.com/office/officeart/2005/8/layout/radial2"/>
    <dgm:cxn modelId="{D80FADAD-B4E3-4BE4-BB10-9BD137C29143}" type="presParOf" srcId="{823AB1DA-5653-43F1-96F4-B47EB0CCF4F4}" destId="{7DDD543C-65F9-4169-9E71-290D410B589E}" srcOrd="1" destOrd="0" presId="urn:microsoft.com/office/officeart/2005/8/layout/radial2"/>
    <dgm:cxn modelId="{17E4FE0E-CECF-4F51-B598-2325C3FBB426}" type="presParOf" srcId="{98BB8D67-6D9E-4BF5-9D1E-D41EB9BE25C0}" destId="{36DC5613-1A0E-4D93-9283-BDCB83FD4DB4}" srcOrd="5" destOrd="0" presId="urn:microsoft.com/office/officeart/2005/8/layout/radial2"/>
    <dgm:cxn modelId="{A255C0FF-C904-4571-9042-A92DB7516BB4}" type="presParOf" srcId="{98BB8D67-6D9E-4BF5-9D1E-D41EB9BE25C0}" destId="{979FA3BA-830E-4C55-A56A-CE807145CC00}" srcOrd="6" destOrd="0" presId="urn:microsoft.com/office/officeart/2005/8/layout/radial2"/>
    <dgm:cxn modelId="{5D471533-4ED9-4510-9BCA-73A6170E259E}" type="presParOf" srcId="{979FA3BA-830E-4C55-A56A-CE807145CC00}" destId="{FE1F6922-2115-4F2C-A824-2C57CB03A672}" srcOrd="0" destOrd="0" presId="urn:microsoft.com/office/officeart/2005/8/layout/radial2"/>
    <dgm:cxn modelId="{79AA8816-F82E-41F4-9131-B54862DD2B97}" type="presParOf" srcId="{979FA3BA-830E-4C55-A56A-CE807145CC00}" destId="{3D1D4CF9-0E38-406D-8F3D-BF7D7C18216F}" srcOrd="1" destOrd="0" presId="urn:microsoft.com/office/officeart/2005/8/layout/radial2"/>
    <dgm:cxn modelId="{B2B1B748-8496-442D-AB0D-D10D847E6688}" type="presParOf" srcId="{98BB8D67-6D9E-4BF5-9D1E-D41EB9BE25C0}" destId="{284AC93B-D623-4370-BEDA-2529AA774BFC}" srcOrd="7" destOrd="0" presId="urn:microsoft.com/office/officeart/2005/8/layout/radial2"/>
    <dgm:cxn modelId="{0B912457-FCCB-4BA5-A38B-EA234B88A5A3}" type="presParOf" srcId="{98BB8D67-6D9E-4BF5-9D1E-D41EB9BE25C0}" destId="{08078404-8D50-46DD-A669-9D3CEE605013}" srcOrd="8" destOrd="0" presId="urn:microsoft.com/office/officeart/2005/8/layout/radial2"/>
    <dgm:cxn modelId="{1A608888-14E5-4FCE-9CD4-F20104A68F1F}" type="presParOf" srcId="{08078404-8D50-46DD-A669-9D3CEE605013}" destId="{704663DF-7AE7-4322-B2B3-673793556F72}" srcOrd="0" destOrd="0" presId="urn:microsoft.com/office/officeart/2005/8/layout/radial2"/>
    <dgm:cxn modelId="{7D44FDF6-5FF4-4FB5-AAA9-37BB6D9371AC}" type="presParOf" srcId="{08078404-8D50-46DD-A669-9D3CEE605013}" destId="{98707EA6-6CF7-42DA-8528-4D6A76A889C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B8F28-1F72-40F4-805F-5CBD8EE9A935}" type="datetimeFigureOut">
              <a:rPr lang="es-CR" smtClean="0"/>
              <a:t>22/07/2014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D1AE9-AABD-494D-84BA-7F5889CC6A8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1247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AE9-AABD-494D-84BA-7F5889CC6A81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1714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La mayoría de las presentaciones sobre</a:t>
            </a:r>
            <a:r>
              <a:rPr lang="es-CR" baseline="0" dirty="0" smtClean="0"/>
              <a:t> temas provenientes del campo de supervisión inician refiriendo al equilibrio, ese equilibrio que debe existir entre la protección que se haga de los intereses del consumidor y las medidas de supervisión prudencial que se dispongan para el mercado.</a:t>
            </a:r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D1AE9-AABD-494D-84BA-7F5889CC6A81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4928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31E4C-0E64-48DC-A4D3-9726B29DADD1}" type="slidenum">
              <a:rPr lang="es-CR" smtClean="0">
                <a:solidFill>
                  <a:prstClr val="black"/>
                </a:solidFill>
              </a:rPr>
              <a:pPr/>
              <a:t>16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7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76725" y="6356350"/>
            <a:ext cx="2133600" cy="365125"/>
          </a:xfrm>
        </p:spPr>
        <p:txBody>
          <a:bodyPr/>
          <a:lstStyle/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6365875"/>
            <a:ext cx="2133600" cy="365125"/>
          </a:xfrm>
        </p:spPr>
        <p:txBody>
          <a:bodyPr/>
          <a:lstStyle/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346825"/>
            <a:ext cx="2133600" cy="365125"/>
          </a:xfrm>
        </p:spPr>
        <p:txBody>
          <a:bodyPr/>
          <a:lstStyle/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25" y="6356350"/>
            <a:ext cx="2133600" cy="365125"/>
          </a:xfrm>
        </p:spPr>
        <p:txBody>
          <a:bodyPr/>
          <a:lstStyle/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48150" y="6346825"/>
            <a:ext cx="2133600" cy="365125"/>
          </a:xfrm>
        </p:spPr>
        <p:txBody>
          <a:bodyPr/>
          <a:lstStyle/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38625" y="6356350"/>
            <a:ext cx="2133600" cy="365125"/>
          </a:xfrm>
        </p:spPr>
        <p:txBody>
          <a:bodyPr/>
          <a:lstStyle/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248150" y="6356350"/>
            <a:ext cx="2133600" cy="365125"/>
          </a:xfrm>
        </p:spPr>
        <p:txBody>
          <a:bodyPr/>
          <a:lstStyle/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86250" y="6356350"/>
            <a:ext cx="2133600" cy="365125"/>
          </a:xfrm>
        </p:spPr>
        <p:txBody>
          <a:bodyPr/>
          <a:lstStyle/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6346825"/>
            <a:ext cx="2133600" cy="365125"/>
          </a:xfrm>
        </p:spPr>
        <p:txBody>
          <a:bodyPr/>
          <a:lstStyle/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33875" y="6365875"/>
            <a:ext cx="2133600" cy="365125"/>
          </a:xfrm>
        </p:spPr>
        <p:txBody>
          <a:bodyPr/>
          <a:lstStyle/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4825" y="6346825"/>
            <a:ext cx="2133600" cy="365125"/>
          </a:xfrm>
        </p:spPr>
        <p:txBody>
          <a:bodyPr/>
          <a:lstStyle/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R" smtClean="0"/>
              <a:t>10/4/10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F79A-7F4D-4DAB-B19B-AAE465934844}" type="slidenum">
              <a:rPr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gese.fi.c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1419" y="1325295"/>
            <a:ext cx="8086725" cy="4166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CR" sz="3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Conducta de Mercado en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CR" sz="36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Arial" charset="0"/>
              </a:rPr>
              <a:t>Costa Rica</a:t>
            </a:r>
            <a:endParaRPr lang="es-CR" sz="2000" b="1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s-CR" sz="2000" b="1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CR" sz="20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Julio, 2014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Century Gothic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6600" y="1298500"/>
            <a:ext cx="8201443" cy="4248472"/>
          </a:xfrm>
        </p:spPr>
        <p:txBody>
          <a:bodyPr>
            <a:noAutofit/>
          </a:bodyPr>
          <a:lstStyle/>
          <a:p>
            <a:pPr marL="0" indent="0" algn="just" fontAlgn="base" hangingPunct="0">
              <a:buNone/>
            </a:pPr>
            <a:r>
              <a:rPr lang="es-CR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Reglamento sobre Comercialización de Seguros (Nov. 2010)</a:t>
            </a:r>
            <a:endParaRPr lang="es-CR" sz="2400" dirty="0"/>
          </a:p>
          <a:p>
            <a:r>
              <a:rPr lang="es-ES_tradnl" sz="2400" b="1" dirty="0" smtClean="0"/>
              <a:t>Deber </a:t>
            </a:r>
            <a:r>
              <a:rPr lang="es-ES_tradnl" sz="2400" b="1" dirty="0"/>
              <a:t>de información previo a la celebración del </a:t>
            </a:r>
            <a:r>
              <a:rPr lang="es-ES_tradnl" sz="2400" b="1" dirty="0" smtClean="0"/>
              <a:t>contrato</a:t>
            </a:r>
            <a:endParaRPr lang="es-CR" sz="2400" dirty="0"/>
          </a:p>
          <a:p>
            <a:pPr lvl="1"/>
            <a:r>
              <a:rPr lang="es-CR" sz="2400" dirty="0" smtClean="0"/>
              <a:t>Requisitos </a:t>
            </a:r>
            <a:r>
              <a:rPr lang="es-CR" sz="2400" dirty="0"/>
              <a:t>para el aseguramiento y declaraciones necesarias para la evaluación del riesgo, según sea el </a:t>
            </a:r>
            <a:r>
              <a:rPr lang="es-CR" sz="2400" dirty="0" smtClean="0"/>
              <a:t>caso.</a:t>
            </a:r>
          </a:p>
          <a:p>
            <a:pPr lvl="1"/>
            <a:r>
              <a:rPr lang="es-CR" sz="2400" dirty="0" smtClean="0"/>
              <a:t>Indicación expresa de aceptación inmediata o plazo para resolver la solicitud.</a:t>
            </a:r>
          </a:p>
          <a:p>
            <a:pPr lvl="1"/>
            <a:r>
              <a:rPr lang="es-CR" sz="2400" dirty="0" smtClean="0"/>
              <a:t>Datos de asegurador, número de registro, calificación de riesgo.</a:t>
            </a:r>
          </a:p>
          <a:p>
            <a:pPr lvl="1"/>
            <a:r>
              <a:rPr lang="es-CR" sz="2400" dirty="0" smtClean="0"/>
              <a:t>Procedimientos de resolución de conflictos.</a:t>
            </a:r>
          </a:p>
          <a:p>
            <a:pPr lvl="1"/>
            <a:r>
              <a:rPr lang="es-CR" sz="2400" dirty="0" smtClean="0"/>
              <a:t>Datos de intermediarios de seguros.</a:t>
            </a:r>
          </a:p>
          <a:p>
            <a:pPr lvl="1"/>
            <a:r>
              <a:rPr lang="es-CR" sz="2400" dirty="0" smtClean="0"/>
              <a:t>Medios de comunicación a distancia</a:t>
            </a:r>
            <a:endParaRPr lang="es-CR" sz="24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16935" y="213147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Proceso de preventa</a:t>
            </a:r>
            <a:endParaRPr lang="es-C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204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89639" y="1373205"/>
            <a:ext cx="8229600" cy="2639235"/>
          </a:xfrm>
        </p:spPr>
        <p:txBody>
          <a:bodyPr>
            <a:normAutofit/>
          </a:bodyPr>
          <a:lstStyle/>
          <a:p>
            <a:pPr indent="17463"/>
            <a:r>
              <a:rPr lang="es-ES" sz="5400" b="1" dirty="0"/>
              <a:t>Cumplimiento de </a:t>
            </a:r>
            <a:r>
              <a:rPr lang="es-ES" sz="5400" b="1" dirty="0" smtClean="0"/>
              <a:t>los términos </a:t>
            </a:r>
            <a:r>
              <a:rPr lang="es-ES" sz="5400" b="1" dirty="0"/>
              <a:t>de las pólizas</a:t>
            </a:r>
          </a:p>
        </p:txBody>
      </p:sp>
    </p:spTree>
    <p:extLst>
      <p:ext uri="{BB962C8B-B14F-4D97-AF65-F5344CB8AC3E}">
        <p14:creationId xmlns:p14="http://schemas.microsoft.com/office/powerpoint/2010/main" val="20392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89639" y="1373205"/>
            <a:ext cx="8229600" cy="2639235"/>
          </a:xfrm>
        </p:spPr>
        <p:txBody>
          <a:bodyPr>
            <a:normAutofit/>
          </a:bodyPr>
          <a:lstStyle/>
          <a:p>
            <a:pPr marL="514350" indent="-514350"/>
            <a:endParaRPr lang="es-ES" sz="5400" b="1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06479883"/>
              </p:ext>
            </p:extLst>
          </p:nvPr>
        </p:nvGraphicFramePr>
        <p:xfrm>
          <a:off x="382137" y="518615"/>
          <a:ext cx="7956645" cy="597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201002" y="2892651"/>
            <a:ext cx="165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b="1" dirty="0" smtClean="0"/>
              <a:t>Declinación del Reclamo</a:t>
            </a:r>
            <a:endParaRPr lang="es-CR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359857" y="2970154"/>
            <a:ext cx="2060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 smtClean="0"/>
              <a:t>SUGESE</a:t>
            </a:r>
          </a:p>
          <a:p>
            <a:r>
              <a:rPr lang="es-CR" dirty="0" smtClean="0"/>
              <a:t>- Carta de derechos</a:t>
            </a:r>
          </a:p>
          <a:p>
            <a:pPr algn="ctr"/>
            <a:r>
              <a:rPr lang="es-CR" dirty="0" smtClean="0"/>
              <a:t>- Sistema DM</a:t>
            </a:r>
            <a:endParaRPr lang="es-CR" dirty="0"/>
          </a:p>
        </p:txBody>
      </p:sp>
      <p:sp>
        <p:nvSpPr>
          <p:cNvPr id="6" name="5 CuadroTexto"/>
          <p:cNvSpPr txBox="1"/>
          <p:nvPr/>
        </p:nvSpPr>
        <p:spPr>
          <a:xfrm>
            <a:off x="600501" y="354842"/>
            <a:ext cx="794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 smtClean="0"/>
              <a:t>Instancias de solución de controversias</a:t>
            </a:r>
            <a:endParaRPr lang="es-CR" sz="3200" b="1" dirty="0"/>
          </a:p>
        </p:txBody>
      </p:sp>
    </p:spTree>
    <p:extLst>
      <p:ext uri="{BB962C8B-B14F-4D97-AF65-F5344CB8AC3E}">
        <p14:creationId xmlns:p14="http://schemas.microsoft.com/office/powerpoint/2010/main" val="1529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3" y="1544160"/>
            <a:ext cx="8201443" cy="4536006"/>
          </a:xfrm>
        </p:spPr>
        <p:txBody>
          <a:bodyPr>
            <a:normAutofit lnSpcReduction="10000"/>
          </a:bodyPr>
          <a:lstStyle/>
          <a:p>
            <a:pPr>
              <a:buClr>
                <a:srgbClr val="2DA2BF"/>
              </a:buClr>
            </a:pPr>
            <a:r>
              <a:rPr lang="es-CR" sz="2200" dirty="0"/>
              <a:t>Artículo 25 LRMS </a:t>
            </a:r>
          </a:p>
          <a:p>
            <a:pPr marL="392113" lvl="1" indent="0" algn="just">
              <a:buClr>
                <a:srgbClr val="DA1F28"/>
              </a:buClr>
              <a:buNone/>
              <a:defRPr/>
            </a:pPr>
            <a:r>
              <a:rPr lang="es-CR" sz="2200" dirty="0"/>
              <a:t>Obligaciones de la entidad aseguradora</a:t>
            </a:r>
          </a:p>
          <a:p>
            <a:pPr lvl="2" algn="just">
              <a:buClr>
                <a:srgbClr val="DA1F28"/>
              </a:buClr>
              <a:defRPr/>
            </a:pPr>
            <a:r>
              <a:rPr lang="es-CR" sz="2000" b="1" i="1" dirty="0"/>
              <a:t>n) </a:t>
            </a:r>
            <a:r>
              <a:rPr lang="es-CR" sz="2000" i="1" dirty="0"/>
              <a:t>Contar con los puestos, las instancias administrativas y de control internas, así como externas, </a:t>
            </a:r>
            <a:r>
              <a:rPr lang="es-CR" sz="2000" b="1" i="1" u="sng" dirty="0"/>
              <a:t>y atención del asegurado</a:t>
            </a:r>
            <a:r>
              <a:rPr lang="es-CR" sz="2000" i="1" dirty="0"/>
              <a:t>, en los términos y las condiciones que disponga el Consejo Nacional.</a:t>
            </a:r>
          </a:p>
          <a:p>
            <a:pPr>
              <a:buClr>
                <a:srgbClr val="2DA2BF"/>
              </a:buClr>
            </a:pPr>
            <a:r>
              <a:rPr lang="es-CR" sz="2200" dirty="0"/>
              <a:t>Artículos 29 LRMS </a:t>
            </a:r>
          </a:p>
          <a:p>
            <a:pPr marL="392113" lvl="1" indent="0" algn="just">
              <a:buClr>
                <a:srgbClr val="DA1F28"/>
              </a:buClr>
              <a:buNone/>
              <a:defRPr/>
            </a:pPr>
            <a:r>
              <a:rPr lang="es-CR" sz="2200" dirty="0"/>
              <a:t>Funciones y atribuciones de SUGESE</a:t>
            </a:r>
          </a:p>
          <a:p>
            <a:pPr lvl="2" algn="just">
              <a:buClr>
                <a:srgbClr val="DA1F28"/>
              </a:buClr>
              <a:defRPr/>
            </a:pPr>
            <a:r>
              <a:rPr lang="es-CR" sz="2200" b="1" i="1" dirty="0"/>
              <a:t>“n) </a:t>
            </a:r>
            <a:r>
              <a:rPr lang="es-CR" sz="2200" i="1" dirty="0"/>
              <a:t>Proponer al Consejo Nacional la regulación para la creación, la definición del funcionamiento y la operación de una instancia que proteja los intereses del asegurado o beneficiario de un seguro, respecto de la resolución de disconformidades con la aseguradora en materia de ejecución del contrato de seguros.”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16935" y="213147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Ley Reguladora del Mercado de Seguros</a:t>
            </a:r>
            <a:endParaRPr lang="es-C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34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5668" y="981939"/>
            <a:ext cx="8201443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R" sz="2400" dirty="0"/>
              <a:t>19.10.7. </a:t>
            </a:r>
            <a:endParaRPr lang="es-CR" sz="2400" dirty="0" smtClean="0"/>
          </a:p>
          <a:p>
            <a:pPr marL="0" indent="0" algn="ctr">
              <a:buNone/>
            </a:pPr>
            <a:r>
              <a:rPr lang="es-CR" sz="2400" b="1" dirty="0" smtClean="0"/>
              <a:t>Mecanismos </a:t>
            </a:r>
            <a:r>
              <a:rPr lang="es-CR" sz="2400" b="1" dirty="0"/>
              <a:t>independientes para la resolución de controversias (“</a:t>
            </a:r>
            <a:r>
              <a:rPr lang="es-CR" sz="2400" b="1" i="1" dirty="0"/>
              <a:t>IDR</a:t>
            </a:r>
            <a:r>
              <a:rPr lang="es-CR" sz="2400" b="1" dirty="0"/>
              <a:t>” por sus siglas en inglés </a:t>
            </a:r>
            <a:r>
              <a:rPr lang="es-CR" sz="2400" b="1" dirty="0" err="1"/>
              <a:t>Independent</a:t>
            </a:r>
            <a:r>
              <a:rPr lang="es-CR" sz="2400" b="1" dirty="0"/>
              <a:t> Dispute </a:t>
            </a:r>
            <a:r>
              <a:rPr lang="es-CR" sz="2400" b="1" dirty="0" err="1"/>
              <a:t>Resolution</a:t>
            </a:r>
            <a:r>
              <a:rPr lang="es-CR" sz="2400" b="1" dirty="0"/>
              <a:t> </a:t>
            </a:r>
            <a:r>
              <a:rPr lang="es-CR" sz="2400" b="1" dirty="0" smtClean="0"/>
              <a:t>)</a:t>
            </a:r>
          </a:p>
          <a:p>
            <a:pPr marL="0" indent="0">
              <a:buNone/>
            </a:pPr>
            <a:endParaRPr lang="es-CR" sz="2400" dirty="0" smtClean="0"/>
          </a:p>
          <a:p>
            <a:pPr>
              <a:buFontTx/>
              <a:buChar char="-"/>
            </a:pPr>
            <a:r>
              <a:rPr lang="es-CR" sz="2400" dirty="0" smtClean="0"/>
              <a:t>Para </a:t>
            </a:r>
            <a:r>
              <a:rPr lang="es-CR" sz="2400" dirty="0"/>
              <a:t>resolver controversias que no hayan sido dirimidas por la aseguradora o el </a:t>
            </a:r>
            <a:r>
              <a:rPr lang="es-CR" sz="2400" dirty="0" smtClean="0"/>
              <a:t>intermediario.</a:t>
            </a:r>
          </a:p>
          <a:p>
            <a:pPr>
              <a:buFontTx/>
              <a:buChar char="-"/>
            </a:pPr>
            <a:r>
              <a:rPr lang="es-CR" sz="2400" dirty="0" smtClean="0"/>
              <a:t>Sencillos</a:t>
            </a:r>
            <a:r>
              <a:rPr lang="es-CR" sz="2400" dirty="0"/>
              <a:t>, de fácil acceso </a:t>
            </a:r>
            <a:r>
              <a:rPr lang="es-CR" sz="2400" dirty="0" smtClean="0"/>
              <a:t>y equitativos.</a:t>
            </a:r>
          </a:p>
          <a:p>
            <a:pPr>
              <a:buFontTx/>
              <a:buChar char="-"/>
            </a:pPr>
            <a:r>
              <a:rPr lang="es-CR" sz="2400" dirty="0" smtClean="0"/>
              <a:t>Independientes </a:t>
            </a:r>
            <a:r>
              <a:rPr lang="es-CR" sz="2400" dirty="0"/>
              <a:t>de las aseguradoras y los </a:t>
            </a:r>
            <a:r>
              <a:rPr lang="es-CR" sz="2400" dirty="0" smtClean="0"/>
              <a:t>intermediarios</a:t>
            </a:r>
          </a:p>
          <a:p>
            <a:pPr>
              <a:buFontTx/>
              <a:buChar char="-"/>
            </a:pPr>
            <a:r>
              <a:rPr lang="es-CR" sz="2400" dirty="0"/>
              <a:t>M</a:t>
            </a:r>
            <a:r>
              <a:rPr lang="es-CR" sz="2400" dirty="0" smtClean="0"/>
              <a:t>ecanismos </a:t>
            </a:r>
            <a:r>
              <a:rPr lang="es-CR" sz="2400" dirty="0"/>
              <a:t>extrajudiciales</a:t>
            </a:r>
            <a:r>
              <a:rPr lang="es-CR" sz="2400" dirty="0" smtClean="0"/>
              <a:t>.</a:t>
            </a:r>
            <a:endParaRPr lang="es-CR" sz="2400" dirty="0"/>
          </a:p>
        </p:txBody>
      </p:sp>
      <p:pic>
        <p:nvPicPr>
          <p:cNvPr id="4" name="Picture 1" descr="http://www.iaisweb.org/db/content/1/20086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4" y="0"/>
            <a:ext cx="2756306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" y="27832"/>
            <a:ext cx="8918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Principios Básicos de Seguros</a:t>
            </a:r>
          </a:p>
          <a:p>
            <a:r>
              <a:rPr lang="es-C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Oct. 2011</a:t>
            </a:r>
            <a:endParaRPr lang="es-CR" sz="2800" b="1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5668" y="954107"/>
            <a:ext cx="8201443" cy="4248472"/>
          </a:xfrm>
        </p:spPr>
        <p:txBody>
          <a:bodyPr>
            <a:noAutofit/>
          </a:bodyPr>
          <a:lstStyle/>
          <a:p>
            <a:r>
              <a:rPr lang="es-CR" sz="2800" dirty="0" smtClean="0"/>
              <a:t>19.10.8</a:t>
            </a:r>
            <a:r>
              <a:rPr lang="es-CR" sz="2800" dirty="0"/>
              <a:t>. </a:t>
            </a:r>
            <a:endParaRPr lang="es-CR" sz="2800" dirty="0" smtClean="0"/>
          </a:p>
          <a:p>
            <a:pPr>
              <a:buFontTx/>
              <a:buChar char="-"/>
            </a:pPr>
            <a:r>
              <a:rPr lang="es-CR" sz="2800" dirty="0" smtClean="0"/>
              <a:t>Operan </a:t>
            </a:r>
            <a:r>
              <a:rPr lang="es-CR" sz="2800" dirty="0"/>
              <a:t>sobre la base de </a:t>
            </a:r>
            <a:r>
              <a:rPr lang="es-CR" sz="2800" dirty="0" smtClean="0"/>
              <a:t>un código de procedimientos.</a:t>
            </a:r>
          </a:p>
          <a:p>
            <a:pPr>
              <a:buFontTx/>
              <a:buChar char="-"/>
            </a:pPr>
            <a:r>
              <a:rPr lang="es-CR" sz="2800" dirty="0"/>
              <a:t>P</a:t>
            </a:r>
            <a:r>
              <a:rPr lang="es-CR" sz="2800" dirty="0" smtClean="0"/>
              <a:t>ueden </a:t>
            </a:r>
            <a:r>
              <a:rPr lang="es-CR" sz="2800" dirty="0"/>
              <a:t>limitarse a aquellos </a:t>
            </a:r>
            <a:r>
              <a:rPr lang="es-CR" sz="2800" dirty="0" smtClean="0"/>
              <a:t>asegurados de </a:t>
            </a:r>
            <a:r>
              <a:rPr lang="es-CR" sz="2800" dirty="0"/>
              <a:t>índole no comercial a los que, generalmente, se los </a:t>
            </a:r>
            <a:r>
              <a:rPr lang="es-CR" sz="2800" dirty="0" smtClean="0"/>
              <a:t>ofrece gratuitamente</a:t>
            </a:r>
            <a:r>
              <a:rPr lang="es-CR" sz="2800" dirty="0"/>
              <a:t>. </a:t>
            </a:r>
            <a:endParaRPr lang="es-CR" sz="2800" dirty="0" smtClean="0"/>
          </a:p>
          <a:p>
            <a:pPr>
              <a:buFontTx/>
              <a:buChar char="-"/>
            </a:pPr>
            <a:r>
              <a:rPr lang="es-CR" sz="2800" dirty="0" smtClean="0"/>
              <a:t>Las </a:t>
            </a:r>
            <a:r>
              <a:rPr lang="es-CR" sz="2800" dirty="0"/>
              <a:t>decisiones tomadas no son obligatorias para </a:t>
            </a:r>
            <a:r>
              <a:rPr lang="es-CR" sz="2800" dirty="0" smtClean="0"/>
              <a:t>el asegurado</a:t>
            </a:r>
          </a:p>
          <a:p>
            <a:pPr>
              <a:buFontTx/>
              <a:buChar char="-"/>
            </a:pPr>
            <a:r>
              <a:rPr lang="es-CR" sz="2800" dirty="0"/>
              <a:t>P</a:t>
            </a:r>
            <a:r>
              <a:rPr lang="es-CR" sz="2800" dirty="0" smtClean="0"/>
              <a:t>ueden </a:t>
            </a:r>
            <a:r>
              <a:rPr lang="es-CR" sz="2800" dirty="0"/>
              <a:t>ser obligatorias para la aseguradora o </a:t>
            </a:r>
            <a:r>
              <a:rPr lang="es-CR" sz="2800" dirty="0" smtClean="0"/>
              <a:t>el intermediario </a:t>
            </a:r>
            <a:r>
              <a:rPr lang="es-CR" sz="2800" dirty="0"/>
              <a:t>dentro de determinados límites. </a:t>
            </a:r>
          </a:p>
        </p:txBody>
      </p:sp>
      <p:pic>
        <p:nvPicPr>
          <p:cNvPr id="4" name="Picture 1" descr="http://www.iaisweb.org/db/content/1/20086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4" y="0"/>
            <a:ext cx="2756306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" y="27832"/>
            <a:ext cx="8918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Principios Básicos de Seguros</a:t>
            </a:r>
          </a:p>
          <a:p>
            <a:r>
              <a:rPr lang="es-C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Oct. 2011</a:t>
            </a:r>
            <a:endParaRPr lang="es-CR" sz="2800" b="1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/>
            </a:r>
            <a:br>
              <a:rPr lang="es-CR" dirty="0" smtClean="0"/>
            </a:br>
            <a:endParaRPr lang="es-CR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23081" y="1258783"/>
            <a:ext cx="8584441" cy="3231329"/>
          </a:xfrm>
        </p:spPr>
        <p:txBody>
          <a:bodyPr>
            <a:normAutofit fontScale="85000" lnSpcReduction="20000"/>
          </a:bodyPr>
          <a:lstStyle/>
          <a:p>
            <a:endParaRPr lang="es-CR" dirty="0" smtClean="0"/>
          </a:p>
          <a:p>
            <a:pPr algn="just"/>
            <a:endParaRPr lang="es-CR" sz="4300" b="1" dirty="0" smtClean="0">
              <a:solidFill>
                <a:schemeClr val="tx1"/>
              </a:solidFill>
            </a:endParaRPr>
          </a:p>
          <a:p>
            <a:r>
              <a:rPr lang="es-CR" sz="4300" b="1" dirty="0" smtClean="0">
                <a:solidFill>
                  <a:schemeClr val="tx1"/>
                </a:solidFill>
              </a:rPr>
              <a:t>Características principales de la IACS</a:t>
            </a:r>
          </a:p>
          <a:p>
            <a:endParaRPr lang="es-CR" sz="4300" b="1" dirty="0" smtClean="0">
              <a:solidFill>
                <a:schemeClr val="tx1"/>
              </a:solidFill>
            </a:endParaRPr>
          </a:p>
          <a:p>
            <a:r>
              <a:rPr lang="es-CR" sz="4300" b="1" dirty="0" smtClean="0">
                <a:solidFill>
                  <a:schemeClr val="tx1"/>
                </a:solidFill>
              </a:rPr>
              <a:t>Reglamento de Defensa y Protección del Consumidor de Seguros (Jul. 2013)</a:t>
            </a:r>
          </a:p>
          <a:p>
            <a:pPr algn="just"/>
            <a:endParaRPr lang="es-CR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b="1" dirty="0" smtClean="0"/>
              <a:t>Instancia de atención al consumidor de seguros (art. 13)</a:t>
            </a:r>
            <a:endParaRPr lang="es-C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b="1" dirty="0" smtClean="0"/>
              <a:t>Atiende quejas y reclamaciones del consumidor de seguros.</a:t>
            </a:r>
            <a:endParaRPr lang="es-CR" dirty="0"/>
          </a:p>
          <a:p>
            <a:pPr algn="just"/>
            <a:r>
              <a:rPr lang="es-CR" b="1" dirty="0" smtClean="0"/>
              <a:t>Independencia de instancias operativas.</a:t>
            </a:r>
          </a:p>
          <a:p>
            <a:pPr algn="just"/>
            <a:r>
              <a:rPr lang="es-CR" b="1" dirty="0" smtClean="0"/>
              <a:t>Objetividad</a:t>
            </a:r>
          </a:p>
          <a:p>
            <a:pPr algn="just"/>
            <a:r>
              <a:rPr lang="es-CR" b="1" dirty="0" smtClean="0"/>
              <a:t>Recolección de información (autorización)</a:t>
            </a:r>
          </a:p>
          <a:p>
            <a:pPr algn="just"/>
            <a:r>
              <a:rPr lang="es-CR" b="1" dirty="0" smtClean="0"/>
              <a:t>Instancia obligatoria </a:t>
            </a:r>
            <a:r>
              <a:rPr lang="es-CR" b="1" dirty="0"/>
              <a:t>previa </a:t>
            </a:r>
            <a:r>
              <a:rPr lang="es-CR" b="1" dirty="0" smtClean="0"/>
              <a:t>para el conocimiento de quejas por parte de SUGESE</a:t>
            </a:r>
          </a:p>
          <a:p>
            <a:pPr algn="just"/>
            <a:r>
              <a:rPr lang="es-CR" b="1" dirty="0" err="1" smtClean="0"/>
              <a:t>Vinculancia</a:t>
            </a:r>
            <a:r>
              <a:rPr lang="es-CR" b="1" dirty="0" smtClean="0"/>
              <a:t> </a:t>
            </a:r>
            <a:r>
              <a:rPr lang="es-CR" b="1" dirty="0" err="1" smtClean="0"/>
              <a:t>autoregulada</a:t>
            </a: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26828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b="1" dirty="0" smtClean="0"/>
              <a:t>Instancia de atención al consumidor de seguros (art. 13)</a:t>
            </a:r>
            <a:endParaRPr lang="es-C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es-CR" b="1" dirty="0" smtClean="0"/>
          </a:p>
          <a:p>
            <a:pPr algn="just"/>
            <a:r>
              <a:rPr lang="es-CR" b="1" dirty="0" smtClean="0"/>
              <a:t>Una instancia común a 8 aseguradoras</a:t>
            </a:r>
          </a:p>
          <a:p>
            <a:pPr marL="0" indent="0" algn="just">
              <a:buNone/>
            </a:pPr>
            <a:endParaRPr lang="es-CR" dirty="0"/>
          </a:p>
          <a:p>
            <a:pPr algn="just"/>
            <a:r>
              <a:rPr lang="es-CR" b="1" dirty="0" smtClean="0"/>
              <a:t>Cuatro instancias individuales</a:t>
            </a:r>
          </a:p>
          <a:p>
            <a:pPr marL="0" indent="0" algn="just">
              <a:buNone/>
            </a:pPr>
            <a:endParaRPr lang="es-CR" b="1" dirty="0" smtClean="0"/>
          </a:p>
          <a:p>
            <a:pPr algn="just"/>
            <a:r>
              <a:rPr lang="es-CR" b="1" dirty="0" smtClean="0"/>
              <a:t>Informes trimestrales</a:t>
            </a: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35013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b="1" dirty="0" smtClean="0"/>
              <a:t>Motivos más comunes de denuncias</a:t>
            </a:r>
            <a:endParaRPr lang="es-C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93323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R" dirty="0" smtClean="0"/>
              <a:t>Declinación </a:t>
            </a:r>
            <a:r>
              <a:rPr lang="es-CR" dirty="0"/>
              <a:t>arbitraria y sin fundamentos relativas a pagos por ocurrencia de </a:t>
            </a:r>
            <a:r>
              <a:rPr lang="es-CR" dirty="0" smtClean="0"/>
              <a:t>siniestros</a:t>
            </a:r>
          </a:p>
          <a:p>
            <a:pPr algn="just"/>
            <a:r>
              <a:rPr lang="es-CR" dirty="0" smtClean="0"/>
              <a:t>Falta </a:t>
            </a:r>
            <a:r>
              <a:rPr lang="es-CR" dirty="0"/>
              <a:t>de respuesta o atención a reclamos, peticiones, </a:t>
            </a:r>
            <a:r>
              <a:rPr lang="es-CR" dirty="0" smtClean="0"/>
              <a:t>solicitudes </a:t>
            </a:r>
          </a:p>
          <a:p>
            <a:pPr algn="just"/>
            <a:r>
              <a:rPr lang="es-CR" dirty="0" smtClean="0"/>
              <a:t>Desobediencia de los </a:t>
            </a:r>
            <a:r>
              <a:rPr lang="es-CR" dirty="0"/>
              <a:t>plazos de respuesta establecidos por </a:t>
            </a:r>
            <a:r>
              <a:rPr lang="es-CR" dirty="0" smtClean="0"/>
              <a:t>ley </a:t>
            </a:r>
          </a:p>
          <a:p>
            <a:pPr algn="just"/>
            <a:r>
              <a:rPr lang="es-CR" dirty="0" smtClean="0"/>
              <a:t>Falta de entrega </a:t>
            </a:r>
            <a:r>
              <a:rPr lang="es-CR" dirty="0"/>
              <a:t>de las condiciones generales o copia del contrato de </a:t>
            </a:r>
            <a:r>
              <a:rPr lang="es-CR" dirty="0" smtClean="0"/>
              <a:t>seguros </a:t>
            </a:r>
          </a:p>
          <a:p>
            <a:pPr algn="just"/>
            <a:r>
              <a:rPr lang="es-CR" dirty="0" smtClean="0"/>
              <a:t>Inconvenientes </a:t>
            </a:r>
            <a:r>
              <a:rPr lang="es-CR" dirty="0"/>
              <a:t>en la gestión de los servicios auxiliares derivados de algunos ramos de seguros, entre </a:t>
            </a:r>
            <a:r>
              <a:rPr lang="es-CR" dirty="0" smtClean="0"/>
              <a:t>otros </a:t>
            </a:r>
          </a:p>
          <a:p>
            <a:pPr algn="just"/>
            <a:r>
              <a:rPr lang="es-CR" dirty="0" smtClean="0"/>
              <a:t>Incrementos poco claros de primas en seguros personales</a:t>
            </a:r>
            <a:endParaRPr lang="es-CR" dirty="0"/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1F79A-7F4D-4DAB-B19B-AAE465934844}" type="slidenum">
              <a:rPr lang="es-CR" smtClean="0"/>
              <a:pPr/>
              <a:t>19</a:t>
            </a:fld>
            <a:endParaRPr lang="es-CR"/>
          </a:p>
        </p:txBody>
      </p:sp>
      <p:sp>
        <p:nvSpPr>
          <p:cNvPr id="6" name="AutoShape 6" descr="data:image/jpeg;base64,/9j/4AAQSkZJRgABAQAAAQABAAD/2wCEAAkGBhAQEBAUEBIUFBQQFBUVFRUUFRUVFRcVFRUVFRUUFRQXGyYeFxkjGRUVHzIgIygpLCwsFR4xNTAqNSYrLCkBCQoKDgwOFw8PFykcHRwsKSwpLCkqKSwsKSkpLCkpKSkpKSkpKSkpKSkpKSkpKSkpLykpKSkpKSkpKSwpLCksKf/AABEIAJ0A8AMBIgACEQEDEQH/xAAcAAABBAMBAAAAAAAAAAAAAAAAAQQFBgIDBwj/xABFEAABAwIDBAcDCQUGBwAAAAABAAIDBBEFITESQVFhBgcTInGBoTKRsRQVI0JSYoLR8AgzcsHxJFOSorLhFhdDVJOz0v/EABoBAQEAAwEBAAAAAAAAAAAAAAABAgMEBQb/xAAiEQEAAgIBBAMBAQAAAAAAAAAAAQIDEQQTITFBFCJREgX/2gAMAwEAAhEDEQA/AO4oQhAIQhAIQhAIQmstZYkW05oHSEx+cT9n1SHET9ke9A/Qo/5xd9kJPnJ32Qgkbouo35ydwHqj5xdwHqgkroUb84v4D1/NJ84v4D1/NBJoUZ84v5e5BxB/L3IJNCi/l7+XuSfL38fQIJVCivlz+PokNbJx9EEshIEqAQhCAQhCAQhCAQhCAQhCAQhCAUZU+27xUmoyoPed4oNVkjlmsVRiiyysiypphZCHuABJyA1JyA81Xa/rEwuAkSVkNxuYTJn+AED3rGYRYSiypZ65cHvb5Q/x7KS3wT+h6y8JmNmVkYJ0Em1H6vACKs1kLXDK14DmODmnRwIIPgQSCtmzzUTRLJFkhDbFBWSRyom26JUjNAlRQhCEAhCEAhCEAhCEAhCEAhCEAo2b2j4qSTCYC5QaCkQUIpFQOnfW3T0BdDABPUjIgH6OM/fcMy77rfMhRvW11lmlvSUjrTuH0sg1iaR7A4PN9dwPNQvVr1R9sG1WItOw6zo4De7wdHy77E2s3U78kRXGQY5j7y7vvjvqT2dO3kBoT4XKtGGfs+GwNTVgcWwsv/mfb4LscMLWNa1oDWtAAa0WAA0AG4ctFmhpy/8A5AUH/cVPvi/+FG4l+z2Lf2asz+zMzL/Ez8l2NCq6eb6rAsbwJxkYZGM3vhO3Cf426D8QC6H0G65IasshrQ2GY2DXjKF5O7P9248DcHkulOjBBBzByIIBuOC5J1j9T7HNfUYcwNeLukp26OAzLom7jv2Rkd1tDEdbAQuN9U/WY7aZRVjr37sEjtQdBC8nW5yBO+wXZQFYTRLpNVnspHKyaS0RyHgFmtcR7rfALYFioQhCAQhCAQhCAQhCAQhCAQhCATCbVyfEqOn9p3ig12UD036TDDqGafLbaNmIHfI7Jnu9o+Cn1xD9oHGi6alpgco2Olfzc/utNuTWk/jQRvVN0POJVclXVXfFA/adtf8AVmPeDfAZE+LRvXf7KA6AYEKLDqWK1nFgkk49pIA51/C4H4VPuzyvb+SDnfSrropKKd0McT53xmzy1wYxrhq0OIO0R7rqe6F9PqbFGOMIcySOxfE+20AdHNIyc3n6LzVjeHTU9RNFMHCRj3B19Sb68wdb710DqFw2Z1dLM0Hso4XMc7cXP2dll+OV/wAKDvSrPTfp7T4VG10oL5JL9nE0gE21cSdG568RZWZcS6/cHm+UU9TYmHshESMwx4e91jwuHXvvz4Kqm+jnXtDUTNiqYOwEjg1sjZNtoJNht3AIF966l+vdY68f1uXj/DMNlqZo4oWlz5DstA57zwHNeu6SIsjY0m5YxrSeJaLX53tf+qg4r11dCBA8V1O2zJXbMzW6Nl3SDgHb+DvFX/qu6XHEKBhkN5oD2Ut9XEAbEh/ibfzaVYOkODsrKWeB+k8bmX4H6rvJ1j+FcP6ksTdT4o+nfl8oY6NwP95FdwHjk8eaI9ApCEqQqqk4D3W+AWwLVT+w3wWwIMkIQogQhCAQhCAQhJdAqFihF0ySXSJLqhUwn1K211c2JtzruCrTukTto7YBF9RqFrteInUtlcdrRuE1deeOs09v0hcw6GSmj8iIwfiV3yCsDxcG64D1kkQ9IS92gkppT4WjJ+BWe9tcxp6JsBkNBl5DRCQG6VVUVi/ReiqyDU08UpaLBz2gutw2tbJ7QYfFBG2OCNkbG6NYA0DyC37SrmPdYWHURLZ6hm2NY2XkeORDfZ8yERZFrmga9pa9rXNcLFrgCCOBByK52/r5wsGwZUkcezYB7ttS+EdbOE1JDRUdk46CZpj/AM2bfUILDh2AUtMSaenhiLtTGxrSfEgJ8b/1Qx4IBBBBzBBBBG4gjIhZIMNpedo/7P0n7uVq/TgJHZj/ADL0UQvOrvp+k/dN71//AK35/wCkqI9ENfzWd1EYniQi5m17KBd0ifLtBjjYa7OQHK/FarZa1dGPj3vG/To1Ke43wW2ypeB9JXsAbJct4nX3q20tcyUXY4H4rKt4t4YZMdqeTlCQFKs2oIQhAIQhAhSJSkVWAhCEUhKh8Q6SRx3DO8Rv3KRr/wB0+3BUSrcW8OV1oy3mvh0YMUX7yMSxqV57jHOJ45AeZKbMmcGkyNAAtexuRzIWt1dLnssaTuzP5LZRySOBEzRY924N9csxbT8lxzufL0qxqGcE5he1zT3Hahc+69sL+lpKpubZYzE4/eZ3m+9rj/hV6joXFvZEnuvyO+w0T3pT0TFdh8lOPbttRE7pW5t8jm38S6sO3Dy4r2/T7oFjgrcPppb3dsBknESMGy6/ja/mpx9hcnIDUnIDfmToLAm64L1SdMDh9U+kqiWRzv2TtZdlOO7d19AdDzDTxXXum2Az1tFLBTzCF0mpIyc0axkjNoOQy4aG66HC5h086z56yU0mFbewTsmSMHtJTpZls2sGl9TrcBaej/UNUygOrZhADmY2DtJM/tO9kHzK6Z0F6BU+FxAMAfO4fSzEZn7rfss5b9TwVosiuaR9QeG2s6WqJ47cY9OzPxUTi37PzbE0lW64+rO0WPLbZp7l2MFF0R5+wbpFinR2dsNZG91O4/uydppF83wSaA8tOIXdMIxaGrhZNA8PjkFwR6g8CNCNyxxrBYKyF8NRGHxvGh1B3Oa7c4biL81AdAeghwps7flD5Wyv2msIs1oudk21LyDY2sDbTQoJ3HsWZSU087/ZhjL/ABItstHMkgLhXU3h76jEpKhw2vk7JJXHjJJdrR43Lj+FTPXZ03ErhQwHaEbgZyM7yfViFtbannYK29AujZwvDR2gtNUHtJOLbjuxnwafIkrG06hlWN2iGdYTI5xlJDd+4nlyCIIm7PcYGsAyFs3f7LQypErnOd+7iNuRdvvxA9U3lxGSqLmw3ZGCQX2OvAcT6Lzpnu93Wux21p+15X08luhqnMN2vcPD+dlHUmBm1i5xvrnb4aJ5HTCPJu7XU+u9WJ0wmNrX0bxiV79l52gd53K1BVLo04XYdL5H81bV24pmY7vL5FYi3YqEIW1zhCEIBYlZIQY2S2SoQN6392/wVLxKIukOVxYfBXOuP0bvBU+odYkjiubN5d3GnUTKKxCsbTRF7wLDdkXG+5ud7/rJLFUdrCXN7umR19oHNa8doxLETsgvjIcPgfQrZgNC52bnEi5AAyFh4LnrX+p07bXrWu5SeG0xc7bI3WCnIxZaYIrbk4DV3VjTyMl/7nblnW11Zmo2qykbeUC80bdXgA/SNG94Az4ht1H9WnW4I2spcRcQG2bHOfqjQMl5bg7cMiuz2/X68B7lzvp31PwVxdNSlsFQ65IseykO8uAzY7mPMLNrdCjka4BzSC1wuCMwQdCDvWYXm+mxXG8AfsOD2M+xIO0gdzaQdkeLSFcMN/aEbb+1Ubr8YZBY89l4/mg7DZFlzQdfuG2/dVPhsx/HbUbiH7QsQB+T0bydxlkaB7mg/FB10nXlfy5nguT9ZPW+yJr6fDnh8puHztzbHfJwjP1n/e0GapFf0sxvHHGGIPLDrFTtLY7ffffMfxGyvvQbqWjpy2XENmWVti2EZxsP37+2fc3+LcER1S9WrnuZXVrcgQ6CN2rnaiZ9/q6WG857s+wVMIcCCL34pxZYuCTG2Udu8KFjGDynZjADGF3eI3gnMABIZOzHZxMFm5C2gV0rKBsgs6+R3ZJtFg8bNAubo93f8v669uc1mIVcMzG5OjNrtIzO0T9YZhWnsmEWcS0gaA+miwxqFgqmgj2Q0+8kBLMQHW/X+602jU6bq23XaYwKTvNGliFcgqNhr++COCudPVNeO64HjYg/BdGKfTj5Md4lvQhC3uQIQhAIQkKBUl0LFzrAqT2jYb4i60bv1vVMrHi6lcarp3xuYwNzOVyQbDdfT1VQfUSsNpGub4jLyIyXn35FMk/WXo8emo7pWHMO5g33BbeiMd6dhvq5/wDqNkywxrp5WRtNhJqb6NAJJA42BHmrXHQsiOxG3ZYywAC3Ya+05V4j6wza1bGtshgWS7HAEIS3QYywte0te0OadWuAcD5HJVjEeq/CJyS6jjaTvj2ovRhA9FaboURQz1JYP/dTf+Z35KRoOqrCISC2kY4jTtS+T0cbeitd0l1Va6elZE0NjY1jRo1jQ1vuAstt0BCiBJZKkVUiCFkUIKd0kwuc1sUsQ7RhAZIwZFtrkOJORGfitGLQTR3eWOLRqW2dbjcDP0VsqYdl9/tge9uR9LLU82XhcnkWpkmNO7HeYrpTsDpXVr3kyOELLA7JALnH6oPAb/ELoOCUMUDdiJgYN9t54knMlRlHTtjFmNDdol7rC13HUnnopOnksdVhTkTN4t6YZN2S6Fiw3CyXvRO424whCFQIQhAJriElmHnknSjMVfcgLl5d/wCMUzDKkblDTG61NFwQcxz09y2SlIwWC+Y97d/iEVi+ESnYfSSmCVjgQ4ey5pNntc3flc+Sn8Pke5jTIbvcASbAXG42GWYsfNNTIL2v/Xh8VtqK+xbsj6oB8hbJerxOR0t9Se3ppyVm3hItS3Ua3Fln85hdvzsP61dKyQQo/wCcxxHuSOxQDgnzsP6kYrJFIoGq6RObm0NPjdYuxycW7rNL78vVWOdhln0LrASkUIcXm3sbl45eOe9YT4/K212Nzy35aZa81fm4joXWAFBVb/4kky7rPX804p8bkdq0eV1Pn4UnBZOIUY7E3DUBaTjbtwHqnz8J0bJhKoY424ahvgLpxT45Gfba4c25hWvOwzOolJw3/ElWQ3ivwPodVGOUwyqiczZDgdofq6iHNtdef/oRWbRarZi7RMSa1WZuMxa1tE6w9xAF02l1C2tnA0ubbgvP6kzEVnxDbpYaGS48E6UPQzuBucgd381KRTBwuF9BxM0XpEe3HeNS2IQhdrAIQkKAcbKEq5Q4uIKdV1W4ODRpZR88AcL6HkvF52eL/SPTfir7NHIZom75SN63QSXsvI9urXYOgzJvqVpqntt/AbHwIuE8KhIptp83MOy3Xa5tj6rO15nyVgrnrHtCFq2rrHaWtv0dslutc7CNNFoa9OmPuiGgbtOaLauA9VKyQ979c9Oab0rfpGeKkSRYHiL67uF/5rfijsk2a5BkPS2vPZ58VHYkz6O4tlpY+GnEcVIzu9rkLnO19bDlZM6x30cn3dnz2tPC3LVZ2hYR1PESO9qpaOVrR3dVFRPyK3By5pWY23OnvqsHTcFiVg45IRDMuWIkWh8pRE5RlpLsrexY1wPek7reIt7Tvdl42W6orXBt2guvbhbzKrVXMXTuadIiGN5AAE+8klWSOLus8FlP40zWI7mAqJXDaNr7m55553JUvh4BIcdPhy8k2kgDba57ymmJ1zqdzHNzDgA5p0PO+4qQTH9dkvW1xBsLeSlMAkJaVBAAhp4gHNTuA6OXbwpnrQ0ZYiKpZCEL6RxP/9k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140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6159" y="142443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C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Contenido</a:t>
            </a:r>
            <a:endParaRPr lang="es-C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n-ea"/>
              <a:cs typeface="Century Gothic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2791070"/>
            <a:ext cx="7560840" cy="4248472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CR" sz="2800" dirty="0" smtClean="0"/>
              <a:t>Características del mercado.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CR" sz="2800" dirty="0" smtClean="0"/>
              <a:t>Tratamiento justo hacia clientes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CR" sz="2800" dirty="0" smtClean="0"/>
              <a:t>Proceso de preventa</a:t>
            </a:r>
            <a:endParaRPr lang="es-E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Cumplimiento de los términos de las pólizas</a:t>
            </a:r>
          </a:p>
        </p:txBody>
      </p:sp>
    </p:spTree>
    <p:extLst>
      <p:ext uri="{BB962C8B-B14F-4D97-AF65-F5344CB8AC3E}">
        <p14:creationId xmlns:p14="http://schemas.microsoft.com/office/powerpoint/2010/main" val="38241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C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Expectativa</a:t>
            </a:r>
            <a:endParaRPr lang="es-C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n-ea"/>
              <a:cs typeface="Century Gothic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6883" y="1427521"/>
            <a:ext cx="48073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R" sz="3200" dirty="0" smtClean="0"/>
              <a:t>Aumento de la confianza del público en la industria aseguradora.</a:t>
            </a:r>
          </a:p>
          <a:p>
            <a:pPr marL="285750" indent="-285750">
              <a:buFontTx/>
              <a:buChar char="-"/>
            </a:pPr>
            <a:r>
              <a:rPr lang="es-CR" sz="3200" dirty="0" smtClean="0"/>
              <a:t>Incremento en la compra de seguros.</a:t>
            </a:r>
          </a:p>
          <a:p>
            <a:pPr marL="285750" indent="-285750">
              <a:buFontTx/>
              <a:buChar char="-"/>
            </a:pPr>
            <a:r>
              <a:rPr lang="es-CR" sz="3200" dirty="0" smtClean="0"/>
              <a:t>Evitará incurrir innecesariamente en procesos judiciales o arbitrales.</a:t>
            </a:r>
          </a:p>
          <a:p>
            <a:pPr marL="285750" indent="-285750">
              <a:buFontTx/>
              <a:buChar char="-"/>
            </a:pPr>
            <a:endParaRPr lang="es-C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4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08520" y="188640"/>
            <a:ext cx="914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¡Muchas gracias!</a:t>
            </a:r>
          </a:p>
        </p:txBody>
      </p:sp>
      <p:pic>
        <p:nvPicPr>
          <p:cNvPr id="3" name="Picture 2" descr="D:\MolinaLM\Mis Documentos\Prensa SUGESE\logo\Sugesi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04" y="2492896"/>
            <a:ext cx="3384376" cy="22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79912" y="2492896"/>
            <a:ext cx="4180524" cy="304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Georgia" pitchFamily="18" charset="0"/>
              <a:buNone/>
              <a:defRPr/>
            </a:pPr>
            <a:r>
              <a:rPr lang="es-CR" sz="2400" dirty="0" smtClean="0">
                <a:latin typeface="+mj-lt"/>
              </a:rPr>
              <a:t>Teléfono:  2243-5108</a:t>
            </a:r>
          </a:p>
          <a:p>
            <a:pPr algn="r">
              <a:buFont typeface="Georgia" pitchFamily="18" charset="0"/>
              <a:buNone/>
              <a:defRPr/>
            </a:pPr>
            <a:r>
              <a:rPr lang="es-CR" sz="2400" dirty="0" smtClean="0">
                <a:latin typeface="+mj-lt"/>
              </a:rPr>
              <a:t>Fax:  2243-5151</a:t>
            </a:r>
          </a:p>
          <a:p>
            <a:pPr algn="r">
              <a:buFont typeface="Georgia" pitchFamily="18" charset="0"/>
              <a:buNone/>
              <a:defRPr/>
            </a:pPr>
            <a:r>
              <a:rPr lang="es-CR" sz="2400" dirty="0" smtClean="0">
                <a:latin typeface="+mj-lt"/>
              </a:rPr>
              <a:t>E-mail: sugese@sugese.fi.cr</a:t>
            </a:r>
          </a:p>
          <a:p>
            <a:pPr algn="r">
              <a:buFont typeface="Georgia" pitchFamily="18" charset="0"/>
              <a:buNone/>
              <a:defRPr/>
            </a:pPr>
            <a:r>
              <a:rPr lang="es-CR" sz="2400" dirty="0" smtClean="0">
                <a:latin typeface="+mj-lt"/>
                <a:hlinkClick r:id="rId3"/>
              </a:rPr>
              <a:t>www.sugese.fi.cr</a:t>
            </a:r>
            <a:endParaRPr lang="es-CR" sz="2400" dirty="0" smtClean="0">
              <a:latin typeface="+mj-lt"/>
            </a:endParaRPr>
          </a:p>
          <a:p>
            <a:pPr algn="r">
              <a:buFont typeface="Georgia" pitchFamily="18" charset="0"/>
              <a:buNone/>
              <a:defRPr/>
            </a:pPr>
            <a:endParaRPr lang="es-CR" sz="2400" dirty="0" smtClean="0">
              <a:latin typeface="+mj-lt"/>
            </a:endParaRPr>
          </a:p>
          <a:p>
            <a:pPr>
              <a:defRPr/>
            </a:pPr>
            <a:endParaRPr lang="es-CR" sz="2400" dirty="0" smtClean="0">
              <a:latin typeface="+mj-lt"/>
            </a:endParaRPr>
          </a:p>
          <a:p>
            <a:pPr>
              <a:buFont typeface="Georgia" pitchFamily="18" charset="0"/>
              <a:buNone/>
              <a:defRPr/>
            </a:pPr>
            <a:endParaRPr lang="es-ES" sz="2400" dirty="0" smtClean="0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16959"/>
            <a:ext cx="26193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8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rodriguezag\AppData\Local\Microsoft\Windows\Temporary Internet Files\Content.Outlook\I77LF7Q5\20140518_144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588"/>
            <a:ext cx="9143999" cy="34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5216" y="38720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C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Mercado costarricense</a:t>
            </a:r>
            <a:endParaRPr lang="es-C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n-ea"/>
              <a:cs typeface="Century Gothic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8487" y="1699250"/>
            <a:ext cx="7560840" cy="4248472"/>
          </a:xfrm>
        </p:spPr>
        <p:txBody>
          <a:bodyPr>
            <a:normAutofit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es-CR" sz="2800" dirty="0" smtClean="0"/>
              <a:t>Apertura: Agosto de 2008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CR" sz="2800" dirty="0" smtClean="0"/>
              <a:t>Funcionamiento independiente de SUGESE: Enero de 2010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CR" sz="2800" dirty="0" smtClean="0"/>
              <a:t>Aseguradoras: 12 + 1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s-CR" sz="2800" dirty="0" smtClean="0"/>
              <a:t>Primas en millones (2013): US$ 1.046 </a:t>
            </a:r>
            <a:endParaRPr lang="es-ES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Prima Per Cápita (2013): US$ 222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 smtClean="0"/>
              <a:t>Primas como % del PIB (2013): 2,09%</a:t>
            </a:r>
          </a:p>
          <a:p>
            <a:pPr marL="0" indent="0" algn="just">
              <a:buNone/>
            </a:pPr>
            <a:endParaRPr lang="es-ES" sz="2800" dirty="0" smtClean="0"/>
          </a:p>
          <a:p>
            <a:pPr marL="514350" indent="-514350" algn="just">
              <a:buFont typeface="+mj-lt"/>
              <a:buAutoNum type="arabicPeriod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41632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91294" y="1330404"/>
            <a:ext cx="8201443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R" sz="2800" b="1" dirty="0"/>
              <a:t>PBS 19 Conducción del negocio</a:t>
            </a:r>
          </a:p>
          <a:p>
            <a:pPr marL="0" indent="0" algn="just">
              <a:buNone/>
            </a:pPr>
            <a:r>
              <a:rPr lang="es-CR" sz="2800" b="1" dirty="0" smtClean="0"/>
              <a:t>“La </a:t>
            </a:r>
            <a:r>
              <a:rPr lang="es-CR" sz="2800" b="1" dirty="0"/>
              <a:t>autoridad supervisora establece requisitos para la conducción de la </a:t>
            </a:r>
            <a:r>
              <a:rPr lang="es-CR" sz="2800" b="1" dirty="0" smtClean="0"/>
              <a:t>actividad aseguradora </a:t>
            </a:r>
            <a:r>
              <a:rPr lang="es-CR" sz="2800" b="1" dirty="0"/>
              <a:t>a fin de garantizar que los clientes reciban un trato justo, antes </a:t>
            </a:r>
            <a:r>
              <a:rPr lang="es-CR" sz="2800" b="1" dirty="0" smtClean="0"/>
              <a:t>de celebrar </a:t>
            </a:r>
            <a:r>
              <a:rPr lang="es-CR" sz="2800" b="1" dirty="0"/>
              <a:t>el contrato, y en todo momento hasta que todas las </a:t>
            </a:r>
            <a:r>
              <a:rPr lang="es-CR" sz="2800" b="1" dirty="0" smtClean="0"/>
              <a:t>obligaciones contraídas </a:t>
            </a:r>
            <a:r>
              <a:rPr lang="es-CR" sz="2800" b="1" dirty="0"/>
              <a:t>en virtud del contrato hayan sido satisfechas.</a:t>
            </a:r>
          </a:p>
          <a:p>
            <a:pPr marL="0" indent="0">
              <a:buNone/>
            </a:pPr>
            <a:endParaRPr lang="es-CR" sz="2800" i="1" dirty="0" smtClean="0"/>
          </a:p>
          <a:p>
            <a:pPr marL="355600" indent="0">
              <a:buNone/>
            </a:pPr>
            <a:r>
              <a:rPr lang="es-CR" sz="2800" i="1" dirty="0" smtClean="0"/>
              <a:t>Guía </a:t>
            </a:r>
            <a:r>
              <a:rPr lang="es-CR" sz="2800" i="1" dirty="0"/>
              <a:t>introductoria</a:t>
            </a:r>
          </a:p>
          <a:p>
            <a:pPr marL="355600" indent="0">
              <a:buNone/>
            </a:pPr>
            <a:r>
              <a:rPr lang="es-CR" sz="2800" dirty="0"/>
              <a:t>19.0.1 Los requisitos para la conducción de la actividad </a:t>
            </a:r>
            <a:r>
              <a:rPr lang="es-CR" sz="2800" dirty="0" smtClean="0"/>
              <a:t>aseguradora contribuyen </a:t>
            </a:r>
            <a:r>
              <a:rPr lang="es-CR" sz="2800" dirty="0"/>
              <a:t>a:</a:t>
            </a:r>
          </a:p>
          <a:p>
            <a:pPr marL="355600" indent="0">
              <a:buNone/>
            </a:pPr>
            <a:r>
              <a:rPr lang="es-CR" sz="2800" dirty="0" smtClean="0">
                <a:solidFill>
                  <a:srgbClr val="FF0000"/>
                </a:solidFill>
              </a:rPr>
              <a:t>- fortalecer </a:t>
            </a:r>
            <a:r>
              <a:rPr lang="es-CR" sz="2800" dirty="0">
                <a:solidFill>
                  <a:srgbClr val="FF0000"/>
                </a:solidFill>
              </a:rPr>
              <a:t>la confianza del público y del consumidor en </a:t>
            </a:r>
            <a:r>
              <a:rPr lang="es-CR" sz="2800" dirty="0" smtClean="0">
                <a:solidFill>
                  <a:srgbClr val="FF0000"/>
                </a:solidFill>
              </a:rPr>
              <a:t>el sector </a:t>
            </a:r>
            <a:r>
              <a:rPr lang="es-CR" sz="2800" dirty="0">
                <a:solidFill>
                  <a:srgbClr val="FF0000"/>
                </a:solidFill>
              </a:rPr>
              <a:t>de seguros</a:t>
            </a:r>
            <a:r>
              <a:rPr lang="es-CR" sz="2800" dirty="0" smtClean="0"/>
              <a:t>;…”</a:t>
            </a:r>
            <a:endParaRPr lang="es-ES" sz="2800" dirty="0" smtClean="0"/>
          </a:p>
        </p:txBody>
      </p:sp>
      <p:pic>
        <p:nvPicPr>
          <p:cNvPr id="4097" name="Picture 1" descr="http://www.iaisweb.org/db/content/1/20086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4" y="0"/>
            <a:ext cx="2756306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" y="27832"/>
            <a:ext cx="8918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Principios Básicos de Seguros</a:t>
            </a:r>
          </a:p>
          <a:p>
            <a:r>
              <a:rPr lang="es-CR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Oct. 2011</a:t>
            </a:r>
            <a:endParaRPr lang="es-CR" sz="2800" b="1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935" y="213147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EQUILIBRIO</a:t>
            </a:r>
            <a:endParaRPr lang="es-C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n-ea"/>
              <a:cs typeface="Century Gothic"/>
            </a:endParaRPr>
          </a:p>
        </p:txBody>
      </p:sp>
      <p:pic>
        <p:nvPicPr>
          <p:cNvPr id="1027" name="Picture 3" descr="C:\Users\rodriguezag\AppData\Local\Microsoft\Windows\Temporary Internet Files\Content.Outlook\I77LF7Q5\10065577024_dd8da76e5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07" y="1183142"/>
            <a:ext cx="6564457" cy="43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3" y="1544160"/>
            <a:ext cx="8201443" cy="4248472"/>
          </a:xfrm>
        </p:spPr>
        <p:txBody>
          <a:bodyPr>
            <a:noAutofit/>
          </a:bodyPr>
          <a:lstStyle/>
          <a:p>
            <a:pPr marL="0" indent="0" algn="just" fontAlgn="base" hangingPunct="0">
              <a:buNone/>
            </a:pPr>
            <a:r>
              <a:rPr lang="es-C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Ley Reguladora del Mercado de </a:t>
            </a:r>
            <a:r>
              <a:rPr lang="es-CR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Seguros (Ago. 2008):</a:t>
            </a:r>
          </a:p>
          <a:p>
            <a:pPr marL="0" indent="0" algn="just" fontAlgn="base" hangingPunct="0">
              <a:buNone/>
            </a:pPr>
            <a:endParaRPr lang="es-CR" sz="2400" dirty="0"/>
          </a:p>
          <a:p>
            <a:r>
              <a:rPr lang="es-CR" sz="2400" b="1" dirty="0" smtClean="0"/>
              <a:t>Legislación sobre defensa del consumidor</a:t>
            </a:r>
            <a:endParaRPr lang="es-CR" sz="2400" dirty="0"/>
          </a:p>
          <a:p>
            <a:r>
              <a:rPr lang="es-CR" sz="2400" b="1" dirty="0" smtClean="0"/>
              <a:t>Derecho </a:t>
            </a:r>
            <a:r>
              <a:rPr lang="es-CR" sz="2400" b="1" dirty="0"/>
              <a:t>a un trato </a:t>
            </a:r>
            <a:r>
              <a:rPr lang="es-CR" sz="2400" b="1" dirty="0" smtClean="0"/>
              <a:t>equitativo y no discriminatorio </a:t>
            </a:r>
          </a:p>
          <a:p>
            <a:r>
              <a:rPr lang="es-CR" sz="2400" b="1" dirty="0"/>
              <a:t>L</a:t>
            </a:r>
            <a:r>
              <a:rPr lang="es-CR" sz="2400" b="1" dirty="0" smtClean="0"/>
              <a:t>ibertad </a:t>
            </a:r>
            <a:r>
              <a:rPr lang="es-CR" sz="2400" b="1" dirty="0"/>
              <a:t>de elección </a:t>
            </a:r>
            <a:endParaRPr lang="es-CR" sz="2400" b="1" dirty="0" smtClean="0"/>
          </a:p>
          <a:p>
            <a:r>
              <a:rPr lang="es-CR" sz="2400" b="1" dirty="0"/>
              <a:t>D</a:t>
            </a:r>
            <a:r>
              <a:rPr lang="es-CR" sz="2400" b="1" dirty="0" smtClean="0"/>
              <a:t>erecho </a:t>
            </a:r>
            <a:r>
              <a:rPr lang="es-CR" sz="2400" b="1" dirty="0"/>
              <a:t>a recibir información adecuada y </a:t>
            </a:r>
            <a:r>
              <a:rPr lang="es-CR" sz="2400" b="1" dirty="0" smtClean="0"/>
              <a:t>veraz</a:t>
            </a:r>
          </a:p>
          <a:p>
            <a:r>
              <a:rPr lang="es-CR" sz="2400" b="1" dirty="0"/>
              <a:t>R</a:t>
            </a:r>
            <a:r>
              <a:rPr lang="es-CR" sz="2400" b="1" dirty="0" smtClean="0"/>
              <a:t>espuesta </a:t>
            </a:r>
            <a:r>
              <a:rPr lang="es-CR" sz="2400" b="1" dirty="0"/>
              <a:t>oportuna </a:t>
            </a:r>
            <a:r>
              <a:rPr lang="es-CR" sz="2400" b="1" dirty="0" smtClean="0"/>
              <a:t>y pago oportuno</a:t>
            </a:r>
            <a:r>
              <a:rPr lang="es-CR" sz="2400" b="1" dirty="0"/>
              <a:t> </a:t>
            </a:r>
            <a:endParaRPr lang="es-CR" sz="2400" dirty="0"/>
          </a:p>
          <a:p>
            <a:r>
              <a:rPr lang="es-CR" sz="2400" b="1" dirty="0" smtClean="0"/>
              <a:t>En </a:t>
            </a:r>
            <a:r>
              <a:rPr lang="es-CR" sz="2400" b="1" dirty="0"/>
              <a:t>caso de duda, siempre deberá resolverse a favor del consumidor.  </a:t>
            </a:r>
            <a:endParaRPr lang="es-CR" sz="2400" dirty="0"/>
          </a:p>
          <a:p>
            <a:r>
              <a:rPr lang="es-CR" sz="2400" b="1" dirty="0"/>
              <a:t>R</a:t>
            </a:r>
            <a:r>
              <a:rPr lang="es-CR" sz="2400" b="1" dirty="0" smtClean="0"/>
              <a:t>esolución </a:t>
            </a:r>
            <a:r>
              <a:rPr lang="es-CR" sz="2400" b="1" dirty="0"/>
              <a:t>motivada y por </a:t>
            </a:r>
            <a:r>
              <a:rPr lang="es-CR" sz="2400" b="1" dirty="0" smtClean="0"/>
              <a:t>escrito.</a:t>
            </a:r>
            <a:endParaRPr lang="es-CR" sz="2400" dirty="0"/>
          </a:p>
          <a:p>
            <a:r>
              <a:rPr lang="es-CR" sz="2400" b="1" dirty="0"/>
              <a:t> </a:t>
            </a:r>
            <a:r>
              <a:rPr lang="es-CR" sz="2400" b="1" dirty="0" smtClean="0"/>
              <a:t>Confidencialidad de la información</a:t>
            </a:r>
            <a:endParaRPr lang="es-CR" sz="24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16935" y="213147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Tratamiento justo hacia clientes</a:t>
            </a:r>
            <a:endParaRPr lang="es-C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214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3" y="1544160"/>
            <a:ext cx="8201443" cy="4248472"/>
          </a:xfrm>
        </p:spPr>
        <p:txBody>
          <a:bodyPr>
            <a:noAutofit/>
          </a:bodyPr>
          <a:lstStyle/>
          <a:p>
            <a:pPr marL="0" indent="0" algn="just" fontAlgn="base" hangingPunct="0">
              <a:buNone/>
            </a:pPr>
            <a:r>
              <a:rPr lang="es-C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Reglamento sobre Comercialización de Seguros (Nov. 2010</a:t>
            </a:r>
            <a:r>
              <a:rPr lang="es-CR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)</a:t>
            </a:r>
          </a:p>
          <a:p>
            <a:pPr marL="0" indent="0" algn="just" fontAlgn="base" hangingPunct="0">
              <a:buNone/>
            </a:pPr>
            <a:endParaRPr lang="es-CR" sz="2400" dirty="0"/>
          </a:p>
          <a:p>
            <a:r>
              <a:rPr lang="es-CR" sz="2400" b="1" dirty="0" smtClean="0"/>
              <a:t>Manual de Políticas y Procedimientos para Comercialización de Seguros:</a:t>
            </a:r>
          </a:p>
          <a:p>
            <a:pPr lvl="1"/>
            <a:r>
              <a:rPr lang="es-CR" sz="2400" b="1" dirty="0" smtClean="0"/>
              <a:t>Forma de actuación frente a clientes</a:t>
            </a:r>
          </a:p>
          <a:p>
            <a:pPr lvl="1"/>
            <a:r>
              <a:rPr lang="es-CR" sz="2400" b="1" dirty="0" smtClean="0"/>
              <a:t>Conducta de intermediarios</a:t>
            </a:r>
          </a:p>
          <a:p>
            <a:pPr lvl="1"/>
            <a:r>
              <a:rPr lang="es-CR" sz="2400" b="1" dirty="0" smtClean="0"/>
              <a:t>Planes de formación continua</a:t>
            </a:r>
            <a:endParaRPr lang="es-CR" sz="24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16935" y="213147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Tratamiento justo hacia clientes</a:t>
            </a:r>
            <a:endParaRPr lang="es-C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17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6601" y="1298500"/>
            <a:ext cx="8201443" cy="4248472"/>
          </a:xfrm>
        </p:spPr>
        <p:txBody>
          <a:bodyPr>
            <a:noAutofit/>
          </a:bodyPr>
          <a:lstStyle/>
          <a:p>
            <a:pPr marL="0" indent="0" algn="just" fontAlgn="base" hangingPunct="0">
              <a:buNone/>
            </a:pPr>
            <a:r>
              <a:rPr lang="es-CR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Ley Reguladora del Contrato de Seguros (Set. 2011)</a:t>
            </a:r>
            <a:endParaRPr lang="es-CR" sz="2400" dirty="0"/>
          </a:p>
          <a:p>
            <a:r>
              <a:rPr lang="es-ES_tradnl" sz="2400" b="1" dirty="0" smtClean="0"/>
              <a:t>Deber </a:t>
            </a:r>
            <a:r>
              <a:rPr lang="es-ES_tradnl" sz="2400" b="1" dirty="0"/>
              <a:t>de información previo a la celebración del </a:t>
            </a:r>
            <a:r>
              <a:rPr lang="es-ES_tradnl" sz="2400" b="1" dirty="0" smtClean="0"/>
              <a:t>contrato</a:t>
            </a:r>
            <a:endParaRPr lang="es-CR" sz="2400" dirty="0"/>
          </a:p>
          <a:p>
            <a:pPr lvl="1"/>
            <a:r>
              <a:rPr lang="es-CR" sz="2400" dirty="0" smtClean="0"/>
              <a:t>Producto</a:t>
            </a:r>
            <a:endParaRPr lang="es-CR" sz="2400" dirty="0"/>
          </a:p>
          <a:p>
            <a:pPr lvl="1"/>
            <a:r>
              <a:rPr lang="es-CR" sz="2400" dirty="0" smtClean="0"/>
              <a:t>Coberturas y exclusiones</a:t>
            </a:r>
          </a:p>
          <a:p>
            <a:pPr lvl="1"/>
            <a:r>
              <a:rPr lang="es-CR" sz="2400" dirty="0" smtClean="0"/>
              <a:t>Vigencia</a:t>
            </a:r>
            <a:endParaRPr lang="es-CR" sz="2400" dirty="0"/>
          </a:p>
          <a:p>
            <a:pPr lvl="1"/>
            <a:r>
              <a:rPr lang="es-ES_tradnl" sz="2400" dirty="0" smtClean="0"/>
              <a:t>Procedimiento </a:t>
            </a:r>
            <a:r>
              <a:rPr lang="es-ES_tradnl" sz="2400" dirty="0"/>
              <a:t>para el pago de la prima y el </a:t>
            </a:r>
            <a:r>
              <a:rPr lang="es-ES_tradnl" sz="2400" dirty="0" smtClean="0"/>
              <a:t>reclamo</a:t>
            </a:r>
            <a:r>
              <a:rPr lang="es-ES_tradnl" sz="2400" dirty="0"/>
              <a:t>	</a:t>
            </a:r>
          </a:p>
          <a:p>
            <a:pPr lvl="1"/>
            <a:r>
              <a:rPr lang="es-ES_tradnl" sz="2400" dirty="0" smtClean="0"/>
              <a:t>Causas </a:t>
            </a:r>
            <a:r>
              <a:rPr lang="es-ES_tradnl" sz="2400" dirty="0"/>
              <a:t>de extinción del </a:t>
            </a:r>
            <a:r>
              <a:rPr lang="es-ES_tradnl" sz="2400" dirty="0" smtClean="0"/>
              <a:t>contrato.</a:t>
            </a:r>
            <a:endParaRPr lang="es-CR" sz="2400" dirty="0"/>
          </a:p>
          <a:p>
            <a:pPr lvl="1"/>
            <a:r>
              <a:rPr lang="es-ES_tradnl" sz="2400" dirty="0" smtClean="0"/>
              <a:t>Derecho </a:t>
            </a:r>
            <a:r>
              <a:rPr lang="es-ES_tradnl" sz="2400" dirty="0"/>
              <a:t>de desistimiento del contrato, penalidades, plazo y </a:t>
            </a:r>
            <a:r>
              <a:rPr lang="es-ES_tradnl" sz="2400" dirty="0" smtClean="0"/>
              <a:t>procedimiento.</a:t>
            </a:r>
            <a:endParaRPr lang="es-CR" sz="2400" dirty="0"/>
          </a:p>
          <a:p>
            <a:pPr lvl="1"/>
            <a:r>
              <a:rPr lang="es-ES_tradnl" sz="2400" dirty="0" smtClean="0"/>
              <a:t>Derecho </a:t>
            </a:r>
            <a:r>
              <a:rPr lang="es-ES_tradnl" sz="2400" dirty="0"/>
              <a:t>a recibir respuesta </a:t>
            </a:r>
            <a:r>
              <a:rPr lang="es-ES_tradnl" sz="2400" dirty="0" smtClean="0"/>
              <a:t>oportuna</a:t>
            </a:r>
          </a:p>
          <a:p>
            <a:pPr lvl="1"/>
            <a:r>
              <a:rPr lang="es-ES_tradnl" sz="2400" dirty="0" smtClean="0"/>
              <a:t>Red </a:t>
            </a:r>
            <a:r>
              <a:rPr lang="es-ES_tradnl" sz="2400" dirty="0"/>
              <a:t>de proveedores de servicios </a:t>
            </a:r>
            <a:r>
              <a:rPr lang="es-ES_tradnl" sz="2400" dirty="0" smtClean="0"/>
              <a:t>auxiliares</a:t>
            </a:r>
            <a:endParaRPr lang="es-CR" sz="24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16935" y="213147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Proceso de preventa</a:t>
            </a:r>
            <a:endParaRPr lang="es-CR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8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56C5BAF5A6D4459156074DF0696320" ma:contentTypeVersion="17" ma:contentTypeDescription="Crear nuevo documento." ma:contentTypeScope="" ma:versionID="d611eaaf2995c72febf0b209343873d2">
  <xsd:schema xmlns:xsd="http://www.w3.org/2001/XMLSchema" xmlns:xs="http://www.w3.org/2001/XMLSchema" xmlns:p="http://schemas.microsoft.com/office/2006/metadata/properties" xmlns:ns2="54f5b148-e510-4495-b118-c34456479f4c" targetNamespace="http://schemas.microsoft.com/office/2006/metadata/properties" ma:root="true" ma:fieldsID="f3aa7a99fc92edaea75e7d103800331e" ns2:_="">
    <xsd:import namespace="54f5b148-e510-4495-b118-c34456479f4c"/>
    <xsd:element name="properties">
      <xsd:complexType>
        <xsd:sequence>
          <xsd:element name="documentManagement">
            <xsd:complexType>
              <xsd:all>
                <xsd:element ref="ns2:A_x00f1_o" minOccurs="0"/>
                <xsd:element ref="ns2:Asignar_x0020_a" minOccurs="0"/>
                <xsd:element ref="ns2:Entidad_x0020_o_x0020_persona_x0020_f_x00ed_sica" minOccurs="0"/>
                <xsd:element ref="ns2:Tipo_x0020_sujeto_x0020_solicitante" minOccurs="0"/>
                <xsd:element ref="ns2:Tipo_x0020_solicitud" minOccurs="0"/>
                <xsd:element ref="ns2:Tr_x00e1_mite" minOccurs="0"/>
                <xsd:element ref="ns2:Observaciones" minOccurs="0"/>
                <xsd:element ref="ns2:Comentarios" minOccurs="0"/>
                <xsd:element ref="ns2:Despachado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5b148-e510-4495-b118-c34456479f4c" elementFormDefault="qualified">
    <xsd:import namespace="http://schemas.microsoft.com/office/2006/documentManagement/types"/>
    <xsd:import namespace="http://schemas.microsoft.com/office/infopath/2007/PartnerControls"/>
    <xsd:element name="A_x00f1_o" ma:index="1" nillable="true" ma:displayName="Año" ma:default="2013" ma:format="Dropdown" ma:internalName="A_x00f1_o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</xsd:restriction>
      </xsd:simpleType>
    </xsd:element>
    <xsd:element name="Asignar_x0020_a" ma:index="3" nillable="true" ma:displayName="Asignar a" ma:list="UserInfo" ma:SharePointGroup="0" ma:internalName="Asignar_x0020_a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tidad_x0020_o_x0020_persona_x0020_f_x00ed_sica" ma:index="4" nillable="true" ma:displayName="Entidad o persona física" ma:internalName="Entidad_x0020_o_x0020_persona_x0020_f_x00ed_sica">
      <xsd:simpleType>
        <xsd:restriction base="dms:Text">
          <xsd:maxLength value="255"/>
        </xsd:restriction>
      </xsd:simpleType>
    </xsd:element>
    <xsd:element name="Tipo_x0020_sujeto_x0020_solicitante" ma:index="5" nillable="true" ma:displayName="Tipo sujeto solicitante" ma:internalName="Tipo_x0020_sujeto_x0020_solicitante">
      <xsd:simpleType>
        <xsd:restriction base="dms:Text">
          <xsd:maxLength value="255"/>
        </xsd:restriction>
      </xsd:simpleType>
    </xsd:element>
    <xsd:element name="Tipo_x0020_solicitud" ma:index="6" nillable="true" ma:displayName="Tipo solicitud" ma:default="Interna" ma:format="Dropdown" ma:internalName="Tipo_x0020_solicitud">
      <xsd:simpleType>
        <xsd:restriction base="dms:Choice">
          <xsd:enumeration value="Interna"/>
          <xsd:enumeration value="Externa"/>
        </xsd:restriction>
      </xsd:simpleType>
    </xsd:element>
    <xsd:element name="Tr_x00e1_mite" ma:index="7" nillable="true" ma:displayName="Trámite" ma:format="Dropdown" ma:internalName="Tr_x00e1_mite">
      <xsd:simpleType>
        <xsd:union memberTypes="dms:Text">
          <xsd:simpleType>
            <xsd:restriction base="dms:Choice">
              <xsd:enumeration value="Solicitud de información"/>
              <xsd:enumeration value="Revisión de documento"/>
              <xsd:enumeration value="Elaboración de documento"/>
            </xsd:restriction>
          </xsd:simpleType>
        </xsd:union>
      </xsd:simpleType>
    </xsd:element>
    <xsd:element name="Observaciones" ma:index="8" nillable="true" ma:displayName="Observaciones" ma:internalName="Observaciones">
      <xsd:simpleType>
        <xsd:restriction base="dms:Note">
          <xsd:maxLength value="255"/>
        </xsd:restriction>
      </xsd:simpleType>
    </xsd:element>
    <xsd:element name="Comentarios" ma:index="9" nillable="true" ma:displayName="Comentarios" ma:internalName="Comentarios">
      <xsd:simpleType>
        <xsd:restriction base="dms:Note">
          <xsd:maxLength value="255"/>
        </xsd:restriction>
      </xsd:simpleType>
    </xsd:element>
    <xsd:element name="Despachado_x003f_" ma:index="16" nillable="true" ma:displayName="Despachado?" ma:default="0" ma:internalName="Despachado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ipo de contenido"/>
        <xsd:element ref="dc:title" minOccurs="0" maxOccurs="1" ma:index="2" ma:displayName="Consecutivo relacionad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Asignar_x0020_a xmlns="54f5b148-e510-4495-b118-c34456479f4c">
      <UserInfo>
        <DisplayName/>
        <AccountId xsi:nil="true"/>
        <AccountType/>
      </UserInfo>
    </Asignar_x0020_a>
    <Despachado_x003f_ xmlns="54f5b148-e510-4495-b118-c34456479f4c">false</Despachado_x003f_>
    <Entidad_x0020_o_x0020_persona_x0020_f_x00ed_sica xmlns="54f5b148-e510-4495-b118-c34456479f4c" xsi:nil="true"/>
    <Tr_x00e1_mite xmlns="54f5b148-e510-4495-b118-c34456479f4c" xsi:nil="true"/>
    <A_x00f1_o xmlns="54f5b148-e510-4495-b118-c34456479f4c">2013</A_x00f1_o>
    <Observaciones xmlns="54f5b148-e510-4495-b118-c34456479f4c" xsi:nil="true"/>
    <Comentarios xmlns="54f5b148-e510-4495-b118-c34456479f4c" xsi:nil="true"/>
    <Tipo_x0020_sujeto_x0020_solicitante xmlns="54f5b148-e510-4495-b118-c34456479f4c" xsi:nil="true"/>
    <Tipo_x0020_solicitud xmlns="54f5b148-e510-4495-b118-c34456479f4c">Interna</Tipo_x0020_solicitud>
  </documentManagement>
</p:properties>
</file>

<file path=customXml/itemProps1.xml><?xml version="1.0" encoding="utf-8"?>
<ds:datastoreItem xmlns:ds="http://schemas.openxmlformats.org/officeDocument/2006/customXml" ds:itemID="{727AB945-2C3F-469C-AD45-0FDEBDF861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CACB8-BFA7-4DF1-9853-202B311D1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5b148-e510-4495-b118-c34456479f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C1574D-D9DC-4067-9ED6-D3A3501DCC5A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54f5b148-e510-4495-b118-c34456479f4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6149</TotalTime>
  <Words>886</Words>
  <Application>Microsoft Office PowerPoint</Application>
  <PresentationFormat>Presentación en pantalla (4:3)</PresentationFormat>
  <Paragraphs>137</Paragraphs>
  <Slides>21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Office Theme</vt:lpstr>
      <vt:lpstr>Presentación de PowerPoint</vt:lpstr>
      <vt:lpstr>Contenido</vt:lpstr>
      <vt:lpstr>Presentación de PowerPoint</vt:lpstr>
      <vt:lpstr>Mercado costarricense</vt:lpstr>
      <vt:lpstr>Presentación de PowerPoint</vt:lpstr>
      <vt:lpstr>EQUILIBRIO</vt:lpstr>
      <vt:lpstr>Tratamiento justo hacia clientes</vt:lpstr>
      <vt:lpstr>Tratamiento justo hacia clientes</vt:lpstr>
      <vt:lpstr>Proceso de preventa</vt:lpstr>
      <vt:lpstr>Proceso de preventa</vt:lpstr>
      <vt:lpstr>Cumplimiento de los términos de las pólizas</vt:lpstr>
      <vt:lpstr>Presentación de PowerPoint</vt:lpstr>
      <vt:lpstr>Ley Reguladora del Mercado de Seguros</vt:lpstr>
      <vt:lpstr>Presentación de PowerPoint</vt:lpstr>
      <vt:lpstr>Presentación de PowerPoint</vt:lpstr>
      <vt:lpstr> </vt:lpstr>
      <vt:lpstr>Instancia de atención al consumidor de seguros (art. 13)</vt:lpstr>
      <vt:lpstr>Instancia de atención al consumidor de seguros (art. 13)</vt:lpstr>
      <vt:lpstr>Motivos más comunes de denuncias</vt:lpstr>
      <vt:lpstr>Expectativa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Comercialización</dc:title>
  <dc:creator>G5</dc:creator>
  <cp:lastModifiedBy>EVENTOS</cp:lastModifiedBy>
  <cp:revision>227</cp:revision>
  <dcterms:created xsi:type="dcterms:W3CDTF">2010-10-06T18:06:12Z</dcterms:created>
  <dcterms:modified xsi:type="dcterms:W3CDTF">2014-07-22T21:03:53Z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0x010100F256C5BAF5A6D4459156074DF0696320</vt:lpwstr>
  </property>
</Properties>
</file>