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sldIdLst>
    <p:sldId id="256" r:id="rId2"/>
    <p:sldId id="387" r:id="rId3"/>
    <p:sldId id="388" r:id="rId4"/>
    <p:sldId id="389" r:id="rId5"/>
    <p:sldId id="390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258" r:id="rId15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2722" autoAdjust="0"/>
  </p:normalViewPr>
  <p:slideViewPr>
    <p:cSldViewPr>
      <p:cViewPr varScale="1">
        <p:scale>
          <a:sx n="93" d="100"/>
          <a:sy n="93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84" y="-7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96" charset="-128"/>
              </a:defRPr>
            </a:lvl1pPr>
          </a:lstStyle>
          <a:p>
            <a:pPr>
              <a:defRPr/>
            </a:pPr>
            <a:fld id="{DFD80DFF-5FD6-48C8-A49F-8ECA6FFFA9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148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fld id="{5A39EA04-9D45-49AB-8288-FFFB3C73D701}" type="slidenum">
              <a:rPr lang="de-DE" sz="1200" smtClean="0"/>
              <a:pPr/>
              <a:t>1</a:t>
            </a:fld>
            <a:endParaRPr lang="de-DE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80DFF-5FD6-48C8-A49F-8ECA6FFFA91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fld id="{7DAA6F3E-1FC1-46F6-A485-F308A24D1825}" type="slidenum">
              <a:rPr lang="de-DE" sz="1200" smtClean="0"/>
              <a:pPr/>
              <a:t>14</a:t>
            </a:fld>
            <a:endParaRPr lang="de-DE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iopa_PLATFORM_Segme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04800" y="6324600"/>
            <a:ext cx="8077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8" descr="eiopa_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1625"/>
            <a:ext cx="2667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31242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48200"/>
            <a:ext cx="6400800" cy="1524000"/>
          </a:xfrm>
        </p:spPr>
        <p:txBody>
          <a:bodyPr anchor="b"/>
          <a:lstStyle>
            <a:lvl1pPr marL="0" indent="0">
              <a:lnSpc>
                <a:spcPct val="7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Master-Untertitelformat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D26A95-B9AE-4C69-8B43-B0A02393BE4C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D9DC4B-8329-4B33-AA90-334D82C6E6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29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8AEA-2E8A-48C2-876B-276785374635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C951-B7B5-47F0-A24A-A12984A26EAA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19063"/>
            <a:ext cx="2038350" cy="5976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9063"/>
            <a:ext cx="5962650" cy="5976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FAFC-8EFA-43BC-BDB7-FAD94FCD5AC8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1ADA-F4C3-4A7E-AA02-AF0F9F381041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822D-B3C4-468B-8A05-6EDB2062F73F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4597-3E37-4BA4-A215-6CAB52EA9768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8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AEA3-2703-4F75-A954-21B9C292D5F6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E66B-47A8-43DE-A69A-D9C2A53DE03D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ED05D-58EC-473E-A6F0-29996B9843BB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D229-153D-4124-9E11-E9F223873154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2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4F36-1F31-4FD0-A1B7-41D7EC01019A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2A74-67F5-4053-A579-3970790DFAB8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1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EFD8-1BEA-468F-91A5-891C9470F328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5024-DC61-44CF-9D39-94704FDE8276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9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FED7-9E1D-448C-813A-5DAA18022D8B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AE23-5161-4C90-9C88-4200000F18BC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1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3D15E-7C33-4D72-97C6-E4409E0C7809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B9EE-7567-47F9-9409-57E9BBEC647D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7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6A1A-B318-4B46-8678-C2F69AEFF94E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1695-9555-48A5-936E-6A5D3D079AB3}" type="slidenum">
              <a:rPr lang="en-GB"/>
              <a:pPr>
                <a:defRPr/>
              </a:pPr>
              <a:t>‹#›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ＭＳ Ｐゴシック" pitchFamily="96" charset="-128"/>
              </a:defRPr>
            </a:lvl1pPr>
          </a:lstStyle>
          <a:p>
            <a:pPr>
              <a:defRPr/>
            </a:pPr>
            <a:fld id="{6A60B558-EE4E-4D68-91D2-DAE849ED5093}" type="datetime4">
              <a:rPr lang="en-GB"/>
              <a:pPr>
                <a:defRPr/>
              </a:pPr>
              <a:t>05 April 2013</a:t>
            </a:fld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96" charset="-128"/>
              </a:defRPr>
            </a:lvl1pPr>
          </a:lstStyle>
          <a:p>
            <a:pPr>
              <a:defRPr/>
            </a:pPr>
            <a:fld id="{5D2CE98C-DE30-48B0-AF0E-818DD8977826}" type="slidenum">
              <a:rPr lang="en-GB"/>
              <a:pPr>
                <a:defRPr/>
              </a:pPr>
              <a:t>‹#›</a:t>
            </a:fld>
            <a:endParaRPr lang="en-GB" sz="1400" dirty="0"/>
          </a:p>
        </p:txBody>
      </p:sp>
      <p:pic>
        <p:nvPicPr>
          <p:cNvPr id="1029" name="Picture 5" descr="eiopa_PLATFORM_segmen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eiopa_wei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52463"/>
            <a:ext cx="21605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4800" y="632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9063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pitchFamily="96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 Bold" pitchFamily="96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9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ＭＳ Ｐゴシック" pitchFamily="9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ＭＳ Ｐゴシック" pitchFamily="96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ＭＳ Ｐゴシック" pitchFamily="96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96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708920"/>
            <a:ext cx="6192838" cy="1720850"/>
          </a:xfrm>
        </p:spPr>
        <p:txBody>
          <a:bodyPr/>
          <a:lstStyle/>
          <a:p>
            <a:r>
              <a:rPr lang="en-GB" dirty="0" err="1" smtClean="0"/>
              <a:t>Sesión</a:t>
            </a:r>
            <a:r>
              <a:rPr lang="en-GB" dirty="0" smtClean="0"/>
              <a:t> </a:t>
            </a:r>
            <a:r>
              <a:rPr lang="en-GB" dirty="0" smtClean="0"/>
              <a:t>8 </a:t>
            </a:r>
            <a:r>
              <a:rPr lang="en-GB" dirty="0" smtClean="0"/>
              <a:t>(</a:t>
            </a:r>
            <a:r>
              <a:rPr lang="en-GB" dirty="0" err="1" smtClean="0"/>
              <a:t>Protecció</a:t>
            </a:r>
            <a:r>
              <a:rPr lang="en-GB" dirty="0" err="1" smtClean="0"/>
              <a:t>n</a:t>
            </a:r>
            <a:r>
              <a:rPr lang="en-GB" dirty="0" smtClean="0"/>
              <a:t> al </a:t>
            </a:r>
            <a:r>
              <a:rPr lang="en-GB" dirty="0" err="1" smtClean="0"/>
              <a:t>Consumidor</a:t>
            </a:r>
            <a:r>
              <a:rPr lang="en-GB" dirty="0" smtClean="0"/>
              <a:t>): ICP 19, El </a:t>
            </a:r>
            <a:r>
              <a:rPr lang="en-GB" dirty="0" err="1" smtClean="0"/>
              <a:t>consumidor</a:t>
            </a:r>
            <a:r>
              <a:rPr lang="en-GB" dirty="0" smtClean="0"/>
              <a:t> y el </a:t>
            </a:r>
            <a:r>
              <a:rPr lang="en-GB" dirty="0" err="1" smtClean="0"/>
              <a:t>papel</a:t>
            </a:r>
            <a:r>
              <a:rPr lang="en-GB" dirty="0" smtClean="0"/>
              <a:t> de EIOPA</a:t>
            </a:r>
            <a:endParaRPr lang="de-DE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97425"/>
            <a:ext cx="3960813" cy="1022350"/>
          </a:xfrm>
          <a:noFill/>
        </p:spPr>
        <p:txBody>
          <a:bodyPr/>
          <a:lstStyle/>
          <a:p>
            <a:pPr eaLnBrk="1" hangingPunct="1"/>
            <a:r>
              <a:rPr lang="en-GB" sz="1600" b="1" smtClean="0"/>
              <a:t>Carlos Montalvo</a:t>
            </a:r>
          </a:p>
          <a:p>
            <a:pPr eaLnBrk="1" hangingPunct="1">
              <a:lnSpc>
                <a:spcPct val="80000"/>
              </a:lnSpc>
            </a:pPr>
            <a:r>
              <a:rPr lang="en-GB" sz="1600" smtClean="0"/>
              <a:t>Executive Director, EIOPA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50825" y="5949950"/>
            <a:ext cx="8353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r>
              <a:rPr lang="en-GB" sz="1100" dirty="0">
                <a:solidFill>
                  <a:schemeClr val="bg1"/>
                </a:solidFill>
              </a:rPr>
              <a:t>XXIII Annual ASSAL General Meeting, XIII Insurance Regulation and Supervision in Latin America and IAIS-ASSAL, Training Seminar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smtClean="0">
                <a:solidFill>
                  <a:schemeClr val="bg1"/>
                </a:solidFill>
              </a:rPr>
              <a:t>24 </a:t>
            </a:r>
            <a:r>
              <a:rPr lang="en-US" sz="1100" dirty="0">
                <a:solidFill>
                  <a:schemeClr val="bg1"/>
                </a:solidFill>
              </a:rPr>
              <a:t>April </a:t>
            </a:r>
            <a:r>
              <a:rPr lang="en-US" sz="1100" dirty="0" smtClean="0">
                <a:solidFill>
                  <a:schemeClr val="bg1"/>
                </a:solidFill>
              </a:rPr>
              <a:t>2013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gestionando</a:t>
            </a:r>
            <a:r>
              <a:rPr lang="en-GB" sz="2000" dirty="0">
                <a:solidFill>
                  <a:srgbClr val="000000"/>
                </a:solidFill>
              </a:rPr>
              <a:t> de forma </a:t>
            </a:r>
            <a:r>
              <a:rPr lang="en-GB" sz="2000" dirty="0" err="1">
                <a:solidFill>
                  <a:srgbClr val="000000"/>
                </a:solidFill>
              </a:rPr>
              <a:t>adecuada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las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reclamaciones</a:t>
            </a:r>
            <a:r>
              <a:rPr lang="en-GB" sz="2000" dirty="0">
                <a:solidFill>
                  <a:srgbClr val="000000"/>
                </a:solidFill>
              </a:rPr>
              <a:t> del </a:t>
            </a:r>
            <a:r>
              <a:rPr lang="en-GB" sz="2000" dirty="0" err="1" smtClean="0">
                <a:solidFill>
                  <a:srgbClr val="000000"/>
                </a:solidFill>
              </a:rPr>
              <a:t>consumidor</a:t>
            </a:r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fraude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lleva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sospecha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generalizada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restringiendo</a:t>
            </a:r>
            <a:r>
              <a:rPr lang="en-GB" sz="2000" dirty="0">
                <a:solidFill>
                  <a:srgbClr val="000000"/>
                </a:solidFill>
              </a:rPr>
              <a:t> la </a:t>
            </a:r>
            <a:r>
              <a:rPr lang="en-GB" sz="2000" dirty="0" err="1">
                <a:solidFill>
                  <a:srgbClr val="000000"/>
                </a:solidFill>
              </a:rPr>
              <a:t>cobertura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  <a:r>
              <a:rPr lang="en-GB" sz="2000" dirty="0" err="1">
                <a:solidFill>
                  <a:srgbClr val="000000"/>
                </a:solidFill>
              </a:rPr>
              <a:t>Costes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llevan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automatización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generando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frustración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Directrices</a:t>
            </a:r>
            <a:r>
              <a:rPr lang="en-GB" sz="2000" dirty="0">
                <a:solidFill>
                  <a:srgbClr val="000000"/>
                </a:solidFill>
              </a:rPr>
              <a:t> y </a:t>
            </a:r>
            <a:r>
              <a:rPr lang="en-GB" sz="2000" dirty="0" err="1">
                <a:solidFill>
                  <a:srgbClr val="000000"/>
                </a:solidFill>
              </a:rPr>
              <a:t>Mejores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prácticas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sobre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manejo</a:t>
            </a:r>
            <a:r>
              <a:rPr lang="en-GB" sz="2000" dirty="0">
                <a:solidFill>
                  <a:srgbClr val="000000"/>
                </a:solidFill>
              </a:rPr>
              <a:t> de </a:t>
            </a:r>
            <a:r>
              <a:rPr lang="en-GB" sz="2000" dirty="0" err="1">
                <a:solidFill>
                  <a:srgbClr val="000000"/>
                </a:solidFill>
              </a:rPr>
              <a:t>reclamaciones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10</a:t>
            </a:fld>
            <a:endParaRPr lang="en-GB" sz="1400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1485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6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Soberbia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 smtClean="0">
                <a:solidFill>
                  <a:srgbClr val="000000"/>
                </a:solidFill>
              </a:rPr>
              <a:t>: La </a:t>
            </a:r>
            <a:r>
              <a:rPr lang="en-GB" sz="2000" dirty="0" err="1">
                <a:solidFill>
                  <a:srgbClr val="000000"/>
                </a:solidFill>
              </a:rPr>
              <a:t>información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debería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permitir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adoptar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una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decisión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bien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informada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 smtClean="0">
                <a:solidFill>
                  <a:srgbClr val="000000"/>
                </a:solidFill>
              </a:rPr>
              <a:t>: </a:t>
            </a:r>
            <a:r>
              <a:rPr lang="en-GB" sz="2000" dirty="0" err="1" smtClean="0">
                <a:solidFill>
                  <a:srgbClr val="000000"/>
                </a:solidFill>
              </a:rPr>
              <a:t>cuando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el </a:t>
            </a:r>
            <a:r>
              <a:rPr lang="en-GB" sz="2000" dirty="0" err="1">
                <a:solidFill>
                  <a:srgbClr val="000000"/>
                </a:solidFill>
              </a:rPr>
              <a:t>consumidor</a:t>
            </a:r>
            <a:r>
              <a:rPr lang="en-GB" sz="2000" dirty="0">
                <a:solidFill>
                  <a:srgbClr val="000000"/>
                </a:solidFill>
              </a:rPr>
              <a:t> no </a:t>
            </a:r>
            <a:r>
              <a:rPr lang="en-GB" sz="2000" dirty="0" err="1">
                <a:solidFill>
                  <a:srgbClr val="000000"/>
                </a:solidFill>
              </a:rPr>
              <a:t>entiende</a:t>
            </a:r>
            <a:r>
              <a:rPr lang="en-GB" sz="2000" dirty="0">
                <a:solidFill>
                  <a:srgbClr val="000000"/>
                </a:solidFill>
              </a:rPr>
              <a:t>, no se </a:t>
            </a:r>
            <a:r>
              <a:rPr lang="en-GB" sz="2000" dirty="0" err="1">
                <a:solidFill>
                  <a:srgbClr val="000000"/>
                </a:solidFill>
              </a:rPr>
              <a:t>atreve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preguntar</a:t>
            </a:r>
            <a:r>
              <a:rPr lang="en-GB" sz="2000" dirty="0">
                <a:solidFill>
                  <a:srgbClr val="000000"/>
                </a:solidFill>
              </a:rPr>
              <a:t>… y </a:t>
            </a:r>
            <a:r>
              <a:rPr lang="en-GB" sz="2000" dirty="0" err="1">
                <a:solidFill>
                  <a:srgbClr val="000000"/>
                </a:solidFill>
              </a:rPr>
              <a:t>todos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somos</a:t>
            </a:r>
            <a:r>
              <a:rPr lang="en-GB" sz="2000" dirty="0">
                <a:solidFill>
                  <a:srgbClr val="000000"/>
                </a:solidFill>
              </a:rPr>
              <a:t> los </a:t>
            </a:r>
            <a:r>
              <a:rPr lang="en-GB" sz="2000" dirty="0" err="1">
                <a:solidFill>
                  <a:srgbClr val="000000"/>
                </a:solidFill>
              </a:rPr>
              <a:t>más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listos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iniciativas</a:t>
            </a:r>
            <a:r>
              <a:rPr lang="en-GB" sz="2000" dirty="0">
                <a:solidFill>
                  <a:srgbClr val="000000"/>
                </a:solidFill>
              </a:rPr>
              <a:t> en el </a:t>
            </a:r>
            <a:r>
              <a:rPr lang="en-GB" sz="2000" dirty="0" err="1">
                <a:solidFill>
                  <a:srgbClr val="000000"/>
                </a:solidFill>
              </a:rPr>
              <a:t>ámbito</a:t>
            </a:r>
            <a:r>
              <a:rPr lang="en-GB" sz="2000" dirty="0">
                <a:solidFill>
                  <a:srgbClr val="000000"/>
                </a:solidFill>
              </a:rPr>
              <a:t> de la </a:t>
            </a:r>
            <a:r>
              <a:rPr lang="en-GB" sz="2000" dirty="0" err="1">
                <a:solidFill>
                  <a:srgbClr val="000000"/>
                </a:solidFill>
              </a:rPr>
              <a:t>educación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financiera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11</a:t>
            </a:fld>
            <a:endParaRPr lang="en-GB" sz="1400" dirty="0"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10197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Envidia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>
                <a:solidFill>
                  <a:srgbClr val="000000"/>
                </a:solidFill>
              </a:rPr>
              <a:t>: El </a:t>
            </a:r>
            <a:r>
              <a:rPr lang="en-GB" sz="2000" dirty="0" err="1">
                <a:solidFill>
                  <a:srgbClr val="000000"/>
                </a:solidFill>
              </a:rPr>
              <a:t>trato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justo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implica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gestionar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las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expectativas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razonables</a:t>
            </a:r>
            <a:r>
              <a:rPr lang="en-GB" sz="2000" dirty="0">
                <a:solidFill>
                  <a:srgbClr val="000000"/>
                </a:solidFill>
              </a:rPr>
              <a:t> de los </a:t>
            </a:r>
            <a:r>
              <a:rPr lang="en-GB" sz="2000" dirty="0" err="1">
                <a:solidFill>
                  <a:srgbClr val="000000"/>
                </a:solidFill>
              </a:rPr>
              <a:t>consumidores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cada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consumidor</a:t>
            </a:r>
            <a:r>
              <a:rPr lang="en-GB" sz="2000" dirty="0">
                <a:solidFill>
                  <a:srgbClr val="000000"/>
                </a:solidFill>
              </a:rPr>
              <a:t>, un </a:t>
            </a:r>
            <a:r>
              <a:rPr lang="en-GB" sz="2000" dirty="0" err="1">
                <a:solidFill>
                  <a:srgbClr val="000000"/>
                </a:solidFill>
              </a:rPr>
              <a:t>mundo</a:t>
            </a:r>
            <a:r>
              <a:rPr lang="en-GB" sz="2000" dirty="0">
                <a:solidFill>
                  <a:srgbClr val="000000"/>
                </a:solidFill>
              </a:rPr>
              <a:t>… </a:t>
            </a:r>
            <a:r>
              <a:rPr lang="en-GB" sz="2000" dirty="0" err="1">
                <a:solidFill>
                  <a:srgbClr val="000000"/>
                </a:solidFill>
              </a:rPr>
              <a:t>pero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tendemos</a:t>
            </a:r>
            <a:r>
              <a:rPr lang="en-GB" sz="2000" dirty="0">
                <a:solidFill>
                  <a:srgbClr val="000000"/>
                </a:solidFill>
              </a:rPr>
              <a:t> a </a:t>
            </a:r>
            <a:r>
              <a:rPr lang="en-GB" sz="2000" dirty="0" err="1">
                <a:solidFill>
                  <a:srgbClr val="000000"/>
                </a:solidFill>
              </a:rPr>
              <a:t>compararnos</a:t>
            </a:r>
            <a:r>
              <a:rPr lang="en-GB" sz="2000" dirty="0">
                <a:solidFill>
                  <a:srgbClr val="000000"/>
                </a:solidFill>
              </a:rPr>
              <a:t> con los </a:t>
            </a:r>
            <a:r>
              <a:rPr lang="en-GB" sz="2000" dirty="0" err="1">
                <a:solidFill>
                  <a:srgbClr val="000000"/>
                </a:solidFill>
              </a:rPr>
              <a:t>que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nos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rodean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Informe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sobre</a:t>
            </a:r>
            <a:r>
              <a:rPr lang="en-GB" sz="2000" dirty="0">
                <a:solidFill>
                  <a:srgbClr val="000000"/>
                </a:solidFill>
              </a:rPr>
              <a:t> “Industry Training Standards</a:t>
            </a:r>
            <a:r>
              <a:rPr lang="en-GB" sz="2000" dirty="0" smtClean="0">
                <a:solidFill>
                  <a:srgbClr val="000000"/>
                </a:solidFill>
              </a:rPr>
              <a:t>”. Test </a:t>
            </a:r>
            <a:r>
              <a:rPr lang="en-GB" sz="2000" dirty="0" err="1" smtClean="0">
                <a:solidFill>
                  <a:srgbClr val="000000"/>
                </a:solidFill>
              </a:rPr>
              <a:t>Achats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12</a:t>
            </a:fld>
            <a:endParaRPr lang="en-GB" sz="14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8083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6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Lujuria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 smtClean="0">
                <a:solidFill>
                  <a:srgbClr val="000000"/>
                </a:solidFill>
              </a:rPr>
              <a:t>reducir</a:t>
            </a:r>
            <a:r>
              <a:rPr lang="en-GB" sz="2000" dirty="0" smtClean="0">
                <a:solidFill>
                  <a:srgbClr val="000000"/>
                </a:solidFill>
              </a:rPr>
              <a:t> el </a:t>
            </a:r>
            <a:r>
              <a:rPr lang="en-GB" sz="2000" dirty="0" err="1" smtClean="0">
                <a:solidFill>
                  <a:srgbClr val="000000"/>
                </a:solidFill>
              </a:rPr>
              <a:t>riesgo</a:t>
            </a:r>
            <a:r>
              <a:rPr lang="en-GB" sz="2000" dirty="0" smtClean="0">
                <a:solidFill>
                  <a:srgbClr val="000000"/>
                </a:solidFill>
              </a:rPr>
              <a:t> de </a:t>
            </a:r>
            <a:r>
              <a:rPr lang="en-GB" sz="2000" dirty="0" err="1" smtClean="0">
                <a:solidFill>
                  <a:srgbClr val="000000"/>
                </a:solidFill>
              </a:rPr>
              <a:t>ventas</a:t>
            </a:r>
            <a:r>
              <a:rPr lang="en-GB" sz="2000" dirty="0" smtClean="0">
                <a:solidFill>
                  <a:srgbClr val="000000"/>
                </a:solidFill>
              </a:rPr>
              <a:t> no </a:t>
            </a:r>
            <a:r>
              <a:rPr lang="en-GB" sz="2000" dirty="0" err="1" smtClean="0">
                <a:solidFill>
                  <a:srgbClr val="000000"/>
                </a:solidFill>
              </a:rPr>
              <a:t>adecuadas</a:t>
            </a:r>
            <a:r>
              <a:rPr lang="en-GB" sz="2000" dirty="0" smtClean="0">
                <a:solidFill>
                  <a:srgbClr val="000000"/>
                </a:solidFill>
              </a:rPr>
              <a:t> a la </a:t>
            </a:r>
            <a:r>
              <a:rPr lang="en-GB" sz="2000" dirty="0" err="1" smtClean="0">
                <a:solidFill>
                  <a:srgbClr val="000000"/>
                </a:solidFill>
              </a:rPr>
              <a:t>necesidad</a:t>
            </a:r>
            <a:r>
              <a:rPr lang="en-GB" sz="2000" dirty="0" smtClean="0">
                <a:solidFill>
                  <a:srgbClr val="000000"/>
                </a:solidFill>
              </a:rPr>
              <a:t> del </a:t>
            </a:r>
            <a:r>
              <a:rPr lang="en-GB" sz="2000" smtClean="0">
                <a:solidFill>
                  <a:srgbClr val="000000"/>
                </a:solidFill>
              </a:rPr>
              <a:t>consumidor</a:t>
            </a:r>
            <a:endParaRPr lang="en-GB" sz="2000" dirty="0">
              <a:solidFill>
                <a:srgbClr val="000000"/>
              </a:solidFill>
            </a:endParaRP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 smtClean="0">
                <a:solidFill>
                  <a:srgbClr val="000000"/>
                </a:solidFill>
              </a:rPr>
              <a:t>: </a:t>
            </a:r>
            <a:r>
              <a:rPr lang="en-GB" sz="2000" dirty="0" err="1" smtClean="0">
                <a:solidFill>
                  <a:srgbClr val="000000"/>
                </a:solidFill>
              </a:rPr>
              <a:t>desinterés</a:t>
            </a:r>
            <a:r>
              <a:rPr lang="en-GB" sz="2000" dirty="0" smtClean="0">
                <a:solidFill>
                  <a:srgbClr val="000000"/>
                </a:solidFill>
              </a:rPr>
              <a:t> del </a:t>
            </a:r>
            <a:r>
              <a:rPr lang="en-GB" sz="2000" dirty="0" err="1" smtClean="0">
                <a:solidFill>
                  <a:srgbClr val="000000"/>
                </a:solidFill>
              </a:rPr>
              <a:t>consumidor</a:t>
            </a:r>
            <a:r>
              <a:rPr lang="en-GB" sz="2000" dirty="0" smtClean="0">
                <a:solidFill>
                  <a:srgbClr val="000000"/>
                </a:solidFill>
              </a:rPr>
              <a:t>; </a:t>
            </a:r>
            <a:r>
              <a:rPr lang="en-GB" sz="2000" dirty="0" err="1" smtClean="0">
                <a:solidFill>
                  <a:srgbClr val="000000"/>
                </a:solidFill>
              </a:rPr>
              <a:t>uso</a:t>
            </a:r>
            <a:r>
              <a:rPr lang="en-GB" sz="2000" dirty="0" smtClean="0">
                <a:solidFill>
                  <a:srgbClr val="000000"/>
                </a:solidFill>
              </a:rPr>
              <a:t> transversal de la </a:t>
            </a:r>
            <a:r>
              <a:rPr lang="en-GB" sz="2000" dirty="0" err="1" smtClean="0">
                <a:solidFill>
                  <a:srgbClr val="000000"/>
                </a:solidFill>
              </a:rPr>
              <a:t>información</a:t>
            </a:r>
            <a:r>
              <a:rPr lang="en-GB" sz="2000" dirty="0" smtClean="0">
                <a:solidFill>
                  <a:srgbClr val="000000"/>
                </a:solidFill>
              </a:rPr>
              <a:t>… </a:t>
            </a:r>
            <a:r>
              <a:rPr lang="en-GB" sz="2000" dirty="0" err="1" smtClean="0">
                <a:solidFill>
                  <a:srgbClr val="000000"/>
                </a:solidFill>
              </a:rPr>
              <a:t>comportamiento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irracional</a:t>
            </a:r>
            <a:r>
              <a:rPr lang="en-GB" sz="2000" dirty="0" smtClean="0">
                <a:solidFill>
                  <a:srgbClr val="000000"/>
                </a:solidFill>
              </a:rPr>
              <a:t>.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 smtClean="0">
                <a:solidFill>
                  <a:srgbClr val="000000"/>
                </a:solidFill>
              </a:rPr>
              <a:t>: “</a:t>
            </a:r>
            <a:r>
              <a:rPr lang="en-GB" sz="2000" dirty="0" err="1" smtClean="0">
                <a:solidFill>
                  <a:srgbClr val="000000"/>
                </a:solidFill>
              </a:rPr>
              <a:t>Informe</a:t>
            </a:r>
            <a:r>
              <a:rPr lang="en-GB" sz="2000" dirty="0" smtClean="0">
                <a:solidFill>
                  <a:srgbClr val="000000"/>
                </a:solidFill>
              </a:rPr>
              <a:t> Max” 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13</a:t>
            </a:fld>
            <a:endParaRPr lang="en-GB" sz="1400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09634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DF41D5-ACC3-45A3-96A6-874C007D28C7}" type="slidenum">
              <a:rPr lang="en-GB"/>
              <a:pPr>
                <a:defRPr/>
              </a:pPr>
              <a:t>14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de-DE" sz="3200" dirty="0" smtClean="0"/>
              <a:t>Muchas gracias!</a:t>
            </a:r>
            <a:endParaRPr lang="de-DE" sz="32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157192"/>
            <a:ext cx="4464050" cy="1087438"/>
          </a:xfrm>
        </p:spPr>
        <p:txBody>
          <a:bodyPr/>
          <a:lstStyle/>
          <a:p>
            <a:pPr eaLnBrk="1" hangingPunct="1">
              <a:tabLst>
                <a:tab pos="0" algn="l"/>
              </a:tabLst>
            </a:pPr>
            <a:r>
              <a:rPr lang="de-DE" dirty="0" smtClean="0"/>
              <a:t>Carlos Montalvo</a:t>
            </a:r>
          </a:p>
          <a:p>
            <a:pPr eaLnBrk="1" hangingPunct="1">
              <a:tabLst>
                <a:tab pos="0" algn="l"/>
              </a:tabLst>
            </a:pPr>
            <a:r>
              <a:rPr lang="de-DE" dirty="0" smtClean="0"/>
              <a:t>	Carlos.Montalvo@eiopa.europa.eu</a:t>
            </a:r>
          </a:p>
          <a:p>
            <a:pPr eaLnBrk="1" hangingPunct="1">
              <a:tabLst>
                <a:tab pos="0" algn="l"/>
              </a:tabLst>
            </a:pPr>
            <a:r>
              <a:rPr lang="de-DE" dirty="0" smtClean="0"/>
              <a:t>	phone: +49 69 95 1119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consumidor</a:t>
            </a:r>
            <a:r>
              <a:rPr lang="en-GB" dirty="0" smtClean="0"/>
              <a:t> ideal</a:t>
            </a:r>
          </a:p>
          <a:p>
            <a:r>
              <a:rPr lang="en-GB" dirty="0" smtClean="0"/>
              <a:t>El </a:t>
            </a:r>
            <a:r>
              <a:rPr lang="en-GB" dirty="0" err="1" smtClean="0"/>
              <a:t>consumidor</a:t>
            </a:r>
            <a:r>
              <a:rPr lang="en-GB" dirty="0" smtClean="0"/>
              <a:t> real</a:t>
            </a:r>
          </a:p>
          <a:p>
            <a:r>
              <a:rPr lang="en-GB" dirty="0" smtClean="0"/>
              <a:t>El ICP 19y los </a:t>
            </a:r>
            <a:r>
              <a:rPr lang="en-GB" dirty="0" err="1" smtClean="0"/>
              <a:t>siete</a:t>
            </a:r>
            <a:r>
              <a:rPr lang="en-GB" dirty="0" smtClean="0"/>
              <a:t> </a:t>
            </a:r>
            <a:r>
              <a:rPr lang="en-GB" dirty="0" err="1" smtClean="0"/>
              <a:t>pecados</a:t>
            </a:r>
            <a:r>
              <a:rPr lang="en-GB" dirty="0" smtClean="0"/>
              <a:t> </a:t>
            </a:r>
            <a:r>
              <a:rPr lang="en-GB" dirty="0" err="1" smtClean="0"/>
              <a:t>capitales</a:t>
            </a:r>
            <a:r>
              <a:rPr lang="en-GB" dirty="0" smtClean="0"/>
              <a:t>:</a:t>
            </a:r>
          </a:p>
          <a:p>
            <a:pPr>
              <a:buFontTx/>
              <a:buChar char="-"/>
            </a:pPr>
            <a:r>
              <a:rPr lang="en-GB" dirty="0" err="1" smtClean="0"/>
              <a:t>Pereza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Gula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Codicia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Envidia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Soberbia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Ira</a:t>
            </a:r>
          </a:p>
          <a:p>
            <a:pPr>
              <a:buFontTx/>
              <a:buChar char="-"/>
            </a:pPr>
            <a:r>
              <a:rPr lang="en-GB" dirty="0" err="1" smtClean="0"/>
              <a:t>Lujuria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4822D-B3C4-468B-8A05-6EDB2062F73F}" type="datetime4">
              <a:rPr lang="en-GB" smtClean="0"/>
              <a:pPr>
                <a:defRPr/>
              </a:pPr>
              <a:t>15 April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E64597-3E37-4BA4-A215-6CAB52EA9768}" type="slidenum">
              <a:rPr lang="en-GB" smtClean="0"/>
              <a:pPr>
                <a:defRPr/>
              </a:pPr>
              <a:t>2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consumidor</a:t>
            </a:r>
            <a:r>
              <a:rPr lang="en-GB" dirty="0" smtClean="0"/>
              <a:t> ideal…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err="1" smtClean="0"/>
              <a:t>Emplea</a:t>
            </a:r>
            <a:r>
              <a:rPr lang="en-GB" sz="1800" dirty="0" smtClean="0"/>
              <a:t> </a:t>
            </a:r>
            <a:r>
              <a:rPr lang="en-GB" sz="1800" dirty="0" err="1" smtClean="0"/>
              <a:t>toda</a:t>
            </a:r>
            <a:r>
              <a:rPr lang="en-GB" sz="1800" dirty="0" smtClean="0"/>
              <a:t> la </a:t>
            </a:r>
            <a:r>
              <a:rPr lang="en-GB" sz="1800" dirty="0" err="1" smtClean="0"/>
              <a:t>información</a:t>
            </a:r>
            <a:r>
              <a:rPr lang="en-GB" sz="1800" dirty="0" smtClean="0"/>
              <a:t> </a:t>
            </a:r>
            <a:r>
              <a:rPr lang="en-GB" sz="1800" dirty="0" err="1" smtClean="0"/>
              <a:t>disponible</a:t>
            </a:r>
            <a:endParaRPr lang="en-GB" sz="1800" dirty="0" smtClean="0"/>
          </a:p>
          <a:p>
            <a:r>
              <a:rPr lang="en-GB" sz="1800" dirty="0" err="1" smtClean="0"/>
              <a:t>Discrimina</a:t>
            </a:r>
            <a:r>
              <a:rPr lang="en-GB" sz="1800" dirty="0" smtClean="0"/>
              <a:t> la </a:t>
            </a:r>
            <a:r>
              <a:rPr lang="en-GB" sz="1800" dirty="0" err="1" smtClean="0"/>
              <a:t>información</a:t>
            </a:r>
            <a:endParaRPr lang="en-GB" sz="1800" dirty="0" smtClean="0"/>
          </a:p>
          <a:p>
            <a:r>
              <a:rPr lang="en-GB" sz="1800" dirty="0" err="1" smtClean="0"/>
              <a:t>Sabe</a:t>
            </a:r>
            <a:r>
              <a:rPr lang="en-GB" sz="1800" dirty="0" smtClean="0"/>
              <a:t> lo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quiere</a:t>
            </a:r>
            <a:r>
              <a:rPr lang="en-GB" sz="1800" dirty="0" smtClean="0"/>
              <a:t>…</a:t>
            </a:r>
          </a:p>
          <a:p>
            <a:r>
              <a:rPr lang="en-GB" sz="1800" dirty="0" smtClean="0"/>
              <a:t>… y </a:t>
            </a:r>
            <a:r>
              <a:rPr lang="en-GB" sz="1800" dirty="0" err="1" smtClean="0"/>
              <a:t>dónde</a:t>
            </a:r>
            <a:r>
              <a:rPr lang="en-GB" sz="1800" dirty="0" smtClean="0"/>
              <a:t> </a:t>
            </a:r>
            <a:r>
              <a:rPr lang="en-GB" sz="1800" dirty="0" err="1" smtClean="0"/>
              <a:t>encontrarlo</a:t>
            </a:r>
            <a:endParaRPr lang="en-GB" sz="1800" dirty="0" smtClean="0"/>
          </a:p>
          <a:p>
            <a:r>
              <a:rPr lang="en-GB" sz="1800" dirty="0" err="1" smtClean="0"/>
              <a:t>Busca</a:t>
            </a:r>
            <a:r>
              <a:rPr lang="en-GB" sz="1800" dirty="0" smtClean="0"/>
              <a:t> </a:t>
            </a:r>
            <a:r>
              <a:rPr lang="en-GB" sz="1800" dirty="0" err="1" smtClean="0"/>
              <a:t>optimizar</a:t>
            </a:r>
            <a:r>
              <a:rPr lang="en-GB" sz="1800" dirty="0" smtClean="0"/>
              <a:t> el </a:t>
            </a:r>
            <a:r>
              <a:rPr lang="en-GB" sz="1800" dirty="0" err="1" smtClean="0"/>
              <a:t>resultado</a:t>
            </a:r>
            <a:endParaRPr lang="en-GB" sz="1800" dirty="0" smtClean="0"/>
          </a:p>
          <a:p>
            <a:r>
              <a:rPr lang="en-GB" sz="1800" dirty="0" err="1" smtClean="0"/>
              <a:t>Maneja</a:t>
            </a:r>
            <a:r>
              <a:rPr lang="en-GB" sz="1800" dirty="0" smtClean="0"/>
              <a:t> la </a:t>
            </a:r>
            <a:r>
              <a:rPr lang="en-GB" sz="1800" dirty="0" err="1" smtClean="0"/>
              <a:t>incertidumbre</a:t>
            </a:r>
            <a:endParaRPr lang="en-GB" sz="1800" dirty="0" smtClean="0"/>
          </a:p>
          <a:p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capaz</a:t>
            </a:r>
            <a:r>
              <a:rPr lang="en-GB" sz="1800" dirty="0" smtClean="0"/>
              <a:t> de </a:t>
            </a:r>
            <a:r>
              <a:rPr lang="en-GB" sz="1800" dirty="0" err="1" smtClean="0"/>
              <a:t>pensar</a:t>
            </a:r>
            <a:r>
              <a:rPr lang="en-GB" sz="1800" dirty="0" smtClean="0"/>
              <a:t> a largo </a:t>
            </a:r>
            <a:r>
              <a:rPr lang="en-GB" sz="1800" dirty="0" err="1" smtClean="0"/>
              <a:t>plazo</a:t>
            </a:r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15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3</a:t>
            </a:fld>
            <a:endParaRPr lang="en-GB" sz="140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3762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6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consumidor</a:t>
            </a:r>
            <a:r>
              <a:rPr lang="en-GB" dirty="0" smtClean="0"/>
              <a:t> real…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No </a:t>
            </a:r>
            <a:r>
              <a:rPr lang="en-GB" sz="2000" dirty="0" err="1" smtClean="0"/>
              <a:t>acepta</a:t>
            </a:r>
            <a:r>
              <a:rPr lang="en-GB" sz="2000" dirty="0" smtClean="0"/>
              <a:t> la </a:t>
            </a:r>
            <a:r>
              <a:rPr lang="en-GB" sz="2000" dirty="0" err="1" smtClean="0"/>
              <a:t>complejidad</a:t>
            </a:r>
            <a:endParaRPr lang="en-GB" sz="2000" dirty="0" smtClean="0"/>
          </a:p>
          <a:p>
            <a:r>
              <a:rPr lang="en-GB" sz="2000" dirty="0" smtClean="0"/>
              <a:t>No </a:t>
            </a:r>
            <a:r>
              <a:rPr lang="en-GB" sz="2000" dirty="0" err="1" smtClean="0"/>
              <a:t>usa</a:t>
            </a:r>
            <a:r>
              <a:rPr lang="en-GB" sz="2000" dirty="0" smtClean="0"/>
              <a:t> </a:t>
            </a:r>
            <a:r>
              <a:rPr lang="en-GB" sz="2000" dirty="0" err="1" smtClean="0"/>
              <a:t>toda</a:t>
            </a:r>
            <a:r>
              <a:rPr lang="en-GB" sz="2000" dirty="0" smtClean="0"/>
              <a:t> la </a:t>
            </a:r>
            <a:r>
              <a:rPr lang="en-GB" sz="2000" dirty="0" err="1" smtClean="0"/>
              <a:t>información</a:t>
            </a:r>
            <a:endParaRPr lang="en-GB" sz="2000" dirty="0" smtClean="0"/>
          </a:p>
          <a:p>
            <a:r>
              <a:rPr lang="en-GB" sz="2000" dirty="0" err="1" smtClean="0"/>
              <a:t>Está</a:t>
            </a:r>
            <a:r>
              <a:rPr lang="en-GB" sz="2000" dirty="0" smtClean="0"/>
              <a:t> </a:t>
            </a:r>
            <a:r>
              <a:rPr lang="en-GB" sz="2000" dirty="0" err="1" smtClean="0"/>
              <a:t>contento</a:t>
            </a:r>
            <a:r>
              <a:rPr lang="en-GB" sz="2000" dirty="0" smtClean="0"/>
              <a:t> con un </a:t>
            </a:r>
            <a:r>
              <a:rPr lang="en-GB" sz="2000" dirty="0" err="1" smtClean="0"/>
              <a:t>resultado</a:t>
            </a:r>
            <a:r>
              <a:rPr lang="en-GB" sz="2000" dirty="0" smtClean="0"/>
              <a:t> “</a:t>
            </a:r>
            <a:r>
              <a:rPr lang="en-GB" sz="2000" dirty="0" err="1" smtClean="0"/>
              <a:t>razonable</a:t>
            </a:r>
            <a:r>
              <a:rPr lang="en-GB" sz="2000" dirty="0" smtClean="0"/>
              <a:t>”</a:t>
            </a:r>
          </a:p>
          <a:p>
            <a:r>
              <a:rPr lang="en-GB" sz="2000" dirty="0" err="1" smtClean="0"/>
              <a:t>Es</a:t>
            </a:r>
            <a:r>
              <a:rPr lang="en-GB" sz="2000" dirty="0" smtClean="0"/>
              <a:t> un </a:t>
            </a:r>
            <a:r>
              <a:rPr lang="en-GB" sz="2000" dirty="0" err="1" smtClean="0"/>
              <a:t>optimista</a:t>
            </a:r>
            <a:endParaRPr lang="en-GB" sz="2000" dirty="0" smtClean="0"/>
          </a:p>
          <a:p>
            <a:r>
              <a:rPr lang="en-GB" sz="2000" dirty="0" err="1" smtClean="0"/>
              <a:t>Quiere</a:t>
            </a:r>
            <a:r>
              <a:rPr lang="en-GB" sz="2000" dirty="0" smtClean="0"/>
              <a:t> </a:t>
            </a:r>
            <a:r>
              <a:rPr lang="en-GB" sz="2000" dirty="0" err="1" smtClean="0"/>
              <a:t>certeza</a:t>
            </a:r>
            <a:endParaRPr lang="en-GB" sz="2000" dirty="0" smtClean="0"/>
          </a:p>
          <a:p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cortoplacista</a:t>
            </a:r>
            <a:endParaRPr lang="en-GB" sz="2000" dirty="0" smtClean="0"/>
          </a:p>
          <a:p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confiado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16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4</a:t>
            </a:fld>
            <a:endParaRPr lang="en-GB" sz="1400" dirty="0">
              <a:latin typeface="Arial" charset="0"/>
            </a:endParaRPr>
          </a:p>
        </p:txBody>
      </p:sp>
      <p:pic>
        <p:nvPicPr>
          <p:cNvPr id="1026" name="Picture 2" descr="I:\Press_Relations\Press Pictures\Carlos Montalvo\CMintervi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64" y="1676400"/>
            <a:ext cx="294117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ICP 19 y los 7 </a:t>
            </a:r>
            <a:r>
              <a:rPr lang="en-GB" dirty="0" err="1" smtClean="0"/>
              <a:t>pecados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capitales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“La </a:t>
            </a:r>
            <a:r>
              <a:rPr lang="es-ES" dirty="0"/>
              <a:t>autoridad supervisora establece requisitos para la conducción de la </a:t>
            </a:r>
            <a:r>
              <a:rPr lang="es-ES" dirty="0" smtClean="0"/>
              <a:t>actividad aseguradora </a:t>
            </a:r>
            <a:r>
              <a:rPr lang="es-ES" dirty="0"/>
              <a:t>a fin de garantizar que los clientes reciban un </a:t>
            </a:r>
            <a:r>
              <a:rPr lang="es-ES" b="1" dirty="0"/>
              <a:t>trato justo</a:t>
            </a:r>
            <a:r>
              <a:rPr lang="es-ES" dirty="0"/>
              <a:t>, antes </a:t>
            </a:r>
            <a:r>
              <a:rPr lang="es-ES" dirty="0" smtClean="0"/>
              <a:t>de celebrar </a:t>
            </a:r>
            <a:r>
              <a:rPr lang="es-ES" dirty="0"/>
              <a:t>el contrato, y en todo momento hasta que todas las </a:t>
            </a:r>
            <a:r>
              <a:rPr lang="es-ES" dirty="0" smtClean="0"/>
              <a:t>obligaciones contraídas </a:t>
            </a:r>
            <a:r>
              <a:rPr lang="es-ES" dirty="0"/>
              <a:t>en virtud del contrato hayan sido </a:t>
            </a:r>
            <a:r>
              <a:rPr lang="es-ES" dirty="0" smtClean="0"/>
              <a:t>satisfechas”.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4822D-B3C4-468B-8A05-6EDB2062F73F}" type="datetime4">
              <a:rPr lang="en-GB" smtClean="0"/>
              <a:pPr>
                <a:defRPr/>
              </a:pPr>
              <a:t>16 April 2013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E64597-3E37-4BA4-A215-6CAB52EA9768}" type="slidenum">
              <a:rPr lang="en-GB" smtClean="0"/>
              <a:pPr>
                <a:defRPr/>
              </a:pPr>
              <a:t>5</a:t>
            </a:fld>
            <a:endParaRPr lang="en-GB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Metodología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6</a:t>
            </a:fld>
            <a:endParaRPr lang="en-GB" sz="1400" dirty="0"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04048" y="2276872"/>
            <a:ext cx="324036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ICP 19: Fin o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medio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004048" y="3379065"/>
            <a:ext cx="324036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La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realidad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ahí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fuera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04048" y="4437112"/>
            <a:ext cx="324036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Iniciativa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concreta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rPr>
              <a:t> de EIOPA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2088232" cy="30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Pereza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Proporcionar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información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apropiada</a:t>
            </a:r>
            <a:r>
              <a:rPr lang="en-GB" sz="2000" dirty="0">
                <a:solidFill>
                  <a:srgbClr val="000000"/>
                </a:solidFill>
              </a:rPr>
              <a:t> (</a:t>
            </a:r>
            <a:r>
              <a:rPr lang="en-GB" sz="2000" dirty="0" err="1">
                <a:solidFill>
                  <a:srgbClr val="000000"/>
                </a:solidFill>
              </a:rPr>
              <a:t>clara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err="1">
                <a:solidFill>
                  <a:srgbClr val="000000"/>
                </a:solidFill>
              </a:rPr>
              <a:t>suficiente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para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entender</a:t>
            </a:r>
            <a:r>
              <a:rPr lang="en-GB" sz="2000" dirty="0">
                <a:solidFill>
                  <a:srgbClr val="000000"/>
                </a:solidFill>
              </a:rPr>
              <a:t> el </a:t>
            </a:r>
            <a:r>
              <a:rPr lang="en-GB" sz="2000" dirty="0" err="1">
                <a:solidFill>
                  <a:srgbClr val="000000"/>
                </a:solidFill>
              </a:rPr>
              <a:t>producto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>
                <a:solidFill>
                  <a:srgbClr val="000000"/>
                </a:solidFill>
              </a:rPr>
              <a:t>: No </a:t>
            </a:r>
            <a:r>
              <a:rPr lang="en-GB" sz="2000" dirty="0" err="1">
                <a:solidFill>
                  <a:srgbClr val="000000"/>
                </a:solidFill>
              </a:rPr>
              <a:t>nos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leemos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las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pólizas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que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firmamos</a:t>
            </a:r>
            <a:endParaRPr lang="en-GB" sz="2000" dirty="0">
              <a:solidFill>
                <a:srgbClr val="000000"/>
              </a:solidFill>
            </a:endParaRP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>
                <a:solidFill>
                  <a:srgbClr val="000000"/>
                </a:solidFill>
              </a:rPr>
              <a:t>: KID (Key Information Document) </a:t>
            </a:r>
            <a:r>
              <a:rPr lang="en-GB" sz="2000" dirty="0" err="1">
                <a:solidFill>
                  <a:srgbClr val="000000"/>
                </a:solidFill>
              </a:rPr>
              <a:t>para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productos</a:t>
            </a:r>
            <a:r>
              <a:rPr lang="en-GB" sz="2000" dirty="0">
                <a:solidFill>
                  <a:srgbClr val="000000"/>
                </a:solidFill>
              </a:rPr>
              <a:t> de </a:t>
            </a:r>
            <a:r>
              <a:rPr lang="en-GB" sz="2000" dirty="0" err="1">
                <a:solidFill>
                  <a:srgbClr val="000000"/>
                </a:solidFill>
              </a:rPr>
              <a:t>seguros</a:t>
            </a:r>
            <a:r>
              <a:rPr lang="en-GB" sz="2000" dirty="0">
                <a:solidFill>
                  <a:srgbClr val="000000"/>
                </a:solidFill>
              </a:rPr>
              <a:t>. 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7</a:t>
            </a:fld>
            <a:endParaRPr lang="en-GB" sz="1400" dirty="0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0243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Gula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>
                <a:solidFill>
                  <a:srgbClr val="000000"/>
                </a:solidFill>
              </a:rPr>
              <a:t>: la </a:t>
            </a:r>
            <a:r>
              <a:rPr lang="en-GB" sz="2000" dirty="0" err="1">
                <a:solidFill>
                  <a:srgbClr val="000000"/>
                </a:solidFill>
              </a:rPr>
              <a:t>información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incluirá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una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descripción</a:t>
            </a:r>
            <a:r>
              <a:rPr lang="en-GB" sz="2000" dirty="0">
                <a:solidFill>
                  <a:srgbClr val="000000"/>
                </a:solidFill>
              </a:rPr>
              <a:t> de los </a:t>
            </a:r>
            <a:r>
              <a:rPr lang="en-GB" sz="2000" dirty="0" err="1">
                <a:solidFill>
                  <a:srgbClr val="000000"/>
                </a:solidFill>
              </a:rPr>
              <a:t>riesgos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cubiertos</a:t>
            </a:r>
            <a:r>
              <a:rPr lang="en-GB" sz="2000" dirty="0">
                <a:solidFill>
                  <a:srgbClr val="000000"/>
                </a:solidFill>
              </a:rPr>
              <a:t> y </a:t>
            </a:r>
            <a:r>
              <a:rPr lang="en-GB" sz="2000" dirty="0" err="1">
                <a:solidFill>
                  <a:srgbClr val="000000"/>
                </a:solidFill>
              </a:rPr>
              <a:t>excluídos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por</a:t>
            </a:r>
            <a:r>
              <a:rPr lang="en-GB" sz="2000" dirty="0">
                <a:solidFill>
                  <a:srgbClr val="000000"/>
                </a:solidFill>
              </a:rPr>
              <a:t> el </a:t>
            </a:r>
            <a:r>
              <a:rPr lang="en-GB" sz="2000" dirty="0" err="1">
                <a:solidFill>
                  <a:srgbClr val="000000"/>
                </a:solidFill>
              </a:rPr>
              <a:t>contrato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Uso</a:t>
            </a:r>
            <a:r>
              <a:rPr lang="en-GB" sz="2000" dirty="0">
                <a:solidFill>
                  <a:srgbClr val="000000"/>
                </a:solidFill>
              </a:rPr>
              <a:t> de los </a:t>
            </a:r>
            <a:r>
              <a:rPr lang="en-GB" sz="2000" dirty="0" err="1">
                <a:solidFill>
                  <a:srgbClr val="000000"/>
                </a:solidFill>
              </a:rPr>
              <a:t>Comparadores</a:t>
            </a:r>
            <a:r>
              <a:rPr lang="en-GB" sz="2000" dirty="0">
                <a:solidFill>
                  <a:srgbClr val="000000"/>
                </a:solidFill>
              </a:rPr>
              <a:t> de Internet: </a:t>
            </a:r>
            <a:r>
              <a:rPr lang="en-GB" sz="2000" dirty="0" err="1">
                <a:solidFill>
                  <a:srgbClr val="000000"/>
                </a:solidFill>
              </a:rPr>
              <a:t>precio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único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criterio</a:t>
            </a:r>
            <a:endParaRPr lang="en-GB" sz="2000" dirty="0">
              <a:solidFill>
                <a:srgbClr val="000000"/>
              </a:solidFill>
            </a:endParaRP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trabajo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específico</a:t>
            </a:r>
            <a:r>
              <a:rPr lang="en-GB" sz="2000" dirty="0">
                <a:solidFill>
                  <a:srgbClr val="000000"/>
                </a:solidFill>
              </a:rPr>
              <a:t> en </a:t>
            </a:r>
            <a:r>
              <a:rPr lang="en-GB" sz="2000" dirty="0" err="1">
                <a:solidFill>
                  <a:srgbClr val="000000"/>
                </a:solidFill>
              </a:rPr>
              <a:t>Comparadores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8</a:t>
            </a:fld>
            <a:endParaRPr lang="en-GB" sz="1400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22989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Codicia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000" b="1" dirty="0">
                <a:solidFill>
                  <a:srgbClr val="000000"/>
                </a:solidFill>
              </a:rPr>
              <a:t>ICP 19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desarrollando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productos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que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tienen</a:t>
            </a:r>
            <a:r>
              <a:rPr lang="en-GB" sz="2000" dirty="0">
                <a:solidFill>
                  <a:srgbClr val="000000"/>
                </a:solidFill>
              </a:rPr>
              <a:t> en </a:t>
            </a:r>
            <a:r>
              <a:rPr lang="en-GB" sz="2000" dirty="0" err="1">
                <a:solidFill>
                  <a:srgbClr val="000000"/>
                </a:solidFill>
              </a:rPr>
              <a:t>cuenta</a:t>
            </a:r>
            <a:r>
              <a:rPr lang="en-GB" sz="2000" dirty="0">
                <a:solidFill>
                  <a:srgbClr val="000000"/>
                </a:solidFill>
              </a:rPr>
              <a:t> el </a:t>
            </a:r>
            <a:r>
              <a:rPr lang="en-GB" sz="2000" dirty="0" err="1">
                <a:solidFill>
                  <a:srgbClr val="000000"/>
                </a:solidFill>
              </a:rPr>
              <a:t>interés</a:t>
            </a:r>
            <a:r>
              <a:rPr lang="en-GB" sz="2000" dirty="0">
                <a:solidFill>
                  <a:srgbClr val="000000"/>
                </a:solidFill>
              </a:rPr>
              <a:t> del </a:t>
            </a:r>
            <a:r>
              <a:rPr lang="en-GB" sz="2000" dirty="0" err="1">
                <a:solidFill>
                  <a:srgbClr val="000000"/>
                </a:solidFill>
              </a:rPr>
              <a:t>consumidor</a:t>
            </a:r>
            <a:endParaRPr lang="en-GB" sz="2000" dirty="0">
              <a:solidFill>
                <a:srgbClr val="000000"/>
              </a:solidFill>
            </a:endParaRP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 err="1">
                <a:solidFill>
                  <a:srgbClr val="000000"/>
                </a:solidFill>
              </a:rPr>
              <a:t>Realidad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comisiones</a:t>
            </a:r>
            <a:r>
              <a:rPr lang="en-GB" sz="2000" dirty="0">
                <a:solidFill>
                  <a:srgbClr val="000000"/>
                </a:solidFill>
              </a:rPr>
              <a:t> de hasta el 80% en PPI</a:t>
            </a:r>
          </a:p>
          <a:p>
            <a:pPr lvl="0"/>
            <a:endParaRPr lang="en-GB" sz="2000" dirty="0">
              <a:solidFill>
                <a:srgbClr val="000000"/>
              </a:solidFill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</a:rPr>
              <a:t>EIOPA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err="1">
                <a:solidFill>
                  <a:srgbClr val="000000"/>
                </a:solidFill>
              </a:rPr>
              <a:t>Trabajo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específico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sobre</a:t>
            </a:r>
            <a:r>
              <a:rPr lang="en-GB" sz="2000" dirty="0">
                <a:solidFill>
                  <a:srgbClr val="000000"/>
                </a:solidFill>
              </a:rPr>
              <a:t> PPI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2ED05D-58EC-473E-A6F0-29996B9843BB}" type="datetime4">
              <a:rPr lang="en-GB" smtClean="0"/>
              <a:pPr>
                <a:defRPr/>
              </a:pPr>
              <a:t>19 April 2013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97D229-153D-4124-9E11-E9F223873154}" type="slidenum">
              <a:rPr lang="en-GB" smtClean="0"/>
              <a:pPr>
                <a:defRPr/>
              </a:pPr>
              <a:t>9</a:t>
            </a:fld>
            <a:endParaRPr lang="en-GB" sz="1400" dirty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9523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0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opa-interim">
  <a:themeElements>
    <a:clrScheme name="eiopa-interi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iopa-interim">
      <a:majorFont>
        <a:latin typeface="Verdana Bol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eiopa-inter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opa-interi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opa-interi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opa-interi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opa-interi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opa-interi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opa-interi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opa-interi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opa-interi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opa-interi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opa-interi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opa-interi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T_Wolkenkratzer:Applications:Microsoft Office 2004:Vorlagen:Eigene Vorlagen:eiopa-interim.pot</Template>
  <TotalTime>21490</TotalTime>
  <Words>514</Words>
  <Application>Microsoft Office PowerPoint</Application>
  <PresentationFormat>On-screen Show (4:3)</PresentationFormat>
  <Paragraphs>109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eiopa-interim</vt:lpstr>
      <vt:lpstr>Sesión 8 (Protección al Consumidor): ICP 19, El consumidor y el papel de EIOPA</vt:lpstr>
      <vt:lpstr>Indice</vt:lpstr>
      <vt:lpstr>El consumidor ideal…</vt:lpstr>
      <vt:lpstr>El consumidor real…</vt:lpstr>
      <vt:lpstr>El ICP 19 y los 7 pecados  capitales</vt:lpstr>
      <vt:lpstr>PowerPoint Presentation</vt:lpstr>
      <vt:lpstr>Pereza</vt:lpstr>
      <vt:lpstr>Gula</vt:lpstr>
      <vt:lpstr>Codicia</vt:lpstr>
      <vt:lpstr>Ira</vt:lpstr>
      <vt:lpstr>Soberbia</vt:lpstr>
      <vt:lpstr>Envidia</vt:lpstr>
      <vt:lpstr>Lujuria</vt:lpstr>
      <vt:lpstr>Muchas gracias!</vt:lpstr>
    </vt:vector>
  </TitlesOfParts>
  <Company>Thomas Hobein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Insurance and Occupational Pensions Authority Introduction</dc:title>
  <dc:creator>Thomas Hobein</dc:creator>
  <cp:lastModifiedBy>Carlos Montalvo</cp:lastModifiedBy>
  <cp:revision>193</cp:revision>
  <cp:lastPrinted>2012-01-10T18:20:41Z</cp:lastPrinted>
  <dcterms:created xsi:type="dcterms:W3CDTF">2011-01-06T16:59:56Z</dcterms:created>
  <dcterms:modified xsi:type="dcterms:W3CDTF">2013-04-19T17:07:32Z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-1111697377</vt:i4>
  </property>
  <property fmtid="{D5CDD505-2E9C-101B-9397-08002B2CF9AE}" pid="3" name="_NewReviewCycle">
    <vt:lpwstr/>
  </property>
  <property fmtid="{D5CDD505-2E9C-101B-9397-08002B2CF9AE}" pid="4" name="_EmailSubject">
    <vt:lpwstr>Assal presentation</vt:lpwstr>
  </property>
  <property fmtid="{D5CDD505-2E9C-101B-9397-08002B2CF9AE}" pid="5" name="_AuthorEmail">
    <vt:lpwstr>Carlos.Montalvo@eiopa.europa.eu</vt:lpwstr>
  </property>
  <property fmtid="{D5CDD505-2E9C-101B-9397-08002B2CF9AE}" pid="6" name="_AuthorEmailDisplayName">
    <vt:lpwstr>Carlos Montalvo</vt:lpwstr>
  </property>
  <property fmtid="{D5CDD505-2E9C-101B-9397-08002B2CF9AE}" pid="7" name="_PreviousAdHocReviewCycleID">
    <vt:i4>1502573212</vt:i4>
  </property>
</Properties>
</file>