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294" r:id="rId9"/>
    <p:sldId id="295" r:id="rId10"/>
    <p:sldId id="286" r:id="rId11"/>
    <p:sldId id="287" r:id="rId12"/>
    <p:sldId id="275" r:id="rId13"/>
    <p:sldId id="280" r:id="rId14"/>
    <p:sldId id="262" r:id="rId15"/>
    <p:sldId id="260" r:id="rId16"/>
    <p:sldId id="268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64835" autoAdjust="0"/>
  </p:normalViewPr>
  <p:slideViewPr>
    <p:cSldViewPr>
      <p:cViewPr>
        <p:scale>
          <a:sx n="66" d="100"/>
          <a:sy n="66" d="100"/>
        </p:scale>
        <p:origin x="-456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A4F0AF-2983-4A2B-B215-1BDBCBB5FCCF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4C2DCB-8C10-4551-BE1E-988CA28A361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3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3777E6-BEDE-4862-88FD-28BA17D22FAD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ADB2C0-B72F-4A9C-89FF-37A4AD91973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5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Insurance Core Principles 21:</a:t>
            </a:r>
          </a:p>
          <a:p>
            <a:pPr marL="0" indent="0">
              <a:buNone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“The supervisor requires that insurers and intermediaries take effective measures to deter, prevent, detect, report and remedy fraud in insurance.”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DB2C0-B72F-4A9C-89FF-37A4AD91973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36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DB2C0-B72F-4A9C-89FF-37A4AD9197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28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DB2C0-B72F-4A9C-89FF-37A4AD91973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49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DB2C0-B72F-4A9C-89FF-37A4AD9197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DB2C0-B72F-4A9C-89FF-37A4AD9197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55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 smtClean="0">
              <a:latin typeface="Arial" pitchFamily="34" charset="0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DB2C0-B72F-4A9C-89FF-37A4AD9197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40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DB2C0-B72F-4A9C-89FF-37A4AD9197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74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DB2C0-B72F-4A9C-89FF-37A4AD9197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5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DB2C0-B72F-4A9C-89FF-37A4AD9197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DB2C0-B72F-4A9C-89FF-37A4AD9197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92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B99A084-4706-4C79-9424-8629B5A1B58F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ECAE57-4A4D-4FDA-B494-C58B5188426C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endParaRPr lang="en-US" sz="8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6F9F41-66E9-48EE-A147-6F8E9713C33A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FDB0F9-1BD3-495F-A9EF-C32F752B6287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DB2C0-B72F-4A9C-89FF-37A4AD91973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66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DB2C0-B72F-4A9C-89FF-37A4AD91973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8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26B88A-BAC3-4FC5-8C97-B7DF6CB1CAF2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CAD397-F3CB-4D0D-9B57-E256ED86542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26B88A-BAC3-4FC5-8C97-B7DF6CB1CAF2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AD397-F3CB-4D0D-9B57-E256ED86542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26B88A-BAC3-4FC5-8C97-B7DF6CB1CAF2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AD397-F3CB-4D0D-9B57-E256ED86542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26B88A-BAC3-4FC5-8C97-B7DF6CB1CAF2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AD397-F3CB-4D0D-9B57-E256ED86542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26B88A-BAC3-4FC5-8C97-B7DF6CB1CAF2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AD397-F3CB-4D0D-9B57-E256ED86542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26B88A-BAC3-4FC5-8C97-B7DF6CB1CAF2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AD397-F3CB-4D0D-9B57-E256ED86542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26B88A-BAC3-4FC5-8C97-B7DF6CB1CAF2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AD397-F3CB-4D0D-9B57-E256ED865424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26B88A-BAC3-4FC5-8C97-B7DF6CB1CAF2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AD397-F3CB-4D0D-9B57-E256ED86542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26B88A-BAC3-4FC5-8C97-B7DF6CB1CAF2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AD397-F3CB-4D0D-9B57-E256ED86542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26B88A-BAC3-4FC5-8C97-B7DF6CB1CAF2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AD397-F3CB-4D0D-9B57-E256ED865424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26B88A-BAC3-4FC5-8C97-B7DF6CB1CAF2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CAD397-F3CB-4D0D-9B57-E256ED86542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26B88A-BAC3-4FC5-8C97-B7DF6CB1CAF2}" type="datetimeFigureOut">
              <a:rPr lang="en-US" smtClean="0"/>
              <a:t>4/17/2014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0CAD397-F3CB-4D0D-9B57-E256ED865424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1"/>
            <a:ext cx="8991600" cy="2896562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Insurance Regulation and Supervision in Latin America and IAIS-ASSAL Conference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ICP 21 - Countering Fraud in Insurance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8229600" cy="1199704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Commissioner Adam Hamm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North Dakota Insurance Department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NAIC President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4525963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All states have insurance departments, but not all insurance departments have an Insurance Fraud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Bureau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Fraud </a:t>
            </a:r>
            <a:r>
              <a:rPr lang="en-US" dirty="0">
                <a:latin typeface="Arial" pitchFamily="34" charset="0"/>
                <a:cs typeface="Arial" pitchFamily="34" charset="0"/>
              </a:rPr>
              <a:t>Bureaus investigate and fight insurance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fraud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44 </a:t>
            </a:r>
            <a:r>
              <a:rPr lang="en-US" dirty="0">
                <a:latin typeface="Arial" pitchFamily="34" charset="0"/>
                <a:cs typeface="Arial" pitchFamily="34" charset="0"/>
              </a:rPr>
              <a:t>States have dedicated Fraud Units, either within the Departments of Insurance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34) </a:t>
            </a:r>
            <a:r>
              <a:rPr lang="en-US" dirty="0">
                <a:latin typeface="Arial" pitchFamily="34" charset="0"/>
                <a:cs typeface="Arial" pitchFamily="34" charset="0"/>
              </a:rPr>
              <a:t>or other Agencies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10)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 Insurance Departments</a:t>
            </a:r>
          </a:p>
        </p:txBody>
      </p:sp>
    </p:spTree>
    <p:extLst>
      <p:ext uri="{BB962C8B-B14F-4D97-AF65-F5344CB8AC3E}">
        <p14:creationId xmlns:p14="http://schemas.microsoft.com/office/powerpoint/2010/main" val="17739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State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agencies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may take a variety 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actions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when “bad behavior” is found: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Administrative: internal agency,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commissioner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has authority, hearing officers assigned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Civil: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court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system,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commissioner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files a case against entity 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state court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Criminal: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commissioner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asks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prosecutor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take criminal action against individual or entity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Administrative, Civil or Criminal Actions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32500" lnSpcReduction="20000"/>
          </a:bodyPr>
          <a:lstStyle/>
          <a:p>
            <a:pPr algn="just"/>
            <a:endParaRPr lang="en-US" sz="5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5000" dirty="0" smtClean="0">
                <a:latin typeface="Arial" pitchFamily="34" charset="0"/>
                <a:cs typeface="Arial" pitchFamily="34" charset="0"/>
              </a:rPr>
              <a:t>State and Federal working together </a:t>
            </a:r>
          </a:p>
          <a:p>
            <a:pPr algn="just"/>
            <a:endParaRPr lang="en-US" sz="5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5000" dirty="0">
                <a:latin typeface="Arial" pitchFamily="34" charset="0"/>
                <a:cs typeface="Arial" pitchFamily="34" charset="0"/>
              </a:rPr>
              <a:t>Conduct administrative 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investigations</a:t>
            </a:r>
          </a:p>
          <a:p>
            <a:pPr algn="just"/>
            <a:endParaRPr lang="en-US" sz="5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4900" dirty="0" smtClean="0">
                <a:latin typeface="Arial" pitchFamily="34" charset="0"/>
                <a:cs typeface="Arial" pitchFamily="34" charset="0"/>
              </a:rPr>
              <a:t>Action is typically pursued against the individual/ entity involved</a:t>
            </a:r>
            <a:endParaRPr lang="en-US" sz="4900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en-US" sz="5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5000" dirty="0" smtClean="0">
                <a:latin typeface="Arial" pitchFamily="34" charset="0"/>
                <a:cs typeface="Arial" pitchFamily="34" charset="0"/>
              </a:rPr>
              <a:t>Fraud Units typically conduct </a:t>
            </a: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criminal 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investigations</a:t>
            </a:r>
          </a:p>
          <a:p>
            <a:pPr algn="just"/>
            <a:endParaRPr lang="en-US" sz="5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5000" dirty="0" smtClean="0">
                <a:latin typeface="Arial" pitchFamily="34" charset="0"/>
                <a:cs typeface="Arial" pitchFamily="34" charset="0"/>
              </a:rPr>
              <a:t>The investigations usually focus on insurance agents, consumers, third parties, and healthcare providers who are committing insurance fraud</a:t>
            </a:r>
          </a:p>
          <a:p>
            <a:pPr algn="just"/>
            <a:endParaRPr lang="en-US" sz="5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5000" dirty="0" smtClean="0">
                <a:latin typeface="Arial" pitchFamily="34" charset="0"/>
                <a:cs typeface="Arial" pitchFamily="34" charset="0"/>
              </a:rPr>
              <a:t>Fraud investigators frequently work with local, state and federal law enforcement agencies</a:t>
            </a:r>
          </a:p>
          <a:p>
            <a:pPr algn="just"/>
            <a:endParaRPr lang="en-US" sz="5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5000" dirty="0" smtClean="0">
                <a:latin typeface="Arial" pitchFamily="34" charset="0"/>
                <a:cs typeface="Arial" pitchFamily="34" charset="0"/>
              </a:rPr>
              <a:t>Depending on state laws, criminal cases may be referred to local, state and federal prosecutors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Enforcement on Fraud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1328"/>
            <a:ext cx="8458200" cy="4525963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Representatives from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state departments </a:t>
            </a:r>
            <a:r>
              <a:rPr lang="en-US" dirty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insurance </a:t>
            </a:r>
            <a:r>
              <a:rPr lang="en-US" dirty="0">
                <a:latin typeface="Arial" pitchFamily="34" charset="0"/>
                <a:cs typeface="Arial" pitchFamily="34" charset="0"/>
              </a:rPr>
              <a:t>represent their 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nsurance </a:t>
            </a:r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ommissioner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dirty="0">
                <a:latin typeface="Arial" pitchFamily="34" charset="0"/>
                <a:cs typeface="Arial" pitchFamily="34" charset="0"/>
              </a:rPr>
              <a:t>NAIC members and their staff may participate, only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Antifraud Task Force (AFTF) members </a:t>
            </a:r>
            <a:r>
              <a:rPr lang="en-US" dirty="0">
                <a:latin typeface="Arial" pitchFamily="34" charset="0"/>
                <a:cs typeface="Arial" pitchFamily="34" charset="0"/>
              </a:rPr>
              <a:t>may vote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Limited </a:t>
            </a:r>
            <a:r>
              <a:rPr lang="en-US" dirty="0">
                <a:latin typeface="Arial" pitchFamily="34" charset="0"/>
                <a:cs typeface="Arial" pitchFamily="34" charset="0"/>
              </a:rPr>
              <a:t>membership 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task </a:t>
            </a:r>
            <a:r>
              <a:rPr lang="en-US" dirty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orces </a:t>
            </a:r>
            <a:r>
              <a:rPr lang="en-US" dirty="0">
                <a:latin typeface="Arial" pitchFamily="34" charset="0"/>
                <a:cs typeface="Arial" pitchFamily="34" charset="0"/>
              </a:rPr>
              <a:t>encouraged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Our </a:t>
            </a:r>
            <a:r>
              <a:rPr lang="en-US" dirty="0">
                <a:latin typeface="Arial" pitchFamily="34" charset="0"/>
                <a:cs typeface="Arial" pitchFamily="34" charset="0"/>
              </a:rPr>
              <a:t>members are very active and supportive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NAIC Antifraud Task Force Members</a:t>
            </a:r>
          </a:p>
        </p:txBody>
      </p:sp>
    </p:spTree>
    <p:extLst>
      <p:ext uri="{BB962C8B-B14F-4D97-AF65-F5344CB8AC3E}">
        <p14:creationId xmlns:p14="http://schemas.microsoft.com/office/powerpoint/2010/main" val="16775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NAIC - Insurance Fraud Prevention Model Act - 18 USC 1033/1034: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Enacted in 1994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Federal criminalization of insurance fraud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Increased participation from organized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crime </a:t>
            </a:r>
          </a:p>
          <a:p>
            <a:pPr lvl="1"/>
            <a:r>
              <a:rPr lang="en-US" sz="2000" smtClean="0">
                <a:latin typeface="Arial" pitchFamily="34" charset="0"/>
                <a:cs typeface="Arial" pitchFamily="34" charset="0"/>
              </a:rPr>
              <a:t>Persons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convicted of a felony crime of dishonesty or breach of trust cannot participate in the business of insurance without commissioner’s permission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NAIC Insurance Fraud Prevention Model Act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</a:rPr>
              <a:t>The United States Federal Government has ultimate authority over AML and CFT activities:</a:t>
            </a:r>
          </a:p>
          <a:p>
            <a:pPr lvl="1"/>
            <a:r>
              <a:rPr lang="en-US" sz="2400" b="1" dirty="0" smtClean="0">
                <a:latin typeface="Arial" charset="0"/>
              </a:rPr>
              <a:t>Agency:</a:t>
            </a:r>
            <a:r>
              <a:rPr lang="en-US" sz="2400" dirty="0" smtClean="0">
                <a:latin typeface="Arial" charset="0"/>
              </a:rPr>
              <a:t> Financial Crimes Enforcement Network (FinCEN) of the US Department of Treasury</a:t>
            </a:r>
          </a:p>
          <a:p>
            <a:pPr lvl="1"/>
            <a:r>
              <a:rPr lang="en-US" sz="2400" b="1" dirty="0" smtClean="0">
                <a:latin typeface="Arial" charset="0"/>
              </a:rPr>
              <a:t>Laws: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lvl="2">
              <a:buClr>
                <a:schemeClr val="accent1"/>
              </a:buClr>
            </a:pPr>
            <a:r>
              <a:rPr lang="en-US" dirty="0" smtClean="0">
                <a:latin typeface="Arial" charset="0"/>
              </a:rPr>
              <a:t>The Bank Secrecy Act (BSA) of 1970</a:t>
            </a:r>
          </a:p>
          <a:p>
            <a:pPr lvl="2">
              <a:buClr>
                <a:schemeClr val="accent1"/>
              </a:buClr>
            </a:pPr>
            <a:r>
              <a:rPr lang="en-US" dirty="0" smtClean="0">
                <a:latin typeface="Arial" charset="0"/>
              </a:rPr>
              <a:t>The Money Laundering Control Act 0f 1986</a:t>
            </a:r>
          </a:p>
          <a:p>
            <a:pPr lvl="2">
              <a:buClr>
                <a:schemeClr val="accent1"/>
              </a:buClr>
            </a:pPr>
            <a:r>
              <a:rPr lang="en-US" dirty="0" smtClean="0">
                <a:latin typeface="Arial" charset="0"/>
              </a:rPr>
              <a:t>The Suspicious Activity Report Act of 1996</a:t>
            </a:r>
          </a:p>
          <a:p>
            <a:pPr lvl="2">
              <a:buClr>
                <a:schemeClr val="accent1"/>
              </a:buClr>
            </a:pPr>
            <a:r>
              <a:rPr lang="en-US" dirty="0" smtClean="0">
                <a:latin typeface="Arial" charset="0"/>
              </a:rPr>
              <a:t>The USA PATRIOT Act of 2001</a:t>
            </a:r>
          </a:p>
          <a:p>
            <a:pPr lvl="2">
              <a:buClr>
                <a:schemeClr val="accent1"/>
              </a:buClr>
            </a:pPr>
            <a:endParaRPr lang="en-US" dirty="0" smtClean="0">
              <a:latin typeface="Arial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NAIC Financial Examination Handbook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Anti-Money Laundering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You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is Insurance fraud?</a:t>
            </a:r>
          </a:p>
          <a:p>
            <a:pPr marL="109728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Insurance fraud costs </a:t>
            </a:r>
            <a:r>
              <a:rPr lang="en-US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American economy </a:t>
            </a:r>
            <a:r>
              <a:rPr lang="en-US" dirty="0">
                <a:latin typeface="Arial" pitchFamily="34" charset="0"/>
                <a:cs typeface="Arial" pitchFamily="34" charset="0"/>
              </a:rPr>
              <a:t>80 to 230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billion dollars each year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Why </a:t>
            </a:r>
            <a:r>
              <a:rPr lang="en-US" dirty="0">
                <a:latin typeface="Arial" pitchFamily="34" charset="0"/>
                <a:cs typeface="Arial" pitchFamily="34" charset="0"/>
              </a:rPr>
              <a:t>is insurance fraud committed?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Insurance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fraud causes injury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humiliation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Studies </a:t>
            </a:r>
            <a:r>
              <a:rPr lang="en-US" dirty="0">
                <a:latin typeface="Arial" pitchFamily="34" charset="0"/>
                <a:cs typeface="Arial" pitchFamily="34" charset="0"/>
              </a:rPr>
              <a:t>have shown one in four people feel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insurance fraud is okay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Perspective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762000" y="838200"/>
            <a:ext cx="7315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Insurance Fraud Schemes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905000"/>
            <a:ext cx="633412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6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819400" y="1676400"/>
            <a:ext cx="63246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Staged </a:t>
            </a:r>
            <a:r>
              <a:rPr lang="en-US" sz="3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burglaries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thefts</a:t>
            </a:r>
            <a:endParaRPr lang="en-US" sz="3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Arson for </a:t>
            </a:r>
            <a:r>
              <a:rPr lang="en-US" sz="3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profit</a:t>
            </a:r>
            <a:endParaRPr lang="en-US" sz="3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Murder for </a:t>
            </a:r>
            <a:r>
              <a:rPr lang="en-US" sz="3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profit</a:t>
            </a:r>
            <a:endParaRPr lang="en-US" sz="3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Application </a:t>
            </a:r>
            <a:r>
              <a:rPr lang="en-US" sz="3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fraud</a:t>
            </a:r>
            <a:endParaRPr lang="en-US" sz="3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Workers </a:t>
            </a:r>
            <a:r>
              <a:rPr lang="en-US" sz="3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compensation fraud</a:t>
            </a:r>
            <a:endParaRPr lang="en-US" sz="3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609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Claimant Fraud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5" descr="C:\Documents and Settings\cschmel\Local Settings\Temporary Internet Files\Content.IE5\7QI17Z4N\MPj040748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20812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76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Health Care Fraud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219200" y="28194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143000" y="26670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658299" y="2041525"/>
            <a:ext cx="4952301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Billing for treatment as payable when it is </a:t>
            </a:r>
            <a:r>
              <a:rPr lang="en-US" sz="28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payable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Charges inconsistent with services provided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Unlicensed personnel performing services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Illegally obtaining prescription drugs</a:t>
            </a:r>
          </a:p>
          <a:p>
            <a:pPr marL="228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390" name="Picture 7" descr="MPj040675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362201"/>
            <a:ext cx="342969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1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86" y="457200"/>
            <a:ext cx="9133114" cy="1143000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Organized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Fraud Groups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81000" y="2078038"/>
            <a:ext cx="4038600" cy="3332162"/>
          </a:xfrm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410200" y="1641475"/>
            <a:ext cx="3365500" cy="4205288"/>
          </a:xfrm>
        </p:spPr>
      </p:pic>
    </p:spTree>
    <p:extLst>
      <p:ext uri="{BB962C8B-B14F-4D97-AF65-F5344CB8AC3E}">
        <p14:creationId xmlns:p14="http://schemas.microsoft.com/office/powerpoint/2010/main" val="162095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352800" y="1524000"/>
            <a:ext cx="4740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950" indent="-234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Insurance Agent Fraud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3962400" y="1981200"/>
            <a:ext cx="49530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Filing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false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laims with insurers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Clean sheeting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Backdating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Kickbacks 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9" descr="C:\Documents and Settings\cschmel\Local Settings\Temporary Internet Files\Content.IE5\7QI17Z4N\MPj042218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35052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4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Information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sharing </a:t>
            </a:r>
            <a:r>
              <a:rPr lang="en-US" dirty="0">
                <a:latin typeface="Arial" pitchFamily="34" charset="0"/>
                <a:cs typeface="Arial" pitchFamily="34" charset="0"/>
              </a:rPr>
              <a:t>between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insurance companies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government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Stop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ongoing frauds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Discourage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future frauds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Prevention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programs </a:t>
            </a:r>
            <a:r>
              <a:rPr lang="en-US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government </a:t>
            </a:r>
            <a:r>
              <a:rPr lang="en-US" dirty="0">
                <a:latin typeface="Arial" pitchFamily="34" charset="0"/>
                <a:cs typeface="Arial" pitchFamily="34" charset="0"/>
              </a:rPr>
              <a:t>and 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nsurance </a:t>
            </a:r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ompanies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Insurance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fraud awareness </a:t>
            </a:r>
            <a:r>
              <a:rPr lang="en-US" dirty="0">
                <a:latin typeface="Arial" pitchFamily="34" charset="0"/>
                <a:cs typeface="Arial" pitchFamily="34" charset="0"/>
              </a:rPr>
              <a:t>for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public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More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pro-active project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20200" cy="1143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Fraud Prevention Efforts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Pro’s  VS Con’s</a:t>
            </a:r>
          </a:p>
          <a:p>
            <a:pPr>
              <a:buNone/>
            </a:pPr>
            <a:endParaRPr lang="en-US" sz="1200" u="sng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Systems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IFB Fraud Alerts System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NHCAA PERC System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NICB’s FOREWARN System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NAIC Life Insurance Alert System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National Equipment Registry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Cargo Theft Alerts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Law Enforcement Online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Information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Sharing &amp; Systems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694</TotalTime>
  <Words>590</Words>
  <Application>Microsoft Office PowerPoint</Application>
  <PresentationFormat>Presentación en pantalla (4:3)</PresentationFormat>
  <Paragraphs>124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Concourse</vt:lpstr>
      <vt:lpstr>Insurance Regulation and Supervision in Latin America and IAIS-ASSAL Conference  ICP 21 - Countering Fraud in Insurance</vt:lpstr>
      <vt:lpstr>US Perspective</vt:lpstr>
      <vt:lpstr>Insurance Fraud Schemes</vt:lpstr>
      <vt:lpstr>Presentación de PowerPoint</vt:lpstr>
      <vt:lpstr>Presentación de PowerPoint</vt:lpstr>
      <vt:lpstr>Organized Fraud Groups</vt:lpstr>
      <vt:lpstr>Insurance Agent Fraud</vt:lpstr>
      <vt:lpstr>Fraud Prevention Efforts</vt:lpstr>
      <vt:lpstr>Information Sharing &amp; Systems</vt:lpstr>
      <vt:lpstr>State Insurance Departments</vt:lpstr>
      <vt:lpstr>Administrative, Civil or Criminal Actions</vt:lpstr>
      <vt:lpstr>Enforcement on Fraud</vt:lpstr>
      <vt:lpstr>NAIC Antifraud Task Force Members</vt:lpstr>
      <vt:lpstr>NAIC Insurance Fraud Prevention Model Act</vt:lpstr>
      <vt:lpstr>Anti-Money Laundering</vt:lpstr>
      <vt:lpstr>Presentación de PowerPoint</vt:lpstr>
    </vt:vector>
  </TitlesOfParts>
  <Company>NAIC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ICP 21 Countering Fraud in Insurance</dc:title>
  <dc:creator>Welker, Gregory</dc:creator>
  <cp:lastModifiedBy>Salashina Olga</cp:lastModifiedBy>
  <cp:revision>55</cp:revision>
  <cp:lastPrinted>2014-04-16T21:39:26Z</cp:lastPrinted>
  <dcterms:created xsi:type="dcterms:W3CDTF">2014-04-14T20:20:05Z</dcterms:created>
  <dcterms:modified xsi:type="dcterms:W3CDTF">2014-04-17T16:39:13Z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1580456550</vt:i4>
  </property>
  <property fmtid="{D5CDD505-2E9C-101B-9397-08002B2CF9AE}" pid="3" name="_NewReviewCycle">
    <vt:lpwstr/>
  </property>
  <property fmtid="{D5CDD505-2E9C-101B-9397-08002B2CF9AE}" pid="4" name="_EmailSubject">
    <vt:lpwstr>Bilateral Meeting NAIC-ASSAL</vt:lpwstr>
  </property>
  <property fmtid="{D5CDD505-2E9C-101B-9397-08002B2CF9AE}" pid="5" name="_AuthorEmail">
    <vt:lpwstr>ESarper@naic.org</vt:lpwstr>
  </property>
  <property fmtid="{D5CDD505-2E9C-101B-9397-08002B2CF9AE}" pid="6" name="_AuthorEmailDisplayName">
    <vt:lpwstr>Sarper, Ekrem</vt:lpwstr>
  </property>
  <property fmtid="{D5CDD505-2E9C-101B-9397-08002B2CF9AE}" pid="7" name="_PreviousAdHocReviewCycleID">
    <vt:i4>1028102344</vt:i4>
  </property>
</Properties>
</file>