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65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426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1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4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01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1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60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45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61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4ADA7-3572-4498-BF1F-636637DA3E8F}" type="datetimeFigureOut">
              <a:rPr lang="en-US" smtClean="0"/>
              <a:t>4/1/2013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6D471-3F6C-4492-B4AC-AE582AA2FC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47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ic.org/state_map_tracking/MT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ic.org/state_map_tracking/MT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75259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Market Conduct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>Supervisory Models of Intermediaries </a:t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>in the United States</a:t>
            </a: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Monica J. Lindeen</a:t>
            </a: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NAIC Vice President</a:t>
            </a: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Montana Commissioner, State Auditor of </a:t>
            </a:r>
            <a:endParaRPr lang="en-US" sz="3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Securities 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&amp; Insurance</a:t>
            </a:r>
          </a:p>
          <a:p>
            <a:endParaRPr lang="en-US" b="1" i="1" dirty="0">
              <a:hlinkClick r:id="rId2"/>
            </a:endParaRPr>
          </a:p>
          <a:p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1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License Types</a:t>
            </a:r>
          </a:p>
          <a:p>
            <a:r>
              <a:rPr lang="en-US" dirty="0" smtClean="0"/>
              <a:t>Licensing Process</a:t>
            </a:r>
          </a:p>
          <a:p>
            <a:r>
              <a:rPr lang="en-US" dirty="0" smtClean="0"/>
              <a:t>Ongoing Oversight</a:t>
            </a:r>
          </a:p>
          <a:p>
            <a:r>
              <a:rPr lang="en-US" dirty="0" smtClean="0"/>
              <a:t>Essential Lessons Learned</a:t>
            </a:r>
          </a:p>
          <a:p>
            <a:r>
              <a:rPr lang="en-US" dirty="0" smtClean="0"/>
              <a:t>Open Discussion </a:t>
            </a:r>
          </a:p>
        </p:txBody>
      </p:sp>
    </p:spTree>
    <p:extLst>
      <p:ext uri="{BB962C8B-B14F-4D97-AF65-F5344CB8AC3E}">
        <p14:creationId xmlns:p14="http://schemas.microsoft.com/office/powerpoint/2010/main" val="662859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License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Producer License</a:t>
            </a:r>
          </a:p>
          <a:p>
            <a:pPr lvl="1"/>
            <a:r>
              <a:rPr lang="en-US" dirty="0" smtClean="0"/>
              <a:t>Agents</a:t>
            </a:r>
          </a:p>
          <a:p>
            <a:pPr lvl="1"/>
            <a:r>
              <a:rPr lang="en-US" dirty="0" smtClean="0"/>
              <a:t>Brokers</a:t>
            </a:r>
          </a:p>
          <a:p>
            <a:pPr lvl="1"/>
            <a:r>
              <a:rPr lang="en-US" dirty="0" smtClean="0"/>
              <a:t>Surplus Lines</a:t>
            </a:r>
          </a:p>
          <a:p>
            <a:r>
              <a:rPr lang="en-US" dirty="0" smtClean="0"/>
              <a:t>Licenses by Line of Authority</a:t>
            </a:r>
          </a:p>
          <a:p>
            <a:r>
              <a:rPr lang="en-US" dirty="0" smtClean="0"/>
              <a:t>Individuals and Business Entities</a:t>
            </a:r>
          </a:p>
          <a:p>
            <a:r>
              <a:rPr lang="en-US" dirty="0" smtClean="0"/>
              <a:t>Resident and Non-Resident</a:t>
            </a:r>
          </a:p>
          <a:p>
            <a:r>
              <a:rPr lang="en-US" dirty="0" smtClean="0"/>
              <a:t>Limited Line Licenses</a:t>
            </a:r>
          </a:p>
        </p:txBody>
      </p:sp>
    </p:spTree>
    <p:extLst>
      <p:ext uri="{BB962C8B-B14F-4D97-AF65-F5344CB8AC3E}">
        <p14:creationId xmlns:p14="http://schemas.microsoft.com/office/powerpoint/2010/main" val="2899844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Licensing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Pre-Licensing Education</a:t>
            </a:r>
          </a:p>
          <a:p>
            <a:r>
              <a:rPr lang="en-US" dirty="0" smtClean="0"/>
              <a:t>Uniform Application for Licensure</a:t>
            </a:r>
          </a:p>
          <a:p>
            <a:r>
              <a:rPr lang="en-US" dirty="0" smtClean="0"/>
              <a:t>Examination by Line of Authority</a:t>
            </a:r>
          </a:p>
          <a:p>
            <a:r>
              <a:rPr lang="en-US" dirty="0" smtClean="0"/>
              <a:t>Background Check</a:t>
            </a:r>
          </a:p>
          <a:p>
            <a:r>
              <a:rPr lang="en-US" dirty="0" smtClean="0"/>
              <a:t>Company Appointments</a:t>
            </a:r>
          </a:p>
          <a:p>
            <a:r>
              <a:rPr lang="en-US" dirty="0" smtClean="0"/>
              <a:t>Affiliations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419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Ongoing Oversight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Continuing Education Requirements</a:t>
            </a:r>
          </a:p>
          <a:p>
            <a:r>
              <a:rPr lang="en-US" dirty="0" smtClean="0"/>
              <a:t>License Renewals</a:t>
            </a:r>
          </a:p>
          <a:p>
            <a:r>
              <a:rPr lang="en-US" dirty="0" smtClean="0"/>
              <a:t>Broad Enforcement Authority</a:t>
            </a:r>
          </a:p>
          <a:p>
            <a:r>
              <a:rPr lang="en-US" dirty="0" smtClean="0"/>
              <a:t>Company Appointment Terminations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04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Essential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Electronic Process is Essential</a:t>
            </a:r>
          </a:p>
          <a:p>
            <a:r>
              <a:rPr lang="en-US" dirty="0" smtClean="0"/>
              <a:t>Sharing of Information is Essential</a:t>
            </a:r>
          </a:p>
          <a:p>
            <a:r>
              <a:rPr lang="en-US" dirty="0" smtClean="0"/>
              <a:t>Broad Enforcement Authority is Essential</a:t>
            </a:r>
          </a:p>
          <a:p>
            <a:r>
              <a:rPr lang="en-US" dirty="0" smtClean="0"/>
              <a:t>Ongoing Improvement is Essential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00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752599"/>
          </a:xfrm>
        </p:spPr>
        <p:txBody>
          <a:bodyPr>
            <a:normAutofit/>
          </a:bodyPr>
          <a:lstStyle/>
          <a:p>
            <a:r>
              <a:rPr lang="en-U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>Questions and Discussion</a:t>
            </a: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b="1" i="1" dirty="0">
              <a:hlinkClick r:id="rId2"/>
            </a:endParaRPr>
          </a:p>
          <a:p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49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106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Market Conduct Supervisory Models of Intermediaries  in the United States</vt:lpstr>
      <vt:lpstr>Presentation Overview</vt:lpstr>
      <vt:lpstr>License Types</vt:lpstr>
      <vt:lpstr>Licensing Process</vt:lpstr>
      <vt:lpstr>Ongoing Oversight</vt:lpstr>
      <vt:lpstr>Essential Lessons Learned</vt:lpstr>
      <vt:lpstr> Questions and Discussion</vt:lpstr>
    </vt:vector>
  </TitlesOfParts>
  <Company>NAIC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Conduct Supervisory Models of Intermediaries  in the United States</dc:title>
  <dc:creator>Mullen, Timothy B.</dc:creator>
  <cp:lastModifiedBy>Mullen, Timothy B.</cp:lastModifiedBy>
  <cp:revision>5</cp:revision>
  <dcterms:created xsi:type="dcterms:W3CDTF">2013-04-01T14:32:17Z</dcterms:created>
  <dcterms:modified xsi:type="dcterms:W3CDTF">2013-04-01T21:53:49Z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407580187</vt:i4>
  </property>
  <property fmtid="{D5CDD505-2E9C-101B-9397-08002B2CF9AE}" pid="3" name="_NewReviewCycle">
    <vt:lpwstr/>
  </property>
  <property fmtid="{D5CDD505-2E9C-101B-9397-08002B2CF9AE}" pid="4" name="_EmailSubject">
    <vt:lpwstr>Inquiry</vt:lpwstr>
  </property>
  <property fmtid="{D5CDD505-2E9C-101B-9397-08002B2CF9AE}" pid="5" name="_AuthorEmail">
    <vt:lpwstr>ESarper@naic.org</vt:lpwstr>
  </property>
  <property fmtid="{D5CDD505-2E9C-101B-9397-08002B2CF9AE}" pid="6" name="_AuthorEmailDisplayName">
    <vt:lpwstr>Sarper, Ekrem</vt:lpwstr>
  </property>
  <property fmtid="{D5CDD505-2E9C-101B-9397-08002B2CF9AE}" pid="7" name="_PreviousAdHocReviewCycleID">
    <vt:i4>141847944</vt:i4>
  </property>
</Properties>
</file>