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75" r:id="rId2"/>
    <p:sldId id="376" r:id="rId3"/>
    <p:sldId id="377" r:id="rId4"/>
    <p:sldId id="378" r:id="rId5"/>
    <p:sldId id="400" r:id="rId6"/>
    <p:sldId id="401" r:id="rId7"/>
    <p:sldId id="402" r:id="rId8"/>
    <p:sldId id="382" r:id="rId9"/>
    <p:sldId id="385" r:id="rId10"/>
    <p:sldId id="383" r:id="rId11"/>
    <p:sldId id="394" r:id="rId12"/>
    <p:sldId id="384" r:id="rId13"/>
    <p:sldId id="386" r:id="rId14"/>
    <p:sldId id="387" r:id="rId15"/>
    <p:sldId id="388" r:id="rId16"/>
    <p:sldId id="389" r:id="rId17"/>
    <p:sldId id="390" r:id="rId18"/>
    <p:sldId id="391" r:id="rId19"/>
    <p:sldId id="397" r:id="rId20"/>
    <p:sldId id="398" r:id="rId21"/>
    <p:sldId id="392" r:id="rId22"/>
    <p:sldId id="393" r:id="rId23"/>
  </p:sldIdLst>
  <p:sldSz cx="9144000" cy="6858000" type="screen4x3"/>
  <p:notesSz cx="68199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339966"/>
    <a:srgbClr val="FF0000"/>
    <a:srgbClr val="FF99FF"/>
    <a:srgbClr val="99FFCC"/>
    <a:srgbClr val="CCFFCC"/>
    <a:srgbClr val="C8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02" autoAdjust="0"/>
    <p:restoredTop sz="86154" autoAdjust="0"/>
  </p:normalViewPr>
  <p:slideViewPr>
    <p:cSldViewPr showGuides="1">
      <p:cViewPr>
        <p:scale>
          <a:sx n="75" d="100"/>
          <a:sy n="75" d="100"/>
        </p:scale>
        <p:origin x="-2394" y="-480"/>
      </p:cViewPr>
      <p:guideLst>
        <p:guide orient="horz" pos="96"/>
        <p:guide orient="horz" pos="864"/>
        <p:guide pos="268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970" y="-96"/>
      </p:cViewPr>
      <p:guideLst>
        <p:guide orient="horz" pos="3127"/>
        <p:guide pos="21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5563" y="0"/>
            <a:ext cx="29543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543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5563" y="9434513"/>
            <a:ext cx="29543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9B354A8D-2727-4AD2-B0BB-4CBEBAD571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56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563" y="0"/>
            <a:ext cx="29543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16463"/>
            <a:ext cx="5000625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543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563" y="9434513"/>
            <a:ext cx="29543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5BBC7448-D246-4846-87E5-BCB9910872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857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191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91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91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91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91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D009F1-B9BF-477F-A248-BBD1173056A0}" type="slidenum">
              <a:rPr lang="en-GB" sz="1200">
                <a:latin typeface="Times New Roman" pitchFamily="18" charset="0"/>
              </a:rPr>
              <a:pPr eaLnBrk="1" hangingPunct="1"/>
              <a:t>0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95039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5298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50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2063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19191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2058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484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844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4120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535640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43396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447800"/>
            <a:ext cx="7239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</p:txBody>
      </p:sp>
      <p:sp>
        <p:nvSpPr>
          <p:cNvPr id="1027" name="Rectangle 7"/>
          <p:cNvSpPr>
            <a:spLocks noChangeArrowheads="1"/>
          </p:cNvSpPr>
          <p:nvPr userDrawn="1"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rgbClr val="DCD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latin typeface="Times New Roman" pitchFamily="18" charset="0"/>
            </a:endParaRPr>
          </a:p>
        </p:txBody>
      </p:sp>
      <p:sp>
        <p:nvSpPr>
          <p:cNvPr id="1028" name="Rectangle 8"/>
          <p:cNvSpPr>
            <a:spLocks noChangeArrowheads="1"/>
          </p:cNvSpPr>
          <p:nvPr userDrawn="1"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C8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pic>
        <p:nvPicPr>
          <p:cNvPr id="1031" name="Picture 18" descr="iais_logo_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19"/>
          <p:cNvSpPr txBox="1">
            <a:spLocks noChangeArrowheads="1"/>
          </p:cNvSpPr>
          <p:nvPr userDrawn="1"/>
        </p:nvSpPr>
        <p:spPr bwMode="auto">
          <a:xfrm>
            <a:off x="76200" y="6248400"/>
            <a:ext cx="12192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ja-JP" sz="1200">
                <a:ea typeface="ＭＳ Ｐゴシック" pitchFamily="34" charset="-128"/>
              </a:rPr>
              <a:t>22-25 Abril 2013</a:t>
            </a:r>
          </a:p>
          <a:p>
            <a:pPr algn="ctr" eaLnBrk="1" hangingPunct="1"/>
            <a:r>
              <a:rPr lang="en-GB" sz="1200">
                <a:ea typeface="ＭＳ Ｐゴシック" pitchFamily="34" charset="-128"/>
              </a:rPr>
              <a:t>Ciudad de Panamá</a:t>
            </a:r>
            <a:endParaRPr lang="en-GB" sz="1200"/>
          </a:p>
        </p:txBody>
      </p:sp>
      <p:sp>
        <p:nvSpPr>
          <p:cNvPr id="1033" name="Rectangle 20"/>
          <p:cNvSpPr>
            <a:spLocks noChangeArrowheads="1"/>
          </p:cNvSpPr>
          <p:nvPr userDrawn="1"/>
        </p:nvSpPr>
        <p:spPr bwMode="auto">
          <a:xfrm>
            <a:off x="165100" y="5437188"/>
            <a:ext cx="1066800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s-CL" sz="900">
                <a:solidFill>
                  <a:schemeClr val="bg2"/>
                </a:solidFill>
                <a:ea typeface="ＭＳ Ｐゴシック" pitchFamily="34" charset="-128"/>
              </a:rPr>
              <a:t>Por favor, consulte el aviso de confidencialidad detallado en la primera página de este documento</a:t>
            </a:r>
            <a:endParaRPr lang="en-GB" sz="900">
              <a:solidFill>
                <a:schemeClr val="bg2"/>
              </a:solidFill>
              <a:ea typeface="ＭＳ Ｐゴシック" pitchFamily="34" charset="-128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2362200" y="65325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ja-JP" sz="1200">
                <a:ea typeface="ＭＳ Ｐゴシック" pitchFamily="34" charset="-128"/>
              </a:rPr>
              <a:t>- Intermediarios, Yasa Fujioka -</a:t>
            </a:r>
            <a:endParaRPr lang="en-GB" sz="1200"/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8712200" y="6600825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0E4580B6-CF87-4B98-9BA6-E734118BAEA7}" type="slidenum">
              <a:rPr lang="en-GB" sz="1600"/>
              <a:pPr algn="r" eaLnBrk="1" hangingPunct="1">
                <a:spcBef>
                  <a:spcPct val="50000"/>
                </a:spcBef>
              </a:pPr>
              <a:t>‹#›</a:t>
            </a:fld>
            <a:endParaRPr lang="en-GB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622300" y="3886200"/>
            <a:ext cx="8001000" cy="1828800"/>
          </a:xfrm>
          <a:prstGeom prst="rect">
            <a:avLst/>
          </a:prstGeom>
          <a:solidFill>
            <a:srgbClr val="E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GB" altLang="ja-JP" sz="3200">
                <a:ea typeface="ＭＳ Ｐゴシック" pitchFamily="34" charset="-128"/>
              </a:rPr>
              <a:t>Yasa Fujioka</a:t>
            </a:r>
            <a:endParaRPr lang="en-GB" sz="3200"/>
          </a:p>
          <a:p>
            <a:pPr algn="ctr"/>
            <a:r>
              <a:rPr lang="en-GB" altLang="ja-JP">
                <a:ea typeface="ＭＳ Ｐゴシック" pitchFamily="34" charset="-128"/>
              </a:rPr>
              <a:t>Secretaría IAIS</a:t>
            </a:r>
            <a:endParaRPr lang="en-GB"/>
          </a:p>
          <a:p>
            <a:pPr algn="ctr"/>
            <a:endParaRPr lang="en-GB" sz="1000"/>
          </a:p>
          <a:p>
            <a:pPr algn="ctr"/>
            <a:r>
              <a:rPr lang="es-CL" altLang="ja-JP">
                <a:ea typeface="ＭＳ Ｐゴシック" pitchFamily="34" charset="-128"/>
              </a:rPr>
              <a:t>ASSAL-IAIS Seminario de Entrenamiento, </a:t>
            </a:r>
          </a:p>
          <a:p>
            <a:pPr algn="ctr"/>
            <a:r>
              <a:rPr lang="es-CL" altLang="ja-JP">
                <a:ea typeface="ＭＳ Ｐゴシック" pitchFamily="34" charset="-128"/>
              </a:rPr>
              <a:t>22-25 Abril 2013</a:t>
            </a:r>
            <a:endParaRPr lang="es-CL"/>
          </a:p>
        </p:txBody>
      </p:sp>
      <p:sp>
        <p:nvSpPr>
          <p:cNvPr id="191505" name="Rectangle 17"/>
          <p:cNvSpPr>
            <a:spLocks noChangeArrowheads="1"/>
          </p:cNvSpPr>
          <p:nvPr/>
        </p:nvSpPr>
        <p:spPr bwMode="auto">
          <a:xfrm>
            <a:off x="609600" y="622300"/>
            <a:ext cx="8001000" cy="3048000"/>
          </a:xfrm>
          <a:prstGeom prst="rect">
            <a:avLst/>
          </a:prstGeom>
          <a:solidFill>
            <a:srgbClr val="C8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 bIns="828000" anchor="ctr"/>
          <a:lstStyle/>
          <a:p>
            <a:pPr algn="ctr"/>
            <a:r>
              <a:rPr lang="es-CL" altLang="ja-JP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Intermediarios</a:t>
            </a:r>
          </a:p>
          <a:p>
            <a:pPr algn="ctr"/>
            <a:r>
              <a:rPr lang="es-CL" sz="3200" i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- PBS 18 -</a:t>
            </a:r>
          </a:p>
          <a:p>
            <a:pPr algn="ctr">
              <a:buFontTx/>
              <a:buChar char="-"/>
            </a:pPr>
            <a:endParaRPr lang="en-GB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15"/>
          <p:cNvSpPr>
            <a:spLocks noChangeArrowheads="1"/>
          </p:cNvSpPr>
          <p:nvPr/>
        </p:nvSpPr>
        <p:spPr bwMode="auto">
          <a:xfrm>
            <a:off x="647700" y="5791200"/>
            <a:ext cx="7962900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s-CL" sz="900">
                <a:solidFill>
                  <a:schemeClr val="bg2"/>
                </a:solidFill>
                <a:ea typeface="ＭＳ Ｐゴシック" pitchFamily="34" charset="-128"/>
              </a:rPr>
              <a:t>La información contenida en este documento está clasificada como secreta (Capacitación IAIS-ASSAL sólo para participantes del seminario) y contiene información altamente confidencial. Acceso directo a la información clasificada como "Secreta" está limitado a las personas calificadas individualmente por el propietario.</a:t>
            </a:r>
          </a:p>
          <a:p>
            <a:pPr>
              <a:lnSpc>
                <a:spcPct val="85000"/>
              </a:lnSpc>
            </a:pPr>
            <a:r>
              <a:rPr lang="es-CL" sz="900">
                <a:solidFill>
                  <a:schemeClr val="bg2"/>
                </a:solidFill>
                <a:ea typeface="ＭＳ Ｐゴシック" pitchFamily="34" charset="-128"/>
              </a:rPr>
              <a:t>Cualquier receptor de la información en esta categoría puede redistribuirlo a otras personas dentro de su organización, cuyo acceso a esta información es necesario para llevar a cabo o asistir en relación con las actividades o las operaciones relevantes del negocio (principio de necesidad de conocer). Si se distribuye más allá, el receptor original mantiene la responsabilidad de garantizar que la información no se distribuya a destinatarios accidentales. Si usted es un destinatario accidental de esta información, por favor no distribuir esta información más allá y destruir todas las copias de inmediato. Además, por favor notifique inmediatamente a la IAIS a través del mail: IAIS@bis.org o al +41 61 225 7300.</a:t>
            </a:r>
          </a:p>
        </p:txBody>
      </p:sp>
      <p:pic>
        <p:nvPicPr>
          <p:cNvPr id="2053" name="Picture 13" descr="iais_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133600"/>
            <a:ext cx="17526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6"/>
          <p:cNvSpPr txBox="1">
            <a:spLocks noChangeArrowheads="1"/>
          </p:cNvSpPr>
          <p:nvPr/>
        </p:nvSpPr>
        <p:spPr bwMode="auto">
          <a:xfrm>
            <a:off x="5791200" y="-12700"/>
            <a:ext cx="33655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altLang="ja-JP" sz="1200">
                <a:ea typeface="ＭＳ Ｐゴシック" pitchFamily="34" charset="-128"/>
              </a:rPr>
              <a:t>ASSAL-IAIS Seminario Sólo Participantes</a:t>
            </a:r>
            <a:endParaRPr lang="es-CL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Introducción – ¿qué se aplica?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000"/>
              </a:spcBef>
              <a:defRPr/>
            </a:pPr>
            <a:r>
              <a:rPr lang="es-CL" dirty="0" smtClean="0"/>
              <a:t>¿Cuál </a:t>
            </a:r>
            <a:r>
              <a:rPr lang="es-CL" dirty="0" err="1" smtClean="0"/>
              <a:t>PBSs</a:t>
            </a:r>
            <a:r>
              <a:rPr lang="es-CL" dirty="0" smtClean="0"/>
              <a:t> se aplica a los intermediarios?</a:t>
            </a:r>
          </a:p>
          <a:p>
            <a:pPr lvl="1" eaLnBrk="1" hangingPunct="1">
              <a:spcBef>
                <a:spcPts val="2000"/>
              </a:spcBef>
              <a:defRPr/>
            </a:pPr>
            <a:r>
              <a:rPr lang="es-CL" b="1" dirty="0" smtClean="0">
                <a:solidFill>
                  <a:srgbClr val="0000FF"/>
                </a:solidFill>
              </a:rPr>
              <a:t>PBS 18</a:t>
            </a:r>
            <a:r>
              <a:rPr lang="es-CL" dirty="0" smtClean="0"/>
              <a:t> Intermediarios</a:t>
            </a:r>
          </a:p>
          <a:p>
            <a:pPr lvl="1" eaLnBrk="1" hangingPunct="1">
              <a:spcBef>
                <a:spcPts val="2000"/>
              </a:spcBef>
              <a:defRPr/>
            </a:pPr>
            <a:r>
              <a:rPr lang="es-CL" b="1" dirty="0" smtClean="0">
                <a:solidFill>
                  <a:srgbClr val="0000FF"/>
                </a:solidFill>
              </a:rPr>
              <a:t>PBS 19</a:t>
            </a:r>
            <a:r>
              <a:rPr lang="es-CL" dirty="0" smtClean="0">
                <a:solidFill>
                  <a:srgbClr val="0000FF"/>
                </a:solidFill>
              </a:rPr>
              <a:t> </a:t>
            </a:r>
            <a:r>
              <a:rPr lang="es-CL" dirty="0" smtClean="0"/>
              <a:t>Conducta de negocios</a:t>
            </a:r>
          </a:p>
          <a:p>
            <a:pPr lvl="1" eaLnBrk="1" hangingPunct="1">
              <a:spcBef>
                <a:spcPts val="2000"/>
              </a:spcBef>
              <a:defRPr/>
            </a:pPr>
            <a:r>
              <a:rPr lang="es-CL" b="1" dirty="0" smtClean="0">
                <a:solidFill>
                  <a:srgbClr val="0000FF"/>
                </a:solidFill>
              </a:rPr>
              <a:t>PBS 21</a:t>
            </a:r>
            <a:r>
              <a:rPr lang="es-CL" dirty="0" smtClean="0">
                <a:solidFill>
                  <a:srgbClr val="0000FF"/>
                </a:solidFill>
              </a:rPr>
              <a:t> </a:t>
            </a:r>
            <a:r>
              <a:rPr lang="es-CL" dirty="0" smtClean="0"/>
              <a:t>Combatir el fraude en los seguros</a:t>
            </a:r>
          </a:p>
          <a:p>
            <a:pPr marL="730250" lvl="1" eaLnBrk="1" hangingPunct="1">
              <a:spcBef>
                <a:spcPts val="2000"/>
              </a:spcBef>
              <a:defRPr/>
            </a:pPr>
            <a:r>
              <a:rPr lang="es-CL" b="1" dirty="0" smtClean="0">
                <a:solidFill>
                  <a:srgbClr val="0000FF"/>
                </a:solidFill>
              </a:rPr>
              <a:t>PBS 22 </a:t>
            </a:r>
            <a:r>
              <a:rPr lang="es-CL" dirty="0" smtClean="0"/>
              <a:t>Lavado de dinero y combate al financiamiento del terrorismo</a:t>
            </a:r>
          </a:p>
        </p:txBody>
      </p:sp>
      <p:sp>
        <p:nvSpPr>
          <p:cNvPr id="5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defRPr/>
            </a:pPr>
            <a:r>
              <a:rPr lang="es-CL" sz="3200" dirty="0" smtClean="0"/>
              <a:t>El supervisor establece y hace cumplir requerimientos para la conducta de los intermediarios.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defRPr/>
            </a:pPr>
            <a:r>
              <a:rPr lang="es-CL" sz="3200" dirty="0" smtClean="0"/>
              <a:t>Asegurarse que los intermediarios conduzcan los negocios en forma profesional y transparente.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PBS 18 Intermediarios</a:t>
            </a:r>
            <a:endParaRPr lang="es-CL" dirty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524000" y="1154113"/>
            <a:ext cx="7391400" cy="5322887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es-CL" smtClean="0"/>
              <a:t>A los intermediarios se les </a:t>
            </a:r>
            <a:r>
              <a:rPr lang="es-CL" smtClean="0">
                <a:solidFill>
                  <a:srgbClr val="FF0000"/>
                </a:solidFill>
              </a:rPr>
              <a:t>exige que estén licenciados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A nivel de entidad o individual, o ambos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Se especifican en la licencia el tipo de productos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Aplicación puede incluir:</a:t>
            </a:r>
          </a:p>
          <a:p>
            <a:pPr lvl="2" eaLnBrk="1" hangingPunct="1">
              <a:spcBef>
                <a:spcPts val="800"/>
              </a:spcBef>
            </a:pPr>
            <a:r>
              <a:rPr lang="es-CL" smtClean="0"/>
              <a:t>Conducta de reglas de negocios</a:t>
            </a:r>
          </a:p>
          <a:p>
            <a:pPr lvl="2" eaLnBrk="1" hangingPunct="1">
              <a:spcBef>
                <a:spcPts val="800"/>
              </a:spcBef>
            </a:pPr>
            <a:r>
              <a:rPr lang="es-CL" smtClean="0"/>
              <a:t>Plan de negocios</a:t>
            </a:r>
          </a:p>
          <a:p>
            <a:pPr lvl="2" eaLnBrk="1" hangingPunct="1">
              <a:spcBef>
                <a:spcPts val="800"/>
              </a:spcBef>
            </a:pPr>
            <a:r>
              <a:rPr lang="es-CL" smtClean="0"/>
              <a:t>Políticas, procedimientos y controles en áreas claves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Establece requerimientos de recursos financieros mínimos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Licencias renovables periódicamente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Estándar 18.1</a:t>
            </a:r>
            <a:endParaRPr lang="es-CL" dirty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620000" cy="4648200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es-CL" smtClean="0"/>
              <a:t>Sujeto a </a:t>
            </a:r>
            <a:r>
              <a:rPr lang="es-CL" smtClean="0">
                <a:solidFill>
                  <a:srgbClr val="FF0000"/>
                </a:solidFill>
              </a:rPr>
              <a:t>una constante revisión supervisora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Violación a las condiciones de la licencia o a los requerimientos regulatorios de reportar oportunamente</a:t>
            </a:r>
          </a:p>
          <a:p>
            <a:pPr lvl="2" eaLnBrk="1" hangingPunct="1">
              <a:spcBef>
                <a:spcPts val="800"/>
              </a:spcBef>
            </a:pPr>
            <a:r>
              <a:rPr lang="es-CL" smtClean="0"/>
              <a:t>Análisis de quejas</a:t>
            </a:r>
          </a:p>
          <a:p>
            <a:pPr lvl="2" eaLnBrk="1" hangingPunct="1">
              <a:spcBef>
                <a:spcPts val="800"/>
              </a:spcBef>
            </a:pPr>
            <a:endParaRPr lang="es-CL" smtClean="0"/>
          </a:p>
          <a:p>
            <a:pPr eaLnBrk="1" hangingPunct="1">
              <a:spcBef>
                <a:spcPts val="800"/>
              </a:spcBef>
            </a:pPr>
            <a:r>
              <a:rPr lang="es-CL" smtClean="0"/>
              <a:t>Medios de supervisión podrían incluir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Directo</a:t>
            </a:r>
          </a:p>
          <a:p>
            <a:pPr lvl="2" eaLnBrk="1" hangingPunct="1">
              <a:spcBef>
                <a:spcPts val="800"/>
              </a:spcBef>
            </a:pPr>
            <a:r>
              <a:rPr lang="es-CL" smtClean="0"/>
              <a:t>Extra situ, in situ, “compra encubierta”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Indirecto (vía supervisión de asegurador)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Organización autorregulada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Estándar</a:t>
            </a:r>
            <a:r>
              <a:rPr lang="en-US" smtClean="0"/>
              <a:t> 18.2</a:t>
            </a:r>
            <a:endParaRPr lang="en-GB" smtClean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391400" cy="5029200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es-CL" smtClean="0"/>
              <a:t>Posee niveles apropiados de </a:t>
            </a:r>
            <a:r>
              <a:rPr lang="es-CL" smtClean="0">
                <a:solidFill>
                  <a:srgbClr val="FF0000"/>
                </a:solidFill>
              </a:rPr>
              <a:t>conocimiento profesional y experiencia, integridad y competencia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Individuos poseen adecuado conocimiento profesional</a:t>
            </a:r>
          </a:p>
          <a:p>
            <a:pPr lvl="2" eaLnBrk="1" hangingPunct="1">
              <a:spcBef>
                <a:spcPts val="800"/>
              </a:spcBef>
            </a:pPr>
            <a:r>
              <a:rPr lang="es-CL" smtClean="0"/>
              <a:t>Experiencia, educación y entrenamiento</a:t>
            </a:r>
          </a:p>
          <a:p>
            <a:pPr lvl="2" eaLnBrk="1" hangingPunct="1">
              <a:spcBef>
                <a:spcPts val="800"/>
              </a:spcBef>
            </a:pPr>
            <a:r>
              <a:rPr lang="es-CL" smtClean="0"/>
              <a:t>Mantenerse al día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Actuar con integridad y altos estándares éticos</a:t>
            </a:r>
          </a:p>
          <a:p>
            <a:pPr lvl="1" eaLnBrk="1" hangingPunct="1">
              <a:spcBef>
                <a:spcPts val="800"/>
              </a:spcBef>
            </a:pPr>
            <a:r>
              <a:rPr lang="es-CL" smtClean="0"/>
              <a:t>Sólo pueden llevar a cabo intermediación aquellos que cumplan con la competencia requerida</a:t>
            </a:r>
          </a:p>
          <a:p>
            <a:pPr lvl="2" eaLnBrk="1" hangingPunct="1">
              <a:spcBef>
                <a:spcPts val="800"/>
              </a:spcBef>
            </a:pPr>
            <a:r>
              <a:rPr lang="es-CL" smtClean="0"/>
              <a:t>Implementar políticas y procedimientos para evaluar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Estándar</a:t>
            </a:r>
            <a:r>
              <a:rPr lang="en-US" smtClean="0"/>
              <a:t> 18.3</a:t>
            </a:r>
            <a:endParaRPr lang="en-GB" smtClean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s-CL" smtClean="0"/>
              <a:t>Aplicar adecuado </a:t>
            </a:r>
            <a:r>
              <a:rPr lang="es-CL" smtClean="0">
                <a:solidFill>
                  <a:srgbClr val="FF0000"/>
                </a:solidFill>
              </a:rPr>
              <a:t>gobierno corporativo</a:t>
            </a:r>
          </a:p>
          <a:p>
            <a:pPr lvl="1" eaLnBrk="1" hangingPunct="1">
              <a:spcBef>
                <a:spcPts val="1000"/>
              </a:spcBef>
            </a:pPr>
            <a:r>
              <a:rPr lang="es-CL" smtClean="0"/>
              <a:t>Suficiente para proveer un sano y prudente negocio y proteger los intereses de los asegurados</a:t>
            </a:r>
          </a:p>
          <a:p>
            <a:pPr lvl="1" eaLnBrk="1" hangingPunct="1">
              <a:spcBef>
                <a:spcPts val="1000"/>
              </a:spcBef>
            </a:pPr>
            <a:r>
              <a:rPr lang="es-CL" smtClean="0"/>
              <a:t>Establecer expectativas en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Idoneidad en las personas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Estándares para la conducta del negocio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Decisiones hechas al nivel de directorio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Control interno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Controles sobre funciones externalizadas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Estándar</a:t>
            </a:r>
            <a:r>
              <a:rPr lang="en-US" smtClean="0"/>
              <a:t> 18.4</a:t>
            </a:r>
            <a:endParaRPr lang="en-GB" smtClean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391400" cy="50292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s-CL" smtClean="0">
                <a:solidFill>
                  <a:srgbClr val="FF0000"/>
                </a:solidFill>
              </a:rPr>
              <a:t>Difusión</a:t>
            </a:r>
            <a:r>
              <a:rPr lang="es-CL" smtClean="0"/>
              <a:t> a clientes, como mínimo</a:t>
            </a:r>
          </a:p>
          <a:p>
            <a:pPr lvl="1" eaLnBrk="1" hangingPunct="1">
              <a:spcBef>
                <a:spcPts val="600"/>
              </a:spcBef>
            </a:pPr>
            <a:r>
              <a:rPr lang="es-CL" smtClean="0"/>
              <a:t>términos y condiciones entre ellos y el cliente</a:t>
            </a:r>
          </a:p>
          <a:p>
            <a:pPr lvl="1" eaLnBrk="1" hangingPunct="1">
              <a:spcBef>
                <a:spcPts val="600"/>
              </a:spcBef>
            </a:pPr>
            <a:r>
              <a:rPr lang="es-CL" smtClean="0"/>
              <a:t>relación que tienen con las aseguradoras</a:t>
            </a:r>
          </a:p>
          <a:p>
            <a:pPr lvl="1" eaLnBrk="1" hangingPunct="1">
              <a:spcBef>
                <a:spcPts val="600"/>
              </a:spcBef>
            </a:pPr>
            <a:r>
              <a:rPr lang="es-CL" smtClean="0"/>
              <a:t>información sobre la </a:t>
            </a:r>
            <a:r>
              <a:rPr lang="es-CL" smtClean="0">
                <a:solidFill>
                  <a:srgbClr val="FF0000"/>
                </a:solidFill>
              </a:rPr>
              <a:t>base de remuneración</a:t>
            </a:r>
            <a:r>
              <a:rPr lang="es-CL" smtClean="0"/>
              <a:t>, donde existe conflicto de interés</a:t>
            </a:r>
          </a:p>
          <a:p>
            <a:pPr eaLnBrk="1" hangingPunct="1">
              <a:spcBef>
                <a:spcPts val="600"/>
              </a:spcBef>
            </a:pPr>
            <a:r>
              <a:rPr lang="es-CL" smtClean="0"/>
              <a:t>Podría incluir información en</a:t>
            </a:r>
          </a:p>
          <a:p>
            <a:pPr lvl="2" eaLnBrk="1" hangingPunct="1">
              <a:spcBef>
                <a:spcPts val="600"/>
              </a:spcBef>
            </a:pPr>
            <a:r>
              <a:rPr lang="es-CL" smtClean="0"/>
              <a:t>Si es que actúan como agentes o brokers</a:t>
            </a:r>
          </a:p>
          <a:p>
            <a:pPr lvl="2" eaLnBrk="1" hangingPunct="1">
              <a:spcBef>
                <a:spcPts val="600"/>
              </a:spcBef>
            </a:pPr>
            <a:r>
              <a:rPr lang="es-CL" smtClean="0"/>
              <a:t>Rango del asegurador (entera, limitada o una)</a:t>
            </a:r>
          </a:p>
          <a:p>
            <a:pPr lvl="2" eaLnBrk="1" hangingPunct="1">
              <a:spcBef>
                <a:spcPts val="600"/>
              </a:spcBef>
            </a:pPr>
            <a:r>
              <a:rPr lang="es-CL" smtClean="0"/>
              <a:t>Remuneración: (1) directa de cliente, (2) indirecta de cliente, (3) de asegurador</a:t>
            </a:r>
          </a:p>
          <a:p>
            <a:pPr lvl="1" eaLnBrk="1" hangingPunct="1">
              <a:spcBef>
                <a:spcPts val="600"/>
              </a:spcBef>
            </a:pPr>
            <a:r>
              <a:rPr lang="es-CL" smtClean="0"/>
              <a:t>Notificar a cliente del derecho a requerir información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Estándar</a:t>
            </a:r>
            <a:r>
              <a:rPr lang="en-US" smtClean="0"/>
              <a:t> 18.5</a:t>
            </a:r>
            <a:endParaRPr lang="en-GB" smtClean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s-CL" smtClean="0"/>
              <a:t>Quien maneja los dineros de clientes debe tener suficientes </a:t>
            </a:r>
            <a:r>
              <a:rPr lang="es-CL" smtClean="0">
                <a:solidFill>
                  <a:srgbClr val="FF0000"/>
                </a:solidFill>
              </a:rPr>
              <a:t>resguardos</a:t>
            </a:r>
            <a:r>
              <a:rPr lang="es-CL" smtClean="0"/>
              <a:t> establecidos</a:t>
            </a:r>
          </a:p>
          <a:p>
            <a:pPr eaLnBrk="1" hangingPunct="1">
              <a:spcBef>
                <a:spcPts val="1000"/>
              </a:spcBef>
            </a:pPr>
            <a:r>
              <a:rPr lang="es-CL" smtClean="0"/>
              <a:t>Podría estar cubierto en las pólizas</a:t>
            </a:r>
          </a:p>
          <a:p>
            <a:pPr lvl="1" eaLnBrk="1" hangingPunct="1">
              <a:spcBef>
                <a:spcPts val="1000"/>
              </a:spcBef>
            </a:pPr>
            <a:r>
              <a:rPr lang="es-CL" smtClean="0"/>
              <a:t>Uso separado de cuentas bancarias</a:t>
            </a:r>
          </a:p>
          <a:p>
            <a:pPr lvl="1" eaLnBrk="1" hangingPunct="1">
              <a:spcBef>
                <a:spcPts val="1000"/>
              </a:spcBef>
            </a:pPr>
            <a:r>
              <a:rPr lang="es-CL" smtClean="0"/>
              <a:t>Asegurar que los dineros son pagados en la cuenta sin demora</a:t>
            </a:r>
          </a:p>
          <a:p>
            <a:pPr lvl="1" eaLnBrk="1" hangingPunct="1">
              <a:spcBef>
                <a:spcPts val="1000"/>
              </a:spcBef>
            </a:pPr>
            <a:r>
              <a:rPr lang="es-CL" smtClean="0"/>
              <a:t>Las discrepancias son resultas con prontitud</a:t>
            </a:r>
          </a:p>
          <a:p>
            <a:pPr lvl="1" eaLnBrk="1" hangingPunct="1">
              <a:spcBef>
                <a:spcPts val="1000"/>
              </a:spcBef>
            </a:pPr>
            <a:r>
              <a:rPr lang="es-CL" smtClean="0"/>
              <a:t>Cuentas de clientes no pueden ser usadas para reembolsar a los acreedores del intermediario en caso de quiebra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Estándar</a:t>
            </a:r>
            <a:r>
              <a:rPr lang="en-US" smtClean="0"/>
              <a:t> 18.6</a:t>
            </a:r>
            <a:endParaRPr lang="en-GB" smtClean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  <a:endParaRPr lang="en-GB" altLang="ja-JP" sz="1200" dirty="0">
              <a:solidFill>
                <a:srgbClr val="0000FF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GB" altLang="ja-JP" sz="1200" dirty="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Casos</a:t>
            </a:r>
            <a:r>
              <a:rPr lang="en-GB" altLang="ja-JP" sz="1200" dirty="0">
                <a:solidFill>
                  <a:srgbClr val="7F7F7F"/>
                </a:solidFill>
                <a:ea typeface="ＭＳ Ｐゴシック" pitchFamily="34" charset="-128"/>
              </a:rPr>
              <a:t> </a:t>
            </a:r>
            <a:r>
              <a:rPr lang="en-GB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reales</a:t>
            </a:r>
            <a:endParaRPr lang="en-GB" altLang="ja-JP" sz="1200" dirty="0">
              <a:solidFill>
                <a:srgbClr val="7F7F7F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 dirty="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s-CL" smtClean="0"/>
              <a:t>Tomar adecuada </a:t>
            </a:r>
            <a:r>
              <a:rPr lang="es-CL" smtClean="0">
                <a:solidFill>
                  <a:srgbClr val="FF0000"/>
                </a:solidFill>
              </a:rPr>
              <a:t>acción supervisora </a:t>
            </a:r>
            <a:r>
              <a:rPr lang="es-CL" smtClean="0"/>
              <a:t>cuando sea necesario</a:t>
            </a:r>
          </a:p>
          <a:p>
            <a:pPr lvl="1" eaLnBrk="1" hangingPunct="1">
              <a:spcBef>
                <a:spcPts val="1000"/>
              </a:spcBef>
            </a:pPr>
            <a:r>
              <a:rPr lang="es-CL" smtClean="0"/>
              <a:t>“Cuando sea necesario” puede incluir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Requerir información no entregada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Políticas y procedimientos inadecuados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Conflicto de interés no identificado o administrado</a:t>
            </a:r>
          </a:p>
          <a:p>
            <a:pPr lvl="1" eaLnBrk="1" hangingPunct="1">
              <a:spcBef>
                <a:spcPts val="1000"/>
              </a:spcBef>
            </a:pPr>
            <a:r>
              <a:rPr lang="es-CL" smtClean="0"/>
              <a:t>Acción Supervisora podría incluir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Requerir implementación de políticas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Restringir actividades de negocios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Suspender individuos</a:t>
            </a:r>
          </a:p>
          <a:p>
            <a:pPr lvl="2" eaLnBrk="1" hangingPunct="1">
              <a:spcBef>
                <a:spcPts val="1000"/>
              </a:spcBef>
            </a:pPr>
            <a:r>
              <a:rPr lang="es-CL" smtClean="0"/>
              <a:t>Revocar o no renovar la licencia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Estándar</a:t>
            </a:r>
            <a:r>
              <a:rPr lang="en-US" smtClean="0"/>
              <a:t> 18.7</a:t>
            </a:r>
            <a:endParaRPr lang="en-GB" smtClean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  <a:endParaRPr lang="en-GB" altLang="ja-JP" sz="1200" dirty="0">
              <a:solidFill>
                <a:srgbClr val="0000FF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GB" altLang="ja-JP" sz="1200" dirty="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Casos</a:t>
            </a:r>
            <a:r>
              <a:rPr lang="en-GB" altLang="ja-JP" sz="1200" dirty="0">
                <a:solidFill>
                  <a:srgbClr val="7F7F7F"/>
                </a:solidFill>
                <a:ea typeface="ＭＳ Ｐゴシック" pitchFamily="34" charset="-128"/>
              </a:rPr>
              <a:t> </a:t>
            </a:r>
            <a:r>
              <a:rPr lang="en-GB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reales</a:t>
            </a:r>
            <a:endParaRPr lang="en-GB" altLang="ja-JP" sz="1200" dirty="0">
              <a:solidFill>
                <a:srgbClr val="7F7F7F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 dirty="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reales</a:t>
            </a:r>
            <a:r>
              <a:rPr lang="en-US" dirty="0" smtClean="0"/>
              <a:t> …</a:t>
            </a: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582" y="1365069"/>
            <a:ext cx="4324350" cy="202882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184" y="4343400"/>
            <a:ext cx="4543425" cy="206692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3733800" y="2895600"/>
            <a:ext cx="2057400" cy="6117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95625"/>
            <a:ext cx="5010150" cy="17049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eft Arrow 2"/>
          <p:cNvSpPr/>
          <p:nvPr/>
        </p:nvSpPr>
        <p:spPr bwMode="auto">
          <a:xfrm>
            <a:off x="5943600" y="1676400"/>
            <a:ext cx="3028950" cy="1143000"/>
          </a:xfrm>
          <a:prstGeom prst="leftArrow">
            <a:avLst>
              <a:gd name="adj1" fmla="val 100000"/>
              <a:gd name="adj2" fmla="val 37126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2000" dirty="0"/>
              <a:t>Marsh &amp; McLennan </a:t>
            </a:r>
            <a:r>
              <a:rPr lang="en-GB" sz="2000" dirty="0" err="1"/>
              <a:t>establecen</a:t>
            </a:r>
            <a:r>
              <a:rPr lang="en-GB" sz="2000" dirty="0"/>
              <a:t> </a:t>
            </a:r>
            <a:r>
              <a:rPr lang="en-GB" sz="2000" dirty="0" smtClean="0"/>
              <a:t>cargos</a:t>
            </a:r>
            <a:endParaRPr lang="en-GB" sz="2000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1066800" y="3507380"/>
            <a:ext cx="3047953" cy="1293219"/>
          </a:xfrm>
          <a:prstGeom prst="rightArrow">
            <a:avLst>
              <a:gd name="adj1" fmla="val 100000"/>
              <a:gd name="adj2" fmla="val 39434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ES" sz="2000" dirty="0"/>
              <a:t>FSA multa brazo de Willis en 6.9 millones de libras esterlinas, todo un </a:t>
            </a:r>
            <a:r>
              <a:rPr lang="es-ES" sz="2000" dirty="0" smtClean="0"/>
              <a:t>record</a:t>
            </a:r>
            <a:endParaRPr lang="es-ES" sz="2000" dirty="0"/>
          </a:p>
        </p:txBody>
      </p:sp>
      <p:sp>
        <p:nvSpPr>
          <p:cNvPr id="12" name="Left Arrow 11"/>
          <p:cNvSpPr/>
          <p:nvPr/>
        </p:nvSpPr>
        <p:spPr bwMode="auto">
          <a:xfrm>
            <a:off x="5943600" y="5238422"/>
            <a:ext cx="3028950" cy="1143000"/>
          </a:xfrm>
          <a:prstGeom prst="leftArrow">
            <a:avLst>
              <a:gd name="adj1" fmla="val 100000"/>
              <a:gd name="adj2" fmla="val 37126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ES" sz="2000" dirty="0"/>
              <a:t>FSA multa a </a:t>
            </a:r>
            <a:r>
              <a:rPr lang="es-ES" sz="2000" dirty="0" err="1"/>
              <a:t>Aon</a:t>
            </a:r>
            <a:r>
              <a:rPr lang="es-ES" sz="2000" dirty="0"/>
              <a:t> </a:t>
            </a:r>
            <a:r>
              <a:rPr lang="es-ES" sz="2000" dirty="0" err="1"/>
              <a:t>Limited</a:t>
            </a:r>
            <a:r>
              <a:rPr lang="es-ES" sz="2000" dirty="0"/>
              <a:t> en 5.25 millones de libras esterlinas</a:t>
            </a:r>
          </a:p>
        </p:txBody>
      </p:sp>
      <p:sp>
        <p:nvSpPr>
          <p:cNvPr id="11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chemeClr val="bg2"/>
                </a:solidFill>
                <a:ea typeface="ＭＳ Ｐゴシック" pitchFamily="34" charset="-128"/>
              </a:rPr>
              <a:t>Introducción</a:t>
            </a:r>
            <a:endParaRPr lang="en-GB" altLang="ja-JP" sz="1200" dirty="0">
              <a:solidFill>
                <a:schemeClr val="bg2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GB" altLang="ja-JP" sz="1200" dirty="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rgbClr val="0000FF"/>
                </a:solidFill>
                <a:ea typeface="ＭＳ Ｐゴシック" pitchFamily="34" charset="-128"/>
              </a:rPr>
              <a:t>Casos</a:t>
            </a:r>
            <a:r>
              <a:rPr lang="en-GB" altLang="ja-JP" sz="1200" dirty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  <a:r>
              <a:rPr lang="en-GB" altLang="ja-JP" sz="1200" dirty="0" err="1">
                <a:solidFill>
                  <a:srgbClr val="0000FF"/>
                </a:solidFill>
                <a:ea typeface="ＭＳ Ｐゴシック" pitchFamily="34" charset="-128"/>
              </a:rPr>
              <a:t>reales</a:t>
            </a:r>
            <a:endParaRPr lang="en-GB" altLang="ja-JP" sz="1200" dirty="0">
              <a:solidFill>
                <a:srgbClr val="0000FF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 dirty="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1622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ja-JP" smtClean="0">
                <a:ea typeface="ＭＳ Ｐゴシック" pitchFamily="34" charset="-128"/>
              </a:rPr>
              <a:t>Agenda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1200" indent="-711200" eaLnBrk="1" hangingPunct="1">
              <a:spcBef>
                <a:spcPts val="3000"/>
              </a:spcBef>
              <a:buFontTx/>
              <a:buAutoNum type="romanUcPeriod"/>
            </a:pPr>
            <a:r>
              <a:rPr lang="es-CL" altLang="ja-JP" smtClean="0">
                <a:ea typeface="ＭＳ Ｐゴシック" pitchFamily="34" charset="-128"/>
              </a:rPr>
              <a:t>Introducción</a:t>
            </a:r>
          </a:p>
          <a:p>
            <a:pPr marL="711200" indent="-711200" eaLnBrk="1" hangingPunct="1">
              <a:spcBef>
                <a:spcPts val="3000"/>
              </a:spcBef>
              <a:buFontTx/>
              <a:buAutoNum type="romanUcPeriod"/>
            </a:pPr>
            <a:r>
              <a:rPr lang="es-CL" altLang="ja-JP" smtClean="0">
                <a:ea typeface="ＭＳ Ｐゴシック" pitchFamily="34" charset="-128"/>
              </a:rPr>
              <a:t>PBS 18 – Intermediarios</a:t>
            </a:r>
          </a:p>
          <a:p>
            <a:pPr marL="711200" indent="-711200" eaLnBrk="1" hangingPunct="1">
              <a:spcBef>
                <a:spcPts val="3000"/>
              </a:spcBef>
              <a:buFontTx/>
              <a:buAutoNum type="romanUcPeriod"/>
            </a:pPr>
            <a:r>
              <a:rPr lang="es-CL" altLang="ja-JP" smtClean="0">
                <a:ea typeface="ＭＳ Ｐゴシック" pitchFamily="34" charset="-128"/>
              </a:rPr>
              <a:t>Casos Reales</a:t>
            </a:r>
          </a:p>
          <a:p>
            <a:pPr marL="711200" indent="-711200" eaLnBrk="1" hangingPunct="1">
              <a:spcBef>
                <a:spcPts val="3000"/>
              </a:spcBef>
              <a:buFontTx/>
              <a:buAutoNum type="romanUcPeriod"/>
            </a:pPr>
            <a:r>
              <a:rPr lang="es-CL" altLang="ja-JP" smtClean="0">
                <a:ea typeface="ＭＳ Ｐゴシック" pitchFamily="34" charset="-128"/>
              </a:rPr>
              <a:t>Conclusión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reales</a:t>
            </a:r>
            <a:r>
              <a:rPr lang="en-US" dirty="0" smtClean="0"/>
              <a:t> …</a:t>
            </a:r>
            <a:endParaRPr lang="en-GB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5848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Up Arrow Callout 1"/>
          <p:cNvSpPr/>
          <p:nvPr/>
        </p:nvSpPr>
        <p:spPr bwMode="auto">
          <a:xfrm>
            <a:off x="2286000" y="3985602"/>
            <a:ext cx="5391150" cy="1447800"/>
          </a:xfrm>
          <a:prstGeom prst="upArrowCallou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CL" dirty="0"/>
              <a:t>Comisiones de contingencia del asegurador son </a:t>
            </a:r>
            <a:r>
              <a:rPr lang="es-CL" dirty="0" smtClean="0"/>
              <a:t>atacadas</a:t>
            </a:r>
            <a:endParaRPr lang="es-CL" dirty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chemeClr val="bg2"/>
                </a:solidFill>
                <a:ea typeface="ＭＳ Ｐゴシック" pitchFamily="34" charset="-128"/>
              </a:rPr>
              <a:t>Introducción</a:t>
            </a:r>
            <a:endParaRPr lang="en-GB" altLang="ja-JP" sz="1200" dirty="0">
              <a:solidFill>
                <a:schemeClr val="bg2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GB" altLang="ja-JP" sz="1200" dirty="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rgbClr val="0000FF"/>
                </a:solidFill>
                <a:ea typeface="ＭＳ Ｐゴシック" pitchFamily="34" charset="-128"/>
              </a:rPr>
              <a:t>Casos</a:t>
            </a:r>
            <a:r>
              <a:rPr lang="en-GB" altLang="ja-JP" sz="1200" dirty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  <a:r>
              <a:rPr lang="en-GB" altLang="ja-JP" sz="1200" dirty="0" err="1">
                <a:solidFill>
                  <a:srgbClr val="0000FF"/>
                </a:solidFill>
                <a:ea typeface="ＭＳ Ｐゴシック" pitchFamily="34" charset="-128"/>
              </a:rPr>
              <a:t>reales</a:t>
            </a:r>
            <a:endParaRPr lang="en-GB" altLang="ja-JP" sz="1200" dirty="0">
              <a:solidFill>
                <a:srgbClr val="0000FF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 dirty="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606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3000"/>
              </a:spcBef>
            </a:pPr>
            <a:r>
              <a:rPr lang="es-CL" smtClean="0"/>
              <a:t>La IAIS trabaja actualmente en</a:t>
            </a:r>
          </a:p>
          <a:p>
            <a:pPr lvl="1" eaLnBrk="1" hangingPunct="1">
              <a:spcBef>
                <a:spcPts val="3000"/>
              </a:spcBef>
            </a:pPr>
            <a:r>
              <a:rPr lang="es-CL" sz="2800" smtClean="0"/>
              <a:t>Informe de aplicación de sobre formas de supervisión de la conducta de negocio</a:t>
            </a:r>
          </a:p>
          <a:p>
            <a:pPr lvl="1" eaLnBrk="1" hangingPunct="1">
              <a:spcBef>
                <a:spcPts val="3000"/>
              </a:spcBef>
            </a:pPr>
            <a:r>
              <a:rPr lang="es-CL" sz="2800" smtClean="0"/>
              <a:t>Documento temático sobre planes de protección de asegurados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Conclusión – antes de terminar…</a:t>
            </a:r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3000"/>
              </a:spcBef>
            </a:pPr>
            <a:r>
              <a:rPr lang="es-CL" smtClean="0"/>
              <a:t>Necesidad de ser supervisado empezando en el proceso de licencia y a través de revisión continua. Tomar acciones de supervisión cuando sea necesario</a:t>
            </a:r>
          </a:p>
          <a:p>
            <a:pPr eaLnBrk="1" hangingPunct="1">
              <a:spcBef>
                <a:spcPts val="3000"/>
              </a:spcBef>
            </a:pPr>
            <a:r>
              <a:rPr lang="es-CL" smtClean="0"/>
              <a:t>Necesidad de poseer conocimiento profesional, integridad y competencia</a:t>
            </a:r>
          </a:p>
          <a:p>
            <a:pPr eaLnBrk="1" hangingPunct="1">
              <a:spcBef>
                <a:spcPts val="3000"/>
              </a:spcBef>
            </a:pPr>
            <a:r>
              <a:rPr lang="es-CL" smtClean="0"/>
              <a:t>Necesidad de notificar la relación entre aseguradores e intermediarios (ejemplo, remuneración)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Conclusión – Clave para llevarse</a:t>
            </a:r>
            <a:endParaRPr lang="es-CL" dirty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Introducción – ¿quién?</a:t>
            </a:r>
            <a:endParaRPr lang="es-CL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239000" cy="4800600"/>
          </a:xfrm>
        </p:spPr>
        <p:txBody>
          <a:bodyPr/>
          <a:lstStyle/>
          <a:p>
            <a:pPr eaLnBrk="1" hangingPunct="1"/>
            <a:r>
              <a:rPr lang="es-CL" dirty="0" smtClean="0"/>
              <a:t>¿Quiénes son intermediarios?</a:t>
            </a:r>
          </a:p>
          <a:p>
            <a:pPr lvl="1" eaLnBrk="1" hangingPunct="1"/>
            <a:r>
              <a:rPr lang="es-CL" dirty="0" smtClean="0"/>
              <a:t>Aquel que se involucra en intermediación de seguros</a:t>
            </a:r>
          </a:p>
          <a:p>
            <a:pPr lvl="2" eaLnBrk="1" hangingPunct="1"/>
            <a:r>
              <a:rPr lang="es-CL" dirty="0" smtClean="0"/>
              <a:t>Solicitando</a:t>
            </a:r>
          </a:p>
          <a:p>
            <a:pPr lvl="2" eaLnBrk="1" hangingPunct="1"/>
            <a:r>
              <a:rPr lang="es-CL" dirty="0" smtClean="0"/>
              <a:t>Negociando</a:t>
            </a:r>
          </a:p>
          <a:p>
            <a:pPr lvl="2" eaLnBrk="1" hangingPunct="1"/>
            <a:r>
              <a:rPr lang="es-CL" dirty="0" smtClean="0"/>
              <a:t>Vendiendo</a:t>
            </a:r>
          </a:p>
          <a:p>
            <a:pPr lvl="2" eaLnBrk="1" hangingPunct="1"/>
            <a:endParaRPr lang="es-CL" sz="1000" dirty="0" smtClean="0"/>
          </a:p>
          <a:p>
            <a:pPr lvl="1" eaLnBrk="1" hangingPunct="1"/>
            <a:r>
              <a:rPr lang="es-CL" dirty="0" smtClean="0"/>
              <a:t>Capacidad de funcionamiento</a:t>
            </a:r>
          </a:p>
          <a:p>
            <a:pPr lvl="2" eaLnBrk="1" hangingPunct="1"/>
            <a:endParaRPr lang="es-CL" sz="1000" dirty="0" smtClean="0"/>
          </a:p>
          <a:p>
            <a:pPr lvl="1" eaLnBrk="1" hangingPunct="1"/>
            <a:r>
              <a:rPr lang="es-CL" dirty="0" smtClean="0"/>
              <a:t>Ejemplos específicos</a:t>
            </a:r>
          </a:p>
          <a:p>
            <a:pPr lvl="2" eaLnBrk="1" hangingPunct="1"/>
            <a:r>
              <a:rPr lang="es-CL" dirty="0" smtClean="0"/>
              <a:t>Agentes</a:t>
            </a:r>
          </a:p>
          <a:p>
            <a:pPr lvl="2" eaLnBrk="1" hangingPunct="1"/>
            <a:r>
              <a:rPr lang="es-CL" dirty="0" err="1" smtClean="0"/>
              <a:t>Brokers</a:t>
            </a:r>
            <a:endParaRPr lang="es-CL" dirty="0" smtClean="0"/>
          </a:p>
          <a:p>
            <a:pPr lvl="2" eaLnBrk="1" hangingPunct="1"/>
            <a:r>
              <a:rPr lang="es-CL" dirty="0" smtClean="0"/>
              <a:t>Empleados de venta directa (de las aseguradoras)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¿Quiénes son intermediarios?</a:t>
            </a:r>
            <a:endParaRPr lang="es-CL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371600" y="13716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s-CL" dirty="0">
                <a:cs typeface="+mn-cs"/>
              </a:rPr>
              <a:t>Asegurador 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27432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/>
            <a:r>
              <a:rPr lang="es-CL"/>
              <a:t>Asegurador</a:t>
            </a:r>
            <a:r>
              <a:rPr lang="en-US"/>
              <a:t> B</a:t>
            </a:r>
            <a:endParaRPr lang="en-GB"/>
          </a:p>
        </p:txBody>
      </p:sp>
      <p:sp>
        <p:nvSpPr>
          <p:cNvPr id="8" name="Rectangle 7"/>
          <p:cNvSpPr/>
          <p:nvPr/>
        </p:nvSpPr>
        <p:spPr bwMode="auto">
          <a:xfrm>
            <a:off x="1371600" y="41148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/>
            <a:r>
              <a:rPr lang="es-CL"/>
              <a:t>Asegurador</a:t>
            </a:r>
            <a:r>
              <a:rPr lang="en-US"/>
              <a:t> C</a:t>
            </a:r>
            <a:endParaRPr lang="en-GB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247900" y="5314950"/>
            <a:ext cx="923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/>
              <a:t>…</a:t>
            </a:r>
            <a:endParaRPr lang="en-GB" sz="4800"/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7086600" y="1371600"/>
            <a:ext cx="1676400" cy="4933950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339966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  <a:p>
            <a:pPr algn="ctr"/>
            <a:r>
              <a:rPr lang="en-US"/>
              <a:t>Consumido-</a:t>
            </a:r>
          </a:p>
          <a:p>
            <a:pPr algn="ctr"/>
            <a:r>
              <a:rPr lang="en-US"/>
              <a:t>res</a:t>
            </a: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7248525" y="3276600"/>
            <a:ext cx="1371600" cy="2867025"/>
          </a:xfrm>
          <a:prstGeom prst="rect">
            <a:avLst/>
          </a:prstGeom>
          <a:solidFill>
            <a:srgbClr val="99FFCC"/>
          </a:solidFill>
          <a:ln w="9525" algn="ctr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Asegu-rados</a:t>
            </a:r>
          </a:p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 bwMode="auto">
          <a:xfrm>
            <a:off x="4429125" y="1981200"/>
            <a:ext cx="1676400" cy="3581400"/>
          </a:xfrm>
          <a:prstGeom prst="roundRect">
            <a:avLst/>
          </a:prstGeom>
          <a:solidFill>
            <a:srgbClr val="FF99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/>
            <a:r>
              <a:rPr lang="en-US" dirty="0" err="1"/>
              <a:t>Interme</a:t>
            </a:r>
            <a:r>
              <a:rPr lang="en-US" dirty="0"/>
              <a:t>- </a:t>
            </a:r>
            <a:r>
              <a:rPr lang="en-US" dirty="0" err="1"/>
              <a:t>diarios</a:t>
            </a:r>
            <a:endParaRPr lang="en-GB" dirty="0"/>
          </a:p>
        </p:txBody>
      </p:sp>
      <p:cxnSp>
        <p:nvCxnSpPr>
          <p:cNvPr id="5130" name="Straight Connector 17"/>
          <p:cNvCxnSpPr>
            <a:cxnSpLocks noChangeShapeType="1"/>
          </p:cNvCxnSpPr>
          <p:nvPr/>
        </p:nvCxnSpPr>
        <p:spPr bwMode="auto">
          <a:xfrm>
            <a:off x="3486150" y="1828800"/>
            <a:ext cx="762000" cy="60960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1" name="Straight Connector 20"/>
          <p:cNvCxnSpPr>
            <a:cxnSpLocks noChangeShapeType="1"/>
          </p:cNvCxnSpPr>
          <p:nvPr/>
        </p:nvCxnSpPr>
        <p:spPr bwMode="auto">
          <a:xfrm rot="5400000">
            <a:off x="3562350" y="3895725"/>
            <a:ext cx="762000" cy="60960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2" name="Straight Connector 21"/>
          <p:cNvCxnSpPr>
            <a:cxnSpLocks noChangeShapeType="1"/>
          </p:cNvCxnSpPr>
          <p:nvPr/>
        </p:nvCxnSpPr>
        <p:spPr bwMode="auto">
          <a:xfrm flipH="1">
            <a:off x="3495675" y="3200400"/>
            <a:ext cx="733425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3" name="Straight Connector 24"/>
          <p:cNvCxnSpPr>
            <a:cxnSpLocks noChangeShapeType="1"/>
          </p:cNvCxnSpPr>
          <p:nvPr/>
        </p:nvCxnSpPr>
        <p:spPr bwMode="auto">
          <a:xfrm flipH="1">
            <a:off x="6248400" y="3200400"/>
            <a:ext cx="733425" cy="0"/>
          </a:xfrm>
          <a:prstGeom prst="line">
            <a:avLst/>
          </a:prstGeom>
          <a:noFill/>
          <a:ln w="9525" algn="ctr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ight Arrow 25"/>
          <p:cNvSpPr/>
          <p:nvPr/>
        </p:nvSpPr>
        <p:spPr bwMode="auto">
          <a:xfrm>
            <a:off x="3733800" y="1524000"/>
            <a:ext cx="3448050" cy="1446213"/>
          </a:xfrm>
          <a:prstGeom prst="rightArrow">
            <a:avLst>
              <a:gd name="adj1" fmla="val 76191"/>
              <a:gd name="adj2" fmla="val 38095"/>
            </a:avLst>
          </a:prstGeom>
          <a:solidFill>
            <a:srgbClr val="FFCC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s-CL" dirty="0">
                <a:cs typeface="+mn-cs"/>
              </a:rPr>
              <a:t>Solicitud, negociación, venta</a:t>
            </a:r>
          </a:p>
        </p:txBody>
      </p:sp>
      <p:cxnSp>
        <p:nvCxnSpPr>
          <p:cNvPr id="5135" name="Straight Connector 26"/>
          <p:cNvCxnSpPr>
            <a:cxnSpLocks noChangeShapeType="1"/>
          </p:cNvCxnSpPr>
          <p:nvPr/>
        </p:nvCxnSpPr>
        <p:spPr bwMode="auto">
          <a:xfrm rot="5400000">
            <a:off x="3581400" y="5029200"/>
            <a:ext cx="762000" cy="60960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  <a:endParaRPr lang="en-GB" altLang="ja-JP" sz="1200" dirty="0">
              <a:solidFill>
                <a:srgbClr val="0000FF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GB" altLang="ja-JP" sz="1200" dirty="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Casos</a:t>
            </a:r>
            <a:r>
              <a:rPr lang="en-GB" altLang="ja-JP" sz="1200" dirty="0">
                <a:solidFill>
                  <a:srgbClr val="7F7F7F"/>
                </a:solidFill>
                <a:ea typeface="ＭＳ Ｐゴシック" pitchFamily="34" charset="-128"/>
              </a:rPr>
              <a:t> </a:t>
            </a:r>
            <a:r>
              <a:rPr lang="en-GB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reales</a:t>
            </a:r>
            <a:endParaRPr lang="en-GB" altLang="ja-JP" sz="1200" dirty="0">
              <a:solidFill>
                <a:srgbClr val="7F7F7F"/>
              </a:solidFill>
              <a:ea typeface="ＭＳ Ｐゴシック" pitchFamily="34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1200" dirty="0" err="1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 dirty="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¿Quiénes son intermediarios?</a:t>
            </a:r>
            <a:endParaRPr lang="es-CL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371600" y="13716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s-CL" dirty="0">
                <a:cs typeface="+mn-cs"/>
              </a:rPr>
              <a:t>Asegurador 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27432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/>
            <a:r>
              <a:rPr lang="es-CL"/>
              <a:t>Asegurador</a:t>
            </a:r>
            <a:r>
              <a:rPr lang="en-US"/>
              <a:t> B</a:t>
            </a:r>
            <a:endParaRPr lang="en-GB"/>
          </a:p>
        </p:txBody>
      </p:sp>
      <p:sp>
        <p:nvSpPr>
          <p:cNvPr id="8" name="Rectangle 7"/>
          <p:cNvSpPr/>
          <p:nvPr/>
        </p:nvSpPr>
        <p:spPr bwMode="auto">
          <a:xfrm>
            <a:off x="1371600" y="41148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/>
            <a:r>
              <a:rPr lang="es-CL"/>
              <a:t>Asegurador</a:t>
            </a:r>
            <a:r>
              <a:rPr lang="en-US"/>
              <a:t> C</a:t>
            </a:r>
            <a:endParaRPr lang="en-GB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247900" y="5314950"/>
            <a:ext cx="923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/>
              <a:t>…</a:t>
            </a:r>
            <a:endParaRPr lang="en-GB" sz="4800"/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7086600" y="1371600"/>
            <a:ext cx="1676400" cy="4933950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339966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  <a:p>
            <a:pPr algn="ctr"/>
            <a:r>
              <a:rPr lang="en-US"/>
              <a:t>Consumido-</a:t>
            </a:r>
          </a:p>
          <a:p>
            <a:pPr algn="ctr"/>
            <a:r>
              <a:rPr lang="en-US"/>
              <a:t>res</a:t>
            </a: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7248525" y="3276600"/>
            <a:ext cx="1371600" cy="2867025"/>
          </a:xfrm>
          <a:prstGeom prst="rect">
            <a:avLst/>
          </a:prstGeom>
          <a:solidFill>
            <a:srgbClr val="99FFCC"/>
          </a:solidFill>
          <a:ln w="9525" algn="ctr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Asegu-rados</a:t>
            </a:r>
          </a:p>
          <a:p>
            <a:pPr algn="ctr"/>
            <a:endParaRPr lang="en-US"/>
          </a:p>
        </p:txBody>
      </p:sp>
      <p:sp>
        <p:nvSpPr>
          <p:cNvPr id="17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962400" y="1981200"/>
            <a:ext cx="1676400" cy="3581400"/>
          </a:xfrm>
          <a:prstGeom prst="roundRect">
            <a:avLst/>
          </a:prstGeom>
          <a:solidFill>
            <a:srgbClr val="FF99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 smtClean="0"/>
              <a:t>Agentes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486150" y="1828800"/>
            <a:ext cx="762000" cy="609600"/>
          </a:xfrm>
          <a:prstGeom prst="line">
            <a:avLst/>
          </a:prstGeom>
          <a:solidFill>
            <a:schemeClr val="folHlink"/>
          </a:solidFill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3495675" y="3200400"/>
            <a:ext cx="733425" cy="0"/>
          </a:xfrm>
          <a:prstGeom prst="line">
            <a:avLst/>
          </a:prstGeom>
          <a:solidFill>
            <a:schemeClr val="folHlink"/>
          </a:solidFill>
          <a:ln w="76200" cap="flat" cmpd="sng" algn="ctr">
            <a:solidFill>
              <a:srgbClr val="0000FF"/>
            </a:solidFill>
            <a:prstDash val="solid"/>
            <a:round/>
            <a:headEnd type="triangle" w="lg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5486400" y="3200400"/>
            <a:ext cx="1495426" cy="0"/>
          </a:xfrm>
          <a:prstGeom prst="line">
            <a:avLst/>
          </a:prstGeom>
          <a:solidFill>
            <a:schemeClr val="folHlink"/>
          </a:solidFill>
          <a:ln w="38100" cap="flat" cmpd="sng" algn="ctr">
            <a:solidFill>
              <a:srgbClr val="339966"/>
            </a:solidFill>
            <a:prstDash val="dash"/>
            <a:round/>
            <a:headEnd type="triangle" w="lg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1894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¿Quiénes son intermediarios?</a:t>
            </a:r>
            <a:endParaRPr lang="es-CL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371600" y="13716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s-CL" dirty="0">
                <a:cs typeface="+mn-cs"/>
              </a:rPr>
              <a:t>Asegurador 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27432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/>
            <a:r>
              <a:rPr lang="es-CL"/>
              <a:t>Asegurador</a:t>
            </a:r>
            <a:r>
              <a:rPr lang="en-US"/>
              <a:t> B</a:t>
            </a:r>
            <a:endParaRPr lang="en-GB"/>
          </a:p>
        </p:txBody>
      </p:sp>
      <p:sp>
        <p:nvSpPr>
          <p:cNvPr id="8" name="Rectangle 7"/>
          <p:cNvSpPr/>
          <p:nvPr/>
        </p:nvSpPr>
        <p:spPr bwMode="auto">
          <a:xfrm>
            <a:off x="1371600" y="41148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/>
            <a:r>
              <a:rPr lang="es-CL"/>
              <a:t>Asegurador</a:t>
            </a:r>
            <a:r>
              <a:rPr lang="en-US"/>
              <a:t> C</a:t>
            </a:r>
            <a:endParaRPr lang="en-GB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247900" y="5314950"/>
            <a:ext cx="923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/>
              <a:t>…</a:t>
            </a:r>
            <a:endParaRPr lang="en-GB" sz="4800"/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7086600" y="1371600"/>
            <a:ext cx="1676400" cy="4933950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339966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  <a:p>
            <a:pPr algn="ctr"/>
            <a:r>
              <a:rPr lang="en-US"/>
              <a:t>Consumido-</a:t>
            </a:r>
          </a:p>
          <a:p>
            <a:pPr algn="ctr"/>
            <a:r>
              <a:rPr lang="en-US"/>
              <a:t>res</a:t>
            </a: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7248525" y="3276600"/>
            <a:ext cx="1371600" cy="2867025"/>
          </a:xfrm>
          <a:prstGeom prst="rect">
            <a:avLst/>
          </a:prstGeom>
          <a:solidFill>
            <a:srgbClr val="99FFCC"/>
          </a:solidFill>
          <a:ln w="9525" algn="ctr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Asegu-rados</a:t>
            </a:r>
          </a:p>
          <a:p>
            <a:pPr algn="ctr"/>
            <a:endParaRPr lang="en-US"/>
          </a:p>
        </p:txBody>
      </p:sp>
      <p:sp>
        <p:nvSpPr>
          <p:cNvPr id="17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105400" y="1981200"/>
            <a:ext cx="1676400" cy="3581400"/>
          </a:xfrm>
          <a:prstGeom prst="roundRect">
            <a:avLst/>
          </a:prstGeom>
          <a:solidFill>
            <a:srgbClr val="FF99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Brokers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486150" y="1828800"/>
            <a:ext cx="1695450" cy="685800"/>
          </a:xfrm>
          <a:prstGeom prst="line">
            <a:avLst/>
          </a:prstGeom>
          <a:solidFill>
            <a:schemeClr val="folHlink"/>
          </a:solidFill>
          <a:ln w="38100" cap="flat" cmpd="sng" algn="ctr">
            <a:solidFill>
              <a:srgbClr val="0000FF"/>
            </a:solidFill>
            <a:prstDash val="dash"/>
            <a:round/>
            <a:headEnd type="triangle" w="lg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3638550" y="4391025"/>
            <a:ext cx="1543050" cy="571500"/>
          </a:xfrm>
          <a:prstGeom prst="line">
            <a:avLst/>
          </a:prstGeom>
          <a:solidFill>
            <a:schemeClr val="folHlink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3495674" y="3200400"/>
            <a:ext cx="1685926" cy="0"/>
          </a:xfrm>
          <a:prstGeom prst="line">
            <a:avLst/>
          </a:prstGeom>
          <a:solidFill>
            <a:schemeClr val="folHlink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6248400" y="3200400"/>
            <a:ext cx="733425" cy="0"/>
          </a:xfrm>
          <a:prstGeom prst="line">
            <a:avLst/>
          </a:prstGeom>
          <a:solidFill>
            <a:schemeClr val="folHlink"/>
          </a:solidFill>
          <a:ln w="76200" cap="flat" cmpd="sng" algn="ctr">
            <a:solidFill>
              <a:srgbClr val="339966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3638550" y="4991100"/>
            <a:ext cx="1562100" cy="819150"/>
          </a:xfrm>
          <a:prstGeom prst="line">
            <a:avLst/>
          </a:prstGeom>
          <a:solidFill>
            <a:schemeClr val="folHlink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2534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¿Quiénes son intermediarios?</a:t>
            </a:r>
            <a:endParaRPr lang="es-CL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371600" y="13716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s-CL" dirty="0">
                <a:cs typeface="+mn-cs"/>
              </a:rPr>
              <a:t>Asegurador 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27432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/>
            <a:r>
              <a:rPr lang="es-CL"/>
              <a:t>Asegurador</a:t>
            </a:r>
            <a:r>
              <a:rPr lang="en-US"/>
              <a:t> B</a:t>
            </a:r>
            <a:endParaRPr lang="en-GB"/>
          </a:p>
        </p:txBody>
      </p:sp>
      <p:sp>
        <p:nvSpPr>
          <p:cNvPr id="8" name="Rectangle 7"/>
          <p:cNvSpPr/>
          <p:nvPr/>
        </p:nvSpPr>
        <p:spPr bwMode="auto">
          <a:xfrm>
            <a:off x="1371600" y="4114800"/>
            <a:ext cx="19812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/>
            <a:r>
              <a:rPr lang="es-CL"/>
              <a:t>Asegurador</a:t>
            </a:r>
            <a:r>
              <a:rPr lang="en-US"/>
              <a:t> C</a:t>
            </a:r>
            <a:endParaRPr lang="en-GB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247900" y="5314950"/>
            <a:ext cx="923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/>
              <a:t>…</a:t>
            </a:r>
            <a:endParaRPr lang="en-GB" sz="4800"/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7086600" y="1371600"/>
            <a:ext cx="1676400" cy="4933950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339966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  <a:p>
            <a:pPr algn="ctr"/>
            <a:r>
              <a:rPr lang="en-US"/>
              <a:t>Consumido-</a:t>
            </a:r>
          </a:p>
          <a:p>
            <a:pPr algn="ctr"/>
            <a:r>
              <a:rPr lang="en-US"/>
              <a:t>res</a:t>
            </a: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7248525" y="3276600"/>
            <a:ext cx="1371600" cy="2867025"/>
          </a:xfrm>
          <a:prstGeom prst="rect">
            <a:avLst/>
          </a:prstGeom>
          <a:solidFill>
            <a:srgbClr val="99FFCC"/>
          </a:solidFill>
          <a:ln w="9525" algn="ctr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Asegu-rados</a:t>
            </a:r>
          </a:p>
          <a:p>
            <a:pPr algn="ctr"/>
            <a:endParaRPr lang="en-US"/>
          </a:p>
        </p:txBody>
      </p:sp>
      <p:sp>
        <p:nvSpPr>
          <p:cNvPr id="17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962400" y="1981200"/>
            <a:ext cx="1676400" cy="3581400"/>
          </a:xfrm>
          <a:prstGeom prst="roundRect">
            <a:avLst/>
          </a:prstGeom>
          <a:solidFill>
            <a:srgbClr val="FF99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Empleados</a:t>
            </a:r>
            <a:r>
              <a:rPr lang="en-US" dirty="0"/>
              <a:t> de </a:t>
            </a:r>
            <a:r>
              <a:rPr lang="en-US" dirty="0" err="1"/>
              <a:t>venta</a:t>
            </a:r>
            <a:r>
              <a:rPr lang="en-US" dirty="0"/>
              <a:t> </a:t>
            </a:r>
            <a:r>
              <a:rPr lang="en-US" dirty="0" err="1"/>
              <a:t>directa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486150" y="1828800"/>
            <a:ext cx="762000" cy="609600"/>
          </a:xfrm>
          <a:prstGeom prst="line">
            <a:avLst/>
          </a:prstGeom>
          <a:solidFill>
            <a:schemeClr val="folHlink"/>
          </a:solidFill>
          <a:ln w="2286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5486400" y="3200400"/>
            <a:ext cx="1495426" cy="0"/>
          </a:xfrm>
          <a:prstGeom prst="line">
            <a:avLst/>
          </a:prstGeom>
          <a:solidFill>
            <a:schemeClr val="folHlink"/>
          </a:solidFill>
          <a:ln w="38100" cap="flat" cmpd="sng" algn="ctr">
            <a:solidFill>
              <a:srgbClr val="339966"/>
            </a:solidFill>
            <a:prstDash val="dash"/>
            <a:round/>
            <a:headEnd type="triangle" w="lg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67965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000"/>
              </a:spcBef>
            </a:pPr>
            <a:r>
              <a:rPr lang="es-CL" smtClean="0"/>
              <a:t>¿ Por qué los intermediarios deben ser supervisados?</a:t>
            </a:r>
          </a:p>
          <a:p>
            <a:pPr eaLnBrk="1" hangingPunct="1">
              <a:spcBef>
                <a:spcPts val="2000"/>
              </a:spcBef>
            </a:pPr>
            <a:r>
              <a:rPr lang="es-CL" smtClean="0"/>
              <a:t>Para asegurarse que:</a:t>
            </a:r>
          </a:p>
          <a:p>
            <a:pPr lvl="1" eaLnBrk="1" hangingPunct="1">
              <a:spcBef>
                <a:spcPts val="2000"/>
              </a:spcBef>
            </a:pPr>
            <a:r>
              <a:rPr lang="es-CL" smtClean="0"/>
              <a:t>Los intermediarios tengan conocimiento profesional, integridad y competencia</a:t>
            </a:r>
          </a:p>
          <a:p>
            <a:pPr lvl="1" eaLnBrk="1" hangingPunct="1">
              <a:spcBef>
                <a:spcPts val="2000"/>
              </a:spcBef>
            </a:pPr>
            <a:r>
              <a:rPr lang="es-CL" smtClean="0"/>
              <a:t>Consumidores/clientes/asegurados esten conscientes de la relación entre aseguradores e intermediarios (ejemplo, remuneración)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mtClean="0"/>
              <a:t>Introducción – ¿por qué?</a:t>
            </a:r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000"/>
              </a:spcBef>
            </a:pPr>
            <a:r>
              <a:rPr lang="es-CL" smtClean="0"/>
              <a:t>Sistemas y prácticas asociados a la tradición, cultura, régimen legal y desarrollo de mercados</a:t>
            </a:r>
          </a:p>
          <a:p>
            <a:pPr eaLnBrk="1" hangingPunct="1">
              <a:spcBef>
                <a:spcPts val="2000"/>
              </a:spcBef>
            </a:pPr>
            <a:r>
              <a:rPr lang="es-CL" smtClean="0"/>
              <a:t>Se debe tomar en cuenta varios modelos de negocios, la naturaleza de los clientes y la complejidad de los productos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Introducción – proporcionalidad</a:t>
            </a:r>
            <a:endParaRPr lang="es-CL" dirty="0"/>
          </a:p>
        </p:txBody>
      </p:sp>
      <p:sp>
        <p:nvSpPr>
          <p:cNvPr id="6" name="Rectangle 3"/>
          <p:cNvSpPr/>
          <p:nvPr/>
        </p:nvSpPr>
        <p:spPr>
          <a:xfrm>
            <a:off x="152400" y="1154113"/>
            <a:ext cx="1066800" cy="1570037"/>
          </a:xfrm>
          <a:prstGeom prst="rect">
            <a:avLst/>
          </a:prstGeom>
        </p:spPr>
        <p:txBody>
          <a:bodyPr rIns="36000">
            <a:spAutoFit/>
          </a:bodyPr>
          <a:lstStyle/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0000FF"/>
                </a:solidFill>
                <a:ea typeface="ＭＳ Ｐゴシック" pitchFamily="34" charset="-128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PBS 18</a:t>
            </a:r>
          </a:p>
          <a:p>
            <a:pPr>
              <a:lnSpc>
                <a:spcPct val="200000"/>
              </a:lnSpc>
            </a:pPr>
            <a:r>
              <a:rPr lang="en-GB" altLang="ja-JP" sz="1200">
                <a:solidFill>
                  <a:srgbClr val="7F7F7F"/>
                </a:solidFill>
                <a:ea typeface="ＭＳ Ｐゴシック" pitchFamily="34" charset="-128"/>
              </a:rPr>
              <a:t>Casos reales</a:t>
            </a:r>
          </a:p>
          <a:p>
            <a:pPr>
              <a:lnSpc>
                <a:spcPct val="200000"/>
              </a:lnSpc>
            </a:pPr>
            <a:r>
              <a:rPr lang="en-US" altLang="ja-JP" sz="1200">
                <a:solidFill>
                  <a:srgbClr val="7F7F7F"/>
                </a:solidFill>
                <a:ea typeface="ＭＳ Ｐゴシック" pitchFamily="34" charset="-128"/>
              </a:rPr>
              <a:t>Conclusión</a:t>
            </a:r>
            <a:endParaRPr lang="en-GB" altLang="ja-JP" sz="1200">
              <a:solidFill>
                <a:srgbClr val="7F7F7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1116</Words>
  <Application>Microsoft Office PowerPoint</Application>
  <PresentationFormat>On-screen Show (4:3)</PresentationFormat>
  <Paragraphs>250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PowerPoint Presentation</vt:lpstr>
      <vt:lpstr>Agenda</vt:lpstr>
      <vt:lpstr>Introducción – ¿quién?</vt:lpstr>
      <vt:lpstr>¿Quiénes son intermediarios?</vt:lpstr>
      <vt:lpstr>¿Quiénes son intermediarios?</vt:lpstr>
      <vt:lpstr>¿Quiénes son intermediarios?</vt:lpstr>
      <vt:lpstr>¿Quiénes son intermediarios?</vt:lpstr>
      <vt:lpstr>Introducción – ¿por qué?</vt:lpstr>
      <vt:lpstr>Introducción – proporcionalidad</vt:lpstr>
      <vt:lpstr>Introducción – ¿qué se aplica?</vt:lpstr>
      <vt:lpstr>PBS 18 Intermediarios</vt:lpstr>
      <vt:lpstr>Estándar 18.1</vt:lpstr>
      <vt:lpstr>Estándar 18.2</vt:lpstr>
      <vt:lpstr>Estándar 18.3</vt:lpstr>
      <vt:lpstr>Estándar 18.4</vt:lpstr>
      <vt:lpstr>Estándar 18.5</vt:lpstr>
      <vt:lpstr>Estándar 18.6</vt:lpstr>
      <vt:lpstr>Estándar 18.7</vt:lpstr>
      <vt:lpstr>Casos reales …</vt:lpstr>
      <vt:lpstr>Casos reales …</vt:lpstr>
      <vt:lpstr>Conclusión – antes de terminar…</vt:lpstr>
      <vt:lpstr>Conclusión – Clave para llevarse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Viveash</dc:creator>
  <cp:lastModifiedBy>Fujioka, Yasa</cp:lastModifiedBy>
  <cp:revision>737</cp:revision>
  <cp:lastPrinted>2013-04-17T19:57:57Z</cp:lastPrinted>
  <dcterms:created xsi:type="dcterms:W3CDTF">2002-10-07T15:09:26Z</dcterms:created>
  <dcterms:modified xsi:type="dcterms:W3CDTF">2013-04-18T16:12:53Z</dcterms:modified>
</cp:coreProperties>
</file>