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1"/>
  </p:notesMasterIdLst>
  <p:handoutMasterIdLst>
    <p:handoutMasterId r:id="rId32"/>
  </p:handoutMasterIdLst>
  <p:sldIdLst>
    <p:sldId id="283" r:id="rId3"/>
    <p:sldId id="284" r:id="rId4"/>
    <p:sldId id="388" r:id="rId5"/>
    <p:sldId id="362" r:id="rId6"/>
    <p:sldId id="378" r:id="rId7"/>
    <p:sldId id="377" r:id="rId8"/>
    <p:sldId id="385" r:id="rId9"/>
    <p:sldId id="380" r:id="rId10"/>
    <p:sldId id="381" r:id="rId11"/>
    <p:sldId id="382" r:id="rId12"/>
    <p:sldId id="383" r:id="rId13"/>
    <p:sldId id="384" r:id="rId14"/>
    <p:sldId id="352" r:id="rId15"/>
    <p:sldId id="353" r:id="rId16"/>
    <p:sldId id="354" r:id="rId17"/>
    <p:sldId id="355" r:id="rId18"/>
    <p:sldId id="356" r:id="rId19"/>
    <p:sldId id="357" r:id="rId20"/>
    <p:sldId id="358" r:id="rId21"/>
    <p:sldId id="359" r:id="rId22"/>
    <p:sldId id="360" r:id="rId23"/>
    <p:sldId id="368" r:id="rId24"/>
    <p:sldId id="350" r:id="rId25"/>
    <p:sldId id="386" r:id="rId26"/>
    <p:sldId id="387" r:id="rId27"/>
    <p:sldId id="369" r:id="rId28"/>
    <p:sldId id="372" r:id="rId29"/>
    <p:sldId id="285" r:id="rId3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C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76199" autoAdjust="0"/>
  </p:normalViewPr>
  <p:slideViewPr>
    <p:cSldViewPr snapToGrid="0" showGuides="1">
      <p:cViewPr>
        <p:scale>
          <a:sx n="57" d="100"/>
          <a:sy n="57" d="100"/>
        </p:scale>
        <p:origin x="-1644" y="-72"/>
      </p:cViewPr>
      <p:guideLst>
        <p:guide orient="horz" pos="2160"/>
        <p:guide pos="11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1812" y="-84"/>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6EF5BD-F7A0-40C4-982D-7AA9106D983B}" type="doc">
      <dgm:prSet loTypeId="urn:microsoft.com/office/officeart/2005/8/layout/pyramid2" loCatId="pyramid" qsTypeId="urn:microsoft.com/office/officeart/2005/8/quickstyle/3d5" qsCatId="3D" csTypeId="urn:microsoft.com/office/officeart/2005/8/colors/accent1_2" csCatId="accent1" phldr="1"/>
      <dgm:spPr/>
    </dgm:pt>
    <dgm:pt modelId="{DD92C124-94BF-4CD3-AA5B-0E9C6841ABEC}">
      <dgm:prSet phldrT="[Text]"/>
      <dgm:spPr/>
      <dgm:t>
        <a:bodyPr/>
        <a:lstStyle/>
        <a:p>
          <a:r>
            <a:rPr lang="en-US" dirty="0" smtClean="0"/>
            <a:t>3. Business Profile</a:t>
          </a:r>
          <a:endParaRPr lang="en-US" dirty="0"/>
        </a:p>
      </dgm:t>
    </dgm:pt>
    <dgm:pt modelId="{2027E5CE-53B1-48E9-A77C-472265EC521E}" type="parTrans" cxnId="{5E3D2AA1-EF4C-4AB6-BDC1-13C7C0FD4BE3}">
      <dgm:prSet/>
      <dgm:spPr/>
      <dgm:t>
        <a:bodyPr/>
        <a:lstStyle/>
        <a:p>
          <a:endParaRPr lang="en-US"/>
        </a:p>
      </dgm:t>
    </dgm:pt>
    <dgm:pt modelId="{D959019D-E2BB-48D7-9C4E-F7D75D2F0557}" type="sibTrans" cxnId="{5E3D2AA1-EF4C-4AB6-BDC1-13C7C0FD4BE3}">
      <dgm:prSet/>
      <dgm:spPr/>
      <dgm:t>
        <a:bodyPr/>
        <a:lstStyle/>
        <a:p>
          <a:endParaRPr lang="en-US"/>
        </a:p>
      </dgm:t>
    </dgm:pt>
    <dgm:pt modelId="{CD6BF7A5-0A14-4DFD-9B22-9B4973306867}">
      <dgm:prSet phldrT="[Text]"/>
      <dgm:spPr/>
      <dgm:t>
        <a:bodyPr/>
        <a:lstStyle/>
        <a:p>
          <a:r>
            <a:rPr lang="en-US" dirty="0" smtClean="0"/>
            <a:t>2. Operating Performance</a:t>
          </a:r>
          <a:endParaRPr lang="en-US" dirty="0"/>
        </a:p>
      </dgm:t>
    </dgm:pt>
    <dgm:pt modelId="{3A5B8A8F-1320-4A01-A97C-713AE4BBEC53}" type="parTrans" cxnId="{C39267DB-3EC8-4179-A8B9-BB85F7B17C17}">
      <dgm:prSet/>
      <dgm:spPr/>
      <dgm:t>
        <a:bodyPr/>
        <a:lstStyle/>
        <a:p>
          <a:endParaRPr lang="en-US"/>
        </a:p>
      </dgm:t>
    </dgm:pt>
    <dgm:pt modelId="{14BC51A7-AAF0-4776-924E-A37222693C7F}" type="sibTrans" cxnId="{C39267DB-3EC8-4179-A8B9-BB85F7B17C17}">
      <dgm:prSet/>
      <dgm:spPr/>
      <dgm:t>
        <a:bodyPr/>
        <a:lstStyle/>
        <a:p>
          <a:endParaRPr lang="en-US"/>
        </a:p>
      </dgm:t>
    </dgm:pt>
    <dgm:pt modelId="{92752081-E57A-4928-B20E-C1C2006DCF63}">
      <dgm:prSet phldrT="[Text]"/>
      <dgm:spPr/>
      <dgm:t>
        <a:bodyPr/>
        <a:lstStyle/>
        <a:p>
          <a:r>
            <a:rPr lang="en-US" dirty="0" smtClean="0"/>
            <a:t>1. Balance Sheet Strength</a:t>
          </a:r>
          <a:endParaRPr lang="en-US" dirty="0"/>
        </a:p>
      </dgm:t>
    </dgm:pt>
    <dgm:pt modelId="{B8B8E38E-083E-498A-849D-C2254743A576}" type="parTrans" cxnId="{D97D7767-92EE-4A82-8332-790FFF09ECF5}">
      <dgm:prSet/>
      <dgm:spPr/>
      <dgm:t>
        <a:bodyPr/>
        <a:lstStyle/>
        <a:p>
          <a:endParaRPr lang="en-US"/>
        </a:p>
      </dgm:t>
    </dgm:pt>
    <dgm:pt modelId="{78D8AC65-DCAF-48D3-A10B-DDA94CCD4715}" type="sibTrans" cxnId="{D97D7767-92EE-4A82-8332-790FFF09ECF5}">
      <dgm:prSet/>
      <dgm:spPr/>
      <dgm:t>
        <a:bodyPr/>
        <a:lstStyle/>
        <a:p>
          <a:endParaRPr lang="en-US"/>
        </a:p>
      </dgm:t>
    </dgm:pt>
    <dgm:pt modelId="{FD20B321-F75D-41E5-BF5E-BB46461D7CF8}" type="pres">
      <dgm:prSet presAssocID="{436EF5BD-F7A0-40C4-982D-7AA9106D983B}" presName="compositeShape" presStyleCnt="0">
        <dgm:presLayoutVars>
          <dgm:dir/>
          <dgm:resizeHandles/>
        </dgm:presLayoutVars>
      </dgm:prSet>
      <dgm:spPr/>
    </dgm:pt>
    <dgm:pt modelId="{82C5F6A3-42BB-4FD6-B217-88ADB4F28DBE}" type="pres">
      <dgm:prSet presAssocID="{436EF5BD-F7A0-40C4-982D-7AA9106D983B}" presName="pyramid" presStyleLbl="node1" presStyleIdx="0" presStyleCnt="1"/>
      <dgm:spPr/>
    </dgm:pt>
    <dgm:pt modelId="{54B1B02A-667D-4DD4-B699-15CDAD4691EF}" type="pres">
      <dgm:prSet presAssocID="{436EF5BD-F7A0-40C4-982D-7AA9106D983B}" presName="theList" presStyleCnt="0"/>
      <dgm:spPr/>
    </dgm:pt>
    <dgm:pt modelId="{37770AEE-3038-4EDC-BA53-7CBB66CC194A}" type="pres">
      <dgm:prSet presAssocID="{DD92C124-94BF-4CD3-AA5B-0E9C6841ABEC}" presName="aNode" presStyleLbl="fgAcc1" presStyleIdx="0" presStyleCnt="3">
        <dgm:presLayoutVars>
          <dgm:bulletEnabled val="1"/>
        </dgm:presLayoutVars>
      </dgm:prSet>
      <dgm:spPr/>
      <dgm:t>
        <a:bodyPr/>
        <a:lstStyle/>
        <a:p>
          <a:endParaRPr lang="en-US"/>
        </a:p>
      </dgm:t>
    </dgm:pt>
    <dgm:pt modelId="{17E8247F-D8ED-474C-83D2-85623E8BD35C}" type="pres">
      <dgm:prSet presAssocID="{DD92C124-94BF-4CD3-AA5B-0E9C6841ABEC}" presName="aSpace" presStyleCnt="0"/>
      <dgm:spPr/>
    </dgm:pt>
    <dgm:pt modelId="{44783204-EBF9-4B59-A51A-B3FBFDECE726}" type="pres">
      <dgm:prSet presAssocID="{CD6BF7A5-0A14-4DFD-9B22-9B4973306867}" presName="aNode" presStyleLbl="fgAcc1" presStyleIdx="1" presStyleCnt="3">
        <dgm:presLayoutVars>
          <dgm:bulletEnabled val="1"/>
        </dgm:presLayoutVars>
      </dgm:prSet>
      <dgm:spPr/>
      <dgm:t>
        <a:bodyPr/>
        <a:lstStyle/>
        <a:p>
          <a:endParaRPr lang="es-CL"/>
        </a:p>
      </dgm:t>
    </dgm:pt>
    <dgm:pt modelId="{34BBF380-85EE-432C-83DF-1265E0361309}" type="pres">
      <dgm:prSet presAssocID="{CD6BF7A5-0A14-4DFD-9B22-9B4973306867}" presName="aSpace" presStyleCnt="0"/>
      <dgm:spPr/>
    </dgm:pt>
    <dgm:pt modelId="{5877D7C7-DB74-40DD-9F0F-70917364C1B7}" type="pres">
      <dgm:prSet presAssocID="{92752081-E57A-4928-B20E-C1C2006DCF63}" presName="aNode" presStyleLbl="fgAcc1" presStyleIdx="2" presStyleCnt="3">
        <dgm:presLayoutVars>
          <dgm:bulletEnabled val="1"/>
        </dgm:presLayoutVars>
      </dgm:prSet>
      <dgm:spPr/>
      <dgm:t>
        <a:bodyPr/>
        <a:lstStyle/>
        <a:p>
          <a:endParaRPr lang="en-US"/>
        </a:p>
      </dgm:t>
    </dgm:pt>
    <dgm:pt modelId="{67AD184B-EB03-45BA-B7E9-D49C14A5DE1D}" type="pres">
      <dgm:prSet presAssocID="{92752081-E57A-4928-B20E-C1C2006DCF63}" presName="aSpace" presStyleCnt="0"/>
      <dgm:spPr/>
    </dgm:pt>
  </dgm:ptLst>
  <dgm:cxnLst>
    <dgm:cxn modelId="{C39267DB-3EC8-4179-A8B9-BB85F7B17C17}" srcId="{436EF5BD-F7A0-40C4-982D-7AA9106D983B}" destId="{CD6BF7A5-0A14-4DFD-9B22-9B4973306867}" srcOrd="1" destOrd="0" parTransId="{3A5B8A8F-1320-4A01-A97C-713AE4BBEC53}" sibTransId="{14BC51A7-AAF0-4776-924E-A37222693C7F}"/>
    <dgm:cxn modelId="{CA9504D3-B03D-4370-A4C6-214972DD272E}" type="presOf" srcId="{92752081-E57A-4928-B20E-C1C2006DCF63}" destId="{5877D7C7-DB74-40DD-9F0F-70917364C1B7}" srcOrd="0" destOrd="0" presId="urn:microsoft.com/office/officeart/2005/8/layout/pyramid2"/>
    <dgm:cxn modelId="{D97D7767-92EE-4A82-8332-790FFF09ECF5}" srcId="{436EF5BD-F7A0-40C4-982D-7AA9106D983B}" destId="{92752081-E57A-4928-B20E-C1C2006DCF63}" srcOrd="2" destOrd="0" parTransId="{B8B8E38E-083E-498A-849D-C2254743A576}" sibTransId="{78D8AC65-DCAF-48D3-A10B-DDA94CCD4715}"/>
    <dgm:cxn modelId="{5E3D2AA1-EF4C-4AB6-BDC1-13C7C0FD4BE3}" srcId="{436EF5BD-F7A0-40C4-982D-7AA9106D983B}" destId="{DD92C124-94BF-4CD3-AA5B-0E9C6841ABEC}" srcOrd="0" destOrd="0" parTransId="{2027E5CE-53B1-48E9-A77C-472265EC521E}" sibTransId="{D959019D-E2BB-48D7-9C4E-F7D75D2F0557}"/>
    <dgm:cxn modelId="{3A07D8CB-5B01-42EB-9518-7E70C5BF7350}" type="presOf" srcId="{436EF5BD-F7A0-40C4-982D-7AA9106D983B}" destId="{FD20B321-F75D-41E5-BF5E-BB46461D7CF8}" srcOrd="0" destOrd="0" presId="urn:microsoft.com/office/officeart/2005/8/layout/pyramid2"/>
    <dgm:cxn modelId="{673F64E2-BE0D-4D99-90DD-BE61A73A160A}" type="presOf" srcId="{DD92C124-94BF-4CD3-AA5B-0E9C6841ABEC}" destId="{37770AEE-3038-4EDC-BA53-7CBB66CC194A}" srcOrd="0" destOrd="0" presId="urn:microsoft.com/office/officeart/2005/8/layout/pyramid2"/>
    <dgm:cxn modelId="{67F4FEB7-018C-41A1-A6A6-E0C001D25AA7}" type="presOf" srcId="{CD6BF7A5-0A14-4DFD-9B22-9B4973306867}" destId="{44783204-EBF9-4B59-A51A-B3FBFDECE726}" srcOrd="0" destOrd="0" presId="urn:microsoft.com/office/officeart/2005/8/layout/pyramid2"/>
    <dgm:cxn modelId="{A977CDF6-B30A-44AE-9DE7-B56834EDD25A}" type="presParOf" srcId="{FD20B321-F75D-41E5-BF5E-BB46461D7CF8}" destId="{82C5F6A3-42BB-4FD6-B217-88ADB4F28DBE}" srcOrd="0" destOrd="0" presId="urn:microsoft.com/office/officeart/2005/8/layout/pyramid2"/>
    <dgm:cxn modelId="{BEC9DAC0-B8C1-413B-8D3F-B20F1493083E}" type="presParOf" srcId="{FD20B321-F75D-41E5-BF5E-BB46461D7CF8}" destId="{54B1B02A-667D-4DD4-B699-15CDAD4691EF}" srcOrd="1" destOrd="0" presId="urn:microsoft.com/office/officeart/2005/8/layout/pyramid2"/>
    <dgm:cxn modelId="{F508131C-A017-4FF5-8721-17CF32530F96}" type="presParOf" srcId="{54B1B02A-667D-4DD4-B699-15CDAD4691EF}" destId="{37770AEE-3038-4EDC-BA53-7CBB66CC194A}" srcOrd="0" destOrd="0" presId="urn:microsoft.com/office/officeart/2005/8/layout/pyramid2"/>
    <dgm:cxn modelId="{314C6C96-83AD-4809-97C7-D175E739BAD7}" type="presParOf" srcId="{54B1B02A-667D-4DD4-B699-15CDAD4691EF}" destId="{17E8247F-D8ED-474C-83D2-85623E8BD35C}" srcOrd="1" destOrd="0" presId="urn:microsoft.com/office/officeart/2005/8/layout/pyramid2"/>
    <dgm:cxn modelId="{56D127AA-4863-48C1-9997-8A37A63F05B5}" type="presParOf" srcId="{54B1B02A-667D-4DD4-B699-15CDAD4691EF}" destId="{44783204-EBF9-4B59-A51A-B3FBFDECE726}" srcOrd="2" destOrd="0" presId="urn:microsoft.com/office/officeart/2005/8/layout/pyramid2"/>
    <dgm:cxn modelId="{3E0C01AE-4E8B-42C2-ABDD-EEB273D25063}" type="presParOf" srcId="{54B1B02A-667D-4DD4-B699-15CDAD4691EF}" destId="{34BBF380-85EE-432C-83DF-1265E0361309}" srcOrd="3" destOrd="0" presId="urn:microsoft.com/office/officeart/2005/8/layout/pyramid2"/>
    <dgm:cxn modelId="{23F10FB5-B937-4ABD-8FC3-DAA9C1892501}" type="presParOf" srcId="{54B1B02A-667D-4DD4-B699-15CDAD4691EF}" destId="{5877D7C7-DB74-40DD-9F0F-70917364C1B7}" srcOrd="4" destOrd="0" presId="urn:microsoft.com/office/officeart/2005/8/layout/pyramid2"/>
    <dgm:cxn modelId="{3F266ACC-C0EE-4393-981E-614536D0239E}" type="presParOf" srcId="{54B1B02A-667D-4DD4-B699-15CDAD4691EF}" destId="{67AD184B-EB03-45BA-B7E9-D49C14A5DE1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6EF5BD-F7A0-40C4-982D-7AA9106D983B}" type="doc">
      <dgm:prSet loTypeId="urn:microsoft.com/office/officeart/2005/8/layout/pyramid2" loCatId="pyramid" qsTypeId="urn:microsoft.com/office/officeart/2005/8/quickstyle/3d5" qsCatId="3D" csTypeId="urn:microsoft.com/office/officeart/2005/8/colors/accent2_2" csCatId="accent2" phldr="1"/>
      <dgm:spPr/>
    </dgm:pt>
    <dgm:pt modelId="{DD92C124-94BF-4CD3-AA5B-0E9C6841ABEC}">
      <dgm:prSet phldrT="[Text]" custT="1"/>
      <dgm:spPr/>
      <dgm:t>
        <a:bodyPr/>
        <a:lstStyle/>
        <a:p>
          <a:r>
            <a:rPr lang="en-US" sz="2400" dirty="0" smtClean="0"/>
            <a:t>3. Protect Consistency of Earnings</a:t>
          </a:r>
          <a:endParaRPr lang="en-US" sz="2400" dirty="0"/>
        </a:p>
      </dgm:t>
    </dgm:pt>
    <dgm:pt modelId="{2027E5CE-53B1-48E9-A77C-472265EC521E}" type="parTrans" cxnId="{5E3D2AA1-EF4C-4AB6-BDC1-13C7C0FD4BE3}">
      <dgm:prSet/>
      <dgm:spPr/>
      <dgm:t>
        <a:bodyPr/>
        <a:lstStyle/>
        <a:p>
          <a:endParaRPr lang="en-US" sz="2000"/>
        </a:p>
      </dgm:t>
    </dgm:pt>
    <dgm:pt modelId="{D959019D-E2BB-48D7-9C4E-F7D75D2F0557}" type="sibTrans" cxnId="{5E3D2AA1-EF4C-4AB6-BDC1-13C7C0FD4BE3}">
      <dgm:prSet/>
      <dgm:spPr/>
      <dgm:t>
        <a:bodyPr/>
        <a:lstStyle/>
        <a:p>
          <a:endParaRPr lang="en-US" sz="2000"/>
        </a:p>
      </dgm:t>
    </dgm:pt>
    <dgm:pt modelId="{CD6BF7A5-0A14-4DFD-9B22-9B4973306867}">
      <dgm:prSet phldrT="[Text]" custT="1"/>
      <dgm:spPr/>
      <dgm:t>
        <a:bodyPr/>
        <a:lstStyle/>
        <a:p>
          <a:r>
            <a:rPr lang="en-US" sz="2400" dirty="0" smtClean="0"/>
            <a:t>2. Tomorrow’s Capital</a:t>
          </a:r>
          <a:endParaRPr lang="en-US" sz="2400" dirty="0"/>
        </a:p>
      </dgm:t>
    </dgm:pt>
    <dgm:pt modelId="{3A5B8A8F-1320-4A01-A97C-713AE4BBEC53}" type="parTrans" cxnId="{C39267DB-3EC8-4179-A8B9-BB85F7B17C17}">
      <dgm:prSet/>
      <dgm:spPr/>
      <dgm:t>
        <a:bodyPr/>
        <a:lstStyle/>
        <a:p>
          <a:endParaRPr lang="en-US" sz="2000"/>
        </a:p>
      </dgm:t>
    </dgm:pt>
    <dgm:pt modelId="{14BC51A7-AAF0-4776-924E-A37222693C7F}" type="sibTrans" cxnId="{C39267DB-3EC8-4179-A8B9-BB85F7B17C17}">
      <dgm:prSet/>
      <dgm:spPr/>
      <dgm:t>
        <a:bodyPr/>
        <a:lstStyle/>
        <a:p>
          <a:endParaRPr lang="en-US" sz="2000"/>
        </a:p>
      </dgm:t>
    </dgm:pt>
    <dgm:pt modelId="{92752081-E57A-4928-B20E-C1C2006DCF63}">
      <dgm:prSet phldrT="[Text]" custT="1"/>
      <dgm:spPr/>
      <dgm:t>
        <a:bodyPr/>
        <a:lstStyle/>
        <a:p>
          <a:r>
            <a:rPr lang="en-US" sz="2400" dirty="0" smtClean="0"/>
            <a:t>1. Present Day Situation</a:t>
          </a:r>
          <a:endParaRPr lang="en-US" sz="2400" dirty="0"/>
        </a:p>
      </dgm:t>
    </dgm:pt>
    <dgm:pt modelId="{B8B8E38E-083E-498A-849D-C2254743A576}" type="parTrans" cxnId="{D97D7767-92EE-4A82-8332-790FFF09ECF5}">
      <dgm:prSet/>
      <dgm:spPr/>
      <dgm:t>
        <a:bodyPr/>
        <a:lstStyle/>
        <a:p>
          <a:endParaRPr lang="en-US" sz="2000"/>
        </a:p>
      </dgm:t>
    </dgm:pt>
    <dgm:pt modelId="{78D8AC65-DCAF-48D3-A10B-DDA94CCD4715}" type="sibTrans" cxnId="{D97D7767-92EE-4A82-8332-790FFF09ECF5}">
      <dgm:prSet/>
      <dgm:spPr/>
      <dgm:t>
        <a:bodyPr/>
        <a:lstStyle/>
        <a:p>
          <a:endParaRPr lang="en-US" sz="2000"/>
        </a:p>
      </dgm:t>
    </dgm:pt>
    <dgm:pt modelId="{FD20B321-F75D-41E5-BF5E-BB46461D7CF8}" type="pres">
      <dgm:prSet presAssocID="{436EF5BD-F7A0-40C4-982D-7AA9106D983B}" presName="compositeShape" presStyleCnt="0">
        <dgm:presLayoutVars>
          <dgm:dir/>
          <dgm:resizeHandles/>
        </dgm:presLayoutVars>
      </dgm:prSet>
      <dgm:spPr/>
    </dgm:pt>
    <dgm:pt modelId="{82C5F6A3-42BB-4FD6-B217-88ADB4F28DBE}" type="pres">
      <dgm:prSet presAssocID="{436EF5BD-F7A0-40C4-982D-7AA9106D983B}" presName="pyramid" presStyleLbl="node1" presStyleIdx="0" presStyleCnt="1"/>
      <dgm:spPr/>
    </dgm:pt>
    <dgm:pt modelId="{54B1B02A-667D-4DD4-B699-15CDAD4691EF}" type="pres">
      <dgm:prSet presAssocID="{436EF5BD-F7A0-40C4-982D-7AA9106D983B}" presName="theList" presStyleCnt="0"/>
      <dgm:spPr/>
    </dgm:pt>
    <dgm:pt modelId="{37770AEE-3038-4EDC-BA53-7CBB66CC194A}" type="pres">
      <dgm:prSet presAssocID="{DD92C124-94BF-4CD3-AA5B-0E9C6841ABEC}" presName="aNode" presStyleLbl="fgAcc1" presStyleIdx="0" presStyleCnt="3">
        <dgm:presLayoutVars>
          <dgm:bulletEnabled val="1"/>
        </dgm:presLayoutVars>
      </dgm:prSet>
      <dgm:spPr/>
      <dgm:t>
        <a:bodyPr/>
        <a:lstStyle/>
        <a:p>
          <a:endParaRPr lang="en-US"/>
        </a:p>
      </dgm:t>
    </dgm:pt>
    <dgm:pt modelId="{17E8247F-D8ED-474C-83D2-85623E8BD35C}" type="pres">
      <dgm:prSet presAssocID="{DD92C124-94BF-4CD3-AA5B-0E9C6841ABEC}" presName="aSpace" presStyleCnt="0"/>
      <dgm:spPr/>
    </dgm:pt>
    <dgm:pt modelId="{44783204-EBF9-4B59-A51A-B3FBFDECE726}" type="pres">
      <dgm:prSet presAssocID="{CD6BF7A5-0A14-4DFD-9B22-9B4973306867}" presName="aNode" presStyleLbl="fgAcc1" presStyleIdx="1" presStyleCnt="3" custLinFactNeighborX="534" custLinFactNeighborY="9207">
        <dgm:presLayoutVars>
          <dgm:bulletEnabled val="1"/>
        </dgm:presLayoutVars>
      </dgm:prSet>
      <dgm:spPr/>
      <dgm:t>
        <a:bodyPr/>
        <a:lstStyle/>
        <a:p>
          <a:endParaRPr lang="es-CL"/>
        </a:p>
      </dgm:t>
    </dgm:pt>
    <dgm:pt modelId="{34BBF380-85EE-432C-83DF-1265E0361309}" type="pres">
      <dgm:prSet presAssocID="{CD6BF7A5-0A14-4DFD-9B22-9B4973306867}" presName="aSpace" presStyleCnt="0"/>
      <dgm:spPr/>
    </dgm:pt>
    <dgm:pt modelId="{5877D7C7-DB74-40DD-9F0F-70917364C1B7}" type="pres">
      <dgm:prSet presAssocID="{92752081-E57A-4928-B20E-C1C2006DCF63}" presName="aNode" presStyleLbl="fgAcc1" presStyleIdx="2" presStyleCnt="3">
        <dgm:presLayoutVars>
          <dgm:bulletEnabled val="1"/>
        </dgm:presLayoutVars>
      </dgm:prSet>
      <dgm:spPr/>
      <dgm:t>
        <a:bodyPr/>
        <a:lstStyle/>
        <a:p>
          <a:endParaRPr lang="en-US"/>
        </a:p>
      </dgm:t>
    </dgm:pt>
    <dgm:pt modelId="{67AD184B-EB03-45BA-B7E9-D49C14A5DE1D}" type="pres">
      <dgm:prSet presAssocID="{92752081-E57A-4928-B20E-C1C2006DCF63}" presName="aSpace" presStyleCnt="0"/>
      <dgm:spPr/>
    </dgm:pt>
  </dgm:ptLst>
  <dgm:cxnLst>
    <dgm:cxn modelId="{C39267DB-3EC8-4179-A8B9-BB85F7B17C17}" srcId="{436EF5BD-F7A0-40C4-982D-7AA9106D983B}" destId="{CD6BF7A5-0A14-4DFD-9B22-9B4973306867}" srcOrd="1" destOrd="0" parTransId="{3A5B8A8F-1320-4A01-A97C-713AE4BBEC53}" sibTransId="{14BC51A7-AAF0-4776-924E-A37222693C7F}"/>
    <dgm:cxn modelId="{CC00B191-3F3E-48BD-ABF7-9C278B54CC75}" type="presOf" srcId="{CD6BF7A5-0A14-4DFD-9B22-9B4973306867}" destId="{44783204-EBF9-4B59-A51A-B3FBFDECE726}" srcOrd="0" destOrd="0" presId="urn:microsoft.com/office/officeart/2005/8/layout/pyramid2"/>
    <dgm:cxn modelId="{761AE20B-EFA6-4E19-AA46-1101CC7032B5}" type="presOf" srcId="{436EF5BD-F7A0-40C4-982D-7AA9106D983B}" destId="{FD20B321-F75D-41E5-BF5E-BB46461D7CF8}" srcOrd="0" destOrd="0" presId="urn:microsoft.com/office/officeart/2005/8/layout/pyramid2"/>
    <dgm:cxn modelId="{D97D7767-92EE-4A82-8332-790FFF09ECF5}" srcId="{436EF5BD-F7A0-40C4-982D-7AA9106D983B}" destId="{92752081-E57A-4928-B20E-C1C2006DCF63}" srcOrd="2" destOrd="0" parTransId="{B8B8E38E-083E-498A-849D-C2254743A576}" sibTransId="{78D8AC65-DCAF-48D3-A10B-DDA94CCD4715}"/>
    <dgm:cxn modelId="{CEF7263C-BABD-47C2-A383-C98FEB0983B4}" type="presOf" srcId="{92752081-E57A-4928-B20E-C1C2006DCF63}" destId="{5877D7C7-DB74-40DD-9F0F-70917364C1B7}" srcOrd="0" destOrd="0" presId="urn:microsoft.com/office/officeart/2005/8/layout/pyramid2"/>
    <dgm:cxn modelId="{5E3D2AA1-EF4C-4AB6-BDC1-13C7C0FD4BE3}" srcId="{436EF5BD-F7A0-40C4-982D-7AA9106D983B}" destId="{DD92C124-94BF-4CD3-AA5B-0E9C6841ABEC}" srcOrd="0" destOrd="0" parTransId="{2027E5CE-53B1-48E9-A77C-472265EC521E}" sibTransId="{D959019D-E2BB-48D7-9C4E-F7D75D2F0557}"/>
    <dgm:cxn modelId="{37A1DAFE-B749-42B5-8D6A-2C80B69E6711}" type="presOf" srcId="{DD92C124-94BF-4CD3-AA5B-0E9C6841ABEC}" destId="{37770AEE-3038-4EDC-BA53-7CBB66CC194A}" srcOrd="0" destOrd="0" presId="urn:microsoft.com/office/officeart/2005/8/layout/pyramid2"/>
    <dgm:cxn modelId="{58BFFF1D-E11A-4E9B-AF6A-2364B745ACD0}" type="presParOf" srcId="{FD20B321-F75D-41E5-BF5E-BB46461D7CF8}" destId="{82C5F6A3-42BB-4FD6-B217-88ADB4F28DBE}" srcOrd="0" destOrd="0" presId="urn:microsoft.com/office/officeart/2005/8/layout/pyramid2"/>
    <dgm:cxn modelId="{E8F16859-F377-41B4-B9E4-F3035880D4EB}" type="presParOf" srcId="{FD20B321-F75D-41E5-BF5E-BB46461D7CF8}" destId="{54B1B02A-667D-4DD4-B699-15CDAD4691EF}" srcOrd="1" destOrd="0" presId="urn:microsoft.com/office/officeart/2005/8/layout/pyramid2"/>
    <dgm:cxn modelId="{144C6918-0B88-4D11-A109-3BBEE359BC2E}" type="presParOf" srcId="{54B1B02A-667D-4DD4-B699-15CDAD4691EF}" destId="{37770AEE-3038-4EDC-BA53-7CBB66CC194A}" srcOrd="0" destOrd="0" presId="urn:microsoft.com/office/officeart/2005/8/layout/pyramid2"/>
    <dgm:cxn modelId="{B2EE183D-3341-4EF4-B52A-7709ACD86C43}" type="presParOf" srcId="{54B1B02A-667D-4DD4-B699-15CDAD4691EF}" destId="{17E8247F-D8ED-474C-83D2-85623E8BD35C}" srcOrd="1" destOrd="0" presId="urn:microsoft.com/office/officeart/2005/8/layout/pyramid2"/>
    <dgm:cxn modelId="{06388DD3-F2B0-4BCF-8819-3020094ED82D}" type="presParOf" srcId="{54B1B02A-667D-4DD4-B699-15CDAD4691EF}" destId="{44783204-EBF9-4B59-A51A-B3FBFDECE726}" srcOrd="2" destOrd="0" presId="urn:microsoft.com/office/officeart/2005/8/layout/pyramid2"/>
    <dgm:cxn modelId="{60170AD6-4E64-4F57-B0F8-452BD991DA3F}" type="presParOf" srcId="{54B1B02A-667D-4DD4-B699-15CDAD4691EF}" destId="{34BBF380-85EE-432C-83DF-1265E0361309}" srcOrd="3" destOrd="0" presId="urn:microsoft.com/office/officeart/2005/8/layout/pyramid2"/>
    <dgm:cxn modelId="{5C11D7D5-3347-40E7-AA4B-CA107D573E8A}" type="presParOf" srcId="{54B1B02A-667D-4DD4-B699-15CDAD4691EF}" destId="{5877D7C7-DB74-40DD-9F0F-70917364C1B7}" srcOrd="4" destOrd="0" presId="urn:microsoft.com/office/officeart/2005/8/layout/pyramid2"/>
    <dgm:cxn modelId="{7C872BF0-F9DA-45C4-83BB-48813A242FCE}" type="presParOf" srcId="{54B1B02A-667D-4DD4-B699-15CDAD4691EF}" destId="{67AD184B-EB03-45BA-B7E9-D49C14A5DE1D}" srcOrd="5"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158" cy="350641"/>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sz="quarter" idx="1"/>
          </p:nvPr>
        </p:nvSpPr>
        <p:spPr>
          <a:xfrm>
            <a:off x="5266120" y="1"/>
            <a:ext cx="4028158" cy="350641"/>
          </a:xfrm>
          <a:prstGeom prst="rect">
            <a:avLst/>
          </a:prstGeom>
        </p:spPr>
        <p:txBody>
          <a:bodyPr vert="horz" lIns="92117" tIns="46058" rIns="92117" bIns="46058" rtlCol="0"/>
          <a:lstStyle>
            <a:lvl1pPr algn="r">
              <a:defRPr sz="1200"/>
            </a:lvl1pPr>
          </a:lstStyle>
          <a:p>
            <a:fld id="{A044BB60-3E97-4659-BD62-742981E09484}" type="datetimeFigureOut">
              <a:rPr lang="en-US" smtClean="0"/>
              <a:t>4/22/2014</a:t>
            </a:fld>
            <a:endParaRPr lang="en-US"/>
          </a:p>
        </p:txBody>
      </p:sp>
      <p:sp>
        <p:nvSpPr>
          <p:cNvPr id="4" name="Footer Placeholder 3"/>
          <p:cNvSpPr>
            <a:spLocks noGrp="1"/>
          </p:cNvSpPr>
          <p:nvPr>
            <p:ph type="ftr" sz="quarter" idx="2"/>
          </p:nvPr>
        </p:nvSpPr>
        <p:spPr>
          <a:xfrm>
            <a:off x="0" y="6658555"/>
            <a:ext cx="4028158" cy="350641"/>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p:cNvSpPr>
            <a:spLocks noGrp="1"/>
          </p:cNvSpPr>
          <p:nvPr>
            <p:ph type="sldNum" sz="quarter" idx="3"/>
          </p:nvPr>
        </p:nvSpPr>
        <p:spPr>
          <a:xfrm>
            <a:off x="5266120" y="6658555"/>
            <a:ext cx="4028158" cy="350641"/>
          </a:xfrm>
          <a:prstGeom prst="rect">
            <a:avLst/>
          </a:prstGeom>
        </p:spPr>
        <p:txBody>
          <a:bodyPr vert="horz" lIns="92117" tIns="46058" rIns="92117" bIns="46058" rtlCol="0" anchor="b"/>
          <a:lstStyle>
            <a:lvl1pPr algn="r">
              <a:defRPr sz="1200"/>
            </a:lvl1pPr>
          </a:lstStyle>
          <a:p>
            <a:fld id="{A627C7EF-3C56-4917-892D-54F8D22BC796}" type="slidenum">
              <a:rPr lang="en-US" smtClean="0"/>
              <a:t>‹Nº›</a:t>
            </a:fld>
            <a:endParaRPr lang="en-US"/>
          </a:p>
        </p:txBody>
      </p:sp>
    </p:spTree>
    <p:extLst>
      <p:ext uri="{BB962C8B-B14F-4D97-AF65-F5344CB8AC3E}">
        <p14:creationId xmlns:p14="http://schemas.microsoft.com/office/powerpoint/2010/main" val="301536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6" tIns="46588" rIns="93176" bIns="46588" rtlCol="0"/>
          <a:lstStyle>
            <a:lvl1pPr algn="l">
              <a:defRPr sz="1200"/>
            </a:lvl1pPr>
          </a:lstStyle>
          <a:p>
            <a:endParaRPr lang="en-GB"/>
          </a:p>
        </p:txBody>
      </p:sp>
      <p:sp>
        <p:nvSpPr>
          <p:cNvPr id="3" name="Date Placeholder 2"/>
          <p:cNvSpPr>
            <a:spLocks noGrp="1"/>
          </p:cNvSpPr>
          <p:nvPr>
            <p:ph type="dt" idx="1"/>
          </p:nvPr>
        </p:nvSpPr>
        <p:spPr>
          <a:xfrm>
            <a:off x="5265810" y="0"/>
            <a:ext cx="4028440" cy="350520"/>
          </a:xfrm>
          <a:prstGeom prst="rect">
            <a:avLst/>
          </a:prstGeom>
        </p:spPr>
        <p:txBody>
          <a:bodyPr vert="horz" lIns="93176" tIns="46588" rIns="93176" bIns="46588" rtlCol="0"/>
          <a:lstStyle>
            <a:lvl1pPr algn="r">
              <a:defRPr sz="1200"/>
            </a:lvl1pPr>
          </a:lstStyle>
          <a:p>
            <a:fld id="{89DC5C06-57D9-4482-90A1-41042C64D275}" type="datetimeFigureOut">
              <a:rPr lang="en-GB" smtClean="0"/>
              <a:t>22/04/2014</a:t>
            </a:fld>
            <a:endParaRPr lang="en-GB"/>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6" tIns="46588" rIns="93176" bIns="46588" rtlCol="0" anchor="ctr"/>
          <a:lstStyle/>
          <a:p>
            <a:endParaRPr lang="en-GB"/>
          </a:p>
        </p:txBody>
      </p:sp>
      <p:sp>
        <p:nvSpPr>
          <p:cNvPr id="5" name="Notes Placeholder 4"/>
          <p:cNvSpPr>
            <a:spLocks noGrp="1"/>
          </p:cNvSpPr>
          <p:nvPr>
            <p:ph type="body" sz="quarter" idx="3"/>
          </p:nvPr>
        </p:nvSpPr>
        <p:spPr>
          <a:xfrm>
            <a:off x="929641" y="3329941"/>
            <a:ext cx="7437120" cy="3154680"/>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658663"/>
            <a:ext cx="4028440" cy="350520"/>
          </a:xfrm>
          <a:prstGeom prst="rect">
            <a:avLst/>
          </a:prstGeom>
        </p:spPr>
        <p:txBody>
          <a:bodyPr vert="horz" lIns="93176" tIns="46588" rIns="93176" bIns="46588" rtlCol="0" anchor="b"/>
          <a:lstStyle>
            <a:lvl1pPr algn="l">
              <a:defRPr sz="1200"/>
            </a:lvl1pPr>
          </a:lstStyle>
          <a:p>
            <a:endParaRPr lang="en-GB"/>
          </a:p>
        </p:txBody>
      </p:sp>
      <p:sp>
        <p:nvSpPr>
          <p:cNvPr id="7" name="Slide Number Placeholder 6"/>
          <p:cNvSpPr>
            <a:spLocks noGrp="1"/>
          </p:cNvSpPr>
          <p:nvPr>
            <p:ph type="sldNum" sz="quarter" idx="5"/>
          </p:nvPr>
        </p:nvSpPr>
        <p:spPr>
          <a:xfrm>
            <a:off x="5265810" y="6658663"/>
            <a:ext cx="4028440" cy="350520"/>
          </a:xfrm>
          <a:prstGeom prst="rect">
            <a:avLst/>
          </a:prstGeom>
        </p:spPr>
        <p:txBody>
          <a:bodyPr vert="horz" lIns="93176" tIns="46588" rIns="93176" bIns="46588" rtlCol="0" anchor="b"/>
          <a:lstStyle>
            <a:lvl1pPr algn="r">
              <a:defRPr sz="1200"/>
            </a:lvl1pPr>
          </a:lstStyle>
          <a:p>
            <a:fld id="{951AF5A5-91AD-4DAF-BF16-5F714DDCD34C}" type="slidenum">
              <a:rPr lang="en-GB" smtClean="0"/>
              <a:t>‹Nº›</a:t>
            </a:fld>
            <a:endParaRPr lang="en-GB"/>
          </a:p>
        </p:txBody>
      </p:sp>
    </p:spTree>
    <p:extLst>
      <p:ext uri="{BB962C8B-B14F-4D97-AF65-F5344CB8AC3E}">
        <p14:creationId xmlns:p14="http://schemas.microsoft.com/office/powerpoint/2010/main" val="26768235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
        <p:nvSpPr>
          <p:cNvPr id="1157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153E"/>
                </a:solidFill>
                <a:latin typeface="Arial" pitchFamily="34" charset="0"/>
                <a:cs typeface="Arial" pitchFamily="34" charset="0"/>
              </a:defRPr>
            </a:lvl1pPr>
            <a:lvl2pPr marL="763263" indent="-293562" eaLnBrk="0" hangingPunct="0">
              <a:defRPr>
                <a:solidFill>
                  <a:srgbClr val="00153E"/>
                </a:solidFill>
                <a:latin typeface="Arial" pitchFamily="34" charset="0"/>
                <a:cs typeface="Arial" pitchFamily="34" charset="0"/>
              </a:defRPr>
            </a:lvl2pPr>
            <a:lvl3pPr marL="1174251" indent="-234850" eaLnBrk="0" hangingPunct="0">
              <a:defRPr>
                <a:solidFill>
                  <a:srgbClr val="00153E"/>
                </a:solidFill>
                <a:latin typeface="Arial" pitchFamily="34" charset="0"/>
                <a:cs typeface="Arial" pitchFamily="34" charset="0"/>
              </a:defRPr>
            </a:lvl3pPr>
            <a:lvl4pPr marL="1643951" indent="-234850" eaLnBrk="0" hangingPunct="0">
              <a:defRPr>
                <a:solidFill>
                  <a:srgbClr val="00153E"/>
                </a:solidFill>
                <a:latin typeface="Arial" pitchFamily="34" charset="0"/>
                <a:cs typeface="Arial" pitchFamily="34" charset="0"/>
              </a:defRPr>
            </a:lvl4pPr>
            <a:lvl5pPr marL="2113651" indent="-234850" eaLnBrk="0" hangingPunct="0">
              <a:defRPr>
                <a:solidFill>
                  <a:srgbClr val="00153E"/>
                </a:solidFill>
                <a:latin typeface="Arial" pitchFamily="34" charset="0"/>
                <a:cs typeface="Arial" pitchFamily="34" charset="0"/>
              </a:defRPr>
            </a:lvl5pPr>
            <a:lvl6pPr marL="2583351" indent="-234850" eaLnBrk="0" fontAlgn="base" hangingPunct="0">
              <a:spcBef>
                <a:spcPct val="0"/>
              </a:spcBef>
              <a:spcAft>
                <a:spcPct val="0"/>
              </a:spcAft>
              <a:defRPr>
                <a:solidFill>
                  <a:srgbClr val="00153E"/>
                </a:solidFill>
                <a:latin typeface="Arial" pitchFamily="34" charset="0"/>
                <a:cs typeface="Arial" pitchFamily="34" charset="0"/>
              </a:defRPr>
            </a:lvl6pPr>
            <a:lvl7pPr marL="3053052" indent="-234850" eaLnBrk="0" fontAlgn="base" hangingPunct="0">
              <a:spcBef>
                <a:spcPct val="0"/>
              </a:spcBef>
              <a:spcAft>
                <a:spcPct val="0"/>
              </a:spcAft>
              <a:defRPr>
                <a:solidFill>
                  <a:srgbClr val="00153E"/>
                </a:solidFill>
                <a:latin typeface="Arial" pitchFamily="34" charset="0"/>
                <a:cs typeface="Arial" pitchFamily="34" charset="0"/>
              </a:defRPr>
            </a:lvl7pPr>
            <a:lvl8pPr marL="3522752" indent="-234850" eaLnBrk="0" fontAlgn="base" hangingPunct="0">
              <a:spcBef>
                <a:spcPct val="0"/>
              </a:spcBef>
              <a:spcAft>
                <a:spcPct val="0"/>
              </a:spcAft>
              <a:defRPr>
                <a:solidFill>
                  <a:srgbClr val="00153E"/>
                </a:solidFill>
                <a:latin typeface="Arial" pitchFamily="34" charset="0"/>
                <a:cs typeface="Arial" pitchFamily="34" charset="0"/>
              </a:defRPr>
            </a:lvl8pPr>
            <a:lvl9pPr marL="3992452" indent="-234850" eaLnBrk="0" fontAlgn="base" hangingPunct="0">
              <a:spcBef>
                <a:spcPct val="0"/>
              </a:spcBef>
              <a:spcAft>
                <a:spcPct val="0"/>
              </a:spcAft>
              <a:defRPr>
                <a:solidFill>
                  <a:srgbClr val="00153E"/>
                </a:solidFill>
                <a:latin typeface="Arial" pitchFamily="34" charset="0"/>
                <a:cs typeface="Arial" pitchFamily="34" charset="0"/>
              </a:defRPr>
            </a:lvl9pPr>
          </a:lstStyle>
          <a:p>
            <a:pPr eaLnBrk="1" hangingPunct="1"/>
            <a:fld id="{B5539008-2D7C-4260-9AB2-F388B1306381}" type="slidenum">
              <a:rPr lang="en-US" smtClean="0">
                <a:solidFill>
                  <a:srgbClr val="000000"/>
                </a:solidFill>
              </a:rPr>
              <a:pPr eaLnBrk="1" hangingPunct="1"/>
              <a:t>1</a:t>
            </a:fld>
            <a:endParaRPr lang="en-US" smtClean="0">
              <a:solidFill>
                <a:srgbClr val="000000"/>
              </a:solidFill>
            </a:endParaRPr>
          </a:p>
        </p:txBody>
      </p:sp>
      <p:sp>
        <p:nvSpPr>
          <p:cNvPr id="143365" name="Footer Placeholder 4"/>
          <p:cNvSpPr>
            <a:spLocks noGrp="1"/>
          </p:cNvSpPr>
          <p:nvPr>
            <p:ph type="ftr" sz="quarter" idx="4"/>
          </p:nvPr>
        </p:nvSpPr>
        <p:spPr/>
        <p:txBody>
          <a:bodyPr/>
          <a:lstStyle>
            <a:lvl1pPr eaLnBrk="0" hangingPunct="0">
              <a:spcBef>
                <a:spcPct val="20000"/>
              </a:spcBef>
              <a:defRPr>
                <a:solidFill>
                  <a:srgbClr val="00153E"/>
                </a:solidFill>
                <a:latin typeface="Arial" pitchFamily="34" charset="0"/>
              </a:defRPr>
            </a:lvl1pPr>
            <a:lvl2pPr marL="730443" indent="-280940" eaLnBrk="0" hangingPunct="0">
              <a:spcBef>
                <a:spcPct val="20000"/>
              </a:spcBef>
              <a:defRPr>
                <a:solidFill>
                  <a:srgbClr val="00153E"/>
                </a:solidFill>
                <a:latin typeface="Arial" pitchFamily="34" charset="0"/>
              </a:defRPr>
            </a:lvl2pPr>
            <a:lvl3pPr marL="1123758" indent="-224751" eaLnBrk="0" hangingPunct="0">
              <a:spcBef>
                <a:spcPct val="20000"/>
              </a:spcBef>
              <a:defRPr>
                <a:solidFill>
                  <a:srgbClr val="00153E"/>
                </a:solidFill>
                <a:latin typeface="Arial" pitchFamily="34" charset="0"/>
              </a:defRPr>
            </a:lvl3pPr>
            <a:lvl4pPr marL="1573260" indent="-224751" eaLnBrk="0" hangingPunct="0">
              <a:spcBef>
                <a:spcPct val="20000"/>
              </a:spcBef>
              <a:defRPr>
                <a:solidFill>
                  <a:srgbClr val="00153E"/>
                </a:solidFill>
                <a:latin typeface="Arial" pitchFamily="34" charset="0"/>
              </a:defRPr>
            </a:lvl4pPr>
            <a:lvl5pPr marL="2022763" indent="-224751" eaLnBrk="0" hangingPunct="0">
              <a:spcBef>
                <a:spcPct val="20000"/>
              </a:spcBef>
              <a:defRPr>
                <a:solidFill>
                  <a:srgbClr val="00153E"/>
                </a:solidFill>
                <a:latin typeface="Arial" pitchFamily="34" charset="0"/>
              </a:defRPr>
            </a:lvl5pPr>
            <a:lvl6pPr marL="2472266" indent="-224751" eaLnBrk="0" fontAlgn="base" hangingPunct="0">
              <a:spcBef>
                <a:spcPct val="20000"/>
              </a:spcBef>
              <a:spcAft>
                <a:spcPct val="0"/>
              </a:spcAft>
              <a:defRPr>
                <a:solidFill>
                  <a:srgbClr val="00153E"/>
                </a:solidFill>
                <a:latin typeface="Arial" pitchFamily="34" charset="0"/>
              </a:defRPr>
            </a:lvl6pPr>
            <a:lvl7pPr marL="2921770" indent="-224751" eaLnBrk="0" fontAlgn="base" hangingPunct="0">
              <a:spcBef>
                <a:spcPct val="20000"/>
              </a:spcBef>
              <a:spcAft>
                <a:spcPct val="0"/>
              </a:spcAft>
              <a:defRPr>
                <a:solidFill>
                  <a:srgbClr val="00153E"/>
                </a:solidFill>
                <a:latin typeface="Arial" pitchFamily="34" charset="0"/>
              </a:defRPr>
            </a:lvl7pPr>
            <a:lvl8pPr marL="3371273" indent="-224751" eaLnBrk="0" fontAlgn="base" hangingPunct="0">
              <a:spcBef>
                <a:spcPct val="20000"/>
              </a:spcBef>
              <a:spcAft>
                <a:spcPct val="0"/>
              </a:spcAft>
              <a:defRPr>
                <a:solidFill>
                  <a:srgbClr val="00153E"/>
                </a:solidFill>
                <a:latin typeface="Arial" pitchFamily="34" charset="0"/>
              </a:defRPr>
            </a:lvl8pPr>
            <a:lvl9pPr marL="3820776" indent="-224751" eaLnBrk="0" fontAlgn="base" hangingPunct="0">
              <a:spcBef>
                <a:spcPct val="20000"/>
              </a:spcBef>
              <a:spcAft>
                <a:spcPct val="0"/>
              </a:spcAft>
              <a:defRPr>
                <a:solidFill>
                  <a:srgbClr val="00153E"/>
                </a:solidFill>
                <a:latin typeface="Arial" pitchFamily="34" charset="0"/>
              </a:defRPr>
            </a:lvl9pPr>
          </a:lstStyle>
          <a:p>
            <a:pPr eaLnBrk="1" hangingPunct="1">
              <a:spcBef>
                <a:spcPct val="0"/>
              </a:spcBef>
              <a:defRPr/>
            </a:pPr>
            <a:r>
              <a:rPr lang="en-US" smtClean="0">
                <a:solidFill>
                  <a:prstClr val="black"/>
                </a:solidFill>
              </a:rPr>
              <a:t>© A.M. Best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535B5B-7E5D-4661-A963-2F31AF69C0FC}" type="slidenum">
              <a:rPr lang="en-US" smtClean="0"/>
              <a:pPr/>
              <a:t>15</a:t>
            </a:fld>
            <a:endParaRPr lang="en-US" dirty="0"/>
          </a:p>
        </p:txBody>
      </p:sp>
    </p:spTree>
    <p:extLst>
      <p:ext uri="{BB962C8B-B14F-4D97-AF65-F5344CB8AC3E}">
        <p14:creationId xmlns:p14="http://schemas.microsoft.com/office/powerpoint/2010/main" val="2075421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535B5B-7E5D-4661-A963-2F31AF69C0FC}" type="slidenum">
              <a:rPr lang="en-US" smtClean="0"/>
              <a:pPr/>
              <a:t>16</a:t>
            </a:fld>
            <a:endParaRPr lang="en-US" dirty="0"/>
          </a:p>
        </p:txBody>
      </p:sp>
    </p:spTree>
    <p:extLst>
      <p:ext uri="{BB962C8B-B14F-4D97-AF65-F5344CB8AC3E}">
        <p14:creationId xmlns:p14="http://schemas.microsoft.com/office/powerpoint/2010/main" val="2767199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dirty="0"/>
          </a:p>
        </p:txBody>
      </p:sp>
      <p:sp>
        <p:nvSpPr>
          <p:cNvPr id="4" name="Slide Number Placeholder 3"/>
          <p:cNvSpPr>
            <a:spLocks noGrp="1"/>
          </p:cNvSpPr>
          <p:nvPr>
            <p:ph type="sldNum" sz="quarter" idx="10"/>
          </p:nvPr>
        </p:nvSpPr>
        <p:spPr/>
        <p:txBody>
          <a:bodyPr/>
          <a:lstStyle/>
          <a:p>
            <a:fld id="{19535B5B-7E5D-4661-A963-2F31AF69C0FC}" type="slidenum">
              <a:rPr lang="en-US" smtClean="0"/>
              <a:pPr/>
              <a:t>17</a:t>
            </a:fld>
            <a:endParaRPr lang="en-US" dirty="0"/>
          </a:p>
        </p:txBody>
      </p:sp>
    </p:spTree>
    <p:extLst>
      <p:ext uri="{BB962C8B-B14F-4D97-AF65-F5344CB8AC3E}">
        <p14:creationId xmlns:p14="http://schemas.microsoft.com/office/powerpoint/2010/main" val="2868844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535B5B-7E5D-4661-A963-2F31AF69C0FC}" type="slidenum">
              <a:rPr lang="en-US" smtClean="0"/>
              <a:pPr/>
              <a:t>18</a:t>
            </a:fld>
            <a:endParaRPr lang="en-US" dirty="0"/>
          </a:p>
        </p:txBody>
      </p:sp>
    </p:spTree>
    <p:extLst>
      <p:ext uri="{BB962C8B-B14F-4D97-AF65-F5344CB8AC3E}">
        <p14:creationId xmlns:p14="http://schemas.microsoft.com/office/powerpoint/2010/main" val="3573511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535B5B-7E5D-4661-A963-2F31AF69C0FC}" type="slidenum">
              <a:rPr lang="en-US" smtClean="0"/>
              <a:pPr/>
              <a:t>19</a:t>
            </a:fld>
            <a:endParaRPr lang="en-US" dirty="0"/>
          </a:p>
        </p:txBody>
      </p:sp>
    </p:spTree>
    <p:extLst>
      <p:ext uri="{BB962C8B-B14F-4D97-AF65-F5344CB8AC3E}">
        <p14:creationId xmlns:p14="http://schemas.microsoft.com/office/powerpoint/2010/main" val="2851481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535B5B-7E5D-4661-A963-2F31AF69C0FC}" type="slidenum">
              <a:rPr lang="en-US" smtClean="0"/>
              <a:pPr/>
              <a:t>20</a:t>
            </a:fld>
            <a:endParaRPr lang="en-US" dirty="0"/>
          </a:p>
        </p:txBody>
      </p:sp>
    </p:spTree>
    <p:extLst>
      <p:ext uri="{BB962C8B-B14F-4D97-AF65-F5344CB8AC3E}">
        <p14:creationId xmlns:p14="http://schemas.microsoft.com/office/powerpoint/2010/main" val="1683933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535B5B-7E5D-4661-A963-2F31AF69C0FC}" type="slidenum">
              <a:rPr lang="en-US" smtClean="0"/>
              <a:pPr/>
              <a:t>21</a:t>
            </a:fld>
            <a:endParaRPr lang="en-US" dirty="0"/>
          </a:p>
        </p:txBody>
      </p:sp>
    </p:spTree>
    <p:extLst>
      <p:ext uri="{BB962C8B-B14F-4D97-AF65-F5344CB8AC3E}">
        <p14:creationId xmlns:p14="http://schemas.microsoft.com/office/powerpoint/2010/main" val="366124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2879" eaLnBrk="0" hangingPunct="0">
              <a:defRPr>
                <a:solidFill>
                  <a:schemeClr val="tx1"/>
                </a:solidFill>
                <a:latin typeface="Arial" charset="0"/>
              </a:defRPr>
            </a:lvl1pPr>
            <a:lvl2pPr marL="729057" indent="-280406" defTabSz="912879" eaLnBrk="0" hangingPunct="0">
              <a:defRPr>
                <a:solidFill>
                  <a:schemeClr val="tx1"/>
                </a:solidFill>
                <a:latin typeface="Arial" charset="0"/>
              </a:defRPr>
            </a:lvl2pPr>
            <a:lvl3pPr marL="1121626" indent="-224325" defTabSz="912879" eaLnBrk="0" hangingPunct="0">
              <a:defRPr>
                <a:solidFill>
                  <a:schemeClr val="tx1"/>
                </a:solidFill>
                <a:latin typeface="Arial" charset="0"/>
              </a:defRPr>
            </a:lvl3pPr>
            <a:lvl4pPr marL="1570276" indent="-224325" defTabSz="912879" eaLnBrk="0" hangingPunct="0">
              <a:defRPr>
                <a:solidFill>
                  <a:schemeClr val="tx1"/>
                </a:solidFill>
                <a:latin typeface="Arial" charset="0"/>
              </a:defRPr>
            </a:lvl4pPr>
            <a:lvl5pPr marL="2018927" indent="-224325" defTabSz="912879" eaLnBrk="0" hangingPunct="0">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pPr eaLnBrk="1" hangingPunct="1"/>
            <a:fld id="{DB5D2F17-4F42-4D1D-B1D0-97DD746432A4}" type="slidenum">
              <a:rPr lang="en-US" smtClean="0"/>
              <a:pPr eaLnBrk="1" hangingPunct="1"/>
              <a:t>23</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28378" y="3330420"/>
            <a:ext cx="7439647" cy="3154441"/>
          </a:xfrm>
          <a:noFill/>
        </p:spPr>
        <p:txBody>
          <a:bodyPr lIns="89189" tIns="44593" rIns="89189" bIns="44593"/>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AF5A5-91AD-4DAF-BF16-5F714DDCD34C}" type="slidenum">
              <a:rPr lang="en-GB" smtClean="0"/>
              <a:t>25</a:t>
            </a:fld>
            <a:endParaRPr lang="en-GB"/>
          </a:p>
        </p:txBody>
      </p:sp>
    </p:spTree>
    <p:extLst>
      <p:ext uri="{BB962C8B-B14F-4D97-AF65-F5344CB8AC3E}">
        <p14:creationId xmlns:p14="http://schemas.microsoft.com/office/powerpoint/2010/main" val="840792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AF5A5-91AD-4DAF-BF16-5F714DDCD34C}" type="slidenum">
              <a:rPr lang="en-GB" smtClean="0"/>
              <a:t>27</a:t>
            </a:fld>
            <a:endParaRPr lang="en-GB"/>
          </a:p>
        </p:txBody>
      </p:sp>
    </p:spTree>
    <p:extLst>
      <p:ext uri="{BB962C8B-B14F-4D97-AF65-F5344CB8AC3E}">
        <p14:creationId xmlns:p14="http://schemas.microsoft.com/office/powerpoint/2010/main" val="412498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535B5B-7E5D-4661-A963-2F31AF69C0FC}" type="slidenum">
              <a:rPr lang="en-US" smtClean="0"/>
              <a:pPr/>
              <a:t>2</a:t>
            </a:fld>
            <a:endParaRPr lang="en-US" dirty="0"/>
          </a:p>
        </p:txBody>
      </p:sp>
    </p:spTree>
    <p:extLst>
      <p:ext uri="{BB962C8B-B14F-4D97-AF65-F5344CB8AC3E}">
        <p14:creationId xmlns:p14="http://schemas.microsoft.com/office/powerpoint/2010/main" val="218120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
        <p:nvSpPr>
          <p:cNvPr id="1157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153E"/>
                </a:solidFill>
                <a:latin typeface="Arial" pitchFamily="34" charset="0"/>
                <a:cs typeface="Arial" pitchFamily="34" charset="0"/>
              </a:defRPr>
            </a:lvl1pPr>
            <a:lvl2pPr marL="763263" indent="-293562" eaLnBrk="0" hangingPunct="0">
              <a:defRPr>
                <a:solidFill>
                  <a:srgbClr val="00153E"/>
                </a:solidFill>
                <a:latin typeface="Arial" pitchFamily="34" charset="0"/>
                <a:cs typeface="Arial" pitchFamily="34" charset="0"/>
              </a:defRPr>
            </a:lvl2pPr>
            <a:lvl3pPr marL="1174251" indent="-234850" eaLnBrk="0" hangingPunct="0">
              <a:defRPr>
                <a:solidFill>
                  <a:srgbClr val="00153E"/>
                </a:solidFill>
                <a:latin typeface="Arial" pitchFamily="34" charset="0"/>
                <a:cs typeface="Arial" pitchFamily="34" charset="0"/>
              </a:defRPr>
            </a:lvl3pPr>
            <a:lvl4pPr marL="1643951" indent="-234850" eaLnBrk="0" hangingPunct="0">
              <a:defRPr>
                <a:solidFill>
                  <a:srgbClr val="00153E"/>
                </a:solidFill>
                <a:latin typeface="Arial" pitchFamily="34" charset="0"/>
                <a:cs typeface="Arial" pitchFamily="34" charset="0"/>
              </a:defRPr>
            </a:lvl4pPr>
            <a:lvl5pPr marL="2113651" indent="-234850" eaLnBrk="0" hangingPunct="0">
              <a:defRPr>
                <a:solidFill>
                  <a:srgbClr val="00153E"/>
                </a:solidFill>
                <a:latin typeface="Arial" pitchFamily="34" charset="0"/>
                <a:cs typeface="Arial" pitchFamily="34" charset="0"/>
              </a:defRPr>
            </a:lvl5pPr>
            <a:lvl6pPr marL="2583351" indent="-234850" eaLnBrk="0" fontAlgn="base" hangingPunct="0">
              <a:spcBef>
                <a:spcPct val="0"/>
              </a:spcBef>
              <a:spcAft>
                <a:spcPct val="0"/>
              </a:spcAft>
              <a:defRPr>
                <a:solidFill>
                  <a:srgbClr val="00153E"/>
                </a:solidFill>
                <a:latin typeface="Arial" pitchFamily="34" charset="0"/>
                <a:cs typeface="Arial" pitchFamily="34" charset="0"/>
              </a:defRPr>
            </a:lvl6pPr>
            <a:lvl7pPr marL="3053052" indent="-234850" eaLnBrk="0" fontAlgn="base" hangingPunct="0">
              <a:spcBef>
                <a:spcPct val="0"/>
              </a:spcBef>
              <a:spcAft>
                <a:spcPct val="0"/>
              </a:spcAft>
              <a:defRPr>
                <a:solidFill>
                  <a:srgbClr val="00153E"/>
                </a:solidFill>
                <a:latin typeface="Arial" pitchFamily="34" charset="0"/>
                <a:cs typeface="Arial" pitchFamily="34" charset="0"/>
              </a:defRPr>
            </a:lvl7pPr>
            <a:lvl8pPr marL="3522752" indent="-234850" eaLnBrk="0" fontAlgn="base" hangingPunct="0">
              <a:spcBef>
                <a:spcPct val="0"/>
              </a:spcBef>
              <a:spcAft>
                <a:spcPct val="0"/>
              </a:spcAft>
              <a:defRPr>
                <a:solidFill>
                  <a:srgbClr val="00153E"/>
                </a:solidFill>
                <a:latin typeface="Arial" pitchFamily="34" charset="0"/>
                <a:cs typeface="Arial" pitchFamily="34" charset="0"/>
              </a:defRPr>
            </a:lvl8pPr>
            <a:lvl9pPr marL="3992452" indent="-234850" eaLnBrk="0" fontAlgn="base" hangingPunct="0">
              <a:spcBef>
                <a:spcPct val="0"/>
              </a:spcBef>
              <a:spcAft>
                <a:spcPct val="0"/>
              </a:spcAft>
              <a:defRPr>
                <a:solidFill>
                  <a:srgbClr val="00153E"/>
                </a:solidFill>
                <a:latin typeface="Arial" pitchFamily="34" charset="0"/>
                <a:cs typeface="Arial" pitchFamily="34" charset="0"/>
              </a:defRPr>
            </a:lvl9pPr>
          </a:lstStyle>
          <a:p>
            <a:pPr eaLnBrk="1" hangingPunct="1"/>
            <a:fld id="{B5539008-2D7C-4260-9AB2-F388B1306381}" type="slidenum">
              <a:rPr lang="en-US" smtClean="0">
                <a:solidFill>
                  <a:srgbClr val="000000"/>
                </a:solidFill>
              </a:rPr>
              <a:pPr eaLnBrk="1" hangingPunct="1"/>
              <a:t>28</a:t>
            </a:fld>
            <a:endParaRPr lang="en-US" smtClean="0">
              <a:solidFill>
                <a:srgbClr val="000000"/>
              </a:solidFill>
            </a:endParaRPr>
          </a:p>
        </p:txBody>
      </p:sp>
      <p:sp>
        <p:nvSpPr>
          <p:cNvPr id="143365" name="Footer Placeholder 4"/>
          <p:cNvSpPr>
            <a:spLocks noGrp="1"/>
          </p:cNvSpPr>
          <p:nvPr>
            <p:ph type="ftr" sz="quarter" idx="4"/>
          </p:nvPr>
        </p:nvSpPr>
        <p:spPr/>
        <p:txBody>
          <a:bodyPr/>
          <a:lstStyle>
            <a:lvl1pPr eaLnBrk="0" hangingPunct="0">
              <a:spcBef>
                <a:spcPct val="20000"/>
              </a:spcBef>
              <a:defRPr>
                <a:solidFill>
                  <a:srgbClr val="00153E"/>
                </a:solidFill>
                <a:latin typeface="Arial" pitchFamily="34" charset="0"/>
              </a:defRPr>
            </a:lvl1pPr>
            <a:lvl2pPr marL="730443" indent="-280940" eaLnBrk="0" hangingPunct="0">
              <a:spcBef>
                <a:spcPct val="20000"/>
              </a:spcBef>
              <a:defRPr>
                <a:solidFill>
                  <a:srgbClr val="00153E"/>
                </a:solidFill>
                <a:latin typeface="Arial" pitchFamily="34" charset="0"/>
              </a:defRPr>
            </a:lvl2pPr>
            <a:lvl3pPr marL="1123758" indent="-224751" eaLnBrk="0" hangingPunct="0">
              <a:spcBef>
                <a:spcPct val="20000"/>
              </a:spcBef>
              <a:defRPr>
                <a:solidFill>
                  <a:srgbClr val="00153E"/>
                </a:solidFill>
                <a:latin typeface="Arial" pitchFamily="34" charset="0"/>
              </a:defRPr>
            </a:lvl3pPr>
            <a:lvl4pPr marL="1573260" indent="-224751" eaLnBrk="0" hangingPunct="0">
              <a:spcBef>
                <a:spcPct val="20000"/>
              </a:spcBef>
              <a:defRPr>
                <a:solidFill>
                  <a:srgbClr val="00153E"/>
                </a:solidFill>
                <a:latin typeface="Arial" pitchFamily="34" charset="0"/>
              </a:defRPr>
            </a:lvl4pPr>
            <a:lvl5pPr marL="2022763" indent="-224751" eaLnBrk="0" hangingPunct="0">
              <a:spcBef>
                <a:spcPct val="20000"/>
              </a:spcBef>
              <a:defRPr>
                <a:solidFill>
                  <a:srgbClr val="00153E"/>
                </a:solidFill>
                <a:latin typeface="Arial" pitchFamily="34" charset="0"/>
              </a:defRPr>
            </a:lvl5pPr>
            <a:lvl6pPr marL="2472266" indent="-224751" eaLnBrk="0" fontAlgn="base" hangingPunct="0">
              <a:spcBef>
                <a:spcPct val="20000"/>
              </a:spcBef>
              <a:spcAft>
                <a:spcPct val="0"/>
              </a:spcAft>
              <a:defRPr>
                <a:solidFill>
                  <a:srgbClr val="00153E"/>
                </a:solidFill>
                <a:latin typeface="Arial" pitchFamily="34" charset="0"/>
              </a:defRPr>
            </a:lvl6pPr>
            <a:lvl7pPr marL="2921770" indent="-224751" eaLnBrk="0" fontAlgn="base" hangingPunct="0">
              <a:spcBef>
                <a:spcPct val="20000"/>
              </a:spcBef>
              <a:spcAft>
                <a:spcPct val="0"/>
              </a:spcAft>
              <a:defRPr>
                <a:solidFill>
                  <a:srgbClr val="00153E"/>
                </a:solidFill>
                <a:latin typeface="Arial" pitchFamily="34" charset="0"/>
              </a:defRPr>
            </a:lvl7pPr>
            <a:lvl8pPr marL="3371273" indent="-224751" eaLnBrk="0" fontAlgn="base" hangingPunct="0">
              <a:spcBef>
                <a:spcPct val="20000"/>
              </a:spcBef>
              <a:spcAft>
                <a:spcPct val="0"/>
              </a:spcAft>
              <a:defRPr>
                <a:solidFill>
                  <a:srgbClr val="00153E"/>
                </a:solidFill>
                <a:latin typeface="Arial" pitchFamily="34" charset="0"/>
              </a:defRPr>
            </a:lvl8pPr>
            <a:lvl9pPr marL="3820776" indent="-224751" eaLnBrk="0" fontAlgn="base" hangingPunct="0">
              <a:spcBef>
                <a:spcPct val="20000"/>
              </a:spcBef>
              <a:spcAft>
                <a:spcPct val="0"/>
              </a:spcAft>
              <a:defRPr>
                <a:solidFill>
                  <a:srgbClr val="00153E"/>
                </a:solidFill>
                <a:latin typeface="Arial" pitchFamily="34" charset="0"/>
              </a:defRPr>
            </a:lvl9pPr>
          </a:lstStyle>
          <a:p>
            <a:pPr eaLnBrk="1" hangingPunct="1">
              <a:spcBef>
                <a:spcPct val="0"/>
              </a:spcBef>
              <a:defRPr/>
            </a:pPr>
            <a:r>
              <a:rPr lang="en-US" smtClean="0">
                <a:solidFill>
                  <a:prstClr val="black"/>
                </a:solidFill>
              </a:rPr>
              <a:t>© A.M. Best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951AF5A5-91AD-4DAF-BF16-5F714DDCD34C}" type="slidenum">
              <a:rPr lang="en-GB" smtClean="0"/>
              <a:t>5</a:t>
            </a:fld>
            <a:endParaRPr lang="en-GB"/>
          </a:p>
        </p:txBody>
      </p:sp>
    </p:spTree>
    <p:extLst>
      <p:ext uri="{BB962C8B-B14F-4D97-AF65-F5344CB8AC3E}">
        <p14:creationId xmlns:p14="http://schemas.microsoft.com/office/powerpoint/2010/main" val="308205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AF5A5-91AD-4DAF-BF16-5F714DDCD34C}" type="slidenum">
              <a:rPr lang="en-GB" smtClean="0"/>
              <a:t>6</a:t>
            </a:fld>
            <a:endParaRPr lang="en-GB"/>
          </a:p>
        </p:txBody>
      </p:sp>
    </p:spTree>
    <p:extLst>
      <p:ext uri="{BB962C8B-B14F-4D97-AF65-F5344CB8AC3E}">
        <p14:creationId xmlns:p14="http://schemas.microsoft.com/office/powerpoint/2010/main" val="115416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AF5A5-91AD-4DAF-BF16-5F714DDCD34C}" type="slidenum">
              <a:rPr lang="en-GB" smtClean="0"/>
              <a:t>7</a:t>
            </a:fld>
            <a:endParaRPr lang="en-GB"/>
          </a:p>
        </p:txBody>
      </p:sp>
    </p:spTree>
    <p:extLst>
      <p:ext uri="{BB962C8B-B14F-4D97-AF65-F5344CB8AC3E}">
        <p14:creationId xmlns:p14="http://schemas.microsoft.com/office/powerpoint/2010/main" val="365678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AF5A5-91AD-4DAF-BF16-5F714DDCD34C}" type="slidenum">
              <a:rPr lang="en-GB" smtClean="0"/>
              <a:t>8</a:t>
            </a:fld>
            <a:endParaRPr lang="en-GB"/>
          </a:p>
        </p:txBody>
      </p:sp>
    </p:spTree>
    <p:extLst>
      <p:ext uri="{BB962C8B-B14F-4D97-AF65-F5344CB8AC3E}">
        <p14:creationId xmlns:p14="http://schemas.microsoft.com/office/powerpoint/2010/main" val="339960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AF5A5-91AD-4DAF-BF16-5F714DDCD34C}" type="slidenum">
              <a:rPr lang="en-GB" smtClean="0"/>
              <a:t>12</a:t>
            </a:fld>
            <a:endParaRPr lang="en-GB"/>
          </a:p>
        </p:txBody>
      </p:sp>
    </p:spTree>
    <p:extLst>
      <p:ext uri="{BB962C8B-B14F-4D97-AF65-F5344CB8AC3E}">
        <p14:creationId xmlns:p14="http://schemas.microsoft.com/office/powerpoint/2010/main" val="2338247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535B5B-7E5D-4661-A963-2F31AF69C0FC}" type="slidenum">
              <a:rPr lang="en-US" smtClean="0"/>
              <a:pPr/>
              <a:t>13</a:t>
            </a:fld>
            <a:endParaRPr lang="en-US" dirty="0"/>
          </a:p>
        </p:txBody>
      </p:sp>
    </p:spTree>
    <p:extLst>
      <p:ext uri="{BB962C8B-B14F-4D97-AF65-F5344CB8AC3E}">
        <p14:creationId xmlns:p14="http://schemas.microsoft.com/office/powerpoint/2010/main" val="4177978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9535B5B-7E5D-4661-A963-2F31AF69C0FC}" type="slidenum">
              <a:rPr lang="en-US" smtClean="0"/>
              <a:pPr/>
              <a:t>14</a:t>
            </a:fld>
            <a:endParaRPr lang="en-US" dirty="0"/>
          </a:p>
        </p:txBody>
      </p:sp>
    </p:spTree>
    <p:extLst>
      <p:ext uri="{BB962C8B-B14F-4D97-AF65-F5344CB8AC3E}">
        <p14:creationId xmlns:p14="http://schemas.microsoft.com/office/powerpoint/2010/main" val="401888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with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smtClean="0"/>
              <a:t>Lorem ipsum dolor sit amet</a:t>
            </a:r>
            <a:endParaRPr lang="en-GB"/>
          </a:p>
        </p:txBody>
      </p:sp>
      <p:sp>
        <p:nvSpPr>
          <p:cNvPr id="3" name="Date Placeholder 2"/>
          <p:cNvSpPr>
            <a:spLocks noGrp="1"/>
          </p:cNvSpPr>
          <p:nvPr>
            <p:ph type="dt" sz="half" idx="10"/>
          </p:nvPr>
        </p:nvSpPr>
        <p:spPr/>
        <p:txBody>
          <a:bodyPr/>
          <a:lstStyle/>
          <a:p>
            <a:r>
              <a:rPr lang="en-US" smtClean="0"/>
              <a:t>April 23, 2014</a:t>
            </a:r>
            <a:endParaRPr lang="en-GB"/>
          </a:p>
        </p:txBody>
      </p:sp>
      <p:sp>
        <p:nvSpPr>
          <p:cNvPr id="4" name="Footer Placeholder 3"/>
          <p:cNvSpPr>
            <a:spLocks noGrp="1"/>
          </p:cNvSpPr>
          <p:nvPr>
            <p:ph type="ftr" sz="quarter" idx="11"/>
          </p:nvPr>
        </p:nvSpPr>
        <p:spPr/>
        <p:txBody>
          <a:bodyPr/>
          <a:lstStyle/>
          <a:p>
            <a:r>
              <a:rPr lang="en-US" smtClean="0"/>
              <a:t>XXV Annual ASSAL General Meeting</a:t>
            </a:r>
            <a:endParaRPr lang="en-GB"/>
          </a:p>
        </p:txBody>
      </p:sp>
      <p:sp>
        <p:nvSpPr>
          <p:cNvPr id="5" name="Slide Number Placeholder 4"/>
          <p:cNvSpPr>
            <a:spLocks noGrp="1"/>
          </p:cNvSpPr>
          <p:nvPr>
            <p:ph type="sldNum" sz="quarter" idx="12"/>
          </p:nvPr>
        </p:nvSpPr>
        <p:spPr/>
        <p:txBody>
          <a:bodyPr/>
          <a:lstStyle/>
          <a:p>
            <a:fld id="{9F59BC53-2280-45FC-9D69-EE295E72CF16}" type="slidenum">
              <a:rPr lang="en-GB" smtClean="0"/>
              <a:pPr/>
              <a:t>‹Nº›</a:t>
            </a:fld>
            <a:endParaRPr lang="en-GB"/>
          </a:p>
        </p:txBody>
      </p:sp>
      <p:sp>
        <p:nvSpPr>
          <p:cNvPr id="7" name="Text Placeholder 6"/>
          <p:cNvSpPr>
            <a:spLocks noGrp="1"/>
          </p:cNvSpPr>
          <p:nvPr>
            <p:ph type="body" sz="quarter" idx="13" hasCustomPrompt="1"/>
          </p:nvPr>
        </p:nvSpPr>
        <p:spPr>
          <a:xfrm>
            <a:off x="179388" y="1602000"/>
            <a:ext cx="8785225" cy="4608513"/>
          </a:xfrm>
        </p:spPr>
        <p:txBody>
          <a:bodyPr/>
          <a:lstStyle>
            <a:lvl1pPr marL="468313" indent="-457200">
              <a:spcAft>
                <a:spcPts val="1200"/>
              </a:spcAft>
              <a:buSzPct val="100000"/>
              <a:buFont typeface="Arial" pitchFamily="34" charset="0"/>
              <a:buChar char="•"/>
              <a:defRPr baseline="0"/>
            </a:lvl1pPr>
            <a:lvl2pPr marL="720725" indent="-263525">
              <a:spcAft>
                <a:spcPts val="1200"/>
              </a:spcAft>
              <a:tabLst/>
              <a:defRPr/>
            </a:lvl2pPr>
            <a:lvl3pPr marL="1162050" indent="-247650">
              <a:spcAft>
                <a:spcPts val="1200"/>
              </a:spcAft>
              <a:defRPr/>
            </a:lvl3pPr>
            <a:lvl4pPr marL="1527175" indent="-268288">
              <a:spcAft>
                <a:spcPts val="1200"/>
              </a:spcAft>
              <a:defRPr/>
            </a:lvl4pPr>
            <a:lvl5pPr marL="2151063" indent="-322263">
              <a:spcAft>
                <a:spcPts val="1200"/>
              </a:spcAft>
              <a:defRPr/>
            </a:lvl5pPr>
          </a:lstStyle>
          <a:p>
            <a:pPr lvl="0"/>
            <a:r>
              <a:rPr lang="en-US" smtClean="0"/>
              <a:t>Text Layout for single column with bullet points.</a:t>
            </a:r>
            <a:br>
              <a:rPr lang="en-US" smtClean="0"/>
            </a:br>
            <a:r>
              <a:rPr lang="en-US" smtClean="0"/>
              <a:t>Lorem ipsum dolor sit amet, consectetuer adipiscing elit</a:t>
            </a:r>
          </a:p>
          <a:p>
            <a:pPr lvl="1"/>
            <a:r>
              <a:rPr lang="en-US" smtClean="0"/>
              <a:t>Lorem ipsum dolor sit amet, consectetuer adipiscing elit</a:t>
            </a:r>
          </a:p>
          <a:p>
            <a:pPr lvl="2"/>
            <a:r>
              <a:rPr lang="en-US" smtClean="0"/>
              <a:t>Lorem ipsum dolor sit amet, consectetuer adipiscing elit</a:t>
            </a:r>
          </a:p>
          <a:p>
            <a:pPr lvl="3"/>
            <a:r>
              <a:rPr lang="en-US" smtClean="0"/>
              <a:t>Lorem ipsum dolor sit amet, consectetuer adipiscing elit</a:t>
            </a:r>
            <a:endParaRPr lang="en-GB"/>
          </a:p>
        </p:txBody>
      </p:sp>
    </p:spTree>
    <p:extLst>
      <p:ext uri="{BB962C8B-B14F-4D97-AF65-F5344CB8AC3E}">
        <p14:creationId xmlns:p14="http://schemas.microsoft.com/office/powerpoint/2010/main" val="4105915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3" name="Picture 32" descr="powerpoi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1" descr="AM-Best-Logo-AMB-BLU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34200" y="6172200"/>
            <a:ext cx="1600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0" y="2130425"/>
            <a:ext cx="9144000" cy="1470025"/>
          </a:xfrm>
        </p:spPr>
        <p:txBody>
          <a:bodyPr/>
          <a:lstStyle>
            <a:lvl1pPr algn="ctr">
              <a:defRPr sz="4400" b="0">
                <a:solidFill>
                  <a:srgbClr val="001033"/>
                </a:solidFill>
                <a:latin typeface="Arial Black" pitchFamily="34" charset="0"/>
                <a:cs typeface="Times New Roman" pitchFamily="18" charset="0"/>
              </a:defRPr>
            </a:lvl1pPr>
          </a:lstStyle>
          <a:p>
            <a:pPr lvl="0"/>
            <a:endParaRPr lang="en-US" noProof="0" smtClean="0"/>
          </a:p>
        </p:txBody>
      </p:sp>
      <p:sp>
        <p:nvSpPr>
          <p:cNvPr id="5" name="Rectangle 6"/>
          <p:cNvSpPr>
            <a:spLocks noGrp="1" noChangeArrowheads="1"/>
          </p:cNvSpPr>
          <p:nvPr>
            <p:ph type="sldNum" sz="quarter" idx="10"/>
          </p:nvPr>
        </p:nvSpPr>
        <p:spPr>
          <a:xfrm>
            <a:off x="6553200" y="6245225"/>
            <a:ext cx="2133600" cy="476250"/>
          </a:xfrm>
          <a:prstGeom prst="rect">
            <a:avLst/>
          </a:prstGeom>
        </p:spPr>
        <p:txBody>
          <a:bodyPr/>
          <a:lstStyle>
            <a:lvl1pPr>
              <a:defRPr smtClean="0"/>
            </a:lvl1pPr>
          </a:lstStyle>
          <a:p>
            <a:pPr>
              <a:defRPr/>
            </a:pPr>
            <a:fld id="{8CEB1FDE-1C0F-444F-ACBD-AD1E4C09220C}" type="slidenum">
              <a:rPr lang="en-US">
                <a:solidFill>
                  <a:srgbClr val="000000"/>
                </a:solidFill>
              </a:rPr>
              <a:pPr>
                <a:defRPr/>
              </a:pPr>
              <a:t>‹Nº›</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r>
              <a:rPr lang="en-US" smtClean="0">
                <a:solidFill>
                  <a:srgbClr val="000000"/>
                </a:solidFill>
              </a:rPr>
              <a:t>XXV Annual ASSAL General Meeting</a:t>
            </a:r>
            <a:endParaRPr lang="en-US">
              <a:solidFill>
                <a:srgbClr val="000000"/>
              </a:solidFill>
            </a:endParaRPr>
          </a:p>
        </p:txBody>
      </p:sp>
      <p:sp>
        <p:nvSpPr>
          <p:cNvPr id="7" name="Rectangle 4"/>
          <p:cNvSpPr>
            <a:spLocks noGrp="1" noChangeArrowheads="1"/>
          </p:cNvSpPr>
          <p:nvPr>
            <p:ph type="dt" sz="half" idx="12"/>
          </p:nvPr>
        </p:nvSpPr>
        <p:spPr/>
        <p:txBody>
          <a:bodyPr/>
          <a:lstStyle>
            <a:lvl1pPr>
              <a:defRPr smtClean="0"/>
            </a:lvl1pPr>
          </a:lstStyle>
          <a:p>
            <a:pPr>
              <a:defRPr/>
            </a:pPr>
            <a:r>
              <a:rPr lang="en-US" smtClean="0">
                <a:solidFill>
                  <a:srgbClr val="000000"/>
                </a:solidFill>
              </a:rPr>
              <a:t>April 23, 2014</a:t>
            </a:r>
            <a:endParaRPr lang="en-US">
              <a:solidFill>
                <a:srgbClr val="000000"/>
              </a:solidFill>
            </a:endParaRPr>
          </a:p>
        </p:txBody>
      </p:sp>
    </p:spTree>
    <p:extLst>
      <p:ext uri="{BB962C8B-B14F-4D97-AF65-F5344CB8AC3E}">
        <p14:creationId xmlns:p14="http://schemas.microsoft.com/office/powerpoint/2010/main" val="82381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rst Paragraph with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smtClean="0"/>
              <a:t>Lorem ipsum dolor sit amet</a:t>
            </a:r>
            <a:endParaRPr lang="en-GB"/>
          </a:p>
        </p:txBody>
      </p:sp>
      <p:sp>
        <p:nvSpPr>
          <p:cNvPr id="3" name="Date Placeholder 2"/>
          <p:cNvSpPr>
            <a:spLocks noGrp="1"/>
          </p:cNvSpPr>
          <p:nvPr>
            <p:ph type="dt" sz="half" idx="10"/>
          </p:nvPr>
        </p:nvSpPr>
        <p:spPr/>
        <p:txBody>
          <a:bodyPr/>
          <a:lstStyle/>
          <a:p>
            <a:r>
              <a:rPr lang="en-US" smtClean="0"/>
              <a:t>April 23, 2014</a:t>
            </a:r>
            <a:endParaRPr lang="en-GB"/>
          </a:p>
        </p:txBody>
      </p:sp>
      <p:sp>
        <p:nvSpPr>
          <p:cNvPr id="4" name="Footer Placeholder 3"/>
          <p:cNvSpPr>
            <a:spLocks noGrp="1"/>
          </p:cNvSpPr>
          <p:nvPr>
            <p:ph type="ftr" sz="quarter" idx="11"/>
          </p:nvPr>
        </p:nvSpPr>
        <p:spPr/>
        <p:txBody>
          <a:bodyPr/>
          <a:lstStyle/>
          <a:p>
            <a:r>
              <a:rPr lang="en-US" smtClean="0"/>
              <a:t>XXV Annual ASSAL General Meeting</a:t>
            </a:r>
            <a:endParaRPr lang="en-GB"/>
          </a:p>
        </p:txBody>
      </p:sp>
      <p:sp>
        <p:nvSpPr>
          <p:cNvPr id="5" name="Slide Number Placeholder 4"/>
          <p:cNvSpPr>
            <a:spLocks noGrp="1"/>
          </p:cNvSpPr>
          <p:nvPr>
            <p:ph type="sldNum" sz="quarter" idx="12"/>
          </p:nvPr>
        </p:nvSpPr>
        <p:spPr/>
        <p:txBody>
          <a:bodyPr/>
          <a:lstStyle/>
          <a:p>
            <a:fld id="{9F59BC53-2280-45FC-9D69-EE295E72CF16}" type="slidenum">
              <a:rPr lang="en-GB" smtClean="0"/>
              <a:pPr/>
              <a:t>‹Nº›</a:t>
            </a:fld>
            <a:endParaRPr lang="en-GB"/>
          </a:p>
        </p:txBody>
      </p:sp>
      <p:sp>
        <p:nvSpPr>
          <p:cNvPr id="7" name="Text Placeholder 6"/>
          <p:cNvSpPr>
            <a:spLocks noGrp="1"/>
          </p:cNvSpPr>
          <p:nvPr>
            <p:ph type="body" sz="quarter" idx="13" hasCustomPrompt="1"/>
          </p:nvPr>
        </p:nvSpPr>
        <p:spPr>
          <a:xfrm>
            <a:off x="179388" y="1602000"/>
            <a:ext cx="8785225" cy="4608513"/>
          </a:xfrm>
        </p:spPr>
        <p:txBody>
          <a:bodyPr/>
          <a:lstStyle>
            <a:lvl1pPr marL="11113" indent="0">
              <a:spcAft>
                <a:spcPts val="1200"/>
              </a:spcAft>
              <a:buSzPct val="100000"/>
              <a:buFontTx/>
              <a:buNone/>
              <a:defRPr b="0" u="none" baseline="0"/>
            </a:lvl1pPr>
            <a:lvl2pPr marL="623888" indent="-268288">
              <a:spcAft>
                <a:spcPts val="1200"/>
              </a:spcAft>
              <a:buFont typeface="Arial" pitchFamily="34" charset="0"/>
              <a:buChar char="•"/>
              <a:tabLst/>
              <a:defRPr/>
            </a:lvl2pPr>
            <a:lvl3pPr marL="1162050" indent="-247650">
              <a:spcAft>
                <a:spcPts val="1200"/>
              </a:spcAft>
              <a:defRPr/>
            </a:lvl3pPr>
            <a:lvl4pPr marL="1527175" indent="-268288">
              <a:spcAft>
                <a:spcPts val="1200"/>
              </a:spcAft>
              <a:defRPr/>
            </a:lvl4pPr>
            <a:lvl5pPr marL="2151063" indent="-322263">
              <a:spcAft>
                <a:spcPts val="1200"/>
              </a:spcAft>
              <a:defRPr/>
            </a:lvl5pPr>
          </a:lstStyle>
          <a:p>
            <a:pPr lvl="0"/>
            <a:r>
              <a:rPr lang="en-US" smtClean="0"/>
              <a:t>Text Layout for single column without bullet points. </a:t>
            </a:r>
          </a:p>
          <a:p>
            <a:pPr lvl="0"/>
            <a:r>
              <a:rPr lang="en-US" smtClean="0"/>
              <a:t>Lorem ipsum dolor sit amet, consectetuer adipiscing elit </a:t>
            </a:r>
          </a:p>
          <a:p>
            <a:pPr lvl="1"/>
            <a:r>
              <a:rPr lang="en-US" smtClean="0"/>
              <a:t>Lorem ipsum dolor sit amet, consectetuer adipiscing elit</a:t>
            </a:r>
          </a:p>
          <a:p>
            <a:pPr lvl="1"/>
            <a:r>
              <a:rPr lang="en-US" smtClean="0"/>
              <a:t>Lorem ipsum dolor sit amet, consectetuer adipiscing elit</a:t>
            </a:r>
          </a:p>
          <a:p>
            <a:pPr lvl="2"/>
            <a:endParaRPr lang="en-US" smtClean="0"/>
          </a:p>
        </p:txBody>
      </p:sp>
    </p:spTree>
    <p:extLst>
      <p:ext uri="{BB962C8B-B14F-4D97-AF65-F5344CB8AC3E}">
        <p14:creationId xmlns:p14="http://schemas.microsoft.com/office/powerpoint/2010/main" val="6711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Layou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smtClean="0"/>
              <a:t>Lorem ipsum dolor sit amet</a:t>
            </a:r>
            <a:endParaRPr lang="en-GB"/>
          </a:p>
        </p:txBody>
      </p:sp>
      <p:sp>
        <p:nvSpPr>
          <p:cNvPr id="3" name="Date Placeholder 2"/>
          <p:cNvSpPr>
            <a:spLocks noGrp="1"/>
          </p:cNvSpPr>
          <p:nvPr>
            <p:ph type="dt" sz="half" idx="10"/>
          </p:nvPr>
        </p:nvSpPr>
        <p:spPr/>
        <p:txBody>
          <a:bodyPr/>
          <a:lstStyle/>
          <a:p>
            <a:r>
              <a:rPr lang="en-US" smtClean="0"/>
              <a:t>April 23, 2014</a:t>
            </a:r>
            <a:endParaRPr lang="en-GB"/>
          </a:p>
        </p:txBody>
      </p:sp>
      <p:sp>
        <p:nvSpPr>
          <p:cNvPr id="4" name="Footer Placeholder 3"/>
          <p:cNvSpPr>
            <a:spLocks noGrp="1"/>
          </p:cNvSpPr>
          <p:nvPr>
            <p:ph type="ftr" sz="quarter" idx="11"/>
          </p:nvPr>
        </p:nvSpPr>
        <p:spPr/>
        <p:txBody>
          <a:bodyPr/>
          <a:lstStyle/>
          <a:p>
            <a:r>
              <a:rPr lang="en-US" smtClean="0"/>
              <a:t>XXV Annual ASSAL General Meeting</a:t>
            </a:r>
            <a:endParaRPr lang="en-GB"/>
          </a:p>
        </p:txBody>
      </p:sp>
      <p:sp>
        <p:nvSpPr>
          <p:cNvPr id="5" name="Slide Number Placeholder 4"/>
          <p:cNvSpPr>
            <a:spLocks noGrp="1"/>
          </p:cNvSpPr>
          <p:nvPr>
            <p:ph type="sldNum" sz="quarter" idx="12"/>
          </p:nvPr>
        </p:nvSpPr>
        <p:spPr/>
        <p:txBody>
          <a:bodyPr/>
          <a:lstStyle/>
          <a:p>
            <a:fld id="{9F59BC53-2280-45FC-9D69-EE295E72CF16}" type="slidenum">
              <a:rPr lang="en-GB" smtClean="0"/>
              <a:pPr/>
              <a:t>‹Nº›</a:t>
            </a:fld>
            <a:endParaRPr lang="en-GB"/>
          </a:p>
        </p:txBody>
      </p:sp>
      <p:sp>
        <p:nvSpPr>
          <p:cNvPr id="7" name="Text Placeholder 6"/>
          <p:cNvSpPr>
            <a:spLocks noGrp="1"/>
          </p:cNvSpPr>
          <p:nvPr>
            <p:ph type="body" sz="quarter" idx="13" hasCustomPrompt="1"/>
          </p:nvPr>
        </p:nvSpPr>
        <p:spPr>
          <a:xfrm>
            <a:off x="179388" y="1602000"/>
            <a:ext cx="8785225" cy="4608513"/>
          </a:xfrm>
        </p:spPr>
        <p:txBody>
          <a:bodyPr numCol="2" spcCol="180000"/>
          <a:lstStyle>
            <a:lvl1pPr marL="268288" indent="-257175">
              <a:spcAft>
                <a:spcPts val="1200"/>
              </a:spcAft>
              <a:buSzPct val="100000"/>
              <a:defRPr baseline="0"/>
            </a:lvl1pPr>
            <a:lvl2pPr marL="720725" indent="-263525">
              <a:spcAft>
                <a:spcPts val="1200"/>
              </a:spcAft>
              <a:tabLst/>
              <a:defRPr/>
            </a:lvl2pPr>
            <a:lvl3pPr marL="1162050" indent="-247650">
              <a:spcAft>
                <a:spcPts val="1200"/>
              </a:spcAft>
              <a:defRPr/>
            </a:lvl3pPr>
            <a:lvl4pPr marL="1527175" indent="-268288">
              <a:spcAft>
                <a:spcPts val="1200"/>
              </a:spcAft>
              <a:defRPr/>
            </a:lvl4pPr>
            <a:lvl5pPr marL="2151063" indent="-322263">
              <a:spcAft>
                <a:spcPts val="1200"/>
              </a:spcAft>
              <a:defRPr/>
            </a:lvl5pPr>
          </a:lstStyle>
          <a:p>
            <a:pPr lvl="0"/>
            <a:r>
              <a:rPr lang="en-US" smtClean="0"/>
              <a:t>Text Box set for Two Column Layout (with bullets)</a:t>
            </a:r>
          </a:p>
          <a:p>
            <a:pPr lvl="0"/>
            <a:r>
              <a:rPr lang="en-US" smtClean="0"/>
              <a:t>Lorem ipsum dolor sit amet, consectetuer adipiscing elit</a:t>
            </a:r>
          </a:p>
          <a:p>
            <a:pPr lvl="1"/>
            <a:r>
              <a:rPr lang="en-US" smtClean="0"/>
              <a:t>Second level</a:t>
            </a:r>
          </a:p>
          <a:p>
            <a:pPr lvl="2"/>
            <a:r>
              <a:rPr lang="en-US" smtClean="0"/>
              <a:t>Third level</a:t>
            </a:r>
          </a:p>
        </p:txBody>
      </p:sp>
    </p:spTree>
    <p:extLst>
      <p:ext uri="{BB962C8B-B14F-4D97-AF65-F5344CB8AC3E}">
        <p14:creationId xmlns:p14="http://schemas.microsoft.com/office/powerpoint/2010/main" val="59279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Layout No Bullets on Top Lev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smtClean="0"/>
              <a:t>Lorem ipsum dolor sit amet</a:t>
            </a:r>
            <a:endParaRPr lang="en-GB"/>
          </a:p>
        </p:txBody>
      </p:sp>
      <p:sp>
        <p:nvSpPr>
          <p:cNvPr id="3" name="Date Placeholder 2"/>
          <p:cNvSpPr>
            <a:spLocks noGrp="1"/>
          </p:cNvSpPr>
          <p:nvPr>
            <p:ph type="dt" sz="half" idx="10"/>
          </p:nvPr>
        </p:nvSpPr>
        <p:spPr/>
        <p:txBody>
          <a:bodyPr/>
          <a:lstStyle/>
          <a:p>
            <a:r>
              <a:rPr lang="en-US" smtClean="0"/>
              <a:t>April 23, 2014</a:t>
            </a:r>
            <a:endParaRPr lang="en-GB"/>
          </a:p>
        </p:txBody>
      </p:sp>
      <p:sp>
        <p:nvSpPr>
          <p:cNvPr id="4" name="Footer Placeholder 3"/>
          <p:cNvSpPr>
            <a:spLocks noGrp="1"/>
          </p:cNvSpPr>
          <p:nvPr>
            <p:ph type="ftr" sz="quarter" idx="11"/>
          </p:nvPr>
        </p:nvSpPr>
        <p:spPr/>
        <p:txBody>
          <a:bodyPr/>
          <a:lstStyle/>
          <a:p>
            <a:r>
              <a:rPr lang="en-US" smtClean="0"/>
              <a:t>XXV Annual ASSAL General Meeting</a:t>
            </a:r>
            <a:endParaRPr lang="en-GB"/>
          </a:p>
        </p:txBody>
      </p:sp>
      <p:sp>
        <p:nvSpPr>
          <p:cNvPr id="5" name="Slide Number Placeholder 4"/>
          <p:cNvSpPr>
            <a:spLocks noGrp="1"/>
          </p:cNvSpPr>
          <p:nvPr>
            <p:ph type="sldNum" sz="quarter" idx="12"/>
          </p:nvPr>
        </p:nvSpPr>
        <p:spPr/>
        <p:txBody>
          <a:bodyPr/>
          <a:lstStyle/>
          <a:p>
            <a:fld id="{9F59BC53-2280-45FC-9D69-EE295E72CF16}" type="slidenum">
              <a:rPr lang="en-GB" smtClean="0"/>
              <a:pPr/>
              <a:t>‹Nº›</a:t>
            </a:fld>
            <a:endParaRPr lang="en-GB"/>
          </a:p>
        </p:txBody>
      </p:sp>
      <p:sp>
        <p:nvSpPr>
          <p:cNvPr id="7" name="Text Placeholder 6"/>
          <p:cNvSpPr>
            <a:spLocks noGrp="1"/>
          </p:cNvSpPr>
          <p:nvPr>
            <p:ph type="body" sz="quarter" idx="13" hasCustomPrompt="1"/>
          </p:nvPr>
        </p:nvSpPr>
        <p:spPr>
          <a:xfrm>
            <a:off x="179388" y="1602000"/>
            <a:ext cx="8785225" cy="4608513"/>
          </a:xfrm>
        </p:spPr>
        <p:txBody>
          <a:bodyPr numCol="2" spcCol="180000"/>
          <a:lstStyle>
            <a:lvl1pPr marL="11113" indent="0">
              <a:spcAft>
                <a:spcPts val="1200"/>
              </a:spcAft>
              <a:buSzPct val="100000"/>
              <a:buFontTx/>
              <a:buNone/>
              <a:defRPr baseline="0"/>
            </a:lvl1pPr>
            <a:lvl2pPr marL="720725" indent="-263525">
              <a:spcAft>
                <a:spcPts val="1200"/>
              </a:spcAft>
              <a:buFont typeface="Arial" pitchFamily="34" charset="0"/>
              <a:buChar char="•"/>
              <a:tabLst/>
              <a:defRPr/>
            </a:lvl2pPr>
            <a:lvl3pPr marL="1162050" indent="-247650">
              <a:spcAft>
                <a:spcPts val="1200"/>
              </a:spcAft>
              <a:buFont typeface="Arial" pitchFamily="34" charset="0"/>
              <a:buChar char="–"/>
              <a:defRPr/>
            </a:lvl3pPr>
            <a:lvl4pPr marL="1527175" indent="-268288">
              <a:spcAft>
                <a:spcPts val="1200"/>
              </a:spcAft>
              <a:defRPr/>
            </a:lvl4pPr>
            <a:lvl5pPr marL="2151063" indent="-322263">
              <a:spcAft>
                <a:spcPts val="1200"/>
              </a:spcAft>
              <a:defRPr/>
            </a:lvl5pPr>
          </a:lstStyle>
          <a:p>
            <a:pPr lvl="0"/>
            <a:r>
              <a:rPr lang="en-US" smtClean="0"/>
              <a:t>Text Box set for Two Column Layout (without bullets on top level paragraph)</a:t>
            </a:r>
          </a:p>
          <a:p>
            <a:pPr lvl="0"/>
            <a:r>
              <a:rPr lang="en-US" smtClean="0"/>
              <a:t>Lorem ipsum dolor sit amet, consectetuer adipiscing elit</a:t>
            </a:r>
          </a:p>
          <a:p>
            <a:pPr lvl="0"/>
            <a:r>
              <a:rPr lang="en-US" smtClean="0"/>
              <a:t>Lorem ipsum dolor sit amet, consectetuer adipiscing elit</a:t>
            </a:r>
          </a:p>
          <a:p>
            <a:pPr lvl="0"/>
            <a:r>
              <a:rPr lang="en-US" smtClean="0"/>
              <a:t>Lorem ipsum dolor sit amet, consectetuer adipiscing elit</a:t>
            </a:r>
          </a:p>
          <a:p>
            <a:pPr lvl="0"/>
            <a:r>
              <a:rPr lang="en-US" smtClean="0"/>
              <a:t>Lorem ipsum dolor sit amet, consectetuer adipiscing elit</a:t>
            </a:r>
          </a:p>
          <a:p>
            <a:pPr lvl="0"/>
            <a:r>
              <a:rPr lang="en-US" smtClean="0"/>
              <a:t>Lorem ipsum dolor sit amet, consectetuer adipiscing elit</a:t>
            </a:r>
          </a:p>
          <a:p>
            <a:pPr lvl="1"/>
            <a:r>
              <a:rPr lang="en-US" smtClean="0"/>
              <a:t>Second level</a:t>
            </a:r>
          </a:p>
          <a:p>
            <a:pPr lvl="2"/>
            <a:r>
              <a:rPr lang="en-US" smtClean="0"/>
              <a:t>Third level</a:t>
            </a:r>
          </a:p>
        </p:txBody>
      </p:sp>
    </p:spTree>
    <p:extLst>
      <p:ext uri="{BB962C8B-B14F-4D97-AF65-F5344CB8AC3E}">
        <p14:creationId xmlns:p14="http://schemas.microsoft.com/office/powerpoint/2010/main" val="50396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074E42D-D10A-4045-A702-50EE7F8A8D35}" type="slidenum">
              <a:rPr lang="en-US"/>
              <a:pPr>
                <a:defRPr/>
              </a:pPr>
              <a:t>‹Nº›</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XXV Annual ASSAL General Meeting</a:t>
            </a:r>
            <a:endParaRPr lang="en-US"/>
          </a:p>
        </p:txBody>
      </p:sp>
      <p:sp>
        <p:nvSpPr>
          <p:cNvPr id="6" name="Rectangle 4"/>
          <p:cNvSpPr>
            <a:spLocks noGrp="1" noChangeArrowheads="1"/>
          </p:cNvSpPr>
          <p:nvPr>
            <p:ph type="dt" sz="half" idx="12"/>
          </p:nvPr>
        </p:nvSpPr>
        <p:spPr>
          <a:ln/>
        </p:spPr>
        <p:txBody>
          <a:bodyPr/>
          <a:lstStyle>
            <a:lvl1pPr>
              <a:defRPr/>
            </a:lvl1pPr>
          </a:lstStyle>
          <a:p>
            <a:pPr>
              <a:defRPr/>
            </a:pPr>
            <a:r>
              <a:rPr lang="en-US" smtClean="0"/>
              <a:t>April 23, 2014</a:t>
            </a:r>
            <a:endParaRPr lang="en-US"/>
          </a:p>
        </p:txBody>
      </p:sp>
    </p:spTree>
    <p:extLst>
      <p:ext uri="{BB962C8B-B14F-4D97-AF65-F5344CB8AC3E}">
        <p14:creationId xmlns:p14="http://schemas.microsoft.com/office/powerpoint/2010/main" val="11022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 Point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sz="1000" b="1"/>
            </a:lvl1pPr>
          </a:lstStyle>
          <a:p>
            <a:r>
              <a:rPr lang="en-US" smtClean="0"/>
              <a:t>XXV Annual ASSAL General Meeting</a:t>
            </a:r>
            <a:endParaRPr lang="en-US" dirty="0"/>
          </a:p>
        </p:txBody>
      </p:sp>
      <p:sp>
        <p:nvSpPr>
          <p:cNvPr id="4" name="Date Placeholder 3"/>
          <p:cNvSpPr>
            <a:spLocks noGrp="1"/>
          </p:cNvSpPr>
          <p:nvPr>
            <p:ph type="dt" sz="half" idx="11"/>
          </p:nvPr>
        </p:nvSpPr>
        <p:spPr/>
        <p:txBody>
          <a:bodyPr/>
          <a:lstStyle/>
          <a:p>
            <a:pPr algn="r"/>
            <a:r>
              <a:rPr lang="en-US" smtClean="0"/>
              <a:t>April 23, 2014</a:t>
            </a:r>
            <a:endParaRPr lang="en-US" dirty="0"/>
          </a:p>
        </p:txBody>
      </p:sp>
      <p:sp>
        <p:nvSpPr>
          <p:cNvPr id="5" name="Slide Number Placeholder 4"/>
          <p:cNvSpPr>
            <a:spLocks noGrp="1"/>
          </p:cNvSpPr>
          <p:nvPr>
            <p:ph type="sldNum" sz="quarter" idx="12"/>
          </p:nvPr>
        </p:nvSpPr>
        <p:spPr/>
        <p:txBody>
          <a:bodyPr/>
          <a:lstStyle/>
          <a:p>
            <a:fld id="{454F792F-F259-4F45-B9BF-85D7CF62D941}" type="slidenum">
              <a:rPr lang="en-US" smtClean="0"/>
              <a:pPr/>
              <a:t>‹Nº›</a:t>
            </a:fld>
            <a:endParaRPr lang="en-US" dirty="0"/>
          </a:p>
        </p:txBody>
      </p:sp>
      <p:sp>
        <p:nvSpPr>
          <p:cNvPr id="6" name="Content Placeholder 2"/>
          <p:cNvSpPr>
            <a:spLocks noGrp="1"/>
          </p:cNvSpPr>
          <p:nvPr>
            <p:ph idx="1"/>
          </p:nvPr>
        </p:nvSpPr>
        <p:spPr>
          <a:xfrm>
            <a:off x="396000" y="1483200"/>
            <a:ext cx="8229600" cy="4525963"/>
          </a:xfrm>
        </p:spPr>
        <p:txBody>
          <a:bodyPr/>
          <a:lstStyle>
            <a:lvl1pPr marL="457200" marR="0" indent="-457200" algn="l" defTabSz="914400" rtl="0" eaLnBrk="1" fontAlgn="base" latinLnBrk="0" hangingPunct="1">
              <a:lnSpc>
                <a:spcPct val="100000"/>
              </a:lnSpc>
              <a:spcBef>
                <a:spcPct val="20000"/>
              </a:spcBef>
              <a:spcAft>
                <a:spcPct val="0"/>
              </a:spcAft>
              <a:buClrTx/>
              <a:buSzTx/>
              <a:buFont typeface="Arial" pitchFamily="34" charset="0"/>
              <a:buChar char="•"/>
              <a:tabLst/>
              <a:defRPr sz="26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9157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7_Foot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smtClean="0"/>
              <a:t>Lorem ipsum dolor sit amet</a:t>
            </a:r>
            <a:endParaRPr lang="en-GB"/>
          </a:p>
        </p:txBody>
      </p:sp>
      <p:sp>
        <p:nvSpPr>
          <p:cNvPr id="3" name="Date Placeholder 2"/>
          <p:cNvSpPr>
            <a:spLocks noGrp="1"/>
          </p:cNvSpPr>
          <p:nvPr>
            <p:ph type="dt" sz="half" idx="10"/>
          </p:nvPr>
        </p:nvSpPr>
        <p:spPr/>
        <p:txBody>
          <a:bodyPr/>
          <a:lstStyle/>
          <a:p>
            <a:r>
              <a:rPr lang="en-US" smtClean="0"/>
              <a:t>April 23, 2014</a:t>
            </a:r>
            <a:endParaRPr lang="en-GB"/>
          </a:p>
        </p:txBody>
      </p:sp>
      <p:sp>
        <p:nvSpPr>
          <p:cNvPr id="4" name="Footer Placeholder 3"/>
          <p:cNvSpPr>
            <a:spLocks noGrp="1"/>
          </p:cNvSpPr>
          <p:nvPr>
            <p:ph type="ftr" sz="quarter" idx="11"/>
          </p:nvPr>
        </p:nvSpPr>
        <p:spPr>
          <a:xfrm>
            <a:off x="179388" y="6530263"/>
            <a:ext cx="4896668" cy="211105"/>
          </a:xfrm>
        </p:spPr>
        <p:txBody>
          <a:bodyPr/>
          <a:lstStyle/>
          <a:p>
            <a:r>
              <a:rPr lang="en-US" smtClean="0"/>
              <a:t>XXV Annual ASSAL General Meeting</a:t>
            </a:r>
            <a:endParaRPr lang="en-GB"/>
          </a:p>
        </p:txBody>
      </p:sp>
      <p:sp>
        <p:nvSpPr>
          <p:cNvPr id="5" name="Slide Number Placeholder 4"/>
          <p:cNvSpPr>
            <a:spLocks noGrp="1"/>
          </p:cNvSpPr>
          <p:nvPr>
            <p:ph type="sldNum" sz="quarter" idx="12"/>
          </p:nvPr>
        </p:nvSpPr>
        <p:spPr/>
        <p:txBody>
          <a:bodyPr/>
          <a:lstStyle/>
          <a:p>
            <a:fld id="{9F59BC53-2280-45FC-9D69-EE295E72CF16}" type="slidenum">
              <a:rPr lang="en-GB" smtClean="0"/>
              <a:pPr/>
              <a:t>‹Nº›</a:t>
            </a:fld>
            <a:endParaRPr lang="en-GB"/>
          </a:p>
        </p:txBody>
      </p:sp>
    </p:spTree>
    <p:extLst>
      <p:ext uri="{BB962C8B-B14F-4D97-AF65-F5344CB8AC3E}">
        <p14:creationId xmlns:p14="http://schemas.microsoft.com/office/powerpoint/2010/main" val="341103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oot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smtClean="0"/>
              <a:t>Lorem ipsum dolor sit amet</a:t>
            </a:r>
            <a:endParaRPr lang="en-GB"/>
          </a:p>
        </p:txBody>
      </p:sp>
      <p:sp>
        <p:nvSpPr>
          <p:cNvPr id="3" name="Date Placeholder 2"/>
          <p:cNvSpPr>
            <a:spLocks noGrp="1"/>
          </p:cNvSpPr>
          <p:nvPr>
            <p:ph type="dt" sz="half" idx="10"/>
          </p:nvPr>
        </p:nvSpPr>
        <p:spPr/>
        <p:txBody>
          <a:bodyPr/>
          <a:lstStyle/>
          <a:p>
            <a:r>
              <a:rPr lang="en-US" smtClean="0"/>
              <a:t>13 March 2013</a:t>
            </a:r>
            <a:endParaRPr lang="en-GB"/>
          </a:p>
        </p:txBody>
      </p:sp>
      <p:sp>
        <p:nvSpPr>
          <p:cNvPr id="4" name="Footer Placeholder 3"/>
          <p:cNvSpPr>
            <a:spLocks noGrp="1"/>
          </p:cNvSpPr>
          <p:nvPr>
            <p:ph type="ftr" sz="quarter" idx="11"/>
          </p:nvPr>
        </p:nvSpPr>
        <p:spPr>
          <a:xfrm>
            <a:off x="179512" y="6525344"/>
            <a:ext cx="4968676" cy="255729"/>
          </a:xfrm>
        </p:spPr>
        <p:txBody>
          <a:bodyPr/>
          <a:lstStyle/>
          <a:p>
            <a:r>
              <a:rPr lang="en-US" smtClean="0"/>
              <a:t>Life/Health: Benchmarking Measures and Risk Assessment - Review &amp; Preview</a:t>
            </a:r>
            <a:endParaRPr lang="en-GB"/>
          </a:p>
        </p:txBody>
      </p:sp>
      <p:sp>
        <p:nvSpPr>
          <p:cNvPr id="5" name="Slide Number Placeholder 4"/>
          <p:cNvSpPr>
            <a:spLocks noGrp="1"/>
          </p:cNvSpPr>
          <p:nvPr>
            <p:ph type="sldNum" sz="quarter" idx="12"/>
          </p:nvPr>
        </p:nvSpPr>
        <p:spPr/>
        <p:txBody>
          <a:bodyPr/>
          <a:lstStyle/>
          <a:p>
            <a:fld id="{9F59BC53-2280-45FC-9D69-EE295E72CF16}" type="slidenum">
              <a:rPr lang="en-GB" smtClean="0"/>
              <a:pPr/>
              <a:t>‹Nº›</a:t>
            </a:fld>
            <a:endParaRPr lang="en-GB"/>
          </a:p>
        </p:txBody>
      </p:sp>
    </p:spTree>
    <p:extLst>
      <p:ext uri="{BB962C8B-B14F-4D97-AF65-F5344CB8AC3E}">
        <p14:creationId xmlns:p14="http://schemas.microsoft.com/office/powerpoint/2010/main" val="371156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April 23, 2014</a:t>
            </a: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XXV Annual ASSAL General Meeting</a:t>
            </a:r>
            <a:endParaRPr lang="en-GB">
              <a:solidFill>
                <a:srgbClr val="000000"/>
              </a:solidFill>
            </a:endParaRPr>
          </a:p>
        </p:txBody>
      </p:sp>
    </p:spTree>
    <p:extLst>
      <p:ext uri="{BB962C8B-B14F-4D97-AF65-F5344CB8AC3E}">
        <p14:creationId xmlns:p14="http://schemas.microsoft.com/office/powerpoint/2010/main" val="142469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388" y="116632"/>
            <a:ext cx="7272932" cy="1174286"/>
          </a:xfrm>
          <a:prstGeom prst="rect">
            <a:avLst/>
          </a:prstGeom>
        </p:spPr>
        <p:txBody>
          <a:bodyPr vert="horz" lIns="0" tIns="45720" rIns="91440" bIns="45720" rtlCol="0" anchor="ctr">
            <a:normAutofit/>
          </a:bodyPr>
          <a:lstStyle/>
          <a:p>
            <a:r>
              <a:rPr lang="da-DK" smtClean="0"/>
              <a:t>Lorem ipsum dolor sit amet</a:t>
            </a:r>
            <a:endParaRPr lang="en-GB"/>
          </a:p>
        </p:txBody>
      </p:sp>
      <p:sp>
        <p:nvSpPr>
          <p:cNvPr id="3" name="Text Placeholder 2"/>
          <p:cNvSpPr>
            <a:spLocks noGrp="1"/>
          </p:cNvSpPr>
          <p:nvPr>
            <p:ph type="body" idx="1"/>
          </p:nvPr>
        </p:nvSpPr>
        <p:spPr>
          <a:xfrm>
            <a:off x="179388" y="1600200"/>
            <a:ext cx="8785224" cy="4525963"/>
          </a:xfrm>
          <a:prstGeom prst="rect">
            <a:avLst/>
          </a:prstGeom>
        </p:spPr>
        <p:txBody>
          <a:bodyPr vert="horz" lIns="0" tIns="45720" rIns="91440" bIns="45720" rtlCol="0">
            <a:normAutofit/>
          </a:bodyPr>
          <a:lstStyle/>
          <a:p>
            <a:pPr lvl="0"/>
            <a:r>
              <a:rPr lang="en-US" smtClean="0"/>
              <a:t>Lorem ipsum dolor sit amet, consectetuer adipiscing elit</a:t>
            </a:r>
          </a:p>
          <a:p>
            <a:pPr lvl="1"/>
            <a:r>
              <a:rPr lang="en-US" smtClean="0"/>
              <a:t>Lorem ipsum dolor sit amet, consectetuer adipiscing elit</a:t>
            </a:r>
          </a:p>
          <a:p>
            <a:pPr lvl="2"/>
            <a:r>
              <a:rPr lang="en-US" smtClean="0"/>
              <a:t>Lorem ipsum dolor sit amet, consectetuer adipiscing elit</a:t>
            </a:r>
          </a:p>
          <a:p>
            <a:pPr lvl="3"/>
            <a:r>
              <a:rPr lang="en-US" smtClean="0"/>
              <a:t>Lorem ipsum dolor sit amet, consectetuer adipiscing elit</a:t>
            </a:r>
          </a:p>
          <a:p>
            <a:pPr lvl="4"/>
            <a:r>
              <a:rPr lang="en-US" smtClean="0"/>
              <a:t>Lorem ipsum dolor sit amet, consectetuer adipiscing elit</a:t>
            </a:r>
            <a:endParaRPr lang="en-GB"/>
          </a:p>
        </p:txBody>
      </p:sp>
      <p:sp>
        <p:nvSpPr>
          <p:cNvPr id="4" name="Date Placeholder 3"/>
          <p:cNvSpPr>
            <a:spLocks noGrp="1"/>
          </p:cNvSpPr>
          <p:nvPr>
            <p:ph type="dt" sz="half" idx="2"/>
          </p:nvPr>
        </p:nvSpPr>
        <p:spPr>
          <a:xfrm>
            <a:off x="5436096" y="6529922"/>
            <a:ext cx="2781672" cy="223200"/>
          </a:xfrm>
          <a:prstGeom prst="rect">
            <a:avLst/>
          </a:prstGeom>
          <a:ln>
            <a:noFill/>
          </a:ln>
        </p:spPr>
        <p:txBody>
          <a:bodyPr vert="horz" lIns="91440" tIns="45720" rIns="0" bIns="45720" rtlCol="0" anchor="ctr"/>
          <a:lstStyle>
            <a:lvl1pPr algn="r">
              <a:defRPr sz="1000" b="1" baseline="0">
                <a:ln>
                  <a:noFill/>
                </a:ln>
                <a:solidFill>
                  <a:schemeClr val="bg1"/>
                </a:solidFill>
                <a:latin typeface="Arial" pitchFamily="34" charset="0"/>
                <a:cs typeface="Arial" pitchFamily="34" charset="0"/>
              </a:defRPr>
            </a:lvl1pPr>
          </a:lstStyle>
          <a:p>
            <a:r>
              <a:rPr lang="en-US" smtClean="0"/>
              <a:t>April 23, 2014</a:t>
            </a:r>
            <a:endParaRPr lang="en-GB"/>
          </a:p>
        </p:txBody>
      </p:sp>
      <p:sp>
        <p:nvSpPr>
          <p:cNvPr id="5" name="Footer Placeholder 4"/>
          <p:cNvSpPr>
            <a:spLocks noGrp="1"/>
          </p:cNvSpPr>
          <p:nvPr>
            <p:ph type="ftr" sz="quarter" idx="3"/>
          </p:nvPr>
        </p:nvSpPr>
        <p:spPr>
          <a:xfrm>
            <a:off x="179388" y="6530263"/>
            <a:ext cx="4248596" cy="211106"/>
          </a:xfrm>
          <a:prstGeom prst="rect">
            <a:avLst/>
          </a:prstGeom>
        </p:spPr>
        <p:txBody>
          <a:bodyPr vert="horz" lIns="0" tIns="45720" rIns="91440" bIns="45720" rtlCol="0" anchor="ctr"/>
          <a:lstStyle>
            <a:lvl1pPr algn="l">
              <a:defRPr sz="1000" b="1" baseline="0">
                <a:solidFill>
                  <a:schemeClr val="bg1"/>
                </a:solidFill>
                <a:latin typeface="Arial" pitchFamily="34" charset="0"/>
                <a:cs typeface="Arial" pitchFamily="34" charset="0"/>
              </a:defRPr>
            </a:lvl1pPr>
          </a:lstStyle>
          <a:p>
            <a:r>
              <a:rPr lang="en-US" smtClean="0"/>
              <a:t>XXV Annual ASSAL General Meeting</a:t>
            </a:r>
            <a:endParaRPr lang="en-GB"/>
          </a:p>
        </p:txBody>
      </p:sp>
      <p:sp>
        <p:nvSpPr>
          <p:cNvPr id="6" name="Slide Number Placeholder 5"/>
          <p:cNvSpPr>
            <a:spLocks noGrp="1"/>
          </p:cNvSpPr>
          <p:nvPr>
            <p:ph type="sldNum" sz="quarter" idx="4"/>
          </p:nvPr>
        </p:nvSpPr>
        <p:spPr>
          <a:xfrm>
            <a:off x="8532440" y="6529922"/>
            <a:ext cx="405408" cy="223200"/>
          </a:xfrm>
          <a:prstGeom prst="rect">
            <a:avLst/>
          </a:prstGeom>
        </p:spPr>
        <p:txBody>
          <a:bodyPr vert="horz" lIns="91440" tIns="45720" rIns="0" bIns="45720" rtlCol="0" anchor="ctr"/>
          <a:lstStyle>
            <a:lvl1pPr algn="r">
              <a:defRPr sz="1000" b="1" baseline="0">
                <a:solidFill>
                  <a:schemeClr val="bg1"/>
                </a:solidFill>
                <a:latin typeface="Arial" pitchFamily="34" charset="0"/>
                <a:cs typeface="Arial" pitchFamily="34" charset="0"/>
              </a:defRPr>
            </a:lvl1pPr>
          </a:lstStyle>
          <a:p>
            <a:fld id="{9F59BC53-2280-45FC-9D69-EE295E72CF16}" type="slidenum">
              <a:rPr lang="en-GB" smtClean="0"/>
              <a:pPr/>
              <a:t>‹Nº›</a:t>
            </a:fld>
            <a:endParaRPr lang="en-GB"/>
          </a:p>
        </p:txBody>
      </p:sp>
    </p:spTree>
    <p:extLst>
      <p:ext uri="{BB962C8B-B14F-4D97-AF65-F5344CB8AC3E}">
        <p14:creationId xmlns:p14="http://schemas.microsoft.com/office/powerpoint/2010/main" val="1600440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3" r:id="rId6"/>
    <p:sldLayoutId id="2147483666" r:id="rId7"/>
    <p:sldLayoutId id="2147483668" r:id="rId8"/>
  </p:sldLayoutIdLst>
  <p:hf sldNum="0" hdr="0"/>
  <p:txStyles>
    <p:titleStyle>
      <a:lvl1pPr algn="l" defTabSz="914400" rtl="0" eaLnBrk="1" latinLnBrk="0" hangingPunct="1">
        <a:spcBef>
          <a:spcPct val="0"/>
        </a:spcBef>
        <a:buNone/>
        <a:defRPr sz="4400" b="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ts val="0"/>
        </a:spcBef>
        <a:spcAft>
          <a:spcPts val="600"/>
        </a:spcAft>
        <a:buFont typeface="Arial" pitchFamily="34" charset="0"/>
        <a:buChar char="•"/>
        <a:defRPr sz="2600" kern="1200" baseline="0">
          <a:solidFill>
            <a:schemeClr val="tx1"/>
          </a:solidFill>
          <a:latin typeface="Arial" pitchFamily="34" charset="0"/>
          <a:ea typeface="+mn-ea"/>
          <a:cs typeface="+mn-cs"/>
        </a:defRPr>
      </a:lvl1pPr>
      <a:lvl2pPr marL="742950" indent="-285750" algn="l" defTabSz="914400" rtl="0" eaLnBrk="1" latinLnBrk="0" hangingPunct="1">
        <a:spcBef>
          <a:spcPts val="0"/>
        </a:spcBef>
        <a:spcAft>
          <a:spcPts val="600"/>
        </a:spcAft>
        <a:buFont typeface="Arial" pitchFamily="34" charset="0"/>
        <a:buChar char="–"/>
        <a:defRPr sz="2600" kern="1200" baseline="0">
          <a:solidFill>
            <a:schemeClr val="tx1"/>
          </a:solidFill>
          <a:latin typeface="Arial" pitchFamily="34" charset="0"/>
          <a:ea typeface="+mn-ea"/>
          <a:cs typeface="+mn-cs"/>
        </a:defRPr>
      </a:lvl2pPr>
      <a:lvl3pPr marL="1143000" indent="-228600" algn="l" defTabSz="914400" rtl="0" eaLnBrk="1" latinLnBrk="0" hangingPunct="1">
        <a:spcBef>
          <a:spcPts val="0"/>
        </a:spcBef>
        <a:spcAft>
          <a:spcPts val="600"/>
        </a:spcAft>
        <a:buFont typeface="Arial" pitchFamily="34" charset="0"/>
        <a:buChar char="•"/>
        <a:defRPr sz="2600" kern="1200" baseline="0">
          <a:solidFill>
            <a:schemeClr val="tx1"/>
          </a:solidFill>
          <a:latin typeface="Arial" pitchFamily="34" charset="0"/>
          <a:ea typeface="+mn-ea"/>
          <a:cs typeface="+mn-cs"/>
        </a:defRPr>
      </a:lvl3pPr>
      <a:lvl4pPr marL="1600200" indent="-228600" algn="l" defTabSz="914400" rtl="0" eaLnBrk="1" latinLnBrk="0" hangingPunct="1">
        <a:spcBef>
          <a:spcPts val="0"/>
        </a:spcBef>
        <a:spcAft>
          <a:spcPts val="600"/>
        </a:spcAft>
        <a:buFont typeface="Arial" pitchFamily="34" charset="0"/>
        <a:buChar char="–"/>
        <a:defRPr sz="2600" kern="1200" baseline="0">
          <a:solidFill>
            <a:schemeClr val="tx1"/>
          </a:solidFill>
          <a:latin typeface="Arial" pitchFamily="34" charset="0"/>
          <a:ea typeface="+mn-ea"/>
          <a:cs typeface="+mn-cs"/>
        </a:defRPr>
      </a:lvl4pPr>
      <a:lvl5pPr marL="2057400" indent="-228600" algn="l" defTabSz="914400" rtl="0" eaLnBrk="1" latinLnBrk="0" hangingPunct="1">
        <a:spcBef>
          <a:spcPts val="0"/>
        </a:spcBef>
        <a:spcAft>
          <a:spcPts val="600"/>
        </a:spcAft>
        <a:buFont typeface="Arial" pitchFamily="34" charset="0"/>
        <a:buChar char="»"/>
        <a:defRPr sz="2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175"/>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0" y="2133600"/>
            <a:ext cx="91440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r>
              <a:rPr lang="en-US" smtClean="0">
                <a:solidFill>
                  <a:srgbClr val="000000"/>
                </a:solidFill>
                <a:cs typeface="Arial" pitchFamily="34" charset="0"/>
              </a:rPr>
              <a:t>April 23, 2014</a:t>
            </a:r>
            <a:endParaRPr lang="en-GB">
              <a:solidFill>
                <a:srgbClr val="000000"/>
              </a:solidFill>
              <a:cs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r>
              <a:rPr lang="en-US" smtClean="0">
                <a:solidFill>
                  <a:srgbClr val="000000"/>
                </a:solidFill>
                <a:cs typeface="Arial" pitchFamily="34" charset="0"/>
              </a:rPr>
              <a:t>XXV Annual ASSAL General Meeting</a:t>
            </a:r>
            <a:endParaRPr lang="en-GB">
              <a:solidFill>
                <a:srgbClr val="000000"/>
              </a:solidFill>
              <a:cs typeface="Arial" pitchFamily="34" charset="0"/>
            </a:endParaRPr>
          </a:p>
        </p:txBody>
      </p:sp>
      <p:pic>
        <p:nvPicPr>
          <p:cNvPr id="1031" name="Picture 9" descr="amb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48488" y="6092825"/>
            <a:ext cx="19415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738315"/>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4320000" y="4320000"/>
            <a:ext cx="4498975" cy="1521494"/>
          </a:xfrm>
        </p:spPr>
        <p:txBody>
          <a:bodyPr anchor="t" anchorCtr="0"/>
          <a:lstStyle/>
          <a:p>
            <a:pPr marL="0" indent="0" eaLnBrk="1" hangingPunct="1">
              <a:buFontTx/>
              <a:buNone/>
              <a:defRPr/>
            </a:pPr>
            <a:r>
              <a:rPr lang="en-GB" sz="2000" b="1" dirty="0" smtClean="0">
                <a:solidFill>
                  <a:srgbClr val="102156"/>
                </a:solidFill>
                <a:effectLst>
                  <a:outerShdw blurRad="38100" dist="38100" dir="2700000" algn="tl">
                    <a:srgbClr val="C0C0C0"/>
                  </a:outerShdw>
                </a:effectLst>
              </a:rPr>
              <a:t>Andrea E. Keenan</a:t>
            </a:r>
          </a:p>
          <a:p>
            <a:pPr marL="0" indent="0" eaLnBrk="1" hangingPunct="1">
              <a:buFontTx/>
              <a:buNone/>
              <a:defRPr/>
            </a:pPr>
            <a:r>
              <a:rPr lang="en-GB" sz="1400" b="1" dirty="0" smtClean="0">
                <a:solidFill>
                  <a:srgbClr val="102156"/>
                </a:solidFill>
                <a:effectLst>
                  <a:outerShdw blurRad="38100" dist="38100" dir="2700000" algn="tl">
                    <a:srgbClr val="C0C0C0"/>
                  </a:outerShdw>
                </a:effectLst>
              </a:rPr>
              <a:t>Managing Director – Latin America</a:t>
            </a:r>
          </a:p>
        </p:txBody>
      </p:sp>
      <p:sp>
        <p:nvSpPr>
          <p:cNvPr id="86020" name="Rectangle 4"/>
          <p:cNvSpPr>
            <a:spLocks noChangeArrowheads="1"/>
          </p:cNvSpPr>
          <p:nvPr/>
        </p:nvSpPr>
        <p:spPr bwMode="auto">
          <a:xfrm>
            <a:off x="0" y="2276475"/>
            <a:ext cx="9144000" cy="1655763"/>
          </a:xfrm>
          <a:prstGeom prst="rect">
            <a:avLst/>
          </a:prstGeom>
          <a:solidFill>
            <a:srgbClr val="182C66"/>
          </a:solidFill>
          <a:ln>
            <a:noFill/>
          </a:ln>
          <a:effectLst/>
          <a:extLst/>
        </p:spPr>
        <p:txBody>
          <a:bodyPr anchor="ctr"/>
          <a:lstStyle/>
          <a:p>
            <a:pPr algn="ctr" fontAlgn="base">
              <a:spcBef>
                <a:spcPct val="0"/>
              </a:spcBef>
              <a:spcAft>
                <a:spcPct val="0"/>
              </a:spcAft>
              <a:defRPr/>
            </a:pPr>
            <a:r>
              <a:rPr lang="en-US" sz="3600" dirty="0" err="1" smtClean="0">
                <a:solidFill>
                  <a:srgbClr val="FFFFFF"/>
                </a:solidFill>
                <a:effectLst>
                  <a:outerShdw blurRad="38100" dist="38100" dir="2700000" algn="tl">
                    <a:srgbClr val="000000"/>
                  </a:outerShdw>
                </a:effectLst>
                <a:cs typeface="Arial" pitchFamily="34" charset="0"/>
              </a:rPr>
              <a:t>Adecuación</a:t>
            </a:r>
            <a:r>
              <a:rPr lang="en-US" sz="3600" dirty="0" smtClean="0">
                <a:solidFill>
                  <a:srgbClr val="FFFFFF"/>
                </a:solidFill>
                <a:effectLst>
                  <a:outerShdw blurRad="38100" dist="38100" dir="2700000" algn="tl">
                    <a:srgbClr val="000000"/>
                  </a:outerShdw>
                </a:effectLst>
                <a:cs typeface="Arial" pitchFamily="34" charset="0"/>
              </a:rPr>
              <a:t> del Capital</a:t>
            </a:r>
            <a:endParaRPr lang="en-US" sz="3600" dirty="0">
              <a:solidFill>
                <a:srgbClr val="FFFFFF"/>
              </a:solidFill>
              <a:effectLst>
                <a:outerShdw blurRad="38100" dist="38100" dir="2700000" algn="tl">
                  <a:srgbClr val="000000"/>
                </a:outerShdw>
              </a:effectLst>
              <a:cs typeface="Arial" pitchFamily="34" charset="0"/>
            </a:endParaRPr>
          </a:p>
        </p:txBody>
      </p:sp>
      <p:sp>
        <p:nvSpPr>
          <p:cNvPr id="3" name="Rectangle 2"/>
          <p:cNvSpPr/>
          <p:nvPr/>
        </p:nvSpPr>
        <p:spPr>
          <a:xfrm>
            <a:off x="4320000" y="6165304"/>
            <a:ext cx="3168352" cy="477054"/>
          </a:xfrm>
          <a:prstGeom prst="rect">
            <a:avLst/>
          </a:prstGeom>
        </p:spPr>
        <p:txBody>
          <a:bodyPr wrap="square">
            <a:spAutoFit/>
          </a:bodyPr>
          <a:lstStyle/>
          <a:p>
            <a:pPr fontAlgn="base">
              <a:lnSpc>
                <a:spcPts val="1500"/>
              </a:lnSpc>
              <a:spcBef>
                <a:spcPct val="20000"/>
              </a:spcBef>
              <a:spcAft>
                <a:spcPct val="0"/>
              </a:spcAft>
              <a:defRPr/>
            </a:pPr>
            <a:r>
              <a:rPr lang="en-GB" sz="1200" b="1" kern="0" dirty="0" smtClean="0">
                <a:solidFill>
                  <a:srgbClr val="102156"/>
                </a:solidFill>
                <a:effectLst>
                  <a:outerShdw blurRad="38100" dist="38100" dir="2700000" algn="tl">
                    <a:srgbClr val="C0C0C0"/>
                  </a:outerShdw>
                </a:effectLst>
              </a:rPr>
              <a:t>April 23, 2014</a:t>
            </a:r>
            <a:r>
              <a:rPr lang="en-GB" sz="1200" b="1" kern="0" dirty="0">
                <a:solidFill>
                  <a:srgbClr val="102156"/>
                </a:solidFill>
                <a:effectLst>
                  <a:outerShdw blurRad="38100" dist="38100" dir="2700000" algn="tl">
                    <a:srgbClr val="C0C0C0"/>
                  </a:outerShdw>
                </a:effectLst>
              </a:rPr>
              <a:t/>
            </a:r>
            <a:br>
              <a:rPr lang="en-GB" sz="1200" b="1" kern="0" dirty="0">
                <a:solidFill>
                  <a:srgbClr val="102156"/>
                </a:solidFill>
                <a:effectLst>
                  <a:outerShdw blurRad="38100" dist="38100" dir="2700000" algn="tl">
                    <a:srgbClr val="C0C0C0"/>
                  </a:outerShdw>
                </a:effectLst>
              </a:rPr>
            </a:br>
            <a:r>
              <a:rPr lang="en-GB" sz="1200" b="1" kern="0" dirty="0" smtClean="0">
                <a:solidFill>
                  <a:srgbClr val="102156"/>
                </a:solidFill>
                <a:effectLst>
                  <a:outerShdw blurRad="38100" dist="38100" dir="2700000" algn="tl">
                    <a:srgbClr val="C0C0C0"/>
                  </a:outerShdw>
                </a:effectLst>
              </a:rPr>
              <a:t>A.M. Best – Ciudad de México</a:t>
            </a:r>
            <a:endParaRPr lang="en-GB" sz="1200" b="1" kern="0" dirty="0">
              <a:solidFill>
                <a:srgbClr val="102156"/>
              </a:solidFill>
              <a:effectLst>
                <a:outerShdw blurRad="38100" dist="38100" dir="2700000" algn="tl">
                  <a:srgbClr val="C0C0C0"/>
                </a:outerShdw>
              </a:effectLst>
            </a:endParaRPr>
          </a:p>
        </p:txBody>
      </p:sp>
      <p:sp>
        <p:nvSpPr>
          <p:cNvPr id="2" name="TextBox 1"/>
          <p:cNvSpPr txBox="1"/>
          <p:nvPr/>
        </p:nvSpPr>
        <p:spPr>
          <a:xfrm>
            <a:off x="740781" y="272812"/>
            <a:ext cx="7662440" cy="1200329"/>
          </a:xfrm>
          <a:prstGeom prst="rect">
            <a:avLst/>
          </a:prstGeom>
          <a:noFill/>
        </p:spPr>
        <p:txBody>
          <a:bodyPr wrap="square" rtlCol="0">
            <a:spAutoFit/>
          </a:bodyPr>
          <a:lstStyle/>
          <a:p>
            <a:pPr algn="ctr"/>
            <a:r>
              <a:rPr lang="en-US" sz="2400" b="1" dirty="0" smtClean="0"/>
              <a:t>XXV </a:t>
            </a:r>
            <a:r>
              <a:rPr lang="en-US" sz="2400" b="1" dirty="0" err="1" smtClean="0"/>
              <a:t>Asamblea</a:t>
            </a:r>
            <a:r>
              <a:rPr lang="en-US" sz="2400" b="1" dirty="0" smtClean="0"/>
              <a:t> Annual de ASSAL</a:t>
            </a:r>
          </a:p>
          <a:p>
            <a:pPr algn="ctr"/>
            <a:r>
              <a:rPr lang="en-US" sz="2400" b="1" dirty="0" smtClean="0"/>
              <a:t>XV </a:t>
            </a:r>
            <a:r>
              <a:rPr lang="en-US" sz="2400" b="1" dirty="0" err="1" smtClean="0"/>
              <a:t>Conferencia</a:t>
            </a:r>
            <a:r>
              <a:rPr lang="en-US" sz="2400" b="1" dirty="0" smtClean="0"/>
              <a:t> </a:t>
            </a:r>
            <a:r>
              <a:rPr lang="en-US" sz="2400" b="1" dirty="0" err="1" smtClean="0"/>
              <a:t>sobre</a:t>
            </a:r>
            <a:r>
              <a:rPr lang="en-US" sz="2400" b="1" dirty="0" smtClean="0"/>
              <a:t> </a:t>
            </a:r>
            <a:r>
              <a:rPr lang="en-US" sz="2400" b="1" dirty="0" err="1" smtClean="0"/>
              <a:t>Regulación</a:t>
            </a:r>
            <a:r>
              <a:rPr lang="en-US" sz="2400" b="1" dirty="0" smtClean="0"/>
              <a:t> y </a:t>
            </a:r>
            <a:r>
              <a:rPr lang="en-US" sz="2400" b="1" dirty="0" err="1" smtClean="0"/>
              <a:t>Supervisión</a:t>
            </a:r>
            <a:r>
              <a:rPr lang="en-US" sz="2400" b="1" dirty="0" smtClean="0"/>
              <a:t> de </a:t>
            </a:r>
            <a:r>
              <a:rPr lang="en-US" sz="2400" b="1" dirty="0" err="1" smtClean="0"/>
              <a:t>Seguros</a:t>
            </a:r>
            <a:r>
              <a:rPr lang="en-US" sz="2400" b="1" dirty="0" smtClean="0"/>
              <a:t> en </a:t>
            </a:r>
            <a:r>
              <a:rPr lang="en-US" sz="2400" b="1" dirty="0" err="1" smtClean="0"/>
              <a:t>América</a:t>
            </a:r>
            <a:r>
              <a:rPr lang="en-US" sz="2400" b="1" dirty="0" smtClean="0"/>
              <a:t> Latina IAIS - ASSAL</a:t>
            </a:r>
            <a:endParaRPr lang="en-US" sz="2400" b="1" dirty="0"/>
          </a:p>
        </p:txBody>
      </p:sp>
    </p:spTree>
    <p:extLst>
      <p:ext uri="{BB962C8B-B14F-4D97-AF65-F5344CB8AC3E}">
        <p14:creationId xmlns:p14="http://schemas.microsoft.com/office/powerpoint/2010/main" val="870171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2. Operating Performance</a:t>
            </a:r>
            <a:endParaRPr lang="en-US" dirty="0"/>
          </a:p>
        </p:txBody>
      </p:sp>
      <p:sp>
        <p:nvSpPr>
          <p:cNvPr id="7" name="Text Placeholder 6"/>
          <p:cNvSpPr>
            <a:spLocks noGrp="1"/>
          </p:cNvSpPr>
          <p:nvPr>
            <p:ph type="body" sz="quarter" idx="13"/>
          </p:nvPr>
        </p:nvSpPr>
        <p:spPr>
          <a:xfrm>
            <a:off x="395785" y="1670240"/>
            <a:ext cx="7970294" cy="4621378"/>
          </a:xfrm>
        </p:spPr>
        <p:txBody>
          <a:bodyPr>
            <a:normAutofit fontScale="77500" lnSpcReduction="20000"/>
          </a:bodyPr>
          <a:lstStyle/>
          <a:p>
            <a:pPr>
              <a:buFont typeface="Wingdings" panose="05000000000000000000" pitchFamily="2" charset="2"/>
              <a:buChar char="§"/>
            </a:pPr>
            <a:r>
              <a:rPr lang="en-US" sz="2800" dirty="0"/>
              <a:t>Operating performance is important as profitability is the engine that ultimately drives capital</a:t>
            </a:r>
          </a:p>
          <a:p>
            <a:pPr>
              <a:buFont typeface="Wingdings" panose="05000000000000000000" pitchFamily="2" charset="2"/>
              <a:buChar char="§"/>
            </a:pPr>
            <a:r>
              <a:rPr lang="en-US" sz="2800" dirty="0" smtClean="0"/>
              <a:t>Analysis </a:t>
            </a:r>
            <a:r>
              <a:rPr lang="en-US" sz="2800" dirty="0"/>
              <a:t>centers on the stability and sustainability of the company’s sources of earnings in relation to liabilities that the company retains</a:t>
            </a:r>
          </a:p>
          <a:p>
            <a:pPr>
              <a:buFont typeface="Wingdings" panose="05000000000000000000" pitchFamily="2" charset="2"/>
              <a:buChar char="§"/>
            </a:pPr>
            <a:r>
              <a:rPr lang="en-US" sz="2800" dirty="0" smtClean="0"/>
              <a:t>Areas </a:t>
            </a:r>
            <a:r>
              <a:rPr lang="en-US" sz="2800" dirty="0"/>
              <a:t>reviewed </a:t>
            </a:r>
            <a:r>
              <a:rPr lang="en-US" sz="2800" dirty="0" smtClean="0"/>
              <a:t>include </a:t>
            </a:r>
            <a:r>
              <a:rPr lang="en-US" sz="2800" dirty="0"/>
              <a:t>underwriting, investments, capital gains/losses and total operating earnings, both before and after tax</a:t>
            </a:r>
          </a:p>
          <a:p>
            <a:pPr>
              <a:buFont typeface="Wingdings" panose="05000000000000000000" pitchFamily="2" charset="2"/>
              <a:buChar char="§"/>
            </a:pPr>
            <a:r>
              <a:rPr lang="en-US" sz="2800" dirty="0" smtClean="0"/>
              <a:t>Length </a:t>
            </a:r>
            <a:r>
              <a:rPr lang="en-US" sz="2800" dirty="0"/>
              <a:t>and nature of insurance liability risks and how these elements relate to the company’s operating mission are also important in evaluating profitability</a:t>
            </a:r>
          </a:p>
          <a:p>
            <a:pPr>
              <a:buFont typeface="Wingdings" panose="05000000000000000000" pitchFamily="2" charset="2"/>
              <a:buChar char="§"/>
            </a:pPr>
            <a:r>
              <a:rPr lang="en-US" sz="2800" dirty="0" smtClean="0"/>
              <a:t>Analysis </a:t>
            </a:r>
            <a:r>
              <a:rPr lang="en-US" sz="2800" dirty="0"/>
              <a:t>focuses on the degree of volatility in earnings and the impact this could have on capitalization and balance sheet strength</a:t>
            </a:r>
          </a:p>
          <a:p>
            <a:pPr>
              <a:buFont typeface="Wingdings" panose="05000000000000000000" pitchFamily="2" charset="2"/>
              <a:buChar char="§"/>
            </a:pPr>
            <a:endParaRPr lang="en-US" dirty="0"/>
          </a:p>
        </p:txBody>
      </p:sp>
      <p:sp>
        <p:nvSpPr>
          <p:cNvPr id="10"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11"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1520809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Business Profile</a:t>
            </a:r>
            <a:endParaRPr lang="en-US" dirty="0"/>
          </a:p>
        </p:txBody>
      </p:sp>
      <p:sp>
        <p:nvSpPr>
          <p:cNvPr id="5" name="Text Placeholder 4"/>
          <p:cNvSpPr>
            <a:spLocks noGrp="1"/>
          </p:cNvSpPr>
          <p:nvPr>
            <p:ph type="body" sz="quarter" idx="13"/>
          </p:nvPr>
        </p:nvSpPr>
        <p:spPr>
          <a:xfrm>
            <a:off x="327546" y="1602000"/>
            <a:ext cx="8502555" cy="4608513"/>
          </a:xfrm>
        </p:spPr>
        <p:txBody>
          <a:bodyPr>
            <a:normAutofit/>
          </a:bodyPr>
          <a:lstStyle/>
          <a:p>
            <a:pPr marL="354013" indent="-342900">
              <a:buFont typeface="Wingdings" panose="05000000000000000000" pitchFamily="2" charset="2"/>
              <a:buChar char="§"/>
              <a:defRPr/>
            </a:pPr>
            <a:r>
              <a:rPr lang="en-US" sz="2200" dirty="0"/>
              <a:t>Business </a:t>
            </a:r>
            <a:r>
              <a:rPr lang="en-US" sz="2200" dirty="0" smtClean="0"/>
              <a:t>Profile impacts </a:t>
            </a:r>
            <a:r>
              <a:rPr lang="en-US" sz="2200" dirty="0"/>
              <a:t>current and future operating performance </a:t>
            </a:r>
            <a:r>
              <a:rPr lang="en-US" sz="2200" dirty="0" smtClean="0"/>
              <a:t>and long-term </a:t>
            </a:r>
            <a:r>
              <a:rPr lang="en-US" sz="2200" dirty="0"/>
              <a:t>financial </a:t>
            </a:r>
            <a:r>
              <a:rPr lang="en-US" sz="2200" dirty="0" smtClean="0"/>
              <a:t>strength</a:t>
            </a:r>
            <a:endParaRPr lang="en-US" sz="1800" dirty="0"/>
          </a:p>
          <a:p>
            <a:pPr marL="342900" indent="-342900">
              <a:buFont typeface="Wingdings" panose="05000000000000000000" pitchFamily="2" charset="2"/>
              <a:buChar char="§"/>
              <a:defRPr/>
            </a:pPr>
            <a:r>
              <a:rPr lang="en-US" sz="2400" u="sng" dirty="0"/>
              <a:t>Key business profile tests</a:t>
            </a:r>
            <a:r>
              <a:rPr lang="en-US" sz="2400" dirty="0"/>
              <a:t>:</a:t>
            </a:r>
          </a:p>
          <a:p>
            <a:pPr marL="966788" lvl="1" indent="-342900">
              <a:buFont typeface="Wingdings" panose="05000000000000000000" pitchFamily="2" charset="2"/>
              <a:buChar char="§"/>
              <a:defRPr/>
            </a:pPr>
            <a:r>
              <a:rPr lang="en-US" sz="2400" dirty="0"/>
              <a:t>Spread of risk</a:t>
            </a:r>
          </a:p>
          <a:p>
            <a:pPr marL="966788" lvl="1" indent="-342900">
              <a:buFont typeface="Wingdings" panose="05000000000000000000" pitchFamily="2" charset="2"/>
              <a:buChar char="§"/>
              <a:defRPr/>
            </a:pPr>
            <a:r>
              <a:rPr lang="en-US" sz="2400" dirty="0"/>
              <a:t>Revenue composition</a:t>
            </a:r>
          </a:p>
          <a:p>
            <a:pPr marL="966788" lvl="1" indent="-342900">
              <a:buFont typeface="Wingdings" panose="05000000000000000000" pitchFamily="2" charset="2"/>
              <a:buChar char="§"/>
              <a:defRPr/>
            </a:pPr>
            <a:r>
              <a:rPr lang="en-US" sz="2400" dirty="0"/>
              <a:t>Competitive market position</a:t>
            </a:r>
          </a:p>
          <a:p>
            <a:pPr marL="966788" lvl="1" indent="-342900">
              <a:buFont typeface="Wingdings" panose="05000000000000000000" pitchFamily="2" charset="2"/>
              <a:buChar char="§"/>
              <a:defRPr/>
            </a:pPr>
            <a:r>
              <a:rPr lang="en-US" sz="2400" dirty="0"/>
              <a:t>Management</a:t>
            </a:r>
          </a:p>
          <a:p>
            <a:pPr marL="966788" lvl="1" indent="-342900">
              <a:buFont typeface="Wingdings" panose="05000000000000000000" pitchFamily="2" charset="2"/>
              <a:buChar char="§"/>
              <a:defRPr/>
            </a:pPr>
            <a:r>
              <a:rPr lang="en-US" sz="2400" dirty="0"/>
              <a:t>Insurance market risk</a:t>
            </a:r>
          </a:p>
          <a:p>
            <a:pPr marL="966788" lvl="1" indent="-342900">
              <a:buFont typeface="Wingdings" panose="05000000000000000000" pitchFamily="2" charset="2"/>
              <a:buChar char="§"/>
              <a:defRPr/>
            </a:pPr>
            <a:r>
              <a:rPr lang="en-US" sz="2400" dirty="0"/>
              <a:t>Event risk</a:t>
            </a:r>
          </a:p>
          <a:p>
            <a:pPr marL="468313" indent="-457200">
              <a:buFont typeface="Wingdings" panose="05000000000000000000" pitchFamily="2" charset="2"/>
              <a:buChar char="§"/>
            </a:pPr>
            <a:endParaRPr lang="en-US" dirty="0"/>
          </a:p>
        </p:txBody>
      </p:sp>
      <p:sp>
        <p:nvSpPr>
          <p:cNvPr id="8"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9"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3232026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Managing Risk</a:t>
            </a:r>
            <a:endParaRPr lang="en-US" dirty="0"/>
          </a:p>
        </p:txBody>
      </p:sp>
      <p:sp>
        <p:nvSpPr>
          <p:cNvPr id="8" name="Line 5"/>
          <p:cNvSpPr>
            <a:spLocks noChangeShapeType="1"/>
          </p:cNvSpPr>
          <p:nvPr/>
        </p:nvSpPr>
        <p:spPr bwMode="auto">
          <a:xfrm flipV="1">
            <a:off x="1122362" y="2273300"/>
            <a:ext cx="0" cy="2209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6"/>
          <p:cNvSpPr>
            <a:spLocks noChangeShapeType="1"/>
          </p:cNvSpPr>
          <p:nvPr/>
        </p:nvSpPr>
        <p:spPr bwMode="auto">
          <a:xfrm flipV="1">
            <a:off x="1122362" y="2273300"/>
            <a:ext cx="0" cy="7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7"/>
          <p:cNvSpPr>
            <a:spLocks noChangeShapeType="1"/>
          </p:cNvSpPr>
          <p:nvPr/>
        </p:nvSpPr>
        <p:spPr bwMode="auto">
          <a:xfrm flipV="1">
            <a:off x="1122362" y="4406900"/>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 Box 8"/>
          <p:cNvSpPr txBox="1">
            <a:spLocks noChangeArrowheads="1"/>
          </p:cNvSpPr>
          <p:nvPr/>
        </p:nvSpPr>
        <p:spPr bwMode="auto">
          <a:xfrm>
            <a:off x="5530756" y="1704882"/>
            <a:ext cx="2743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400" b="1" dirty="0">
                <a:latin typeface="Lucida Sans" pitchFamily="34" charset="0"/>
              </a:rPr>
              <a:t>Strong Operating Performance </a:t>
            </a:r>
            <a:r>
              <a:rPr lang="en-GB" sz="1400" b="1" dirty="0" smtClean="0">
                <a:latin typeface="Lucida Sans" pitchFamily="34" charset="0"/>
              </a:rPr>
              <a:t>(2) Builds </a:t>
            </a:r>
            <a:r>
              <a:rPr lang="en-GB" sz="1400" b="1" dirty="0">
                <a:latin typeface="Lucida Sans" pitchFamily="34" charset="0"/>
              </a:rPr>
              <a:t>Balance Sheet </a:t>
            </a:r>
            <a:r>
              <a:rPr lang="en-GB" sz="1400" b="1" dirty="0" smtClean="0">
                <a:latin typeface="Lucida Sans" pitchFamily="34" charset="0"/>
              </a:rPr>
              <a:t>Strength (1)</a:t>
            </a:r>
            <a:endParaRPr lang="en-GB" sz="2400" b="1" dirty="0">
              <a:latin typeface="Lucida Sans" pitchFamily="34" charset="0"/>
            </a:endParaRPr>
          </a:p>
        </p:txBody>
      </p:sp>
      <p:sp>
        <p:nvSpPr>
          <p:cNvPr id="12" name="Text Box 9"/>
          <p:cNvSpPr txBox="1">
            <a:spLocks noChangeArrowheads="1"/>
          </p:cNvSpPr>
          <p:nvPr/>
        </p:nvSpPr>
        <p:spPr bwMode="auto">
          <a:xfrm>
            <a:off x="5512827" y="4286250"/>
            <a:ext cx="2667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400" b="1" dirty="0">
                <a:latin typeface="Lucida Sans" pitchFamily="34" charset="0"/>
              </a:rPr>
              <a:t>Weak Operating Performance </a:t>
            </a:r>
            <a:r>
              <a:rPr lang="en-GB" sz="1400" b="1" dirty="0" smtClean="0">
                <a:latin typeface="Lucida Sans" pitchFamily="34" charset="0"/>
              </a:rPr>
              <a:t>(2) Erodes </a:t>
            </a:r>
            <a:r>
              <a:rPr lang="en-GB" sz="1400" b="1" dirty="0">
                <a:latin typeface="Lucida Sans" pitchFamily="34" charset="0"/>
              </a:rPr>
              <a:t>Balance Sheet </a:t>
            </a:r>
            <a:r>
              <a:rPr lang="en-GB" sz="1400" b="1" dirty="0" smtClean="0">
                <a:latin typeface="Lucida Sans" pitchFamily="34" charset="0"/>
              </a:rPr>
              <a:t>Strength (1)</a:t>
            </a:r>
            <a:endParaRPr lang="en-GB" sz="2400" b="1" dirty="0">
              <a:latin typeface="Lucida Sans" pitchFamily="34" charset="0"/>
            </a:endParaRPr>
          </a:p>
        </p:txBody>
      </p:sp>
      <p:sp>
        <p:nvSpPr>
          <p:cNvPr id="13" name="Line 10"/>
          <p:cNvSpPr>
            <a:spLocks noChangeShapeType="1"/>
          </p:cNvSpPr>
          <p:nvPr/>
        </p:nvSpPr>
        <p:spPr bwMode="auto">
          <a:xfrm flipV="1">
            <a:off x="1655762" y="2349500"/>
            <a:ext cx="0" cy="2667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2"/>
          <p:cNvSpPr txBox="1">
            <a:spLocks noChangeArrowheads="1"/>
          </p:cNvSpPr>
          <p:nvPr/>
        </p:nvSpPr>
        <p:spPr bwMode="auto">
          <a:xfrm>
            <a:off x="969962" y="5092700"/>
            <a:ext cx="1143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GB" sz="1200" b="1" dirty="0">
                <a:latin typeface="Lucida Sans" pitchFamily="34" charset="0"/>
              </a:rPr>
              <a:t>Date of last balance sheet</a:t>
            </a:r>
          </a:p>
        </p:txBody>
      </p:sp>
      <p:sp>
        <p:nvSpPr>
          <p:cNvPr id="17" name="Text Box 14"/>
          <p:cNvSpPr txBox="1">
            <a:spLocks noChangeArrowheads="1"/>
          </p:cNvSpPr>
          <p:nvPr/>
        </p:nvSpPr>
        <p:spPr bwMode="auto">
          <a:xfrm>
            <a:off x="5084762" y="50927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400" b="1">
                <a:latin typeface="Lucida Sans" pitchFamily="34" charset="0"/>
              </a:rPr>
              <a:t>Future</a:t>
            </a:r>
          </a:p>
        </p:txBody>
      </p:sp>
      <p:sp>
        <p:nvSpPr>
          <p:cNvPr id="18" name="Line 15"/>
          <p:cNvSpPr>
            <a:spLocks noChangeShapeType="1"/>
          </p:cNvSpPr>
          <p:nvPr/>
        </p:nvSpPr>
        <p:spPr bwMode="auto">
          <a:xfrm>
            <a:off x="5999162" y="5016500"/>
            <a:ext cx="762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6"/>
          <p:cNvSpPr>
            <a:spLocks noChangeShapeType="1"/>
          </p:cNvSpPr>
          <p:nvPr/>
        </p:nvSpPr>
        <p:spPr bwMode="auto">
          <a:xfrm>
            <a:off x="5465762" y="2349500"/>
            <a:ext cx="0" cy="2667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7"/>
          <p:cNvSpPr>
            <a:spLocks noChangeShapeType="1"/>
          </p:cNvSpPr>
          <p:nvPr/>
        </p:nvSpPr>
        <p:spPr bwMode="auto">
          <a:xfrm flipV="1">
            <a:off x="1655762" y="2273300"/>
            <a:ext cx="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9"/>
          <p:cNvSpPr>
            <a:spLocks noChangeShapeType="1"/>
          </p:cNvSpPr>
          <p:nvPr/>
        </p:nvSpPr>
        <p:spPr bwMode="auto">
          <a:xfrm flipV="1">
            <a:off x="5465762" y="2273300"/>
            <a:ext cx="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0"/>
          <p:cNvSpPr>
            <a:spLocks noChangeShapeType="1"/>
          </p:cNvSpPr>
          <p:nvPr/>
        </p:nvSpPr>
        <p:spPr bwMode="auto">
          <a:xfrm flipH="1">
            <a:off x="1655762" y="3783013"/>
            <a:ext cx="3733800" cy="0"/>
          </a:xfrm>
          <a:prstGeom prst="line">
            <a:avLst/>
          </a:prstGeom>
          <a:noFill/>
          <a:ln w="3810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4" name="Line 21"/>
          <p:cNvSpPr>
            <a:spLocks noChangeShapeType="1"/>
          </p:cNvSpPr>
          <p:nvPr/>
        </p:nvSpPr>
        <p:spPr bwMode="auto">
          <a:xfrm>
            <a:off x="1122362" y="5016500"/>
            <a:ext cx="480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22"/>
          <p:cNvSpPr>
            <a:spLocks/>
          </p:cNvSpPr>
          <p:nvPr/>
        </p:nvSpPr>
        <p:spPr bwMode="auto">
          <a:xfrm>
            <a:off x="1658937" y="2417763"/>
            <a:ext cx="3751263" cy="1090612"/>
          </a:xfrm>
          <a:custGeom>
            <a:avLst/>
            <a:gdLst>
              <a:gd name="T0" fmla="*/ 0 w 390"/>
              <a:gd name="T1" fmla="*/ 2147483647 h 100"/>
              <a:gd name="T2" fmla="*/ 2147483647 w 390"/>
              <a:gd name="T3" fmla="*/ 2147483647 h 100"/>
              <a:gd name="T4" fmla="*/ 2147483647 w 390"/>
              <a:gd name="T5" fmla="*/ 2147483647 h 100"/>
              <a:gd name="T6" fmla="*/ 2147483647 w 390"/>
              <a:gd name="T7" fmla="*/ 0 h 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0" h="100">
                <a:moveTo>
                  <a:pt x="0" y="100"/>
                </a:moveTo>
                <a:lnTo>
                  <a:pt x="130" y="66"/>
                </a:lnTo>
                <a:lnTo>
                  <a:pt x="260" y="33"/>
                </a:lnTo>
                <a:lnTo>
                  <a:pt x="390" y="0"/>
                </a:lnTo>
              </a:path>
            </a:pathLst>
          </a:custGeom>
          <a:noFill/>
          <a:ln w="28575" cmpd="sng">
            <a:solidFill>
              <a:srgbClr val="40983C"/>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3"/>
          <p:cNvSpPr>
            <a:spLocks/>
          </p:cNvSpPr>
          <p:nvPr/>
        </p:nvSpPr>
        <p:spPr bwMode="auto">
          <a:xfrm>
            <a:off x="1658937" y="3508375"/>
            <a:ext cx="3751263" cy="1079500"/>
          </a:xfrm>
          <a:custGeom>
            <a:avLst/>
            <a:gdLst>
              <a:gd name="T0" fmla="*/ 0 w 390"/>
              <a:gd name="T1" fmla="*/ 0 h 99"/>
              <a:gd name="T2" fmla="*/ 2147483647 w 390"/>
              <a:gd name="T3" fmla="*/ 2147483647 h 99"/>
              <a:gd name="T4" fmla="*/ 2147483647 w 390"/>
              <a:gd name="T5" fmla="*/ 2147483647 h 99"/>
              <a:gd name="T6" fmla="*/ 2147483647 w 390"/>
              <a:gd name="T7" fmla="*/ 2147483647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0" h="99">
                <a:moveTo>
                  <a:pt x="0" y="0"/>
                </a:moveTo>
                <a:lnTo>
                  <a:pt x="130" y="33"/>
                </a:lnTo>
                <a:lnTo>
                  <a:pt x="260" y="66"/>
                </a:lnTo>
                <a:lnTo>
                  <a:pt x="390" y="99"/>
                </a:lnTo>
              </a:path>
            </a:pathLst>
          </a:custGeom>
          <a:noFill/>
          <a:ln w="28575" cmpd="sng">
            <a:solidFill>
              <a:srgbClr val="FF33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Rectangle 25"/>
          <p:cNvSpPr>
            <a:spLocks noChangeArrowheads="1"/>
          </p:cNvSpPr>
          <p:nvPr/>
        </p:nvSpPr>
        <p:spPr bwMode="auto">
          <a:xfrm rot="-5400000">
            <a:off x="-784005" y="3366393"/>
            <a:ext cx="32380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smtClean="0">
                <a:latin typeface="Lucida Sans" pitchFamily="34" charset="0"/>
              </a:rPr>
              <a:t>Rating / Capital Adequacy</a:t>
            </a:r>
            <a:endParaRPr lang="en-US" sz="2000" dirty="0">
              <a:latin typeface="Lucida Sans" pitchFamily="34" charset="0"/>
            </a:endParaRPr>
          </a:p>
        </p:txBody>
      </p:sp>
      <p:sp>
        <p:nvSpPr>
          <p:cNvPr id="28" name="Text Box 26"/>
          <p:cNvSpPr txBox="1">
            <a:spLocks noChangeArrowheads="1"/>
          </p:cNvSpPr>
          <p:nvPr/>
        </p:nvSpPr>
        <p:spPr bwMode="auto">
          <a:xfrm>
            <a:off x="2787556" y="5657850"/>
            <a:ext cx="914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2100" b="1" dirty="0">
                <a:latin typeface="Lucida Sans" pitchFamily="34" charset="0"/>
              </a:rPr>
              <a:t>Time</a:t>
            </a:r>
          </a:p>
        </p:txBody>
      </p:sp>
      <p:sp>
        <p:nvSpPr>
          <p:cNvPr id="29" name="Text Box 27"/>
          <p:cNvSpPr txBox="1">
            <a:spLocks noChangeArrowheads="1"/>
          </p:cNvSpPr>
          <p:nvPr/>
        </p:nvSpPr>
        <p:spPr bwMode="auto">
          <a:xfrm>
            <a:off x="3244756" y="34163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b="1">
                <a:latin typeface="Lucida Sans" pitchFamily="34" charset="0"/>
              </a:rPr>
              <a:t>BCAR Guideline</a:t>
            </a:r>
          </a:p>
        </p:txBody>
      </p:sp>
      <p:sp>
        <p:nvSpPr>
          <p:cNvPr id="30" name="TextBox 29"/>
          <p:cNvSpPr txBox="1"/>
          <p:nvPr/>
        </p:nvSpPr>
        <p:spPr>
          <a:xfrm>
            <a:off x="6259330" y="2978540"/>
            <a:ext cx="2686056" cy="923330"/>
          </a:xfrm>
          <a:prstGeom prst="rect">
            <a:avLst/>
          </a:prstGeom>
          <a:noFill/>
        </p:spPr>
        <p:txBody>
          <a:bodyPr wrap="none" rtlCol="0">
            <a:spAutoFit/>
          </a:bodyPr>
          <a:lstStyle/>
          <a:p>
            <a:r>
              <a:rPr lang="en-US" i="1" dirty="0" smtClean="0"/>
              <a:t>Business Profile (3) Drives</a:t>
            </a:r>
          </a:p>
          <a:p>
            <a:r>
              <a:rPr lang="en-US" i="1" dirty="0" smtClean="0"/>
              <a:t>Strong &amp; Sustainable </a:t>
            </a:r>
          </a:p>
          <a:p>
            <a:r>
              <a:rPr lang="en-US" i="1" dirty="0" smtClean="0"/>
              <a:t>Operating Performance (2)</a:t>
            </a:r>
            <a:endParaRPr lang="en-US" i="1" dirty="0"/>
          </a:p>
        </p:txBody>
      </p:sp>
      <p:sp>
        <p:nvSpPr>
          <p:cNvPr id="33"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34"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12660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P spid="23" grpId="0" animBg="1"/>
      <p:bldP spid="25" grpId="0" animBg="1"/>
      <p:bldP spid="26" grpId="0" animBg="1"/>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 Best’s Capital Model</a:t>
            </a:r>
            <a:endParaRPr lang="en-GB" dirty="0"/>
          </a:p>
        </p:txBody>
      </p:sp>
      <p:sp>
        <p:nvSpPr>
          <p:cNvPr id="11" name="AutoShape 3"/>
          <p:cNvSpPr>
            <a:spLocks noChangeArrowheads="1"/>
          </p:cNvSpPr>
          <p:nvPr/>
        </p:nvSpPr>
        <p:spPr bwMode="auto">
          <a:xfrm>
            <a:off x="4702424" y="1432976"/>
            <a:ext cx="4132262" cy="593725"/>
          </a:xfrm>
          <a:prstGeom prst="roundRect">
            <a:avLst>
              <a:gd name="adj" fmla="val 10426"/>
            </a:avLst>
          </a:prstGeom>
          <a:solidFill>
            <a:schemeClr val="accent5">
              <a:lumMod val="50000"/>
            </a:schemeClr>
          </a:solidFill>
          <a:ln w="9525">
            <a:solidFill>
              <a:schemeClr val="accent2"/>
            </a:solidFill>
            <a:round/>
            <a:headEnd/>
            <a:tailEnd/>
          </a:ln>
          <a:effectLst>
            <a:prstShdw prst="shdw17" dist="17961" dir="2700000">
              <a:schemeClr val="accent2">
                <a:gamma/>
                <a:shade val="60000"/>
                <a:invGamma/>
              </a:schemeClr>
            </a:prstShdw>
          </a:effectLst>
        </p:spPr>
        <p:txBody>
          <a:bodyPr wrap="none" anchor="ctr"/>
          <a:lstStyle/>
          <a:p>
            <a:pPr algn="ctr"/>
            <a:r>
              <a:rPr lang="en-GB" sz="2000" dirty="0">
                <a:solidFill>
                  <a:schemeClr val="bg1"/>
                </a:solidFill>
                <a:cs typeface="Arial" pitchFamily="34" charset="0"/>
              </a:rPr>
              <a:t>TOTAL ADJUSTED CAPITAL</a:t>
            </a:r>
          </a:p>
        </p:txBody>
      </p:sp>
      <p:sp>
        <p:nvSpPr>
          <p:cNvPr id="12" name="AutoShape 5"/>
          <p:cNvSpPr>
            <a:spLocks noChangeArrowheads="1"/>
          </p:cNvSpPr>
          <p:nvPr/>
        </p:nvSpPr>
        <p:spPr bwMode="auto">
          <a:xfrm>
            <a:off x="395536" y="1433513"/>
            <a:ext cx="4132263" cy="593725"/>
          </a:xfrm>
          <a:prstGeom prst="roundRect">
            <a:avLst>
              <a:gd name="adj" fmla="val 10426"/>
            </a:avLst>
          </a:prstGeom>
          <a:solidFill>
            <a:schemeClr val="accent5">
              <a:lumMod val="50000"/>
            </a:schemeClr>
          </a:solidFill>
          <a:ln w="9525">
            <a:solidFill>
              <a:schemeClr val="accent2"/>
            </a:solidFill>
            <a:round/>
            <a:headEnd/>
            <a:tailEnd/>
          </a:ln>
          <a:effectLst>
            <a:prstShdw prst="shdw17" dist="17961" dir="2700000">
              <a:schemeClr val="accent2">
                <a:gamma/>
                <a:shade val="60000"/>
                <a:invGamma/>
              </a:schemeClr>
            </a:prstShdw>
          </a:effectLst>
        </p:spPr>
        <p:txBody>
          <a:bodyPr wrap="none" anchor="ctr"/>
          <a:lstStyle/>
          <a:p>
            <a:pPr algn="ctr">
              <a:spcBef>
                <a:spcPct val="0"/>
              </a:spcBef>
              <a:buClrTx/>
              <a:buFontTx/>
              <a:buNone/>
              <a:defRPr/>
            </a:pPr>
            <a:r>
              <a:rPr lang="en-GB" sz="2000" dirty="0" smtClean="0">
                <a:solidFill>
                  <a:schemeClr val="bg1"/>
                </a:solidFill>
                <a:effectLst/>
                <a:cs typeface="Arial" pitchFamily="34" charset="0"/>
              </a:rPr>
              <a:t>NET REQUIRED CAPITAL</a:t>
            </a:r>
            <a:endParaRPr lang="en-GB" sz="2000" dirty="0">
              <a:solidFill>
                <a:schemeClr val="bg1"/>
              </a:solidFill>
              <a:effectLst/>
              <a:cs typeface="Arial" pitchFamily="34" charset="0"/>
            </a:endParaRPr>
          </a:p>
        </p:txBody>
      </p:sp>
      <p:sp>
        <p:nvSpPr>
          <p:cNvPr id="13" name="Rectangle 7"/>
          <p:cNvSpPr txBox="1">
            <a:spLocks noChangeArrowheads="1"/>
          </p:cNvSpPr>
          <p:nvPr/>
        </p:nvSpPr>
        <p:spPr bwMode="auto">
          <a:xfrm>
            <a:off x="500311" y="2220934"/>
            <a:ext cx="3816350" cy="3189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200" marR="0" indent="-457200" algn="l" defTabSz="914400" rtl="0" eaLnBrk="1" fontAlgn="base" latinLnBrk="0" hangingPunct="1">
              <a:lnSpc>
                <a:spcPct val="100000"/>
              </a:lnSpc>
              <a:spcBef>
                <a:spcPct val="20000"/>
              </a:spcBef>
              <a:spcAft>
                <a:spcPct val="0"/>
              </a:spcAft>
              <a:buClrTx/>
              <a:buSzTx/>
              <a:buFont typeface="Arial" pitchFamily="34" charset="0"/>
              <a:buChar char="•"/>
              <a:tabLst/>
              <a:defRPr lang="en-US" sz="2600">
                <a:solidFill>
                  <a:schemeClr val="tx1"/>
                </a:solidFill>
                <a:latin typeface="+mn-lt"/>
                <a:ea typeface="+mn-ea"/>
                <a:cs typeface="+mn-cs"/>
              </a:defRPr>
            </a:lvl1pPr>
            <a:lvl2pPr marL="742950" indent="-285750" algn="l" rtl="0" fontAlgn="base">
              <a:spcBef>
                <a:spcPct val="20000"/>
              </a:spcBef>
              <a:spcAft>
                <a:spcPct val="0"/>
              </a:spcAft>
              <a:buChar char="–"/>
              <a:defRPr lang="en-US" sz="2600">
                <a:solidFill>
                  <a:schemeClr val="tx1"/>
                </a:solidFill>
                <a:latin typeface="+mn-lt"/>
                <a:ea typeface="+mn-ea"/>
                <a:cs typeface="+mn-cs"/>
              </a:defRPr>
            </a:lvl2pPr>
            <a:lvl3pPr marL="1143000" indent="-228600" algn="l" rtl="0" fontAlgn="base">
              <a:spcBef>
                <a:spcPct val="20000"/>
              </a:spcBef>
              <a:spcAft>
                <a:spcPct val="0"/>
              </a:spcAft>
              <a:buChar char="•"/>
              <a:defRPr lang="en-US" sz="2600">
                <a:solidFill>
                  <a:schemeClr val="tx1"/>
                </a:solidFill>
                <a:latin typeface="+mn-lt"/>
                <a:ea typeface="+mn-ea"/>
                <a:cs typeface="+mn-cs"/>
              </a:defRPr>
            </a:lvl3pPr>
            <a:lvl4pPr marL="1600200" indent="-228600" algn="l" rtl="0" fontAlgn="base">
              <a:spcBef>
                <a:spcPct val="20000"/>
              </a:spcBef>
              <a:spcAft>
                <a:spcPct val="0"/>
              </a:spcAft>
              <a:buChar char="–"/>
              <a:defRPr lang="en-US" sz="2600">
                <a:solidFill>
                  <a:schemeClr val="tx1"/>
                </a:solidFill>
                <a:latin typeface="+mn-lt"/>
                <a:ea typeface="+mn-ea"/>
                <a:cs typeface="+mn-cs"/>
              </a:defRPr>
            </a:lvl4pPr>
            <a:lvl5pPr marL="2057400" indent="-228600" algn="l" rtl="0" fontAlgn="base">
              <a:spcBef>
                <a:spcPct val="20000"/>
              </a:spcBef>
              <a:spcAft>
                <a:spcPct val="0"/>
              </a:spcAft>
              <a:buChar char="»"/>
              <a:defRPr lang="en-US" sz="26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charset="0"/>
              <a:buChar char="+"/>
            </a:pPr>
            <a:r>
              <a:rPr lang="en-GB" sz="1600" b="1" dirty="0" smtClean="0">
                <a:solidFill>
                  <a:schemeClr val="accent5">
                    <a:lumMod val="25000"/>
                  </a:schemeClr>
                </a:solidFill>
                <a:latin typeface="Arial" panose="020B0604020202020204" pitchFamily="34" charset="0"/>
                <a:cs typeface="Arial" panose="020B0604020202020204" pitchFamily="34" charset="0"/>
              </a:rPr>
              <a:t>(B1) Fixed-Income Securities</a:t>
            </a:r>
          </a:p>
          <a:p>
            <a:pPr>
              <a:buFont typeface="Arial" charset="0"/>
              <a:buChar char="+"/>
            </a:pPr>
            <a:r>
              <a:rPr lang="en-GB" sz="1600" b="1" dirty="0" smtClean="0">
                <a:solidFill>
                  <a:schemeClr val="accent5">
                    <a:lumMod val="25000"/>
                  </a:schemeClr>
                </a:solidFill>
                <a:latin typeface="Arial" panose="020B0604020202020204" pitchFamily="34" charset="0"/>
                <a:cs typeface="Arial" panose="020B0604020202020204" pitchFamily="34" charset="0"/>
              </a:rPr>
              <a:t>(B2) Equity Securities</a:t>
            </a:r>
          </a:p>
          <a:p>
            <a:pPr>
              <a:buFont typeface="Arial" charset="0"/>
              <a:buChar char="+"/>
            </a:pPr>
            <a:r>
              <a:rPr lang="en-GB" sz="1600" b="1" dirty="0" smtClean="0">
                <a:solidFill>
                  <a:schemeClr val="accent5">
                    <a:lumMod val="25000"/>
                  </a:schemeClr>
                </a:solidFill>
                <a:latin typeface="Arial" panose="020B0604020202020204" pitchFamily="34" charset="0"/>
                <a:cs typeface="Arial" panose="020B0604020202020204" pitchFamily="34" charset="0"/>
              </a:rPr>
              <a:t>(B3) Interest Rate</a:t>
            </a:r>
          </a:p>
          <a:p>
            <a:pPr>
              <a:buFont typeface="Arial" charset="0"/>
              <a:buChar char="+"/>
            </a:pPr>
            <a:r>
              <a:rPr lang="en-GB" sz="1600" b="1" dirty="0" smtClean="0">
                <a:solidFill>
                  <a:schemeClr val="accent5">
                    <a:lumMod val="25000"/>
                  </a:schemeClr>
                </a:solidFill>
                <a:latin typeface="Arial" panose="020B0604020202020204" pitchFamily="34" charset="0"/>
                <a:cs typeface="Arial" panose="020B0604020202020204" pitchFamily="34" charset="0"/>
              </a:rPr>
              <a:t>(B4) Credit</a:t>
            </a:r>
          </a:p>
          <a:p>
            <a:pPr>
              <a:buFont typeface="Arial" charset="0"/>
              <a:buChar char="+"/>
            </a:pPr>
            <a:r>
              <a:rPr lang="en-GB" sz="1600" b="1" dirty="0" smtClean="0">
                <a:solidFill>
                  <a:schemeClr val="accent5">
                    <a:lumMod val="25000"/>
                  </a:schemeClr>
                </a:solidFill>
                <a:latin typeface="Arial" panose="020B0604020202020204" pitchFamily="34" charset="0"/>
                <a:cs typeface="Arial" panose="020B0604020202020204" pitchFamily="34" charset="0"/>
              </a:rPr>
              <a:t>(B5) Loss Reserves</a:t>
            </a:r>
          </a:p>
          <a:p>
            <a:pPr>
              <a:buFont typeface="Arial" charset="0"/>
              <a:buChar char="+"/>
            </a:pPr>
            <a:r>
              <a:rPr lang="en-GB" sz="1600" b="1" dirty="0" smtClean="0">
                <a:solidFill>
                  <a:schemeClr val="accent5">
                    <a:lumMod val="25000"/>
                  </a:schemeClr>
                </a:solidFill>
                <a:latin typeface="Arial" panose="020B0604020202020204" pitchFamily="34" charset="0"/>
                <a:cs typeface="Arial" panose="020B0604020202020204" pitchFamily="34" charset="0"/>
              </a:rPr>
              <a:t>(B6) Net Written Premium</a:t>
            </a:r>
          </a:p>
          <a:p>
            <a:pPr>
              <a:buFont typeface="Arial" charset="0"/>
              <a:buChar char="+"/>
            </a:pPr>
            <a:r>
              <a:rPr lang="en-GB" sz="1600" b="1" dirty="0" smtClean="0">
                <a:solidFill>
                  <a:schemeClr val="accent5">
                    <a:lumMod val="25000"/>
                  </a:schemeClr>
                </a:solidFill>
                <a:latin typeface="Arial" panose="020B0604020202020204" pitchFamily="34" charset="0"/>
                <a:cs typeface="Arial" panose="020B0604020202020204" pitchFamily="34" charset="0"/>
              </a:rPr>
              <a:t>(B7) Off Balance Sheet Risks</a:t>
            </a:r>
          </a:p>
          <a:p>
            <a:pPr>
              <a:buFont typeface="Arial" charset="0"/>
              <a:buChar char="-"/>
            </a:pPr>
            <a:r>
              <a:rPr lang="en-GB" sz="1600" b="1" dirty="0" smtClean="0">
                <a:solidFill>
                  <a:schemeClr val="accent5">
                    <a:lumMod val="25000"/>
                  </a:schemeClr>
                </a:solidFill>
                <a:latin typeface="Arial" panose="020B0604020202020204" pitchFamily="34" charset="0"/>
                <a:cs typeface="Arial" panose="020B0604020202020204" pitchFamily="34" charset="0"/>
              </a:rPr>
              <a:t>COVARIANCE</a:t>
            </a:r>
          </a:p>
          <a:p>
            <a:pPr>
              <a:buFont typeface="Wingdings" pitchFamily="2" charset="2"/>
              <a:buNone/>
            </a:pPr>
            <a:endParaRPr lang="en-GB" sz="1800" b="1" dirty="0" smtClean="0">
              <a:latin typeface="Arial" panose="020B0604020202020204" pitchFamily="34" charset="0"/>
              <a:cs typeface="Arial" panose="020B0604020202020204" pitchFamily="34" charset="0"/>
            </a:endParaRPr>
          </a:p>
        </p:txBody>
      </p:sp>
      <p:sp>
        <p:nvSpPr>
          <p:cNvPr id="14" name="Rectangle 8"/>
          <p:cNvSpPr>
            <a:spLocks noChangeArrowheads="1"/>
          </p:cNvSpPr>
          <p:nvPr/>
        </p:nvSpPr>
        <p:spPr bwMode="auto">
          <a:xfrm>
            <a:off x="4694073" y="2217738"/>
            <a:ext cx="41148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000000"/>
              </a:buClr>
              <a:buFont typeface="Arial" charset="0"/>
              <a:buChar char="+"/>
              <a:defRPr/>
            </a:pPr>
            <a:r>
              <a:rPr lang="en-GB" sz="1600" b="1" dirty="0" smtClean="0">
                <a:solidFill>
                  <a:srgbClr val="000000"/>
                </a:solidFill>
                <a:effectLst/>
                <a:latin typeface="Arial"/>
                <a:cs typeface="Arial" pitchFamily="34" charset="0"/>
              </a:rPr>
              <a:t>Shareholders </a:t>
            </a:r>
            <a:r>
              <a:rPr lang="en-GB" sz="1600" b="1" dirty="0">
                <a:solidFill>
                  <a:srgbClr val="000000"/>
                </a:solidFill>
                <a:effectLst/>
                <a:latin typeface="Arial"/>
                <a:cs typeface="Arial" pitchFamily="34" charset="0"/>
              </a:rPr>
              <a:t>funds</a:t>
            </a:r>
          </a:p>
          <a:p>
            <a:pPr marL="342900" indent="-342900">
              <a:spcBef>
                <a:spcPct val="20000"/>
              </a:spcBef>
              <a:buClr>
                <a:srgbClr val="000000"/>
              </a:buClr>
              <a:buFont typeface="Arial" charset="0"/>
              <a:buChar char="+"/>
              <a:defRPr/>
            </a:pPr>
            <a:r>
              <a:rPr lang="en-GB" sz="1600" b="1" dirty="0">
                <a:solidFill>
                  <a:srgbClr val="000000"/>
                </a:solidFill>
                <a:effectLst/>
                <a:latin typeface="Arial"/>
                <a:cs typeface="Arial" pitchFamily="34" charset="0"/>
              </a:rPr>
              <a:t>Positive adjustments. Typically:</a:t>
            </a:r>
          </a:p>
          <a:p>
            <a:pPr marL="742950" lvl="1" indent="-285750">
              <a:spcBef>
                <a:spcPct val="20000"/>
              </a:spcBef>
              <a:buClr>
                <a:srgbClr val="000000"/>
              </a:buClr>
              <a:buFontTx/>
              <a:buChar char="•"/>
              <a:defRPr/>
            </a:pPr>
            <a:r>
              <a:rPr lang="en-GB" sz="1600" b="1" dirty="0">
                <a:solidFill>
                  <a:srgbClr val="000000"/>
                </a:solidFill>
                <a:effectLst/>
                <a:latin typeface="Arial"/>
                <a:cs typeface="Arial" pitchFamily="34" charset="0"/>
              </a:rPr>
              <a:t>Discounting of reserves </a:t>
            </a:r>
          </a:p>
          <a:p>
            <a:pPr marL="742950" lvl="1" indent="-285750">
              <a:spcBef>
                <a:spcPct val="20000"/>
              </a:spcBef>
              <a:buClr>
                <a:srgbClr val="000000"/>
              </a:buClr>
              <a:buFontTx/>
              <a:buChar char="•"/>
              <a:defRPr/>
            </a:pPr>
            <a:r>
              <a:rPr lang="en-GB" sz="1600" b="1" dirty="0">
                <a:solidFill>
                  <a:srgbClr val="000000"/>
                </a:solidFill>
                <a:effectLst/>
                <a:latin typeface="Arial"/>
                <a:cs typeface="Arial" pitchFamily="34" charset="0"/>
              </a:rPr>
              <a:t>Difference between market and book values</a:t>
            </a:r>
          </a:p>
          <a:p>
            <a:pPr marL="742950" lvl="1" indent="-285750">
              <a:spcBef>
                <a:spcPct val="20000"/>
              </a:spcBef>
              <a:buClr>
                <a:srgbClr val="000000"/>
              </a:buClr>
              <a:buFontTx/>
              <a:buChar char="•"/>
              <a:defRPr/>
            </a:pPr>
            <a:r>
              <a:rPr lang="en-GB" sz="1600" b="1" dirty="0">
                <a:solidFill>
                  <a:srgbClr val="000000"/>
                </a:solidFill>
                <a:effectLst/>
                <a:latin typeface="Arial"/>
                <a:cs typeface="Arial" pitchFamily="34" charset="0"/>
              </a:rPr>
              <a:t>Value of In-Force Business (VIF) </a:t>
            </a:r>
          </a:p>
          <a:p>
            <a:pPr marL="742950" lvl="1" indent="-285750">
              <a:spcBef>
                <a:spcPct val="20000"/>
              </a:spcBef>
              <a:buClr>
                <a:srgbClr val="000000"/>
              </a:buClr>
              <a:buFontTx/>
              <a:buChar char="•"/>
              <a:defRPr/>
            </a:pPr>
            <a:r>
              <a:rPr lang="en-GB" sz="1600" b="1" dirty="0">
                <a:solidFill>
                  <a:srgbClr val="000000"/>
                </a:solidFill>
                <a:effectLst/>
                <a:latin typeface="Arial"/>
                <a:cs typeface="Arial" pitchFamily="34" charset="0"/>
              </a:rPr>
              <a:t>Economic Reserves e.g. RfBs</a:t>
            </a:r>
          </a:p>
          <a:p>
            <a:pPr marL="742950" lvl="1" indent="-285750">
              <a:spcBef>
                <a:spcPct val="20000"/>
              </a:spcBef>
              <a:buClr>
                <a:srgbClr val="000000"/>
              </a:buClr>
              <a:buFontTx/>
              <a:buChar char="•"/>
              <a:defRPr/>
            </a:pPr>
            <a:r>
              <a:rPr lang="en-GB" sz="1600" b="1" dirty="0">
                <a:solidFill>
                  <a:srgbClr val="000000"/>
                </a:solidFill>
                <a:effectLst/>
                <a:latin typeface="Arial"/>
                <a:cs typeface="Arial" pitchFamily="34" charset="0"/>
              </a:rPr>
              <a:t>Hybrid Equity</a:t>
            </a:r>
          </a:p>
          <a:p>
            <a:pPr marL="342900" indent="-342900">
              <a:spcBef>
                <a:spcPct val="20000"/>
              </a:spcBef>
              <a:buClr>
                <a:srgbClr val="000000"/>
              </a:buClr>
              <a:buFont typeface="Arial" charset="0"/>
              <a:buChar char="-"/>
              <a:defRPr/>
            </a:pPr>
            <a:r>
              <a:rPr lang="en-GB" sz="1600" b="1" dirty="0">
                <a:solidFill>
                  <a:srgbClr val="000000"/>
                </a:solidFill>
                <a:effectLst/>
                <a:latin typeface="Arial"/>
                <a:cs typeface="Arial" pitchFamily="34" charset="0"/>
              </a:rPr>
              <a:t>Negative adjustments:</a:t>
            </a:r>
          </a:p>
          <a:p>
            <a:pPr marL="742950" lvl="1" indent="-285750">
              <a:spcBef>
                <a:spcPct val="20000"/>
              </a:spcBef>
              <a:buClr>
                <a:srgbClr val="000000"/>
              </a:buClr>
              <a:buFontTx/>
              <a:buChar char="•"/>
              <a:defRPr/>
            </a:pPr>
            <a:r>
              <a:rPr lang="en-GB" sz="1600" b="1" dirty="0">
                <a:solidFill>
                  <a:srgbClr val="000000"/>
                </a:solidFill>
                <a:effectLst/>
                <a:latin typeface="Arial"/>
                <a:cs typeface="Arial" pitchFamily="34" charset="0"/>
              </a:rPr>
              <a:t>Deduction of one cat PML</a:t>
            </a:r>
          </a:p>
          <a:p>
            <a:pPr marL="742950" lvl="1" indent="-285750">
              <a:spcBef>
                <a:spcPct val="20000"/>
              </a:spcBef>
              <a:buClr>
                <a:srgbClr val="000000"/>
              </a:buClr>
              <a:buFontTx/>
              <a:buChar char="•"/>
              <a:defRPr/>
            </a:pPr>
            <a:r>
              <a:rPr lang="en-GB" sz="1600" b="1" dirty="0">
                <a:solidFill>
                  <a:srgbClr val="000000"/>
                </a:solidFill>
                <a:effectLst/>
                <a:latin typeface="Arial"/>
                <a:cs typeface="Arial" pitchFamily="34" charset="0"/>
              </a:rPr>
              <a:t>DAC</a:t>
            </a:r>
          </a:p>
        </p:txBody>
      </p:sp>
      <p:sp>
        <p:nvSpPr>
          <p:cNvPr id="15" name="AutoShape 9"/>
          <p:cNvSpPr>
            <a:spLocks noChangeArrowheads="1"/>
          </p:cNvSpPr>
          <p:nvPr/>
        </p:nvSpPr>
        <p:spPr bwMode="auto">
          <a:xfrm>
            <a:off x="407740" y="5643587"/>
            <a:ext cx="8247831" cy="593725"/>
          </a:xfrm>
          <a:prstGeom prst="roundRect">
            <a:avLst>
              <a:gd name="adj" fmla="val 10426"/>
            </a:avLst>
          </a:prstGeom>
          <a:solidFill>
            <a:schemeClr val="accent5">
              <a:lumMod val="50000"/>
            </a:schemeClr>
          </a:solidFill>
          <a:ln w="9525">
            <a:solidFill>
              <a:schemeClr val="accent2"/>
            </a:solidFill>
            <a:round/>
            <a:headEnd/>
            <a:tailEnd/>
          </a:ln>
          <a:effectLst>
            <a:prstShdw prst="shdw17" dist="17961" dir="2700000">
              <a:schemeClr val="accent2">
                <a:gamma/>
                <a:shade val="60000"/>
                <a:invGamma/>
              </a:schemeClr>
            </a:prstShdw>
          </a:effectLst>
        </p:spPr>
        <p:txBody>
          <a:bodyPr wrap="none" anchor="ctr"/>
          <a:lstStyle/>
          <a:p>
            <a:pPr algn="ctr"/>
            <a:r>
              <a:rPr lang="en-GB" b="1" dirty="0">
                <a:solidFill>
                  <a:schemeClr val="bg1"/>
                </a:solidFill>
                <a:cs typeface="Arial" pitchFamily="34" charset="0"/>
              </a:rPr>
              <a:t>BCAR SCORE = TOTAL ADJUSTED CAPITAL / NET REQUIRED CAPITAL</a:t>
            </a:r>
          </a:p>
        </p:txBody>
      </p:sp>
      <p:sp>
        <p:nvSpPr>
          <p:cNvPr id="10"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16"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1886972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BCAR: Investment </a:t>
            </a:r>
            <a:r>
              <a:rPr lang="en-US" dirty="0"/>
              <a:t>Risk</a:t>
            </a:r>
            <a:endParaRPr lang="en-GB" dirty="0"/>
          </a:p>
        </p:txBody>
      </p:sp>
      <p:sp>
        <p:nvSpPr>
          <p:cNvPr id="6" name="Content Placeholder 5"/>
          <p:cNvSpPr>
            <a:spLocks noGrp="1"/>
          </p:cNvSpPr>
          <p:nvPr>
            <p:ph idx="1"/>
          </p:nvPr>
        </p:nvSpPr>
        <p:spPr>
          <a:xfrm>
            <a:off x="395536" y="1772816"/>
            <a:ext cx="8229600" cy="4176464"/>
          </a:xfrm>
        </p:spPr>
        <p:txBody>
          <a:bodyPr>
            <a:normAutofit/>
          </a:bodyPr>
          <a:lstStyle/>
          <a:p>
            <a:pPr>
              <a:buFont typeface="Wingdings" panose="05000000000000000000" pitchFamily="2" charset="2"/>
              <a:buChar char="§"/>
            </a:pPr>
            <a:r>
              <a:rPr lang="en-US" sz="2400" dirty="0" smtClean="0"/>
              <a:t>Economic view</a:t>
            </a:r>
          </a:p>
          <a:p>
            <a:pPr>
              <a:buFont typeface="Wingdings" panose="05000000000000000000" pitchFamily="2" charset="2"/>
              <a:buChar char="§"/>
            </a:pPr>
            <a:r>
              <a:rPr lang="en-US" sz="2400" dirty="0" smtClean="0"/>
              <a:t>Charges applied </a:t>
            </a:r>
            <a:r>
              <a:rPr lang="en-US" sz="2400" dirty="0"/>
              <a:t>to investment assets depending on the risk profile of </a:t>
            </a:r>
            <a:r>
              <a:rPr lang="en-US" sz="2400" dirty="0" smtClean="0"/>
              <a:t>investment</a:t>
            </a:r>
            <a:endParaRPr lang="en-US" sz="2400" dirty="0"/>
          </a:p>
          <a:p>
            <a:pPr lvl="1">
              <a:spcBef>
                <a:spcPts val="600"/>
              </a:spcBef>
              <a:buFont typeface="Wingdings" panose="05000000000000000000" pitchFamily="2" charset="2"/>
              <a:buChar char="§"/>
            </a:pPr>
            <a:r>
              <a:rPr lang="en-US" sz="2000" dirty="0" smtClean="0"/>
              <a:t>Bonds: risk of default</a:t>
            </a:r>
          </a:p>
          <a:p>
            <a:pPr lvl="1">
              <a:buFont typeface="Wingdings" panose="05000000000000000000" pitchFamily="2" charset="2"/>
              <a:buChar char="§"/>
            </a:pPr>
            <a:r>
              <a:rPr lang="en-US" sz="2000" dirty="0" smtClean="0"/>
              <a:t>Stocks: market decline</a:t>
            </a:r>
          </a:p>
          <a:p>
            <a:pPr lvl="1">
              <a:buFont typeface="Wingdings" panose="05000000000000000000" pitchFamily="2" charset="2"/>
              <a:buChar char="§"/>
            </a:pPr>
            <a:r>
              <a:rPr lang="en-US" sz="2000" dirty="0" smtClean="0"/>
              <a:t>Mortgage Loans: illiquidity</a:t>
            </a:r>
          </a:p>
          <a:p>
            <a:pPr lvl="1">
              <a:buFont typeface="Wingdings" panose="05000000000000000000" pitchFamily="2" charset="2"/>
              <a:buChar char="§"/>
            </a:pPr>
            <a:r>
              <a:rPr lang="en-US" sz="2000" dirty="0" smtClean="0"/>
              <a:t>Real Estate: improper value</a:t>
            </a:r>
          </a:p>
          <a:p>
            <a:pPr>
              <a:buFont typeface="Wingdings" panose="05000000000000000000" pitchFamily="2" charset="2"/>
              <a:buChar char="§"/>
            </a:pPr>
            <a:r>
              <a:rPr lang="en-US" sz="2400" dirty="0" smtClean="0"/>
              <a:t>Can </a:t>
            </a:r>
            <a:r>
              <a:rPr lang="en-US" sz="2400" dirty="0"/>
              <a:t>reduce asset risk charges </a:t>
            </a:r>
            <a:r>
              <a:rPr lang="en-US" sz="2400" dirty="0" smtClean="0"/>
              <a:t>for policyholder participation</a:t>
            </a:r>
            <a:endParaRPr lang="en-US" sz="2400" dirty="0"/>
          </a:p>
        </p:txBody>
      </p:sp>
      <p:sp>
        <p:nvSpPr>
          <p:cNvPr id="7"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8"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1479261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BCAR: Interest Rate Risk</a:t>
            </a:r>
            <a:endParaRPr lang="en-GB" dirty="0"/>
          </a:p>
        </p:txBody>
      </p:sp>
      <p:sp>
        <p:nvSpPr>
          <p:cNvPr id="6" name="Content Placeholder 5"/>
          <p:cNvSpPr>
            <a:spLocks noGrp="1"/>
          </p:cNvSpPr>
          <p:nvPr>
            <p:ph idx="1"/>
          </p:nvPr>
        </p:nvSpPr>
        <p:spPr>
          <a:xfrm>
            <a:off x="323528" y="1711349"/>
            <a:ext cx="8424472" cy="4525963"/>
          </a:xfrm>
        </p:spPr>
        <p:txBody>
          <a:bodyPr/>
          <a:lstStyle/>
          <a:p>
            <a:pPr>
              <a:buFont typeface="Wingdings" panose="05000000000000000000" pitchFamily="2" charset="2"/>
              <a:buChar char="§"/>
            </a:pPr>
            <a:r>
              <a:rPr lang="en-US" sz="2400" dirty="0"/>
              <a:t>Calculates the capital required for the risk of a rise in interest rates</a:t>
            </a:r>
          </a:p>
          <a:p>
            <a:pPr>
              <a:buFont typeface="Wingdings" panose="05000000000000000000" pitchFamily="2" charset="2"/>
              <a:buChar char="§"/>
            </a:pPr>
            <a:endParaRPr lang="en-US" dirty="0" smtClean="0"/>
          </a:p>
          <a:p>
            <a:pPr>
              <a:buFont typeface="Wingdings" panose="05000000000000000000" pitchFamily="2" charset="2"/>
              <a:buChar char="§"/>
            </a:pPr>
            <a:r>
              <a:rPr lang="en-US" sz="2400" dirty="0" smtClean="0"/>
              <a:t>Risk </a:t>
            </a:r>
            <a:r>
              <a:rPr lang="en-US" sz="2400" dirty="0"/>
              <a:t>of having to sell fixed income assets when market values are low</a:t>
            </a:r>
          </a:p>
          <a:p>
            <a:pPr lvl="1">
              <a:buFont typeface="Wingdings" panose="05000000000000000000" pitchFamily="2" charset="2"/>
              <a:buChar char="§"/>
            </a:pPr>
            <a:endParaRPr lang="en-US" sz="2000" dirty="0" smtClean="0"/>
          </a:p>
          <a:p>
            <a:pPr lvl="1">
              <a:buFont typeface="Wingdings" panose="05000000000000000000" pitchFamily="2" charset="2"/>
              <a:buChar char="§"/>
            </a:pPr>
            <a:r>
              <a:rPr lang="en-US" sz="2000" dirty="0" smtClean="0"/>
              <a:t>Life</a:t>
            </a:r>
            <a:r>
              <a:rPr lang="en-US" sz="2000" dirty="0"/>
              <a:t>: risk is consumer driven - search for higher returns with other carriers</a:t>
            </a:r>
          </a:p>
          <a:p>
            <a:pPr lvl="1">
              <a:buFont typeface="Wingdings" panose="05000000000000000000" pitchFamily="2" charset="2"/>
              <a:buChar char="§"/>
            </a:pPr>
            <a:endParaRPr lang="en-US" sz="2000" dirty="0" smtClean="0"/>
          </a:p>
          <a:p>
            <a:pPr lvl="1">
              <a:buFont typeface="Wingdings" panose="05000000000000000000" pitchFamily="2" charset="2"/>
              <a:buChar char="§"/>
            </a:pPr>
            <a:r>
              <a:rPr lang="en-US" sz="2000" dirty="0" smtClean="0"/>
              <a:t>Non-life</a:t>
            </a:r>
            <a:r>
              <a:rPr lang="en-US" sz="2000" dirty="0"/>
              <a:t>: risk is driven by sudden shock event (usually natural catastrophe, could be man-made</a:t>
            </a:r>
            <a:r>
              <a:rPr lang="en-US" sz="2000" dirty="0" smtClean="0"/>
              <a:t>)</a:t>
            </a:r>
            <a:endParaRPr lang="en-US" sz="2000" dirty="0"/>
          </a:p>
        </p:txBody>
      </p:sp>
      <p:sp>
        <p:nvSpPr>
          <p:cNvPr id="7"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8"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2199859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BCAR: Credit Risk</a:t>
            </a:r>
            <a:endParaRPr lang="en-GB" dirty="0"/>
          </a:p>
        </p:txBody>
      </p:sp>
      <p:sp>
        <p:nvSpPr>
          <p:cNvPr id="6" name="Content Placeholder 5"/>
          <p:cNvSpPr>
            <a:spLocks noGrp="1"/>
          </p:cNvSpPr>
          <p:nvPr>
            <p:ph idx="1"/>
          </p:nvPr>
        </p:nvSpPr>
        <p:spPr>
          <a:xfrm>
            <a:off x="396000" y="1711349"/>
            <a:ext cx="8229600" cy="4525963"/>
          </a:xfrm>
        </p:spPr>
        <p:txBody>
          <a:bodyPr/>
          <a:lstStyle/>
          <a:p>
            <a:pPr marL="0" indent="0">
              <a:lnSpc>
                <a:spcPct val="80000"/>
              </a:lnSpc>
              <a:buNone/>
            </a:pPr>
            <a:r>
              <a:rPr lang="en-US" sz="2400" dirty="0"/>
              <a:t>Calculates required capital for counterparty credit risk</a:t>
            </a:r>
          </a:p>
          <a:p>
            <a:pPr marL="0" indent="0">
              <a:lnSpc>
                <a:spcPct val="80000"/>
              </a:lnSpc>
              <a:buNone/>
            </a:pPr>
            <a:endParaRPr lang="en-US" sz="2800" dirty="0" smtClean="0"/>
          </a:p>
          <a:p>
            <a:pPr marL="0" indent="0">
              <a:lnSpc>
                <a:spcPct val="80000"/>
              </a:lnSpc>
              <a:buNone/>
            </a:pPr>
            <a:r>
              <a:rPr lang="en-US" sz="2400" dirty="0" smtClean="0"/>
              <a:t>Charges </a:t>
            </a:r>
            <a:r>
              <a:rPr lang="en-US" sz="2400" dirty="0"/>
              <a:t>for risk of default on non-investment assets</a:t>
            </a:r>
          </a:p>
          <a:p>
            <a:pPr marL="457200" lvl="1" indent="0">
              <a:lnSpc>
                <a:spcPct val="80000"/>
              </a:lnSpc>
              <a:buNone/>
            </a:pPr>
            <a:endParaRPr lang="en-US" sz="2000" dirty="0" smtClean="0"/>
          </a:p>
          <a:p>
            <a:pPr marL="457200" lvl="1" indent="0">
              <a:lnSpc>
                <a:spcPct val="80000"/>
              </a:lnSpc>
              <a:buNone/>
            </a:pPr>
            <a:r>
              <a:rPr lang="en-US" sz="2000" dirty="0" smtClean="0"/>
              <a:t>Agents </a:t>
            </a:r>
            <a:r>
              <a:rPr lang="en-US" sz="2000" dirty="0"/>
              <a:t>b</a:t>
            </a:r>
            <a:r>
              <a:rPr lang="en-US" sz="2000" dirty="0" smtClean="0"/>
              <a:t>alances</a:t>
            </a:r>
            <a:endParaRPr lang="en-US" sz="2000" dirty="0"/>
          </a:p>
          <a:p>
            <a:pPr marL="457200" lvl="1" indent="0">
              <a:lnSpc>
                <a:spcPct val="80000"/>
              </a:lnSpc>
              <a:buNone/>
            </a:pPr>
            <a:r>
              <a:rPr lang="en-US" sz="2000" dirty="0"/>
              <a:t>Other debtors</a:t>
            </a:r>
          </a:p>
          <a:p>
            <a:pPr marL="0" indent="0">
              <a:lnSpc>
                <a:spcPct val="80000"/>
              </a:lnSpc>
              <a:buNone/>
            </a:pPr>
            <a:endParaRPr lang="en-US" sz="2800" dirty="0" smtClean="0"/>
          </a:p>
          <a:p>
            <a:pPr marL="0" indent="0">
              <a:lnSpc>
                <a:spcPct val="80000"/>
              </a:lnSpc>
              <a:buNone/>
            </a:pPr>
            <a:r>
              <a:rPr lang="en-US" sz="2400" dirty="0" smtClean="0"/>
              <a:t>Charges </a:t>
            </a:r>
            <a:r>
              <a:rPr lang="en-US" sz="2400" dirty="0"/>
              <a:t>for reinsurers’ share of technical reserves</a:t>
            </a:r>
          </a:p>
          <a:p>
            <a:pPr marL="457200" lvl="1" indent="0">
              <a:lnSpc>
                <a:spcPct val="80000"/>
              </a:lnSpc>
              <a:buNone/>
            </a:pPr>
            <a:endParaRPr lang="en-US" sz="2000" dirty="0" smtClean="0"/>
          </a:p>
          <a:p>
            <a:pPr marL="457200" lvl="1" indent="0">
              <a:lnSpc>
                <a:spcPct val="80000"/>
              </a:lnSpc>
              <a:buNone/>
            </a:pPr>
            <a:r>
              <a:rPr lang="en-US" sz="2000" dirty="0" smtClean="0"/>
              <a:t>Credit </a:t>
            </a:r>
            <a:r>
              <a:rPr lang="en-US" sz="2000" dirty="0"/>
              <a:t>risk charge based on quality of reinsurer (FSR)</a:t>
            </a:r>
          </a:p>
          <a:p>
            <a:pPr marL="0" indent="0">
              <a:buNone/>
            </a:pPr>
            <a:endParaRPr lang="en-GB" dirty="0"/>
          </a:p>
        </p:txBody>
      </p:sp>
      <p:sp>
        <p:nvSpPr>
          <p:cNvPr id="7"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8"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1879939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BCAR: Non-Life </a:t>
            </a:r>
            <a:r>
              <a:rPr lang="en-US" dirty="0"/>
              <a:t>Reserve Risk</a:t>
            </a:r>
            <a:endParaRPr lang="en-GB" dirty="0"/>
          </a:p>
        </p:txBody>
      </p:sp>
      <p:sp>
        <p:nvSpPr>
          <p:cNvPr id="6" name="Content Placeholder 5"/>
          <p:cNvSpPr>
            <a:spLocks noGrp="1"/>
          </p:cNvSpPr>
          <p:nvPr>
            <p:ph idx="1"/>
          </p:nvPr>
        </p:nvSpPr>
        <p:spPr>
          <a:xfrm>
            <a:off x="179512" y="1570008"/>
            <a:ext cx="8640960" cy="4657172"/>
          </a:xfrm>
        </p:spPr>
        <p:txBody>
          <a:bodyPr>
            <a:normAutofit/>
          </a:bodyPr>
          <a:lstStyle/>
          <a:p>
            <a:pPr>
              <a:lnSpc>
                <a:spcPct val="90000"/>
              </a:lnSpc>
              <a:buFont typeface="Wingdings" panose="05000000000000000000" pitchFamily="2" charset="2"/>
              <a:buChar char="§"/>
            </a:pPr>
            <a:r>
              <a:rPr lang="en-US" sz="2400" dirty="0" smtClean="0"/>
              <a:t>Capital required for the risk of under reserving</a:t>
            </a:r>
          </a:p>
          <a:p>
            <a:pPr lvl="1">
              <a:lnSpc>
                <a:spcPct val="90000"/>
              </a:lnSpc>
              <a:spcBef>
                <a:spcPts val="600"/>
              </a:spcBef>
              <a:buFont typeface="Wingdings" panose="05000000000000000000" pitchFamily="2" charset="2"/>
              <a:buChar char="§"/>
            </a:pPr>
            <a:r>
              <a:rPr lang="en-US" sz="2000" dirty="0" smtClean="0"/>
              <a:t>Captures unanticipated adverse reserve development</a:t>
            </a:r>
          </a:p>
          <a:p>
            <a:pPr lvl="1">
              <a:lnSpc>
                <a:spcPct val="90000"/>
              </a:lnSpc>
              <a:buFont typeface="Wingdings" panose="05000000000000000000" pitchFamily="2" charset="2"/>
              <a:buChar char="§"/>
            </a:pPr>
            <a:r>
              <a:rPr lang="en-US" sz="2000" dirty="0" smtClean="0"/>
              <a:t>Where anticipated there is a charge for expected reserve deficiency</a:t>
            </a:r>
          </a:p>
          <a:p>
            <a:pPr>
              <a:lnSpc>
                <a:spcPct val="90000"/>
              </a:lnSpc>
              <a:buFont typeface="Wingdings" panose="05000000000000000000" pitchFamily="2" charset="2"/>
              <a:buChar char="§"/>
            </a:pPr>
            <a:r>
              <a:rPr lang="en-US" sz="2400" dirty="0" smtClean="0"/>
              <a:t>Input is undiscounted reserves. The model discounts these and includes reserve equity in total adjusted capital</a:t>
            </a:r>
          </a:p>
          <a:p>
            <a:pPr>
              <a:lnSpc>
                <a:spcPct val="90000"/>
              </a:lnSpc>
              <a:spcBef>
                <a:spcPts val="1200"/>
              </a:spcBef>
              <a:buFont typeface="Wingdings" panose="05000000000000000000" pitchFamily="2" charset="2"/>
              <a:buChar char="§"/>
            </a:pPr>
            <a:r>
              <a:rPr lang="en-US" sz="2400" dirty="0" smtClean="0"/>
              <a:t>Capital factors depend on</a:t>
            </a:r>
          </a:p>
          <a:p>
            <a:pPr lvl="1">
              <a:lnSpc>
                <a:spcPct val="80000"/>
              </a:lnSpc>
              <a:spcBef>
                <a:spcPts val="600"/>
              </a:spcBef>
              <a:buFont typeface="Wingdings" panose="05000000000000000000" pitchFamily="2" charset="2"/>
              <a:buChar char="§"/>
            </a:pPr>
            <a:r>
              <a:rPr lang="en-US" sz="2000" dirty="0" smtClean="0"/>
              <a:t>Industry experience by line of business</a:t>
            </a:r>
          </a:p>
          <a:p>
            <a:pPr lvl="1">
              <a:lnSpc>
                <a:spcPct val="80000"/>
              </a:lnSpc>
              <a:buFont typeface="Wingdings" pitchFamily="2" charset="2"/>
              <a:buChar char="§"/>
            </a:pPr>
            <a:r>
              <a:rPr lang="en-US" sz="2000" dirty="0" smtClean="0"/>
              <a:t>Company stability</a:t>
            </a:r>
          </a:p>
          <a:p>
            <a:pPr lvl="1">
              <a:lnSpc>
                <a:spcPct val="80000"/>
              </a:lnSpc>
              <a:buFont typeface="Wingdings" pitchFamily="2" charset="2"/>
              <a:buChar char="§"/>
            </a:pPr>
            <a:r>
              <a:rPr lang="en-US" sz="2000" dirty="0" smtClean="0"/>
              <a:t>Size</a:t>
            </a:r>
          </a:p>
          <a:p>
            <a:pPr>
              <a:lnSpc>
                <a:spcPct val="110000"/>
              </a:lnSpc>
              <a:buFont typeface="Wingdings" panose="05000000000000000000" pitchFamily="2" charset="2"/>
              <a:buChar char="§"/>
            </a:pPr>
            <a:r>
              <a:rPr lang="en-US" sz="2400" dirty="0" smtClean="0"/>
              <a:t>Charges increased in case of excessive growth</a:t>
            </a:r>
          </a:p>
          <a:p>
            <a:pPr>
              <a:lnSpc>
                <a:spcPct val="110000"/>
              </a:lnSpc>
              <a:buFont typeface="Wingdings" panose="05000000000000000000" pitchFamily="2" charset="2"/>
              <a:buChar char="§"/>
            </a:pPr>
            <a:r>
              <a:rPr lang="en-US" sz="2400" dirty="0" smtClean="0"/>
              <a:t>Diversification credit given</a:t>
            </a:r>
          </a:p>
          <a:p>
            <a:pPr>
              <a:buFont typeface="Wingdings" panose="05000000000000000000" pitchFamily="2" charset="2"/>
              <a:buChar char="§"/>
            </a:pPr>
            <a:endParaRPr lang="en-GB" sz="2500" dirty="0"/>
          </a:p>
        </p:txBody>
      </p:sp>
      <p:sp>
        <p:nvSpPr>
          <p:cNvPr id="7"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8"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2563406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BCAR: Life/Annuity </a:t>
            </a:r>
            <a:r>
              <a:rPr lang="en-US" dirty="0"/>
              <a:t>Reserve Risk</a:t>
            </a:r>
            <a:endParaRPr lang="en-GB" dirty="0"/>
          </a:p>
        </p:txBody>
      </p:sp>
      <p:sp>
        <p:nvSpPr>
          <p:cNvPr id="6" name="Content Placeholder 5"/>
          <p:cNvSpPr>
            <a:spLocks noGrp="1"/>
          </p:cNvSpPr>
          <p:nvPr>
            <p:ph idx="1"/>
          </p:nvPr>
        </p:nvSpPr>
        <p:spPr>
          <a:xfrm>
            <a:off x="396000" y="1656272"/>
            <a:ext cx="8229600" cy="4653048"/>
          </a:xfrm>
        </p:spPr>
        <p:txBody>
          <a:bodyPr/>
          <a:lstStyle/>
          <a:p>
            <a:pPr>
              <a:lnSpc>
                <a:spcPct val="80000"/>
              </a:lnSpc>
              <a:buFont typeface="Wingdings" panose="05000000000000000000" pitchFamily="2" charset="2"/>
              <a:buChar char="§"/>
            </a:pPr>
            <a:r>
              <a:rPr lang="en-US" sz="2400" dirty="0"/>
              <a:t>Mortality risk for life products</a:t>
            </a:r>
          </a:p>
          <a:p>
            <a:pPr lvl="1">
              <a:lnSpc>
                <a:spcPct val="80000"/>
              </a:lnSpc>
              <a:buFont typeface="Wingdings" panose="05000000000000000000" pitchFamily="2" charset="2"/>
              <a:buChar char="§"/>
            </a:pPr>
            <a:endParaRPr lang="en-US" sz="2000" dirty="0" smtClean="0"/>
          </a:p>
          <a:p>
            <a:pPr lvl="1">
              <a:lnSpc>
                <a:spcPct val="80000"/>
              </a:lnSpc>
              <a:buFont typeface="Wingdings" panose="05000000000000000000" pitchFamily="2" charset="2"/>
              <a:buChar char="§"/>
            </a:pPr>
            <a:r>
              <a:rPr lang="en-US" sz="2000" dirty="0" smtClean="0"/>
              <a:t>Risk </a:t>
            </a:r>
            <a:r>
              <a:rPr lang="en-US" sz="2000" dirty="0"/>
              <a:t>is dying sooner/more people dying than expected</a:t>
            </a:r>
          </a:p>
          <a:p>
            <a:pPr>
              <a:lnSpc>
                <a:spcPct val="80000"/>
              </a:lnSpc>
              <a:buFont typeface="Wingdings" panose="05000000000000000000" pitchFamily="2" charset="2"/>
              <a:buChar char="§"/>
            </a:pPr>
            <a:endParaRPr lang="en-US" sz="3200" dirty="0"/>
          </a:p>
          <a:p>
            <a:pPr>
              <a:lnSpc>
                <a:spcPct val="80000"/>
              </a:lnSpc>
              <a:buFont typeface="Wingdings" panose="05000000000000000000" pitchFamily="2" charset="2"/>
              <a:buChar char="§"/>
            </a:pPr>
            <a:r>
              <a:rPr lang="en-US" sz="2400" dirty="0"/>
              <a:t>Longevity risk for annuity (or annuity-like) products</a:t>
            </a:r>
          </a:p>
          <a:p>
            <a:pPr lvl="1">
              <a:lnSpc>
                <a:spcPct val="80000"/>
              </a:lnSpc>
              <a:buFont typeface="Wingdings" panose="05000000000000000000" pitchFamily="2" charset="2"/>
              <a:buChar char="§"/>
            </a:pPr>
            <a:endParaRPr lang="en-US" sz="2000" dirty="0" smtClean="0"/>
          </a:p>
          <a:p>
            <a:pPr lvl="1">
              <a:lnSpc>
                <a:spcPct val="80000"/>
              </a:lnSpc>
              <a:buFont typeface="Wingdings" panose="05000000000000000000" pitchFamily="2" charset="2"/>
              <a:buChar char="§"/>
            </a:pPr>
            <a:r>
              <a:rPr lang="en-US" sz="2000" dirty="0" smtClean="0"/>
              <a:t>Risk </a:t>
            </a:r>
            <a:r>
              <a:rPr lang="en-US" sz="2000" dirty="0"/>
              <a:t>is living longer than expected</a:t>
            </a:r>
          </a:p>
          <a:p>
            <a:pPr>
              <a:lnSpc>
                <a:spcPct val="80000"/>
              </a:lnSpc>
              <a:buFont typeface="Wingdings" panose="05000000000000000000" pitchFamily="2" charset="2"/>
              <a:buChar char="§"/>
            </a:pPr>
            <a:endParaRPr lang="en-US" sz="3200" dirty="0"/>
          </a:p>
          <a:p>
            <a:pPr>
              <a:lnSpc>
                <a:spcPct val="80000"/>
              </a:lnSpc>
              <a:buFont typeface="Wingdings" panose="05000000000000000000" pitchFamily="2" charset="2"/>
              <a:buChar char="§"/>
            </a:pPr>
            <a:r>
              <a:rPr lang="en-US" sz="2400" dirty="0"/>
              <a:t>Non-proportional life reinsurance (XS)</a:t>
            </a:r>
          </a:p>
          <a:p>
            <a:pPr lvl="1">
              <a:lnSpc>
                <a:spcPct val="80000"/>
              </a:lnSpc>
              <a:buFont typeface="Wingdings" panose="05000000000000000000" pitchFamily="2" charset="2"/>
              <a:buChar char="§"/>
            </a:pPr>
            <a:endParaRPr lang="en-US" sz="2000" dirty="0" smtClean="0"/>
          </a:p>
          <a:p>
            <a:pPr lvl="1">
              <a:lnSpc>
                <a:spcPct val="80000"/>
              </a:lnSpc>
              <a:buFont typeface="Wingdings" panose="05000000000000000000" pitchFamily="2" charset="2"/>
              <a:buChar char="§"/>
            </a:pPr>
            <a:r>
              <a:rPr lang="en-US" sz="2000" dirty="0" smtClean="0"/>
              <a:t>Exposure </a:t>
            </a:r>
            <a:r>
              <a:rPr lang="en-US" sz="2000" dirty="0"/>
              <a:t>is reserve </a:t>
            </a:r>
            <a:r>
              <a:rPr lang="en-US" sz="2000" dirty="0" smtClean="0"/>
              <a:t>amount</a:t>
            </a:r>
            <a:endParaRPr lang="en-US" sz="2000" dirty="0"/>
          </a:p>
        </p:txBody>
      </p:sp>
      <p:sp>
        <p:nvSpPr>
          <p:cNvPr id="7"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8"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4109212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BCAR: Premium Risk</a:t>
            </a:r>
            <a:endParaRPr lang="en-GB" dirty="0"/>
          </a:p>
        </p:txBody>
      </p:sp>
      <p:sp>
        <p:nvSpPr>
          <p:cNvPr id="6" name="Content Placeholder 5"/>
          <p:cNvSpPr>
            <a:spLocks noGrp="1"/>
          </p:cNvSpPr>
          <p:nvPr>
            <p:ph idx="1"/>
          </p:nvPr>
        </p:nvSpPr>
        <p:spPr>
          <a:xfrm>
            <a:off x="396000" y="1484785"/>
            <a:ext cx="8229600" cy="4858142"/>
          </a:xfrm>
        </p:spPr>
        <p:txBody>
          <a:bodyPr>
            <a:normAutofit lnSpcReduction="10000"/>
          </a:bodyPr>
          <a:lstStyle/>
          <a:p>
            <a:pPr>
              <a:buFont typeface="Wingdings" panose="05000000000000000000" pitchFamily="2" charset="2"/>
              <a:buChar char="§"/>
            </a:pPr>
            <a:r>
              <a:rPr lang="en-US" sz="2400" dirty="0"/>
              <a:t>Capital required for risk of underpricing during </a:t>
            </a:r>
            <a:r>
              <a:rPr lang="en-US" sz="2400" dirty="0">
                <a:solidFill>
                  <a:srgbClr val="000000"/>
                </a:solidFill>
              </a:rPr>
              <a:t>next </a:t>
            </a:r>
            <a:r>
              <a:rPr lang="en-US" sz="2400" dirty="0" smtClean="0"/>
              <a:t>year</a:t>
            </a:r>
          </a:p>
          <a:p>
            <a:pPr>
              <a:buFont typeface="Wingdings" panose="05000000000000000000" pitchFamily="2" charset="2"/>
              <a:buChar char="§"/>
            </a:pPr>
            <a:endParaRPr lang="en-US" sz="1000" dirty="0"/>
          </a:p>
          <a:p>
            <a:pPr>
              <a:buFont typeface="Wingdings" panose="05000000000000000000" pitchFamily="2" charset="2"/>
              <a:buChar char="§"/>
            </a:pPr>
            <a:r>
              <a:rPr lang="en-US" sz="2400" dirty="0"/>
              <a:t>Capital factors (</a:t>
            </a:r>
            <a:r>
              <a:rPr lang="en-US" sz="2400" dirty="0" smtClean="0"/>
              <a:t>non-life</a:t>
            </a:r>
            <a:r>
              <a:rPr lang="en-US" sz="2400" dirty="0"/>
              <a:t>)</a:t>
            </a:r>
          </a:p>
          <a:p>
            <a:pPr lvl="1">
              <a:spcBef>
                <a:spcPts val="600"/>
              </a:spcBef>
              <a:buFont typeface="Wingdings" panose="05000000000000000000" pitchFamily="2" charset="2"/>
              <a:buChar char="§"/>
            </a:pPr>
            <a:r>
              <a:rPr lang="en-US" sz="2000" dirty="0"/>
              <a:t>Industry experience by </a:t>
            </a:r>
            <a:r>
              <a:rPr lang="en-US" sz="2000" dirty="0" smtClean="0"/>
              <a:t>line of business</a:t>
            </a:r>
            <a:endParaRPr lang="en-US" sz="2000" dirty="0"/>
          </a:p>
          <a:p>
            <a:pPr lvl="1">
              <a:buFont typeface="Wingdings" pitchFamily="2" charset="2"/>
              <a:buChar char="§"/>
            </a:pPr>
            <a:r>
              <a:rPr lang="en-US" sz="2000" dirty="0"/>
              <a:t>Company profitability and size</a:t>
            </a:r>
          </a:p>
          <a:p>
            <a:pPr lvl="1">
              <a:buFont typeface="Wingdings" pitchFamily="2" charset="2"/>
              <a:buChar char="§"/>
            </a:pPr>
            <a:r>
              <a:rPr lang="en-US" sz="2000" dirty="0"/>
              <a:t>Stage of underwriting </a:t>
            </a:r>
            <a:r>
              <a:rPr lang="en-US" sz="2000" dirty="0" smtClean="0"/>
              <a:t>cycle</a:t>
            </a:r>
          </a:p>
          <a:p>
            <a:pPr lvl="1">
              <a:buFont typeface="Wingdings" pitchFamily="2" charset="2"/>
              <a:buChar char="§"/>
            </a:pPr>
            <a:endParaRPr lang="en-US" sz="1000" dirty="0"/>
          </a:p>
          <a:p>
            <a:pPr>
              <a:buFont typeface="Wingdings" panose="05000000000000000000" pitchFamily="2" charset="2"/>
              <a:buChar char="§"/>
            </a:pPr>
            <a:r>
              <a:rPr lang="en-US" sz="2400" dirty="0"/>
              <a:t>Charges increased in case of excessive </a:t>
            </a:r>
            <a:r>
              <a:rPr lang="en-US" sz="2400" dirty="0" smtClean="0"/>
              <a:t>growth</a:t>
            </a:r>
          </a:p>
          <a:p>
            <a:pPr>
              <a:buFont typeface="Wingdings" panose="05000000000000000000" pitchFamily="2" charset="2"/>
              <a:buChar char="§"/>
            </a:pPr>
            <a:endParaRPr lang="en-US" sz="1000" dirty="0"/>
          </a:p>
          <a:p>
            <a:pPr>
              <a:buFont typeface="Wingdings" panose="05000000000000000000" pitchFamily="2" charset="2"/>
              <a:buChar char="§"/>
            </a:pPr>
            <a:r>
              <a:rPr lang="en-US" sz="2400" dirty="0"/>
              <a:t>Diversification </a:t>
            </a:r>
            <a:r>
              <a:rPr lang="en-US" sz="2400" dirty="0" smtClean="0"/>
              <a:t>credit</a:t>
            </a:r>
          </a:p>
          <a:p>
            <a:pPr>
              <a:buFont typeface="Wingdings" panose="05000000000000000000" pitchFamily="2" charset="2"/>
              <a:buChar char="§"/>
            </a:pPr>
            <a:endParaRPr lang="en-US" sz="1000" dirty="0"/>
          </a:p>
          <a:p>
            <a:pPr>
              <a:buFont typeface="Wingdings" panose="05000000000000000000" pitchFamily="2" charset="2"/>
              <a:buChar char="§"/>
            </a:pPr>
            <a:r>
              <a:rPr lang="en-US" sz="2400" dirty="0"/>
              <a:t>For life, annuities, pensions only </a:t>
            </a:r>
            <a:r>
              <a:rPr lang="en-US" sz="2400" b="1" dirty="0">
                <a:solidFill>
                  <a:srgbClr val="000000"/>
                </a:solidFill>
              </a:rPr>
              <a:t>new</a:t>
            </a:r>
            <a:r>
              <a:rPr lang="en-US" sz="2400" dirty="0">
                <a:solidFill>
                  <a:srgbClr val="000000"/>
                </a:solidFill>
              </a:rPr>
              <a:t> </a:t>
            </a:r>
            <a:r>
              <a:rPr lang="en-US" sz="2400" dirty="0"/>
              <a:t>business written during the year is included (in-force business captured on reserves page)</a:t>
            </a:r>
          </a:p>
          <a:p>
            <a:pPr>
              <a:buFont typeface="Wingdings" panose="05000000000000000000" pitchFamily="2" charset="2"/>
              <a:buChar char="§"/>
            </a:pPr>
            <a:endParaRPr lang="en-GB" dirty="0"/>
          </a:p>
        </p:txBody>
      </p:sp>
      <p:sp>
        <p:nvSpPr>
          <p:cNvPr id="7"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8"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2090929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p>
        </p:txBody>
      </p:sp>
      <p:sp>
        <p:nvSpPr>
          <p:cNvPr id="8" name="Rectangle 2"/>
          <p:cNvSpPr txBox="1">
            <a:spLocks noChangeArrowheads="1"/>
          </p:cNvSpPr>
          <p:nvPr/>
        </p:nvSpPr>
        <p:spPr bwMode="auto">
          <a:xfrm>
            <a:off x="738188" y="1876425"/>
            <a:ext cx="77724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eaLnBrk="0" hangingPunct="0">
              <a:defRPr>
                <a:solidFill>
                  <a:srgbClr val="00153E"/>
                </a:solidFill>
                <a:latin typeface="Arial" pitchFamily="34" charset="0"/>
                <a:cs typeface="Arial" pitchFamily="34" charset="0"/>
              </a:defRPr>
            </a:lvl1pPr>
            <a:lvl2pPr marL="742950" indent="-285750" eaLnBrk="0" hangingPunct="0">
              <a:defRPr>
                <a:solidFill>
                  <a:srgbClr val="00153E"/>
                </a:solidFill>
                <a:latin typeface="Arial" pitchFamily="34" charset="0"/>
                <a:cs typeface="Arial" pitchFamily="34" charset="0"/>
              </a:defRPr>
            </a:lvl2pPr>
            <a:lvl3pPr marL="1143000" indent="-228600" eaLnBrk="0" hangingPunct="0">
              <a:defRPr>
                <a:solidFill>
                  <a:srgbClr val="00153E"/>
                </a:solidFill>
                <a:latin typeface="Arial" pitchFamily="34" charset="0"/>
                <a:cs typeface="Arial" pitchFamily="34" charset="0"/>
              </a:defRPr>
            </a:lvl3pPr>
            <a:lvl4pPr marL="1600200" indent="-228600" eaLnBrk="0" hangingPunct="0">
              <a:defRPr>
                <a:solidFill>
                  <a:srgbClr val="00153E"/>
                </a:solidFill>
                <a:latin typeface="Arial" pitchFamily="34" charset="0"/>
                <a:cs typeface="Arial" pitchFamily="34" charset="0"/>
              </a:defRPr>
            </a:lvl4pPr>
            <a:lvl5pPr marL="2057400" indent="-228600" eaLnBrk="0" hangingPunct="0">
              <a:defRPr>
                <a:solidFill>
                  <a:srgbClr val="00153E"/>
                </a:solidFill>
                <a:latin typeface="Arial" pitchFamily="34" charset="0"/>
                <a:cs typeface="Arial" pitchFamily="34" charset="0"/>
              </a:defRPr>
            </a:lvl5pPr>
            <a:lvl6pPr marL="2514600" indent="-228600" eaLnBrk="0" fontAlgn="base" hangingPunct="0">
              <a:spcBef>
                <a:spcPct val="0"/>
              </a:spcBef>
              <a:spcAft>
                <a:spcPct val="0"/>
              </a:spcAft>
              <a:defRPr>
                <a:solidFill>
                  <a:srgbClr val="00153E"/>
                </a:solidFill>
                <a:latin typeface="Arial" pitchFamily="34" charset="0"/>
                <a:cs typeface="Arial" pitchFamily="34" charset="0"/>
              </a:defRPr>
            </a:lvl6pPr>
            <a:lvl7pPr marL="2971800" indent="-228600" eaLnBrk="0" fontAlgn="base" hangingPunct="0">
              <a:spcBef>
                <a:spcPct val="0"/>
              </a:spcBef>
              <a:spcAft>
                <a:spcPct val="0"/>
              </a:spcAft>
              <a:defRPr>
                <a:solidFill>
                  <a:srgbClr val="00153E"/>
                </a:solidFill>
                <a:latin typeface="Arial" pitchFamily="34" charset="0"/>
                <a:cs typeface="Arial" pitchFamily="34" charset="0"/>
              </a:defRPr>
            </a:lvl7pPr>
            <a:lvl8pPr marL="3429000" indent="-228600" eaLnBrk="0" fontAlgn="base" hangingPunct="0">
              <a:spcBef>
                <a:spcPct val="0"/>
              </a:spcBef>
              <a:spcAft>
                <a:spcPct val="0"/>
              </a:spcAft>
              <a:defRPr>
                <a:solidFill>
                  <a:srgbClr val="00153E"/>
                </a:solidFill>
                <a:latin typeface="Arial" pitchFamily="34" charset="0"/>
                <a:cs typeface="Arial" pitchFamily="34" charset="0"/>
              </a:defRPr>
            </a:lvl8pPr>
            <a:lvl9pPr marL="3886200" indent="-228600" eaLnBrk="0" fontAlgn="base" hangingPunct="0">
              <a:spcBef>
                <a:spcPct val="0"/>
              </a:spcBef>
              <a:spcAft>
                <a:spcPct val="0"/>
              </a:spcAft>
              <a:defRPr>
                <a:solidFill>
                  <a:srgbClr val="00153E"/>
                </a:solidFill>
                <a:latin typeface="Arial" pitchFamily="34" charset="0"/>
                <a:cs typeface="Arial" pitchFamily="34" charset="0"/>
              </a:defRPr>
            </a:lvl9pPr>
          </a:lstStyle>
          <a:p>
            <a:pPr eaLnBrk="1" hangingPunct="1">
              <a:spcBef>
                <a:spcPct val="20000"/>
              </a:spcBef>
              <a:buFont typeface="Wingdings" pitchFamily="2" charset="2"/>
              <a:buNone/>
            </a:pPr>
            <a:r>
              <a:rPr lang="en-GB" sz="1000" dirty="0">
                <a:solidFill>
                  <a:srgbClr val="000000"/>
                </a:solidFill>
              </a:rPr>
              <a:t>	© AM Best Company (AMB) and/or its licensors and affiliates. All rights reserved. ALL INFORMATION CONTAINED HEREIN IS PROTECTED BY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AMB’s PRIOR WRITTEN CONSENT. All information contained herein is obtained by AMB from sources believed by it to be accurate and reliable. Because of the possibility of human or mechanical error as well as other factors, however, all information contained herein is provided “AS IS” without warranty of any kind. Under no circumstances shall AMB have any liability to any person or entity for (a) any loss or damage in whole or in part caused by, resulting from, or relating to, any error (negligent or otherwise) or other circumstance or contingency within or outside the control of AMB or any of its directors, officers, employees or agents in connection with the procurement, collection, compilation, analysis, interpretation, communication, publication or delivery of any such information, or (b) any direct, indirect, special, consequential, compensatory or incidental damages whatsoever (including without limitation, lost profits), even if AMB  is advised in advance of the possibility of such damages, resulting from the use of or inability to use, any such information. The credit ratings, financial reporting analysis, projections, and other observations, if any, constituting part of the information contained herein are, and must be construed solely as, statements of opinion and not statements of fact or recommendations to purchase, sell or hold any securities, insurance policies, contracts or any other financial obligations, nor does it address the suitability of any particular financial obligation for a specific purpose or purchaser.  Credit risk is the risk that an entity may not meet its contractual, financial obligations as they come due. Credit ratings do not address any other risk, including but not limited to, liquidity risk, market value risk or price volatility of rated securities. NO WARRANTY, EXPRESS OR IMPLIED, AS TO THE ACCURACY, TIMELINESS, COMPLETENESS, MERCHANTABILITY OR FITNESS FOR ANY PARTICULAR PURPOSE OF ANY SUCH RATING OR OTHER OPINION OR INFORMATION IS GIVEN OR MADE BY AMB IN ANY FORM OR MANNER WHATSOEVER. Each credit rating or other opinion must be weighed solely as one factor in any investment or purchasing decision made by or on behalf of any user of the information contained herein, and each such user must accordingly make its own study and evaluation of each security or other financial obligation and of each issuer and guarantor of, and each provider of credit support for, each security or other financial obligation that it may consider purchasing, holding or selling.</a:t>
            </a:r>
          </a:p>
        </p:txBody>
      </p:sp>
      <p:sp>
        <p:nvSpPr>
          <p:cNvPr id="6" name="Date Placeholder 5"/>
          <p:cNvSpPr>
            <a:spLocks noGrp="1"/>
          </p:cNvSpPr>
          <p:nvPr>
            <p:ph type="dt" sz="half" idx="11"/>
          </p:nvPr>
        </p:nvSpPr>
        <p:spPr/>
        <p:txBody>
          <a:bodyPr/>
          <a:lstStyle/>
          <a:p>
            <a:pPr algn="r"/>
            <a:r>
              <a:rPr lang="en-US" smtClean="0"/>
              <a:t>April 23, 2014</a:t>
            </a:r>
            <a:endParaRPr lang="en-US" dirty="0"/>
          </a:p>
        </p:txBody>
      </p:sp>
      <p:sp>
        <p:nvSpPr>
          <p:cNvPr id="7" name="Footer Placeholder 6"/>
          <p:cNvSpPr>
            <a:spLocks noGrp="1"/>
          </p:cNvSpPr>
          <p:nvPr>
            <p:ph type="ftr" sz="quarter" idx="10"/>
          </p:nvPr>
        </p:nvSpPr>
        <p:spPr/>
        <p:txBody>
          <a:bodyPr/>
          <a:lstStyle/>
          <a:p>
            <a:r>
              <a:rPr lang="en-US" dirty="0" smtClean="0"/>
              <a:t>XXV </a:t>
            </a:r>
            <a:r>
              <a:rPr lang="en-US" dirty="0" err="1" smtClean="0"/>
              <a:t>Asamblea</a:t>
            </a:r>
            <a:r>
              <a:rPr lang="en-US" dirty="0" smtClean="0"/>
              <a:t> </a:t>
            </a:r>
            <a:r>
              <a:rPr lang="en-US" dirty="0" err="1" smtClean="0"/>
              <a:t>Anual</a:t>
            </a:r>
            <a:r>
              <a:rPr lang="en-US" dirty="0" smtClean="0"/>
              <a:t> de ASSAL</a:t>
            </a:r>
            <a:endParaRPr lang="en-US" dirty="0"/>
          </a:p>
        </p:txBody>
      </p:sp>
    </p:spTree>
    <p:extLst>
      <p:ext uri="{BB962C8B-B14F-4D97-AF65-F5344CB8AC3E}">
        <p14:creationId xmlns:p14="http://schemas.microsoft.com/office/powerpoint/2010/main" val="3836060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BCAR: Derivatives</a:t>
            </a:r>
            <a:endParaRPr lang="en-GB" dirty="0"/>
          </a:p>
        </p:txBody>
      </p:sp>
      <p:sp>
        <p:nvSpPr>
          <p:cNvPr id="6" name="Content Placeholder 5"/>
          <p:cNvSpPr>
            <a:spLocks noGrp="1"/>
          </p:cNvSpPr>
          <p:nvPr>
            <p:ph idx="1"/>
          </p:nvPr>
        </p:nvSpPr>
        <p:spPr>
          <a:xfrm>
            <a:off x="396000" y="1411192"/>
            <a:ext cx="8229600" cy="4920160"/>
          </a:xfrm>
        </p:spPr>
        <p:txBody>
          <a:bodyPr/>
          <a:lstStyle/>
          <a:p>
            <a:pPr>
              <a:lnSpc>
                <a:spcPct val="80000"/>
              </a:lnSpc>
              <a:buFont typeface="Wingdings" panose="05000000000000000000" pitchFamily="2" charset="2"/>
              <a:buChar char="§"/>
            </a:pPr>
            <a:endParaRPr lang="en-US" sz="2400" dirty="0" smtClean="0"/>
          </a:p>
          <a:p>
            <a:pPr>
              <a:lnSpc>
                <a:spcPct val="80000"/>
              </a:lnSpc>
              <a:buFont typeface="Wingdings" panose="05000000000000000000" pitchFamily="2" charset="2"/>
              <a:buChar char="§"/>
            </a:pPr>
            <a:r>
              <a:rPr lang="en-US" sz="2400" dirty="0" smtClean="0"/>
              <a:t>Positive </a:t>
            </a:r>
            <a:r>
              <a:rPr lang="en-US" sz="2400" dirty="0"/>
              <a:t>considerations</a:t>
            </a:r>
          </a:p>
          <a:p>
            <a:pPr lvl="1">
              <a:lnSpc>
                <a:spcPct val="80000"/>
              </a:lnSpc>
              <a:spcBef>
                <a:spcPts val="600"/>
              </a:spcBef>
              <a:buFont typeface="Wingdings" panose="05000000000000000000" pitchFamily="2" charset="2"/>
              <a:buChar char="§"/>
            </a:pPr>
            <a:r>
              <a:rPr lang="en-US" sz="2000" dirty="0" smtClean="0"/>
              <a:t>Hedging</a:t>
            </a:r>
            <a:endParaRPr lang="en-US" sz="2000" dirty="0"/>
          </a:p>
          <a:p>
            <a:pPr lvl="1">
              <a:lnSpc>
                <a:spcPct val="80000"/>
              </a:lnSpc>
              <a:buFont typeface="Wingdings" panose="05000000000000000000" pitchFamily="2" charset="2"/>
              <a:buChar char="§"/>
            </a:pPr>
            <a:r>
              <a:rPr lang="en-US" sz="2000" dirty="0"/>
              <a:t>Direct match to owned asset</a:t>
            </a:r>
          </a:p>
          <a:p>
            <a:pPr lvl="1">
              <a:lnSpc>
                <a:spcPct val="80000"/>
              </a:lnSpc>
              <a:buFont typeface="Wingdings" panose="05000000000000000000" pitchFamily="2" charset="2"/>
              <a:buChar char="§"/>
            </a:pPr>
            <a:r>
              <a:rPr lang="en-US" sz="2000" dirty="0"/>
              <a:t>High correlation with index being hedged</a:t>
            </a:r>
          </a:p>
          <a:p>
            <a:pPr lvl="1">
              <a:lnSpc>
                <a:spcPct val="80000"/>
              </a:lnSpc>
              <a:buFont typeface="Wingdings" panose="05000000000000000000" pitchFamily="2" charset="2"/>
              <a:buChar char="§"/>
            </a:pPr>
            <a:r>
              <a:rPr lang="en-US" sz="2000" dirty="0"/>
              <a:t>Similar time to maturity of hedge </a:t>
            </a:r>
            <a:r>
              <a:rPr lang="en-US" sz="2000" dirty="0" smtClean="0"/>
              <a:t>versus </a:t>
            </a:r>
            <a:r>
              <a:rPr lang="en-US" sz="2000" dirty="0"/>
              <a:t>owned asset</a:t>
            </a:r>
          </a:p>
          <a:p>
            <a:pPr lvl="1">
              <a:lnSpc>
                <a:spcPct val="80000"/>
              </a:lnSpc>
              <a:buFont typeface="Wingdings" panose="05000000000000000000" pitchFamily="2" charset="2"/>
              <a:buChar char="§"/>
            </a:pPr>
            <a:r>
              <a:rPr lang="en-US" sz="2000" dirty="0"/>
              <a:t>High quality credit rating of </a:t>
            </a:r>
            <a:r>
              <a:rPr lang="en-US" sz="2000" dirty="0" smtClean="0"/>
              <a:t>counterparty</a:t>
            </a:r>
          </a:p>
          <a:p>
            <a:pPr>
              <a:lnSpc>
                <a:spcPct val="80000"/>
              </a:lnSpc>
              <a:buFont typeface="Wingdings" panose="05000000000000000000" pitchFamily="2" charset="2"/>
              <a:buChar char="§"/>
            </a:pPr>
            <a:endParaRPr lang="en-US" sz="1400" dirty="0" smtClean="0"/>
          </a:p>
          <a:p>
            <a:pPr>
              <a:lnSpc>
                <a:spcPct val="80000"/>
              </a:lnSpc>
              <a:buFont typeface="Wingdings" panose="05000000000000000000" pitchFamily="2" charset="2"/>
              <a:buChar char="§"/>
            </a:pPr>
            <a:r>
              <a:rPr lang="en-US" sz="2400" dirty="0" smtClean="0"/>
              <a:t>Negative </a:t>
            </a:r>
            <a:r>
              <a:rPr lang="en-US" sz="2400" dirty="0"/>
              <a:t>considerations</a:t>
            </a:r>
          </a:p>
          <a:p>
            <a:pPr lvl="1">
              <a:lnSpc>
                <a:spcPct val="80000"/>
              </a:lnSpc>
              <a:spcBef>
                <a:spcPts val="600"/>
              </a:spcBef>
              <a:buFont typeface="Wingdings" panose="05000000000000000000" pitchFamily="2" charset="2"/>
              <a:buChar char="§"/>
            </a:pPr>
            <a:r>
              <a:rPr lang="en-US" sz="2000" dirty="0" smtClean="0"/>
              <a:t>Speculative</a:t>
            </a:r>
            <a:endParaRPr lang="en-US" sz="2000" dirty="0"/>
          </a:p>
          <a:p>
            <a:pPr lvl="1">
              <a:lnSpc>
                <a:spcPct val="80000"/>
              </a:lnSpc>
              <a:buFont typeface="Wingdings" panose="05000000000000000000" pitchFamily="2" charset="2"/>
              <a:buChar char="§"/>
            </a:pPr>
            <a:r>
              <a:rPr lang="en-US" sz="2000" dirty="0" smtClean="0"/>
              <a:t>Volatile</a:t>
            </a:r>
            <a:endParaRPr lang="en-US" sz="2000" dirty="0"/>
          </a:p>
          <a:p>
            <a:pPr lvl="1">
              <a:lnSpc>
                <a:spcPct val="80000"/>
              </a:lnSpc>
              <a:buFont typeface="Wingdings" panose="05000000000000000000" pitchFamily="2" charset="2"/>
              <a:buChar char="§"/>
            </a:pPr>
            <a:r>
              <a:rPr lang="en-US" sz="2000" dirty="0"/>
              <a:t>Illiquid</a:t>
            </a:r>
          </a:p>
          <a:p>
            <a:pPr lvl="1">
              <a:lnSpc>
                <a:spcPct val="80000"/>
              </a:lnSpc>
              <a:buFont typeface="Wingdings" panose="05000000000000000000" pitchFamily="2" charset="2"/>
              <a:buChar char="§"/>
            </a:pPr>
            <a:r>
              <a:rPr lang="en-US" sz="2000" dirty="0"/>
              <a:t>Worst case loss </a:t>
            </a:r>
            <a:r>
              <a:rPr lang="en-US" sz="2000" dirty="0" smtClean="0"/>
              <a:t>scenario</a:t>
            </a:r>
            <a:endParaRPr lang="en-US" sz="2000" dirty="0"/>
          </a:p>
        </p:txBody>
      </p:sp>
      <p:sp>
        <p:nvSpPr>
          <p:cNvPr id="7"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8"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620887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BCAR: Miscellaneous</a:t>
            </a:r>
            <a:endParaRPr lang="en-GB" dirty="0"/>
          </a:p>
        </p:txBody>
      </p:sp>
      <p:sp>
        <p:nvSpPr>
          <p:cNvPr id="6" name="Content Placeholder 5"/>
          <p:cNvSpPr>
            <a:spLocks noGrp="1"/>
          </p:cNvSpPr>
          <p:nvPr>
            <p:ph idx="1"/>
          </p:nvPr>
        </p:nvSpPr>
        <p:spPr>
          <a:xfrm>
            <a:off x="396000" y="1711349"/>
            <a:ext cx="8229600" cy="4597971"/>
          </a:xfrm>
        </p:spPr>
        <p:txBody>
          <a:bodyPr/>
          <a:lstStyle/>
          <a:p>
            <a:pPr>
              <a:lnSpc>
                <a:spcPct val="150000"/>
              </a:lnSpc>
              <a:buFont typeface="Wingdings" panose="05000000000000000000" pitchFamily="2" charset="2"/>
              <a:buChar char="§"/>
            </a:pPr>
            <a:r>
              <a:rPr lang="en-US" sz="2800" dirty="0" smtClean="0"/>
              <a:t>Employee benefit liabilities</a:t>
            </a:r>
            <a:endParaRPr lang="en-US" sz="2800" dirty="0"/>
          </a:p>
          <a:p>
            <a:pPr>
              <a:lnSpc>
                <a:spcPct val="150000"/>
              </a:lnSpc>
              <a:buFont typeface="Wingdings" panose="05000000000000000000" pitchFamily="2" charset="2"/>
              <a:buChar char="§"/>
            </a:pPr>
            <a:r>
              <a:rPr lang="en-US" sz="2800" dirty="0" smtClean="0"/>
              <a:t>Asset </a:t>
            </a:r>
            <a:r>
              <a:rPr lang="en-US" sz="2800" dirty="0"/>
              <a:t>charges vary by </a:t>
            </a:r>
            <a:r>
              <a:rPr lang="en-US" sz="2800" dirty="0" smtClean="0"/>
              <a:t>country</a:t>
            </a:r>
          </a:p>
          <a:p>
            <a:pPr lvl="1">
              <a:lnSpc>
                <a:spcPct val="150000"/>
              </a:lnSpc>
              <a:buFont typeface="Wingdings" pitchFamily="2" charset="2"/>
              <a:buChar char="§"/>
            </a:pPr>
            <a:r>
              <a:rPr lang="en-US" sz="2400" dirty="0" smtClean="0"/>
              <a:t>Cash</a:t>
            </a:r>
          </a:p>
          <a:p>
            <a:pPr lvl="1">
              <a:lnSpc>
                <a:spcPct val="150000"/>
              </a:lnSpc>
              <a:buFont typeface="Wingdings" pitchFamily="2" charset="2"/>
              <a:buChar char="§"/>
            </a:pPr>
            <a:r>
              <a:rPr lang="en-US" sz="2400" dirty="0" smtClean="0"/>
              <a:t>Bonds</a:t>
            </a:r>
          </a:p>
          <a:p>
            <a:pPr lvl="1">
              <a:lnSpc>
                <a:spcPct val="150000"/>
              </a:lnSpc>
              <a:buFont typeface="Wingdings" pitchFamily="2" charset="2"/>
              <a:buChar char="§"/>
            </a:pPr>
            <a:r>
              <a:rPr lang="en-US" sz="2400" dirty="0" smtClean="0"/>
              <a:t>Equities</a:t>
            </a:r>
          </a:p>
          <a:p>
            <a:pPr lvl="1">
              <a:lnSpc>
                <a:spcPct val="150000"/>
              </a:lnSpc>
              <a:buFont typeface="Wingdings" pitchFamily="2" charset="2"/>
              <a:buChar char="§"/>
            </a:pPr>
            <a:r>
              <a:rPr lang="en-US" sz="2400" dirty="0" smtClean="0"/>
              <a:t>Real Estate</a:t>
            </a:r>
            <a:endParaRPr lang="en-US" sz="2400" dirty="0"/>
          </a:p>
          <a:p>
            <a:pPr>
              <a:buFont typeface="Wingdings" panose="05000000000000000000" pitchFamily="2" charset="2"/>
              <a:buChar char="§"/>
            </a:pPr>
            <a:endParaRPr lang="en-GB" sz="3200" dirty="0"/>
          </a:p>
        </p:txBody>
      </p:sp>
      <p:sp>
        <p:nvSpPr>
          <p:cNvPr id="7"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8"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3184125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BCAR: Stress Testing</a:t>
            </a:r>
            <a:endParaRPr lang="en-US" dirty="0"/>
          </a:p>
        </p:txBody>
      </p:sp>
      <p:sp>
        <p:nvSpPr>
          <p:cNvPr id="3" name="Content Placeholder 2"/>
          <p:cNvSpPr>
            <a:spLocks noGrp="1"/>
          </p:cNvSpPr>
          <p:nvPr>
            <p:ph idx="1"/>
          </p:nvPr>
        </p:nvSpPr>
        <p:spPr>
          <a:xfrm>
            <a:off x="179388" y="1911927"/>
            <a:ext cx="8785224" cy="4214236"/>
          </a:xfrm>
        </p:spPr>
        <p:txBody>
          <a:bodyPr/>
          <a:lstStyle/>
          <a:p>
            <a:pPr>
              <a:buFont typeface="Wingdings" panose="05000000000000000000" pitchFamily="2" charset="2"/>
              <a:buChar char="§"/>
            </a:pPr>
            <a:r>
              <a:rPr lang="en-US" dirty="0" smtClean="0"/>
              <a:t>Stress-Testing for Unforeseen Events including: </a:t>
            </a:r>
          </a:p>
          <a:p>
            <a:pPr lvl="1">
              <a:buFont typeface="Wingdings" panose="05000000000000000000" pitchFamily="2" charset="2"/>
              <a:buChar char="§"/>
            </a:pPr>
            <a:r>
              <a:rPr lang="en-US" dirty="0" smtClean="0"/>
              <a:t>Financial market dislocation</a:t>
            </a:r>
          </a:p>
          <a:p>
            <a:pPr lvl="1">
              <a:buFont typeface="Wingdings" panose="05000000000000000000" pitchFamily="2" charset="2"/>
              <a:buChar char="§"/>
            </a:pPr>
            <a:r>
              <a:rPr lang="en-US" dirty="0"/>
              <a:t>Natural Catastrophe Risks </a:t>
            </a:r>
            <a:endParaRPr lang="en-US" dirty="0" smtClean="0"/>
          </a:p>
          <a:p>
            <a:pPr lvl="1">
              <a:buFont typeface="Wingdings" panose="05000000000000000000" pitchFamily="2" charset="2"/>
              <a:buChar char="§"/>
            </a:pPr>
            <a:r>
              <a:rPr lang="en-US" dirty="0" smtClean="0"/>
              <a:t>Sovereign Defaults</a:t>
            </a:r>
          </a:p>
          <a:p>
            <a:pPr lvl="1">
              <a:buFont typeface="Wingdings" panose="05000000000000000000" pitchFamily="2" charset="2"/>
              <a:buChar char="§"/>
            </a:pPr>
            <a:r>
              <a:rPr lang="en-US" dirty="0" smtClean="0"/>
              <a:t>Changes in Capital Requirements</a:t>
            </a:r>
          </a:p>
          <a:p>
            <a:pPr lvl="1">
              <a:buFont typeface="Wingdings" panose="05000000000000000000" pitchFamily="2" charset="2"/>
              <a:buChar char="§"/>
            </a:pPr>
            <a:r>
              <a:rPr lang="en-US" dirty="0" smtClean="0"/>
              <a:t>Changes in Regulatory Environment</a:t>
            </a:r>
          </a:p>
          <a:p>
            <a:pPr lvl="1">
              <a:buFont typeface="Wingdings" panose="05000000000000000000" pitchFamily="2" charset="2"/>
              <a:buChar char="§"/>
            </a:pPr>
            <a:endParaRPr lang="en-US" dirty="0" smtClean="0"/>
          </a:p>
          <a:p>
            <a:pPr lvl="1">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6"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7"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811309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2"/>
          <p:cNvSpPr>
            <a:spLocks noGrp="1" noRot="1" noChangeArrowheads="1"/>
          </p:cNvSpPr>
          <p:nvPr>
            <p:ph type="title"/>
          </p:nvPr>
        </p:nvSpPr>
        <p:spPr/>
        <p:txBody>
          <a:bodyPr/>
          <a:lstStyle/>
          <a:p>
            <a:r>
              <a:rPr lang="en-US" dirty="0" smtClean="0"/>
              <a:t>Bringing it all Together</a:t>
            </a:r>
          </a:p>
        </p:txBody>
      </p:sp>
      <p:sp>
        <p:nvSpPr>
          <p:cNvPr id="7" name="Rectangle 6"/>
          <p:cNvSpPr/>
          <p:nvPr/>
        </p:nvSpPr>
        <p:spPr>
          <a:xfrm>
            <a:off x="269836" y="1434678"/>
            <a:ext cx="8606465" cy="646331"/>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Enterprise Risk Management</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4" name="Rectangle 13"/>
          <p:cNvSpPr/>
          <p:nvPr/>
        </p:nvSpPr>
        <p:spPr>
          <a:xfrm>
            <a:off x="1897301" y="2361851"/>
            <a:ext cx="1991315"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Terrorism Risk</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Rectangle 14"/>
          <p:cNvSpPr/>
          <p:nvPr/>
        </p:nvSpPr>
        <p:spPr>
          <a:xfrm>
            <a:off x="168687" y="5688607"/>
            <a:ext cx="3554691"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Holding Company Analysis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Rectangle 15"/>
          <p:cNvSpPr/>
          <p:nvPr/>
        </p:nvSpPr>
        <p:spPr>
          <a:xfrm>
            <a:off x="86926" y="3534648"/>
            <a:ext cx="3371820"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Country Risk Assessment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7" name="Rectangle 16"/>
          <p:cNvSpPr/>
          <p:nvPr/>
        </p:nvSpPr>
        <p:spPr>
          <a:xfrm>
            <a:off x="4331205" y="6068598"/>
            <a:ext cx="2727606"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Members of Groups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8" name="Rectangle 17"/>
          <p:cNvSpPr/>
          <p:nvPr/>
        </p:nvSpPr>
        <p:spPr>
          <a:xfrm>
            <a:off x="425744" y="5181262"/>
            <a:ext cx="2467214"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Lloyd’s Syndicates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9" name="Rectangle 18"/>
          <p:cNvSpPr/>
          <p:nvPr/>
        </p:nvSpPr>
        <p:spPr>
          <a:xfrm>
            <a:off x="828795" y="4108385"/>
            <a:ext cx="2629951"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Captive Companies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 name="Rectangle 19"/>
          <p:cNvSpPr/>
          <p:nvPr/>
        </p:nvSpPr>
        <p:spPr>
          <a:xfrm>
            <a:off x="5802892" y="5590622"/>
            <a:ext cx="3341107"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Evaluating Surplus Notes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1" name="Rectangle 20"/>
          <p:cNvSpPr/>
          <p:nvPr/>
        </p:nvSpPr>
        <p:spPr>
          <a:xfrm>
            <a:off x="6537003" y="3885419"/>
            <a:ext cx="2497671"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Reinsurance Pools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2" name="Rectangle 21"/>
          <p:cNvSpPr/>
          <p:nvPr/>
        </p:nvSpPr>
        <p:spPr>
          <a:xfrm>
            <a:off x="3450" y="4680591"/>
            <a:ext cx="3885166"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Transfer &amp; Convertibility Risk</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3" name="Rectangle 22"/>
          <p:cNvSpPr/>
          <p:nvPr/>
        </p:nvSpPr>
        <p:spPr>
          <a:xfrm>
            <a:off x="6141991" y="4449758"/>
            <a:ext cx="2662908"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Operating Leverage</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4" name="Rectangle 23"/>
          <p:cNvSpPr/>
          <p:nvPr/>
        </p:nvSpPr>
        <p:spPr>
          <a:xfrm>
            <a:off x="6537003" y="4950429"/>
            <a:ext cx="2441438"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Runoff Specialists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5" name="Rectangle 24"/>
          <p:cNvSpPr/>
          <p:nvPr/>
        </p:nvSpPr>
        <p:spPr>
          <a:xfrm>
            <a:off x="284767" y="2952922"/>
            <a:ext cx="3718006"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Contingent Capital Facilities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888" y="1665511"/>
            <a:ext cx="3814762" cy="440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27"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
        <p:nvSpPr>
          <p:cNvPr id="28" name="Rectangle 27"/>
          <p:cNvSpPr/>
          <p:nvPr/>
        </p:nvSpPr>
        <p:spPr>
          <a:xfrm>
            <a:off x="6183251" y="3364245"/>
            <a:ext cx="2851423"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Catastrophe Analysis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9" name="Rectangle 28"/>
          <p:cNvSpPr/>
          <p:nvPr/>
        </p:nvSpPr>
        <p:spPr>
          <a:xfrm>
            <a:off x="6456795" y="2802405"/>
            <a:ext cx="2492221"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Surety Companies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0" name="Rectangle 29"/>
          <p:cNvSpPr/>
          <p:nvPr/>
        </p:nvSpPr>
        <p:spPr>
          <a:xfrm>
            <a:off x="5575333" y="2160292"/>
            <a:ext cx="3300968"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Alternative Risk Transfer</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969638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3"/>
          </p:nvPr>
        </p:nvSpPr>
        <p:spPr>
          <a:xfrm>
            <a:off x="179388" y="1956122"/>
            <a:ext cx="8785225" cy="4254391"/>
          </a:xfrm>
        </p:spPr>
        <p:txBody>
          <a:bodyPr/>
          <a:lstStyle/>
          <a:p>
            <a:pPr>
              <a:buFont typeface="Wingdings" panose="05000000000000000000" pitchFamily="2" charset="2"/>
              <a:buChar char="§"/>
            </a:pPr>
            <a:r>
              <a:rPr lang="en-US" dirty="0">
                <a:solidFill>
                  <a:schemeClr val="accent1">
                    <a:lumMod val="60000"/>
                    <a:lumOff val="40000"/>
                  </a:schemeClr>
                </a:solidFill>
              </a:rPr>
              <a:t>ICP 17: Capital </a:t>
            </a:r>
            <a:r>
              <a:rPr lang="en-US" dirty="0" smtClean="0">
                <a:solidFill>
                  <a:schemeClr val="accent1">
                    <a:lumMod val="60000"/>
                    <a:lumOff val="40000"/>
                  </a:schemeClr>
                </a:solidFill>
              </a:rPr>
              <a:t>Adequacy</a:t>
            </a:r>
          </a:p>
          <a:p>
            <a:pPr>
              <a:buFont typeface="Wingdings" panose="05000000000000000000" pitchFamily="2" charset="2"/>
              <a:buChar char="§"/>
            </a:pPr>
            <a:r>
              <a:rPr lang="en-US" dirty="0" smtClean="0">
                <a:solidFill>
                  <a:schemeClr val="accent1">
                    <a:lumMod val="60000"/>
                    <a:lumOff val="40000"/>
                  </a:schemeClr>
                </a:solidFill>
              </a:rPr>
              <a:t>Ratings Approach to Capital Adequacy </a:t>
            </a:r>
          </a:p>
          <a:p>
            <a:pPr lvl="1">
              <a:buFont typeface="Wingdings" panose="05000000000000000000" pitchFamily="2" charset="2"/>
              <a:buChar char="§"/>
            </a:pPr>
            <a:r>
              <a:rPr lang="en-US" dirty="0" smtClean="0">
                <a:solidFill>
                  <a:schemeClr val="accent1">
                    <a:lumMod val="60000"/>
                    <a:lumOff val="40000"/>
                  </a:schemeClr>
                </a:solidFill>
              </a:rPr>
              <a:t>Introduction to Ratings</a:t>
            </a:r>
          </a:p>
          <a:p>
            <a:pPr lvl="1">
              <a:buFont typeface="Wingdings" panose="05000000000000000000" pitchFamily="2" charset="2"/>
              <a:buChar char="§"/>
            </a:pPr>
            <a:r>
              <a:rPr lang="en-US" dirty="0" smtClean="0">
                <a:solidFill>
                  <a:schemeClr val="accent1">
                    <a:lumMod val="60000"/>
                    <a:lumOff val="40000"/>
                  </a:schemeClr>
                </a:solidFill>
              </a:rPr>
              <a:t>Establishing Capital Adequacy</a:t>
            </a:r>
          </a:p>
          <a:p>
            <a:pPr>
              <a:buFont typeface="Wingdings" panose="05000000000000000000" pitchFamily="2" charset="2"/>
              <a:buChar char="§"/>
            </a:pPr>
            <a:r>
              <a:rPr lang="en-US" dirty="0" smtClean="0"/>
              <a:t>Moving Forward</a:t>
            </a:r>
          </a:p>
          <a:p>
            <a:pPr>
              <a:buFont typeface="Wingdings" panose="05000000000000000000" pitchFamily="2" charset="2"/>
              <a:buChar char="§"/>
            </a:pPr>
            <a:endParaRPr lang="en-US" dirty="0" smtClean="0"/>
          </a:p>
        </p:txBody>
      </p:sp>
      <p:sp>
        <p:nvSpPr>
          <p:cNvPr id="4"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5"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2622159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a:xfrm>
            <a:off x="257174" y="1600200"/>
            <a:ext cx="8707437" cy="4629150"/>
          </a:xfrm>
        </p:spPr>
        <p:txBody>
          <a:bodyPr>
            <a:normAutofit/>
          </a:bodyPr>
          <a:lstStyle/>
          <a:p>
            <a:pPr marL="468313" indent="-457200">
              <a:lnSpc>
                <a:spcPct val="90000"/>
              </a:lnSpc>
              <a:spcAft>
                <a:spcPts val="1200"/>
              </a:spcAft>
              <a:buSzPct val="100000"/>
              <a:buFont typeface="Wingdings" panose="05000000000000000000" pitchFamily="2" charset="2"/>
              <a:buChar char="§"/>
            </a:pPr>
            <a:r>
              <a:rPr lang="en-US" sz="2200" dirty="0"/>
              <a:t>Global insurance sector struggling with efficiency and profitability versus policyholder protection.</a:t>
            </a:r>
          </a:p>
          <a:p>
            <a:pPr marL="868363" lvl="2" indent="-457200">
              <a:lnSpc>
                <a:spcPct val="90000"/>
              </a:lnSpc>
              <a:spcAft>
                <a:spcPts val="1200"/>
              </a:spcAft>
              <a:buSzPct val="100000"/>
              <a:buFont typeface="Wingdings" panose="05000000000000000000" pitchFamily="2" charset="2"/>
              <a:buChar char="§"/>
            </a:pPr>
            <a:r>
              <a:rPr lang="en-US" sz="2200" dirty="0"/>
              <a:t>Stronger regulation can sometimes work against access to insurance objectives.</a:t>
            </a:r>
          </a:p>
          <a:p>
            <a:pPr marL="468313" indent="-457200">
              <a:lnSpc>
                <a:spcPct val="90000"/>
              </a:lnSpc>
              <a:spcAft>
                <a:spcPts val="1200"/>
              </a:spcAft>
              <a:buSzPct val="100000"/>
              <a:buFont typeface="Wingdings" panose="05000000000000000000" pitchFamily="2" charset="2"/>
              <a:buChar char="§"/>
            </a:pPr>
            <a:r>
              <a:rPr lang="en-US" sz="2200" dirty="0"/>
              <a:t>One model not necessarily better than another model, merely another perspective of the risk being assessed. </a:t>
            </a:r>
          </a:p>
          <a:p>
            <a:pPr marL="868363" lvl="2" indent="-457200">
              <a:lnSpc>
                <a:spcPct val="90000"/>
              </a:lnSpc>
              <a:spcAft>
                <a:spcPts val="1200"/>
              </a:spcAft>
              <a:buSzPct val="100000"/>
              <a:buFont typeface="Wingdings" panose="05000000000000000000" pitchFamily="2" charset="2"/>
              <a:buChar char="§"/>
            </a:pPr>
            <a:r>
              <a:rPr lang="en-US" sz="2200" dirty="0"/>
              <a:t>Caution against reliance on quantitative metrics.  Models are tools, not answers. </a:t>
            </a:r>
          </a:p>
          <a:p>
            <a:pPr marL="468313" indent="-457200">
              <a:lnSpc>
                <a:spcPct val="90000"/>
              </a:lnSpc>
              <a:spcAft>
                <a:spcPts val="1200"/>
              </a:spcAft>
              <a:buSzPct val="100000"/>
              <a:buFont typeface="Wingdings" panose="05000000000000000000" pitchFamily="2" charset="2"/>
              <a:buChar char="§"/>
            </a:pPr>
            <a:r>
              <a:rPr lang="en-US" sz="2200" dirty="0"/>
              <a:t>Ongoing development of regulatory capital standards can develop in tandem with ratings capital standards.</a:t>
            </a:r>
          </a:p>
          <a:p>
            <a:pPr marL="868363" lvl="2" indent="-457200">
              <a:lnSpc>
                <a:spcPct val="90000"/>
              </a:lnSpc>
              <a:spcAft>
                <a:spcPts val="1200"/>
              </a:spcAft>
              <a:buSzPct val="100000"/>
              <a:buFont typeface="Wingdings" panose="05000000000000000000" pitchFamily="2" charset="2"/>
              <a:buChar char="§"/>
            </a:pPr>
            <a:r>
              <a:rPr lang="en-US" sz="2200" dirty="0"/>
              <a:t>Rating contribute through stratified view of strength.</a:t>
            </a:r>
          </a:p>
          <a:p>
            <a:pPr marL="468313" indent="-457200">
              <a:lnSpc>
                <a:spcPct val="90000"/>
              </a:lnSpc>
              <a:spcAft>
                <a:spcPts val="1200"/>
              </a:spcAft>
              <a:buSzPct val="100000"/>
              <a:buFont typeface="Wingdings" panose="05000000000000000000" pitchFamily="2" charset="2"/>
              <a:buChar char="§"/>
            </a:pPr>
            <a:endParaRPr lang="en-US" sz="2200" dirty="0"/>
          </a:p>
        </p:txBody>
      </p:sp>
      <p:sp>
        <p:nvSpPr>
          <p:cNvPr id="4" name="Footer Placeholder 3"/>
          <p:cNvSpPr>
            <a:spLocks noGrp="1"/>
          </p:cNvSpPr>
          <p:nvPr>
            <p:ph type="ftr" sz="quarter" idx="11"/>
          </p:nvPr>
        </p:nvSpPr>
        <p:spPr/>
        <p:txBody>
          <a:bodyPr/>
          <a:lstStyle/>
          <a:p>
            <a:pPr>
              <a:defRPr/>
            </a:pPr>
            <a:r>
              <a:rPr lang="en-US" smtClean="0"/>
              <a:t>XXV Annual ASSAL General Meeting</a:t>
            </a:r>
            <a:endParaRPr lang="en-US"/>
          </a:p>
        </p:txBody>
      </p:sp>
      <p:sp>
        <p:nvSpPr>
          <p:cNvPr id="5" name="Date Placeholder 4"/>
          <p:cNvSpPr>
            <a:spLocks noGrp="1"/>
          </p:cNvSpPr>
          <p:nvPr>
            <p:ph type="dt" sz="half" idx="12"/>
          </p:nvPr>
        </p:nvSpPr>
        <p:spPr/>
        <p:txBody>
          <a:bodyPr/>
          <a:lstStyle/>
          <a:p>
            <a:pPr>
              <a:defRPr/>
            </a:pPr>
            <a:r>
              <a:rPr lang="en-US" smtClean="0"/>
              <a:t>April 23, 2014</a:t>
            </a:r>
            <a:endParaRPr lang="en-US"/>
          </a:p>
        </p:txBody>
      </p:sp>
    </p:spTree>
    <p:extLst>
      <p:ext uri="{BB962C8B-B14F-4D97-AF65-F5344CB8AC3E}">
        <p14:creationId xmlns:p14="http://schemas.microsoft.com/office/powerpoint/2010/main" val="2079189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Moving Forward</a:t>
            </a:r>
            <a:endParaRPr lang="en-US" dirty="0"/>
          </a:p>
        </p:txBody>
      </p:sp>
      <p:sp>
        <p:nvSpPr>
          <p:cNvPr id="3" name="Content Placeholder 2"/>
          <p:cNvSpPr>
            <a:spLocks noGrp="1"/>
          </p:cNvSpPr>
          <p:nvPr>
            <p:ph idx="1"/>
          </p:nvPr>
        </p:nvSpPr>
        <p:spPr>
          <a:xfrm>
            <a:off x="179388" y="1742536"/>
            <a:ext cx="8785224" cy="4383627"/>
          </a:xfrm>
        </p:spPr>
        <p:txBody>
          <a:bodyPr>
            <a:normAutofit/>
          </a:bodyPr>
          <a:lstStyle/>
          <a:p>
            <a:pPr>
              <a:buFont typeface="Wingdings" panose="05000000000000000000" pitchFamily="2" charset="2"/>
              <a:buChar char="§"/>
            </a:pPr>
            <a:r>
              <a:rPr lang="en-US" sz="2400" dirty="0" smtClean="0"/>
              <a:t>Each company </a:t>
            </a:r>
            <a:r>
              <a:rPr lang="en-US" sz="2400" dirty="0"/>
              <a:t>has a unique profile that must be considered when evaluating capital</a:t>
            </a:r>
            <a:r>
              <a:rPr lang="en-US" sz="2400" dirty="0" smtClean="0"/>
              <a:t>.</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Despite </a:t>
            </a:r>
            <a:r>
              <a:rPr lang="en-US" sz="2400" dirty="0" smtClean="0"/>
              <a:t>close attention individual company analysis</a:t>
            </a:r>
            <a:r>
              <a:rPr lang="en-US" sz="2400" dirty="0"/>
              <a:t>, global perspective </a:t>
            </a:r>
            <a:r>
              <a:rPr lang="en-US" sz="2400" dirty="0" smtClean="0"/>
              <a:t>provides </a:t>
            </a:r>
            <a:r>
              <a:rPr lang="en-US" sz="2400" dirty="0"/>
              <a:t>essential tools, checks and balances and an expert assessment on best practices in the insurance industry</a:t>
            </a:r>
            <a:r>
              <a:rPr lang="en-US" sz="2400" dirty="0" smtClean="0"/>
              <a:t>.</a:t>
            </a:r>
          </a:p>
          <a:p>
            <a:pPr>
              <a:buFont typeface="Wingdings" panose="05000000000000000000" pitchFamily="2" charset="2"/>
              <a:buChar char="§"/>
            </a:pPr>
            <a:endParaRPr lang="en-US" sz="2400" dirty="0" smtClean="0"/>
          </a:p>
          <a:p>
            <a:pPr>
              <a:buFont typeface="Wingdings" panose="05000000000000000000" pitchFamily="2" charset="2"/>
              <a:buChar char="§"/>
            </a:pPr>
            <a:r>
              <a:rPr lang="en-US" sz="2400" dirty="0" smtClean="0"/>
              <a:t>Common sense / feasibility checks contribute to the analysis.</a:t>
            </a:r>
          </a:p>
          <a:p>
            <a:pPr marL="0" indent="0">
              <a:buNone/>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p:txBody>
      </p:sp>
      <p:sp>
        <p:nvSpPr>
          <p:cNvPr id="6"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7"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2200161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&amp; Regulation</a:t>
            </a:r>
            <a:endParaRPr lang="en-US" dirty="0"/>
          </a:p>
        </p:txBody>
      </p:sp>
      <p:sp>
        <p:nvSpPr>
          <p:cNvPr id="5" name="Content Placeholder 4"/>
          <p:cNvSpPr>
            <a:spLocks noGrp="1"/>
          </p:cNvSpPr>
          <p:nvPr>
            <p:ph idx="1"/>
          </p:nvPr>
        </p:nvSpPr>
        <p:spPr>
          <a:xfrm>
            <a:off x="345057" y="1362430"/>
            <a:ext cx="8522898" cy="4986612"/>
          </a:xfrm>
        </p:spPr>
        <p:txBody>
          <a:bodyPr>
            <a:noAutofit/>
          </a:bodyPr>
          <a:lstStyle/>
          <a:p>
            <a:pPr>
              <a:spcBef>
                <a:spcPts val="0"/>
              </a:spcBef>
              <a:spcAft>
                <a:spcPts val="1200"/>
              </a:spcAft>
              <a:buSzPct val="100000"/>
              <a:buFont typeface="Wingdings" panose="05000000000000000000" pitchFamily="2" charset="2"/>
              <a:buChar char="§"/>
            </a:pPr>
            <a:r>
              <a:rPr lang="en-US" sz="2200" dirty="0"/>
              <a:t>Ratings contribute to transparency and understanding across global insurance markets.</a:t>
            </a:r>
          </a:p>
          <a:p>
            <a:pPr lvl="1" indent="-457200">
              <a:spcAft>
                <a:spcPts val="1200"/>
              </a:spcAft>
              <a:buSzPct val="100000"/>
              <a:buFont typeface="Wingdings" panose="05000000000000000000" pitchFamily="2" charset="2"/>
              <a:buChar char="§"/>
            </a:pPr>
            <a:r>
              <a:rPr lang="en-US" sz="2200" dirty="0"/>
              <a:t>Offers a probability of default (VAR) </a:t>
            </a:r>
            <a:r>
              <a:rPr lang="en-US" sz="2200" dirty="0" smtClean="0"/>
              <a:t>metric</a:t>
            </a:r>
            <a:endParaRPr lang="en-US" sz="2200" dirty="0"/>
          </a:p>
          <a:p>
            <a:pPr>
              <a:spcBef>
                <a:spcPts val="0"/>
              </a:spcBef>
              <a:spcAft>
                <a:spcPts val="1200"/>
              </a:spcAft>
              <a:buSzPct val="100000"/>
              <a:buFont typeface="Wingdings" panose="05000000000000000000" pitchFamily="2" charset="2"/>
              <a:buChar char="§"/>
            </a:pPr>
            <a:r>
              <a:rPr lang="en-US" sz="2200" dirty="0"/>
              <a:t>Partnering with other stakeholders achieves a common goal of a transparent and stable marketplace</a:t>
            </a:r>
          </a:p>
          <a:p>
            <a:pPr lvl="1" indent="-457200">
              <a:spcAft>
                <a:spcPts val="1200"/>
              </a:spcAft>
              <a:buSzPct val="100000"/>
              <a:buFont typeface="Wingdings" panose="05000000000000000000" pitchFamily="2" charset="2"/>
              <a:buChar char="§"/>
            </a:pPr>
            <a:r>
              <a:rPr lang="en-US" sz="2200" dirty="0"/>
              <a:t>Regulators</a:t>
            </a:r>
          </a:p>
          <a:p>
            <a:pPr lvl="1" indent="-457200">
              <a:spcAft>
                <a:spcPts val="1200"/>
              </a:spcAft>
              <a:buSzPct val="100000"/>
              <a:buFont typeface="Wingdings" panose="05000000000000000000" pitchFamily="2" charset="2"/>
              <a:buChar char="§"/>
            </a:pPr>
            <a:r>
              <a:rPr lang="en-US" sz="2200" dirty="0"/>
              <a:t>Associations</a:t>
            </a:r>
          </a:p>
          <a:p>
            <a:pPr lvl="1" indent="-457200">
              <a:spcAft>
                <a:spcPts val="1200"/>
              </a:spcAft>
              <a:buSzPct val="100000"/>
              <a:buFont typeface="Wingdings" panose="05000000000000000000" pitchFamily="2" charset="2"/>
              <a:buChar char="§"/>
            </a:pPr>
            <a:r>
              <a:rPr lang="en-US" sz="2200" dirty="0"/>
              <a:t>Educational institutions</a:t>
            </a:r>
          </a:p>
          <a:p>
            <a:pPr lvl="1" indent="-457200">
              <a:spcAft>
                <a:spcPts val="1200"/>
              </a:spcAft>
              <a:buSzPct val="100000"/>
              <a:buFont typeface="Wingdings" panose="05000000000000000000" pitchFamily="2" charset="2"/>
              <a:buChar char="§"/>
            </a:pPr>
            <a:r>
              <a:rPr lang="en-US" sz="2200" dirty="0"/>
              <a:t>Other third parties (brokers, investors, agents)</a:t>
            </a:r>
          </a:p>
          <a:p>
            <a:pPr>
              <a:spcBef>
                <a:spcPts val="0"/>
              </a:spcBef>
              <a:spcAft>
                <a:spcPts val="1200"/>
              </a:spcAft>
              <a:buSzPct val="100000"/>
              <a:buFont typeface="Wingdings" panose="05000000000000000000" pitchFamily="2" charset="2"/>
              <a:buChar char="§"/>
            </a:pPr>
            <a:r>
              <a:rPr lang="en-US" sz="2200" b="1" dirty="0"/>
              <a:t>Always, but especially in emerging markets, more reliable information is needed.</a:t>
            </a:r>
          </a:p>
          <a:p>
            <a:pPr>
              <a:spcBef>
                <a:spcPts val="0"/>
              </a:spcBef>
              <a:spcAft>
                <a:spcPts val="1200"/>
              </a:spcAft>
              <a:buSzPct val="100000"/>
              <a:buFont typeface="Wingdings" panose="05000000000000000000" pitchFamily="2" charset="2"/>
              <a:buChar char="§"/>
            </a:pPr>
            <a:endParaRPr lang="en-US" sz="2200" dirty="0"/>
          </a:p>
        </p:txBody>
      </p:sp>
      <p:sp>
        <p:nvSpPr>
          <p:cNvPr id="6"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7"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268669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4320000" y="4320000"/>
            <a:ext cx="4498975" cy="1521494"/>
          </a:xfrm>
        </p:spPr>
        <p:txBody>
          <a:bodyPr anchor="t" anchorCtr="0"/>
          <a:lstStyle/>
          <a:p>
            <a:pPr marL="0" indent="0" eaLnBrk="1" hangingPunct="1">
              <a:buFontTx/>
              <a:buNone/>
              <a:defRPr/>
            </a:pPr>
            <a:r>
              <a:rPr lang="en-GB" sz="2000" b="1" dirty="0" smtClean="0">
                <a:solidFill>
                  <a:srgbClr val="102156"/>
                </a:solidFill>
                <a:effectLst>
                  <a:outerShdw blurRad="38100" dist="38100" dir="2700000" algn="tl">
                    <a:srgbClr val="C0C0C0"/>
                  </a:outerShdw>
                </a:effectLst>
              </a:rPr>
              <a:t>Andrea E. Keenan</a:t>
            </a:r>
          </a:p>
          <a:p>
            <a:pPr marL="0" indent="0" eaLnBrk="1" hangingPunct="1">
              <a:buFontTx/>
              <a:buNone/>
              <a:defRPr/>
            </a:pPr>
            <a:r>
              <a:rPr lang="en-GB" sz="1400" b="1" dirty="0" smtClean="0">
                <a:solidFill>
                  <a:srgbClr val="102156"/>
                </a:solidFill>
                <a:effectLst>
                  <a:outerShdw blurRad="38100" dist="38100" dir="2700000" algn="tl">
                    <a:srgbClr val="C0C0C0"/>
                  </a:outerShdw>
                </a:effectLst>
              </a:rPr>
              <a:t>Andrea.Keenan@ambest.com</a:t>
            </a:r>
          </a:p>
        </p:txBody>
      </p:sp>
      <p:sp>
        <p:nvSpPr>
          <p:cNvPr id="86020" name="Rectangle 4"/>
          <p:cNvSpPr>
            <a:spLocks noChangeArrowheads="1"/>
          </p:cNvSpPr>
          <p:nvPr/>
        </p:nvSpPr>
        <p:spPr bwMode="auto">
          <a:xfrm>
            <a:off x="0" y="2276475"/>
            <a:ext cx="9144000" cy="1655763"/>
          </a:xfrm>
          <a:prstGeom prst="rect">
            <a:avLst/>
          </a:prstGeom>
          <a:solidFill>
            <a:srgbClr val="182C66"/>
          </a:solidFill>
          <a:ln>
            <a:noFill/>
          </a:ln>
          <a:effectLst/>
          <a:extLst/>
        </p:spPr>
        <p:txBody>
          <a:bodyPr anchor="ctr"/>
          <a:lstStyle/>
          <a:p>
            <a:pPr fontAlgn="base">
              <a:spcBef>
                <a:spcPct val="0"/>
              </a:spcBef>
              <a:spcAft>
                <a:spcPct val="0"/>
              </a:spcAft>
              <a:defRPr/>
            </a:pPr>
            <a:r>
              <a:rPr lang="en-GB" sz="3600" dirty="0" smtClean="0">
                <a:solidFill>
                  <a:srgbClr val="FFFFFF"/>
                </a:solidFill>
                <a:effectLst>
                  <a:outerShdw blurRad="38100" dist="38100" dir="2700000" algn="tl">
                    <a:srgbClr val="000000"/>
                  </a:outerShdw>
                </a:effectLst>
                <a:cs typeface="Arial" pitchFamily="34" charset="0"/>
              </a:rPr>
              <a:t>Thank You</a:t>
            </a:r>
            <a:endParaRPr lang="en-US" sz="3600" dirty="0">
              <a:solidFill>
                <a:srgbClr val="FFFFFF"/>
              </a:solidFill>
              <a:effectLst>
                <a:outerShdw blurRad="38100" dist="38100" dir="2700000" algn="tl">
                  <a:srgbClr val="000000"/>
                </a:outerShdw>
              </a:effectLst>
              <a:cs typeface="Arial" pitchFamily="34" charset="0"/>
            </a:endParaRPr>
          </a:p>
        </p:txBody>
      </p:sp>
    </p:spTree>
    <p:extLst>
      <p:ext uri="{BB962C8B-B14F-4D97-AF65-F5344CB8AC3E}">
        <p14:creationId xmlns:p14="http://schemas.microsoft.com/office/powerpoint/2010/main" val="2199526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3"/>
          </p:nvPr>
        </p:nvSpPr>
        <p:spPr>
          <a:xfrm>
            <a:off x="179388" y="1956122"/>
            <a:ext cx="8785225" cy="4254391"/>
          </a:xfrm>
        </p:spPr>
        <p:txBody>
          <a:bodyPr/>
          <a:lstStyle/>
          <a:p>
            <a:pPr>
              <a:buFont typeface="Wingdings" panose="05000000000000000000" pitchFamily="2" charset="2"/>
              <a:buChar char="§"/>
            </a:pPr>
            <a:r>
              <a:rPr lang="en-US" dirty="0"/>
              <a:t>ICP 17: Capital </a:t>
            </a:r>
            <a:r>
              <a:rPr lang="en-US" dirty="0" smtClean="0"/>
              <a:t>Adequacy</a:t>
            </a:r>
          </a:p>
          <a:p>
            <a:pPr>
              <a:buFont typeface="Wingdings" panose="05000000000000000000" pitchFamily="2" charset="2"/>
              <a:buChar char="§"/>
            </a:pPr>
            <a:r>
              <a:rPr lang="en-US" dirty="0" smtClean="0"/>
              <a:t>Ratings Approach to Capital Adequacy </a:t>
            </a:r>
          </a:p>
          <a:p>
            <a:pPr lvl="1">
              <a:buFont typeface="Wingdings" panose="05000000000000000000" pitchFamily="2" charset="2"/>
              <a:buChar char="§"/>
            </a:pPr>
            <a:r>
              <a:rPr lang="en-US" dirty="0" smtClean="0"/>
              <a:t>Introduction to Ratings</a:t>
            </a:r>
          </a:p>
          <a:p>
            <a:pPr lvl="1">
              <a:buFont typeface="Wingdings" panose="05000000000000000000" pitchFamily="2" charset="2"/>
              <a:buChar char="§"/>
            </a:pPr>
            <a:r>
              <a:rPr lang="en-US" dirty="0" smtClean="0"/>
              <a:t>Establishing Capital Adequacy</a:t>
            </a:r>
          </a:p>
          <a:p>
            <a:pPr>
              <a:buFont typeface="Wingdings" panose="05000000000000000000" pitchFamily="2" charset="2"/>
              <a:buChar char="§"/>
            </a:pPr>
            <a:r>
              <a:rPr lang="en-US" dirty="0" smtClean="0"/>
              <a:t>Moving Forward</a:t>
            </a:r>
          </a:p>
          <a:p>
            <a:pPr>
              <a:buFont typeface="Wingdings" panose="05000000000000000000" pitchFamily="2" charset="2"/>
              <a:buChar char="§"/>
            </a:pPr>
            <a:endParaRPr lang="en-US" dirty="0" smtClean="0"/>
          </a:p>
        </p:txBody>
      </p:sp>
      <p:sp>
        <p:nvSpPr>
          <p:cNvPr id="4"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5"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1526088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3"/>
          </p:nvPr>
        </p:nvSpPr>
        <p:spPr>
          <a:xfrm>
            <a:off x="179388" y="1956122"/>
            <a:ext cx="8785225" cy="4254391"/>
          </a:xfrm>
        </p:spPr>
        <p:txBody>
          <a:bodyPr/>
          <a:lstStyle/>
          <a:p>
            <a:pPr>
              <a:buFont typeface="Wingdings" panose="05000000000000000000" pitchFamily="2" charset="2"/>
              <a:buChar char="§"/>
            </a:pPr>
            <a:r>
              <a:rPr lang="en-US" dirty="0"/>
              <a:t>ICP 17: Capital </a:t>
            </a:r>
            <a:r>
              <a:rPr lang="en-US" dirty="0" smtClean="0"/>
              <a:t>Adequacy</a:t>
            </a:r>
          </a:p>
          <a:p>
            <a:pPr>
              <a:buFont typeface="Wingdings" panose="05000000000000000000" pitchFamily="2" charset="2"/>
              <a:buChar char="§"/>
            </a:pPr>
            <a:r>
              <a:rPr lang="en-US" dirty="0" smtClean="0">
                <a:solidFill>
                  <a:schemeClr val="accent1">
                    <a:lumMod val="60000"/>
                    <a:lumOff val="40000"/>
                  </a:schemeClr>
                </a:solidFill>
              </a:rPr>
              <a:t>Ratings Approach to Capital Adequacy </a:t>
            </a:r>
          </a:p>
          <a:p>
            <a:pPr lvl="1">
              <a:buFont typeface="Wingdings" panose="05000000000000000000" pitchFamily="2" charset="2"/>
              <a:buChar char="§"/>
            </a:pPr>
            <a:r>
              <a:rPr lang="en-US" dirty="0" smtClean="0">
                <a:solidFill>
                  <a:schemeClr val="accent1">
                    <a:lumMod val="60000"/>
                    <a:lumOff val="40000"/>
                  </a:schemeClr>
                </a:solidFill>
              </a:rPr>
              <a:t>Introduction to Ratings</a:t>
            </a:r>
          </a:p>
          <a:p>
            <a:pPr lvl="1">
              <a:buFont typeface="Wingdings" panose="05000000000000000000" pitchFamily="2" charset="2"/>
              <a:buChar char="§"/>
            </a:pPr>
            <a:r>
              <a:rPr lang="en-US" dirty="0" smtClean="0">
                <a:solidFill>
                  <a:schemeClr val="accent1">
                    <a:lumMod val="60000"/>
                    <a:lumOff val="40000"/>
                  </a:schemeClr>
                </a:solidFill>
              </a:rPr>
              <a:t>Establishing Capital Adequacy</a:t>
            </a:r>
          </a:p>
          <a:p>
            <a:pPr>
              <a:buFont typeface="Wingdings" panose="05000000000000000000" pitchFamily="2" charset="2"/>
              <a:buChar char="§"/>
            </a:pPr>
            <a:r>
              <a:rPr lang="en-US" dirty="0" smtClean="0">
                <a:solidFill>
                  <a:schemeClr val="accent1">
                    <a:lumMod val="60000"/>
                    <a:lumOff val="40000"/>
                  </a:schemeClr>
                </a:solidFill>
              </a:rPr>
              <a:t>Moving Forward</a:t>
            </a:r>
          </a:p>
          <a:p>
            <a:pPr>
              <a:buFont typeface="Wingdings" panose="05000000000000000000" pitchFamily="2" charset="2"/>
              <a:buChar char="§"/>
            </a:pPr>
            <a:endParaRPr lang="en-US" dirty="0" smtClean="0"/>
          </a:p>
        </p:txBody>
      </p:sp>
      <p:sp>
        <p:nvSpPr>
          <p:cNvPr id="4"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5"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629893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Adequacy</a:t>
            </a:r>
            <a:endParaRPr lang="en-US" dirty="0"/>
          </a:p>
        </p:txBody>
      </p:sp>
      <p:sp>
        <p:nvSpPr>
          <p:cNvPr id="6" name="Text Placeholder 5"/>
          <p:cNvSpPr>
            <a:spLocks noGrp="1"/>
          </p:cNvSpPr>
          <p:nvPr>
            <p:ph type="body" sz="quarter" idx="13"/>
          </p:nvPr>
        </p:nvSpPr>
        <p:spPr>
          <a:xfrm>
            <a:off x="359765" y="1602000"/>
            <a:ext cx="8409482" cy="2225417"/>
          </a:xfrm>
        </p:spPr>
        <p:txBody>
          <a:bodyPr>
            <a:normAutofit fontScale="92500"/>
          </a:bodyPr>
          <a:lstStyle/>
          <a:p>
            <a:pPr>
              <a:buFont typeface="Wingdings" panose="05000000000000000000" pitchFamily="2" charset="2"/>
              <a:buChar char="§"/>
            </a:pPr>
            <a:r>
              <a:rPr lang="en-US" sz="2800" dirty="0" smtClean="0"/>
              <a:t>IAIS ICP 17:</a:t>
            </a:r>
          </a:p>
          <a:p>
            <a:pPr marL="457200" lvl="1" indent="0">
              <a:buNone/>
            </a:pPr>
            <a:r>
              <a:rPr lang="en-US" sz="2800" dirty="0" smtClean="0"/>
              <a:t>“The supervisor establishes capital adequacy requirements for solvency purposes so that insurers can absorb significant unforeseen losses and to provide for degrees of supervisory intervention.”</a:t>
            </a:r>
          </a:p>
        </p:txBody>
      </p:sp>
      <p:sp>
        <p:nvSpPr>
          <p:cNvPr id="7" name="Rectangle 6"/>
          <p:cNvSpPr/>
          <p:nvPr/>
        </p:nvSpPr>
        <p:spPr>
          <a:xfrm>
            <a:off x="326571" y="4030619"/>
            <a:ext cx="8281852" cy="1846659"/>
          </a:xfrm>
          <a:prstGeom prst="rect">
            <a:avLst/>
          </a:prstGeom>
        </p:spPr>
        <p:txBody>
          <a:bodyPr wrap="square">
            <a:spAutoFit/>
          </a:bodyPr>
          <a:lstStyle/>
          <a:p>
            <a:pPr marL="468313" indent="-457200">
              <a:spcAft>
                <a:spcPts val="1200"/>
              </a:spcAft>
              <a:buFont typeface="Wingdings" panose="05000000000000000000" pitchFamily="2" charset="2"/>
              <a:buChar char="§"/>
            </a:pPr>
            <a:r>
              <a:rPr lang="en-US" sz="2600" dirty="0">
                <a:latin typeface="Arial" pitchFamily="34" charset="0"/>
              </a:rPr>
              <a:t>Best’s Financial Strength Rating:</a:t>
            </a:r>
          </a:p>
          <a:p>
            <a:pPr marL="468313" lvl="1">
              <a:spcAft>
                <a:spcPts val="1200"/>
              </a:spcAft>
            </a:pPr>
            <a:r>
              <a:rPr lang="en-US" sz="2600" dirty="0">
                <a:latin typeface="Arial" pitchFamily="34" charset="0"/>
              </a:rPr>
              <a:t>“is an independent opinion of an insurer's financial strength and ability to meet its ongoing insurance policy and contract obligations</a:t>
            </a:r>
            <a:r>
              <a:rPr lang="en-US" sz="2600" dirty="0" smtClean="0">
                <a:latin typeface="Arial" pitchFamily="34" charset="0"/>
              </a:rPr>
              <a:t>.”</a:t>
            </a:r>
            <a:endParaRPr lang="en-US" sz="2600" dirty="0">
              <a:latin typeface="Arial" pitchFamily="34" charset="0"/>
            </a:endParaRPr>
          </a:p>
        </p:txBody>
      </p:sp>
      <p:sp>
        <p:nvSpPr>
          <p:cNvPr id="8"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9"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XXV </a:t>
            </a:r>
            <a:r>
              <a:rPr lang="en-US" dirty="0" err="1" smtClean="0"/>
              <a:t>Asamblea</a:t>
            </a:r>
            <a:r>
              <a:rPr lang="en-US" dirty="0" smtClean="0"/>
              <a:t> </a:t>
            </a:r>
            <a:r>
              <a:rPr lang="en-US" dirty="0" err="1" smtClean="0"/>
              <a:t>Anual</a:t>
            </a:r>
            <a:r>
              <a:rPr lang="en-US" dirty="0" smtClean="0"/>
              <a:t> de ASSAL</a:t>
            </a:r>
            <a:endParaRPr lang="en-US" dirty="0"/>
          </a:p>
        </p:txBody>
      </p:sp>
    </p:spTree>
    <p:extLst>
      <p:ext uri="{BB962C8B-B14F-4D97-AF65-F5344CB8AC3E}">
        <p14:creationId xmlns:p14="http://schemas.microsoft.com/office/powerpoint/2010/main" val="253297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Ratings Illustrated</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72" t="31291" r="19593" b="21251"/>
          <a:stretch/>
        </p:blipFill>
        <p:spPr bwMode="auto">
          <a:xfrm>
            <a:off x="75872" y="2129243"/>
            <a:ext cx="8950562" cy="384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0" y="3095896"/>
            <a:ext cx="822960" cy="2573383"/>
          </a:xfrm>
          <a:prstGeom prst="ellipse">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88777" y="3095896"/>
            <a:ext cx="822960" cy="2573383"/>
          </a:xfrm>
          <a:prstGeom prst="ellipse">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41966" y="1854927"/>
            <a:ext cx="3174274" cy="705394"/>
          </a:xfrm>
          <a:prstGeom prst="ellipse">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13"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XXV </a:t>
            </a:r>
            <a:r>
              <a:rPr lang="en-US" dirty="0" err="1" smtClean="0"/>
              <a:t>Asamblea</a:t>
            </a:r>
            <a:r>
              <a:rPr lang="en-US" dirty="0" smtClean="0"/>
              <a:t> </a:t>
            </a:r>
            <a:r>
              <a:rPr lang="en-US" dirty="0" err="1" smtClean="0"/>
              <a:t>Anual</a:t>
            </a:r>
            <a:r>
              <a:rPr lang="en-US" dirty="0" smtClean="0"/>
              <a:t> de ASSAL</a:t>
            </a:r>
            <a:endParaRPr lang="en-US" dirty="0"/>
          </a:p>
        </p:txBody>
      </p:sp>
    </p:spTree>
    <p:extLst>
      <p:ext uri="{BB962C8B-B14F-4D97-AF65-F5344CB8AC3E}">
        <p14:creationId xmlns:p14="http://schemas.microsoft.com/office/powerpoint/2010/main" val="364497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3"/>
          </p:nvPr>
        </p:nvSpPr>
        <p:spPr>
          <a:xfrm>
            <a:off x="179388" y="1956122"/>
            <a:ext cx="8785225" cy="4254391"/>
          </a:xfrm>
        </p:spPr>
        <p:txBody>
          <a:bodyPr/>
          <a:lstStyle/>
          <a:p>
            <a:pPr>
              <a:buFont typeface="Wingdings" panose="05000000000000000000" pitchFamily="2" charset="2"/>
              <a:buChar char="§"/>
            </a:pPr>
            <a:r>
              <a:rPr lang="en-US" dirty="0">
                <a:solidFill>
                  <a:schemeClr val="accent1">
                    <a:lumMod val="60000"/>
                    <a:lumOff val="40000"/>
                  </a:schemeClr>
                </a:solidFill>
              </a:rPr>
              <a:t>ICP 17: Capital </a:t>
            </a:r>
            <a:r>
              <a:rPr lang="en-US" dirty="0" smtClean="0">
                <a:solidFill>
                  <a:schemeClr val="accent1">
                    <a:lumMod val="60000"/>
                    <a:lumOff val="40000"/>
                  </a:schemeClr>
                </a:solidFill>
              </a:rPr>
              <a:t>Adequacy</a:t>
            </a:r>
          </a:p>
          <a:p>
            <a:pPr>
              <a:buFont typeface="Wingdings" panose="05000000000000000000" pitchFamily="2" charset="2"/>
              <a:buChar char="§"/>
            </a:pPr>
            <a:r>
              <a:rPr lang="en-US" dirty="0" smtClean="0"/>
              <a:t>Ratings Approach to Capital Adequacy </a:t>
            </a:r>
          </a:p>
          <a:p>
            <a:pPr lvl="1">
              <a:buFont typeface="Wingdings" panose="05000000000000000000" pitchFamily="2" charset="2"/>
              <a:buChar char="§"/>
            </a:pPr>
            <a:r>
              <a:rPr lang="en-US" dirty="0" smtClean="0"/>
              <a:t>Introduction to Ratings</a:t>
            </a:r>
          </a:p>
          <a:p>
            <a:pPr lvl="1">
              <a:buFont typeface="Wingdings" panose="05000000000000000000" pitchFamily="2" charset="2"/>
              <a:buChar char="§"/>
            </a:pPr>
            <a:r>
              <a:rPr lang="en-US" dirty="0" smtClean="0"/>
              <a:t>Establishing Capital Adequacy</a:t>
            </a:r>
          </a:p>
          <a:p>
            <a:pPr>
              <a:buFont typeface="Wingdings" panose="05000000000000000000" pitchFamily="2" charset="2"/>
              <a:buChar char="§"/>
            </a:pPr>
            <a:r>
              <a:rPr lang="en-US" dirty="0" smtClean="0">
                <a:solidFill>
                  <a:schemeClr val="accent1">
                    <a:lumMod val="60000"/>
                    <a:lumOff val="40000"/>
                  </a:schemeClr>
                </a:solidFill>
              </a:rPr>
              <a:t>Moving Forward</a:t>
            </a:r>
          </a:p>
          <a:p>
            <a:pPr>
              <a:buFont typeface="Wingdings" panose="05000000000000000000" pitchFamily="2" charset="2"/>
              <a:buChar char="§"/>
            </a:pPr>
            <a:endParaRPr lang="en-US" dirty="0" smtClean="0"/>
          </a:p>
        </p:txBody>
      </p:sp>
      <p:sp>
        <p:nvSpPr>
          <p:cNvPr id="4"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5"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2622159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Philosophy to Capital Adequacy</a:t>
            </a:r>
            <a:endParaRPr lang="en-US" dirty="0"/>
          </a:p>
        </p:txBody>
      </p:sp>
      <p:graphicFrame>
        <p:nvGraphicFramePr>
          <p:cNvPr id="5" name="Diagram 4"/>
          <p:cNvGraphicFramePr/>
          <p:nvPr>
            <p:extLst>
              <p:ext uri="{D42A27DB-BD31-4B8C-83A1-F6EECF244321}">
                <p14:modId xmlns:p14="http://schemas.microsoft.com/office/powerpoint/2010/main" val="2299336937"/>
              </p:ext>
            </p:extLst>
          </p:nvPr>
        </p:nvGraphicFramePr>
        <p:xfrm>
          <a:off x="139338" y="1449252"/>
          <a:ext cx="4328159" cy="4794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496356709"/>
              </p:ext>
            </p:extLst>
          </p:nvPr>
        </p:nvGraphicFramePr>
        <p:xfrm>
          <a:off x="4667795" y="1523275"/>
          <a:ext cx="4328159" cy="47947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9955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Balance Sheet Strength</a:t>
            </a:r>
            <a:endParaRPr lang="en-US" dirty="0"/>
          </a:p>
        </p:txBody>
      </p:sp>
      <p:sp>
        <p:nvSpPr>
          <p:cNvPr id="5" name="Text Placeholder 4"/>
          <p:cNvSpPr>
            <a:spLocks noGrp="1"/>
          </p:cNvSpPr>
          <p:nvPr>
            <p:ph type="body" sz="quarter" idx="13"/>
          </p:nvPr>
        </p:nvSpPr>
        <p:spPr>
          <a:xfrm>
            <a:off x="341194" y="1405720"/>
            <a:ext cx="8623419" cy="4804794"/>
          </a:xfrm>
        </p:spPr>
        <p:txBody>
          <a:bodyPr>
            <a:noAutofit/>
          </a:bodyPr>
          <a:lstStyle/>
          <a:p>
            <a:pPr marL="354013" indent="-342900">
              <a:spcAft>
                <a:spcPts val="600"/>
              </a:spcAft>
              <a:buFont typeface="Wingdings" panose="05000000000000000000" pitchFamily="2" charset="2"/>
              <a:buChar char="§"/>
              <a:defRPr/>
            </a:pPr>
            <a:r>
              <a:rPr lang="en-US" sz="2000" dirty="0"/>
              <a:t>Capitalization</a:t>
            </a:r>
          </a:p>
          <a:p>
            <a:pPr lvl="1">
              <a:spcAft>
                <a:spcPts val="600"/>
              </a:spcAft>
              <a:buFont typeface="Wingdings" panose="05000000000000000000" pitchFamily="2" charset="2"/>
              <a:buChar char="§"/>
              <a:defRPr/>
            </a:pPr>
            <a:r>
              <a:rPr lang="en-US" sz="2000" dirty="0"/>
              <a:t>Capital Structure</a:t>
            </a:r>
          </a:p>
          <a:p>
            <a:pPr lvl="2">
              <a:spcAft>
                <a:spcPts val="600"/>
              </a:spcAft>
              <a:buFont typeface="Wingdings" panose="05000000000000000000" pitchFamily="2" charset="2"/>
              <a:buChar char="§"/>
              <a:defRPr/>
            </a:pPr>
            <a:r>
              <a:rPr lang="en-US" sz="2000" dirty="0"/>
              <a:t>Quality</a:t>
            </a:r>
          </a:p>
          <a:p>
            <a:pPr lvl="2">
              <a:spcAft>
                <a:spcPts val="600"/>
              </a:spcAft>
              <a:buFont typeface="Wingdings" panose="05000000000000000000" pitchFamily="2" charset="2"/>
              <a:buChar char="§"/>
              <a:defRPr/>
            </a:pPr>
            <a:r>
              <a:rPr lang="en-US" sz="2000" dirty="0"/>
              <a:t>Financial Leverage</a:t>
            </a:r>
          </a:p>
          <a:p>
            <a:pPr marL="354013" indent="-342900">
              <a:spcAft>
                <a:spcPts val="600"/>
              </a:spcAft>
              <a:buFont typeface="Wingdings" panose="05000000000000000000" pitchFamily="2" charset="2"/>
              <a:buChar char="§"/>
              <a:defRPr/>
            </a:pPr>
            <a:r>
              <a:rPr lang="en-US" sz="2000" dirty="0"/>
              <a:t>Underwriting Leverage</a:t>
            </a:r>
          </a:p>
          <a:p>
            <a:pPr lvl="1">
              <a:spcAft>
                <a:spcPts val="600"/>
              </a:spcAft>
              <a:buFont typeface="Wingdings" panose="05000000000000000000" pitchFamily="2" charset="2"/>
              <a:buChar char="§"/>
              <a:defRPr/>
            </a:pPr>
            <a:r>
              <a:rPr lang="en-US" sz="2000" dirty="0"/>
              <a:t>Premium Writing, Reinsurance &amp; Loss/Policy Reserve Practices</a:t>
            </a:r>
          </a:p>
          <a:p>
            <a:pPr marL="354013" indent="-342900">
              <a:spcAft>
                <a:spcPts val="600"/>
              </a:spcAft>
              <a:buFont typeface="Wingdings" panose="05000000000000000000" pitchFamily="2" charset="2"/>
              <a:buChar char="§"/>
              <a:defRPr/>
            </a:pPr>
            <a:r>
              <a:rPr lang="en-US" sz="2000" dirty="0"/>
              <a:t>Asset Allocation, Quality &amp; Diversification of Portfolio</a:t>
            </a:r>
          </a:p>
          <a:p>
            <a:pPr lvl="1">
              <a:spcAft>
                <a:spcPts val="600"/>
              </a:spcAft>
              <a:buFont typeface="Wingdings" panose="05000000000000000000" pitchFamily="2" charset="2"/>
              <a:buChar char="§"/>
              <a:defRPr/>
            </a:pPr>
            <a:r>
              <a:rPr lang="en-US" sz="2000" dirty="0"/>
              <a:t>Asset Leverage-exposure to investment &amp; credit risk</a:t>
            </a:r>
          </a:p>
          <a:p>
            <a:pPr marL="354013" indent="-342900">
              <a:spcAft>
                <a:spcPts val="600"/>
              </a:spcAft>
              <a:buFont typeface="Wingdings" panose="05000000000000000000" pitchFamily="2" charset="2"/>
              <a:buChar char="§"/>
              <a:defRPr/>
            </a:pPr>
            <a:r>
              <a:rPr lang="en-US" sz="2000" dirty="0"/>
              <a:t>Best’s Capital Adequacy Ratio (BCAR)</a:t>
            </a:r>
          </a:p>
          <a:p>
            <a:pPr lvl="1">
              <a:spcAft>
                <a:spcPts val="600"/>
              </a:spcAft>
              <a:buFont typeface="Wingdings" panose="05000000000000000000" pitchFamily="2" charset="2"/>
              <a:buChar char="§"/>
              <a:defRPr/>
            </a:pPr>
            <a:r>
              <a:rPr lang="en-US" sz="2000" dirty="0"/>
              <a:t>U/W, Financial &amp; Asset Leverage</a:t>
            </a:r>
          </a:p>
          <a:p>
            <a:pPr marL="354013" indent="-342900">
              <a:spcAft>
                <a:spcPts val="600"/>
              </a:spcAft>
              <a:buFont typeface="Wingdings" panose="05000000000000000000" pitchFamily="2" charset="2"/>
              <a:buChar char="§"/>
              <a:defRPr/>
            </a:pPr>
            <a:r>
              <a:rPr lang="en-US" sz="2000" dirty="0"/>
              <a:t>Liquidity</a:t>
            </a:r>
          </a:p>
          <a:p>
            <a:pPr marL="354013" indent="-342900">
              <a:spcAft>
                <a:spcPts val="600"/>
              </a:spcAft>
              <a:buFont typeface="Wingdings" panose="05000000000000000000" pitchFamily="2" charset="2"/>
              <a:buChar char="§"/>
              <a:defRPr/>
            </a:pPr>
            <a:r>
              <a:rPr lang="en-US" sz="2000" dirty="0"/>
              <a:t>Quality/Appropriateness/Soundness of Reinsurance</a:t>
            </a:r>
          </a:p>
          <a:p>
            <a:pPr marL="354013" indent="-342900">
              <a:spcAft>
                <a:spcPts val="600"/>
              </a:spcAft>
              <a:buFont typeface="Wingdings" panose="05000000000000000000" pitchFamily="2" charset="2"/>
              <a:buChar char="§"/>
              <a:defRPr/>
            </a:pPr>
            <a:r>
              <a:rPr lang="en-US" sz="2000" dirty="0"/>
              <a:t>Adequacy of Policy/Loss/Claim Reserves</a:t>
            </a:r>
          </a:p>
          <a:p>
            <a:pPr marL="468313" indent="-457200">
              <a:spcAft>
                <a:spcPts val="600"/>
              </a:spcAft>
              <a:buFont typeface="Wingdings" panose="05000000000000000000" pitchFamily="2" charset="2"/>
              <a:buChar char="§"/>
            </a:pPr>
            <a:endParaRPr lang="en-US" sz="3200" dirty="0"/>
          </a:p>
        </p:txBody>
      </p:sp>
      <p:sp>
        <p:nvSpPr>
          <p:cNvPr id="8" name="Date Placeholder 5"/>
          <p:cNvSpPr>
            <a:spLocks noGrp="1"/>
          </p:cNvSpPr>
          <p:nvPr>
            <p:ph type="dt" sz="half" idx="11"/>
          </p:nvPr>
        </p:nvSpPr>
        <p:spPr>
          <a:xfrm>
            <a:off x="5436096" y="6529922"/>
            <a:ext cx="2781672" cy="223200"/>
          </a:xfrm>
        </p:spPr>
        <p:txBody>
          <a:bodyPr/>
          <a:lstStyle/>
          <a:p>
            <a:pPr algn="r"/>
            <a:r>
              <a:rPr lang="en-US" smtClean="0"/>
              <a:t>April 23, 2014</a:t>
            </a:r>
            <a:endParaRPr lang="en-US" dirty="0"/>
          </a:p>
        </p:txBody>
      </p:sp>
      <p:sp>
        <p:nvSpPr>
          <p:cNvPr id="9" name="Footer Placeholder 6"/>
          <p:cNvSpPr txBox="1">
            <a:spLocks/>
          </p:cNvSpPr>
          <p:nvPr/>
        </p:nvSpPr>
        <p:spPr>
          <a:xfrm>
            <a:off x="179388" y="6530263"/>
            <a:ext cx="4248596" cy="211106"/>
          </a:xfrm>
          <a:prstGeom prst="rect">
            <a:avLst/>
          </a:prstGeom>
          <a:ln>
            <a:noFill/>
          </a:ln>
        </p:spPr>
        <p:txBody>
          <a:bodyPr vert="horz" lIns="91440" tIns="45720" rIns="0" bIns="45720" rtlCol="0" anchor="ctr"/>
          <a:lstStyle>
            <a:defPPr>
              <a:defRPr lang="en-US"/>
            </a:defPPr>
            <a:lvl1pPr marL="0" algn="r" defTabSz="914400" rtl="0" eaLnBrk="1" latinLnBrk="0" hangingPunct="1">
              <a:defRPr sz="1000" b="1" kern="1200" baseline="0">
                <a:ln>
                  <a:noFill/>
                </a:ln>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XXV Asamblea Anual de ASSAL</a:t>
            </a:r>
            <a:endParaRPr lang="en-US" dirty="0"/>
          </a:p>
        </p:txBody>
      </p:sp>
    </p:spTree>
    <p:extLst>
      <p:ext uri="{BB962C8B-B14F-4D97-AF65-F5344CB8AC3E}">
        <p14:creationId xmlns:p14="http://schemas.microsoft.com/office/powerpoint/2010/main" val="203110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153E"/>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153E"/>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22366</TotalTime>
  <Words>1464</Words>
  <Application>Microsoft Office PowerPoint</Application>
  <PresentationFormat>Presentación en pantalla (4:3)</PresentationFormat>
  <Paragraphs>317</Paragraphs>
  <Slides>28</Slides>
  <Notes>20</Notes>
  <HiddenSlides>0</HiddenSlides>
  <MMClips>0</MMClips>
  <ScaleCrop>false</ScaleCrop>
  <HeadingPairs>
    <vt:vector size="4" baseType="variant">
      <vt:variant>
        <vt:lpstr>Tema</vt:lpstr>
      </vt:variant>
      <vt:variant>
        <vt:i4>2</vt:i4>
      </vt:variant>
      <vt:variant>
        <vt:lpstr>Títulos de diapositiva</vt:lpstr>
      </vt:variant>
      <vt:variant>
        <vt:i4>28</vt:i4>
      </vt:variant>
    </vt:vector>
  </HeadingPairs>
  <TitlesOfParts>
    <vt:vector size="30" baseType="lpstr">
      <vt:lpstr>Office Theme</vt:lpstr>
      <vt:lpstr>25_Default Design</vt:lpstr>
      <vt:lpstr>Presentación de PowerPoint</vt:lpstr>
      <vt:lpstr>Disclaimer</vt:lpstr>
      <vt:lpstr>Agenda</vt:lpstr>
      <vt:lpstr>Agenda</vt:lpstr>
      <vt:lpstr>Capital Adequacy</vt:lpstr>
      <vt:lpstr>Ratings Illustrated</vt:lpstr>
      <vt:lpstr>Agenda</vt:lpstr>
      <vt:lpstr>Philosophy to Capital Adequacy</vt:lpstr>
      <vt:lpstr>1. Balance Sheet Strength</vt:lpstr>
      <vt:lpstr>2. Operating Performance</vt:lpstr>
      <vt:lpstr>3. Business Profile</vt:lpstr>
      <vt:lpstr>Managing Risk</vt:lpstr>
      <vt:lpstr>A.M. Best’s Capital Model</vt:lpstr>
      <vt:lpstr>BCAR: Investment Risk</vt:lpstr>
      <vt:lpstr>BCAR: Interest Rate Risk</vt:lpstr>
      <vt:lpstr>BCAR: Credit Risk</vt:lpstr>
      <vt:lpstr>BCAR: Non-Life Reserve Risk</vt:lpstr>
      <vt:lpstr>BCAR: Life/Annuity Reserve Risk</vt:lpstr>
      <vt:lpstr>BCAR: Premium Risk</vt:lpstr>
      <vt:lpstr>BCAR: Derivatives</vt:lpstr>
      <vt:lpstr>BCAR: Miscellaneous</vt:lpstr>
      <vt:lpstr>BCAR: Stress Testing</vt:lpstr>
      <vt:lpstr>Bringing it all Together</vt:lpstr>
      <vt:lpstr>Agenda</vt:lpstr>
      <vt:lpstr>Moving Forward</vt:lpstr>
      <vt:lpstr>Moving Forward</vt:lpstr>
      <vt:lpstr>Information &amp; Regulation</vt:lpstr>
      <vt:lpstr>Presentación de PowerPoint</vt:lpstr>
    </vt:vector>
  </TitlesOfParts>
  <Company>A.M.Best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Hayes</dc:creator>
  <cp:lastModifiedBy>Reyes Rossel Claudia Andrea</cp:lastModifiedBy>
  <cp:revision>172</cp:revision>
  <cp:lastPrinted>2014-04-15T16:51:03Z</cp:lastPrinted>
  <dcterms:created xsi:type="dcterms:W3CDTF">2012-12-20T14:22:30Z</dcterms:created>
  <dcterms:modified xsi:type="dcterms:W3CDTF">2014-04-22T14:15:22Z</dcterms:modified>
</cp:coreProperties>
</file>