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handoutMasterIdLst>
    <p:handoutMasterId r:id="rId28"/>
  </p:handoutMasterIdLst>
  <p:sldIdLst>
    <p:sldId id="258" r:id="rId5"/>
    <p:sldId id="259" r:id="rId6"/>
    <p:sldId id="275" r:id="rId7"/>
    <p:sldId id="276" r:id="rId8"/>
    <p:sldId id="263" r:id="rId9"/>
    <p:sldId id="264" r:id="rId10"/>
    <p:sldId id="265" r:id="rId11"/>
    <p:sldId id="266" r:id="rId12"/>
    <p:sldId id="267" r:id="rId13"/>
    <p:sldId id="277" r:id="rId14"/>
    <p:sldId id="278" r:id="rId15"/>
    <p:sldId id="279" r:id="rId16"/>
    <p:sldId id="280" r:id="rId17"/>
    <p:sldId id="281" r:id="rId18"/>
    <p:sldId id="282" r:id="rId19"/>
    <p:sldId id="283" r:id="rId20"/>
    <p:sldId id="284" r:id="rId21"/>
    <p:sldId id="285" r:id="rId22"/>
    <p:sldId id="286" r:id="rId23"/>
    <p:sldId id="272" r:id="rId24"/>
    <p:sldId id="287" r:id="rId25"/>
    <p:sldId id="27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320AC6"/>
    <a:srgbClr val="000099"/>
    <a:srgbClr val="66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04" d="100"/>
          <a:sy n="104" d="100"/>
        </p:scale>
        <p:origin x="-90" y="-120"/>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1842"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A2DAA8-91F2-46AF-B123-B2ECB3B98065}" type="datetimeFigureOut">
              <a:rPr lang="es-ES" smtClean="0"/>
              <a:pPr/>
              <a:t>19/11/2010</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662118E-4BB4-4D9C-A59C-405D69DD6551}" type="slidenum">
              <a:rPr lang="es-ES" smtClean="0"/>
              <a:pPr/>
              <a:t>‹Nº›</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A9B25C-FDD3-43C2-B895-72828BBB6C65}" type="datetimeFigureOut">
              <a:rPr lang="en-US" smtClean="0"/>
              <a:pPr/>
              <a:t>11/19/2010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2D1DE4-81E3-4DB6-ADB5-1B55EE650E14}" type="slidenum">
              <a:rPr lang="en-US" smtClean="0"/>
              <a:pPr/>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3493C1-9DC8-4D85-B78F-2C3BF69E56B6}" type="slidenum">
              <a:rPr lang="es-ES"/>
              <a:pPr/>
              <a:t>1</a:t>
            </a:fld>
            <a:endParaRPr lang="es-ES"/>
          </a:p>
        </p:txBody>
      </p:sp>
      <p:sp>
        <p:nvSpPr>
          <p:cNvPr id="467970" name="Rectangle 2"/>
          <p:cNvSpPr>
            <a:spLocks noGrp="1" noRot="1" noChangeAspect="1" noChangeArrowheads="1" noTextEdit="1"/>
          </p:cNvSpPr>
          <p:nvPr>
            <p:ph type="sldImg"/>
          </p:nvPr>
        </p:nvSpPr>
        <p:spPr>
          <a:xfrm>
            <a:off x="1144588" y="687388"/>
            <a:ext cx="4568825" cy="3427412"/>
          </a:xfrm>
          <a:ln/>
        </p:spPr>
      </p:sp>
      <p:sp>
        <p:nvSpPr>
          <p:cNvPr id="467971" name="Rectangle 3"/>
          <p:cNvSpPr>
            <a:spLocks noGrp="1" noChangeArrowheads="1"/>
          </p:cNvSpPr>
          <p:nvPr>
            <p:ph type="body" idx="1"/>
          </p:nvPr>
        </p:nvSpPr>
        <p:spPr>
          <a:xfrm>
            <a:off x="686111" y="4344103"/>
            <a:ext cx="5485779" cy="4113082"/>
          </a:xfrm>
        </p:spPr>
        <p:txBody>
          <a:bodyPr/>
          <a:lstStyle/>
          <a:p>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EE85E1-BAB9-4372-B7AD-294F3BE16CBF}" type="slidenum">
              <a:rPr lang="es-ES"/>
              <a:pPr/>
              <a:t>2</a:t>
            </a:fld>
            <a:endParaRPr lang="es-ES"/>
          </a:p>
        </p:txBody>
      </p:sp>
      <p:sp>
        <p:nvSpPr>
          <p:cNvPr id="391170" name="Rectangle 2"/>
          <p:cNvSpPr>
            <a:spLocks noGrp="1" noRot="1" noChangeAspect="1" noChangeArrowheads="1" noTextEdit="1"/>
          </p:cNvSpPr>
          <p:nvPr>
            <p:ph type="sldImg"/>
          </p:nvPr>
        </p:nvSpPr>
        <p:spPr>
          <a:ln/>
        </p:spPr>
      </p:sp>
      <p:sp>
        <p:nvSpPr>
          <p:cNvPr id="39117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CB5C84-1E20-448A-989F-39CBDE32C3EC}" type="slidenum">
              <a:rPr lang="es-ES"/>
              <a:pPr/>
              <a:t>5</a:t>
            </a:fld>
            <a:endParaRPr lang="es-ES"/>
          </a:p>
        </p:txBody>
      </p:sp>
      <p:sp>
        <p:nvSpPr>
          <p:cNvPr id="424962" name="Rectangle 2"/>
          <p:cNvSpPr>
            <a:spLocks noGrp="1" noRot="1" noChangeAspect="1" noChangeArrowheads="1" noTextEdit="1"/>
          </p:cNvSpPr>
          <p:nvPr>
            <p:ph type="sldImg"/>
          </p:nvPr>
        </p:nvSpPr>
        <p:spPr>
          <a:ln/>
        </p:spPr>
      </p:sp>
      <p:sp>
        <p:nvSpPr>
          <p:cNvPr id="424963" name="Rectangle 3"/>
          <p:cNvSpPr>
            <a:spLocks noGrp="1" noChangeArrowheads="1"/>
          </p:cNvSpPr>
          <p:nvPr>
            <p:ph type="body" idx="1"/>
          </p:nvPr>
        </p:nvSpPr>
        <p:spPr/>
        <p:txBody>
          <a:bodyPr/>
          <a:lstStyle/>
          <a:p>
            <a:pPr marL="179076" indent="-179076"/>
            <a:r>
              <a:rPr lang="es-ES" b="1" dirty="0"/>
              <a:t>SOLVENCIA Y LIQUIDEZ:</a:t>
            </a:r>
          </a:p>
          <a:p>
            <a:pPr marL="179076" indent="-179076">
              <a:buFontTx/>
              <a:buChar char="•"/>
            </a:pPr>
            <a:r>
              <a:rPr lang="es-ES" dirty="0"/>
              <a:t>TODAS LAS COMPAÑÍAS CUMPLEN CON EL MÁRGEN DE SOLVENCIA Y LIQUIDEZ MÍNIMO REQUERIDO POR LA SUPERINTENDENCIA</a:t>
            </a:r>
          </a:p>
          <a:p>
            <a:pPr marL="179076" indent="-179076"/>
            <a:endParaRPr lang="es-ES" dirty="0"/>
          </a:p>
          <a:p>
            <a:pPr marL="179076" indent="-179076"/>
            <a:r>
              <a:rPr lang="es-ES" b="1" dirty="0"/>
              <a:t>CRECIMIENTO DEL MERCADO</a:t>
            </a:r>
          </a:p>
          <a:p>
            <a:pPr marL="179076" indent="-179076">
              <a:buFontTx/>
              <a:buChar char="•"/>
            </a:pPr>
            <a:r>
              <a:rPr lang="es-ES" dirty="0"/>
              <a:t>EL SECTOR CRECIÓ 28.47% A AGOSTO DE 2008 EN COMPARACIÓN CON EL MISMO PERIODO AL 2007, PROPICIADO POR EL FAVORABLE COMPORTAMIENTO DE LA DEMANDA DE SEGUROS DE VIDA, AUTOMÓVILES, CASCO MARÍTIMO, RAMOS TÉCNICOS, CONTRA ROBO, ENTRE OTROS.</a:t>
            </a:r>
          </a:p>
          <a:p>
            <a:pPr marL="179076" indent="-179076"/>
            <a:r>
              <a:rPr lang="es-ES" dirty="0"/>
              <a:t> </a:t>
            </a:r>
          </a:p>
          <a:p>
            <a:pPr marL="179076" indent="-179076">
              <a:buFontTx/>
              <a:buChar char="•"/>
            </a:pPr>
            <a:r>
              <a:rPr lang="es-ES" dirty="0"/>
              <a:t>LOS SINIESTROS A AGOSTO SE INCREMENTARON UN 54.58%, PRODUCTO DE LOS INCENDIOS EN LA ZONA LIBRE DE COLON Y ALBROOK, PAGOS POR ROBOS,  RESPONSABILIDAD CIVIL, EN EL RAMO DE AUTOMÓVIL, Y POR LOS SEGUROS DE VIDA.</a:t>
            </a:r>
          </a:p>
          <a:p>
            <a:pPr marL="179076" indent="-179076"/>
            <a:endParaRPr lang="es-ES" dirty="0"/>
          </a:p>
          <a:p>
            <a:pPr marL="179076" indent="-179076"/>
            <a:r>
              <a:rPr lang="es-ES" b="1" dirty="0"/>
              <a:t>DENSIDAD Y PENETRACIÓN 2007</a:t>
            </a:r>
          </a:p>
          <a:p>
            <a:pPr marL="179076" indent="-179076">
              <a:buFontTx/>
              <a:buChar char="•"/>
            </a:pPr>
            <a:r>
              <a:rPr lang="es-ES" dirty="0"/>
              <a:t>EL MERCADO EN EL 2007 MOSTRÓ UN 3% DE PENETRACIÓN</a:t>
            </a:r>
          </a:p>
          <a:p>
            <a:pPr marL="179076" indent="-179076">
              <a:buFontTx/>
              <a:buChar char="•"/>
            </a:pPr>
            <a:r>
              <a:rPr lang="es-ES" dirty="0"/>
              <a:t>CON UNA PRIMA PER CAPITA DE B/.184.00</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6F34E7-5FB8-4E09-816D-0A9A077DCA78}" type="slidenum">
              <a:rPr lang="es-ES"/>
              <a:pPr/>
              <a:t>22</a:t>
            </a:fld>
            <a:endParaRPr lang="es-ES"/>
          </a:p>
        </p:txBody>
      </p:sp>
      <p:sp>
        <p:nvSpPr>
          <p:cNvPr id="326658" name="Rectangle 2"/>
          <p:cNvSpPr>
            <a:spLocks noGrp="1" noRot="1" noChangeAspect="1" noChangeArrowheads="1" noTextEdit="1"/>
          </p:cNvSpPr>
          <p:nvPr>
            <p:ph type="sldImg"/>
          </p:nvPr>
        </p:nvSpPr>
        <p:spPr>
          <a:ln/>
        </p:spPr>
      </p:sp>
      <p:sp>
        <p:nvSpPr>
          <p:cNvPr id="326659" name="Rectangle 3"/>
          <p:cNvSpPr>
            <a:spLocks noGrp="1" noChangeArrowheads="1"/>
          </p:cNvSpPr>
          <p:nvPr>
            <p:ph type="body" idx="1"/>
          </p:nvPr>
        </p:nvSpPr>
        <p:spPr/>
        <p:txBody>
          <a:bodyPr/>
          <a:lstStyle/>
          <a:p>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effectLst>
                  <a:outerShdw blurRad="38100" dist="38100" dir="2700000" algn="tl">
                    <a:srgbClr val="000000">
                      <a:alpha val="43137"/>
                    </a:srgbClr>
                  </a:outerShdw>
                </a:effectLst>
              </a:defRPr>
            </a:lvl1pPr>
          </a:lstStyle>
          <a:p>
            <a:r>
              <a:rPr lang="es-ES" smtClean="0"/>
              <a:t>Haga clic para modificar el estilo de título del patrón</a:t>
            </a:r>
            <a:endParaRPr lang="es-E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dirty="0"/>
          </a:p>
        </p:txBody>
      </p:sp>
      <p:sp>
        <p:nvSpPr>
          <p:cNvPr id="4" name="Date Placeholder 3"/>
          <p:cNvSpPr>
            <a:spLocks noGrp="1"/>
          </p:cNvSpPr>
          <p:nvPr>
            <p:ph type="dt" sz="half" idx="10"/>
          </p:nvPr>
        </p:nvSpPr>
        <p:spPr/>
        <p:txBody>
          <a:bodyPr/>
          <a:lstStyle/>
          <a:p>
            <a:fld id="{BD1ACB98-C272-4F03-A506-F38EA65E6E9D}" type="datetimeFigureOut">
              <a:rPr lang="es-ES" smtClean="0"/>
              <a:pPr/>
              <a:t>19/11/2010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7A4201A-F494-417D-963F-1F703AB41A03}"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s-E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Date Placeholder 3"/>
          <p:cNvSpPr>
            <a:spLocks noGrp="1"/>
          </p:cNvSpPr>
          <p:nvPr>
            <p:ph type="dt" sz="half" idx="10"/>
          </p:nvPr>
        </p:nvSpPr>
        <p:spPr/>
        <p:txBody>
          <a:bodyPr/>
          <a:lstStyle/>
          <a:p>
            <a:fld id="{BD1ACB98-C272-4F03-A506-F38EA65E6E9D}" type="datetimeFigureOut">
              <a:rPr lang="es-ES" smtClean="0"/>
              <a:pPr/>
              <a:t>19/11/2010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7A4201A-F494-417D-963F-1F703AB41A03}"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Date Placeholder 3"/>
          <p:cNvSpPr>
            <a:spLocks noGrp="1"/>
          </p:cNvSpPr>
          <p:nvPr>
            <p:ph type="dt" sz="half" idx="10"/>
          </p:nvPr>
        </p:nvSpPr>
        <p:spPr/>
        <p:txBody>
          <a:bodyPr/>
          <a:lstStyle/>
          <a:p>
            <a:fld id="{BD1ACB98-C272-4F03-A506-F38EA65E6E9D}" type="datetimeFigureOut">
              <a:rPr lang="es-ES" smtClean="0"/>
              <a:pPr/>
              <a:t>19/11/2010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7A4201A-F494-417D-963F-1F703AB41A03}"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28736"/>
            <a:ext cx="8229600" cy="4857784"/>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Date Placeholder 3"/>
          <p:cNvSpPr>
            <a:spLocks noGrp="1"/>
          </p:cNvSpPr>
          <p:nvPr>
            <p:ph type="dt" sz="half" idx="10"/>
          </p:nvPr>
        </p:nvSpPr>
        <p:spPr/>
        <p:txBody>
          <a:bodyPr/>
          <a:lstStyle>
            <a:lvl1pPr>
              <a:defRPr>
                <a:solidFill>
                  <a:schemeClr val="tx1"/>
                </a:solidFill>
              </a:defRPr>
            </a:lvl1pPr>
          </a:lstStyle>
          <a:p>
            <a:fld id="{BD1ACB98-C272-4F03-A506-F38EA65E6E9D}" type="datetimeFigureOut">
              <a:rPr lang="es-ES" smtClean="0"/>
              <a:pPr/>
              <a:t>19/11/2010</a:t>
            </a:fld>
            <a:endParaRPr lang="es-E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s-E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B7A4201A-F494-417D-963F-1F703AB41A03}" type="slidenum">
              <a:rPr lang="es-ES" smtClean="0"/>
              <a:pPr/>
              <a:t>‹Nº›</a:t>
            </a:fld>
            <a:endParaRPr lang="es-ES" dirty="0"/>
          </a:p>
        </p:txBody>
      </p:sp>
      <p:sp>
        <p:nvSpPr>
          <p:cNvPr id="2" name="Title 1"/>
          <p:cNvSpPr>
            <a:spLocks noGrp="1"/>
          </p:cNvSpPr>
          <p:nvPr>
            <p:ph type="title"/>
          </p:nvPr>
        </p:nvSpPr>
        <p:spPr>
          <a:xfrm>
            <a:off x="428596" y="142852"/>
            <a:ext cx="8229600" cy="868346"/>
          </a:xfrm>
        </p:spPr>
        <p:txBody>
          <a:bodyPr/>
          <a:lstStyle/>
          <a:p>
            <a:r>
              <a:rPr lang="es-ES" dirty="0" smtClean="0"/>
              <a:t>Haga clic para modificar el estilo de título del patrón</a:t>
            </a:r>
            <a:endParaRPr lang="es-ES" dirty="0"/>
          </a:p>
        </p:txBody>
      </p:sp>
      <p:sp>
        <p:nvSpPr>
          <p:cNvPr id="8" name="7 Recortar rectángulo de esquina diagonal"/>
          <p:cNvSpPr/>
          <p:nvPr userDrawn="1"/>
        </p:nvSpPr>
        <p:spPr>
          <a:xfrm>
            <a:off x="428596" y="142852"/>
            <a:ext cx="8215370" cy="928694"/>
          </a:xfrm>
          <a:prstGeom prst="snip2DiagRect">
            <a:avLst/>
          </a:prstGeom>
          <a:solidFill>
            <a:srgbClr val="000099"/>
          </a:solidFill>
          <a:ln>
            <a:solidFill>
              <a:srgbClr val="00B0F0"/>
            </a:solidFill>
          </a:ln>
          <a:effectLst>
            <a:glow rad="63500">
              <a:schemeClr val="accent1">
                <a:satMod val="175000"/>
                <a:alpha val="40000"/>
              </a:schemeClr>
            </a:glow>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D1ACB98-C272-4F03-A506-F38EA65E6E9D}" type="datetimeFigureOut">
              <a:rPr lang="es-ES" smtClean="0"/>
              <a:pPr/>
              <a:t>19/11/2010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7A4201A-F494-417D-963F-1F703AB41A03}"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s-E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Date Placeholder 4"/>
          <p:cNvSpPr>
            <a:spLocks noGrp="1"/>
          </p:cNvSpPr>
          <p:nvPr>
            <p:ph type="dt" sz="half" idx="10"/>
          </p:nvPr>
        </p:nvSpPr>
        <p:spPr/>
        <p:txBody>
          <a:bodyPr/>
          <a:lstStyle/>
          <a:p>
            <a:fld id="{BD1ACB98-C272-4F03-A506-F38EA65E6E9D}" type="datetimeFigureOut">
              <a:rPr lang="es-ES" smtClean="0"/>
              <a:pPr/>
              <a:t>19/11/2010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7A4201A-F494-417D-963F-1F703AB41A03}"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Date Placeholder 6"/>
          <p:cNvSpPr>
            <a:spLocks noGrp="1"/>
          </p:cNvSpPr>
          <p:nvPr>
            <p:ph type="dt" sz="half" idx="10"/>
          </p:nvPr>
        </p:nvSpPr>
        <p:spPr/>
        <p:txBody>
          <a:bodyPr/>
          <a:lstStyle/>
          <a:p>
            <a:fld id="{BD1ACB98-C272-4F03-A506-F38EA65E6E9D}" type="datetimeFigureOut">
              <a:rPr lang="es-ES" smtClean="0"/>
              <a:pPr/>
              <a:t>19/11/2010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B7A4201A-F494-417D-963F-1F703AB41A03}"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s-ES"/>
          </a:p>
        </p:txBody>
      </p:sp>
      <p:sp>
        <p:nvSpPr>
          <p:cNvPr id="3" name="Date Placeholder 2"/>
          <p:cNvSpPr>
            <a:spLocks noGrp="1"/>
          </p:cNvSpPr>
          <p:nvPr>
            <p:ph type="dt" sz="half" idx="10"/>
          </p:nvPr>
        </p:nvSpPr>
        <p:spPr/>
        <p:txBody>
          <a:bodyPr/>
          <a:lstStyle/>
          <a:p>
            <a:fld id="{BD1ACB98-C272-4F03-A506-F38EA65E6E9D}" type="datetimeFigureOut">
              <a:rPr lang="es-ES" smtClean="0"/>
              <a:pPr/>
              <a:t>19/11/2010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B7A4201A-F494-417D-963F-1F703AB41A03}"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1ACB98-C272-4F03-A506-F38EA65E6E9D}" type="datetimeFigureOut">
              <a:rPr lang="es-ES" smtClean="0"/>
              <a:pPr/>
              <a:t>19/11/2010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B7A4201A-F494-417D-963F-1F703AB41A03}"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D1ACB98-C272-4F03-A506-F38EA65E6E9D}" type="datetimeFigureOut">
              <a:rPr lang="es-ES" smtClean="0"/>
              <a:pPr/>
              <a:t>19/11/2010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7A4201A-F494-417D-963F-1F703AB41A03}"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D1ACB98-C272-4F03-A506-F38EA65E6E9D}" type="datetimeFigureOut">
              <a:rPr lang="es-ES" smtClean="0"/>
              <a:pPr/>
              <a:t>19/11/2010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7A4201A-F494-417D-963F-1F703AB41A03}"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C:\Documents and Settings\user\Mis documentos\IMAGENES 1\Night.jpg"/>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500034" y="142852"/>
            <a:ext cx="8229600" cy="939784"/>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E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1ACB98-C272-4F03-A506-F38EA65E6E9D}" type="datetimeFigureOut">
              <a:rPr lang="es-ES" smtClean="0"/>
              <a:pPr/>
              <a:t>19/11/2010</a:t>
            </a:fld>
            <a:endParaRPr lang="es-E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A4201A-F494-417D-963F-1F703AB41A03}"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cap="none" spc="0">
          <a:ln w="1905">
            <a:solidFill>
              <a:sysClr val="windowText" lastClr="000000"/>
            </a:solidFill>
          </a:ln>
          <a:solidFill>
            <a:srgbClr val="FFC000"/>
          </a:solidFill>
          <a:effectLst>
            <a:innerShdw blurRad="69850" dist="43180" dir="5400000">
              <a:srgbClr val="000000">
                <a:alpha val="65000"/>
              </a:srgbClr>
            </a:inn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b="1" kern="1200">
          <a:ln>
            <a:solidFill>
              <a:sysClr val="windowText" lastClr="000000"/>
            </a:solidFill>
          </a:ln>
          <a:solidFill>
            <a:schemeClr val="bg1"/>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itchFamily="34" charset="0"/>
        <a:buChar char="–"/>
        <a:defRPr sz="2800" b="1" kern="1200">
          <a:ln>
            <a:solidFill>
              <a:sysClr val="windowText" lastClr="000000"/>
            </a:solidFill>
          </a:ln>
          <a:solidFill>
            <a:schemeClr val="bg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400" b="1" kern="1200">
          <a:ln>
            <a:solidFill>
              <a:sysClr val="windowText" lastClr="000000"/>
            </a:solidFill>
          </a:ln>
          <a:solidFill>
            <a:schemeClr val="bg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spcBef>
          <a:spcPct val="20000"/>
        </a:spcBef>
        <a:buFont typeface="Arial" pitchFamily="34" charset="0"/>
        <a:buChar char="–"/>
        <a:defRPr sz="2000" b="1" kern="1200">
          <a:ln>
            <a:solidFill>
              <a:sysClr val="windowText" lastClr="000000"/>
            </a:solidFill>
          </a:ln>
          <a:solidFill>
            <a:schemeClr val="bg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spcBef>
          <a:spcPct val="20000"/>
        </a:spcBef>
        <a:buFont typeface="Arial" pitchFamily="34" charset="0"/>
        <a:buChar char="»"/>
        <a:defRPr sz="2000" b="1" kern="1200">
          <a:ln>
            <a:solidFill>
              <a:sysClr val="windowText" lastClr="000000"/>
            </a:solidFill>
          </a:ln>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Hoja_de_c_lculo_de_Microsoft_Office_Excel_97-20031.xls"/><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4" name="23 Grupo"/>
          <p:cNvGrpSpPr/>
          <p:nvPr/>
        </p:nvGrpSpPr>
        <p:grpSpPr>
          <a:xfrm>
            <a:off x="2484438" y="476250"/>
            <a:ext cx="3960812" cy="3324225"/>
            <a:chOff x="2484438" y="476250"/>
            <a:chExt cx="3960812" cy="3324225"/>
          </a:xfrm>
        </p:grpSpPr>
        <p:grpSp>
          <p:nvGrpSpPr>
            <p:cNvPr id="3" name="Group 3"/>
            <p:cNvGrpSpPr>
              <a:grpSpLocks/>
            </p:cNvGrpSpPr>
            <p:nvPr/>
          </p:nvGrpSpPr>
          <p:grpSpPr bwMode="auto">
            <a:xfrm>
              <a:off x="2484438" y="476250"/>
              <a:ext cx="3960812" cy="2863677"/>
              <a:chOff x="960" y="768"/>
              <a:chExt cx="672" cy="588"/>
            </a:xfrm>
          </p:grpSpPr>
          <p:sp>
            <p:nvSpPr>
              <p:cNvPr id="466948" name="Oval 4"/>
              <p:cNvSpPr>
                <a:spLocks noChangeArrowheads="1"/>
              </p:cNvSpPr>
              <p:nvPr/>
            </p:nvSpPr>
            <p:spPr bwMode="auto">
              <a:xfrm>
                <a:off x="1092" y="779"/>
                <a:ext cx="432" cy="432"/>
              </a:xfrm>
              <a:prstGeom prst="ellipse">
                <a:avLst/>
              </a:prstGeom>
              <a:solidFill>
                <a:srgbClr val="A86A6A"/>
              </a:solidFill>
              <a:ln w="9525">
                <a:noFill/>
                <a:round/>
                <a:headEnd/>
                <a:tailEnd/>
              </a:ln>
            </p:spPr>
            <p:txBody>
              <a:bodyPr wrap="none" anchor="ctr"/>
              <a:lstStyle/>
              <a:p>
                <a:endParaRPr lang="es-ES"/>
              </a:p>
            </p:txBody>
          </p:sp>
          <p:sp>
            <p:nvSpPr>
              <p:cNvPr id="466949" name="Oval 5"/>
              <p:cNvSpPr>
                <a:spLocks noChangeArrowheads="1"/>
              </p:cNvSpPr>
              <p:nvPr/>
            </p:nvSpPr>
            <p:spPr bwMode="auto">
              <a:xfrm>
                <a:off x="1086" y="773"/>
                <a:ext cx="432" cy="432"/>
              </a:xfrm>
              <a:prstGeom prst="ellipse">
                <a:avLst/>
              </a:prstGeom>
              <a:solidFill>
                <a:srgbClr val="B58883"/>
              </a:solidFill>
              <a:ln w="9525">
                <a:noFill/>
                <a:round/>
                <a:headEnd/>
                <a:tailEnd/>
              </a:ln>
            </p:spPr>
            <p:txBody>
              <a:bodyPr wrap="none" anchor="ctr"/>
              <a:lstStyle/>
              <a:p>
                <a:endParaRPr lang="es-ES"/>
              </a:p>
            </p:txBody>
          </p:sp>
          <p:sp>
            <p:nvSpPr>
              <p:cNvPr id="466950" name="Oval 6"/>
              <p:cNvSpPr>
                <a:spLocks noChangeArrowheads="1"/>
              </p:cNvSpPr>
              <p:nvPr/>
            </p:nvSpPr>
            <p:spPr bwMode="auto">
              <a:xfrm>
                <a:off x="1086" y="768"/>
                <a:ext cx="413" cy="414"/>
              </a:xfrm>
              <a:prstGeom prst="ellipse">
                <a:avLst/>
              </a:prstGeom>
              <a:solidFill>
                <a:srgbClr val="BB918D"/>
              </a:solidFill>
              <a:ln w="9525">
                <a:noFill/>
                <a:round/>
                <a:headEnd/>
                <a:tailEnd/>
              </a:ln>
            </p:spPr>
            <p:txBody>
              <a:bodyPr wrap="none" anchor="ctr"/>
              <a:lstStyle/>
              <a:p>
                <a:endParaRPr lang="es-ES"/>
              </a:p>
            </p:txBody>
          </p:sp>
          <p:sp>
            <p:nvSpPr>
              <p:cNvPr id="466951" name="Oval 7"/>
              <p:cNvSpPr>
                <a:spLocks noChangeArrowheads="1"/>
              </p:cNvSpPr>
              <p:nvPr/>
            </p:nvSpPr>
            <p:spPr bwMode="auto">
              <a:xfrm>
                <a:off x="1104" y="794"/>
                <a:ext cx="399" cy="399"/>
              </a:xfrm>
              <a:prstGeom prst="ellipse">
                <a:avLst/>
              </a:prstGeom>
              <a:gradFill rotWithShape="0">
                <a:gsLst>
                  <a:gs pos="0">
                    <a:srgbClr val="FFFFFF"/>
                  </a:gs>
                  <a:gs pos="100000">
                    <a:srgbClr val="BD928F"/>
                  </a:gs>
                </a:gsLst>
                <a:path path="shape">
                  <a:fillToRect l="50000" t="50000" r="50000" b="50000"/>
                </a:path>
              </a:gradFill>
              <a:ln w="9525">
                <a:solidFill>
                  <a:srgbClr val="BD928F"/>
                </a:solidFill>
                <a:round/>
                <a:headEnd/>
                <a:tailEnd/>
              </a:ln>
            </p:spPr>
            <p:txBody>
              <a:bodyPr wrap="none" anchor="ctr"/>
              <a:lstStyle/>
              <a:p>
                <a:endParaRPr lang="es-ES"/>
              </a:p>
            </p:txBody>
          </p:sp>
          <p:sp>
            <p:nvSpPr>
              <p:cNvPr id="466952" name="WordArt 8"/>
              <p:cNvSpPr>
                <a:spLocks noChangeArrowheads="1" noChangeShapeType="1" noTextEdit="1"/>
              </p:cNvSpPr>
              <p:nvPr/>
            </p:nvSpPr>
            <p:spPr bwMode="auto">
              <a:xfrm rot="5400000">
                <a:off x="1290" y="836"/>
                <a:ext cx="200" cy="196"/>
              </a:xfrm>
              <a:prstGeom prst="rect">
                <a:avLst/>
              </a:prstGeom>
            </p:spPr>
            <p:txBody>
              <a:bodyPr vert="wordArtVert" wrap="none" fromWordArt="1">
                <a:prstTxWarp prst="textPlain">
                  <a:avLst>
                    <a:gd name="adj" fmla="val 50000"/>
                  </a:avLst>
                </a:prstTxWarp>
              </a:bodyPr>
              <a:lstStyle/>
              <a:p>
                <a:pPr algn="ctr" fontAlgn="auto"/>
                <a:r>
                  <a:rPr lang="es-ES" sz="3600" b="1" kern="10" dirty="0">
                    <a:ln w="9525">
                      <a:noFill/>
                      <a:round/>
                      <a:headEnd/>
                      <a:tailEnd/>
                    </a:ln>
                    <a:solidFill>
                      <a:srgbClr val="C8A6A2"/>
                    </a:solidFill>
                    <a:latin typeface="Times New Roman"/>
                    <a:cs typeface="Times New Roman"/>
                  </a:rPr>
                  <a:t>R</a:t>
                </a:r>
              </a:p>
            </p:txBody>
          </p:sp>
          <p:sp>
            <p:nvSpPr>
              <p:cNvPr id="466953" name="WordArt 9"/>
              <p:cNvSpPr>
                <a:spLocks noChangeArrowheads="1" noChangeShapeType="1" noTextEdit="1"/>
              </p:cNvSpPr>
              <p:nvPr/>
            </p:nvSpPr>
            <p:spPr bwMode="auto">
              <a:xfrm rot="5400000">
                <a:off x="1145" y="923"/>
                <a:ext cx="229" cy="155"/>
              </a:xfrm>
              <a:prstGeom prst="rect">
                <a:avLst/>
              </a:prstGeom>
            </p:spPr>
            <p:txBody>
              <a:bodyPr vert="wordArtVert" wrap="none" fromWordArt="1">
                <a:prstTxWarp prst="textPlain">
                  <a:avLst>
                    <a:gd name="adj" fmla="val 50000"/>
                  </a:avLst>
                </a:prstTxWarp>
              </a:bodyPr>
              <a:lstStyle/>
              <a:p>
                <a:pPr algn="ctr" fontAlgn="auto"/>
                <a:r>
                  <a:rPr lang="es-ES" sz="3600" b="1" kern="10">
                    <a:ln w="9525">
                      <a:noFill/>
                      <a:round/>
                      <a:headEnd/>
                      <a:tailEnd/>
                    </a:ln>
                    <a:solidFill>
                      <a:srgbClr val="BE9990"/>
                    </a:solidFill>
                    <a:latin typeface="Times New Roman"/>
                    <a:cs typeface="Times New Roman"/>
                  </a:rPr>
                  <a:t>S</a:t>
                </a:r>
              </a:p>
            </p:txBody>
          </p:sp>
          <p:sp>
            <p:nvSpPr>
              <p:cNvPr id="466954" name="WordArt 10"/>
              <p:cNvSpPr>
                <a:spLocks noChangeArrowheads="1" noChangeShapeType="1" noTextEdit="1"/>
              </p:cNvSpPr>
              <p:nvPr/>
            </p:nvSpPr>
            <p:spPr bwMode="auto">
              <a:xfrm>
                <a:off x="960" y="1238"/>
                <a:ext cx="672" cy="52"/>
              </a:xfrm>
              <a:prstGeom prst="rect">
                <a:avLst/>
              </a:prstGeom>
            </p:spPr>
            <p:txBody>
              <a:bodyPr wrap="none" fromWordArt="1">
                <a:prstTxWarp prst="textPlain">
                  <a:avLst>
                    <a:gd name="adj" fmla="val 50000"/>
                  </a:avLst>
                </a:prstTxWarp>
              </a:bodyPr>
              <a:lstStyle/>
              <a:p>
                <a:pPr algn="ctr"/>
                <a:r>
                  <a:rPr lang="es-ES" sz="2000" b="1" kern="10" dirty="0">
                    <a:ln w="9525">
                      <a:noFill/>
                      <a:round/>
                      <a:headEnd/>
                      <a:tailEnd/>
                    </a:ln>
                    <a:latin typeface="Times New Roman"/>
                    <a:cs typeface="Times New Roman"/>
                  </a:rPr>
                  <a:t>Superintendencia de Seguros</a:t>
                </a:r>
              </a:p>
            </p:txBody>
          </p:sp>
          <p:grpSp>
            <p:nvGrpSpPr>
              <p:cNvPr id="4" name="Group 11"/>
              <p:cNvGrpSpPr>
                <a:grpSpLocks/>
              </p:cNvGrpSpPr>
              <p:nvPr/>
            </p:nvGrpSpPr>
            <p:grpSpPr bwMode="auto">
              <a:xfrm>
                <a:off x="964" y="1227"/>
                <a:ext cx="664" cy="3"/>
                <a:chOff x="31" y="2954"/>
                <a:chExt cx="4320" cy="22"/>
              </a:xfrm>
            </p:grpSpPr>
            <p:sp>
              <p:nvSpPr>
                <p:cNvPr id="466956" name="Line 12"/>
                <p:cNvSpPr>
                  <a:spLocks noChangeShapeType="1"/>
                </p:cNvSpPr>
                <p:nvPr/>
              </p:nvSpPr>
              <p:spPr bwMode="auto">
                <a:xfrm>
                  <a:off x="31" y="2954"/>
                  <a:ext cx="4320" cy="0"/>
                </a:xfrm>
                <a:prstGeom prst="line">
                  <a:avLst/>
                </a:prstGeom>
                <a:noFill/>
                <a:ln w="3175">
                  <a:solidFill>
                    <a:srgbClr val="D3A8A5"/>
                  </a:solidFill>
                  <a:round/>
                  <a:headEnd/>
                  <a:tailEnd/>
                </a:ln>
              </p:spPr>
              <p:txBody>
                <a:bodyPr/>
                <a:lstStyle/>
                <a:p>
                  <a:endParaRPr lang="es-ES"/>
                </a:p>
              </p:txBody>
            </p:sp>
            <p:sp>
              <p:nvSpPr>
                <p:cNvPr id="466957" name="Line 13"/>
                <p:cNvSpPr>
                  <a:spLocks noChangeShapeType="1"/>
                </p:cNvSpPr>
                <p:nvPr/>
              </p:nvSpPr>
              <p:spPr bwMode="auto">
                <a:xfrm>
                  <a:off x="31" y="2976"/>
                  <a:ext cx="4320" cy="0"/>
                </a:xfrm>
                <a:prstGeom prst="line">
                  <a:avLst/>
                </a:prstGeom>
                <a:noFill/>
                <a:ln w="3175">
                  <a:solidFill>
                    <a:srgbClr val="84453E"/>
                  </a:solidFill>
                  <a:round/>
                  <a:headEnd/>
                  <a:tailEnd/>
                </a:ln>
              </p:spPr>
              <p:txBody>
                <a:bodyPr/>
                <a:lstStyle/>
                <a:p>
                  <a:endParaRPr lang="es-ES"/>
                </a:p>
              </p:txBody>
            </p:sp>
          </p:grpSp>
          <p:sp>
            <p:nvSpPr>
              <p:cNvPr id="466958" name="WordArt 14"/>
              <p:cNvSpPr>
                <a:spLocks noChangeArrowheads="1" noChangeShapeType="1" noTextEdit="1"/>
              </p:cNvSpPr>
              <p:nvPr/>
            </p:nvSpPr>
            <p:spPr bwMode="auto">
              <a:xfrm rot="5400000">
                <a:off x="1067" y="883"/>
                <a:ext cx="229" cy="147"/>
              </a:xfrm>
              <a:prstGeom prst="rect">
                <a:avLst/>
              </a:prstGeom>
            </p:spPr>
            <p:txBody>
              <a:bodyPr vert="wordArtVert" wrap="none" fromWordArt="1">
                <a:prstTxWarp prst="textPlain">
                  <a:avLst>
                    <a:gd name="adj" fmla="val 50000"/>
                  </a:avLst>
                </a:prstTxWarp>
              </a:bodyPr>
              <a:lstStyle/>
              <a:p>
                <a:pPr algn="ctr" fontAlgn="auto"/>
                <a:r>
                  <a:rPr lang="es-ES" sz="3600" b="1" kern="10" dirty="0">
                    <a:ln w="9525">
                      <a:noFill/>
                      <a:round/>
                      <a:headEnd/>
                      <a:tailEnd/>
                    </a:ln>
                    <a:solidFill>
                      <a:srgbClr val="712B2D"/>
                    </a:solidFill>
                    <a:latin typeface="Times New Roman"/>
                    <a:cs typeface="Times New Roman"/>
                  </a:rPr>
                  <a:t>S</a:t>
                </a:r>
              </a:p>
            </p:txBody>
          </p:sp>
          <p:sp>
            <p:nvSpPr>
              <p:cNvPr id="466959" name="WordArt 15"/>
              <p:cNvSpPr>
                <a:spLocks noChangeArrowheads="1" noChangeShapeType="1" noTextEdit="1"/>
              </p:cNvSpPr>
              <p:nvPr/>
            </p:nvSpPr>
            <p:spPr bwMode="auto">
              <a:xfrm rot="5400000">
                <a:off x="1264" y="1004"/>
                <a:ext cx="184" cy="156"/>
              </a:xfrm>
              <a:prstGeom prst="rect">
                <a:avLst/>
              </a:prstGeom>
            </p:spPr>
            <p:txBody>
              <a:bodyPr vert="wordArtVert" wrap="none" fromWordArt="1">
                <a:prstTxWarp prst="textPlain">
                  <a:avLst>
                    <a:gd name="adj" fmla="val 50000"/>
                  </a:avLst>
                </a:prstTxWarp>
              </a:bodyPr>
              <a:lstStyle/>
              <a:p>
                <a:pPr algn="ctr" fontAlgn="auto"/>
                <a:r>
                  <a:rPr lang="es-ES" sz="3600" b="1" kern="10" dirty="0">
                    <a:ln w="9525">
                      <a:noFill/>
                      <a:round/>
                      <a:headEnd/>
                      <a:tailEnd/>
                    </a:ln>
                    <a:solidFill>
                      <a:srgbClr val="A55F5D"/>
                    </a:solidFill>
                    <a:latin typeface="Times New Roman"/>
                    <a:cs typeface="Times New Roman"/>
                  </a:rPr>
                  <a:t>P</a:t>
                </a:r>
              </a:p>
            </p:txBody>
          </p:sp>
          <p:sp>
            <p:nvSpPr>
              <p:cNvPr id="466960" name="WordArt 16"/>
              <p:cNvSpPr>
                <a:spLocks noChangeArrowheads="1" noChangeShapeType="1" noTextEdit="1"/>
              </p:cNvSpPr>
              <p:nvPr/>
            </p:nvSpPr>
            <p:spPr bwMode="auto">
              <a:xfrm>
                <a:off x="1000" y="1304"/>
                <a:ext cx="591" cy="52"/>
              </a:xfrm>
              <a:prstGeom prst="rect">
                <a:avLst/>
              </a:prstGeom>
            </p:spPr>
            <p:txBody>
              <a:bodyPr wrap="none" fromWordArt="1">
                <a:prstTxWarp prst="textPlain">
                  <a:avLst>
                    <a:gd name="adj" fmla="val 50000"/>
                  </a:avLst>
                </a:prstTxWarp>
              </a:bodyPr>
              <a:lstStyle/>
              <a:p>
                <a:pPr algn="ctr"/>
                <a:r>
                  <a:rPr lang="es-ES" sz="2000" b="1" kern="10" dirty="0">
                    <a:ln w="9525">
                      <a:noFill/>
                      <a:round/>
                      <a:headEnd/>
                      <a:tailEnd/>
                    </a:ln>
                    <a:latin typeface="Times New Roman"/>
                    <a:cs typeface="Times New Roman"/>
                  </a:rPr>
                  <a:t>y Reaseguros de Panamá</a:t>
                </a:r>
              </a:p>
            </p:txBody>
          </p:sp>
          <p:sp>
            <p:nvSpPr>
              <p:cNvPr id="466961" name="Line 17"/>
              <p:cNvSpPr>
                <a:spLocks noChangeShapeType="1"/>
              </p:cNvSpPr>
              <p:nvPr/>
            </p:nvSpPr>
            <p:spPr bwMode="auto">
              <a:xfrm>
                <a:off x="964" y="1294"/>
                <a:ext cx="664" cy="0"/>
              </a:xfrm>
              <a:prstGeom prst="line">
                <a:avLst/>
              </a:prstGeom>
              <a:noFill/>
              <a:ln w="3175">
                <a:solidFill>
                  <a:srgbClr val="84453E"/>
                </a:solidFill>
                <a:round/>
                <a:headEnd/>
                <a:tailEnd/>
              </a:ln>
            </p:spPr>
            <p:txBody>
              <a:bodyPr/>
              <a:lstStyle/>
              <a:p>
                <a:endParaRPr lang="es-ES"/>
              </a:p>
            </p:txBody>
          </p:sp>
          <p:sp>
            <p:nvSpPr>
              <p:cNvPr id="466962" name="Line 18"/>
              <p:cNvSpPr>
                <a:spLocks noChangeShapeType="1"/>
              </p:cNvSpPr>
              <p:nvPr/>
            </p:nvSpPr>
            <p:spPr bwMode="auto">
              <a:xfrm>
                <a:off x="964" y="1356"/>
                <a:ext cx="664" cy="0"/>
              </a:xfrm>
              <a:prstGeom prst="line">
                <a:avLst/>
              </a:prstGeom>
              <a:noFill/>
              <a:ln w="3175">
                <a:solidFill>
                  <a:srgbClr val="84453E"/>
                </a:solidFill>
                <a:round/>
                <a:headEnd/>
                <a:tailEnd/>
              </a:ln>
            </p:spPr>
            <p:txBody>
              <a:bodyPr/>
              <a:lstStyle/>
              <a:p>
                <a:endParaRPr lang="es-ES"/>
              </a:p>
            </p:txBody>
          </p:sp>
        </p:grpSp>
        <p:sp>
          <p:nvSpPr>
            <p:cNvPr id="466963" name="Text Box 19"/>
            <p:cNvSpPr txBox="1">
              <a:spLocks noChangeArrowheads="1"/>
            </p:cNvSpPr>
            <p:nvPr/>
          </p:nvSpPr>
          <p:spPr bwMode="auto">
            <a:xfrm>
              <a:off x="3689230" y="3434106"/>
              <a:ext cx="1776234" cy="366369"/>
            </a:xfrm>
            <a:prstGeom prst="rect">
              <a:avLst/>
            </a:prstGeom>
            <a:noFill/>
            <a:ln w="9525">
              <a:noFill/>
              <a:miter lim="800000"/>
              <a:headEnd/>
              <a:tailEnd/>
            </a:ln>
            <a:effectLst/>
          </p:spPr>
          <p:txBody>
            <a:bodyPr>
              <a:spAutoFit/>
            </a:bodyPr>
            <a:lstStyle/>
            <a:p>
              <a:pPr algn="ctr">
                <a:spcBef>
                  <a:spcPct val="50000"/>
                </a:spcBef>
              </a:pPr>
              <a:r>
                <a:rPr lang="es-MX" b="1" dirty="0">
                  <a:latin typeface="Times New Roman" pitchFamily="18" charset="0"/>
                </a:rPr>
                <a:t>1956</a:t>
              </a:r>
              <a:endParaRPr lang="es-ES" b="1" dirty="0">
                <a:latin typeface="Times New Roman" pitchFamily="18" charset="0"/>
              </a:endParaRPr>
            </a:p>
          </p:txBody>
        </p:sp>
      </p:grpSp>
      <p:sp>
        <p:nvSpPr>
          <p:cNvPr id="466964" name="Text Box 20"/>
          <p:cNvSpPr txBox="1">
            <a:spLocks noChangeArrowheads="1"/>
          </p:cNvSpPr>
          <p:nvPr/>
        </p:nvSpPr>
        <p:spPr bwMode="auto">
          <a:xfrm>
            <a:off x="2411413" y="4941888"/>
            <a:ext cx="4464050" cy="1569660"/>
          </a:xfrm>
          <a:prstGeom prst="rect">
            <a:avLst/>
          </a:prstGeom>
          <a:noFill/>
          <a:ln w="9525">
            <a:noFill/>
            <a:miter lim="800000"/>
            <a:headEnd/>
            <a:tailEnd/>
          </a:ln>
          <a:effectLst/>
        </p:spPr>
        <p:txBody>
          <a:bodyPr>
            <a:spAutoFit/>
          </a:bodyPr>
          <a:lstStyle/>
          <a:p>
            <a:pPr algn="ctr">
              <a:spcBef>
                <a:spcPct val="50000"/>
              </a:spcBef>
            </a:pPr>
            <a:r>
              <a:rPr lang="es-MX" b="1" dirty="0">
                <a:solidFill>
                  <a:schemeClr val="bg1"/>
                </a:solidFill>
                <a:latin typeface="Garamond" pitchFamily="18" charset="0"/>
              </a:rPr>
              <a:t>Por:</a:t>
            </a:r>
            <a:r>
              <a:rPr lang="es-MX" sz="2400" b="1" dirty="0">
                <a:solidFill>
                  <a:schemeClr val="bg1"/>
                </a:solidFill>
                <a:latin typeface="Garamond" pitchFamily="18" charset="0"/>
              </a:rPr>
              <a:t> </a:t>
            </a:r>
          </a:p>
          <a:p>
            <a:pPr algn="ctr">
              <a:spcBef>
                <a:spcPct val="50000"/>
              </a:spcBef>
            </a:pPr>
            <a:r>
              <a:rPr lang="es-MX" sz="2400" b="1" dirty="0">
                <a:solidFill>
                  <a:schemeClr val="bg1"/>
                </a:solidFill>
                <a:latin typeface="Garamond" pitchFamily="18" charset="0"/>
              </a:rPr>
              <a:t>Lic. Luis </a:t>
            </a:r>
            <a:r>
              <a:rPr lang="es-MX" sz="2400" b="1" dirty="0" err="1">
                <a:solidFill>
                  <a:schemeClr val="bg1"/>
                </a:solidFill>
                <a:latin typeface="Garamond" pitchFamily="18" charset="0"/>
              </a:rPr>
              <a:t>Della</a:t>
            </a:r>
            <a:r>
              <a:rPr lang="es-MX" sz="2400" b="1" dirty="0">
                <a:solidFill>
                  <a:schemeClr val="bg1"/>
                </a:solidFill>
                <a:latin typeface="Garamond" pitchFamily="18" charset="0"/>
              </a:rPr>
              <a:t> Togna</a:t>
            </a:r>
          </a:p>
          <a:p>
            <a:pPr algn="ctr">
              <a:spcBef>
                <a:spcPct val="50000"/>
              </a:spcBef>
            </a:pPr>
            <a:r>
              <a:rPr lang="es-MX" b="1" dirty="0" smtClean="0">
                <a:solidFill>
                  <a:schemeClr val="bg1"/>
                </a:solidFill>
                <a:latin typeface="Garamond" pitchFamily="18" charset="0"/>
              </a:rPr>
              <a:t>San Salvador , 24 </a:t>
            </a:r>
            <a:r>
              <a:rPr lang="es-MX" b="1" dirty="0">
                <a:solidFill>
                  <a:schemeClr val="bg1"/>
                </a:solidFill>
                <a:latin typeface="Garamond" pitchFamily="18" charset="0"/>
              </a:rPr>
              <a:t>de </a:t>
            </a:r>
            <a:r>
              <a:rPr lang="es-MX" b="1" dirty="0" smtClean="0">
                <a:solidFill>
                  <a:schemeClr val="bg1"/>
                </a:solidFill>
                <a:latin typeface="Garamond" pitchFamily="18" charset="0"/>
              </a:rPr>
              <a:t>Noviembre </a:t>
            </a:r>
            <a:r>
              <a:rPr lang="es-MX" b="1" dirty="0">
                <a:solidFill>
                  <a:schemeClr val="bg1"/>
                </a:solidFill>
                <a:latin typeface="Garamond" pitchFamily="18" charset="0"/>
              </a:rPr>
              <a:t>de </a:t>
            </a:r>
            <a:r>
              <a:rPr lang="es-MX" b="1" dirty="0" smtClean="0">
                <a:solidFill>
                  <a:schemeClr val="bg1"/>
                </a:solidFill>
                <a:latin typeface="Garamond" pitchFamily="18" charset="0"/>
              </a:rPr>
              <a:t>2010</a:t>
            </a:r>
            <a:r>
              <a:rPr lang="es-MX" sz="2400" b="1" dirty="0" smtClean="0">
                <a:solidFill>
                  <a:schemeClr val="bg1"/>
                </a:solidFill>
                <a:latin typeface="Garamond" pitchFamily="18" charset="0"/>
              </a:rPr>
              <a:t>.</a:t>
            </a:r>
            <a:endParaRPr lang="es-ES" sz="2400" b="1" dirty="0">
              <a:solidFill>
                <a:schemeClr val="bg1"/>
              </a:solidFill>
              <a:latin typeface="Garamond" pitchFamily="18" charset="0"/>
            </a:endParaRPr>
          </a:p>
        </p:txBody>
      </p:sp>
      <p:sp>
        <p:nvSpPr>
          <p:cNvPr id="466965" name="Text Box 21"/>
          <p:cNvSpPr txBox="1">
            <a:spLocks noChangeArrowheads="1"/>
          </p:cNvSpPr>
          <p:nvPr/>
        </p:nvSpPr>
        <p:spPr bwMode="auto">
          <a:xfrm>
            <a:off x="2341563" y="4292600"/>
            <a:ext cx="4464050" cy="366713"/>
          </a:xfrm>
          <a:prstGeom prst="rect">
            <a:avLst/>
          </a:prstGeom>
          <a:noFill/>
          <a:ln w="9525">
            <a:noFill/>
            <a:miter lim="800000"/>
            <a:headEnd/>
            <a:tailEnd/>
          </a:ln>
          <a:effectLst/>
        </p:spPr>
        <p:txBody>
          <a:bodyPr>
            <a:spAutoFit/>
          </a:bodyPr>
          <a:lstStyle/>
          <a:p>
            <a:pPr>
              <a:spcBef>
                <a:spcPct val="50000"/>
              </a:spcBef>
            </a:pPr>
            <a:endParaRPr lang="es-ES">
              <a:latin typeface="Garamond" pitchFamily="18" charset="0"/>
            </a:endParaRPr>
          </a:p>
        </p:txBody>
      </p:sp>
      <p:sp>
        <p:nvSpPr>
          <p:cNvPr id="466966" name="Text Box 22"/>
          <p:cNvSpPr txBox="1">
            <a:spLocks noChangeArrowheads="1"/>
          </p:cNvSpPr>
          <p:nvPr/>
        </p:nvSpPr>
        <p:spPr bwMode="auto">
          <a:xfrm>
            <a:off x="357158" y="3789363"/>
            <a:ext cx="8643997" cy="1261884"/>
          </a:xfrm>
          <a:prstGeom prst="rect">
            <a:avLst/>
          </a:prstGeom>
          <a:noFill/>
          <a:ln w="9525">
            <a:noFill/>
            <a:miter lim="800000"/>
            <a:headEnd/>
            <a:tailEnd/>
          </a:ln>
          <a:effectLst/>
        </p:spPr>
        <p:txBody>
          <a:bodyPr wrap="square">
            <a:spAutoFit/>
          </a:bodyPr>
          <a:lstStyle/>
          <a:p>
            <a:pPr algn="ctr"/>
            <a:r>
              <a:rPr lang="en-GB" sz="4000" b="1" dirty="0" err="1" smtClean="0">
                <a:solidFill>
                  <a:srgbClr val="FFC000"/>
                </a:solidFill>
                <a:effectLst>
                  <a:outerShdw blurRad="38100" dist="38100" dir="2700000" algn="tl">
                    <a:srgbClr val="000000"/>
                  </a:outerShdw>
                </a:effectLst>
              </a:rPr>
              <a:t>Protección</a:t>
            </a:r>
            <a:r>
              <a:rPr lang="en-GB" sz="4000" b="1" dirty="0" smtClean="0">
                <a:solidFill>
                  <a:srgbClr val="FFC000"/>
                </a:solidFill>
                <a:effectLst>
                  <a:outerShdw blurRad="38100" dist="38100" dir="2700000" algn="tl">
                    <a:srgbClr val="000000"/>
                  </a:outerShdw>
                </a:effectLst>
              </a:rPr>
              <a:t> al </a:t>
            </a:r>
            <a:r>
              <a:rPr lang="en-GB" sz="4000" b="1" dirty="0" err="1" smtClean="0">
                <a:solidFill>
                  <a:srgbClr val="FFC000"/>
                </a:solidFill>
                <a:effectLst>
                  <a:outerShdw blurRad="38100" dist="38100" dir="2700000" algn="tl">
                    <a:srgbClr val="000000"/>
                  </a:outerShdw>
                </a:effectLst>
              </a:rPr>
              <a:t>Consumidor</a:t>
            </a:r>
            <a:r>
              <a:rPr lang="en-GB" sz="4000" b="1" dirty="0" smtClean="0">
                <a:solidFill>
                  <a:srgbClr val="FFC000"/>
                </a:solidFill>
                <a:effectLst>
                  <a:outerShdw blurRad="38100" dist="38100" dir="2700000" algn="tl">
                    <a:srgbClr val="000000"/>
                  </a:outerShdw>
                </a:effectLst>
              </a:rPr>
              <a:t> de </a:t>
            </a:r>
            <a:r>
              <a:rPr lang="en-GB" sz="4000" b="1" dirty="0" err="1" smtClean="0">
                <a:solidFill>
                  <a:srgbClr val="FFC000"/>
                </a:solidFill>
                <a:effectLst>
                  <a:outerShdw blurRad="38100" dist="38100" dir="2700000" algn="tl">
                    <a:srgbClr val="000000"/>
                  </a:outerShdw>
                </a:effectLst>
              </a:rPr>
              <a:t>Seguros</a:t>
            </a:r>
            <a:r>
              <a:rPr lang="en-GB" sz="4000" b="1" dirty="0" smtClean="0">
                <a:solidFill>
                  <a:srgbClr val="FFC000"/>
                </a:solidFill>
                <a:effectLst>
                  <a:outerShdw blurRad="38100" dist="38100" dir="2700000" algn="tl">
                    <a:srgbClr val="000000"/>
                  </a:outerShdw>
                </a:effectLst>
              </a:rPr>
              <a:t> </a:t>
            </a:r>
          </a:p>
          <a:p>
            <a:pPr algn="ctr"/>
            <a:endParaRPr lang="es-ES" sz="3600" b="1" dirty="0">
              <a:solidFill>
                <a:schemeClr val="bg2"/>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466966"/>
                                        </p:tgtEl>
                                        <p:attrNameLst>
                                          <p:attrName>style.visibility</p:attrName>
                                        </p:attrNameLst>
                                      </p:cBhvr>
                                      <p:to>
                                        <p:strVal val="visible"/>
                                      </p:to>
                                    </p:set>
                                    <p:animEffect transition="in" filter="fade">
                                      <p:cBhvr>
                                        <p:cTn id="7" dur="1000"/>
                                        <p:tgtEl>
                                          <p:spTgt spid="466966"/>
                                        </p:tgtEl>
                                      </p:cBhvr>
                                    </p:animEffect>
                                    <p:anim calcmode="lin" valueType="num">
                                      <p:cBhvr>
                                        <p:cTn id="8" dur="1000" fill="hold"/>
                                        <p:tgtEl>
                                          <p:spTgt spid="466966"/>
                                        </p:tgtEl>
                                        <p:attrNameLst>
                                          <p:attrName>ppt_w</p:attrName>
                                        </p:attrNameLst>
                                      </p:cBhvr>
                                      <p:tavLst>
                                        <p:tav tm="0" fmla="#ppt_w*sin(2.5*pi*$)">
                                          <p:val>
                                            <p:fltVal val="0"/>
                                          </p:val>
                                        </p:tav>
                                        <p:tav tm="100000">
                                          <p:val>
                                            <p:fltVal val="1"/>
                                          </p:val>
                                        </p:tav>
                                      </p:tavLst>
                                    </p:anim>
                                    <p:anim calcmode="lin" valueType="num">
                                      <p:cBhvr>
                                        <p:cTn id="9" dur="1000" fill="hold"/>
                                        <p:tgtEl>
                                          <p:spTgt spid="466966"/>
                                        </p:tgtEl>
                                        <p:attrNameLst>
                                          <p:attrName>ppt_h</p:attrName>
                                        </p:attrNameLst>
                                      </p:cBhvr>
                                      <p:tavLst>
                                        <p:tav tm="0">
                                          <p:val>
                                            <p:strVal val="#ppt_h"/>
                                          </p:val>
                                        </p:tav>
                                        <p:tav tm="100000">
                                          <p:val>
                                            <p:strVal val="#ppt_h"/>
                                          </p:val>
                                        </p:tav>
                                      </p:tavLst>
                                    </p:anim>
                                  </p:childTnLst>
                                </p:cTn>
                              </p:par>
                            </p:childTnLst>
                          </p:cTn>
                        </p:par>
                        <p:par>
                          <p:cTn id="10" fill="hold">
                            <p:stCondLst>
                              <p:cond delay="4000"/>
                            </p:stCondLst>
                            <p:childTnLst>
                              <p:par>
                                <p:cTn id="11" presetID="3" presetClass="entr" presetSubtype="10" fill="hold" grpId="0" nodeType="afterEffect">
                                  <p:stCondLst>
                                    <p:cond delay="0"/>
                                  </p:stCondLst>
                                  <p:childTnLst>
                                    <p:set>
                                      <p:cBhvr>
                                        <p:cTn id="12" dur="1" fill="hold">
                                          <p:stCondLst>
                                            <p:cond delay="0"/>
                                          </p:stCondLst>
                                        </p:cTn>
                                        <p:tgtEl>
                                          <p:spTgt spid="466964"/>
                                        </p:tgtEl>
                                        <p:attrNameLst>
                                          <p:attrName>style.visibility</p:attrName>
                                        </p:attrNameLst>
                                      </p:cBhvr>
                                      <p:to>
                                        <p:strVal val="visible"/>
                                      </p:to>
                                    </p:set>
                                    <p:animEffect transition="in" filter="blinds(horizontal)">
                                      <p:cBhvr>
                                        <p:cTn id="13" dur="500"/>
                                        <p:tgtEl>
                                          <p:spTgt spid="466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964" grpId="0"/>
      <p:bldP spid="46696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714348" y="2571744"/>
            <a:ext cx="7772400" cy="1362075"/>
          </a:xfrm>
        </p:spPr>
        <p:txBody>
          <a:bodyPr/>
          <a:lstStyle/>
          <a:p>
            <a:pPr algn="ctr"/>
            <a:r>
              <a:rPr lang="es-ES" dirty="0" smtClean="0"/>
              <a:t>Protección al consumidor </a:t>
            </a:r>
            <a:r>
              <a:rPr lang="es-ES" dirty="0" smtClean="0"/>
              <a:t/>
            </a:r>
            <a:br>
              <a:rPr lang="es-ES" dirty="0" smtClean="0"/>
            </a:br>
            <a:r>
              <a:rPr lang="es-ES" dirty="0" smtClean="0"/>
              <a:t>de seguros</a:t>
            </a:r>
            <a:endParaRPr lang="es-E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lnSpcReduction="10000"/>
          </a:bodyPr>
          <a:lstStyle/>
          <a:p>
            <a:r>
              <a:rPr lang="es-ES" dirty="0" smtClean="0">
                <a:solidFill>
                  <a:srgbClr val="FFFF00"/>
                </a:solidFill>
              </a:rPr>
              <a:t>La Ley 59 de 1996 ( Ley de Seguros )</a:t>
            </a:r>
          </a:p>
          <a:p>
            <a:pPr>
              <a:buNone/>
            </a:pPr>
            <a:endParaRPr lang="es-ES" dirty="0" smtClean="0">
              <a:solidFill>
                <a:srgbClr val="FFFF00"/>
              </a:solidFill>
            </a:endParaRPr>
          </a:p>
          <a:p>
            <a:r>
              <a:rPr lang="es-ES" dirty="0" smtClean="0"/>
              <a:t>Contiene normas de protección al consumidor del servicio de seguros dispersas en la ley, pues no están sistemáticamente ordenadas en un capítulo o sección de la Ley.</a:t>
            </a:r>
          </a:p>
          <a:p>
            <a:pPr>
              <a:buNone/>
            </a:pPr>
            <a:endParaRPr lang="es-ES" dirty="0" smtClean="0"/>
          </a:p>
          <a:p>
            <a:r>
              <a:rPr lang="es-ES" dirty="0" smtClean="0"/>
              <a:t>De este sentido son los artículos 4, 23, 24, 26, 36, 41, 55:</a:t>
            </a:r>
          </a:p>
          <a:p>
            <a:pPr>
              <a:buNone/>
            </a:pPr>
            <a:endParaRPr lang="es-ES" dirty="0"/>
          </a:p>
        </p:txBody>
      </p:sp>
      <p:sp>
        <p:nvSpPr>
          <p:cNvPr id="3" name="2 Título"/>
          <p:cNvSpPr>
            <a:spLocks noGrp="1"/>
          </p:cNvSpPr>
          <p:nvPr>
            <p:ph type="title"/>
          </p:nvPr>
        </p:nvSpPr>
        <p:spPr/>
        <p:txBody>
          <a:bodyPr>
            <a:normAutofit fontScale="90000"/>
          </a:bodyPr>
          <a:lstStyle/>
          <a:p>
            <a:r>
              <a:rPr lang="es-ES" dirty="0" smtClean="0"/>
              <a:t>Protección al Consumidor de Seguros</a:t>
            </a:r>
            <a:endParaRPr lang="es-E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28736"/>
            <a:ext cx="8229600" cy="4880584"/>
          </a:xfrm>
        </p:spPr>
        <p:txBody>
          <a:bodyPr>
            <a:normAutofit fontScale="62500" lnSpcReduction="20000"/>
          </a:bodyPr>
          <a:lstStyle/>
          <a:p>
            <a:pPr algn="just"/>
            <a:r>
              <a:rPr lang="es-ES" sz="4100" i="1" dirty="0" smtClean="0">
                <a:solidFill>
                  <a:srgbClr val="FFFF00"/>
                </a:solidFill>
              </a:rPr>
              <a:t>El artículo 4</a:t>
            </a:r>
            <a:r>
              <a:rPr lang="es-ES" sz="4100" dirty="0" smtClean="0"/>
              <a:t>: protege y reserva el uso de la palabra </a:t>
            </a:r>
            <a:r>
              <a:rPr lang="es-ES" sz="4100" i="1" dirty="0" smtClean="0"/>
              <a:t>seguros,</a:t>
            </a:r>
            <a:r>
              <a:rPr lang="es-ES" sz="4100" dirty="0" smtClean="0"/>
              <a:t> no solo por la naturaleza de la actividad, sino para evitar que los consumidores sean conducidos a error por personas jurídicas o naturales que no sean las autorizadas para el ejercicio de la actividad</a:t>
            </a:r>
            <a:r>
              <a:rPr lang="es-ES" sz="4100" dirty="0" smtClean="0"/>
              <a:t>.</a:t>
            </a:r>
          </a:p>
          <a:p>
            <a:pPr algn="just"/>
            <a:endParaRPr lang="es-ES" sz="4100" dirty="0" smtClean="0"/>
          </a:p>
          <a:p>
            <a:endParaRPr lang="es-ES" sz="1400" dirty="0" smtClean="0"/>
          </a:p>
          <a:p>
            <a:pPr algn="just"/>
            <a:r>
              <a:rPr lang="es-ES" sz="4100" i="1" dirty="0" smtClean="0">
                <a:solidFill>
                  <a:srgbClr val="FFFF00"/>
                </a:solidFill>
              </a:rPr>
              <a:t>El artículo 23</a:t>
            </a:r>
            <a:r>
              <a:rPr lang="es-ES" sz="4100" dirty="0" smtClean="0">
                <a:solidFill>
                  <a:srgbClr val="FFFF00"/>
                </a:solidFill>
              </a:rPr>
              <a:t>: </a:t>
            </a:r>
            <a:r>
              <a:rPr lang="es-ES" sz="4100" dirty="0" smtClean="0"/>
              <a:t>somete a la aprobación previa de la Superintendencia los modelos de póliza antes de su comercialización al público consumidor. Procurando la protección al consumidor, para lo cual la Superintendencia estudiará los derechos y obligaciones de las partes contratantes para determinar su carácter equitativo y que cumplan lo estipulado en todas las leyes vigentes.</a:t>
            </a:r>
          </a:p>
          <a:p>
            <a:endParaRPr lang="es-ES" dirty="0"/>
          </a:p>
        </p:txBody>
      </p:sp>
      <p:sp>
        <p:nvSpPr>
          <p:cNvPr id="3" name="2 Título"/>
          <p:cNvSpPr>
            <a:spLocks noGrp="1"/>
          </p:cNvSpPr>
          <p:nvPr>
            <p:ph type="title"/>
          </p:nvPr>
        </p:nvSpPr>
        <p:spPr/>
        <p:txBody>
          <a:bodyPr>
            <a:normAutofit fontScale="90000"/>
          </a:bodyPr>
          <a:lstStyle/>
          <a:p>
            <a:r>
              <a:rPr lang="es-ES" dirty="0" smtClean="0"/>
              <a:t>Protección al Consumidor de Seguros</a:t>
            </a:r>
            <a:endParaRPr lang="es-E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28736"/>
            <a:ext cx="8229600" cy="5240624"/>
          </a:xfrm>
        </p:spPr>
        <p:txBody>
          <a:bodyPr>
            <a:normAutofit fontScale="70000" lnSpcReduction="20000"/>
          </a:bodyPr>
          <a:lstStyle/>
          <a:p>
            <a:pPr algn="just"/>
            <a:r>
              <a:rPr lang="es-ES" sz="3800" i="1" dirty="0" smtClean="0">
                <a:solidFill>
                  <a:srgbClr val="FFFF00"/>
                </a:solidFill>
              </a:rPr>
              <a:t>El artículo 24</a:t>
            </a:r>
            <a:r>
              <a:rPr lang="es-ES" sz="3800" dirty="0" smtClean="0"/>
              <a:t>: Establece requisitos mínimos, además de los que contempla el Código de Comercio para cada tipo de seguro.  Estos   son:</a:t>
            </a:r>
          </a:p>
          <a:p>
            <a:pPr lvl="1" algn="just"/>
            <a:r>
              <a:rPr lang="es-ES" sz="3800" dirty="0" smtClean="0">
                <a:solidFill>
                  <a:srgbClr val="FFFF00"/>
                </a:solidFill>
              </a:rPr>
              <a:t>1</a:t>
            </a:r>
            <a:r>
              <a:rPr lang="es-ES" sz="3800" dirty="0" smtClean="0"/>
              <a:t>- Redacción de fácil comprensión para el asegurado,</a:t>
            </a:r>
          </a:p>
          <a:p>
            <a:pPr lvl="1" algn="just"/>
            <a:r>
              <a:rPr lang="es-ES" sz="3800" dirty="0" smtClean="0">
                <a:solidFill>
                  <a:srgbClr val="FFFF00"/>
                </a:solidFill>
              </a:rPr>
              <a:t>2</a:t>
            </a:r>
            <a:r>
              <a:rPr lang="es-ES" sz="3800" dirty="0" smtClean="0"/>
              <a:t>- caracteres legibles fácilmente,</a:t>
            </a:r>
          </a:p>
          <a:p>
            <a:pPr lvl="1" algn="just"/>
            <a:r>
              <a:rPr lang="es-ES" sz="3800" dirty="0" smtClean="0">
                <a:solidFill>
                  <a:srgbClr val="FFFF00"/>
                </a:solidFill>
              </a:rPr>
              <a:t>3</a:t>
            </a:r>
            <a:r>
              <a:rPr lang="es-ES" sz="3800" dirty="0" smtClean="0"/>
              <a:t>- las limitaciones y exclusiones deben figurar en           caracteres resaltados dentro de      la póliza,</a:t>
            </a:r>
          </a:p>
          <a:p>
            <a:pPr lvl="1" algn="just"/>
            <a:r>
              <a:rPr lang="es-ES" sz="3800" dirty="0" smtClean="0">
                <a:solidFill>
                  <a:srgbClr val="FFFF00"/>
                </a:solidFill>
              </a:rPr>
              <a:t>4</a:t>
            </a:r>
            <a:r>
              <a:rPr lang="es-ES" sz="3800" dirty="0" smtClean="0"/>
              <a:t> - las causales de terminación deben aparecer en forma prominente en la carátula de la póliza, </a:t>
            </a:r>
          </a:p>
          <a:p>
            <a:pPr lvl="1" algn="just"/>
            <a:r>
              <a:rPr lang="es-ES" sz="3800" dirty="0" smtClean="0">
                <a:solidFill>
                  <a:srgbClr val="FFFF00"/>
                </a:solidFill>
              </a:rPr>
              <a:t>5 </a:t>
            </a:r>
            <a:r>
              <a:rPr lang="es-ES" sz="3800" dirty="0" smtClean="0"/>
              <a:t>- cada tipo de formato debe identificarse con una numeración, que variará al efectuarle alguna modificación a las condiciones originalmente presentadas.</a:t>
            </a:r>
          </a:p>
          <a:p>
            <a:pPr>
              <a:buNone/>
            </a:pPr>
            <a:endParaRPr lang="es-ES" dirty="0" smtClean="0"/>
          </a:p>
          <a:p>
            <a:endParaRPr lang="es-ES" dirty="0"/>
          </a:p>
        </p:txBody>
      </p:sp>
      <p:sp>
        <p:nvSpPr>
          <p:cNvPr id="3" name="2 Título"/>
          <p:cNvSpPr>
            <a:spLocks noGrp="1"/>
          </p:cNvSpPr>
          <p:nvPr>
            <p:ph type="title"/>
          </p:nvPr>
        </p:nvSpPr>
        <p:spPr/>
        <p:txBody>
          <a:bodyPr>
            <a:normAutofit fontScale="90000"/>
          </a:bodyPr>
          <a:lstStyle/>
          <a:p>
            <a:r>
              <a:rPr lang="es-ES" dirty="0" smtClean="0"/>
              <a:t>Protección al Consumidor de Seguros</a:t>
            </a:r>
            <a:endParaRPr lang="es-E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lnSpcReduction="10000"/>
          </a:bodyPr>
          <a:lstStyle/>
          <a:p>
            <a:r>
              <a:rPr lang="es-ES" i="1" dirty="0" smtClean="0">
                <a:solidFill>
                  <a:srgbClr val="FFFF00"/>
                </a:solidFill>
              </a:rPr>
              <a:t>El artículo 26</a:t>
            </a:r>
            <a:r>
              <a:rPr lang="es-ES" dirty="0" smtClean="0">
                <a:solidFill>
                  <a:srgbClr val="FFFF00"/>
                </a:solidFill>
              </a:rPr>
              <a:t>: </a:t>
            </a:r>
            <a:r>
              <a:rPr lang="es-ES" dirty="0" smtClean="0"/>
              <a:t>Obliga la contratación de seguro con compañías de aseguradoras autorizadas por la Superintendencia de Seguros,  para cubrir bienes y personas situados en la República de Panamá.</a:t>
            </a:r>
          </a:p>
          <a:p>
            <a:pPr>
              <a:buNone/>
            </a:pPr>
            <a:endParaRPr lang="es-ES" dirty="0" smtClean="0"/>
          </a:p>
          <a:p>
            <a:r>
              <a:rPr lang="es-ES" dirty="0" smtClean="0">
                <a:solidFill>
                  <a:srgbClr val="FFFF00"/>
                </a:solidFill>
              </a:rPr>
              <a:t>El artículo 36</a:t>
            </a:r>
            <a:r>
              <a:rPr lang="es-ES" dirty="0" smtClean="0"/>
              <a:t>:  Protege la libertad de contratar del consumidor de seguros frente a los intermediarios financieros, tales como bancos, financieras, empresas fiduciarias, agencias de automóviles.</a:t>
            </a:r>
          </a:p>
          <a:p>
            <a:endParaRPr lang="es-ES" dirty="0"/>
          </a:p>
        </p:txBody>
      </p:sp>
      <p:sp>
        <p:nvSpPr>
          <p:cNvPr id="3" name="2 Título"/>
          <p:cNvSpPr>
            <a:spLocks noGrp="1"/>
          </p:cNvSpPr>
          <p:nvPr>
            <p:ph type="title"/>
          </p:nvPr>
        </p:nvSpPr>
        <p:spPr/>
        <p:txBody>
          <a:bodyPr>
            <a:normAutofit fontScale="90000"/>
          </a:bodyPr>
          <a:lstStyle/>
          <a:p>
            <a:r>
              <a:rPr lang="es-ES" dirty="0" smtClean="0"/>
              <a:t>Protección al Consumidor de Seguros</a:t>
            </a:r>
            <a:endParaRPr lang="es-E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70000" lnSpcReduction="20000"/>
          </a:bodyPr>
          <a:lstStyle/>
          <a:p>
            <a:pPr algn="just"/>
            <a:r>
              <a:rPr lang="es-ES" sz="3400" i="1" dirty="0" smtClean="0">
                <a:solidFill>
                  <a:srgbClr val="FFFF00"/>
                </a:solidFill>
              </a:rPr>
              <a:t>El artículo 41</a:t>
            </a:r>
            <a:r>
              <a:rPr lang="es-ES" sz="3400" dirty="0" smtClean="0"/>
              <a:t>:  Obliga a comunicar al asegurado con una antelación de 10 días hábiles el aviso de cancelación por morosidad.  Si no se cumple con la comunicación del aviso, el contrato sigue vigente y la aseguradora continúa cubriendo el riesgo.</a:t>
            </a:r>
          </a:p>
          <a:p>
            <a:endParaRPr lang="es-ES" sz="3400" i="1" dirty="0" smtClean="0">
              <a:solidFill>
                <a:srgbClr val="FFFF00"/>
              </a:solidFill>
            </a:endParaRPr>
          </a:p>
          <a:p>
            <a:pPr algn="just"/>
            <a:r>
              <a:rPr lang="es-ES" sz="3400" i="1" dirty="0" smtClean="0">
                <a:solidFill>
                  <a:srgbClr val="FFFF00"/>
                </a:solidFill>
              </a:rPr>
              <a:t>El artículo 55</a:t>
            </a:r>
            <a:r>
              <a:rPr lang="es-ES" sz="3400" dirty="0" smtClean="0">
                <a:solidFill>
                  <a:srgbClr val="FFFF00"/>
                </a:solidFill>
              </a:rPr>
              <a:t>:  </a:t>
            </a:r>
            <a:r>
              <a:rPr lang="es-ES" sz="3400" dirty="0" smtClean="0"/>
              <a:t>En los casos de transferencia de cartera, la eficacia de la misma se encuentra supeditada a comunicar a los asegurados en un diario de circulación nacional por diez días, la resolución que autoriza la cesión de cartera, para que éstos puedan cancelar sus pólizas en caso de no estar de acuerdo con la transferencia, con derecho a la devolución de los valores efectivos o la parte no devengada de la prima calculada a prorrata, y la participación del asegurado en las utilidades acumuladas, si las hubiere.</a:t>
            </a:r>
          </a:p>
          <a:p>
            <a:endParaRPr lang="es-ES" dirty="0"/>
          </a:p>
        </p:txBody>
      </p:sp>
      <p:sp>
        <p:nvSpPr>
          <p:cNvPr id="3" name="2 Título"/>
          <p:cNvSpPr>
            <a:spLocks noGrp="1"/>
          </p:cNvSpPr>
          <p:nvPr>
            <p:ph type="title"/>
          </p:nvPr>
        </p:nvSpPr>
        <p:spPr/>
        <p:txBody>
          <a:bodyPr>
            <a:normAutofit fontScale="90000"/>
          </a:bodyPr>
          <a:lstStyle/>
          <a:p>
            <a:r>
              <a:rPr lang="es-ES" dirty="0" smtClean="0"/>
              <a:t>Protección al Consumidor de Seguros</a:t>
            </a:r>
            <a:endParaRPr lang="es-E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85000" lnSpcReduction="20000"/>
          </a:bodyPr>
          <a:lstStyle/>
          <a:p>
            <a:r>
              <a:rPr lang="es-ES" dirty="0" smtClean="0"/>
              <a:t>La Ley 59/96 no prevé un procedimiento para que el consumidor de seguros acuda a la Superintendencia, sin embargo, la Ley 38 de 2000, que es la ley de procedimiento administrativo general, es aplicable a toda la esfera administrativa a la cual pertenece la Superintendencia, por ende, las normas relativas a presentación de consultas, quejas y denuncias son aplicadas por la Superintendencia. </a:t>
            </a:r>
          </a:p>
          <a:p>
            <a:pPr>
              <a:buNone/>
            </a:pPr>
            <a:endParaRPr lang="es-ES" dirty="0" smtClean="0"/>
          </a:p>
          <a:p>
            <a:r>
              <a:rPr lang="es-ES" dirty="0" smtClean="0"/>
              <a:t>Además, en la medida en que son compatibles, se aplica la Ley 45 de 2007 de Protección al Consumidor, sobre todo en lo que concierne al derecho de información del consumidor de seguros.</a:t>
            </a:r>
            <a:endParaRPr lang="es-ES" dirty="0"/>
          </a:p>
        </p:txBody>
      </p:sp>
      <p:sp>
        <p:nvSpPr>
          <p:cNvPr id="3" name="2 Título"/>
          <p:cNvSpPr>
            <a:spLocks noGrp="1"/>
          </p:cNvSpPr>
          <p:nvPr>
            <p:ph type="title"/>
          </p:nvPr>
        </p:nvSpPr>
        <p:spPr>
          <a:xfrm>
            <a:off x="428596" y="428604"/>
            <a:ext cx="8229600" cy="868346"/>
          </a:xfrm>
        </p:spPr>
        <p:txBody>
          <a:bodyPr>
            <a:normAutofit fontScale="90000"/>
          </a:bodyPr>
          <a:lstStyle/>
          <a:p>
            <a:r>
              <a:rPr lang="es-ES" sz="4000" dirty="0" smtClean="0"/>
              <a:t>Estructuras de Protección no contempladas en la Ley 59 de 1996</a:t>
            </a:r>
            <a:r>
              <a:rPr lang="es-ES" dirty="0" smtClean="0"/>
              <a:t/>
            </a:r>
            <a:br>
              <a:rPr lang="es-ES" dirty="0" smtClean="0"/>
            </a:br>
            <a:endParaRPr lang="es-E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Autofit/>
          </a:bodyPr>
          <a:lstStyle/>
          <a:p>
            <a:pPr marL="457200" lvl="0" indent="-457200" algn="just">
              <a:buFont typeface="+mj-lt"/>
              <a:buAutoNum type="arabicPeriod"/>
            </a:pPr>
            <a:r>
              <a:rPr lang="es-ES" sz="2000" dirty="0" smtClean="0"/>
              <a:t>Petición por escrito dirigida al Superintendente de Seguros y Reaseguros.</a:t>
            </a:r>
          </a:p>
          <a:p>
            <a:pPr marL="457200" lvl="0" indent="-457200" algn="just">
              <a:buFont typeface="+mj-lt"/>
              <a:buAutoNum type="arabicPeriod"/>
            </a:pPr>
            <a:r>
              <a:rPr lang="es-ES" sz="2000" dirty="0" smtClean="0"/>
              <a:t>Especificar las generales de la persona que presenta el escrito de queja</a:t>
            </a:r>
          </a:p>
          <a:p>
            <a:pPr marL="457200" lvl="0" indent="-457200" algn="just">
              <a:buFont typeface="+mj-lt"/>
              <a:buAutoNum type="arabicPeriod"/>
            </a:pPr>
            <a:r>
              <a:rPr lang="es-ES" sz="2000" dirty="0" smtClean="0"/>
              <a:t>En caso de presentar la queja o consulta por medio de abogado o el corredor de seguros la queja debe ir acompañada con poder debidamente autenticado o autorización del cliente al corredor.  </a:t>
            </a:r>
          </a:p>
          <a:p>
            <a:pPr marL="457200" lvl="0" indent="-457200" algn="just">
              <a:buFont typeface="+mj-lt"/>
              <a:buAutoNum type="arabicPeriod"/>
            </a:pPr>
            <a:r>
              <a:rPr lang="es-ES" sz="2000" dirty="0" smtClean="0"/>
              <a:t>Explicación de los hechos motivo de la queja y descripción concreta de lo que se consulta. </a:t>
            </a:r>
          </a:p>
          <a:p>
            <a:pPr marL="457200" lvl="0" indent="-457200" algn="just">
              <a:buFont typeface="+mj-lt"/>
              <a:buAutoNum type="arabicPeriod"/>
            </a:pPr>
            <a:r>
              <a:rPr lang="es-ES" sz="2000" dirty="0" smtClean="0"/>
              <a:t>Copias de las pruebas que tenga (pólizas, facturas, notas, etc.) para probar los hechos alegados o la indicación de que las mismas serán aportadas. </a:t>
            </a:r>
          </a:p>
          <a:p>
            <a:pPr marL="457200" lvl="0" indent="-457200" algn="just">
              <a:buFont typeface="+mj-lt"/>
              <a:buAutoNum type="arabicPeriod"/>
            </a:pPr>
            <a:r>
              <a:rPr lang="es-ES" sz="2000" dirty="0" smtClean="0"/>
              <a:t>Lugar, fecha y firma de la persona interesada.  </a:t>
            </a:r>
          </a:p>
          <a:p>
            <a:pPr marL="457200" indent="-457200" algn="just">
              <a:buFont typeface="+mj-lt"/>
              <a:buAutoNum type="arabicPeriod"/>
            </a:pPr>
            <a:r>
              <a:rPr lang="es-ES" sz="2000" dirty="0" smtClean="0"/>
              <a:t>La queja o petición debe ir acompañada de una o más copias según la cantidad de personas involucradas las cuales se enviarán como traslados.</a:t>
            </a:r>
          </a:p>
          <a:p>
            <a:endParaRPr lang="es-ES" sz="2000" dirty="0"/>
          </a:p>
        </p:txBody>
      </p:sp>
      <p:sp>
        <p:nvSpPr>
          <p:cNvPr id="3" name="2 Título"/>
          <p:cNvSpPr>
            <a:spLocks noGrp="1"/>
          </p:cNvSpPr>
          <p:nvPr>
            <p:ph type="title"/>
          </p:nvPr>
        </p:nvSpPr>
        <p:spPr>
          <a:xfrm>
            <a:off x="428596" y="142852"/>
            <a:ext cx="8229600" cy="857256"/>
          </a:xfrm>
        </p:spPr>
        <p:txBody>
          <a:bodyPr>
            <a:noAutofit/>
          </a:bodyPr>
          <a:lstStyle/>
          <a:p>
            <a:r>
              <a:rPr lang="es-ES" sz="3600" dirty="0" smtClean="0"/>
              <a:t>Procedimientos para presentación de quejas o consultas.</a:t>
            </a:r>
            <a:endParaRPr lang="es-ES" sz="3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77500" lnSpcReduction="20000"/>
          </a:bodyPr>
          <a:lstStyle/>
          <a:p>
            <a:pPr marL="514350" lvl="0" indent="-514350" algn="just">
              <a:buFont typeface="+mj-lt"/>
              <a:buAutoNum type="arabicPeriod"/>
            </a:pPr>
            <a:r>
              <a:rPr lang="es-ES" dirty="0" smtClean="0"/>
              <a:t>Sustentación </a:t>
            </a:r>
            <a:r>
              <a:rPr lang="es-ES" dirty="0" smtClean="0"/>
              <a:t>previa ante la SSRP de los aumento de tarifa antes de su implementación a los asegurados.</a:t>
            </a:r>
          </a:p>
          <a:p>
            <a:pPr marL="514350" lvl="0" indent="-514350" algn="just">
              <a:buFont typeface="+mj-lt"/>
              <a:buAutoNum type="arabicPeriod"/>
            </a:pPr>
            <a:r>
              <a:rPr lang="es-ES" dirty="0" smtClean="0"/>
              <a:t>Derecho de convertibilidad de la póliza colectiva a una individual cuando el asegurado se desvincula del grupo tomador, cuando se haya mantenido por más de 5 años afiliado, con derecho por parte de la aseguradora a ajustar la tarifa correspondiente.</a:t>
            </a:r>
          </a:p>
          <a:p>
            <a:pPr marL="514350" lvl="0" indent="-514350" algn="just">
              <a:buFont typeface="+mj-lt"/>
              <a:buAutoNum type="arabicPeriod"/>
            </a:pPr>
            <a:r>
              <a:rPr lang="es-ES" dirty="0" smtClean="0"/>
              <a:t>Listado de derechos básicos e irrenunciables del consumidor de seguros.</a:t>
            </a:r>
          </a:p>
          <a:p>
            <a:pPr marL="514350" lvl="0" indent="-514350" algn="just">
              <a:buFont typeface="+mj-lt"/>
              <a:buAutoNum type="arabicPeriod"/>
            </a:pPr>
            <a:r>
              <a:rPr lang="es-ES" dirty="0" smtClean="0"/>
              <a:t>Listado de obligaciones específicas de los corredores y las aseguradoras  para con los asegurados.</a:t>
            </a:r>
          </a:p>
          <a:p>
            <a:pPr marL="514350" lvl="0" indent="-514350" algn="just">
              <a:buFont typeface="+mj-lt"/>
              <a:buAutoNum type="arabicPeriod"/>
            </a:pPr>
            <a:r>
              <a:rPr lang="es-ES" dirty="0" smtClean="0"/>
              <a:t>Se crea el deber de mantener un departamento o ejecutivo encargado de atender las reclamaciones de los clientes.</a:t>
            </a:r>
            <a:endParaRPr lang="es-ES" dirty="0"/>
          </a:p>
        </p:txBody>
      </p:sp>
      <p:sp>
        <p:nvSpPr>
          <p:cNvPr id="3" name="2 Título"/>
          <p:cNvSpPr>
            <a:spLocks noGrp="1"/>
          </p:cNvSpPr>
          <p:nvPr>
            <p:ph type="title"/>
          </p:nvPr>
        </p:nvSpPr>
        <p:spPr/>
        <p:txBody>
          <a:bodyPr/>
          <a:lstStyle/>
          <a:p>
            <a:r>
              <a:rPr lang="es-ES" dirty="0" smtClean="0"/>
              <a:t>Anteproyecto de Ley de Seguros</a:t>
            </a:r>
            <a:endParaRPr lang="es-E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77500" lnSpcReduction="20000"/>
          </a:bodyPr>
          <a:lstStyle/>
          <a:p>
            <a:pPr marL="514350" indent="-514350" algn="just">
              <a:buNone/>
            </a:pPr>
            <a:r>
              <a:rPr lang="es-ES" dirty="0" smtClean="0"/>
              <a:t>6.  </a:t>
            </a:r>
            <a:r>
              <a:rPr lang="es-ES" dirty="0" smtClean="0"/>
              <a:t>El </a:t>
            </a:r>
            <a:r>
              <a:rPr lang="es-ES" dirty="0" smtClean="0"/>
              <a:t>ejercicio de la acción ante la esfera administrativa, suspende el término de prescripción hasta la ejecutoria de la resolución administrativa.</a:t>
            </a:r>
          </a:p>
          <a:p>
            <a:pPr marL="514350" indent="-514350" algn="just">
              <a:buNone/>
            </a:pPr>
            <a:r>
              <a:rPr lang="es-ES" dirty="0" smtClean="0"/>
              <a:t>7.   </a:t>
            </a:r>
            <a:r>
              <a:rPr lang="es-ES" dirty="0" smtClean="0"/>
              <a:t>Las </a:t>
            </a:r>
            <a:r>
              <a:rPr lang="es-ES" dirty="0" smtClean="0"/>
              <a:t>resoluciones de la Superintendencia son vinculantes, de obligatorio cumplimiento y prestan mérito ejecutivo.</a:t>
            </a:r>
          </a:p>
          <a:p>
            <a:pPr marL="514350" lvl="0" indent="-514350" algn="just">
              <a:buAutoNum type="arabicPeriod" startAt="8"/>
            </a:pPr>
            <a:r>
              <a:rPr lang="es-ES" dirty="0" smtClean="0"/>
              <a:t>Se crea un procedimiento con una instancia conciliatoria previa.</a:t>
            </a:r>
          </a:p>
          <a:p>
            <a:pPr marL="514350" lvl="0" indent="-514350" algn="just">
              <a:buAutoNum type="arabicPeriod" startAt="8"/>
            </a:pPr>
            <a:r>
              <a:rPr lang="es-ES" dirty="0" smtClean="0"/>
              <a:t>Para acudir a la Superintendencia mediante queja o denuncia no se requiere apoderado legal.</a:t>
            </a:r>
          </a:p>
          <a:p>
            <a:pPr marL="514350" lvl="0" indent="-514350" algn="just">
              <a:buAutoNum type="arabicPeriod" startAt="8"/>
            </a:pPr>
            <a:r>
              <a:rPr lang="es-ES" dirty="0" smtClean="0"/>
              <a:t>Se establecen las causales de nulidad absoluta y relativa de los contratos de seguro por cláusulas abusivas.</a:t>
            </a:r>
          </a:p>
          <a:p>
            <a:pPr marL="514350" lvl="0" indent="-514350" algn="just">
              <a:buAutoNum type="arabicPeriod" startAt="8"/>
            </a:pPr>
            <a:r>
              <a:rPr lang="es-ES" dirty="0" smtClean="0"/>
              <a:t>Se establece como Ley Supletoria la Ley 45 de 2007, de protección al consumidor.</a:t>
            </a:r>
          </a:p>
          <a:p>
            <a:pPr>
              <a:buNone/>
            </a:pPr>
            <a:endParaRPr lang="es-ES" dirty="0"/>
          </a:p>
        </p:txBody>
      </p:sp>
      <p:sp>
        <p:nvSpPr>
          <p:cNvPr id="3" name="2 Título"/>
          <p:cNvSpPr>
            <a:spLocks noGrp="1"/>
          </p:cNvSpPr>
          <p:nvPr>
            <p:ph type="title"/>
          </p:nvPr>
        </p:nvSpPr>
        <p:spPr/>
        <p:txBody>
          <a:bodyPr/>
          <a:lstStyle/>
          <a:p>
            <a:r>
              <a:rPr lang="es-ES" dirty="0" smtClean="0"/>
              <a:t>Anteproyecto de Ley de Seguros</a:t>
            </a:r>
            <a:endParaRPr lang="es-E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ChangeArrowheads="1"/>
          </p:cNvSpPr>
          <p:nvPr>
            <p:ph type="title"/>
          </p:nvPr>
        </p:nvSpPr>
        <p:spPr>
          <a:xfrm>
            <a:off x="1208088" y="285729"/>
            <a:ext cx="7056437" cy="785817"/>
          </a:xfrm>
        </p:spPr>
        <p:txBody>
          <a:bodyPr/>
          <a:lstStyle/>
          <a:p>
            <a:pPr algn="ctr"/>
            <a:r>
              <a:rPr lang="es-MX" sz="3600" dirty="0"/>
              <a:t>Actualidad del  Mercado </a:t>
            </a:r>
            <a:r>
              <a:rPr lang="es-MX" sz="3600" dirty="0" smtClean="0"/>
              <a:t>de </a:t>
            </a:r>
            <a:r>
              <a:rPr lang="es-MX" sz="3600" dirty="0"/>
              <a:t>Seguros</a:t>
            </a:r>
            <a:endParaRPr lang="es-ES" sz="3600" dirty="0"/>
          </a:p>
        </p:txBody>
      </p:sp>
      <p:sp>
        <p:nvSpPr>
          <p:cNvPr id="390147" name="Rectangle 3"/>
          <p:cNvSpPr>
            <a:spLocks noGrp="1" noChangeArrowheads="1"/>
          </p:cNvSpPr>
          <p:nvPr>
            <p:ph idx="1"/>
          </p:nvPr>
        </p:nvSpPr>
        <p:spPr>
          <a:xfrm>
            <a:off x="428596" y="1571612"/>
            <a:ext cx="8424862" cy="4464050"/>
          </a:xfrm>
        </p:spPr>
        <p:txBody>
          <a:bodyPr>
            <a:normAutofit/>
          </a:bodyPr>
          <a:lstStyle/>
          <a:p>
            <a:pPr algn="just">
              <a:lnSpc>
                <a:spcPct val="80000"/>
              </a:lnSpc>
            </a:pPr>
            <a:r>
              <a:rPr lang="es-ES_tradnl" sz="2400" dirty="0" smtClean="0"/>
              <a:t>29 </a:t>
            </a:r>
            <a:r>
              <a:rPr lang="es-ES_tradnl" sz="2400" dirty="0"/>
              <a:t>	Compañías de Seguros en Operaciones</a:t>
            </a:r>
          </a:p>
          <a:p>
            <a:pPr algn="just">
              <a:lnSpc>
                <a:spcPct val="80000"/>
              </a:lnSpc>
            </a:pPr>
            <a:r>
              <a:rPr lang="es-ES_tradnl" sz="2400" dirty="0" smtClean="0"/>
              <a:t>23</a:t>
            </a:r>
            <a:r>
              <a:rPr lang="es-ES_tradnl" sz="2400" dirty="0"/>
              <a:t>	Licencias de Compañías de Reaseguros</a:t>
            </a:r>
          </a:p>
          <a:p>
            <a:pPr algn="just">
              <a:lnSpc>
                <a:spcPct val="80000"/>
              </a:lnSpc>
            </a:pPr>
            <a:r>
              <a:rPr lang="es-ES" sz="2400" dirty="0"/>
              <a:t> 5 	Compañías de Corretaje de Reaseguros</a:t>
            </a:r>
          </a:p>
          <a:p>
            <a:pPr algn="just">
              <a:lnSpc>
                <a:spcPct val="80000"/>
              </a:lnSpc>
            </a:pPr>
            <a:r>
              <a:rPr lang="es-ES" sz="2400" dirty="0"/>
              <a:t> </a:t>
            </a:r>
            <a:r>
              <a:rPr lang="es-ES" sz="2400" dirty="0" smtClean="0"/>
              <a:t>8 </a:t>
            </a:r>
            <a:r>
              <a:rPr lang="es-ES" sz="2400" dirty="0"/>
              <a:t>	Aseguradoras Cautivas</a:t>
            </a:r>
          </a:p>
          <a:p>
            <a:pPr algn="just">
              <a:lnSpc>
                <a:spcPct val="80000"/>
              </a:lnSpc>
            </a:pPr>
            <a:r>
              <a:rPr lang="es-ES" sz="2400" dirty="0"/>
              <a:t> </a:t>
            </a:r>
            <a:r>
              <a:rPr lang="es-ES" sz="2400" dirty="0" smtClean="0"/>
              <a:t>7 </a:t>
            </a:r>
            <a:r>
              <a:rPr lang="es-ES" sz="2400" dirty="0"/>
              <a:t>	Administradoras de Aseguradoras Cautivas</a:t>
            </a:r>
          </a:p>
          <a:p>
            <a:pPr algn="just">
              <a:lnSpc>
                <a:spcPct val="80000"/>
              </a:lnSpc>
            </a:pPr>
            <a:r>
              <a:rPr lang="es-ES" sz="2400" dirty="0" smtClean="0"/>
              <a:t> 7 </a:t>
            </a:r>
            <a:r>
              <a:rPr lang="es-ES" sz="2400" dirty="0"/>
              <a:t>	Empresas de Ajustadores de Seguros</a:t>
            </a:r>
          </a:p>
          <a:p>
            <a:pPr algn="just">
              <a:lnSpc>
                <a:spcPct val="80000"/>
              </a:lnSpc>
            </a:pPr>
            <a:r>
              <a:rPr lang="es-ES" sz="2400" dirty="0"/>
              <a:t> 4 	Ajustadores de Seguros (persona natural)</a:t>
            </a:r>
          </a:p>
          <a:p>
            <a:pPr algn="just">
              <a:lnSpc>
                <a:spcPct val="80000"/>
              </a:lnSpc>
            </a:pPr>
            <a:r>
              <a:rPr lang="es-ES" sz="2400" dirty="0" smtClean="0"/>
              <a:t>319 </a:t>
            </a:r>
            <a:r>
              <a:rPr lang="es-ES" sz="2400" dirty="0"/>
              <a:t>Compañías de Corretaje de Seguros (PJ)</a:t>
            </a:r>
          </a:p>
          <a:p>
            <a:pPr algn="just">
              <a:lnSpc>
                <a:spcPct val="80000"/>
              </a:lnSpc>
            </a:pPr>
            <a:r>
              <a:rPr lang="es-ES" sz="2400" dirty="0" smtClean="0"/>
              <a:t>2,213  </a:t>
            </a:r>
            <a:r>
              <a:rPr lang="es-ES" sz="2400" dirty="0"/>
              <a:t>Corredores de Seguros (persona natural)</a:t>
            </a:r>
          </a:p>
          <a:p>
            <a:pPr algn="just">
              <a:lnSpc>
                <a:spcPct val="80000"/>
              </a:lnSpc>
            </a:pPr>
            <a:r>
              <a:rPr lang="es-ES" sz="2400" dirty="0" smtClean="0"/>
              <a:t>140 </a:t>
            </a:r>
            <a:r>
              <a:rPr lang="es-ES" sz="2400" dirty="0"/>
              <a:t>Permisos Provisionales para Corredores de Seguros  </a:t>
            </a:r>
            <a:endParaRPr lang="es-ES" sz="2400" dirty="0" smtClean="0"/>
          </a:p>
          <a:p>
            <a:pPr algn="just">
              <a:lnSpc>
                <a:spcPct val="80000"/>
              </a:lnSpc>
              <a:buNone/>
            </a:pPr>
            <a:r>
              <a:rPr lang="es-ES" sz="2400" dirty="0" smtClean="0"/>
              <a:t> </a:t>
            </a:r>
            <a:r>
              <a:rPr lang="es-ES" sz="2400" dirty="0"/>
              <a:t>en el Ramo de Vida</a:t>
            </a:r>
          </a:p>
          <a:p>
            <a:pPr algn="just">
              <a:lnSpc>
                <a:spcPct val="80000"/>
              </a:lnSpc>
            </a:pPr>
            <a:r>
              <a:rPr lang="es-ES" sz="2400" dirty="0"/>
              <a:t> 2   Administradoras de Cartera de Corredores de seguros.  </a:t>
            </a:r>
            <a:endParaRPr lang="es-ES_tradnl" sz="2800" dirty="0"/>
          </a:p>
        </p:txBody>
      </p:sp>
      <p:grpSp>
        <p:nvGrpSpPr>
          <p:cNvPr id="2" name="Group 4"/>
          <p:cNvGrpSpPr>
            <a:grpSpLocks/>
          </p:cNvGrpSpPr>
          <p:nvPr/>
        </p:nvGrpSpPr>
        <p:grpSpPr bwMode="auto">
          <a:xfrm>
            <a:off x="179388" y="0"/>
            <a:ext cx="1116012" cy="1030288"/>
            <a:chOff x="1202" y="482"/>
            <a:chExt cx="3327" cy="3672"/>
          </a:xfrm>
        </p:grpSpPr>
        <p:grpSp>
          <p:nvGrpSpPr>
            <p:cNvPr id="3" name="Group 5"/>
            <p:cNvGrpSpPr>
              <a:grpSpLocks/>
            </p:cNvGrpSpPr>
            <p:nvPr/>
          </p:nvGrpSpPr>
          <p:grpSpPr bwMode="auto">
            <a:xfrm>
              <a:off x="1202" y="482"/>
              <a:ext cx="3327" cy="2767"/>
              <a:chOff x="960" y="768"/>
              <a:chExt cx="672" cy="588"/>
            </a:xfrm>
          </p:grpSpPr>
          <p:sp>
            <p:nvSpPr>
              <p:cNvPr id="390150" name="Oval 6"/>
              <p:cNvSpPr>
                <a:spLocks noChangeArrowheads="1"/>
              </p:cNvSpPr>
              <p:nvPr/>
            </p:nvSpPr>
            <p:spPr bwMode="auto">
              <a:xfrm>
                <a:off x="1092" y="779"/>
                <a:ext cx="432" cy="432"/>
              </a:xfrm>
              <a:prstGeom prst="ellipse">
                <a:avLst/>
              </a:prstGeom>
              <a:solidFill>
                <a:srgbClr val="A86A6A"/>
              </a:solidFill>
              <a:ln w="9525">
                <a:noFill/>
                <a:round/>
                <a:headEnd/>
                <a:tailEnd/>
              </a:ln>
            </p:spPr>
            <p:txBody>
              <a:bodyPr wrap="none" anchor="ctr"/>
              <a:lstStyle/>
              <a:p>
                <a:endParaRPr lang="es-ES"/>
              </a:p>
            </p:txBody>
          </p:sp>
          <p:sp>
            <p:nvSpPr>
              <p:cNvPr id="390151" name="Oval 7"/>
              <p:cNvSpPr>
                <a:spLocks noChangeArrowheads="1"/>
              </p:cNvSpPr>
              <p:nvPr/>
            </p:nvSpPr>
            <p:spPr bwMode="auto">
              <a:xfrm>
                <a:off x="1086" y="773"/>
                <a:ext cx="432" cy="432"/>
              </a:xfrm>
              <a:prstGeom prst="ellipse">
                <a:avLst/>
              </a:prstGeom>
              <a:solidFill>
                <a:srgbClr val="B58883"/>
              </a:solidFill>
              <a:ln w="9525">
                <a:noFill/>
                <a:round/>
                <a:headEnd/>
                <a:tailEnd/>
              </a:ln>
            </p:spPr>
            <p:txBody>
              <a:bodyPr wrap="none" anchor="ctr"/>
              <a:lstStyle/>
              <a:p>
                <a:endParaRPr lang="es-ES"/>
              </a:p>
            </p:txBody>
          </p:sp>
          <p:sp>
            <p:nvSpPr>
              <p:cNvPr id="390152" name="Oval 8"/>
              <p:cNvSpPr>
                <a:spLocks noChangeArrowheads="1"/>
              </p:cNvSpPr>
              <p:nvPr/>
            </p:nvSpPr>
            <p:spPr bwMode="auto">
              <a:xfrm>
                <a:off x="1086" y="768"/>
                <a:ext cx="413" cy="414"/>
              </a:xfrm>
              <a:prstGeom prst="ellipse">
                <a:avLst/>
              </a:prstGeom>
              <a:solidFill>
                <a:srgbClr val="BB918D"/>
              </a:solidFill>
              <a:ln w="9525">
                <a:noFill/>
                <a:round/>
                <a:headEnd/>
                <a:tailEnd/>
              </a:ln>
            </p:spPr>
            <p:txBody>
              <a:bodyPr wrap="none" anchor="ctr"/>
              <a:lstStyle/>
              <a:p>
                <a:endParaRPr lang="es-ES"/>
              </a:p>
            </p:txBody>
          </p:sp>
          <p:sp>
            <p:nvSpPr>
              <p:cNvPr id="390153" name="Oval 9"/>
              <p:cNvSpPr>
                <a:spLocks noChangeArrowheads="1"/>
              </p:cNvSpPr>
              <p:nvPr/>
            </p:nvSpPr>
            <p:spPr bwMode="auto">
              <a:xfrm>
                <a:off x="1104" y="794"/>
                <a:ext cx="399" cy="399"/>
              </a:xfrm>
              <a:prstGeom prst="ellipse">
                <a:avLst/>
              </a:prstGeom>
              <a:gradFill rotWithShape="0">
                <a:gsLst>
                  <a:gs pos="0">
                    <a:srgbClr val="FFFFFF"/>
                  </a:gs>
                  <a:gs pos="100000">
                    <a:srgbClr val="BD928F"/>
                  </a:gs>
                </a:gsLst>
                <a:path path="shape">
                  <a:fillToRect l="50000" t="50000" r="50000" b="50000"/>
                </a:path>
              </a:gradFill>
              <a:ln w="9525">
                <a:solidFill>
                  <a:srgbClr val="BD928F"/>
                </a:solidFill>
                <a:round/>
                <a:headEnd/>
                <a:tailEnd/>
              </a:ln>
            </p:spPr>
            <p:txBody>
              <a:bodyPr wrap="none" anchor="ctr"/>
              <a:lstStyle/>
              <a:p>
                <a:endParaRPr lang="es-ES"/>
              </a:p>
            </p:txBody>
          </p:sp>
          <p:sp>
            <p:nvSpPr>
              <p:cNvPr id="390154" name="WordArt 10"/>
              <p:cNvSpPr>
                <a:spLocks noChangeArrowheads="1" noChangeShapeType="1" noTextEdit="1"/>
              </p:cNvSpPr>
              <p:nvPr/>
            </p:nvSpPr>
            <p:spPr bwMode="auto">
              <a:xfrm rot="5400000">
                <a:off x="1290" y="836"/>
                <a:ext cx="200" cy="196"/>
              </a:xfrm>
              <a:prstGeom prst="rect">
                <a:avLst/>
              </a:prstGeom>
            </p:spPr>
            <p:txBody>
              <a:bodyPr vert="wordArtVert" wrap="none" fromWordArt="1">
                <a:prstTxWarp prst="textPlain">
                  <a:avLst>
                    <a:gd name="adj" fmla="val 50000"/>
                  </a:avLst>
                </a:prstTxWarp>
              </a:bodyPr>
              <a:lstStyle/>
              <a:p>
                <a:pPr algn="ctr" fontAlgn="auto"/>
                <a:r>
                  <a:rPr lang="es-ES" sz="3600" b="1" kern="10">
                    <a:ln w="9525">
                      <a:noFill/>
                      <a:round/>
                      <a:headEnd/>
                      <a:tailEnd/>
                    </a:ln>
                    <a:solidFill>
                      <a:srgbClr val="C8A6A2"/>
                    </a:solidFill>
                    <a:latin typeface="Times New Roman"/>
                    <a:cs typeface="Times New Roman"/>
                  </a:rPr>
                  <a:t>R</a:t>
                </a:r>
              </a:p>
            </p:txBody>
          </p:sp>
          <p:sp>
            <p:nvSpPr>
              <p:cNvPr id="390155" name="WordArt 11"/>
              <p:cNvSpPr>
                <a:spLocks noChangeArrowheads="1" noChangeShapeType="1" noTextEdit="1"/>
              </p:cNvSpPr>
              <p:nvPr/>
            </p:nvSpPr>
            <p:spPr bwMode="auto">
              <a:xfrm rot="5400000">
                <a:off x="1145" y="923"/>
                <a:ext cx="229" cy="155"/>
              </a:xfrm>
              <a:prstGeom prst="rect">
                <a:avLst/>
              </a:prstGeom>
            </p:spPr>
            <p:txBody>
              <a:bodyPr vert="wordArtVert" wrap="none" fromWordArt="1">
                <a:prstTxWarp prst="textPlain">
                  <a:avLst>
                    <a:gd name="adj" fmla="val 50000"/>
                  </a:avLst>
                </a:prstTxWarp>
              </a:bodyPr>
              <a:lstStyle/>
              <a:p>
                <a:pPr algn="ctr" fontAlgn="auto"/>
                <a:r>
                  <a:rPr lang="es-ES" sz="3600" b="1" kern="10">
                    <a:ln w="9525">
                      <a:noFill/>
                      <a:round/>
                      <a:headEnd/>
                      <a:tailEnd/>
                    </a:ln>
                    <a:solidFill>
                      <a:srgbClr val="BE9990"/>
                    </a:solidFill>
                    <a:latin typeface="Times New Roman"/>
                    <a:cs typeface="Times New Roman"/>
                  </a:rPr>
                  <a:t>S</a:t>
                </a:r>
              </a:p>
            </p:txBody>
          </p:sp>
          <p:sp>
            <p:nvSpPr>
              <p:cNvPr id="390156" name="WordArt 12"/>
              <p:cNvSpPr>
                <a:spLocks noChangeArrowheads="1" noChangeShapeType="1" noTextEdit="1"/>
              </p:cNvSpPr>
              <p:nvPr/>
            </p:nvSpPr>
            <p:spPr bwMode="auto">
              <a:xfrm>
                <a:off x="960" y="1238"/>
                <a:ext cx="672" cy="52"/>
              </a:xfrm>
              <a:prstGeom prst="rect">
                <a:avLst/>
              </a:prstGeom>
            </p:spPr>
            <p:txBody>
              <a:bodyPr wrap="none" fromWordArt="1">
                <a:prstTxWarp prst="textPlain">
                  <a:avLst>
                    <a:gd name="adj" fmla="val 50000"/>
                  </a:avLst>
                </a:prstTxWarp>
              </a:bodyPr>
              <a:lstStyle/>
              <a:p>
                <a:pPr algn="ctr"/>
                <a:r>
                  <a:rPr lang="es-ES" sz="2000" b="1" kern="10">
                    <a:ln w="9525">
                      <a:noFill/>
                      <a:round/>
                      <a:headEnd/>
                      <a:tailEnd/>
                    </a:ln>
                    <a:latin typeface="Times New Roman"/>
                    <a:cs typeface="Times New Roman"/>
                  </a:rPr>
                  <a:t>Superintendencia de Seguros</a:t>
                </a:r>
              </a:p>
            </p:txBody>
          </p:sp>
          <p:grpSp>
            <p:nvGrpSpPr>
              <p:cNvPr id="4" name="Group 13"/>
              <p:cNvGrpSpPr>
                <a:grpSpLocks/>
              </p:cNvGrpSpPr>
              <p:nvPr/>
            </p:nvGrpSpPr>
            <p:grpSpPr bwMode="auto">
              <a:xfrm>
                <a:off x="964" y="1227"/>
                <a:ext cx="664" cy="3"/>
                <a:chOff x="31" y="2954"/>
                <a:chExt cx="4320" cy="22"/>
              </a:xfrm>
            </p:grpSpPr>
            <p:sp>
              <p:nvSpPr>
                <p:cNvPr id="390158" name="Line 14"/>
                <p:cNvSpPr>
                  <a:spLocks noChangeShapeType="1"/>
                </p:cNvSpPr>
                <p:nvPr/>
              </p:nvSpPr>
              <p:spPr bwMode="auto">
                <a:xfrm>
                  <a:off x="31" y="2954"/>
                  <a:ext cx="4320" cy="0"/>
                </a:xfrm>
                <a:prstGeom prst="line">
                  <a:avLst/>
                </a:prstGeom>
                <a:noFill/>
                <a:ln w="3175">
                  <a:solidFill>
                    <a:srgbClr val="D3A8A5"/>
                  </a:solidFill>
                  <a:round/>
                  <a:headEnd/>
                  <a:tailEnd/>
                </a:ln>
              </p:spPr>
              <p:txBody>
                <a:bodyPr/>
                <a:lstStyle/>
                <a:p>
                  <a:endParaRPr lang="es-ES"/>
                </a:p>
              </p:txBody>
            </p:sp>
            <p:sp>
              <p:nvSpPr>
                <p:cNvPr id="390159" name="Line 15"/>
                <p:cNvSpPr>
                  <a:spLocks noChangeShapeType="1"/>
                </p:cNvSpPr>
                <p:nvPr/>
              </p:nvSpPr>
              <p:spPr bwMode="auto">
                <a:xfrm>
                  <a:off x="31" y="2976"/>
                  <a:ext cx="4320" cy="0"/>
                </a:xfrm>
                <a:prstGeom prst="line">
                  <a:avLst/>
                </a:prstGeom>
                <a:noFill/>
                <a:ln w="3175">
                  <a:solidFill>
                    <a:srgbClr val="84453E"/>
                  </a:solidFill>
                  <a:round/>
                  <a:headEnd/>
                  <a:tailEnd/>
                </a:ln>
              </p:spPr>
              <p:txBody>
                <a:bodyPr/>
                <a:lstStyle/>
                <a:p>
                  <a:endParaRPr lang="es-ES"/>
                </a:p>
              </p:txBody>
            </p:sp>
          </p:grpSp>
          <p:sp>
            <p:nvSpPr>
              <p:cNvPr id="390160" name="WordArt 16"/>
              <p:cNvSpPr>
                <a:spLocks noChangeArrowheads="1" noChangeShapeType="1" noTextEdit="1"/>
              </p:cNvSpPr>
              <p:nvPr/>
            </p:nvSpPr>
            <p:spPr bwMode="auto">
              <a:xfrm rot="5400000">
                <a:off x="1067" y="883"/>
                <a:ext cx="229" cy="147"/>
              </a:xfrm>
              <a:prstGeom prst="rect">
                <a:avLst/>
              </a:prstGeom>
            </p:spPr>
            <p:txBody>
              <a:bodyPr vert="wordArtVert" wrap="none" fromWordArt="1">
                <a:prstTxWarp prst="textPlain">
                  <a:avLst>
                    <a:gd name="adj" fmla="val 50000"/>
                  </a:avLst>
                </a:prstTxWarp>
              </a:bodyPr>
              <a:lstStyle/>
              <a:p>
                <a:pPr algn="ctr" fontAlgn="auto"/>
                <a:r>
                  <a:rPr lang="es-ES" sz="3600" b="1" kern="10">
                    <a:ln w="9525">
                      <a:noFill/>
                      <a:round/>
                      <a:headEnd/>
                      <a:tailEnd/>
                    </a:ln>
                    <a:solidFill>
                      <a:srgbClr val="712B2D"/>
                    </a:solidFill>
                    <a:latin typeface="Times New Roman"/>
                    <a:cs typeface="Times New Roman"/>
                  </a:rPr>
                  <a:t>S</a:t>
                </a:r>
              </a:p>
            </p:txBody>
          </p:sp>
          <p:sp>
            <p:nvSpPr>
              <p:cNvPr id="390161" name="WordArt 17"/>
              <p:cNvSpPr>
                <a:spLocks noChangeArrowheads="1" noChangeShapeType="1" noTextEdit="1"/>
              </p:cNvSpPr>
              <p:nvPr/>
            </p:nvSpPr>
            <p:spPr bwMode="auto">
              <a:xfrm rot="5400000">
                <a:off x="1264" y="1004"/>
                <a:ext cx="184" cy="156"/>
              </a:xfrm>
              <a:prstGeom prst="rect">
                <a:avLst/>
              </a:prstGeom>
            </p:spPr>
            <p:txBody>
              <a:bodyPr vert="wordArtVert" wrap="none" fromWordArt="1">
                <a:prstTxWarp prst="textPlain">
                  <a:avLst>
                    <a:gd name="adj" fmla="val 50000"/>
                  </a:avLst>
                </a:prstTxWarp>
              </a:bodyPr>
              <a:lstStyle/>
              <a:p>
                <a:pPr algn="ctr" fontAlgn="auto"/>
                <a:r>
                  <a:rPr lang="es-ES" sz="3600" b="1" kern="10">
                    <a:ln w="9525">
                      <a:noFill/>
                      <a:round/>
                      <a:headEnd/>
                      <a:tailEnd/>
                    </a:ln>
                    <a:solidFill>
                      <a:srgbClr val="A55F5D"/>
                    </a:solidFill>
                    <a:latin typeface="Times New Roman"/>
                    <a:cs typeface="Times New Roman"/>
                  </a:rPr>
                  <a:t>P</a:t>
                </a:r>
              </a:p>
            </p:txBody>
          </p:sp>
          <p:sp>
            <p:nvSpPr>
              <p:cNvPr id="390162" name="WordArt 18"/>
              <p:cNvSpPr>
                <a:spLocks noChangeArrowheads="1" noChangeShapeType="1" noTextEdit="1"/>
              </p:cNvSpPr>
              <p:nvPr/>
            </p:nvSpPr>
            <p:spPr bwMode="auto">
              <a:xfrm>
                <a:off x="1000" y="1304"/>
                <a:ext cx="591" cy="52"/>
              </a:xfrm>
              <a:prstGeom prst="rect">
                <a:avLst/>
              </a:prstGeom>
            </p:spPr>
            <p:txBody>
              <a:bodyPr wrap="none" fromWordArt="1">
                <a:prstTxWarp prst="textPlain">
                  <a:avLst>
                    <a:gd name="adj" fmla="val 50000"/>
                  </a:avLst>
                </a:prstTxWarp>
              </a:bodyPr>
              <a:lstStyle/>
              <a:p>
                <a:pPr algn="ctr"/>
                <a:r>
                  <a:rPr lang="es-ES" sz="2000" b="1" kern="10">
                    <a:ln w="9525">
                      <a:noFill/>
                      <a:round/>
                      <a:headEnd/>
                      <a:tailEnd/>
                    </a:ln>
                    <a:latin typeface="Times New Roman"/>
                    <a:cs typeface="Times New Roman"/>
                  </a:rPr>
                  <a:t>y Reaseguros de Panamá</a:t>
                </a:r>
              </a:p>
            </p:txBody>
          </p:sp>
          <p:sp>
            <p:nvSpPr>
              <p:cNvPr id="390163" name="Line 19"/>
              <p:cNvSpPr>
                <a:spLocks noChangeShapeType="1"/>
              </p:cNvSpPr>
              <p:nvPr/>
            </p:nvSpPr>
            <p:spPr bwMode="auto">
              <a:xfrm>
                <a:off x="964" y="1294"/>
                <a:ext cx="664" cy="0"/>
              </a:xfrm>
              <a:prstGeom prst="line">
                <a:avLst/>
              </a:prstGeom>
              <a:noFill/>
              <a:ln w="3175">
                <a:solidFill>
                  <a:srgbClr val="84453E"/>
                </a:solidFill>
                <a:round/>
                <a:headEnd/>
                <a:tailEnd/>
              </a:ln>
            </p:spPr>
            <p:txBody>
              <a:bodyPr/>
              <a:lstStyle/>
              <a:p>
                <a:endParaRPr lang="es-ES"/>
              </a:p>
            </p:txBody>
          </p:sp>
          <p:sp>
            <p:nvSpPr>
              <p:cNvPr id="390164" name="Line 20"/>
              <p:cNvSpPr>
                <a:spLocks noChangeShapeType="1"/>
              </p:cNvSpPr>
              <p:nvPr/>
            </p:nvSpPr>
            <p:spPr bwMode="auto">
              <a:xfrm>
                <a:off x="964" y="1356"/>
                <a:ext cx="664" cy="0"/>
              </a:xfrm>
              <a:prstGeom prst="line">
                <a:avLst/>
              </a:prstGeom>
              <a:noFill/>
              <a:ln w="3175">
                <a:solidFill>
                  <a:srgbClr val="84453E"/>
                </a:solidFill>
                <a:round/>
                <a:headEnd/>
                <a:tailEnd/>
              </a:ln>
            </p:spPr>
            <p:txBody>
              <a:bodyPr/>
              <a:lstStyle/>
              <a:p>
                <a:endParaRPr lang="es-ES"/>
              </a:p>
            </p:txBody>
          </p:sp>
        </p:grpSp>
        <p:sp>
          <p:nvSpPr>
            <p:cNvPr id="390165" name="Text Box 21"/>
            <p:cNvSpPr txBox="1">
              <a:spLocks noChangeArrowheads="1"/>
            </p:cNvSpPr>
            <p:nvPr/>
          </p:nvSpPr>
          <p:spPr bwMode="auto">
            <a:xfrm>
              <a:off x="2215" y="3339"/>
              <a:ext cx="1486" cy="815"/>
            </a:xfrm>
            <a:prstGeom prst="rect">
              <a:avLst/>
            </a:prstGeom>
            <a:noFill/>
            <a:ln w="9525">
              <a:noFill/>
              <a:miter lim="800000"/>
              <a:headEnd/>
              <a:tailEnd/>
            </a:ln>
            <a:effectLst/>
          </p:spPr>
          <p:txBody>
            <a:bodyPr>
              <a:spAutoFit/>
            </a:bodyPr>
            <a:lstStyle/>
            <a:p>
              <a:pPr algn="ctr">
                <a:spcBef>
                  <a:spcPct val="50000"/>
                </a:spcBef>
              </a:pPr>
              <a:r>
                <a:rPr lang="es-MX" sz="900" b="1">
                  <a:latin typeface="Times New Roman" pitchFamily="18" charset="0"/>
                </a:rPr>
                <a:t>1956</a:t>
              </a:r>
              <a:endParaRPr lang="es-ES" sz="900" b="1">
                <a:latin typeface="Times New Roman" pitchFamily="18"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a:xfrm>
            <a:off x="468313" y="188913"/>
            <a:ext cx="8229600" cy="647799"/>
          </a:xfrm>
        </p:spPr>
        <p:txBody>
          <a:bodyPr>
            <a:normAutofit fontScale="90000"/>
          </a:bodyPr>
          <a:lstStyle/>
          <a:p>
            <a:pPr algn="ctr"/>
            <a:r>
              <a:rPr lang="es-ES" sz="3600" dirty="0"/>
              <a:t>CONCLUSIONES</a:t>
            </a:r>
            <a:r>
              <a:rPr lang="es-ES" u="sng" dirty="0"/>
              <a:t> </a:t>
            </a:r>
          </a:p>
        </p:txBody>
      </p:sp>
      <p:sp>
        <p:nvSpPr>
          <p:cNvPr id="388099" name="Rectangle 3"/>
          <p:cNvSpPr>
            <a:spLocks noGrp="1" noChangeArrowheads="1"/>
          </p:cNvSpPr>
          <p:nvPr>
            <p:ph idx="1"/>
          </p:nvPr>
        </p:nvSpPr>
        <p:spPr>
          <a:xfrm>
            <a:off x="468313" y="1628775"/>
            <a:ext cx="8207375" cy="4751388"/>
          </a:xfrm>
        </p:spPr>
        <p:txBody>
          <a:bodyPr>
            <a:normAutofit/>
          </a:bodyPr>
          <a:lstStyle/>
          <a:p>
            <a:pPr algn="just">
              <a:lnSpc>
                <a:spcPct val="80000"/>
              </a:lnSpc>
              <a:buSzPct val="120000"/>
              <a:buFontTx/>
              <a:buNone/>
            </a:pPr>
            <a:endParaRPr lang="es-ES" sz="1000" dirty="0"/>
          </a:p>
          <a:p>
            <a:pPr algn="just">
              <a:lnSpc>
                <a:spcPct val="80000"/>
              </a:lnSpc>
              <a:buSzPct val="120000"/>
              <a:buFontTx/>
              <a:buChar char="•"/>
            </a:pPr>
            <a:r>
              <a:rPr lang="es-PA" sz="2400" dirty="0"/>
              <a:t>El Mercado de seguros mantiene un sostenido crecimiento </a:t>
            </a:r>
            <a:r>
              <a:rPr lang="es-ES_tradnl" sz="2400" dirty="0" smtClean="0"/>
              <a:t>sólido y solvente </a:t>
            </a:r>
            <a:r>
              <a:rPr lang="es-PA" sz="2400" dirty="0" smtClean="0"/>
              <a:t>el </a:t>
            </a:r>
            <a:r>
              <a:rPr lang="es-PA" sz="2400" dirty="0"/>
              <a:t>cual contribuye con el crecimiento económico del país.</a:t>
            </a:r>
          </a:p>
          <a:p>
            <a:pPr algn="just">
              <a:lnSpc>
                <a:spcPct val="80000"/>
              </a:lnSpc>
              <a:buSzPct val="120000"/>
              <a:buFontTx/>
              <a:buNone/>
            </a:pPr>
            <a:endParaRPr lang="es-PA" sz="1000" dirty="0"/>
          </a:p>
          <a:p>
            <a:pPr algn="just">
              <a:lnSpc>
                <a:spcPct val="80000"/>
              </a:lnSpc>
              <a:buSzPct val="120000"/>
              <a:buFontTx/>
              <a:buChar char="•"/>
            </a:pPr>
            <a:r>
              <a:rPr lang="es-PA" sz="2400" dirty="0"/>
              <a:t>El crecimiento de la industria genera un clima propicio para la inversión,  tanto local como internacional, en cuanto a la instalación de nuevas empresas aseguradoras, reaseguradoras, aseguradoras cautivas, administradoras de cautivas, otras</a:t>
            </a:r>
            <a:r>
              <a:rPr lang="es-PA" sz="2400" dirty="0" smtClean="0"/>
              <a:t>.</a:t>
            </a:r>
          </a:p>
          <a:p>
            <a:pPr algn="just">
              <a:lnSpc>
                <a:spcPct val="80000"/>
              </a:lnSpc>
              <a:buSzPct val="120000"/>
              <a:buNone/>
            </a:pPr>
            <a:endParaRPr lang="es-PA" sz="1000" dirty="0"/>
          </a:p>
          <a:p>
            <a:pPr algn="just">
              <a:lnSpc>
                <a:spcPct val="80000"/>
              </a:lnSpc>
              <a:buSzPct val="120000"/>
              <a:buFontTx/>
              <a:buChar char="•"/>
            </a:pPr>
            <a:r>
              <a:rPr lang="es-ES" sz="2400" dirty="0" smtClean="0"/>
              <a:t>En cuanto a protección del consumidor, la Ley de Seguros  somete a la aprobación previa de la Superintendencia los modelos de póliza antes de su comercialización al público consumidor.</a:t>
            </a:r>
            <a:endParaRPr lang="es-PA" sz="2400" dirty="0"/>
          </a:p>
        </p:txBody>
      </p:sp>
      <p:grpSp>
        <p:nvGrpSpPr>
          <p:cNvPr id="2" name="Group 22"/>
          <p:cNvGrpSpPr>
            <a:grpSpLocks/>
          </p:cNvGrpSpPr>
          <p:nvPr/>
        </p:nvGrpSpPr>
        <p:grpSpPr bwMode="auto">
          <a:xfrm>
            <a:off x="179388" y="0"/>
            <a:ext cx="1116012" cy="1030288"/>
            <a:chOff x="1202" y="482"/>
            <a:chExt cx="3327" cy="3672"/>
          </a:xfrm>
        </p:grpSpPr>
        <p:grpSp>
          <p:nvGrpSpPr>
            <p:cNvPr id="3" name="Group 23"/>
            <p:cNvGrpSpPr>
              <a:grpSpLocks/>
            </p:cNvGrpSpPr>
            <p:nvPr/>
          </p:nvGrpSpPr>
          <p:grpSpPr bwMode="auto">
            <a:xfrm>
              <a:off x="1202" y="482"/>
              <a:ext cx="3327" cy="2767"/>
              <a:chOff x="960" y="768"/>
              <a:chExt cx="672" cy="588"/>
            </a:xfrm>
          </p:grpSpPr>
          <p:sp>
            <p:nvSpPr>
              <p:cNvPr id="388120" name="Oval 24"/>
              <p:cNvSpPr>
                <a:spLocks noChangeArrowheads="1"/>
              </p:cNvSpPr>
              <p:nvPr/>
            </p:nvSpPr>
            <p:spPr bwMode="auto">
              <a:xfrm>
                <a:off x="1092" y="779"/>
                <a:ext cx="432" cy="432"/>
              </a:xfrm>
              <a:prstGeom prst="ellipse">
                <a:avLst/>
              </a:prstGeom>
              <a:solidFill>
                <a:srgbClr val="A86A6A"/>
              </a:solidFill>
              <a:ln w="9525">
                <a:noFill/>
                <a:round/>
                <a:headEnd/>
                <a:tailEnd/>
              </a:ln>
            </p:spPr>
            <p:txBody>
              <a:bodyPr wrap="none" anchor="ctr"/>
              <a:lstStyle/>
              <a:p>
                <a:endParaRPr lang="es-ES"/>
              </a:p>
            </p:txBody>
          </p:sp>
          <p:sp>
            <p:nvSpPr>
              <p:cNvPr id="388121" name="Oval 25"/>
              <p:cNvSpPr>
                <a:spLocks noChangeArrowheads="1"/>
              </p:cNvSpPr>
              <p:nvPr/>
            </p:nvSpPr>
            <p:spPr bwMode="auto">
              <a:xfrm>
                <a:off x="1086" y="773"/>
                <a:ext cx="432" cy="432"/>
              </a:xfrm>
              <a:prstGeom prst="ellipse">
                <a:avLst/>
              </a:prstGeom>
              <a:solidFill>
                <a:srgbClr val="B58883"/>
              </a:solidFill>
              <a:ln w="9525">
                <a:noFill/>
                <a:round/>
                <a:headEnd/>
                <a:tailEnd/>
              </a:ln>
            </p:spPr>
            <p:txBody>
              <a:bodyPr wrap="none" anchor="ctr"/>
              <a:lstStyle/>
              <a:p>
                <a:endParaRPr lang="es-ES"/>
              </a:p>
            </p:txBody>
          </p:sp>
          <p:sp>
            <p:nvSpPr>
              <p:cNvPr id="388122" name="Oval 26"/>
              <p:cNvSpPr>
                <a:spLocks noChangeArrowheads="1"/>
              </p:cNvSpPr>
              <p:nvPr/>
            </p:nvSpPr>
            <p:spPr bwMode="auto">
              <a:xfrm>
                <a:off x="1086" y="768"/>
                <a:ext cx="413" cy="414"/>
              </a:xfrm>
              <a:prstGeom prst="ellipse">
                <a:avLst/>
              </a:prstGeom>
              <a:solidFill>
                <a:srgbClr val="BB918D"/>
              </a:solidFill>
              <a:ln w="9525">
                <a:noFill/>
                <a:round/>
                <a:headEnd/>
                <a:tailEnd/>
              </a:ln>
            </p:spPr>
            <p:txBody>
              <a:bodyPr wrap="none" anchor="ctr"/>
              <a:lstStyle/>
              <a:p>
                <a:endParaRPr lang="es-ES"/>
              </a:p>
            </p:txBody>
          </p:sp>
          <p:sp>
            <p:nvSpPr>
              <p:cNvPr id="388123" name="Oval 27"/>
              <p:cNvSpPr>
                <a:spLocks noChangeArrowheads="1"/>
              </p:cNvSpPr>
              <p:nvPr/>
            </p:nvSpPr>
            <p:spPr bwMode="auto">
              <a:xfrm>
                <a:off x="1104" y="794"/>
                <a:ext cx="399" cy="399"/>
              </a:xfrm>
              <a:prstGeom prst="ellipse">
                <a:avLst/>
              </a:prstGeom>
              <a:gradFill rotWithShape="0">
                <a:gsLst>
                  <a:gs pos="0">
                    <a:srgbClr val="FFFFFF"/>
                  </a:gs>
                  <a:gs pos="100000">
                    <a:srgbClr val="BD928F"/>
                  </a:gs>
                </a:gsLst>
                <a:path path="shape">
                  <a:fillToRect l="50000" t="50000" r="50000" b="50000"/>
                </a:path>
              </a:gradFill>
              <a:ln w="9525">
                <a:solidFill>
                  <a:srgbClr val="BD928F"/>
                </a:solidFill>
                <a:round/>
                <a:headEnd/>
                <a:tailEnd/>
              </a:ln>
            </p:spPr>
            <p:txBody>
              <a:bodyPr wrap="none" anchor="ctr"/>
              <a:lstStyle/>
              <a:p>
                <a:endParaRPr lang="es-ES"/>
              </a:p>
            </p:txBody>
          </p:sp>
          <p:sp>
            <p:nvSpPr>
              <p:cNvPr id="388124" name="WordArt 28"/>
              <p:cNvSpPr>
                <a:spLocks noChangeArrowheads="1" noChangeShapeType="1" noTextEdit="1"/>
              </p:cNvSpPr>
              <p:nvPr/>
            </p:nvSpPr>
            <p:spPr bwMode="auto">
              <a:xfrm rot="5400000">
                <a:off x="1290" y="836"/>
                <a:ext cx="200" cy="196"/>
              </a:xfrm>
              <a:prstGeom prst="rect">
                <a:avLst/>
              </a:prstGeom>
            </p:spPr>
            <p:txBody>
              <a:bodyPr vert="wordArtVert" wrap="none" fromWordArt="1">
                <a:prstTxWarp prst="textPlain">
                  <a:avLst>
                    <a:gd name="adj" fmla="val 50000"/>
                  </a:avLst>
                </a:prstTxWarp>
              </a:bodyPr>
              <a:lstStyle/>
              <a:p>
                <a:pPr algn="ctr" fontAlgn="auto"/>
                <a:r>
                  <a:rPr lang="es-ES" sz="3600" b="1" kern="10">
                    <a:ln w="9525">
                      <a:noFill/>
                      <a:round/>
                      <a:headEnd/>
                      <a:tailEnd/>
                    </a:ln>
                    <a:solidFill>
                      <a:srgbClr val="C8A6A2"/>
                    </a:solidFill>
                    <a:latin typeface="Times New Roman"/>
                    <a:cs typeface="Times New Roman"/>
                  </a:rPr>
                  <a:t>R</a:t>
                </a:r>
              </a:p>
            </p:txBody>
          </p:sp>
          <p:sp>
            <p:nvSpPr>
              <p:cNvPr id="388125" name="WordArt 29"/>
              <p:cNvSpPr>
                <a:spLocks noChangeArrowheads="1" noChangeShapeType="1" noTextEdit="1"/>
              </p:cNvSpPr>
              <p:nvPr/>
            </p:nvSpPr>
            <p:spPr bwMode="auto">
              <a:xfrm rot="5400000">
                <a:off x="1145" y="923"/>
                <a:ext cx="229" cy="155"/>
              </a:xfrm>
              <a:prstGeom prst="rect">
                <a:avLst/>
              </a:prstGeom>
            </p:spPr>
            <p:txBody>
              <a:bodyPr vert="wordArtVert" wrap="none" fromWordArt="1">
                <a:prstTxWarp prst="textPlain">
                  <a:avLst>
                    <a:gd name="adj" fmla="val 50000"/>
                  </a:avLst>
                </a:prstTxWarp>
              </a:bodyPr>
              <a:lstStyle/>
              <a:p>
                <a:pPr algn="ctr" fontAlgn="auto"/>
                <a:r>
                  <a:rPr lang="es-ES" sz="3600" b="1" kern="10">
                    <a:ln w="9525">
                      <a:noFill/>
                      <a:round/>
                      <a:headEnd/>
                      <a:tailEnd/>
                    </a:ln>
                    <a:solidFill>
                      <a:srgbClr val="BE9990"/>
                    </a:solidFill>
                    <a:latin typeface="Times New Roman"/>
                    <a:cs typeface="Times New Roman"/>
                  </a:rPr>
                  <a:t>S</a:t>
                </a:r>
              </a:p>
            </p:txBody>
          </p:sp>
          <p:sp>
            <p:nvSpPr>
              <p:cNvPr id="388126" name="WordArt 30"/>
              <p:cNvSpPr>
                <a:spLocks noChangeArrowheads="1" noChangeShapeType="1" noTextEdit="1"/>
              </p:cNvSpPr>
              <p:nvPr/>
            </p:nvSpPr>
            <p:spPr bwMode="auto">
              <a:xfrm>
                <a:off x="960" y="1238"/>
                <a:ext cx="672" cy="52"/>
              </a:xfrm>
              <a:prstGeom prst="rect">
                <a:avLst/>
              </a:prstGeom>
            </p:spPr>
            <p:txBody>
              <a:bodyPr wrap="none" fromWordArt="1">
                <a:prstTxWarp prst="textPlain">
                  <a:avLst>
                    <a:gd name="adj" fmla="val 50000"/>
                  </a:avLst>
                </a:prstTxWarp>
              </a:bodyPr>
              <a:lstStyle/>
              <a:p>
                <a:pPr algn="ctr"/>
                <a:r>
                  <a:rPr lang="es-ES" sz="2000" b="1" kern="10">
                    <a:ln w="9525">
                      <a:noFill/>
                      <a:round/>
                      <a:headEnd/>
                      <a:tailEnd/>
                    </a:ln>
                    <a:latin typeface="Times New Roman"/>
                    <a:cs typeface="Times New Roman"/>
                  </a:rPr>
                  <a:t>Superintendencia de Seguros</a:t>
                </a:r>
              </a:p>
            </p:txBody>
          </p:sp>
          <p:grpSp>
            <p:nvGrpSpPr>
              <p:cNvPr id="4" name="Group 31"/>
              <p:cNvGrpSpPr>
                <a:grpSpLocks/>
              </p:cNvGrpSpPr>
              <p:nvPr/>
            </p:nvGrpSpPr>
            <p:grpSpPr bwMode="auto">
              <a:xfrm>
                <a:off x="964" y="1227"/>
                <a:ext cx="664" cy="3"/>
                <a:chOff x="31" y="2954"/>
                <a:chExt cx="4320" cy="22"/>
              </a:xfrm>
            </p:grpSpPr>
            <p:sp>
              <p:nvSpPr>
                <p:cNvPr id="388128" name="Line 32"/>
                <p:cNvSpPr>
                  <a:spLocks noChangeShapeType="1"/>
                </p:cNvSpPr>
                <p:nvPr/>
              </p:nvSpPr>
              <p:spPr bwMode="auto">
                <a:xfrm>
                  <a:off x="31" y="2954"/>
                  <a:ext cx="4320" cy="0"/>
                </a:xfrm>
                <a:prstGeom prst="line">
                  <a:avLst/>
                </a:prstGeom>
                <a:noFill/>
                <a:ln w="3175">
                  <a:solidFill>
                    <a:srgbClr val="D3A8A5"/>
                  </a:solidFill>
                  <a:round/>
                  <a:headEnd/>
                  <a:tailEnd/>
                </a:ln>
              </p:spPr>
              <p:txBody>
                <a:bodyPr/>
                <a:lstStyle/>
                <a:p>
                  <a:endParaRPr lang="es-ES"/>
                </a:p>
              </p:txBody>
            </p:sp>
            <p:sp>
              <p:nvSpPr>
                <p:cNvPr id="388129" name="Line 33"/>
                <p:cNvSpPr>
                  <a:spLocks noChangeShapeType="1"/>
                </p:cNvSpPr>
                <p:nvPr/>
              </p:nvSpPr>
              <p:spPr bwMode="auto">
                <a:xfrm>
                  <a:off x="31" y="2976"/>
                  <a:ext cx="4320" cy="0"/>
                </a:xfrm>
                <a:prstGeom prst="line">
                  <a:avLst/>
                </a:prstGeom>
                <a:noFill/>
                <a:ln w="3175">
                  <a:solidFill>
                    <a:srgbClr val="84453E"/>
                  </a:solidFill>
                  <a:round/>
                  <a:headEnd/>
                  <a:tailEnd/>
                </a:ln>
              </p:spPr>
              <p:txBody>
                <a:bodyPr/>
                <a:lstStyle/>
                <a:p>
                  <a:endParaRPr lang="es-ES"/>
                </a:p>
              </p:txBody>
            </p:sp>
          </p:grpSp>
          <p:sp>
            <p:nvSpPr>
              <p:cNvPr id="388130" name="WordArt 34"/>
              <p:cNvSpPr>
                <a:spLocks noChangeArrowheads="1" noChangeShapeType="1" noTextEdit="1"/>
              </p:cNvSpPr>
              <p:nvPr/>
            </p:nvSpPr>
            <p:spPr bwMode="auto">
              <a:xfrm rot="5400000">
                <a:off x="1067" y="883"/>
                <a:ext cx="229" cy="147"/>
              </a:xfrm>
              <a:prstGeom prst="rect">
                <a:avLst/>
              </a:prstGeom>
            </p:spPr>
            <p:txBody>
              <a:bodyPr vert="wordArtVert" wrap="none" fromWordArt="1">
                <a:prstTxWarp prst="textPlain">
                  <a:avLst>
                    <a:gd name="adj" fmla="val 50000"/>
                  </a:avLst>
                </a:prstTxWarp>
              </a:bodyPr>
              <a:lstStyle/>
              <a:p>
                <a:pPr algn="ctr" fontAlgn="auto"/>
                <a:r>
                  <a:rPr lang="es-ES" sz="3600" b="1" kern="10">
                    <a:ln w="9525">
                      <a:noFill/>
                      <a:round/>
                      <a:headEnd/>
                      <a:tailEnd/>
                    </a:ln>
                    <a:solidFill>
                      <a:srgbClr val="712B2D"/>
                    </a:solidFill>
                    <a:latin typeface="Times New Roman"/>
                    <a:cs typeface="Times New Roman"/>
                  </a:rPr>
                  <a:t>S</a:t>
                </a:r>
              </a:p>
            </p:txBody>
          </p:sp>
          <p:sp>
            <p:nvSpPr>
              <p:cNvPr id="388131" name="WordArt 35"/>
              <p:cNvSpPr>
                <a:spLocks noChangeArrowheads="1" noChangeShapeType="1" noTextEdit="1"/>
              </p:cNvSpPr>
              <p:nvPr/>
            </p:nvSpPr>
            <p:spPr bwMode="auto">
              <a:xfrm rot="5400000">
                <a:off x="1264" y="1004"/>
                <a:ext cx="184" cy="156"/>
              </a:xfrm>
              <a:prstGeom prst="rect">
                <a:avLst/>
              </a:prstGeom>
            </p:spPr>
            <p:txBody>
              <a:bodyPr vert="wordArtVert" wrap="none" fromWordArt="1">
                <a:prstTxWarp prst="textPlain">
                  <a:avLst>
                    <a:gd name="adj" fmla="val 50000"/>
                  </a:avLst>
                </a:prstTxWarp>
              </a:bodyPr>
              <a:lstStyle/>
              <a:p>
                <a:pPr algn="ctr" fontAlgn="auto"/>
                <a:r>
                  <a:rPr lang="es-ES" sz="3600" b="1" kern="10">
                    <a:ln w="9525">
                      <a:noFill/>
                      <a:round/>
                      <a:headEnd/>
                      <a:tailEnd/>
                    </a:ln>
                    <a:solidFill>
                      <a:srgbClr val="A55F5D"/>
                    </a:solidFill>
                    <a:latin typeface="Times New Roman"/>
                    <a:cs typeface="Times New Roman"/>
                  </a:rPr>
                  <a:t>P</a:t>
                </a:r>
              </a:p>
            </p:txBody>
          </p:sp>
          <p:sp>
            <p:nvSpPr>
              <p:cNvPr id="388132" name="WordArt 36"/>
              <p:cNvSpPr>
                <a:spLocks noChangeArrowheads="1" noChangeShapeType="1" noTextEdit="1"/>
              </p:cNvSpPr>
              <p:nvPr/>
            </p:nvSpPr>
            <p:spPr bwMode="auto">
              <a:xfrm>
                <a:off x="1000" y="1304"/>
                <a:ext cx="591" cy="52"/>
              </a:xfrm>
              <a:prstGeom prst="rect">
                <a:avLst/>
              </a:prstGeom>
            </p:spPr>
            <p:txBody>
              <a:bodyPr wrap="none" fromWordArt="1">
                <a:prstTxWarp prst="textPlain">
                  <a:avLst>
                    <a:gd name="adj" fmla="val 50000"/>
                  </a:avLst>
                </a:prstTxWarp>
              </a:bodyPr>
              <a:lstStyle/>
              <a:p>
                <a:pPr algn="ctr"/>
                <a:r>
                  <a:rPr lang="es-ES" sz="2000" b="1" kern="10">
                    <a:ln w="9525">
                      <a:noFill/>
                      <a:round/>
                      <a:headEnd/>
                      <a:tailEnd/>
                    </a:ln>
                    <a:latin typeface="Times New Roman"/>
                    <a:cs typeface="Times New Roman"/>
                  </a:rPr>
                  <a:t>y Reaseguros de Panamá</a:t>
                </a:r>
              </a:p>
            </p:txBody>
          </p:sp>
          <p:sp>
            <p:nvSpPr>
              <p:cNvPr id="388133" name="Line 37"/>
              <p:cNvSpPr>
                <a:spLocks noChangeShapeType="1"/>
              </p:cNvSpPr>
              <p:nvPr/>
            </p:nvSpPr>
            <p:spPr bwMode="auto">
              <a:xfrm>
                <a:off x="964" y="1294"/>
                <a:ext cx="664" cy="0"/>
              </a:xfrm>
              <a:prstGeom prst="line">
                <a:avLst/>
              </a:prstGeom>
              <a:noFill/>
              <a:ln w="3175">
                <a:solidFill>
                  <a:srgbClr val="84453E"/>
                </a:solidFill>
                <a:round/>
                <a:headEnd/>
                <a:tailEnd/>
              </a:ln>
            </p:spPr>
            <p:txBody>
              <a:bodyPr/>
              <a:lstStyle/>
              <a:p>
                <a:endParaRPr lang="es-ES"/>
              </a:p>
            </p:txBody>
          </p:sp>
          <p:sp>
            <p:nvSpPr>
              <p:cNvPr id="388134" name="Line 38"/>
              <p:cNvSpPr>
                <a:spLocks noChangeShapeType="1"/>
              </p:cNvSpPr>
              <p:nvPr/>
            </p:nvSpPr>
            <p:spPr bwMode="auto">
              <a:xfrm>
                <a:off x="964" y="1356"/>
                <a:ext cx="664" cy="0"/>
              </a:xfrm>
              <a:prstGeom prst="line">
                <a:avLst/>
              </a:prstGeom>
              <a:noFill/>
              <a:ln w="3175">
                <a:solidFill>
                  <a:srgbClr val="84453E"/>
                </a:solidFill>
                <a:round/>
                <a:headEnd/>
                <a:tailEnd/>
              </a:ln>
            </p:spPr>
            <p:txBody>
              <a:bodyPr/>
              <a:lstStyle/>
              <a:p>
                <a:endParaRPr lang="es-ES"/>
              </a:p>
            </p:txBody>
          </p:sp>
        </p:grpSp>
        <p:sp>
          <p:nvSpPr>
            <p:cNvPr id="388135" name="Text Box 39"/>
            <p:cNvSpPr txBox="1">
              <a:spLocks noChangeArrowheads="1"/>
            </p:cNvSpPr>
            <p:nvPr/>
          </p:nvSpPr>
          <p:spPr bwMode="auto">
            <a:xfrm>
              <a:off x="2215" y="3339"/>
              <a:ext cx="1486" cy="815"/>
            </a:xfrm>
            <a:prstGeom prst="rect">
              <a:avLst/>
            </a:prstGeom>
            <a:noFill/>
            <a:ln w="9525">
              <a:noFill/>
              <a:miter lim="800000"/>
              <a:headEnd/>
              <a:tailEnd/>
            </a:ln>
            <a:effectLst/>
          </p:spPr>
          <p:txBody>
            <a:bodyPr>
              <a:spAutoFit/>
            </a:bodyPr>
            <a:lstStyle/>
            <a:p>
              <a:pPr algn="ctr">
                <a:spcBef>
                  <a:spcPct val="50000"/>
                </a:spcBef>
              </a:pPr>
              <a:r>
                <a:rPr lang="es-MX" sz="900" b="1">
                  <a:latin typeface="Times New Roman" pitchFamily="18" charset="0"/>
                </a:rPr>
                <a:t>1956</a:t>
              </a:r>
              <a:endParaRPr lang="es-ES" sz="900" b="1">
                <a:latin typeface="Times New Roman" pitchFamily="18"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r>
              <a:rPr lang="es-ES" dirty="0" smtClean="0"/>
              <a:t>Somete requisitos mínimos para la redacción de las pólizas.</a:t>
            </a:r>
          </a:p>
          <a:p>
            <a:r>
              <a:rPr lang="es-ES" dirty="0" smtClean="0"/>
              <a:t>Obliga a la contratación de seguros con compañías autorizadas dentro del país.</a:t>
            </a:r>
          </a:p>
          <a:p>
            <a:r>
              <a:rPr lang="es-ES" dirty="0" smtClean="0"/>
              <a:t>Protege la libertad de contratar seguros frente a los intermediarios financieros.</a:t>
            </a:r>
          </a:p>
          <a:p>
            <a:r>
              <a:rPr lang="es-ES" dirty="0" smtClean="0"/>
              <a:t>Obliga a comunicar al asegurado con 10 días de anticipación la cancelación de póliza por morosidad. </a:t>
            </a:r>
          </a:p>
          <a:p>
            <a:endParaRPr lang="es-ES" dirty="0"/>
          </a:p>
        </p:txBody>
      </p:sp>
      <p:sp>
        <p:nvSpPr>
          <p:cNvPr id="3" name="2 Título"/>
          <p:cNvSpPr>
            <a:spLocks noGrp="1"/>
          </p:cNvSpPr>
          <p:nvPr>
            <p:ph type="title"/>
          </p:nvPr>
        </p:nvSpPr>
        <p:spPr/>
        <p:txBody>
          <a:bodyPr/>
          <a:lstStyle/>
          <a:p>
            <a:r>
              <a:rPr lang="es-ES" dirty="0" smtClean="0"/>
              <a:t>Conclusiones</a:t>
            </a:r>
            <a:endParaRPr lang="es-E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5" name="Rectangle 3"/>
          <p:cNvSpPr>
            <a:spLocks noGrp="1" noChangeArrowheads="1"/>
          </p:cNvSpPr>
          <p:nvPr>
            <p:ph idx="4294967295"/>
          </p:nvPr>
        </p:nvSpPr>
        <p:spPr>
          <a:xfrm>
            <a:off x="1357290" y="2857496"/>
            <a:ext cx="7053262" cy="1500187"/>
          </a:xfrm>
        </p:spPr>
        <p:txBody>
          <a:bodyPr>
            <a:normAutofit fontScale="25000" lnSpcReduction="20000"/>
          </a:bodyPr>
          <a:lstStyle/>
          <a:p>
            <a:pPr algn="just"/>
            <a:endParaRPr lang="es-ES" sz="3600" dirty="0"/>
          </a:p>
          <a:p>
            <a:pPr algn="ctr">
              <a:buFont typeface="Wingdings" pitchFamily="2" charset="2"/>
              <a:buNone/>
            </a:pPr>
            <a:r>
              <a:rPr lang="es-ES" sz="13500" i="1" dirty="0">
                <a:solidFill>
                  <a:srgbClr val="FFC000"/>
                </a:solidFill>
                <a:latin typeface="Palatino Linotype" pitchFamily="18" charset="0"/>
              </a:rPr>
              <a:t>Gracias</a:t>
            </a:r>
            <a:r>
              <a:rPr lang="es-ES" sz="13500" i="1" dirty="0" smtClean="0">
                <a:solidFill>
                  <a:srgbClr val="FFC000"/>
                </a:solidFill>
                <a:latin typeface="Palatino Linotype" pitchFamily="18" charset="0"/>
              </a:rPr>
              <a:t>…</a:t>
            </a:r>
          </a:p>
          <a:p>
            <a:pPr algn="ctr">
              <a:buFont typeface="Wingdings" pitchFamily="2" charset="2"/>
              <a:buNone/>
            </a:pPr>
            <a:endParaRPr lang="es-ES" sz="4400" i="1" dirty="0" smtClean="0">
              <a:latin typeface="Palatino Linotype" pitchFamily="18" charset="0"/>
            </a:endParaRPr>
          </a:p>
          <a:p>
            <a:pPr algn="ctr">
              <a:buFont typeface="Wingdings" pitchFamily="2" charset="2"/>
              <a:buNone/>
            </a:pPr>
            <a:endParaRPr lang="es-ES" sz="4400" i="1" dirty="0" smtClean="0">
              <a:latin typeface="Palatino Linotype" pitchFamily="18" charset="0"/>
            </a:endParaRPr>
          </a:p>
          <a:p>
            <a:pPr algn="ctr">
              <a:buFont typeface="Wingdings" pitchFamily="2" charset="2"/>
              <a:buNone/>
            </a:pPr>
            <a:endParaRPr lang="es-ES" sz="4400" i="1" dirty="0" smtClean="0">
              <a:latin typeface="Palatino Linotype" pitchFamily="18" charset="0"/>
            </a:endParaRPr>
          </a:p>
          <a:p>
            <a:pPr algn="ctr">
              <a:buFont typeface="Wingdings" pitchFamily="2" charset="2"/>
              <a:buNone/>
            </a:pPr>
            <a:endParaRPr lang="es-ES" sz="4400" i="1" dirty="0" smtClean="0">
              <a:latin typeface="Palatino Linotype" pitchFamily="18" charset="0"/>
            </a:endParaRPr>
          </a:p>
          <a:p>
            <a:pPr algn="ctr">
              <a:buFont typeface="Wingdings" pitchFamily="2" charset="2"/>
              <a:buNone/>
            </a:pPr>
            <a:endParaRPr lang="es-ES" sz="4400" i="1" dirty="0" smtClean="0">
              <a:latin typeface="Palatino Linotype" pitchFamily="18" charset="0"/>
            </a:endParaRPr>
          </a:p>
          <a:p>
            <a:pPr algn="ctr">
              <a:buFont typeface="Wingdings" pitchFamily="2" charset="2"/>
              <a:buNone/>
            </a:pPr>
            <a:endParaRPr lang="es-ES" sz="4400" i="1" dirty="0" smtClean="0">
              <a:latin typeface="Palatino Linotype" pitchFamily="18" charset="0"/>
            </a:endParaRPr>
          </a:p>
          <a:p>
            <a:pPr algn="ctr">
              <a:buFont typeface="Wingdings" pitchFamily="2" charset="2"/>
              <a:buNone/>
            </a:pPr>
            <a:endParaRPr lang="es-ES" sz="4400" i="1" dirty="0" smtClean="0">
              <a:latin typeface="Palatino Linotype" pitchFamily="18" charset="0"/>
            </a:endParaRPr>
          </a:p>
          <a:p>
            <a:pPr algn="ctr">
              <a:buFont typeface="Wingdings" pitchFamily="2" charset="2"/>
              <a:buNone/>
            </a:pPr>
            <a:endParaRPr lang="es-ES" sz="4400" i="1" dirty="0" smtClean="0">
              <a:latin typeface="Palatino Linotype" pitchFamily="18" charset="0"/>
            </a:endParaRPr>
          </a:p>
          <a:p>
            <a:pPr algn="ctr">
              <a:buFont typeface="Wingdings" pitchFamily="2" charset="2"/>
              <a:buNone/>
            </a:pPr>
            <a:r>
              <a:rPr lang="es-ES" sz="9600" i="1" dirty="0" smtClean="0">
                <a:solidFill>
                  <a:srgbClr val="FFC000"/>
                </a:solidFill>
                <a:latin typeface="Palatino Linotype" pitchFamily="18" charset="0"/>
              </a:rPr>
              <a:t>ssrp@superseguros.gob.pa</a:t>
            </a:r>
            <a:endParaRPr lang="es-ES" sz="9600" i="1" dirty="0">
              <a:solidFill>
                <a:srgbClr val="FFC000"/>
              </a:solidFill>
              <a:latin typeface="Palatino Linotype" pitchFamily="18" charset="0"/>
            </a:endParaRPr>
          </a:p>
        </p:txBody>
      </p:sp>
      <p:cxnSp>
        <p:nvCxnSpPr>
          <p:cNvPr id="274439" name="AutoShape 7"/>
          <p:cNvCxnSpPr>
            <a:cxnSpLocks noChangeShapeType="1"/>
            <a:stCxn id="274435" idx="1"/>
            <a:endCxn id="274435" idx="1"/>
          </p:cNvCxnSpPr>
          <p:nvPr/>
        </p:nvCxnSpPr>
        <p:spPr bwMode="auto">
          <a:xfrm rot="10800000">
            <a:off x="1357290" y="3607590"/>
            <a:ext cx="1588" cy="1588"/>
          </a:xfrm>
          <a:prstGeom prst="straightConnector1">
            <a:avLst/>
          </a:prstGeom>
          <a:noFill/>
          <a:ln w="12700" cap="sq">
            <a:solidFill>
              <a:schemeClr val="tx1"/>
            </a:solidFill>
            <a:round/>
            <a:headEnd type="none" w="sm" len="sm"/>
            <a:tailEnd type="none" w="sm" len="sm"/>
          </a:ln>
          <a:effectLst/>
        </p:spPr>
      </p:cxnSp>
      <p:grpSp>
        <p:nvGrpSpPr>
          <p:cNvPr id="2" name="Group 18"/>
          <p:cNvGrpSpPr>
            <a:grpSpLocks/>
          </p:cNvGrpSpPr>
          <p:nvPr/>
        </p:nvGrpSpPr>
        <p:grpSpPr bwMode="auto">
          <a:xfrm>
            <a:off x="179388" y="0"/>
            <a:ext cx="1116012" cy="1030288"/>
            <a:chOff x="1202" y="482"/>
            <a:chExt cx="3327" cy="3672"/>
          </a:xfrm>
        </p:grpSpPr>
        <p:grpSp>
          <p:nvGrpSpPr>
            <p:cNvPr id="3" name="Group 19"/>
            <p:cNvGrpSpPr>
              <a:grpSpLocks/>
            </p:cNvGrpSpPr>
            <p:nvPr/>
          </p:nvGrpSpPr>
          <p:grpSpPr bwMode="auto">
            <a:xfrm>
              <a:off x="1202" y="482"/>
              <a:ext cx="3327" cy="2767"/>
              <a:chOff x="960" y="768"/>
              <a:chExt cx="672" cy="588"/>
            </a:xfrm>
          </p:grpSpPr>
          <p:sp>
            <p:nvSpPr>
              <p:cNvPr id="274452" name="Oval 20"/>
              <p:cNvSpPr>
                <a:spLocks noChangeArrowheads="1"/>
              </p:cNvSpPr>
              <p:nvPr/>
            </p:nvSpPr>
            <p:spPr bwMode="auto">
              <a:xfrm>
                <a:off x="1092" y="779"/>
                <a:ext cx="432" cy="432"/>
              </a:xfrm>
              <a:prstGeom prst="ellipse">
                <a:avLst/>
              </a:prstGeom>
              <a:solidFill>
                <a:srgbClr val="A86A6A"/>
              </a:solidFill>
              <a:ln w="9525">
                <a:noFill/>
                <a:round/>
                <a:headEnd/>
                <a:tailEnd/>
              </a:ln>
            </p:spPr>
            <p:txBody>
              <a:bodyPr wrap="none" anchor="ctr"/>
              <a:lstStyle/>
              <a:p>
                <a:endParaRPr lang="es-ES"/>
              </a:p>
            </p:txBody>
          </p:sp>
          <p:sp>
            <p:nvSpPr>
              <p:cNvPr id="274453" name="Oval 21"/>
              <p:cNvSpPr>
                <a:spLocks noChangeArrowheads="1"/>
              </p:cNvSpPr>
              <p:nvPr/>
            </p:nvSpPr>
            <p:spPr bwMode="auto">
              <a:xfrm>
                <a:off x="1086" y="773"/>
                <a:ext cx="432" cy="432"/>
              </a:xfrm>
              <a:prstGeom prst="ellipse">
                <a:avLst/>
              </a:prstGeom>
              <a:solidFill>
                <a:srgbClr val="B58883"/>
              </a:solidFill>
              <a:ln w="9525">
                <a:noFill/>
                <a:round/>
                <a:headEnd/>
                <a:tailEnd/>
              </a:ln>
            </p:spPr>
            <p:txBody>
              <a:bodyPr wrap="none" anchor="ctr"/>
              <a:lstStyle/>
              <a:p>
                <a:endParaRPr lang="es-ES"/>
              </a:p>
            </p:txBody>
          </p:sp>
          <p:sp>
            <p:nvSpPr>
              <p:cNvPr id="274454" name="Oval 22"/>
              <p:cNvSpPr>
                <a:spLocks noChangeArrowheads="1"/>
              </p:cNvSpPr>
              <p:nvPr/>
            </p:nvSpPr>
            <p:spPr bwMode="auto">
              <a:xfrm>
                <a:off x="1086" y="768"/>
                <a:ext cx="413" cy="414"/>
              </a:xfrm>
              <a:prstGeom prst="ellipse">
                <a:avLst/>
              </a:prstGeom>
              <a:solidFill>
                <a:srgbClr val="BB918D"/>
              </a:solidFill>
              <a:ln w="9525">
                <a:noFill/>
                <a:round/>
                <a:headEnd/>
                <a:tailEnd/>
              </a:ln>
            </p:spPr>
            <p:txBody>
              <a:bodyPr wrap="none" anchor="ctr"/>
              <a:lstStyle/>
              <a:p>
                <a:endParaRPr lang="es-ES"/>
              </a:p>
            </p:txBody>
          </p:sp>
          <p:sp>
            <p:nvSpPr>
              <p:cNvPr id="274455" name="Oval 23"/>
              <p:cNvSpPr>
                <a:spLocks noChangeArrowheads="1"/>
              </p:cNvSpPr>
              <p:nvPr/>
            </p:nvSpPr>
            <p:spPr bwMode="auto">
              <a:xfrm>
                <a:off x="1104" y="794"/>
                <a:ext cx="399" cy="399"/>
              </a:xfrm>
              <a:prstGeom prst="ellipse">
                <a:avLst/>
              </a:prstGeom>
              <a:gradFill rotWithShape="0">
                <a:gsLst>
                  <a:gs pos="0">
                    <a:srgbClr val="FFFFFF"/>
                  </a:gs>
                  <a:gs pos="100000">
                    <a:srgbClr val="BD928F"/>
                  </a:gs>
                </a:gsLst>
                <a:path path="shape">
                  <a:fillToRect l="50000" t="50000" r="50000" b="50000"/>
                </a:path>
              </a:gradFill>
              <a:ln w="9525">
                <a:solidFill>
                  <a:srgbClr val="BD928F"/>
                </a:solidFill>
                <a:round/>
                <a:headEnd/>
                <a:tailEnd/>
              </a:ln>
            </p:spPr>
            <p:txBody>
              <a:bodyPr wrap="none" anchor="ctr"/>
              <a:lstStyle/>
              <a:p>
                <a:endParaRPr lang="es-ES"/>
              </a:p>
            </p:txBody>
          </p:sp>
          <p:sp>
            <p:nvSpPr>
              <p:cNvPr id="274456" name="WordArt 24"/>
              <p:cNvSpPr>
                <a:spLocks noChangeArrowheads="1" noChangeShapeType="1" noTextEdit="1"/>
              </p:cNvSpPr>
              <p:nvPr/>
            </p:nvSpPr>
            <p:spPr bwMode="auto">
              <a:xfrm rot="5400000">
                <a:off x="1290" y="836"/>
                <a:ext cx="200" cy="196"/>
              </a:xfrm>
              <a:prstGeom prst="rect">
                <a:avLst/>
              </a:prstGeom>
            </p:spPr>
            <p:txBody>
              <a:bodyPr vert="wordArtVert" wrap="none" fromWordArt="1">
                <a:prstTxWarp prst="textPlain">
                  <a:avLst>
                    <a:gd name="adj" fmla="val 50000"/>
                  </a:avLst>
                </a:prstTxWarp>
              </a:bodyPr>
              <a:lstStyle/>
              <a:p>
                <a:pPr algn="ctr" fontAlgn="auto"/>
                <a:r>
                  <a:rPr lang="es-ES" sz="3600" b="1" kern="10">
                    <a:ln w="9525">
                      <a:noFill/>
                      <a:round/>
                      <a:headEnd/>
                      <a:tailEnd/>
                    </a:ln>
                    <a:solidFill>
                      <a:srgbClr val="C8A6A2"/>
                    </a:solidFill>
                    <a:latin typeface="Times New Roman"/>
                    <a:cs typeface="Times New Roman"/>
                  </a:rPr>
                  <a:t>R</a:t>
                </a:r>
              </a:p>
            </p:txBody>
          </p:sp>
          <p:sp>
            <p:nvSpPr>
              <p:cNvPr id="274457" name="WordArt 25"/>
              <p:cNvSpPr>
                <a:spLocks noChangeArrowheads="1" noChangeShapeType="1" noTextEdit="1"/>
              </p:cNvSpPr>
              <p:nvPr/>
            </p:nvSpPr>
            <p:spPr bwMode="auto">
              <a:xfrm rot="5400000">
                <a:off x="1145" y="923"/>
                <a:ext cx="229" cy="155"/>
              </a:xfrm>
              <a:prstGeom prst="rect">
                <a:avLst/>
              </a:prstGeom>
            </p:spPr>
            <p:txBody>
              <a:bodyPr vert="wordArtVert" wrap="none" fromWordArt="1">
                <a:prstTxWarp prst="textPlain">
                  <a:avLst>
                    <a:gd name="adj" fmla="val 50000"/>
                  </a:avLst>
                </a:prstTxWarp>
              </a:bodyPr>
              <a:lstStyle/>
              <a:p>
                <a:pPr algn="ctr" fontAlgn="auto"/>
                <a:r>
                  <a:rPr lang="es-ES" sz="3600" b="1" kern="10">
                    <a:ln w="9525">
                      <a:noFill/>
                      <a:round/>
                      <a:headEnd/>
                      <a:tailEnd/>
                    </a:ln>
                    <a:solidFill>
                      <a:srgbClr val="BE9990"/>
                    </a:solidFill>
                    <a:latin typeface="Times New Roman"/>
                    <a:cs typeface="Times New Roman"/>
                  </a:rPr>
                  <a:t>S</a:t>
                </a:r>
              </a:p>
            </p:txBody>
          </p:sp>
          <p:sp>
            <p:nvSpPr>
              <p:cNvPr id="274458" name="WordArt 26"/>
              <p:cNvSpPr>
                <a:spLocks noChangeArrowheads="1" noChangeShapeType="1" noTextEdit="1"/>
              </p:cNvSpPr>
              <p:nvPr/>
            </p:nvSpPr>
            <p:spPr bwMode="auto">
              <a:xfrm>
                <a:off x="960" y="1238"/>
                <a:ext cx="672" cy="52"/>
              </a:xfrm>
              <a:prstGeom prst="rect">
                <a:avLst/>
              </a:prstGeom>
            </p:spPr>
            <p:txBody>
              <a:bodyPr wrap="none" fromWordArt="1">
                <a:prstTxWarp prst="textPlain">
                  <a:avLst>
                    <a:gd name="adj" fmla="val 50000"/>
                  </a:avLst>
                </a:prstTxWarp>
              </a:bodyPr>
              <a:lstStyle/>
              <a:p>
                <a:pPr algn="ctr"/>
                <a:r>
                  <a:rPr lang="es-ES" sz="2000" b="1" kern="10">
                    <a:ln w="9525">
                      <a:noFill/>
                      <a:round/>
                      <a:headEnd/>
                      <a:tailEnd/>
                    </a:ln>
                    <a:latin typeface="Times New Roman"/>
                    <a:cs typeface="Times New Roman"/>
                  </a:rPr>
                  <a:t>Superintendencia de Seguros</a:t>
                </a:r>
              </a:p>
            </p:txBody>
          </p:sp>
          <p:grpSp>
            <p:nvGrpSpPr>
              <p:cNvPr id="4" name="Group 27"/>
              <p:cNvGrpSpPr>
                <a:grpSpLocks/>
              </p:cNvGrpSpPr>
              <p:nvPr/>
            </p:nvGrpSpPr>
            <p:grpSpPr bwMode="auto">
              <a:xfrm>
                <a:off x="964" y="1227"/>
                <a:ext cx="664" cy="3"/>
                <a:chOff x="31" y="2954"/>
                <a:chExt cx="4320" cy="22"/>
              </a:xfrm>
            </p:grpSpPr>
            <p:sp>
              <p:nvSpPr>
                <p:cNvPr id="274460" name="Line 28"/>
                <p:cNvSpPr>
                  <a:spLocks noChangeShapeType="1"/>
                </p:cNvSpPr>
                <p:nvPr/>
              </p:nvSpPr>
              <p:spPr bwMode="auto">
                <a:xfrm>
                  <a:off x="31" y="2954"/>
                  <a:ext cx="4320" cy="0"/>
                </a:xfrm>
                <a:prstGeom prst="line">
                  <a:avLst/>
                </a:prstGeom>
                <a:noFill/>
                <a:ln w="3175">
                  <a:solidFill>
                    <a:srgbClr val="D3A8A5"/>
                  </a:solidFill>
                  <a:round/>
                  <a:headEnd/>
                  <a:tailEnd/>
                </a:ln>
              </p:spPr>
              <p:txBody>
                <a:bodyPr/>
                <a:lstStyle/>
                <a:p>
                  <a:endParaRPr lang="es-ES"/>
                </a:p>
              </p:txBody>
            </p:sp>
            <p:sp>
              <p:nvSpPr>
                <p:cNvPr id="274461" name="Line 29"/>
                <p:cNvSpPr>
                  <a:spLocks noChangeShapeType="1"/>
                </p:cNvSpPr>
                <p:nvPr/>
              </p:nvSpPr>
              <p:spPr bwMode="auto">
                <a:xfrm>
                  <a:off x="31" y="2976"/>
                  <a:ext cx="4320" cy="0"/>
                </a:xfrm>
                <a:prstGeom prst="line">
                  <a:avLst/>
                </a:prstGeom>
                <a:noFill/>
                <a:ln w="3175">
                  <a:solidFill>
                    <a:srgbClr val="84453E"/>
                  </a:solidFill>
                  <a:round/>
                  <a:headEnd/>
                  <a:tailEnd/>
                </a:ln>
              </p:spPr>
              <p:txBody>
                <a:bodyPr/>
                <a:lstStyle/>
                <a:p>
                  <a:endParaRPr lang="es-ES"/>
                </a:p>
              </p:txBody>
            </p:sp>
          </p:grpSp>
          <p:sp>
            <p:nvSpPr>
              <p:cNvPr id="274462" name="WordArt 30"/>
              <p:cNvSpPr>
                <a:spLocks noChangeArrowheads="1" noChangeShapeType="1" noTextEdit="1"/>
              </p:cNvSpPr>
              <p:nvPr/>
            </p:nvSpPr>
            <p:spPr bwMode="auto">
              <a:xfrm rot="5400000">
                <a:off x="1067" y="883"/>
                <a:ext cx="229" cy="147"/>
              </a:xfrm>
              <a:prstGeom prst="rect">
                <a:avLst/>
              </a:prstGeom>
            </p:spPr>
            <p:txBody>
              <a:bodyPr vert="wordArtVert" wrap="none" fromWordArt="1">
                <a:prstTxWarp prst="textPlain">
                  <a:avLst>
                    <a:gd name="adj" fmla="val 50000"/>
                  </a:avLst>
                </a:prstTxWarp>
              </a:bodyPr>
              <a:lstStyle/>
              <a:p>
                <a:pPr algn="ctr" fontAlgn="auto"/>
                <a:r>
                  <a:rPr lang="es-ES" sz="3600" b="1" kern="10">
                    <a:ln w="9525">
                      <a:noFill/>
                      <a:round/>
                      <a:headEnd/>
                      <a:tailEnd/>
                    </a:ln>
                    <a:solidFill>
                      <a:srgbClr val="712B2D"/>
                    </a:solidFill>
                    <a:latin typeface="Times New Roman"/>
                    <a:cs typeface="Times New Roman"/>
                  </a:rPr>
                  <a:t>S</a:t>
                </a:r>
              </a:p>
            </p:txBody>
          </p:sp>
          <p:sp>
            <p:nvSpPr>
              <p:cNvPr id="274463" name="WordArt 31"/>
              <p:cNvSpPr>
                <a:spLocks noChangeArrowheads="1" noChangeShapeType="1" noTextEdit="1"/>
              </p:cNvSpPr>
              <p:nvPr/>
            </p:nvSpPr>
            <p:spPr bwMode="auto">
              <a:xfrm rot="5400000">
                <a:off x="1264" y="1004"/>
                <a:ext cx="184" cy="156"/>
              </a:xfrm>
              <a:prstGeom prst="rect">
                <a:avLst/>
              </a:prstGeom>
            </p:spPr>
            <p:txBody>
              <a:bodyPr vert="wordArtVert" wrap="none" fromWordArt="1">
                <a:prstTxWarp prst="textPlain">
                  <a:avLst>
                    <a:gd name="adj" fmla="val 50000"/>
                  </a:avLst>
                </a:prstTxWarp>
              </a:bodyPr>
              <a:lstStyle/>
              <a:p>
                <a:pPr algn="ctr" fontAlgn="auto"/>
                <a:r>
                  <a:rPr lang="es-ES" sz="3600" b="1" kern="10">
                    <a:ln w="9525">
                      <a:noFill/>
                      <a:round/>
                      <a:headEnd/>
                      <a:tailEnd/>
                    </a:ln>
                    <a:solidFill>
                      <a:srgbClr val="A55F5D"/>
                    </a:solidFill>
                    <a:latin typeface="Times New Roman"/>
                    <a:cs typeface="Times New Roman"/>
                  </a:rPr>
                  <a:t>P</a:t>
                </a:r>
              </a:p>
            </p:txBody>
          </p:sp>
          <p:sp>
            <p:nvSpPr>
              <p:cNvPr id="274464" name="WordArt 32"/>
              <p:cNvSpPr>
                <a:spLocks noChangeArrowheads="1" noChangeShapeType="1" noTextEdit="1"/>
              </p:cNvSpPr>
              <p:nvPr/>
            </p:nvSpPr>
            <p:spPr bwMode="auto">
              <a:xfrm>
                <a:off x="1000" y="1304"/>
                <a:ext cx="591" cy="52"/>
              </a:xfrm>
              <a:prstGeom prst="rect">
                <a:avLst/>
              </a:prstGeom>
            </p:spPr>
            <p:txBody>
              <a:bodyPr wrap="none" fromWordArt="1">
                <a:prstTxWarp prst="textPlain">
                  <a:avLst>
                    <a:gd name="adj" fmla="val 50000"/>
                  </a:avLst>
                </a:prstTxWarp>
              </a:bodyPr>
              <a:lstStyle/>
              <a:p>
                <a:pPr algn="ctr"/>
                <a:r>
                  <a:rPr lang="es-ES" sz="2000" b="1" kern="10">
                    <a:ln w="9525">
                      <a:noFill/>
                      <a:round/>
                      <a:headEnd/>
                      <a:tailEnd/>
                    </a:ln>
                    <a:latin typeface="Times New Roman"/>
                    <a:cs typeface="Times New Roman"/>
                  </a:rPr>
                  <a:t>y Reaseguros de Panamá</a:t>
                </a:r>
              </a:p>
            </p:txBody>
          </p:sp>
          <p:sp>
            <p:nvSpPr>
              <p:cNvPr id="274465" name="Line 33"/>
              <p:cNvSpPr>
                <a:spLocks noChangeShapeType="1"/>
              </p:cNvSpPr>
              <p:nvPr/>
            </p:nvSpPr>
            <p:spPr bwMode="auto">
              <a:xfrm>
                <a:off x="964" y="1294"/>
                <a:ext cx="664" cy="0"/>
              </a:xfrm>
              <a:prstGeom prst="line">
                <a:avLst/>
              </a:prstGeom>
              <a:noFill/>
              <a:ln w="3175">
                <a:solidFill>
                  <a:srgbClr val="84453E"/>
                </a:solidFill>
                <a:round/>
                <a:headEnd/>
                <a:tailEnd/>
              </a:ln>
            </p:spPr>
            <p:txBody>
              <a:bodyPr/>
              <a:lstStyle/>
              <a:p>
                <a:endParaRPr lang="es-ES"/>
              </a:p>
            </p:txBody>
          </p:sp>
          <p:sp>
            <p:nvSpPr>
              <p:cNvPr id="274466" name="Line 34"/>
              <p:cNvSpPr>
                <a:spLocks noChangeShapeType="1"/>
              </p:cNvSpPr>
              <p:nvPr/>
            </p:nvSpPr>
            <p:spPr bwMode="auto">
              <a:xfrm>
                <a:off x="964" y="1356"/>
                <a:ext cx="664" cy="0"/>
              </a:xfrm>
              <a:prstGeom prst="line">
                <a:avLst/>
              </a:prstGeom>
              <a:noFill/>
              <a:ln w="3175">
                <a:solidFill>
                  <a:srgbClr val="84453E"/>
                </a:solidFill>
                <a:round/>
                <a:headEnd/>
                <a:tailEnd/>
              </a:ln>
            </p:spPr>
            <p:txBody>
              <a:bodyPr/>
              <a:lstStyle/>
              <a:p>
                <a:endParaRPr lang="es-ES"/>
              </a:p>
            </p:txBody>
          </p:sp>
        </p:grpSp>
        <p:sp>
          <p:nvSpPr>
            <p:cNvPr id="274467" name="Text Box 35"/>
            <p:cNvSpPr txBox="1">
              <a:spLocks noChangeArrowheads="1"/>
            </p:cNvSpPr>
            <p:nvPr/>
          </p:nvSpPr>
          <p:spPr bwMode="auto">
            <a:xfrm>
              <a:off x="2215" y="3339"/>
              <a:ext cx="1486" cy="815"/>
            </a:xfrm>
            <a:prstGeom prst="rect">
              <a:avLst/>
            </a:prstGeom>
            <a:noFill/>
            <a:ln w="9525">
              <a:noFill/>
              <a:miter lim="800000"/>
              <a:headEnd/>
              <a:tailEnd/>
            </a:ln>
            <a:effectLst/>
          </p:spPr>
          <p:txBody>
            <a:bodyPr>
              <a:spAutoFit/>
            </a:bodyPr>
            <a:lstStyle/>
            <a:p>
              <a:pPr algn="ctr">
                <a:spcBef>
                  <a:spcPct val="50000"/>
                </a:spcBef>
              </a:pPr>
              <a:r>
                <a:rPr lang="es-MX" sz="900" b="1">
                  <a:latin typeface="Times New Roman" pitchFamily="18" charset="0"/>
                </a:rPr>
                <a:t>1956</a:t>
              </a:r>
              <a:endParaRPr lang="es-ES" sz="900" b="1">
                <a:latin typeface="Times New Roman" pitchFamily="18"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Marcador de contenido"/>
          <p:cNvSpPr txBox="1">
            <a:spLocks/>
          </p:cNvSpPr>
          <p:nvPr/>
        </p:nvSpPr>
        <p:spPr>
          <a:xfrm>
            <a:off x="500034" y="1428736"/>
            <a:ext cx="8229600" cy="485778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3200" b="1" i="0" u="none" strike="noStrike" kern="1200" cap="none" spc="0" normalizeH="0" baseline="0" noProof="0">
              <a:ln>
                <a:solidFill>
                  <a:sysClr val="windowText" lastClr="000000"/>
                </a:solidFill>
              </a:ln>
              <a:solidFill>
                <a:schemeClr val="bg1"/>
              </a:solidFill>
              <a:effectLst>
                <a:outerShdw blurRad="38100" dist="38100" dir="2700000" algn="tl">
                  <a:srgbClr val="000000">
                    <a:alpha val="43137"/>
                  </a:srgbClr>
                </a:outerShdw>
              </a:effectLst>
              <a:uLnTx/>
              <a:uFillTx/>
              <a:latin typeface="+mn-lt"/>
              <a:ea typeface="+mn-ea"/>
              <a:cs typeface="+mn-cs"/>
            </a:endParaRPr>
          </a:p>
        </p:txBody>
      </p:sp>
      <p:graphicFrame>
        <p:nvGraphicFramePr>
          <p:cNvPr id="3074" name="Object 4"/>
          <p:cNvGraphicFramePr>
            <a:graphicFrameLocks noChangeAspect="1"/>
          </p:cNvGraphicFramePr>
          <p:nvPr/>
        </p:nvGraphicFramePr>
        <p:xfrm>
          <a:off x="500063" y="571500"/>
          <a:ext cx="8321675" cy="5842000"/>
        </p:xfrm>
        <a:graphic>
          <a:graphicData uri="http://schemas.openxmlformats.org/presentationml/2006/ole">
            <p:oleObj spid="_x0000_s3074" name="Worksheet" r:id="rId3" imgW="8486645" imgH="4105182" progId="Excel.Sheet.8">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95536" y="0"/>
            <a:ext cx="8334098" cy="980728"/>
          </a:xfrm>
        </p:spPr>
        <p:txBody>
          <a:bodyPr>
            <a:noAutofit/>
          </a:bodyPr>
          <a:lstStyle/>
          <a:p>
            <a:r>
              <a:rPr lang="es-ES" sz="3200" dirty="0" smtClean="0">
                <a:effectLst>
                  <a:outerShdw blurRad="38100" dist="38100" dir="2700000" algn="tl">
                    <a:srgbClr val="000000"/>
                  </a:outerShdw>
                </a:effectLst>
              </a:rPr>
              <a:t>Crecimiento del Sector Seguros </a:t>
            </a:r>
            <a:r>
              <a:rPr lang="es-ES" sz="3200" dirty="0" smtClean="0">
                <a:effectLst>
                  <a:outerShdw blurRad="38100" dist="38100" dir="2700000" algn="tl">
                    <a:srgbClr val="000000"/>
                  </a:outerShdw>
                </a:effectLst>
              </a:rPr>
              <a:t> en Porcentaje</a:t>
            </a:r>
            <a:r>
              <a:rPr lang="es-ES" sz="3200" dirty="0" smtClean="0">
                <a:effectLst>
                  <a:outerShdw blurRad="38100" dist="38100" dir="2700000" algn="tl">
                    <a:srgbClr val="000000"/>
                  </a:outerShdw>
                </a:effectLst>
              </a:rPr>
              <a:t/>
            </a:r>
            <a:br>
              <a:rPr lang="es-ES" sz="3200" dirty="0" smtClean="0">
                <a:effectLst>
                  <a:outerShdw blurRad="38100" dist="38100" dir="2700000" algn="tl">
                    <a:srgbClr val="000000"/>
                  </a:outerShdw>
                </a:effectLst>
              </a:rPr>
            </a:br>
            <a:r>
              <a:rPr lang="es-ES" sz="3200" dirty="0" smtClean="0">
                <a:effectLst>
                  <a:outerShdw blurRad="38100" dist="38100" dir="2700000" algn="tl">
                    <a:srgbClr val="000000"/>
                  </a:outerShdw>
                </a:effectLst>
              </a:rPr>
              <a:t>1999-2010 (Sept.)</a:t>
            </a:r>
            <a:endParaRPr lang="es-ES" sz="3200" dirty="0"/>
          </a:p>
        </p:txBody>
      </p:sp>
      <p:graphicFrame>
        <p:nvGraphicFramePr>
          <p:cNvPr id="5" name="Group 135"/>
          <p:cNvGraphicFramePr>
            <a:graphicFrameLocks noGrp="1"/>
          </p:cNvGraphicFramePr>
          <p:nvPr/>
        </p:nvGraphicFramePr>
        <p:xfrm>
          <a:off x="611560" y="980728"/>
          <a:ext cx="7777163" cy="5655203"/>
        </p:xfrm>
        <a:graphic>
          <a:graphicData uri="http://schemas.openxmlformats.org/drawingml/2006/table">
            <a:tbl>
              <a:tblPr/>
              <a:tblGrid>
                <a:gridCol w="966788"/>
                <a:gridCol w="3052762"/>
                <a:gridCol w="3757613"/>
              </a:tblGrid>
              <a:tr h="709806">
                <a:tc>
                  <a:txBody>
                    <a:bodyPr/>
                    <a:lstStyle/>
                    <a:p>
                      <a:pPr marL="342900" marR="0" lvl="0" indent="-342900" algn="ctr" defTabSz="914400" rtl="0" eaLnBrk="1" fontAlgn="ctr" latinLnBrk="0" hangingPunct="1">
                        <a:lnSpc>
                          <a:spcPct val="100000"/>
                        </a:lnSpc>
                        <a:spcBef>
                          <a:spcPct val="0"/>
                        </a:spcBef>
                        <a:spcAft>
                          <a:spcPct val="0"/>
                        </a:spcAft>
                        <a:buClr>
                          <a:schemeClr val="hlink"/>
                        </a:buClr>
                        <a:buSzPct val="70000"/>
                        <a:buFont typeface="Wingdings" pitchFamily="2" charset="2"/>
                        <a:buNone/>
                        <a:tabLst/>
                      </a:pPr>
                      <a:r>
                        <a:rPr kumimoji="0" lang="es-ES" sz="2000" b="1" i="0" u="none" strike="noStrike" cap="none" normalizeH="0" baseline="0" dirty="0" smtClean="0">
                          <a:ln>
                            <a:noFill/>
                          </a:ln>
                          <a:solidFill>
                            <a:schemeClr val="tx1"/>
                          </a:solidFill>
                          <a:effectLst>
                            <a:outerShdw blurRad="38100" dist="38100" dir="2700000" algn="tl">
                              <a:srgbClr val="000000"/>
                            </a:outerShdw>
                          </a:effectLst>
                          <a:latin typeface="+mn-lt"/>
                          <a:cs typeface="Arial" charset="0"/>
                        </a:rPr>
                        <a:t>Año</a:t>
                      </a:r>
                      <a:endParaRPr kumimoji="0" lang="es-ES" sz="2000" b="1" i="0" u="none" strike="noStrike" cap="none" normalizeH="0" baseline="0" dirty="0" smtClean="0">
                        <a:ln>
                          <a:noFill/>
                        </a:ln>
                        <a:solidFill>
                          <a:schemeClr val="tx1"/>
                        </a:solidFill>
                        <a:effectLst>
                          <a:outerShdw blurRad="38100" dist="38100" dir="2700000" algn="tl">
                            <a:srgbClr val="000000"/>
                          </a:outerShdw>
                        </a:effectLst>
                        <a:latin typeface="+mn-lt"/>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8A1E28">
                            <a:gamma/>
                            <a:shade val="46275"/>
                            <a:invGamma/>
                          </a:srgbClr>
                        </a:gs>
                        <a:gs pos="50000">
                          <a:srgbClr val="8A1E28"/>
                        </a:gs>
                        <a:gs pos="100000">
                          <a:srgbClr val="8A1E28">
                            <a:gamma/>
                            <a:shade val="46275"/>
                            <a:invGamma/>
                          </a:srgbClr>
                        </a:gs>
                      </a:gsLst>
                      <a:lin ang="5400000" scaled="1"/>
                    </a:gradFill>
                  </a:tcPr>
                </a:tc>
                <a:tc>
                  <a:txBody>
                    <a:bodyPr/>
                    <a:lstStyle/>
                    <a:p>
                      <a:pPr marL="342900" marR="0" lvl="0" indent="-342900" algn="ctr" defTabSz="914400" rtl="0" eaLnBrk="1" fontAlgn="ctr" latinLnBrk="0" hangingPunct="1">
                        <a:lnSpc>
                          <a:spcPct val="100000"/>
                        </a:lnSpc>
                        <a:spcBef>
                          <a:spcPct val="0"/>
                        </a:spcBef>
                        <a:spcAft>
                          <a:spcPct val="0"/>
                        </a:spcAft>
                        <a:buClr>
                          <a:schemeClr val="hlink"/>
                        </a:buClr>
                        <a:buSzPct val="70000"/>
                        <a:buFont typeface="Wingdings" pitchFamily="2" charset="2"/>
                        <a:buNone/>
                        <a:tabLst/>
                      </a:pPr>
                      <a:r>
                        <a:rPr kumimoji="0" lang="es-ES" sz="2000" b="1" i="0" u="none" strike="noStrike" cap="none" normalizeH="0" baseline="0" dirty="0" smtClean="0">
                          <a:ln>
                            <a:noFill/>
                          </a:ln>
                          <a:solidFill>
                            <a:schemeClr val="tx1"/>
                          </a:solidFill>
                          <a:effectLst>
                            <a:outerShdw blurRad="38100" dist="38100" dir="2700000" algn="tl">
                              <a:srgbClr val="000000"/>
                            </a:outerShdw>
                          </a:effectLst>
                          <a:latin typeface="+mn-lt"/>
                          <a:cs typeface="Arial" charset="0"/>
                        </a:rPr>
                        <a:t>Primas Suscritas</a:t>
                      </a:r>
                      <a:endParaRPr kumimoji="0" lang="es-ES" sz="2000" b="1" i="0" u="none" strike="noStrike" cap="none" normalizeH="0" baseline="0" dirty="0" smtClean="0">
                        <a:ln>
                          <a:noFill/>
                        </a:ln>
                        <a:solidFill>
                          <a:schemeClr val="tx1"/>
                        </a:solidFill>
                        <a:effectLst>
                          <a:outerShdw blurRad="38100" dist="38100" dir="2700000" algn="tl">
                            <a:srgbClr val="000000"/>
                          </a:outerShdw>
                        </a:effectLst>
                        <a:latin typeface="+mn-lt"/>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8A1E28">
                            <a:gamma/>
                            <a:shade val="46275"/>
                            <a:invGamma/>
                          </a:srgbClr>
                        </a:gs>
                        <a:gs pos="50000">
                          <a:srgbClr val="8A1E28"/>
                        </a:gs>
                        <a:gs pos="100000">
                          <a:srgbClr val="8A1E28">
                            <a:gamma/>
                            <a:shade val="46275"/>
                            <a:invGamma/>
                          </a:srgbClr>
                        </a:gs>
                      </a:gsLst>
                      <a:lin ang="5400000" scaled="1"/>
                    </a:gradFill>
                  </a:tcPr>
                </a:tc>
                <a:tc>
                  <a:txBody>
                    <a:bodyPr/>
                    <a:lstStyle/>
                    <a:p>
                      <a:pPr marL="342900" marR="0" lvl="0" indent="-342900" algn="ctr" defTabSz="914400" rtl="0" eaLnBrk="1" fontAlgn="ctr" latinLnBrk="0" hangingPunct="1">
                        <a:lnSpc>
                          <a:spcPct val="100000"/>
                        </a:lnSpc>
                        <a:spcBef>
                          <a:spcPct val="0"/>
                        </a:spcBef>
                        <a:spcAft>
                          <a:spcPct val="0"/>
                        </a:spcAft>
                        <a:buClr>
                          <a:schemeClr val="hlink"/>
                        </a:buClr>
                        <a:buSzPct val="70000"/>
                        <a:buFont typeface="Wingdings" pitchFamily="2" charset="2"/>
                        <a:buNone/>
                        <a:tabLst/>
                      </a:pPr>
                      <a:r>
                        <a:rPr kumimoji="0" lang="es-ES" sz="2000" b="1" i="0" u="none" strike="noStrike" cap="none" normalizeH="0" baseline="0" dirty="0" smtClean="0">
                          <a:ln>
                            <a:noFill/>
                          </a:ln>
                          <a:solidFill>
                            <a:schemeClr val="tx1"/>
                          </a:solidFill>
                          <a:effectLst>
                            <a:outerShdw blurRad="38100" dist="38100" dir="2700000" algn="tl">
                              <a:srgbClr val="000000"/>
                            </a:outerShdw>
                          </a:effectLst>
                          <a:latin typeface="+mn-lt"/>
                          <a:cs typeface="Arial" charset="0"/>
                        </a:rPr>
                        <a:t>Crecimiento del </a:t>
                      </a:r>
                      <a:endParaRPr kumimoji="0" lang="es-ES" sz="2000" b="1" i="0" u="none" strike="noStrike" cap="none" normalizeH="0" baseline="0" dirty="0" smtClean="0">
                        <a:ln>
                          <a:noFill/>
                        </a:ln>
                        <a:solidFill>
                          <a:schemeClr val="tx1"/>
                        </a:solidFill>
                        <a:effectLst>
                          <a:outerShdw blurRad="38100" dist="38100" dir="2700000" algn="tl">
                            <a:srgbClr val="000000"/>
                          </a:outerShdw>
                        </a:effectLst>
                        <a:latin typeface="+mn-lt"/>
                        <a:cs typeface="Arial" charset="0"/>
                      </a:endParaRPr>
                    </a:p>
                    <a:p>
                      <a:pPr marL="342900" marR="0" lvl="0" indent="-342900" algn="ctr" defTabSz="914400" rtl="0" eaLnBrk="1" fontAlgn="ctr" latinLnBrk="0" hangingPunct="1">
                        <a:lnSpc>
                          <a:spcPct val="100000"/>
                        </a:lnSpc>
                        <a:spcBef>
                          <a:spcPct val="0"/>
                        </a:spcBef>
                        <a:spcAft>
                          <a:spcPct val="0"/>
                        </a:spcAft>
                        <a:buClr>
                          <a:schemeClr val="hlink"/>
                        </a:buClr>
                        <a:buSzPct val="70000"/>
                        <a:buFont typeface="Wingdings" pitchFamily="2" charset="2"/>
                        <a:buNone/>
                        <a:tabLst/>
                      </a:pPr>
                      <a:r>
                        <a:rPr kumimoji="0" lang="es-ES" sz="2000" b="1" i="0" u="none" strike="noStrike" cap="none" normalizeH="0" baseline="0" dirty="0" smtClean="0">
                          <a:ln>
                            <a:noFill/>
                          </a:ln>
                          <a:solidFill>
                            <a:schemeClr val="tx1"/>
                          </a:solidFill>
                          <a:effectLst>
                            <a:outerShdw blurRad="38100" dist="38100" dir="2700000" algn="tl">
                              <a:srgbClr val="000000"/>
                            </a:outerShdw>
                          </a:effectLst>
                          <a:latin typeface="+mn-lt"/>
                          <a:cs typeface="Arial" charset="0"/>
                        </a:rPr>
                        <a:t>Sector </a:t>
                      </a:r>
                      <a:r>
                        <a:rPr kumimoji="0" lang="es-ES" sz="2000" b="1" i="0" u="none" strike="noStrike" cap="none" normalizeH="0" baseline="0" dirty="0" smtClean="0">
                          <a:ln>
                            <a:noFill/>
                          </a:ln>
                          <a:solidFill>
                            <a:schemeClr val="tx1"/>
                          </a:solidFill>
                          <a:effectLst>
                            <a:outerShdw blurRad="38100" dist="38100" dir="2700000" algn="tl">
                              <a:srgbClr val="000000"/>
                            </a:outerShdw>
                          </a:effectLst>
                          <a:latin typeface="+mn-lt"/>
                          <a:cs typeface="Arial" charset="0"/>
                        </a:rPr>
                        <a:t>Seguros (%)</a:t>
                      </a:r>
                      <a:endParaRPr kumimoji="0" lang="es-ES" sz="2000" b="1" i="0" u="none" strike="noStrike" cap="none" normalizeH="0" baseline="0" dirty="0" smtClean="0">
                        <a:ln>
                          <a:noFill/>
                        </a:ln>
                        <a:solidFill>
                          <a:schemeClr val="tx1"/>
                        </a:solidFill>
                        <a:effectLst>
                          <a:outerShdw blurRad="38100" dist="38100" dir="2700000" algn="tl">
                            <a:srgbClr val="000000"/>
                          </a:outerShdw>
                        </a:effectLst>
                        <a:latin typeface="+mn-lt"/>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8A1E28">
                            <a:gamma/>
                            <a:shade val="46275"/>
                            <a:invGamma/>
                          </a:srgbClr>
                        </a:gs>
                        <a:gs pos="50000">
                          <a:srgbClr val="8A1E28"/>
                        </a:gs>
                        <a:gs pos="100000">
                          <a:srgbClr val="8A1E28">
                            <a:gamma/>
                            <a:shade val="46275"/>
                            <a:invGamma/>
                          </a:srgbClr>
                        </a:gs>
                      </a:gsLst>
                      <a:lin ang="5400000" scaled="1"/>
                    </a:gradFill>
                  </a:tcPr>
                </a:tc>
              </a:tr>
              <a:tr h="332192">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es-ES" sz="2000" b="1" i="0" u="none" strike="noStrike" cap="none" normalizeH="0" baseline="0" dirty="0" smtClean="0">
                          <a:ln>
                            <a:noFill/>
                          </a:ln>
                          <a:solidFill>
                            <a:schemeClr val="bg2"/>
                          </a:solidFill>
                          <a:effectLst/>
                          <a:latin typeface="+mn-lt"/>
                          <a:cs typeface="Arial" pitchFamily="34" charset="0"/>
                        </a:rPr>
                        <a:t>1999</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ES" sz="2000" b="1" i="0" u="none" strike="noStrike" cap="none" normalizeH="0" baseline="0" dirty="0" smtClean="0">
                          <a:ln>
                            <a:noFill/>
                          </a:ln>
                          <a:solidFill>
                            <a:schemeClr val="bg2"/>
                          </a:solidFill>
                          <a:effectLst/>
                          <a:latin typeface="+mn-lt"/>
                          <a:cs typeface="Arial" pitchFamily="34" charset="0"/>
                        </a:rPr>
                        <a:t> $366,102,311.69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ES" sz="2000" b="1" i="0" u="none" strike="noStrike" cap="none" normalizeH="0" baseline="0" dirty="0" smtClean="0">
                          <a:ln>
                            <a:noFill/>
                          </a:ln>
                          <a:solidFill>
                            <a:schemeClr val="bg2"/>
                          </a:solidFill>
                          <a:effectLst/>
                          <a:latin typeface="+mn-lt"/>
                          <a:cs typeface="Arial" pitchFamily="34" charset="0"/>
                        </a:rPr>
                        <a:t>9.01%</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r>
              <a:tr h="402143">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es-ES" sz="2000" b="1" i="0" u="none" strike="noStrike" cap="none" normalizeH="0" baseline="0" dirty="0" smtClean="0">
                          <a:ln>
                            <a:noFill/>
                          </a:ln>
                          <a:solidFill>
                            <a:schemeClr val="bg2"/>
                          </a:solidFill>
                          <a:effectLst/>
                          <a:latin typeface="+mn-lt"/>
                          <a:cs typeface="Arial" pitchFamily="34" charset="0"/>
                        </a:rPr>
                        <a:t>2000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ES" sz="2000" b="1" i="0" u="none" strike="noStrike" cap="none" normalizeH="0" baseline="0" dirty="0" smtClean="0">
                          <a:ln>
                            <a:noFill/>
                          </a:ln>
                          <a:solidFill>
                            <a:schemeClr val="bg2"/>
                          </a:solidFill>
                          <a:effectLst/>
                          <a:latin typeface="+mn-lt"/>
                          <a:cs typeface="Arial" pitchFamily="34" charset="0"/>
                        </a:rPr>
                        <a:t> $368,152,013.95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ES" sz="2000" b="1" i="0" u="none" strike="noStrike" cap="none" normalizeH="0" baseline="0" dirty="0" smtClean="0">
                          <a:ln>
                            <a:noFill/>
                          </a:ln>
                          <a:solidFill>
                            <a:schemeClr val="bg2"/>
                          </a:solidFill>
                          <a:effectLst/>
                          <a:latin typeface="+mn-lt"/>
                          <a:cs typeface="Arial" pitchFamily="34" charset="0"/>
                        </a:rPr>
                        <a:t>0.56%</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r>
              <a:tr h="402143">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es-ES" sz="2000" b="1" i="0" u="none" strike="noStrike" cap="none" normalizeH="0" baseline="0" dirty="0" smtClean="0">
                          <a:ln>
                            <a:noFill/>
                          </a:ln>
                          <a:solidFill>
                            <a:schemeClr val="bg2"/>
                          </a:solidFill>
                          <a:effectLst/>
                          <a:latin typeface="+mn-lt"/>
                          <a:cs typeface="Arial" pitchFamily="34" charset="0"/>
                        </a:rPr>
                        <a:t>2001</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ES" sz="2000" b="1" i="0" u="none" strike="noStrike" cap="none" normalizeH="0" baseline="0" dirty="0" smtClean="0">
                          <a:ln>
                            <a:noFill/>
                          </a:ln>
                          <a:solidFill>
                            <a:schemeClr val="bg2"/>
                          </a:solidFill>
                          <a:effectLst/>
                          <a:latin typeface="+mn-lt"/>
                          <a:cs typeface="Arial" pitchFamily="34" charset="0"/>
                        </a:rPr>
                        <a:t> $361,019,069.37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ES" sz="2000" b="1" i="0" u="none" strike="noStrike" cap="none" normalizeH="0" baseline="0" dirty="0" smtClean="0">
                          <a:ln>
                            <a:noFill/>
                          </a:ln>
                          <a:solidFill>
                            <a:schemeClr val="bg2"/>
                          </a:solidFill>
                          <a:effectLst/>
                          <a:latin typeface="+mn-lt"/>
                          <a:cs typeface="Arial" pitchFamily="34" charset="0"/>
                        </a:rPr>
                        <a:t>-1.94%</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r>
              <a:tr h="402143">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es-ES" sz="2000" b="1" i="0" u="none" strike="noStrike" cap="none" normalizeH="0" baseline="0" dirty="0" smtClean="0">
                          <a:ln>
                            <a:noFill/>
                          </a:ln>
                          <a:solidFill>
                            <a:schemeClr val="bg2"/>
                          </a:solidFill>
                          <a:effectLst/>
                          <a:latin typeface="+mn-lt"/>
                          <a:cs typeface="Arial" pitchFamily="34" charset="0"/>
                        </a:rPr>
                        <a:t>2002</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ES" sz="2000" b="1" i="0" u="none" strike="noStrike" cap="none" normalizeH="0" baseline="0" dirty="0" smtClean="0">
                          <a:ln>
                            <a:noFill/>
                          </a:ln>
                          <a:solidFill>
                            <a:schemeClr val="bg2"/>
                          </a:solidFill>
                          <a:effectLst/>
                          <a:latin typeface="+mn-lt"/>
                          <a:cs typeface="Arial" pitchFamily="34" charset="0"/>
                        </a:rPr>
                        <a:t> $368,096,184.93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ES" sz="2000" b="1" i="0" u="none" strike="noStrike" cap="none" normalizeH="0" baseline="0" dirty="0" smtClean="0">
                          <a:ln>
                            <a:noFill/>
                          </a:ln>
                          <a:solidFill>
                            <a:schemeClr val="bg2"/>
                          </a:solidFill>
                          <a:effectLst/>
                          <a:latin typeface="+mn-lt"/>
                          <a:cs typeface="Arial" pitchFamily="34" charset="0"/>
                        </a:rPr>
                        <a:t>1.96%</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r>
              <a:tr h="402143">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es-ES" sz="2000" b="1" i="0" u="none" strike="noStrike" cap="none" normalizeH="0" baseline="0" smtClean="0">
                          <a:ln>
                            <a:noFill/>
                          </a:ln>
                          <a:solidFill>
                            <a:schemeClr val="bg2"/>
                          </a:solidFill>
                          <a:effectLst/>
                          <a:latin typeface="+mn-lt"/>
                          <a:cs typeface="Arial" pitchFamily="34" charset="0"/>
                        </a:rPr>
                        <a:t>2003</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ES" sz="2000" b="1" i="0" u="none" strike="noStrike" cap="none" normalizeH="0" baseline="0" dirty="0" smtClean="0">
                          <a:ln>
                            <a:noFill/>
                          </a:ln>
                          <a:solidFill>
                            <a:schemeClr val="bg2"/>
                          </a:solidFill>
                          <a:effectLst/>
                          <a:latin typeface="+mn-lt"/>
                          <a:cs typeface="Arial" pitchFamily="34" charset="0"/>
                        </a:rPr>
                        <a:t>$387,872,503.77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ES" sz="2000" b="1" i="0" u="none" strike="noStrike" cap="none" normalizeH="0" baseline="0" dirty="0" smtClean="0">
                          <a:ln>
                            <a:noFill/>
                          </a:ln>
                          <a:solidFill>
                            <a:schemeClr val="bg2"/>
                          </a:solidFill>
                          <a:effectLst/>
                          <a:latin typeface="+mn-lt"/>
                          <a:cs typeface="Arial" pitchFamily="34" charset="0"/>
                        </a:rPr>
                        <a:t>5.37%</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r>
              <a:tr h="402143">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es-ES" sz="2000" b="1" i="0" u="none" strike="noStrike" cap="none" normalizeH="0" baseline="0" smtClean="0">
                          <a:ln>
                            <a:noFill/>
                          </a:ln>
                          <a:solidFill>
                            <a:schemeClr val="bg2"/>
                          </a:solidFill>
                          <a:effectLst/>
                          <a:latin typeface="+mn-lt"/>
                          <a:cs typeface="Arial" pitchFamily="34" charset="0"/>
                        </a:rPr>
                        <a:t>2004</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ES" sz="2000" b="1" i="0" u="none" strike="noStrike" cap="none" normalizeH="0" baseline="0" dirty="0" smtClean="0">
                          <a:ln>
                            <a:noFill/>
                          </a:ln>
                          <a:solidFill>
                            <a:schemeClr val="bg2"/>
                          </a:solidFill>
                          <a:effectLst/>
                          <a:latin typeface="+mn-lt"/>
                          <a:cs typeface="Arial" pitchFamily="34" charset="0"/>
                        </a:rPr>
                        <a:t>$421,818,892.08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ES" sz="2000" b="1" i="0" u="none" strike="noStrike" cap="none" normalizeH="0" baseline="0" dirty="0" smtClean="0">
                          <a:ln>
                            <a:noFill/>
                          </a:ln>
                          <a:solidFill>
                            <a:schemeClr val="bg2"/>
                          </a:solidFill>
                          <a:effectLst/>
                          <a:latin typeface="+mn-lt"/>
                          <a:cs typeface="Arial" pitchFamily="34" charset="0"/>
                        </a:rPr>
                        <a:t>8.75%</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r>
              <a:tr h="402143">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es-ES" sz="2000" b="1" i="0" u="none" strike="noStrike" cap="none" normalizeH="0" baseline="0" smtClean="0">
                          <a:ln>
                            <a:noFill/>
                          </a:ln>
                          <a:solidFill>
                            <a:schemeClr val="bg2"/>
                          </a:solidFill>
                          <a:effectLst/>
                          <a:latin typeface="+mn-lt"/>
                          <a:cs typeface="Arial" pitchFamily="34" charset="0"/>
                        </a:rPr>
                        <a:t>2005</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ES" sz="2000" b="1" i="0" u="none" strike="noStrike" cap="none" normalizeH="0" baseline="0" dirty="0" smtClean="0">
                          <a:ln>
                            <a:noFill/>
                          </a:ln>
                          <a:solidFill>
                            <a:schemeClr val="bg2"/>
                          </a:solidFill>
                          <a:effectLst/>
                          <a:latin typeface="+mn-lt"/>
                          <a:cs typeface="Arial" pitchFamily="34" charset="0"/>
                        </a:rPr>
                        <a:t>$429,971,401.13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ES" sz="2000" b="1" i="0" u="none" strike="noStrike" cap="none" normalizeH="0" baseline="0" dirty="0" smtClean="0">
                          <a:ln>
                            <a:noFill/>
                          </a:ln>
                          <a:solidFill>
                            <a:schemeClr val="bg2"/>
                          </a:solidFill>
                          <a:effectLst/>
                          <a:latin typeface="+mn-lt"/>
                          <a:cs typeface="Arial" pitchFamily="34" charset="0"/>
                        </a:rPr>
                        <a:t>1.93%</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r>
              <a:tr h="402143">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es-ES" sz="2000" b="1" i="0" u="none" strike="noStrike" cap="none" normalizeH="0" baseline="0" dirty="0" smtClean="0">
                          <a:ln>
                            <a:noFill/>
                          </a:ln>
                          <a:solidFill>
                            <a:schemeClr val="bg2"/>
                          </a:solidFill>
                          <a:effectLst/>
                          <a:latin typeface="+mn-lt"/>
                          <a:cs typeface="Arial" pitchFamily="34" charset="0"/>
                        </a:rPr>
                        <a:t>2006</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ES" sz="2000" b="1" i="0" u="none" strike="noStrike" cap="none" normalizeH="0" baseline="0" smtClean="0">
                          <a:ln>
                            <a:noFill/>
                          </a:ln>
                          <a:solidFill>
                            <a:schemeClr val="bg2"/>
                          </a:solidFill>
                          <a:effectLst/>
                          <a:latin typeface="+mn-lt"/>
                          <a:cs typeface="Arial" pitchFamily="34" charset="0"/>
                        </a:rPr>
                        <a:t>$496395727.95</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ES" sz="2000" b="1" i="0" u="none" strike="noStrike" cap="none" normalizeH="0" baseline="0" dirty="0" smtClean="0">
                          <a:ln>
                            <a:noFill/>
                          </a:ln>
                          <a:solidFill>
                            <a:schemeClr val="bg2"/>
                          </a:solidFill>
                          <a:effectLst/>
                          <a:latin typeface="+mn-lt"/>
                          <a:cs typeface="Arial" pitchFamily="34" charset="0"/>
                        </a:rPr>
                        <a:t>15.45%</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r>
              <a:tr h="402143">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es-ES" sz="2000" b="1" i="0" u="none" strike="noStrike" cap="none" normalizeH="0" baseline="0" dirty="0" smtClean="0">
                          <a:ln>
                            <a:noFill/>
                          </a:ln>
                          <a:solidFill>
                            <a:schemeClr val="bg2"/>
                          </a:solidFill>
                          <a:effectLst/>
                          <a:latin typeface="+mn-lt"/>
                          <a:cs typeface="Arial" pitchFamily="34" charset="0"/>
                        </a:rPr>
                        <a:t>2007</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ES" sz="2000" b="1" i="0" u="none" strike="noStrike" cap="none" normalizeH="0" baseline="0" smtClean="0">
                          <a:ln>
                            <a:noFill/>
                          </a:ln>
                          <a:solidFill>
                            <a:schemeClr val="bg2"/>
                          </a:solidFill>
                          <a:effectLst/>
                          <a:latin typeface="+mn-lt"/>
                          <a:cs typeface="Arial" pitchFamily="34" charset="0"/>
                        </a:rPr>
                        <a:t>$606,849,299.70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ES" sz="2000" b="1" i="0" u="none" strike="noStrike" cap="none" normalizeH="0" baseline="0" dirty="0" smtClean="0">
                          <a:ln>
                            <a:noFill/>
                          </a:ln>
                          <a:solidFill>
                            <a:schemeClr val="bg2"/>
                          </a:solidFill>
                          <a:effectLst/>
                          <a:latin typeface="+mn-lt"/>
                          <a:cs typeface="Arial" pitchFamily="34" charset="0"/>
                        </a:rPr>
                        <a:t>22.25%</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r>
              <a:tr h="402143">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es-ES" sz="2000" b="1" i="0" u="none" strike="noStrike" cap="none" normalizeH="0" baseline="0" dirty="0" smtClean="0">
                          <a:ln>
                            <a:noFill/>
                          </a:ln>
                          <a:solidFill>
                            <a:schemeClr val="bg2"/>
                          </a:solidFill>
                          <a:effectLst/>
                          <a:latin typeface="+mn-lt"/>
                          <a:cs typeface="Arial" pitchFamily="34" charset="0"/>
                        </a:rPr>
                        <a:t>2008</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solidFill>
                      <a:schemeClr val="tx2"/>
                    </a:solidFill>
                  </a:tcPr>
                </a:tc>
                <a:tc>
                  <a:txBody>
                    <a:bodyPr/>
                    <a:lstStyle/>
                    <a:p>
                      <a:pPr marL="342900" marR="0" lvl="0" indent="-34290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ES" sz="2000" b="1" i="0" u="none" strike="noStrike" cap="none" normalizeH="0" baseline="0" dirty="0" smtClean="0">
                          <a:ln>
                            <a:noFill/>
                          </a:ln>
                          <a:solidFill>
                            <a:schemeClr val="bg2"/>
                          </a:solidFill>
                          <a:effectLst/>
                          <a:latin typeface="+mn-lt"/>
                          <a:cs typeface="Arial" pitchFamily="34" charset="0"/>
                        </a:rPr>
                        <a:t>$773,574,256.00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solidFill>
                      <a:schemeClr val="tx2"/>
                    </a:solidFill>
                  </a:tcPr>
                </a:tc>
                <a:tc>
                  <a:txBody>
                    <a:bodyPr/>
                    <a:lstStyle/>
                    <a:p>
                      <a:pPr marL="342900" marR="0" lvl="0" indent="-34290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PA" sz="2000" b="1" i="0" u="none" strike="noStrike" cap="none" normalizeH="0" baseline="0" dirty="0" smtClean="0">
                          <a:ln>
                            <a:noFill/>
                          </a:ln>
                          <a:solidFill>
                            <a:schemeClr val="bg2"/>
                          </a:solidFill>
                          <a:effectLst/>
                          <a:latin typeface="+mn-lt"/>
                          <a:cs typeface="Arial" pitchFamily="34" charset="0"/>
                        </a:rPr>
                        <a:t>27.5%</a:t>
                      </a:r>
                      <a:endParaRPr kumimoji="0" lang="es-ES" sz="2000" b="1" i="0" u="none" strike="noStrike" cap="none" normalizeH="0" baseline="0" dirty="0" smtClean="0">
                        <a:ln>
                          <a:noFill/>
                        </a:ln>
                        <a:solidFill>
                          <a:schemeClr val="bg2"/>
                        </a:solidFill>
                        <a:effectLst/>
                        <a:latin typeface="+mn-lt"/>
                        <a:cs typeface="Arial"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solidFill>
                      <a:schemeClr val="tx2"/>
                    </a:solidFill>
                  </a:tcPr>
                </a:tc>
              </a:tr>
              <a:tr h="463855">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es-PA" sz="2000" b="1" i="0" u="none" strike="noStrike" cap="none" normalizeH="0" baseline="0" dirty="0" smtClean="0">
                          <a:ln>
                            <a:noFill/>
                          </a:ln>
                          <a:solidFill>
                            <a:schemeClr val="bg2"/>
                          </a:solidFill>
                          <a:effectLst/>
                          <a:latin typeface="+mn-lt"/>
                          <a:cs typeface="Arial" pitchFamily="34" charset="0"/>
                        </a:rPr>
                        <a:t>2009</a:t>
                      </a:r>
                      <a:endParaRPr kumimoji="0" lang="es-ES" sz="2000" b="1" i="0" u="none" strike="noStrike" cap="none" normalizeH="0" baseline="0" dirty="0" smtClean="0">
                        <a:ln>
                          <a:noFill/>
                        </a:ln>
                        <a:solidFill>
                          <a:schemeClr val="bg2"/>
                        </a:solidFill>
                        <a:effectLst/>
                        <a:latin typeface="+mn-lt"/>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tx2"/>
                    </a:solidFill>
                  </a:tcPr>
                </a:tc>
                <a:tc>
                  <a:txBody>
                    <a:bodyPr/>
                    <a:lstStyle/>
                    <a:p>
                      <a:pPr marL="342900" marR="0" lvl="0" indent="-34290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PA" sz="2000" b="1" i="0" u="none" strike="noStrike" cap="none" normalizeH="0" baseline="0" dirty="0" smtClean="0">
                          <a:ln>
                            <a:noFill/>
                          </a:ln>
                          <a:solidFill>
                            <a:schemeClr val="bg2"/>
                          </a:solidFill>
                          <a:effectLst/>
                          <a:latin typeface="+mn-lt"/>
                          <a:cs typeface="Arial" pitchFamily="34" charset="0"/>
                        </a:rPr>
                        <a:t>$847,169,817.06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tx2"/>
                    </a:solidFill>
                  </a:tcPr>
                </a:tc>
                <a:tc>
                  <a:txBody>
                    <a:bodyPr/>
                    <a:lstStyle/>
                    <a:p>
                      <a:pPr marL="342900" marR="0" lvl="0" indent="-34290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ES" sz="2000" b="1" i="0" u="none" strike="noStrike" cap="none" normalizeH="0" baseline="0" dirty="0" smtClean="0">
                          <a:ln>
                            <a:noFill/>
                          </a:ln>
                          <a:solidFill>
                            <a:schemeClr val="bg2"/>
                          </a:solidFill>
                          <a:effectLst/>
                          <a:latin typeface="+mn-lt"/>
                          <a:cs typeface="Arial" pitchFamily="34" charset="0"/>
                        </a:rPr>
                        <a:t>9.51</a:t>
                      </a:r>
                      <a:r>
                        <a:rPr kumimoji="0" lang="es-ES" sz="2000" b="1" i="0" u="none" strike="noStrike" cap="none" normalizeH="0" baseline="0" dirty="0" smtClean="0">
                          <a:ln>
                            <a:noFill/>
                          </a:ln>
                          <a:solidFill>
                            <a:schemeClr val="bg2"/>
                          </a:solidFill>
                          <a:effectLst/>
                          <a:latin typeface="+mn-lt"/>
                          <a:cs typeface="Arial" pitchFamily="34" charset="0"/>
                        </a:rPr>
                        <a:t>%</a:t>
                      </a:r>
                      <a:endParaRPr kumimoji="0" lang="es-ES" sz="2000" b="1" i="0" u="none" strike="noStrike" cap="none" normalizeH="0" baseline="0" dirty="0" smtClean="0">
                        <a:ln>
                          <a:noFill/>
                        </a:ln>
                        <a:solidFill>
                          <a:schemeClr val="bg2"/>
                        </a:solidFill>
                        <a:effectLst/>
                        <a:latin typeface="+mn-lt"/>
                        <a:cs typeface="Arial"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tx2"/>
                    </a:solidFill>
                  </a:tcPr>
                </a:tc>
              </a:tr>
              <a:tr h="463855">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70000"/>
                        <a:buFont typeface="Wingdings" pitchFamily="2" charset="2"/>
                        <a:buNone/>
                        <a:tabLst/>
                      </a:pPr>
                      <a:r>
                        <a:rPr kumimoji="0" lang="es-ES" sz="2000" b="1" i="0" u="none" strike="noStrike" cap="none" normalizeH="0" baseline="0" dirty="0" smtClean="0">
                          <a:ln>
                            <a:noFill/>
                          </a:ln>
                          <a:solidFill>
                            <a:schemeClr val="bg2"/>
                          </a:solidFill>
                          <a:effectLst/>
                          <a:latin typeface="+mn-lt"/>
                          <a:cs typeface="Arial" pitchFamily="34" charset="0"/>
                        </a:rPr>
                        <a:t>2010</a:t>
                      </a:r>
                      <a:endParaRPr kumimoji="0" lang="es-ES" sz="2000" b="1" i="0" u="none" strike="noStrike" cap="none" normalizeH="0" baseline="0" dirty="0" smtClean="0">
                        <a:ln>
                          <a:noFill/>
                        </a:ln>
                        <a:solidFill>
                          <a:schemeClr val="bg2"/>
                        </a:solidFill>
                        <a:effectLst/>
                        <a:latin typeface="+mn-lt"/>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PA" sz="2000" b="1" i="0" u="none" strike="noStrike" cap="none" normalizeH="0" baseline="0" dirty="0" smtClean="0">
                          <a:ln>
                            <a:noFill/>
                          </a:ln>
                          <a:solidFill>
                            <a:schemeClr val="bg2"/>
                          </a:solidFill>
                          <a:effectLst/>
                          <a:latin typeface="+mn-lt"/>
                          <a:cs typeface="Arial" pitchFamily="34" charset="0"/>
                        </a:rPr>
                        <a:t>$666.213.470.75</a:t>
                      </a:r>
                      <a:endParaRPr kumimoji="0" lang="es-PA" sz="2000" b="1" i="0" u="none" strike="noStrike" cap="none" normalizeH="0" baseline="0" dirty="0" smtClean="0">
                        <a:ln>
                          <a:noFill/>
                        </a:ln>
                        <a:solidFill>
                          <a:schemeClr val="bg2"/>
                        </a:solidFill>
                        <a:effectLst/>
                        <a:latin typeface="+mn-lt"/>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ES" sz="2000" b="1" i="0" u="none" strike="noStrike" cap="none" normalizeH="0" baseline="0" dirty="0" smtClean="0">
                          <a:ln>
                            <a:noFill/>
                          </a:ln>
                          <a:solidFill>
                            <a:schemeClr val="bg2"/>
                          </a:solidFill>
                          <a:effectLst/>
                          <a:latin typeface="+mn-lt"/>
                          <a:cs typeface="Arial" pitchFamily="34" charset="0"/>
                        </a:rPr>
                        <a:t>11.42%</a:t>
                      </a:r>
                      <a:endParaRPr kumimoji="0" lang="es-ES" sz="2000" b="1" i="0" u="none" strike="noStrike" cap="none" normalizeH="0" baseline="0" dirty="0" smtClean="0">
                        <a:ln>
                          <a:noFill/>
                        </a:ln>
                        <a:solidFill>
                          <a:schemeClr val="bg2"/>
                        </a:solidFill>
                        <a:effectLst/>
                        <a:latin typeface="+mn-lt"/>
                        <a:cs typeface="Arial"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a:xfrm>
            <a:off x="1403350" y="188913"/>
            <a:ext cx="7201098" cy="719807"/>
          </a:xfrm>
        </p:spPr>
        <p:txBody>
          <a:bodyPr/>
          <a:lstStyle/>
          <a:p>
            <a:pPr algn="ctr"/>
            <a:r>
              <a:rPr lang="es-MX" sz="3600" dirty="0" smtClean="0"/>
              <a:t>Estadísticas del Mercado Asegurador</a:t>
            </a:r>
            <a:endParaRPr lang="es-ES" sz="3600" dirty="0"/>
          </a:p>
        </p:txBody>
      </p:sp>
      <p:sp>
        <p:nvSpPr>
          <p:cNvPr id="423939" name="Rectangle 3"/>
          <p:cNvSpPr>
            <a:spLocks noGrp="1" noChangeArrowheads="1"/>
          </p:cNvSpPr>
          <p:nvPr>
            <p:ph idx="1"/>
          </p:nvPr>
        </p:nvSpPr>
        <p:spPr>
          <a:xfrm>
            <a:off x="899592" y="1412776"/>
            <a:ext cx="7632700" cy="4751387"/>
          </a:xfrm>
        </p:spPr>
        <p:txBody>
          <a:bodyPr>
            <a:normAutofit/>
          </a:bodyPr>
          <a:lstStyle/>
          <a:p>
            <a:pPr algn="just">
              <a:lnSpc>
                <a:spcPct val="80000"/>
              </a:lnSpc>
              <a:buFont typeface="Wingdings" pitchFamily="2" charset="2"/>
              <a:buNone/>
            </a:pPr>
            <a:r>
              <a:rPr lang="es-ES_tradnl" sz="2800" dirty="0"/>
              <a:t>A </a:t>
            </a:r>
            <a:r>
              <a:rPr lang="es-ES_tradnl" sz="2800" dirty="0" smtClean="0"/>
              <a:t>Junio </a:t>
            </a:r>
            <a:r>
              <a:rPr lang="es-ES_tradnl" sz="2800" dirty="0"/>
              <a:t>de </a:t>
            </a:r>
            <a:r>
              <a:rPr lang="es-ES_tradnl" sz="2800" dirty="0" smtClean="0"/>
              <a:t>2010</a:t>
            </a:r>
            <a:endParaRPr lang="es-ES_tradnl" sz="2800" dirty="0"/>
          </a:p>
          <a:p>
            <a:pPr algn="just">
              <a:lnSpc>
                <a:spcPct val="80000"/>
              </a:lnSpc>
            </a:pPr>
            <a:r>
              <a:rPr lang="es-ES_tradnl" sz="2800" dirty="0"/>
              <a:t>Solvencia y Liquidez</a:t>
            </a:r>
          </a:p>
          <a:p>
            <a:pPr lvl="1" algn="just">
              <a:lnSpc>
                <a:spcPct val="80000"/>
              </a:lnSpc>
            </a:pPr>
            <a:r>
              <a:rPr lang="es-ES_tradnl" sz="2400" dirty="0"/>
              <a:t>Excedente en Patrimonio: 	   B</a:t>
            </a:r>
            <a:r>
              <a:rPr lang="es-ES_tradnl" sz="2400" dirty="0" smtClean="0"/>
              <a:t>/.434.9 </a:t>
            </a:r>
            <a:r>
              <a:rPr lang="es-ES_tradnl" sz="2400" dirty="0"/>
              <a:t>millones</a:t>
            </a:r>
          </a:p>
          <a:p>
            <a:pPr lvl="1" algn="just">
              <a:lnSpc>
                <a:spcPct val="80000"/>
              </a:lnSpc>
            </a:pPr>
            <a:r>
              <a:rPr lang="es-ES_tradnl" sz="2400" dirty="0"/>
              <a:t>Excedente en Liquidez: 	   B</a:t>
            </a:r>
            <a:r>
              <a:rPr lang="es-ES_tradnl" sz="2400" dirty="0" smtClean="0"/>
              <a:t>/.612.0 </a:t>
            </a:r>
            <a:r>
              <a:rPr lang="es-ES_tradnl" sz="2400" dirty="0"/>
              <a:t>millones</a:t>
            </a:r>
          </a:p>
          <a:p>
            <a:pPr lvl="1" algn="just">
              <a:lnSpc>
                <a:spcPct val="80000"/>
              </a:lnSpc>
            </a:pPr>
            <a:r>
              <a:rPr lang="es-ES_tradnl" sz="2400" dirty="0"/>
              <a:t>Excedente en Capital Mínimo</a:t>
            </a:r>
            <a:r>
              <a:rPr lang="es-ES_tradnl" sz="2400" dirty="0" smtClean="0"/>
              <a:t>:	   </a:t>
            </a:r>
            <a:r>
              <a:rPr lang="es-ES_tradnl" sz="2400" dirty="0"/>
              <a:t>B</a:t>
            </a:r>
            <a:r>
              <a:rPr lang="es-ES_tradnl" sz="2400" dirty="0" smtClean="0"/>
              <a:t>/.429.3 </a:t>
            </a:r>
            <a:r>
              <a:rPr lang="es-ES_tradnl" sz="2400" dirty="0"/>
              <a:t>millones</a:t>
            </a:r>
          </a:p>
          <a:p>
            <a:pPr algn="just">
              <a:lnSpc>
                <a:spcPct val="80000"/>
              </a:lnSpc>
              <a:buFont typeface="Wingdings" pitchFamily="2" charset="2"/>
              <a:buNone/>
            </a:pPr>
            <a:endParaRPr lang="es-ES_tradnl" sz="2800" dirty="0"/>
          </a:p>
          <a:p>
            <a:pPr algn="just">
              <a:lnSpc>
                <a:spcPct val="80000"/>
              </a:lnSpc>
              <a:buFont typeface="Wingdings" pitchFamily="2" charset="2"/>
              <a:buNone/>
            </a:pPr>
            <a:r>
              <a:rPr lang="es-ES_tradnl" sz="2800" dirty="0"/>
              <a:t>A </a:t>
            </a:r>
            <a:r>
              <a:rPr lang="es-ES_tradnl" sz="2800" dirty="0" smtClean="0"/>
              <a:t>Septiembre </a:t>
            </a:r>
            <a:r>
              <a:rPr lang="es-ES_tradnl" sz="2800" dirty="0"/>
              <a:t>de </a:t>
            </a:r>
            <a:r>
              <a:rPr lang="es-ES_tradnl" sz="2800" dirty="0" smtClean="0"/>
              <a:t>2010:</a:t>
            </a:r>
            <a:endParaRPr lang="es-ES_tradnl" sz="2800" dirty="0"/>
          </a:p>
          <a:p>
            <a:pPr algn="just">
              <a:lnSpc>
                <a:spcPct val="80000"/>
              </a:lnSpc>
              <a:buFont typeface="Wingdings" pitchFamily="2" charset="2"/>
              <a:buNone/>
            </a:pPr>
            <a:r>
              <a:rPr lang="es-ES_tradnl" sz="2800" dirty="0"/>
              <a:t>Crecimiento del Mercado y Siniestros</a:t>
            </a:r>
          </a:p>
          <a:p>
            <a:pPr lvl="1" algn="just">
              <a:lnSpc>
                <a:spcPct val="80000"/>
              </a:lnSpc>
            </a:pPr>
            <a:r>
              <a:rPr lang="es-ES_tradnl" sz="2400" dirty="0"/>
              <a:t>Suscripción de Primas: 	   B</a:t>
            </a:r>
            <a:r>
              <a:rPr lang="es-ES_tradnl" sz="2400" dirty="0" smtClean="0"/>
              <a:t>/.666.2 </a:t>
            </a:r>
            <a:r>
              <a:rPr lang="es-ES_tradnl" sz="2400" dirty="0"/>
              <a:t>millones </a:t>
            </a:r>
          </a:p>
          <a:p>
            <a:pPr lvl="2" algn="just">
              <a:lnSpc>
                <a:spcPct val="80000"/>
              </a:lnSpc>
            </a:pPr>
            <a:r>
              <a:rPr lang="es-ES_tradnl" sz="2000" dirty="0"/>
              <a:t>(crecimiento de </a:t>
            </a:r>
            <a:r>
              <a:rPr lang="es-ES_tradnl" sz="2000" dirty="0" smtClean="0"/>
              <a:t>11.4%)</a:t>
            </a:r>
            <a:endParaRPr lang="es-ES_tradnl" sz="2000" dirty="0"/>
          </a:p>
          <a:p>
            <a:pPr lvl="1" algn="just">
              <a:lnSpc>
                <a:spcPct val="80000"/>
              </a:lnSpc>
            </a:pPr>
            <a:r>
              <a:rPr lang="es-ES_tradnl" sz="2400" dirty="0"/>
              <a:t>Siniestros Brutos Incurridos:   B</a:t>
            </a:r>
            <a:r>
              <a:rPr lang="es-ES_tradnl" sz="2400" dirty="0" smtClean="0"/>
              <a:t>/.261.1 </a:t>
            </a:r>
            <a:r>
              <a:rPr lang="es-ES_tradnl" sz="2400" dirty="0"/>
              <a:t>millones</a:t>
            </a:r>
          </a:p>
          <a:p>
            <a:pPr lvl="2" algn="just">
              <a:lnSpc>
                <a:spcPct val="80000"/>
              </a:lnSpc>
            </a:pPr>
            <a:r>
              <a:rPr lang="es-ES_tradnl" sz="2000" dirty="0"/>
              <a:t> </a:t>
            </a:r>
            <a:r>
              <a:rPr lang="es-ES_tradnl" sz="2000" dirty="0" smtClean="0"/>
              <a:t>(Aumento </a:t>
            </a:r>
            <a:r>
              <a:rPr lang="es-ES_tradnl" sz="2000" dirty="0"/>
              <a:t>de </a:t>
            </a:r>
            <a:r>
              <a:rPr lang="es-ES_tradnl" sz="2000" dirty="0" smtClean="0"/>
              <a:t>15.1%)</a:t>
            </a:r>
            <a:endParaRPr lang="es-ES_tradnl" sz="2000" dirty="0"/>
          </a:p>
        </p:txBody>
      </p:sp>
      <p:grpSp>
        <p:nvGrpSpPr>
          <p:cNvPr id="2" name="Group 4"/>
          <p:cNvGrpSpPr>
            <a:grpSpLocks/>
          </p:cNvGrpSpPr>
          <p:nvPr/>
        </p:nvGrpSpPr>
        <p:grpSpPr bwMode="auto">
          <a:xfrm>
            <a:off x="179388" y="0"/>
            <a:ext cx="1116012" cy="1030288"/>
            <a:chOff x="1202" y="482"/>
            <a:chExt cx="3327" cy="3672"/>
          </a:xfrm>
        </p:grpSpPr>
        <p:grpSp>
          <p:nvGrpSpPr>
            <p:cNvPr id="3" name="Group 5"/>
            <p:cNvGrpSpPr>
              <a:grpSpLocks/>
            </p:cNvGrpSpPr>
            <p:nvPr/>
          </p:nvGrpSpPr>
          <p:grpSpPr bwMode="auto">
            <a:xfrm>
              <a:off x="1202" y="482"/>
              <a:ext cx="3327" cy="2767"/>
              <a:chOff x="960" y="768"/>
              <a:chExt cx="672" cy="588"/>
            </a:xfrm>
          </p:grpSpPr>
          <p:sp>
            <p:nvSpPr>
              <p:cNvPr id="423942" name="Oval 6"/>
              <p:cNvSpPr>
                <a:spLocks noChangeArrowheads="1"/>
              </p:cNvSpPr>
              <p:nvPr/>
            </p:nvSpPr>
            <p:spPr bwMode="auto">
              <a:xfrm>
                <a:off x="1092" y="779"/>
                <a:ext cx="432" cy="432"/>
              </a:xfrm>
              <a:prstGeom prst="ellipse">
                <a:avLst/>
              </a:prstGeom>
              <a:solidFill>
                <a:srgbClr val="A86A6A"/>
              </a:solidFill>
              <a:ln w="9525">
                <a:noFill/>
                <a:round/>
                <a:headEnd/>
                <a:tailEnd/>
              </a:ln>
            </p:spPr>
            <p:txBody>
              <a:bodyPr wrap="none" anchor="ctr"/>
              <a:lstStyle/>
              <a:p>
                <a:endParaRPr lang="es-ES"/>
              </a:p>
            </p:txBody>
          </p:sp>
          <p:sp>
            <p:nvSpPr>
              <p:cNvPr id="423943" name="Oval 7"/>
              <p:cNvSpPr>
                <a:spLocks noChangeArrowheads="1"/>
              </p:cNvSpPr>
              <p:nvPr/>
            </p:nvSpPr>
            <p:spPr bwMode="auto">
              <a:xfrm>
                <a:off x="1086" y="773"/>
                <a:ext cx="432" cy="432"/>
              </a:xfrm>
              <a:prstGeom prst="ellipse">
                <a:avLst/>
              </a:prstGeom>
              <a:solidFill>
                <a:srgbClr val="B58883"/>
              </a:solidFill>
              <a:ln w="9525">
                <a:noFill/>
                <a:round/>
                <a:headEnd/>
                <a:tailEnd/>
              </a:ln>
            </p:spPr>
            <p:txBody>
              <a:bodyPr wrap="none" anchor="ctr"/>
              <a:lstStyle/>
              <a:p>
                <a:endParaRPr lang="es-ES"/>
              </a:p>
            </p:txBody>
          </p:sp>
          <p:sp>
            <p:nvSpPr>
              <p:cNvPr id="423944" name="Oval 8"/>
              <p:cNvSpPr>
                <a:spLocks noChangeArrowheads="1"/>
              </p:cNvSpPr>
              <p:nvPr/>
            </p:nvSpPr>
            <p:spPr bwMode="auto">
              <a:xfrm>
                <a:off x="1086" y="768"/>
                <a:ext cx="413" cy="414"/>
              </a:xfrm>
              <a:prstGeom prst="ellipse">
                <a:avLst/>
              </a:prstGeom>
              <a:solidFill>
                <a:srgbClr val="BB918D"/>
              </a:solidFill>
              <a:ln w="9525">
                <a:noFill/>
                <a:round/>
                <a:headEnd/>
                <a:tailEnd/>
              </a:ln>
            </p:spPr>
            <p:txBody>
              <a:bodyPr wrap="none" anchor="ctr"/>
              <a:lstStyle/>
              <a:p>
                <a:endParaRPr lang="es-ES"/>
              </a:p>
            </p:txBody>
          </p:sp>
          <p:sp>
            <p:nvSpPr>
              <p:cNvPr id="423945" name="Oval 9"/>
              <p:cNvSpPr>
                <a:spLocks noChangeArrowheads="1"/>
              </p:cNvSpPr>
              <p:nvPr/>
            </p:nvSpPr>
            <p:spPr bwMode="auto">
              <a:xfrm>
                <a:off x="1104" y="794"/>
                <a:ext cx="399" cy="399"/>
              </a:xfrm>
              <a:prstGeom prst="ellipse">
                <a:avLst/>
              </a:prstGeom>
              <a:gradFill rotWithShape="0">
                <a:gsLst>
                  <a:gs pos="0">
                    <a:srgbClr val="FFFFFF"/>
                  </a:gs>
                  <a:gs pos="100000">
                    <a:srgbClr val="BD928F"/>
                  </a:gs>
                </a:gsLst>
                <a:path path="shape">
                  <a:fillToRect l="50000" t="50000" r="50000" b="50000"/>
                </a:path>
              </a:gradFill>
              <a:ln w="9525">
                <a:solidFill>
                  <a:srgbClr val="BD928F"/>
                </a:solidFill>
                <a:round/>
                <a:headEnd/>
                <a:tailEnd/>
              </a:ln>
            </p:spPr>
            <p:txBody>
              <a:bodyPr wrap="none" anchor="ctr"/>
              <a:lstStyle/>
              <a:p>
                <a:endParaRPr lang="es-ES"/>
              </a:p>
            </p:txBody>
          </p:sp>
          <p:sp>
            <p:nvSpPr>
              <p:cNvPr id="423946" name="WordArt 10"/>
              <p:cNvSpPr>
                <a:spLocks noChangeArrowheads="1" noChangeShapeType="1" noTextEdit="1"/>
              </p:cNvSpPr>
              <p:nvPr/>
            </p:nvSpPr>
            <p:spPr bwMode="auto">
              <a:xfrm rot="5400000">
                <a:off x="1290" y="836"/>
                <a:ext cx="200" cy="196"/>
              </a:xfrm>
              <a:prstGeom prst="rect">
                <a:avLst/>
              </a:prstGeom>
            </p:spPr>
            <p:txBody>
              <a:bodyPr vert="wordArtVert" wrap="none" fromWordArt="1">
                <a:prstTxWarp prst="textPlain">
                  <a:avLst>
                    <a:gd name="adj" fmla="val 50000"/>
                  </a:avLst>
                </a:prstTxWarp>
              </a:bodyPr>
              <a:lstStyle/>
              <a:p>
                <a:pPr algn="ctr" fontAlgn="auto"/>
                <a:r>
                  <a:rPr lang="es-ES" sz="3600" b="1" kern="10">
                    <a:ln w="9525">
                      <a:noFill/>
                      <a:round/>
                      <a:headEnd/>
                      <a:tailEnd/>
                    </a:ln>
                    <a:solidFill>
                      <a:srgbClr val="C8A6A2"/>
                    </a:solidFill>
                    <a:latin typeface="Times New Roman"/>
                    <a:cs typeface="Times New Roman"/>
                  </a:rPr>
                  <a:t>R</a:t>
                </a:r>
              </a:p>
            </p:txBody>
          </p:sp>
          <p:sp>
            <p:nvSpPr>
              <p:cNvPr id="423947" name="WordArt 11"/>
              <p:cNvSpPr>
                <a:spLocks noChangeArrowheads="1" noChangeShapeType="1" noTextEdit="1"/>
              </p:cNvSpPr>
              <p:nvPr/>
            </p:nvSpPr>
            <p:spPr bwMode="auto">
              <a:xfrm rot="5400000">
                <a:off x="1145" y="923"/>
                <a:ext cx="229" cy="155"/>
              </a:xfrm>
              <a:prstGeom prst="rect">
                <a:avLst/>
              </a:prstGeom>
            </p:spPr>
            <p:txBody>
              <a:bodyPr vert="wordArtVert" wrap="none" fromWordArt="1">
                <a:prstTxWarp prst="textPlain">
                  <a:avLst>
                    <a:gd name="adj" fmla="val 50000"/>
                  </a:avLst>
                </a:prstTxWarp>
              </a:bodyPr>
              <a:lstStyle/>
              <a:p>
                <a:pPr algn="ctr" fontAlgn="auto"/>
                <a:r>
                  <a:rPr lang="es-ES" sz="3600" b="1" kern="10">
                    <a:ln w="9525">
                      <a:noFill/>
                      <a:round/>
                      <a:headEnd/>
                      <a:tailEnd/>
                    </a:ln>
                    <a:solidFill>
                      <a:srgbClr val="BE9990"/>
                    </a:solidFill>
                    <a:latin typeface="Times New Roman"/>
                    <a:cs typeface="Times New Roman"/>
                  </a:rPr>
                  <a:t>S</a:t>
                </a:r>
              </a:p>
            </p:txBody>
          </p:sp>
          <p:sp>
            <p:nvSpPr>
              <p:cNvPr id="423948" name="WordArt 12"/>
              <p:cNvSpPr>
                <a:spLocks noChangeArrowheads="1" noChangeShapeType="1" noTextEdit="1"/>
              </p:cNvSpPr>
              <p:nvPr/>
            </p:nvSpPr>
            <p:spPr bwMode="auto">
              <a:xfrm>
                <a:off x="960" y="1238"/>
                <a:ext cx="672" cy="52"/>
              </a:xfrm>
              <a:prstGeom prst="rect">
                <a:avLst/>
              </a:prstGeom>
            </p:spPr>
            <p:txBody>
              <a:bodyPr wrap="none" fromWordArt="1">
                <a:prstTxWarp prst="textPlain">
                  <a:avLst>
                    <a:gd name="adj" fmla="val 50000"/>
                  </a:avLst>
                </a:prstTxWarp>
              </a:bodyPr>
              <a:lstStyle/>
              <a:p>
                <a:pPr algn="ctr"/>
                <a:r>
                  <a:rPr lang="es-ES" sz="2000" b="1" kern="10">
                    <a:ln w="9525">
                      <a:noFill/>
                      <a:round/>
                      <a:headEnd/>
                      <a:tailEnd/>
                    </a:ln>
                    <a:latin typeface="Times New Roman"/>
                    <a:cs typeface="Times New Roman"/>
                  </a:rPr>
                  <a:t>Superintendencia de Seguros</a:t>
                </a:r>
              </a:p>
            </p:txBody>
          </p:sp>
          <p:grpSp>
            <p:nvGrpSpPr>
              <p:cNvPr id="4" name="Group 13"/>
              <p:cNvGrpSpPr>
                <a:grpSpLocks/>
              </p:cNvGrpSpPr>
              <p:nvPr/>
            </p:nvGrpSpPr>
            <p:grpSpPr bwMode="auto">
              <a:xfrm>
                <a:off x="964" y="1227"/>
                <a:ext cx="664" cy="3"/>
                <a:chOff x="31" y="2954"/>
                <a:chExt cx="4320" cy="22"/>
              </a:xfrm>
            </p:grpSpPr>
            <p:sp>
              <p:nvSpPr>
                <p:cNvPr id="423950" name="Line 14"/>
                <p:cNvSpPr>
                  <a:spLocks noChangeShapeType="1"/>
                </p:cNvSpPr>
                <p:nvPr/>
              </p:nvSpPr>
              <p:spPr bwMode="auto">
                <a:xfrm>
                  <a:off x="31" y="2954"/>
                  <a:ext cx="4320" cy="0"/>
                </a:xfrm>
                <a:prstGeom prst="line">
                  <a:avLst/>
                </a:prstGeom>
                <a:noFill/>
                <a:ln w="3175">
                  <a:solidFill>
                    <a:srgbClr val="D3A8A5"/>
                  </a:solidFill>
                  <a:round/>
                  <a:headEnd/>
                  <a:tailEnd/>
                </a:ln>
              </p:spPr>
              <p:txBody>
                <a:bodyPr/>
                <a:lstStyle/>
                <a:p>
                  <a:endParaRPr lang="es-ES"/>
                </a:p>
              </p:txBody>
            </p:sp>
            <p:sp>
              <p:nvSpPr>
                <p:cNvPr id="423951" name="Line 15"/>
                <p:cNvSpPr>
                  <a:spLocks noChangeShapeType="1"/>
                </p:cNvSpPr>
                <p:nvPr/>
              </p:nvSpPr>
              <p:spPr bwMode="auto">
                <a:xfrm>
                  <a:off x="31" y="2976"/>
                  <a:ext cx="4320" cy="0"/>
                </a:xfrm>
                <a:prstGeom prst="line">
                  <a:avLst/>
                </a:prstGeom>
                <a:noFill/>
                <a:ln w="3175">
                  <a:solidFill>
                    <a:srgbClr val="84453E"/>
                  </a:solidFill>
                  <a:round/>
                  <a:headEnd/>
                  <a:tailEnd/>
                </a:ln>
              </p:spPr>
              <p:txBody>
                <a:bodyPr/>
                <a:lstStyle/>
                <a:p>
                  <a:endParaRPr lang="es-ES"/>
                </a:p>
              </p:txBody>
            </p:sp>
          </p:grpSp>
          <p:sp>
            <p:nvSpPr>
              <p:cNvPr id="423952" name="WordArt 16"/>
              <p:cNvSpPr>
                <a:spLocks noChangeArrowheads="1" noChangeShapeType="1" noTextEdit="1"/>
              </p:cNvSpPr>
              <p:nvPr/>
            </p:nvSpPr>
            <p:spPr bwMode="auto">
              <a:xfrm rot="5400000">
                <a:off x="1067" y="883"/>
                <a:ext cx="229" cy="147"/>
              </a:xfrm>
              <a:prstGeom prst="rect">
                <a:avLst/>
              </a:prstGeom>
            </p:spPr>
            <p:txBody>
              <a:bodyPr vert="wordArtVert" wrap="none" fromWordArt="1">
                <a:prstTxWarp prst="textPlain">
                  <a:avLst>
                    <a:gd name="adj" fmla="val 50000"/>
                  </a:avLst>
                </a:prstTxWarp>
              </a:bodyPr>
              <a:lstStyle/>
              <a:p>
                <a:pPr algn="ctr" fontAlgn="auto"/>
                <a:r>
                  <a:rPr lang="es-ES" sz="3600" b="1" kern="10">
                    <a:ln w="9525">
                      <a:noFill/>
                      <a:round/>
                      <a:headEnd/>
                      <a:tailEnd/>
                    </a:ln>
                    <a:solidFill>
                      <a:srgbClr val="712B2D"/>
                    </a:solidFill>
                    <a:latin typeface="Times New Roman"/>
                    <a:cs typeface="Times New Roman"/>
                  </a:rPr>
                  <a:t>S</a:t>
                </a:r>
              </a:p>
            </p:txBody>
          </p:sp>
          <p:sp>
            <p:nvSpPr>
              <p:cNvPr id="423953" name="WordArt 17"/>
              <p:cNvSpPr>
                <a:spLocks noChangeArrowheads="1" noChangeShapeType="1" noTextEdit="1"/>
              </p:cNvSpPr>
              <p:nvPr/>
            </p:nvSpPr>
            <p:spPr bwMode="auto">
              <a:xfrm rot="5400000">
                <a:off x="1264" y="1004"/>
                <a:ext cx="184" cy="156"/>
              </a:xfrm>
              <a:prstGeom prst="rect">
                <a:avLst/>
              </a:prstGeom>
            </p:spPr>
            <p:txBody>
              <a:bodyPr vert="wordArtVert" wrap="none" fromWordArt="1">
                <a:prstTxWarp prst="textPlain">
                  <a:avLst>
                    <a:gd name="adj" fmla="val 50000"/>
                  </a:avLst>
                </a:prstTxWarp>
              </a:bodyPr>
              <a:lstStyle/>
              <a:p>
                <a:pPr algn="ctr" fontAlgn="auto"/>
                <a:r>
                  <a:rPr lang="es-ES" sz="3600" b="1" kern="10">
                    <a:ln w="9525">
                      <a:noFill/>
                      <a:round/>
                      <a:headEnd/>
                      <a:tailEnd/>
                    </a:ln>
                    <a:solidFill>
                      <a:srgbClr val="A55F5D"/>
                    </a:solidFill>
                    <a:latin typeface="Times New Roman"/>
                    <a:cs typeface="Times New Roman"/>
                  </a:rPr>
                  <a:t>P</a:t>
                </a:r>
              </a:p>
            </p:txBody>
          </p:sp>
          <p:sp>
            <p:nvSpPr>
              <p:cNvPr id="423954" name="WordArt 18"/>
              <p:cNvSpPr>
                <a:spLocks noChangeArrowheads="1" noChangeShapeType="1" noTextEdit="1"/>
              </p:cNvSpPr>
              <p:nvPr/>
            </p:nvSpPr>
            <p:spPr bwMode="auto">
              <a:xfrm>
                <a:off x="1000" y="1304"/>
                <a:ext cx="591" cy="52"/>
              </a:xfrm>
              <a:prstGeom prst="rect">
                <a:avLst/>
              </a:prstGeom>
            </p:spPr>
            <p:txBody>
              <a:bodyPr wrap="none" fromWordArt="1">
                <a:prstTxWarp prst="textPlain">
                  <a:avLst>
                    <a:gd name="adj" fmla="val 50000"/>
                  </a:avLst>
                </a:prstTxWarp>
              </a:bodyPr>
              <a:lstStyle/>
              <a:p>
                <a:pPr algn="ctr"/>
                <a:r>
                  <a:rPr lang="es-ES" sz="2000" b="1" kern="10">
                    <a:ln w="9525">
                      <a:noFill/>
                      <a:round/>
                      <a:headEnd/>
                      <a:tailEnd/>
                    </a:ln>
                    <a:latin typeface="Times New Roman"/>
                    <a:cs typeface="Times New Roman"/>
                  </a:rPr>
                  <a:t>y Reaseguros de Panamá</a:t>
                </a:r>
              </a:p>
            </p:txBody>
          </p:sp>
          <p:sp>
            <p:nvSpPr>
              <p:cNvPr id="423955" name="Line 19"/>
              <p:cNvSpPr>
                <a:spLocks noChangeShapeType="1"/>
              </p:cNvSpPr>
              <p:nvPr/>
            </p:nvSpPr>
            <p:spPr bwMode="auto">
              <a:xfrm>
                <a:off x="964" y="1294"/>
                <a:ext cx="664" cy="0"/>
              </a:xfrm>
              <a:prstGeom prst="line">
                <a:avLst/>
              </a:prstGeom>
              <a:noFill/>
              <a:ln w="3175">
                <a:solidFill>
                  <a:srgbClr val="84453E"/>
                </a:solidFill>
                <a:round/>
                <a:headEnd/>
                <a:tailEnd/>
              </a:ln>
            </p:spPr>
            <p:txBody>
              <a:bodyPr/>
              <a:lstStyle/>
              <a:p>
                <a:endParaRPr lang="es-ES"/>
              </a:p>
            </p:txBody>
          </p:sp>
          <p:sp>
            <p:nvSpPr>
              <p:cNvPr id="423956" name="Line 20"/>
              <p:cNvSpPr>
                <a:spLocks noChangeShapeType="1"/>
              </p:cNvSpPr>
              <p:nvPr/>
            </p:nvSpPr>
            <p:spPr bwMode="auto">
              <a:xfrm>
                <a:off x="964" y="1356"/>
                <a:ext cx="664" cy="0"/>
              </a:xfrm>
              <a:prstGeom prst="line">
                <a:avLst/>
              </a:prstGeom>
              <a:noFill/>
              <a:ln w="3175">
                <a:solidFill>
                  <a:srgbClr val="84453E"/>
                </a:solidFill>
                <a:round/>
                <a:headEnd/>
                <a:tailEnd/>
              </a:ln>
            </p:spPr>
            <p:txBody>
              <a:bodyPr/>
              <a:lstStyle/>
              <a:p>
                <a:endParaRPr lang="es-ES"/>
              </a:p>
            </p:txBody>
          </p:sp>
        </p:grpSp>
        <p:sp>
          <p:nvSpPr>
            <p:cNvPr id="423957" name="Text Box 21"/>
            <p:cNvSpPr txBox="1">
              <a:spLocks noChangeArrowheads="1"/>
            </p:cNvSpPr>
            <p:nvPr/>
          </p:nvSpPr>
          <p:spPr bwMode="auto">
            <a:xfrm>
              <a:off x="2215" y="3339"/>
              <a:ext cx="1486" cy="815"/>
            </a:xfrm>
            <a:prstGeom prst="rect">
              <a:avLst/>
            </a:prstGeom>
            <a:noFill/>
            <a:ln w="9525">
              <a:noFill/>
              <a:miter lim="800000"/>
              <a:headEnd/>
              <a:tailEnd/>
            </a:ln>
            <a:effectLst/>
          </p:spPr>
          <p:txBody>
            <a:bodyPr>
              <a:spAutoFit/>
            </a:bodyPr>
            <a:lstStyle/>
            <a:p>
              <a:pPr algn="ctr">
                <a:spcBef>
                  <a:spcPct val="50000"/>
                </a:spcBef>
              </a:pPr>
              <a:r>
                <a:rPr lang="es-MX" sz="900" b="1">
                  <a:latin typeface="Times New Roman" pitchFamily="18" charset="0"/>
                </a:rPr>
                <a:t>1956</a:t>
              </a:r>
              <a:endParaRPr lang="es-ES" sz="900" b="1">
                <a:latin typeface="Times New Roman" pitchFamily="18"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ChangeArrowheads="1"/>
          </p:cNvSpPr>
          <p:nvPr>
            <p:ph type="title"/>
          </p:nvPr>
        </p:nvSpPr>
        <p:spPr>
          <a:xfrm>
            <a:off x="1043608" y="188640"/>
            <a:ext cx="7543800" cy="909638"/>
          </a:xfrm>
        </p:spPr>
        <p:txBody>
          <a:bodyPr>
            <a:normAutofit fontScale="90000"/>
          </a:bodyPr>
          <a:lstStyle/>
          <a:p>
            <a:pPr algn="ctr"/>
            <a:r>
              <a:rPr lang="es-ES" sz="3600" dirty="0"/>
              <a:t>BASES LEGALES DE LOS  </a:t>
            </a:r>
            <a:br>
              <a:rPr lang="es-ES" sz="3600" dirty="0"/>
            </a:br>
            <a:r>
              <a:rPr lang="es-ES" sz="3600" dirty="0"/>
              <a:t>SEGUROS EN PANAMA</a:t>
            </a:r>
          </a:p>
        </p:txBody>
      </p:sp>
      <p:sp>
        <p:nvSpPr>
          <p:cNvPr id="402435" name="Rectangle 3"/>
          <p:cNvSpPr>
            <a:spLocks noGrp="1" noChangeArrowheads="1"/>
          </p:cNvSpPr>
          <p:nvPr>
            <p:ph idx="1"/>
          </p:nvPr>
        </p:nvSpPr>
        <p:spPr>
          <a:xfrm>
            <a:off x="1116013" y="2205038"/>
            <a:ext cx="7632700" cy="4176712"/>
          </a:xfrm>
        </p:spPr>
        <p:txBody>
          <a:bodyPr/>
          <a:lstStyle/>
          <a:p>
            <a:pPr marL="354013" indent="-354013" algn="just">
              <a:lnSpc>
                <a:spcPct val="80000"/>
              </a:lnSpc>
              <a:buClr>
                <a:schemeClr val="tx2"/>
              </a:buClr>
              <a:buSzTx/>
            </a:pPr>
            <a:r>
              <a:rPr lang="es-ES" sz="2400" dirty="0"/>
              <a:t>Ley No. 59 de 29 de julio de 1996 “Por la cual se reglamentan las entidades aseguradoras, administradoras de empresas y corredores de seguros o ajustadores de seguros; y la profesión de corredor o productor de seguros.</a:t>
            </a:r>
          </a:p>
          <a:p>
            <a:pPr marL="354013" indent="-354013" algn="just">
              <a:lnSpc>
                <a:spcPct val="80000"/>
              </a:lnSpc>
              <a:buClr>
                <a:schemeClr val="tx2"/>
              </a:buClr>
              <a:buSzTx/>
            </a:pPr>
            <a:endParaRPr lang="es-ES" sz="1400" dirty="0"/>
          </a:p>
          <a:p>
            <a:pPr marL="354013" indent="-354013" algn="just">
              <a:lnSpc>
                <a:spcPct val="80000"/>
              </a:lnSpc>
              <a:buClr>
                <a:schemeClr val="tx2"/>
              </a:buClr>
              <a:buSzTx/>
            </a:pPr>
            <a:r>
              <a:rPr lang="es-ES" sz="2400" dirty="0"/>
              <a:t>Ley No. 60 de 29 de julio de 1996 “Por la cual se regulan las operaciones de las aseguradoras cautivas”.</a:t>
            </a:r>
          </a:p>
          <a:p>
            <a:pPr marL="354013" indent="-354013" algn="just">
              <a:lnSpc>
                <a:spcPct val="80000"/>
              </a:lnSpc>
              <a:buClr>
                <a:schemeClr val="tx2"/>
              </a:buClr>
              <a:buSzTx/>
            </a:pPr>
            <a:endParaRPr lang="es-ES" sz="1400" dirty="0"/>
          </a:p>
          <a:p>
            <a:pPr marL="354013" indent="-354013" algn="just">
              <a:lnSpc>
                <a:spcPct val="80000"/>
              </a:lnSpc>
              <a:buClr>
                <a:schemeClr val="tx2"/>
              </a:buClr>
              <a:buSzTx/>
            </a:pPr>
            <a:r>
              <a:rPr lang="es-ES" sz="2400" dirty="0"/>
              <a:t>Ley No. 63 de 19 de septiembre de 1996 “Por la cual se regulan las operaciones de reaseguros y las de las empresas dedicadas a esta actividad”.</a:t>
            </a:r>
          </a:p>
        </p:txBody>
      </p:sp>
      <p:grpSp>
        <p:nvGrpSpPr>
          <p:cNvPr id="2" name="Group 4"/>
          <p:cNvGrpSpPr>
            <a:grpSpLocks/>
          </p:cNvGrpSpPr>
          <p:nvPr/>
        </p:nvGrpSpPr>
        <p:grpSpPr bwMode="auto">
          <a:xfrm>
            <a:off x="179388" y="0"/>
            <a:ext cx="1116012" cy="1030288"/>
            <a:chOff x="1202" y="482"/>
            <a:chExt cx="3327" cy="3672"/>
          </a:xfrm>
        </p:grpSpPr>
        <p:grpSp>
          <p:nvGrpSpPr>
            <p:cNvPr id="3" name="Group 5"/>
            <p:cNvGrpSpPr>
              <a:grpSpLocks/>
            </p:cNvGrpSpPr>
            <p:nvPr/>
          </p:nvGrpSpPr>
          <p:grpSpPr bwMode="auto">
            <a:xfrm>
              <a:off x="1202" y="482"/>
              <a:ext cx="3327" cy="2767"/>
              <a:chOff x="960" y="768"/>
              <a:chExt cx="672" cy="588"/>
            </a:xfrm>
          </p:grpSpPr>
          <p:sp>
            <p:nvSpPr>
              <p:cNvPr id="402438" name="Oval 6"/>
              <p:cNvSpPr>
                <a:spLocks noChangeArrowheads="1"/>
              </p:cNvSpPr>
              <p:nvPr/>
            </p:nvSpPr>
            <p:spPr bwMode="auto">
              <a:xfrm>
                <a:off x="1092" y="779"/>
                <a:ext cx="432" cy="432"/>
              </a:xfrm>
              <a:prstGeom prst="ellipse">
                <a:avLst/>
              </a:prstGeom>
              <a:solidFill>
                <a:srgbClr val="A86A6A"/>
              </a:solidFill>
              <a:ln w="9525">
                <a:noFill/>
                <a:round/>
                <a:headEnd/>
                <a:tailEnd/>
              </a:ln>
            </p:spPr>
            <p:txBody>
              <a:bodyPr wrap="none" anchor="ctr"/>
              <a:lstStyle/>
              <a:p>
                <a:endParaRPr lang="es-ES"/>
              </a:p>
            </p:txBody>
          </p:sp>
          <p:sp>
            <p:nvSpPr>
              <p:cNvPr id="402439" name="Oval 7"/>
              <p:cNvSpPr>
                <a:spLocks noChangeArrowheads="1"/>
              </p:cNvSpPr>
              <p:nvPr/>
            </p:nvSpPr>
            <p:spPr bwMode="auto">
              <a:xfrm>
                <a:off x="1086" y="773"/>
                <a:ext cx="432" cy="432"/>
              </a:xfrm>
              <a:prstGeom prst="ellipse">
                <a:avLst/>
              </a:prstGeom>
              <a:solidFill>
                <a:srgbClr val="B58883"/>
              </a:solidFill>
              <a:ln w="9525">
                <a:noFill/>
                <a:round/>
                <a:headEnd/>
                <a:tailEnd/>
              </a:ln>
            </p:spPr>
            <p:txBody>
              <a:bodyPr wrap="none" anchor="ctr"/>
              <a:lstStyle/>
              <a:p>
                <a:endParaRPr lang="es-ES"/>
              </a:p>
            </p:txBody>
          </p:sp>
          <p:sp>
            <p:nvSpPr>
              <p:cNvPr id="402440" name="Oval 8"/>
              <p:cNvSpPr>
                <a:spLocks noChangeArrowheads="1"/>
              </p:cNvSpPr>
              <p:nvPr/>
            </p:nvSpPr>
            <p:spPr bwMode="auto">
              <a:xfrm>
                <a:off x="1086" y="768"/>
                <a:ext cx="413" cy="414"/>
              </a:xfrm>
              <a:prstGeom prst="ellipse">
                <a:avLst/>
              </a:prstGeom>
              <a:solidFill>
                <a:srgbClr val="BB918D"/>
              </a:solidFill>
              <a:ln w="9525">
                <a:noFill/>
                <a:round/>
                <a:headEnd/>
                <a:tailEnd/>
              </a:ln>
            </p:spPr>
            <p:txBody>
              <a:bodyPr wrap="none" anchor="ctr"/>
              <a:lstStyle/>
              <a:p>
                <a:endParaRPr lang="es-ES"/>
              </a:p>
            </p:txBody>
          </p:sp>
          <p:sp>
            <p:nvSpPr>
              <p:cNvPr id="402441" name="Oval 9"/>
              <p:cNvSpPr>
                <a:spLocks noChangeArrowheads="1"/>
              </p:cNvSpPr>
              <p:nvPr/>
            </p:nvSpPr>
            <p:spPr bwMode="auto">
              <a:xfrm>
                <a:off x="1104" y="794"/>
                <a:ext cx="399" cy="399"/>
              </a:xfrm>
              <a:prstGeom prst="ellipse">
                <a:avLst/>
              </a:prstGeom>
              <a:gradFill rotWithShape="0">
                <a:gsLst>
                  <a:gs pos="0">
                    <a:srgbClr val="FFFFFF"/>
                  </a:gs>
                  <a:gs pos="100000">
                    <a:srgbClr val="BD928F"/>
                  </a:gs>
                </a:gsLst>
                <a:path path="shape">
                  <a:fillToRect l="50000" t="50000" r="50000" b="50000"/>
                </a:path>
              </a:gradFill>
              <a:ln w="9525">
                <a:solidFill>
                  <a:srgbClr val="BD928F"/>
                </a:solidFill>
                <a:round/>
                <a:headEnd/>
                <a:tailEnd/>
              </a:ln>
            </p:spPr>
            <p:txBody>
              <a:bodyPr wrap="none" anchor="ctr"/>
              <a:lstStyle/>
              <a:p>
                <a:endParaRPr lang="es-ES"/>
              </a:p>
            </p:txBody>
          </p:sp>
          <p:sp>
            <p:nvSpPr>
              <p:cNvPr id="402442" name="WordArt 10"/>
              <p:cNvSpPr>
                <a:spLocks noChangeArrowheads="1" noChangeShapeType="1" noTextEdit="1"/>
              </p:cNvSpPr>
              <p:nvPr/>
            </p:nvSpPr>
            <p:spPr bwMode="auto">
              <a:xfrm rot="5400000">
                <a:off x="1290" y="836"/>
                <a:ext cx="200" cy="196"/>
              </a:xfrm>
              <a:prstGeom prst="rect">
                <a:avLst/>
              </a:prstGeom>
            </p:spPr>
            <p:txBody>
              <a:bodyPr vert="wordArtVert" wrap="none" fromWordArt="1">
                <a:prstTxWarp prst="textPlain">
                  <a:avLst>
                    <a:gd name="adj" fmla="val 50000"/>
                  </a:avLst>
                </a:prstTxWarp>
              </a:bodyPr>
              <a:lstStyle/>
              <a:p>
                <a:pPr algn="ctr" fontAlgn="auto"/>
                <a:r>
                  <a:rPr lang="es-ES" sz="3600" b="1" kern="10">
                    <a:ln w="9525">
                      <a:noFill/>
                      <a:round/>
                      <a:headEnd/>
                      <a:tailEnd/>
                    </a:ln>
                    <a:solidFill>
                      <a:srgbClr val="C8A6A2"/>
                    </a:solidFill>
                    <a:latin typeface="Times New Roman"/>
                    <a:cs typeface="Times New Roman"/>
                  </a:rPr>
                  <a:t>R</a:t>
                </a:r>
              </a:p>
            </p:txBody>
          </p:sp>
          <p:sp>
            <p:nvSpPr>
              <p:cNvPr id="402443" name="WordArt 11"/>
              <p:cNvSpPr>
                <a:spLocks noChangeArrowheads="1" noChangeShapeType="1" noTextEdit="1"/>
              </p:cNvSpPr>
              <p:nvPr/>
            </p:nvSpPr>
            <p:spPr bwMode="auto">
              <a:xfrm rot="5400000">
                <a:off x="1145" y="923"/>
                <a:ext cx="229" cy="155"/>
              </a:xfrm>
              <a:prstGeom prst="rect">
                <a:avLst/>
              </a:prstGeom>
            </p:spPr>
            <p:txBody>
              <a:bodyPr vert="wordArtVert" wrap="none" fromWordArt="1">
                <a:prstTxWarp prst="textPlain">
                  <a:avLst>
                    <a:gd name="adj" fmla="val 50000"/>
                  </a:avLst>
                </a:prstTxWarp>
              </a:bodyPr>
              <a:lstStyle/>
              <a:p>
                <a:pPr algn="ctr" fontAlgn="auto"/>
                <a:r>
                  <a:rPr lang="es-ES" sz="3600" b="1" kern="10">
                    <a:ln w="9525">
                      <a:noFill/>
                      <a:round/>
                      <a:headEnd/>
                      <a:tailEnd/>
                    </a:ln>
                    <a:solidFill>
                      <a:srgbClr val="BE9990"/>
                    </a:solidFill>
                    <a:latin typeface="Times New Roman"/>
                    <a:cs typeface="Times New Roman"/>
                  </a:rPr>
                  <a:t>S</a:t>
                </a:r>
              </a:p>
            </p:txBody>
          </p:sp>
          <p:sp>
            <p:nvSpPr>
              <p:cNvPr id="402444" name="WordArt 12"/>
              <p:cNvSpPr>
                <a:spLocks noChangeArrowheads="1" noChangeShapeType="1" noTextEdit="1"/>
              </p:cNvSpPr>
              <p:nvPr/>
            </p:nvSpPr>
            <p:spPr bwMode="auto">
              <a:xfrm>
                <a:off x="960" y="1238"/>
                <a:ext cx="672" cy="52"/>
              </a:xfrm>
              <a:prstGeom prst="rect">
                <a:avLst/>
              </a:prstGeom>
            </p:spPr>
            <p:txBody>
              <a:bodyPr wrap="none" fromWordArt="1">
                <a:prstTxWarp prst="textPlain">
                  <a:avLst>
                    <a:gd name="adj" fmla="val 50000"/>
                  </a:avLst>
                </a:prstTxWarp>
              </a:bodyPr>
              <a:lstStyle/>
              <a:p>
                <a:pPr algn="ctr"/>
                <a:r>
                  <a:rPr lang="es-ES" sz="2000" b="1" kern="10">
                    <a:ln w="9525">
                      <a:noFill/>
                      <a:round/>
                      <a:headEnd/>
                      <a:tailEnd/>
                    </a:ln>
                    <a:latin typeface="Times New Roman"/>
                    <a:cs typeface="Times New Roman"/>
                  </a:rPr>
                  <a:t>Superintendencia de Seguros</a:t>
                </a:r>
              </a:p>
            </p:txBody>
          </p:sp>
          <p:grpSp>
            <p:nvGrpSpPr>
              <p:cNvPr id="4" name="Group 13"/>
              <p:cNvGrpSpPr>
                <a:grpSpLocks/>
              </p:cNvGrpSpPr>
              <p:nvPr/>
            </p:nvGrpSpPr>
            <p:grpSpPr bwMode="auto">
              <a:xfrm>
                <a:off x="964" y="1227"/>
                <a:ext cx="664" cy="3"/>
                <a:chOff x="31" y="2954"/>
                <a:chExt cx="4320" cy="22"/>
              </a:xfrm>
            </p:grpSpPr>
            <p:sp>
              <p:nvSpPr>
                <p:cNvPr id="402446" name="Line 14"/>
                <p:cNvSpPr>
                  <a:spLocks noChangeShapeType="1"/>
                </p:cNvSpPr>
                <p:nvPr/>
              </p:nvSpPr>
              <p:spPr bwMode="auto">
                <a:xfrm>
                  <a:off x="31" y="2954"/>
                  <a:ext cx="4320" cy="0"/>
                </a:xfrm>
                <a:prstGeom prst="line">
                  <a:avLst/>
                </a:prstGeom>
                <a:noFill/>
                <a:ln w="3175">
                  <a:solidFill>
                    <a:srgbClr val="D3A8A5"/>
                  </a:solidFill>
                  <a:round/>
                  <a:headEnd/>
                  <a:tailEnd/>
                </a:ln>
              </p:spPr>
              <p:txBody>
                <a:bodyPr/>
                <a:lstStyle/>
                <a:p>
                  <a:endParaRPr lang="es-ES"/>
                </a:p>
              </p:txBody>
            </p:sp>
            <p:sp>
              <p:nvSpPr>
                <p:cNvPr id="402447" name="Line 15"/>
                <p:cNvSpPr>
                  <a:spLocks noChangeShapeType="1"/>
                </p:cNvSpPr>
                <p:nvPr/>
              </p:nvSpPr>
              <p:spPr bwMode="auto">
                <a:xfrm>
                  <a:off x="31" y="2976"/>
                  <a:ext cx="4320" cy="0"/>
                </a:xfrm>
                <a:prstGeom prst="line">
                  <a:avLst/>
                </a:prstGeom>
                <a:noFill/>
                <a:ln w="3175">
                  <a:solidFill>
                    <a:srgbClr val="84453E"/>
                  </a:solidFill>
                  <a:round/>
                  <a:headEnd/>
                  <a:tailEnd/>
                </a:ln>
              </p:spPr>
              <p:txBody>
                <a:bodyPr/>
                <a:lstStyle/>
                <a:p>
                  <a:endParaRPr lang="es-ES"/>
                </a:p>
              </p:txBody>
            </p:sp>
          </p:grpSp>
          <p:sp>
            <p:nvSpPr>
              <p:cNvPr id="402448" name="WordArt 16"/>
              <p:cNvSpPr>
                <a:spLocks noChangeArrowheads="1" noChangeShapeType="1" noTextEdit="1"/>
              </p:cNvSpPr>
              <p:nvPr/>
            </p:nvSpPr>
            <p:spPr bwMode="auto">
              <a:xfrm rot="5400000">
                <a:off x="1067" y="883"/>
                <a:ext cx="229" cy="147"/>
              </a:xfrm>
              <a:prstGeom prst="rect">
                <a:avLst/>
              </a:prstGeom>
            </p:spPr>
            <p:txBody>
              <a:bodyPr vert="wordArtVert" wrap="none" fromWordArt="1">
                <a:prstTxWarp prst="textPlain">
                  <a:avLst>
                    <a:gd name="adj" fmla="val 50000"/>
                  </a:avLst>
                </a:prstTxWarp>
              </a:bodyPr>
              <a:lstStyle/>
              <a:p>
                <a:pPr algn="ctr" fontAlgn="auto"/>
                <a:r>
                  <a:rPr lang="es-ES" sz="3600" b="1" kern="10">
                    <a:ln w="9525">
                      <a:noFill/>
                      <a:round/>
                      <a:headEnd/>
                      <a:tailEnd/>
                    </a:ln>
                    <a:solidFill>
                      <a:srgbClr val="712B2D"/>
                    </a:solidFill>
                    <a:latin typeface="Times New Roman"/>
                    <a:cs typeface="Times New Roman"/>
                  </a:rPr>
                  <a:t>S</a:t>
                </a:r>
              </a:p>
            </p:txBody>
          </p:sp>
          <p:sp>
            <p:nvSpPr>
              <p:cNvPr id="402449" name="WordArt 17"/>
              <p:cNvSpPr>
                <a:spLocks noChangeArrowheads="1" noChangeShapeType="1" noTextEdit="1"/>
              </p:cNvSpPr>
              <p:nvPr/>
            </p:nvSpPr>
            <p:spPr bwMode="auto">
              <a:xfrm rot="5400000">
                <a:off x="1264" y="1004"/>
                <a:ext cx="184" cy="156"/>
              </a:xfrm>
              <a:prstGeom prst="rect">
                <a:avLst/>
              </a:prstGeom>
            </p:spPr>
            <p:txBody>
              <a:bodyPr vert="wordArtVert" wrap="none" fromWordArt="1">
                <a:prstTxWarp prst="textPlain">
                  <a:avLst>
                    <a:gd name="adj" fmla="val 50000"/>
                  </a:avLst>
                </a:prstTxWarp>
              </a:bodyPr>
              <a:lstStyle/>
              <a:p>
                <a:pPr algn="ctr" fontAlgn="auto"/>
                <a:r>
                  <a:rPr lang="es-ES" sz="3600" b="1" kern="10">
                    <a:ln w="9525">
                      <a:noFill/>
                      <a:round/>
                      <a:headEnd/>
                      <a:tailEnd/>
                    </a:ln>
                    <a:solidFill>
                      <a:srgbClr val="A55F5D"/>
                    </a:solidFill>
                    <a:latin typeface="Times New Roman"/>
                    <a:cs typeface="Times New Roman"/>
                  </a:rPr>
                  <a:t>P</a:t>
                </a:r>
              </a:p>
            </p:txBody>
          </p:sp>
          <p:sp>
            <p:nvSpPr>
              <p:cNvPr id="402450" name="WordArt 18"/>
              <p:cNvSpPr>
                <a:spLocks noChangeArrowheads="1" noChangeShapeType="1" noTextEdit="1"/>
              </p:cNvSpPr>
              <p:nvPr/>
            </p:nvSpPr>
            <p:spPr bwMode="auto">
              <a:xfrm>
                <a:off x="1000" y="1304"/>
                <a:ext cx="591" cy="52"/>
              </a:xfrm>
              <a:prstGeom prst="rect">
                <a:avLst/>
              </a:prstGeom>
            </p:spPr>
            <p:txBody>
              <a:bodyPr wrap="none" fromWordArt="1">
                <a:prstTxWarp prst="textPlain">
                  <a:avLst>
                    <a:gd name="adj" fmla="val 50000"/>
                  </a:avLst>
                </a:prstTxWarp>
              </a:bodyPr>
              <a:lstStyle/>
              <a:p>
                <a:pPr algn="ctr"/>
                <a:r>
                  <a:rPr lang="es-ES" sz="2000" b="1" kern="10">
                    <a:ln w="9525">
                      <a:noFill/>
                      <a:round/>
                      <a:headEnd/>
                      <a:tailEnd/>
                    </a:ln>
                    <a:latin typeface="Times New Roman"/>
                    <a:cs typeface="Times New Roman"/>
                  </a:rPr>
                  <a:t>y Reaseguros de Panamá</a:t>
                </a:r>
              </a:p>
            </p:txBody>
          </p:sp>
          <p:sp>
            <p:nvSpPr>
              <p:cNvPr id="402451" name="Line 19"/>
              <p:cNvSpPr>
                <a:spLocks noChangeShapeType="1"/>
              </p:cNvSpPr>
              <p:nvPr/>
            </p:nvSpPr>
            <p:spPr bwMode="auto">
              <a:xfrm>
                <a:off x="964" y="1294"/>
                <a:ext cx="664" cy="0"/>
              </a:xfrm>
              <a:prstGeom prst="line">
                <a:avLst/>
              </a:prstGeom>
              <a:noFill/>
              <a:ln w="3175">
                <a:solidFill>
                  <a:srgbClr val="84453E"/>
                </a:solidFill>
                <a:round/>
                <a:headEnd/>
                <a:tailEnd/>
              </a:ln>
            </p:spPr>
            <p:txBody>
              <a:bodyPr/>
              <a:lstStyle/>
              <a:p>
                <a:endParaRPr lang="es-ES"/>
              </a:p>
            </p:txBody>
          </p:sp>
          <p:sp>
            <p:nvSpPr>
              <p:cNvPr id="402452" name="Line 20"/>
              <p:cNvSpPr>
                <a:spLocks noChangeShapeType="1"/>
              </p:cNvSpPr>
              <p:nvPr/>
            </p:nvSpPr>
            <p:spPr bwMode="auto">
              <a:xfrm>
                <a:off x="964" y="1356"/>
                <a:ext cx="664" cy="0"/>
              </a:xfrm>
              <a:prstGeom prst="line">
                <a:avLst/>
              </a:prstGeom>
              <a:noFill/>
              <a:ln w="3175">
                <a:solidFill>
                  <a:srgbClr val="84453E"/>
                </a:solidFill>
                <a:round/>
                <a:headEnd/>
                <a:tailEnd/>
              </a:ln>
            </p:spPr>
            <p:txBody>
              <a:bodyPr/>
              <a:lstStyle/>
              <a:p>
                <a:endParaRPr lang="es-ES"/>
              </a:p>
            </p:txBody>
          </p:sp>
        </p:grpSp>
        <p:sp>
          <p:nvSpPr>
            <p:cNvPr id="402453" name="Text Box 21"/>
            <p:cNvSpPr txBox="1">
              <a:spLocks noChangeArrowheads="1"/>
            </p:cNvSpPr>
            <p:nvPr/>
          </p:nvSpPr>
          <p:spPr bwMode="auto">
            <a:xfrm>
              <a:off x="2215" y="3339"/>
              <a:ext cx="1486" cy="815"/>
            </a:xfrm>
            <a:prstGeom prst="rect">
              <a:avLst/>
            </a:prstGeom>
            <a:noFill/>
            <a:ln w="9525">
              <a:noFill/>
              <a:miter lim="800000"/>
              <a:headEnd/>
              <a:tailEnd/>
            </a:ln>
            <a:effectLst/>
          </p:spPr>
          <p:txBody>
            <a:bodyPr>
              <a:spAutoFit/>
            </a:bodyPr>
            <a:lstStyle/>
            <a:p>
              <a:pPr algn="ctr">
                <a:spcBef>
                  <a:spcPct val="50000"/>
                </a:spcBef>
              </a:pPr>
              <a:r>
                <a:rPr lang="es-MX" sz="900" b="1">
                  <a:latin typeface="Times New Roman" pitchFamily="18" charset="0"/>
                </a:rPr>
                <a:t>1956</a:t>
              </a:r>
              <a:endParaRPr lang="es-ES" sz="900" b="1">
                <a:latin typeface="Times New Roman" pitchFamily="18"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a:xfrm>
            <a:off x="1115616" y="142852"/>
            <a:ext cx="7542580" cy="765868"/>
          </a:xfrm>
        </p:spPr>
        <p:txBody>
          <a:bodyPr>
            <a:normAutofit fontScale="90000"/>
          </a:bodyPr>
          <a:lstStyle/>
          <a:p>
            <a:r>
              <a:rPr lang="es-PA" sz="3600" dirty="0"/>
              <a:t>Anteproyecto de </a:t>
            </a:r>
            <a:r>
              <a:rPr lang="es-PA" sz="3600" dirty="0" smtClean="0"/>
              <a:t>Nueva </a:t>
            </a:r>
            <a:r>
              <a:rPr lang="es-PA" sz="3600" dirty="0"/>
              <a:t>Ley de Seguros</a:t>
            </a:r>
            <a:r>
              <a:rPr lang="es-PA" dirty="0"/>
              <a:t> </a:t>
            </a:r>
            <a:endParaRPr lang="es-ES" dirty="0"/>
          </a:p>
        </p:txBody>
      </p:sp>
      <p:sp>
        <p:nvSpPr>
          <p:cNvPr id="496643" name="Rectangle 3"/>
          <p:cNvSpPr>
            <a:spLocks noGrp="1" noChangeArrowheads="1"/>
          </p:cNvSpPr>
          <p:nvPr>
            <p:ph idx="1"/>
          </p:nvPr>
        </p:nvSpPr>
        <p:spPr>
          <a:xfrm>
            <a:off x="857224" y="1357298"/>
            <a:ext cx="7543800" cy="4752975"/>
          </a:xfrm>
        </p:spPr>
        <p:txBody>
          <a:bodyPr>
            <a:normAutofit lnSpcReduction="10000"/>
          </a:bodyPr>
          <a:lstStyle/>
          <a:p>
            <a:r>
              <a:rPr lang="es-PA" sz="2800" dirty="0"/>
              <a:t>Objetivos:</a:t>
            </a:r>
          </a:p>
          <a:p>
            <a:pPr lvl="1" algn="just"/>
            <a:r>
              <a:rPr lang="es-PA" dirty="0"/>
              <a:t>Fortalecer la capacidad operativa y administrativa de la Superintendencia.</a:t>
            </a:r>
          </a:p>
          <a:p>
            <a:pPr lvl="1" algn="just">
              <a:buFontTx/>
              <a:buNone/>
            </a:pPr>
            <a:endParaRPr lang="es-PA" dirty="0"/>
          </a:p>
          <a:p>
            <a:pPr lvl="1" algn="just"/>
            <a:r>
              <a:rPr lang="es-PA" dirty="0"/>
              <a:t>Actualizar las normas financieras y sistemas operativos de  las aseguradoras y reaseguradoras.</a:t>
            </a:r>
          </a:p>
          <a:p>
            <a:pPr lvl="1" algn="just">
              <a:buFontTx/>
              <a:buNone/>
            </a:pPr>
            <a:endParaRPr lang="es-PA" dirty="0"/>
          </a:p>
          <a:p>
            <a:pPr lvl="1" algn="just"/>
            <a:r>
              <a:rPr lang="es-PA" dirty="0"/>
              <a:t>Equiparar la Superintendencia con otros organismos de supervisión del </a:t>
            </a:r>
            <a:r>
              <a:rPr lang="es-PA" dirty="0" smtClean="0"/>
              <a:t>sector seguros a nivel internacional.</a:t>
            </a:r>
            <a:endParaRPr lang="es-ES" dirty="0"/>
          </a:p>
        </p:txBody>
      </p:sp>
      <p:grpSp>
        <p:nvGrpSpPr>
          <p:cNvPr id="2" name="Group 4"/>
          <p:cNvGrpSpPr>
            <a:grpSpLocks/>
          </p:cNvGrpSpPr>
          <p:nvPr/>
        </p:nvGrpSpPr>
        <p:grpSpPr bwMode="auto">
          <a:xfrm>
            <a:off x="179388" y="0"/>
            <a:ext cx="1116012" cy="1030288"/>
            <a:chOff x="1202" y="482"/>
            <a:chExt cx="3327" cy="3672"/>
          </a:xfrm>
        </p:grpSpPr>
        <p:grpSp>
          <p:nvGrpSpPr>
            <p:cNvPr id="3" name="Group 5"/>
            <p:cNvGrpSpPr>
              <a:grpSpLocks/>
            </p:cNvGrpSpPr>
            <p:nvPr/>
          </p:nvGrpSpPr>
          <p:grpSpPr bwMode="auto">
            <a:xfrm>
              <a:off x="1202" y="482"/>
              <a:ext cx="3327" cy="2767"/>
              <a:chOff x="960" y="768"/>
              <a:chExt cx="672" cy="588"/>
            </a:xfrm>
          </p:grpSpPr>
          <p:sp>
            <p:nvSpPr>
              <p:cNvPr id="496646" name="Oval 6"/>
              <p:cNvSpPr>
                <a:spLocks noChangeArrowheads="1"/>
              </p:cNvSpPr>
              <p:nvPr/>
            </p:nvSpPr>
            <p:spPr bwMode="auto">
              <a:xfrm>
                <a:off x="1092" y="779"/>
                <a:ext cx="432" cy="432"/>
              </a:xfrm>
              <a:prstGeom prst="ellipse">
                <a:avLst/>
              </a:prstGeom>
              <a:solidFill>
                <a:srgbClr val="A86A6A"/>
              </a:solidFill>
              <a:ln w="9525">
                <a:noFill/>
                <a:round/>
                <a:headEnd/>
                <a:tailEnd/>
              </a:ln>
            </p:spPr>
            <p:txBody>
              <a:bodyPr wrap="none" anchor="ctr"/>
              <a:lstStyle/>
              <a:p>
                <a:endParaRPr lang="es-ES"/>
              </a:p>
            </p:txBody>
          </p:sp>
          <p:sp>
            <p:nvSpPr>
              <p:cNvPr id="496647" name="Oval 7"/>
              <p:cNvSpPr>
                <a:spLocks noChangeArrowheads="1"/>
              </p:cNvSpPr>
              <p:nvPr/>
            </p:nvSpPr>
            <p:spPr bwMode="auto">
              <a:xfrm>
                <a:off x="1086" y="773"/>
                <a:ext cx="432" cy="432"/>
              </a:xfrm>
              <a:prstGeom prst="ellipse">
                <a:avLst/>
              </a:prstGeom>
              <a:solidFill>
                <a:srgbClr val="B58883"/>
              </a:solidFill>
              <a:ln w="9525">
                <a:noFill/>
                <a:round/>
                <a:headEnd/>
                <a:tailEnd/>
              </a:ln>
            </p:spPr>
            <p:txBody>
              <a:bodyPr wrap="none" anchor="ctr"/>
              <a:lstStyle/>
              <a:p>
                <a:endParaRPr lang="es-ES"/>
              </a:p>
            </p:txBody>
          </p:sp>
          <p:sp>
            <p:nvSpPr>
              <p:cNvPr id="496648" name="Oval 8"/>
              <p:cNvSpPr>
                <a:spLocks noChangeArrowheads="1"/>
              </p:cNvSpPr>
              <p:nvPr/>
            </p:nvSpPr>
            <p:spPr bwMode="auto">
              <a:xfrm>
                <a:off x="1086" y="768"/>
                <a:ext cx="413" cy="414"/>
              </a:xfrm>
              <a:prstGeom prst="ellipse">
                <a:avLst/>
              </a:prstGeom>
              <a:solidFill>
                <a:srgbClr val="BB918D"/>
              </a:solidFill>
              <a:ln w="9525">
                <a:noFill/>
                <a:round/>
                <a:headEnd/>
                <a:tailEnd/>
              </a:ln>
            </p:spPr>
            <p:txBody>
              <a:bodyPr wrap="none" anchor="ctr"/>
              <a:lstStyle/>
              <a:p>
                <a:endParaRPr lang="es-ES"/>
              </a:p>
            </p:txBody>
          </p:sp>
          <p:sp>
            <p:nvSpPr>
              <p:cNvPr id="496649" name="Oval 9"/>
              <p:cNvSpPr>
                <a:spLocks noChangeArrowheads="1"/>
              </p:cNvSpPr>
              <p:nvPr/>
            </p:nvSpPr>
            <p:spPr bwMode="auto">
              <a:xfrm>
                <a:off x="1104" y="794"/>
                <a:ext cx="399" cy="399"/>
              </a:xfrm>
              <a:prstGeom prst="ellipse">
                <a:avLst/>
              </a:prstGeom>
              <a:gradFill rotWithShape="0">
                <a:gsLst>
                  <a:gs pos="0">
                    <a:srgbClr val="FFFFFF"/>
                  </a:gs>
                  <a:gs pos="100000">
                    <a:srgbClr val="BD928F"/>
                  </a:gs>
                </a:gsLst>
                <a:path path="shape">
                  <a:fillToRect l="50000" t="50000" r="50000" b="50000"/>
                </a:path>
              </a:gradFill>
              <a:ln w="9525">
                <a:solidFill>
                  <a:srgbClr val="BD928F"/>
                </a:solidFill>
                <a:round/>
                <a:headEnd/>
                <a:tailEnd/>
              </a:ln>
            </p:spPr>
            <p:txBody>
              <a:bodyPr wrap="none" anchor="ctr"/>
              <a:lstStyle/>
              <a:p>
                <a:endParaRPr lang="es-ES"/>
              </a:p>
            </p:txBody>
          </p:sp>
          <p:sp>
            <p:nvSpPr>
              <p:cNvPr id="496650" name="WordArt 10"/>
              <p:cNvSpPr>
                <a:spLocks noChangeArrowheads="1" noChangeShapeType="1" noTextEdit="1"/>
              </p:cNvSpPr>
              <p:nvPr/>
            </p:nvSpPr>
            <p:spPr bwMode="auto">
              <a:xfrm rot="5400000">
                <a:off x="1290" y="836"/>
                <a:ext cx="200" cy="196"/>
              </a:xfrm>
              <a:prstGeom prst="rect">
                <a:avLst/>
              </a:prstGeom>
            </p:spPr>
            <p:txBody>
              <a:bodyPr vert="wordArtVert" wrap="none" fromWordArt="1">
                <a:prstTxWarp prst="textPlain">
                  <a:avLst>
                    <a:gd name="adj" fmla="val 50000"/>
                  </a:avLst>
                </a:prstTxWarp>
              </a:bodyPr>
              <a:lstStyle/>
              <a:p>
                <a:pPr algn="ctr" fontAlgn="auto"/>
                <a:r>
                  <a:rPr lang="es-ES" sz="3600" b="1" kern="10">
                    <a:ln w="9525">
                      <a:noFill/>
                      <a:round/>
                      <a:headEnd/>
                      <a:tailEnd/>
                    </a:ln>
                    <a:solidFill>
                      <a:srgbClr val="C8A6A2"/>
                    </a:solidFill>
                    <a:latin typeface="Times New Roman"/>
                    <a:cs typeface="Times New Roman"/>
                  </a:rPr>
                  <a:t>R</a:t>
                </a:r>
              </a:p>
            </p:txBody>
          </p:sp>
          <p:sp>
            <p:nvSpPr>
              <p:cNvPr id="496651" name="WordArt 11"/>
              <p:cNvSpPr>
                <a:spLocks noChangeArrowheads="1" noChangeShapeType="1" noTextEdit="1"/>
              </p:cNvSpPr>
              <p:nvPr/>
            </p:nvSpPr>
            <p:spPr bwMode="auto">
              <a:xfrm rot="5400000">
                <a:off x="1145" y="923"/>
                <a:ext cx="229" cy="155"/>
              </a:xfrm>
              <a:prstGeom prst="rect">
                <a:avLst/>
              </a:prstGeom>
            </p:spPr>
            <p:txBody>
              <a:bodyPr vert="wordArtVert" wrap="none" fromWordArt="1">
                <a:prstTxWarp prst="textPlain">
                  <a:avLst>
                    <a:gd name="adj" fmla="val 50000"/>
                  </a:avLst>
                </a:prstTxWarp>
              </a:bodyPr>
              <a:lstStyle/>
              <a:p>
                <a:pPr algn="ctr" fontAlgn="auto"/>
                <a:r>
                  <a:rPr lang="es-ES" sz="3600" b="1" kern="10">
                    <a:ln w="9525">
                      <a:noFill/>
                      <a:round/>
                      <a:headEnd/>
                      <a:tailEnd/>
                    </a:ln>
                    <a:solidFill>
                      <a:srgbClr val="BE9990"/>
                    </a:solidFill>
                    <a:latin typeface="Times New Roman"/>
                    <a:cs typeface="Times New Roman"/>
                  </a:rPr>
                  <a:t>S</a:t>
                </a:r>
              </a:p>
            </p:txBody>
          </p:sp>
          <p:sp>
            <p:nvSpPr>
              <p:cNvPr id="496652" name="WordArt 12"/>
              <p:cNvSpPr>
                <a:spLocks noChangeArrowheads="1" noChangeShapeType="1" noTextEdit="1"/>
              </p:cNvSpPr>
              <p:nvPr/>
            </p:nvSpPr>
            <p:spPr bwMode="auto">
              <a:xfrm>
                <a:off x="960" y="1238"/>
                <a:ext cx="672" cy="52"/>
              </a:xfrm>
              <a:prstGeom prst="rect">
                <a:avLst/>
              </a:prstGeom>
            </p:spPr>
            <p:txBody>
              <a:bodyPr wrap="none" fromWordArt="1">
                <a:prstTxWarp prst="textPlain">
                  <a:avLst>
                    <a:gd name="adj" fmla="val 50000"/>
                  </a:avLst>
                </a:prstTxWarp>
              </a:bodyPr>
              <a:lstStyle/>
              <a:p>
                <a:pPr algn="ctr"/>
                <a:r>
                  <a:rPr lang="es-ES" sz="2000" b="1" kern="10">
                    <a:ln w="9525">
                      <a:noFill/>
                      <a:round/>
                      <a:headEnd/>
                      <a:tailEnd/>
                    </a:ln>
                    <a:latin typeface="Times New Roman"/>
                    <a:cs typeface="Times New Roman"/>
                  </a:rPr>
                  <a:t>Superintendencia de Seguros</a:t>
                </a:r>
              </a:p>
            </p:txBody>
          </p:sp>
          <p:grpSp>
            <p:nvGrpSpPr>
              <p:cNvPr id="4" name="Group 13"/>
              <p:cNvGrpSpPr>
                <a:grpSpLocks/>
              </p:cNvGrpSpPr>
              <p:nvPr/>
            </p:nvGrpSpPr>
            <p:grpSpPr bwMode="auto">
              <a:xfrm>
                <a:off x="964" y="1227"/>
                <a:ext cx="664" cy="3"/>
                <a:chOff x="31" y="2954"/>
                <a:chExt cx="4320" cy="22"/>
              </a:xfrm>
            </p:grpSpPr>
            <p:sp>
              <p:nvSpPr>
                <p:cNvPr id="496654" name="Line 14"/>
                <p:cNvSpPr>
                  <a:spLocks noChangeShapeType="1"/>
                </p:cNvSpPr>
                <p:nvPr/>
              </p:nvSpPr>
              <p:spPr bwMode="auto">
                <a:xfrm>
                  <a:off x="31" y="2954"/>
                  <a:ext cx="4320" cy="0"/>
                </a:xfrm>
                <a:prstGeom prst="line">
                  <a:avLst/>
                </a:prstGeom>
                <a:noFill/>
                <a:ln w="3175">
                  <a:solidFill>
                    <a:srgbClr val="D3A8A5"/>
                  </a:solidFill>
                  <a:round/>
                  <a:headEnd/>
                  <a:tailEnd/>
                </a:ln>
              </p:spPr>
              <p:txBody>
                <a:bodyPr/>
                <a:lstStyle/>
                <a:p>
                  <a:endParaRPr lang="es-ES"/>
                </a:p>
              </p:txBody>
            </p:sp>
            <p:sp>
              <p:nvSpPr>
                <p:cNvPr id="496655" name="Line 15"/>
                <p:cNvSpPr>
                  <a:spLocks noChangeShapeType="1"/>
                </p:cNvSpPr>
                <p:nvPr/>
              </p:nvSpPr>
              <p:spPr bwMode="auto">
                <a:xfrm>
                  <a:off x="31" y="2976"/>
                  <a:ext cx="4320" cy="0"/>
                </a:xfrm>
                <a:prstGeom prst="line">
                  <a:avLst/>
                </a:prstGeom>
                <a:noFill/>
                <a:ln w="3175">
                  <a:solidFill>
                    <a:srgbClr val="84453E"/>
                  </a:solidFill>
                  <a:round/>
                  <a:headEnd/>
                  <a:tailEnd/>
                </a:ln>
              </p:spPr>
              <p:txBody>
                <a:bodyPr/>
                <a:lstStyle/>
                <a:p>
                  <a:endParaRPr lang="es-ES"/>
                </a:p>
              </p:txBody>
            </p:sp>
          </p:grpSp>
          <p:sp>
            <p:nvSpPr>
              <p:cNvPr id="496656" name="WordArt 16"/>
              <p:cNvSpPr>
                <a:spLocks noChangeArrowheads="1" noChangeShapeType="1" noTextEdit="1"/>
              </p:cNvSpPr>
              <p:nvPr/>
            </p:nvSpPr>
            <p:spPr bwMode="auto">
              <a:xfrm rot="5400000">
                <a:off x="1067" y="883"/>
                <a:ext cx="229" cy="147"/>
              </a:xfrm>
              <a:prstGeom prst="rect">
                <a:avLst/>
              </a:prstGeom>
            </p:spPr>
            <p:txBody>
              <a:bodyPr vert="wordArtVert" wrap="none" fromWordArt="1">
                <a:prstTxWarp prst="textPlain">
                  <a:avLst>
                    <a:gd name="adj" fmla="val 50000"/>
                  </a:avLst>
                </a:prstTxWarp>
              </a:bodyPr>
              <a:lstStyle/>
              <a:p>
                <a:pPr algn="ctr" fontAlgn="auto"/>
                <a:r>
                  <a:rPr lang="es-ES" sz="3600" b="1" kern="10">
                    <a:ln w="9525">
                      <a:noFill/>
                      <a:round/>
                      <a:headEnd/>
                      <a:tailEnd/>
                    </a:ln>
                    <a:solidFill>
                      <a:srgbClr val="712B2D"/>
                    </a:solidFill>
                    <a:latin typeface="Times New Roman"/>
                    <a:cs typeface="Times New Roman"/>
                  </a:rPr>
                  <a:t>S</a:t>
                </a:r>
              </a:p>
            </p:txBody>
          </p:sp>
          <p:sp>
            <p:nvSpPr>
              <p:cNvPr id="496657" name="WordArt 17"/>
              <p:cNvSpPr>
                <a:spLocks noChangeArrowheads="1" noChangeShapeType="1" noTextEdit="1"/>
              </p:cNvSpPr>
              <p:nvPr/>
            </p:nvSpPr>
            <p:spPr bwMode="auto">
              <a:xfrm rot="5400000">
                <a:off x="1264" y="1004"/>
                <a:ext cx="184" cy="156"/>
              </a:xfrm>
              <a:prstGeom prst="rect">
                <a:avLst/>
              </a:prstGeom>
            </p:spPr>
            <p:txBody>
              <a:bodyPr vert="wordArtVert" wrap="none" fromWordArt="1">
                <a:prstTxWarp prst="textPlain">
                  <a:avLst>
                    <a:gd name="adj" fmla="val 50000"/>
                  </a:avLst>
                </a:prstTxWarp>
              </a:bodyPr>
              <a:lstStyle/>
              <a:p>
                <a:pPr algn="ctr" fontAlgn="auto"/>
                <a:r>
                  <a:rPr lang="es-ES" sz="3600" b="1" kern="10">
                    <a:ln w="9525">
                      <a:noFill/>
                      <a:round/>
                      <a:headEnd/>
                      <a:tailEnd/>
                    </a:ln>
                    <a:solidFill>
                      <a:srgbClr val="A55F5D"/>
                    </a:solidFill>
                    <a:latin typeface="Times New Roman"/>
                    <a:cs typeface="Times New Roman"/>
                  </a:rPr>
                  <a:t>P</a:t>
                </a:r>
              </a:p>
            </p:txBody>
          </p:sp>
          <p:sp>
            <p:nvSpPr>
              <p:cNvPr id="496658" name="WordArt 18"/>
              <p:cNvSpPr>
                <a:spLocks noChangeArrowheads="1" noChangeShapeType="1" noTextEdit="1"/>
              </p:cNvSpPr>
              <p:nvPr/>
            </p:nvSpPr>
            <p:spPr bwMode="auto">
              <a:xfrm>
                <a:off x="1000" y="1304"/>
                <a:ext cx="591" cy="52"/>
              </a:xfrm>
              <a:prstGeom prst="rect">
                <a:avLst/>
              </a:prstGeom>
            </p:spPr>
            <p:txBody>
              <a:bodyPr wrap="none" fromWordArt="1">
                <a:prstTxWarp prst="textPlain">
                  <a:avLst>
                    <a:gd name="adj" fmla="val 50000"/>
                  </a:avLst>
                </a:prstTxWarp>
              </a:bodyPr>
              <a:lstStyle/>
              <a:p>
                <a:pPr algn="ctr"/>
                <a:r>
                  <a:rPr lang="es-ES" sz="2000" b="1" kern="10">
                    <a:ln w="9525">
                      <a:noFill/>
                      <a:round/>
                      <a:headEnd/>
                      <a:tailEnd/>
                    </a:ln>
                    <a:latin typeface="Times New Roman"/>
                    <a:cs typeface="Times New Roman"/>
                  </a:rPr>
                  <a:t>y Reaseguros de Panamá</a:t>
                </a:r>
              </a:p>
            </p:txBody>
          </p:sp>
          <p:sp>
            <p:nvSpPr>
              <p:cNvPr id="496659" name="Line 19"/>
              <p:cNvSpPr>
                <a:spLocks noChangeShapeType="1"/>
              </p:cNvSpPr>
              <p:nvPr/>
            </p:nvSpPr>
            <p:spPr bwMode="auto">
              <a:xfrm>
                <a:off x="964" y="1294"/>
                <a:ext cx="664" cy="0"/>
              </a:xfrm>
              <a:prstGeom prst="line">
                <a:avLst/>
              </a:prstGeom>
              <a:noFill/>
              <a:ln w="3175">
                <a:solidFill>
                  <a:srgbClr val="84453E"/>
                </a:solidFill>
                <a:round/>
                <a:headEnd/>
                <a:tailEnd/>
              </a:ln>
            </p:spPr>
            <p:txBody>
              <a:bodyPr/>
              <a:lstStyle/>
              <a:p>
                <a:endParaRPr lang="es-ES"/>
              </a:p>
            </p:txBody>
          </p:sp>
          <p:sp>
            <p:nvSpPr>
              <p:cNvPr id="496660" name="Line 20"/>
              <p:cNvSpPr>
                <a:spLocks noChangeShapeType="1"/>
              </p:cNvSpPr>
              <p:nvPr/>
            </p:nvSpPr>
            <p:spPr bwMode="auto">
              <a:xfrm>
                <a:off x="964" y="1356"/>
                <a:ext cx="664" cy="0"/>
              </a:xfrm>
              <a:prstGeom prst="line">
                <a:avLst/>
              </a:prstGeom>
              <a:noFill/>
              <a:ln w="3175">
                <a:solidFill>
                  <a:srgbClr val="84453E"/>
                </a:solidFill>
                <a:round/>
                <a:headEnd/>
                <a:tailEnd/>
              </a:ln>
            </p:spPr>
            <p:txBody>
              <a:bodyPr/>
              <a:lstStyle/>
              <a:p>
                <a:endParaRPr lang="es-ES"/>
              </a:p>
            </p:txBody>
          </p:sp>
        </p:grpSp>
        <p:sp>
          <p:nvSpPr>
            <p:cNvPr id="496661" name="Text Box 21"/>
            <p:cNvSpPr txBox="1">
              <a:spLocks noChangeArrowheads="1"/>
            </p:cNvSpPr>
            <p:nvPr/>
          </p:nvSpPr>
          <p:spPr bwMode="auto">
            <a:xfrm>
              <a:off x="2215" y="3339"/>
              <a:ext cx="1486" cy="815"/>
            </a:xfrm>
            <a:prstGeom prst="rect">
              <a:avLst/>
            </a:prstGeom>
            <a:noFill/>
            <a:ln w="9525">
              <a:noFill/>
              <a:miter lim="800000"/>
              <a:headEnd/>
              <a:tailEnd/>
            </a:ln>
            <a:effectLst/>
          </p:spPr>
          <p:txBody>
            <a:bodyPr>
              <a:spAutoFit/>
            </a:bodyPr>
            <a:lstStyle/>
            <a:p>
              <a:pPr algn="ctr">
                <a:spcBef>
                  <a:spcPct val="50000"/>
                </a:spcBef>
              </a:pPr>
              <a:r>
                <a:rPr lang="es-MX" sz="900" b="1">
                  <a:latin typeface="Times New Roman" pitchFamily="18" charset="0"/>
                </a:rPr>
                <a:t>1956</a:t>
              </a:r>
              <a:endParaRPr lang="es-ES" sz="900" b="1">
                <a:latin typeface="Times New Roman" pitchFamily="18"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ChangeArrowheads="1"/>
          </p:cNvSpPr>
          <p:nvPr>
            <p:ph type="title"/>
          </p:nvPr>
        </p:nvSpPr>
        <p:spPr/>
        <p:txBody>
          <a:bodyPr/>
          <a:lstStyle/>
          <a:p>
            <a:pPr algn="ctr"/>
            <a:r>
              <a:rPr lang="es-PA" sz="3600" dirty="0"/>
              <a:t>Beneficios del Anteproyecto</a:t>
            </a:r>
            <a:endParaRPr lang="es-ES" sz="3600" dirty="0"/>
          </a:p>
        </p:txBody>
      </p:sp>
      <p:sp>
        <p:nvSpPr>
          <p:cNvPr id="497667" name="Rectangle 3"/>
          <p:cNvSpPr>
            <a:spLocks noGrp="1" noChangeArrowheads="1"/>
          </p:cNvSpPr>
          <p:nvPr>
            <p:ph idx="1"/>
          </p:nvPr>
        </p:nvSpPr>
        <p:spPr>
          <a:xfrm>
            <a:off x="428596" y="1500174"/>
            <a:ext cx="8229600" cy="4857784"/>
          </a:xfrm>
        </p:spPr>
        <p:txBody>
          <a:bodyPr>
            <a:normAutofit/>
          </a:bodyPr>
          <a:lstStyle/>
          <a:p>
            <a:pPr>
              <a:lnSpc>
                <a:spcPct val="90000"/>
              </a:lnSpc>
            </a:pPr>
            <a:r>
              <a:rPr lang="es-PA" sz="2800" dirty="0" smtClean="0"/>
              <a:t>Recursos </a:t>
            </a:r>
            <a:r>
              <a:rPr lang="es-PA" sz="2800" dirty="0"/>
              <a:t>Financieros Adecuados</a:t>
            </a:r>
          </a:p>
          <a:p>
            <a:pPr>
              <a:lnSpc>
                <a:spcPct val="90000"/>
              </a:lnSpc>
            </a:pPr>
            <a:r>
              <a:rPr lang="es-PA" sz="2800" dirty="0"/>
              <a:t>Supervisión Profunda y Preventiva</a:t>
            </a:r>
          </a:p>
          <a:p>
            <a:pPr>
              <a:lnSpc>
                <a:spcPct val="90000"/>
              </a:lnSpc>
            </a:pPr>
            <a:r>
              <a:rPr lang="es-PA" sz="2800" dirty="0"/>
              <a:t>Cumplimiento de los Derechos de los Asegurados.</a:t>
            </a:r>
          </a:p>
          <a:p>
            <a:pPr>
              <a:lnSpc>
                <a:spcPct val="90000"/>
              </a:lnSpc>
            </a:pPr>
            <a:r>
              <a:rPr lang="es-PA" sz="2800" dirty="0"/>
              <a:t>Herramientas Efectivas de medición y control de las reservas e inversiones.</a:t>
            </a:r>
          </a:p>
          <a:p>
            <a:pPr>
              <a:lnSpc>
                <a:spcPct val="90000"/>
              </a:lnSpc>
            </a:pPr>
            <a:r>
              <a:rPr lang="es-PA" sz="2800" dirty="0"/>
              <a:t>Combate la morosidad en el sector</a:t>
            </a:r>
          </a:p>
          <a:p>
            <a:pPr>
              <a:lnSpc>
                <a:spcPct val="90000"/>
              </a:lnSpc>
            </a:pPr>
            <a:r>
              <a:rPr lang="es-PA" sz="2800" dirty="0"/>
              <a:t>Mayor penetración del mercado</a:t>
            </a:r>
          </a:p>
          <a:p>
            <a:pPr>
              <a:lnSpc>
                <a:spcPct val="90000"/>
              </a:lnSpc>
            </a:pPr>
            <a:r>
              <a:rPr lang="es-PA" sz="2800" dirty="0"/>
              <a:t>Disminución de las Tarifas</a:t>
            </a:r>
          </a:p>
          <a:p>
            <a:pPr>
              <a:lnSpc>
                <a:spcPct val="90000"/>
              </a:lnSpc>
            </a:pPr>
            <a:r>
              <a:rPr lang="es-PA" sz="2800" dirty="0"/>
              <a:t>Productos y Servicios de Seguros Innovadores.</a:t>
            </a:r>
            <a:endParaRPr lang="es-ES" sz="2800" dirty="0"/>
          </a:p>
        </p:txBody>
      </p:sp>
      <p:grpSp>
        <p:nvGrpSpPr>
          <p:cNvPr id="2" name="Group 4"/>
          <p:cNvGrpSpPr>
            <a:grpSpLocks/>
          </p:cNvGrpSpPr>
          <p:nvPr/>
        </p:nvGrpSpPr>
        <p:grpSpPr bwMode="auto">
          <a:xfrm>
            <a:off x="179388" y="0"/>
            <a:ext cx="1116012" cy="1030288"/>
            <a:chOff x="1202" y="482"/>
            <a:chExt cx="3327" cy="3672"/>
          </a:xfrm>
        </p:grpSpPr>
        <p:grpSp>
          <p:nvGrpSpPr>
            <p:cNvPr id="3" name="Group 5"/>
            <p:cNvGrpSpPr>
              <a:grpSpLocks/>
            </p:cNvGrpSpPr>
            <p:nvPr/>
          </p:nvGrpSpPr>
          <p:grpSpPr bwMode="auto">
            <a:xfrm>
              <a:off x="1202" y="482"/>
              <a:ext cx="3327" cy="2767"/>
              <a:chOff x="960" y="768"/>
              <a:chExt cx="672" cy="588"/>
            </a:xfrm>
          </p:grpSpPr>
          <p:sp>
            <p:nvSpPr>
              <p:cNvPr id="497670" name="Oval 6"/>
              <p:cNvSpPr>
                <a:spLocks noChangeArrowheads="1"/>
              </p:cNvSpPr>
              <p:nvPr/>
            </p:nvSpPr>
            <p:spPr bwMode="auto">
              <a:xfrm>
                <a:off x="1092" y="779"/>
                <a:ext cx="432" cy="432"/>
              </a:xfrm>
              <a:prstGeom prst="ellipse">
                <a:avLst/>
              </a:prstGeom>
              <a:solidFill>
                <a:srgbClr val="A86A6A"/>
              </a:solidFill>
              <a:ln w="9525">
                <a:noFill/>
                <a:round/>
                <a:headEnd/>
                <a:tailEnd/>
              </a:ln>
            </p:spPr>
            <p:txBody>
              <a:bodyPr wrap="none" anchor="ctr"/>
              <a:lstStyle/>
              <a:p>
                <a:endParaRPr lang="es-ES"/>
              </a:p>
            </p:txBody>
          </p:sp>
          <p:sp>
            <p:nvSpPr>
              <p:cNvPr id="497671" name="Oval 7"/>
              <p:cNvSpPr>
                <a:spLocks noChangeArrowheads="1"/>
              </p:cNvSpPr>
              <p:nvPr/>
            </p:nvSpPr>
            <p:spPr bwMode="auto">
              <a:xfrm>
                <a:off x="1086" y="773"/>
                <a:ext cx="432" cy="432"/>
              </a:xfrm>
              <a:prstGeom prst="ellipse">
                <a:avLst/>
              </a:prstGeom>
              <a:solidFill>
                <a:srgbClr val="B58883"/>
              </a:solidFill>
              <a:ln w="9525">
                <a:noFill/>
                <a:round/>
                <a:headEnd/>
                <a:tailEnd/>
              </a:ln>
            </p:spPr>
            <p:txBody>
              <a:bodyPr wrap="none" anchor="ctr"/>
              <a:lstStyle/>
              <a:p>
                <a:endParaRPr lang="es-ES"/>
              </a:p>
            </p:txBody>
          </p:sp>
          <p:sp>
            <p:nvSpPr>
              <p:cNvPr id="497672" name="Oval 8"/>
              <p:cNvSpPr>
                <a:spLocks noChangeArrowheads="1"/>
              </p:cNvSpPr>
              <p:nvPr/>
            </p:nvSpPr>
            <p:spPr bwMode="auto">
              <a:xfrm>
                <a:off x="1086" y="768"/>
                <a:ext cx="413" cy="414"/>
              </a:xfrm>
              <a:prstGeom prst="ellipse">
                <a:avLst/>
              </a:prstGeom>
              <a:solidFill>
                <a:srgbClr val="BB918D"/>
              </a:solidFill>
              <a:ln w="9525">
                <a:noFill/>
                <a:round/>
                <a:headEnd/>
                <a:tailEnd/>
              </a:ln>
            </p:spPr>
            <p:txBody>
              <a:bodyPr wrap="none" anchor="ctr"/>
              <a:lstStyle/>
              <a:p>
                <a:endParaRPr lang="es-ES"/>
              </a:p>
            </p:txBody>
          </p:sp>
          <p:sp>
            <p:nvSpPr>
              <p:cNvPr id="497673" name="Oval 9"/>
              <p:cNvSpPr>
                <a:spLocks noChangeArrowheads="1"/>
              </p:cNvSpPr>
              <p:nvPr/>
            </p:nvSpPr>
            <p:spPr bwMode="auto">
              <a:xfrm>
                <a:off x="1104" y="794"/>
                <a:ext cx="399" cy="399"/>
              </a:xfrm>
              <a:prstGeom prst="ellipse">
                <a:avLst/>
              </a:prstGeom>
              <a:gradFill rotWithShape="0">
                <a:gsLst>
                  <a:gs pos="0">
                    <a:srgbClr val="FFFFFF"/>
                  </a:gs>
                  <a:gs pos="100000">
                    <a:srgbClr val="BD928F"/>
                  </a:gs>
                </a:gsLst>
                <a:path path="shape">
                  <a:fillToRect l="50000" t="50000" r="50000" b="50000"/>
                </a:path>
              </a:gradFill>
              <a:ln w="9525">
                <a:solidFill>
                  <a:srgbClr val="BD928F"/>
                </a:solidFill>
                <a:round/>
                <a:headEnd/>
                <a:tailEnd/>
              </a:ln>
            </p:spPr>
            <p:txBody>
              <a:bodyPr wrap="none" anchor="ctr"/>
              <a:lstStyle/>
              <a:p>
                <a:endParaRPr lang="es-ES"/>
              </a:p>
            </p:txBody>
          </p:sp>
          <p:sp>
            <p:nvSpPr>
              <p:cNvPr id="497674" name="WordArt 10"/>
              <p:cNvSpPr>
                <a:spLocks noChangeArrowheads="1" noChangeShapeType="1" noTextEdit="1"/>
              </p:cNvSpPr>
              <p:nvPr/>
            </p:nvSpPr>
            <p:spPr bwMode="auto">
              <a:xfrm rot="5400000">
                <a:off x="1290" y="836"/>
                <a:ext cx="200" cy="196"/>
              </a:xfrm>
              <a:prstGeom prst="rect">
                <a:avLst/>
              </a:prstGeom>
            </p:spPr>
            <p:txBody>
              <a:bodyPr vert="wordArtVert" wrap="none" fromWordArt="1">
                <a:prstTxWarp prst="textPlain">
                  <a:avLst>
                    <a:gd name="adj" fmla="val 50000"/>
                  </a:avLst>
                </a:prstTxWarp>
              </a:bodyPr>
              <a:lstStyle/>
              <a:p>
                <a:pPr algn="ctr" fontAlgn="auto"/>
                <a:r>
                  <a:rPr lang="es-ES" sz="3600" b="1" kern="10">
                    <a:ln w="9525">
                      <a:noFill/>
                      <a:round/>
                      <a:headEnd/>
                      <a:tailEnd/>
                    </a:ln>
                    <a:solidFill>
                      <a:srgbClr val="C8A6A2"/>
                    </a:solidFill>
                    <a:latin typeface="Times New Roman"/>
                    <a:cs typeface="Times New Roman"/>
                  </a:rPr>
                  <a:t>R</a:t>
                </a:r>
              </a:p>
            </p:txBody>
          </p:sp>
          <p:sp>
            <p:nvSpPr>
              <p:cNvPr id="497675" name="WordArt 11"/>
              <p:cNvSpPr>
                <a:spLocks noChangeArrowheads="1" noChangeShapeType="1" noTextEdit="1"/>
              </p:cNvSpPr>
              <p:nvPr/>
            </p:nvSpPr>
            <p:spPr bwMode="auto">
              <a:xfrm rot="5400000">
                <a:off x="1145" y="923"/>
                <a:ext cx="229" cy="155"/>
              </a:xfrm>
              <a:prstGeom prst="rect">
                <a:avLst/>
              </a:prstGeom>
            </p:spPr>
            <p:txBody>
              <a:bodyPr vert="wordArtVert" wrap="none" fromWordArt="1">
                <a:prstTxWarp prst="textPlain">
                  <a:avLst>
                    <a:gd name="adj" fmla="val 50000"/>
                  </a:avLst>
                </a:prstTxWarp>
              </a:bodyPr>
              <a:lstStyle/>
              <a:p>
                <a:pPr algn="ctr" fontAlgn="auto"/>
                <a:r>
                  <a:rPr lang="es-ES" sz="3600" b="1" kern="10">
                    <a:ln w="9525">
                      <a:noFill/>
                      <a:round/>
                      <a:headEnd/>
                      <a:tailEnd/>
                    </a:ln>
                    <a:solidFill>
                      <a:srgbClr val="BE9990"/>
                    </a:solidFill>
                    <a:latin typeface="Times New Roman"/>
                    <a:cs typeface="Times New Roman"/>
                  </a:rPr>
                  <a:t>S</a:t>
                </a:r>
              </a:p>
            </p:txBody>
          </p:sp>
          <p:sp>
            <p:nvSpPr>
              <p:cNvPr id="497676" name="WordArt 12"/>
              <p:cNvSpPr>
                <a:spLocks noChangeArrowheads="1" noChangeShapeType="1" noTextEdit="1"/>
              </p:cNvSpPr>
              <p:nvPr/>
            </p:nvSpPr>
            <p:spPr bwMode="auto">
              <a:xfrm>
                <a:off x="960" y="1238"/>
                <a:ext cx="672" cy="52"/>
              </a:xfrm>
              <a:prstGeom prst="rect">
                <a:avLst/>
              </a:prstGeom>
            </p:spPr>
            <p:txBody>
              <a:bodyPr wrap="none" fromWordArt="1">
                <a:prstTxWarp prst="textPlain">
                  <a:avLst>
                    <a:gd name="adj" fmla="val 50000"/>
                  </a:avLst>
                </a:prstTxWarp>
              </a:bodyPr>
              <a:lstStyle/>
              <a:p>
                <a:pPr algn="ctr"/>
                <a:r>
                  <a:rPr lang="es-ES" sz="2000" b="1" kern="10">
                    <a:ln w="9525">
                      <a:noFill/>
                      <a:round/>
                      <a:headEnd/>
                      <a:tailEnd/>
                    </a:ln>
                    <a:latin typeface="Times New Roman"/>
                    <a:cs typeface="Times New Roman"/>
                  </a:rPr>
                  <a:t>Superintendencia de Seguros</a:t>
                </a:r>
              </a:p>
            </p:txBody>
          </p:sp>
          <p:grpSp>
            <p:nvGrpSpPr>
              <p:cNvPr id="4" name="Group 13"/>
              <p:cNvGrpSpPr>
                <a:grpSpLocks/>
              </p:cNvGrpSpPr>
              <p:nvPr/>
            </p:nvGrpSpPr>
            <p:grpSpPr bwMode="auto">
              <a:xfrm>
                <a:off x="964" y="1227"/>
                <a:ext cx="664" cy="3"/>
                <a:chOff x="31" y="2954"/>
                <a:chExt cx="4320" cy="22"/>
              </a:xfrm>
            </p:grpSpPr>
            <p:sp>
              <p:nvSpPr>
                <p:cNvPr id="497678" name="Line 14"/>
                <p:cNvSpPr>
                  <a:spLocks noChangeShapeType="1"/>
                </p:cNvSpPr>
                <p:nvPr/>
              </p:nvSpPr>
              <p:spPr bwMode="auto">
                <a:xfrm>
                  <a:off x="31" y="2954"/>
                  <a:ext cx="4320" cy="0"/>
                </a:xfrm>
                <a:prstGeom prst="line">
                  <a:avLst/>
                </a:prstGeom>
                <a:noFill/>
                <a:ln w="3175">
                  <a:solidFill>
                    <a:srgbClr val="D3A8A5"/>
                  </a:solidFill>
                  <a:round/>
                  <a:headEnd/>
                  <a:tailEnd/>
                </a:ln>
              </p:spPr>
              <p:txBody>
                <a:bodyPr/>
                <a:lstStyle/>
                <a:p>
                  <a:endParaRPr lang="es-ES"/>
                </a:p>
              </p:txBody>
            </p:sp>
            <p:sp>
              <p:nvSpPr>
                <p:cNvPr id="497679" name="Line 15"/>
                <p:cNvSpPr>
                  <a:spLocks noChangeShapeType="1"/>
                </p:cNvSpPr>
                <p:nvPr/>
              </p:nvSpPr>
              <p:spPr bwMode="auto">
                <a:xfrm>
                  <a:off x="31" y="2976"/>
                  <a:ext cx="4320" cy="0"/>
                </a:xfrm>
                <a:prstGeom prst="line">
                  <a:avLst/>
                </a:prstGeom>
                <a:noFill/>
                <a:ln w="3175">
                  <a:solidFill>
                    <a:srgbClr val="84453E"/>
                  </a:solidFill>
                  <a:round/>
                  <a:headEnd/>
                  <a:tailEnd/>
                </a:ln>
              </p:spPr>
              <p:txBody>
                <a:bodyPr/>
                <a:lstStyle/>
                <a:p>
                  <a:endParaRPr lang="es-ES"/>
                </a:p>
              </p:txBody>
            </p:sp>
          </p:grpSp>
          <p:sp>
            <p:nvSpPr>
              <p:cNvPr id="497680" name="WordArt 16"/>
              <p:cNvSpPr>
                <a:spLocks noChangeArrowheads="1" noChangeShapeType="1" noTextEdit="1"/>
              </p:cNvSpPr>
              <p:nvPr/>
            </p:nvSpPr>
            <p:spPr bwMode="auto">
              <a:xfrm rot="5400000">
                <a:off x="1067" y="883"/>
                <a:ext cx="229" cy="147"/>
              </a:xfrm>
              <a:prstGeom prst="rect">
                <a:avLst/>
              </a:prstGeom>
            </p:spPr>
            <p:txBody>
              <a:bodyPr vert="wordArtVert" wrap="none" fromWordArt="1">
                <a:prstTxWarp prst="textPlain">
                  <a:avLst>
                    <a:gd name="adj" fmla="val 50000"/>
                  </a:avLst>
                </a:prstTxWarp>
              </a:bodyPr>
              <a:lstStyle/>
              <a:p>
                <a:pPr algn="ctr" fontAlgn="auto"/>
                <a:r>
                  <a:rPr lang="es-ES" sz="3600" b="1" kern="10">
                    <a:ln w="9525">
                      <a:noFill/>
                      <a:round/>
                      <a:headEnd/>
                      <a:tailEnd/>
                    </a:ln>
                    <a:solidFill>
                      <a:srgbClr val="712B2D"/>
                    </a:solidFill>
                    <a:latin typeface="Times New Roman"/>
                    <a:cs typeface="Times New Roman"/>
                  </a:rPr>
                  <a:t>S</a:t>
                </a:r>
              </a:p>
            </p:txBody>
          </p:sp>
          <p:sp>
            <p:nvSpPr>
              <p:cNvPr id="497681" name="WordArt 17"/>
              <p:cNvSpPr>
                <a:spLocks noChangeArrowheads="1" noChangeShapeType="1" noTextEdit="1"/>
              </p:cNvSpPr>
              <p:nvPr/>
            </p:nvSpPr>
            <p:spPr bwMode="auto">
              <a:xfrm rot="5400000">
                <a:off x="1264" y="1004"/>
                <a:ext cx="184" cy="156"/>
              </a:xfrm>
              <a:prstGeom prst="rect">
                <a:avLst/>
              </a:prstGeom>
            </p:spPr>
            <p:txBody>
              <a:bodyPr vert="wordArtVert" wrap="none" fromWordArt="1">
                <a:prstTxWarp prst="textPlain">
                  <a:avLst>
                    <a:gd name="adj" fmla="val 50000"/>
                  </a:avLst>
                </a:prstTxWarp>
              </a:bodyPr>
              <a:lstStyle/>
              <a:p>
                <a:pPr algn="ctr" fontAlgn="auto"/>
                <a:r>
                  <a:rPr lang="es-ES" sz="3600" b="1" kern="10">
                    <a:ln w="9525">
                      <a:noFill/>
                      <a:round/>
                      <a:headEnd/>
                      <a:tailEnd/>
                    </a:ln>
                    <a:solidFill>
                      <a:srgbClr val="A55F5D"/>
                    </a:solidFill>
                    <a:latin typeface="Times New Roman"/>
                    <a:cs typeface="Times New Roman"/>
                  </a:rPr>
                  <a:t>P</a:t>
                </a:r>
              </a:p>
            </p:txBody>
          </p:sp>
          <p:sp>
            <p:nvSpPr>
              <p:cNvPr id="497682" name="WordArt 18"/>
              <p:cNvSpPr>
                <a:spLocks noChangeArrowheads="1" noChangeShapeType="1" noTextEdit="1"/>
              </p:cNvSpPr>
              <p:nvPr/>
            </p:nvSpPr>
            <p:spPr bwMode="auto">
              <a:xfrm>
                <a:off x="1000" y="1304"/>
                <a:ext cx="591" cy="52"/>
              </a:xfrm>
              <a:prstGeom prst="rect">
                <a:avLst/>
              </a:prstGeom>
            </p:spPr>
            <p:txBody>
              <a:bodyPr wrap="none" fromWordArt="1">
                <a:prstTxWarp prst="textPlain">
                  <a:avLst>
                    <a:gd name="adj" fmla="val 50000"/>
                  </a:avLst>
                </a:prstTxWarp>
              </a:bodyPr>
              <a:lstStyle/>
              <a:p>
                <a:pPr algn="ctr"/>
                <a:r>
                  <a:rPr lang="es-ES" sz="2000" b="1" kern="10">
                    <a:ln w="9525">
                      <a:noFill/>
                      <a:round/>
                      <a:headEnd/>
                      <a:tailEnd/>
                    </a:ln>
                    <a:latin typeface="Times New Roman"/>
                    <a:cs typeface="Times New Roman"/>
                  </a:rPr>
                  <a:t>y Reaseguros de Panamá</a:t>
                </a:r>
              </a:p>
            </p:txBody>
          </p:sp>
          <p:sp>
            <p:nvSpPr>
              <p:cNvPr id="497683" name="Line 19"/>
              <p:cNvSpPr>
                <a:spLocks noChangeShapeType="1"/>
              </p:cNvSpPr>
              <p:nvPr/>
            </p:nvSpPr>
            <p:spPr bwMode="auto">
              <a:xfrm>
                <a:off x="964" y="1294"/>
                <a:ext cx="664" cy="0"/>
              </a:xfrm>
              <a:prstGeom prst="line">
                <a:avLst/>
              </a:prstGeom>
              <a:noFill/>
              <a:ln w="3175">
                <a:solidFill>
                  <a:srgbClr val="84453E"/>
                </a:solidFill>
                <a:round/>
                <a:headEnd/>
                <a:tailEnd/>
              </a:ln>
            </p:spPr>
            <p:txBody>
              <a:bodyPr/>
              <a:lstStyle/>
              <a:p>
                <a:endParaRPr lang="es-ES"/>
              </a:p>
            </p:txBody>
          </p:sp>
          <p:sp>
            <p:nvSpPr>
              <p:cNvPr id="497684" name="Line 20"/>
              <p:cNvSpPr>
                <a:spLocks noChangeShapeType="1"/>
              </p:cNvSpPr>
              <p:nvPr/>
            </p:nvSpPr>
            <p:spPr bwMode="auto">
              <a:xfrm>
                <a:off x="964" y="1356"/>
                <a:ext cx="664" cy="0"/>
              </a:xfrm>
              <a:prstGeom prst="line">
                <a:avLst/>
              </a:prstGeom>
              <a:noFill/>
              <a:ln w="3175">
                <a:solidFill>
                  <a:srgbClr val="84453E"/>
                </a:solidFill>
                <a:round/>
                <a:headEnd/>
                <a:tailEnd/>
              </a:ln>
            </p:spPr>
            <p:txBody>
              <a:bodyPr/>
              <a:lstStyle/>
              <a:p>
                <a:endParaRPr lang="es-ES"/>
              </a:p>
            </p:txBody>
          </p:sp>
        </p:grpSp>
        <p:sp>
          <p:nvSpPr>
            <p:cNvPr id="497685" name="Text Box 21"/>
            <p:cNvSpPr txBox="1">
              <a:spLocks noChangeArrowheads="1"/>
            </p:cNvSpPr>
            <p:nvPr/>
          </p:nvSpPr>
          <p:spPr bwMode="auto">
            <a:xfrm>
              <a:off x="2215" y="3339"/>
              <a:ext cx="1486" cy="815"/>
            </a:xfrm>
            <a:prstGeom prst="rect">
              <a:avLst/>
            </a:prstGeom>
            <a:noFill/>
            <a:ln w="9525">
              <a:noFill/>
              <a:miter lim="800000"/>
              <a:headEnd/>
              <a:tailEnd/>
            </a:ln>
            <a:effectLst/>
          </p:spPr>
          <p:txBody>
            <a:bodyPr>
              <a:spAutoFit/>
            </a:bodyPr>
            <a:lstStyle/>
            <a:p>
              <a:pPr algn="ctr">
                <a:spcBef>
                  <a:spcPct val="50000"/>
                </a:spcBef>
              </a:pPr>
              <a:r>
                <a:rPr lang="es-MX" sz="900" b="1">
                  <a:latin typeface="Times New Roman" pitchFamily="18" charset="0"/>
                </a:rPr>
                <a:t>1956</a:t>
              </a:r>
              <a:endParaRPr lang="es-ES" sz="900" b="1">
                <a:latin typeface="Times New Roman" pitchFamily="18"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Grp="1" noChangeArrowheads="1"/>
          </p:cNvSpPr>
          <p:nvPr>
            <p:ph type="title"/>
          </p:nvPr>
        </p:nvSpPr>
        <p:spPr/>
        <p:txBody>
          <a:bodyPr/>
          <a:lstStyle/>
          <a:p>
            <a:pPr algn="ctr"/>
            <a:r>
              <a:rPr lang="es-PA" sz="3600" dirty="0"/>
              <a:t>Perspectivas Futuras</a:t>
            </a:r>
            <a:endParaRPr lang="es-ES" sz="3600" dirty="0"/>
          </a:p>
        </p:txBody>
      </p:sp>
      <p:sp>
        <p:nvSpPr>
          <p:cNvPr id="492547" name="Rectangle 3"/>
          <p:cNvSpPr>
            <a:spLocks noGrp="1" noChangeArrowheads="1"/>
          </p:cNvSpPr>
          <p:nvPr>
            <p:ph idx="1"/>
          </p:nvPr>
        </p:nvSpPr>
        <p:spPr/>
        <p:txBody>
          <a:bodyPr/>
          <a:lstStyle/>
          <a:p>
            <a:pPr>
              <a:lnSpc>
                <a:spcPct val="90000"/>
              </a:lnSpc>
            </a:pPr>
            <a:r>
              <a:rPr lang="es-PA" dirty="0"/>
              <a:t>Crecimiento del Sector Seguros.</a:t>
            </a:r>
          </a:p>
          <a:p>
            <a:pPr>
              <a:lnSpc>
                <a:spcPct val="90000"/>
              </a:lnSpc>
              <a:buFont typeface="Wingdings" pitchFamily="2" charset="2"/>
              <a:buNone/>
            </a:pPr>
            <a:endParaRPr lang="es-PA" dirty="0"/>
          </a:p>
          <a:p>
            <a:pPr lvl="1">
              <a:lnSpc>
                <a:spcPct val="90000"/>
              </a:lnSpc>
            </a:pPr>
            <a:r>
              <a:rPr lang="es-PA" sz="3200" dirty="0" smtClean="0"/>
              <a:t>Primas en Seguros proyección cercanas a 1,000 </a:t>
            </a:r>
            <a:r>
              <a:rPr lang="es-PA" sz="3200" dirty="0"/>
              <a:t>Millones</a:t>
            </a:r>
          </a:p>
          <a:p>
            <a:pPr lvl="1">
              <a:lnSpc>
                <a:spcPct val="90000"/>
              </a:lnSpc>
            </a:pPr>
            <a:r>
              <a:rPr lang="es-PA" sz="3200" dirty="0"/>
              <a:t>Mercado atractivo para la inversión</a:t>
            </a:r>
          </a:p>
          <a:p>
            <a:pPr lvl="1">
              <a:lnSpc>
                <a:spcPct val="90000"/>
              </a:lnSpc>
            </a:pPr>
            <a:r>
              <a:rPr lang="es-PA" sz="3200" dirty="0"/>
              <a:t>Atrae inversión internacional</a:t>
            </a:r>
          </a:p>
          <a:p>
            <a:pPr lvl="1">
              <a:lnSpc>
                <a:spcPct val="90000"/>
              </a:lnSpc>
            </a:pPr>
            <a:r>
              <a:rPr lang="es-PA" sz="3200" dirty="0"/>
              <a:t>Fomenta mayores plazas de empleo</a:t>
            </a:r>
          </a:p>
          <a:p>
            <a:pPr lvl="1">
              <a:lnSpc>
                <a:spcPct val="90000"/>
              </a:lnSpc>
            </a:pPr>
            <a:r>
              <a:rPr lang="es-PA" sz="3200" dirty="0"/>
              <a:t>Contribuye al fortalecimiento de la economía nacional</a:t>
            </a:r>
            <a:r>
              <a:rPr lang="es-PA" sz="3200" dirty="0" smtClean="0"/>
              <a:t>.</a:t>
            </a:r>
            <a:endParaRPr lang="es-PA" sz="3200" dirty="0"/>
          </a:p>
        </p:txBody>
      </p:sp>
      <p:grpSp>
        <p:nvGrpSpPr>
          <p:cNvPr id="2" name="Group 4"/>
          <p:cNvGrpSpPr>
            <a:grpSpLocks/>
          </p:cNvGrpSpPr>
          <p:nvPr/>
        </p:nvGrpSpPr>
        <p:grpSpPr bwMode="auto">
          <a:xfrm>
            <a:off x="179388" y="0"/>
            <a:ext cx="1116012" cy="1030288"/>
            <a:chOff x="1202" y="482"/>
            <a:chExt cx="3327" cy="3672"/>
          </a:xfrm>
        </p:grpSpPr>
        <p:grpSp>
          <p:nvGrpSpPr>
            <p:cNvPr id="3" name="Group 5"/>
            <p:cNvGrpSpPr>
              <a:grpSpLocks/>
            </p:cNvGrpSpPr>
            <p:nvPr/>
          </p:nvGrpSpPr>
          <p:grpSpPr bwMode="auto">
            <a:xfrm>
              <a:off x="1202" y="482"/>
              <a:ext cx="3327" cy="2767"/>
              <a:chOff x="960" y="768"/>
              <a:chExt cx="672" cy="588"/>
            </a:xfrm>
          </p:grpSpPr>
          <p:sp>
            <p:nvSpPr>
              <p:cNvPr id="492550" name="Oval 6"/>
              <p:cNvSpPr>
                <a:spLocks noChangeArrowheads="1"/>
              </p:cNvSpPr>
              <p:nvPr/>
            </p:nvSpPr>
            <p:spPr bwMode="auto">
              <a:xfrm>
                <a:off x="1092" y="779"/>
                <a:ext cx="432" cy="432"/>
              </a:xfrm>
              <a:prstGeom prst="ellipse">
                <a:avLst/>
              </a:prstGeom>
              <a:solidFill>
                <a:srgbClr val="A86A6A"/>
              </a:solidFill>
              <a:ln w="9525">
                <a:noFill/>
                <a:round/>
                <a:headEnd/>
                <a:tailEnd/>
              </a:ln>
            </p:spPr>
            <p:txBody>
              <a:bodyPr wrap="none" anchor="ctr"/>
              <a:lstStyle/>
              <a:p>
                <a:endParaRPr lang="es-ES"/>
              </a:p>
            </p:txBody>
          </p:sp>
          <p:sp>
            <p:nvSpPr>
              <p:cNvPr id="492551" name="Oval 7"/>
              <p:cNvSpPr>
                <a:spLocks noChangeArrowheads="1"/>
              </p:cNvSpPr>
              <p:nvPr/>
            </p:nvSpPr>
            <p:spPr bwMode="auto">
              <a:xfrm>
                <a:off x="1086" y="773"/>
                <a:ext cx="432" cy="432"/>
              </a:xfrm>
              <a:prstGeom prst="ellipse">
                <a:avLst/>
              </a:prstGeom>
              <a:solidFill>
                <a:srgbClr val="B58883"/>
              </a:solidFill>
              <a:ln w="9525">
                <a:noFill/>
                <a:round/>
                <a:headEnd/>
                <a:tailEnd/>
              </a:ln>
            </p:spPr>
            <p:txBody>
              <a:bodyPr wrap="none" anchor="ctr"/>
              <a:lstStyle/>
              <a:p>
                <a:endParaRPr lang="es-ES"/>
              </a:p>
            </p:txBody>
          </p:sp>
          <p:sp>
            <p:nvSpPr>
              <p:cNvPr id="492552" name="Oval 8"/>
              <p:cNvSpPr>
                <a:spLocks noChangeArrowheads="1"/>
              </p:cNvSpPr>
              <p:nvPr/>
            </p:nvSpPr>
            <p:spPr bwMode="auto">
              <a:xfrm>
                <a:off x="1086" y="768"/>
                <a:ext cx="413" cy="414"/>
              </a:xfrm>
              <a:prstGeom prst="ellipse">
                <a:avLst/>
              </a:prstGeom>
              <a:solidFill>
                <a:srgbClr val="BB918D"/>
              </a:solidFill>
              <a:ln w="9525">
                <a:noFill/>
                <a:round/>
                <a:headEnd/>
                <a:tailEnd/>
              </a:ln>
            </p:spPr>
            <p:txBody>
              <a:bodyPr wrap="none" anchor="ctr"/>
              <a:lstStyle/>
              <a:p>
                <a:endParaRPr lang="es-ES"/>
              </a:p>
            </p:txBody>
          </p:sp>
          <p:sp>
            <p:nvSpPr>
              <p:cNvPr id="492553" name="Oval 9"/>
              <p:cNvSpPr>
                <a:spLocks noChangeArrowheads="1"/>
              </p:cNvSpPr>
              <p:nvPr/>
            </p:nvSpPr>
            <p:spPr bwMode="auto">
              <a:xfrm>
                <a:off x="1104" y="794"/>
                <a:ext cx="399" cy="399"/>
              </a:xfrm>
              <a:prstGeom prst="ellipse">
                <a:avLst/>
              </a:prstGeom>
              <a:gradFill rotWithShape="0">
                <a:gsLst>
                  <a:gs pos="0">
                    <a:srgbClr val="FFFFFF"/>
                  </a:gs>
                  <a:gs pos="100000">
                    <a:srgbClr val="BD928F"/>
                  </a:gs>
                </a:gsLst>
                <a:path path="shape">
                  <a:fillToRect l="50000" t="50000" r="50000" b="50000"/>
                </a:path>
              </a:gradFill>
              <a:ln w="9525">
                <a:solidFill>
                  <a:srgbClr val="BD928F"/>
                </a:solidFill>
                <a:round/>
                <a:headEnd/>
                <a:tailEnd/>
              </a:ln>
            </p:spPr>
            <p:txBody>
              <a:bodyPr wrap="none" anchor="ctr"/>
              <a:lstStyle/>
              <a:p>
                <a:endParaRPr lang="es-ES"/>
              </a:p>
            </p:txBody>
          </p:sp>
          <p:sp>
            <p:nvSpPr>
              <p:cNvPr id="492554" name="WordArt 10"/>
              <p:cNvSpPr>
                <a:spLocks noChangeArrowheads="1" noChangeShapeType="1" noTextEdit="1"/>
              </p:cNvSpPr>
              <p:nvPr/>
            </p:nvSpPr>
            <p:spPr bwMode="auto">
              <a:xfrm rot="5400000">
                <a:off x="1290" y="836"/>
                <a:ext cx="200" cy="196"/>
              </a:xfrm>
              <a:prstGeom prst="rect">
                <a:avLst/>
              </a:prstGeom>
            </p:spPr>
            <p:txBody>
              <a:bodyPr vert="wordArtVert" wrap="none" fromWordArt="1">
                <a:prstTxWarp prst="textPlain">
                  <a:avLst>
                    <a:gd name="adj" fmla="val 50000"/>
                  </a:avLst>
                </a:prstTxWarp>
              </a:bodyPr>
              <a:lstStyle/>
              <a:p>
                <a:pPr algn="ctr" fontAlgn="auto"/>
                <a:r>
                  <a:rPr lang="es-ES" sz="3600" b="1" kern="10">
                    <a:ln w="9525">
                      <a:noFill/>
                      <a:round/>
                      <a:headEnd/>
                      <a:tailEnd/>
                    </a:ln>
                    <a:solidFill>
                      <a:srgbClr val="C8A6A2"/>
                    </a:solidFill>
                    <a:latin typeface="Times New Roman"/>
                    <a:cs typeface="Times New Roman"/>
                  </a:rPr>
                  <a:t>R</a:t>
                </a:r>
              </a:p>
            </p:txBody>
          </p:sp>
          <p:sp>
            <p:nvSpPr>
              <p:cNvPr id="492555" name="WordArt 11"/>
              <p:cNvSpPr>
                <a:spLocks noChangeArrowheads="1" noChangeShapeType="1" noTextEdit="1"/>
              </p:cNvSpPr>
              <p:nvPr/>
            </p:nvSpPr>
            <p:spPr bwMode="auto">
              <a:xfrm rot="5400000">
                <a:off x="1145" y="923"/>
                <a:ext cx="229" cy="155"/>
              </a:xfrm>
              <a:prstGeom prst="rect">
                <a:avLst/>
              </a:prstGeom>
            </p:spPr>
            <p:txBody>
              <a:bodyPr vert="wordArtVert" wrap="none" fromWordArt="1">
                <a:prstTxWarp prst="textPlain">
                  <a:avLst>
                    <a:gd name="adj" fmla="val 50000"/>
                  </a:avLst>
                </a:prstTxWarp>
              </a:bodyPr>
              <a:lstStyle/>
              <a:p>
                <a:pPr algn="ctr" fontAlgn="auto"/>
                <a:r>
                  <a:rPr lang="es-ES" sz="3600" b="1" kern="10">
                    <a:ln w="9525">
                      <a:noFill/>
                      <a:round/>
                      <a:headEnd/>
                      <a:tailEnd/>
                    </a:ln>
                    <a:solidFill>
                      <a:srgbClr val="BE9990"/>
                    </a:solidFill>
                    <a:latin typeface="Times New Roman"/>
                    <a:cs typeface="Times New Roman"/>
                  </a:rPr>
                  <a:t>S</a:t>
                </a:r>
              </a:p>
            </p:txBody>
          </p:sp>
          <p:sp>
            <p:nvSpPr>
              <p:cNvPr id="492556" name="WordArt 12"/>
              <p:cNvSpPr>
                <a:spLocks noChangeArrowheads="1" noChangeShapeType="1" noTextEdit="1"/>
              </p:cNvSpPr>
              <p:nvPr/>
            </p:nvSpPr>
            <p:spPr bwMode="auto">
              <a:xfrm>
                <a:off x="960" y="1238"/>
                <a:ext cx="672" cy="52"/>
              </a:xfrm>
              <a:prstGeom prst="rect">
                <a:avLst/>
              </a:prstGeom>
            </p:spPr>
            <p:txBody>
              <a:bodyPr wrap="none" fromWordArt="1">
                <a:prstTxWarp prst="textPlain">
                  <a:avLst>
                    <a:gd name="adj" fmla="val 50000"/>
                  </a:avLst>
                </a:prstTxWarp>
              </a:bodyPr>
              <a:lstStyle/>
              <a:p>
                <a:pPr algn="ctr"/>
                <a:r>
                  <a:rPr lang="es-ES" sz="2000" b="1" kern="10">
                    <a:ln w="9525">
                      <a:noFill/>
                      <a:round/>
                      <a:headEnd/>
                      <a:tailEnd/>
                    </a:ln>
                    <a:latin typeface="Times New Roman"/>
                    <a:cs typeface="Times New Roman"/>
                  </a:rPr>
                  <a:t>Superintendencia de Seguros</a:t>
                </a:r>
              </a:p>
            </p:txBody>
          </p:sp>
          <p:grpSp>
            <p:nvGrpSpPr>
              <p:cNvPr id="4" name="Group 13"/>
              <p:cNvGrpSpPr>
                <a:grpSpLocks/>
              </p:cNvGrpSpPr>
              <p:nvPr/>
            </p:nvGrpSpPr>
            <p:grpSpPr bwMode="auto">
              <a:xfrm>
                <a:off x="964" y="1227"/>
                <a:ext cx="664" cy="3"/>
                <a:chOff x="31" y="2954"/>
                <a:chExt cx="4320" cy="22"/>
              </a:xfrm>
            </p:grpSpPr>
            <p:sp>
              <p:nvSpPr>
                <p:cNvPr id="492558" name="Line 14"/>
                <p:cNvSpPr>
                  <a:spLocks noChangeShapeType="1"/>
                </p:cNvSpPr>
                <p:nvPr/>
              </p:nvSpPr>
              <p:spPr bwMode="auto">
                <a:xfrm>
                  <a:off x="31" y="2954"/>
                  <a:ext cx="4320" cy="0"/>
                </a:xfrm>
                <a:prstGeom prst="line">
                  <a:avLst/>
                </a:prstGeom>
                <a:noFill/>
                <a:ln w="3175">
                  <a:solidFill>
                    <a:srgbClr val="D3A8A5"/>
                  </a:solidFill>
                  <a:round/>
                  <a:headEnd/>
                  <a:tailEnd/>
                </a:ln>
              </p:spPr>
              <p:txBody>
                <a:bodyPr/>
                <a:lstStyle/>
                <a:p>
                  <a:endParaRPr lang="es-ES"/>
                </a:p>
              </p:txBody>
            </p:sp>
            <p:sp>
              <p:nvSpPr>
                <p:cNvPr id="492559" name="Line 15"/>
                <p:cNvSpPr>
                  <a:spLocks noChangeShapeType="1"/>
                </p:cNvSpPr>
                <p:nvPr/>
              </p:nvSpPr>
              <p:spPr bwMode="auto">
                <a:xfrm>
                  <a:off x="31" y="2976"/>
                  <a:ext cx="4320" cy="0"/>
                </a:xfrm>
                <a:prstGeom prst="line">
                  <a:avLst/>
                </a:prstGeom>
                <a:noFill/>
                <a:ln w="3175">
                  <a:solidFill>
                    <a:srgbClr val="84453E"/>
                  </a:solidFill>
                  <a:round/>
                  <a:headEnd/>
                  <a:tailEnd/>
                </a:ln>
              </p:spPr>
              <p:txBody>
                <a:bodyPr/>
                <a:lstStyle/>
                <a:p>
                  <a:endParaRPr lang="es-ES"/>
                </a:p>
              </p:txBody>
            </p:sp>
          </p:grpSp>
          <p:sp>
            <p:nvSpPr>
              <p:cNvPr id="492560" name="WordArt 16"/>
              <p:cNvSpPr>
                <a:spLocks noChangeArrowheads="1" noChangeShapeType="1" noTextEdit="1"/>
              </p:cNvSpPr>
              <p:nvPr/>
            </p:nvSpPr>
            <p:spPr bwMode="auto">
              <a:xfrm rot="5400000">
                <a:off x="1067" y="883"/>
                <a:ext cx="229" cy="147"/>
              </a:xfrm>
              <a:prstGeom prst="rect">
                <a:avLst/>
              </a:prstGeom>
            </p:spPr>
            <p:txBody>
              <a:bodyPr vert="wordArtVert" wrap="none" fromWordArt="1">
                <a:prstTxWarp prst="textPlain">
                  <a:avLst>
                    <a:gd name="adj" fmla="val 50000"/>
                  </a:avLst>
                </a:prstTxWarp>
              </a:bodyPr>
              <a:lstStyle/>
              <a:p>
                <a:pPr algn="ctr" fontAlgn="auto"/>
                <a:r>
                  <a:rPr lang="es-ES" sz="3600" b="1" kern="10">
                    <a:ln w="9525">
                      <a:noFill/>
                      <a:round/>
                      <a:headEnd/>
                      <a:tailEnd/>
                    </a:ln>
                    <a:solidFill>
                      <a:srgbClr val="712B2D"/>
                    </a:solidFill>
                    <a:latin typeface="Times New Roman"/>
                    <a:cs typeface="Times New Roman"/>
                  </a:rPr>
                  <a:t>S</a:t>
                </a:r>
              </a:p>
            </p:txBody>
          </p:sp>
          <p:sp>
            <p:nvSpPr>
              <p:cNvPr id="492561" name="WordArt 17"/>
              <p:cNvSpPr>
                <a:spLocks noChangeArrowheads="1" noChangeShapeType="1" noTextEdit="1"/>
              </p:cNvSpPr>
              <p:nvPr/>
            </p:nvSpPr>
            <p:spPr bwMode="auto">
              <a:xfrm rot="5400000">
                <a:off x="1264" y="1004"/>
                <a:ext cx="184" cy="156"/>
              </a:xfrm>
              <a:prstGeom prst="rect">
                <a:avLst/>
              </a:prstGeom>
            </p:spPr>
            <p:txBody>
              <a:bodyPr vert="wordArtVert" wrap="none" fromWordArt="1">
                <a:prstTxWarp prst="textPlain">
                  <a:avLst>
                    <a:gd name="adj" fmla="val 50000"/>
                  </a:avLst>
                </a:prstTxWarp>
              </a:bodyPr>
              <a:lstStyle/>
              <a:p>
                <a:pPr algn="ctr" fontAlgn="auto"/>
                <a:r>
                  <a:rPr lang="es-ES" sz="3600" b="1" kern="10">
                    <a:ln w="9525">
                      <a:noFill/>
                      <a:round/>
                      <a:headEnd/>
                      <a:tailEnd/>
                    </a:ln>
                    <a:solidFill>
                      <a:srgbClr val="A55F5D"/>
                    </a:solidFill>
                    <a:latin typeface="Times New Roman"/>
                    <a:cs typeface="Times New Roman"/>
                  </a:rPr>
                  <a:t>P</a:t>
                </a:r>
              </a:p>
            </p:txBody>
          </p:sp>
          <p:sp>
            <p:nvSpPr>
              <p:cNvPr id="492562" name="WordArt 18"/>
              <p:cNvSpPr>
                <a:spLocks noChangeArrowheads="1" noChangeShapeType="1" noTextEdit="1"/>
              </p:cNvSpPr>
              <p:nvPr/>
            </p:nvSpPr>
            <p:spPr bwMode="auto">
              <a:xfrm>
                <a:off x="1000" y="1304"/>
                <a:ext cx="591" cy="52"/>
              </a:xfrm>
              <a:prstGeom prst="rect">
                <a:avLst/>
              </a:prstGeom>
            </p:spPr>
            <p:txBody>
              <a:bodyPr wrap="none" fromWordArt="1">
                <a:prstTxWarp prst="textPlain">
                  <a:avLst>
                    <a:gd name="adj" fmla="val 50000"/>
                  </a:avLst>
                </a:prstTxWarp>
              </a:bodyPr>
              <a:lstStyle/>
              <a:p>
                <a:pPr algn="ctr"/>
                <a:r>
                  <a:rPr lang="es-ES" sz="2000" b="1" kern="10">
                    <a:ln w="9525">
                      <a:noFill/>
                      <a:round/>
                      <a:headEnd/>
                      <a:tailEnd/>
                    </a:ln>
                    <a:latin typeface="Times New Roman"/>
                    <a:cs typeface="Times New Roman"/>
                  </a:rPr>
                  <a:t>y Reaseguros de Panamá</a:t>
                </a:r>
              </a:p>
            </p:txBody>
          </p:sp>
          <p:sp>
            <p:nvSpPr>
              <p:cNvPr id="492563" name="Line 19"/>
              <p:cNvSpPr>
                <a:spLocks noChangeShapeType="1"/>
              </p:cNvSpPr>
              <p:nvPr/>
            </p:nvSpPr>
            <p:spPr bwMode="auto">
              <a:xfrm>
                <a:off x="964" y="1294"/>
                <a:ext cx="664" cy="0"/>
              </a:xfrm>
              <a:prstGeom prst="line">
                <a:avLst/>
              </a:prstGeom>
              <a:noFill/>
              <a:ln w="3175">
                <a:solidFill>
                  <a:srgbClr val="84453E"/>
                </a:solidFill>
                <a:round/>
                <a:headEnd/>
                <a:tailEnd/>
              </a:ln>
            </p:spPr>
            <p:txBody>
              <a:bodyPr/>
              <a:lstStyle/>
              <a:p>
                <a:endParaRPr lang="es-ES"/>
              </a:p>
            </p:txBody>
          </p:sp>
          <p:sp>
            <p:nvSpPr>
              <p:cNvPr id="492564" name="Line 20"/>
              <p:cNvSpPr>
                <a:spLocks noChangeShapeType="1"/>
              </p:cNvSpPr>
              <p:nvPr/>
            </p:nvSpPr>
            <p:spPr bwMode="auto">
              <a:xfrm>
                <a:off x="964" y="1356"/>
                <a:ext cx="664" cy="0"/>
              </a:xfrm>
              <a:prstGeom prst="line">
                <a:avLst/>
              </a:prstGeom>
              <a:noFill/>
              <a:ln w="3175">
                <a:solidFill>
                  <a:srgbClr val="84453E"/>
                </a:solidFill>
                <a:round/>
                <a:headEnd/>
                <a:tailEnd/>
              </a:ln>
            </p:spPr>
            <p:txBody>
              <a:bodyPr/>
              <a:lstStyle/>
              <a:p>
                <a:endParaRPr lang="es-ES"/>
              </a:p>
            </p:txBody>
          </p:sp>
        </p:grpSp>
        <p:sp>
          <p:nvSpPr>
            <p:cNvPr id="492565" name="Text Box 21"/>
            <p:cNvSpPr txBox="1">
              <a:spLocks noChangeArrowheads="1"/>
            </p:cNvSpPr>
            <p:nvPr/>
          </p:nvSpPr>
          <p:spPr bwMode="auto">
            <a:xfrm>
              <a:off x="2215" y="3339"/>
              <a:ext cx="1486" cy="815"/>
            </a:xfrm>
            <a:prstGeom prst="rect">
              <a:avLst/>
            </a:prstGeom>
            <a:noFill/>
            <a:ln w="9525">
              <a:noFill/>
              <a:miter lim="800000"/>
              <a:headEnd/>
              <a:tailEnd/>
            </a:ln>
            <a:effectLst/>
          </p:spPr>
          <p:txBody>
            <a:bodyPr>
              <a:spAutoFit/>
            </a:bodyPr>
            <a:lstStyle/>
            <a:p>
              <a:pPr algn="ctr">
                <a:spcBef>
                  <a:spcPct val="50000"/>
                </a:spcBef>
              </a:pPr>
              <a:r>
                <a:rPr lang="es-MX" sz="900" b="1">
                  <a:latin typeface="Times New Roman" pitchFamily="18" charset="0"/>
                </a:rPr>
                <a:t>1956</a:t>
              </a:r>
              <a:endParaRPr lang="es-ES" sz="900" b="1">
                <a:latin typeface="Times New Roman" pitchFamily="18"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ity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DE95A0C693CEB341887D38A4A2B58B45040072C752107C5A7B47AA91A1EE638E6F1F" ma:contentTypeVersion="30" ma:contentTypeDescription="Create a new document." ma:contentTypeScope="" ma:versionID="d29a0b5556703900b6d060959b80ebf3"/>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file>

<file path=customXml/itemProps1.xml><?xml version="1.0" encoding="utf-8"?>
<ds:datastoreItem xmlns:ds="http://schemas.openxmlformats.org/officeDocument/2006/customXml" ds:itemID="{0B1A3941-5A89-4BA6-B66B-49EFF2485ED9}">
  <ds:schemaRefs>
    <ds:schemaRef ds:uri="http://schemas.microsoft.com/office/2006/metadata/contentType"/>
    <ds:schemaRef ds:uri="http://schemas.microsoft.com/office/2006/metadata/properties/metaAttributes"/>
  </ds:schemaRefs>
</ds:datastoreItem>
</file>

<file path=customXml/itemProps2.xml><?xml version="1.0" encoding="utf-8"?>
<ds:datastoreItem xmlns:ds="http://schemas.openxmlformats.org/officeDocument/2006/customXml" ds:itemID="{1F90B53F-9F2C-415B-AF21-9AA7A1113774}">
  <ds:schemaRefs>
    <ds:schemaRef ds:uri="http://schemas.microsoft.com/sharepoint/v3/contenttype/forms"/>
  </ds:schemaRefs>
</ds:datastoreItem>
</file>

<file path=customXml/itemProps3.xml><?xml version="1.0" encoding="utf-8"?>
<ds:datastoreItem xmlns:ds="http://schemas.openxmlformats.org/officeDocument/2006/customXml" ds:itemID="{92428525-9CBE-4AFC-AA93-400EEBC0AF64}">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City Template</Template>
  <TotalTime>3310</TotalTime>
  <Words>1648</Words>
  <Application>Microsoft Office PowerPoint</Application>
  <PresentationFormat>Presentación en pantalla (4:3)</PresentationFormat>
  <Paragraphs>254</Paragraphs>
  <Slides>22</Slides>
  <Notes>4</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22</vt:i4>
      </vt:variant>
    </vt:vector>
  </HeadingPairs>
  <TitlesOfParts>
    <vt:vector size="24" baseType="lpstr">
      <vt:lpstr>City Template</vt:lpstr>
      <vt:lpstr>Hoja de cálculo de Microsoft Office Excel 97-2003</vt:lpstr>
      <vt:lpstr>Diapositiva 1</vt:lpstr>
      <vt:lpstr>Actualidad del  Mercado de Seguros</vt:lpstr>
      <vt:lpstr>Diapositiva 3</vt:lpstr>
      <vt:lpstr>Crecimiento del Sector Seguros  en Porcentaje 1999-2010 (Sept.)</vt:lpstr>
      <vt:lpstr>Estadísticas del Mercado Asegurador</vt:lpstr>
      <vt:lpstr>BASES LEGALES DE LOS   SEGUROS EN PANAMA</vt:lpstr>
      <vt:lpstr>Anteproyecto de Nueva Ley de Seguros </vt:lpstr>
      <vt:lpstr>Beneficios del Anteproyecto</vt:lpstr>
      <vt:lpstr>Perspectivas Futuras</vt:lpstr>
      <vt:lpstr>Protección al consumidor  de seguros</vt:lpstr>
      <vt:lpstr>Protección al Consumidor de Seguros</vt:lpstr>
      <vt:lpstr>Protección al Consumidor de Seguros</vt:lpstr>
      <vt:lpstr>Protección al Consumidor de Seguros</vt:lpstr>
      <vt:lpstr>Protección al Consumidor de Seguros</vt:lpstr>
      <vt:lpstr>Protección al Consumidor de Seguros</vt:lpstr>
      <vt:lpstr>Estructuras de Protección no contempladas en la Ley 59 de 1996 </vt:lpstr>
      <vt:lpstr>Procedimientos para presentación de quejas o consultas.</vt:lpstr>
      <vt:lpstr>Anteproyecto de Ley de Seguros</vt:lpstr>
      <vt:lpstr>Anteproyecto de Ley de Seguros</vt:lpstr>
      <vt:lpstr>CONCLUSIONES </vt:lpstr>
      <vt:lpstr>Conclusiones</vt:lpstr>
      <vt:lpstr>Diapositiva 22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c:title>
  <dc:subject/>
  <dc:creator/>
  <cp:keywords/>
  <dc:description/>
  <cp:lastModifiedBy>lucy.medina</cp:lastModifiedBy>
  <cp:revision>202</cp:revision>
  <dcterms:modified xsi:type="dcterms:W3CDTF">2010-11-19T17:48:42Z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TC300067219990</vt:lpwstr>
  </property>
</Properties>
</file>