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9"/>
  </p:notesMasterIdLst>
  <p:sldIdLst>
    <p:sldId id="256" r:id="rId2"/>
    <p:sldId id="300" r:id="rId3"/>
    <p:sldId id="302" r:id="rId4"/>
    <p:sldId id="301" r:id="rId5"/>
    <p:sldId id="303" r:id="rId6"/>
    <p:sldId id="304" r:id="rId7"/>
    <p:sldId id="28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33"/>
    <a:srgbClr val="FF5050"/>
    <a:srgbClr val="FFFF99"/>
    <a:srgbClr val="FF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94" d="100"/>
          <a:sy n="94" d="100"/>
        </p:scale>
        <p:origin x="-12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6204F-7F0C-47D4-91DC-619276D0AF0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F16A53C4-380A-4864-BDAA-F590E6E6F405}" type="pres">
      <dgm:prSet presAssocID="{6A56204F-7F0C-47D4-91DC-619276D0AF0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908A49A5-E02C-478A-930A-5582292EACB9}" type="presOf" srcId="{6A56204F-7F0C-47D4-91DC-619276D0AF0A}" destId="{F16A53C4-380A-4864-BDAA-F590E6E6F40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56204F-7F0C-47D4-91DC-619276D0AF0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F16A53C4-380A-4864-BDAA-F590E6E6F405}" type="pres">
      <dgm:prSet presAssocID="{6A56204F-7F0C-47D4-91DC-619276D0AF0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A0398742-E597-4337-B032-A46B0CD613A9}" type="presOf" srcId="{6A56204F-7F0C-47D4-91DC-619276D0AF0A}" destId="{F16A53C4-380A-4864-BDAA-F590E6E6F40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E64E-3D36-4BAE-B285-F78B6A27FE62}" type="datetimeFigureOut">
              <a:rPr lang="es-PA" smtClean="0"/>
              <a:t>04/16/2014</a:t>
            </a:fld>
            <a:endParaRPr lang="es-PA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86B25-E718-415F-8F0A-C3B1E54B0CED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1844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3527425"/>
            <a:ext cx="9144000" cy="33575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ltGray">
          <a:xfrm>
            <a:off x="1258888" y="4508500"/>
            <a:ext cx="4248150" cy="18002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86525"/>
            <a:ext cx="2133600" cy="168275"/>
          </a:xfrm>
        </p:spPr>
        <p:txBody>
          <a:bodyPr/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86525"/>
            <a:ext cx="2895600" cy="168275"/>
          </a:xfrm>
        </p:spPr>
        <p:txBody>
          <a:bodyPr/>
          <a:lstStyle>
            <a:lvl1pPr algn="ctr"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86525"/>
            <a:ext cx="2133600" cy="1682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080E1C54-E727-4241-9BDC-650CA8E4DF9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3141663"/>
            <a:ext cx="914400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gray">
          <a:xfrm>
            <a:off x="276225" y="1255713"/>
            <a:ext cx="4656138" cy="483711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dist="172739" dir="3238358" algn="ctr" rotWithShape="0">
              <a:schemeClr val="tx1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3092" name="Freeform 20" descr="1"/>
          <p:cNvSpPr>
            <a:spLocks/>
          </p:cNvSpPr>
          <p:nvPr/>
        </p:nvSpPr>
        <p:spPr bwMode="gray">
          <a:xfrm>
            <a:off x="1130300" y="1416050"/>
            <a:ext cx="2873375" cy="2182813"/>
          </a:xfrm>
          <a:custGeom>
            <a:avLst/>
            <a:gdLst/>
            <a:ahLst/>
            <a:cxnLst>
              <a:cxn ang="0">
                <a:pos x="905" y="1375"/>
              </a:cxn>
              <a:cxn ang="0">
                <a:pos x="1810" y="395"/>
              </a:cxn>
              <a:cxn ang="0">
                <a:pos x="876" y="24"/>
              </a:cxn>
              <a:cxn ang="0">
                <a:pos x="0" y="396"/>
              </a:cxn>
              <a:cxn ang="0">
                <a:pos x="905" y="1375"/>
              </a:cxn>
            </a:cxnLst>
            <a:rect l="0" t="0" r="r" b="b"/>
            <a:pathLst>
              <a:path w="1810" h="1375">
                <a:moveTo>
                  <a:pt x="905" y="1375"/>
                </a:moveTo>
                <a:lnTo>
                  <a:pt x="1810" y="395"/>
                </a:lnTo>
                <a:cubicBezTo>
                  <a:pt x="1612" y="176"/>
                  <a:pt x="1300" y="0"/>
                  <a:pt x="876" y="24"/>
                </a:cubicBezTo>
                <a:cubicBezTo>
                  <a:pt x="452" y="48"/>
                  <a:pt x="252" y="149"/>
                  <a:pt x="0" y="396"/>
                </a:cubicBezTo>
                <a:lnTo>
                  <a:pt x="905" y="1375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762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93" name="Freeform 21" descr="2"/>
          <p:cNvSpPr>
            <a:spLocks/>
          </p:cNvSpPr>
          <p:nvPr/>
        </p:nvSpPr>
        <p:spPr bwMode="gray">
          <a:xfrm>
            <a:off x="376238" y="2147888"/>
            <a:ext cx="2103437" cy="3032125"/>
          </a:xfrm>
          <a:custGeom>
            <a:avLst/>
            <a:gdLst/>
            <a:ahLst/>
            <a:cxnLst>
              <a:cxn ang="0">
                <a:pos x="1325" y="960"/>
              </a:cxn>
              <a:cxn ang="0">
                <a:pos x="414" y="0"/>
              </a:cxn>
              <a:cxn ang="0">
                <a:pos x="27" y="1014"/>
              </a:cxn>
              <a:cxn ang="0">
                <a:pos x="402" y="1910"/>
              </a:cxn>
              <a:cxn ang="0">
                <a:pos x="1325" y="960"/>
              </a:cxn>
            </a:cxnLst>
            <a:rect l="0" t="0" r="r" b="b"/>
            <a:pathLst>
              <a:path w="1325" h="1910">
                <a:moveTo>
                  <a:pt x="1325" y="960"/>
                </a:moveTo>
                <a:lnTo>
                  <a:pt x="414" y="0"/>
                </a:lnTo>
                <a:cubicBezTo>
                  <a:pt x="238" y="162"/>
                  <a:pt x="0" y="570"/>
                  <a:pt x="27" y="1014"/>
                </a:cubicBezTo>
                <a:cubicBezTo>
                  <a:pt x="53" y="1458"/>
                  <a:pt x="233" y="1748"/>
                  <a:pt x="402" y="1910"/>
                </a:cubicBezTo>
                <a:lnTo>
                  <a:pt x="1325" y="960"/>
                </a:lnTo>
                <a:close/>
              </a:path>
            </a:pathLst>
          </a:custGeom>
          <a:blipFill dpi="0" rotWithShape="1">
            <a:blip r:embed="rId3" cstate="print"/>
            <a:srcRect/>
            <a:stretch>
              <a:fillRect/>
            </a:stretch>
          </a:blipFill>
          <a:ln w="762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94" name="Freeform 22" descr="55282"/>
          <p:cNvSpPr>
            <a:spLocks/>
          </p:cNvSpPr>
          <p:nvPr/>
        </p:nvSpPr>
        <p:spPr bwMode="gray">
          <a:xfrm>
            <a:off x="1085850" y="3730625"/>
            <a:ext cx="2962275" cy="2219325"/>
          </a:xfrm>
          <a:custGeom>
            <a:avLst/>
            <a:gdLst/>
            <a:ahLst/>
            <a:cxnLst>
              <a:cxn ang="0">
                <a:pos x="927" y="0"/>
              </a:cxn>
              <a:cxn ang="0">
                <a:pos x="0" y="975"/>
              </a:cxn>
              <a:cxn ang="0">
                <a:pos x="996" y="1387"/>
              </a:cxn>
              <a:cxn ang="0">
                <a:pos x="1866" y="996"/>
              </a:cxn>
              <a:cxn ang="0">
                <a:pos x="927" y="0"/>
              </a:cxn>
            </a:cxnLst>
            <a:rect l="0" t="0" r="r" b="b"/>
            <a:pathLst>
              <a:path w="1866" h="1398">
                <a:moveTo>
                  <a:pt x="927" y="0"/>
                </a:moveTo>
                <a:lnTo>
                  <a:pt x="0" y="975"/>
                </a:lnTo>
                <a:cubicBezTo>
                  <a:pt x="203" y="1204"/>
                  <a:pt x="607" y="1398"/>
                  <a:pt x="996" y="1387"/>
                </a:cubicBezTo>
                <a:cubicBezTo>
                  <a:pt x="1385" y="1375"/>
                  <a:pt x="1707" y="1159"/>
                  <a:pt x="1866" y="996"/>
                </a:cubicBezTo>
                <a:lnTo>
                  <a:pt x="927" y="0"/>
                </a:lnTo>
                <a:close/>
              </a:path>
            </a:pathLst>
          </a:custGeom>
          <a:blipFill dpi="0" rotWithShape="1">
            <a:blip r:embed="rId4" cstate="print"/>
            <a:srcRect/>
            <a:stretch>
              <a:fillRect/>
            </a:stretch>
          </a:blipFill>
          <a:ln w="762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762000"/>
            <a:ext cx="5715000" cy="1828800"/>
          </a:xfrm>
        </p:spPr>
        <p:txBody>
          <a:bodyPr/>
          <a:lstStyle>
            <a:lvl1pPr algn="r">
              <a:defRPr sz="4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3178175"/>
            <a:ext cx="45720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91" name="Freeform 19" descr="4"/>
          <p:cNvSpPr>
            <a:spLocks/>
          </p:cNvSpPr>
          <p:nvPr/>
        </p:nvSpPr>
        <p:spPr bwMode="gray">
          <a:xfrm>
            <a:off x="2625725" y="2119313"/>
            <a:ext cx="2139950" cy="3116262"/>
          </a:xfrm>
          <a:custGeom>
            <a:avLst/>
            <a:gdLst/>
            <a:ahLst/>
            <a:cxnLst>
              <a:cxn ang="0">
                <a:pos x="951" y="1963"/>
              </a:cxn>
              <a:cxn ang="0">
                <a:pos x="1338" y="977"/>
              </a:cxn>
              <a:cxn ang="0">
                <a:pos x="905" y="0"/>
              </a:cxn>
              <a:cxn ang="0">
                <a:pos x="0" y="987"/>
              </a:cxn>
              <a:cxn ang="0">
                <a:pos x="951" y="1963"/>
              </a:cxn>
            </a:cxnLst>
            <a:rect l="0" t="0" r="r" b="b"/>
            <a:pathLst>
              <a:path w="1348" h="1963">
                <a:moveTo>
                  <a:pt x="951" y="1963"/>
                </a:moveTo>
                <a:cubicBezTo>
                  <a:pt x="1244" y="1689"/>
                  <a:pt x="1348" y="1323"/>
                  <a:pt x="1338" y="977"/>
                </a:cubicBezTo>
                <a:cubicBezTo>
                  <a:pt x="1329" y="629"/>
                  <a:pt x="1132" y="226"/>
                  <a:pt x="905" y="0"/>
                </a:cubicBezTo>
                <a:lnTo>
                  <a:pt x="0" y="987"/>
                </a:lnTo>
                <a:lnTo>
                  <a:pt x="951" y="1963"/>
                </a:lnTo>
                <a:close/>
              </a:path>
            </a:pathLst>
          </a:custGeom>
          <a:blipFill dpi="0" rotWithShape="1">
            <a:blip r:embed="rId5" cstate="print"/>
            <a:srcRect/>
            <a:stretch>
              <a:fillRect/>
            </a:stretch>
          </a:blipFill>
          <a:ln w="762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gray">
          <a:xfrm>
            <a:off x="1806575" y="2954338"/>
            <a:ext cx="1655763" cy="1655762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981200" y="3505200"/>
            <a:ext cx="130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735C5-021F-4278-AED0-5E95C3A977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6337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6337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265F0-5AA4-470C-A52B-E5A1C8A9FC5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24600" y="6564313"/>
            <a:ext cx="2362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124200" y="6553200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fld id="{4ED7AE0F-CA2D-4ECA-A1FE-BA13F05907A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r>
              <a:rPr lang="es-ES" smtClean="0"/>
              <a:t>Haga clic en el icono para agregar un gráfico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24600" y="6564313"/>
            <a:ext cx="2362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124200" y="6553200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fld id="{FC3F212A-4D05-43C6-A20E-284FD8AD48F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CBEE9-B413-4E15-881B-7BA815CB6A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0DCF7-3F1F-4213-990E-6F16EDC0D93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8BCC1-0BC4-46DB-AF78-800F83A07D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DDBFF-ABD0-4766-ACCF-6C39318A270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C58A1-8777-40F7-876D-C6C57CE8C3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88895-E38C-4D98-B7F4-A0C917A002E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7AE54-8200-417F-A40D-C2F32501D4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70AC6-C8AC-40AC-934E-844606DE468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798513"/>
            <a:ext cx="9144000" cy="3127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white"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414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838200"/>
            <a:ext cx="5943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www.thmemgallery.com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564313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553200"/>
            <a:ext cx="2133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F59E15-5CC8-4A83-926A-12DC40EE695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81000" y="1524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7308850" y="188913"/>
            <a:ext cx="1665288" cy="1512887"/>
            <a:chOff x="4604" y="119"/>
            <a:chExt cx="1049" cy="953"/>
          </a:xfrm>
        </p:grpSpPr>
        <p:sp>
          <p:nvSpPr>
            <p:cNvPr id="1042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0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63500" dir="2212194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44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/>
              <a:ahLst/>
              <a:cxnLst>
                <a:cxn ang="0">
                  <a:pos x="951" y="1963"/>
                </a:cxn>
                <a:cxn ang="0">
                  <a:pos x="1338" y="977"/>
                </a:cxn>
                <a:cxn ang="0">
                  <a:pos x="905" y="0"/>
                </a:cxn>
                <a:cxn ang="0">
                  <a:pos x="0" y="987"/>
                </a:cxn>
                <a:cxn ang="0">
                  <a:pos x="951" y="1963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15" cstate="print"/>
              <a:srcRect/>
              <a:stretch>
                <a:fillRect/>
              </a:stretch>
            </a:blipFill>
            <a:ln w="762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45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/>
              <a:ahLst/>
              <a:cxnLst>
                <a:cxn ang="0">
                  <a:pos x="905" y="1388"/>
                </a:cxn>
                <a:cxn ang="0">
                  <a:pos x="1810" y="408"/>
                </a:cxn>
                <a:cxn ang="0">
                  <a:pos x="874" y="40"/>
                </a:cxn>
                <a:cxn ang="0">
                  <a:pos x="0" y="409"/>
                </a:cxn>
                <a:cxn ang="0">
                  <a:pos x="905" y="1388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16" cstate="print"/>
              <a:srcRect/>
              <a:stretch>
                <a:fillRect/>
              </a:stretch>
            </a:blipFill>
            <a:ln w="762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46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/>
              <a:ahLst/>
              <a:cxnLst>
                <a:cxn ang="0">
                  <a:pos x="1325" y="960"/>
                </a:cxn>
                <a:cxn ang="0">
                  <a:pos x="414" y="0"/>
                </a:cxn>
                <a:cxn ang="0">
                  <a:pos x="27" y="1014"/>
                </a:cxn>
                <a:cxn ang="0">
                  <a:pos x="402" y="1910"/>
                </a:cxn>
                <a:cxn ang="0">
                  <a:pos x="1325" y="960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17" cstate="print"/>
              <a:srcRect/>
              <a:stretch>
                <a:fillRect/>
              </a:stretch>
            </a:blipFill>
            <a:ln w="762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47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/>
              <a:ahLst/>
              <a:cxnLst>
                <a:cxn ang="0">
                  <a:pos x="927" y="0"/>
                </a:cxn>
                <a:cxn ang="0">
                  <a:pos x="0" y="975"/>
                </a:cxn>
                <a:cxn ang="0">
                  <a:pos x="996" y="1387"/>
                </a:cxn>
                <a:cxn ang="0">
                  <a:pos x="1866" y="996"/>
                </a:cxn>
                <a:cxn ang="0">
                  <a:pos x="927" y="0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18" cstate="print"/>
              <a:srcRect/>
              <a:stretch>
                <a:fillRect/>
              </a:stretch>
            </a:blipFill>
            <a:ln w="76200" cmpd="sng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63888" y="260648"/>
            <a:ext cx="5347320" cy="2880320"/>
          </a:xfrm>
        </p:spPr>
        <p:txBody>
          <a:bodyPr/>
          <a:lstStyle/>
          <a:p>
            <a:r>
              <a:rPr lang="en-US" sz="3600" dirty="0" err="1" smtClean="0">
                <a:latin typeface="Arial Black" pitchFamily="34" charset="0"/>
              </a:rPr>
              <a:t>Superintendencia</a:t>
            </a:r>
            <a:r>
              <a:rPr lang="en-US" sz="3600" dirty="0" smtClean="0">
                <a:latin typeface="Arial Black" pitchFamily="34" charset="0"/>
              </a:rPr>
              <a:t> de </a:t>
            </a:r>
            <a:r>
              <a:rPr lang="en-US" sz="3600" dirty="0" err="1" smtClean="0">
                <a:latin typeface="Arial Black" pitchFamily="34" charset="0"/>
              </a:rPr>
              <a:t>Seguros</a:t>
            </a:r>
            <a:r>
              <a:rPr lang="en-US" sz="3600" dirty="0" smtClean="0">
                <a:latin typeface="Arial Black" pitchFamily="34" charset="0"/>
              </a:rPr>
              <a:t> y </a:t>
            </a:r>
            <a:r>
              <a:rPr lang="en-US" sz="3600" dirty="0" err="1" smtClean="0">
                <a:latin typeface="Arial Black" pitchFamily="34" charset="0"/>
              </a:rPr>
              <a:t>Reaseguros</a:t>
            </a:r>
            <a:r>
              <a:rPr lang="en-US" sz="3600" dirty="0" smtClean="0">
                <a:latin typeface="Arial Black" pitchFamily="34" charset="0"/>
              </a:rPr>
              <a:t> de Panamá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ltGray">
          <a:xfrm>
            <a:off x="6500813" y="5949950"/>
            <a:ext cx="431800" cy="4318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355976" y="3681028"/>
            <a:ext cx="47880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Verdana" pitchFamily="34" charset="0"/>
              </a:rPr>
              <a:t>   </a:t>
            </a:r>
            <a:r>
              <a:rPr lang="en-US" sz="3200" b="1" dirty="0" err="1" smtClean="0">
                <a:solidFill>
                  <a:schemeClr val="bg1"/>
                </a:solidFill>
                <a:latin typeface="Verdana" pitchFamily="34" charset="0"/>
              </a:rPr>
              <a:t>Salida</a:t>
            </a:r>
            <a:r>
              <a:rPr lang="en-US" sz="3200" b="1" dirty="0" smtClean="0">
                <a:solidFill>
                  <a:schemeClr val="bg1"/>
                </a:solidFill>
                <a:latin typeface="Verdana" pitchFamily="34" charset="0"/>
              </a:rPr>
              <a:t> de Mercado</a:t>
            </a:r>
            <a:endParaRPr lang="en-US" sz="32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endParaRPr lang="en-US" sz="1600" b="1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Verdana" pitchFamily="34" charset="0"/>
              </a:rPr>
              <a:t>Sesion</a:t>
            </a:r>
            <a:r>
              <a:rPr lang="en-US" sz="1600" b="1" dirty="0" smtClean="0">
                <a:solidFill>
                  <a:schemeClr val="bg1"/>
                </a:solidFill>
                <a:latin typeface="Verdana" pitchFamily="34" charset="0"/>
              </a:rPr>
              <a:t> 6,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Verdana" pitchFamily="34" charset="0"/>
              </a:rPr>
              <a:t>XXV </a:t>
            </a:r>
            <a:r>
              <a:rPr lang="en-US" sz="1600" b="1" dirty="0" err="1" smtClean="0">
                <a:solidFill>
                  <a:schemeClr val="bg1"/>
                </a:solidFill>
                <a:latin typeface="Verdana" pitchFamily="34" charset="0"/>
              </a:rPr>
              <a:t>Asamblea</a:t>
            </a:r>
            <a:r>
              <a:rPr lang="en-US" sz="1600" b="1" dirty="0" smtClean="0">
                <a:solidFill>
                  <a:schemeClr val="bg1"/>
                </a:solidFill>
                <a:latin typeface="Verdana" pitchFamily="34" charset="0"/>
              </a:rPr>
              <a:t> de Assal</a:t>
            </a:r>
          </a:p>
          <a:p>
            <a:pPr algn="ctr"/>
            <a:endParaRPr lang="en-US" sz="16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endParaRPr lang="en-US" sz="16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Verdana" pitchFamily="34" charset="0"/>
              </a:rPr>
              <a:t>Luis Della Togna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22 </a:t>
            </a:r>
            <a:r>
              <a:rPr lang="en-US" sz="1200" b="1" dirty="0" smtClean="0">
                <a:solidFill>
                  <a:schemeClr val="bg1"/>
                </a:solidFill>
                <a:latin typeface="Verdana" pitchFamily="34" charset="0"/>
              </a:rPr>
              <a:t>de Abril 2014</a:t>
            </a:r>
            <a:endParaRPr lang="en-US" sz="1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8" name="7 Imagen"/>
          <p:cNvPicPr/>
          <p:nvPr/>
        </p:nvPicPr>
        <p:blipFill>
          <a:blip r:embed="rId2" cstate="print"/>
          <a:srcRect l="14291" r="12349" b="27508"/>
          <a:stretch>
            <a:fillRect/>
          </a:stretch>
        </p:blipFill>
        <p:spPr bwMode="auto">
          <a:xfrm>
            <a:off x="1835696" y="3140968"/>
            <a:ext cx="1584176" cy="108012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352392"/>
          </a:xfrm>
          <a:solidFill>
            <a:schemeClr val="accent2"/>
          </a:solidFill>
        </p:spPr>
        <p:txBody>
          <a:bodyPr/>
          <a:lstStyle/>
          <a:p>
            <a:pPr lvl="0"/>
            <a:endParaRPr lang="es-ES_tradnl" sz="4000" spc="-100" dirty="0" smtClean="0">
              <a:solidFill>
                <a:srgbClr val="000000"/>
              </a:solidFill>
            </a:endParaRPr>
          </a:p>
          <a:p>
            <a:pPr lvl="0"/>
            <a:endParaRPr lang="es-ES_tradnl" sz="4000" spc="-100" dirty="0">
              <a:solidFill>
                <a:srgbClr val="000000"/>
              </a:solidFill>
            </a:endParaRPr>
          </a:p>
          <a:p>
            <a:pPr lvl="0" algn="ctr"/>
            <a:r>
              <a:rPr lang="es-ES_tradnl" sz="4000" spc="-100" dirty="0" smtClean="0">
                <a:solidFill>
                  <a:schemeClr val="bg1"/>
                </a:solidFill>
              </a:rPr>
              <a:t>Antecedente</a:t>
            </a:r>
            <a:endParaRPr lang="es-ES_tradnl" sz="4000" spc="-100" dirty="0" smtClean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352392"/>
            <a:ext cx="9144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8" name="7 Imagen"/>
          <p:cNvPicPr/>
          <p:nvPr/>
        </p:nvPicPr>
        <p:blipFill>
          <a:blip r:embed="rId2" cstate="print"/>
          <a:srcRect l="14291" r="12349" b="27508"/>
          <a:stretch>
            <a:fillRect/>
          </a:stretch>
        </p:blipFill>
        <p:spPr bwMode="auto">
          <a:xfrm>
            <a:off x="7596336" y="260648"/>
            <a:ext cx="1296144" cy="864096"/>
          </a:xfrm>
          <a:prstGeom prst="ellipse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42900" y="2870806"/>
            <a:ext cx="8458200" cy="2592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 Light"/>
              </a:rPr>
              <a:t>Caso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 Light"/>
              </a:rPr>
              <a:t> 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 Light"/>
            </a:endParaRP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Calibri Light"/>
              </a:rPr>
              <a:t>British American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Calibri Light"/>
              </a:rPr>
              <a:t> Insurance Co. 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 Light"/>
              </a:rPr>
              <a:t>2009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286000" y="21517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rgbClr val="8BBC00"/>
              </a:buClr>
            </a:pPr>
            <a:endParaRPr lang="es-ES" sz="4000" b="1" kern="0" spc="-10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12474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Ley No. 59 del </a:t>
            </a:r>
          </a:p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29 de Julio de 1996 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8" name="7 Imagen"/>
          <p:cNvPicPr/>
          <p:nvPr/>
        </p:nvPicPr>
        <p:blipFill>
          <a:blip r:embed="rId2" cstate="print"/>
          <a:srcRect l="14291" r="12349" b="27508"/>
          <a:stretch>
            <a:fillRect/>
          </a:stretch>
        </p:blipFill>
        <p:spPr bwMode="auto">
          <a:xfrm>
            <a:off x="7596336" y="260648"/>
            <a:ext cx="1296144" cy="864096"/>
          </a:xfrm>
          <a:prstGeom prst="ellipse">
            <a:avLst/>
          </a:prstGeom>
          <a:noFill/>
        </p:spPr>
      </p:pic>
      <p:sp>
        <p:nvSpPr>
          <p:cNvPr id="10" name="Marcador de contenido 2"/>
          <p:cNvSpPr txBox="1">
            <a:spLocks/>
          </p:cNvSpPr>
          <p:nvPr/>
        </p:nvSpPr>
        <p:spPr bwMode="auto">
          <a:xfrm>
            <a:off x="628650" y="1683296"/>
            <a:ext cx="78867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800">
                <a:solidFill>
                  <a:schemeClr val="tx1"/>
                </a:solidFill>
                <a:latin typeface="Arial" charset="0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>
                <a:solidFill>
                  <a:schemeClr val="tx1"/>
                </a:solidFill>
                <a:latin typeface="Arial" charset="0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Arial" charset="0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Arial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Arial" charset="0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Arial" charset="0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Arial" charset="0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kern="0" dirty="0" smtClean="0">
                <a:solidFill>
                  <a:schemeClr val="accent4">
                    <a:lumMod val="75000"/>
                  </a:schemeClr>
                </a:solidFill>
              </a:rPr>
              <a:t>Salida de Mercado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kern="0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kern="0" dirty="0" smtClean="0">
                <a:solidFill>
                  <a:schemeClr val="accent4">
                    <a:lumMod val="75000"/>
                  </a:schemeClr>
                </a:solidFill>
              </a:rPr>
              <a:t>Transferencia de Cartera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kern="0" dirty="0" smtClean="0">
                <a:solidFill>
                  <a:schemeClr val="accent4">
                    <a:lumMod val="75000"/>
                  </a:schemeClr>
                </a:solidFill>
              </a:rPr>
              <a:t>Liquidación voluntaria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kern="0" dirty="0" smtClean="0">
                <a:solidFill>
                  <a:schemeClr val="accent4">
                    <a:lumMod val="75000"/>
                  </a:schemeClr>
                </a:solidFill>
              </a:rPr>
              <a:t>Proceso de Intervención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kern="0" dirty="0" smtClean="0">
                <a:solidFill>
                  <a:schemeClr val="accent4">
                    <a:lumMod val="75000"/>
                  </a:schemeClr>
                </a:solidFill>
              </a:rPr>
              <a:t>Reorganización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kern="0" dirty="0" smtClean="0">
                <a:solidFill>
                  <a:schemeClr val="accent4">
                    <a:lumMod val="75000"/>
                  </a:schemeClr>
                </a:solidFill>
              </a:rPr>
              <a:t>Disolución y Liquidación Forzosa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400" kern="0" dirty="0" smtClean="0">
                <a:solidFill>
                  <a:schemeClr val="accent4">
                    <a:lumMod val="75000"/>
                  </a:schemeClr>
                </a:solidFill>
              </a:rPr>
              <a:t>Solicitud de Quiebra ant</a:t>
            </a:r>
            <a:r>
              <a:rPr lang="es-ES" sz="2400" kern="0" dirty="0" smtClean="0">
                <a:solidFill>
                  <a:schemeClr val="accent4">
                    <a:lumMod val="75000"/>
                  </a:schemeClr>
                </a:solidFill>
              </a:rPr>
              <a:t>e Tribunales Civiles del Órgano Judicial.</a:t>
            </a:r>
            <a:endParaRPr lang="es-ES" sz="2400" kern="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400" kern="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ES" kern="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464152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s-ES_tradnl" sz="4000" dirty="0">
                <a:solidFill>
                  <a:schemeClr val="bg1"/>
                </a:solidFill>
              </a:rPr>
              <a:t>LEY </a:t>
            </a:r>
            <a:r>
              <a:rPr lang="es-ES_tradnl" sz="4000" dirty="0" smtClean="0">
                <a:solidFill>
                  <a:schemeClr val="bg1"/>
                </a:solidFill>
              </a:rPr>
              <a:t>N°12 DE </a:t>
            </a:r>
          </a:p>
          <a:p>
            <a:pPr algn="ctr"/>
            <a:r>
              <a:rPr lang="es-ES_tradnl" sz="4000" dirty="0" smtClean="0">
                <a:solidFill>
                  <a:schemeClr val="bg1"/>
                </a:solidFill>
              </a:rPr>
              <a:t>3 de abril de </a:t>
            </a:r>
            <a:r>
              <a:rPr lang="es-ES_tradnl" sz="4000" dirty="0" smtClean="0">
                <a:solidFill>
                  <a:schemeClr val="bg1"/>
                </a:solidFill>
              </a:rPr>
              <a:t>2012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464152"/>
            <a:ext cx="9144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8" name="7 Imagen"/>
          <p:cNvPicPr/>
          <p:nvPr/>
        </p:nvPicPr>
        <p:blipFill>
          <a:blip r:embed="rId2" cstate="print"/>
          <a:srcRect l="14291" r="12349" b="27508"/>
          <a:stretch>
            <a:fillRect/>
          </a:stretch>
        </p:blipFill>
        <p:spPr bwMode="auto">
          <a:xfrm>
            <a:off x="7596336" y="286336"/>
            <a:ext cx="1296144" cy="864096"/>
          </a:xfrm>
          <a:prstGeom prst="ellipse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59532" y="1916832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Salida del Mercado</a:t>
            </a:r>
          </a:p>
          <a:p>
            <a:r>
              <a:rPr lang="es-PA" sz="2400" b="1" dirty="0" smtClean="0"/>
              <a:t>Liquidación o Disolución  Voluntaria</a:t>
            </a:r>
            <a:r>
              <a:rPr lang="es-PA" dirty="0" smtClean="0"/>
              <a:t>: </a:t>
            </a:r>
          </a:p>
          <a:p>
            <a:endParaRPr lang="es-P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 smtClean="0"/>
              <a:t>Aprobación de la Superintendencia, quien vigila que la aseguradora tenga suficientes activos para  hacer frente a las obligaciones</a:t>
            </a:r>
          </a:p>
          <a:p>
            <a:endParaRPr lang="es-P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 smtClean="0"/>
              <a:t>Tiene que presentar plan de atención de siniestros pendientes, devolución de primas y pago de acreedores.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 smtClean="0"/>
              <a:t>Estados financieros de los últimos cinco años.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/>
              <a:t>La Aseguradora publicará por cinco días la resolución de cancelación o liquidación.</a:t>
            </a:r>
          </a:p>
          <a:p>
            <a:endParaRPr lang="es-P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A" dirty="0" smtClean="0"/>
              <a:t>Una vez concedida la aprobación la aseguradora cesará sus operaciones.</a:t>
            </a:r>
          </a:p>
          <a:p>
            <a:endParaRPr lang="es-PA" dirty="0" smtClean="0"/>
          </a:p>
          <a:p>
            <a:r>
              <a:rPr lang="es-PA" dirty="0" smtClean="0"/>
              <a:t>  </a:t>
            </a:r>
          </a:p>
          <a:p>
            <a:endParaRPr lang="es-PA" dirty="0"/>
          </a:p>
          <a:p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130324"/>
            <a:ext cx="9144000" cy="112474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s-ES" sz="3600" spc="-200" dirty="0">
                <a:solidFill>
                  <a:schemeClr val="bg1"/>
                </a:solidFill>
              </a:rPr>
              <a:t>LEY N°12 DE </a:t>
            </a:r>
          </a:p>
          <a:p>
            <a:pPr algn="ctr"/>
            <a:r>
              <a:rPr lang="es-ES" sz="3600" spc="-200" dirty="0">
                <a:solidFill>
                  <a:schemeClr val="bg1"/>
                </a:solidFill>
              </a:rPr>
              <a:t>3 de abril de </a:t>
            </a:r>
            <a:r>
              <a:rPr lang="es-ES" sz="3600" spc="-200" dirty="0" smtClean="0">
                <a:solidFill>
                  <a:schemeClr val="bg1"/>
                </a:solidFill>
              </a:rPr>
              <a:t>2012</a:t>
            </a:r>
            <a:endParaRPr lang="es-ES" sz="3600" spc="-2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8" name="7 Imagen"/>
          <p:cNvPicPr/>
          <p:nvPr/>
        </p:nvPicPr>
        <p:blipFill>
          <a:blip r:embed="rId2" cstate="print"/>
          <a:srcRect l="14291" r="12349" b="27508"/>
          <a:stretch>
            <a:fillRect/>
          </a:stretch>
        </p:blipFill>
        <p:spPr bwMode="auto">
          <a:xfrm>
            <a:off x="7596336" y="260648"/>
            <a:ext cx="1296144" cy="864096"/>
          </a:xfrm>
          <a:prstGeom prst="ellipse">
            <a:avLst/>
          </a:prstGeom>
          <a:noFill/>
        </p:spPr>
      </p:pic>
      <p:graphicFrame>
        <p:nvGraphicFramePr>
          <p:cNvPr id="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873852"/>
              </p:ext>
            </p:extLst>
          </p:nvPr>
        </p:nvGraphicFramePr>
        <p:xfrm>
          <a:off x="631552" y="2276872"/>
          <a:ext cx="8229600" cy="4795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9512" y="1772816"/>
            <a:ext cx="878497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Salida del Mercado</a:t>
            </a:r>
          </a:p>
          <a:p>
            <a:pPr algn="ctr"/>
            <a:endParaRPr lang="es-PA" sz="1050" dirty="0" smtClean="0"/>
          </a:p>
          <a:p>
            <a:r>
              <a:rPr lang="es-PA" sz="2400" dirty="0" smtClean="0"/>
              <a:t>    </a:t>
            </a:r>
            <a:r>
              <a:rPr lang="es-PA" sz="2400" b="1" dirty="0" smtClean="0"/>
              <a:t>Trasferencia de Cartera</a:t>
            </a:r>
          </a:p>
          <a:p>
            <a:endParaRPr lang="es-PA" sz="105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Puede ser : Parcial  o Total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Aprobación de la Superintendencia al Contrato de Transferencia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Verificación de la Salud, Legal, Administrativa, económica y financiera de la Aseguradora Cesionaria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Notificación a los Asegurados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A" sz="2000" dirty="0"/>
              <a:t>Revocatoria de Licencia del </a:t>
            </a:r>
            <a:r>
              <a:rPr lang="es-PA" sz="2000" dirty="0" smtClean="0"/>
              <a:t>Ramo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Periodo de Restricción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Publicación de la Resolución por 10 días.</a:t>
            </a:r>
          </a:p>
          <a:p>
            <a:pPr lvl="1"/>
            <a:endParaRPr lang="es-PA" sz="2000" dirty="0" smtClean="0"/>
          </a:p>
          <a:p>
            <a:pPr lvl="1"/>
            <a:r>
              <a:rPr lang="es-PA" sz="2400" b="1" dirty="0" smtClean="0"/>
              <a:t>Fusión por Absorción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PA" sz="2000" dirty="0" smtClean="0"/>
              <a:t>Similar proceso con la aprobación de la Superintendencia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PA" sz="2000" dirty="0" smtClean="0"/>
          </a:p>
          <a:p>
            <a:endParaRPr lang="es-P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130324"/>
            <a:ext cx="9144000" cy="112474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s-ES" sz="3600" spc="-200" dirty="0">
                <a:solidFill>
                  <a:schemeClr val="bg1"/>
                </a:solidFill>
              </a:rPr>
              <a:t>LEY N°12 DE </a:t>
            </a:r>
          </a:p>
          <a:p>
            <a:pPr algn="ctr"/>
            <a:r>
              <a:rPr lang="es-ES" sz="3600" spc="-200" dirty="0">
                <a:solidFill>
                  <a:schemeClr val="bg1"/>
                </a:solidFill>
              </a:rPr>
              <a:t>3 de abril de </a:t>
            </a:r>
            <a:r>
              <a:rPr lang="es-ES" sz="3600" spc="-200" dirty="0" smtClean="0">
                <a:solidFill>
                  <a:schemeClr val="bg1"/>
                </a:solidFill>
              </a:rPr>
              <a:t>2012</a:t>
            </a:r>
            <a:endParaRPr lang="es-ES" sz="3600" spc="-2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8" name="7 Imagen"/>
          <p:cNvPicPr/>
          <p:nvPr/>
        </p:nvPicPr>
        <p:blipFill>
          <a:blip r:embed="rId2" cstate="print"/>
          <a:srcRect l="14291" r="12349" b="27508"/>
          <a:stretch>
            <a:fillRect/>
          </a:stretch>
        </p:blipFill>
        <p:spPr bwMode="auto">
          <a:xfrm>
            <a:off x="7596336" y="260648"/>
            <a:ext cx="1296144" cy="864096"/>
          </a:xfrm>
          <a:prstGeom prst="ellipse">
            <a:avLst/>
          </a:prstGeom>
          <a:noFill/>
        </p:spPr>
      </p:pic>
      <p:graphicFrame>
        <p:nvGraphicFramePr>
          <p:cNvPr id="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246272"/>
              </p:ext>
            </p:extLst>
          </p:nvPr>
        </p:nvGraphicFramePr>
        <p:xfrm>
          <a:off x="631552" y="2276872"/>
          <a:ext cx="8229600" cy="4795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9512" y="1772816"/>
            <a:ext cx="878497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Salida del Mercado</a:t>
            </a:r>
          </a:p>
          <a:p>
            <a:pPr algn="ctr"/>
            <a:endParaRPr lang="es-PA" dirty="0"/>
          </a:p>
          <a:p>
            <a:r>
              <a:rPr lang="es-PA" sz="2400" dirty="0" smtClean="0"/>
              <a:t>      </a:t>
            </a:r>
            <a:r>
              <a:rPr lang="es-PA" sz="2400" b="1" dirty="0" smtClean="0"/>
              <a:t>Proceso de Regularización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Se nombra un asesor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Plan de Regularización en 30 días.</a:t>
            </a:r>
          </a:p>
          <a:p>
            <a:pPr lvl="1"/>
            <a:endParaRPr lang="es-PA" sz="2000" dirty="0"/>
          </a:p>
          <a:p>
            <a:pPr lvl="1"/>
            <a:r>
              <a:rPr lang="es-PA" sz="2400" b="1" dirty="0" smtClean="0"/>
              <a:t>Toma de Control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Se nombra un Administrador Interino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Fungirá como Representante Legal de la Empresa</a:t>
            </a:r>
          </a:p>
          <a:p>
            <a:pPr lvl="2"/>
            <a:endParaRPr lang="es-PA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Recomendará a la Superintendencia: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Reorganización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Devolución a sus Dueños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Venta o Transferencia de Cartera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PA" sz="2000" dirty="0" smtClean="0"/>
              <a:t>Liquidación forzosa.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PA" sz="2000" dirty="0" smtClean="0"/>
          </a:p>
          <a:p>
            <a:endParaRPr lang="es-PA" sz="2000" dirty="0"/>
          </a:p>
        </p:txBody>
      </p:sp>
    </p:spTree>
    <p:extLst>
      <p:ext uri="{BB962C8B-B14F-4D97-AF65-F5344CB8AC3E}">
        <p14:creationId xmlns:p14="http://schemas.microsoft.com/office/powerpoint/2010/main" val="692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124743"/>
          </a:xfrm>
          <a:solidFill>
            <a:schemeClr val="accent2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124744"/>
            <a:ext cx="91440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8" name="7 Imagen"/>
          <p:cNvPicPr/>
          <p:nvPr/>
        </p:nvPicPr>
        <p:blipFill>
          <a:blip r:embed="rId2" cstate="print"/>
          <a:srcRect l="14291" r="12349" b="27508"/>
          <a:stretch>
            <a:fillRect/>
          </a:stretch>
        </p:blipFill>
        <p:spPr bwMode="auto">
          <a:xfrm>
            <a:off x="7596336" y="260648"/>
            <a:ext cx="1296144" cy="864096"/>
          </a:xfrm>
          <a:prstGeom prst="ellipse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2339752" y="2967334"/>
            <a:ext cx="4392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Gracias</a:t>
            </a:r>
            <a:endParaRPr lang="es-E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87624" y="501317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www.superseguros.gob.pa</a:t>
            </a:r>
            <a:endParaRPr lang="es-PA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284588" y="538250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E-mail: ssrp@superseguros.gob.pa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sample 2">
      <a:dk1>
        <a:srgbClr val="19426B"/>
      </a:dk1>
      <a:lt1>
        <a:srgbClr val="FFFFFF"/>
      </a:lt1>
      <a:dk2>
        <a:srgbClr val="008080"/>
      </a:dk2>
      <a:lt2>
        <a:srgbClr val="B2B2B2"/>
      </a:lt2>
      <a:accent1>
        <a:srgbClr val="35C9C2"/>
      </a:accent1>
      <a:accent2>
        <a:srgbClr val="398AC7"/>
      </a:accent2>
      <a:accent3>
        <a:srgbClr val="FFFFFF"/>
      </a:accent3>
      <a:accent4>
        <a:srgbClr val="14375A"/>
      </a:accent4>
      <a:accent5>
        <a:srgbClr val="AEE1DD"/>
      </a:accent5>
      <a:accent6>
        <a:srgbClr val="337DB4"/>
      </a:accent6>
      <a:hlink>
        <a:srgbClr val="8BBC00"/>
      </a:hlink>
      <a:folHlink>
        <a:srgbClr val="6D50CA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1640B6"/>
        </a:dk2>
        <a:lt2>
          <a:srgbClr val="B2B2B2"/>
        </a:lt2>
        <a:accent1>
          <a:srgbClr val="48BDEC"/>
        </a:accent1>
        <a:accent2>
          <a:srgbClr val="E68402"/>
        </a:accent2>
        <a:accent3>
          <a:srgbClr val="FFFFFF"/>
        </a:accent3>
        <a:accent4>
          <a:srgbClr val="000000"/>
        </a:accent4>
        <a:accent5>
          <a:srgbClr val="B1DBF4"/>
        </a:accent5>
        <a:accent6>
          <a:srgbClr val="D07702"/>
        </a:accent6>
        <a:hlink>
          <a:srgbClr val="339966"/>
        </a:hlink>
        <a:folHlink>
          <a:srgbClr val="7E88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426B"/>
        </a:dk1>
        <a:lt1>
          <a:srgbClr val="FFFFFF"/>
        </a:lt1>
        <a:dk2>
          <a:srgbClr val="008080"/>
        </a:dk2>
        <a:lt2>
          <a:srgbClr val="B2B2B2"/>
        </a:lt2>
        <a:accent1>
          <a:srgbClr val="35C9C2"/>
        </a:accent1>
        <a:accent2>
          <a:srgbClr val="398AC7"/>
        </a:accent2>
        <a:accent3>
          <a:srgbClr val="FFFFFF"/>
        </a:accent3>
        <a:accent4>
          <a:srgbClr val="14375A"/>
        </a:accent4>
        <a:accent5>
          <a:srgbClr val="AEE1DD"/>
        </a:accent5>
        <a:accent6>
          <a:srgbClr val="337DB4"/>
        </a:accent6>
        <a:hlink>
          <a:srgbClr val="8BBC00"/>
        </a:hlink>
        <a:folHlink>
          <a:srgbClr val="6D50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5095D"/>
        </a:dk1>
        <a:lt1>
          <a:srgbClr val="FFFFFF"/>
        </a:lt1>
        <a:dk2>
          <a:srgbClr val="235752"/>
        </a:dk2>
        <a:lt2>
          <a:srgbClr val="B2B2B2"/>
        </a:lt2>
        <a:accent1>
          <a:srgbClr val="DAAF34"/>
        </a:accent1>
        <a:accent2>
          <a:srgbClr val="6F9A3C"/>
        </a:accent2>
        <a:accent3>
          <a:srgbClr val="FFFFFF"/>
        </a:accent3>
        <a:accent4>
          <a:srgbClr val="1E064E"/>
        </a:accent4>
        <a:accent5>
          <a:srgbClr val="EAD4AE"/>
        </a:accent5>
        <a:accent6>
          <a:srgbClr val="648B35"/>
        </a:accent6>
        <a:hlink>
          <a:srgbClr val="8DAED9"/>
        </a:hlink>
        <a:folHlink>
          <a:srgbClr val="A8C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1610</TotalTime>
  <Words>297</Words>
  <Application>Microsoft Office PowerPoint</Application>
  <PresentationFormat>Presentación en pantalla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Tema1</vt:lpstr>
      <vt:lpstr>Superintendencia de Seguros y Reaseguros de Panamá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Superseguros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Superintendencia de Seguros y Reaseguros</dc:title>
  <dc:creator>lucy.medina</dc:creator>
  <cp:lastModifiedBy>Luis Della Togna</cp:lastModifiedBy>
  <cp:revision>43</cp:revision>
  <dcterms:created xsi:type="dcterms:W3CDTF">2012-08-28T15:58:24Z</dcterms:created>
  <dcterms:modified xsi:type="dcterms:W3CDTF">2014-04-17T15:08:12Z</dcterms:modified>
</cp:coreProperties>
</file>