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6" r:id="rId1"/>
    <p:sldMasterId id="2147483728" r:id="rId2"/>
  </p:sldMasterIdLst>
  <p:notesMasterIdLst>
    <p:notesMasterId r:id="rId9"/>
  </p:notesMasterIdLst>
  <p:handoutMasterIdLst>
    <p:handoutMasterId r:id="rId10"/>
  </p:handoutMasterIdLst>
  <p:sldIdLst>
    <p:sldId id="358" r:id="rId3"/>
    <p:sldId id="397" r:id="rId4"/>
    <p:sldId id="394" r:id="rId5"/>
    <p:sldId id="380" r:id="rId6"/>
    <p:sldId id="379" r:id="rId7"/>
    <p:sldId id="398" r:id="rId8"/>
  </p:sldIdLst>
  <p:sldSz cx="9144000" cy="6858000" type="screen4x3"/>
  <p:notesSz cx="7010400" cy="9296400"/>
  <p:custDataLst>
    <p:tags r:id="rId11"/>
  </p:custDataLst>
  <p:defaultTextStyle>
    <a:defPPr>
      <a:defRPr lang="en-US"/>
    </a:defPPr>
    <a:lvl1pPr algn="l" rtl="0" fontAlgn="base">
      <a:spcBef>
        <a:spcPct val="0"/>
      </a:spcBef>
      <a:spcAft>
        <a:spcPct val="0"/>
      </a:spcAft>
      <a:defRPr sz="2600" kern="1200">
        <a:solidFill>
          <a:schemeClr val="tx1"/>
        </a:solidFill>
        <a:latin typeface="Arial" charset="0"/>
        <a:ea typeface="+mn-ea"/>
        <a:cs typeface="Arial" charset="0"/>
      </a:defRPr>
    </a:lvl1pPr>
    <a:lvl2pPr marL="457200" algn="l" rtl="0" fontAlgn="base">
      <a:spcBef>
        <a:spcPct val="0"/>
      </a:spcBef>
      <a:spcAft>
        <a:spcPct val="0"/>
      </a:spcAft>
      <a:defRPr sz="2600" kern="1200">
        <a:solidFill>
          <a:schemeClr val="tx1"/>
        </a:solidFill>
        <a:latin typeface="Arial" charset="0"/>
        <a:ea typeface="+mn-ea"/>
        <a:cs typeface="Arial" charset="0"/>
      </a:defRPr>
    </a:lvl2pPr>
    <a:lvl3pPr marL="914400" algn="l" rtl="0" fontAlgn="base">
      <a:spcBef>
        <a:spcPct val="0"/>
      </a:spcBef>
      <a:spcAft>
        <a:spcPct val="0"/>
      </a:spcAft>
      <a:defRPr sz="2600" kern="1200">
        <a:solidFill>
          <a:schemeClr val="tx1"/>
        </a:solidFill>
        <a:latin typeface="Arial" charset="0"/>
        <a:ea typeface="+mn-ea"/>
        <a:cs typeface="Arial" charset="0"/>
      </a:defRPr>
    </a:lvl3pPr>
    <a:lvl4pPr marL="1371600" algn="l" rtl="0" fontAlgn="base">
      <a:spcBef>
        <a:spcPct val="0"/>
      </a:spcBef>
      <a:spcAft>
        <a:spcPct val="0"/>
      </a:spcAft>
      <a:defRPr sz="2600" kern="1200">
        <a:solidFill>
          <a:schemeClr val="tx1"/>
        </a:solidFill>
        <a:latin typeface="Arial" charset="0"/>
        <a:ea typeface="+mn-ea"/>
        <a:cs typeface="Arial" charset="0"/>
      </a:defRPr>
    </a:lvl4pPr>
    <a:lvl5pPr marL="1828800" algn="l" rtl="0" fontAlgn="base">
      <a:spcBef>
        <a:spcPct val="0"/>
      </a:spcBef>
      <a:spcAft>
        <a:spcPct val="0"/>
      </a:spcAft>
      <a:defRPr sz="2600" kern="1200">
        <a:solidFill>
          <a:schemeClr val="tx1"/>
        </a:solidFill>
        <a:latin typeface="Arial" charset="0"/>
        <a:ea typeface="+mn-ea"/>
        <a:cs typeface="Arial" charset="0"/>
      </a:defRPr>
    </a:lvl5pPr>
    <a:lvl6pPr marL="2286000" algn="l" defTabSz="914400" rtl="0" eaLnBrk="1" latinLnBrk="0" hangingPunct="1">
      <a:defRPr sz="2600" kern="1200">
        <a:solidFill>
          <a:schemeClr val="tx1"/>
        </a:solidFill>
        <a:latin typeface="Arial" charset="0"/>
        <a:ea typeface="+mn-ea"/>
        <a:cs typeface="Arial" charset="0"/>
      </a:defRPr>
    </a:lvl6pPr>
    <a:lvl7pPr marL="2743200" algn="l" defTabSz="914400" rtl="0" eaLnBrk="1" latinLnBrk="0" hangingPunct="1">
      <a:defRPr sz="2600" kern="1200">
        <a:solidFill>
          <a:schemeClr val="tx1"/>
        </a:solidFill>
        <a:latin typeface="Arial" charset="0"/>
        <a:ea typeface="+mn-ea"/>
        <a:cs typeface="Arial" charset="0"/>
      </a:defRPr>
    </a:lvl7pPr>
    <a:lvl8pPr marL="3200400" algn="l" defTabSz="914400" rtl="0" eaLnBrk="1" latinLnBrk="0" hangingPunct="1">
      <a:defRPr sz="2600" kern="1200">
        <a:solidFill>
          <a:schemeClr val="tx1"/>
        </a:solidFill>
        <a:latin typeface="Arial" charset="0"/>
        <a:ea typeface="+mn-ea"/>
        <a:cs typeface="Arial" charset="0"/>
      </a:defRPr>
    </a:lvl8pPr>
    <a:lvl9pPr marL="3657600" algn="l" defTabSz="914400" rtl="0" eaLnBrk="1" latinLnBrk="0" hangingPunct="1">
      <a:defRPr sz="26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gray"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74F"/>
    <a:srgbClr val="245A75"/>
    <a:srgbClr val="8AC2E9"/>
    <a:srgbClr val="AB9C8F"/>
    <a:srgbClr val="E0E6B0"/>
    <a:srgbClr val="DBE5EA"/>
    <a:srgbClr val="76BCCB"/>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88" autoAdjust="0"/>
    <p:restoredTop sz="71130" autoAdjust="0"/>
  </p:normalViewPr>
  <p:slideViewPr>
    <p:cSldViewPr>
      <p:cViewPr>
        <p:scale>
          <a:sx n="66" d="100"/>
          <a:sy n="66" d="100"/>
        </p:scale>
        <p:origin x="-714" y="5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70" d="100"/>
          <a:sy n="70" d="100"/>
        </p:scale>
        <p:origin x="-2438" y="283"/>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auto">
          <a:xfrm>
            <a:off x="6225039" y="8887262"/>
            <a:ext cx="342869" cy="246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89" tIns="45995" rIns="91989" bIns="45995">
            <a:spAutoFit/>
          </a:bodyPr>
          <a:lstStyle>
            <a:defPPr>
              <a:defRPr lang="en-GB"/>
            </a:defPPr>
            <a:lvl1pPr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5pPr>
            <a:lvl6pPr marL="2286000" algn="l" defTabSz="914400" rtl="0" eaLnBrk="1" latinLnBrk="0" hangingPunct="1">
              <a:defRPr kumimoji="1" sz="2400" kern="1200">
                <a:solidFill>
                  <a:schemeClr val="tx1"/>
                </a:solidFill>
                <a:latin typeface="Times New Roman" pitchFamily="18" charset="0"/>
                <a:ea typeface="+mn-ea"/>
                <a:cs typeface="+mn-cs"/>
              </a:defRPr>
            </a:lvl6pPr>
            <a:lvl7pPr marL="2743200" algn="l" defTabSz="914400" rtl="0" eaLnBrk="1" latinLnBrk="0" hangingPunct="1">
              <a:defRPr kumimoji="1" sz="2400" kern="1200">
                <a:solidFill>
                  <a:schemeClr val="tx1"/>
                </a:solidFill>
                <a:latin typeface="Times New Roman" pitchFamily="18" charset="0"/>
                <a:ea typeface="+mn-ea"/>
                <a:cs typeface="+mn-cs"/>
              </a:defRPr>
            </a:lvl7pPr>
            <a:lvl8pPr marL="3200400" algn="l" defTabSz="914400" rtl="0" eaLnBrk="1" latinLnBrk="0" hangingPunct="1">
              <a:defRPr kumimoji="1" sz="2400" kern="1200">
                <a:solidFill>
                  <a:schemeClr val="tx1"/>
                </a:solidFill>
                <a:latin typeface="Times New Roman" pitchFamily="18" charset="0"/>
                <a:ea typeface="+mn-ea"/>
                <a:cs typeface="+mn-cs"/>
              </a:defRPr>
            </a:lvl8pPr>
            <a:lvl9pPr marL="3657600" algn="l" defTabSz="914400" rtl="0" eaLnBrk="1" latinLnBrk="0" hangingPunct="1">
              <a:defRPr kumimoji="1" sz="2400" kern="1200">
                <a:solidFill>
                  <a:schemeClr val="tx1"/>
                </a:solidFill>
                <a:latin typeface="Times New Roman" pitchFamily="18" charset="0"/>
                <a:ea typeface="+mn-ea"/>
                <a:cs typeface="+mn-cs"/>
              </a:defRPr>
            </a:lvl9pPr>
          </a:lstStyle>
          <a:p>
            <a:pPr defTabSz="920750" eaLnBrk="1" hangingPunct="1"/>
            <a:fld id="{4560F52D-BC3F-41F0-B3C4-57411F139AA3}" type="slidenum">
              <a:rPr kumimoji="0" lang="en-US" sz="1000">
                <a:effectLst>
                  <a:outerShdw blurRad="38100" dist="38100" dir="2700000" algn="tl">
                    <a:srgbClr val="C0C0C0"/>
                  </a:outerShdw>
                </a:effectLst>
                <a:latin typeface="Arial" charset="0"/>
              </a:rPr>
              <a:pPr defTabSz="920750" eaLnBrk="1" hangingPunct="1"/>
              <a:t>‹Nº›</a:t>
            </a:fld>
            <a:endParaRPr kumimoji="0" lang="en-US" sz="1000" dirty="0">
              <a:latin typeface="Arial" charset="0"/>
            </a:endParaRPr>
          </a:p>
        </p:txBody>
      </p:sp>
    </p:spTree>
    <p:extLst>
      <p:ext uri="{BB962C8B-B14F-4D97-AF65-F5344CB8AC3E}">
        <p14:creationId xmlns:p14="http://schemas.microsoft.com/office/powerpoint/2010/main" val="17227518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8"/>
          <p:cNvSpPr>
            <a:spLocks noGrp="1" noRot="1" noChangeAspect="1" noChangeArrowheads="1" noTextEdit="1"/>
          </p:cNvSpPr>
          <p:nvPr>
            <p:ph type="sldImg" idx="2"/>
          </p:nvPr>
        </p:nvSpPr>
        <p:spPr bwMode="gray">
          <a:xfrm>
            <a:off x="1108075" y="228600"/>
            <a:ext cx="4630738" cy="3471863"/>
          </a:xfrm>
          <a:prstGeom prst="rect">
            <a:avLst/>
          </a:prstGeom>
          <a:noFill/>
          <a:ln w="12700">
            <a:solidFill>
              <a:schemeClr val="tx1"/>
            </a:solidFill>
            <a:miter lim="800000"/>
            <a:headEnd/>
            <a:tailEnd/>
          </a:ln>
        </p:spPr>
      </p:sp>
      <p:sp>
        <p:nvSpPr>
          <p:cNvPr id="2057" name="Rectangle 9"/>
          <p:cNvSpPr>
            <a:spLocks noGrp="1" noChangeArrowheads="1"/>
          </p:cNvSpPr>
          <p:nvPr>
            <p:ph type="body" sz="quarter" idx="3"/>
          </p:nvPr>
        </p:nvSpPr>
        <p:spPr bwMode="gray">
          <a:xfrm>
            <a:off x="1096438" y="3810000"/>
            <a:ext cx="4642874" cy="5030788"/>
          </a:xfrm>
          <a:prstGeom prst="rect">
            <a:avLst/>
          </a:prstGeom>
          <a:noFill/>
          <a:ln w="9525">
            <a:noFill/>
            <a:miter lim="800000"/>
            <a:headEnd/>
            <a:tailEnd/>
          </a:ln>
          <a:effectLst/>
        </p:spPr>
        <p:txBody>
          <a:bodyPr vert="horz" wrap="square" lIns="0" tIns="45652" rIns="0" bIns="45652" numCol="1" anchor="t" anchorCtr="0" compatLnSpc="1">
            <a:prstTxWarp prst="textNoShape">
              <a:avLst/>
            </a:prstTxWarp>
          </a:bodyPr>
          <a:lstStyle/>
          <a:p>
            <a:pPr lvl="0"/>
            <a:r>
              <a:rPr lang="en-US" noProof="0" smtClean="0"/>
              <a:t>This is where you write your notes...</a:t>
            </a:r>
          </a:p>
        </p:txBody>
      </p:sp>
      <p:sp>
        <p:nvSpPr>
          <p:cNvPr id="17412" name="Rectangle 10"/>
          <p:cNvSpPr>
            <a:spLocks noChangeArrowheads="1"/>
          </p:cNvSpPr>
          <p:nvPr/>
        </p:nvSpPr>
        <p:spPr bwMode="gray">
          <a:xfrm>
            <a:off x="1136866" y="9010651"/>
            <a:ext cx="1296965" cy="93663"/>
          </a:xfrm>
          <a:prstGeom prst="rect">
            <a:avLst/>
          </a:prstGeom>
          <a:noFill/>
          <a:ln>
            <a:noFill/>
          </a:ln>
          <a:extLst/>
        </p:spPr>
        <p:txBody>
          <a:bodyPr wrap="none" lIns="0" tIns="0" rIns="0" bIns="0"/>
          <a:lstStyle/>
          <a:p>
            <a:pPr defTabSz="901767">
              <a:lnSpc>
                <a:spcPct val="88000"/>
              </a:lnSpc>
              <a:spcBef>
                <a:spcPct val="50000"/>
              </a:spcBef>
              <a:defRPr/>
            </a:pPr>
            <a:r>
              <a:rPr lang="en-US" sz="800" dirty="0"/>
              <a:t>© 2010 Fair Isaac Corporation. Confidential. </a:t>
            </a:r>
          </a:p>
        </p:txBody>
      </p:sp>
      <p:sp>
        <p:nvSpPr>
          <p:cNvPr id="2062" name="Rectangle 14"/>
          <p:cNvSpPr>
            <a:spLocks noGrp="1" noChangeArrowheads="1"/>
          </p:cNvSpPr>
          <p:nvPr>
            <p:ph type="sldNum" sz="quarter" idx="5"/>
          </p:nvPr>
        </p:nvSpPr>
        <p:spPr bwMode="gray">
          <a:xfrm>
            <a:off x="4041290" y="8997951"/>
            <a:ext cx="1723895" cy="106363"/>
          </a:xfrm>
          <a:prstGeom prst="rect">
            <a:avLst/>
          </a:prstGeom>
          <a:noFill/>
          <a:ln w="9525">
            <a:noFill/>
            <a:miter lim="800000"/>
            <a:headEnd/>
            <a:tailEnd/>
          </a:ln>
          <a:effectLst/>
        </p:spPr>
        <p:txBody>
          <a:bodyPr vert="horz" wrap="square" lIns="18889" tIns="0" rIns="18889" bIns="0" numCol="1" anchor="b" anchorCtr="0" compatLnSpc="1">
            <a:prstTxWarp prst="textNoShape">
              <a:avLst/>
            </a:prstTxWarp>
          </a:bodyPr>
          <a:lstStyle>
            <a:lvl1pPr algn="r" defTabSz="902929" eaLnBrk="1" hangingPunct="1">
              <a:lnSpc>
                <a:spcPct val="88000"/>
              </a:lnSpc>
              <a:spcBef>
                <a:spcPct val="0"/>
              </a:spcBef>
              <a:buClrTx/>
              <a:buFontTx/>
              <a:buNone/>
              <a:defRPr sz="800">
                <a:latin typeface="Arial" charset="0"/>
                <a:cs typeface="Arial" charset="0"/>
              </a:defRPr>
            </a:lvl1pPr>
          </a:lstStyle>
          <a:p>
            <a:pPr>
              <a:defRPr/>
            </a:pPr>
            <a:r>
              <a:rPr lang="en-US"/>
              <a:t>Page </a:t>
            </a:r>
            <a:fld id="{E1583C0B-2823-4C95-A13B-2CA17F0A7CF8}" type="slidenum">
              <a:rPr lang="en-US"/>
              <a:pPr>
                <a:defRPr/>
              </a:pPr>
              <a:t>‹Nº›</a:t>
            </a:fld>
            <a:endParaRPr lang="en-US"/>
          </a:p>
        </p:txBody>
      </p:sp>
    </p:spTree>
    <p:extLst>
      <p:ext uri="{BB962C8B-B14F-4D97-AF65-F5344CB8AC3E}">
        <p14:creationId xmlns:p14="http://schemas.microsoft.com/office/powerpoint/2010/main" val="1342604821"/>
      </p:ext>
    </p:extLst>
  </p:cSld>
  <p:clrMap bg1="lt1" tx1="dk1" bg2="lt2" tx2="dk2" accent1="accent1" accent2="accent2" accent3="accent3" accent4="accent4" accent5="accent5" accent6="accent6" hlink="hlink" folHlink="folHlink"/>
  <p:notesStyle>
    <a:lvl1pPr algn="l" defTabSz="1039813" rtl="0" eaLnBrk="0" fontAlgn="base" hangingPunct="0">
      <a:lnSpc>
        <a:spcPct val="90000"/>
      </a:lnSpc>
      <a:spcBef>
        <a:spcPct val="50000"/>
      </a:spcBef>
      <a:spcAft>
        <a:spcPct val="0"/>
      </a:spcAft>
      <a:defRPr sz="1000" kern="1200">
        <a:solidFill>
          <a:schemeClr val="tx1"/>
        </a:solidFill>
        <a:latin typeface="Arial" charset="0"/>
        <a:ea typeface="+mn-ea"/>
        <a:cs typeface="+mn-cs"/>
      </a:defRPr>
    </a:lvl1pPr>
    <a:lvl2pPr marL="742950" indent="-285750" algn="l" defTabSz="1039813" rtl="0" eaLnBrk="0" fontAlgn="base" hangingPunct="0">
      <a:spcBef>
        <a:spcPct val="30000"/>
      </a:spcBef>
      <a:spcAft>
        <a:spcPct val="0"/>
      </a:spcAft>
      <a:defRPr sz="900" kern="1200">
        <a:solidFill>
          <a:schemeClr val="tx1"/>
        </a:solidFill>
        <a:latin typeface="Arial" charset="0"/>
        <a:ea typeface="+mn-ea"/>
        <a:cs typeface="+mn-cs"/>
      </a:defRPr>
    </a:lvl2pPr>
    <a:lvl3pPr marL="1143000" indent="-228600" algn="l" defTabSz="1039813" rtl="0" eaLnBrk="0" fontAlgn="base" hangingPunct="0">
      <a:spcBef>
        <a:spcPct val="30000"/>
      </a:spcBef>
      <a:spcAft>
        <a:spcPct val="0"/>
      </a:spcAft>
      <a:defRPr sz="900" kern="1200">
        <a:solidFill>
          <a:schemeClr val="tx1"/>
        </a:solidFill>
        <a:latin typeface="Arial" charset="0"/>
        <a:ea typeface="+mn-ea"/>
        <a:cs typeface="+mn-cs"/>
      </a:defRPr>
    </a:lvl3pPr>
    <a:lvl4pPr marL="1600200" indent="-228600" algn="l" defTabSz="1039813" rtl="0" eaLnBrk="0" fontAlgn="base" hangingPunct="0">
      <a:spcBef>
        <a:spcPct val="30000"/>
      </a:spcBef>
      <a:spcAft>
        <a:spcPct val="0"/>
      </a:spcAft>
      <a:defRPr sz="900" kern="1200">
        <a:solidFill>
          <a:schemeClr val="tx1"/>
        </a:solidFill>
        <a:latin typeface="Arial" charset="0"/>
        <a:ea typeface="+mn-ea"/>
        <a:cs typeface="+mn-cs"/>
      </a:defRPr>
    </a:lvl4pPr>
    <a:lvl5pPr marL="2057400" indent="-228600" algn="l" defTabSz="1039813" rtl="0" eaLnBrk="0" fontAlgn="base" hangingPunct="0">
      <a:spcBef>
        <a:spcPct val="30000"/>
      </a:spcBef>
      <a:spcAft>
        <a:spcPct val="0"/>
      </a:spcAft>
      <a:defRPr sz="9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4"/>
          <p:cNvSpPr>
            <a:spLocks noGrp="1" noChangeArrowheads="1"/>
          </p:cNvSpPr>
          <p:nvPr>
            <p:ph type="sldNum" sz="quarter" idx="5"/>
          </p:nvPr>
        </p:nvSpPr>
        <p:spPr>
          <a:noFill/>
        </p:spPr>
        <p:txBody>
          <a:bodyPr/>
          <a:lstStyle/>
          <a:p>
            <a:pPr defTabSz="901700"/>
            <a:r>
              <a:rPr lang="en-US" smtClean="0"/>
              <a:t>Page </a:t>
            </a:r>
            <a:fld id="{6324736A-7A88-49D6-A923-A46695997FF5}" type="slidenum">
              <a:rPr lang="en-US" smtClean="0"/>
              <a:pPr defTabSz="901700"/>
              <a:t>1</a:t>
            </a:fld>
            <a:endParaRPr lang="en-US" smtClean="0"/>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r>
              <a:rPr lang="en-US" sz="1000" kern="1200" dirty="0" smtClean="0">
                <a:solidFill>
                  <a:schemeClr val="tx1"/>
                </a:solidFill>
                <a:effectLst/>
                <a:latin typeface="Arial" charset="0"/>
                <a:ea typeface="+mn-ea"/>
                <a:cs typeface="+mn-cs"/>
              </a:rPr>
              <a:t>Thank you for the opportunity to speak to you today regarding the topic of Winding-up and exit from the market. My name is Monica </a:t>
            </a:r>
            <a:r>
              <a:rPr lang="en-US" sz="1000" kern="1200" dirty="0" err="1" smtClean="0">
                <a:solidFill>
                  <a:schemeClr val="tx1"/>
                </a:solidFill>
                <a:effectLst/>
                <a:latin typeface="Arial" charset="0"/>
                <a:ea typeface="+mn-ea"/>
                <a:cs typeface="+mn-cs"/>
              </a:rPr>
              <a:t>Lindeen</a:t>
            </a:r>
            <a:r>
              <a:rPr lang="en-US" sz="1000" kern="1200" dirty="0" smtClean="0">
                <a:solidFill>
                  <a:schemeClr val="tx1"/>
                </a:solidFill>
                <a:effectLst/>
                <a:latin typeface="Arial" charset="0"/>
                <a:ea typeface="+mn-ea"/>
                <a:cs typeface="+mn-cs"/>
              </a:rPr>
              <a:t>,</a:t>
            </a:r>
            <a:r>
              <a:rPr lang="en-US" sz="1000" kern="1200" baseline="0" dirty="0" smtClean="0">
                <a:solidFill>
                  <a:schemeClr val="tx1"/>
                </a:solidFill>
                <a:effectLst/>
                <a:latin typeface="Arial" charset="0"/>
                <a:ea typeface="+mn-ea"/>
                <a:cs typeface="+mn-cs"/>
              </a:rPr>
              <a:t> I am the Commissioner in the State of </a:t>
            </a:r>
            <a:r>
              <a:rPr lang="en-US" sz="1000" kern="1200" baseline="0" smtClean="0">
                <a:solidFill>
                  <a:schemeClr val="tx1"/>
                </a:solidFill>
                <a:effectLst/>
                <a:latin typeface="Arial" charset="0"/>
                <a:ea typeface="+mn-ea"/>
                <a:cs typeface="+mn-cs"/>
              </a:rPr>
              <a:t>Montana.</a:t>
            </a:r>
          </a:p>
          <a:p>
            <a:r>
              <a:rPr lang="en-US" sz="1000" kern="1200" baseline="0" smtClean="0">
                <a:solidFill>
                  <a:schemeClr val="tx1"/>
                </a:solidFill>
                <a:effectLst/>
                <a:latin typeface="Arial" charset="0"/>
                <a:ea typeface="+mn-ea"/>
                <a:cs typeface="+mn-cs"/>
              </a:rPr>
              <a:t> </a:t>
            </a:r>
            <a:r>
              <a:rPr lang="en-US" sz="1000" kern="1200" dirty="0" smtClean="0">
                <a:solidFill>
                  <a:schemeClr val="tx1"/>
                </a:solidFill>
                <a:effectLst/>
                <a:latin typeface="Arial" charset="0"/>
                <a:ea typeface="+mn-ea"/>
                <a:cs typeface="+mn-cs"/>
              </a:rPr>
              <a:t> </a:t>
            </a:r>
          </a:p>
          <a:p>
            <a:r>
              <a:rPr lang="en-US" sz="1000" kern="1200" dirty="0" smtClean="0">
                <a:solidFill>
                  <a:schemeClr val="tx1"/>
                </a:solidFill>
                <a:effectLst/>
                <a:latin typeface="Arial" charset="0"/>
                <a:ea typeface="+mn-ea"/>
                <a:cs typeface="+mn-cs"/>
              </a:rPr>
              <a:t>However, instead of jumping right into Insurance Core Principle 12, which is the IAIS ICP on the topic, I would like to begin with a more specific discussion of resolution plans because there seems to be a belief that resolution plans, or perhaps more importantly, mechanisms that are used in banking are equally important for insurance. </a:t>
            </a:r>
          </a:p>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kern="1200" dirty="0" smtClean="0">
                <a:solidFill>
                  <a:schemeClr val="tx1"/>
                </a:solidFill>
                <a:effectLst/>
                <a:latin typeface="Arial" charset="0"/>
                <a:ea typeface="+mn-ea"/>
                <a:cs typeface="+mn-cs"/>
              </a:rPr>
              <a:t>As it pertains to resolution plans, let me start by discussing some aspect of the Dodd Frank Act adopted in the United States following the crisis. Under the law, Section 165(d) requires nonbank financial companies designated by the Financial Stability Oversight Council (FSOC), or Bank Holding Companies that have consolidated assets of great than $50 billion to prepare resolution plans. Some people refer to these resolution plans as living wills, and my understanding is that the purpose of such plans is to make sure these larger firms can be resolved rapidly and orderly. Some suggest that orderly refers to the need for there to be a plan that prevents pandemonium so to speak. I will come back to this concept of rapidly and orderly in a bit, but let me first touch on the result of this process. </a:t>
            </a:r>
          </a:p>
          <a:p>
            <a:r>
              <a:rPr lang="en-US" sz="1000" kern="1200" dirty="0" smtClean="0">
                <a:solidFill>
                  <a:schemeClr val="tx1"/>
                </a:solidFill>
                <a:effectLst/>
                <a:latin typeface="Arial" charset="0"/>
                <a:ea typeface="+mn-ea"/>
                <a:cs typeface="+mn-cs"/>
              </a:rPr>
              <a:t> </a:t>
            </a:r>
          </a:p>
          <a:p>
            <a:r>
              <a:rPr lang="en-US" sz="1000" kern="1200" dirty="0" smtClean="0">
                <a:solidFill>
                  <a:schemeClr val="tx1"/>
                </a:solidFill>
                <a:effectLst/>
                <a:latin typeface="Arial" charset="0"/>
                <a:ea typeface="+mn-ea"/>
                <a:cs typeface="+mn-cs"/>
              </a:rPr>
              <a:t>Under the Act, the Federal Reserve and the Federal Deposit Insurance Corporation review the plans, and if they see any issues with the plans, the Company has to revise the plan to address their concern and then resubmit the plan. Let me take this opportunity to disclose that the NAIC is currently in the process of reviewing its Holding Company Act which may require resolution plans for certain larger holding companies. Part of the reason that the U.S. States are considering such a requirement is not necessarily the same reasons that Congress adopted these requirements, but rather to make sure the insurance regulators are involved in the discussions that may have an impact on their regulated entities and also because there may be a requirement for such plans for groups subject to Comframe. </a:t>
            </a:r>
          </a:p>
          <a:p>
            <a:pPr algn="just"/>
            <a:endParaRPr lang="en-US" sz="1000" kern="1200" dirty="0" smtClean="0">
              <a:solidFill>
                <a:schemeClr val="tx1"/>
              </a:solidFill>
              <a:effectLst/>
              <a:latin typeface="Arial" charset="0"/>
              <a:ea typeface="+mn-ea"/>
              <a:cs typeface="+mn-cs"/>
            </a:endParaRPr>
          </a:p>
          <a:p>
            <a:r>
              <a:rPr lang="en-US" sz="1000" kern="1200" dirty="0" smtClean="0">
                <a:solidFill>
                  <a:schemeClr val="tx1"/>
                </a:solidFill>
                <a:effectLst/>
                <a:latin typeface="Arial" charset="0"/>
                <a:ea typeface="+mn-ea"/>
                <a:cs typeface="+mn-cs"/>
              </a:rPr>
              <a:t>This is not to suggest there are no other benefits.  After all, it’s possible that such plans may identify: </a:t>
            </a:r>
          </a:p>
          <a:p>
            <a:pPr lvl="0"/>
            <a:r>
              <a:rPr lang="en-US" sz="1000" kern="1200" dirty="0" smtClean="0">
                <a:solidFill>
                  <a:schemeClr val="tx1"/>
                </a:solidFill>
                <a:effectLst/>
                <a:latin typeface="Arial" charset="0"/>
                <a:ea typeface="+mn-ea"/>
                <a:cs typeface="+mn-cs"/>
              </a:rPr>
              <a:t>1) the risk of discontinuing critical operations and services, something that can naturally occur within an insurance company after its put into supervision</a:t>
            </a:r>
          </a:p>
          <a:p>
            <a:pPr lvl="0"/>
            <a:r>
              <a:rPr lang="en-US" sz="1000" kern="1200" dirty="0" smtClean="0">
                <a:solidFill>
                  <a:schemeClr val="tx1"/>
                </a:solidFill>
                <a:effectLst/>
                <a:latin typeface="Arial" charset="0"/>
                <a:ea typeface="+mn-ea"/>
                <a:cs typeface="+mn-cs"/>
              </a:rPr>
              <a:t>2) the risk derivative or counterparty actions may either result in a disruption, or loss of protection that the insurer has used in establishing the business that it writes</a:t>
            </a:r>
          </a:p>
          <a:p>
            <a:pPr lvl="0"/>
            <a:r>
              <a:rPr lang="en-US" sz="1000" kern="1200" dirty="0" smtClean="0">
                <a:solidFill>
                  <a:schemeClr val="tx1"/>
                </a:solidFill>
                <a:effectLst/>
                <a:latin typeface="Arial" charset="0"/>
                <a:ea typeface="+mn-ea"/>
                <a:cs typeface="+mn-cs"/>
              </a:rPr>
              <a:t>3) the risk of insufficient liquidity. Obviously this is always a concern with any receivership, but we have authorities in place that help to mitigate such risks but it’s certainly important nonetheless. </a:t>
            </a:r>
          </a:p>
          <a:p>
            <a:r>
              <a:rPr lang="en-US" sz="1000" kern="1200" dirty="0" smtClean="0">
                <a:solidFill>
                  <a:schemeClr val="tx1"/>
                </a:solidFill>
                <a:effectLst/>
                <a:latin typeface="Arial" charset="0"/>
                <a:ea typeface="+mn-ea"/>
                <a:cs typeface="+mn-cs"/>
              </a:rPr>
              <a:t>Finally, the one that most people speak about is the </a:t>
            </a:r>
          </a:p>
          <a:p>
            <a:pPr lvl="0"/>
            <a:r>
              <a:rPr lang="en-US" sz="1000" kern="1200" dirty="0" smtClean="0">
                <a:solidFill>
                  <a:schemeClr val="tx1"/>
                </a:solidFill>
                <a:effectLst/>
                <a:latin typeface="Arial" charset="0"/>
                <a:ea typeface="+mn-ea"/>
                <a:cs typeface="+mn-cs"/>
              </a:rPr>
              <a:t>4) the risk that lack of cooperation could lead to ring-fencing of assets. Although lets remind ourselves that the banking business model is different than the insurance business model and we will talk more about this concern of ring fencing </a:t>
            </a:r>
            <a:r>
              <a:rPr lang="en-US" sz="1000" kern="1200" dirty="0" err="1" smtClean="0">
                <a:solidFill>
                  <a:schemeClr val="tx1"/>
                </a:solidFill>
                <a:effectLst/>
                <a:latin typeface="Arial" charset="0"/>
                <a:ea typeface="+mn-ea"/>
                <a:cs typeface="+mn-cs"/>
              </a:rPr>
              <a:t>abit</a:t>
            </a:r>
            <a:r>
              <a:rPr lang="en-US" sz="1000" kern="1200" dirty="0" smtClean="0">
                <a:solidFill>
                  <a:schemeClr val="tx1"/>
                </a:solidFill>
                <a:effectLst/>
                <a:latin typeface="Arial" charset="0"/>
                <a:ea typeface="+mn-ea"/>
                <a:cs typeface="+mn-cs"/>
              </a:rPr>
              <a:t> later. </a:t>
            </a:r>
          </a:p>
          <a:p>
            <a:pPr algn="just"/>
            <a:endParaRPr lang="en-US" sz="1000" kern="1200" dirty="0" smtClean="0">
              <a:solidFill>
                <a:schemeClr val="tx1"/>
              </a:solidFill>
              <a:effectLst/>
              <a:latin typeface="Arial" charset="0"/>
              <a:ea typeface="+mn-ea"/>
              <a:cs typeface="+mn-cs"/>
            </a:endParaRPr>
          </a:p>
          <a:p>
            <a:r>
              <a:rPr lang="en-US" sz="1000" kern="1200" dirty="0" smtClean="0">
                <a:solidFill>
                  <a:schemeClr val="tx1"/>
                </a:solidFill>
                <a:effectLst/>
                <a:latin typeface="Arial" charset="0"/>
                <a:ea typeface="+mn-ea"/>
                <a:cs typeface="+mn-cs"/>
              </a:rPr>
              <a:t>But clearly Congress was most concerned about the impact that these would have on the marketplace. This certainly is understandable when it comes to failing banks since that business model almost requires a rapid resolution for banking. This is one of the reasons that the FDIC, and other banking regulators throughout the world, have created the “bail-in concept” that requires the company to be set up a way to collapse the residual interest of a common shareholder to create new “class of commons stockholders” in order to create a new structure that keeps the company in place. This is of course necessary because banking, unlike insurance, is directly tied to the real economy, and therefore it’s necessary to create some type of mechanism to mitigate the risk to the real economy. This is not the case with insurance, or at least not in the United States, where we have an EXTREMELY competitive marketplace. </a:t>
            </a:r>
          </a:p>
          <a:p>
            <a:r>
              <a:rPr lang="en-US" sz="1000" kern="1200" dirty="0" smtClean="0">
                <a:solidFill>
                  <a:schemeClr val="tx1"/>
                </a:solidFill>
                <a:effectLst/>
                <a:latin typeface="Arial" charset="0"/>
                <a:ea typeface="+mn-ea"/>
                <a:cs typeface="+mn-cs"/>
              </a:rPr>
              <a:t> </a:t>
            </a:r>
          </a:p>
          <a:p>
            <a:r>
              <a:rPr lang="en-US" sz="1000" kern="1200" dirty="0" smtClean="0">
                <a:solidFill>
                  <a:schemeClr val="tx1"/>
                </a:solidFill>
                <a:effectLst/>
                <a:latin typeface="Arial" charset="0"/>
                <a:ea typeface="+mn-ea"/>
                <a:cs typeface="+mn-cs"/>
              </a:rPr>
              <a:t>But let’s step back now and talk about what is REALLY necessary for resolution and winding up an insurance company. </a:t>
            </a:r>
          </a:p>
          <a:p>
            <a:pPr algn="just"/>
            <a:endParaRPr lang="en-US" sz="1000" kern="1200" dirty="0" smtClean="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r>
              <a:rPr lang="en-US" smtClean="0"/>
              <a:t>Page </a:t>
            </a:r>
            <a:fld id="{E1583C0B-2823-4C95-A13B-2CA17F0A7CF8}" type="slidenum">
              <a:rPr lang="en-US" smtClean="0"/>
              <a:pPr>
                <a:defRPr/>
              </a:pPr>
              <a:t>2</a:t>
            </a:fld>
            <a:endParaRPr lang="en-US"/>
          </a:p>
        </p:txBody>
      </p:sp>
    </p:spTree>
    <p:extLst>
      <p:ext uri="{BB962C8B-B14F-4D97-AF65-F5344CB8AC3E}">
        <p14:creationId xmlns:p14="http://schemas.microsoft.com/office/powerpoint/2010/main" val="27981505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kern="1200" dirty="0" smtClean="0">
                <a:solidFill>
                  <a:schemeClr val="tx1"/>
                </a:solidFill>
                <a:effectLst/>
                <a:latin typeface="Arial" charset="0"/>
                <a:ea typeface="+mn-ea"/>
                <a:cs typeface="+mn-cs"/>
              </a:rPr>
              <a:t>I think any conversation on Winding Up and Exit from the Market must first begin with the tools a regulator has to prevent the type of situation that people are concerned with. </a:t>
            </a:r>
          </a:p>
          <a:p>
            <a:r>
              <a:rPr lang="en-US" sz="1000" kern="1200" dirty="0" smtClean="0">
                <a:solidFill>
                  <a:schemeClr val="tx1"/>
                </a:solidFill>
                <a:effectLst/>
                <a:latin typeface="Arial" charset="0"/>
                <a:ea typeface="+mn-ea"/>
                <a:cs typeface="+mn-cs"/>
              </a:rPr>
              <a:t> </a:t>
            </a:r>
          </a:p>
          <a:p>
            <a:r>
              <a:rPr lang="en-US" sz="1000" kern="1200" dirty="0" smtClean="0">
                <a:solidFill>
                  <a:schemeClr val="tx1"/>
                </a:solidFill>
                <a:effectLst/>
                <a:latin typeface="Arial" charset="0"/>
                <a:ea typeface="+mn-ea"/>
                <a:cs typeface="+mn-cs"/>
              </a:rPr>
              <a:t>In the United States, our system is built around making sure the insurer stays on track, with a requirement that we continually assess the risks of the insurer and the group using periodic reporting and unlimited access to any information in the group. We obviously like virtually all countries have risk-based capital requirements that provide various levels of intervention. However, our most important authority is that which is provided to us in our laws that allow us to put a company into confidential supervision with no court order. Consequently, in many cases, we take action on a company far before it breaches any minimum capital levels. With this authority, we can require the company to remedy any issue. But please understand, our authority is not limited to the most common issues that can lead to insolvencies, such as poor underwriting, under reserving, rapid growth or aggressive investments. We also have authority to deal with issues that almost never occur, such as liquidity issues. </a:t>
            </a:r>
          </a:p>
          <a:p>
            <a:r>
              <a:rPr lang="en-US" sz="1000" kern="1200" dirty="0" smtClean="0">
                <a:solidFill>
                  <a:schemeClr val="tx1"/>
                </a:solidFill>
                <a:effectLst/>
                <a:latin typeface="Arial" charset="0"/>
                <a:ea typeface="+mn-ea"/>
                <a:cs typeface="+mn-cs"/>
              </a:rPr>
              <a:t> </a:t>
            </a:r>
          </a:p>
          <a:p>
            <a:r>
              <a:rPr lang="en-US" sz="1000" kern="1200" dirty="0" smtClean="0">
                <a:solidFill>
                  <a:schemeClr val="tx1"/>
                </a:solidFill>
                <a:effectLst/>
                <a:latin typeface="Arial" charset="0"/>
                <a:ea typeface="+mn-ea"/>
                <a:cs typeface="+mn-cs"/>
              </a:rPr>
              <a:t>So by way of example, if there were some type of run on a bank situation, we could immediately put the company under our control and prohibit them from making any payments out of the insurer in order to conserve the assets of the company. This action could also be used to reduce any pressure on the market from being forced to absorb this type of sell off. We would then have time to work with various counterparties in order to develop a plan. In the receivership process, we refer to this as a stay provision, but again, this can be done immediately without a court order before even getting to the receivership process. But at that point, it’s likely the state would move it into some type of receivership process, where the Commissioner appointed receiver, could either rehabilitate the company, or determine that the company should instead be put into liquidation. </a:t>
            </a:r>
          </a:p>
          <a:p>
            <a:r>
              <a:rPr lang="en-US" sz="1000" kern="1200" dirty="0" smtClean="0">
                <a:solidFill>
                  <a:schemeClr val="tx1"/>
                </a:solidFill>
                <a:effectLst/>
                <a:latin typeface="Arial" charset="0"/>
                <a:ea typeface="+mn-ea"/>
                <a:cs typeface="+mn-cs"/>
              </a:rPr>
              <a:t> </a:t>
            </a:r>
          </a:p>
          <a:p>
            <a:r>
              <a:rPr lang="en-US" sz="1000" kern="1200" dirty="0" smtClean="0">
                <a:solidFill>
                  <a:schemeClr val="tx1"/>
                </a:solidFill>
                <a:effectLst/>
                <a:latin typeface="Arial" charset="0"/>
                <a:ea typeface="+mn-ea"/>
                <a:cs typeface="+mn-cs"/>
              </a:rPr>
              <a:t>	But this authority is very broad, and allows the Commissioner to do a number of others things, such as requiring the company to stop selling new business, and therefore put their business into run-off. The Commissioner can also require portfolio transfers of certain blocks of insurance or reinsurance to be moved out of the company to reduce risk. But there are a number of other examples of things the Commissioner can require. But frankly, the authority is not limited, but anything that is deemed to be hazardous and anything that can be done to reduce that hazardous condition. </a:t>
            </a:r>
          </a:p>
          <a:p>
            <a:r>
              <a:rPr lang="en-US" sz="1000" kern="1200" dirty="0" smtClean="0">
                <a:solidFill>
                  <a:schemeClr val="tx1"/>
                </a:solidFill>
                <a:effectLst/>
                <a:latin typeface="Arial" charset="0"/>
                <a:ea typeface="+mn-ea"/>
                <a:cs typeface="+mn-cs"/>
              </a:rPr>
              <a:t> </a:t>
            </a:r>
          </a:p>
          <a:p>
            <a:r>
              <a:rPr lang="en-US" sz="1000" kern="1200" dirty="0" smtClean="0">
                <a:solidFill>
                  <a:schemeClr val="tx1"/>
                </a:solidFill>
                <a:effectLst/>
                <a:latin typeface="Arial" charset="0"/>
                <a:ea typeface="+mn-ea"/>
                <a:cs typeface="+mn-cs"/>
              </a:rPr>
              <a:t>So, again, to re-emphasize, there are a number of tools and actions that can be taken to reduce the risk to the marketplace before resolution.</a:t>
            </a:r>
          </a:p>
          <a:p>
            <a:r>
              <a:rPr lang="en-US" sz="1000" kern="1200" dirty="0" smtClean="0">
                <a:solidFill>
                  <a:schemeClr val="tx1"/>
                </a:solidFill>
                <a:effectLst/>
                <a:latin typeface="Arial" charset="0"/>
                <a:ea typeface="+mn-ea"/>
                <a:cs typeface="+mn-cs"/>
              </a:rPr>
              <a:t> </a:t>
            </a:r>
          </a:p>
          <a:p>
            <a:pPr algn="just"/>
            <a:endParaRPr lang="en-US" sz="1000" kern="1200" dirty="0" smtClean="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r>
              <a:rPr lang="en-US" smtClean="0"/>
              <a:t>Page </a:t>
            </a:r>
            <a:fld id="{E1583C0B-2823-4C95-A13B-2CA17F0A7CF8}" type="slidenum">
              <a:rPr lang="en-US" smtClean="0"/>
              <a:pPr>
                <a:defRPr/>
              </a:pPr>
              <a:t>3</a:t>
            </a:fld>
            <a:endParaRPr lang="en-US"/>
          </a:p>
        </p:txBody>
      </p:sp>
    </p:spTree>
    <p:extLst>
      <p:ext uri="{BB962C8B-B14F-4D97-AF65-F5344CB8AC3E}">
        <p14:creationId xmlns:p14="http://schemas.microsoft.com/office/powerpoint/2010/main" val="2798150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kern="1200" dirty="0" smtClean="0">
                <a:solidFill>
                  <a:schemeClr val="tx1"/>
                </a:solidFill>
                <a:effectLst/>
                <a:latin typeface="Arial" charset="0"/>
                <a:ea typeface="+mn-ea"/>
                <a:cs typeface="+mn-cs"/>
              </a:rPr>
              <a:t>With respect to resolution, or what we refer to as receivership, the Commissioner has very clear authority specified within state law. But what is important to understand, is despite that fact that most insurers are part of a holding company system, the insurers themselves are subject to completely different laws through state law. The primary reason that this is critical is because the state law provides for a much different settlement process than what is provided for within the U.S. bankruptcy code, which is what virtually all other corporations are subject to for liquidation. </a:t>
            </a:r>
          </a:p>
          <a:p>
            <a:r>
              <a:rPr lang="en-US" sz="1000" kern="1200" dirty="0" smtClean="0">
                <a:solidFill>
                  <a:schemeClr val="tx1"/>
                </a:solidFill>
                <a:effectLst/>
                <a:latin typeface="Arial" charset="0"/>
                <a:ea typeface="+mn-ea"/>
                <a:cs typeface="+mn-cs"/>
              </a:rPr>
              <a:t> </a:t>
            </a:r>
          </a:p>
          <a:p>
            <a:r>
              <a:rPr lang="en-US" sz="1000" kern="1200" dirty="0" smtClean="0">
                <a:solidFill>
                  <a:schemeClr val="tx1"/>
                </a:solidFill>
                <a:effectLst/>
                <a:latin typeface="Arial" charset="0"/>
                <a:ea typeface="+mn-ea"/>
                <a:cs typeface="+mn-cs"/>
              </a:rPr>
              <a:t>The reason the process is much different is that the primary purpose of the law is to put the policyholder in the same place as they would have been in had the insurance company not been forced to go into liquidation. This is a very important distinction because for long-term life insurance products in particular, to the extent the coverage was forced to be cancelled, the policyholder would likely be put in a worse condition that they could not recover from. For example, if you had an individual that had purchased a whole life policy at a fairly young age, in some cases its possible they would no longer even be able to purchase life insurance, or may be forced to pay a very high premium. </a:t>
            </a:r>
          </a:p>
          <a:p>
            <a:r>
              <a:rPr lang="en-US" sz="1000" kern="1200" dirty="0" smtClean="0">
                <a:solidFill>
                  <a:schemeClr val="tx1"/>
                </a:solidFill>
                <a:effectLst/>
                <a:latin typeface="Arial" charset="0"/>
                <a:ea typeface="+mn-ea"/>
                <a:cs typeface="+mn-cs"/>
              </a:rPr>
              <a:t> </a:t>
            </a:r>
          </a:p>
          <a:p>
            <a:r>
              <a:rPr lang="en-US" sz="1000" kern="1200" dirty="0" smtClean="0">
                <a:solidFill>
                  <a:schemeClr val="tx1"/>
                </a:solidFill>
                <a:effectLst/>
                <a:latin typeface="Arial" charset="0"/>
                <a:ea typeface="+mn-ea"/>
                <a:cs typeface="+mn-cs"/>
              </a:rPr>
              <a:t>Consequently, during a life insurance insolvency in particular, the purpose of receiver is to “marshal” the assets of the insurer for payment of creditors’ claims. So going back to this concept of “rapid and orderly resolution.” We don’t want a rapid and orderly resolution because that would put the policyholder in a worse position. So although we understand why the FDIC needs such action, it’s frankly not applicable to insurance receiverships. </a:t>
            </a:r>
          </a:p>
          <a:p>
            <a:r>
              <a:rPr lang="en-US" sz="1000" kern="1200" dirty="0" smtClean="0">
                <a:solidFill>
                  <a:schemeClr val="tx1"/>
                </a:solidFill>
                <a:effectLst/>
                <a:latin typeface="Arial" charset="0"/>
                <a:ea typeface="+mn-ea"/>
                <a:cs typeface="+mn-cs"/>
              </a:rPr>
              <a:t> </a:t>
            </a:r>
          </a:p>
          <a:p>
            <a:r>
              <a:rPr lang="en-US" sz="1000" kern="1200" dirty="0" smtClean="0">
                <a:solidFill>
                  <a:schemeClr val="tx1"/>
                </a:solidFill>
                <a:effectLst/>
                <a:latin typeface="Arial" charset="0"/>
                <a:ea typeface="+mn-ea"/>
                <a:cs typeface="+mn-cs"/>
              </a:rPr>
              <a:t>With respect to this issue of ring fencing, while it’s true that ring fencing can and likely will occur, that is why it’s up to each of our jurisdictions to establish its laws that they believe are important to their market. This doesn’t mean we shouldn’t work together to make sure the resolutions are fair and that services continue, it’s just to say that ultimately, we have to establish laws in our jurisdictions that protect our policyholders how we see fit, as long as ALL of the policyholder in that legal entity (including a foreign branch as an example) are treated the same. </a:t>
            </a:r>
          </a:p>
          <a:p>
            <a:endParaRPr lang="en-US" dirty="0"/>
          </a:p>
        </p:txBody>
      </p:sp>
      <p:sp>
        <p:nvSpPr>
          <p:cNvPr id="4" name="Slide Number Placeholder 3"/>
          <p:cNvSpPr>
            <a:spLocks noGrp="1"/>
          </p:cNvSpPr>
          <p:nvPr>
            <p:ph type="sldNum" sz="quarter" idx="10"/>
          </p:nvPr>
        </p:nvSpPr>
        <p:spPr/>
        <p:txBody>
          <a:bodyPr/>
          <a:lstStyle/>
          <a:p>
            <a:pPr>
              <a:defRPr/>
            </a:pPr>
            <a:r>
              <a:rPr lang="en-US" smtClean="0"/>
              <a:t>Page </a:t>
            </a:r>
            <a:fld id="{E1583C0B-2823-4C95-A13B-2CA17F0A7CF8}" type="slidenum">
              <a:rPr lang="en-US" smtClean="0"/>
              <a:pPr>
                <a:defRPr/>
              </a:pPr>
              <a:t>4</a:t>
            </a:fld>
            <a:endParaRPr lang="en-US"/>
          </a:p>
        </p:txBody>
      </p:sp>
    </p:spTree>
    <p:extLst>
      <p:ext uri="{BB962C8B-B14F-4D97-AF65-F5344CB8AC3E}">
        <p14:creationId xmlns:p14="http://schemas.microsoft.com/office/powerpoint/2010/main" val="994994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8075" y="142875"/>
            <a:ext cx="4630738" cy="3473450"/>
          </a:xfrm>
        </p:spPr>
      </p:sp>
      <p:sp>
        <p:nvSpPr>
          <p:cNvPr id="3" name="Notes Placeholder 2"/>
          <p:cNvSpPr>
            <a:spLocks noGrp="1"/>
          </p:cNvSpPr>
          <p:nvPr>
            <p:ph type="body" idx="1"/>
          </p:nvPr>
        </p:nvSpPr>
        <p:spPr>
          <a:xfrm>
            <a:off x="1066800" y="3810000"/>
            <a:ext cx="4642874" cy="5030788"/>
          </a:xfrm>
        </p:spPr>
        <p:txBody>
          <a:bodyPr/>
          <a:lstStyle/>
          <a:p>
            <a:r>
              <a:rPr lang="en-US" sz="1000" kern="1200" dirty="0" smtClean="0">
                <a:solidFill>
                  <a:schemeClr val="tx1"/>
                </a:solidFill>
                <a:effectLst/>
                <a:latin typeface="Arial" charset="0"/>
                <a:ea typeface="+mn-ea"/>
                <a:cs typeface="+mn-cs"/>
              </a:rPr>
              <a:t>Finally, let me touch briefly on the concepts of rehabilitation and liquidation. Eventually every rehabilitation will reach the point that it’s either been perfectly implemented, or the plan may have to be terminated mid-stream to put the company into liquidation. This occurs when the receiver observes that the rehabilitation would increase risk of loss or would be futile. </a:t>
            </a:r>
          </a:p>
          <a:p>
            <a:endParaRPr lang="en-US" sz="1000" kern="1200" dirty="0" smtClean="0">
              <a:solidFill>
                <a:schemeClr val="tx1"/>
              </a:solidFill>
              <a:effectLst/>
              <a:latin typeface="Arial" charset="0"/>
              <a:ea typeface="+mn-ea"/>
              <a:cs typeface="+mn-cs"/>
            </a:endParaRPr>
          </a:p>
          <a:p>
            <a:r>
              <a:rPr lang="en-US" sz="1000" kern="1200" dirty="0" smtClean="0">
                <a:solidFill>
                  <a:schemeClr val="tx1"/>
                </a:solidFill>
                <a:effectLst/>
                <a:latin typeface="Arial" charset="0"/>
                <a:ea typeface="+mn-ea"/>
                <a:cs typeface="+mn-cs"/>
              </a:rPr>
              <a:t>And obviously when liquidation occurs, the policies are cancelled, except for life &amp; health and annuities, where the policies continue to prevent putting the policyholder in a worse position than before the liquidation. The liquidation process ordinarily includes the seizure, marshaling, and liquidation of the company’s assets; a determination of the company’s liabilities; collection of the reinsurance </a:t>
            </a:r>
            <a:r>
              <a:rPr lang="en-US" sz="1000" kern="1200" dirty="0" err="1" smtClean="0">
                <a:solidFill>
                  <a:schemeClr val="tx1"/>
                </a:solidFill>
                <a:effectLst/>
                <a:latin typeface="Arial" charset="0"/>
                <a:ea typeface="+mn-ea"/>
                <a:cs typeface="+mn-cs"/>
              </a:rPr>
              <a:t>recoverables</a:t>
            </a:r>
            <a:r>
              <a:rPr lang="en-US" sz="1000" kern="1200" dirty="0" smtClean="0">
                <a:solidFill>
                  <a:schemeClr val="tx1"/>
                </a:solidFill>
                <a:effectLst/>
                <a:latin typeface="Arial" charset="0"/>
                <a:ea typeface="+mn-ea"/>
                <a:cs typeface="+mn-cs"/>
              </a:rPr>
              <a:t> based on the approved claims; and distribution of the insurance company’s assets to claimants with approved claims. All parties’ rights and liabilities are fixed as of the date of a liquidation order, and the claims need to be settled at the values they would have had if the insurer had not needed to be liquidated. Overall, the liquidator’s mission is to maximize the company’s assets, reduce them to cash, and distribute cash to creditors having valid claims against the insurer in accordance with payment priorities. Claims against receivership assets follow the absolute priority rule. Secured claimants are paid first, which typically includes counterparties to qualified financial contracts such as derivatives, repurchase agreements, etc. These laws are almost identical to the U.S. bankruptcy code, which are intended to provide a means to reduce systemic risk. These laws have been embedded in the NAICs insurance receivership act since well before the 2008 crisis. From there, all costs of a receivership administration are paid off the top. Policyholder claims are paid prior to all other non-secured claims. Only after all policy-level claims are paid can payments be made to general creditors, subordinated creditors, etc.</a:t>
            </a:r>
          </a:p>
          <a:p>
            <a:r>
              <a:rPr lang="en-US" sz="1000" kern="1200" dirty="0" smtClean="0">
                <a:solidFill>
                  <a:schemeClr val="tx1"/>
                </a:solidFill>
                <a:effectLst/>
                <a:latin typeface="Arial" charset="0"/>
                <a:ea typeface="+mn-ea"/>
                <a:cs typeface="+mn-cs"/>
              </a:rPr>
              <a:t> </a:t>
            </a:r>
          </a:p>
          <a:p>
            <a:r>
              <a:rPr lang="en-US" sz="1000" kern="1200" dirty="0" smtClean="0">
                <a:solidFill>
                  <a:schemeClr val="tx1"/>
                </a:solidFill>
                <a:effectLst/>
                <a:latin typeface="Arial" charset="0"/>
                <a:ea typeface="+mn-ea"/>
                <a:cs typeface="+mn-cs"/>
              </a:rPr>
              <a:t>Finally, all states have laws on their books that require the establishment of a guaranty fund. These funds are triggered by the liquidation of an insolvent insurer and not from rehabilitations or action taken under supervision. The </a:t>
            </a:r>
            <a:r>
              <a:rPr lang="en-US" sz="1000" kern="1200" dirty="0" err="1" smtClean="0">
                <a:solidFill>
                  <a:schemeClr val="tx1"/>
                </a:solidFill>
                <a:effectLst/>
                <a:latin typeface="Arial" charset="0"/>
                <a:ea typeface="+mn-ea"/>
                <a:cs typeface="+mn-cs"/>
              </a:rPr>
              <a:t>coverages</a:t>
            </a:r>
            <a:r>
              <a:rPr lang="en-US" sz="1000" kern="1200" dirty="0" smtClean="0">
                <a:solidFill>
                  <a:schemeClr val="tx1"/>
                </a:solidFill>
                <a:effectLst/>
                <a:latin typeface="Arial" charset="0"/>
                <a:ea typeface="+mn-ea"/>
                <a:cs typeface="+mn-cs"/>
              </a:rPr>
              <a:t> from guaranty associations for the states are where the consumer resides. There are separate guaranty associations for property and casualty business and life and health business. </a:t>
            </a:r>
          </a:p>
          <a:p>
            <a:r>
              <a:rPr lang="en-US" sz="1000" kern="1200" dirty="0" smtClean="0">
                <a:solidFill>
                  <a:schemeClr val="tx1"/>
                </a:solidFill>
                <a:effectLst/>
                <a:latin typeface="Arial" charset="0"/>
                <a:ea typeface="+mn-ea"/>
                <a:cs typeface="+mn-cs"/>
              </a:rPr>
              <a:t> </a:t>
            </a:r>
          </a:p>
          <a:p>
            <a:r>
              <a:rPr lang="en-US" sz="1000" kern="1200" dirty="0" smtClean="0">
                <a:solidFill>
                  <a:schemeClr val="tx1"/>
                </a:solidFill>
                <a:effectLst/>
                <a:latin typeface="Arial" charset="0"/>
                <a:ea typeface="+mn-ea"/>
                <a:cs typeface="+mn-cs"/>
              </a:rPr>
              <a:t>Multi-jurisdictional insolvencies are coordinated by the National Conference of Insurance Guaranty Funds (NCIGF) and the National Organization of Life and Health Guaranty Association (NOLHGA). Again, the goal of each is to replace insurance coverage with insurance coverage and not cash with cash. Having said that, most Guaranty Associations have maximum payment limits, with the exception of workers compensation claims. For example, most states limit the amount of coverage that must be recouped by the guaranty fund to $300,000 on a life insurance policy. </a:t>
            </a:r>
          </a:p>
          <a:p>
            <a:endParaRPr lang="en-US" sz="1200" b="0" dirty="0">
              <a:solidFill>
                <a:srgbClr val="FF0000"/>
              </a:solidFill>
            </a:endParaRPr>
          </a:p>
        </p:txBody>
      </p:sp>
      <p:sp>
        <p:nvSpPr>
          <p:cNvPr id="4" name="Slide Number Placeholder 3"/>
          <p:cNvSpPr>
            <a:spLocks noGrp="1"/>
          </p:cNvSpPr>
          <p:nvPr>
            <p:ph type="sldNum" sz="quarter" idx="10"/>
          </p:nvPr>
        </p:nvSpPr>
        <p:spPr/>
        <p:txBody>
          <a:bodyPr/>
          <a:lstStyle/>
          <a:p>
            <a:pPr>
              <a:defRPr/>
            </a:pPr>
            <a:r>
              <a:rPr lang="en-US" smtClean="0"/>
              <a:t>Page </a:t>
            </a:r>
            <a:fld id="{E1583C0B-2823-4C95-A13B-2CA17F0A7CF8}" type="slidenum">
              <a:rPr lang="en-US" smtClean="0"/>
              <a:pPr>
                <a:defRPr/>
              </a:pPr>
              <a:t>5</a:t>
            </a:fld>
            <a:endParaRPr lang="en-US"/>
          </a:p>
        </p:txBody>
      </p:sp>
    </p:spTree>
    <p:extLst>
      <p:ext uri="{BB962C8B-B14F-4D97-AF65-F5344CB8AC3E}">
        <p14:creationId xmlns:p14="http://schemas.microsoft.com/office/powerpoint/2010/main" val="1247131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8075" y="142875"/>
            <a:ext cx="4630738" cy="3473450"/>
          </a:xfrm>
        </p:spPr>
      </p:sp>
      <p:sp>
        <p:nvSpPr>
          <p:cNvPr id="3" name="Notes Placeholder 2"/>
          <p:cNvSpPr>
            <a:spLocks noGrp="1"/>
          </p:cNvSpPr>
          <p:nvPr>
            <p:ph type="body" idx="1"/>
          </p:nvPr>
        </p:nvSpPr>
        <p:spPr>
          <a:xfrm>
            <a:off x="1066800" y="3810000"/>
            <a:ext cx="4642874" cy="5030788"/>
          </a:xfrm>
        </p:spPr>
        <p:txBody>
          <a:bodyPr/>
          <a:lstStyle/>
          <a:p>
            <a:r>
              <a:rPr lang="en-US" sz="1000" kern="1200" dirty="0" smtClean="0">
                <a:solidFill>
                  <a:schemeClr val="tx1"/>
                </a:solidFill>
                <a:effectLst/>
                <a:latin typeface="Arial" charset="0"/>
                <a:ea typeface="+mn-ea"/>
                <a:cs typeface="+mn-cs"/>
              </a:rPr>
              <a:t>So while the US States are currently considering requiring certain large insurance groups to file resolution plans, we believe the current resolution process in the US States works very well. The run on the bank concerns that drive banker regulators are less common on the insurance side, and when they do exist, the state has the authority to consider the company in a hazardous financial condition in order to concern the assets of the company. The receiver then has very broad authority to continue to do what is best for the policyholder, whether it’s in a rehabilitation situation or a liquidation. In either case, policyholder benefits are protected, as opposed to simply paid out in cash, and the Company is wound down in a way that is best for policyholders. Finally, state laws also protect how monies are distributed once a company is liquidated, and once again it must be done in a way that is best for the policyholders. We could certain get into details about how specific claim are handled but my message is more simple. We are here to protect policyholders and will continue to be here to protect policyholders, even in those cases where there are other entities involved that are either resolved differently because they are a bank, or because they are a general creditor but we recognize that as companies grow more complex it becomes as important as ever that we work together in resolving affiliated companies together to make sure everything is done in a manner that is fair to the policyholders.</a:t>
            </a:r>
          </a:p>
          <a:p>
            <a:r>
              <a:rPr lang="en-US" sz="1000" kern="1200" dirty="0" smtClean="0">
                <a:solidFill>
                  <a:schemeClr val="tx1"/>
                </a:solidFill>
                <a:effectLst/>
                <a:latin typeface="Arial" charset="0"/>
                <a:ea typeface="+mn-ea"/>
                <a:cs typeface="+mn-cs"/>
              </a:rPr>
              <a:t> </a:t>
            </a:r>
          </a:p>
          <a:p>
            <a:endParaRPr lang="en-US" sz="1200" b="0" dirty="0">
              <a:solidFill>
                <a:srgbClr val="FF0000"/>
              </a:solidFill>
            </a:endParaRPr>
          </a:p>
        </p:txBody>
      </p:sp>
      <p:sp>
        <p:nvSpPr>
          <p:cNvPr id="4" name="Slide Number Placeholder 3"/>
          <p:cNvSpPr>
            <a:spLocks noGrp="1"/>
          </p:cNvSpPr>
          <p:nvPr>
            <p:ph type="sldNum" sz="quarter" idx="10"/>
          </p:nvPr>
        </p:nvSpPr>
        <p:spPr/>
        <p:txBody>
          <a:bodyPr/>
          <a:lstStyle/>
          <a:p>
            <a:pPr>
              <a:defRPr/>
            </a:pPr>
            <a:r>
              <a:rPr lang="en-US" smtClean="0"/>
              <a:t>Page </a:t>
            </a:r>
            <a:fld id="{E1583C0B-2823-4C95-A13B-2CA17F0A7CF8}" type="slidenum">
              <a:rPr lang="en-US" smtClean="0"/>
              <a:pPr>
                <a:defRPr/>
              </a:pPr>
              <a:t>6</a:t>
            </a:fld>
            <a:endParaRPr lang="en-US"/>
          </a:p>
        </p:txBody>
      </p:sp>
    </p:spTree>
    <p:extLst>
      <p:ext uri="{BB962C8B-B14F-4D97-AF65-F5344CB8AC3E}">
        <p14:creationId xmlns:p14="http://schemas.microsoft.com/office/powerpoint/2010/main" val="12471318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hemeOverride" Target="../theme/themeOverride1.xml"/><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Text Box 38"/>
          <p:cNvSpPr txBox="1">
            <a:spLocks noChangeArrowheads="1"/>
          </p:cNvSpPr>
          <p:nvPr/>
        </p:nvSpPr>
        <p:spPr bwMode="black">
          <a:xfrm>
            <a:off x="528638" y="6372225"/>
            <a:ext cx="4481512" cy="425450"/>
          </a:xfrm>
          <a:prstGeom prst="rect">
            <a:avLst/>
          </a:prstGeom>
          <a:noFill/>
          <a:ln>
            <a:noFill/>
          </a:ln>
          <a:extLst/>
        </p:spPr>
        <p:txBody>
          <a:bodyPr lIns="0" tIns="0" rIns="0" bIns="0" anchor="b"/>
          <a:lstStyle>
            <a:lvl1pPr defTabSz="925513">
              <a:defRPr sz="2600">
                <a:solidFill>
                  <a:schemeClr val="tx1"/>
                </a:solidFill>
                <a:latin typeface="Arial" charset="0"/>
                <a:cs typeface="Arial" charset="0"/>
              </a:defRPr>
            </a:lvl1pPr>
            <a:lvl2pPr marL="742950" indent="-285750" defTabSz="925513">
              <a:defRPr sz="2600">
                <a:solidFill>
                  <a:schemeClr val="tx1"/>
                </a:solidFill>
                <a:latin typeface="Arial" charset="0"/>
                <a:cs typeface="Arial" charset="0"/>
              </a:defRPr>
            </a:lvl2pPr>
            <a:lvl3pPr marL="1143000" indent="-228600" defTabSz="925513">
              <a:defRPr sz="2600">
                <a:solidFill>
                  <a:schemeClr val="tx1"/>
                </a:solidFill>
                <a:latin typeface="Arial" charset="0"/>
                <a:cs typeface="Arial" charset="0"/>
              </a:defRPr>
            </a:lvl3pPr>
            <a:lvl4pPr marL="1600200" indent="-228600" defTabSz="925513">
              <a:defRPr sz="2600">
                <a:solidFill>
                  <a:schemeClr val="tx1"/>
                </a:solidFill>
                <a:latin typeface="Arial" charset="0"/>
                <a:cs typeface="Arial" charset="0"/>
              </a:defRPr>
            </a:lvl4pPr>
            <a:lvl5pPr marL="2057400" indent="-228600" defTabSz="925513">
              <a:defRPr sz="2600">
                <a:solidFill>
                  <a:schemeClr val="tx1"/>
                </a:solidFill>
                <a:latin typeface="Arial" charset="0"/>
                <a:cs typeface="Arial" charset="0"/>
              </a:defRPr>
            </a:lvl5pPr>
            <a:lvl6pPr marL="2514600" indent="-228600" defTabSz="925513" eaLnBrk="0" fontAlgn="base" hangingPunct="0">
              <a:lnSpc>
                <a:spcPct val="90000"/>
              </a:lnSpc>
              <a:spcBef>
                <a:spcPct val="50000"/>
              </a:spcBef>
              <a:spcAft>
                <a:spcPct val="0"/>
              </a:spcAft>
              <a:buClr>
                <a:schemeClr val="tx1"/>
              </a:buClr>
              <a:buFont typeface="Arial" charset="0"/>
              <a:buChar char="»"/>
              <a:defRPr sz="2600">
                <a:solidFill>
                  <a:schemeClr val="tx1"/>
                </a:solidFill>
                <a:latin typeface="Arial" charset="0"/>
                <a:cs typeface="Arial" charset="0"/>
              </a:defRPr>
            </a:lvl6pPr>
            <a:lvl7pPr marL="2971800" indent="-228600" defTabSz="925513" eaLnBrk="0" fontAlgn="base" hangingPunct="0">
              <a:lnSpc>
                <a:spcPct val="90000"/>
              </a:lnSpc>
              <a:spcBef>
                <a:spcPct val="50000"/>
              </a:spcBef>
              <a:spcAft>
                <a:spcPct val="0"/>
              </a:spcAft>
              <a:buClr>
                <a:schemeClr val="tx1"/>
              </a:buClr>
              <a:buFont typeface="Arial" charset="0"/>
              <a:buChar char="»"/>
              <a:defRPr sz="2600">
                <a:solidFill>
                  <a:schemeClr val="tx1"/>
                </a:solidFill>
                <a:latin typeface="Arial" charset="0"/>
                <a:cs typeface="Arial" charset="0"/>
              </a:defRPr>
            </a:lvl7pPr>
            <a:lvl8pPr marL="3429000" indent="-228600" defTabSz="925513" eaLnBrk="0" fontAlgn="base" hangingPunct="0">
              <a:lnSpc>
                <a:spcPct val="90000"/>
              </a:lnSpc>
              <a:spcBef>
                <a:spcPct val="50000"/>
              </a:spcBef>
              <a:spcAft>
                <a:spcPct val="0"/>
              </a:spcAft>
              <a:buClr>
                <a:schemeClr val="tx1"/>
              </a:buClr>
              <a:buFont typeface="Arial" charset="0"/>
              <a:buChar char="»"/>
              <a:defRPr sz="2600">
                <a:solidFill>
                  <a:schemeClr val="tx1"/>
                </a:solidFill>
                <a:latin typeface="Arial" charset="0"/>
                <a:cs typeface="Arial" charset="0"/>
              </a:defRPr>
            </a:lvl8pPr>
            <a:lvl9pPr marL="3886200" indent="-228600" defTabSz="925513" eaLnBrk="0" fontAlgn="base" hangingPunct="0">
              <a:lnSpc>
                <a:spcPct val="90000"/>
              </a:lnSpc>
              <a:spcBef>
                <a:spcPct val="50000"/>
              </a:spcBef>
              <a:spcAft>
                <a:spcPct val="0"/>
              </a:spcAft>
              <a:buClr>
                <a:schemeClr val="tx1"/>
              </a:buClr>
              <a:buFont typeface="Arial" charset="0"/>
              <a:buChar char="»"/>
              <a:defRPr sz="2600">
                <a:solidFill>
                  <a:schemeClr val="tx1"/>
                </a:solidFill>
                <a:latin typeface="Arial" charset="0"/>
                <a:cs typeface="Arial" charset="0"/>
              </a:defRPr>
            </a:lvl9pPr>
          </a:lstStyle>
          <a:p>
            <a:pPr>
              <a:lnSpc>
                <a:spcPct val="85000"/>
              </a:lnSpc>
              <a:spcAft>
                <a:spcPct val="50000"/>
              </a:spcAft>
              <a:defRPr/>
            </a:pPr>
            <a:r>
              <a:rPr lang="en-US" sz="700" dirty="0" smtClean="0">
                <a:solidFill>
                  <a:schemeClr val="hlink"/>
                </a:solidFill>
              </a:rPr>
              <a:t>Confidential. This presentation is provided for the recipient only and cannot </a:t>
            </a:r>
            <a:br>
              <a:rPr lang="en-US" sz="700" dirty="0" smtClean="0">
                <a:solidFill>
                  <a:schemeClr val="hlink"/>
                </a:solidFill>
              </a:rPr>
            </a:br>
            <a:r>
              <a:rPr lang="en-US" sz="700" dirty="0" smtClean="0">
                <a:solidFill>
                  <a:schemeClr val="hlink"/>
                </a:solidFill>
              </a:rPr>
              <a:t>be reproduced or shared without Fair Isaac Corporation's express consent.</a:t>
            </a:r>
          </a:p>
          <a:p>
            <a:pPr>
              <a:lnSpc>
                <a:spcPct val="85000"/>
              </a:lnSpc>
              <a:spcAft>
                <a:spcPct val="50000"/>
              </a:spcAft>
              <a:defRPr/>
            </a:pPr>
            <a:r>
              <a:rPr lang="en-US" sz="700" dirty="0" smtClean="0">
                <a:solidFill>
                  <a:schemeClr val="hlink"/>
                </a:solidFill>
              </a:rPr>
              <a:t>© 2010 Fair Isaac Corporation. </a:t>
            </a:r>
          </a:p>
        </p:txBody>
      </p:sp>
      <p:sp>
        <p:nvSpPr>
          <p:cNvPr id="5" name="Rectangle 39"/>
          <p:cNvSpPr>
            <a:spLocks noChangeArrowheads="1"/>
          </p:cNvSpPr>
          <p:nvPr/>
        </p:nvSpPr>
        <p:spPr bwMode="black">
          <a:xfrm>
            <a:off x="76200" y="6707188"/>
            <a:ext cx="274638" cy="90487"/>
          </a:xfrm>
          <a:prstGeom prst="rect">
            <a:avLst/>
          </a:prstGeom>
          <a:noFill/>
          <a:ln>
            <a:noFill/>
          </a:ln>
          <a:extLst/>
        </p:spPr>
        <p:txBody>
          <a:bodyPr lIns="0" tIns="0" rIns="0" bIns="0" anchor="b"/>
          <a:lstStyle/>
          <a:p>
            <a:pPr algn="ctr" defTabSz="925513">
              <a:lnSpc>
                <a:spcPct val="85000"/>
              </a:lnSpc>
              <a:spcAft>
                <a:spcPct val="30000"/>
              </a:spcAft>
              <a:defRPr/>
            </a:pPr>
            <a:fld id="{68A6AE88-A17F-48A7-B073-691208092CF5}" type="slidenum">
              <a:rPr lang="en-US" sz="800">
                <a:solidFill>
                  <a:schemeClr val="hlink"/>
                </a:solidFill>
              </a:rPr>
              <a:pPr algn="ctr" defTabSz="925513">
                <a:lnSpc>
                  <a:spcPct val="85000"/>
                </a:lnSpc>
                <a:spcAft>
                  <a:spcPct val="30000"/>
                </a:spcAft>
                <a:defRPr/>
              </a:pPr>
              <a:t>‹Nº›</a:t>
            </a:fld>
            <a:endParaRPr lang="en-US" sz="800" dirty="0">
              <a:solidFill>
                <a:schemeClr val="hlink"/>
              </a:solidFill>
            </a:endParaRPr>
          </a:p>
        </p:txBody>
      </p:sp>
      <p:pic>
        <p:nvPicPr>
          <p:cNvPr id="6" name="Picture 42" descr="FICO_LOGO_PPT"/>
          <p:cNvPicPr>
            <a:picLocks noChangeAspect="1" noChangeArrowheads="1"/>
          </p:cNvPicPr>
          <p:nvPr/>
        </p:nvPicPr>
        <p:blipFill>
          <a:blip r:embed="rId4"/>
          <a:srcRect/>
          <a:stretch>
            <a:fillRect/>
          </a:stretch>
        </p:blipFill>
        <p:spPr bwMode="auto">
          <a:xfrm>
            <a:off x="7523163" y="5984875"/>
            <a:ext cx="1449387" cy="720725"/>
          </a:xfrm>
          <a:prstGeom prst="rect">
            <a:avLst/>
          </a:prstGeom>
          <a:noFill/>
          <a:ln w="9525">
            <a:noFill/>
            <a:miter lim="800000"/>
            <a:headEnd/>
            <a:tailEnd/>
          </a:ln>
        </p:spPr>
      </p:pic>
      <p:sp>
        <p:nvSpPr>
          <p:cNvPr id="3502084" name="Rectangle 4"/>
          <p:cNvSpPr>
            <a:spLocks noGrp="1" noChangeArrowheads="1"/>
          </p:cNvSpPr>
          <p:nvPr>
            <p:ph type="ctrTitle" sz="quarter"/>
          </p:nvPr>
        </p:nvSpPr>
        <p:spPr>
          <a:xfrm>
            <a:off x="504825" y="1600200"/>
            <a:ext cx="8105775" cy="1155700"/>
          </a:xfrm>
        </p:spPr>
        <p:txBody>
          <a:bodyPr lIns="0" rIns="0"/>
          <a:lstStyle>
            <a:lvl1pPr>
              <a:lnSpc>
                <a:spcPct val="90000"/>
              </a:lnSpc>
              <a:defRPr sz="3200">
                <a:cs typeface="Arial" charset="0"/>
              </a:defRPr>
            </a:lvl1pPr>
          </a:lstStyle>
          <a:p>
            <a:r>
              <a:rPr lang="en-US" smtClean="0"/>
              <a:t>Click to edit Master title style</a:t>
            </a:r>
            <a:endParaRPr lang="en-US"/>
          </a:p>
        </p:txBody>
      </p:sp>
      <p:sp>
        <p:nvSpPr>
          <p:cNvPr id="3502085" name="Rectangle 5"/>
          <p:cNvSpPr>
            <a:spLocks noGrp="1" noChangeArrowheads="1"/>
          </p:cNvSpPr>
          <p:nvPr>
            <p:ph type="subTitle" sz="quarter" idx="1"/>
          </p:nvPr>
        </p:nvSpPr>
        <p:spPr bwMode="white">
          <a:xfrm>
            <a:off x="504825" y="2849563"/>
            <a:ext cx="8105775" cy="274637"/>
          </a:xfrm>
        </p:spPr>
        <p:txBody>
          <a:bodyPr lIns="0" tIns="0" rIns="0" bIns="0"/>
          <a:lstStyle>
            <a:lvl1pPr marL="0" indent="0">
              <a:spcBef>
                <a:spcPct val="0"/>
              </a:spcBef>
              <a:buClrTx/>
              <a:buFontTx/>
              <a:buNone/>
              <a:defRPr sz="2000">
                <a:solidFill>
                  <a:schemeClr val="accent2"/>
                </a:solidFill>
              </a:defRPr>
            </a:lvl1pPr>
          </a:lstStyle>
          <a:p>
            <a:r>
              <a:rPr lang="en-US" smtClean="0"/>
              <a:t>Click to edit Master subtitle style</a:t>
            </a:r>
            <a:endParaRPr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0"/>
            <a:ext cx="2133600" cy="24336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0"/>
            <a:ext cx="6248400" cy="24336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PPT Template Master"/>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147" name="Rectangle 3"/>
          <p:cNvSpPr>
            <a:spLocks noGrp="1" noChangeArrowheads="1"/>
          </p:cNvSpPr>
          <p:nvPr>
            <p:ph type="ctrTitle"/>
          </p:nvPr>
        </p:nvSpPr>
        <p:spPr>
          <a:xfrm>
            <a:off x="685800" y="2130425"/>
            <a:ext cx="7772400" cy="1470025"/>
          </a:xfrm>
        </p:spPr>
        <p:txBody>
          <a:bodyPr/>
          <a:lstStyle>
            <a:lvl1pPr algn="ctr">
              <a:defRPr sz="6000"/>
            </a:lvl1pPr>
          </a:lstStyle>
          <a:p>
            <a:pPr lvl="0"/>
            <a:r>
              <a:rPr lang="en-US" noProof="0" smtClean="0"/>
              <a:t>Click to edit Master title style</a:t>
            </a:r>
          </a:p>
        </p:txBody>
      </p:sp>
      <p:sp>
        <p:nvSpPr>
          <p:cNvPr id="6148"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5" name="Rectangle 5"/>
          <p:cNvSpPr>
            <a:spLocks noGrp="1" noChangeArrowheads="1"/>
          </p:cNvSpPr>
          <p:nvPr>
            <p:ph type="dt" sz="half" idx="10"/>
          </p:nvPr>
        </p:nvSpPr>
        <p:spPr/>
        <p:txBody>
          <a:bodyPr/>
          <a:lstStyle>
            <a:lvl1pPr>
              <a:defRPr/>
            </a:lvl1pPr>
          </a:lstStyle>
          <a:p>
            <a:pPr>
              <a:defRPr/>
            </a:pPr>
            <a:endParaRPr lang="en-US"/>
          </a:p>
        </p:txBody>
      </p:sp>
      <p:sp>
        <p:nvSpPr>
          <p:cNvPr id="6" name="Rectangle 6"/>
          <p:cNvSpPr>
            <a:spLocks noGrp="1" noChangeArrowheads="1"/>
          </p:cNvSpPr>
          <p:nvPr>
            <p:ph type="ftr" sz="quarter" idx="11"/>
          </p:nvPr>
        </p:nvSpPr>
        <p:spPr/>
        <p:txBody>
          <a:bodyPr/>
          <a:lstStyle>
            <a:lvl1pPr>
              <a:defRPr/>
            </a:lvl1pPr>
          </a:lstStyle>
          <a:p>
            <a:pPr>
              <a:defRPr/>
            </a:pPr>
            <a:r>
              <a:rPr lang="en-US"/>
              <a:t>© 2009 The National Association of Insurance Commissioners</a:t>
            </a:r>
          </a:p>
        </p:txBody>
      </p:sp>
      <p:sp>
        <p:nvSpPr>
          <p:cNvPr id="7" name="Rectangle 7"/>
          <p:cNvSpPr>
            <a:spLocks noGrp="1" noChangeArrowheads="1"/>
          </p:cNvSpPr>
          <p:nvPr>
            <p:ph type="sldNum" sz="quarter" idx="12"/>
          </p:nvPr>
        </p:nvSpPr>
        <p:spPr/>
        <p:txBody>
          <a:bodyPr/>
          <a:lstStyle>
            <a:lvl1pPr>
              <a:defRPr/>
            </a:lvl1pPr>
          </a:lstStyle>
          <a:p>
            <a:pPr>
              <a:defRPr/>
            </a:pPr>
            <a:fld id="{F2141995-F3A9-4675-A3C5-D7CEAB8F8EEB}" type="slidenum">
              <a:rPr lang="en-US"/>
              <a:pPr>
                <a:defRPr/>
              </a:pPr>
              <a:t>‹Nº›</a:t>
            </a:fld>
            <a:endParaRPr lang="en-US" dirty="0"/>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 2009 The National Association of Insurance Commissioners</a:t>
            </a:r>
          </a:p>
        </p:txBody>
      </p:sp>
      <p:sp>
        <p:nvSpPr>
          <p:cNvPr id="6" name="Rectangle 6"/>
          <p:cNvSpPr>
            <a:spLocks noGrp="1" noChangeArrowheads="1"/>
          </p:cNvSpPr>
          <p:nvPr>
            <p:ph type="sldNum" sz="quarter" idx="12"/>
          </p:nvPr>
        </p:nvSpPr>
        <p:spPr>
          <a:ln/>
        </p:spPr>
        <p:txBody>
          <a:bodyPr/>
          <a:lstStyle>
            <a:lvl1pPr>
              <a:defRPr/>
            </a:lvl1pPr>
          </a:lstStyle>
          <a:p>
            <a:pPr>
              <a:defRPr/>
            </a:pPr>
            <a:fld id="{BF9B1EA0-81DF-43A8-8A89-6C7B6639769A}" type="slidenum">
              <a:rPr lang="en-US"/>
              <a:pPr>
                <a:defRPr/>
              </a:pPr>
              <a:t>‹Nº›</a:t>
            </a:fld>
            <a:endParaRPr lang="en-US" dirty="0"/>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 2009 The National Association of Insurance Commissioners</a:t>
            </a:r>
          </a:p>
        </p:txBody>
      </p:sp>
      <p:sp>
        <p:nvSpPr>
          <p:cNvPr id="6" name="Rectangle 6"/>
          <p:cNvSpPr>
            <a:spLocks noGrp="1" noChangeArrowheads="1"/>
          </p:cNvSpPr>
          <p:nvPr>
            <p:ph type="sldNum" sz="quarter" idx="12"/>
          </p:nvPr>
        </p:nvSpPr>
        <p:spPr>
          <a:ln/>
        </p:spPr>
        <p:txBody>
          <a:bodyPr/>
          <a:lstStyle>
            <a:lvl1pPr>
              <a:defRPr/>
            </a:lvl1pPr>
          </a:lstStyle>
          <a:p>
            <a:pPr>
              <a:defRPr/>
            </a:pPr>
            <a:fld id="{827A19AF-F3DB-4C59-8ACC-9CDB632E7164}" type="slidenum">
              <a:rPr lang="en-US"/>
              <a:pPr>
                <a:defRPr/>
              </a:pPr>
              <a:t>‹Nº›</a:t>
            </a:fld>
            <a:endParaRPr lang="en-US" dirty="0"/>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09800"/>
            <a:ext cx="3771900" cy="3916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81500" y="2209800"/>
            <a:ext cx="3771900" cy="3916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 2009 The National Association of Insurance Commissioners</a:t>
            </a:r>
          </a:p>
        </p:txBody>
      </p:sp>
      <p:sp>
        <p:nvSpPr>
          <p:cNvPr id="7" name="Rectangle 6"/>
          <p:cNvSpPr>
            <a:spLocks noGrp="1" noChangeArrowheads="1"/>
          </p:cNvSpPr>
          <p:nvPr>
            <p:ph type="sldNum" sz="quarter" idx="12"/>
          </p:nvPr>
        </p:nvSpPr>
        <p:spPr>
          <a:ln/>
        </p:spPr>
        <p:txBody>
          <a:bodyPr/>
          <a:lstStyle>
            <a:lvl1pPr>
              <a:defRPr/>
            </a:lvl1pPr>
          </a:lstStyle>
          <a:p>
            <a:pPr>
              <a:defRPr/>
            </a:pPr>
            <a:fld id="{F9C67E25-D4B1-46D6-85FE-2877B5D730CE}" type="slidenum">
              <a:rPr lang="en-US"/>
              <a:pPr>
                <a:defRPr/>
              </a:pPr>
              <a:t>‹Nº›</a:t>
            </a:fld>
            <a:endParaRPr lang="en-US" dirty="0"/>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 2009 The National Association of Insurance Commissioners</a:t>
            </a:r>
          </a:p>
        </p:txBody>
      </p:sp>
      <p:sp>
        <p:nvSpPr>
          <p:cNvPr id="9" name="Rectangle 6"/>
          <p:cNvSpPr>
            <a:spLocks noGrp="1" noChangeArrowheads="1"/>
          </p:cNvSpPr>
          <p:nvPr>
            <p:ph type="sldNum" sz="quarter" idx="12"/>
          </p:nvPr>
        </p:nvSpPr>
        <p:spPr>
          <a:ln/>
        </p:spPr>
        <p:txBody>
          <a:bodyPr/>
          <a:lstStyle>
            <a:lvl1pPr>
              <a:defRPr/>
            </a:lvl1pPr>
          </a:lstStyle>
          <a:p>
            <a:pPr>
              <a:defRPr/>
            </a:pPr>
            <a:fld id="{5621915F-E6AA-485E-885D-FA93CB95F3D1}" type="slidenum">
              <a:rPr lang="en-US"/>
              <a:pPr>
                <a:defRPr/>
              </a:pPr>
              <a:t>‹Nº›</a:t>
            </a:fld>
            <a:endParaRPr lang="en-US" dirty="0"/>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 2009 The National Association of Insurance Commissioners</a:t>
            </a:r>
          </a:p>
        </p:txBody>
      </p:sp>
      <p:sp>
        <p:nvSpPr>
          <p:cNvPr id="5" name="Rectangle 6"/>
          <p:cNvSpPr>
            <a:spLocks noGrp="1" noChangeArrowheads="1"/>
          </p:cNvSpPr>
          <p:nvPr>
            <p:ph type="sldNum" sz="quarter" idx="12"/>
          </p:nvPr>
        </p:nvSpPr>
        <p:spPr>
          <a:ln/>
        </p:spPr>
        <p:txBody>
          <a:bodyPr/>
          <a:lstStyle>
            <a:lvl1pPr>
              <a:defRPr/>
            </a:lvl1pPr>
          </a:lstStyle>
          <a:p>
            <a:pPr>
              <a:defRPr/>
            </a:pPr>
            <a:fld id="{E99A33E3-93DF-496C-A363-402EDEA37027}" type="slidenum">
              <a:rPr lang="en-US"/>
              <a:pPr>
                <a:defRPr/>
              </a:pPr>
              <a:t>‹Nº›</a:t>
            </a:fld>
            <a:endParaRPr lang="en-US" dirty="0"/>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 2009 The National Association of Insurance Commissioners</a:t>
            </a:r>
          </a:p>
        </p:txBody>
      </p:sp>
      <p:sp>
        <p:nvSpPr>
          <p:cNvPr id="4" name="Rectangle 6"/>
          <p:cNvSpPr>
            <a:spLocks noGrp="1" noChangeArrowheads="1"/>
          </p:cNvSpPr>
          <p:nvPr>
            <p:ph type="sldNum" sz="quarter" idx="12"/>
          </p:nvPr>
        </p:nvSpPr>
        <p:spPr>
          <a:ln/>
        </p:spPr>
        <p:txBody>
          <a:bodyPr/>
          <a:lstStyle>
            <a:lvl1pPr>
              <a:defRPr/>
            </a:lvl1pPr>
          </a:lstStyle>
          <a:p>
            <a:pPr>
              <a:defRPr/>
            </a:pPr>
            <a:fld id="{3D103193-F8DE-4668-93D3-6D4B3636A193}" type="slidenum">
              <a:rPr lang="en-US"/>
              <a:pPr>
                <a:defRPr/>
              </a:pPr>
              <a:t>‹Nº›</a:t>
            </a:fld>
            <a:endParaRPr lang="en-US" dirty="0"/>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 2009 The National Association of Insurance Commissioners</a:t>
            </a:r>
          </a:p>
        </p:txBody>
      </p:sp>
      <p:sp>
        <p:nvSpPr>
          <p:cNvPr id="7" name="Rectangle 6"/>
          <p:cNvSpPr>
            <a:spLocks noGrp="1" noChangeArrowheads="1"/>
          </p:cNvSpPr>
          <p:nvPr>
            <p:ph type="sldNum" sz="quarter" idx="12"/>
          </p:nvPr>
        </p:nvSpPr>
        <p:spPr>
          <a:ln/>
        </p:spPr>
        <p:txBody>
          <a:bodyPr/>
          <a:lstStyle>
            <a:lvl1pPr>
              <a:defRPr/>
            </a:lvl1pPr>
          </a:lstStyle>
          <a:p>
            <a:pPr>
              <a:defRPr/>
            </a:pPr>
            <a:fld id="{DD258F6D-B286-47B9-969C-5B969210C397}" type="slidenum">
              <a:rPr lang="en-US"/>
              <a:pPr>
                <a:defRPr/>
              </a:pPr>
              <a:t>‹Nº›</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 2009 The National Association of Insurance Commissioners</a:t>
            </a:r>
          </a:p>
        </p:txBody>
      </p:sp>
      <p:sp>
        <p:nvSpPr>
          <p:cNvPr id="7" name="Rectangle 6"/>
          <p:cNvSpPr>
            <a:spLocks noGrp="1" noChangeArrowheads="1"/>
          </p:cNvSpPr>
          <p:nvPr>
            <p:ph type="sldNum" sz="quarter" idx="12"/>
          </p:nvPr>
        </p:nvSpPr>
        <p:spPr>
          <a:ln/>
        </p:spPr>
        <p:txBody>
          <a:bodyPr/>
          <a:lstStyle>
            <a:lvl1pPr>
              <a:defRPr/>
            </a:lvl1pPr>
          </a:lstStyle>
          <a:p>
            <a:pPr>
              <a:defRPr/>
            </a:pPr>
            <a:fld id="{6F6F6F1A-A64C-4F2D-9817-8AD4E76E82AC}" type="slidenum">
              <a:rPr lang="en-US"/>
              <a:pPr>
                <a:defRPr/>
              </a:pPr>
              <a:t>‹Nº›</a:t>
            </a:fld>
            <a:endParaRPr lang="en-US" dirty="0"/>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 2009 The National Association of Insurance Commissioners</a:t>
            </a:r>
          </a:p>
        </p:txBody>
      </p:sp>
      <p:sp>
        <p:nvSpPr>
          <p:cNvPr id="6" name="Rectangle 6"/>
          <p:cNvSpPr>
            <a:spLocks noGrp="1" noChangeArrowheads="1"/>
          </p:cNvSpPr>
          <p:nvPr>
            <p:ph type="sldNum" sz="quarter" idx="12"/>
          </p:nvPr>
        </p:nvSpPr>
        <p:spPr>
          <a:ln/>
        </p:spPr>
        <p:txBody>
          <a:bodyPr/>
          <a:lstStyle>
            <a:lvl1pPr>
              <a:defRPr/>
            </a:lvl1pPr>
          </a:lstStyle>
          <a:p>
            <a:pPr>
              <a:defRPr/>
            </a:pPr>
            <a:fld id="{2C1B16BB-980D-4E6A-A6C0-7707339EF681}" type="slidenum">
              <a:rPr lang="en-US"/>
              <a:pPr>
                <a:defRPr/>
              </a:pPr>
              <a:t>‹Nº›</a:t>
            </a:fld>
            <a:endParaRPr lang="en-US" dirty="0"/>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350" y="762000"/>
            <a:ext cx="1924050" cy="5364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0"/>
            <a:ext cx="5619750" cy="5364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 2009 The National Association of Insurance Commissioners</a:t>
            </a:r>
          </a:p>
        </p:txBody>
      </p:sp>
      <p:sp>
        <p:nvSpPr>
          <p:cNvPr id="6" name="Rectangle 6"/>
          <p:cNvSpPr>
            <a:spLocks noGrp="1" noChangeArrowheads="1"/>
          </p:cNvSpPr>
          <p:nvPr>
            <p:ph type="sldNum" sz="quarter" idx="12"/>
          </p:nvPr>
        </p:nvSpPr>
        <p:spPr>
          <a:ln/>
        </p:spPr>
        <p:txBody>
          <a:bodyPr/>
          <a:lstStyle>
            <a:lvl1pPr>
              <a:defRPr/>
            </a:lvl1pPr>
          </a:lstStyle>
          <a:p>
            <a:pPr>
              <a:defRPr/>
            </a:pPr>
            <a:fld id="{C407261B-6A16-44C2-906A-4FFB6D2D9A2A}" type="slidenum">
              <a:rPr lang="en-US"/>
              <a:pPr>
                <a:defRPr/>
              </a:pPr>
              <a:t>‹Nº›</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143000"/>
            <a:ext cx="4191000" cy="1290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143000"/>
            <a:ext cx="4191000" cy="1290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6.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96" descr="FIC-PPT-Template-Format-base"/>
          <p:cNvPicPr>
            <a:picLocks noChangeAspect="1" noChangeArrowheads="1"/>
          </p:cNvPicPr>
          <p:nvPr/>
        </p:nvPicPr>
        <p:blipFill>
          <a:blip r:embed="rId13"/>
          <a:srcRect/>
          <a:stretch>
            <a:fillRect/>
          </a:stretch>
        </p:blipFill>
        <p:spPr bwMode="white">
          <a:xfrm>
            <a:off x="3175" y="917575"/>
            <a:ext cx="9140825" cy="5940425"/>
          </a:xfrm>
          <a:prstGeom prst="rect">
            <a:avLst/>
          </a:prstGeom>
          <a:noFill/>
          <a:ln w="9525">
            <a:noFill/>
            <a:miter lim="800000"/>
            <a:headEnd/>
            <a:tailEnd/>
          </a:ln>
        </p:spPr>
      </p:pic>
      <p:pic>
        <p:nvPicPr>
          <p:cNvPr id="1027" name="Picture 94" descr="FIC-PPT-Template-Format-top"/>
          <p:cNvPicPr>
            <a:picLocks noChangeAspect="1" noChangeArrowheads="1"/>
          </p:cNvPicPr>
          <p:nvPr/>
        </p:nvPicPr>
        <p:blipFill>
          <a:blip r:embed="rId14"/>
          <a:srcRect/>
          <a:stretch>
            <a:fillRect/>
          </a:stretch>
        </p:blipFill>
        <p:spPr bwMode="auto">
          <a:xfrm>
            <a:off x="0" y="0"/>
            <a:ext cx="9144000" cy="914400"/>
          </a:xfrm>
          <a:prstGeom prst="rect">
            <a:avLst/>
          </a:prstGeom>
          <a:noFill/>
          <a:ln w="9525">
            <a:noFill/>
            <a:miter lim="800000"/>
            <a:headEnd/>
            <a:tailEnd/>
          </a:ln>
        </p:spPr>
      </p:pic>
      <p:sp>
        <p:nvSpPr>
          <p:cNvPr id="1028" name="Rectangle 3"/>
          <p:cNvSpPr>
            <a:spLocks noGrp="1" noChangeArrowheads="1"/>
          </p:cNvSpPr>
          <p:nvPr>
            <p:ph type="body" idx="1"/>
          </p:nvPr>
        </p:nvSpPr>
        <p:spPr bwMode="gray">
          <a:xfrm>
            <a:off x="381000" y="1143000"/>
            <a:ext cx="8534400" cy="1290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4"/>
          <p:cNvSpPr>
            <a:spLocks noGrp="1" noChangeArrowheads="1"/>
          </p:cNvSpPr>
          <p:nvPr>
            <p:ph type="title"/>
          </p:nvPr>
        </p:nvSpPr>
        <p:spPr bwMode="white">
          <a:xfrm>
            <a:off x="381000" y="0"/>
            <a:ext cx="7239000" cy="825500"/>
          </a:xfrm>
          <a:prstGeom prst="rect">
            <a:avLst/>
          </a:prstGeom>
          <a:noFill/>
          <a:ln w="9525">
            <a:noFill/>
            <a:miter lim="800000"/>
            <a:headEnd/>
            <a:tailEnd/>
          </a:ln>
        </p:spPr>
        <p:txBody>
          <a:bodyPr vert="horz" wrap="square" lIns="45720" tIns="0" rIns="45720" bIns="0" numCol="1" anchor="b" anchorCtr="0" compatLnSpc="1">
            <a:prstTxWarp prst="textNoShape">
              <a:avLst/>
            </a:prstTxWarp>
          </a:bodyPr>
          <a:lstStyle/>
          <a:p>
            <a:pPr lvl="0"/>
            <a:r>
              <a:rPr lang="en-US" smtClean="0"/>
              <a:t>Click to edit Master title style</a:t>
            </a:r>
          </a:p>
        </p:txBody>
      </p:sp>
      <p:sp>
        <p:nvSpPr>
          <p:cNvPr id="1030" name="Text Box 16"/>
          <p:cNvSpPr txBox="1">
            <a:spLocks noChangeArrowheads="1"/>
          </p:cNvSpPr>
          <p:nvPr/>
        </p:nvSpPr>
        <p:spPr bwMode="black">
          <a:xfrm>
            <a:off x="528638" y="6707188"/>
            <a:ext cx="3135312" cy="90487"/>
          </a:xfrm>
          <a:prstGeom prst="rect">
            <a:avLst/>
          </a:prstGeom>
          <a:noFill/>
          <a:ln>
            <a:noFill/>
          </a:ln>
          <a:extLst/>
        </p:spPr>
        <p:txBody>
          <a:bodyPr lIns="0" tIns="0" rIns="0" bIns="0" anchor="b"/>
          <a:lstStyle>
            <a:lvl1pPr defTabSz="925513">
              <a:defRPr sz="2600">
                <a:solidFill>
                  <a:schemeClr val="tx1"/>
                </a:solidFill>
                <a:latin typeface="Arial" charset="0"/>
                <a:cs typeface="Arial" charset="0"/>
              </a:defRPr>
            </a:lvl1pPr>
            <a:lvl2pPr marL="742950" indent="-285750" defTabSz="925513">
              <a:defRPr sz="2600">
                <a:solidFill>
                  <a:schemeClr val="tx1"/>
                </a:solidFill>
                <a:latin typeface="Arial" charset="0"/>
                <a:cs typeface="Arial" charset="0"/>
              </a:defRPr>
            </a:lvl2pPr>
            <a:lvl3pPr marL="1143000" indent="-228600" defTabSz="925513">
              <a:defRPr sz="2600">
                <a:solidFill>
                  <a:schemeClr val="tx1"/>
                </a:solidFill>
                <a:latin typeface="Arial" charset="0"/>
                <a:cs typeface="Arial" charset="0"/>
              </a:defRPr>
            </a:lvl3pPr>
            <a:lvl4pPr marL="1600200" indent="-228600" defTabSz="925513">
              <a:defRPr sz="2600">
                <a:solidFill>
                  <a:schemeClr val="tx1"/>
                </a:solidFill>
                <a:latin typeface="Arial" charset="0"/>
                <a:cs typeface="Arial" charset="0"/>
              </a:defRPr>
            </a:lvl4pPr>
            <a:lvl5pPr marL="2057400" indent="-228600" defTabSz="925513">
              <a:defRPr sz="2600">
                <a:solidFill>
                  <a:schemeClr val="tx1"/>
                </a:solidFill>
                <a:latin typeface="Arial" charset="0"/>
                <a:cs typeface="Arial" charset="0"/>
              </a:defRPr>
            </a:lvl5pPr>
            <a:lvl6pPr marL="2514600" indent="-228600" defTabSz="925513" eaLnBrk="0" fontAlgn="base" hangingPunct="0">
              <a:lnSpc>
                <a:spcPct val="90000"/>
              </a:lnSpc>
              <a:spcBef>
                <a:spcPct val="50000"/>
              </a:spcBef>
              <a:spcAft>
                <a:spcPct val="0"/>
              </a:spcAft>
              <a:buClr>
                <a:schemeClr val="tx1"/>
              </a:buClr>
              <a:buFont typeface="Arial" charset="0"/>
              <a:buChar char="»"/>
              <a:defRPr sz="2600">
                <a:solidFill>
                  <a:schemeClr val="tx1"/>
                </a:solidFill>
                <a:latin typeface="Arial" charset="0"/>
                <a:cs typeface="Arial" charset="0"/>
              </a:defRPr>
            </a:lvl6pPr>
            <a:lvl7pPr marL="2971800" indent="-228600" defTabSz="925513" eaLnBrk="0" fontAlgn="base" hangingPunct="0">
              <a:lnSpc>
                <a:spcPct val="90000"/>
              </a:lnSpc>
              <a:spcBef>
                <a:spcPct val="50000"/>
              </a:spcBef>
              <a:spcAft>
                <a:spcPct val="0"/>
              </a:spcAft>
              <a:buClr>
                <a:schemeClr val="tx1"/>
              </a:buClr>
              <a:buFont typeface="Arial" charset="0"/>
              <a:buChar char="»"/>
              <a:defRPr sz="2600">
                <a:solidFill>
                  <a:schemeClr val="tx1"/>
                </a:solidFill>
                <a:latin typeface="Arial" charset="0"/>
                <a:cs typeface="Arial" charset="0"/>
              </a:defRPr>
            </a:lvl7pPr>
            <a:lvl8pPr marL="3429000" indent="-228600" defTabSz="925513" eaLnBrk="0" fontAlgn="base" hangingPunct="0">
              <a:lnSpc>
                <a:spcPct val="90000"/>
              </a:lnSpc>
              <a:spcBef>
                <a:spcPct val="50000"/>
              </a:spcBef>
              <a:spcAft>
                <a:spcPct val="0"/>
              </a:spcAft>
              <a:buClr>
                <a:schemeClr val="tx1"/>
              </a:buClr>
              <a:buFont typeface="Arial" charset="0"/>
              <a:buChar char="»"/>
              <a:defRPr sz="2600">
                <a:solidFill>
                  <a:schemeClr val="tx1"/>
                </a:solidFill>
                <a:latin typeface="Arial" charset="0"/>
                <a:cs typeface="Arial" charset="0"/>
              </a:defRPr>
            </a:lvl8pPr>
            <a:lvl9pPr marL="3886200" indent="-228600" defTabSz="925513" eaLnBrk="0" fontAlgn="base" hangingPunct="0">
              <a:lnSpc>
                <a:spcPct val="90000"/>
              </a:lnSpc>
              <a:spcBef>
                <a:spcPct val="50000"/>
              </a:spcBef>
              <a:spcAft>
                <a:spcPct val="0"/>
              </a:spcAft>
              <a:buClr>
                <a:schemeClr val="tx1"/>
              </a:buClr>
              <a:buFont typeface="Arial" charset="0"/>
              <a:buChar char="»"/>
              <a:defRPr sz="2600">
                <a:solidFill>
                  <a:schemeClr val="tx1"/>
                </a:solidFill>
                <a:latin typeface="Arial" charset="0"/>
                <a:cs typeface="Arial" charset="0"/>
              </a:defRPr>
            </a:lvl9pPr>
          </a:lstStyle>
          <a:p>
            <a:pPr>
              <a:lnSpc>
                <a:spcPct val="85000"/>
              </a:lnSpc>
              <a:spcAft>
                <a:spcPct val="50000"/>
              </a:spcAft>
              <a:defRPr/>
            </a:pPr>
            <a:r>
              <a:rPr lang="en-US" sz="700" dirty="0" smtClean="0">
                <a:solidFill>
                  <a:schemeClr val="hlink"/>
                </a:solidFill>
              </a:rPr>
              <a:t>© 2010 Fair Isaac Corporation. Confidential.</a:t>
            </a:r>
          </a:p>
        </p:txBody>
      </p:sp>
      <p:sp>
        <p:nvSpPr>
          <p:cNvPr id="1031" name="Rectangle 18"/>
          <p:cNvSpPr>
            <a:spLocks noChangeArrowheads="1"/>
          </p:cNvSpPr>
          <p:nvPr/>
        </p:nvSpPr>
        <p:spPr bwMode="black">
          <a:xfrm>
            <a:off x="76200" y="6707188"/>
            <a:ext cx="274638" cy="90487"/>
          </a:xfrm>
          <a:prstGeom prst="rect">
            <a:avLst/>
          </a:prstGeom>
          <a:noFill/>
          <a:ln>
            <a:noFill/>
          </a:ln>
          <a:extLst/>
        </p:spPr>
        <p:txBody>
          <a:bodyPr lIns="0" tIns="0" rIns="0" bIns="0" anchor="b"/>
          <a:lstStyle/>
          <a:p>
            <a:pPr algn="ctr" defTabSz="925513">
              <a:lnSpc>
                <a:spcPct val="85000"/>
              </a:lnSpc>
              <a:spcAft>
                <a:spcPct val="30000"/>
              </a:spcAft>
              <a:defRPr/>
            </a:pPr>
            <a:fld id="{B9010724-7F32-46F2-A5D5-5DD197FD70D8}" type="slidenum">
              <a:rPr lang="en-US" sz="800">
                <a:solidFill>
                  <a:schemeClr val="hlink"/>
                </a:solidFill>
              </a:rPr>
              <a:pPr algn="ctr" defTabSz="925513">
                <a:lnSpc>
                  <a:spcPct val="85000"/>
                </a:lnSpc>
                <a:spcAft>
                  <a:spcPct val="30000"/>
                </a:spcAft>
                <a:defRPr/>
              </a:pPr>
              <a:t>‹Nº›</a:t>
            </a:fld>
            <a:endParaRPr lang="en-US" sz="800" dirty="0">
              <a:solidFill>
                <a:schemeClr val="hlink"/>
              </a:solidFill>
            </a:endParaRPr>
          </a:p>
        </p:txBody>
      </p:sp>
      <p:pic>
        <p:nvPicPr>
          <p:cNvPr id="1032" name="Picture 99" descr="FICO_LOGO_PPT-WHITE"/>
          <p:cNvPicPr>
            <a:picLocks noChangeAspect="1" noChangeArrowheads="1"/>
          </p:cNvPicPr>
          <p:nvPr/>
        </p:nvPicPr>
        <p:blipFill>
          <a:blip r:embed="rId15"/>
          <a:srcRect/>
          <a:stretch>
            <a:fillRect/>
          </a:stretch>
        </p:blipFill>
        <p:spPr bwMode="auto">
          <a:xfrm>
            <a:off x="7634288" y="209550"/>
            <a:ext cx="1433512" cy="7048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1" r:id="rId1"/>
    <p:sldLayoutId id="2147483740" r:id="rId2"/>
    <p:sldLayoutId id="2147483739" r:id="rId3"/>
    <p:sldLayoutId id="2147483738" r:id="rId4"/>
    <p:sldLayoutId id="2147483737" r:id="rId5"/>
    <p:sldLayoutId id="2147483736" r:id="rId6"/>
    <p:sldLayoutId id="2147483735" r:id="rId7"/>
    <p:sldLayoutId id="2147483734" r:id="rId8"/>
    <p:sldLayoutId id="2147483733" r:id="rId9"/>
    <p:sldLayoutId id="2147483732" r:id="rId10"/>
    <p:sldLayoutId id="2147483731" r:id="rId11"/>
  </p:sldLayoutIdLst>
  <p:transition/>
  <p:hf hdr="0" ftr="0" dt="0"/>
  <p:txStyles>
    <p:titleStyle>
      <a:lvl1pPr algn="l" rtl="0" eaLnBrk="0" fontAlgn="base" hangingPunct="0">
        <a:lnSpc>
          <a:spcPct val="85000"/>
        </a:lnSpc>
        <a:spcBef>
          <a:spcPct val="0"/>
        </a:spcBef>
        <a:spcAft>
          <a:spcPct val="0"/>
        </a:spcAft>
        <a:defRPr sz="2400">
          <a:solidFill>
            <a:schemeClr val="accent2"/>
          </a:solidFill>
          <a:latin typeface="+mj-lt"/>
          <a:ea typeface="+mj-ea"/>
          <a:cs typeface="+mj-cs"/>
        </a:defRPr>
      </a:lvl1pPr>
      <a:lvl2pPr algn="l" rtl="0" eaLnBrk="0" fontAlgn="base" hangingPunct="0">
        <a:lnSpc>
          <a:spcPct val="85000"/>
        </a:lnSpc>
        <a:spcBef>
          <a:spcPct val="0"/>
        </a:spcBef>
        <a:spcAft>
          <a:spcPct val="0"/>
        </a:spcAft>
        <a:defRPr sz="2400">
          <a:solidFill>
            <a:schemeClr val="accent2"/>
          </a:solidFill>
          <a:latin typeface="Arial" charset="0"/>
        </a:defRPr>
      </a:lvl2pPr>
      <a:lvl3pPr algn="l" rtl="0" eaLnBrk="0" fontAlgn="base" hangingPunct="0">
        <a:lnSpc>
          <a:spcPct val="85000"/>
        </a:lnSpc>
        <a:spcBef>
          <a:spcPct val="0"/>
        </a:spcBef>
        <a:spcAft>
          <a:spcPct val="0"/>
        </a:spcAft>
        <a:defRPr sz="2400">
          <a:solidFill>
            <a:schemeClr val="accent2"/>
          </a:solidFill>
          <a:latin typeface="Arial" charset="0"/>
        </a:defRPr>
      </a:lvl3pPr>
      <a:lvl4pPr algn="l" rtl="0" eaLnBrk="0" fontAlgn="base" hangingPunct="0">
        <a:lnSpc>
          <a:spcPct val="85000"/>
        </a:lnSpc>
        <a:spcBef>
          <a:spcPct val="0"/>
        </a:spcBef>
        <a:spcAft>
          <a:spcPct val="0"/>
        </a:spcAft>
        <a:defRPr sz="2400">
          <a:solidFill>
            <a:schemeClr val="accent2"/>
          </a:solidFill>
          <a:latin typeface="Arial" charset="0"/>
        </a:defRPr>
      </a:lvl4pPr>
      <a:lvl5pPr algn="l" rtl="0" eaLnBrk="0" fontAlgn="base" hangingPunct="0">
        <a:lnSpc>
          <a:spcPct val="85000"/>
        </a:lnSpc>
        <a:spcBef>
          <a:spcPct val="0"/>
        </a:spcBef>
        <a:spcAft>
          <a:spcPct val="0"/>
        </a:spcAft>
        <a:defRPr sz="2400">
          <a:solidFill>
            <a:schemeClr val="accent2"/>
          </a:solidFill>
          <a:latin typeface="Arial" charset="0"/>
        </a:defRPr>
      </a:lvl5pPr>
      <a:lvl6pPr marL="457200" algn="l" rtl="0" eaLnBrk="1" fontAlgn="base" hangingPunct="1">
        <a:lnSpc>
          <a:spcPct val="85000"/>
        </a:lnSpc>
        <a:spcBef>
          <a:spcPct val="0"/>
        </a:spcBef>
        <a:spcAft>
          <a:spcPct val="0"/>
        </a:spcAft>
        <a:defRPr sz="2400">
          <a:solidFill>
            <a:schemeClr val="accent2"/>
          </a:solidFill>
          <a:latin typeface="Arial" charset="0"/>
        </a:defRPr>
      </a:lvl6pPr>
      <a:lvl7pPr marL="914400" algn="l" rtl="0" eaLnBrk="1" fontAlgn="base" hangingPunct="1">
        <a:lnSpc>
          <a:spcPct val="85000"/>
        </a:lnSpc>
        <a:spcBef>
          <a:spcPct val="0"/>
        </a:spcBef>
        <a:spcAft>
          <a:spcPct val="0"/>
        </a:spcAft>
        <a:defRPr sz="2400">
          <a:solidFill>
            <a:schemeClr val="accent2"/>
          </a:solidFill>
          <a:latin typeface="Arial" charset="0"/>
        </a:defRPr>
      </a:lvl7pPr>
      <a:lvl8pPr marL="1371600" algn="l" rtl="0" eaLnBrk="1" fontAlgn="base" hangingPunct="1">
        <a:lnSpc>
          <a:spcPct val="85000"/>
        </a:lnSpc>
        <a:spcBef>
          <a:spcPct val="0"/>
        </a:spcBef>
        <a:spcAft>
          <a:spcPct val="0"/>
        </a:spcAft>
        <a:defRPr sz="2400">
          <a:solidFill>
            <a:schemeClr val="accent2"/>
          </a:solidFill>
          <a:latin typeface="Arial" charset="0"/>
        </a:defRPr>
      </a:lvl8pPr>
      <a:lvl9pPr marL="1828800" algn="l" rtl="0" eaLnBrk="1" fontAlgn="base" hangingPunct="1">
        <a:lnSpc>
          <a:spcPct val="85000"/>
        </a:lnSpc>
        <a:spcBef>
          <a:spcPct val="0"/>
        </a:spcBef>
        <a:spcAft>
          <a:spcPct val="0"/>
        </a:spcAft>
        <a:defRPr sz="2400">
          <a:solidFill>
            <a:schemeClr val="accent2"/>
          </a:solidFill>
          <a:latin typeface="Arial" charset="0"/>
        </a:defRPr>
      </a:lvl9pPr>
    </p:titleStyle>
    <p:bodyStyle>
      <a:lvl1pPr marL="233363" indent="-233363" algn="l" defTabSz="158750" rtl="0" eaLnBrk="0" fontAlgn="base" hangingPunct="0">
        <a:lnSpc>
          <a:spcPct val="90000"/>
        </a:lnSpc>
        <a:spcBef>
          <a:spcPct val="55000"/>
        </a:spcBef>
        <a:spcAft>
          <a:spcPct val="0"/>
        </a:spcAft>
        <a:buClr>
          <a:schemeClr val="tx1"/>
        </a:buClr>
        <a:buFont typeface="Arial" charset="0"/>
        <a:buChar char="»"/>
        <a:defRPr sz="2200">
          <a:solidFill>
            <a:schemeClr val="tx1"/>
          </a:solidFill>
          <a:latin typeface="+mn-lt"/>
          <a:ea typeface="+mn-ea"/>
          <a:cs typeface="+mn-cs"/>
        </a:defRPr>
      </a:lvl1pPr>
      <a:lvl2pPr marL="574675" indent="-227013" algn="l" defTabSz="158750" rtl="0" eaLnBrk="0" fontAlgn="base" hangingPunct="0">
        <a:lnSpc>
          <a:spcPct val="90000"/>
        </a:lnSpc>
        <a:spcBef>
          <a:spcPct val="25000"/>
        </a:spcBef>
        <a:spcAft>
          <a:spcPct val="0"/>
        </a:spcAft>
        <a:buClr>
          <a:schemeClr val="tx1"/>
        </a:buClr>
        <a:buFont typeface="Arial" charset="0"/>
        <a:buChar char="»"/>
        <a:defRPr sz="2000">
          <a:solidFill>
            <a:schemeClr val="tx1"/>
          </a:solidFill>
          <a:latin typeface="+mn-lt"/>
          <a:cs typeface="+mn-cs"/>
        </a:defRPr>
      </a:lvl2pPr>
      <a:lvl3pPr marL="858838" indent="-169863" algn="l" defTabSz="158750" rtl="0" eaLnBrk="0" fontAlgn="base" hangingPunct="0">
        <a:lnSpc>
          <a:spcPct val="90000"/>
        </a:lnSpc>
        <a:spcBef>
          <a:spcPct val="15000"/>
        </a:spcBef>
        <a:spcAft>
          <a:spcPct val="0"/>
        </a:spcAft>
        <a:buClr>
          <a:schemeClr val="tx1"/>
        </a:buClr>
        <a:buSzPct val="90000"/>
        <a:buFont typeface="Arial" charset="0"/>
        <a:buChar char="»"/>
        <a:defRPr>
          <a:solidFill>
            <a:schemeClr val="tx1"/>
          </a:solidFill>
          <a:latin typeface="+mn-lt"/>
          <a:cs typeface="+mn-cs"/>
        </a:defRPr>
      </a:lvl3pPr>
      <a:lvl4pPr marL="1139825" indent="-166688" algn="l" defTabSz="158750" rtl="0" eaLnBrk="0" fontAlgn="base" hangingPunct="0">
        <a:lnSpc>
          <a:spcPct val="90000"/>
        </a:lnSpc>
        <a:spcBef>
          <a:spcPct val="15000"/>
        </a:spcBef>
        <a:spcAft>
          <a:spcPct val="0"/>
        </a:spcAft>
        <a:buClr>
          <a:schemeClr val="tx1"/>
        </a:buClr>
        <a:buSzPct val="80000"/>
        <a:buFont typeface="Arial" charset="0"/>
        <a:buChar char="»"/>
        <a:defRPr sz="1600">
          <a:solidFill>
            <a:schemeClr val="tx1"/>
          </a:solidFill>
          <a:latin typeface="+mn-lt"/>
          <a:cs typeface="+mn-cs"/>
        </a:defRPr>
      </a:lvl4pPr>
      <a:lvl5pPr marL="1468438" indent="-95250" algn="l" defTabSz="158750" rtl="0" eaLnBrk="0" fontAlgn="base" hangingPunct="0">
        <a:lnSpc>
          <a:spcPct val="90000"/>
        </a:lnSpc>
        <a:spcBef>
          <a:spcPct val="15000"/>
        </a:spcBef>
        <a:spcAft>
          <a:spcPct val="0"/>
        </a:spcAft>
        <a:buClr>
          <a:schemeClr val="tx1"/>
        </a:buClr>
        <a:buSzPct val="80000"/>
        <a:buFont typeface="Arial" charset="0"/>
        <a:buChar char="»"/>
        <a:defRPr sz="1600">
          <a:solidFill>
            <a:srgbClr val="000000"/>
          </a:solidFill>
          <a:latin typeface="+mn-lt"/>
          <a:cs typeface="+mn-cs"/>
        </a:defRPr>
      </a:lvl5pPr>
      <a:lvl6pPr marL="1925638" indent="-95250" algn="l" defTabSz="158750" rtl="0" eaLnBrk="1" fontAlgn="base" hangingPunct="1">
        <a:lnSpc>
          <a:spcPct val="90000"/>
        </a:lnSpc>
        <a:spcBef>
          <a:spcPct val="15000"/>
        </a:spcBef>
        <a:spcAft>
          <a:spcPct val="0"/>
        </a:spcAft>
        <a:buClr>
          <a:schemeClr val="tx1"/>
        </a:buClr>
        <a:buSzPct val="80000"/>
        <a:buFont typeface="Arial" charset="0"/>
        <a:buChar char="»"/>
        <a:defRPr sz="1600">
          <a:solidFill>
            <a:srgbClr val="000000"/>
          </a:solidFill>
          <a:latin typeface="+mn-lt"/>
          <a:cs typeface="+mn-cs"/>
        </a:defRPr>
      </a:lvl6pPr>
      <a:lvl7pPr marL="2382838" indent="-95250" algn="l" defTabSz="158750" rtl="0" eaLnBrk="1" fontAlgn="base" hangingPunct="1">
        <a:lnSpc>
          <a:spcPct val="90000"/>
        </a:lnSpc>
        <a:spcBef>
          <a:spcPct val="15000"/>
        </a:spcBef>
        <a:spcAft>
          <a:spcPct val="0"/>
        </a:spcAft>
        <a:buClr>
          <a:schemeClr val="tx1"/>
        </a:buClr>
        <a:buSzPct val="80000"/>
        <a:buFont typeface="Arial" charset="0"/>
        <a:buChar char="»"/>
        <a:defRPr sz="1600">
          <a:solidFill>
            <a:srgbClr val="000000"/>
          </a:solidFill>
          <a:latin typeface="+mn-lt"/>
          <a:cs typeface="+mn-cs"/>
        </a:defRPr>
      </a:lvl7pPr>
      <a:lvl8pPr marL="2840038" indent="-95250" algn="l" defTabSz="158750" rtl="0" eaLnBrk="1" fontAlgn="base" hangingPunct="1">
        <a:lnSpc>
          <a:spcPct val="90000"/>
        </a:lnSpc>
        <a:spcBef>
          <a:spcPct val="15000"/>
        </a:spcBef>
        <a:spcAft>
          <a:spcPct val="0"/>
        </a:spcAft>
        <a:buClr>
          <a:schemeClr val="tx1"/>
        </a:buClr>
        <a:buSzPct val="80000"/>
        <a:buFont typeface="Arial" charset="0"/>
        <a:buChar char="»"/>
        <a:defRPr sz="1600">
          <a:solidFill>
            <a:srgbClr val="000000"/>
          </a:solidFill>
          <a:latin typeface="+mn-lt"/>
          <a:cs typeface="+mn-cs"/>
        </a:defRPr>
      </a:lvl8pPr>
      <a:lvl9pPr marL="3297238" indent="-95250" algn="l" defTabSz="158750" rtl="0" eaLnBrk="1" fontAlgn="base" hangingPunct="1">
        <a:lnSpc>
          <a:spcPct val="90000"/>
        </a:lnSpc>
        <a:spcBef>
          <a:spcPct val="15000"/>
        </a:spcBef>
        <a:spcAft>
          <a:spcPct val="0"/>
        </a:spcAft>
        <a:buClr>
          <a:schemeClr val="tx1"/>
        </a:buClr>
        <a:buSzPct val="80000"/>
        <a:buFont typeface="Arial" charset="0"/>
        <a:buChar char="»"/>
        <a:defRPr sz="16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314" name="Picture 10" descr="PPT Template Master"/>
          <p:cNvPicPr>
            <a:picLocks noChangeAspect="1" noChangeArrowheads="1"/>
          </p:cNvPicPr>
          <p:nvPr/>
        </p:nvPicPr>
        <p:blipFill>
          <a:blip r:embed="rId13"/>
          <a:srcRect/>
          <a:stretch>
            <a:fillRect/>
          </a:stretch>
        </p:blipFill>
        <p:spPr bwMode="auto">
          <a:xfrm>
            <a:off x="0" y="0"/>
            <a:ext cx="9144000" cy="6858000"/>
          </a:xfrm>
          <a:prstGeom prst="rect">
            <a:avLst/>
          </a:prstGeom>
          <a:noFill/>
          <a:ln w="9525">
            <a:noFill/>
            <a:miter lim="800000"/>
            <a:headEnd/>
            <a:tailEnd/>
          </a:ln>
        </p:spPr>
      </p:pic>
      <p:sp>
        <p:nvSpPr>
          <p:cNvPr id="13315" name="Rectangle 2"/>
          <p:cNvSpPr>
            <a:spLocks noGrp="1" noChangeArrowheads="1"/>
          </p:cNvSpPr>
          <p:nvPr>
            <p:ph type="title"/>
          </p:nvPr>
        </p:nvSpPr>
        <p:spPr bwMode="auto">
          <a:xfrm>
            <a:off x="457200" y="762000"/>
            <a:ext cx="5562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6" name="Rectangle 3"/>
          <p:cNvSpPr>
            <a:spLocks noGrp="1" noChangeArrowheads="1"/>
          </p:cNvSpPr>
          <p:nvPr>
            <p:ph type="body" idx="1"/>
          </p:nvPr>
        </p:nvSpPr>
        <p:spPr bwMode="auto">
          <a:xfrm>
            <a:off x="457200" y="2209800"/>
            <a:ext cx="7696200" cy="3916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0" hangingPunct="0">
              <a:lnSpc>
                <a:spcPct val="90000"/>
              </a:lnSpc>
              <a:spcBef>
                <a:spcPct val="50000"/>
              </a:spcBef>
              <a:buClr>
                <a:schemeClr val="tx1"/>
              </a:buClr>
              <a:buFont typeface="Arial" charset="0"/>
              <a:buChar char="»"/>
              <a:defRPr sz="1400">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0" hangingPunct="0">
              <a:lnSpc>
                <a:spcPct val="90000"/>
              </a:lnSpc>
              <a:spcBef>
                <a:spcPct val="50000"/>
              </a:spcBef>
              <a:buClr>
                <a:schemeClr val="tx1"/>
              </a:buClr>
              <a:buFont typeface="Arial" charset="0"/>
              <a:buChar char="»"/>
              <a:defRPr sz="1400">
                <a:latin typeface="Arial" charset="0"/>
                <a:cs typeface="Arial" charset="0"/>
              </a:defRPr>
            </a:lvl1pPr>
          </a:lstStyle>
          <a:p>
            <a:pPr>
              <a:defRPr/>
            </a:pPr>
            <a:r>
              <a:rPr lang="en-US"/>
              <a:t>© 2009 The National Association of Insurance Commissioners</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0" hangingPunct="0">
              <a:lnSpc>
                <a:spcPct val="90000"/>
              </a:lnSpc>
              <a:spcBef>
                <a:spcPct val="50000"/>
              </a:spcBef>
              <a:buClr>
                <a:schemeClr val="tx1"/>
              </a:buClr>
              <a:buFont typeface="Arial" charset="0"/>
              <a:buChar char="»"/>
              <a:defRPr sz="1400">
                <a:latin typeface="Arial" charset="0"/>
                <a:cs typeface="Arial" charset="0"/>
              </a:defRPr>
            </a:lvl1pPr>
          </a:lstStyle>
          <a:p>
            <a:pPr>
              <a:defRPr/>
            </a:pPr>
            <a:fld id="{43195A4B-1420-49D4-B9ED-3E1896907F1F}" type="slidenum">
              <a:rPr lang="en-US"/>
              <a:pPr>
                <a:defRPr/>
              </a:pPr>
              <a:t>‹Nº›</a:t>
            </a:fld>
            <a:endParaRPr lang="en-US" dirty="0"/>
          </a:p>
        </p:txBody>
      </p:sp>
    </p:spTree>
  </p:cSld>
  <p:clrMap bg1="lt1" tx1="dk1" bg2="lt2" tx2="dk2" accent1="accent1" accent2="accent2" accent3="accent3" accent4="accent4" accent5="accent5" accent6="accent6" hlink="hlink" folHlink="folHlink"/>
  <p:sldLayoutIdLst>
    <p:sldLayoutId id="2147483752" r:id="rId1"/>
    <p:sldLayoutId id="2147483750" r:id="rId2"/>
    <p:sldLayoutId id="2147483749" r:id="rId3"/>
    <p:sldLayoutId id="2147483748" r:id="rId4"/>
    <p:sldLayoutId id="2147483747" r:id="rId5"/>
    <p:sldLayoutId id="2147483746" r:id="rId6"/>
    <p:sldLayoutId id="2147483745" r:id="rId7"/>
    <p:sldLayoutId id="2147483744" r:id="rId8"/>
    <p:sldLayoutId id="2147483743" r:id="rId9"/>
    <p:sldLayoutId id="2147483742" r:id="rId10"/>
    <p:sldLayoutId id="2147483741" r:id="rId11"/>
  </p:sldLayoutIdLst>
  <p:transition/>
  <p:timing>
    <p:tnLst>
      <p:par>
        <p:cTn id="1" dur="indefinite" restart="never" nodeType="tmRoot"/>
      </p:par>
    </p:tnLst>
  </p:timing>
  <p:hf hdr="0" ftr="0" dt="0"/>
  <p:txStyles>
    <p:titleStyle>
      <a:lvl1pPr algn="l" rtl="0" eaLnBrk="0" fontAlgn="base" hangingPunct="0">
        <a:lnSpc>
          <a:spcPct val="85000"/>
        </a:lnSpc>
        <a:spcBef>
          <a:spcPct val="0"/>
        </a:spcBef>
        <a:spcAft>
          <a:spcPct val="0"/>
        </a:spcAft>
        <a:defRPr sz="5400">
          <a:solidFill>
            <a:schemeClr val="tx2"/>
          </a:solidFill>
          <a:latin typeface="+mj-lt"/>
          <a:ea typeface="+mj-ea"/>
          <a:cs typeface="+mj-cs"/>
        </a:defRPr>
      </a:lvl1pPr>
      <a:lvl2pPr algn="l" rtl="0" eaLnBrk="0" fontAlgn="base" hangingPunct="0">
        <a:lnSpc>
          <a:spcPct val="85000"/>
        </a:lnSpc>
        <a:spcBef>
          <a:spcPct val="0"/>
        </a:spcBef>
        <a:spcAft>
          <a:spcPct val="0"/>
        </a:spcAft>
        <a:defRPr sz="5400">
          <a:solidFill>
            <a:schemeClr val="tx2"/>
          </a:solidFill>
          <a:latin typeface="Haettenschweiler" pitchFamily="34" charset="0"/>
        </a:defRPr>
      </a:lvl2pPr>
      <a:lvl3pPr algn="l" rtl="0" eaLnBrk="0" fontAlgn="base" hangingPunct="0">
        <a:lnSpc>
          <a:spcPct val="85000"/>
        </a:lnSpc>
        <a:spcBef>
          <a:spcPct val="0"/>
        </a:spcBef>
        <a:spcAft>
          <a:spcPct val="0"/>
        </a:spcAft>
        <a:defRPr sz="5400">
          <a:solidFill>
            <a:schemeClr val="tx2"/>
          </a:solidFill>
          <a:latin typeface="Haettenschweiler" pitchFamily="34" charset="0"/>
        </a:defRPr>
      </a:lvl3pPr>
      <a:lvl4pPr algn="l" rtl="0" eaLnBrk="0" fontAlgn="base" hangingPunct="0">
        <a:lnSpc>
          <a:spcPct val="85000"/>
        </a:lnSpc>
        <a:spcBef>
          <a:spcPct val="0"/>
        </a:spcBef>
        <a:spcAft>
          <a:spcPct val="0"/>
        </a:spcAft>
        <a:defRPr sz="5400">
          <a:solidFill>
            <a:schemeClr val="tx2"/>
          </a:solidFill>
          <a:latin typeface="Haettenschweiler" pitchFamily="34" charset="0"/>
        </a:defRPr>
      </a:lvl4pPr>
      <a:lvl5pPr algn="l" rtl="0" eaLnBrk="0" fontAlgn="base" hangingPunct="0">
        <a:lnSpc>
          <a:spcPct val="85000"/>
        </a:lnSpc>
        <a:spcBef>
          <a:spcPct val="0"/>
        </a:spcBef>
        <a:spcAft>
          <a:spcPct val="0"/>
        </a:spcAft>
        <a:defRPr sz="5400">
          <a:solidFill>
            <a:schemeClr val="tx2"/>
          </a:solidFill>
          <a:latin typeface="Haettenschweiler" pitchFamily="34" charset="0"/>
        </a:defRPr>
      </a:lvl5pPr>
      <a:lvl6pPr marL="457200" algn="l" rtl="0" eaLnBrk="1" fontAlgn="base" hangingPunct="1">
        <a:lnSpc>
          <a:spcPct val="85000"/>
        </a:lnSpc>
        <a:spcBef>
          <a:spcPct val="0"/>
        </a:spcBef>
        <a:spcAft>
          <a:spcPct val="0"/>
        </a:spcAft>
        <a:defRPr sz="5400">
          <a:solidFill>
            <a:schemeClr val="tx2"/>
          </a:solidFill>
          <a:latin typeface="Haettenschweiler" pitchFamily="34" charset="0"/>
        </a:defRPr>
      </a:lvl6pPr>
      <a:lvl7pPr marL="914400" algn="l" rtl="0" eaLnBrk="1" fontAlgn="base" hangingPunct="1">
        <a:lnSpc>
          <a:spcPct val="85000"/>
        </a:lnSpc>
        <a:spcBef>
          <a:spcPct val="0"/>
        </a:spcBef>
        <a:spcAft>
          <a:spcPct val="0"/>
        </a:spcAft>
        <a:defRPr sz="5400">
          <a:solidFill>
            <a:schemeClr val="tx2"/>
          </a:solidFill>
          <a:latin typeface="Haettenschweiler" pitchFamily="34" charset="0"/>
        </a:defRPr>
      </a:lvl7pPr>
      <a:lvl8pPr marL="1371600" algn="l" rtl="0" eaLnBrk="1" fontAlgn="base" hangingPunct="1">
        <a:lnSpc>
          <a:spcPct val="85000"/>
        </a:lnSpc>
        <a:spcBef>
          <a:spcPct val="0"/>
        </a:spcBef>
        <a:spcAft>
          <a:spcPct val="0"/>
        </a:spcAft>
        <a:defRPr sz="5400">
          <a:solidFill>
            <a:schemeClr val="tx2"/>
          </a:solidFill>
          <a:latin typeface="Haettenschweiler" pitchFamily="34" charset="0"/>
        </a:defRPr>
      </a:lvl8pPr>
      <a:lvl9pPr marL="1828800" algn="l" rtl="0" eaLnBrk="1" fontAlgn="base" hangingPunct="1">
        <a:lnSpc>
          <a:spcPct val="85000"/>
        </a:lnSpc>
        <a:spcBef>
          <a:spcPct val="0"/>
        </a:spcBef>
        <a:spcAft>
          <a:spcPct val="0"/>
        </a:spcAft>
        <a:defRPr sz="5400">
          <a:solidFill>
            <a:schemeClr val="tx2"/>
          </a:solidFill>
          <a:latin typeface="Haettenschweiler"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84"/>
          <p:cNvSpPr>
            <a:spLocks noGrp="1" noChangeArrowheads="1"/>
          </p:cNvSpPr>
          <p:nvPr>
            <p:ph type="ctrTitle"/>
          </p:nvPr>
        </p:nvSpPr>
        <p:spPr>
          <a:xfrm>
            <a:off x="228600" y="1066800"/>
            <a:ext cx="8610600" cy="3276600"/>
          </a:xfrm>
        </p:spPr>
        <p:txBody>
          <a:bodyPr/>
          <a:lstStyle/>
          <a:p>
            <a:pPr eaLnBrk="1" hangingPunct="1"/>
            <a:r>
              <a:rPr lang="en-US" sz="3400" b="1" dirty="0" smtClean="0">
                <a:latin typeface="Verdana" pitchFamily="34" charset="0"/>
                <a:ea typeface="Verdana" pitchFamily="34" charset="0"/>
                <a:cs typeface="Verdana" pitchFamily="34" charset="0"/>
              </a:rPr>
              <a:t>Winding-up and exit from the market</a:t>
            </a:r>
            <a:endParaRPr lang="en-US" sz="3400" dirty="0" smtClean="0">
              <a:solidFill>
                <a:srgbClr val="2D2D8A"/>
              </a:solidFill>
              <a:latin typeface="Verdana" pitchFamily="34" charset="0"/>
              <a:ea typeface="Verdana" pitchFamily="34" charset="0"/>
              <a:cs typeface="Verdana" pitchFamily="34" charset="0"/>
            </a:endParaRPr>
          </a:p>
        </p:txBody>
      </p:sp>
      <p:sp>
        <p:nvSpPr>
          <p:cNvPr id="27652" name="Slide Number Placeholder 1"/>
          <p:cNvSpPr>
            <a:spLocks noGrp="1"/>
          </p:cNvSpPr>
          <p:nvPr>
            <p:ph type="sldNum" sz="quarter" idx="12"/>
          </p:nvPr>
        </p:nvSpPr>
        <p:spPr>
          <a:noFill/>
          <a:ln>
            <a:miter lim="800000"/>
            <a:headEnd/>
            <a:tailEnd/>
          </a:ln>
        </p:spPr>
        <p:txBody>
          <a:bodyPr/>
          <a:lstStyle/>
          <a:p>
            <a:fld id="{20D0446B-ADFA-487C-989C-383EAA48EEFA}" type="slidenum">
              <a:rPr lang="en-US" smtClean="0"/>
              <a:pPr/>
              <a:t>1</a:t>
            </a:fld>
            <a:endParaRPr lang="en-US" smtClean="0"/>
          </a:p>
        </p:txBody>
      </p:sp>
      <p:sp>
        <p:nvSpPr>
          <p:cNvPr id="27651" name="Rectangle 79"/>
          <p:cNvSpPr>
            <a:spLocks noChangeArrowheads="1"/>
          </p:cNvSpPr>
          <p:nvPr/>
        </p:nvSpPr>
        <p:spPr bwMode="gray">
          <a:xfrm>
            <a:off x="528638" y="5105400"/>
            <a:ext cx="3857625" cy="468313"/>
          </a:xfrm>
          <a:prstGeom prst="rect">
            <a:avLst/>
          </a:prstGeom>
          <a:noFill/>
          <a:ln w="9525">
            <a:noFill/>
            <a:miter lim="800000"/>
            <a:headEnd/>
            <a:tailEnd/>
          </a:ln>
        </p:spPr>
        <p:txBody>
          <a:bodyPr lIns="0" tIns="0" rIns="0" bIns="0">
            <a:spAutoFit/>
          </a:bodyPr>
          <a:lstStyle/>
          <a:p>
            <a:pPr eaLnBrk="0" hangingPunct="0">
              <a:lnSpc>
                <a:spcPct val="95000"/>
              </a:lnSpc>
              <a:buFont typeface="Arial" charset="0"/>
              <a:buNone/>
            </a:pPr>
            <a:r>
              <a:rPr lang="en-US" sz="1600">
                <a:solidFill>
                  <a:schemeClr val="bg1"/>
                </a:solidFill>
              </a:rPr>
              <a:t/>
            </a:r>
            <a:br>
              <a:rPr lang="en-US" sz="1600">
                <a:solidFill>
                  <a:schemeClr val="bg1"/>
                </a:solidFill>
              </a:rPr>
            </a:br>
            <a:endParaRPr lang="en-US" sz="1600">
              <a:solidFill>
                <a:schemeClr val="bg1"/>
              </a:solidFill>
            </a:endParaRPr>
          </a:p>
        </p:txBody>
      </p:sp>
      <p:sp>
        <p:nvSpPr>
          <p:cNvPr id="2" name="TextBox 1"/>
          <p:cNvSpPr txBox="1"/>
          <p:nvPr/>
        </p:nvSpPr>
        <p:spPr>
          <a:xfrm>
            <a:off x="528638" y="3553274"/>
            <a:ext cx="8305799" cy="2031325"/>
          </a:xfrm>
          <a:prstGeom prst="rect">
            <a:avLst/>
          </a:prstGeom>
          <a:noFill/>
        </p:spPr>
        <p:txBody>
          <a:bodyPr wrap="square" rtlCol="0">
            <a:spAutoFit/>
          </a:bodyPr>
          <a:lstStyle/>
          <a:p>
            <a:pPr algn="ctr">
              <a:lnSpc>
                <a:spcPct val="150000"/>
              </a:lnSpc>
              <a:defRPr/>
            </a:pPr>
            <a:r>
              <a:rPr lang="en-US" sz="2800" dirty="0" smtClean="0">
                <a:latin typeface="Verdana" pitchFamily="34" charset="0"/>
                <a:ea typeface="Verdana" pitchFamily="34" charset="0"/>
                <a:cs typeface="Verdana" pitchFamily="34" charset="0"/>
              </a:rPr>
              <a:t>Monica </a:t>
            </a:r>
            <a:r>
              <a:rPr lang="en-US" sz="2800" dirty="0" err="1">
                <a:latin typeface="Verdana" pitchFamily="34" charset="0"/>
                <a:ea typeface="Verdana" pitchFamily="34" charset="0"/>
                <a:cs typeface="Verdana" pitchFamily="34" charset="0"/>
              </a:rPr>
              <a:t>Lindeen</a:t>
            </a:r>
            <a:r>
              <a:rPr lang="en-US" sz="2800" dirty="0">
                <a:latin typeface="Verdana" pitchFamily="34" charset="0"/>
                <a:ea typeface="Verdana" pitchFamily="34" charset="0"/>
                <a:cs typeface="Verdana" pitchFamily="34" charset="0"/>
              </a:rPr>
              <a:t> </a:t>
            </a:r>
          </a:p>
          <a:p>
            <a:pPr algn="ctr">
              <a:lnSpc>
                <a:spcPct val="150000"/>
              </a:lnSpc>
              <a:defRPr/>
            </a:pPr>
            <a:r>
              <a:rPr lang="en-US" sz="2800" dirty="0">
                <a:latin typeface="Verdana" pitchFamily="34" charset="0"/>
                <a:ea typeface="Verdana" pitchFamily="34" charset="0"/>
                <a:cs typeface="Verdana" pitchFamily="34" charset="0"/>
              </a:rPr>
              <a:t>Insurance Commissioner </a:t>
            </a:r>
          </a:p>
          <a:p>
            <a:pPr algn="ctr">
              <a:lnSpc>
                <a:spcPct val="150000"/>
              </a:lnSpc>
              <a:defRPr/>
            </a:pPr>
            <a:r>
              <a:rPr lang="en-US" sz="2800" dirty="0">
                <a:latin typeface="Verdana" pitchFamily="34" charset="0"/>
                <a:ea typeface="Verdana" pitchFamily="34" charset="0"/>
                <a:cs typeface="Verdana" pitchFamily="34" charset="0"/>
              </a:rPr>
              <a:t>State of </a:t>
            </a:r>
            <a:r>
              <a:rPr lang="en-US" sz="2800" dirty="0" smtClean="0">
                <a:latin typeface="Verdana" pitchFamily="34" charset="0"/>
                <a:ea typeface="Verdana" pitchFamily="34" charset="0"/>
                <a:cs typeface="Verdana" pitchFamily="34" charset="0"/>
              </a:rPr>
              <a:t>Montana</a:t>
            </a:r>
            <a:endParaRPr lang="en-US" sz="2800" dirty="0">
              <a:latin typeface="Verdana" pitchFamily="34" charset="0"/>
              <a:ea typeface="Verdana" pitchFamily="34" charset="0"/>
              <a:cs typeface="Verdana"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Slide Number Placeholder 3"/>
          <p:cNvSpPr>
            <a:spLocks noGrp="1"/>
          </p:cNvSpPr>
          <p:nvPr>
            <p:ph type="sldNum" sz="quarter" idx="12"/>
          </p:nvPr>
        </p:nvSpPr>
        <p:spPr>
          <a:noFill/>
          <a:ln>
            <a:miter lim="800000"/>
            <a:headEnd/>
            <a:tailEnd/>
          </a:ln>
        </p:spPr>
        <p:txBody>
          <a:bodyPr/>
          <a:lstStyle/>
          <a:p>
            <a:fld id="{E09C341C-53E8-4606-BA68-B78B713531AB}" type="slidenum">
              <a:rPr lang="en-US" smtClean="0"/>
              <a:pPr/>
              <a:t>2</a:t>
            </a:fld>
            <a:endParaRPr lang="en-US" smtClean="0"/>
          </a:p>
        </p:txBody>
      </p:sp>
      <p:sp>
        <p:nvSpPr>
          <p:cNvPr id="3" name="Content Placeholder 2"/>
          <p:cNvSpPr>
            <a:spLocks noGrp="1"/>
          </p:cNvSpPr>
          <p:nvPr>
            <p:ph idx="4294967295"/>
          </p:nvPr>
        </p:nvSpPr>
        <p:spPr>
          <a:xfrm>
            <a:off x="0" y="1371600"/>
            <a:ext cx="8077200" cy="3810000"/>
          </a:xfrm>
        </p:spPr>
        <p:txBody>
          <a:bodyPr/>
          <a:lstStyle/>
          <a:p>
            <a:pPr lvl="0">
              <a:buFont typeface="Arial" pitchFamily="34" charset="0"/>
              <a:buChar char="•"/>
            </a:pPr>
            <a:r>
              <a:rPr lang="en-US" sz="2200" dirty="0" smtClean="0">
                <a:latin typeface="Verdana" pitchFamily="34" charset="0"/>
                <a:ea typeface="Verdana" pitchFamily="34" charset="0"/>
                <a:cs typeface="Verdana" pitchFamily="34" charset="0"/>
              </a:rPr>
              <a:t>Positive Aspects of Resolution Plans</a:t>
            </a:r>
          </a:p>
          <a:p>
            <a:pPr lvl="1"/>
            <a:r>
              <a:rPr lang="en-US" sz="1800" dirty="0" smtClean="0">
                <a:latin typeface="Verdana" pitchFamily="34" charset="0"/>
                <a:ea typeface="Verdana" pitchFamily="34" charset="0"/>
                <a:cs typeface="Verdana" pitchFamily="34" charset="0"/>
              </a:rPr>
              <a:t>Address the risk </a:t>
            </a:r>
            <a:r>
              <a:rPr lang="en-US" sz="1800" dirty="0">
                <a:latin typeface="Verdana" pitchFamily="34" charset="0"/>
                <a:ea typeface="Verdana" pitchFamily="34" charset="0"/>
                <a:cs typeface="Verdana" pitchFamily="34" charset="0"/>
              </a:rPr>
              <a:t>of discontinuing critical operations and </a:t>
            </a:r>
            <a:r>
              <a:rPr lang="en-US" sz="1800" dirty="0" smtClean="0">
                <a:latin typeface="Verdana" pitchFamily="34" charset="0"/>
                <a:ea typeface="Verdana" pitchFamily="34" charset="0"/>
                <a:cs typeface="Verdana" pitchFamily="34" charset="0"/>
              </a:rPr>
              <a:t>services</a:t>
            </a:r>
            <a:endParaRPr lang="en-US" sz="1800" dirty="0">
              <a:latin typeface="Verdana" pitchFamily="34" charset="0"/>
              <a:ea typeface="Verdana" pitchFamily="34" charset="0"/>
              <a:cs typeface="Verdana" pitchFamily="34" charset="0"/>
            </a:endParaRPr>
          </a:p>
          <a:p>
            <a:pPr lvl="1"/>
            <a:r>
              <a:rPr lang="en-US" sz="1800" dirty="0" smtClean="0">
                <a:latin typeface="Verdana" pitchFamily="34" charset="0"/>
                <a:ea typeface="Verdana" pitchFamily="34" charset="0"/>
                <a:cs typeface="Verdana" pitchFamily="34" charset="0"/>
              </a:rPr>
              <a:t>Address the </a:t>
            </a:r>
            <a:r>
              <a:rPr lang="en-US" sz="1800" dirty="0">
                <a:latin typeface="Verdana" pitchFamily="34" charset="0"/>
                <a:ea typeface="Verdana" pitchFamily="34" charset="0"/>
                <a:cs typeface="Verdana" pitchFamily="34" charset="0"/>
              </a:rPr>
              <a:t>risk </a:t>
            </a:r>
            <a:r>
              <a:rPr lang="en-US" sz="1800" dirty="0" smtClean="0">
                <a:latin typeface="Verdana" pitchFamily="34" charset="0"/>
                <a:ea typeface="Verdana" pitchFamily="34" charset="0"/>
                <a:cs typeface="Verdana" pitchFamily="34" charset="0"/>
              </a:rPr>
              <a:t>of derivative </a:t>
            </a:r>
            <a:r>
              <a:rPr lang="en-US" sz="1800" dirty="0">
                <a:latin typeface="Verdana" pitchFamily="34" charset="0"/>
                <a:ea typeface="Verdana" pitchFamily="34" charset="0"/>
                <a:cs typeface="Verdana" pitchFamily="34" charset="0"/>
              </a:rPr>
              <a:t>or counterparty </a:t>
            </a:r>
            <a:r>
              <a:rPr lang="en-US" sz="1800" dirty="0" smtClean="0">
                <a:latin typeface="Verdana" pitchFamily="34" charset="0"/>
                <a:ea typeface="Verdana" pitchFamily="34" charset="0"/>
                <a:cs typeface="Verdana" pitchFamily="34" charset="0"/>
              </a:rPr>
              <a:t>actions</a:t>
            </a:r>
            <a:endParaRPr lang="en-US" sz="1800" dirty="0">
              <a:latin typeface="Verdana" pitchFamily="34" charset="0"/>
              <a:ea typeface="Verdana" pitchFamily="34" charset="0"/>
              <a:cs typeface="Verdana" pitchFamily="34" charset="0"/>
            </a:endParaRPr>
          </a:p>
          <a:p>
            <a:pPr lvl="1"/>
            <a:r>
              <a:rPr lang="en-US" sz="1800" dirty="0" smtClean="0">
                <a:latin typeface="Verdana" pitchFamily="34" charset="0"/>
                <a:ea typeface="Verdana" pitchFamily="34" charset="0"/>
                <a:cs typeface="Verdana" pitchFamily="34" charset="0"/>
              </a:rPr>
              <a:t>Address the </a:t>
            </a:r>
            <a:r>
              <a:rPr lang="en-US" sz="1800" dirty="0">
                <a:latin typeface="Verdana" pitchFamily="34" charset="0"/>
                <a:ea typeface="Verdana" pitchFamily="34" charset="0"/>
                <a:cs typeface="Verdana" pitchFamily="34" charset="0"/>
              </a:rPr>
              <a:t>risk of insufficient </a:t>
            </a:r>
            <a:r>
              <a:rPr lang="en-US" sz="1800" dirty="0" smtClean="0">
                <a:latin typeface="Verdana" pitchFamily="34" charset="0"/>
                <a:ea typeface="Verdana" pitchFamily="34" charset="0"/>
                <a:cs typeface="Verdana" pitchFamily="34" charset="0"/>
              </a:rPr>
              <a:t>liquidity</a:t>
            </a:r>
            <a:endParaRPr lang="en-US" sz="1800" dirty="0">
              <a:latin typeface="Verdana" pitchFamily="34" charset="0"/>
              <a:ea typeface="Verdana" pitchFamily="34" charset="0"/>
              <a:cs typeface="Verdana" pitchFamily="34" charset="0"/>
            </a:endParaRPr>
          </a:p>
          <a:p>
            <a:pPr lvl="1"/>
            <a:r>
              <a:rPr lang="en-US" sz="1800" dirty="0" smtClean="0">
                <a:latin typeface="Verdana" pitchFamily="34" charset="0"/>
                <a:ea typeface="Verdana" pitchFamily="34" charset="0"/>
                <a:cs typeface="Verdana" pitchFamily="34" charset="0"/>
              </a:rPr>
              <a:t>Force Discuss on the </a:t>
            </a:r>
            <a:r>
              <a:rPr lang="en-US" sz="1800" dirty="0">
                <a:latin typeface="Verdana" pitchFamily="34" charset="0"/>
                <a:ea typeface="Verdana" pitchFamily="34" charset="0"/>
                <a:cs typeface="Verdana" pitchFamily="34" charset="0"/>
              </a:rPr>
              <a:t>risk that lack of cooperation could lead to ring-fencing of assets. </a:t>
            </a:r>
            <a:endParaRPr lang="en-US" sz="1800" dirty="0" smtClean="0">
              <a:latin typeface="Verdana" pitchFamily="34" charset="0"/>
              <a:ea typeface="Verdana" pitchFamily="34" charset="0"/>
              <a:cs typeface="Verdana" pitchFamily="34" charset="0"/>
            </a:endParaRPr>
          </a:p>
          <a:p>
            <a:pPr lvl="1"/>
            <a:endParaRPr lang="en-US" sz="1800" dirty="0">
              <a:solidFill>
                <a:srgbClr val="FF0000"/>
              </a:solidFill>
              <a:latin typeface="Verdana" pitchFamily="34" charset="0"/>
              <a:ea typeface="Verdana" pitchFamily="34" charset="0"/>
              <a:cs typeface="Verdana" pitchFamily="34" charset="0"/>
            </a:endParaRPr>
          </a:p>
          <a:p>
            <a:pPr>
              <a:buFont typeface="Arial" pitchFamily="34" charset="0"/>
              <a:buChar char="•"/>
            </a:pPr>
            <a:r>
              <a:rPr lang="en-US" sz="2200" dirty="0">
                <a:latin typeface="Verdana" pitchFamily="34" charset="0"/>
                <a:ea typeface="Verdana" pitchFamily="34" charset="0"/>
                <a:cs typeface="Verdana" pitchFamily="34" charset="0"/>
              </a:rPr>
              <a:t>Bail In Concept in </a:t>
            </a:r>
            <a:r>
              <a:rPr lang="en-US" sz="2200" dirty="0" smtClean="0">
                <a:latin typeface="Verdana" pitchFamily="34" charset="0"/>
                <a:ea typeface="Verdana" pitchFamily="34" charset="0"/>
                <a:cs typeface="Verdana" pitchFamily="34" charset="0"/>
              </a:rPr>
              <a:t>Banking</a:t>
            </a:r>
          </a:p>
          <a:p>
            <a:pPr>
              <a:buFont typeface="Arial" pitchFamily="34" charset="0"/>
              <a:buChar char="•"/>
            </a:pPr>
            <a:endParaRPr lang="en-US" sz="2200" dirty="0">
              <a:latin typeface="Verdana" pitchFamily="34" charset="0"/>
              <a:ea typeface="Verdana" pitchFamily="34" charset="0"/>
              <a:cs typeface="Verdana" pitchFamily="34" charset="0"/>
            </a:endParaRPr>
          </a:p>
          <a:p>
            <a:pPr>
              <a:buFont typeface="Arial" pitchFamily="34" charset="0"/>
              <a:buChar char="•"/>
            </a:pPr>
            <a:r>
              <a:rPr lang="en-US" sz="2200" dirty="0">
                <a:latin typeface="Verdana" pitchFamily="34" charset="0"/>
                <a:ea typeface="Verdana" pitchFamily="34" charset="0"/>
                <a:cs typeface="Verdana" pitchFamily="34" charset="0"/>
              </a:rPr>
              <a:t>Banking Tied to the Real </a:t>
            </a:r>
            <a:r>
              <a:rPr lang="en-US" sz="2200" dirty="0" smtClean="0">
                <a:latin typeface="Verdana" pitchFamily="34" charset="0"/>
                <a:ea typeface="Verdana" pitchFamily="34" charset="0"/>
                <a:cs typeface="Verdana" pitchFamily="34" charset="0"/>
              </a:rPr>
              <a:t>Economy</a:t>
            </a:r>
          </a:p>
          <a:p>
            <a:pPr>
              <a:buFont typeface="Arial" pitchFamily="34" charset="0"/>
              <a:buChar char="•"/>
            </a:pPr>
            <a:endParaRPr lang="en-US" sz="2200" dirty="0">
              <a:latin typeface="Verdana" pitchFamily="34" charset="0"/>
              <a:ea typeface="Verdana" pitchFamily="34" charset="0"/>
              <a:cs typeface="Verdana" pitchFamily="34" charset="0"/>
            </a:endParaRPr>
          </a:p>
          <a:p>
            <a:pPr>
              <a:buFont typeface="Arial" pitchFamily="34" charset="0"/>
              <a:buChar char="•"/>
            </a:pPr>
            <a:r>
              <a:rPr lang="en-US" sz="2200" dirty="0">
                <a:latin typeface="Verdana" pitchFamily="34" charset="0"/>
                <a:ea typeface="Verdana" pitchFamily="34" charset="0"/>
                <a:cs typeface="Verdana" pitchFamily="34" charset="0"/>
              </a:rPr>
              <a:t>Insurance Should be Resolved </a:t>
            </a:r>
            <a:r>
              <a:rPr lang="en-US" sz="2200" dirty="0" smtClean="0">
                <a:latin typeface="Verdana" pitchFamily="34" charset="0"/>
                <a:ea typeface="Verdana" pitchFamily="34" charset="0"/>
                <a:cs typeface="Verdana" pitchFamily="34" charset="0"/>
              </a:rPr>
              <a:t>Differently than Banking</a:t>
            </a:r>
            <a:endParaRPr lang="en-US" sz="2200" dirty="0">
              <a:latin typeface="Verdana" pitchFamily="34" charset="0"/>
              <a:ea typeface="Verdana" pitchFamily="34" charset="0"/>
              <a:cs typeface="Verdana" pitchFamily="34" charset="0"/>
            </a:endParaRPr>
          </a:p>
          <a:p>
            <a:pPr marL="0" lvl="0" indent="0">
              <a:buNone/>
            </a:pPr>
            <a:endParaRPr lang="en-US" sz="2000" dirty="0">
              <a:solidFill>
                <a:srgbClr val="FF0000"/>
              </a:solidFill>
            </a:endParaRPr>
          </a:p>
          <a:p>
            <a:pPr marL="571500" lvl="1" indent="-171450">
              <a:buFont typeface="Arial" pitchFamily="34" charset="0"/>
              <a:buChar char="•"/>
              <a:defRPr/>
            </a:pPr>
            <a:endParaRPr lang="en-US" sz="2000" dirty="0" smtClean="0">
              <a:solidFill>
                <a:srgbClr val="FF0000"/>
              </a:solidFill>
            </a:endParaRPr>
          </a:p>
          <a:p>
            <a:pPr marL="971550" lvl="2" indent="-171450">
              <a:buFont typeface="Arial" pitchFamily="34" charset="0"/>
              <a:buChar char="•"/>
              <a:defRPr/>
            </a:pPr>
            <a:endParaRPr lang="en-US" sz="1800" dirty="0">
              <a:solidFill>
                <a:srgbClr val="0070C0"/>
              </a:solidFill>
            </a:endParaRPr>
          </a:p>
        </p:txBody>
      </p:sp>
      <p:sp>
        <p:nvSpPr>
          <p:cNvPr id="5" name="Title 1"/>
          <p:cNvSpPr txBox="1">
            <a:spLocks/>
          </p:cNvSpPr>
          <p:nvPr/>
        </p:nvSpPr>
        <p:spPr bwMode="auto">
          <a:xfrm>
            <a:off x="304800" y="228600"/>
            <a:ext cx="61722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lnSpc>
                <a:spcPct val="85000"/>
              </a:lnSpc>
              <a:spcBef>
                <a:spcPct val="0"/>
              </a:spcBef>
              <a:spcAft>
                <a:spcPct val="0"/>
              </a:spcAft>
              <a:defRPr sz="5400">
                <a:solidFill>
                  <a:schemeClr val="tx2"/>
                </a:solidFill>
                <a:latin typeface="+mj-lt"/>
                <a:ea typeface="+mj-ea"/>
                <a:cs typeface="+mj-cs"/>
              </a:defRPr>
            </a:lvl1pPr>
            <a:lvl2pPr algn="l" rtl="0" eaLnBrk="0" fontAlgn="base" hangingPunct="0">
              <a:lnSpc>
                <a:spcPct val="85000"/>
              </a:lnSpc>
              <a:spcBef>
                <a:spcPct val="0"/>
              </a:spcBef>
              <a:spcAft>
                <a:spcPct val="0"/>
              </a:spcAft>
              <a:defRPr sz="5400">
                <a:solidFill>
                  <a:schemeClr val="tx2"/>
                </a:solidFill>
                <a:latin typeface="Haettenschweiler" pitchFamily="34" charset="0"/>
              </a:defRPr>
            </a:lvl2pPr>
            <a:lvl3pPr algn="l" rtl="0" eaLnBrk="0" fontAlgn="base" hangingPunct="0">
              <a:lnSpc>
                <a:spcPct val="85000"/>
              </a:lnSpc>
              <a:spcBef>
                <a:spcPct val="0"/>
              </a:spcBef>
              <a:spcAft>
                <a:spcPct val="0"/>
              </a:spcAft>
              <a:defRPr sz="5400">
                <a:solidFill>
                  <a:schemeClr val="tx2"/>
                </a:solidFill>
                <a:latin typeface="Haettenschweiler" pitchFamily="34" charset="0"/>
              </a:defRPr>
            </a:lvl3pPr>
            <a:lvl4pPr algn="l" rtl="0" eaLnBrk="0" fontAlgn="base" hangingPunct="0">
              <a:lnSpc>
                <a:spcPct val="85000"/>
              </a:lnSpc>
              <a:spcBef>
                <a:spcPct val="0"/>
              </a:spcBef>
              <a:spcAft>
                <a:spcPct val="0"/>
              </a:spcAft>
              <a:defRPr sz="5400">
                <a:solidFill>
                  <a:schemeClr val="tx2"/>
                </a:solidFill>
                <a:latin typeface="Haettenschweiler" pitchFamily="34" charset="0"/>
              </a:defRPr>
            </a:lvl4pPr>
            <a:lvl5pPr algn="l" rtl="0" eaLnBrk="0" fontAlgn="base" hangingPunct="0">
              <a:lnSpc>
                <a:spcPct val="85000"/>
              </a:lnSpc>
              <a:spcBef>
                <a:spcPct val="0"/>
              </a:spcBef>
              <a:spcAft>
                <a:spcPct val="0"/>
              </a:spcAft>
              <a:defRPr sz="5400">
                <a:solidFill>
                  <a:schemeClr val="tx2"/>
                </a:solidFill>
                <a:latin typeface="Haettenschweiler" pitchFamily="34" charset="0"/>
              </a:defRPr>
            </a:lvl5pPr>
            <a:lvl6pPr marL="457200" algn="l" rtl="0" eaLnBrk="1" fontAlgn="base" hangingPunct="1">
              <a:lnSpc>
                <a:spcPct val="85000"/>
              </a:lnSpc>
              <a:spcBef>
                <a:spcPct val="0"/>
              </a:spcBef>
              <a:spcAft>
                <a:spcPct val="0"/>
              </a:spcAft>
              <a:defRPr sz="5400">
                <a:solidFill>
                  <a:schemeClr val="tx2"/>
                </a:solidFill>
                <a:latin typeface="Haettenschweiler" pitchFamily="34" charset="0"/>
              </a:defRPr>
            </a:lvl6pPr>
            <a:lvl7pPr marL="914400" algn="l" rtl="0" eaLnBrk="1" fontAlgn="base" hangingPunct="1">
              <a:lnSpc>
                <a:spcPct val="85000"/>
              </a:lnSpc>
              <a:spcBef>
                <a:spcPct val="0"/>
              </a:spcBef>
              <a:spcAft>
                <a:spcPct val="0"/>
              </a:spcAft>
              <a:defRPr sz="5400">
                <a:solidFill>
                  <a:schemeClr val="tx2"/>
                </a:solidFill>
                <a:latin typeface="Haettenschweiler" pitchFamily="34" charset="0"/>
              </a:defRPr>
            </a:lvl7pPr>
            <a:lvl8pPr marL="1371600" algn="l" rtl="0" eaLnBrk="1" fontAlgn="base" hangingPunct="1">
              <a:lnSpc>
                <a:spcPct val="85000"/>
              </a:lnSpc>
              <a:spcBef>
                <a:spcPct val="0"/>
              </a:spcBef>
              <a:spcAft>
                <a:spcPct val="0"/>
              </a:spcAft>
              <a:defRPr sz="5400">
                <a:solidFill>
                  <a:schemeClr val="tx2"/>
                </a:solidFill>
                <a:latin typeface="Haettenschweiler" pitchFamily="34" charset="0"/>
              </a:defRPr>
            </a:lvl8pPr>
            <a:lvl9pPr marL="1828800" algn="l" rtl="0" eaLnBrk="1" fontAlgn="base" hangingPunct="1">
              <a:lnSpc>
                <a:spcPct val="85000"/>
              </a:lnSpc>
              <a:spcBef>
                <a:spcPct val="0"/>
              </a:spcBef>
              <a:spcAft>
                <a:spcPct val="0"/>
              </a:spcAft>
              <a:defRPr sz="5400">
                <a:solidFill>
                  <a:schemeClr val="tx2"/>
                </a:solidFill>
                <a:latin typeface="Haettenschweiler" pitchFamily="34" charset="0"/>
              </a:defRPr>
            </a:lvl9pPr>
          </a:lstStyle>
          <a:p>
            <a:r>
              <a:rPr lang="en-US" sz="2800" b="1" kern="0" dirty="0" smtClean="0">
                <a:latin typeface="Verdana" pitchFamily="34" charset="0"/>
                <a:ea typeface="Verdana" pitchFamily="34" charset="0"/>
                <a:cs typeface="Verdana" pitchFamily="34" charset="0"/>
              </a:rPr>
              <a:t>Resolution Plans &amp; </a:t>
            </a:r>
          </a:p>
          <a:p>
            <a:r>
              <a:rPr lang="en-US" sz="2800" b="1" kern="0" dirty="0" smtClean="0">
                <a:latin typeface="Verdana" pitchFamily="34" charset="0"/>
                <a:ea typeface="Verdana" pitchFamily="34" charset="0"/>
                <a:cs typeface="Verdana" pitchFamily="34" charset="0"/>
              </a:rPr>
              <a:t>Banking Regulation in the US</a:t>
            </a:r>
            <a:endParaRPr lang="en-US" sz="2800" b="1" kern="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23302284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Slide Number Placeholder 3"/>
          <p:cNvSpPr>
            <a:spLocks noGrp="1"/>
          </p:cNvSpPr>
          <p:nvPr>
            <p:ph type="sldNum" sz="quarter" idx="12"/>
          </p:nvPr>
        </p:nvSpPr>
        <p:spPr>
          <a:noFill/>
          <a:ln>
            <a:miter lim="800000"/>
            <a:headEnd/>
            <a:tailEnd/>
          </a:ln>
        </p:spPr>
        <p:txBody>
          <a:bodyPr/>
          <a:lstStyle/>
          <a:p>
            <a:fld id="{E09C341C-53E8-4606-BA68-B78B713531AB}" type="slidenum">
              <a:rPr lang="en-US" smtClean="0"/>
              <a:pPr/>
              <a:t>3</a:t>
            </a:fld>
            <a:endParaRPr lang="en-US" smtClean="0"/>
          </a:p>
        </p:txBody>
      </p:sp>
      <p:sp>
        <p:nvSpPr>
          <p:cNvPr id="31745" name="Title 1"/>
          <p:cNvSpPr>
            <a:spLocks noGrp="1"/>
          </p:cNvSpPr>
          <p:nvPr>
            <p:ph type="title" idx="4294967295"/>
          </p:nvPr>
        </p:nvSpPr>
        <p:spPr>
          <a:xfrm>
            <a:off x="0" y="0"/>
            <a:ext cx="5943600" cy="1219200"/>
          </a:xfrm>
        </p:spPr>
        <p:txBody>
          <a:bodyPr/>
          <a:lstStyle/>
          <a:p>
            <a:r>
              <a:rPr lang="en-US" sz="2800" b="1" dirty="0">
                <a:latin typeface="Verdana" pitchFamily="34" charset="0"/>
                <a:ea typeface="Verdana" pitchFamily="34" charset="0"/>
                <a:cs typeface="Verdana" pitchFamily="34" charset="0"/>
              </a:rPr>
              <a:t>Tools For Crisis Management </a:t>
            </a:r>
          </a:p>
        </p:txBody>
      </p:sp>
      <p:sp>
        <p:nvSpPr>
          <p:cNvPr id="3" name="Content Placeholder 2"/>
          <p:cNvSpPr>
            <a:spLocks noGrp="1"/>
          </p:cNvSpPr>
          <p:nvPr>
            <p:ph idx="4294967295"/>
          </p:nvPr>
        </p:nvSpPr>
        <p:spPr>
          <a:xfrm>
            <a:off x="0" y="1066800"/>
            <a:ext cx="8077200" cy="4495800"/>
          </a:xfrm>
        </p:spPr>
        <p:txBody>
          <a:bodyPr/>
          <a:lstStyle/>
          <a:p>
            <a:pPr>
              <a:lnSpc>
                <a:spcPct val="150000"/>
              </a:lnSpc>
            </a:pPr>
            <a:r>
              <a:rPr lang="en-US" sz="2200" dirty="0" smtClean="0">
                <a:latin typeface="Verdana" pitchFamily="34" charset="0"/>
                <a:ea typeface="Verdana" pitchFamily="34" charset="0"/>
                <a:cs typeface="Verdana" pitchFamily="34" charset="0"/>
              </a:rPr>
              <a:t>Access </a:t>
            </a:r>
            <a:r>
              <a:rPr lang="en-US" sz="2200" dirty="0">
                <a:latin typeface="Verdana" pitchFamily="34" charset="0"/>
                <a:ea typeface="Verdana" pitchFamily="34" charset="0"/>
                <a:cs typeface="Verdana" pitchFamily="34" charset="0"/>
              </a:rPr>
              <a:t>to </a:t>
            </a:r>
            <a:r>
              <a:rPr lang="en-US" sz="2200" dirty="0" smtClean="0">
                <a:latin typeface="Verdana" pitchFamily="34" charset="0"/>
                <a:ea typeface="Verdana" pitchFamily="34" charset="0"/>
                <a:cs typeface="Verdana" pitchFamily="34" charset="0"/>
              </a:rPr>
              <a:t>Data</a:t>
            </a:r>
          </a:p>
          <a:p>
            <a:pPr>
              <a:lnSpc>
                <a:spcPct val="150000"/>
              </a:lnSpc>
            </a:pPr>
            <a:endParaRPr lang="en-US" sz="2200" dirty="0">
              <a:latin typeface="Verdana" pitchFamily="34" charset="0"/>
              <a:ea typeface="Verdana" pitchFamily="34" charset="0"/>
              <a:cs typeface="Verdana" pitchFamily="34" charset="0"/>
            </a:endParaRPr>
          </a:p>
          <a:p>
            <a:pPr lvl="0"/>
            <a:r>
              <a:rPr lang="en-US" sz="2200" dirty="0" smtClean="0">
                <a:latin typeface="Verdana" pitchFamily="34" charset="0"/>
                <a:ea typeface="Verdana" pitchFamily="34" charset="0"/>
                <a:cs typeface="Verdana" pitchFamily="34" charset="0"/>
              </a:rPr>
              <a:t>Risk </a:t>
            </a:r>
            <a:r>
              <a:rPr lang="en-US" sz="2200" dirty="0">
                <a:latin typeface="Verdana" pitchFamily="34" charset="0"/>
                <a:ea typeface="Verdana" pitchFamily="34" charset="0"/>
                <a:cs typeface="Verdana" pitchFamily="34" charset="0"/>
              </a:rPr>
              <a:t>Based Capital-Ladders of </a:t>
            </a:r>
            <a:r>
              <a:rPr lang="en-US" sz="2200" dirty="0" smtClean="0">
                <a:latin typeface="Verdana" pitchFamily="34" charset="0"/>
                <a:ea typeface="Verdana" pitchFamily="34" charset="0"/>
                <a:cs typeface="Verdana" pitchFamily="34" charset="0"/>
              </a:rPr>
              <a:t>intervention</a:t>
            </a:r>
          </a:p>
          <a:p>
            <a:pPr lvl="0"/>
            <a:endParaRPr lang="en-US" sz="2200" dirty="0">
              <a:latin typeface="Verdana" pitchFamily="34" charset="0"/>
              <a:ea typeface="Verdana" pitchFamily="34" charset="0"/>
              <a:cs typeface="Verdana" pitchFamily="34" charset="0"/>
            </a:endParaRPr>
          </a:p>
          <a:p>
            <a:pPr lvl="0"/>
            <a:r>
              <a:rPr lang="en-US" sz="2200" dirty="0">
                <a:latin typeface="Verdana" pitchFamily="34" charset="0"/>
                <a:ea typeface="Verdana" pitchFamily="34" charset="0"/>
                <a:cs typeface="Verdana" pitchFamily="34" charset="0"/>
              </a:rPr>
              <a:t>Hazardous Condition/Supervision-Risk based intervention  </a:t>
            </a:r>
          </a:p>
          <a:p>
            <a:pPr lvl="1"/>
            <a:r>
              <a:rPr lang="en-US" sz="1800" dirty="0">
                <a:latin typeface="Verdana" pitchFamily="34" charset="0"/>
                <a:ea typeface="Verdana" pitchFamily="34" charset="0"/>
                <a:cs typeface="Verdana" pitchFamily="34" charset="0"/>
              </a:rPr>
              <a:t>Stay provision</a:t>
            </a:r>
          </a:p>
          <a:p>
            <a:pPr lvl="1"/>
            <a:r>
              <a:rPr lang="en-US" sz="1800" dirty="0">
                <a:latin typeface="Verdana" pitchFamily="34" charset="0"/>
                <a:ea typeface="Verdana" pitchFamily="34" charset="0"/>
                <a:cs typeface="Verdana" pitchFamily="34" charset="0"/>
              </a:rPr>
              <a:t>Runoff</a:t>
            </a:r>
          </a:p>
          <a:p>
            <a:pPr lvl="1"/>
            <a:r>
              <a:rPr lang="en-US" sz="1800" dirty="0">
                <a:latin typeface="Verdana" pitchFamily="34" charset="0"/>
                <a:ea typeface="Verdana" pitchFamily="34" charset="0"/>
                <a:cs typeface="Verdana" pitchFamily="34" charset="0"/>
              </a:rPr>
              <a:t>Portfolio transfers</a:t>
            </a:r>
          </a:p>
          <a:p>
            <a:pPr lvl="1"/>
            <a:r>
              <a:rPr lang="en-US" sz="1800" dirty="0">
                <a:latin typeface="Verdana" pitchFamily="34" charset="0"/>
                <a:ea typeface="Verdana" pitchFamily="34" charset="0"/>
                <a:cs typeface="Verdana" pitchFamily="34" charset="0"/>
              </a:rPr>
              <a:t>Reduce expenses including commissions by specified methods</a:t>
            </a:r>
          </a:p>
          <a:p>
            <a:pPr lvl="1"/>
            <a:r>
              <a:rPr lang="en-US" sz="1800" dirty="0">
                <a:latin typeface="Verdana" pitchFamily="34" charset="0"/>
                <a:ea typeface="Verdana" pitchFamily="34" charset="0"/>
                <a:cs typeface="Verdana" pitchFamily="34" charset="0"/>
              </a:rPr>
              <a:t>Increase capital</a:t>
            </a:r>
          </a:p>
          <a:p>
            <a:pPr lvl="1"/>
            <a:r>
              <a:rPr lang="en-US" sz="1800" dirty="0">
                <a:latin typeface="Verdana" pitchFamily="34" charset="0"/>
                <a:ea typeface="Verdana" pitchFamily="34" charset="0"/>
                <a:cs typeface="Verdana" pitchFamily="34" charset="0"/>
              </a:rPr>
              <a:t>Suspend dividends</a:t>
            </a:r>
          </a:p>
          <a:p>
            <a:pPr lvl="1"/>
            <a:r>
              <a:rPr lang="en-US" sz="1800" dirty="0">
                <a:latin typeface="Verdana" pitchFamily="34" charset="0"/>
                <a:ea typeface="Verdana" pitchFamily="34" charset="0"/>
                <a:cs typeface="Verdana" pitchFamily="34" charset="0"/>
              </a:rPr>
              <a:t>Withdraw from</a:t>
            </a:r>
          </a:p>
          <a:p>
            <a:pPr lvl="1"/>
            <a:r>
              <a:rPr lang="en-US" sz="1800" dirty="0">
                <a:latin typeface="Verdana" pitchFamily="34" charset="0"/>
                <a:ea typeface="Verdana" pitchFamily="34" charset="0"/>
                <a:cs typeface="Verdana" pitchFamily="34" charset="0"/>
              </a:rPr>
              <a:t>Correct corporate governance deficiencies</a:t>
            </a:r>
          </a:p>
          <a:p>
            <a:pPr marL="571500" lvl="1" indent="-171450">
              <a:buFont typeface="Arial" pitchFamily="34" charset="0"/>
              <a:buChar char="•"/>
              <a:defRPr/>
            </a:pPr>
            <a:endParaRPr lang="en-US" sz="2000" dirty="0">
              <a:solidFill>
                <a:srgbClr val="FF0000"/>
              </a:solidFill>
            </a:endParaRPr>
          </a:p>
          <a:p>
            <a:pPr marL="571500" lvl="1" indent="-171450">
              <a:buFont typeface="Arial" pitchFamily="34" charset="0"/>
              <a:buChar char="•"/>
              <a:defRPr/>
            </a:pPr>
            <a:endParaRPr lang="en-US" sz="2000" dirty="0" smtClean="0">
              <a:solidFill>
                <a:srgbClr val="FF0000"/>
              </a:solidFill>
            </a:endParaRPr>
          </a:p>
          <a:p>
            <a:pPr marL="971550" lvl="2" indent="-171450">
              <a:buFont typeface="Arial" pitchFamily="34" charset="0"/>
              <a:buChar char="•"/>
              <a:defRPr/>
            </a:pPr>
            <a:endParaRPr lang="en-US" sz="1800" dirty="0">
              <a:solidFill>
                <a:srgbClr val="0070C0"/>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457200" y="152400"/>
            <a:ext cx="5562600" cy="914400"/>
          </a:xfrm>
        </p:spPr>
        <p:txBody>
          <a:bodyPr/>
          <a:lstStyle/>
          <a:p>
            <a:r>
              <a:rPr lang="en-US" sz="2800" b="1" dirty="0" smtClean="0">
                <a:latin typeface="Verdana" pitchFamily="34" charset="0"/>
                <a:ea typeface="Verdana" pitchFamily="34" charset="0"/>
                <a:cs typeface="Verdana" pitchFamily="34" charset="0"/>
              </a:rPr>
              <a:t>Resolutions Under State Law</a:t>
            </a:r>
          </a:p>
        </p:txBody>
      </p:sp>
      <p:sp>
        <p:nvSpPr>
          <p:cNvPr id="29698" name="Content Placeholder 2"/>
          <p:cNvSpPr>
            <a:spLocks noGrp="1"/>
          </p:cNvSpPr>
          <p:nvPr>
            <p:ph idx="1"/>
          </p:nvPr>
        </p:nvSpPr>
        <p:spPr>
          <a:xfrm>
            <a:off x="457200" y="1447800"/>
            <a:ext cx="7696200" cy="4678363"/>
          </a:xfrm>
        </p:spPr>
        <p:txBody>
          <a:bodyPr/>
          <a:lstStyle/>
          <a:p>
            <a:pPr lvl="0"/>
            <a:r>
              <a:rPr lang="en-US" sz="2200" dirty="0" smtClean="0">
                <a:latin typeface="Verdana" pitchFamily="34" charset="0"/>
                <a:ea typeface="Verdana" pitchFamily="34" charset="0"/>
                <a:cs typeface="Verdana" pitchFamily="34" charset="0"/>
              </a:rPr>
              <a:t>Receivership </a:t>
            </a:r>
            <a:r>
              <a:rPr lang="en-US" sz="2200" dirty="0">
                <a:latin typeface="Verdana" pitchFamily="34" charset="0"/>
                <a:ea typeface="Verdana" pitchFamily="34" charset="0"/>
                <a:cs typeface="Verdana" pitchFamily="34" charset="0"/>
              </a:rPr>
              <a:t>governed by state </a:t>
            </a:r>
            <a:r>
              <a:rPr lang="en-US" sz="2200" dirty="0" smtClean="0">
                <a:latin typeface="Verdana" pitchFamily="34" charset="0"/>
                <a:ea typeface="Verdana" pitchFamily="34" charset="0"/>
                <a:cs typeface="Verdana" pitchFamily="34" charset="0"/>
              </a:rPr>
              <a:t>law</a:t>
            </a:r>
          </a:p>
          <a:p>
            <a:pPr marL="0" lvl="0" indent="0">
              <a:buNone/>
            </a:pPr>
            <a:endParaRPr lang="en-US" sz="2200" dirty="0">
              <a:latin typeface="Verdana" pitchFamily="34" charset="0"/>
              <a:ea typeface="Verdana" pitchFamily="34" charset="0"/>
              <a:cs typeface="Verdana" pitchFamily="34" charset="0"/>
            </a:endParaRPr>
          </a:p>
          <a:p>
            <a:pPr lvl="0"/>
            <a:r>
              <a:rPr lang="en-US" sz="2200" dirty="0" smtClean="0">
                <a:latin typeface="Verdana" pitchFamily="34" charset="0"/>
                <a:ea typeface="Verdana" pitchFamily="34" charset="0"/>
                <a:cs typeface="Verdana" pitchFamily="34" charset="0"/>
              </a:rPr>
              <a:t>Marshall </a:t>
            </a:r>
            <a:r>
              <a:rPr lang="en-US" sz="2200" dirty="0">
                <a:latin typeface="Verdana" pitchFamily="34" charset="0"/>
                <a:ea typeface="Verdana" pitchFamily="34" charset="0"/>
                <a:cs typeface="Verdana" pitchFamily="34" charset="0"/>
              </a:rPr>
              <a:t>the assets to </a:t>
            </a:r>
            <a:r>
              <a:rPr lang="en-US" sz="2200" dirty="0" smtClean="0">
                <a:latin typeface="Verdana" pitchFamily="34" charset="0"/>
                <a:ea typeface="Verdana" pitchFamily="34" charset="0"/>
                <a:cs typeface="Verdana" pitchFamily="34" charset="0"/>
              </a:rPr>
              <a:t>provide </a:t>
            </a:r>
            <a:r>
              <a:rPr lang="en-US" sz="2200" dirty="0">
                <a:latin typeface="Verdana" pitchFamily="34" charset="0"/>
                <a:ea typeface="Verdana" pitchFamily="34" charset="0"/>
                <a:cs typeface="Verdana" pitchFamily="34" charset="0"/>
              </a:rPr>
              <a:t>continued </a:t>
            </a:r>
            <a:r>
              <a:rPr lang="en-US" sz="2200" dirty="0" smtClean="0">
                <a:latin typeface="Verdana" pitchFamily="34" charset="0"/>
                <a:ea typeface="Verdana" pitchFamily="34" charset="0"/>
                <a:cs typeface="Verdana" pitchFamily="34" charset="0"/>
              </a:rPr>
              <a:t>coverage</a:t>
            </a:r>
          </a:p>
          <a:p>
            <a:pPr lvl="0"/>
            <a:endParaRPr lang="en-US" sz="2200" dirty="0">
              <a:latin typeface="Verdana" pitchFamily="34" charset="0"/>
              <a:ea typeface="Verdana" pitchFamily="34" charset="0"/>
              <a:cs typeface="Verdana" pitchFamily="34" charset="0"/>
            </a:endParaRPr>
          </a:p>
          <a:p>
            <a:pPr lvl="0"/>
            <a:r>
              <a:rPr lang="en-US" sz="2200" dirty="0" smtClean="0">
                <a:latin typeface="Verdana" pitchFamily="34" charset="0"/>
                <a:ea typeface="Verdana" pitchFamily="34" charset="0"/>
                <a:cs typeface="Verdana" pitchFamily="34" charset="0"/>
              </a:rPr>
              <a:t>Rapid resolution not appropriate for insurers</a:t>
            </a:r>
          </a:p>
          <a:p>
            <a:pPr lvl="0"/>
            <a:endParaRPr lang="en-US" sz="2200" dirty="0">
              <a:latin typeface="Verdana" pitchFamily="34" charset="0"/>
              <a:ea typeface="Verdana" pitchFamily="34" charset="0"/>
              <a:cs typeface="Verdana" pitchFamily="34" charset="0"/>
            </a:endParaRPr>
          </a:p>
          <a:p>
            <a:pPr lvl="0"/>
            <a:r>
              <a:rPr lang="en-US" sz="2200" dirty="0" smtClean="0">
                <a:latin typeface="Verdana" pitchFamily="34" charset="0"/>
                <a:ea typeface="Verdana" pitchFamily="34" charset="0"/>
                <a:cs typeface="Verdana" pitchFamily="34" charset="0"/>
              </a:rPr>
              <a:t>Ring fencing</a:t>
            </a:r>
          </a:p>
          <a:p>
            <a:pPr lvl="1"/>
            <a:r>
              <a:rPr lang="en-US" sz="1800" dirty="0" smtClean="0">
                <a:latin typeface="Verdana" pitchFamily="34" charset="0"/>
                <a:ea typeface="Verdana" pitchFamily="34" charset="0"/>
                <a:cs typeface="Verdana" pitchFamily="34" charset="0"/>
              </a:rPr>
              <a:t>Importance of laws to protect legal entity; despite push for group supervision</a:t>
            </a:r>
          </a:p>
          <a:p>
            <a:pPr lvl="1"/>
            <a:r>
              <a:rPr lang="en-US" sz="1800" dirty="0" smtClean="0">
                <a:latin typeface="Verdana" pitchFamily="34" charset="0"/>
                <a:ea typeface="Verdana" pitchFamily="34" charset="0"/>
                <a:cs typeface="Verdana" pitchFamily="34" charset="0"/>
              </a:rPr>
              <a:t>All </a:t>
            </a:r>
            <a:r>
              <a:rPr lang="en-US" sz="1800" dirty="0">
                <a:latin typeface="Verdana" pitchFamily="34" charset="0"/>
                <a:ea typeface="Verdana" pitchFamily="34" charset="0"/>
                <a:cs typeface="Verdana" pitchFamily="34" charset="0"/>
              </a:rPr>
              <a:t>policyholders in all jurisdictions must be treated the same</a:t>
            </a:r>
          </a:p>
          <a:p>
            <a:endParaRPr lang="en-US" sz="2400" dirty="0" smtClean="0"/>
          </a:p>
        </p:txBody>
      </p:sp>
      <p:sp>
        <p:nvSpPr>
          <p:cNvPr id="29699" name="Slide Number Placeholder 3"/>
          <p:cNvSpPr>
            <a:spLocks noGrp="1"/>
          </p:cNvSpPr>
          <p:nvPr>
            <p:ph type="sldNum" sz="quarter" idx="12"/>
          </p:nvPr>
        </p:nvSpPr>
        <p:spPr>
          <a:noFill/>
          <a:ln>
            <a:miter lim="800000"/>
            <a:headEnd/>
            <a:tailEnd/>
          </a:ln>
        </p:spPr>
        <p:txBody>
          <a:bodyPr/>
          <a:lstStyle/>
          <a:p>
            <a:fld id="{3A7D9DD2-5FDF-4E49-98B6-831714DD7FC2}" type="slidenum">
              <a:rPr lang="en-US" smtClean="0"/>
              <a:pPr/>
              <a:t>4</a:t>
            </a:fld>
            <a:endParaRPr lang="en-US"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381000" y="152400"/>
            <a:ext cx="5562600" cy="1143000"/>
          </a:xfrm>
        </p:spPr>
        <p:txBody>
          <a:bodyPr/>
          <a:lstStyle/>
          <a:p>
            <a:r>
              <a:rPr lang="en-US" sz="2800" b="1" dirty="0" smtClean="0">
                <a:latin typeface="Verdana" pitchFamily="34" charset="0"/>
                <a:ea typeface="Verdana" pitchFamily="34" charset="0"/>
                <a:cs typeface="Verdana" pitchFamily="34" charset="0"/>
              </a:rPr>
              <a:t>Rehabilitation &amp; Liquidation</a:t>
            </a:r>
          </a:p>
        </p:txBody>
      </p:sp>
      <p:sp>
        <p:nvSpPr>
          <p:cNvPr id="34818" name="Content Placeholder 2"/>
          <p:cNvSpPr>
            <a:spLocks noGrp="1"/>
          </p:cNvSpPr>
          <p:nvPr>
            <p:ph idx="1"/>
          </p:nvPr>
        </p:nvSpPr>
        <p:spPr>
          <a:xfrm>
            <a:off x="457200" y="1393371"/>
            <a:ext cx="8382000" cy="5486400"/>
          </a:xfrm>
        </p:spPr>
        <p:txBody>
          <a:bodyPr/>
          <a:lstStyle/>
          <a:p>
            <a:pPr lvl="0"/>
            <a:r>
              <a:rPr lang="en-US" sz="2200" dirty="0" smtClean="0">
                <a:latin typeface="Verdana" pitchFamily="34" charset="0"/>
                <a:ea typeface="Verdana" pitchFamily="34" charset="0"/>
                <a:cs typeface="Verdana" pitchFamily="34" charset="0"/>
              </a:rPr>
              <a:t>Rehabilitation</a:t>
            </a:r>
            <a:endParaRPr lang="en-US" sz="2200" dirty="0">
              <a:latin typeface="Verdana" pitchFamily="34" charset="0"/>
              <a:ea typeface="Verdana" pitchFamily="34" charset="0"/>
              <a:cs typeface="Verdana" pitchFamily="34" charset="0"/>
            </a:endParaRPr>
          </a:p>
          <a:p>
            <a:pPr lvl="1"/>
            <a:r>
              <a:rPr lang="en-US" sz="1800" dirty="0">
                <a:latin typeface="Verdana" pitchFamily="34" charset="0"/>
                <a:ea typeface="Verdana" pitchFamily="34" charset="0"/>
                <a:cs typeface="Verdana" pitchFamily="34" charset="0"/>
              </a:rPr>
              <a:t>Used to implement sale, claims runoff, or trigger liquidation</a:t>
            </a:r>
          </a:p>
          <a:p>
            <a:pPr lvl="1"/>
            <a:r>
              <a:rPr lang="en-US" sz="1800" dirty="0">
                <a:latin typeface="Verdana" pitchFamily="34" charset="0"/>
                <a:ea typeface="Verdana" pitchFamily="34" charset="0"/>
                <a:cs typeface="Verdana" pitchFamily="34" charset="0"/>
              </a:rPr>
              <a:t>Rehabilitation plan</a:t>
            </a:r>
          </a:p>
          <a:p>
            <a:pPr lvl="1"/>
            <a:r>
              <a:rPr lang="en-US" sz="1800" dirty="0">
                <a:latin typeface="Verdana" pitchFamily="34" charset="0"/>
                <a:ea typeface="Verdana" pitchFamily="34" charset="0"/>
                <a:cs typeface="Verdana" pitchFamily="34" charset="0"/>
              </a:rPr>
              <a:t>Termination of </a:t>
            </a:r>
            <a:r>
              <a:rPr lang="en-US" sz="1800" dirty="0" smtClean="0">
                <a:latin typeface="Verdana" pitchFamily="34" charset="0"/>
                <a:ea typeface="Verdana" pitchFamily="34" charset="0"/>
                <a:cs typeface="Verdana" pitchFamily="34" charset="0"/>
              </a:rPr>
              <a:t>rehabilitation</a:t>
            </a:r>
          </a:p>
          <a:p>
            <a:pPr lvl="1"/>
            <a:endParaRPr lang="en-US" sz="1800" dirty="0">
              <a:latin typeface="Verdana" pitchFamily="34" charset="0"/>
              <a:ea typeface="Verdana" pitchFamily="34" charset="0"/>
              <a:cs typeface="Verdana" pitchFamily="34" charset="0"/>
            </a:endParaRPr>
          </a:p>
          <a:p>
            <a:pPr lvl="0"/>
            <a:r>
              <a:rPr lang="en-US" sz="2200" dirty="0" smtClean="0">
                <a:latin typeface="Verdana" pitchFamily="34" charset="0"/>
                <a:ea typeface="Verdana" pitchFamily="34" charset="0"/>
                <a:cs typeface="Verdana" pitchFamily="34" charset="0"/>
              </a:rPr>
              <a:t>Liquidation</a:t>
            </a:r>
            <a:endParaRPr lang="en-US" sz="2200" dirty="0">
              <a:latin typeface="Verdana" pitchFamily="34" charset="0"/>
              <a:ea typeface="Verdana" pitchFamily="34" charset="0"/>
              <a:cs typeface="Verdana" pitchFamily="34" charset="0"/>
            </a:endParaRPr>
          </a:p>
          <a:p>
            <a:pPr lvl="1"/>
            <a:r>
              <a:rPr lang="en-US" sz="1800" dirty="0">
                <a:latin typeface="Verdana" pitchFamily="34" charset="0"/>
                <a:ea typeface="Verdana" pitchFamily="34" charset="0"/>
                <a:cs typeface="Verdana" pitchFamily="34" charset="0"/>
              </a:rPr>
              <a:t>Policies are cancelled</a:t>
            </a:r>
          </a:p>
          <a:p>
            <a:pPr lvl="1"/>
            <a:r>
              <a:rPr lang="en-US" sz="1800" dirty="0">
                <a:latin typeface="Verdana" pitchFamily="34" charset="0"/>
                <a:ea typeface="Verdana" pitchFamily="34" charset="0"/>
                <a:cs typeface="Verdana" pitchFamily="34" charset="0"/>
              </a:rPr>
              <a:t>Proofs of claim filed and processed</a:t>
            </a:r>
          </a:p>
          <a:p>
            <a:pPr lvl="1"/>
            <a:r>
              <a:rPr lang="en-US" sz="1800" dirty="0">
                <a:latin typeface="Verdana" pitchFamily="34" charset="0"/>
                <a:ea typeface="Verdana" pitchFamily="34" charset="0"/>
                <a:cs typeface="Verdana" pitchFamily="34" charset="0"/>
              </a:rPr>
              <a:t>Distribution to creditors according to priority </a:t>
            </a:r>
          </a:p>
          <a:p>
            <a:pPr lvl="1"/>
            <a:r>
              <a:rPr lang="en-US" sz="1800" dirty="0">
                <a:latin typeface="Verdana" pitchFamily="34" charset="0"/>
                <a:ea typeface="Verdana" pitchFamily="34" charset="0"/>
                <a:cs typeface="Verdana" pitchFamily="34" charset="0"/>
              </a:rPr>
              <a:t>Termination of qualified financial contracts</a:t>
            </a:r>
          </a:p>
          <a:p>
            <a:pPr lvl="1"/>
            <a:r>
              <a:rPr lang="en-US" sz="1800" dirty="0">
                <a:latin typeface="Verdana" pitchFamily="34" charset="0"/>
                <a:ea typeface="Verdana" pitchFamily="34" charset="0"/>
                <a:cs typeface="Verdana" pitchFamily="34" charset="0"/>
              </a:rPr>
              <a:t>Closure of </a:t>
            </a:r>
            <a:r>
              <a:rPr lang="en-US" sz="1800" dirty="0" smtClean="0">
                <a:latin typeface="Verdana" pitchFamily="34" charset="0"/>
                <a:ea typeface="Verdana" pitchFamily="34" charset="0"/>
                <a:cs typeface="Verdana" pitchFamily="34" charset="0"/>
              </a:rPr>
              <a:t>estate</a:t>
            </a:r>
          </a:p>
          <a:p>
            <a:pPr lvl="1"/>
            <a:endParaRPr lang="en-US" sz="1800" dirty="0" smtClean="0">
              <a:latin typeface="Verdana" pitchFamily="34" charset="0"/>
              <a:ea typeface="Verdana" pitchFamily="34" charset="0"/>
              <a:cs typeface="Verdana" pitchFamily="34" charset="0"/>
            </a:endParaRPr>
          </a:p>
          <a:p>
            <a:r>
              <a:rPr lang="en-US" sz="2200" dirty="0">
                <a:latin typeface="Verdana" pitchFamily="34" charset="0"/>
                <a:ea typeface="Verdana" pitchFamily="34" charset="0"/>
                <a:cs typeface="Verdana" pitchFamily="34" charset="0"/>
              </a:rPr>
              <a:t>State Guaranty Funds</a:t>
            </a:r>
          </a:p>
          <a:p>
            <a:pPr lvl="1"/>
            <a:endParaRPr lang="en-US" sz="2000" dirty="0"/>
          </a:p>
        </p:txBody>
      </p:sp>
      <p:sp>
        <p:nvSpPr>
          <p:cNvPr id="34819" name="Slide Number Placeholder 3"/>
          <p:cNvSpPr>
            <a:spLocks noGrp="1"/>
          </p:cNvSpPr>
          <p:nvPr>
            <p:ph type="sldNum" sz="quarter" idx="12"/>
          </p:nvPr>
        </p:nvSpPr>
        <p:spPr>
          <a:noFill/>
          <a:ln>
            <a:miter lim="800000"/>
            <a:headEnd/>
            <a:tailEnd/>
          </a:ln>
        </p:spPr>
        <p:txBody>
          <a:bodyPr/>
          <a:lstStyle/>
          <a:p>
            <a:fld id="{06E83B85-2F01-4CC4-96D4-36E6A305365D}" type="slidenum">
              <a:rPr lang="en-US" smtClean="0"/>
              <a:pPr/>
              <a:t>5</a:t>
            </a:fld>
            <a:endParaRPr lang="en-US"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381000" y="152400"/>
            <a:ext cx="5562600" cy="1143000"/>
          </a:xfrm>
        </p:spPr>
        <p:txBody>
          <a:bodyPr/>
          <a:lstStyle/>
          <a:p>
            <a:r>
              <a:rPr lang="en-US" sz="2800" b="1" dirty="0" smtClean="0">
                <a:latin typeface="Verdana" pitchFamily="34" charset="0"/>
                <a:ea typeface="Verdana" pitchFamily="34" charset="0"/>
                <a:cs typeface="Verdana" pitchFamily="34" charset="0"/>
              </a:rPr>
              <a:t>Summary &amp; Questions</a:t>
            </a:r>
          </a:p>
        </p:txBody>
      </p:sp>
      <p:sp>
        <p:nvSpPr>
          <p:cNvPr id="34818" name="Content Placeholder 2"/>
          <p:cNvSpPr>
            <a:spLocks noGrp="1"/>
          </p:cNvSpPr>
          <p:nvPr>
            <p:ph idx="1"/>
          </p:nvPr>
        </p:nvSpPr>
        <p:spPr>
          <a:xfrm>
            <a:off x="457200" y="1066800"/>
            <a:ext cx="8382000" cy="5486400"/>
          </a:xfrm>
        </p:spPr>
        <p:txBody>
          <a:bodyPr/>
          <a:lstStyle/>
          <a:p>
            <a:pPr lvl="0"/>
            <a:r>
              <a:rPr lang="en-US" sz="2200" dirty="0" smtClean="0">
                <a:latin typeface="Verdana" pitchFamily="34" charset="0"/>
                <a:ea typeface="Verdana" pitchFamily="34" charset="0"/>
                <a:cs typeface="Verdana" pitchFamily="34" charset="0"/>
              </a:rPr>
              <a:t>NAIC currently Considering Resolution Plans On Certain Large Groups</a:t>
            </a:r>
          </a:p>
          <a:p>
            <a:pPr lvl="0"/>
            <a:endParaRPr lang="en-US" sz="2200" dirty="0" smtClean="0">
              <a:latin typeface="Verdana" pitchFamily="34" charset="0"/>
              <a:ea typeface="Verdana" pitchFamily="34" charset="0"/>
              <a:cs typeface="Verdana" pitchFamily="34" charset="0"/>
            </a:endParaRPr>
          </a:p>
          <a:p>
            <a:pPr lvl="0"/>
            <a:r>
              <a:rPr lang="en-US" sz="2200" dirty="0" smtClean="0">
                <a:latin typeface="Verdana" pitchFamily="34" charset="0"/>
                <a:ea typeface="Verdana" pitchFamily="34" charset="0"/>
                <a:cs typeface="Verdana" pitchFamily="34" charset="0"/>
              </a:rPr>
              <a:t>Run on the Bank Covered By Broad Authority</a:t>
            </a:r>
          </a:p>
          <a:p>
            <a:pPr lvl="0"/>
            <a:endParaRPr lang="en-US" sz="2200" dirty="0" smtClean="0">
              <a:latin typeface="Verdana" pitchFamily="34" charset="0"/>
              <a:ea typeface="Verdana" pitchFamily="34" charset="0"/>
              <a:cs typeface="Verdana" pitchFamily="34" charset="0"/>
            </a:endParaRPr>
          </a:p>
          <a:p>
            <a:pPr lvl="0"/>
            <a:r>
              <a:rPr lang="en-US" sz="2200" dirty="0" smtClean="0">
                <a:latin typeface="Verdana" pitchFamily="34" charset="0"/>
                <a:ea typeface="Verdana" pitchFamily="34" charset="0"/>
                <a:cs typeface="Verdana" pitchFamily="34" charset="0"/>
              </a:rPr>
              <a:t>Policyholder Benefits Protected As Opposed to Paid out In Cash</a:t>
            </a:r>
          </a:p>
          <a:p>
            <a:pPr lvl="0"/>
            <a:endParaRPr lang="en-US" sz="2200" dirty="0" smtClean="0">
              <a:latin typeface="Verdana" pitchFamily="34" charset="0"/>
              <a:ea typeface="Verdana" pitchFamily="34" charset="0"/>
              <a:cs typeface="Verdana" pitchFamily="34" charset="0"/>
            </a:endParaRPr>
          </a:p>
          <a:p>
            <a:pPr lvl="0"/>
            <a:r>
              <a:rPr lang="en-US" sz="2200" dirty="0" smtClean="0">
                <a:latin typeface="Verdana" pitchFamily="34" charset="0"/>
                <a:ea typeface="Verdana" pitchFamily="34" charset="0"/>
                <a:cs typeface="Verdana" pitchFamily="34" charset="0"/>
              </a:rPr>
              <a:t>Protection of Monies Once Liquidated</a:t>
            </a:r>
          </a:p>
          <a:p>
            <a:pPr lvl="0"/>
            <a:endParaRPr lang="en-US" sz="2200" dirty="0" smtClean="0">
              <a:latin typeface="Verdana" pitchFamily="34" charset="0"/>
              <a:ea typeface="Verdana" pitchFamily="34" charset="0"/>
              <a:cs typeface="Verdana" pitchFamily="34" charset="0"/>
            </a:endParaRPr>
          </a:p>
          <a:p>
            <a:pPr lvl="0"/>
            <a:r>
              <a:rPr lang="en-US" sz="2200" dirty="0" smtClean="0">
                <a:latin typeface="Verdana" pitchFamily="34" charset="0"/>
                <a:ea typeface="Verdana" pitchFamily="34" charset="0"/>
                <a:cs typeface="Verdana" pitchFamily="34" charset="0"/>
              </a:rPr>
              <a:t>Must Work Cooperatively in Resolving Companies in the same Group Together</a:t>
            </a:r>
            <a:endParaRPr lang="en-US" sz="2200" dirty="0">
              <a:latin typeface="Verdana" pitchFamily="34" charset="0"/>
              <a:ea typeface="Verdana" pitchFamily="34" charset="0"/>
              <a:cs typeface="Verdana" pitchFamily="34" charset="0"/>
            </a:endParaRPr>
          </a:p>
          <a:p>
            <a:pPr lvl="1"/>
            <a:endParaRPr lang="en-US" sz="2400" dirty="0"/>
          </a:p>
          <a:p>
            <a:pPr lvl="1"/>
            <a:endParaRPr lang="en-US" sz="2400" dirty="0"/>
          </a:p>
        </p:txBody>
      </p:sp>
      <p:sp>
        <p:nvSpPr>
          <p:cNvPr id="34819" name="Slide Number Placeholder 3"/>
          <p:cNvSpPr>
            <a:spLocks noGrp="1"/>
          </p:cNvSpPr>
          <p:nvPr>
            <p:ph type="sldNum" sz="quarter" idx="12"/>
          </p:nvPr>
        </p:nvSpPr>
        <p:spPr>
          <a:noFill/>
          <a:ln>
            <a:miter lim="800000"/>
            <a:headEnd/>
            <a:tailEnd/>
          </a:ln>
        </p:spPr>
        <p:txBody>
          <a:bodyPr/>
          <a:lstStyle/>
          <a:p>
            <a:fld id="{06E83B85-2F01-4CC4-96D4-36E6A305365D}" type="slidenum">
              <a:rPr lang="en-US" smtClean="0"/>
              <a:pPr/>
              <a:t>6</a:t>
            </a:fld>
            <a:endParaRPr lang="en-US" smtClean="0"/>
          </a:p>
        </p:txBody>
      </p:sp>
    </p:spTree>
    <p:extLst>
      <p:ext uri="{BB962C8B-B14F-4D97-AF65-F5344CB8AC3E}">
        <p14:creationId xmlns:p14="http://schemas.microsoft.com/office/powerpoint/2010/main" val="3533428046"/>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Blank">
  <a:themeElements>
    <a:clrScheme name="">
      <a:dk1>
        <a:srgbClr val="003F5F"/>
      </a:dk1>
      <a:lt1>
        <a:srgbClr val="FFFFFF"/>
      </a:lt1>
      <a:dk2>
        <a:srgbClr val="A3120D"/>
      </a:dk2>
      <a:lt2>
        <a:srgbClr val="D7D2CB"/>
      </a:lt2>
      <a:accent1>
        <a:srgbClr val="616265"/>
      </a:accent1>
      <a:accent2>
        <a:srgbClr val="FFC82E"/>
      </a:accent2>
      <a:accent3>
        <a:srgbClr val="FFFFFF"/>
      </a:accent3>
      <a:accent4>
        <a:srgbClr val="003450"/>
      </a:accent4>
      <a:accent5>
        <a:srgbClr val="B7B7B8"/>
      </a:accent5>
      <a:accent6>
        <a:srgbClr val="E7B529"/>
      </a:accent6>
      <a:hlink>
        <a:srgbClr val="80A3B7"/>
      </a:hlink>
      <a:folHlink>
        <a:srgbClr val="A2AC59"/>
      </a:folHlink>
    </a:clrScheme>
    <a:fontScheme name="FICO 2010 CONFIDENTIAL">
      <a:majorFont>
        <a:latin typeface="Arial"/>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33363" marR="0" indent="-233363" algn="l" defTabSz="914400" rtl="0" eaLnBrk="0" fontAlgn="base" latinLnBrk="0" hangingPunct="0">
          <a:lnSpc>
            <a:spcPct val="90000"/>
          </a:lnSpc>
          <a:spcBef>
            <a:spcPct val="50000"/>
          </a:spcBef>
          <a:spcAft>
            <a:spcPct val="0"/>
          </a:spcAft>
          <a:buClr>
            <a:schemeClr val="tx1"/>
          </a:buClr>
          <a:buSzTx/>
          <a:buFont typeface="Arial" charset="0"/>
          <a:buChar char="»"/>
          <a:tabLst/>
          <a:defRPr kumimoji="0" lang="en-US" sz="26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33363" marR="0" indent="-233363" algn="l" defTabSz="914400" rtl="0" eaLnBrk="0" fontAlgn="base" latinLnBrk="0" hangingPunct="0">
          <a:lnSpc>
            <a:spcPct val="90000"/>
          </a:lnSpc>
          <a:spcBef>
            <a:spcPct val="50000"/>
          </a:spcBef>
          <a:spcAft>
            <a:spcPct val="0"/>
          </a:spcAft>
          <a:buClr>
            <a:schemeClr val="tx1"/>
          </a:buClr>
          <a:buSzTx/>
          <a:buFont typeface="Arial" charset="0"/>
          <a:buChar char="»"/>
          <a:tabLst/>
          <a:defRPr kumimoji="0" lang="en-US" sz="26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FICO 2010 CONFIDENTIAL 1">
        <a:dk1>
          <a:srgbClr val="000000"/>
        </a:dk1>
        <a:lt1>
          <a:srgbClr val="FFFFFF"/>
        </a:lt1>
        <a:dk2>
          <a:srgbClr val="A3100D"/>
        </a:dk2>
        <a:lt2>
          <a:srgbClr val="D9D8BE"/>
        </a:lt2>
        <a:accent1>
          <a:srgbClr val="F47B1F"/>
        </a:accent1>
        <a:accent2>
          <a:srgbClr val="FFC94E"/>
        </a:accent2>
        <a:accent3>
          <a:srgbClr val="FFFFFF"/>
        </a:accent3>
        <a:accent4>
          <a:srgbClr val="000000"/>
        </a:accent4>
        <a:accent5>
          <a:srgbClr val="F8BFAB"/>
        </a:accent5>
        <a:accent6>
          <a:srgbClr val="E7B646"/>
        </a:accent6>
        <a:hlink>
          <a:srgbClr val="507AA8"/>
        </a:hlink>
        <a:folHlink>
          <a:srgbClr val="A2AC59"/>
        </a:folHlink>
      </a:clrScheme>
      <a:clrMap bg1="lt1" tx1="dk1" bg2="lt2" tx2="dk2" accent1="accent1" accent2="accent2" accent3="accent3" accent4="accent4" accent5="accent5" accent6="accent6" hlink="hlink" folHlink="folHlink"/>
    </a:extraClrScheme>
    <a:extraClrScheme>
      <a:clrScheme name="FICO 2010 CONFIDENTIAL 2">
        <a:dk1>
          <a:srgbClr val="000000"/>
        </a:dk1>
        <a:lt1>
          <a:srgbClr val="FFFFFF"/>
        </a:lt1>
        <a:dk2>
          <a:srgbClr val="A3100D"/>
        </a:dk2>
        <a:lt2>
          <a:srgbClr val="D9D8BE"/>
        </a:lt2>
        <a:accent1>
          <a:srgbClr val="67686B"/>
        </a:accent1>
        <a:accent2>
          <a:srgbClr val="FFC94E"/>
        </a:accent2>
        <a:accent3>
          <a:srgbClr val="FFFFFF"/>
        </a:accent3>
        <a:accent4>
          <a:srgbClr val="000000"/>
        </a:accent4>
        <a:accent5>
          <a:srgbClr val="B8B9BA"/>
        </a:accent5>
        <a:accent6>
          <a:srgbClr val="E7B646"/>
        </a:accent6>
        <a:hlink>
          <a:srgbClr val="507AA8"/>
        </a:hlink>
        <a:folHlink>
          <a:srgbClr val="A2AC59"/>
        </a:folHlink>
      </a:clrScheme>
      <a:clrMap bg1="lt1" tx1="dk1" bg2="lt2" tx2="dk2" accent1="accent1" accent2="accent2" accent3="accent3" accent4="accent4" accent5="accent5" accent6="accent6" hlink="hlink" folHlink="folHlink"/>
    </a:extraClrScheme>
    <a:extraClrScheme>
      <a:clrScheme name="FICO 2010 CONFIDENTIAL 3">
        <a:dk1>
          <a:srgbClr val="4D4E49"/>
        </a:dk1>
        <a:lt1>
          <a:srgbClr val="FFFFFF"/>
        </a:lt1>
        <a:dk2>
          <a:srgbClr val="A3100D"/>
        </a:dk2>
        <a:lt2>
          <a:srgbClr val="D9D8BE"/>
        </a:lt2>
        <a:accent1>
          <a:srgbClr val="67686B"/>
        </a:accent1>
        <a:accent2>
          <a:srgbClr val="FFC94E"/>
        </a:accent2>
        <a:accent3>
          <a:srgbClr val="FFFFFF"/>
        </a:accent3>
        <a:accent4>
          <a:srgbClr val="40413D"/>
        </a:accent4>
        <a:accent5>
          <a:srgbClr val="B8B9BA"/>
        </a:accent5>
        <a:accent6>
          <a:srgbClr val="E7B646"/>
        </a:accent6>
        <a:hlink>
          <a:srgbClr val="507AA8"/>
        </a:hlink>
        <a:folHlink>
          <a:srgbClr val="A2AC59"/>
        </a:folHlink>
      </a:clrScheme>
      <a:clrMap bg1="lt1" tx1="dk1" bg2="lt2" tx2="dk2" accent1="accent1" accent2="accent2" accent3="accent3" accent4="accent4" accent5="accent5" accent6="accent6" hlink="hlink" folHlink="folHlink"/>
    </a:extraClrScheme>
    <a:extraClrScheme>
      <a:clrScheme name="FICO 2010 CONFIDENTIAL 4">
        <a:dk1>
          <a:srgbClr val="42433F"/>
        </a:dk1>
        <a:lt1>
          <a:srgbClr val="FFFFFF"/>
        </a:lt1>
        <a:dk2>
          <a:srgbClr val="A3100D"/>
        </a:dk2>
        <a:lt2>
          <a:srgbClr val="D9D8BE"/>
        </a:lt2>
        <a:accent1>
          <a:srgbClr val="67686B"/>
        </a:accent1>
        <a:accent2>
          <a:srgbClr val="FFC94E"/>
        </a:accent2>
        <a:accent3>
          <a:srgbClr val="FFFFFF"/>
        </a:accent3>
        <a:accent4>
          <a:srgbClr val="373834"/>
        </a:accent4>
        <a:accent5>
          <a:srgbClr val="B8B9BA"/>
        </a:accent5>
        <a:accent6>
          <a:srgbClr val="E7B646"/>
        </a:accent6>
        <a:hlink>
          <a:srgbClr val="507AA8"/>
        </a:hlink>
        <a:folHlink>
          <a:srgbClr val="A2AC59"/>
        </a:folHlink>
      </a:clrScheme>
      <a:clrMap bg1="lt1" tx1="dk1" bg2="lt2" tx2="dk2" accent1="accent1" accent2="accent2" accent3="accent3" accent4="accent4" accent5="accent5" accent6="accent6" hlink="hlink" folHlink="folHlink"/>
    </a:extraClrScheme>
    <a:extraClrScheme>
      <a:clrScheme name="FICO 2010 CONFIDENTIAL 5">
        <a:dk1>
          <a:srgbClr val="003F5F"/>
        </a:dk1>
        <a:lt1>
          <a:srgbClr val="FFFFFF"/>
        </a:lt1>
        <a:dk2>
          <a:srgbClr val="A3100D"/>
        </a:dk2>
        <a:lt2>
          <a:srgbClr val="D9D8BE"/>
        </a:lt2>
        <a:accent1>
          <a:srgbClr val="67686B"/>
        </a:accent1>
        <a:accent2>
          <a:srgbClr val="FFC94E"/>
        </a:accent2>
        <a:accent3>
          <a:srgbClr val="FFFFFF"/>
        </a:accent3>
        <a:accent4>
          <a:srgbClr val="003450"/>
        </a:accent4>
        <a:accent5>
          <a:srgbClr val="B8B9BA"/>
        </a:accent5>
        <a:accent6>
          <a:srgbClr val="E7B646"/>
        </a:accent6>
        <a:hlink>
          <a:srgbClr val="507AA8"/>
        </a:hlink>
        <a:folHlink>
          <a:srgbClr val="A2AC59"/>
        </a:folHlink>
      </a:clrScheme>
      <a:clrMap bg1="lt1" tx1="dk1" bg2="lt2" tx2="dk2" accent1="accent1" accent2="accent2" accent3="accent3" accent4="accent4" accent5="accent5" accent6="accent6" hlink="hlink" folHlink="folHlink"/>
    </a:extraClrScheme>
    <a:extraClrScheme>
      <a:clrScheme name="FICO 2010 CONFIDENTIAL 6">
        <a:dk1>
          <a:srgbClr val="003F5F"/>
        </a:dk1>
        <a:lt1>
          <a:srgbClr val="FFFFFF"/>
        </a:lt1>
        <a:dk2>
          <a:srgbClr val="A3100D"/>
        </a:dk2>
        <a:lt2>
          <a:srgbClr val="D9D8BE"/>
        </a:lt2>
        <a:accent1>
          <a:srgbClr val="67686B"/>
        </a:accent1>
        <a:accent2>
          <a:srgbClr val="F8C525"/>
        </a:accent2>
        <a:accent3>
          <a:srgbClr val="FFFFFF"/>
        </a:accent3>
        <a:accent4>
          <a:srgbClr val="003450"/>
        </a:accent4>
        <a:accent5>
          <a:srgbClr val="B8B9BA"/>
        </a:accent5>
        <a:accent6>
          <a:srgbClr val="E1B220"/>
        </a:accent6>
        <a:hlink>
          <a:srgbClr val="507AA8"/>
        </a:hlink>
        <a:folHlink>
          <a:srgbClr val="A2AC59"/>
        </a:folHlink>
      </a:clrScheme>
      <a:clrMap bg1="lt1" tx1="dk1" bg2="lt2" tx2="dk2" accent1="accent1" accent2="accent2" accent3="accent3" accent4="accent4" accent5="accent5" accent6="accent6" hlink="hlink" folHlink="folHlink"/>
    </a:extraClrScheme>
    <a:extraClrScheme>
      <a:clrScheme name="FICO 2010 CONFIDENTIAL 7">
        <a:dk1>
          <a:srgbClr val="003F5F"/>
        </a:dk1>
        <a:lt1>
          <a:srgbClr val="FFFFFF"/>
        </a:lt1>
        <a:dk2>
          <a:srgbClr val="A3100D"/>
        </a:dk2>
        <a:lt2>
          <a:srgbClr val="D7D2CB"/>
        </a:lt2>
        <a:accent1>
          <a:srgbClr val="67686B"/>
        </a:accent1>
        <a:accent2>
          <a:srgbClr val="F8C525"/>
        </a:accent2>
        <a:accent3>
          <a:srgbClr val="FFFFFF"/>
        </a:accent3>
        <a:accent4>
          <a:srgbClr val="003450"/>
        </a:accent4>
        <a:accent5>
          <a:srgbClr val="B8B9BA"/>
        </a:accent5>
        <a:accent6>
          <a:srgbClr val="E1B220"/>
        </a:accent6>
        <a:hlink>
          <a:srgbClr val="507AA8"/>
        </a:hlink>
        <a:folHlink>
          <a:srgbClr val="A2AC59"/>
        </a:folHlink>
      </a:clrScheme>
      <a:clrMap bg1="lt1" tx1="dk1" bg2="lt2" tx2="dk2" accent1="accent1" accent2="accent2" accent3="accent3" accent4="accent4" accent5="accent5" accent6="accent6" hlink="hlink" folHlink="folHlink"/>
    </a:extraClrScheme>
    <a:extraClrScheme>
      <a:clrScheme name="FICO 2010 CONFIDENTIAL 8">
        <a:dk1>
          <a:srgbClr val="003F5F"/>
        </a:dk1>
        <a:lt1>
          <a:srgbClr val="FFFFFF"/>
        </a:lt1>
        <a:dk2>
          <a:srgbClr val="A3100D"/>
        </a:dk2>
        <a:lt2>
          <a:srgbClr val="D7D2CB"/>
        </a:lt2>
        <a:accent1>
          <a:srgbClr val="67686B"/>
        </a:accent1>
        <a:accent2>
          <a:srgbClr val="FFC82E"/>
        </a:accent2>
        <a:accent3>
          <a:srgbClr val="FFFFFF"/>
        </a:accent3>
        <a:accent4>
          <a:srgbClr val="003450"/>
        </a:accent4>
        <a:accent5>
          <a:srgbClr val="B8B9BA"/>
        </a:accent5>
        <a:accent6>
          <a:srgbClr val="E7B529"/>
        </a:accent6>
        <a:hlink>
          <a:srgbClr val="507AA8"/>
        </a:hlink>
        <a:folHlink>
          <a:srgbClr val="A2AC59"/>
        </a:folHlink>
      </a:clrScheme>
      <a:clrMap bg1="lt1" tx1="dk1" bg2="lt2" tx2="dk2" accent1="accent1" accent2="accent2" accent3="accent3" accent4="accent4" accent5="accent5" accent6="accent6" hlink="hlink" folHlink="folHlink"/>
    </a:extraClrScheme>
    <a:extraClrScheme>
      <a:clrScheme name="FICO 2010 CONFIDENTIAL 9">
        <a:dk1>
          <a:srgbClr val="003F5F"/>
        </a:dk1>
        <a:lt1>
          <a:srgbClr val="FFFFFF"/>
        </a:lt1>
        <a:dk2>
          <a:srgbClr val="A3100D"/>
        </a:dk2>
        <a:lt2>
          <a:srgbClr val="D7D2CB"/>
        </a:lt2>
        <a:accent1>
          <a:srgbClr val="67686B"/>
        </a:accent1>
        <a:accent2>
          <a:srgbClr val="FFC82E"/>
        </a:accent2>
        <a:accent3>
          <a:srgbClr val="FFFFFF"/>
        </a:accent3>
        <a:accent4>
          <a:srgbClr val="003450"/>
        </a:accent4>
        <a:accent5>
          <a:srgbClr val="B8B9BA"/>
        </a:accent5>
        <a:accent6>
          <a:srgbClr val="E7B529"/>
        </a:accent6>
        <a:hlink>
          <a:srgbClr val="80A153"/>
        </a:hlink>
        <a:folHlink>
          <a:srgbClr val="A2AC59"/>
        </a:folHlink>
      </a:clrScheme>
      <a:clrMap bg1="lt1" tx1="dk1" bg2="lt2" tx2="dk2" accent1="accent1" accent2="accent2" accent3="accent3" accent4="accent4" accent5="accent5" accent6="accent6" hlink="hlink" folHlink="folHlink"/>
    </a:extraClrScheme>
    <a:extraClrScheme>
      <a:clrScheme name="FICO 2010 CONFIDENTIAL 10">
        <a:dk1>
          <a:srgbClr val="003F5F"/>
        </a:dk1>
        <a:lt1>
          <a:srgbClr val="FFFFFF"/>
        </a:lt1>
        <a:dk2>
          <a:srgbClr val="A3100D"/>
        </a:dk2>
        <a:lt2>
          <a:srgbClr val="D7D2CB"/>
        </a:lt2>
        <a:accent1>
          <a:srgbClr val="67686B"/>
        </a:accent1>
        <a:accent2>
          <a:srgbClr val="FFC82E"/>
        </a:accent2>
        <a:accent3>
          <a:srgbClr val="FFFFFF"/>
        </a:accent3>
        <a:accent4>
          <a:srgbClr val="003450"/>
        </a:accent4>
        <a:accent5>
          <a:srgbClr val="B8B9BA"/>
        </a:accent5>
        <a:accent6>
          <a:srgbClr val="E7B529"/>
        </a:accent6>
        <a:hlink>
          <a:srgbClr val="80A1B7"/>
        </a:hlink>
        <a:folHlink>
          <a:srgbClr val="A2AC59"/>
        </a:folHlink>
      </a:clrScheme>
      <a:clrMap bg1="lt1" tx1="dk1" bg2="lt2" tx2="dk2" accent1="accent1" accent2="accent2" accent3="accent3" accent4="accent4" accent5="accent5" accent6="accent6" hlink="hlink" folHlink="folHlink"/>
    </a:extraClrScheme>
    <a:extraClrScheme>
      <a:clrScheme name="FICO 2010 CONFIDENTIAL 11">
        <a:dk1>
          <a:srgbClr val="003F5F"/>
        </a:dk1>
        <a:lt1>
          <a:srgbClr val="FFFFFF"/>
        </a:lt1>
        <a:dk2>
          <a:srgbClr val="A3100D"/>
        </a:dk2>
        <a:lt2>
          <a:srgbClr val="D7D2CB"/>
        </a:lt2>
        <a:accent1>
          <a:srgbClr val="67686B"/>
        </a:accent1>
        <a:accent2>
          <a:srgbClr val="FFC82E"/>
        </a:accent2>
        <a:accent3>
          <a:srgbClr val="FFFFFF"/>
        </a:accent3>
        <a:accent4>
          <a:srgbClr val="003450"/>
        </a:accent4>
        <a:accent5>
          <a:srgbClr val="B8B9BA"/>
        </a:accent5>
        <a:accent6>
          <a:srgbClr val="E7B529"/>
        </a:accent6>
        <a:hlink>
          <a:srgbClr val="80A1B7"/>
        </a:hlink>
        <a:folHlink>
          <a:srgbClr val="8B8E4B"/>
        </a:folHlink>
      </a:clrScheme>
      <a:clrMap bg1="lt1" tx1="dk1" bg2="lt2" tx2="dk2" accent1="accent1" accent2="accent2" accent3="accent3" accent4="accent4" accent5="accent5" accent6="accent6" hlink="hlink" folHlink="folHlink"/>
    </a:extraClrScheme>
    <a:extraClrScheme>
      <a:clrScheme name="FICO 2010 CONFIDENTIAL 12">
        <a:dk1>
          <a:srgbClr val="003F5F"/>
        </a:dk1>
        <a:lt1>
          <a:srgbClr val="FFFFFF"/>
        </a:lt1>
        <a:dk2>
          <a:srgbClr val="A3100D"/>
        </a:dk2>
        <a:lt2>
          <a:srgbClr val="D7D2CB"/>
        </a:lt2>
        <a:accent1>
          <a:srgbClr val="4D4E53"/>
        </a:accent1>
        <a:accent2>
          <a:srgbClr val="FFC82E"/>
        </a:accent2>
        <a:accent3>
          <a:srgbClr val="FFFFFF"/>
        </a:accent3>
        <a:accent4>
          <a:srgbClr val="003450"/>
        </a:accent4>
        <a:accent5>
          <a:srgbClr val="B2B2B3"/>
        </a:accent5>
        <a:accent6>
          <a:srgbClr val="E7B529"/>
        </a:accent6>
        <a:hlink>
          <a:srgbClr val="80A1B7"/>
        </a:hlink>
        <a:folHlink>
          <a:srgbClr val="8B8E4B"/>
        </a:folHlink>
      </a:clrScheme>
      <a:clrMap bg1="lt1" tx1="dk1" bg2="lt2" tx2="dk2" accent1="accent1" accent2="accent2" accent3="accent3" accent4="accent4" accent5="accent5" accent6="accent6" hlink="hlink" folHlink="folHlink"/>
    </a:extraClrScheme>
    <a:extraClrScheme>
      <a:clrScheme name="FICO 2010 CONFIDENTIAL 13">
        <a:dk1>
          <a:srgbClr val="003F5F"/>
        </a:dk1>
        <a:lt1>
          <a:srgbClr val="FFFFFF"/>
        </a:lt1>
        <a:dk2>
          <a:srgbClr val="A3100D"/>
        </a:dk2>
        <a:lt2>
          <a:srgbClr val="D7D2CB"/>
        </a:lt2>
        <a:accent1>
          <a:srgbClr val="4D4E53"/>
        </a:accent1>
        <a:accent2>
          <a:srgbClr val="FFC82E"/>
        </a:accent2>
        <a:accent3>
          <a:srgbClr val="FFFFFF"/>
        </a:accent3>
        <a:accent4>
          <a:srgbClr val="003450"/>
        </a:accent4>
        <a:accent5>
          <a:srgbClr val="B2B2B3"/>
        </a:accent5>
        <a:accent6>
          <a:srgbClr val="E7B529"/>
        </a:accent6>
        <a:hlink>
          <a:srgbClr val="80A1B7"/>
        </a:hlink>
        <a:folHlink>
          <a:srgbClr val="A2AC59"/>
        </a:folHlink>
      </a:clrScheme>
      <a:clrMap bg1="lt1" tx1="dk1" bg2="lt2" tx2="dk2" accent1="accent1" accent2="accent2" accent3="accent3" accent4="accent4" accent5="accent5" accent6="accent6" hlink="hlink" folHlink="folHlink"/>
    </a:extraClrScheme>
    <a:extraClrScheme>
      <a:clrScheme name="FICO 2010 CONFIDENTIAL 14">
        <a:dk1>
          <a:srgbClr val="003F5F"/>
        </a:dk1>
        <a:lt1>
          <a:srgbClr val="FFFFFF"/>
        </a:lt1>
        <a:dk2>
          <a:srgbClr val="A3100D"/>
        </a:dk2>
        <a:lt2>
          <a:srgbClr val="D7D2CB"/>
        </a:lt2>
        <a:accent1>
          <a:srgbClr val="616265"/>
        </a:accent1>
        <a:accent2>
          <a:srgbClr val="FFC82E"/>
        </a:accent2>
        <a:accent3>
          <a:srgbClr val="FFFFFF"/>
        </a:accent3>
        <a:accent4>
          <a:srgbClr val="003450"/>
        </a:accent4>
        <a:accent5>
          <a:srgbClr val="B7B7B8"/>
        </a:accent5>
        <a:accent6>
          <a:srgbClr val="E7B529"/>
        </a:accent6>
        <a:hlink>
          <a:srgbClr val="80A1B7"/>
        </a:hlink>
        <a:folHlink>
          <a:srgbClr val="A2AC59"/>
        </a:folHlink>
      </a:clrScheme>
      <a:clrMap bg1="lt1" tx1="dk1" bg2="lt2" tx2="dk2" accent1="accent1" accent2="accent2" accent3="accent3" accent4="accent4" accent5="accent5" accent6="accent6" hlink="hlink" folHlink="folHlink"/>
    </a:extraClrScheme>
    <a:extraClrScheme>
      <a:clrScheme name="FICO 2010 CONFIDENTIAL 15">
        <a:dk1>
          <a:srgbClr val="003F5F"/>
        </a:dk1>
        <a:lt1>
          <a:srgbClr val="FFFFFF"/>
        </a:lt1>
        <a:dk2>
          <a:srgbClr val="A3100D"/>
        </a:dk2>
        <a:lt2>
          <a:srgbClr val="D7D2CB"/>
        </a:lt2>
        <a:accent1>
          <a:srgbClr val="616265"/>
        </a:accent1>
        <a:accent2>
          <a:srgbClr val="FFC82E"/>
        </a:accent2>
        <a:accent3>
          <a:srgbClr val="FFFFFF"/>
        </a:accent3>
        <a:accent4>
          <a:srgbClr val="003450"/>
        </a:accent4>
        <a:accent5>
          <a:srgbClr val="B7B7B8"/>
        </a:accent5>
        <a:accent6>
          <a:srgbClr val="E7B529"/>
        </a:accent6>
        <a:hlink>
          <a:srgbClr val="7E99AA"/>
        </a:hlink>
        <a:folHlink>
          <a:srgbClr val="A2AC59"/>
        </a:folHlink>
      </a:clrScheme>
      <a:clrMap bg1="lt1" tx1="dk1" bg2="lt2" tx2="dk2" accent1="accent1" accent2="accent2" accent3="accent3" accent4="accent4" accent5="accent5" accent6="accent6" hlink="hlink" folHlink="folHlink"/>
    </a:extraClrScheme>
    <a:extraClrScheme>
      <a:clrScheme name="FICO 2010 CONFIDENTIAL 16">
        <a:dk1>
          <a:srgbClr val="003F5F"/>
        </a:dk1>
        <a:lt1>
          <a:srgbClr val="FFFFFF"/>
        </a:lt1>
        <a:dk2>
          <a:srgbClr val="A3100D"/>
        </a:dk2>
        <a:lt2>
          <a:srgbClr val="D7D2CB"/>
        </a:lt2>
        <a:accent1>
          <a:srgbClr val="616265"/>
        </a:accent1>
        <a:accent2>
          <a:srgbClr val="FFC82E"/>
        </a:accent2>
        <a:accent3>
          <a:srgbClr val="FFFFFF"/>
        </a:accent3>
        <a:accent4>
          <a:srgbClr val="003450"/>
        </a:accent4>
        <a:accent5>
          <a:srgbClr val="B7B7B8"/>
        </a:accent5>
        <a:accent6>
          <a:srgbClr val="E7B529"/>
        </a:accent6>
        <a:hlink>
          <a:srgbClr val="7E99AA"/>
        </a:hlink>
        <a:folHlink>
          <a:srgbClr val="8B8E4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PT Template BLU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Haettenschweiler"/>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3F5F"/>
    </a:dk1>
    <a:lt1>
      <a:srgbClr val="FFFFFF"/>
    </a:lt1>
    <a:dk2>
      <a:srgbClr val="A3100D"/>
    </a:dk2>
    <a:lt2>
      <a:srgbClr val="D7D2CB"/>
    </a:lt2>
    <a:accent1>
      <a:srgbClr val="616265"/>
    </a:accent1>
    <a:accent2>
      <a:srgbClr val="FFC82E"/>
    </a:accent2>
    <a:accent3>
      <a:srgbClr val="FFFFFF"/>
    </a:accent3>
    <a:accent4>
      <a:srgbClr val="003450"/>
    </a:accent4>
    <a:accent5>
      <a:srgbClr val="B7B7B8"/>
    </a:accent5>
    <a:accent6>
      <a:srgbClr val="E7B529"/>
    </a:accent6>
    <a:hlink>
      <a:srgbClr val="80A3B7"/>
    </a:hlink>
    <a:folHlink>
      <a:srgbClr val="A2AC59"/>
    </a:folHlink>
  </a:clrScheme>
</a:themeOverride>
</file>

<file path=docProps/app.xml><?xml version="1.0" encoding="utf-8"?>
<Properties xmlns="http://schemas.openxmlformats.org/officeDocument/2006/extended-properties" xmlns:vt="http://schemas.openxmlformats.org/officeDocument/2006/docPropsVTypes">
  <Template>blank</Template>
  <TotalTime>952</TotalTime>
  <Words>1225</Words>
  <Application>Microsoft Office PowerPoint</Application>
  <PresentationFormat>Presentación en pantalla (4:3)</PresentationFormat>
  <Paragraphs>123</Paragraphs>
  <Slides>6</Slides>
  <Notes>6</Notes>
  <HiddenSlides>0</HiddenSlides>
  <MMClips>0</MMClips>
  <ScaleCrop>false</ScaleCrop>
  <HeadingPairs>
    <vt:vector size="4" baseType="variant">
      <vt:variant>
        <vt:lpstr>Tema</vt:lpstr>
      </vt:variant>
      <vt:variant>
        <vt:i4>2</vt:i4>
      </vt:variant>
      <vt:variant>
        <vt:lpstr>Títulos de diapositiva</vt:lpstr>
      </vt:variant>
      <vt:variant>
        <vt:i4>6</vt:i4>
      </vt:variant>
    </vt:vector>
  </HeadingPairs>
  <TitlesOfParts>
    <vt:vector size="8" baseType="lpstr">
      <vt:lpstr>Blank</vt:lpstr>
      <vt:lpstr>PPT Template BLUE</vt:lpstr>
      <vt:lpstr>Winding-up and exit from the market</vt:lpstr>
      <vt:lpstr>Presentación de PowerPoint</vt:lpstr>
      <vt:lpstr>Tools For Crisis Management </vt:lpstr>
      <vt:lpstr>Resolutions Under State Law</vt:lpstr>
      <vt:lpstr>Rehabilitation &amp; Liquidation</vt:lpstr>
      <vt:lpstr>Summary &amp; Questions</vt:lpstr>
    </vt:vector>
  </TitlesOfParts>
  <Company>Fair Isaac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debbieanderson</dc:creator>
  <cp:keywords>FICO PPT Template 2010</cp:keywords>
  <cp:lastModifiedBy>Salashina Olga</cp:lastModifiedBy>
  <cp:revision>305</cp:revision>
  <cp:lastPrinted>2013-04-02T16:17:30Z</cp:lastPrinted>
  <dcterms:created xsi:type="dcterms:W3CDTF">2011-05-27T19:14:05Z</dcterms:created>
  <dcterms:modified xsi:type="dcterms:W3CDTF">2014-04-17T16:38:32Z</dcterms:modified>
  <cp:category>FICO PowerPoint Template 2010</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537764296</vt:i4>
  </property>
  <property fmtid="{D5CDD505-2E9C-101B-9397-08002B2CF9AE}" pid="4" name="_EmailSubject">
    <vt:lpwstr>Bilateral Meeting NAIC-ASSAL</vt:lpwstr>
  </property>
  <property fmtid="{D5CDD505-2E9C-101B-9397-08002B2CF9AE}" pid="5" name="_AuthorEmail">
    <vt:lpwstr>ESarper@naic.org</vt:lpwstr>
  </property>
  <property fmtid="{D5CDD505-2E9C-101B-9397-08002B2CF9AE}" pid="6" name="_AuthorEmailDisplayName">
    <vt:lpwstr>Sarper, Ekrem</vt:lpwstr>
  </property>
  <property fmtid="{D5CDD505-2E9C-101B-9397-08002B2CF9AE}" pid="7" name="_PreviousAdHocReviewCycleID">
    <vt:i4>-769684880</vt:i4>
  </property>
</Properties>
</file>