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Override1.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heme/themeOverride2.xml" ContentType="application/vnd.openxmlformats-officedocument.themeOverride+xml"/>
  <Override PartName="/ppt/theme/themeOverride3.xml" ContentType="application/vnd.openxmlformats-officedocument.themeOverr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Override8.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tags/tag2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0.xml" ContentType="application/vnd.openxmlformats-officedocument.presentationml.tags+xml"/>
  <Override PartName="/ppt/notesSlides/notesSlide30.xml" ContentType="application/vnd.openxmlformats-officedocument.presentationml.notesSlide+xml"/>
  <Override PartName="/ppt/tags/tag31.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317" r:id="rId2"/>
    <p:sldId id="416" r:id="rId3"/>
    <p:sldId id="432" r:id="rId4"/>
    <p:sldId id="471" r:id="rId5"/>
    <p:sldId id="472" r:id="rId6"/>
    <p:sldId id="473" r:id="rId7"/>
    <p:sldId id="474" r:id="rId8"/>
    <p:sldId id="475" r:id="rId9"/>
    <p:sldId id="476" r:id="rId10"/>
    <p:sldId id="477" r:id="rId11"/>
    <p:sldId id="478" r:id="rId12"/>
    <p:sldId id="479" r:id="rId13"/>
    <p:sldId id="480" r:id="rId14"/>
    <p:sldId id="481" r:id="rId15"/>
    <p:sldId id="482" r:id="rId16"/>
    <p:sldId id="483" r:id="rId17"/>
    <p:sldId id="470" r:id="rId18"/>
    <p:sldId id="442" r:id="rId19"/>
    <p:sldId id="414" r:id="rId20"/>
    <p:sldId id="400" r:id="rId21"/>
    <p:sldId id="434" r:id="rId22"/>
    <p:sldId id="450" r:id="rId23"/>
    <p:sldId id="451" r:id="rId24"/>
    <p:sldId id="435" r:id="rId25"/>
    <p:sldId id="401" r:id="rId26"/>
    <p:sldId id="453" r:id="rId27"/>
    <p:sldId id="454" r:id="rId28"/>
    <p:sldId id="455" r:id="rId29"/>
    <p:sldId id="459" r:id="rId30"/>
    <p:sldId id="362" r:id="rId31"/>
    <p:sldId id="363" r:id="rId32"/>
  </p:sldIdLst>
  <p:sldSz cx="9144000" cy="6858000" type="screen4x3"/>
  <p:notesSz cx="7010400" cy="9296400"/>
  <p:embeddedFontLst>
    <p:embeddedFont>
      <p:font typeface="MS PGothic" panose="020B0600070205080204" pitchFamily="34" charset="-128"/>
      <p:regular r:id="rId35"/>
    </p:embeddedFont>
    <p:embeddedFont>
      <p:font typeface="SwissReSans" panose="020B0604020202020204" charset="0"/>
      <p:regular r:id="rId36"/>
      <p:bold r:id="rId37"/>
      <p:italic r:id="rId38"/>
      <p:boldItalic r:id="rId39"/>
    </p:embeddedFont>
    <p:embeddedFont>
      <p:font typeface="SwissReSans Light" panose="020B0604020202020204" charset="0"/>
      <p:regular r:id="rId40"/>
      <p:bold r:id="rId41"/>
      <p:italic r:id="rId42"/>
      <p:boldItalic r:id="rId43"/>
    </p:embeddedFont>
  </p:embeddedFontLst>
  <p:custDataLst>
    <p:tags r:id="rId4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Liao" initials="CL" lastIdx="25" clrIdx="0"/>
  <p:cmAuthor id="1" name="Astrid Frey" initials="A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4432" autoAdjust="0"/>
    <p:restoredTop sz="99660" autoAdjust="0"/>
  </p:normalViewPr>
  <p:slideViewPr>
    <p:cSldViewPr showGuides="1">
      <p:cViewPr>
        <p:scale>
          <a:sx n="80" d="100"/>
          <a:sy n="80" d="100"/>
        </p:scale>
        <p:origin x="-1938" y="-798"/>
      </p:cViewPr>
      <p:guideLst>
        <p:guide orient="horz" pos="164"/>
        <p:guide orient="horz" pos="845"/>
        <p:guide orient="horz" pos="1026"/>
        <p:guide orient="horz" pos="4110"/>
        <p:guide pos="476"/>
        <p:guide pos="4286"/>
        <p:guide pos="54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55" d="100"/>
          <a:sy n="55" d="100"/>
        </p:scale>
        <p:origin x="-2832" y="-90"/>
      </p:cViewPr>
      <p:guideLst>
        <p:guide orient="horz" pos="2928"/>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99182919069599"/>
          <c:y val="8.0815654437391901E-2"/>
          <c:w val="0.61936052110915851"/>
          <c:h val="0.73418233267716571"/>
        </c:manualLayout>
      </c:layout>
      <c:barChart>
        <c:barDir val="bar"/>
        <c:grouping val="clustered"/>
        <c:varyColors val="0"/>
        <c:ser>
          <c:idx val="0"/>
          <c:order val="0"/>
          <c:tx>
            <c:strRef>
              <c:f>Sheet1!$B$1</c:f>
              <c:strCache>
                <c:ptCount val="1"/>
                <c:pt idx="0">
                  <c:v>Series 1</c:v>
                </c:pt>
              </c:strCache>
            </c:strRef>
          </c:tx>
          <c:spPr>
            <a:gradFill flip="none" rotWithShape="1">
              <a:gsLst>
                <a:gs pos="0">
                  <a:srgbClr val="DDEBCF"/>
                </a:gs>
                <a:gs pos="50000">
                  <a:srgbClr val="9CB86E"/>
                </a:gs>
                <a:gs pos="100000">
                  <a:srgbClr val="156B13"/>
                </a:gs>
              </a:gsLst>
              <a:lin ang="10800000" scaled="0"/>
              <a:tileRect/>
            </a:gradFill>
            <a:ln>
              <a:solidFill>
                <a:schemeClr val="bg2"/>
              </a:solidFill>
            </a:ln>
          </c:spPr>
          <c:invertIfNegative val="0"/>
          <c:dLbls>
            <c:txPr>
              <a:bodyPr/>
              <a:lstStyle/>
              <a:p>
                <a:pPr>
                  <a:defRPr sz="1000"/>
                </a:pPr>
                <a:endParaRPr lang="es-CL"/>
              </a:p>
            </c:txPr>
            <c:showLegendKey val="0"/>
            <c:showVal val="1"/>
            <c:showCatName val="0"/>
            <c:showSerName val="0"/>
            <c:showPercent val="0"/>
            <c:showBubbleSize val="0"/>
            <c:showLeaderLines val="0"/>
          </c:dLbls>
          <c:cat>
            <c:strRef>
              <c:f>Sheet1!$A$2:$A$11</c:f>
              <c:strCache>
                <c:ptCount val="10"/>
                <c:pt idx="0">
                  <c:v>&gt; 400%</c:v>
                </c:pt>
                <c:pt idx="1">
                  <c:v>350 - 400%</c:v>
                </c:pt>
                <c:pt idx="2">
                  <c:v>300 - 350%</c:v>
                </c:pt>
                <c:pt idx="3">
                  <c:v>250 - 300%</c:v>
                </c:pt>
                <c:pt idx="4">
                  <c:v>200 - 250%</c:v>
                </c:pt>
                <c:pt idx="5">
                  <c:v>150 - 200%</c:v>
                </c:pt>
                <c:pt idx="6">
                  <c:v>120 - 150%</c:v>
                </c:pt>
                <c:pt idx="7">
                  <c:v>100 - 120%</c:v>
                </c:pt>
                <c:pt idx="8">
                  <c:v>75 - 100%</c:v>
                </c:pt>
                <c:pt idx="9">
                  <c:v>&lt; 75%</c:v>
                </c:pt>
              </c:strCache>
            </c:strRef>
          </c:cat>
          <c:val>
            <c:numRef>
              <c:f>Sheet1!$B$2:$B$11</c:f>
              <c:numCache>
                <c:formatCode>0.0%</c:formatCode>
                <c:ptCount val="10"/>
                <c:pt idx="0">
                  <c:v>0.13900000000000001</c:v>
                </c:pt>
                <c:pt idx="1">
                  <c:v>5.3000000000000033E-2</c:v>
                </c:pt>
                <c:pt idx="2">
                  <c:v>7.4000000000000121E-2</c:v>
                </c:pt>
                <c:pt idx="3">
                  <c:v>9.5000000000000209E-2</c:v>
                </c:pt>
                <c:pt idx="4">
                  <c:v>0.12200000000000009</c:v>
                </c:pt>
                <c:pt idx="5">
                  <c:v>0.17100000000000001</c:v>
                </c:pt>
                <c:pt idx="6">
                  <c:v>0.1140000000000001</c:v>
                </c:pt>
                <c:pt idx="7">
                  <c:v>8.3000000000000254E-2</c:v>
                </c:pt>
                <c:pt idx="8">
                  <c:v>6.1000000000000033E-2</c:v>
                </c:pt>
                <c:pt idx="9">
                  <c:v>8.8000000000000286E-2</c:v>
                </c:pt>
              </c:numCache>
            </c:numRef>
          </c:val>
        </c:ser>
        <c:dLbls>
          <c:showLegendKey val="0"/>
          <c:showVal val="0"/>
          <c:showCatName val="0"/>
          <c:showSerName val="0"/>
          <c:showPercent val="0"/>
          <c:showBubbleSize val="0"/>
        </c:dLbls>
        <c:gapWidth val="150"/>
        <c:axId val="41425152"/>
        <c:axId val="41426944"/>
      </c:barChart>
      <c:catAx>
        <c:axId val="41425152"/>
        <c:scaling>
          <c:orientation val="maxMin"/>
        </c:scaling>
        <c:delete val="0"/>
        <c:axPos val="l"/>
        <c:majorTickMark val="out"/>
        <c:minorTickMark val="none"/>
        <c:tickLblPos val="nextTo"/>
        <c:txPr>
          <a:bodyPr rot="0" vert="horz"/>
          <a:lstStyle/>
          <a:p>
            <a:pPr algn="just">
              <a:defRPr sz="900"/>
            </a:pPr>
            <a:endParaRPr lang="es-CL"/>
          </a:p>
        </c:txPr>
        <c:crossAx val="41426944"/>
        <c:crosses val="autoZero"/>
        <c:auto val="1"/>
        <c:lblAlgn val="ctr"/>
        <c:lblOffset val="100"/>
        <c:noMultiLvlLbl val="0"/>
      </c:catAx>
      <c:valAx>
        <c:axId val="41426944"/>
        <c:scaling>
          <c:orientation val="minMax"/>
        </c:scaling>
        <c:delete val="0"/>
        <c:axPos val="b"/>
        <c:majorGridlines>
          <c:spPr>
            <a:ln>
              <a:prstDash val="dash"/>
            </a:ln>
          </c:spPr>
        </c:majorGridlines>
        <c:numFmt formatCode="0%" sourceLinked="0"/>
        <c:majorTickMark val="out"/>
        <c:minorTickMark val="none"/>
        <c:tickLblPos val="nextTo"/>
        <c:txPr>
          <a:bodyPr/>
          <a:lstStyle/>
          <a:p>
            <a:pPr>
              <a:defRPr sz="900"/>
            </a:pPr>
            <a:endParaRPr lang="es-CL"/>
          </a:p>
        </c:txPr>
        <c:crossAx val="41425152"/>
        <c:crosses val="max"/>
        <c:crossBetween val="between"/>
      </c:valAx>
    </c:plotArea>
    <c:plotVisOnly val="1"/>
    <c:dispBlanksAs val="gap"/>
    <c:showDLblsOverMax val="0"/>
  </c:chart>
  <c:txPr>
    <a:bodyPr/>
    <a:lstStyle/>
    <a:p>
      <a:pPr>
        <a:defRPr sz="1800"/>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51996534413881E-2"/>
          <c:y val="0.10687500000000009"/>
          <c:w val="0.91953596819814998"/>
          <c:h val="0.75988151370865564"/>
        </c:manualLayout>
      </c:layout>
      <c:barChart>
        <c:barDir val="col"/>
        <c:grouping val="stacked"/>
        <c:varyColors val="0"/>
        <c:ser>
          <c:idx val="0"/>
          <c:order val="0"/>
          <c:tx>
            <c:strRef>
              <c:f>Sheet1!$B$1</c:f>
              <c:strCache>
                <c:ptCount val="1"/>
                <c:pt idx="0">
                  <c:v>Column3</c:v>
                </c:pt>
              </c:strCache>
            </c:strRef>
          </c:tx>
          <c:invertIfNegative val="0"/>
          <c:dPt>
            <c:idx val="0"/>
            <c:invertIfNegative val="0"/>
            <c:bubble3D val="0"/>
            <c:spPr>
              <a:solidFill>
                <a:schemeClr val="accent3">
                  <a:lumMod val="75000"/>
                </a:schemeClr>
              </a:solidFill>
            </c:spPr>
          </c:dPt>
          <c:dPt>
            <c:idx val="1"/>
            <c:invertIfNegative val="0"/>
            <c:bubble3D val="0"/>
            <c:spPr>
              <a:noFill/>
            </c:spPr>
          </c:dPt>
          <c:dPt>
            <c:idx val="2"/>
            <c:invertIfNegative val="0"/>
            <c:bubble3D val="0"/>
            <c:spPr>
              <a:noFill/>
            </c:spPr>
          </c:dPt>
          <c:dPt>
            <c:idx val="3"/>
            <c:invertIfNegative val="0"/>
            <c:bubble3D val="0"/>
            <c:spPr>
              <a:noFill/>
            </c:spPr>
          </c:dPt>
          <c:dPt>
            <c:idx val="4"/>
            <c:invertIfNegative val="0"/>
            <c:bubble3D val="0"/>
            <c:spPr>
              <a:noFill/>
            </c:spPr>
          </c:dPt>
          <c:dPt>
            <c:idx val="5"/>
            <c:invertIfNegative val="0"/>
            <c:bubble3D val="0"/>
            <c:spPr>
              <a:noFill/>
            </c:spPr>
          </c:dPt>
          <c:dPt>
            <c:idx val="6"/>
            <c:invertIfNegative val="0"/>
            <c:bubble3D val="0"/>
            <c:spPr>
              <a:noFill/>
            </c:spPr>
          </c:dPt>
          <c:dPt>
            <c:idx val="7"/>
            <c:invertIfNegative val="0"/>
            <c:bubble3D val="0"/>
            <c:spPr>
              <a:noFill/>
            </c:spPr>
          </c:dPt>
          <c:dPt>
            <c:idx val="8"/>
            <c:invertIfNegative val="0"/>
            <c:bubble3D val="0"/>
            <c:spPr>
              <a:solidFill>
                <a:schemeClr val="bg2">
                  <a:lumMod val="60000"/>
                  <a:lumOff val="40000"/>
                </a:schemeClr>
              </a:solidFill>
            </c:spPr>
          </c:dPt>
          <c:dLbls>
            <c:dLbl>
              <c:idx val="0"/>
              <c:layout/>
              <c:showLegendKey val="0"/>
              <c:showVal val="1"/>
              <c:showCatName val="0"/>
              <c:showSerName val="0"/>
              <c:showPercent val="0"/>
              <c:showBubbleSize val="0"/>
            </c:dLbl>
            <c:dLbl>
              <c:idx val="8"/>
              <c:layout/>
              <c:showLegendKey val="0"/>
              <c:showVal val="1"/>
              <c:showCatName val="0"/>
              <c:showSerName val="0"/>
              <c:showPercent val="0"/>
              <c:showBubbleSize val="0"/>
            </c:dLbl>
            <c:txPr>
              <a:bodyPr/>
              <a:lstStyle/>
              <a:p>
                <a:pPr>
                  <a:defRPr sz="1100" b="1">
                    <a:solidFill>
                      <a:schemeClr val="bg1"/>
                    </a:solidFill>
                  </a:defRPr>
                </a:pPr>
                <a:endParaRPr lang="es-CL"/>
              </a:p>
            </c:txPr>
            <c:showLegendKey val="0"/>
            <c:showVal val="0"/>
            <c:showCatName val="0"/>
            <c:showSerName val="0"/>
            <c:showPercent val="0"/>
            <c:showBubbleSize val="0"/>
          </c:dLbls>
          <c:cat>
            <c:strRef>
              <c:f>Sheet1!$A$2:$A$10</c:f>
              <c:strCache>
                <c:ptCount val="9"/>
                <c:pt idx="0">
                  <c:v>Mortality</c:v>
                </c:pt>
                <c:pt idx="1">
                  <c:v>Longevity</c:v>
                </c:pt>
                <c:pt idx="2">
                  <c:v>Disability</c:v>
                </c:pt>
                <c:pt idx="3">
                  <c:v>Lapse</c:v>
                </c:pt>
                <c:pt idx="4">
                  <c:v>Expenses</c:v>
                </c:pt>
                <c:pt idx="5">
                  <c:v>Revision</c:v>
                </c:pt>
                <c:pt idx="6">
                  <c:v>Catastrophe</c:v>
                </c:pt>
                <c:pt idx="7">
                  <c:v>Diversification</c:v>
                </c:pt>
                <c:pt idx="8">
                  <c:v>Net Life underwriting risk</c:v>
                </c:pt>
              </c:strCache>
            </c:strRef>
          </c:cat>
          <c:val>
            <c:numRef>
              <c:f>Sheet1!$B$2:$B$10</c:f>
              <c:numCache>
                <c:formatCode>0%</c:formatCode>
                <c:ptCount val="9"/>
                <c:pt idx="0">
                  <c:v>0.11000000000000008</c:v>
                </c:pt>
                <c:pt idx="1">
                  <c:v>0.11000000000000008</c:v>
                </c:pt>
                <c:pt idx="2">
                  <c:v>0.47000000000000008</c:v>
                </c:pt>
                <c:pt idx="3">
                  <c:v>0.53</c:v>
                </c:pt>
                <c:pt idx="4">
                  <c:v>1.02</c:v>
                </c:pt>
                <c:pt idx="5">
                  <c:v>1.25</c:v>
                </c:pt>
                <c:pt idx="6">
                  <c:v>1.25</c:v>
                </c:pt>
                <c:pt idx="7">
                  <c:v>1</c:v>
                </c:pt>
                <c:pt idx="8">
                  <c:v>1</c:v>
                </c:pt>
              </c:numCache>
            </c:numRef>
          </c:val>
        </c:ser>
        <c:ser>
          <c:idx val="1"/>
          <c:order val="1"/>
          <c:tx>
            <c:strRef>
              <c:f>Sheet1!$C$1</c:f>
              <c:strCache>
                <c:ptCount val="1"/>
                <c:pt idx="0">
                  <c:v>Column2</c:v>
                </c:pt>
              </c:strCache>
            </c:strRef>
          </c:tx>
          <c:spPr>
            <a:solidFill>
              <a:schemeClr val="accent3">
                <a:lumMod val="75000"/>
              </a:schemeClr>
            </a:solidFill>
          </c:spPr>
          <c:invertIfNegative val="0"/>
          <c:dPt>
            <c:idx val="7"/>
            <c:invertIfNegative val="0"/>
            <c:bubble3D val="0"/>
            <c:spPr>
              <a:solidFill>
                <a:schemeClr val="accent6">
                  <a:lumMod val="75000"/>
                </a:schemeClr>
              </a:solidFill>
            </c:spPr>
          </c:dPt>
          <c:dLbls>
            <c:dLbl>
              <c:idx val="1"/>
              <c:layout/>
              <c:dLblPos val="ctr"/>
              <c:showLegendKey val="0"/>
              <c:showVal val="1"/>
              <c:showCatName val="0"/>
              <c:showSerName val="0"/>
              <c:showPercent val="0"/>
              <c:showBubbleSize val="0"/>
            </c:dLbl>
            <c:dLbl>
              <c:idx val="2"/>
              <c:layout/>
              <c:tx>
                <c:rich>
                  <a:bodyPr/>
                  <a:lstStyle/>
                  <a:p>
                    <a:r>
                      <a:rPr lang="en-US" sz="1000" dirty="0"/>
                      <a:t>6%</a:t>
                    </a:r>
                  </a:p>
                </c:rich>
              </c:tx>
              <c:dLblPos val="ctr"/>
              <c:showLegendKey val="0"/>
              <c:showVal val="1"/>
              <c:showCatName val="0"/>
              <c:showSerName val="0"/>
              <c:showPercent val="0"/>
              <c:showBubbleSize val="0"/>
            </c:dLbl>
            <c:dLbl>
              <c:idx val="3"/>
              <c:layout/>
              <c:dLblPos val="ctr"/>
              <c:showLegendKey val="0"/>
              <c:showVal val="1"/>
              <c:showCatName val="0"/>
              <c:showSerName val="0"/>
              <c:showPercent val="0"/>
              <c:showBubbleSize val="0"/>
            </c:dLbl>
            <c:dLbl>
              <c:idx val="4"/>
              <c:layout/>
              <c:dLblPos val="ctr"/>
              <c:showLegendKey val="0"/>
              <c:showVal val="1"/>
              <c:showCatName val="0"/>
              <c:showSerName val="0"/>
              <c:showPercent val="0"/>
              <c:showBubbleSize val="0"/>
            </c:dLbl>
            <c:dLbl>
              <c:idx val="5"/>
              <c:layout/>
              <c:dLblPos val="ctr"/>
              <c:showLegendKey val="0"/>
              <c:showVal val="1"/>
              <c:showCatName val="0"/>
              <c:showSerName val="0"/>
              <c:showPercent val="0"/>
              <c:showBubbleSize val="0"/>
            </c:dLbl>
            <c:dLbl>
              <c:idx val="6"/>
              <c:layout/>
              <c:dLblPos val="ctr"/>
              <c:showLegendKey val="0"/>
              <c:showVal val="1"/>
              <c:showCatName val="0"/>
              <c:showSerName val="0"/>
              <c:showPercent val="0"/>
              <c:showBubbleSize val="0"/>
            </c:dLbl>
            <c:dLbl>
              <c:idx val="7"/>
              <c:layout/>
              <c:dLblPos val="ctr"/>
              <c:showLegendKey val="0"/>
              <c:showVal val="1"/>
              <c:showCatName val="0"/>
              <c:showSerName val="0"/>
              <c:showPercent val="0"/>
              <c:showBubbleSize val="0"/>
            </c:dLbl>
            <c:dLbl>
              <c:idx val="8"/>
              <c:dLblPos val="ctr"/>
              <c:showLegendKey val="0"/>
              <c:showVal val="1"/>
              <c:showCatName val="0"/>
              <c:showSerName val="0"/>
              <c:showPercent val="0"/>
              <c:showBubbleSize val="0"/>
            </c:dLbl>
            <c:txPr>
              <a:bodyPr/>
              <a:lstStyle/>
              <a:p>
                <a:pPr>
                  <a:defRPr sz="1100" b="1">
                    <a:solidFill>
                      <a:schemeClr val="bg1"/>
                    </a:solidFill>
                  </a:defRPr>
                </a:pPr>
                <a:endParaRPr lang="es-CL"/>
              </a:p>
            </c:txPr>
            <c:dLblPos val="ctr"/>
            <c:showLegendKey val="0"/>
            <c:showVal val="0"/>
            <c:showCatName val="0"/>
            <c:showSerName val="0"/>
            <c:showPercent val="0"/>
            <c:showBubbleSize val="0"/>
          </c:dLbls>
          <c:cat>
            <c:strRef>
              <c:f>Sheet1!$A$2:$A$10</c:f>
              <c:strCache>
                <c:ptCount val="9"/>
                <c:pt idx="0">
                  <c:v>Mortality</c:v>
                </c:pt>
                <c:pt idx="1">
                  <c:v>Longevity</c:v>
                </c:pt>
                <c:pt idx="2">
                  <c:v>Disability</c:v>
                </c:pt>
                <c:pt idx="3">
                  <c:v>Lapse</c:v>
                </c:pt>
                <c:pt idx="4">
                  <c:v>Expenses</c:v>
                </c:pt>
                <c:pt idx="5">
                  <c:v>Revision</c:v>
                </c:pt>
                <c:pt idx="6">
                  <c:v>Catastrophe</c:v>
                </c:pt>
                <c:pt idx="7">
                  <c:v>Diversification</c:v>
                </c:pt>
                <c:pt idx="8">
                  <c:v>Net Life underwriting risk</c:v>
                </c:pt>
              </c:strCache>
            </c:strRef>
          </c:cat>
          <c:val>
            <c:numRef>
              <c:f>Sheet1!$C$2:$C$10</c:f>
              <c:numCache>
                <c:formatCode>0%</c:formatCode>
                <c:ptCount val="9"/>
                <c:pt idx="1">
                  <c:v>0.36000000000000032</c:v>
                </c:pt>
                <c:pt idx="2">
                  <c:v>6.0000000000000116E-2</c:v>
                </c:pt>
                <c:pt idx="3">
                  <c:v>0.49000000000000032</c:v>
                </c:pt>
                <c:pt idx="4">
                  <c:v>0.23</c:v>
                </c:pt>
                <c:pt idx="5">
                  <c:v>0</c:v>
                </c:pt>
                <c:pt idx="6">
                  <c:v>0.11000000000000008</c:v>
                </c:pt>
                <c:pt idx="7">
                  <c:v>0.36000000000000032</c:v>
                </c:pt>
              </c:numCache>
            </c:numRef>
          </c:val>
        </c:ser>
        <c:dLbls>
          <c:showLegendKey val="0"/>
          <c:showVal val="0"/>
          <c:showCatName val="0"/>
          <c:showSerName val="0"/>
          <c:showPercent val="0"/>
          <c:showBubbleSize val="0"/>
        </c:dLbls>
        <c:gapWidth val="35"/>
        <c:overlap val="100"/>
        <c:axId val="4262528"/>
        <c:axId val="4280704"/>
      </c:barChart>
      <c:catAx>
        <c:axId val="4262528"/>
        <c:scaling>
          <c:orientation val="minMax"/>
        </c:scaling>
        <c:delete val="0"/>
        <c:axPos val="b"/>
        <c:majorTickMark val="out"/>
        <c:minorTickMark val="none"/>
        <c:tickLblPos val="nextTo"/>
        <c:txPr>
          <a:bodyPr/>
          <a:lstStyle/>
          <a:p>
            <a:pPr>
              <a:defRPr sz="900"/>
            </a:pPr>
            <a:endParaRPr lang="es-CL"/>
          </a:p>
        </c:txPr>
        <c:crossAx val="4280704"/>
        <c:crosses val="autoZero"/>
        <c:auto val="1"/>
        <c:lblAlgn val="ctr"/>
        <c:lblOffset val="100"/>
        <c:noMultiLvlLbl val="0"/>
      </c:catAx>
      <c:valAx>
        <c:axId val="4280704"/>
        <c:scaling>
          <c:orientation val="minMax"/>
        </c:scaling>
        <c:delete val="0"/>
        <c:axPos val="l"/>
        <c:majorGridlines>
          <c:spPr>
            <a:ln>
              <a:prstDash val="sysDash"/>
            </a:ln>
          </c:spPr>
        </c:majorGridlines>
        <c:numFmt formatCode="0%" sourceLinked="1"/>
        <c:majorTickMark val="out"/>
        <c:minorTickMark val="none"/>
        <c:tickLblPos val="nextTo"/>
        <c:txPr>
          <a:bodyPr/>
          <a:lstStyle/>
          <a:p>
            <a:pPr>
              <a:defRPr sz="1200"/>
            </a:pPr>
            <a:endParaRPr lang="es-CL"/>
          </a:p>
        </c:txPr>
        <c:crossAx val="4262528"/>
        <c:crosses val="autoZero"/>
        <c:crossBetween val="between"/>
      </c:valAx>
    </c:plotArea>
    <c:plotVisOnly val="1"/>
    <c:dispBlanksAs val="gap"/>
    <c:showDLblsOverMax val="0"/>
  </c:chart>
  <c:txPr>
    <a:bodyPr/>
    <a:lstStyle/>
    <a:p>
      <a:pPr>
        <a:defRPr sz="1800"/>
      </a:pPr>
      <a:endParaRPr lang="es-CL"/>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02/06/2014</a:t>
            </a:fld>
            <a:endParaRPr lang="en-GB" dirty="0">
              <a:latin typeface="SwissReSans" pitchFamily="34" charset="0"/>
            </a:endParaRPr>
          </a:p>
        </p:txBody>
      </p:sp>
      <p:sp>
        <p:nvSpPr>
          <p:cNvPr id="4" name="Footer Placeholder 3"/>
          <p:cNvSpPr>
            <a:spLocks noGrp="1"/>
          </p:cNvSpPr>
          <p:nvPr>
            <p:ph type="ftr" sz="quarter" idx="2"/>
          </p:nvPr>
        </p:nvSpPr>
        <p:spPr>
          <a:xfrm>
            <a:off x="0" y="8829968"/>
            <a:ext cx="3037840" cy="464820"/>
          </a:xfrm>
          <a:prstGeom prst="rect">
            <a:avLst/>
          </a:prstGeom>
        </p:spPr>
        <p:txBody>
          <a:bodyPr vert="horz" lIns="91440" tIns="45720" rIns="91440" bIns="45720"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‹Nº›</a:t>
            </a:fld>
            <a:endParaRPr lang="en-GB" dirty="0">
              <a:latin typeface="SwissReSans" pitchFamily="34" charset="0"/>
            </a:endParaRPr>
          </a:p>
        </p:txBody>
      </p:sp>
    </p:spTree>
    <p:extLst>
      <p:ext uri="{BB962C8B-B14F-4D97-AF65-F5344CB8AC3E}">
        <p14:creationId xmlns:p14="http://schemas.microsoft.com/office/powerpoint/2010/main" val="2858737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02.06.2014</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829968"/>
            <a:ext cx="3037840" cy="464820"/>
          </a:xfrm>
          <a:prstGeom prst="rect">
            <a:avLst/>
          </a:prstGeom>
        </p:spPr>
        <p:txBody>
          <a:bodyPr vert="horz" lIns="91440" tIns="45720" rIns="91440" bIns="45720"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‹Nº›</a:t>
            </a:fld>
            <a:endParaRPr lang="en-GB" dirty="0"/>
          </a:p>
        </p:txBody>
      </p:sp>
    </p:spTree>
    <p:extLst>
      <p:ext uri="{BB962C8B-B14F-4D97-AF65-F5344CB8AC3E}">
        <p14:creationId xmlns:p14="http://schemas.microsoft.com/office/powerpoint/2010/main" val="66027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B76AE-FF9B-4718-98FE-AAAAC72491EC}" type="slidenum">
              <a:rPr lang="en-GB"/>
              <a:pPr/>
              <a:t>1</a:t>
            </a:fld>
            <a:endParaRPr lang="en-GB" dirty="0"/>
          </a:p>
        </p:txBody>
      </p:sp>
      <p:sp>
        <p:nvSpPr>
          <p:cNvPr id="344066" name="Rectangle 2"/>
          <p:cNvSpPr>
            <a:spLocks noGrp="1" noRot="1" noChangeAspect="1" noChangeArrowheads="1" noTextEdit="1"/>
          </p:cNvSpPr>
          <p:nvPr>
            <p:ph type="sldImg"/>
          </p:nvPr>
        </p:nvSpPr>
        <p:spPr>
          <a:xfrm>
            <a:off x="1185863" y="696913"/>
            <a:ext cx="4649787" cy="3486150"/>
          </a:xfrm>
          <a:ln/>
        </p:spPr>
      </p:sp>
      <p:sp>
        <p:nvSpPr>
          <p:cNvPr id="344067" name="Rectangle 3"/>
          <p:cNvSpPr>
            <a:spLocks noGrp="1" noChangeArrowheads="1"/>
          </p:cNvSpPr>
          <p:nvPr>
            <p:ph type="body" idx="1"/>
          </p:nvPr>
        </p:nvSpPr>
        <p:spPr>
          <a:xfrm>
            <a:off x="934500" y="4413338"/>
            <a:ext cx="5141405" cy="4185907"/>
          </a:xfrm>
        </p:spPr>
        <p:txBody>
          <a:bodyPr/>
          <a:lstStyle/>
          <a:p>
            <a:endParaRPr lang="en-GB" dirty="0"/>
          </a:p>
          <a:p>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10</a:t>
            </a:fld>
            <a:endParaRPr lang="en-GB" dirty="0"/>
          </a:p>
        </p:txBody>
      </p:sp>
    </p:spTree>
    <p:extLst>
      <p:ext uri="{BB962C8B-B14F-4D97-AF65-F5344CB8AC3E}">
        <p14:creationId xmlns:p14="http://schemas.microsoft.com/office/powerpoint/2010/main" val="112053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11</a:t>
            </a:fld>
            <a:endParaRPr lang="en-GB" dirty="0"/>
          </a:p>
        </p:txBody>
      </p:sp>
    </p:spTree>
    <p:extLst>
      <p:ext uri="{BB962C8B-B14F-4D97-AF65-F5344CB8AC3E}">
        <p14:creationId xmlns:p14="http://schemas.microsoft.com/office/powerpoint/2010/main" val="1450002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12</a:t>
            </a:fld>
            <a:endParaRPr lang="en-GB" dirty="0"/>
          </a:p>
        </p:txBody>
      </p:sp>
    </p:spTree>
    <p:extLst>
      <p:ext uri="{BB962C8B-B14F-4D97-AF65-F5344CB8AC3E}">
        <p14:creationId xmlns:p14="http://schemas.microsoft.com/office/powerpoint/2010/main" val="343160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13</a:t>
            </a:fld>
            <a:endParaRPr lang="en-GB" dirty="0"/>
          </a:p>
        </p:txBody>
      </p:sp>
    </p:spTree>
    <p:extLst>
      <p:ext uri="{BB962C8B-B14F-4D97-AF65-F5344CB8AC3E}">
        <p14:creationId xmlns:p14="http://schemas.microsoft.com/office/powerpoint/2010/main" val="3514644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14</a:t>
            </a:fld>
            <a:endParaRPr lang="en-GB" dirty="0"/>
          </a:p>
        </p:txBody>
      </p:sp>
    </p:spTree>
    <p:extLst>
      <p:ext uri="{BB962C8B-B14F-4D97-AF65-F5344CB8AC3E}">
        <p14:creationId xmlns:p14="http://schemas.microsoft.com/office/powerpoint/2010/main" val="2624568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02010"/>
            <a:ext cx="4648200" cy="3486150"/>
          </a:xfrm>
        </p:spPr>
      </p:sp>
      <p:sp>
        <p:nvSpPr>
          <p:cNvPr id="4" name="Slide Number Placeholder 3"/>
          <p:cNvSpPr>
            <a:spLocks noGrp="1"/>
          </p:cNvSpPr>
          <p:nvPr>
            <p:ph type="sldNum" sz="quarter" idx="10"/>
          </p:nvPr>
        </p:nvSpPr>
        <p:spPr/>
        <p:txBody>
          <a:bodyPr/>
          <a:lstStyle/>
          <a:p>
            <a:fld id="{CF8ED666-4372-485F-9851-ED435EF4ACCF}" type="slidenum">
              <a:rPr lang="en-GB" smtClean="0"/>
              <a:pPr/>
              <a:t>15</a:t>
            </a:fld>
            <a:endParaRPr lang="en-GB" dirty="0"/>
          </a:p>
        </p:txBody>
      </p:sp>
      <p:sp>
        <p:nvSpPr>
          <p:cNvPr id="5" name="Content Placeholder 33"/>
          <p:cNvSpPr>
            <a:spLocks noGrp="1"/>
          </p:cNvSpPr>
          <p:nvPr>
            <p:ph type="body" idx="1"/>
          </p:nvPr>
        </p:nvSpPr>
        <p:spPr>
          <a:solidFill>
            <a:schemeClr val="tx2">
              <a:lumMod val="20000"/>
              <a:lumOff val="80000"/>
            </a:schemeClr>
          </a:solidFill>
        </p:spPr>
        <p:txBody>
          <a:bodyPr/>
          <a:lstStyle/>
          <a:p>
            <a:pPr marL="0" indent="0">
              <a:buNone/>
            </a:pPr>
            <a:endParaRPr lang="en-US" sz="1400" dirty="0"/>
          </a:p>
        </p:txBody>
      </p:sp>
    </p:spTree>
    <p:extLst>
      <p:ext uri="{BB962C8B-B14F-4D97-AF65-F5344CB8AC3E}">
        <p14:creationId xmlns:p14="http://schemas.microsoft.com/office/powerpoint/2010/main" val="989999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16</a:t>
            </a:fld>
            <a:endParaRPr lang="en-GB" dirty="0"/>
          </a:p>
        </p:txBody>
      </p:sp>
    </p:spTree>
    <p:extLst>
      <p:ext uri="{BB962C8B-B14F-4D97-AF65-F5344CB8AC3E}">
        <p14:creationId xmlns:p14="http://schemas.microsoft.com/office/powerpoint/2010/main" val="393479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17</a:t>
            </a:fld>
            <a:endParaRPr lang="en-GB" dirty="0"/>
          </a:p>
        </p:txBody>
      </p:sp>
    </p:spTree>
    <p:extLst>
      <p:ext uri="{BB962C8B-B14F-4D97-AF65-F5344CB8AC3E}">
        <p14:creationId xmlns:p14="http://schemas.microsoft.com/office/powerpoint/2010/main" val="90279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Rot="1" noChangeAspect="1" noChangeArrowheads="1" noTextEdit="1"/>
          </p:cNvSpPr>
          <p:nvPr>
            <p:ph type="sldImg"/>
          </p:nvPr>
        </p:nvSpPr>
        <p:spPr>
          <a:xfrm>
            <a:off x="1338263" y="814388"/>
            <a:ext cx="4332287" cy="3249612"/>
          </a:xfrm>
          <a:ln/>
        </p:spPr>
      </p:sp>
      <p:sp>
        <p:nvSpPr>
          <p:cNvPr id="548867" name="Rectangle 3"/>
          <p:cNvSpPr>
            <a:spLocks noGrp="1" noChangeArrowheads="1"/>
          </p:cNvSpPr>
          <p:nvPr>
            <p:ph type="body" idx="1"/>
          </p:nvPr>
        </p:nvSpPr>
        <p:spPr>
          <a:xfrm>
            <a:off x="932834" y="4419285"/>
            <a:ext cx="5143072" cy="3912396"/>
          </a:xfrm>
        </p:spPr>
        <p:txBody>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9D4CD-99A3-4270-98B0-15BEC7A1DE7F}" type="slidenum">
              <a:rPr lang="en-GB"/>
              <a:pPr/>
              <a:t>19</a:t>
            </a:fld>
            <a:endParaRPr lang="en-GB" dirty="0"/>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pPr marL="363538" indent="-363538"/>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2</a:t>
            </a:fld>
            <a:endParaRPr lang="en-GB" dirty="0"/>
          </a:p>
        </p:txBody>
      </p:sp>
    </p:spTree>
    <p:extLst>
      <p:ext uri="{BB962C8B-B14F-4D97-AF65-F5344CB8AC3E}">
        <p14:creationId xmlns:p14="http://schemas.microsoft.com/office/powerpoint/2010/main" val="2848521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0" fontAlgn="base" latinLnBrk="0" hangingPunct="0"/>
            <a:endParaRPr lang="de-DE" sz="1200" b="0" i="0" u="none" strike="noStrike" kern="1200" baseline="0" dirty="0" smtClean="0">
              <a:solidFill>
                <a:schemeClr val="tx1"/>
              </a:solidFill>
              <a:latin typeface="SwissReSans" pitchFamily="34" charset="0"/>
              <a:ea typeface="+mn-ea"/>
              <a:cs typeface="+mn-cs"/>
            </a:endParaRPr>
          </a:p>
          <a:p>
            <a:pPr rtl="0" eaLnBrk="0" fontAlgn="base" latinLnBrk="0" hangingPunct="0"/>
            <a:endParaRPr lang="de-DE" sz="1200" b="0" i="0" u="none" strike="noStrike" kern="1200" baseline="0" dirty="0" smtClean="0">
              <a:solidFill>
                <a:schemeClr val="tx1"/>
              </a:solidFill>
              <a:latin typeface="SwissReSans" pitchFamily="34" charset="0"/>
              <a:ea typeface="+mn-ea"/>
              <a:cs typeface="+mn-cs"/>
            </a:endParaRPr>
          </a:p>
          <a:p>
            <a:pPr rtl="0" eaLnBrk="0" fontAlgn="base" latinLnBrk="0" hangingPunct="0"/>
            <a:endParaRPr lang="de-DE" sz="1200" b="0" i="0" u="none" strike="noStrike" kern="1200" baseline="0" dirty="0" smtClean="0">
              <a:solidFill>
                <a:schemeClr val="tx1"/>
              </a:solidFill>
              <a:latin typeface="SwissReSans"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20</a:t>
            </a:fld>
            <a:endParaRPr lang="en-GB"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21</a:t>
            </a:fld>
            <a:endParaRPr lang="en-GB"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22</a:t>
            </a:fld>
            <a:endParaRPr lang="en-GB" dirty="0"/>
          </a:p>
        </p:txBody>
      </p:sp>
    </p:spTree>
    <p:extLst>
      <p:ext uri="{BB962C8B-B14F-4D97-AF65-F5344CB8AC3E}">
        <p14:creationId xmlns:p14="http://schemas.microsoft.com/office/powerpoint/2010/main" val="3695895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912C84-0769-4B75-A273-43FEDF1AAAE1}" type="slidenum">
              <a:rPr lang="en-GB"/>
              <a:pPr/>
              <a:t>23</a:t>
            </a:fld>
            <a:endParaRPr lang="en-GB" dirty="0"/>
          </a:p>
        </p:txBody>
      </p:sp>
      <p:sp>
        <p:nvSpPr>
          <p:cNvPr id="368642" name="Rectangle 2"/>
          <p:cNvSpPr>
            <a:spLocks noGrp="1" noRot="1" noChangeAspect="1" noChangeArrowheads="1" noTextEdit="1"/>
          </p:cNvSpPr>
          <p:nvPr>
            <p:ph type="sldImg"/>
          </p:nvPr>
        </p:nvSpPr>
        <p:spPr>
          <a:xfrm>
            <a:off x="1182688" y="696913"/>
            <a:ext cx="4646612" cy="3484562"/>
          </a:xfrm>
          <a:ln/>
        </p:spPr>
      </p:sp>
      <p:sp>
        <p:nvSpPr>
          <p:cNvPr id="368643" name="Rectangle 3"/>
          <p:cNvSpPr>
            <a:spLocks noGrp="1" noChangeArrowheads="1"/>
          </p:cNvSpPr>
          <p:nvPr>
            <p:ph type="body" idx="1"/>
          </p:nvPr>
        </p:nvSpPr>
        <p:spPr>
          <a:xfrm>
            <a:off x="932830" y="4416320"/>
            <a:ext cx="5144742" cy="4182934"/>
          </a:xfrm>
        </p:spPr>
        <p:txBody>
          <a:bodyPr>
            <a:normAutofit/>
          </a:bodyPr>
          <a:lstStyle/>
          <a:p>
            <a:endParaRPr lang="de-CH" sz="1400"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24</a:t>
            </a:fld>
            <a:endParaRPr lang="en-GB"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25</a:t>
            </a:fld>
            <a:endParaRPr lang="en-GB"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p>
        </p:txBody>
      </p:sp>
      <p:sp>
        <p:nvSpPr>
          <p:cNvPr id="4" name="Slide Number Placeholder 3"/>
          <p:cNvSpPr>
            <a:spLocks noGrp="1"/>
          </p:cNvSpPr>
          <p:nvPr>
            <p:ph type="sldNum" sz="quarter" idx="10"/>
          </p:nvPr>
        </p:nvSpPr>
        <p:spPr/>
        <p:txBody>
          <a:bodyPr/>
          <a:lstStyle/>
          <a:p>
            <a:fld id="{CF8ED666-4372-485F-9851-ED435EF4ACCF}" type="slidenum">
              <a:rPr lang="en-GB" smtClean="0">
                <a:solidFill>
                  <a:prstClr val="black"/>
                </a:solidFill>
              </a:rPr>
              <a:pPr/>
              <a:t>26</a:t>
            </a:fld>
            <a:endParaRPr lang="en-GB"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27</a:t>
            </a:fld>
            <a:endParaRPr lang="en-GB" dirty="0"/>
          </a:p>
        </p:txBody>
      </p:sp>
    </p:spTree>
    <p:extLst>
      <p:ext uri="{BB962C8B-B14F-4D97-AF65-F5344CB8AC3E}">
        <p14:creationId xmlns:p14="http://schemas.microsoft.com/office/powerpoint/2010/main" val="300774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3E155C5F-292C-4B4B-8F47-8535D0FE52CC}" type="slidenum">
              <a:rPr lang="en-GB"/>
              <a:pPr/>
              <a:t>28</a:t>
            </a:fld>
            <a:endParaRPr lang="en-GB" dirty="0"/>
          </a:p>
        </p:txBody>
      </p:sp>
      <p:sp>
        <p:nvSpPr>
          <p:cNvPr id="11267" name="Rectangle 2"/>
          <p:cNvSpPr>
            <a:spLocks noGrp="1" noRot="1" noChangeAspect="1" noChangeArrowheads="1" noTextEdit="1"/>
          </p:cNvSpPr>
          <p:nvPr>
            <p:ph type="sldImg"/>
          </p:nvPr>
        </p:nvSpPr>
        <p:spPr>
          <a:xfrm>
            <a:off x="1184275" y="698500"/>
            <a:ext cx="4643438" cy="3482975"/>
          </a:xfrm>
          <a:ln/>
        </p:spPr>
      </p:sp>
      <p:sp>
        <p:nvSpPr>
          <p:cNvPr id="11268" name="Rectangle 3"/>
          <p:cNvSpPr>
            <a:spLocks noGrp="1" noChangeArrowheads="1"/>
          </p:cNvSpPr>
          <p:nvPr>
            <p:ph type="body" idx="1"/>
          </p:nvPr>
        </p:nvSpPr>
        <p:spPr>
          <a:xfrm>
            <a:off x="934505" y="4414836"/>
            <a:ext cx="5141405" cy="4182934"/>
          </a:xfrm>
          <a:noFill/>
          <a:ln/>
        </p:spPr>
        <p:txBody>
          <a:bodyPr/>
          <a:lstStyle/>
          <a:p>
            <a:endParaRPr lang="de-CH"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29EA2-4C35-4F72-8877-8943FCB00EB1}" type="slidenum">
              <a:rPr lang="en-GB"/>
              <a:pPr/>
              <a:t>29</a:t>
            </a:fld>
            <a:endParaRPr lang="en-GB" dirty="0"/>
          </a:p>
        </p:txBody>
      </p:sp>
      <p:sp>
        <p:nvSpPr>
          <p:cNvPr id="241666" name="Rectangle 2"/>
          <p:cNvSpPr>
            <a:spLocks noGrp="1" noRot="1" noChangeAspect="1" noChangeArrowheads="1" noTextEdit="1"/>
          </p:cNvSpPr>
          <p:nvPr>
            <p:ph type="sldImg"/>
          </p:nvPr>
        </p:nvSpPr>
        <p:spPr>
          <a:xfrm>
            <a:off x="1182688" y="696913"/>
            <a:ext cx="4648200" cy="3486150"/>
          </a:xfrm>
          <a:ln/>
        </p:spPr>
      </p:sp>
      <p:sp>
        <p:nvSpPr>
          <p:cNvPr id="2416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3</a:t>
            </a:fld>
            <a:endParaRPr lang="en-GB" dirty="0"/>
          </a:p>
        </p:txBody>
      </p:sp>
    </p:spTree>
    <p:extLst>
      <p:ext uri="{BB962C8B-B14F-4D97-AF65-F5344CB8AC3E}">
        <p14:creationId xmlns:p14="http://schemas.microsoft.com/office/powerpoint/2010/main" val="3281761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FB76AE-FF9B-4718-98FE-AAAAC72491EC}" type="slidenum">
              <a:rPr lang="en-GB"/>
              <a:pPr/>
              <a:t>30</a:t>
            </a:fld>
            <a:endParaRPr lang="en-GB"/>
          </a:p>
        </p:txBody>
      </p:sp>
      <p:sp>
        <p:nvSpPr>
          <p:cNvPr id="344066" name="Rectangle 2"/>
          <p:cNvSpPr>
            <a:spLocks noGrp="1" noRot="1" noChangeAspect="1" noChangeArrowheads="1" noTextEdit="1"/>
          </p:cNvSpPr>
          <p:nvPr>
            <p:ph type="sldImg"/>
          </p:nvPr>
        </p:nvSpPr>
        <p:spPr>
          <a:xfrm>
            <a:off x="1185863" y="696913"/>
            <a:ext cx="4649787" cy="3486150"/>
          </a:xfrm>
          <a:ln/>
        </p:spPr>
      </p:sp>
      <p:sp>
        <p:nvSpPr>
          <p:cNvPr id="344067" name="Rectangle 3"/>
          <p:cNvSpPr>
            <a:spLocks noGrp="1" noChangeArrowheads="1"/>
          </p:cNvSpPr>
          <p:nvPr>
            <p:ph type="body" idx="1"/>
          </p:nvPr>
        </p:nvSpPr>
        <p:spPr>
          <a:xfrm>
            <a:off x="934500" y="4413338"/>
            <a:ext cx="5141405" cy="4185907"/>
          </a:xfrm>
        </p:spPr>
        <p:txBody>
          <a:bodyPr/>
          <a:lstStyle/>
          <a:p>
            <a:endParaRPr lang="en-GB" dirty="0"/>
          </a:p>
          <a:p>
            <a:endParaRPr lang="en-GB"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31</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2B7C1-919E-45A2-B904-ACCC4911D021}" type="slidenum">
              <a:rPr lang="en-GB"/>
              <a:pPr/>
              <a:t>4</a:t>
            </a:fld>
            <a:endParaRPr lang="en-GB"/>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5</a:t>
            </a:fld>
            <a:endParaRPr lang="en-GB" dirty="0"/>
          </a:p>
        </p:txBody>
      </p:sp>
    </p:spTree>
    <p:extLst>
      <p:ext uri="{BB962C8B-B14F-4D97-AF65-F5344CB8AC3E}">
        <p14:creationId xmlns:p14="http://schemas.microsoft.com/office/powerpoint/2010/main" val="20566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6</a:t>
            </a:fld>
            <a:endParaRPr lang="en-GB" dirty="0"/>
          </a:p>
        </p:txBody>
      </p:sp>
    </p:spTree>
    <p:extLst>
      <p:ext uri="{BB962C8B-B14F-4D97-AF65-F5344CB8AC3E}">
        <p14:creationId xmlns:p14="http://schemas.microsoft.com/office/powerpoint/2010/main" val="2484452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7</a:t>
            </a:fld>
            <a:endParaRPr lang="en-GB" dirty="0"/>
          </a:p>
        </p:txBody>
      </p:sp>
    </p:spTree>
    <p:extLst>
      <p:ext uri="{BB962C8B-B14F-4D97-AF65-F5344CB8AC3E}">
        <p14:creationId xmlns:p14="http://schemas.microsoft.com/office/powerpoint/2010/main" val="3891693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8</a:t>
            </a:fld>
            <a:endParaRPr lang="en-GB" dirty="0"/>
          </a:p>
        </p:txBody>
      </p:sp>
    </p:spTree>
    <p:extLst>
      <p:ext uri="{BB962C8B-B14F-4D97-AF65-F5344CB8AC3E}">
        <p14:creationId xmlns:p14="http://schemas.microsoft.com/office/powerpoint/2010/main" val="2307145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8ED666-4372-485F-9851-ED435EF4ACCF}" type="slidenum">
              <a:rPr lang="en-GB" smtClean="0"/>
              <a:pPr/>
              <a:t>9</a:t>
            </a:fld>
            <a:endParaRPr lang="en-GB" dirty="0"/>
          </a:p>
        </p:txBody>
      </p:sp>
    </p:spTree>
    <p:extLst>
      <p:ext uri="{BB962C8B-B14F-4D97-AF65-F5344CB8AC3E}">
        <p14:creationId xmlns:p14="http://schemas.microsoft.com/office/powerpoint/2010/main" val="12043446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xml"/><Relationship Id="rId7" Type="http://schemas.openxmlformats.org/officeDocument/2006/relationships/image" Target="../media/image4.png"/><Relationship Id="rId2" Type="http://schemas.openxmlformats.org/officeDocument/2006/relationships/tags" Target="../tags/tag10.xml"/><Relationship Id="rId1" Type="http://schemas.openxmlformats.org/officeDocument/2006/relationships/themeOverride" Target="../theme/themeOverride3.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Override" Target="../theme/themeOverride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1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hemeOverride" Target="../theme/themeOverride8.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endParaRPr lang="en-GB" dirty="0"/>
          </a:p>
        </p:txBody>
      </p:sp>
      <p:sp>
        <p:nvSpPr>
          <p:cNvPr id="2" name="Title 1"/>
          <p:cNvSpPr>
            <a:spLocks noGrp="1"/>
          </p:cNvSpPr>
          <p:nvPr>
            <p:ph type="ctrTitle"/>
          </p:nvPr>
        </p:nvSpPr>
        <p:spPr bwMode="black">
          <a:xfrm>
            <a:off x="755650" y="1628775"/>
            <a:ext cx="6048375" cy="1181862"/>
          </a:xfrm>
        </p:spPr>
        <p:txBody>
          <a:bodyPr>
            <a:noAutofit/>
          </a:bodyPr>
          <a:lstStyle>
            <a:lvl1pPr algn="l">
              <a:lnSpc>
                <a:spcPct val="80000"/>
              </a:lnSpc>
              <a:defRPr sz="4800">
                <a:solidFill>
                  <a:srgbClr val="FFFFFF"/>
                </a:solidFill>
                <a:latin typeface="SwissReSans Light"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bwMode="black">
          <a:xfrm>
            <a:off x="755650" y="2883662"/>
            <a:ext cx="6048375" cy="863600"/>
          </a:xfrm>
        </p:spPr>
        <p:txBody>
          <a:bodyPr/>
          <a:lstStyle>
            <a:lvl1pPr marL="0" indent="0" algn="l">
              <a:lnSpc>
                <a:spcPct val="100000"/>
              </a:lnSpc>
              <a:spcBef>
                <a:spcPts val="1200"/>
              </a:spcBef>
              <a:buNone/>
              <a:defRPr>
                <a:solidFill>
                  <a:srgbClr val="FFFFFF"/>
                </a:solidFill>
                <a:latin typeface="SwissRe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none" lIns="0" tIns="0" rIns="0" bIns="0"/>
          <a:lstStyle/>
          <a:p>
            <a:pPr>
              <a:buClrTx/>
              <a:buSzTx/>
              <a:buFontTx/>
              <a:buNone/>
            </a:pPr>
            <a:endParaRPr lang="de-CH" sz="900" dirty="0">
              <a:latin typeface="SwissReSans" pitchFamily="34" charset="0"/>
            </a:endParaRPr>
          </a:p>
        </p:txBody>
      </p:sp>
      <p:pic>
        <p:nvPicPr>
          <p:cNvPr id="10" name="Picture 9" descr="Logo_White.png"/>
          <p:cNvPicPr>
            <a:picLocks noChangeAspect="1"/>
          </p:cNvPicPr>
          <p:nvPr userDrawn="1">
            <p:custDataLst>
              <p:tags r:id="rId3"/>
            </p:custDataLst>
          </p:nvPr>
        </p:nvPicPr>
        <p:blipFill>
          <a:blip r:embed="rId5" cstate="print"/>
          <a:stretch>
            <a:fillRect/>
          </a:stretch>
        </p:blipFill>
        <p:spPr bwMode="gray">
          <a:xfrm>
            <a:off x="6804025" y="260350"/>
            <a:ext cx="1157287" cy="671512"/>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55650" y="476250"/>
            <a:ext cx="5832475" cy="8651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755650" y="1628775"/>
            <a:ext cx="7848600" cy="4321175"/>
          </a:xfrm>
        </p:spPr>
        <p:txBody>
          <a:bodyPr/>
          <a:lstStyle/>
          <a:p>
            <a:endParaRPr lang="en-GB"/>
          </a:p>
        </p:txBody>
      </p:sp>
      <p:sp>
        <p:nvSpPr>
          <p:cNvPr id="4" name="Slide Number Placeholder 3"/>
          <p:cNvSpPr>
            <a:spLocks noGrp="1"/>
          </p:cNvSpPr>
          <p:nvPr>
            <p:ph type="sldNum" sz="quarter" idx="10"/>
          </p:nvPr>
        </p:nvSpPr>
        <p:spPr>
          <a:xfrm>
            <a:off x="6804025" y="6342063"/>
            <a:ext cx="185738" cy="182562"/>
          </a:xfrm>
        </p:spPr>
        <p:txBody>
          <a:bodyPr/>
          <a:lstStyle>
            <a:lvl1pPr>
              <a:defRPr/>
            </a:lvl1pPr>
          </a:lstStyle>
          <a:p>
            <a:fld id="{C5EC2209-2473-4657-B2E3-58252291A0B4}" type="slidenum">
              <a:rPr lang="en-GB"/>
              <a:pPr/>
              <a:t>‹Nº›</a:t>
            </a:fld>
            <a:endParaRPr lang="en-GB"/>
          </a:p>
        </p:txBody>
      </p:sp>
    </p:spTree>
    <p:extLst>
      <p:ext uri="{BB962C8B-B14F-4D97-AF65-F5344CB8AC3E}">
        <p14:creationId xmlns:p14="http://schemas.microsoft.com/office/powerpoint/2010/main" val="686211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de-CH"/>
              <a:t>Figure </a:t>
            </a:r>
            <a:fld id="{82C2AD86-925E-40F7-812E-1A58491B67EF}" type="slidenum">
              <a:rPr lang="de-CH"/>
              <a:pPr/>
              <a:t>‹Nº›</a:t>
            </a:fld>
            <a:endParaRPr lang="de-CH"/>
          </a:p>
        </p:txBody>
      </p:sp>
    </p:spTree>
    <p:extLst>
      <p:ext uri="{BB962C8B-B14F-4D97-AF65-F5344CB8AC3E}">
        <p14:creationId xmlns:p14="http://schemas.microsoft.com/office/powerpoint/2010/main" val="358973546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9163200-4F9F-49FC-92D2-76BF7E6434C3}" type="slidenum">
              <a:rPr lang="en-US"/>
              <a:pPr/>
              <a:t>‹Nº›</a:t>
            </a:fld>
            <a:endParaRPr lang="en-US"/>
          </a:p>
        </p:txBody>
      </p:sp>
      <p:sp>
        <p:nvSpPr>
          <p:cNvPr id="6" name="Content Placeholder 2"/>
          <p:cNvSpPr>
            <a:spLocks noGrp="1"/>
          </p:cNvSpPr>
          <p:nvPr>
            <p:ph idx="1"/>
          </p:nvPr>
        </p:nvSpPr>
        <p:spPr>
          <a:xfrm>
            <a:off x="755650" y="1628775"/>
            <a:ext cx="7848600" cy="4321175"/>
          </a:xfrm>
        </p:spPr>
        <p:txBody>
          <a:bodyPr/>
          <a:lstStyle>
            <a:lvl1pPr>
              <a:defRPr sz="1600">
                <a:latin typeface="+mj-lt"/>
              </a:defRPr>
            </a:lvl1pPr>
            <a:lvl2pPr>
              <a:defRPr sz="1600">
                <a:latin typeface="+mj-lt"/>
              </a:defRPr>
            </a:lvl2pPr>
            <a:lvl3pPr>
              <a:defRPr sz="1600">
                <a:latin typeface="+mj-lt"/>
              </a:defRPr>
            </a:lvl3pPr>
            <a:lvl4pPr>
              <a:defRPr sz="1600">
                <a:latin typeface="+mj-lt"/>
              </a:defRPr>
            </a:lvl4pPr>
            <a:lvl5pPr>
              <a:defRPr sz="16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30474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1" name="Slide Number Placeholder 10"/>
          <p:cNvSpPr>
            <a:spLocks noGrp="1"/>
          </p:cNvSpPr>
          <p:nvPr>
            <p:ph type="sldNum" sz="quarter" idx="11"/>
          </p:nvPr>
        </p:nvSpPr>
        <p:spPr bwMode="black"/>
        <p:txBody>
          <a:bodyPr/>
          <a:lstStyle/>
          <a:p>
            <a:fld id="{8E9F59B9-8094-4618-B073-21DD649DF751}" type="slidenum">
              <a:rPr lang="en-GB" smtClean="0"/>
              <a:pPr/>
              <a:t>‹Nº›</a:t>
            </a:fld>
            <a:endParaRPr lang="en-GB" dirty="0"/>
          </a:p>
        </p:txBody>
      </p:sp>
      <p:sp>
        <p:nvSpPr>
          <p:cNvPr id="5" name="Title 4"/>
          <p:cNvSpPr>
            <a:spLocks noGrp="1"/>
          </p:cNvSpPr>
          <p:nvPr>
            <p:ph type="title"/>
          </p:nvPr>
        </p:nvSpPr>
        <p:spPr/>
        <p:txBody>
          <a:bodyPr/>
          <a:lstStyle/>
          <a:p>
            <a:r>
              <a:rPr lang="en-US" dirty="0" smtClean="0"/>
              <a:t>Click to edit Master title style</a:t>
            </a:r>
            <a:endParaRPr lang="en-GB"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solidFill>
          <a:srgbClr val="D1DCD6"/>
        </a:solidFill>
        <a:effectLst/>
      </p:bgPr>
    </p:bg>
    <p:spTree>
      <p:nvGrpSpPr>
        <p:cNvPr id="1" name=""/>
        <p:cNvGrpSpPr/>
        <p:nvPr/>
      </p:nvGrpSpPr>
      <p:grpSpPr>
        <a:xfrm>
          <a:off x="0" y="0"/>
          <a:ext cx="0" cy="0"/>
          <a:chOff x="0" y="0"/>
          <a:chExt cx="0" cy="0"/>
        </a:xfrm>
      </p:grpSpPr>
      <p:pic>
        <p:nvPicPr>
          <p:cNvPr id="9" name="Picture 8" descr="Default_Section_Xwwww.png"/>
          <p:cNvPicPr>
            <a:picLocks/>
          </p:cNvPicPr>
          <p:nvPr userDrawn="1">
            <p:custDataLst>
              <p:tags r:id="rId2"/>
            </p:custDataLst>
          </p:nvPr>
        </p:nvPicPr>
        <p:blipFill>
          <a:blip r:embed="rId7" cstate="print"/>
          <a:stretch>
            <a:fillRect/>
          </a:stretch>
        </p:blipFill>
        <p:spPr bwMode="hidden">
          <a:xfrm>
            <a:off x="0" y="0"/>
            <a:ext cx="9144000" cy="6858000"/>
          </a:xfrm>
          <a:prstGeom prst="rect">
            <a:avLst/>
          </a:prstGeom>
        </p:spPr>
      </p:pic>
      <p:sp>
        <p:nvSpPr>
          <p:cNvPr id="2" name="Title 1"/>
          <p:cNvSpPr>
            <a:spLocks noGrp="1"/>
          </p:cNvSpPr>
          <p:nvPr>
            <p:ph type="title"/>
          </p:nvPr>
        </p:nvSpPr>
        <p:spPr bwMode="black">
          <a:xfrm>
            <a:off x="755651" y="1628800"/>
            <a:ext cx="6048375" cy="1181862"/>
          </a:xfrm>
        </p:spPr>
        <p:txBody>
          <a:bodyPr vert="horz" lIns="0" tIns="0" rIns="0" bIns="0" rtlCol="0" anchor="b" anchorCtr="0">
            <a:noAutofit/>
          </a:bodyPr>
          <a:lstStyle>
            <a:lvl1pPr algn="l" defTabSz="914400" rtl="0" eaLnBrk="1" latinLnBrk="0" hangingPunct="1">
              <a:lnSpc>
                <a:spcPct val="80000"/>
              </a:lnSpc>
              <a:spcBef>
                <a:spcPct val="0"/>
              </a:spcBef>
              <a:buNone/>
              <a:defRPr lang="en-GB" sz="4800" kern="1200" dirty="0">
                <a:solidFill>
                  <a:srgbClr val="FFFFFF"/>
                </a:solidFill>
                <a:latin typeface="SwissReSans Light" pitchFamily="34" charset="0"/>
                <a:ea typeface="+mj-ea"/>
                <a:cs typeface="+mj-cs"/>
              </a:defRPr>
            </a:lvl1pPr>
          </a:lstStyle>
          <a:p>
            <a:r>
              <a:rPr lang="en-US" dirty="0" smtClean="0"/>
              <a:t>Click to edit Master title style</a:t>
            </a:r>
            <a:endParaRPr lang="en-GB" dirty="0"/>
          </a:p>
        </p:txBody>
      </p:sp>
      <p:sp>
        <p:nvSpPr>
          <p:cNvPr id="11" name="Classification"/>
          <p:cNvSpPr txBox="1">
            <a:spLocks noChangeArrowheads="1"/>
          </p:cNvSpPr>
          <p:nvPr userDrawn="1">
            <p:custDataLst>
              <p:tags r:id="rId3"/>
            </p:custDataLst>
          </p:nvPr>
        </p:nvSpPr>
        <p:spPr bwMode="black">
          <a:xfrm>
            <a:off x="755650" y="260350"/>
            <a:ext cx="5832475" cy="139700"/>
          </a:xfrm>
          <a:prstGeom prst="rect">
            <a:avLst/>
          </a:prstGeom>
          <a:noFill/>
          <a:ln w="9525" algn="ctr">
            <a:noFill/>
            <a:miter lim="800000"/>
            <a:headEnd/>
            <a:tailEnd/>
          </a:ln>
          <a:effectLst/>
        </p:spPr>
        <p:txBody>
          <a:bodyPr wrap="none" lIns="0" tIns="0" rIns="0" bIns="0"/>
          <a:lstStyle/>
          <a:p>
            <a:pPr>
              <a:buClrTx/>
              <a:buSzTx/>
              <a:buFontTx/>
              <a:buNone/>
            </a:pPr>
            <a:endParaRPr lang="de-CH" sz="900" dirty="0">
              <a:solidFill>
                <a:srgbClr val="FFFFFF"/>
              </a:solidFill>
              <a:latin typeface="SwissReSans" pitchFamily="34" charset="0"/>
            </a:endParaRPr>
          </a:p>
        </p:txBody>
      </p:sp>
      <p:sp>
        <p:nvSpPr>
          <p:cNvPr id="13" name="Slide Number Placeholder 12"/>
          <p:cNvSpPr>
            <a:spLocks noGrp="1"/>
          </p:cNvSpPr>
          <p:nvPr>
            <p:ph type="sldNum" sz="quarter" idx="11"/>
          </p:nvPr>
        </p:nvSpPr>
        <p:spPr bwMode="black"/>
        <p:txBody>
          <a:bodyPr/>
          <a:lstStyle/>
          <a:p>
            <a:fld id="{8E9F59B9-8094-4618-B073-21DD649DF751}" type="slidenum">
              <a:rPr lang="en-GB" smtClean="0"/>
              <a:pPr/>
              <a:t>‹Nº›</a:t>
            </a:fld>
            <a:endParaRPr lang="en-GB" dirty="0"/>
          </a:p>
        </p:txBody>
      </p:sp>
      <p:sp>
        <p:nvSpPr>
          <p:cNvPr id="10" name="Text Placeholder 9"/>
          <p:cNvSpPr>
            <a:spLocks noGrp="1"/>
          </p:cNvSpPr>
          <p:nvPr>
            <p:ph type="body" sz="quarter" idx="12"/>
          </p:nvPr>
        </p:nvSpPr>
        <p:spPr>
          <a:xfrm>
            <a:off x="755651" y="2883687"/>
            <a:ext cx="6048375" cy="863600"/>
          </a:xfrm>
        </p:spPr>
        <p:txBody>
          <a:bodyPr/>
          <a:lstStyle>
            <a:lvl1pPr>
              <a:defRPr sz="1800">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4" name="Picture 13" descr="Logo_White.png"/>
          <p:cNvPicPr>
            <a:picLocks noChangeAspect="1"/>
          </p:cNvPicPr>
          <p:nvPr userDrawn="1">
            <p:custDataLst>
              <p:tags r:id="rId4"/>
            </p:custDataLst>
          </p:nvPr>
        </p:nvPicPr>
        <p:blipFill>
          <a:blip r:embed="rId8" cstate="print"/>
          <a:stretch>
            <a:fillRect/>
          </a:stretch>
        </p:blipFill>
        <p:spPr bwMode="gray">
          <a:xfrm>
            <a:off x="6804025" y="260350"/>
            <a:ext cx="1000125" cy="581025"/>
          </a:xfrm>
          <a:prstGeom prst="rect">
            <a:avLst/>
          </a:prstGeom>
        </p:spPr>
      </p:pic>
      <p:sp>
        <p:nvSpPr>
          <p:cNvPr id="15" name="Footer"/>
          <p:cNvSpPr txBox="1">
            <a:spLocks/>
          </p:cNvSpPr>
          <p:nvPr userDrawn="1">
            <p:custDataLst>
              <p:tags r:id="rId5"/>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de-CH" sz="1000" b="0" kern="1200" smtClean="0">
                <a:solidFill>
                  <a:srgbClr val="FFFFFF"/>
                </a:solidFill>
                <a:latin typeface="SwissReSans" pitchFamily="34" charset="0"/>
                <a:ea typeface="+mn-ea"/>
                <a:cs typeface="+mn-cs"/>
              </a:rPr>
              <a:t>Reinsurance under Solvency II | IAIS-ASSAL Conference | Panamá, April 2012</a:t>
            </a:r>
            <a:endParaRPr lang="de-CH" sz="1000" b="0" kern="1200" dirty="0">
              <a:solidFill>
                <a:srgbClr val="FFFFFF"/>
              </a:solidFill>
              <a:latin typeface="SwissReSans" pitchFamily="34" charset="0"/>
              <a:ea typeface="+mn-ea"/>
              <a:cs typeface="+mn-cs"/>
            </a:endParaRP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755650" y="1628775"/>
            <a:ext cx="3816350" cy="4300555"/>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bwMode="black">
          <a:xfrm>
            <a:off x="4786314" y="1628775"/>
            <a:ext cx="3817936" cy="4300555"/>
          </a:xfrm>
        </p:spPr>
        <p:txBody>
          <a:bodyPr/>
          <a:lstStyle>
            <a:lvl1pPr>
              <a:defRPr sz="1800">
                <a:latin typeface="SwissReSans" pitchFamily="34" charset="0"/>
              </a:defRPr>
            </a:lvl1pPr>
            <a:lvl2pPr>
              <a:defRPr sz="1600">
                <a:latin typeface="SwissReSans" pitchFamily="34" charset="0"/>
              </a:defRPr>
            </a:lvl2pPr>
            <a:lvl3pPr>
              <a:defRPr sz="1600">
                <a:latin typeface="SwissReSans" pitchFamily="34" charset="0"/>
              </a:defRPr>
            </a:lvl3pPr>
            <a:lvl4pPr>
              <a:defRPr sz="1600">
                <a:latin typeface="SwissReSans" pitchFamily="34" charset="0"/>
              </a:defRPr>
            </a:lvl4pPr>
            <a:lvl5pPr>
              <a:defRPr sz="1600">
                <a:latin typeface="SwissRe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1"/>
          </p:nvPr>
        </p:nvSpPr>
        <p:spPr bwMode="black"/>
        <p:txBody>
          <a:bodyPr/>
          <a:lstStyle/>
          <a:p>
            <a:fld id="{8E9F59B9-8094-4618-B073-21DD649DF751}" type="slidenum">
              <a:rPr lang="en-GB" smtClean="0"/>
              <a:pPr/>
              <a:t>‹Nº›</a:t>
            </a:fld>
            <a:endParaRPr lang="en-GB" dirty="0"/>
          </a:p>
        </p:txBody>
      </p:sp>
      <p:sp>
        <p:nvSpPr>
          <p:cNvPr id="6" name="Title 5"/>
          <p:cNvSpPr>
            <a:spLocks noGrp="1"/>
          </p:cNvSpPr>
          <p:nvPr>
            <p:ph type="title"/>
          </p:nvPr>
        </p:nvSpPr>
        <p:spPr/>
        <p:txBody>
          <a:bodyPr/>
          <a:lstStyle/>
          <a:p>
            <a:r>
              <a:rPr lang="en-US" dirty="0" smtClean="0"/>
              <a:t>Click to edit Master title style</a:t>
            </a:r>
            <a:endParaRPr lang="en-GB"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bwMode="black"/>
        <p:txBody>
          <a:bodyPr/>
          <a:lstStyle/>
          <a:p>
            <a:fld id="{8E9F59B9-8094-4618-B073-21DD649DF751}" type="slidenum">
              <a:rPr lang="en-GB" smtClean="0"/>
              <a:pPr/>
              <a:t>‹Nº›</a:t>
            </a:fld>
            <a:endParaRPr lang="en-GB" dirty="0"/>
          </a:p>
        </p:txBody>
      </p:sp>
      <p:sp>
        <p:nvSpPr>
          <p:cNvPr id="4" name="Title 3"/>
          <p:cNvSpPr>
            <a:spLocks noGrp="1"/>
          </p:cNvSpPr>
          <p:nvPr>
            <p:ph type="title"/>
          </p:nvPr>
        </p:nvSpPr>
        <p:spPr/>
        <p:txBody>
          <a:bodyPr/>
          <a:lstStyle/>
          <a:p>
            <a:r>
              <a:rPr lang="en-US" dirty="0" smtClean="0"/>
              <a:t>Click to edit Master title style</a:t>
            </a:r>
            <a:endParaRPr lang="en-GB"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bwMode="black"/>
        <p:txBody>
          <a:bodyPr/>
          <a:lstStyle/>
          <a:p>
            <a:fld id="{8E9F59B9-8094-4618-B073-21DD649DF751}" type="slidenum">
              <a:rPr lang="en-GB" smtClean="0"/>
              <a:pPr/>
              <a:t>‹Nº›</a:t>
            </a:fld>
            <a:endParaRPr lang="en-GB"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9144000" cy="6858000"/>
          </a:xfrm>
        </p:spPr>
        <p:txBody>
          <a:bodyPr/>
          <a:lstStyle>
            <a:lvl1pPr marL="0" indent="0">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none" lIns="0" tIns="0" rIns="0" bIns="0"/>
          <a:lstStyle/>
          <a:p>
            <a:pPr>
              <a:buClrTx/>
              <a:buSzTx/>
              <a:buFontTx/>
              <a:buNone/>
            </a:pPr>
            <a:endParaRPr lang="de-CH" sz="900" dirty="0">
              <a:latin typeface="SwissReSans" pitchFamily="34" charset="0"/>
            </a:endParaRPr>
          </a:p>
        </p:txBody>
      </p:sp>
      <p:sp>
        <p:nvSpPr>
          <p:cNvPr id="7" name="Slide Number Placeholder 6"/>
          <p:cNvSpPr>
            <a:spLocks noGrp="1"/>
          </p:cNvSpPr>
          <p:nvPr>
            <p:ph type="sldNum" sz="quarter" idx="11"/>
          </p:nvPr>
        </p:nvSpPr>
        <p:spPr/>
        <p:txBody>
          <a:bodyPr/>
          <a:lstStyle/>
          <a:p>
            <a:fld id="{8E9F59B9-8094-4618-B073-21DD649DF751}" type="slidenum">
              <a:rPr lang="en-GB" smtClean="0"/>
              <a:pPr/>
              <a:t>‹Nº›</a:t>
            </a:fld>
            <a:endParaRPr lang="en-GB" dirty="0"/>
          </a:p>
        </p:txBody>
      </p:sp>
      <p:sp>
        <p:nvSpPr>
          <p:cNvPr id="9" name="Footer"/>
          <p:cNvSpPr txBox="1">
            <a:spLocks/>
          </p:cNvSpPr>
          <p:nvPr userDrawn="1">
            <p:custDataLst>
              <p:tags r:id="rId3"/>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de-CH" sz="1000" b="0" kern="1200" smtClean="0">
                <a:solidFill>
                  <a:srgbClr val="FFFFFF"/>
                </a:solidFill>
                <a:latin typeface="SwissReSans" pitchFamily="34" charset="0"/>
                <a:ea typeface="+mn-ea"/>
                <a:cs typeface="+mn-cs"/>
              </a:rPr>
              <a:t>Reinsurance under Solvency II | IAIS-ASSAL Conference | Panamá, April 2012</a:t>
            </a:r>
            <a:endParaRPr lang="de-CH" sz="1000" b="0" kern="1200" dirty="0">
              <a:solidFill>
                <a:srgbClr val="FFFFFF"/>
              </a:solidFill>
              <a:latin typeface="SwissReSans" pitchFamily="34" charset="0"/>
              <a:ea typeface="+mn-ea"/>
              <a:cs typeface="+mn-cs"/>
            </a:endParaRPr>
          </a:p>
        </p:txBody>
      </p:sp>
      <p:pic>
        <p:nvPicPr>
          <p:cNvPr id="8" name="Picture 7" descr="Logo_White.png"/>
          <p:cNvPicPr>
            <a:picLocks noChangeAspect="1"/>
          </p:cNvPicPr>
          <p:nvPr userDrawn="1">
            <p:custDataLst>
              <p:tags r:id="rId4"/>
            </p:custDataLst>
          </p:nvPr>
        </p:nvPicPr>
        <p:blipFill>
          <a:blip r:embed="rId6" cstate="print"/>
          <a:stretch>
            <a:fillRect/>
          </a:stretch>
        </p:blipFill>
        <p:spPr bwMode="gray">
          <a:xfrm>
            <a:off x="6804025" y="260350"/>
            <a:ext cx="1000125" cy="581025"/>
          </a:xfrm>
          <a:prstGeom prst="rect">
            <a:avLst/>
          </a:prstGeom>
        </p:spPr>
      </p:pic>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losing" preserve="1" userDrawn="1">
  <p:cSld name="Closing">
    <p:bg>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9144000" cy="6858000"/>
          </a:xfrm>
        </p:spPr>
        <p:txBody>
          <a:bodyPr/>
          <a:lstStyle>
            <a:lvl1pPr>
              <a:buFontTx/>
              <a:buNone/>
              <a:defRPr sz="1200">
                <a:solidFill>
                  <a:srgbClr val="A8BAB2"/>
                </a:solidFill>
                <a:latin typeface="SwissReSans" pitchFamily="34" charset="0"/>
              </a:defRPr>
            </a:lvl1pPr>
          </a:lstStyle>
          <a:p>
            <a:endParaRPr lang="en-GB" dirty="0"/>
          </a:p>
        </p:txBody>
      </p:sp>
      <p:sp>
        <p:nvSpPr>
          <p:cNvPr id="2" name="Title 1"/>
          <p:cNvSpPr>
            <a:spLocks noGrp="1"/>
          </p:cNvSpPr>
          <p:nvPr>
            <p:ph type="ctrTitle"/>
          </p:nvPr>
        </p:nvSpPr>
        <p:spPr bwMode="black">
          <a:xfrm>
            <a:off x="755650" y="1628775"/>
            <a:ext cx="6048375" cy="1181862"/>
          </a:xfrm>
        </p:spPr>
        <p:txBody>
          <a:bodyPr anchor="t" anchorCtr="0">
            <a:noAutofit/>
          </a:bodyPr>
          <a:lstStyle>
            <a:lvl1pPr algn="l">
              <a:lnSpc>
                <a:spcPct val="80000"/>
              </a:lnSpc>
              <a:defRPr sz="4800">
                <a:solidFill>
                  <a:srgbClr val="FFFFFF"/>
                </a:solidFill>
                <a:latin typeface="SwissReSans Light" pitchFamily="34" charset="0"/>
              </a:defRPr>
            </a:lvl1pPr>
          </a:lstStyle>
          <a:p>
            <a:r>
              <a:rPr lang="en-US" dirty="0" smtClean="0"/>
              <a:t>Click to edit Master title style</a:t>
            </a:r>
            <a:endParaRPr lang="en-GB" dirty="0"/>
          </a:p>
        </p:txBody>
      </p:sp>
      <p:sp>
        <p:nvSpPr>
          <p:cNvPr id="9" name="Classification"/>
          <p:cNvSpPr txBox="1">
            <a:spLocks noChangeArrowheads="1"/>
          </p:cNvSpPr>
          <p:nvPr userDrawn="1">
            <p:custDataLst>
              <p:tags r:id="rId2"/>
            </p:custDataLst>
          </p:nvPr>
        </p:nvSpPr>
        <p:spPr bwMode="black">
          <a:xfrm>
            <a:off x="755650" y="260350"/>
            <a:ext cx="5832475" cy="139700"/>
          </a:xfrm>
          <a:prstGeom prst="rect">
            <a:avLst/>
          </a:prstGeom>
          <a:noFill/>
          <a:ln w="9525" algn="ctr">
            <a:noFill/>
            <a:miter lim="800000"/>
            <a:headEnd/>
            <a:tailEnd/>
          </a:ln>
          <a:effectLst/>
        </p:spPr>
        <p:txBody>
          <a:bodyPr wrap="none" lIns="0" tIns="0" rIns="0" bIns="0"/>
          <a:lstStyle/>
          <a:p>
            <a:pPr>
              <a:buClrTx/>
              <a:buSzTx/>
              <a:buFontTx/>
              <a:buNone/>
            </a:pPr>
            <a:endParaRPr lang="de-CH" sz="900" dirty="0">
              <a:latin typeface="SwissReSans" pitchFamily="34" charset="0"/>
            </a:endParaRPr>
          </a:p>
        </p:txBody>
      </p:sp>
      <p:pic>
        <p:nvPicPr>
          <p:cNvPr id="6" name="Picture 5" descr="Logo_White.png"/>
          <p:cNvPicPr>
            <a:picLocks noChangeAspect="1"/>
          </p:cNvPicPr>
          <p:nvPr userDrawn="1">
            <p:custDataLst>
              <p:tags r:id="rId3"/>
            </p:custDataLst>
          </p:nvPr>
        </p:nvPicPr>
        <p:blipFill>
          <a:blip r:embed="rId5" cstate="print"/>
          <a:stretch>
            <a:fillRect/>
          </a:stretch>
        </p:blipFill>
        <p:spPr bwMode="gray">
          <a:xfrm>
            <a:off x="6804025" y="260350"/>
            <a:ext cx="1157287" cy="671512"/>
          </a:xfrm>
          <a:prstGeom prst="rect">
            <a:avLst/>
          </a:prstGeom>
        </p:spPr>
      </p:pic>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87C27BC-67BB-4B8C-9168-0846C52021F8}" type="slidenum">
              <a:rPr lang="en-GB"/>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ooterBand_BW"/>
          <p:cNvSpPr>
            <a:spLocks/>
          </p:cNvSpPr>
          <p:nvPr>
            <p:custDataLst>
              <p:tags r:id="rId14"/>
            </p:custDataLst>
          </p:nvPr>
        </p:nvSpPr>
        <p:spPr>
          <a:xfrm>
            <a:off x="0" y="6237288"/>
            <a:ext cx="9144000" cy="427037"/>
          </a:xfrm>
          <a:prstGeom prst="rect">
            <a:avLst/>
          </a:prstGeom>
          <a:solidFill>
            <a:srgbClr val="D0D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Default_Footer.jpg"/>
          <p:cNvPicPr>
            <a:picLocks/>
          </p:cNvPicPr>
          <p:nvPr>
            <p:custDataLst>
              <p:tags r:id="rId15"/>
            </p:custDataLst>
          </p:nvPr>
        </p:nvPicPr>
        <p:blipFill>
          <a:blip r:embed="rId20" cstate="print"/>
          <a:stretch>
            <a:fillRect/>
          </a:stretch>
        </p:blipFill>
        <p:spPr bwMode="hidden">
          <a:xfrm>
            <a:off x="0" y="6237287"/>
            <a:ext cx="9144000" cy="427037"/>
          </a:xfrm>
          <a:prstGeom prst="rect">
            <a:avLst/>
          </a:prstGeom>
        </p:spPr>
      </p:pic>
      <p:sp>
        <p:nvSpPr>
          <p:cNvPr id="2" name="Title Placeholder 1"/>
          <p:cNvSpPr>
            <a:spLocks noGrp="1"/>
          </p:cNvSpPr>
          <p:nvPr>
            <p:ph type="title"/>
          </p:nvPr>
        </p:nvSpPr>
        <p:spPr bwMode="black">
          <a:xfrm>
            <a:off x="755651" y="476251"/>
            <a:ext cx="5832475" cy="865187"/>
          </a:xfrm>
          <a:prstGeom prst="rect">
            <a:avLst/>
          </a:prstGeom>
        </p:spPr>
        <p:txBody>
          <a:bodyPr vert="horz" lIns="0" tIns="0" rIns="0" bIns="0" rtlCol="0" anchor="b"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bwMode="black">
          <a:xfrm>
            <a:off x="755650" y="1628775"/>
            <a:ext cx="7848600" cy="4321175"/>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custDataLst>
              <p:tags r:id="rId16"/>
            </p:custDataLst>
          </p:nvPr>
        </p:nvSpPr>
        <p:spPr bwMode="black">
          <a:xfrm>
            <a:off x="6804026" y="6342062"/>
            <a:ext cx="185737" cy="182562"/>
          </a:xfrm>
          <a:prstGeom prst="rect">
            <a:avLst/>
          </a:prstGeom>
        </p:spPr>
        <p:txBody>
          <a:bodyPr vert="horz" wrap="none" lIns="0" tIns="0" rIns="0" bIns="0" rtlCol="0" anchor="b" anchorCtr="0"/>
          <a:lstStyle>
            <a:lvl1pPr algn="l">
              <a:defRPr sz="1200" b="1">
                <a:solidFill>
                  <a:srgbClr val="FFFFFF"/>
                </a:solidFill>
                <a:latin typeface="SwissReSans" pitchFamily="34" charset="0"/>
              </a:defRPr>
            </a:lvl1pPr>
          </a:lstStyle>
          <a:p>
            <a:fld id="{8E9F59B9-8094-4618-B073-21DD649DF751}" type="slidenum">
              <a:rPr lang="en-GB" smtClean="0"/>
              <a:pPr/>
              <a:t>‹Nº›</a:t>
            </a:fld>
            <a:endParaRPr lang="en-GB" dirty="0"/>
          </a:p>
        </p:txBody>
      </p:sp>
      <p:sp>
        <p:nvSpPr>
          <p:cNvPr id="10" name="Classification"/>
          <p:cNvSpPr txBox="1">
            <a:spLocks noChangeArrowheads="1"/>
          </p:cNvSpPr>
          <p:nvPr>
            <p:custDataLst>
              <p:tags r:id="rId17"/>
            </p:custDataLst>
          </p:nvPr>
        </p:nvSpPr>
        <p:spPr bwMode="black">
          <a:xfrm>
            <a:off x="755650" y="260350"/>
            <a:ext cx="5832475" cy="139700"/>
          </a:xfrm>
          <a:prstGeom prst="rect">
            <a:avLst/>
          </a:prstGeom>
          <a:noFill/>
          <a:ln w="9525" algn="ctr">
            <a:noFill/>
            <a:miter lim="800000"/>
            <a:headEnd/>
            <a:tailEnd/>
          </a:ln>
          <a:effectLst/>
        </p:spPr>
        <p:txBody>
          <a:bodyPr wrap="none" lIns="0" tIns="0" rIns="0" bIns="0"/>
          <a:lstStyle/>
          <a:p>
            <a:pPr>
              <a:buClrTx/>
              <a:buSzTx/>
              <a:buFontTx/>
              <a:buNone/>
            </a:pPr>
            <a:endParaRPr lang="de-CH" sz="900" dirty="0">
              <a:latin typeface="SwissReSans" pitchFamily="34" charset="0"/>
            </a:endParaRPr>
          </a:p>
        </p:txBody>
      </p:sp>
      <p:sp>
        <p:nvSpPr>
          <p:cNvPr id="9" name="Footer"/>
          <p:cNvSpPr txBox="1">
            <a:spLocks/>
          </p:cNvSpPr>
          <p:nvPr>
            <p:custDataLst>
              <p:tags r:id="rId18"/>
            </p:custDataLst>
          </p:nvPr>
        </p:nvSpPr>
        <p:spPr bwMode="black">
          <a:xfrm>
            <a:off x="755650" y="6384925"/>
            <a:ext cx="5903912" cy="139700"/>
          </a:xfrm>
          <a:prstGeom prst="rect">
            <a:avLst/>
          </a:prstGeom>
        </p:spPr>
        <p:txBody>
          <a:bodyPr vert="horz" wrap="none" lIns="0" tIns="0" rIns="0" bIns="0" rtlCol="0" anchor="b" anchorCtr="0"/>
          <a:lstStyle/>
          <a:p>
            <a:pPr marL="0" algn="l" defTabSz="914400" rtl="0" eaLnBrk="1" latinLnBrk="0" hangingPunct="1"/>
            <a:r>
              <a:rPr lang="de-CH" sz="1000" b="0" kern="1200" smtClean="0">
                <a:solidFill>
                  <a:srgbClr val="FFFFFF"/>
                </a:solidFill>
                <a:latin typeface="SwissReSans" pitchFamily="34" charset="0"/>
                <a:ea typeface="+mn-ea"/>
                <a:cs typeface="+mn-cs"/>
              </a:rPr>
              <a:t>Reinsurance under Solvency II | IAIS-ASSAL Conference | Panamá, April 2012</a:t>
            </a:r>
            <a:endParaRPr lang="de-CH" sz="1000" b="0" kern="1200" dirty="0">
              <a:solidFill>
                <a:srgbClr val="FFFFFF"/>
              </a:solidFill>
              <a:latin typeface="SwissReSans" pitchFamily="34" charset="0"/>
              <a:ea typeface="+mn-ea"/>
              <a:cs typeface="+mn-cs"/>
            </a:endParaRPr>
          </a:p>
        </p:txBody>
      </p:sp>
      <p:sp>
        <p:nvSpPr>
          <p:cNvPr id="11" name="Date Placeholder 10"/>
          <p:cNvSpPr>
            <a:spLocks noGrp="1"/>
          </p:cNvSpPr>
          <p:nvPr>
            <p:ph type="dt" sz="half" idx="2"/>
          </p:nvPr>
        </p:nvSpPr>
        <p:spPr bwMode="black">
          <a:xfrm>
            <a:off x="7236296" y="6918846"/>
            <a:ext cx="1367954"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a:p>
        </p:txBody>
      </p:sp>
      <p:sp>
        <p:nvSpPr>
          <p:cNvPr id="12" name="Footer Placeholder 11"/>
          <p:cNvSpPr>
            <a:spLocks noGrp="1"/>
          </p:cNvSpPr>
          <p:nvPr>
            <p:ph type="ftr" sz="quarter" idx="3"/>
          </p:nvPr>
        </p:nvSpPr>
        <p:spPr bwMode="black">
          <a:xfrm>
            <a:off x="755649" y="6918845"/>
            <a:ext cx="6048375"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pic>
        <p:nvPicPr>
          <p:cNvPr id="15" name="Picture 14" descr="Logo_Lake.png"/>
          <p:cNvPicPr>
            <a:picLocks noChangeAspect="1"/>
          </p:cNvPicPr>
          <p:nvPr>
            <p:custDataLst>
              <p:tags r:id="rId19"/>
            </p:custDataLst>
          </p:nvPr>
        </p:nvPicPr>
        <p:blipFill>
          <a:blip r:embed="rId21" cstate="print"/>
          <a:stretch>
            <a:fillRect/>
          </a:stretch>
        </p:blipFill>
        <p:spPr bwMode="gray">
          <a:xfrm>
            <a:off x="6804025" y="260350"/>
            <a:ext cx="1000125" cy="5810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60" r:id="rId9"/>
    <p:sldLayoutId id="2147483662" r:id="rId10"/>
    <p:sldLayoutId id="2147483663" r:id="rId11"/>
    <p:sldLayoutId id="2147483664" r:id="rId12"/>
  </p:sldLayoutIdLst>
  <p:hf hdr="0" ftr="0" dt="0"/>
  <p:txStyles>
    <p:titleStyle>
      <a:lvl1pPr algn="l" defTabSz="914400" rtl="0" eaLnBrk="1" latinLnBrk="0" hangingPunct="1">
        <a:lnSpc>
          <a:spcPct val="90000"/>
        </a:lnSpc>
        <a:spcBef>
          <a:spcPct val="0"/>
        </a:spcBef>
        <a:buNone/>
        <a:defRPr sz="2400" kern="1200">
          <a:solidFill>
            <a:schemeClr val="tx2"/>
          </a:solidFill>
          <a:latin typeface="SwissReSans" pitchFamily="34" charset="0"/>
          <a:ea typeface="+mj-ea"/>
          <a:cs typeface="+mj-cs"/>
        </a:defRPr>
      </a:lvl1pPr>
    </p:titleStyle>
    <p:bodyStyle>
      <a:lvl1pPr marL="265113" indent="-265113" algn="l" defTabSz="914400" rtl="0" eaLnBrk="1" latinLnBrk="0" hangingPunct="1">
        <a:lnSpc>
          <a:spcPct val="100000"/>
        </a:lnSpc>
        <a:spcBef>
          <a:spcPts val="1200"/>
        </a:spcBef>
        <a:buSzPct val="80000"/>
        <a:buFont typeface="Wingdings" pitchFamily="2" charset="2"/>
        <a:buChar char=""/>
        <a:defRPr sz="1800" kern="1200">
          <a:solidFill>
            <a:schemeClr val="tx1"/>
          </a:solidFill>
          <a:latin typeface="SwissReSans" pitchFamily="34" charset="0"/>
          <a:ea typeface="+mn-ea"/>
          <a:cs typeface="+mn-cs"/>
        </a:defRPr>
      </a:lvl1pPr>
      <a:lvl2pPr marL="538163"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2pPr>
      <a:lvl3pPr marL="803275"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3pPr>
      <a:lvl4pPr marL="1076325" indent="-273050"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4pPr>
      <a:lvl5pPr marL="1341438" indent="-265113" algn="l" defTabSz="914400" rtl="0" eaLnBrk="1" latinLnBrk="0" hangingPunct="1">
        <a:lnSpc>
          <a:spcPct val="100000"/>
        </a:lnSpc>
        <a:spcBef>
          <a:spcPts val="1000"/>
        </a:spcBef>
        <a:buFont typeface="SwissReSans" pitchFamily="34" charset="0"/>
        <a:buChar char="–"/>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9.xml"/><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hyperlink" Target="mailto:Richard_Schneider@swissre.com" TargetMode="External"/><Relationship Id="rId2" Type="http://schemas.openxmlformats.org/officeDocument/2006/relationships/slideLayout" Target="../slideLayouts/slideLayout9.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5" name="Title 2"/>
          <p:cNvSpPr txBox="1">
            <a:spLocks/>
          </p:cNvSpPr>
          <p:nvPr/>
        </p:nvSpPr>
        <p:spPr bwMode="black">
          <a:xfrm>
            <a:off x="323528" y="1887098"/>
            <a:ext cx="7056710" cy="1181862"/>
          </a:xfrm>
          <a:prstGeom prst="rect">
            <a:avLst/>
          </a:prstGeom>
        </p:spPr>
        <p:txBody>
          <a:bodyPr vert="horz" lIns="0" tIns="0" rIns="0" bIns="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0" i="0" u="none" strike="noStrike" kern="1200" cap="none" spc="0" normalizeH="0" baseline="0" noProof="0" dirty="0">
              <a:ln>
                <a:noFill/>
              </a:ln>
              <a:solidFill>
                <a:schemeClr val="bg1"/>
              </a:solidFill>
              <a:effectLst/>
              <a:uLnTx/>
              <a:uFillTx/>
              <a:latin typeface="+mj-lt"/>
              <a:ea typeface="+mj-ea"/>
              <a:cs typeface="+mj-cs"/>
            </a:endParaRPr>
          </a:p>
        </p:txBody>
      </p:sp>
      <p:pic>
        <p:nvPicPr>
          <p:cNvPr id="7" name="Picture 3" descr="Logo_White"/>
          <p:cNvPicPr>
            <a:picLocks noChangeAspect="1" noChangeArrowheads="1"/>
          </p:cNvPicPr>
          <p:nvPr>
            <p:custDataLst>
              <p:tags r:id="rId1"/>
            </p:custDataLst>
          </p:nvPr>
        </p:nvPicPr>
        <p:blipFill>
          <a:blip r:embed="rId5" cstate="print"/>
          <a:srcRect/>
          <a:stretch>
            <a:fillRect/>
          </a:stretch>
        </p:blipFill>
        <p:spPr bwMode="gray">
          <a:xfrm>
            <a:off x="7524328" y="188640"/>
            <a:ext cx="1157288" cy="671513"/>
          </a:xfrm>
          <a:prstGeom prst="rect">
            <a:avLst/>
          </a:prstGeom>
          <a:noFill/>
          <a:ln w="15875" algn="ctr">
            <a:noFill/>
            <a:miter lim="800000"/>
            <a:headEnd/>
            <a:tailEnd/>
          </a:ln>
          <a:effectLst/>
        </p:spPr>
      </p:pic>
      <p:sp>
        <p:nvSpPr>
          <p:cNvPr id="8" name="Rectangle 18"/>
          <p:cNvSpPr txBox="1">
            <a:spLocks noChangeArrowheads="1"/>
          </p:cNvSpPr>
          <p:nvPr/>
        </p:nvSpPr>
        <p:spPr bwMode="blackWhite">
          <a:xfrm>
            <a:off x="323528" y="1413520"/>
            <a:ext cx="8496944" cy="1295400"/>
          </a:xfrm>
          <a:prstGeom prst="rect">
            <a:avLst/>
          </a:prstGeom>
          <a:noFill/>
          <a:ln/>
        </p:spPr>
        <p:txBody>
          <a:bodyPr vert="horz" lIns="0" tIns="0" rIns="0" bIns="0" rtlCol="0" anchor="b" anchorCtr="0">
            <a:noAutofit/>
          </a:bodyPr>
          <a:lstStyle/>
          <a:p>
            <a:pPr lvl="0">
              <a:lnSpc>
                <a:spcPct val="90000"/>
              </a:lnSpc>
              <a:spcBef>
                <a:spcPct val="0"/>
              </a:spcBef>
              <a:defRPr/>
            </a:pPr>
            <a:r>
              <a:rPr lang="en-US" sz="4000" dirty="0" smtClean="0">
                <a:solidFill>
                  <a:schemeClr val="bg1">
                    <a:lumMod val="95000"/>
                  </a:schemeClr>
                </a:solidFill>
                <a:latin typeface="+mj-lt"/>
              </a:rPr>
              <a:t>Capital management under Solvency II: Reinsurance is an essential part of the CFO toolkit</a:t>
            </a:r>
            <a:endParaRPr kumimoji="0" lang="en-GB" altLang="ja-JP" sz="4000" i="0" u="none" strike="noStrike" kern="1200" cap="none" spc="0" normalizeH="0" baseline="0" noProof="0" dirty="0">
              <a:ln>
                <a:noFill/>
              </a:ln>
              <a:solidFill>
                <a:schemeClr val="bg1">
                  <a:lumMod val="95000"/>
                </a:schemeClr>
              </a:solidFill>
              <a:effectLst/>
              <a:uLnTx/>
              <a:uFillTx/>
              <a:latin typeface="+mj-lt"/>
              <a:ea typeface="ＭＳ Ｐゴシック" pitchFamily="34" charset="-128"/>
              <a:cs typeface="+mj-cs"/>
            </a:endParaRPr>
          </a:p>
        </p:txBody>
      </p:sp>
      <p:sp>
        <p:nvSpPr>
          <p:cNvPr id="9" name="Rectangle 15"/>
          <p:cNvSpPr txBox="1">
            <a:spLocks noChangeArrowheads="1"/>
          </p:cNvSpPr>
          <p:nvPr/>
        </p:nvSpPr>
        <p:spPr>
          <a:xfrm>
            <a:off x="323528" y="3501628"/>
            <a:ext cx="8064500" cy="2087612"/>
          </a:xfrm>
          <a:prstGeom prst="rect">
            <a:avLst/>
          </a:prstGeom>
        </p:spPr>
        <p:txBody>
          <a:bodyPr/>
          <a:lstStyle/>
          <a:p>
            <a:pPr lvl="0">
              <a:spcBef>
                <a:spcPts val="1200"/>
              </a:spcBef>
              <a:buSzPct val="80000"/>
              <a:defRPr/>
            </a:pPr>
            <a:endParaRPr lang="en-US" sz="2800" dirty="0" smtClean="0"/>
          </a:p>
          <a:p>
            <a:pPr lvl="0">
              <a:spcBef>
                <a:spcPts val="1200"/>
              </a:spcBef>
              <a:buSzPct val="80000"/>
              <a:defRPr/>
            </a:pPr>
            <a:r>
              <a:rPr lang="en-US" dirty="0"/>
              <a:t>Richard Schneider </a:t>
            </a:r>
            <a:r>
              <a:rPr lang="en-US" dirty="0" err="1"/>
              <a:t>Kladt</a:t>
            </a:r>
            <a:r>
              <a:rPr lang="en-GB" dirty="0" smtClean="0"/>
              <a:t>, Swiss Re</a:t>
            </a:r>
            <a:r>
              <a:rPr lang="en-GB" dirty="0" smtClean="0">
                <a:latin typeface="+mj-lt"/>
                <a:ea typeface="ＭＳ Ｐゴシック" pitchFamily="34" charset="-128"/>
              </a:rPr>
              <a:t/>
            </a:r>
            <a:br>
              <a:rPr lang="en-GB" dirty="0" smtClean="0">
                <a:latin typeface="+mj-lt"/>
                <a:ea typeface="ＭＳ Ｐゴシック" pitchFamily="34" charset="-128"/>
              </a:rPr>
            </a:br>
            <a:r>
              <a:rPr lang="en-GB" dirty="0" smtClean="0"/>
              <a:t>April </a:t>
            </a:r>
            <a:r>
              <a:rPr lang="en-GB" dirty="0" smtClean="0">
                <a:ea typeface="ＭＳ Ｐゴシック" pitchFamily="34" charset="-128"/>
              </a:rPr>
              <a:t>2013</a:t>
            </a:r>
          </a:p>
          <a:p>
            <a:pPr lvl="0">
              <a:spcBef>
                <a:spcPts val="1200"/>
              </a:spcBef>
              <a:buSzPct val="80000"/>
              <a:defRPr/>
            </a:pPr>
            <a:endParaRPr kumimoji="0" lang="en-GB" sz="1800" i="0" u="none" strike="noStrike" kern="1200" cap="none" spc="0" normalizeH="0" baseline="0" noProof="0" dirty="0">
              <a:ln>
                <a:noFill/>
              </a:ln>
              <a:solidFill>
                <a:schemeClr val="bg1"/>
              </a:solidFill>
              <a:effectLst/>
              <a:uLnTx/>
              <a:uFillTx/>
              <a:latin typeface="+mj-lt"/>
              <a:ea typeface="ＭＳ Ｐゴシック" pitchFamily="34" charset="-128"/>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global volume of captive premiums is estimated at </a:t>
            </a:r>
            <a:r>
              <a:rPr lang="en-US" dirty="0" smtClean="0"/>
              <a:t>USD 50-60 billion</a:t>
            </a:r>
            <a:endParaRPr lang="en-US" dirty="0"/>
          </a:p>
        </p:txBody>
      </p:sp>
      <p:sp>
        <p:nvSpPr>
          <p:cNvPr id="3" name="Slide Number Placeholder 2"/>
          <p:cNvSpPr>
            <a:spLocks noGrp="1"/>
          </p:cNvSpPr>
          <p:nvPr>
            <p:ph type="sldNum" sz="quarter" idx="10"/>
          </p:nvPr>
        </p:nvSpPr>
        <p:spPr/>
        <p:txBody>
          <a:bodyPr/>
          <a:lstStyle/>
          <a:p>
            <a:r>
              <a:rPr lang="en-US" smtClean="0"/>
              <a:t>Slide </a:t>
            </a:r>
            <a:fld id="{1FA71657-FCEC-4D37-806A-55A8F3ACDF05}" type="slidenum">
              <a:rPr lang="en-US" smtClean="0"/>
              <a:pPr/>
              <a:t>10</a:t>
            </a:fld>
            <a:endParaRPr lang="en-US"/>
          </a:p>
        </p:txBody>
      </p:sp>
      <p:sp>
        <p:nvSpPr>
          <p:cNvPr id="5" name="Rectangle 4"/>
          <p:cNvSpPr/>
          <p:nvPr/>
        </p:nvSpPr>
        <p:spPr>
          <a:xfrm>
            <a:off x="765504" y="5805264"/>
            <a:ext cx="4572000" cy="261610"/>
          </a:xfrm>
          <a:prstGeom prst="rect">
            <a:avLst/>
          </a:prstGeom>
        </p:spPr>
        <p:txBody>
          <a:bodyPr>
            <a:spAutoFit/>
          </a:bodyPr>
          <a:lstStyle/>
          <a:p>
            <a:r>
              <a:rPr lang="en-US" sz="1100" dirty="0"/>
              <a:t>Source: Swiss Re Economic Research &amp; Consulting </a:t>
            </a:r>
            <a:endParaRPr lang="en-GB" sz="1100" dirty="0"/>
          </a:p>
        </p:txBody>
      </p:sp>
      <p:grpSp>
        <p:nvGrpSpPr>
          <p:cNvPr id="8" name="Group 7"/>
          <p:cNvGrpSpPr/>
          <p:nvPr/>
        </p:nvGrpSpPr>
        <p:grpSpPr>
          <a:xfrm>
            <a:off x="683567" y="1481145"/>
            <a:ext cx="7704857" cy="4324119"/>
            <a:chOff x="971599" y="1268760"/>
            <a:chExt cx="7704857" cy="4324119"/>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990691"/>
              <a:ext cx="6912768" cy="337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971599" y="1268760"/>
              <a:ext cx="7704857" cy="4324119"/>
              <a:chOff x="621085" y="1599664"/>
              <a:chExt cx="8352928" cy="3820572"/>
            </a:xfrm>
          </p:grpSpPr>
          <p:sp>
            <p:nvSpPr>
              <p:cNvPr id="11" name="TextBox 10"/>
              <p:cNvSpPr txBox="1"/>
              <p:nvPr/>
            </p:nvSpPr>
            <p:spPr>
              <a:xfrm>
                <a:off x="621085" y="1599664"/>
                <a:ext cx="8352928" cy="326323"/>
              </a:xfrm>
              <a:prstGeom prst="rect">
                <a:avLst/>
              </a:prstGeom>
              <a:solidFill>
                <a:schemeClr val="accent3">
                  <a:lumMod val="75000"/>
                </a:schemeClr>
              </a:solidFill>
            </p:spPr>
            <p:txBody>
              <a:bodyPr wrap="square" rtlCol="0">
                <a:spAutoFit/>
              </a:bodyPr>
              <a:lstStyle/>
              <a:p>
                <a:r>
                  <a:rPr lang="en-US" dirty="0">
                    <a:solidFill>
                      <a:schemeClr val="bg1"/>
                    </a:solidFill>
                  </a:rPr>
                  <a:t>Illustration of a supply chain </a:t>
                </a:r>
                <a:r>
                  <a:rPr lang="en-US" dirty="0" smtClean="0">
                    <a:solidFill>
                      <a:schemeClr val="bg1"/>
                    </a:solidFill>
                  </a:rPr>
                  <a:t>for commercial insurance, 2010 data</a:t>
                </a:r>
                <a:endParaRPr lang="es-ES_tradnl" dirty="0" err="1" smtClean="0">
                  <a:solidFill>
                    <a:schemeClr val="bg1"/>
                  </a:solidFill>
                  <a:latin typeface="SwissReSans" pitchFamily="34" charset="0"/>
                </a:endParaRPr>
              </a:p>
            </p:txBody>
          </p:sp>
          <p:sp>
            <p:nvSpPr>
              <p:cNvPr id="12" name="Rectangle 11"/>
              <p:cNvSpPr/>
              <p:nvPr/>
            </p:nvSpPr>
            <p:spPr>
              <a:xfrm>
                <a:off x="621085" y="1670694"/>
                <a:ext cx="8343403" cy="37495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err="1" smtClean="0">
                  <a:latin typeface="SwissReSans" pitchFamily="34" charset="0"/>
                </a:endParaRPr>
              </a:p>
            </p:txBody>
          </p:sp>
        </p:grpSp>
      </p:grpSp>
    </p:spTree>
    <p:extLst>
      <p:ext uri="{BB962C8B-B14F-4D97-AF65-F5344CB8AC3E}">
        <p14:creationId xmlns:p14="http://schemas.microsoft.com/office/powerpoint/2010/main" val="3131498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There were 5745 captive insurance companies worldwide in 2011</a:t>
            </a:r>
            <a:endParaRPr lang="es-ES_tradnl" dirty="0"/>
          </a:p>
        </p:txBody>
      </p:sp>
      <p:sp>
        <p:nvSpPr>
          <p:cNvPr id="3" name="Slide Number Placeholder 2"/>
          <p:cNvSpPr>
            <a:spLocks noGrp="1"/>
          </p:cNvSpPr>
          <p:nvPr>
            <p:ph type="sldNum" sz="quarter" idx="10"/>
          </p:nvPr>
        </p:nvSpPr>
        <p:spPr/>
        <p:txBody>
          <a:bodyPr/>
          <a:lstStyle/>
          <a:p>
            <a:r>
              <a:rPr lang="en-US" smtClean="0"/>
              <a:t>Slide </a:t>
            </a:r>
            <a:fld id="{1FA71657-FCEC-4D37-806A-55A8F3ACDF05}" type="slidenum">
              <a:rPr lang="en-US" smtClean="0"/>
              <a:pPr/>
              <a:t>11</a:t>
            </a:fld>
            <a:endParaRPr lang="en-US"/>
          </a:p>
        </p:txBody>
      </p:sp>
      <p:sp>
        <p:nvSpPr>
          <p:cNvPr id="4" name="Rectangle 3"/>
          <p:cNvSpPr/>
          <p:nvPr/>
        </p:nvSpPr>
        <p:spPr>
          <a:xfrm>
            <a:off x="827584" y="4993506"/>
            <a:ext cx="6108848" cy="261610"/>
          </a:xfrm>
          <a:prstGeom prst="rect">
            <a:avLst/>
          </a:prstGeom>
        </p:spPr>
        <p:txBody>
          <a:bodyPr wrap="square">
            <a:spAutoFit/>
          </a:bodyPr>
          <a:lstStyle/>
          <a:p>
            <a:r>
              <a:rPr lang="en-US" sz="1100" dirty="0"/>
              <a:t>Source: Business Insurance Research Center (www.businessinsurance.com/research) </a:t>
            </a:r>
            <a:endParaRPr lang="es-ES_tradnl" sz="1100" dirty="0"/>
          </a:p>
        </p:txBody>
      </p:sp>
      <p:grpSp>
        <p:nvGrpSpPr>
          <p:cNvPr id="6" name="Group 5"/>
          <p:cNvGrpSpPr/>
          <p:nvPr/>
        </p:nvGrpSpPr>
        <p:grpSpPr>
          <a:xfrm>
            <a:off x="755576" y="1561332"/>
            <a:ext cx="7208939" cy="3429098"/>
            <a:chOff x="747437" y="1508650"/>
            <a:chExt cx="7208939" cy="3429098"/>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26" t="7641" r="5621"/>
            <a:stretch/>
          </p:blipFill>
          <p:spPr bwMode="auto">
            <a:xfrm>
              <a:off x="747437" y="1837806"/>
              <a:ext cx="7200726" cy="309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754162" y="1508650"/>
              <a:ext cx="7202214" cy="3429098"/>
              <a:chOff x="611560" y="1700808"/>
              <a:chExt cx="8352928" cy="3749542"/>
            </a:xfrm>
          </p:grpSpPr>
          <p:sp>
            <p:nvSpPr>
              <p:cNvPr id="8" name="TextBox 7"/>
              <p:cNvSpPr txBox="1"/>
              <p:nvPr/>
            </p:nvSpPr>
            <p:spPr>
              <a:xfrm>
                <a:off x="611560" y="1700808"/>
                <a:ext cx="8352928" cy="369332"/>
              </a:xfrm>
              <a:prstGeom prst="rect">
                <a:avLst/>
              </a:prstGeom>
              <a:solidFill>
                <a:schemeClr val="accent3">
                  <a:lumMod val="75000"/>
                </a:schemeClr>
              </a:solidFill>
            </p:spPr>
            <p:txBody>
              <a:bodyPr wrap="square" rtlCol="0">
                <a:spAutoFit/>
              </a:bodyPr>
              <a:lstStyle/>
              <a:p>
                <a:r>
                  <a:rPr lang="en-US" dirty="0">
                    <a:solidFill>
                      <a:schemeClr val="bg1"/>
                    </a:solidFill>
                  </a:rPr>
                  <a:t>The ever-growing number of captives</a:t>
                </a:r>
                <a:endParaRPr lang="es-ES_tradnl" dirty="0" err="1" smtClean="0">
                  <a:solidFill>
                    <a:schemeClr val="bg1"/>
                  </a:solidFill>
                  <a:latin typeface="SwissReSans" pitchFamily="34" charset="0"/>
                </a:endParaRPr>
              </a:p>
            </p:txBody>
          </p:sp>
          <p:sp>
            <p:nvSpPr>
              <p:cNvPr id="9" name="Rectangle 8"/>
              <p:cNvSpPr/>
              <p:nvPr/>
            </p:nvSpPr>
            <p:spPr>
              <a:xfrm>
                <a:off x="611560" y="1700808"/>
                <a:ext cx="8343403" cy="37495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err="1" smtClean="0">
                  <a:latin typeface="SwissReSans" pitchFamily="34" charset="0"/>
                </a:endParaRPr>
              </a:p>
            </p:txBody>
          </p:sp>
        </p:grpSp>
      </p:grpSp>
      <p:sp>
        <p:nvSpPr>
          <p:cNvPr id="10" name="TextBox 9"/>
          <p:cNvSpPr txBox="1"/>
          <p:nvPr/>
        </p:nvSpPr>
        <p:spPr>
          <a:xfrm>
            <a:off x="755576" y="5313091"/>
            <a:ext cx="7208940" cy="784830"/>
          </a:xfrm>
          <a:prstGeom prst="rect">
            <a:avLst/>
          </a:prstGeom>
          <a:solidFill>
            <a:schemeClr val="bg2"/>
          </a:solidFill>
        </p:spPr>
        <p:txBody>
          <a:bodyPr wrap="square" rtlCol="0">
            <a:spAutoFit/>
          </a:bodyPr>
          <a:lstStyle/>
          <a:p>
            <a:pPr marL="285750" indent="-285750">
              <a:buFont typeface="Wingdings" pitchFamily="2" charset="2"/>
              <a:buChar char="Ø"/>
            </a:pPr>
            <a:r>
              <a:rPr lang="en-US" sz="1500" dirty="0">
                <a:solidFill>
                  <a:schemeClr val="bg1"/>
                </a:solidFill>
                <a:latin typeface="SwissReSans" pitchFamily="34" charset="0"/>
              </a:rPr>
              <a:t>The global volume of captive premiums is estimated at </a:t>
            </a:r>
            <a:r>
              <a:rPr lang="en-US" sz="1500" dirty="0" smtClean="0">
                <a:solidFill>
                  <a:schemeClr val="bg1"/>
                </a:solidFill>
                <a:latin typeface="SwissReSans" pitchFamily="34" charset="0"/>
              </a:rPr>
              <a:t>approx. </a:t>
            </a:r>
            <a:r>
              <a:rPr lang="en-US" sz="1500" dirty="0">
                <a:solidFill>
                  <a:schemeClr val="bg1"/>
                </a:solidFill>
                <a:latin typeface="SwissReSans" pitchFamily="34" charset="0"/>
              </a:rPr>
              <a:t>USD 55 </a:t>
            </a:r>
            <a:r>
              <a:rPr lang="en-US" sz="1500" dirty="0" smtClean="0">
                <a:solidFill>
                  <a:schemeClr val="bg1"/>
                </a:solidFill>
                <a:latin typeface="SwissReSans" pitchFamily="34" charset="0"/>
              </a:rPr>
              <a:t>billion.</a:t>
            </a:r>
          </a:p>
          <a:p>
            <a:pPr marL="285750" indent="-285750">
              <a:buFont typeface="Wingdings" pitchFamily="2" charset="2"/>
              <a:buChar char="Ø"/>
            </a:pPr>
            <a:r>
              <a:rPr lang="en-US" sz="1500" dirty="0">
                <a:solidFill>
                  <a:schemeClr val="bg1"/>
                </a:solidFill>
                <a:latin typeface="SwissReSans" pitchFamily="34" charset="0"/>
              </a:rPr>
              <a:t>US corporations account for more than </a:t>
            </a:r>
            <a:r>
              <a:rPr lang="en-US" sz="1500" dirty="0" smtClean="0">
                <a:solidFill>
                  <a:schemeClr val="bg1"/>
                </a:solidFill>
                <a:latin typeface="SwissReSans" pitchFamily="34" charset="0"/>
              </a:rPr>
              <a:t>half the </a:t>
            </a:r>
            <a:r>
              <a:rPr lang="en-US" sz="1500" dirty="0">
                <a:solidFill>
                  <a:schemeClr val="bg1"/>
                </a:solidFill>
                <a:latin typeface="SwissReSans" pitchFamily="34" charset="0"/>
              </a:rPr>
              <a:t>global volume of captive premiums.</a:t>
            </a:r>
            <a:endParaRPr lang="es-ES_tradnl" sz="1500" dirty="0" err="1" smtClean="0">
              <a:solidFill>
                <a:schemeClr val="bg1"/>
              </a:solidFill>
              <a:latin typeface="SwissReSans" pitchFamily="34" charset="0"/>
            </a:endParaRPr>
          </a:p>
        </p:txBody>
      </p:sp>
    </p:spTree>
    <p:extLst>
      <p:ext uri="{BB962C8B-B14F-4D97-AF65-F5344CB8AC3E}">
        <p14:creationId xmlns:p14="http://schemas.microsoft.com/office/powerpoint/2010/main" val="2638877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602" y="2269394"/>
            <a:ext cx="5116022" cy="273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Caribbean off-shore locations are still in the lead, but dominance has </a:t>
            </a:r>
            <a:r>
              <a:rPr lang="en-US" dirty="0" smtClean="0"/>
              <a:t>declined</a:t>
            </a:r>
            <a:endParaRPr lang="en-US" dirty="0"/>
          </a:p>
        </p:txBody>
      </p:sp>
      <p:sp>
        <p:nvSpPr>
          <p:cNvPr id="3" name="Slide Number Placeholder 2"/>
          <p:cNvSpPr>
            <a:spLocks noGrp="1"/>
          </p:cNvSpPr>
          <p:nvPr>
            <p:ph type="sldNum" sz="quarter" idx="10"/>
          </p:nvPr>
        </p:nvSpPr>
        <p:spPr/>
        <p:txBody>
          <a:bodyPr/>
          <a:lstStyle/>
          <a:p>
            <a:r>
              <a:rPr lang="en-US" smtClean="0"/>
              <a:t>Slide </a:t>
            </a:r>
            <a:fld id="{1FA71657-FCEC-4D37-806A-55A8F3ACDF05}" type="slidenum">
              <a:rPr lang="en-US" smtClean="0"/>
              <a:pPr/>
              <a:t>12</a:t>
            </a:fld>
            <a:endParaRPr lang="en-US"/>
          </a:p>
        </p:txBody>
      </p:sp>
      <p:grpSp>
        <p:nvGrpSpPr>
          <p:cNvPr id="5" name="Group 4"/>
          <p:cNvGrpSpPr/>
          <p:nvPr/>
        </p:nvGrpSpPr>
        <p:grpSpPr>
          <a:xfrm>
            <a:off x="755576" y="1916832"/>
            <a:ext cx="5116022" cy="3089014"/>
            <a:chOff x="602035" y="1620808"/>
            <a:chExt cx="8352928" cy="3829542"/>
          </a:xfrm>
        </p:grpSpPr>
        <p:sp>
          <p:nvSpPr>
            <p:cNvPr id="6" name="TextBox 5"/>
            <p:cNvSpPr txBox="1"/>
            <p:nvPr/>
          </p:nvSpPr>
          <p:spPr>
            <a:xfrm>
              <a:off x="602035" y="1620808"/>
              <a:ext cx="8352928" cy="437082"/>
            </a:xfrm>
            <a:prstGeom prst="rect">
              <a:avLst/>
            </a:prstGeom>
            <a:solidFill>
              <a:schemeClr val="accent3">
                <a:lumMod val="75000"/>
              </a:schemeClr>
            </a:solidFill>
          </p:spPr>
          <p:txBody>
            <a:bodyPr wrap="square" rtlCol="0">
              <a:spAutoFit/>
            </a:bodyPr>
            <a:lstStyle/>
            <a:p>
              <a:r>
                <a:rPr lang="en-US" dirty="0">
                  <a:solidFill>
                    <a:schemeClr val="bg1"/>
                  </a:solidFill>
                  <a:latin typeface="SwissReSans" pitchFamily="34" charset="0"/>
                </a:rPr>
                <a:t>Captive locations, 2011</a:t>
              </a:r>
              <a:endParaRPr lang="es-ES_tradnl" dirty="0" err="1" smtClean="0">
                <a:solidFill>
                  <a:schemeClr val="bg1"/>
                </a:solidFill>
                <a:latin typeface="SwissReSans" pitchFamily="34" charset="0"/>
              </a:endParaRPr>
            </a:p>
          </p:txBody>
        </p:sp>
        <p:sp>
          <p:nvSpPr>
            <p:cNvPr id="7" name="Rectangle 6"/>
            <p:cNvSpPr/>
            <p:nvPr/>
          </p:nvSpPr>
          <p:spPr>
            <a:xfrm>
              <a:off x="611560" y="1620808"/>
              <a:ext cx="8343403" cy="382954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err="1" smtClean="0">
                <a:latin typeface="SwissReSans" pitchFamily="34" charset="0"/>
              </a:endParaRPr>
            </a:p>
          </p:txBody>
        </p:sp>
      </p:grpSp>
      <p:sp>
        <p:nvSpPr>
          <p:cNvPr id="9" name="Rectangle 8"/>
          <p:cNvSpPr/>
          <p:nvPr/>
        </p:nvSpPr>
        <p:spPr>
          <a:xfrm>
            <a:off x="755576" y="4993506"/>
            <a:ext cx="5126048" cy="246221"/>
          </a:xfrm>
          <a:prstGeom prst="rect">
            <a:avLst/>
          </a:prstGeom>
        </p:spPr>
        <p:txBody>
          <a:bodyPr wrap="square">
            <a:spAutoFit/>
          </a:bodyPr>
          <a:lstStyle/>
          <a:p>
            <a:r>
              <a:rPr lang="en-US" sz="1000" dirty="0"/>
              <a:t>Source: Business Insurance Research Center (www.businessinsurance.com/research) </a:t>
            </a:r>
            <a:endParaRPr lang="es-ES_tradnl" sz="1000" dirty="0"/>
          </a:p>
        </p:txBody>
      </p:sp>
      <p:sp>
        <p:nvSpPr>
          <p:cNvPr id="10" name="TextBox 9"/>
          <p:cNvSpPr txBox="1"/>
          <p:nvPr/>
        </p:nvSpPr>
        <p:spPr>
          <a:xfrm>
            <a:off x="6084168" y="1917830"/>
            <a:ext cx="2304256" cy="3123932"/>
          </a:xfrm>
          <a:prstGeom prst="rect">
            <a:avLst/>
          </a:prstGeom>
          <a:solidFill>
            <a:schemeClr val="bg2"/>
          </a:solidFill>
        </p:spPr>
        <p:txBody>
          <a:bodyPr wrap="square" rtlCol="0">
            <a:spAutoFit/>
          </a:bodyPr>
          <a:lstStyle/>
          <a:p>
            <a:pPr marL="285750" indent="-285750">
              <a:spcAft>
                <a:spcPts val="600"/>
              </a:spcAft>
              <a:buFont typeface="Wingdings" pitchFamily="2" charset="2"/>
              <a:buChar char="Ø"/>
            </a:pPr>
            <a:r>
              <a:rPr lang="en-US" sz="1600" dirty="0" smtClean="0">
                <a:solidFill>
                  <a:schemeClr val="bg1"/>
                </a:solidFill>
                <a:latin typeface="SwissReSans" pitchFamily="34" charset="0"/>
              </a:rPr>
              <a:t>US </a:t>
            </a:r>
            <a:r>
              <a:rPr lang="en-US" sz="1600" dirty="0">
                <a:solidFill>
                  <a:schemeClr val="bg1"/>
                </a:solidFill>
                <a:latin typeface="SwissReSans" pitchFamily="34" charset="0"/>
              </a:rPr>
              <a:t>on-shore captives have become increasingly popular over the last </a:t>
            </a:r>
            <a:r>
              <a:rPr lang="en-US" sz="1600" dirty="0" smtClean="0">
                <a:solidFill>
                  <a:schemeClr val="bg1"/>
                </a:solidFill>
                <a:latin typeface="SwissReSans" pitchFamily="34" charset="0"/>
              </a:rPr>
              <a:t>decade</a:t>
            </a:r>
          </a:p>
          <a:p>
            <a:pPr marL="285750" indent="-285750">
              <a:spcAft>
                <a:spcPts val="600"/>
              </a:spcAft>
              <a:buFont typeface="Wingdings" pitchFamily="2" charset="2"/>
              <a:buChar char="Ø"/>
            </a:pPr>
            <a:r>
              <a:rPr lang="en-US" sz="1600" dirty="0" smtClean="0">
                <a:solidFill>
                  <a:schemeClr val="bg1"/>
                </a:solidFill>
                <a:latin typeface="SwissReSans" pitchFamily="34" charset="0"/>
              </a:rPr>
              <a:t>About </a:t>
            </a:r>
            <a:r>
              <a:rPr lang="en-US" sz="1600" dirty="0">
                <a:solidFill>
                  <a:schemeClr val="bg1"/>
                </a:solidFill>
                <a:latin typeface="SwissReSans" pitchFamily="34" charset="0"/>
              </a:rPr>
              <a:t>half </a:t>
            </a:r>
            <a:r>
              <a:rPr lang="en-US" sz="1600" dirty="0" smtClean="0">
                <a:solidFill>
                  <a:schemeClr val="bg1"/>
                </a:solidFill>
                <a:latin typeface="SwissReSans" pitchFamily="34" charset="0"/>
              </a:rPr>
              <a:t>of the captives in Europe are located in Guernsey</a:t>
            </a:r>
            <a:r>
              <a:rPr lang="en-US" sz="1600" dirty="0">
                <a:solidFill>
                  <a:schemeClr val="bg1"/>
                </a:solidFill>
                <a:latin typeface="SwissReSans" pitchFamily="34" charset="0"/>
              </a:rPr>
              <a:t>, the Isle of Man, and Gibraltar</a:t>
            </a:r>
            <a:r>
              <a:rPr lang="en-US" sz="1600" dirty="0" smtClean="0">
                <a:solidFill>
                  <a:schemeClr val="bg1"/>
                </a:solidFill>
                <a:latin typeface="SwissReSans" pitchFamily="34" charset="0"/>
              </a:rPr>
              <a:t>.</a:t>
            </a:r>
            <a:endParaRPr lang="en-US" sz="1600" dirty="0">
              <a:solidFill>
                <a:schemeClr val="bg1"/>
              </a:solidFill>
              <a:latin typeface="SwissReSans" pitchFamily="34" charset="0"/>
            </a:endParaRPr>
          </a:p>
        </p:txBody>
      </p:sp>
    </p:spTree>
    <p:extLst>
      <p:ext uri="{BB962C8B-B14F-4D97-AF65-F5344CB8AC3E}">
        <p14:creationId xmlns:p14="http://schemas.microsoft.com/office/powerpoint/2010/main" val="612147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651" y="2276872"/>
            <a:ext cx="8064821" cy="1656184"/>
          </a:xfrm>
        </p:spPr>
        <p:txBody>
          <a:bodyPr/>
          <a:lstStyle/>
          <a:p>
            <a:r>
              <a:rPr lang="en-GB" dirty="0" smtClean="0"/>
              <a:t>Insurance Linked Securities</a:t>
            </a:r>
            <a:br>
              <a:rPr lang="en-GB" dirty="0" smtClean="0"/>
            </a:br>
            <a:r>
              <a:rPr lang="en-GB" dirty="0" smtClean="0"/>
              <a:t>and the use of SPV´s</a:t>
            </a:r>
            <a:br>
              <a:rPr lang="en-GB" dirty="0" smtClean="0"/>
            </a:br>
            <a:endParaRPr lang="en-GB" sz="2000" dirty="0"/>
          </a:p>
        </p:txBody>
      </p:sp>
      <p:sp>
        <p:nvSpPr>
          <p:cNvPr id="2" name="Slide Number Placeholder 1"/>
          <p:cNvSpPr>
            <a:spLocks noGrp="1"/>
          </p:cNvSpPr>
          <p:nvPr>
            <p:ph type="sldNum" sz="quarter" idx="11"/>
          </p:nvPr>
        </p:nvSpPr>
        <p:spPr/>
        <p:txBody>
          <a:bodyPr/>
          <a:lstStyle/>
          <a:p>
            <a:fld id="{8E9F59B9-8094-4618-B073-21DD649DF751}" type="slidenum">
              <a:rPr lang="en-GB" smtClean="0"/>
              <a:pPr/>
              <a:t>13</a:t>
            </a:fld>
            <a:endParaRPr lang="en-GB" dirty="0"/>
          </a:p>
        </p:txBody>
      </p:sp>
    </p:spTree>
    <p:extLst>
      <p:ext uri="{BB962C8B-B14F-4D97-AF65-F5344CB8AC3E}">
        <p14:creationId xmlns:p14="http://schemas.microsoft.com/office/powerpoint/2010/main" val="269520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
          <p:cNvSpPr>
            <a:spLocks noGrp="1"/>
          </p:cNvSpPr>
          <p:nvPr>
            <p:ph type="sldNum" sz="quarter" idx="11"/>
          </p:nvPr>
        </p:nvSpPr>
        <p:spPr/>
        <p:txBody>
          <a:bodyPr/>
          <a:lstStyle/>
          <a:p>
            <a:fld id="{39FA9ADE-B50B-46FC-87C7-C6345F51A49E}" type="slidenum">
              <a:rPr lang="en-US" smtClean="0">
                <a:latin typeface="SwissReSans Light" pitchFamily="34" charset="0"/>
              </a:rPr>
              <a:pPr/>
              <a:t>14</a:t>
            </a:fld>
            <a:endParaRPr lang="en-US">
              <a:latin typeface="SwissReSans Light" pitchFamily="34" charset="0"/>
            </a:endParaRPr>
          </a:p>
        </p:txBody>
      </p:sp>
      <p:sp>
        <p:nvSpPr>
          <p:cNvPr id="335874" name="Rectangle 2"/>
          <p:cNvSpPr>
            <a:spLocks noGrp="1" noChangeArrowheads="1"/>
          </p:cNvSpPr>
          <p:nvPr>
            <p:ph type="title"/>
          </p:nvPr>
        </p:nvSpPr>
        <p:spPr>
          <a:xfrm>
            <a:off x="755651" y="260648"/>
            <a:ext cx="5832475" cy="865187"/>
          </a:xfrm>
        </p:spPr>
        <p:txBody>
          <a:bodyPr/>
          <a:lstStyle/>
          <a:p>
            <a:r>
              <a:rPr lang="en-US" dirty="0"/>
              <a:t>Insurance-Linked Securities (ILS): </a:t>
            </a:r>
            <a:br>
              <a:rPr lang="en-US" dirty="0"/>
            </a:br>
            <a:r>
              <a:rPr lang="en-US" sz="1800" dirty="0" smtClean="0">
                <a:latin typeface="SwissReSans Light" pitchFamily="34" charset="0"/>
              </a:rPr>
              <a:t>Overview</a:t>
            </a:r>
            <a:endParaRPr lang="en-US" dirty="0">
              <a:latin typeface="SwissReSans Light" pitchFamily="34" charset="0"/>
            </a:endParaRPr>
          </a:p>
        </p:txBody>
      </p:sp>
      <p:sp>
        <p:nvSpPr>
          <p:cNvPr id="5" name="Rectangle 5"/>
          <p:cNvSpPr txBox="1">
            <a:spLocks noChangeArrowheads="1"/>
          </p:cNvSpPr>
          <p:nvPr/>
        </p:nvSpPr>
        <p:spPr bwMode="black">
          <a:xfrm>
            <a:off x="611560" y="1712342"/>
            <a:ext cx="8011616" cy="3516858"/>
          </a:xfrm>
          <a:prstGeom prst="rect">
            <a:avLst/>
          </a:prstGeom>
          <a:noFill/>
          <a:ln/>
        </p:spPr>
        <p:txBody>
          <a:bodyPr vert="horz" lIns="0" tIns="0" rIns="0" bIns="0" rtlCol="0">
            <a:noAutofit/>
          </a:bodyPr>
          <a:lstStyle/>
          <a:p>
            <a:pPr marL="342900" marR="0" lvl="0" indent="-342900" algn="l" defTabSz="914400" rtl="0" eaLnBrk="1" fontAlgn="auto" latinLnBrk="0" hangingPunct="1">
              <a:lnSpc>
                <a:spcPct val="100000"/>
              </a:lnSpc>
              <a:spcBef>
                <a:spcPct val="80000"/>
              </a:spcBef>
              <a:spcAft>
                <a:spcPts val="0"/>
              </a:spcAft>
              <a:buClrTx/>
              <a:buSzPct val="80000"/>
              <a:buFont typeface="Wingdings" pitchFamily="2" charset="2"/>
              <a:buChar char=""/>
              <a:tabLst/>
              <a:defRPr/>
            </a:pPr>
            <a:r>
              <a:rPr kumimoji="0" lang="en-GB" b="0" i="0" u="none" strike="noStrike" kern="1200" cap="none" spc="0" normalizeH="0" baseline="0" noProof="0" dirty="0" smtClean="0">
                <a:ln>
                  <a:noFill/>
                </a:ln>
                <a:solidFill>
                  <a:schemeClr val="tx1"/>
                </a:solidFill>
                <a:effectLst/>
                <a:uLnTx/>
                <a:uFillTx/>
                <a:latin typeface="SwissReSans Light" pitchFamily="34" charset="0"/>
              </a:rPr>
              <a:t>Insurance Linked Securities (ILS) </a:t>
            </a:r>
          </a:p>
          <a:p>
            <a:pPr marL="742950" marR="0" lvl="1" indent="-285750" algn="l" defTabSz="914400" rtl="0" eaLnBrk="1" fontAlgn="auto" latinLnBrk="0" hangingPunct="1">
              <a:lnSpc>
                <a:spcPct val="100000"/>
              </a:lnSpc>
              <a:spcBef>
                <a:spcPts val="600"/>
              </a:spcBef>
              <a:spcAft>
                <a:spcPts val="0"/>
              </a:spcAft>
              <a:buClrTx/>
              <a:buSzPct val="80000"/>
              <a:buFont typeface="SwissReSans"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SwissReSans Light" pitchFamily="34" charset="0"/>
              </a:rPr>
              <a:t>transfer insurance-related risk, including natural catastrophe, aviation, event cancellation, and many more, to the capital markets</a:t>
            </a:r>
          </a:p>
          <a:p>
            <a:pPr marL="742950" marR="0" lvl="1" indent="-285750" algn="l" defTabSz="914400" rtl="0" eaLnBrk="1" fontAlgn="auto" latinLnBrk="0" hangingPunct="1">
              <a:lnSpc>
                <a:spcPct val="100000"/>
              </a:lnSpc>
              <a:spcBef>
                <a:spcPts val="600"/>
              </a:spcBef>
              <a:spcAft>
                <a:spcPts val="0"/>
              </a:spcAft>
              <a:buClrTx/>
              <a:buSzPct val="80000"/>
              <a:buFont typeface="SwissReSans" pitchFamily="34" charset="0"/>
              <a:buChar char="–"/>
              <a:tabLst/>
              <a:defRPr/>
            </a:pPr>
            <a:r>
              <a:rPr kumimoji="0" lang="en-GB" sz="1600" b="0" i="0" u="none" strike="noStrike" kern="1200" cap="none" spc="0" normalizeH="0" baseline="0" noProof="0" dirty="0" smtClean="0">
                <a:ln>
                  <a:noFill/>
                </a:ln>
                <a:solidFill>
                  <a:schemeClr val="tx1"/>
                </a:solidFill>
                <a:effectLst/>
                <a:uLnTx/>
                <a:uFillTx/>
                <a:latin typeface="SwissReSans Light" pitchFamily="34" charset="0"/>
              </a:rPr>
              <a:t>performance depends on the occurrence (or non-occurrence) of an insured event (i.e., Earthquake in Japan)</a:t>
            </a:r>
          </a:p>
          <a:p>
            <a:pPr marL="342900" marR="0" lvl="0" indent="-342900" algn="l" defTabSz="914400" rtl="0" eaLnBrk="1" fontAlgn="auto" latinLnBrk="0" hangingPunct="1">
              <a:lnSpc>
                <a:spcPct val="100000"/>
              </a:lnSpc>
              <a:spcBef>
                <a:spcPct val="80000"/>
              </a:spcBef>
              <a:spcAft>
                <a:spcPts val="0"/>
              </a:spcAft>
              <a:buClrTx/>
              <a:buSzPct val="80000"/>
              <a:buFont typeface="Wingdings" pitchFamily="2" charset="2"/>
              <a:buChar char=""/>
              <a:tabLst/>
              <a:defRPr/>
            </a:pPr>
            <a:r>
              <a:rPr kumimoji="0" lang="en-GB" b="0" i="0" u="none" strike="noStrike" kern="1200" cap="none" spc="0" normalizeH="0" baseline="0" noProof="0" dirty="0" smtClean="0">
                <a:ln>
                  <a:noFill/>
                </a:ln>
                <a:solidFill>
                  <a:schemeClr val="tx1"/>
                </a:solidFill>
                <a:effectLst/>
                <a:uLnTx/>
                <a:uFillTx/>
                <a:latin typeface="SwissReSans Light" pitchFamily="34" charset="0"/>
              </a:rPr>
              <a:t>ILS have gained acceptance among the largest global fixed-income investors </a:t>
            </a:r>
          </a:p>
          <a:p>
            <a:pPr marL="742950" lvl="1" indent="-285750">
              <a:spcBef>
                <a:spcPts val="600"/>
              </a:spcBef>
              <a:buSzPct val="80000"/>
              <a:buFont typeface="SwissReSans" pitchFamily="34" charset="0"/>
              <a:buChar char="–"/>
              <a:defRPr/>
            </a:pPr>
            <a:r>
              <a:rPr lang="en-GB" sz="1600" dirty="0">
                <a:latin typeface="SwissReSans Light" pitchFamily="34" charset="0"/>
              </a:rPr>
              <a:t>offer investors stable and attractive returns</a:t>
            </a:r>
          </a:p>
          <a:p>
            <a:pPr marL="742950" lvl="1" indent="-285750">
              <a:spcBef>
                <a:spcPts val="600"/>
              </a:spcBef>
              <a:buSzPct val="80000"/>
              <a:buFont typeface="SwissReSans" pitchFamily="34" charset="0"/>
              <a:buChar char="–"/>
              <a:defRPr/>
            </a:pPr>
            <a:r>
              <a:rPr lang="en-GB" sz="1600" dirty="0">
                <a:latin typeface="SwissReSans Light" pitchFamily="34" charset="0"/>
              </a:rPr>
              <a:t>diversify investment portfolios, relatively uncorrelated to other asset classes / financial markets</a:t>
            </a:r>
          </a:p>
          <a:p>
            <a:pPr marL="342900" marR="0" lvl="0" indent="-342900" algn="l" defTabSz="914400" rtl="0" eaLnBrk="1" fontAlgn="auto" latinLnBrk="0" hangingPunct="1">
              <a:lnSpc>
                <a:spcPct val="100000"/>
              </a:lnSpc>
              <a:spcBef>
                <a:spcPct val="80000"/>
              </a:spcBef>
              <a:spcAft>
                <a:spcPts val="0"/>
              </a:spcAft>
              <a:buClrTx/>
              <a:buSzPct val="80000"/>
              <a:buFont typeface="Wingdings" pitchFamily="2" charset="2"/>
              <a:buChar char=""/>
              <a:tabLst/>
              <a:defRPr/>
            </a:pPr>
            <a:r>
              <a:rPr kumimoji="0" lang="en-GB" b="0" i="0" u="none" strike="noStrike" kern="1200" cap="none" spc="0" normalizeH="0" baseline="0" noProof="0" dirty="0" smtClean="0">
                <a:ln>
                  <a:noFill/>
                </a:ln>
                <a:solidFill>
                  <a:schemeClr val="tx1"/>
                </a:solidFill>
                <a:effectLst/>
                <a:uLnTx/>
                <a:uFillTx/>
                <a:latin typeface="SwissReSans Light" pitchFamily="34" charset="0"/>
              </a:rPr>
              <a:t>ILS serve two primary purposes for sponsors </a:t>
            </a:r>
          </a:p>
          <a:p>
            <a:pPr marL="742950" lvl="1" indent="-285750">
              <a:spcBef>
                <a:spcPts val="600"/>
              </a:spcBef>
              <a:buSzPct val="80000"/>
              <a:buFont typeface="SwissReSans" pitchFamily="34" charset="0"/>
              <a:buChar char="–"/>
              <a:defRPr/>
            </a:pPr>
            <a:r>
              <a:rPr lang="en-GB" sz="1600" dirty="0">
                <a:latin typeface="SwissReSans Light" pitchFamily="34" charset="0"/>
              </a:rPr>
              <a:t>manage and hedge insurance risk </a:t>
            </a:r>
          </a:p>
          <a:p>
            <a:pPr marL="742950" lvl="1" indent="-285750">
              <a:spcBef>
                <a:spcPts val="600"/>
              </a:spcBef>
              <a:buSzPct val="80000"/>
              <a:buFont typeface="SwissReSans" pitchFamily="34" charset="0"/>
              <a:buChar char="–"/>
              <a:defRPr/>
            </a:pPr>
            <a:r>
              <a:rPr lang="en-GB" sz="1600" dirty="0">
                <a:latin typeface="SwissReSans Light" pitchFamily="34" charset="0"/>
              </a:rPr>
              <a:t>increase capital efficiency by drawing on alternative sources of financing </a:t>
            </a:r>
          </a:p>
        </p:txBody>
      </p:sp>
    </p:spTree>
    <p:extLst>
      <p:ext uri="{BB962C8B-B14F-4D97-AF65-F5344CB8AC3E}">
        <p14:creationId xmlns:p14="http://schemas.microsoft.com/office/powerpoint/2010/main" val="3191378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
          <p:cNvSpPr>
            <a:spLocks noGrp="1"/>
          </p:cNvSpPr>
          <p:nvPr>
            <p:ph type="sldNum" sz="quarter" idx="11"/>
          </p:nvPr>
        </p:nvSpPr>
        <p:spPr/>
        <p:txBody>
          <a:bodyPr/>
          <a:lstStyle/>
          <a:p>
            <a:fld id="{39FA9ADE-B50B-46FC-87C7-C6345F51A49E}" type="slidenum">
              <a:rPr lang="en-US" smtClean="0">
                <a:latin typeface="+mj-lt"/>
              </a:rPr>
              <a:pPr/>
              <a:t>15</a:t>
            </a:fld>
            <a:endParaRPr lang="en-US">
              <a:latin typeface="+mj-lt"/>
            </a:endParaRPr>
          </a:p>
        </p:txBody>
      </p:sp>
      <p:sp>
        <p:nvSpPr>
          <p:cNvPr id="335874" name="Rectangle 2"/>
          <p:cNvSpPr>
            <a:spLocks noGrp="1" noChangeArrowheads="1"/>
          </p:cNvSpPr>
          <p:nvPr>
            <p:ph type="title"/>
          </p:nvPr>
        </p:nvSpPr>
        <p:spPr>
          <a:xfrm>
            <a:off x="755651" y="332656"/>
            <a:ext cx="5832475" cy="865187"/>
          </a:xfrm>
        </p:spPr>
        <p:txBody>
          <a:bodyPr/>
          <a:lstStyle/>
          <a:p>
            <a:r>
              <a:rPr lang="en-US" dirty="0"/>
              <a:t>Product Basics:</a:t>
            </a:r>
            <a:br>
              <a:rPr lang="en-US" dirty="0"/>
            </a:br>
            <a:r>
              <a:rPr lang="en-US" sz="1800" dirty="0" smtClean="0">
                <a:latin typeface="+mj-lt"/>
              </a:rPr>
              <a:t>Typical Cat Bond Structure</a:t>
            </a:r>
            <a:endParaRPr lang="en-US" dirty="0">
              <a:latin typeface="+mj-lt"/>
            </a:endParaRPr>
          </a:p>
        </p:txBody>
      </p:sp>
      <p:grpSp>
        <p:nvGrpSpPr>
          <p:cNvPr id="2" name="Group 34"/>
          <p:cNvGrpSpPr/>
          <p:nvPr/>
        </p:nvGrpSpPr>
        <p:grpSpPr>
          <a:xfrm>
            <a:off x="1907704" y="3645024"/>
            <a:ext cx="5734050" cy="2325687"/>
            <a:chOff x="1697038" y="1535113"/>
            <a:chExt cx="5734050" cy="2325687"/>
          </a:xfrm>
        </p:grpSpPr>
        <p:sp>
          <p:nvSpPr>
            <p:cNvPr id="335876" name="Rectangle 4"/>
            <p:cNvSpPr>
              <a:spLocks noChangeArrowheads="1"/>
            </p:cNvSpPr>
            <p:nvPr/>
          </p:nvSpPr>
          <p:spPr bwMode="auto">
            <a:xfrm>
              <a:off x="3927475" y="1773238"/>
              <a:ext cx="1143000" cy="639762"/>
            </a:xfrm>
            <a:prstGeom prst="rect">
              <a:avLst/>
            </a:prstGeom>
            <a:solidFill>
              <a:schemeClr val="accent6">
                <a:lumMod val="75000"/>
              </a:schemeClr>
            </a:solidFill>
            <a:ln w="12700">
              <a:solidFill>
                <a:srgbClr val="6ABCBE"/>
              </a:solidFill>
              <a:miter lim="800000"/>
              <a:headEnd/>
              <a:tailEnd/>
            </a:ln>
            <a:effectLst/>
          </p:spPr>
          <p:txBody>
            <a:bodyPr wrap="none" lIns="64800" tIns="64800" rIns="64800" bIns="64800" anchor="ctr"/>
            <a:lstStyle/>
            <a:p>
              <a:pPr algn="ctr"/>
              <a:endParaRPr lang="en-US">
                <a:latin typeface="+mj-lt"/>
              </a:endParaRPr>
            </a:p>
          </p:txBody>
        </p:sp>
        <p:sp>
          <p:nvSpPr>
            <p:cNvPr id="335877" name="Rectangle 5"/>
            <p:cNvSpPr>
              <a:spLocks noChangeArrowheads="1"/>
            </p:cNvSpPr>
            <p:nvPr/>
          </p:nvSpPr>
          <p:spPr bwMode="gray">
            <a:xfrm>
              <a:off x="4075113" y="1744663"/>
              <a:ext cx="860425" cy="282575"/>
            </a:xfrm>
            <a:prstGeom prst="rect">
              <a:avLst/>
            </a:prstGeom>
            <a:noFill/>
            <a:ln w="9525">
              <a:noFill/>
              <a:miter lim="800000"/>
              <a:headEnd/>
              <a:tailEnd/>
            </a:ln>
            <a:effectLst/>
          </p:spPr>
          <p:txBody>
            <a:bodyPr lIns="79330" tIns="39664" rIns="79330" bIns="39664" anchor="ctr"/>
            <a:lstStyle/>
            <a:p>
              <a:pPr algn="ctr" defTabSz="793750"/>
              <a:r>
                <a:rPr lang="en-US" sz="1200" b="1" dirty="0" smtClean="0">
                  <a:solidFill>
                    <a:schemeClr val="bg1"/>
                  </a:solidFill>
                  <a:latin typeface="+mj-lt"/>
                </a:rPr>
                <a:t>SPV</a:t>
              </a:r>
              <a:endParaRPr lang="en-US" sz="1200" b="1" dirty="0">
                <a:solidFill>
                  <a:schemeClr val="bg1"/>
                </a:solidFill>
                <a:latin typeface="+mj-lt"/>
              </a:endParaRPr>
            </a:p>
          </p:txBody>
        </p:sp>
        <p:sp>
          <p:nvSpPr>
            <p:cNvPr id="335878" name="Text Box 6"/>
            <p:cNvSpPr txBox="1">
              <a:spLocks noChangeArrowheads="1"/>
            </p:cNvSpPr>
            <p:nvPr/>
          </p:nvSpPr>
          <p:spPr bwMode="auto">
            <a:xfrm>
              <a:off x="4908550" y="2335213"/>
              <a:ext cx="1560513" cy="357102"/>
            </a:xfrm>
            <a:prstGeom prst="rect">
              <a:avLst/>
            </a:prstGeom>
            <a:noFill/>
            <a:ln w="9525">
              <a:noFill/>
              <a:miter lim="800000"/>
              <a:headEnd/>
              <a:tailEnd/>
            </a:ln>
            <a:effectLst/>
          </p:spPr>
          <p:txBody>
            <a:bodyPr lIns="79330" tIns="39664" rIns="79330" bIns="39664">
              <a:spAutoFit/>
            </a:bodyPr>
            <a:lstStyle/>
            <a:p>
              <a:pPr algn="ctr" defTabSz="793750" eaLnBrk="1" hangingPunct="1">
                <a:spcBef>
                  <a:spcPct val="30000"/>
                </a:spcBef>
                <a:buClrTx/>
                <a:buSzTx/>
                <a:buFontTx/>
                <a:buNone/>
              </a:pPr>
              <a:r>
                <a:rPr lang="en-US" sz="900" smtClean="0">
                  <a:latin typeface="+mj-lt"/>
                </a:rPr>
                <a:t>Return of Remaining Principal</a:t>
              </a:r>
              <a:endParaRPr lang="en-US" sz="900">
                <a:latin typeface="+mj-lt"/>
              </a:endParaRPr>
            </a:p>
          </p:txBody>
        </p:sp>
        <p:sp>
          <p:nvSpPr>
            <p:cNvPr id="335879" name="Text Box 7"/>
            <p:cNvSpPr txBox="1">
              <a:spLocks noChangeArrowheads="1"/>
            </p:cNvSpPr>
            <p:nvPr/>
          </p:nvSpPr>
          <p:spPr bwMode="auto">
            <a:xfrm>
              <a:off x="3035637" y="1974850"/>
              <a:ext cx="596226" cy="218602"/>
            </a:xfrm>
            <a:prstGeom prst="rect">
              <a:avLst/>
            </a:prstGeom>
            <a:noFill/>
            <a:ln w="9525">
              <a:noFill/>
              <a:miter lim="800000"/>
              <a:headEnd/>
              <a:tailEnd/>
            </a:ln>
            <a:effectLst/>
          </p:spPr>
          <p:txBody>
            <a:bodyPr wrap="none" lIns="79330" tIns="39664" rIns="79330" bIns="39664">
              <a:spAutoFit/>
            </a:bodyPr>
            <a:lstStyle/>
            <a:p>
              <a:pPr algn="ctr" defTabSz="793750" eaLnBrk="1" hangingPunct="1">
                <a:buClrTx/>
                <a:buSzTx/>
                <a:buFontTx/>
                <a:buNone/>
              </a:pPr>
              <a:r>
                <a:rPr lang="en-US" sz="900" smtClean="0">
                  <a:latin typeface="+mj-lt"/>
                </a:rPr>
                <a:t>Premium</a:t>
              </a:r>
              <a:endParaRPr lang="en-US" sz="900">
                <a:latin typeface="+mj-lt"/>
              </a:endParaRPr>
            </a:p>
          </p:txBody>
        </p:sp>
        <p:sp>
          <p:nvSpPr>
            <p:cNvPr id="335880" name="Text Box 8"/>
            <p:cNvSpPr txBox="1">
              <a:spLocks noChangeArrowheads="1"/>
            </p:cNvSpPr>
            <p:nvPr/>
          </p:nvSpPr>
          <p:spPr bwMode="auto">
            <a:xfrm>
              <a:off x="2836863" y="1535113"/>
              <a:ext cx="1093787" cy="357102"/>
            </a:xfrm>
            <a:prstGeom prst="rect">
              <a:avLst/>
            </a:prstGeom>
            <a:noFill/>
            <a:ln w="9525">
              <a:noFill/>
              <a:miter lim="800000"/>
              <a:headEnd/>
              <a:tailEnd/>
            </a:ln>
            <a:effectLst/>
          </p:spPr>
          <p:txBody>
            <a:bodyPr lIns="79330" tIns="39664" rIns="79330" bIns="39664">
              <a:spAutoFit/>
            </a:bodyPr>
            <a:lstStyle/>
            <a:p>
              <a:pPr algn="ctr" defTabSz="793750" eaLnBrk="1" hangingPunct="1">
                <a:buClrTx/>
                <a:buSzTx/>
                <a:buFontTx/>
                <a:buNone/>
              </a:pPr>
              <a:r>
                <a:rPr lang="en-US" sz="900" smtClean="0">
                  <a:latin typeface="+mj-lt"/>
                </a:rPr>
                <a:t>Counterparty Contract</a:t>
              </a:r>
              <a:endParaRPr lang="en-US" sz="900">
                <a:latin typeface="+mj-lt"/>
              </a:endParaRPr>
            </a:p>
          </p:txBody>
        </p:sp>
        <p:sp>
          <p:nvSpPr>
            <p:cNvPr id="335882" name="Line 10"/>
            <p:cNvSpPr>
              <a:spLocks noChangeShapeType="1"/>
            </p:cNvSpPr>
            <p:nvPr/>
          </p:nvSpPr>
          <p:spPr bwMode="auto">
            <a:xfrm flipH="1" flipV="1">
              <a:off x="2800350" y="1916113"/>
              <a:ext cx="1077913" cy="0"/>
            </a:xfrm>
            <a:prstGeom prst="line">
              <a:avLst/>
            </a:prstGeom>
            <a:noFill/>
            <a:ln w="25400">
              <a:solidFill>
                <a:srgbClr val="000000"/>
              </a:solidFill>
              <a:round/>
              <a:headEnd/>
              <a:tailEnd type="triangle" w="med" len="med"/>
            </a:ln>
            <a:effectLst/>
          </p:spPr>
          <p:txBody>
            <a:bodyPr>
              <a:spAutoFit/>
            </a:bodyPr>
            <a:lstStyle/>
            <a:p>
              <a:endParaRPr lang="en-US">
                <a:latin typeface="+mj-lt"/>
              </a:endParaRPr>
            </a:p>
          </p:txBody>
        </p:sp>
        <p:sp>
          <p:nvSpPr>
            <p:cNvPr id="335883" name="Line 11"/>
            <p:cNvSpPr>
              <a:spLocks noChangeShapeType="1"/>
            </p:cNvSpPr>
            <p:nvPr/>
          </p:nvSpPr>
          <p:spPr bwMode="auto">
            <a:xfrm flipH="1">
              <a:off x="2801938" y="2170113"/>
              <a:ext cx="1077912" cy="0"/>
            </a:xfrm>
            <a:prstGeom prst="line">
              <a:avLst/>
            </a:prstGeom>
            <a:noFill/>
            <a:ln w="25400">
              <a:solidFill>
                <a:srgbClr val="000000"/>
              </a:solidFill>
              <a:round/>
              <a:headEnd type="triangle" w="med" len="med"/>
              <a:tailEnd/>
            </a:ln>
            <a:effectLst/>
          </p:spPr>
          <p:txBody>
            <a:bodyPr>
              <a:spAutoFit/>
            </a:bodyPr>
            <a:lstStyle/>
            <a:p>
              <a:endParaRPr lang="en-US">
                <a:latin typeface="+mj-lt"/>
              </a:endParaRPr>
            </a:p>
          </p:txBody>
        </p:sp>
        <p:grpSp>
          <p:nvGrpSpPr>
            <p:cNvPr id="3" name="Group 12"/>
            <p:cNvGrpSpPr>
              <a:grpSpLocks/>
            </p:cNvGrpSpPr>
            <p:nvPr/>
          </p:nvGrpSpPr>
          <p:grpSpPr bwMode="auto">
            <a:xfrm>
              <a:off x="1697038" y="1773238"/>
              <a:ext cx="1074737" cy="639762"/>
              <a:chOff x="1589" y="1488"/>
              <a:chExt cx="771" cy="1104"/>
            </a:xfrm>
          </p:grpSpPr>
          <p:sp>
            <p:nvSpPr>
              <p:cNvPr id="335885" name="Rectangle 13"/>
              <p:cNvSpPr>
                <a:spLocks noChangeArrowheads="1"/>
              </p:cNvSpPr>
              <p:nvPr/>
            </p:nvSpPr>
            <p:spPr bwMode="auto">
              <a:xfrm>
                <a:off x="1590" y="1488"/>
                <a:ext cx="768" cy="1104"/>
              </a:xfrm>
              <a:prstGeom prst="rect">
                <a:avLst/>
              </a:prstGeom>
              <a:solidFill>
                <a:schemeClr val="accent3">
                  <a:lumMod val="50000"/>
                </a:schemeClr>
              </a:solidFill>
              <a:ln w="12700">
                <a:noFill/>
                <a:miter lim="800000"/>
                <a:headEnd/>
                <a:tailEnd/>
              </a:ln>
              <a:effectLst/>
            </p:spPr>
            <p:txBody>
              <a:bodyPr wrap="none" lIns="64800" tIns="64800" rIns="64800" bIns="64800" anchor="ctr"/>
              <a:lstStyle/>
              <a:p>
                <a:pPr algn="ctr"/>
                <a:endParaRPr lang="en-US">
                  <a:latin typeface="+mj-lt"/>
                </a:endParaRPr>
              </a:p>
            </p:txBody>
          </p:sp>
          <p:sp>
            <p:nvSpPr>
              <p:cNvPr id="335886" name="Rectangle 14"/>
              <p:cNvSpPr>
                <a:spLocks noChangeArrowheads="1"/>
              </p:cNvSpPr>
              <p:nvPr/>
            </p:nvSpPr>
            <p:spPr bwMode="gray">
              <a:xfrm>
                <a:off x="1589" y="1510"/>
                <a:ext cx="771" cy="1061"/>
              </a:xfrm>
              <a:prstGeom prst="rect">
                <a:avLst/>
              </a:prstGeom>
              <a:noFill/>
              <a:ln w="9525">
                <a:noFill/>
                <a:miter lim="800000"/>
                <a:headEnd/>
                <a:tailEnd/>
              </a:ln>
              <a:effectLst/>
            </p:spPr>
            <p:txBody>
              <a:bodyPr lIns="79330" tIns="39664" rIns="79330" bIns="39664" anchor="ctr"/>
              <a:lstStyle/>
              <a:p>
                <a:pPr algn="ctr" defTabSz="793750" eaLnBrk="1" hangingPunct="1">
                  <a:buClrTx/>
                  <a:buSzTx/>
                  <a:buFontTx/>
                  <a:buNone/>
                </a:pPr>
                <a:r>
                  <a:rPr lang="en-US" sz="1200" b="1" dirty="0" smtClean="0">
                    <a:solidFill>
                      <a:schemeClr val="bg1"/>
                    </a:solidFill>
                    <a:latin typeface="+mj-lt"/>
                  </a:rPr>
                  <a:t>Sponsor</a:t>
                </a:r>
                <a:br>
                  <a:rPr lang="en-US" sz="1200" b="1" dirty="0" smtClean="0">
                    <a:solidFill>
                      <a:schemeClr val="bg1"/>
                    </a:solidFill>
                    <a:latin typeface="+mj-lt"/>
                  </a:rPr>
                </a:br>
                <a:r>
                  <a:rPr lang="en-US" sz="1200" b="1" dirty="0" smtClean="0">
                    <a:solidFill>
                      <a:schemeClr val="bg1"/>
                    </a:solidFill>
                    <a:latin typeface="+mj-lt"/>
                  </a:rPr>
                  <a:t>(Insurance Company</a:t>
                </a:r>
                <a:r>
                  <a:rPr lang="en-US" sz="900" b="1" dirty="0" smtClean="0">
                    <a:solidFill>
                      <a:schemeClr val="bg1"/>
                    </a:solidFill>
                    <a:latin typeface="+mj-lt"/>
                  </a:rPr>
                  <a:t>)</a:t>
                </a:r>
                <a:endParaRPr lang="en-US" sz="900" b="1" dirty="0">
                  <a:solidFill>
                    <a:schemeClr val="bg1"/>
                  </a:solidFill>
                  <a:latin typeface="+mj-lt"/>
                </a:endParaRPr>
              </a:p>
            </p:txBody>
          </p:sp>
        </p:grpSp>
        <p:sp>
          <p:nvSpPr>
            <p:cNvPr id="335887" name="Line 15"/>
            <p:cNvSpPr>
              <a:spLocks noChangeShapeType="1"/>
            </p:cNvSpPr>
            <p:nvPr/>
          </p:nvSpPr>
          <p:spPr bwMode="auto">
            <a:xfrm flipH="1">
              <a:off x="5167313" y="1966913"/>
              <a:ext cx="1058862" cy="1587"/>
            </a:xfrm>
            <a:prstGeom prst="line">
              <a:avLst/>
            </a:prstGeom>
            <a:noFill/>
            <a:ln w="25400">
              <a:solidFill>
                <a:srgbClr val="000000"/>
              </a:solidFill>
              <a:round/>
              <a:headEnd/>
              <a:tailEnd type="triangle" w="med" len="med"/>
            </a:ln>
            <a:effectLst/>
          </p:spPr>
          <p:txBody>
            <a:bodyPr>
              <a:spAutoFit/>
            </a:bodyPr>
            <a:lstStyle/>
            <a:p>
              <a:endParaRPr lang="en-US">
                <a:latin typeface="+mj-lt"/>
              </a:endParaRPr>
            </a:p>
          </p:txBody>
        </p:sp>
        <p:sp>
          <p:nvSpPr>
            <p:cNvPr id="335888" name="Line 16"/>
            <p:cNvSpPr>
              <a:spLocks noChangeShapeType="1"/>
            </p:cNvSpPr>
            <p:nvPr/>
          </p:nvSpPr>
          <p:spPr bwMode="auto">
            <a:xfrm>
              <a:off x="5186363" y="2227263"/>
              <a:ext cx="1058862" cy="1587"/>
            </a:xfrm>
            <a:prstGeom prst="line">
              <a:avLst/>
            </a:prstGeom>
            <a:noFill/>
            <a:ln w="25400">
              <a:solidFill>
                <a:srgbClr val="000000"/>
              </a:solidFill>
              <a:round/>
              <a:headEnd/>
              <a:tailEnd type="triangle" w="med" len="med"/>
            </a:ln>
            <a:effectLst/>
          </p:spPr>
          <p:txBody>
            <a:bodyPr>
              <a:spAutoFit/>
            </a:bodyPr>
            <a:lstStyle/>
            <a:p>
              <a:endParaRPr lang="en-US">
                <a:latin typeface="+mj-lt"/>
              </a:endParaRPr>
            </a:p>
          </p:txBody>
        </p:sp>
        <p:sp>
          <p:nvSpPr>
            <p:cNvPr id="335889" name="Line 17"/>
            <p:cNvSpPr>
              <a:spLocks noChangeShapeType="1"/>
            </p:cNvSpPr>
            <p:nvPr/>
          </p:nvSpPr>
          <p:spPr bwMode="auto">
            <a:xfrm>
              <a:off x="5186363" y="2335213"/>
              <a:ext cx="1058862" cy="1587"/>
            </a:xfrm>
            <a:prstGeom prst="line">
              <a:avLst/>
            </a:prstGeom>
            <a:noFill/>
            <a:ln w="25400">
              <a:solidFill>
                <a:srgbClr val="000000"/>
              </a:solidFill>
              <a:prstDash val="dash"/>
              <a:round/>
              <a:headEnd/>
              <a:tailEnd type="triangle" w="med" len="med"/>
            </a:ln>
            <a:effectLst/>
          </p:spPr>
          <p:txBody>
            <a:bodyPr>
              <a:spAutoFit/>
            </a:bodyPr>
            <a:lstStyle/>
            <a:p>
              <a:endParaRPr lang="en-US">
                <a:latin typeface="+mj-lt"/>
              </a:endParaRPr>
            </a:p>
          </p:txBody>
        </p:sp>
        <p:grpSp>
          <p:nvGrpSpPr>
            <p:cNvPr id="4" name="Group 18"/>
            <p:cNvGrpSpPr>
              <a:grpSpLocks/>
            </p:cNvGrpSpPr>
            <p:nvPr/>
          </p:nvGrpSpPr>
          <p:grpSpPr bwMode="auto">
            <a:xfrm>
              <a:off x="4129088" y="2036763"/>
              <a:ext cx="741362" cy="288925"/>
              <a:chOff x="3480" y="4182"/>
              <a:chExt cx="576" cy="432"/>
            </a:xfrm>
          </p:grpSpPr>
          <p:sp>
            <p:nvSpPr>
              <p:cNvPr id="335891" name="Rectangle 19"/>
              <p:cNvSpPr>
                <a:spLocks noChangeArrowheads="1"/>
              </p:cNvSpPr>
              <p:nvPr/>
            </p:nvSpPr>
            <p:spPr bwMode="auto">
              <a:xfrm>
                <a:off x="3480" y="4182"/>
                <a:ext cx="576" cy="432"/>
              </a:xfrm>
              <a:prstGeom prst="rect">
                <a:avLst/>
              </a:prstGeom>
              <a:solidFill>
                <a:srgbClr val="C1E4E3"/>
              </a:solidFill>
              <a:ln w="12700">
                <a:solidFill>
                  <a:srgbClr val="C1E4E3"/>
                </a:solidFill>
                <a:miter lim="800000"/>
                <a:headEnd/>
                <a:tailEnd/>
              </a:ln>
              <a:effectLst/>
            </p:spPr>
            <p:txBody>
              <a:bodyPr wrap="none" lIns="64800" tIns="64800" rIns="64800" bIns="64800" anchor="ctr"/>
              <a:lstStyle/>
              <a:p>
                <a:pPr algn="ctr"/>
                <a:endParaRPr lang="en-US">
                  <a:latin typeface="+mj-lt"/>
                </a:endParaRPr>
              </a:p>
            </p:txBody>
          </p:sp>
          <p:sp>
            <p:nvSpPr>
              <p:cNvPr id="335892" name="Rectangle 20"/>
              <p:cNvSpPr>
                <a:spLocks noChangeArrowheads="1"/>
              </p:cNvSpPr>
              <p:nvPr/>
            </p:nvSpPr>
            <p:spPr bwMode="auto">
              <a:xfrm>
                <a:off x="3480" y="4235"/>
                <a:ext cx="576" cy="325"/>
              </a:xfrm>
              <a:prstGeom prst="rect">
                <a:avLst/>
              </a:prstGeom>
              <a:noFill/>
              <a:ln w="9525">
                <a:noFill/>
                <a:miter lim="800000"/>
                <a:headEnd/>
                <a:tailEnd/>
              </a:ln>
              <a:effectLst/>
            </p:spPr>
            <p:txBody>
              <a:bodyPr lIns="79330" tIns="39664" rIns="79330" bIns="39664" anchor="ctr"/>
              <a:lstStyle/>
              <a:p>
                <a:pPr algn="ctr" defTabSz="793750" eaLnBrk="1" hangingPunct="1">
                  <a:buClrTx/>
                  <a:buSzTx/>
                  <a:buFontTx/>
                  <a:buNone/>
                </a:pPr>
                <a:r>
                  <a:rPr lang="en-US" sz="900" smtClean="0">
                    <a:solidFill>
                      <a:srgbClr val="000000"/>
                    </a:solidFill>
                    <a:latin typeface="+mj-lt"/>
                  </a:rPr>
                  <a:t>Collateral Trust</a:t>
                </a:r>
                <a:endParaRPr lang="en-US" sz="900">
                  <a:solidFill>
                    <a:srgbClr val="000000"/>
                  </a:solidFill>
                  <a:latin typeface="+mj-lt"/>
                </a:endParaRPr>
              </a:p>
            </p:txBody>
          </p:sp>
        </p:grpSp>
        <p:grpSp>
          <p:nvGrpSpPr>
            <p:cNvPr id="5" name="Group 21"/>
            <p:cNvGrpSpPr>
              <a:grpSpLocks/>
            </p:cNvGrpSpPr>
            <p:nvPr/>
          </p:nvGrpSpPr>
          <p:grpSpPr bwMode="auto">
            <a:xfrm>
              <a:off x="6391275" y="1773238"/>
              <a:ext cx="1039813" cy="639762"/>
              <a:chOff x="3700" y="1488"/>
              <a:chExt cx="771" cy="1104"/>
            </a:xfrm>
          </p:grpSpPr>
          <p:sp>
            <p:nvSpPr>
              <p:cNvPr id="335894" name="Rectangle 22"/>
              <p:cNvSpPr>
                <a:spLocks noChangeArrowheads="1"/>
              </p:cNvSpPr>
              <p:nvPr/>
            </p:nvSpPr>
            <p:spPr bwMode="auto">
              <a:xfrm>
                <a:off x="3701" y="1488"/>
                <a:ext cx="768" cy="1104"/>
              </a:xfrm>
              <a:prstGeom prst="rect">
                <a:avLst/>
              </a:prstGeom>
              <a:solidFill>
                <a:schemeClr val="bg2">
                  <a:lumMod val="75000"/>
                </a:schemeClr>
              </a:solidFill>
              <a:ln w="12700">
                <a:solidFill>
                  <a:srgbClr val="686AB0"/>
                </a:solidFill>
                <a:miter lim="800000"/>
                <a:headEnd/>
                <a:tailEnd/>
              </a:ln>
              <a:effectLst/>
            </p:spPr>
            <p:txBody>
              <a:bodyPr wrap="none" lIns="64800" tIns="64800" rIns="64800" bIns="64800" anchor="ctr"/>
              <a:lstStyle/>
              <a:p>
                <a:pPr algn="ctr"/>
                <a:endParaRPr lang="en-US">
                  <a:latin typeface="+mj-lt"/>
                </a:endParaRPr>
              </a:p>
            </p:txBody>
          </p:sp>
          <p:sp>
            <p:nvSpPr>
              <p:cNvPr id="335895" name="Rectangle 23"/>
              <p:cNvSpPr>
                <a:spLocks noChangeArrowheads="1"/>
              </p:cNvSpPr>
              <p:nvPr/>
            </p:nvSpPr>
            <p:spPr bwMode="gray">
              <a:xfrm>
                <a:off x="3700" y="1509"/>
                <a:ext cx="771" cy="1061"/>
              </a:xfrm>
              <a:prstGeom prst="rect">
                <a:avLst/>
              </a:prstGeom>
              <a:noFill/>
              <a:ln w="9525">
                <a:noFill/>
                <a:miter lim="800000"/>
                <a:headEnd/>
                <a:tailEnd/>
              </a:ln>
              <a:effectLst/>
            </p:spPr>
            <p:txBody>
              <a:bodyPr lIns="79330" tIns="39664" rIns="79330" bIns="39664" anchor="ctr"/>
              <a:lstStyle/>
              <a:p>
                <a:pPr algn="ctr" defTabSz="793750" eaLnBrk="1" hangingPunct="1">
                  <a:buClrTx/>
                  <a:buSzTx/>
                  <a:buFontTx/>
                  <a:buNone/>
                </a:pPr>
                <a:r>
                  <a:rPr lang="en-US" sz="1200" b="1" dirty="0" smtClean="0">
                    <a:solidFill>
                      <a:schemeClr val="bg1"/>
                    </a:solidFill>
                    <a:latin typeface="+mj-lt"/>
                  </a:rPr>
                  <a:t>Investors</a:t>
                </a:r>
                <a:endParaRPr lang="en-US" sz="1200" b="1" dirty="0">
                  <a:solidFill>
                    <a:schemeClr val="bg1"/>
                  </a:solidFill>
                  <a:latin typeface="+mj-lt"/>
                </a:endParaRPr>
              </a:p>
            </p:txBody>
          </p:sp>
        </p:grpSp>
        <p:sp>
          <p:nvSpPr>
            <p:cNvPr id="335896" name="Text Box 24"/>
            <p:cNvSpPr txBox="1">
              <a:spLocks noChangeArrowheads="1"/>
            </p:cNvSpPr>
            <p:nvPr/>
          </p:nvSpPr>
          <p:spPr bwMode="auto">
            <a:xfrm>
              <a:off x="5011738" y="1754188"/>
              <a:ext cx="1384300" cy="218602"/>
            </a:xfrm>
            <a:prstGeom prst="rect">
              <a:avLst/>
            </a:prstGeom>
            <a:noFill/>
            <a:ln w="9525">
              <a:noFill/>
              <a:miter lim="800000"/>
              <a:headEnd/>
              <a:tailEnd/>
            </a:ln>
            <a:effectLst/>
          </p:spPr>
          <p:txBody>
            <a:bodyPr lIns="79330" tIns="39664" rIns="79330" bIns="39664">
              <a:spAutoFit/>
            </a:bodyPr>
            <a:lstStyle/>
            <a:p>
              <a:pPr algn="ctr" defTabSz="793750" eaLnBrk="1" hangingPunct="1">
                <a:spcBef>
                  <a:spcPct val="30000"/>
                </a:spcBef>
                <a:buClrTx/>
                <a:buSzTx/>
                <a:buFontTx/>
                <a:buNone/>
              </a:pPr>
              <a:r>
                <a:rPr lang="en-US" sz="900" smtClean="0">
                  <a:latin typeface="+mj-lt"/>
                </a:rPr>
                <a:t>Note Proceeds</a:t>
              </a:r>
              <a:endParaRPr lang="en-US" sz="900">
                <a:latin typeface="+mj-lt"/>
              </a:endParaRPr>
            </a:p>
          </p:txBody>
        </p:sp>
        <p:grpSp>
          <p:nvGrpSpPr>
            <p:cNvPr id="6" name="Group 34"/>
            <p:cNvGrpSpPr>
              <a:grpSpLocks/>
            </p:cNvGrpSpPr>
            <p:nvPr/>
          </p:nvGrpSpPr>
          <p:grpSpPr bwMode="auto">
            <a:xfrm>
              <a:off x="4386263" y="2438400"/>
              <a:ext cx="246062" cy="765175"/>
              <a:chOff x="2697" y="1795"/>
              <a:chExt cx="155" cy="460"/>
            </a:xfrm>
          </p:grpSpPr>
          <p:sp>
            <p:nvSpPr>
              <p:cNvPr id="335897" name="Line 25"/>
              <p:cNvSpPr>
                <a:spLocks noChangeShapeType="1"/>
              </p:cNvSpPr>
              <p:nvPr/>
            </p:nvSpPr>
            <p:spPr bwMode="auto">
              <a:xfrm flipH="1">
                <a:off x="2852" y="1795"/>
                <a:ext cx="0" cy="454"/>
              </a:xfrm>
              <a:prstGeom prst="line">
                <a:avLst/>
              </a:prstGeom>
              <a:noFill/>
              <a:ln w="25400">
                <a:solidFill>
                  <a:srgbClr val="000000"/>
                </a:solidFill>
                <a:round/>
                <a:headEnd type="triangle" w="med" len="med"/>
                <a:tailEnd/>
              </a:ln>
              <a:effectLst/>
            </p:spPr>
            <p:txBody>
              <a:bodyPr>
                <a:spAutoFit/>
              </a:bodyPr>
              <a:lstStyle/>
              <a:p>
                <a:endParaRPr lang="en-US">
                  <a:latin typeface="+mj-lt"/>
                </a:endParaRPr>
              </a:p>
            </p:txBody>
          </p:sp>
          <p:sp>
            <p:nvSpPr>
              <p:cNvPr id="335898" name="Line 26"/>
              <p:cNvSpPr>
                <a:spLocks noChangeShapeType="1"/>
              </p:cNvSpPr>
              <p:nvPr/>
            </p:nvSpPr>
            <p:spPr bwMode="auto">
              <a:xfrm flipH="1" flipV="1">
                <a:off x="2697" y="1801"/>
                <a:ext cx="1" cy="454"/>
              </a:xfrm>
              <a:prstGeom prst="line">
                <a:avLst/>
              </a:prstGeom>
              <a:noFill/>
              <a:ln w="25400">
                <a:solidFill>
                  <a:srgbClr val="000000"/>
                </a:solidFill>
                <a:round/>
                <a:headEnd type="triangle" w="med" len="med"/>
                <a:tailEnd/>
              </a:ln>
              <a:effectLst/>
            </p:spPr>
            <p:txBody>
              <a:bodyPr>
                <a:spAutoFit/>
              </a:bodyPr>
              <a:lstStyle/>
              <a:p>
                <a:endParaRPr lang="en-US">
                  <a:latin typeface="+mj-lt"/>
                </a:endParaRPr>
              </a:p>
            </p:txBody>
          </p:sp>
        </p:grpSp>
        <p:sp>
          <p:nvSpPr>
            <p:cNvPr id="335900" name="Rectangle 28"/>
            <p:cNvSpPr>
              <a:spLocks noChangeArrowheads="1"/>
            </p:cNvSpPr>
            <p:nvPr/>
          </p:nvSpPr>
          <p:spPr bwMode="gray">
            <a:xfrm>
              <a:off x="3963988" y="3221038"/>
              <a:ext cx="1146175" cy="639762"/>
            </a:xfrm>
            <a:prstGeom prst="rect">
              <a:avLst/>
            </a:prstGeom>
            <a:solidFill>
              <a:schemeClr val="accent4">
                <a:lumMod val="75000"/>
              </a:schemeClr>
            </a:solidFill>
            <a:ln w="9525">
              <a:noFill/>
              <a:miter lim="800000"/>
              <a:headEnd/>
              <a:tailEnd/>
            </a:ln>
            <a:effectLst/>
          </p:spPr>
          <p:txBody>
            <a:bodyPr lIns="79330" tIns="39664" rIns="79330" bIns="39664" anchor="ctr"/>
            <a:lstStyle/>
            <a:p>
              <a:pPr algn="ctr" defTabSz="793750" eaLnBrk="1" hangingPunct="1">
                <a:buClrTx/>
                <a:buSzTx/>
                <a:buFontTx/>
                <a:buNone/>
              </a:pPr>
              <a:r>
                <a:rPr lang="en-US" sz="1200" b="1" dirty="0" smtClean="0">
                  <a:solidFill>
                    <a:schemeClr val="bg1"/>
                  </a:solidFill>
                  <a:latin typeface="+mj-lt"/>
                </a:rPr>
                <a:t>Investment Earnings</a:t>
              </a:r>
              <a:endParaRPr lang="en-US" sz="1200" b="1" dirty="0">
                <a:solidFill>
                  <a:schemeClr val="bg1"/>
                </a:solidFill>
                <a:latin typeface="+mj-lt"/>
              </a:endParaRPr>
            </a:p>
          </p:txBody>
        </p:sp>
        <p:sp>
          <p:nvSpPr>
            <p:cNvPr id="335901" name="Text Box 29"/>
            <p:cNvSpPr txBox="1">
              <a:spLocks noChangeArrowheads="1"/>
            </p:cNvSpPr>
            <p:nvPr/>
          </p:nvSpPr>
          <p:spPr bwMode="auto">
            <a:xfrm>
              <a:off x="3402013" y="2781300"/>
              <a:ext cx="1174750" cy="218602"/>
            </a:xfrm>
            <a:prstGeom prst="rect">
              <a:avLst/>
            </a:prstGeom>
            <a:noFill/>
            <a:ln w="9525">
              <a:noFill/>
              <a:miter lim="800000"/>
              <a:headEnd/>
              <a:tailEnd/>
            </a:ln>
            <a:effectLst/>
          </p:spPr>
          <p:txBody>
            <a:bodyPr lIns="79330" tIns="39664" rIns="79330" bIns="39664">
              <a:spAutoFit/>
            </a:bodyPr>
            <a:lstStyle/>
            <a:p>
              <a:pPr algn="ctr" defTabSz="793750" eaLnBrk="1" hangingPunct="1">
                <a:buClrTx/>
                <a:buSzTx/>
                <a:buFontTx/>
                <a:buNone/>
              </a:pPr>
              <a:r>
                <a:rPr lang="en-US" sz="900" smtClean="0">
                  <a:latin typeface="+mj-lt"/>
                </a:rPr>
                <a:t>Investments</a:t>
              </a:r>
              <a:endParaRPr lang="en-US" sz="900">
                <a:latin typeface="+mj-lt"/>
              </a:endParaRPr>
            </a:p>
          </p:txBody>
        </p:sp>
        <p:sp>
          <p:nvSpPr>
            <p:cNvPr id="335902" name="Text Box 30"/>
            <p:cNvSpPr txBox="1">
              <a:spLocks noChangeArrowheads="1"/>
            </p:cNvSpPr>
            <p:nvPr/>
          </p:nvSpPr>
          <p:spPr bwMode="auto">
            <a:xfrm>
              <a:off x="4510088" y="2778125"/>
              <a:ext cx="1341437" cy="218602"/>
            </a:xfrm>
            <a:prstGeom prst="rect">
              <a:avLst/>
            </a:prstGeom>
            <a:noFill/>
            <a:ln w="9525">
              <a:noFill/>
              <a:miter lim="800000"/>
              <a:headEnd/>
              <a:tailEnd/>
            </a:ln>
            <a:effectLst/>
          </p:spPr>
          <p:txBody>
            <a:bodyPr lIns="79330" tIns="39664" rIns="79330" bIns="39664">
              <a:spAutoFit/>
            </a:bodyPr>
            <a:lstStyle/>
            <a:p>
              <a:pPr algn="ctr" defTabSz="793750" eaLnBrk="1" hangingPunct="1">
                <a:buClrTx/>
                <a:buSzTx/>
                <a:buFontTx/>
                <a:buNone/>
              </a:pPr>
              <a:r>
                <a:rPr lang="en-US" sz="900" smtClean="0">
                  <a:latin typeface="+mj-lt"/>
                </a:rPr>
                <a:t>Investment Return</a:t>
              </a:r>
              <a:endParaRPr lang="en-US" sz="900">
                <a:latin typeface="+mj-lt"/>
              </a:endParaRPr>
            </a:p>
          </p:txBody>
        </p:sp>
        <p:sp>
          <p:nvSpPr>
            <p:cNvPr id="335903" name="Text Box 31"/>
            <p:cNvSpPr txBox="1">
              <a:spLocks noChangeArrowheads="1"/>
            </p:cNvSpPr>
            <p:nvPr/>
          </p:nvSpPr>
          <p:spPr bwMode="auto">
            <a:xfrm>
              <a:off x="5016500" y="2017713"/>
              <a:ext cx="1443038" cy="218602"/>
            </a:xfrm>
            <a:prstGeom prst="rect">
              <a:avLst/>
            </a:prstGeom>
            <a:noFill/>
            <a:ln w="9525">
              <a:noFill/>
              <a:miter lim="800000"/>
              <a:headEnd/>
              <a:tailEnd/>
            </a:ln>
            <a:effectLst/>
          </p:spPr>
          <p:txBody>
            <a:bodyPr lIns="79330" tIns="39664" rIns="79330" bIns="39664">
              <a:spAutoFit/>
            </a:bodyPr>
            <a:lstStyle/>
            <a:p>
              <a:pPr algn="ctr" defTabSz="793750" eaLnBrk="1" hangingPunct="1">
                <a:spcBef>
                  <a:spcPct val="30000"/>
                </a:spcBef>
                <a:buClrTx/>
                <a:buSzTx/>
                <a:buFontTx/>
                <a:buNone/>
              </a:pPr>
              <a:r>
                <a:rPr lang="en-US" sz="900" smtClean="0">
                  <a:latin typeface="+mj-lt"/>
                </a:rPr>
                <a:t>Interest Payment</a:t>
              </a:r>
              <a:endParaRPr lang="en-US" sz="900">
                <a:latin typeface="+mj-lt"/>
              </a:endParaRPr>
            </a:p>
          </p:txBody>
        </p:sp>
        <p:sp>
          <p:nvSpPr>
            <p:cNvPr id="335907" name="Line 35"/>
            <p:cNvSpPr>
              <a:spLocks noChangeShapeType="1"/>
            </p:cNvSpPr>
            <p:nvPr/>
          </p:nvSpPr>
          <p:spPr bwMode="auto">
            <a:xfrm flipH="1">
              <a:off x="2801938" y="2305050"/>
              <a:ext cx="1077912" cy="0"/>
            </a:xfrm>
            <a:prstGeom prst="line">
              <a:avLst/>
            </a:prstGeom>
            <a:noFill/>
            <a:ln w="25400">
              <a:solidFill>
                <a:srgbClr val="000000"/>
              </a:solidFill>
              <a:prstDash val="dash"/>
              <a:round/>
              <a:headEnd/>
              <a:tailEnd type="triangle" w="med" len="med"/>
            </a:ln>
            <a:effectLst/>
          </p:spPr>
          <p:txBody>
            <a:bodyPr>
              <a:spAutoFit/>
            </a:bodyPr>
            <a:lstStyle/>
            <a:p>
              <a:endParaRPr lang="en-US">
                <a:latin typeface="+mj-lt"/>
              </a:endParaRPr>
            </a:p>
          </p:txBody>
        </p:sp>
        <p:sp>
          <p:nvSpPr>
            <p:cNvPr id="335908" name="Text Box 36"/>
            <p:cNvSpPr txBox="1">
              <a:spLocks noChangeArrowheads="1"/>
            </p:cNvSpPr>
            <p:nvPr/>
          </p:nvSpPr>
          <p:spPr bwMode="auto">
            <a:xfrm>
              <a:off x="2555875" y="2330450"/>
              <a:ext cx="1560513" cy="218602"/>
            </a:xfrm>
            <a:prstGeom prst="rect">
              <a:avLst/>
            </a:prstGeom>
            <a:noFill/>
            <a:ln w="9525">
              <a:noFill/>
              <a:miter lim="800000"/>
              <a:headEnd/>
              <a:tailEnd/>
            </a:ln>
            <a:effectLst/>
          </p:spPr>
          <p:txBody>
            <a:bodyPr lIns="79330" tIns="39664" rIns="79330" bIns="39664">
              <a:spAutoFit/>
            </a:bodyPr>
            <a:lstStyle/>
            <a:p>
              <a:pPr algn="ctr" defTabSz="793750" eaLnBrk="1" hangingPunct="1">
                <a:spcBef>
                  <a:spcPct val="30000"/>
                </a:spcBef>
                <a:buClrTx/>
                <a:buSzTx/>
                <a:buFontTx/>
                <a:buNone/>
              </a:pPr>
              <a:r>
                <a:rPr lang="en-US" sz="900" smtClean="0">
                  <a:latin typeface="+mj-lt"/>
                </a:rPr>
                <a:t>Bond Payout</a:t>
              </a:r>
              <a:endParaRPr lang="en-US" sz="900">
                <a:latin typeface="+mj-lt"/>
              </a:endParaRPr>
            </a:p>
          </p:txBody>
        </p:sp>
      </p:grpSp>
      <p:sp>
        <p:nvSpPr>
          <p:cNvPr id="37" name="TextBox 36"/>
          <p:cNvSpPr txBox="1"/>
          <p:nvPr/>
        </p:nvSpPr>
        <p:spPr>
          <a:xfrm>
            <a:off x="2910458" y="3573016"/>
            <a:ext cx="360040" cy="307777"/>
          </a:xfrm>
          <a:prstGeom prst="rect">
            <a:avLst/>
          </a:prstGeom>
          <a:noFill/>
        </p:spPr>
        <p:txBody>
          <a:bodyPr wrap="square" rtlCol="0">
            <a:spAutoFit/>
          </a:bodyPr>
          <a:lstStyle/>
          <a:p>
            <a:r>
              <a:rPr lang="en-GB" sz="1400" dirty="0" smtClean="0">
                <a:latin typeface="+mj-lt"/>
              </a:rPr>
              <a:t>1</a:t>
            </a:r>
          </a:p>
        </p:txBody>
      </p:sp>
      <p:sp>
        <p:nvSpPr>
          <p:cNvPr id="38" name="TextBox 37"/>
          <p:cNvSpPr txBox="1"/>
          <p:nvPr/>
        </p:nvSpPr>
        <p:spPr>
          <a:xfrm>
            <a:off x="5286722" y="3573016"/>
            <a:ext cx="360040" cy="307777"/>
          </a:xfrm>
          <a:prstGeom prst="rect">
            <a:avLst/>
          </a:prstGeom>
          <a:noFill/>
        </p:spPr>
        <p:txBody>
          <a:bodyPr wrap="square" rtlCol="0">
            <a:spAutoFit/>
          </a:bodyPr>
          <a:lstStyle/>
          <a:p>
            <a:r>
              <a:rPr lang="en-GB" sz="1400" dirty="0" smtClean="0">
                <a:latin typeface="+mj-lt"/>
              </a:rPr>
              <a:t>2</a:t>
            </a:r>
          </a:p>
        </p:txBody>
      </p:sp>
      <p:sp>
        <p:nvSpPr>
          <p:cNvPr id="39" name="TextBox 38"/>
          <p:cNvSpPr txBox="1"/>
          <p:nvPr/>
        </p:nvSpPr>
        <p:spPr>
          <a:xfrm>
            <a:off x="5358730" y="5157192"/>
            <a:ext cx="360040" cy="307777"/>
          </a:xfrm>
          <a:prstGeom prst="rect">
            <a:avLst/>
          </a:prstGeom>
          <a:noFill/>
        </p:spPr>
        <p:txBody>
          <a:bodyPr wrap="square" rtlCol="0">
            <a:spAutoFit/>
          </a:bodyPr>
          <a:lstStyle/>
          <a:p>
            <a:r>
              <a:rPr lang="en-GB" sz="1400" dirty="0" smtClean="0">
                <a:latin typeface="+mj-lt"/>
              </a:rPr>
              <a:t>3</a:t>
            </a:r>
          </a:p>
        </p:txBody>
      </p:sp>
      <p:sp>
        <p:nvSpPr>
          <p:cNvPr id="40" name="TextBox 39"/>
          <p:cNvSpPr txBox="1"/>
          <p:nvPr/>
        </p:nvSpPr>
        <p:spPr>
          <a:xfrm>
            <a:off x="6222826" y="4725144"/>
            <a:ext cx="360040" cy="307777"/>
          </a:xfrm>
          <a:prstGeom prst="rect">
            <a:avLst/>
          </a:prstGeom>
          <a:noFill/>
        </p:spPr>
        <p:txBody>
          <a:bodyPr wrap="square" rtlCol="0">
            <a:spAutoFit/>
          </a:bodyPr>
          <a:lstStyle/>
          <a:p>
            <a:r>
              <a:rPr lang="en-GB" sz="1400" dirty="0" smtClean="0">
                <a:latin typeface="+mj-lt"/>
              </a:rPr>
              <a:t>4</a:t>
            </a:r>
          </a:p>
        </p:txBody>
      </p:sp>
      <p:sp>
        <p:nvSpPr>
          <p:cNvPr id="41" name="Oval 40"/>
          <p:cNvSpPr/>
          <p:nvPr/>
        </p:nvSpPr>
        <p:spPr>
          <a:xfrm>
            <a:off x="2910458" y="3573016"/>
            <a:ext cx="288032" cy="288032"/>
          </a:xfrm>
          <a:prstGeom prst="ellipse">
            <a:avLst/>
          </a:prstGeom>
          <a:noFill/>
          <a:ln w="222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mj-lt"/>
            </a:endParaRPr>
          </a:p>
        </p:txBody>
      </p:sp>
      <p:sp>
        <p:nvSpPr>
          <p:cNvPr id="42" name="Oval 41"/>
          <p:cNvSpPr/>
          <p:nvPr/>
        </p:nvSpPr>
        <p:spPr>
          <a:xfrm>
            <a:off x="5358730" y="5157192"/>
            <a:ext cx="288032" cy="288032"/>
          </a:xfrm>
          <a:prstGeom prst="ellipse">
            <a:avLst/>
          </a:prstGeom>
          <a:noFill/>
          <a:ln w="222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mj-lt"/>
            </a:endParaRPr>
          </a:p>
        </p:txBody>
      </p:sp>
      <p:sp>
        <p:nvSpPr>
          <p:cNvPr id="43" name="Oval 42"/>
          <p:cNvSpPr/>
          <p:nvPr/>
        </p:nvSpPr>
        <p:spPr>
          <a:xfrm>
            <a:off x="5286722" y="3573016"/>
            <a:ext cx="288032" cy="288032"/>
          </a:xfrm>
          <a:prstGeom prst="ellipse">
            <a:avLst/>
          </a:prstGeom>
          <a:noFill/>
          <a:ln w="222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mj-lt"/>
            </a:endParaRPr>
          </a:p>
        </p:txBody>
      </p:sp>
      <p:sp>
        <p:nvSpPr>
          <p:cNvPr id="44" name="Oval 43"/>
          <p:cNvSpPr/>
          <p:nvPr/>
        </p:nvSpPr>
        <p:spPr>
          <a:xfrm>
            <a:off x="6222826" y="4725144"/>
            <a:ext cx="288032" cy="288032"/>
          </a:xfrm>
          <a:prstGeom prst="ellipse">
            <a:avLst/>
          </a:prstGeom>
          <a:noFill/>
          <a:ln w="222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mj-lt"/>
            </a:endParaRPr>
          </a:p>
        </p:txBody>
      </p:sp>
      <p:sp>
        <p:nvSpPr>
          <p:cNvPr id="46" name="Text Box 31"/>
          <p:cNvSpPr txBox="1">
            <a:spLocks noChangeArrowheads="1"/>
          </p:cNvSpPr>
          <p:nvPr/>
        </p:nvSpPr>
        <p:spPr bwMode="auto">
          <a:xfrm>
            <a:off x="755576" y="1484784"/>
            <a:ext cx="8208912" cy="1955050"/>
          </a:xfrm>
          <a:prstGeom prst="rect">
            <a:avLst/>
          </a:prstGeom>
          <a:solidFill>
            <a:schemeClr val="bg1"/>
          </a:solidFill>
          <a:ln w="15875" algn="ctr">
            <a:noFill/>
            <a:miter lim="800000"/>
            <a:headEnd/>
            <a:tailEnd/>
          </a:ln>
          <a:effectLst/>
        </p:spPr>
        <p:txBody>
          <a:bodyPr wrap="square" lIns="53671" tIns="53671" rIns="53671" bIns="53671">
            <a:spAutoFit/>
          </a:bodyPr>
          <a:lstStyle/>
          <a:p>
            <a:pPr marL="180975" indent="-180975" defTabSz="757238">
              <a:spcBef>
                <a:spcPct val="50000"/>
              </a:spcBef>
              <a:buClr>
                <a:schemeClr val="bg2"/>
              </a:buClr>
              <a:buSzPct val="80000"/>
              <a:buFont typeface="Wingdings" pitchFamily="2" charset="2"/>
              <a:buAutoNum type="arabicPeriod"/>
            </a:pPr>
            <a:r>
              <a:rPr lang="en-GB" sz="1500" b="0" dirty="0">
                <a:latin typeface="+mj-lt"/>
              </a:rPr>
              <a:t>The Reinsured (i.e. Sponsor) enters into a risk transfer contract with a Special Purpose Vehicle (SPV)</a:t>
            </a:r>
          </a:p>
          <a:p>
            <a:pPr marL="180975" indent="-180975" defTabSz="757238">
              <a:spcBef>
                <a:spcPct val="50000"/>
              </a:spcBef>
              <a:buClr>
                <a:schemeClr val="bg2"/>
              </a:buClr>
              <a:buSzPct val="80000"/>
              <a:buFont typeface="Wingdings" pitchFamily="2" charset="2"/>
              <a:buAutoNum type="arabicPeriod"/>
            </a:pPr>
            <a:r>
              <a:rPr lang="en-GB" sz="1500" b="0" dirty="0">
                <a:latin typeface="+mj-lt"/>
              </a:rPr>
              <a:t>The SPV hedges the reinsurance contract by issuing Notes to Investors in the capital markets.    </a:t>
            </a:r>
          </a:p>
          <a:p>
            <a:pPr marL="180975" indent="-180975" defTabSz="757238">
              <a:spcBef>
                <a:spcPct val="50000"/>
              </a:spcBef>
              <a:buClr>
                <a:schemeClr val="bg2"/>
              </a:buClr>
              <a:buSzPct val="80000"/>
              <a:buFont typeface="Wingdings" pitchFamily="2" charset="2"/>
              <a:buAutoNum type="arabicPeriod"/>
            </a:pPr>
            <a:r>
              <a:rPr lang="en-GB" sz="1500" b="0" dirty="0">
                <a:latin typeface="+mj-lt"/>
              </a:rPr>
              <a:t>Proceeds from the securities offering are invested in assets to provide a stable return on the collateral</a:t>
            </a:r>
          </a:p>
          <a:p>
            <a:pPr marL="180975" indent="-180975" defTabSz="757238">
              <a:spcBef>
                <a:spcPct val="50000"/>
              </a:spcBef>
              <a:buClr>
                <a:schemeClr val="bg2"/>
              </a:buClr>
              <a:buSzPct val="80000"/>
              <a:buFont typeface="Wingdings" pitchFamily="2" charset="2"/>
              <a:buAutoNum type="arabicPeriod"/>
            </a:pPr>
            <a:r>
              <a:rPr lang="en-GB" sz="1500" b="0" dirty="0">
                <a:latin typeface="+mj-lt"/>
              </a:rPr>
              <a:t>If no trigger event occurs during risk period, full principal returned to investors at maturity;  </a:t>
            </a:r>
          </a:p>
          <a:p>
            <a:pPr marL="180975" indent="-180975" defTabSz="757238">
              <a:spcBef>
                <a:spcPct val="50000"/>
              </a:spcBef>
              <a:buClr>
                <a:schemeClr val="bg2"/>
              </a:buClr>
              <a:buSzPct val="80000"/>
              <a:buFont typeface="Wingdings" pitchFamily="2" charset="2"/>
              <a:buNone/>
            </a:pPr>
            <a:r>
              <a:rPr lang="en-GB" sz="1500" b="0" dirty="0">
                <a:latin typeface="+mj-lt"/>
              </a:rPr>
              <a:t>    If a trigger event occurs during risk period, sponsor obtains the claims payment and any remaining principal is returned to investors at maturity</a:t>
            </a:r>
          </a:p>
        </p:txBody>
      </p:sp>
    </p:spTree>
    <p:extLst>
      <p:ext uri="{BB962C8B-B14F-4D97-AF65-F5344CB8AC3E}">
        <p14:creationId xmlns:p14="http://schemas.microsoft.com/office/powerpoint/2010/main" val="2322815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037"/>
          <a:stretch/>
        </p:blipFill>
        <p:spPr bwMode="auto">
          <a:xfrm>
            <a:off x="4569615" y="2365444"/>
            <a:ext cx="4106955"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2"/>
          <p:cNvSpPr>
            <a:spLocks noGrp="1"/>
          </p:cNvSpPr>
          <p:nvPr>
            <p:ph type="sldNum" sz="quarter" idx="10"/>
          </p:nvPr>
        </p:nvSpPr>
        <p:spPr/>
        <p:txBody>
          <a:bodyPr/>
          <a:lstStyle/>
          <a:p>
            <a:fld id="{2F178019-BE96-469B-BBF0-4F685927AC0E}" type="slidenum">
              <a:rPr lang="en-US"/>
              <a:pPr/>
              <a:t>16</a:t>
            </a:fld>
            <a:endParaRPr lang="en-US"/>
          </a:p>
        </p:txBody>
      </p:sp>
      <p:sp>
        <p:nvSpPr>
          <p:cNvPr id="392194" name="Rectangle 2"/>
          <p:cNvSpPr>
            <a:spLocks noGrp="1" noChangeArrowheads="1"/>
          </p:cNvSpPr>
          <p:nvPr>
            <p:ph type="title"/>
          </p:nvPr>
        </p:nvSpPr>
        <p:spPr>
          <a:xfrm>
            <a:off x="755651" y="259557"/>
            <a:ext cx="5832475" cy="865187"/>
          </a:xfrm>
        </p:spPr>
        <p:txBody>
          <a:bodyPr/>
          <a:lstStyle/>
          <a:p>
            <a:r>
              <a:rPr lang="en-US" dirty="0">
                <a:latin typeface="SwissReSans Light" pitchFamily="34" charset="0"/>
              </a:rPr>
              <a:t>Catastrophe Bonds </a:t>
            </a:r>
            <a:r>
              <a:rPr lang="en-US" dirty="0" smtClean="0">
                <a:latin typeface="SwissReSans Light" pitchFamily="34" charset="0"/>
              </a:rPr>
              <a:t>Triggers Deployed </a:t>
            </a:r>
            <a:endParaRPr lang="en-US" dirty="0">
              <a:latin typeface="SwissReSans Light" pitchFamily="34" charset="0"/>
            </a:endParaRPr>
          </a:p>
        </p:txBody>
      </p:sp>
      <p:sp>
        <p:nvSpPr>
          <p:cNvPr id="392196" name="Text Box 4"/>
          <p:cNvSpPr txBox="1">
            <a:spLocks noChangeArrowheads="1"/>
          </p:cNvSpPr>
          <p:nvPr/>
        </p:nvSpPr>
        <p:spPr bwMode="auto">
          <a:xfrm>
            <a:off x="77830" y="5900364"/>
            <a:ext cx="3420291" cy="337011"/>
          </a:xfrm>
          <a:prstGeom prst="rect">
            <a:avLst/>
          </a:prstGeom>
          <a:noFill/>
          <a:ln w="15875" algn="ctr">
            <a:noFill/>
            <a:miter lim="800000"/>
            <a:headEnd/>
            <a:tailEnd/>
          </a:ln>
          <a:effectLst/>
        </p:spPr>
        <p:txBody>
          <a:bodyPr wrap="none" lIns="63244" tIns="63244" rIns="63244" bIns="63244">
            <a:spAutoFit/>
          </a:bodyPr>
          <a:lstStyle/>
          <a:p>
            <a:pPr defTabSz="739688">
              <a:lnSpc>
                <a:spcPct val="60000"/>
              </a:lnSpc>
              <a:spcBef>
                <a:spcPct val="50000"/>
              </a:spcBef>
              <a:buClr>
                <a:schemeClr val="bg2"/>
              </a:buClr>
            </a:pPr>
            <a:r>
              <a:rPr lang="en-US" altLang="ja-JP" sz="800" i="1" dirty="0">
                <a:solidFill>
                  <a:srgbClr val="000000"/>
                </a:solidFill>
                <a:latin typeface="SwissReSans Light" pitchFamily="34" charset="0"/>
                <a:ea typeface="MS PGothic" pitchFamily="34" charset="-128"/>
              </a:rPr>
              <a:t>Source: Swiss Re Capital Markets.</a:t>
            </a:r>
          </a:p>
          <a:p>
            <a:pPr defTabSz="739688">
              <a:lnSpc>
                <a:spcPct val="60000"/>
              </a:lnSpc>
              <a:spcBef>
                <a:spcPct val="50000"/>
              </a:spcBef>
              <a:buClr>
                <a:schemeClr val="bg2"/>
              </a:buClr>
            </a:pPr>
            <a:r>
              <a:rPr lang="en-US" altLang="ja-JP" sz="800" i="1" dirty="0">
                <a:solidFill>
                  <a:srgbClr val="000000"/>
                </a:solidFill>
                <a:latin typeface="SwissReSans Light" pitchFamily="34" charset="0"/>
                <a:ea typeface="MS PGothic" pitchFamily="34" charset="-128"/>
              </a:rPr>
              <a:t>As </a:t>
            </a:r>
            <a:r>
              <a:rPr lang="en-US" altLang="ja-JP" sz="800" i="1" dirty="0" smtClean="0">
                <a:solidFill>
                  <a:srgbClr val="000000"/>
                </a:solidFill>
                <a:latin typeface="SwissReSans Light" pitchFamily="34" charset="0"/>
                <a:ea typeface="MS PGothic" pitchFamily="34" charset="-128"/>
              </a:rPr>
              <a:t>of </a:t>
            </a:r>
            <a:r>
              <a:rPr lang="en-GB" sz="800" i="1" dirty="0">
                <a:solidFill>
                  <a:srgbClr val="000000"/>
                </a:solidFill>
                <a:latin typeface="SwissReSans Light" pitchFamily="34" charset="0"/>
              </a:rPr>
              <a:t>July </a:t>
            </a:r>
            <a:r>
              <a:rPr lang="en-GB" sz="800" i="1" dirty="0" smtClean="0">
                <a:solidFill>
                  <a:srgbClr val="000000"/>
                </a:solidFill>
                <a:latin typeface="SwissReSans Light" pitchFamily="34" charset="0"/>
              </a:rPr>
              <a:t>17, </a:t>
            </a:r>
            <a:r>
              <a:rPr lang="en-GB" sz="800" i="1" dirty="0">
                <a:solidFill>
                  <a:srgbClr val="000000"/>
                </a:solidFill>
                <a:latin typeface="SwissReSans Light" pitchFamily="34" charset="0"/>
              </a:rPr>
              <a:t>2012 </a:t>
            </a:r>
            <a:r>
              <a:rPr lang="en-US" altLang="ja-JP" sz="800" i="1" dirty="0" smtClean="0">
                <a:solidFill>
                  <a:srgbClr val="000000"/>
                </a:solidFill>
                <a:latin typeface="SwissReSans Light" pitchFamily="34" charset="0"/>
                <a:ea typeface="MS PGothic" pitchFamily="34" charset="-128"/>
              </a:rPr>
              <a:t>with </a:t>
            </a:r>
            <a:r>
              <a:rPr lang="en-US" altLang="ja-JP" sz="800" i="1" dirty="0">
                <a:solidFill>
                  <a:srgbClr val="000000"/>
                </a:solidFill>
                <a:latin typeface="SwissReSans Light" pitchFamily="34" charset="0"/>
                <a:ea typeface="MS PGothic" pitchFamily="34" charset="-128"/>
              </a:rPr>
              <a:t>percentages calculated based on notional </a:t>
            </a:r>
            <a:r>
              <a:rPr lang="en-US" altLang="ja-JP" sz="800" i="1" dirty="0" smtClean="0">
                <a:solidFill>
                  <a:srgbClr val="000000"/>
                </a:solidFill>
                <a:latin typeface="SwissReSans Light" pitchFamily="34" charset="0"/>
                <a:ea typeface="MS PGothic" pitchFamily="34" charset="-128"/>
              </a:rPr>
              <a:t>amount</a:t>
            </a:r>
            <a:endParaRPr lang="en-US" altLang="ja-JP" sz="800" i="1" dirty="0">
              <a:solidFill>
                <a:srgbClr val="000000"/>
              </a:solidFill>
              <a:latin typeface="SwissReSans Light" pitchFamily="34" charset="0"/>
              <a:ea typeface="MS PGothic" pitchFamily="34" charset="-128"/>
            </a:endParaRPr>
          </a:p>
        </p:txBody>
      </p:sp>
      <p:sp>
        <p:nvSpPr>
          <p:cNvPr id="12" name="Rectangle 11"/>
          <p:cNvSpPr/>
          <p:nvPr/>
        </p:nvSpPr>
        <p:spPr bwMode="auto">
          <a:xfrm>
            <a:off x="5076070" y="1787630"/>
            <a:ext cx="3240450" cy="489198"/>
          </a:xfrm>
          <a:prstGeom prst="rect">
            <a:avLst/>
          </a:prstGeom>
          <a:solidFill>
            <a:srgbClr val="00206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vert="horz" wrap="square" lIns="64792" tIns="64792" rIns="64792" bIns="64792" numCol="1" rtlCol="0" anchor="ctr" anchorCtr="0" compatLnSpc="1">
            <a:noAutofit/>
            <a:sp3d/>
          </a:bodyPr>
          <a:lstStyle/>
          <a:p>
            <a:pPr algn="ctr" defTabSz="757150"/>
            <a:r>
              <a:rPr lang="en-GB" sz="1400" dirty="0" smtClean="0">
                <a:solidFill>
                  <a:schemeClr val="bg1"/>
                </a:solidFill>
                <a:effectLst>
                  <a:outerShdw blurRad="50800" dist="38100" algn="l" rotWithShape="0">
                    <a:prstClr val="black">
                      <a:alpha val="40000"/>
                    </a:prstClr>
                  </a:outerShdw>
                </a:effectLst>
              </a:rPr>
              <a:t>Catastrophe Bond Trigger Breakdown</a:t>
            </a:r>
            <a:br>
              <a:rPr lang="en-GB" sz="1400" dirty="0" smtClean="0">
                <a:solidFill>
                  <a:schemeClr val="bg1"/>
                </a:solidFill>
                <a:effectLst>
                  <a:outerShdw blurRad="50800" dist="38100" algn="l" rotWithShape="0">
                    <a:prstClr val="black">
                      <a:alpha val="40000"/>
                    </a:prstClr>
                  </a:outerShdw>
                </a:effectLst>
              </a:rPr>
            </a:br>
            <a:r>
              <a:rPr lang="en-GB" sz="1400" dirty="0" smtClean="0">
                <a:solidFill>
                  <a:schemeClr val="bg1"/>
                </a:solidFill>
                <a:effectLst>
                  <a:outerShdw blurRad="50800" dist="38100" algn="l" rotWithShape="0">
                    <a:prstClr val="black">
                      <a:alpha val="40000"/>
                    </a:prstClr>
                  </a:outerShdw>
                </a:effectLst>
              </a:rPr>
              <a:t>(Natural Catastrophe Bonds Only)</a:t>
            </a:r>
          </a:p>
        </p:txBody>
      </p:sp>
      <p:sp>
        <p:nvSpPr>
          <p:cNvPr id="10" name="Rectangle 5"/>
          <p:cNvSpPr>
            <a:spLocks noChangeArrowheads="1"/>
          </p:cNvSpPr>
          <p:nvPr/>
        </p:nvSpPr>
        <p:spPr bwMode="gray">
          <a:xfrm>
            <a:off x="683568" y="1700808"/>
            <a:ext cx="3886046" cy="3573462"/>
          </a:xfrm>
          <a:prstGeom prst="rect">
            <a:avLst/>
          </a:prstGeom>
          <a:noFill/>
          <a:ln w="9525">
            <a:noFill/>
            <a:miter lim="800000"/>
            <a:headEnd/>
            <a:tailEnd/>
          </a:ln>
          <a:effectLst/>
        </p:spPr>
        <p:txBody>
          <a:bodyPr lIns="53666" tIns="53666" rIns="53666" bIns="53666"/>
          <a:lstStyle/>
          <a:p>
            <a:pPr defTabSz="898420">
              <a:lnSpc>
                <a:spcPct val="96000"/>
              </a:lnSpc>
              <a:spcBef>
                <a:spcPct val="75000"/>
              </a:spcBef>
              <a:buClrTx/>
            </a:pPr>
            <a:r>
              <a:rPr lang="en-GB" sz="1600" dirty="0" smtClean="0">
                <a:solidFill>
                  <a:srgbClr val="000000"/>
                </a:solidFill>
                <a:latin typeface="+mj-lt"/>
              </a:rPr>
              <a:t>Sponsors have increasingly looked at Indemnity triggers in the past year, as they look to minimize their basis risk</a:t>
            </a:r>
          </a:p>
          <a:p>
            <a:pPr marL="293654" indent="-293654" defTabSz="898420">
              <a:lnSpc>
                <a:spcPct val="96000"/>
              </a:lnSpc>
              <a:spcBef>
                <a:spcPct val="75000"/>
              </a:spcBef>
              <a:buClrTx/>
              <a:buFont typeface="Wingdings" pitchFamily="2" charset="2"/>
              <a:buChar char="n"/>
            </a:pPr>
            <a:r>
              <a:rPr lang="en-GB" sz="1600" dirty="0" smtClean="0">
                <a:solidFill>
                  <a:srgbClr val="000000"/>
                </a:solidFill>
                <a:latin typeface="+mj-lt"/>
              </a:rPr>
              <a:t>Industry index is still the largest trigger outstanding</a:t>
            </a:r>
          </a:p>
          <a:p>
            <a:pPr marL="293654" indent="-293654" defTabSz="898420">
              <a:lnSpc>
                <a:spcPct val="96000"/>
              </a:lnSpc>
              <a:spcBef>
                <a:spcPct val="75000"/>
              </a:spcBef>
              <a:buClrTx/>
              <a:buFont typeface="Wingdings" pitchFamily="2" charset="2"/>
              <a:buChar char="n"/>
            </a:pPr>
            <a:r>
              <a:rPr lang="en-GB" sz="1600" dirty="0" smtClean="0">
                <a:solidFill>
                  <a:srgbClr val="000000"/>
                </a:solidFill>
                <a:latin typeface="+mj-lt"/>
              </a:rPr>
              <a:t>Industry index transactions will typically price tighter than indemnity transactions</a:t>
            </a:r>
          </a:p>
          <a:p>
            <a:pPr marL="293654" indent="-293654" defTabSz="898420">
              <a:lnSpc>
                <a:spcPct val="96000"/>
              </a:lnSpc>
              <a:spcBef>
                <a:spcPct val="75000"/>
              </a:spcBef>
              <a:buClrTx/>
              <a:buFont typeface="Wingdings" pitchFamily="2" charset="2"/>
              <a:buChar char="n"/>
            </a:pPr>
            <a:r>
              <a:rPr lang="en-GB" sz="1600" dirty="0" smtClean="0">
                <a:solidFill>
                  <a:srgbClr val="000000"/>
                </a:solidFill>
                <a:latin typeface="+mj-lt"/>
              </a:rPr>
              <a:t>However, an indemnity trigger will offer a sponsor the lowest basis risk in a cat bond</a:t>
            </a:r>
          </a:p>
          <a:p>
            <a:pPr marL="293654" indent="-293654" defTabSz="898420">
              <a:lnSpc>
                <a:spcPct val="96000"/>
              </a:lnSpc>
              <a:spcBef>
                <a:spcPct val="75000"/>
              </a:spcBef>
              <a:buClrTx/>
              <a:buFont typeface="Wingdings" pitchFamily="2" charset="2"/>
              <a:buChar char="n"/>
            </a:pPr>
            <a:r>
              <a:rPr lang="en-GB" sz="1600" dirty="0" smtClean="0">
                <a:solidFill>
                  <a:srgbClr val="000000"/>
                </a:solidFill>
                <a:latin typeface="+mj-lt"/>
              </a:rPr>
              <a:t>Investors have also taken parametric index, modelled loss, and MITT triggers recently</a:t>
            </a:r>
          </a:p>
        </p:txBody>
      </p:sp>
    </p:spTree>
    <p:extLst>
      <p:ext uri="{BB962C8B-B14F-4D97-AF65-F5344CB8AC3E}">
        <p14:creationId xmlns:p14="http://schemas.microsoft.com/office/powerpoint/2010/main" val="3908789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800"/>
              </a:spcBef>
            </a:pPr>
            <a:r>
              <a:rPr lang="en-US" dirty="0" smtClean="0"/>
              <a:t>Capital management under Solvency II</a:t>
            </a:r>
          </a:p>
        </p:txBody>
      </p:sp>
    </p:spTree>
    <p:extLst>
      <p:ext uri="{BB962C8B-B14F-4D97-AF65-F5344CB8AC3E}">
        <p14:creationId xmlns:p14="http://schemas.microsoft.com/office/powerpoint/2010/main" val="1828865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60" name="Text Box 20"/>
          <p:cNvSpPr txBox="1">
            <a:spLocks noChangeArrowheads="1"/>
          </p:cNvSpPr>
          <p:nvPr/>
        </p:nvSpPr>
        <p:spPr bwMode="auto">
          <a:xfrm>
            <a:off x="6786215" y="1845016"/>
            <a:ext cx="2044800" cy="1728000"/>
          </a:xfrm>
          <a:prstGeom prst="rect">
            <a:avLst/>
          </a:prstGeom>
          <a:solidFill>
            <a:srgbClr val="B2D7C2"/>
          </a:solidFill>
          <a:ln w="15875" algn="ctr">
            <a:noFill/>
            <a:miter lim="800000"/>
            <a:headEnd/>
            <a:tailEnd/>
          </a:ln>
          <a:effectLst/>
        </p:spPr>
        <p:txBody>
          <a:bodyPr lIns="53680" tIns="53680" rIns="53680" bIns="53680"/>
          <a:lstStyle/>
          <a:p>
            <a:pPr marL="220663" indent="-220663" defTabSz="757238">
              <a:spcBef>
                <a:spcPct val="50000"/>
              </a:spcBef>
              <a:buClr>
                <a:schemeClr val="bg2"/>
              </a:buClr>
            </a:pPr>
            <a:r>
              <a:rPr lang="en-GB" sz="1300" b="1" dirty="0">
                <a:solidFill>
                  <a:srgbClr val="283E36"/>
                </a:solidFill>
              </a:rPr>
              <a:t>Underwriting</a:t>
            </a:r>
          </a:p>
          <a:p>
            <a:pPr marL="220663" indent="-220663" defTabSz="757238">
              <a:spcBef>
                <a:spcPct val="30000"/>
              </a:spcBef>
              <a:buClr>
                <a:schemeClr val="accent3"/>
              </a:buClr>
              <a:buFont typeface="Wingdings" pitchFamily="2" charset="2"/>
              <a:buChar char="n"/>
            </a:pPr>
            <a:r>
              <a:rPr lang="en-GB" sz="1300" dirty="0">
                <a:solidFill>
                  <a:srgbClr val="000000"/>
                </a:solidFill>
              </a:rPr>
              <a:t>Pressure on margins</a:t>
            </a:r>
          </a:p>
          <a:p>
            <a:pPr marL="220663" indent="-220663" defTabSz="757238">
              <a:spcBef>
                <a:spcPct val="30000"/>
              </a:spcBef>
              <a:buClr>
                <a:schemeClr val="accent3"/>
              </a:buClr>
              <a:buFont typeface="Wingdings" pitchFamily="2" charset="2"/>
              <a:buChar char="n"/>
            </a:pPr>
            <a:r>
              <a:rPr lang="en-GB" sz="1300" dirty="0" smtClean="0">
                <a:solidFill>
                  <a:srgbClr val="000000"/>
                </a:solidFill>
              </a:rPr>
              <a:t>Volatile </a:t>
            </a:r>
            <a:r>
              <a:rPr lang="en-GB" sz="1300" dirty="0">
                <a:solidFill>
                  <a:srgbClr val="000000"/>
                </a:solidFill>
              </a:rPr>
              <a:t>results</a:t>
            </a:r>
          </a:p>
          <a:p>
            <a:pPr marL="220663" indent="-220663" defTabSz="757238">
              <a:spcBef>
                <a:spcPct val="30000"/>
              </a:spcBef>
              <a:buClr>
                <a:schemeClr val="accent3"/>
              </a:buClr>
              <a:buFont typeface="Wingdings" pitchFamily="2" charset="2"/>
              <a:buChar char="n"/>
            </a:pPr>
            <a:r>
              <a:rPr lang="en-GB" sz="1300" dirty="0">
                <a:solidFill>
                  <a:srgbClr val="000000"/>
                </a:solidFill>
              </a:rPr>
              <a:t>Large losses and catastrophe </a:t>
            </a:r>
            <a:r>
              <a:rPr lang="en-GB" sz="1300" dirty="0" smtClean="0">
                <a:solidFill>
                  <a:srgbClr val="000000"/>
                </a:solidFill>
              </a:rPr>
              <a:t>claims</a:t>
            </a:r>
            <a:endParaRPr lang="en-GB" sz="1300" dirty="0">
              <a:solidFill>
                <a:srgbClr val="000000"/>
              </a:solidFill>
            </a:endParaRPr>
          </a:p>
        </p:txBody>
      </p:sp>
      <p:sp>
        <p:nvSpPr>
          <p:cNvPr id="547856" name="Text Box 16"/>
          <p:cNvSpPr txBox="1">
            <a:spLocks noChangeArrowheads="1"/>
          </p:cNvSpPr>
          <p:nvPr/>
        </p:nvSpPr>
        <p:spPr bwMode="auto">
          <a:xfrm>
            <a:off x="2765789" y="1845016"/>
            <a:ext cx="2044800" cy="1728000"/>
          </a:xfrm>
          <a:prstGeom prst="rect">
            <a:avLst/>
          </a:prstGeom>
          <a:solidFill>
            <a:srgbClr val="E5F1EA"/>
          </a:solidFill>
          <a:ln w="15875" algn="ctr">
            <a:noFill/>
            <a:miter lim="800000"/>
            <a:headEnd/>
            <a:tailEnd/>
          </a:ln>
          <a:effectLst/>
        </p:spPr>
        <p:txBody>
          <a:bodyPr lIns="53680" tIns="53680" rIns="53680" bIns="53680"/>
          <a:lstStyle/>
          <a:p>
            <a:pPr defTabSz="757238">
              <a:spcBef>
                <a:spcPct val="50000"/>
              </a:spcBef>
              <a:buClr>
                <a:schemeClr val="bg2"/>
              </a:buClr>
              <a:tabLst>
                <a:tab pos="220663" algn="l"/>
              </a:tabLst>
            </a:pPr>
            <a:r>
              <a:rPr lang="en-GB" sz="1300" b="1" dirty="0"/>
              <a:t>Creditor protection</a:t>
            </a:r>
          </a:p>
          <a:p>
            <a:pPr defTabSz="757238">
              <a:spcBef>
                <a:spcPct val="50000"/>
              </a:spcBef>
              <a:buClr>
                <a:schemeClr val="tx2"/>
              </a:buClr>
              <a:buFont typeface="Wingdings" pitchFamily="2" charset="2"/>
              <a:buChar char="n"/>
              <a:tabLst>
                <a:tab pos="220663" algn="l"/>
              </a:tabLst>
            </a:pPr>
            <a:r>
              <a:rPr lang="en-GB" sz="1300" dirty="0"/>
              <a:t> 	</a:t>
            </a:r>
            <a:r>
              <a:rPr lang="en-GB" sz="1300" dirty="0" smtClean="0"/>
              <a:t>Significance of </a:t>
            </a:r>
            <a:r>
              <a:rPr lang="en-GB" sz="1300" dirty="0"/>
              <a:t>rating</a:t>
            </a:r>
          </a:p>
          <a:p>
            <a:pPr defTabSz="757238">
              <a:spcBef>
                <a:spcPct val="50000"/>
              </a:spcBef>
              <a:buClr>
                <a:schemeClr val="tx2"/>
              </a:buClr>
              <a:buFont typeface="Wingdings" pitchFamily="2" charset="2"/>
              <a:buChar char="n"/>
              <a:tabLst>
                <a:tab pos="220663" algn="l"/>
              </a:tabLst>
            </a:pPr>
            <a:r>
              <a:rPr lang="en-GB" sz="1300" dirty="0"/>
              <a:t> 	</a:t>
            </a:r>
            <a:r>
              <a:rPr lang="en-GB" sz="1300" dirty="0" smtClean="0"/>
              <a:t>Increased </a:t>
            </a:r>
            <a:r>
              <a:rPr lang="en-GB" sz="1300" dirty="0"/>
              <a:t>importance 	of disclosure	</a:t>
            </a:r>
          </a:p>
        </p:txBody>
      </p:sp>
      <p:sp>
        <p:nvSpPr>
          <p:cNvPr id="547844" name="Freeform 4"/>
          <p:cNvSpPr>
            <a:spLocks/>
          </p:cNvSpPr>
          <p:nvPr/>
        </p:nvSpPr>
        <p:spPr bwMode="ltGray">
          <a:xfrm>
            <a:off x="1406525" y="5351463"/>
            <a:ext cx="2555875" cy="101600"/>
          </a:xfrm>
          <a:custGeom>
            <a:avLst/>
            <a:gdLst/>
            <a:ahLst/>
            <a:cxnLst>
              <a:cxn ang="0">
                <a:pos x="0" y="19"/>
              </a:cxn>
              <a:cxn ang="0">
                <a:pos x="300" y="23"/>
              </a:cxn>
              <a:cxn ang="0">
                <a:pos x="428" y="43"/>
              </a:cxn>
              <a:cxn ang="0">
                <a:pos x="740" y="11"/>
              </a:cxn>
              <a:cxn ang="0">
                <a:pos x="880" y="19"/>
              </a:cxn>
              <a:cxn ang="0">
                <a:pos x="1168" y="27"/>
              </a:cxn>
              <a:cxn ang="0">
                <a:pos x="1544" y="23"/>
              </a:cxn>
              <a:cxn ang="0">
                <a:pos x="1744" y="15"/>
              </a:cxn>
            </a:cxnLst>
            <a:rect l="0" t="0" r="r" b="b"/>
            <a:pathLst>
              <a:path w="1744" h="43">
                <a:moveTo>
                  <a:pt x="0" y="19"/>
                </a:moveTo>
                <a:cubicBezTo>
                  <a:pt x="100" y="15"/>
                  <a:pt x="200" y="16"/>
                  <a:pt x="300" y="23"/>
                </a:cubicBezTo>
                <a:cubicBezTo>
                  <a:pt x="343" y="32"/>
                  <a:pt x="385" y="37"/>
                  <a:pt x="428" y="43"/>
                </a:cubicBezTo>
                <a:cubicBezTo>
                  <a:pt x="534" y="39"/>
                  <a:pt x="635" y="26"/>
                  <a:pt x="740" y="11"/>
                </a:cubicBezTo>
                <a:cubicBezTo>
                  <a:pt x="772" y="0"/>
                  <a:pt x="852" y="18"/>
                  <a:pt x="880" y="19"/>
                </a:cubicBezTo>
                <a:cubicBezTo>
                  <a:pt x="987" y="24"/>
                  <a:pt x="1055" y="24"/>
                  <a:pt x="1168" y="27"/>
                </a:cubicBezTo>
                <a:cubicBezTo>
                  <a:pt x="1293" y="26"/>
                  <a:pt x="1419" y="26"/>
                  <a:pt x="1544" y="23"/>
                </a:cubicBezTo>
                <a:cubicBezTo>
                  <a:pt x="1611" y="22"/>
                  <a:pt x="1744" y="15"/>
                  <a:pt x="1744" y="15"/>
                </a:cubicBezTo>
              </a:path>
            </a:pathLst>
          </a:custGeom>
          <a:noFill/>
          <a:ln w="9525" cap="rnd" cmpd="sng">
            <a:noFill/>
            <a:prstDash val="solid"/>
            <a:round/>
            <a:headEnd type="none" w="sm" len="sm"/>
            <a:tailEnd type="none" w="sm" len="sm"/>
          </a:ln>
          <a:effectLst/>
        </p:spPr>
        <p:txBody>
          <a:bodyPr wrap="none" anchor="ctr"/>
          <a:lstStyle/>
          <a:p>
            <a:endParaRPr lang="en-GB" dirty="0"/>
          </a:p>
        </p:txBody>
      </p:sp>
      <p:sp>
        <p:nvSpPr>
          <p:cNvPr id="547845" name="Rectangle 5"/>
          <p:cNvSpPr>
            <a:spLocks noGrp="1" noChangeArrowheads="1"/>
          </p:cNvSpPr>
          <p:nvPr>
            <p:ph type="title"/>
          </p:nvPr>
        </p:nvSpPr>
        <p:spPr>
          <a:xfrm>
            <a:off x="755576" y="332656"/>
            <a:ext cx="5832475" cy="865187"/>
          </a:xfrm>
        </p:spPr>
        <p:txBody>
          <a:bodyPr/>
          <a:lstStyle/>
          <a:p>
            <a:r>
              <a:rPr lang="en-GB" dirty="0" smtClean="0">
                <a:solidFill>
                  <a:schemeClr val="accent3"/>
                </a:solidFill>
                <a:latin typeface="+mn-lt"/>
              </a:rPr>
              <a:t> </a:t>
            </a:r>
            <a:br>
              <a:rPr lang="en-GB" dirty="0" smtClean="0">
                <a:solidFill>
                  <a:schemeClr val="accent3"/>
                </a:solidFill>
                <a:latin typeface="+mn-lt"/>
              </a:rPr>
            </a:br>
            <a:r>
              <a:rPr lang="en-GB" sz="2000" dirty="0" smtClean="0">
                <a:solidFill>
                  <a:schemeClr val="accent3"/>
                </a:solidFill>
                <a:latin typeface="+mj-lt"/>
              </a:rPr>
              <a:t>Capital management:</a:t>
            </a:r>
            <a:r>
              <a:rPr lang="en-GB" dirty="0" smtClean="0">
                <a:solidFill>
                  <a:schemeClr val="accent3"/>
                </a:solidFill>
                <a:latin typeface="+mn-lt"/>
              </a:rPr>
              <a:t/>
            </a:r>
            <a:br>
              <a:rPr lang="en-GB" dirty="0" smtClean="0">
                <a:solidFill>
                  <a:schemeClr val="accent3"/>
                </a:solidFill>
                <a:latin typeface="+mn-lt"/>
              </a:rPr>
            </a:br>
            <a:r>
              <a:rPr lang="en-GB" dirty="0" smtClean="0">
                <a:solidFill>
                  <a:schemeClr val="accent3"/>
                </a:solidFill>
                <a:latin typeface="+mn-lt"/>
              </a:rPr>
              <a:t>What's our industry facing today?</a:t>
            </a:r>
            <a:endParaRPr lang="en-GB" dirty="0">
              <a:solidFill>
                <a:schemeClr val="accent3"/>
              </a:solidFill>
              <a:latin typeface="+mn-lt"/>
            </a:endParaRPr>
          </a:p>
        </p:txBody>
      </p:sp>
      <p:sp>
        <p:nvSpPr>
          <p:cNvPr id="547849" name="Text Box 9"/>
          <p:cNvSpPr txBox="1">
            <a:spLocks noChangeArrowheads="1"/>
          </p:cNvSpPr>
          <p:nvPr/>
        </p:nvSpPr>
        <p:spPr bwMode="auto">
          <a:xfrm>
            <a:off x="3186113" y="4005263"/>
            <a:ext cx="3200400" cy="2222500"/>
          </a:xfrm>
          <a:prstGeom prst="rect">
            <a:avLst/>
          </a:prstGeom>
          <a:solidFill>
            <a:srgbClr val="BFDECC"/>
          </a:solidFill>
          <a:ln w="25400">
            <a:noFill/>
            <a:miter lim="800000"/>
            <a:headEnd/>
            <a:tailEnd/>
          </a:ln>
          <a:effectLst/>
        </p:spPr>
        <p:txBody>
          <a:bodyPr lIns="75740" tIns="37871" rIns="75740" bIns="37871"/>
          <a:lstStyle/>
          <a:p>
            <a:pPr algn="ctr" defTabSz="757238">
              <a:spcBef>
                <a:spcPct val="50000"/>
              </a:spcBef>
              <a:buClrTx/>
              <a:buSzTx/>
              <a:buFontTx/>
              <a:buNone/>
            </a:pPr>
            <a:r>
              <a:rPr lang="en-GB" sz="1700" b="1" dirty="0">
                <a:solidFill>
                  <a:srgbClr val="000000"/>
                </a:solidFill>
              </a:rPr>
              <a:t>CAPITAL MANAGEMENT       </a:t>
            </a:r>
            <a:r>
              <a:rPr lang="en-GB" sz="1000" dirty="0">
                <a:solidFill>
                  <a:srgbClr val="000000"/>
                </a:solidFill>
              </a:rPr>
              <a:t>(risk/return considerations)</a:t>
            </a:r>
            <a:r>
              <a:rPr lang="en-GB" sz="1300" dirty="0">
                <a:solidFill>
                  <a:srgbClr val="000000"/>
                </a:solidFill>
              </a:rPr>
              <a:t>                    becoming more important</a:t>
            </a:r>
          </a:p>
        </p:txBody>
      </p:sp>
      <p:sp>
        <p:nvSpPr>
          <p:cNvPr id="547850" name="Text Box 10"/>
          <p:cNvSpPr txBox="1">
            <a:spLocks noChangeArrowheads="1"/>
          </p:cNvSpPr>
          <p:nvPr/>
        </p:nvSpPr>
        <p:spPr bwMode="auto">
          <a:xfrm>
            <a:off x="3259138" y="4973638"/>
            <a:ext cx="754062" cy="1111250"/>
          </a:xfrm>
          <a:prstGeom prst="rect">
            <a:avLst/>
          </a:prstGeom>
          <a:solidFill>
            <a:srgbClr val="E6F6FC"/>
          </a:solidFill>
          <a:ln w="15875" algn="ctr">
            <a:noFill/>
            <a:miter lim="800000"/>
            <a:headEnd/>
            <a:tailEnd/>
          </a:ln>
          <a:effectLst/>
        </p:spPr>
        <p:txBody>
          <a:bodyPr lIns="53680" tIns="53680" rIns="53680" bIns="53680"/>
          <a:lstStyle/>
          <a:p>
            <a:pPr algn="ctr" defTabSz="757238">
              <a:spcBef>
                <a:spcPct val="50000"/>
              </a:spcBef>
              <a:buClr>
                <a:schemeClr val="bg2"/>
              </a:buClr>
            </a:pPr>
            <a:r>
              <a:rPr lang="en-GB" sz="1200" b="1" dirty="0">
                <a:solidFill>
                  <a:srgbClr val="000000"/>
                </a:solidFill>
              </a:rPr>
              <a:t>Solvency capital</a:t>
            </a:r>
          </a:p>
        </p:txBody>
      </p:sp>
      <p:sp>
        <p:nvSpPr>
          <p:cNvPr id="547851" name="Text Box 11"/>
          <p:cNvSpPr txBox="1">
            <a:spLocks noChangeArrowheads="1"/>
          </p:cNvSpPr>
          <p:nvPr/>
        </p:nvSpPr>
        <p:spPr bwMode="auto">
          <a:xfrm>
            <a:off x="4070350" y="4972050"/>
            <a:ext cx="700088" cy="1111250"/>
          </a:xfrm>
          <a:prstGeom prst="rect">
            <a:avLst/>
          </a:prstGeom>
          <a:solidFill>
            <a:srgbClr val="BFEAF7"/>
          </a:solidFill>
          <a:ln w="15875" algn="ctr">
            <a:noFill/>
            <a:miter lim="800000"/>
            <a:headEnd/>
            <a:tailEnd/>
          </a:ln>
          <a:effectLst/>
        </p:spPr>
        <p:txBody>
          <a:bodyPr lIns="53680" tIns="53680" rIns="53680" bIns="53680"/>
          <a:lstStyle/>
          <a:p>
            <a:pPr algn="ctr" defTabSz="757238">
              <a:spcBef>
                <a:spcPct val="50000"/>
              </a:spcBef>
              <a:buClr>
                <a:schemeClr val="bg2"/>
              </a:buClr>
            </a:pPr>
            <a:r>
              <a:rPr lang="en-GB" sz="1200" b="1" dirty="0">
                <a:solidFill>
                  <a:srgbClr val="000000"/>
                </a:solidFill>
              </a:rPr>
              <a:t>Rating capital</a:t>
            </a:r>
          </a:p>
        </p:txBody>
      </p:sp>
      <p:sp>
        <p:nvSpPr>
          <p:cNvPr id="547852" name="Text Box 12"/>
          <p:cNvSpPr txBox="1">
            <a:spLocks noChangeArrowheads="1"/>
          </p:cNvSpPr>
          <p:nvPr/>
        </p:nvSpPr>
        <p:spPr bwMode="auto">
          <a:xfrm>
            <a:off x="4826000" y="4972050"/>
            <a:ext cx="700088" cy="1111250"/>
          </a:xfrm>
          <a:prstGeom prst="rect">
            <a:avLst/>
          </a:prstGeom>
          <a:solidFill>
            <a:srgbClr val="80D4F0"/>
          </a:solidFill>
          <a:ln w="15875" algn="ctr">
            <a:noFill/>
            <a:miter lim="800000"/>
            <a:headEnd/>
            <a:tailEnd/>
          </a:ln>
          <a:effectLst/>
        </p:spPr>
        <p:txBody>
          <a:bodyPr lIns="53680" tIns="53680" rIns="53680" bIns="53680"/>
          <a:lstStyle/>
          <a:p>
            <a:pPr algn="ctr" defTabSz="757238">
              <a:spcBef>
                <a:spcPct val="50000"/>
              </a:spcBef>
              <a:buClr>
                <a:schemeClr val="bg2"/>
              </a:buClr>
            </a:pPr>
            <a:r>
              <a:rPr lang="en-GB" sz="1200" b="1" dirty="0">
                <a:solidFill>
                  <a:srgbClr val="000000"/>
                </a:solidFill>
              </a:rPr>
              <a:t>Risk adjusted capital</a:t>
            </a:r>
          </a:p>
        </p:txBody>
      </p:sp>
      <p:sp>
        <p:nvSpPr>
          <p:cNvPr id="547853" name="Text Box 13"/>
          <p:cNvSpPr txBox="1">
            <a:spLocks noChangeArrowheads="1"/>
          </p:cNvSpPr>
          <p:nvPr/>
        </p:nvSpPr>
        <p:spPr bwMode="auto">
          <a:xfrm>
            <a:off x="5583238" y="4972050"/>
            <a:ext cx="771525" cy="1111250"/>
          </a:xfrm>
          <a:prstGeom prst="rect">
            <a:avLst/>
          </a:prstGeom>
          <a:solidFill>
            <a:srgbClr val="F0809A"/>
          </a:solidFill>
          <a:ln w="15875" algn="ctr">
            <a:noFill/>
            <a:miter lim="800000"/>
            <a:headEnd/>
            <a:tailEnd/>
          </a:ln>
          <a:effectLst/>
        </p:spPr>
        <p:txBody>
          <a:bodyPr lIns="53680" tIns="53680" rIns="53680" bIns="53680"/>
          <a:lstStyle/>
          <a:p>
            <a:pPr algn="ctr" defTabSz="757238">
              <a:spcBef>
                <a:spcPct val="50000"/>
              </a:spcBef>
              <a:buClr>
                <a:schemeClr val="bg2"/>
              </a:buClr>
            </a:pPr>
            <a:r>
              <a:rPr lang="en-GB" sz="1200" b="1" dirty="0">
                <a:solidFill>
                  <a:srgbClr val="000000"/>
                </a:solidFill>
              </a:rPr>
              <a:t>Available capital</a:t>
            </a:r>
          </a:p>
        </p:txBody>
      </p:sp>
      <p:sp>
        <p:nvSpPr>
          <p:cNvPr id="547855" name="Text Box 15"/>
          <p:cNvSpPr txBox="1">
            <a:spLocks noChangeArrowheads="1"/>
          </p:cNvSpPr>
          <p:nvPr/>
        </p:nvSpPr>
        <p:spPr bwMode="auto">
          <a:xfrm>
            <a:off x="755576" y="1845016"/>
            <a:ext cx="2044800" cy="1728000"/>
          </a:xfrm>
          <a:prstGeom prst="rect">
            <a:avLst/>
          </a:prstGeom>
          <a:solidFill>
            <a:srgbClr val="FFFFFF"/>
          </a:solidFill>
          <a:ln w="15875" algn="ctr">
            <a:noFill/>
            <a:miter lim="800000"/>
            <a:headEnd/>
            <a:tailEnd/>
          </a:ln>
          <a:effectLst/>
        </p:spPr>
        <p:txBody>
          <a:bodyPr lIns="53680" tIns="53680" rIns="53680" bIns="53680"/>
          <a:lstStyle/>
          <a:p>
            <a:pPr marL="220663" indent="-220663" defTabSz="757238">
              <a:spcBef>
                <a:spcPct val="50000"/>
              </a:spcBef>
              <a:buClr>
                <a:schemeClr val="bg2"/>
              </a:buClr>
            </a:pPr>
            <a:r>
              <a:rPr lang="en-GB" sz="1300" b="1" dirty="0"/>
              <a:t>Capital markets</a:t>
            </a:r>
          </a:p>
          <a:p>
            <a:pPr marL="220663" indent="-220663" defTabSz="757238">
              <a:spcBef>
                <a:spcPct val="50000"/>
              </a:spcBef>
              <a:buClr>
                <a:schemeClr val="tx2"/>
              </a:buClr>
              <a:buFont typeface="Wingdings" pitchFamily="2" charset="2"/>
              <a:buChar char="n"/>
            </a:pPr>
            <a:r>
              <a:rPr lang="en-GB" sz="1300" dirty="0"/>
              <a:t>Low interest rates</a:t>
            </a:r>
          </a:p>
          <a:p>
            <a:pPr marL="220663" indent="-220663" defTabSz="757238">
              <a:spcBef>
                <a:spcPct val="50000"/>
              </a:spcBef>
              <a:buClr>
                <a:schemeClr val="tx2"/>
              </a:buClr>
              <a:buFont typeface="Wingdings" pitchFamily="2" charset="2"/>
              <a:buChar char="n"/>
            </a:pPr>
            <a:r>
              <a:rPr lang="en-GB" sz="1300" dirty="0"/>
              <a:t>Volatile share markets</a:t>
            </a:r>
          </a:p>
          <a:p>
            <a:pPr marL="220663" indent="-220663" defTabSz="757238">
              <a:spcBef>
                <a:spcPct val="50000"/>
              </a:spcBef>
              <a:buClr>
                <a:schemeClr val="tx2"/>
              </a:buClr>
              <a:buFont typeface="Wingdings" pitchFamily="2" charset="2"/>
              <a:buChar char="n"/>
            </a:pPr>
            <a:r>
              <a:rPr lang="en-GB" sz="1300" dirty="0" smtClean="0"/>
              <a:t>Financial debt crisis</a:t>
            </a:r>
            <a:endParaRPr lang="en-GB" sz="1300" dirty="0"/>
          </a:p>
          <a:p>
            <a:pPr marL="220663" indent="-220663" defTabSz="757238">
              <a:spcBef>
                <a:spcPct val="50000"/>
              </a:spcBef>
              <a:buClr>
                <a:schemeClr val="bg2"/>
              </a:buClr>
            </a:pPr>
            <a:endParaRPr lang="en-GB" sz="1300" b="1" dirty="0"/>
          </a:p>
        </p:txBody>
      </p:sp>
      <p:sp>
        <p:nvSpPr>
          <p:cNvPr id="547857" name="Text Box 17"/>
          <p:cNvSpPr txBox="1">
            <a:spLocks noChangeArrowheads="1"/>
          </p:cNvSpPr>
          <p:nvPr/>
        </p:nvSpPr>
        <p:spPr bwMode="auto">
          <a:xfrm>
            <a:off x="4776002" y="1845016"/>
            <a:ext cx="2044800" cy="1728000"/>
          </a:xfrm>
          <a:prstGeom prst="rect">
            <a:avLst/>
          </a:prstGeom>
          <a:solidFill>
            <a:srgbClr val="CCE4D6"/>
          </a:solidFill>
          <a:ln w="15875" algn="ctr">
            <a:noFill/>
            <a:miter lim="800000"/>
            <a:headEnd/>
            <a:tailEnd/>
          </a:ln>
          <a:effectLst/>
        </p:spPr>
        <p:txBody>
          <a:bodyPr lIns="53680" tIns="53680" rIns="53680" bIns="53680"/>
          <a:lstStyle/>
          <a:p>
            <a:pPr marL="220663" indent="-220663" defTabSz="757238">
              <a:spcBef>
                <a:spcPct val="50000"/>
              </a:spcBef>
              <a:buClr>
                <a:schemeClr val="bg2"/>
              </a:buClr>
              <a:tabLst>
                <a:tab pos="220663" algn="l"/>
              </a:tabLst>
            </a:pPr>
            <a:r>
              <a:rPr lang="en-GB" sz="1300" b="1" dirty="0">
                <a:solidFill>
                  <a:srgbClr val="283E36"/>
                </a:solidFill>
              </a:rPr>
              <a:t>Shareholder value</a:t>
            </a:r>
          </a:p>
          <a:p>
            <a:pPr marL="220663" indent="-220663" defTabSz="757238">
              <a:spcBef>
                <a:spcPct val="50000"/>
              </a:spcBef>
              <a:buClr>
                <a:schemeClr val="tx2"/>
              </a:buClr>
              <a:buFont typeface="Wingdings" pitchFamily="2" charset="2"/>
              <a:buChar char="n"/>
              <a:tabLst>
                <a:tab pos="220663" algn="l"/>
              </a:tabLst>
            </a:pPr>
            <a:r>
              <a:rPr lang="en-GB" sz="1300" dirty="0">
                <a:solidFill>
                  <a:srgbClr val="000000"/>
                </a:solidFill>
              </a:rPr>
              <a:t>More transparent accounting</a:t>
            </a:r>
          </a:p>
          <a:p>
            <a:pPr marL="220663" indent="-220663" defTabSz="757238">
              <a:spcBef>
                <a:spcPct val="50000"/>
              </a:spcBef>
              <a:buClr>
                <a:schemeClr val="tx2"/>
              </a:buClr>
              <a:buFont typeface="Wingdings" pitchFamily="2" charset="2"/>
              <a:buChar char="n"/>
              <a:tabLst>
                <a:tab pos="220663" algn="l"/>
              </a:tabLst>
            </a:pPr>
            <a:r>
              <a:rPr lang="en-GB" sz="1300" dirty="0">
                <a:solidFill>
                  <a:srgbClr val="000000"/>
                </a:solidFill>
              </a:rPr>
              <a:t>Call for </a:t>
            </a:r>
            <a:r>
              <a:rPr lang="en-GB" sz="1300" dirty="0" smtClean="0">
                <a:solidFill>
                  <a:srgbClr val="000000"/>
                </a:solidFill>
              </a:rPr>
              <a:t>stable </a:t>
            </a:r>
            <a:r>
              <a:rPr lang="en-GB" sz="1300" dirty="0">
                <a:solidFill>
                  <a:srgbClr val="000000"/>
                </a:solidFill>
              </a:rPr>
              <a:t>returns</a:t>
            </a:r>
            <a:endParaRPr lang="en-GB" sz="1300" dirty="0">
              <a:solidFill>
                <a:schemeClr val="tx1"/>
              </a:solidFill>
            </a:endParaRPr>
          </a:p>
          <a:p>
            <a:pPr marL="220663" indent="-220663" defTabSz="757238">
              <a:buClr>
                <a:srgbClr val="B3B300"/>
              </a:buClr>
              <a:buSzTx/>
              <a:tabLst>
                <a:tab pos="220663" algn="l"/>
              </a:tabLst>
            </a:pPr>
            <a:endParaRPr lang="en-GB" sz="1300" dirty="0">
              <a:solidFill>
                <a:srgbClr val="000000"/>
              </a:solidFill>
            </a:endParaRPr>
          </a:p>
        </p:txBody>
      </p:sp>
      <p:sp>
        <p:nvSpPr>
          <p:cNvPr id="547858" name="AutoShape 18"/>
          <p:cNvSpPr>
            <a:spLocks noChangeArrowheads="1"/>
          </p:cNvSpPr>
          <p:nvPr/>
        </p:nvSpPr>
        <p:spPr bwMode="auto">
          <a:xfrm flipV="1">
            <a:off x="755577" y="3552822"/>
            <a:ext cx="8064896" cy="307975"/>
          </a:xfrm>
          <a:prstGeom prst="triangle">
            <a:avLst>
              <a:gd name="adj" fmla="val 50000"/>
            </a:avLst>
          </a:prstGeom>
          <a:solidFill>
            <a:srgbClr val="007934"/>
          </a:solidFill>
          <a:ln w="15875" algn="ctr">
            <a:noFill/>
            <a:miter lim="800000"/>
            <a:headEnd/>
            <a:tailEnd/>
          </a:ln>
          <a:effectLst/>
        </p:spPr>
        <p:txBody>
          <a:bodyPr wrap="none" lIns="64800" tIns="64800" rIns="64800" bIns="64800" anchor="ctr"/>
          <a:lstStyle/>
          <a:p>
            <a:pPr algn="ctr" defTabSz="757238"/>
            <a:endParaRPr lang="en-GB" dirty="0"/>
          </a:p>
        </p:txBody>
      </p:sp>
      <p:sp>
        <p:nvSpPr>
          <p:cNvPr id="17" name="Slide Number Placeholder 16"/>
          <p:cNvSpPr>
            <a:spLocks noGrp="1"/>
          </p:cNvSpPr>
          <p:nvPr>
            <p:ph type="sldNum" sz="quarter" idx="11"/>
          </p:nvPr>
        </p:nvSpPr>
        <p:spPr/>
        <p:txBody>
          <a:bodyPr/>
          <a:lstStyle/>
          <a:p>
            <a:fld id="{8E9F59B9-8094-4618-B073-21DD649DF751}" type="slidenum">
              <a:rPr lang="en-GB" smtClean="0"/>
              <a:pPr/>
              <a:t>18</a:t>
            </a:fld>
            <a:endParaRPr lang="en-GB" dirty="0"/>
          </a:p>
        </p:txBody>
      </p:sp>
      <p:sp>
        <p:nvSpPr>
          <p:cNvPr id="547854" name="Text Box 14"/>
          <p:cNvSpPr txBox="1">
            <a:spLocks noChangeArrowheads="1"/>
          </p:cNvSpPr>
          <p:nvPr/>
        </p:nvSpPr>
        <p:spPr bwMode="auto">
          <a:xfrm>
            <a:off x="755576" y="1613305"/>
            <a:ext cx="8064896" cy="231519"/>
          </a:xfrm>
          <a:prstGeom prst="rect">
            <a:avLst/>
          </a:prstGeom>
          <a:solidFill>
            <a:srgbClr val="007934"/>
          </a:solidFill>
          <a:ln w="15875" algn="ctr">
            <a:noFill/>
            <a:miter lim="800000"/>
            <a:headEnd/>
            <a:tailEnd/>
          </a:ln>
          <a:effectLst/>
        </p:spPr>
        <p:txBody>
          <a:bodyPr wrap="square" lIns="53680" tIns="53680" rIns="53680" bIns="53680">
            <a:spAutoFit/>
          </a:bodyPr>
          <a:lstStyle/>
          <a:p>
            <a:pPr defTabSz="757238">
              <a:spcBef>
                <a:spcPct val="50000"/>
              </a:spcBef>
              <a:buClr>
                <a:schemeClr val="bg2"/>
              </a:buClr>
            </a:pPr>
            <a:endParaRPr lang="en-GB" sz="800" b="1"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2"/>
          <p:cNvSpPr>
            <a:spLocks noGrp="1"/>
          </p:cNvSpPr>
          <p:nvPr>
            <p:ph type="sldNum" sz="quarter" idx="10"/>
          </p:nvPr>
        </p:nvSpPr>
        <p:spPr/>
        <p:txBody>
          <a:bodyPr/>
          <a:lstStyle/>
          <a:p>
            <a:fld id="{14EC786E-0495-49E9-A9CD-827316C324BB}" type="slidenum">
              <a:rPr lang="en-GB"/>
              <a:pPr/>
              <a:t>19</a:t>
            </a:fld>
            <a:endParaRPr lang="en-GB" dirty="0"/>
          </a:p>
        </p:txBody>
      </p:sp>
      <p:sp>
        <p:nvSpPr>
          <p:cNvPr id="477186" name="Line 2"/>
          <p:cNvSpPr>
            <a:spLocks noChangeShapeType="1"/>
          </p:cNvSpPr>
          <p:nvPr/>
        </p:nvSpPr>
        <p:spPr bwMode="auto">
          <a:xfrm>
            <a:off x="2897137" y="4006750"/>
            <a:ext cx="3541713" cy="0"/>
          </a:xfrm>
          <a:prstGeom prst="line">
            <a:avLst/>
          </a:prstGeom>
          <a:noFill/>
          <a:ln w="15875">
            <a:noFill/>
            <a:round/>
            <a:headEnd/>
            <a:tailEnd/>
          </a:ln>
          <a:effectLst/>
        </p:spPr>
        <p:txBody>
          <a:bodyPr lIns="64800" tIns="64800" rIns="64800" bIns="64800"/>
          <a:lstStyle/>
          <a:p>
            <a:endParaRPr lang="en-GB" dirty="0"/>
          </a:p>
        </p:txBody>
      </p:sp>
      <p:sp>
        <p:nvSpPr>
          <p:cNvPr id="477187" name="Line 3"/>
          <p:cNvSpPr>
            <a:spLocks noChangeShapeType="1"/>
          </p:cNvSpPr>
          <p:nvPr/>
        </p:nvSpPr>
        <p:spPr bwMode="auto">
          <a:xfrm>
            <a:off x="4597400" y="3890963"/>
            <a:ext cx="0" cy="2281237"/>
          </a:xfrm>
          <a:prstGeom prst="line">
            <a:avLst/>
          </a:prstGeom>
          <a:noFill/>
          <a:ln w="15875">
            <a:noFill/>
            <a:round/>
            <a:headEnd/>
            <a:tailEnd/>
          </a:ln>
          <a:effectLst/>
        </p:spPr>
        <p:txBody>
          <a:bodyPr lIns="64800" tIns="64800" rIns="64800" bIns="64800"/>
          <a:lstStyle/>
          <a:p>
            <a:endParaRPr lang="en-GB" dirty="0"/>
          </a:p>
        </p:txBody>
      </p:sp>
      <p:sp>
        <p:nvSpPr>
          <p:cNvPr id="477188" name="Rectangle 4"/>
          <p:cNvSpPr>
            <a:spLocks noChangeArrowheads="1"/>
          </p:cNvSpPr>
          <p:nvPr/>
        </p:nvSpPr>
        <p:spPr bwMode="auto">
          <a:xfrm>
            <a:off x="3522612" y="3600350"/>
            <a:ext cx="817563" cy="2159000"/>
          </a:xfrm>
          <a:prstGeom prst="rect">
            <a:avLst/>
          </a:prstGeom>
          <a:solidFill>
            <a:srgbClr val="E00034"/>
          </a:solidFill>
          <a:ln w="15875" algn="ctr">
            <a:noFill/>
            <a:miter lim="800000"/>
            <a:headEnd/>
            <a:tailEnd/>
          </a:ln>
          <a:effectLst/>
        </p:spPr>
        <p:txBody>
          <a:bodyPr lIns="29822" tIns="53680" rIns="29822" bIns="53680" anchor="ctr"/>
          <a:lstStyle/>
          <a:p>
            <a:pPr algn="ctr" defTabSz="757238">
              <a:spcBef>
                <a:spcPct val="50000"/>
              </a:spcBef>
              <a:buClrTx/>
            </a:pPr>
            <a:endParaRPr lang="de-DE" sz="1200" dirty="0">
              <a:solidFill>
                <a:srgbClr val="FFFFFF"/>
              </a:solidFill>
            </a:endParaRPr>
          </a:p>
        </p:txBody>
      </p:sp>
      <p:sp>
        <p:nvSpPr>
          <p:cNvPr id="477189" name="Rectangle 5"/>
          <p:cNvSpPr>
            <a:spLocks noChangeArrowheads="1"/>
          </p:cNvSpPr>
          <p:nvPr/>
        </p:nvSpPr>
        <p:spPr bwMode="auto">
          <a:xfrm>
            <a:off x="3548012" y="3627338"/>
            <a:ext cx="792163" cy="539750"/>
          </a:xfrm>
          <a:prstGeom prst="rect">
            <a:avLst/>
          </a:prstGeom>
          <a:solidFill>
            <a:srgbClr val="E84067"/>
          </a:solidFill>
          <a:ln w="15875" algn="ctr">
            <a:noFill/>
            <a:miter lim="800000"/>
            <a:headEnd/>
            <a:tailEnd/>
          </a:ln>
          <a:effectLst/>
        </p:spPr>
        <p:txBody>
          <a:bodyPr lIns="29822" tIns="53680" rIns="29822" bIns="53680" anchor="ctr"/>
          <a:lstStyle/>
          <a:p>
            <a:pPr algn="ctr" defTabSz="757238">
              <a:spcBef>
                <a:spcPct val="50000"/>
              </a:spcBef>
              <a:buClrTx/>
            </a:pPr>
            <a:endParaRPr lang="de-DE" sz="1200" dirty="0">
              <a:solidFill>
                <a:srgbClr val="FFFFFF"/>
              </a:solidFill>
            </a:endParaRPr>
          </a:p>
        </p:txBody>
      </p:sp>
      <p:sp>
        <p:nvSpPr>
          <p:cNvPr id="477190" name="Rectangle 6"/>
          <p:cNvSpPr>
            <a:spLocks noChangeArrowheads="1"/>
          </p:cNvSpPr>
          <p:nvPr/>
        </p:nvSpPr>
        <p:spPr bwMode="auto">
          <a:xfrm>
            <a:off x="787350" y="2160488"/>
            <a:ext cx="1582737" cy="3625850"/>
          </a:xfrm>
          <a:prstGeom prst="rect">
            <a:avLst/>
          </a:prstGeom>
          <a:solidFill>
            <a:srgbClr val="409B67"/>
          </a:solidFill>
          <a:ln w="15875" algn="ctr">
            <a:noFill/>
            <a:miter lim="800000"/>
            <a:headEnd/>
            <a:tailEnd/>
          </a:ln>
          <a:effectLst/>
        </p:spPr>
        <p:txBody>
          <a:bodyPr lIns="29822" tIns="53680" rIns="29822" bIns="53680" anchor="ctr"/>
          <a:lstStyle/>
          <a:p>
            <a:pPr algn="ctr" defTabSz="757238">
              <a:spcBef>
                <a:spcPct val="50000"/>
              </a:spcBef>
              <a:buClrTx/>
            </a:pPr>
            <a:endParaRPr lang="en-GB" sz="1200" b="1" dirty="0">
              <a:solidFill>
                <a:srgbClr val="FFFFFF"/>
              </a:solidFill>
            </a:endParaRPr>
          </a:p>
          <a:p>
            <a:pPr algn="ctr" defTabSz="757238">
              <a:spcBef>
                <a:spcPct val="50000"/>
              </a:spcBef>
              <a:buClrTx/>
            </a:pPr>
            <a:r>
              <a:rPr lang="en-GB" sz="1200" b="1" dirty="0">
                <a:solidFill>
                  <a:srgbClr val="FFFFFF"/>
                </a:solidFill>
              </a:rPr>
              <a:t>Market value</a:t>
            </a:r>
            <a:br>
              <a:rPr lang="en-GB" sz="1200" b="1" dirty="0">
                <a:solidFill>
                  <a:srgbClr val="FFFFFF"/>
                </a:solidFill>
              </a:rPr>
            </a:br>
            <a:r>
              <a:rPr lang="en-GB" sz="1200" b="1" dirty="0">
                <a:solidFill>
                  <a:srgbClr val="FFFFFF"/>
                </a:solidFill>
              </a:rPr>
              <a:t>of assets</a:t>
            </a:r>
          </a:p>
          <a:p>
            <a:pPr algn="ctr" defTabSz="757238">
              <a:spcBef>
                <a:spcPct val="50000"/>
              </a:spcBef>
              <a:buClrTx/>
            </a:pPr>
            <a:endParaRPr lang="de-DE" sz="1200" b="1" dirty="0">
              <a:solidFill>
                <a:srgbClr val="FFFFFF"/>
              </a:solidFill>
            </a:endParaRPr>
          </a:p>
        </p:txBody>
      </p:sp>
      <p:sp>
        <p:nvSpPr>
          <p:cNvPr id="477191" name="Rectangle 7"/>
          <p:cNvSpPr>
            <a:spLocks noChangeArrowheads="1"/>
          </p:cNvSpPr>
          <p:nvPr/>
        </p:nvSpPr>
        <p:spPr bwMode="auto">
          <a:xfrm>
            <a:off x="1330275" y="1601688"/>
            <a:ext cx="2378075" cy="352425"/>
          </a:xfrm>
          <a:prstGeom prst="rect">
            <a:avLst/>
          </a:prstGeom>
          <a:noFill/>
          <a:ln w="15875" algn="ctr">
            <a:noFill/>
            <a:miter lim="800000"/>
            <a:headEnd/>
            <a:tailEnd/>
          </a:ln>
          <a:effectLst/>
        </p:spPr>
        <p:txBody>
          <a:bodyPr wrap="none" lIns="53680" tIns="53680" rIns="53680" bIns="53680" anchor="ctr">
            <a:spAutoFit/>
          </a:bodyPr>
          <a:lstStyle/>
          <a:p>
            <a:pPr defTabSz="757238">
              <a:spcBef>
                <a:spcPct val="50000"/>
              </a:spcBef>
              <a:buClr>
                <a:schemeClr val="bg2"/>
              </a:buClr>
            </a:pPr>
            <a:r>
              <a:rPr lang="de-DE" sz="1600" b="1" dirty="0"/>
              <a:t>Economic balance sheet </a:t>
            </a:r>
          </a:p>
        </p:txBody>
      </p:sp>
      <p:sp>
        <p:nvSpPr>
          <p:cNvPr id="477192" name="Line 8"/>
          <p:cNvSpPr>
            <a:spLocks noChangeShapeType="1"/>
          </p:cNvSpPr>
          <p:nvPr/>
        </p:nvSpPr>
        <p:spPr bwMode="auto">
          <a:xfrm flipH="1">
            <a:off x="2514550" y="2011263"/>
            <a:ext cx="11112" cy="3749675"/>
          </a:xfrm>
          <a:prstGeom prst="line">
            <a:avLst/>
          </a:prstGeom>
          <a:noFill/>
          <a:ln w="15875">
            <a:solidFill>
              <a:srgbClr val="000000"/>
            </a:solidFill>
            <a:round/>
            <a:headEnd/>
            <a:tailEnd/>
          </a:ln>
          <a:effectLst/>
        </p:spPr>
        <p:txBody>
          <a:bodyPr lIns="64800" tIns="64800" rIns="64800" bIns="64800"/>
          <a:lstStyle/>
          <a:p>
            <a:endParaRPr lang="en-GB" dirty="0"/>
          </a:p>
        </p:txBody>
      </p:sp>
      <p:sp>
        <p:nvSpPr>
          <p:cNvPr id="477193" name="Line 9"/>
          <p:cNvSpPr>
            <a:spLocks noChangeShapeType="1"/>
          </p:cNvSpPr>
          <p:nvPr/>
        </p:nvSpPr>
        <p:spPr bwMode="auto">
          <a:xfrm>
            <a:off x="755600" y="2011263"/>
            <a:ext cx="3541712" cy="0"/>
          </a:xfrm>
          <a:prstGeom prst="line">
            <a:avLst/>
          </a:prstGeom>
          <a:noFill/>
          <a:ln w="15875">
            <a:solidFill>
              <a:srgbClr val="000000"/>
            </a:solidFill>
            <a:round/>
            <a:headEnd/>
            <a:tailEnd/>
          </a:ln>
          <a:effectLst/>
        </p:spPr>
        <p:txBody>
          <a:bodyPr lIns="64800" tIns="64800" rIns="64800" bIns="64800"/>
          <a:lstStyle/>
          <a:p>
            <a:endParaRPr lang="en-GB" dirty="0"/>
          </a:p>
        </p:txBody>
      </p:sp>
      <p:sp>
        <p:nvSpPr>
          <p:cNvPr id="477194" name="Rectangle 10"/>
          <p:cNvSpPr>
            <a:spLocks noChangeArrowheads="1"/>
          </p:cNvSpPr>
          <p:nvPr/>
        </p:nvSpPr>
        <p:spPr bwMode="auto">
          <a:xfrm>
            <a:off x="2730450" y="3600350"/>
            <a:ext cx="792162" cy="2159000"/>
          </a:xfrm>
          <a:prstGeom prst="rect">
            <a:avLst/>
          </a:prstGeom>
          <a:solidFill>
            <a:srgbClr val="F0809A"/>
          </a:solidFill>
          <a:ln w="15875" algn="ctr">
            <a:noFill/>
            <a:miter lim="800000"/>
            <a:headEnd/>
            <a:tailEnd/>
          </a:ln>
          <a:effectLst/>
        </p:spPr>
        <p:txBody>
          <a:bodyPr lIns="29822" tIns="53680" rIns="29822" bIns="53680" anchor="ctr"/>
          <a:lstStyle/>
          <a:p>
            <a:pPr algn="ctr" defTabSz="757238">
              <a:spcBef>
                <a:spcPct val="50000"/>
              </a:spcBef>
              <a:buClrTx/>
            </a:pPr>
            <a:endParaRPr lang="de-DE" sz="1200" b="1" dirty="0">
              <a:solidFill>
                <a:srgbClr val="FFFFFF"/>
              </a:solidFill>
            </a:endParaRPr>
          </a:p>
        </p:txBody>
      </p:sp>
      <p:sp>
        <p:nvSpPr>
          <p:cNvPr id="477195" name="Text Box 11"/>
          <p:cNvSpPr txBox="1">
            <a:spLocks noChangeAspect="1" noChangeArrowheads="1"/>
          </p:cNvSpPr>
          <p:nvPr/>
        </p:nvSpPr>
        <p:spPr bwMode="auto">
          <a:xfrm rot="16200000">
            <a:off x="2151012" y="4382781"/>
            <a:ext cx="1944687" cy="662402"/>
          </a:xfrm>
          <a:prstGeom prst="rect">
            <a:avLst/>
          </a:prstGeom>
          <a:noFill/>
          <a:ln w="15875" algn="ctr">
            <a:noFill/>
            <a:miter lim="800000"/>
            <a:headEnd/>
            <a:tailEnd/>
          </a:ln>
          <a:effectLst/>
        </p:spPr>
        <p:txBody>
          <a:bodyPr lIns="53678" tIns="53678" rIns="53678" bIns="53678" anchor="b">
            <a:spAutoFit/>
          </a:bodyPr>
          <a:lstStyle/>
          <a:p>
            <a:pPr algn="ctr" defTabSz="757238">
              <a:buClrTx/>
            </a:pPr>
            <a:r>
              <a:rPr lang="de-DE" sz="1200" b="1" dirty="0">
                <a:solidFill>
                  <a:srgbClr val="FFFFFF"/>
                </a:solidFill>
              </a:rPr>
              <a:t>market-consistent valuation</a:t>
            </a:r>
          </a:p>
          <a:p>
            <a:pPr algn="ctr" defTabSz="757238">
              <a:buClrTx/>
            </a:pPr>
            <a:r>
              <a:rPr lang="de-DE" sz="1200" b="1" dirty="0">
                <a:solidFill>
                  <a:srgbClr val="FFFFFF"/>
                </a:solidFill>
              </a:rPr>
              <a:t>of </a:t>
            </a:r>
            <a:r>
              <a:rPr lang="de-DE" sz="1200" b="1" dirty="0" smtClean="0">
                <a:solidFill>
                  <a:srgbClr val="FFFFFF"/>
                </a:solidFill>
              </a:rPr>
              <a:t>hedgeable </a:t>
            </a:r>
            <a:r>
              <a:rPr lang="de-DE" sz="1200" b="1" dirty="0">
                <a:solidFill>
                  <a:srgbClr val="FFFFFF"/>
                </a:solidFill>
              </a:rPr>
              <a:t>risks</a:t>
            </a:r>
          </a:p>
        </p:txBody>
      </p:sp>
      <p:sp>
        <p:nvSpPr>
          <p:cNvPr id="477196" name="Text Box 12"/>
          <p:cNvSpPr txBox="1">
            <a:spLocks noChangeAspect="1" noChangeArrowheads="1"/>
          </p:cNvSpPr>
          <p:nvPr/>
        </p:nvSpPr>
        <p:spPr bwMode="auto">
          <a:xfrm rot="16200000">
            <a:off x="3177331" y="4664769"/>
            <a:ext cx="1584325" cy="458787"/>
          </a:xfrm>
          <a:prstGeom prst="rect">
            <a:avLst/>
          </a:prstGeom>
          <a:noFill/>
          <a:ln w="15875" algn="ctr">
            <a:noFill/>
            <a:miter lim="800000"/>
            <a:headEnd/>
            <a:tailEnd/>
          </a:ln>
          <a:effectLst/>
        </p:spPr>
        <p:txBody>
          <a:bodyPr lIns="53678" tIns="53678" rIns="53678" bIns="53678">
            <a:spAutoFit/>
          </a:bodyPr>
          <a:lstStyle/>
          <a:p>
            <a:pPr algn="ctr" defTabSz="757238">
              <a:spcBef>
                <a:spcPct val="50000"/>
              </a:spcBef>
              <a:buClrTx/>
            </a:pPr>
            <a:r>
              <a:rPr lang="de-DE" sz="1100" b="1" dirty="0">
                <a:solidFill>
                  <a:srgbClr val="FFFFFF"/>
                </a:solidFill>
              </a:rPr>
              <a:t>Discounted </a:t>
            </a:r>
            <a:r>
              <a:rPr lang="de-DE" sz="1200" b="1" dirty="0">
                <a:solidFill>
                  <a:srgbClr val="FFFFFF"/>
                </a:solidFill>
              </a:rPr>
              <a:t>Best</a:t>
            </a:r>
            <a:r>
              <a:rPr lang="de-DE" sz="1100" b="1" dirty="0">
                <a:solidFill>
                  <a:srgbClr val="FFFFFF"/>
                </a:solidFill>
              </a:rPr>
              <a:t> Estimate</a:t>
            </a:r>
          </a:p>
        </p:txBody>
      </p:sp>
      <p:sp>
        <p:nvSpPr>
          <p:cNvPr id="477197" name="Text Box 13"/>
          <p:cNvSpPr txBox="1">
            <a:spLocks noChangeAspect="1" noChangeArrowheads="1"/>
          </p:cNvSpPr>
          <p:nvPr/>
        </p:nvSpPr>
        <p:spPr bwMode="auto">
          <a:xfrm>
            <a:off x="3667075" y="3671788"/>
            <a:ext cx="615950" cy="458787"/>
          </a:xfrm>
          <a:prstGeom prst="rect">
            <a:avLst/>
          </a:prstGeom>
          <a:noFill/>
          <a:ln w="15875" algn="ctr">
            <a:noFill/>
            <a:miter lim="800000"/>
            <a:headEnd/>
            <a:tailEnd/>
          </a:ln>
          <a:effectLst/>
        </p:spPr>
        <p:txBody>
          <a:bodyPr lIns="53678" tIns="53678" rIns="53678" bIns="53678">
            <a:spAutoFit/>
          </a:bodyPr>
          <a:lstStyle/>
          <a:p>
            <a:pPr algn="ctr" defTabSz="757238">
              <a:spcBef>
                <a:spcPct val="50000"/>
              </a:spcBef>
              <a:buClrTx/>
            </a:pPr>
            <a:r>
              <a:rPr lang="de-DE" sz="1100" b="1" dirty="0">
                <a:solidFill>
                  <a:srgbClr val="FFFFFF"/>
                </a:solidFill>
              </a:rPr>
              <a:t>risk margin</a:t>
            </a:r>
            <a:r>
              <a:rPr lang="en-GB" sz="1200" b="1" dirty="0">
                <a:solidFill>
                  <a:srgbClr val="FFFFFF"/>
                </a:solidFill>
              </a:rPr>
              <a:t>¹</a:t>
            </a:r>
            <a:endParaRPr lang="de-DE" sz="1100" b="1" dirty="0">
              <a:solidFill>
                <a:srgbClr val="FFFFFF"/>
              </a:solidFill>
            </a:endParaRPr>
          </a:p>
        </p:txBody>
      </p:sp>
      <p:sp>
        <p:nvSpPr>
          <p:cNvPr id="477198" name="Text Box 14"/>
          <p:cNvSpPr txBox="1">
            <a:spLocks noChangeAspect="1" noChangeArrowheads="1"/>
          </p:cNvSpPr>
          <p:nvPr/>
        </p:nvSpPr>
        <p:spPr bwMode="auto">
          <a:xfrm>
            <a:off x="2755850" y="5760938"/>
            <a:ext cx="1543050" cy="260350"/>
          </a:xfrm>
          <a:prstGeom prst="rect">
            <a:avLst/>
          </a:prstGeom>
          <a:noFill/>
          <a:ln w="15875" algn="ctr">
            <a:noFill/>
            <a:miter lim="800000"/>
            <a:headEnd/>
            <a:tailEnd/>
          </a:ln>
          <a:effectLst/>
        </p:spPr>
        <p:txBody>
          <a:bodyPr wrap="none" lIns="53678" tIns="53678" rIns="53678" bIns="53678">
            <a:spAutoFit/>
          </a:bodyPr>
          <a:lstStyle/>
          <a:p>
            <a:pPr algn="ctr" defTabSz="757238">
              <a:spcBef>
                <a:spcPct val="50000"/>
              </a:spcBef>
              <a:buClr>
                <a:schemeClr val="bg2"/>
              </a:buClr>
            </a:pPr>
            <a:r>
              <a:rPr lang="en-GB" sz="1000" dirty="0">
                <a:solidFill>
                  <a:srgbClr val="000000"/>
                </a:solidFill>
              </a:rPr>
              <a:t>¹ </a:t>
            </a:r>
            <a:r>
              <a:rPr lang="de-DE" sz="1000" i="1" dirty="0">
                <a:solidFill>
                  <a:srgbClr val="000000"/>
                </a:solidFill>
              </a:rPr>
              <a:t>for non-hedgeable risks</a:t>
            </a:r>
          </a:p>
        </p:txBody>
      </p:sp>
      <p:sp>
        <p:nvSpPr>
          <p:cNvPr id="477199" name="Rectangle 15"/>
          <p:cNvSpPr>
            <a:spLocks noChangeArrowheads="1"/>
          </p:cNvSpPr>
          <p:nvPr/>
        </p:nvSpPr>
        <p:spPr bwMode="auto">
          <a:xfrm>
            <a:off x="2730450" y="2160488"/>
            <a:ext cx="1612900" cy="1268412"/>
          </a:xfrm>
          <a:prstGeom prst="rect">
            <a:avLst/>
          </a:prstGeom>
          <a:solidFill>
            <a:srgbClr val="0F4DBC"/>
          </a:solidFill>
          <a:ln w="15875" algn="ctr">
            <a:noFill/>
            <a:miter lim="800000"/>
            <a:headEnd/>
            <a:tailEnd/>
          </a:ln>
          <a:effectLst/>
        </p:spPr>
        <p:txBody>
          <a:bodyPr lIns="29822" tIns="53680" rIns="29822" bIns="53680" anchor="ctr"/>
          <a:lstStyle/>
          <a:p>
            <a:pPr algn="ctr" defTabSz="757238">
              <a:spcBef>
                <a:spcPct val="50000"/>
              </a:spcBef>
              <a:buClr>
                <a:schemeClr val="bg2"/>
              </a:buClr>
            </a:pPr>
            <a:endParaRPr lang="de-DE" sz="1200" b="1" dirty="0">
              <a:solidFill>
                <a:schemeClr val="bg1"/>
              </a:solidFill>
            </a:endParaRPr>
          </a:p>
        </p:txBody>
      </p:sp>
      <p:sp>
        <p:nvSpPr>
          <p:cNvPr id="477200" name="Rectangle 16"/>
          <p:cNvSpPr>
            <a:spLocks noChangeArrowheads="1"/>
          </p:cNvSpPr>
          <p:nvPr/>
        </p:nvSpPr>
        <p:spPr bwMode="auto">
          <a:xfrm>
            <a:off x="2730450" y="3411438"/>
            <a:ext cx="1612900" cy="215900"/>
          </a:xfrm>
          <a:prstGeom prst="rect">
            <a:avLst/>
          </a:prstGeom>
          <a:solidFill>
            <a:srgbClr val="00A9E0"/>
          </a:solidFill>
          <a:ln w="15875" algn="ctr">
            <a:noFill/>
            <a:miter lim="800000"/>
            <a:headEnd/>
            <a:tailEnd/>
          </a:ln>
          <a:effectLst/>
        </p:spPr>
        <p:txBody>
          <a:bodyPr lIns="29822" tIns="53680" rIns="29822" bIns="53680" anchor="ctr"/>
          <a:lstStyle/>
          <a:p>
            <a:pPr algn="ctr" defTabSz="757238">
              <a:spcBef>
                <a:spcPct val="50000"/>
              </a:spcBef>
              <a:buClrTx/>
            </a:pPr>
            <a:endParaRPr lang="de-DE" sz="1200" b="1" dirty="0">
              <a:solidFill>
                <a:srgbClr val="FFFFFF"/>
              </a:solidFill>
            </a:endParaRPr>
          </a:p>
        </p:txBody>
      </p:sp>
      <p:sp>
        <p:nvSpPr>
          <p:cNvPr id="477201" name="Text Box 17"/>
          <p:cNvSpPr txBox="1">
            <a:spLocks noChangeAspect="1" noChangeArrowheads="1"/>
          </p:cNvSpPr>
          <p:nvPr/>
        </p:nvSpPr>
        <p:spPr bwMode="auto">
          <a:xfrm>
            <a:off x="4530675" y="2610271"/>
            <a:ext cx="1655762" cy="655637"/>
          </a:xfrm>
          <a:prstGeom prst="rect">
            <a:avLst/>
          </a:prstGeom>
          <a:noFill/>
          <a:ln w="15875" algn="ctr">
            <a:noFill/>
            <a:miter lim="800000"/>
            <a:headEnd/>
            <a:tailEnd/>
          </a:ln>
          <a:effectLst/>
        </p:spPr>
        <p:txBody>
          <a:bodyPr lIns="53678" tIns="53678" rIns="53678" bIns="53678"/>
          <a:lstStyle/>
          <a:p>
            <a:pPr defTabSz="757238">
              <a:spcBef>
                <a:spcPct val="50000"/>
              </a:spcBef>
              <a:buClr>
                <a:schemeClr val="bg2"/>
              </a:buClr>
            </a:pPr>
            <a:r>
              <a:rPr lang="de-DE" sz="1000" b="1" dirty="0">
                <a:solidFill>
                  <a:srgbClr val="000000"/>
                </a:solidFill>
              </a:rPr>
              <a:t>S</a:t>
            </a:r>
            <a:r>
              <a:rPr lang="de-DE" sz="1000" dirty="0">
                <a:solidFill>
                  <a:srgbClr val="000000"/>
                </a:solidFill>
              </a:rPr>
              <a:t>olvency </a:t>
            </a:r>
            <a:r>
              <a:rPr lang="de-DE" sz="1000" b="1" dirty="0">
                <a:solidFill>
                  <a:srgbClr val="000000"/>
                </a:solidFill>
              </a:rPr>
              <a:t>C</a:t>
            </a:r>
            <a:r>
              <a:rPr lang="de-DE" sz="1000" dirty="0">
                <a:solidFill>
                  <a:srgbClr val="000000"/>
                </a:solidFill>
              </a:rPr>
              <a:t>apital</a:t>
            </a:r>
            <a:br>
              <a:rPr lang="de-DE" sz="1000" dirty="0">
                <a:solidFill>
                  <a:srgbClr val="000000"/>
                </a:solidFill>
              </a:rPr>
            </a:br>
            <a:r>
              <a:rPr lang="de-DE" sz="1000" b="1" dirty="0">
                <a:solidFill>
                  <a:srgbClr val="000000"/>
                </a:solidFill>
              </a:rPr>
              <a:t>R</a:t>
            </a:r>
            <a:r>
              <a:rPr lang="de-DE" sz="1000" dirty="0">
                <a:solidFill>
                  <a:srgbClr val="000000"/>
                </a:solidFill>
              </a:rPr>
              <a:t>equirement (SCR)</a:t>
            </a:r>
            <a:br>
              <a:rPr lang="de-DE" sz="1000" dirty="0">
                <a:solidFill>
                  <a:srgbClr val="000000"/>
                </a:solidFill>
              </a:rPr>
            </a:br>
            <a:r>
              <a:rPr lang="de-DE" sz="1000" dirty="0">
                <a:solidFill>
                  <a:srgbClr val="000000"/>
                </a:solidFill>
              </a:rPr>
              <a:t>including </a:t>
            </a:r>
            <a:r>
              <a:rPr lang="de-DE" sz="1000" b="1" dirty="0" smtClean="0">
                <a:solidFill>
                  <a:srgbClr val="000000"/>
                </a:solidFill>
              </a:rPr>
              <a:t>M</a:t>
            </a:r>
            <a:r>
              <a:rPr lang="de-DE" sz="1000" dirty="0" smtClean="0">
                <a:solidFill>
                  <a:srgbClr val="000000"/>
                </a:solidFill>
              </a:rPr>
              <a:t>inimum </a:t>
            </a:r>
            <a:r>
              <a:rPr lang="de-DE" sz="1000" b="1" dirty="0" smtClean="0">
                <a:solidFill>
                  <a:srgbClr val="000000"/>
                </a:solidFill>
              </a:rPr>
              <a:t>C</a:t>
            </a:r>
            <a:r>
              <a:rPr lang="de-DE" sz="1000" dirty="0" smtClean="0">
                <a:solidFill>
                  <a:srgbClr val="000000"/>
                </a:solidFill>
              </a:rPr>
              <a:t>apital </a:t>
            </a:r>
            <a:r>
              <a:rPr lang="de-DE" sz="1000" b="1" dirty="0" smtClean="0">
                <a:solidFill>
                  <a:srgbClr val="000000"/>
                </a:solidFill>
              </a:rPr>
              <a:t>R</a:t>
            </a:r>
            <a:r>
              <a:rPr lang="de-DE" sz="1000" dirty="0" smtClean="0">
                <a:solidFill>
                  <a:srgbClr val="000000"/>
                </a:solidFill>
              </a:rPr>
              <a:t>equirements (MCR )= </a:t>
            </a:r>
            <a:r>
              <a:rPr lang="de-DE" sz="1000" b="1" dirty="0">
                <a:solidFill>
                  <a:srgbClr val="E00034"/>
                </a:solidFill>
              </a:rPr>
              <a:t>required capital</a:t>
            </a:r>
          </a:p>
        </p:txBody>
      </p:sp>
      <p:sp>
        <p:nvSpPr>
          <p:cNvPr id="477202" name="Line 18"/>
          <p:cNvSpPr>
            <a:spLocks noChangeShapeType="1"/>
          </p:cNvSpPr>
          <p:nvPr/>
        </p:nvSpPr>
        <p:spPr bwMode="auto">
          <a:xfrm flipH="1">
            <a:off x="781000" y="3627338"/>
            <a:ext cx="5334000" cy="0"/>
          </a:xfrm>
          <a:prstGeom prst="line">
            <a:avLst/>
          </a:prstGeom>
          <a:noFill/>
          <a:ln w="19050">
            <a:solidFill>
              <a:srgbClr val="000000"/>
            </a:solidFill>
            <a:round/>
            <a:headEnd/>
            <a:tailEnd/>
          </a:ln>
          <a:effectLst/>
        </p:spPr>
        <p:txBody>
          <a:bodyPr>
            <a:spAutoFit/>
          </a:bodyPr>
          <a:lstStyle/>
          <a:p>
            <a:endParaRPr lang="en-GB" dirty="0"/>
          </a:p>
        </p:txBody>
      </p:sp>
      <p:sp>
        <p:nvSpPr>
          <p:cNvPr id="477203" name="Text Box 19"/>
          <p:cNvSpPr txBox="1">
            <a:spLocks noChangeAspect="1" noChangeArrowheads="1"/>
          </p:cNvSpPr>
          <p:nvPr/>
        </p:nvSpPr>
        <p:spPr bwMode="auto">
          <a:xfrm>
            <a:off x="865137" y="2538313"/>
            <a:ext cx="1390650" cy="473075"/>
          </a:xfrm>
          <a:prstGeom prst="rect">
            <a:avLst/>
          </a:prstGeom>
          <a:noFill/>
          <a:ln w="15875" algn="ctr">
            <a:noFill/>
            <a:miter lim="800000"/>
            <a:headEnd/>
            <a:tailEnd/>
          </a:ln>
          <a:effectLst/>
        </p:spPr>
        <p:txBody>
          <a:bodyPr wrap="none" lIns="53678" tIns="53678" rIns="53678" bIns="53678">
            <a:spAutoFit/>
          </a:bodyPr>
          <a:lstStyle/>
          <a:p>
            <a:pPr algn="ctr" defTabSz="757238">
              <a:spcBef>
                <a:spcPct val="50000"/>
              </a:spcBef>
              <a:buClr>
                <a:schemeClr val="bg2"/>
              </a:buClr>
            </a:pPr>
            <a:r>
              <a:rPr lang="en-GB" sz="1200" b="1" dirty="0">
                <a:solidFill>
                  <a:schemeClr val="bg1"/>
                </a:solidFill>
              </a:rPr>
              <a:t>Available assets</a:t>
            </a:r>
            <a:br>
              <a:rPr lang="en-GB" sz="1200" b="1" dirty="0">
                <a:solidFill>
                  <a:schemeClr val="bg1"/>
                </a:solidFill>
              </a:rPr>
            </a:br>
            <a:r>
              <a:rPr lang="en-GB" sz="1200" b="1" dirty="0">
                <a:solidFill>
                  <a:schemeClr val="bg1"/>
                </a:solidFill>
              </a:rPr>
              <a:t>to cover SCR/MCR</a:t>
            </a:r>
          </a:p>
        </p:txBody>
      </p:sp>
      <p:sp>
        <p:nvSpPr>
          <p:cNvPr id="477204" name="Text Box 20"/>
          <p:cNvSpPr txBox="1">
            <a:spLocks noChangeAspect="1" noChangeArrowheads="1"/>
          </p:cNvSpPr>
          <p:nvPr/>
        </p:nvSpPr>
        <p:spPr bwMode="auto">
          <a:xfrm>
            <a:off x="6372175" y="2679600"/>
            <a:ext cx="1800225" cy="290513"/>
          </a:xfrm>
          <a:prstGeom prst="rect">
            <a:avLst/>
          </a:prstGeom>
          <a:noFill/>
          <a:ln w="15875" algn="ctr">
            <a:noFill/>
            <a:miter lim="800000"/>
            <a:headEnd/>
            <a:tailEnd/>
          </a:ln>
          <a:effectLst/>
        </p:spPr>
        <p:txBody>
          <a:bodyPr lIns="53678" tIns="53678" rIns="53678" bIns="53678"/>
          <a:lstStyle/>
          <a:p>
            <a:pPr defTabSz="757238">
              <a:spcBef>
                <a:spcPct val="50000"/>
              </a:spcBef>
              <a:buClr>
                <a:schemeClr val="bg2"/>
              </a:buClr>
            </a:pPr>
            <a:r>
              <a:rPr lang="de-DE" sz="1000" dirty="0">
                <a:solidFill>
                  <a:srgbClr val="000000"/>
                </a:solidFill>
              </a:rPr>
              <a:t>Own funds = </a:t>
            </a:r>
            <a:br>
              <a:rPr lang="de-DE" sz="1000" dirty="0">
                <a:solidFill>
                  <a:srgbClr val="000000"/>
                </a:solidFill>
              </a:rPr>
            </a:br>
            <a:r>
              <a:rPr lang="de-DE" sz="1000" b="1" dirty="0">
                <a:solidFill>
                  <a:srgbClr val="E00034"/>
                </a:solidFill>
              </a:rPr>
              <a:t>available capital </a:t>
            </a:r>
          </a:p>
        </p:txBody>
      </p:sp>
      <p:sp>
        <p:nvSpPr>
          <p:cNvPr id="477205" name="Text Box 21"/>
          <p:cNvSpPr txBox="1">
            <a:spLocks noChangeArrowheads="1"/>
          </p:cNvSpPr>
          <p:nvPr/>
        </p:nvSpPr>
        <p:spPr bwMode="auto">
          <a:xfrm>
            <a:off x="857200" y="4176613"/>
            <a:ext cx="1409700" cy="1327150"/>
          </a:xfrm>
          <a:prstGeom prst="rect">
            <a:avLst/>
          </a:prstGeom>
          <a:noFill/>
          <a:ln w="15875" algn="ctr">
            <a:noFill/>
            <a:miter lim="800000"/>
            <a:headEnd/>
            <a:tailEnd/>
          </a:ln>
          <a:effectLst/>
        </p:spPr>
        <p:txBody>
          <a:bodyPr lIns="53680" tIns="53680" rIns="53680" bIns="53680">
            <a:spAutoFit/>
          </a:bodyPr>
          <a:lstStyle/>
          <a:p>
            <a:pPr defTabSz="757238">
              <a:spcBef>
                <a:spcPct val="50000"/>
              </a:spcBef>
              <a:buClr>
                <a:schemeClr val="bg1"/>
              </a:buClr>
              <a:buFont typeface="Wingdings" pitchFamily="2" charset="2"/>
              <a:buChar char="n"/>
              <a:tabLst>
                <a:tab pos="174625" algn="l"/>
              </a:tabLst>
            </a:pPr>
            <a:r>
              <a:rPr lang="en-GB" sz="1000" b="1" dirty="0">
                <a:solidFill>
                  <a:schemeClr val="bg1"/>
                </a:solidFill>
              </a:rPr>
              <a:t> 	Cash</a:t>
            </a:r>
          </a:p>
          <a:p>
            <a:pPr defTabSz="757238">
              <a:spcBef>
                <a:spcPct val="50000"/>
              </a:spcBef>
              <a:buClr>
                <a:schemeClr val="bg1"/>
              </a:buClr>
              <a:buFont typeface="Wingdings" pitchFamily="2" charset="2"/>
              <a:buChar char="n"/>
              <a:tabLst>
                <a:tab pos="174625" algn="l"/>
              </a:tabLst>
            </a:pPr>
            <a:r>
              <a:rPr lang="en-GB" sz="1000" b="1" dirty="0">
                <a:solidFill>
                  <a:schemeClr val="bg1"/>
                </a:solidFill>
              </a:rPr>
              <a:t> 	Fixed income 	instrument</a:t>
            </a:r>
          </a:p>
          <a:p>
            <a:pPr defTabSz="757238">
              <a:spcBef>
                <a:spcPct val="50000"/>
              </a:spcBef>
              <a:buClr>
                <a:schemeClr val="bg1"/>
              </a:buClr>
              <a:buFont typeface="Wingdings" pitchFamily="2" charset="2"/>
              <a:buChar char="n"/>
              <a:tabLst>
                <a:tab pos="174625" algn="l"/>
              </a:tabLst>
            </a:pPr>
            <a:r>
              <a:rPr lang="en-GB" sz="1000" b="1" dirty="0">
                <a:solidFill>
                  <a:schemeClr val="bg1"/>
                </a:solidFill>
              </a:rPr>
              <a:t> 	Property</a:t>
            </a:r>
          </a:p>
          <a:p>
            <a:pPr defTabSz="757238">
              <a:spcBef>
                <a:spcPct val="50000"/>
              </a:spcBef>
              <a:buClr>
                <a:schemeClr val="bg1"/>
              </a:buClr>
              <a:buFont typeface="Wingdings" pitchFamily="2" charset="2"/>
              <a:buChar char="n"/>
              <a:tabLst>
                <a:tab pos="174625" algn="l"/>
              </a:tabLst>
            </a:pPr>
            <a:r>
              <a:rPr lang="en-GB" sz="1000" b="1" dirty="0">
                <a:solidFill>
                  <a:schemeClr val="bg1"/>
                </a:solidFill>
              </a:rPr>
              <a:t> 	Equity</a:t>
            </a:r>
          </a:p>
          <a:p>
            <a:pPr defTabSz="757238">
              <a:spcBef>
                <a:spcPct val="50000"/>
              </a:spcBef>
              <a:buClr>
                <a:schemeClr val="bg1"/>
              </a:buClr>
              <a:buFont typeface="Wingdings" pitchFamily="2" charset="2"/>
              <a:buChar char="n"/>
              <a:tabLst>
                <a:tab pos="174625" algn="l"/>
              </a:tabLst>
            </a:pPr>
            <a:r>
              <a:rPr lang="en-GB" sz="1000" b="1" dirty="0">
                <a:solidFill>
                  <a:schemeClr val="bg1"/>
                </a:solidFill>
              </a:rPr>
              <a:t> 	Reinsurance assets</a:t>
            </a:r>
          </a:p>
        </p:txBody>
      </p:sp>
      <p:sp>
        <p:nvSpPr>
          <p:cNvPr id="477206" name="Rectangle 22" descr="Wide downward diagonal"/>
          <p:cNvSpPr>
            <a:spLocks noChangeArrowheads="1"/>
          </p:cNvSpPr>
          <p:nvPr/>
        </p:nvSpPr>
        <p:spPr bwMode="auto">
          <a:xfrm>
            <a:off x="2730450" y="2609750"/>
            <a:ext cx="1582737" cy="1006475"/>
          </a:xfrm>
          <a:prstGeom prst="rect">
            <a:avLst/>
          </a:prstGeom>
          <a:pattFill prst="wdDnDiag">
            <a:fgClr>
              <a:schemeClr val="hlink">
                <a:alpha val="27000"/>
              </a:schemeClr>
            </a:fgClr>
            <a:bgClr>
              <a:srgbClr val="FFFFFF">
                <a:alpha val="27000"/>
              </a:srgbClr>
            </a:bgClr>
          </a:pattFill>
          <a:ln w="15875" algn="ctr">
            <a:noFill/>
            <a:miter lim="800000"/>
            <a:headEnd/>
            <a:tailEnd/>
          </a:ln>
          <a:effectLst/>
        </p:spPr>
        <p:txBody>
          <a:bodyPr lIns="29822" tIns="53680" rIns="29822" bIns="53680" anchor="ctr"/>
          <a:lstStyle/>
          <a:p>
            <a:pPr algn="ctr" defTabSz="757238">
              <a:spcBef>
                <a:spcPct val="50000"/>
              </a:spcBef>
              <a:buClr>
                <a:schemeClr val="bg2"/>
              </a:buClr>
            </a:pPr>
            <a:endParaRPr lang="de-DE" sz="1200" dirty="0">
              <a:solidFill>
                <a:schemeClr val="bg1"/>
              </a:solidFill>
            </a:endParaRPr>
          </a:p>
        </p:txBody>
      </p:sp>
      <p:sp>
        <p:nvSpPr>
          <p:cNvPr id="477207" name="Rectangle 23" descr="Wide upward diagonal"/>
          <p:cNvSpPr>
            <a:spLocks noChangeArrowheads="1"/>
          </p:cNvSpPr>
          <p:nvPr/>
        </p:nvSpPr>
        <p:spPr bwMode="auto">
          <a:xfrm>
            <a:off x="2730450" y="2160488"/>
            <a:ext cx="1582737" cy="431800"/>
          </a:xfrm>
          <a:prstGeom prst="rect">
            <a:avLst/>
          </a:prstGeom>
          <a:pattFill prst="wdUpDiag">
            <a:fgClr>
              <a:srgbClr val="E00034">
                <a:alpha val="25999"/>
              </a:srgbClr>
            </a:fgClr>
            <a:bgClr>
              <a:schemeClr val="bg1">
                <a:alpha val="25999"/>
              </a:schemeClr>
            </a:bgClr>
          </a:pattFill>
          <a:ln w="15875" algn="ctr">
            <a:noFill/>
            <a:miter lim="800000"/>
            <a:headEnd/>
            <a:tailEnd/>
          </a:ln>
          <a:effectLst/>
        </p:spPr>
        <p:txBody>
          <a:bodyPr lIns="29822" tIns="53680" rIns="29822" bIns="53680" anchor="ctr"/>
          <a:lstStyle/>
          <a:p>
            <a:pPr algn="ctr" defTabSz="757238">
              <a:spcBef>
                <a:spcPct val="50000"/>
              </a:spcBef>
              <a:buClr>
                <a:schemeClr val="bg2"/>
              </a:buClr>
            </a:pPr>
            <a:endParaRPr lang="de-DE" sz="1200" dirty="0">
              <a:solidFill>
                <a:schemeClr val="bg1"/>
              </a:solidFill>
            </a:endParaRPr>
          </a:p>
        </p:txBody>
      </p:sp>
      <p:sp>
        <p:nvSpPr>
          <p:cNvPr id="477208" name="Text Box 24"/>
          <p:cNvSpPr txBox="1">
            <a:spLocks noChangeAspect="1" noChangeArrowheads="1"/>
          </p:cNvSpPr>
          <p:nvPr/>
        </p:nvSpPr>
        <p:spPr bwMode="auto">
          <a:xfrm>
            <a:off x="4530675" y="2265085"/>
            <a:ext cx="941966" cy="262293"/>
          </a:xfrm>
          <a:prstGeom prst="rect">
            <a:avLst/>
          </a:prstGeom>
          <a:noFill/>
          <a:ln w="15875" algn="ctr">
            <a:noFill/>
            <a:miter lim="800000"/>
            <a:headEnd/>
            <a:tailEnd/>
          </a:ln>
          <a:effectLst/>
        </p:spPr>
        <p:txBody>
          <a:bodyPr wrap="none" lIns="53678" tIns="53678" rIns="53678" bIns="53678" anchor="ctr">
            <a:spAutoFit/>
          </a:bodyPr>
          <a:lstStyle/>
          <a:p>
            <a:pPr defTabSz="757238">
              <a:spcBef>
                <a:spcPct val="50000"/>
              </a:spcBef>
              <a:buClr>
                <a:schemeClr val="bg2"/>
              </a:buClr>
            </a:pPr>
            <a:r>
              <a:rPr lang="en-GB" sz="1000" dirty="0">
                <a:solidFill>
                  <a:schemeClr val="tx1"/>
                </a:solidFill>
              </a:rPr>
              <a:t>Excess</a:t>
            </a:r>
            <a:r>
              <a:rPr lang="en-GB" sz="1000" b="1" dirty="0">
                <a:solidFill>
                  <a:srgbClr val="000000"/>
                </a:solidFill>
              </a:rPr>
              <a:t> Capital</a:t>
            </a:r>
            <a:endParaRPr lang="de-DE" sz="1000" dirty="0">
              <a:solidFill>
                <a:srgbClr val="000000"/>
              </a:solidFill>
            </a:endParaRPr>
          </a:p>
        </p:txBody>
      </p:sp>
      <p:sp>
        <p:nvSpPr>
          <p:cNvPr id="477209" name="AutoShape 25"/>
          <p:cNvSpPr>
            <a:spLocks/>
          </p:cNvSpPr>
          <p:nvPr/>
        </p:nvSpPr>
        <p:spPr bwMode="auto">
          <a:xfrm>
            <a:off x="6115000" y="2160488"/>
            <a:ext cx="215900" cy="1457325"/>
          </a:xfrm>
          <a:prstGeom prst="rightBrace">
            <a:avLst>
              <a:gd name="adj1" fmla="val 56250"/>
              <a:gd name="adj2" fmla="val 50000"/>
            </a:avLst>
          </a:prstGeom>
          <a:noFill/>
          <a:ln w="15875">
            <a:solidFill>
              <a:srgbClr val="000000"/>
            </a:solidFill>
            <a:round/>
            <a:headEnd/>
            <a:tailEnd/>
          </a:ln>
          <a:effectLst/>
        </p:spPr>
        <p:txBody>
          <a:bodyPr wrap="none" lIns="64800" tIns="64800" rIns="64800" bIns="64800" anchor="ctr"/>
          <a:lstStyle/>
          <a:p>
            <a:pPr algn="ctr" defTabSz="757238"/>
            <a:endParaRPr lang="de-DE" dirty="0"/>
          </a:p>
        </p:txBody>
      </p:sp>
      <p:sp>
        <p:nvSpPr>
          <p:cNvPr id="477210" name="Rectangle 26"/>
          <p:cNvSpPr>
            <a:spLocks noGrp="1" noChangeArrowheads="1"/>
          </p:cNvSpPr>
          <p:nvPr>
            <p:ph type="title"/>
          </p:nvPr>
        </p:nvSpPr>
        <p:spPr>
          <a:noFill/>
          <a:ln/>
        </p:spPr>
        <p:txBody>
          <a:bodyPr/>
          <a:lstStyle/>
          <a:p>
            <a:r>
              <a:rPr lang="en-GB" sz="2400" dirty="0" smtClean="0"/>
              <a:t/>
            </a:r>
            <a:br>
              <a:rPr lang="en-GB" sz="2400" dirty="0" smtClean="0"/>
            </a:br>
            <a:r>
              <a:rPr lang="en-GB" sz="2000" dirty="0" smtClean="0">
                <a:latin typeface="+mj-lt"/>
              </a:rPr>
              <a:t>The Solvency II balance sheet:</a:t>
            </a:r>
            <a:r>
              <a:rPr lang="en-GB" sz="2400" dirty="0" smtClean="0"/>
              <a:t/>
            </a:r>
            <a:br>
              <a:rPr lang="en-GB" sz="2400" dirty="0" smtClean="0"/>
            </a:br>
            <a:r>
              <a:rPr lang="en-GB" dirty="0" smtClean="0"/>
              <a:t>Steering the solvency ratio</a:t>
            </a:r>
            <a:endParaRPr lang="de-DE" sz="2400" dirty="0"/>
          </a:p>
        </p:txBody>
      </p:sp>
      <p:sp>
        <p:nvSpPr>
          <p:cNvPr id="477211" name="Line 27"/>
          <p:cNvSpPr>
            <a:spLocks noChangeShapeType="1"/>
          </p:cNvSpPr>
          <p:nvPr/>
        </p:nvSpPr>
        <p:spPr bwMode="auto">
          <a:xfrm>
            <a:off x="2730450" y="2592288"/>
            <a:ext cx="3455987" cy="0"/>
          </a:xfrm>
          <a:prstGeom prst="line">
            <a:avLst/>
          </a:prstGeom>
          <a:noFill/>
          <a:ln w="15875">
            <a:solidFill>
              <a:schemeClr val="tx1"/>
            </a:solidFill>
            <a:round/>
            <a:headEnd/>
            <a:tailEnd/>
          </a:ln>
          <a:effectLst/>
        </p:spPr>
        <p:txBody>
          <a:bodyPr lIns="53678" tIns="53678" rIns="53678" bIns="53678" anchor="b">
            <a:spAutoFit/>
          </a:bodyPr>
          <a:lstStyle/>
          <a:p>
            <a:endParaRPr lang="en-GB" dirty="0"/>
          </a:p>
        </p:txBody>
      </p:sp>
      <p:sp>
        <p:nvSpPr>
          <p:cNvPr id="477212" name="Line 28"/>
          <p:cNvSpPr>
            <a:spLocks noChangeShapeType="1"/>
          </p:cNvSpPr>
          <p:nvPr/>
        </p:nvSpPr>
        <p:spPr bwMode="auto">
          <a:xfrm>
            <a:off x="2730450" y="2160488"/>
            <a:ext cx="3384550" cy="0"/>
          </a:xfrm>
          <a:prstGeom prst="line">
            <a:avLst/>
          </a:prstGeom>
          <a:noFill/>
          <a:ln w="15875">
            <a:solidFill>
              <a:schemeClr val="tx1"/>
            </a:solidFill>
            <a:round/>
            <a:headEnd/>
            <a:tailEnd/>
          </a:ln>
          <a:effectLst/>
        </p:spPr>
        <p:txBody>
          <a:bodyPr lIns="53678" tIns="53678" rIns="53678" bIns="53678" anchor="b">
            <a:spAutoFit/>
          </a:bodyPr>
          <a:lstStyle/>
          <a:p>
            <a:endParaRPr lang="en-GB" dirty="0"/>
          </a:p>
        </p:txBody>
      </p:sp>
      <p:sp>
        <p:nvSpPr>
          <p:cNvPr id="477213" name="Text Box 29"/>
          <p:cNvSpPr txBox="1">
            <a:spLocks noChangeArrowheads="1"/>
          </p:cNvSpPr>
          <p:nvPr/>
        </p:nvSpPr>
        <p:spPr bwMode="auto">
          <a:xfrm>
            <a:off x="2873325" y="2538313"/>
            <a:ext cx="1368425" cy="473075"/>
          </a:xfrm>
          <a:prstGeom prst="rect">
            <a:avLst/>
          </a:prstGeom>
          <a:noFill/>
          <a:ln w="15875" algn="ctr">
            <a:noFill/>
            <a:miter lim="800000"/>
            <a:headEnd/>
            <a:tailEnd/>
          </a:ln>
          <a:effectLst/>
        </p:spPr>
        <p:txBody>
          <a:bodyPr lIns="53678" tIns="53678" rIns="53678" bIns="53678" anchor="b">
            <a:spAutoFit/>
          </a:bodyPr>
          <a:lstStyle/>
          <a:p>
            <a:pPr algn="ctr" defTabSz="757238">
              <a:spcBef>
                <a:spcPct val="50000"/>
              </a:spcBef>
              <a:buClr>
                <a:schemeClr val="bg2"/>
              </a:buClr>
            </a:pPr>
            <a:r>
              <a:rPr lang="en-GB" sz="1200" b="1" dirty="0">
                <a:solidFill>
                  <a:schemeClr val="bg1"/>
                </a:solidFill>
              </a:rPr>
              <a:t>Equity and</a:t>
            </a:r>
            <a:br>
              <a:rPr lang="en-GB" sz="1200" b="1" dirty="0">
                <a:solidFill>
                  <a:schemeClr val="bg1"/>
                </a:solidFill>
              </a:rPr>
            </a:br>
            <a:r>
              <a:rPr lang="en-GB" sz="1200" b="1" dirty="0">
                <a:solidFill>
                  <a:schemeClr val="bg1"/>
                </a:solidFill>
              </a:rPr>
              <a:t>retained earnings</a:t>
            </a:r>
          </a:p>
        </p:txBody>
      </p:sp>
      <p:sp>
        <p:nvSpPr>
          <p:cNvPr id="477214" name="Text Box 30"/>
          <p:cNvSpPr txBox="1">
            <a:spLocks noChangeArrowheads="1"/>
          </p:cNvSpPr>
          <p:nvPr/>
        </p:nvSpPr>
        <p:spPr bwMode="auto">
          <a:xfrm>
            <a:off x="2946350" y="3330475"/>
            <a:ext cx="1439862" cy="290513"/>
          </a:xfrm>
          <a:prstGeom prst="rect">
            <a:avLst/>
          </a:prstGeom>
          <a:noFill/>
          <a:ln w="15875" algn="ctr">
            <a:noFill/>
            <a:miter lim="800000"/>
            <a:headEnd/>
            <a:tailEnd/>
          </a:ln>
          <a:effectLst/>
        </p:spPr>
        <p:txBody>
          <a:bodyPr lIns="53678" tIns="53678" rIns="53678" bIns="53678" anchor="b">
            <a:spAutoFit/>
          </a:bodyPr>
          <a:lstStyle/>
          <a:p>
            <a:pPr defTabSz="757238">
              <a:spcBef>
                <a:spcPct val="50000"/>
              </a:spcBef>
              <a:buClr>
                <a:schemeClr val="bg2"/>
              </a:buClr>
            </a:pPr>
            <a:r>
              <a:rPr lang="de-DE" sz="1200" b="1" dirty="0">
                <a:solidFill>
                  <a:schemeClr val="bg1"/>
                </a:solidFill>
              </a:rPr>
              <a:t>Hybrid capital</a:t>
            </a:r>
            <a:endParaRPr lang="en-GB" sz="1200" b="1" dirty="0">
              <a:solidFill>
                <a:schemeClr val="bg1"/>
              </a:solidFill>
            </a:endParaRPr>
          </a:p>
        </p:txBody>
      </p:sp>
      <p:grpSp>
        <p:nvGrpSpPr>
          <p:cNvPr id="2" name="Group 39"/>
          <p:cNvGrpSpPr>
            <a:grpSpLocks/>
          </p:cNvGrpSpPr>
          <p:nvPr/>
        </p:nvGrpSpPr>
        <p:grpSpPr bwMode="auto">
          <a:xfrm>
            <a:off x="4571950" y="3978175"/>
            <a:ext cx="3240087" cy="1800225"/>
            <a:chOff x="2835" y="2432"/>
            <a:chExt cx="2041" cy="1134"/>
          </a:xfrm>
        </p:grpSpPr>
        <p:sp>
          <p:nvSpPr>
            <p:cNvPr id="477216" name="Rectangle 32"/>
            <p:cNvSpPr>
              <a:spLocks noChangeArrowheads="1"/>
            </p:cNvSpPr>
            <p:nvPr/>
          </p:nvSpPr>
          <p:spPr bwMode="auto">
            <a:xfrm>
              <a:off x="2835" y="2432"/>
              <a:ext cx="2041" cy="1134"/>
            </a:xfrm>
            <a:prstGeom prst="rect">
              <a:avLst/>
            </a:prstGeom>
            <a:solidFill>
              <a:srgbClr val="EFF2F1"/>
            </a:solidFill>
            <a:ln w="15875" algn="ctr">
              <a:noFill/>
              <a:miter lim="800000"/>
              <a:headEnd/>
              <a:tailEnd/>
            </a:ln>
            <a:effectLst/>
          </p:spPr>
          <p:txBody>
            <a:bodyPr lIns="53678" tIns="53678" rIns="53678" bIns="53678" anchor="ctr">
              <a:spAutoFit/>
            </a:bodyPr>
            <a:lstStyle/>
            <a:p>
              <a:endParaRPr lang="en-GB" dirty="0"/>
            </a:p>
          </p:txBody>
        </p:sp>
        <p:sp>
          <p:nvSpPr>
            <p:cNvPr id="477217" name="Rectangle 33"/>
            <p:cNvSpPr>
              <a:spLocks noChangeArrowheads="1"/>
            </p:cNvSpPr>
            <p:nvPr/>
          </p:nvSpPr>
          <p:spPr bwMode="auto">
            <a:xfrm>
              <a:off x="2925" y="2523"/>
              <a:ext cx="1871" cy="408"/>
            </a:xfrm>
            <a:prstGeom prst="rect">
              <a:avLst/>
            </a:prstGeom>
            <a:solidFill>
              <a:srgbClr val="D8DFDD"/>
            </a:solidFill>
            <a:ln w="15875" algn="ctr">
              <a:noFill/>
              <a:miter lim="800000"/>
              <a:headEnd/>
              <a:tailEnd/>
            </a:ln>
            <a:effectLst/>
          </p:spPr>
          <p:txBody>
            <a:bodyPr lIns="53678" tIns="53678" rIns="53678" bIns="53678" anchor="ctr">
              <a:spAutoFit/>
            </a:bodyPr>
            <a:lstStyle/>
            <a:p>
              <a:endParaRPr lang="en-GB" dirty="0"/>
            </a:p>
          </p:txBody>
        </p:sp>
        <p:sp>
          <p:nvSpPr>
            <p:cNvPr id="477218" name="Text Box 34"/>
            <p:cNvSpPr txBox="1">
              <a:spLocks noChangeArrowheads="1"/>
            </p:cNvSpPr>
            <p:nvPr/>
          </p:nvSpPr>
          <p:spPr bwMode="auto">
            <a:xfrm>
              <a:off x="2972" y="2614"/>
              <a:ext cx="816" cy="183"/>
            </a:xfrm>
            <a:prstGeom prst="rect">
              <a:avLst/>
            </a:prstGeom>
            <a:noFill/>
            <a:ln w="15875" algn="ctr">
              <a:noFill/>
              <a:miter lim="800000"/>
              <a:headEnd/>
              <a:tailEnd/>
            </a:ln>
            <a:effectLst/>
          </p:spPr>
          <p:txBody>
            <a:bodyPr lIns="53678" tIns="53678" rIns="53678" bIns="53678" anchor="b">
              <a:spAutoFit/>
            </a:bodyPr>
            <a:lstStyle/>
            <a:p>
              <a:pPr defTabSz="757238">
                <a:spcBef>
                  <a:spcPct val="50000"/>
                </a:spcBef>
                <a:buClr>
                  <a:schemeClr val="bg2"/>
                </a:buClr>
              </a:pPr>
              <a:r>
                <a:rPr lang="en-GB" sz="1200" b="1" i="1" dirty="0">
                  <a:solidFill>
                    <a:schemeClr val="tx1"/>
                  </a:solidFill>
                </a:rPr>
                <a:t>solvency ratio</a:t>
              </a:r>
              <a:r>
                <a:rPr lang="en-GB" sz="1200" i="1" dirty="0">
                  <a:solidFill>
                    <a:schemeClr val="tx1"/>
                  </a:solidFill>
                </a:rPr>
                <a:t>  =   </a:t>
              </a:r>
            </a:p>
          </p:txBody>
        </p:sp>
        <p:sp>
          <p:nvSpPr>
            <p:cNvPr id="477219" name="Text Box 35"/>
            <p:cNvSpPr txBox="1">
              <a:spLocks noChangeArrowheads="1"/>
            </p:cNvSpPr>
            <p:nvPr/>
          </p:nvSpPr>
          <p:spPr bwMode="auto">
            <a:xfrm>
              <a:off x="3879" y="2703"/>
              <a:ext cx="815" cy="183"/>
            </a:xfrm>
            <a:prstGeom prst="rect">
              <a:avLst/>
            </a:prstGeom>
            <a:noFill/>
            <a:ln w="15875" algn="ctr">
              <a:noFill/>
              <a:miter lim="800000"/>
              <a:headEnd/>
              <a:tailEnd/>
            </a:ln>
            <a:effectLst/>
          </p:spPr>
          <p:txBody>
            <a:bodyPr lIns="53678" tIns="53678" rIns="53678" bIns="53678" anchor="b">
              <a:spAutoFit/>
            </a:bodyPr>
            <a:lstStyle/>
            <a:p>
              <a:pPr defTabSz="757238">
                <a:spcBef>
                  <a:spcPct val="50000"/>
                </a:spcBef>
                <a:buClr>
                  <a:schemeClr val="bg2"/>
                </a:buClr>
              </a:pPr>
              <a:r>
                <a:rPr lang="en-GB" sz="1200" i="1" dirty="0">
                  <a:solidFill>
                    <a:schemeClr val="tx1"/>
                  </a:solidFill>
                </a:rPr>
                <a:t>required capital</a:t>
              </a:r>
            </a:p>
          </p:txBody>
        </p:sp>
        <p:sp>
          <p:nvSpPr>
            <p:cNvPr id="477220" name="Text Box 36"/>
            <p:cNvSpPr txBox="1">
              <a:spLocks noChangeArrowheads="1"/>
            </p:cNvSpPr>
            <p:nvPr/>
          </p:nvSpPr>
          <p:spPr bwMode="auto">
            <a:xfrm>
              <a:off x="3878" y="2521"/>
              <a:ext cx="952" cy="183"/>
            </a:xfrm>
            <a:prstGeom prst="rect">
              <a:avLst/>
            </a:prstGeom>
            <a:noFill/>
            <a:ln w="15875" algn="ctr">
              <a:noFill/>
              <a:miter lim="800000"/>
              <a:headEnd/>
              <a:tailEnd/>
            </a:ln>
            <a:effectLst/>
          </p:spPr>
          <p:txBody>
            <a:bodyPr lIns="53678" tIns="53678" rIns="53678" bIns="53678" anchor="b">
              <a:spAutoFit/>
            </a:bodyPr>
            <a:lstStyle/>
            <a:p>
              <a:pPr defTabSz="757238">
                <a:spcBef>
                  <a:spcPct val="50000"/>
                </a:spcBef>
                <a:buClr>
                  <a:schemeClr val="bg2"/>
                </a:buClr>
              </a:pPr>
              <a:r>
                <a:rPr lang="en-GB" sz="1200" i="1" dirty="0">
                  <a:solidFill>
                    <a:schemeClr val="tx1"/>
                  </a:solidFill>
                </a:rPr>
                <a:t>available capital</a:t>
              </a:r>
            </a:p>
          </p:txBody>
        </p:sp>
        <p:sp>
          <p:nvSpPr>
            <p:cNvPr id="477221" name="Line 37"/>
            <p:cNvSpPr>
              <a:spLocks noChangeShapeType="1"/>
            </p:cNvSpPr>
            <p:nvPr/>
          </p:nvSpPr>
          <p:spPr bwMode="auto">
            <a:xfrm flipV="1">
              <a:off x="3833" y="2704"/>
              <a:ext cx="816" cy="1"/>
            </a:xfrm>
            <a:prstGeom prst="line">
              <a:avLst/>
            </a:prstGeom>
            <a:noFill/>
            <a:ln w="15875">
              <a:solidFill>
                <a:schemeClr val="tx1"/>
              </a:solidFill>
              <a:round/>
              <a:headEnd/>
              <a:tailEnd/>
            </a:ln>
            <a:effectLst/>
          </p:spPr>
          <p:txBody>
            <a:bodyPr lIns="53678" tIns="53678" rIns="53678" bIns="53678" anchor="b">
              <a:spAutoFit/>
            </a:bodyPr>
            <a:lstStyle/>
            <a:p>
              <a:endParaRPr lang="en-GB" dirty="0"/>
            </a:p>
          </p:txBody>
        </p:sp>
        <p:sp>
          <p:nvSpPr>
            <p:cNvPr id="477222" name="Text Box 38"/>
            <p:cNvSpPr txBox="1">
              <a:spLocks noChangeArrowheads="1"/>
            </p:cNvSpPr>
            <p:nvPr/>
          </p:nvSpPr>
          <p:spPr bwMode="auto">
            <a:xfrm>
              <a:off x="2971" y="2992"/>
              <a:ext cx="1860" cy="529"/>
            </a:xfrm>
            <a:prstGeom prst="rect">
              <a:avLst/>
            </a:prstGeom>
            <a:noFill/>
            <a:ln w="15875" algn="ctr">
              <a:noFill/>
              <a:miter lim="800000"/>
              <a:headEnd/>
              <a:tailEnd/>
            </a:ln>
            <a:effectLst/>
          </p:spPr>
          <p:txBody>
            <a:bodyPr lIns="53678" tIns="53678" rIns="53678" bIns="53678" anchor="b">
              <a:spAutoFit/>
            </a:bodyPr>
            <a:lstStyle/>
            <a:p>
              <a:pPr marL="266700" indent="-266700" defTabSz="757238">
                <a:spcBef>
                  <a:spcPct val="50000"/>
                </a:spcBef>
                <a:buClr>
                  <a:schemeClr val="bg2"/>
                </a:buClr>
              </a:pPr>
              <a:r>
                <a:rPr lang="en-GB" sz="1200" dirty="0">
                  <a:solidFill>
                    <a:schemeClr val="tx1"/>
                  </a:solidFill>
                </a:rPr>
                <a:t>Steering of the solvency ratio:</a:t>
              </a:r>
            </a:p>
            <a:p>
              <a:pPr marL="266700" indent="-266700" defTabSz="757238">
                <a:spcBef>
                  <a:spcPct val="50000"/>
                </a:spcBef>
                <a:buClr>
                  <a:srgbClr val="FE360B"/>
                </a:buClr>
                <a:buFont typeface="Wingdings" pitchFamily="2" charset="2"/>
                <a:buChar char="n"/>
              </a:pPr>
              <a:r>
                <a:rPr lang="en-GB" sz="1200" dirty="0">
                  <a:solidFill>
                    <a:srgbClr val="E00034"/>
                  </a:solidFill>
                </a:rPr>
                <a:t>Increase the available capital</a:t>
              </a:r>
            </a:p>
            <a:p>
              <a:pPr marL="266700" indent="-266700" defTabSz="757238">
                <a:spcBef>
                  <a:spcPct val="50000"/>
                </a:spcBef>
                <a:buClr>
                  <a:srgbClr val="FE360B"/>
                </a:buClr>
                <a:buFont typeface="Wingdings" pitchFamily="2" charset="2"/>
                <a:buChar char="n"/>
              </a:pPr>
              <a:r>
                <a:rPr lang="en-GB" sz="1200" dirty="0">
                  <a:solidFill>
                    <a:srgbClr val="E00034"/>
                  </a:solidFill>
                </a:rPr>
                <a:t>Reduce the required capital</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F59B9-8094-4618-B073-21DD649DF751}" type="slidenum">
              <a:rPr lang="en-GB" smtClean="0"/>
              <a:pPr/>
              <a:t>2</a:t>
            </a:fld>
            <a:endParaRPr lang="en-GB" dirty="0"/>
          </a:p>
        </p:txBody>
      </p:sp>
      <p:sp>
        <p:nvSpPr>
          <p:cNvPr id="5" name="Title 4"/>
          <p:cNvSpPr>
            <a:spLocks noGrp="1"/>
          </p:cNvSpPr>
          <p:nvPr>
            <p:ph type="title"/>
          </p:nvPr>
        </p:nvSpPr>
        <p:spPr/>
        <p:txBody>
          <a:bodyPr/>
          <a:lstStyle/>
          <a:p>
            <a:r>
              <a:rPr lang="en-GB" dirty="0" smtClean="0"/>
              <a:t>Agenda</a:t>
            </a:r>
            <a:endParaRPr lang="en-GB" dirty="0"/>
          </a:p>
        </p:txBody>
      </p:sp>
      <p:sp>
        <p:nvSpPr>
          <p:cNvPr id="14" name="TocEntry1"/>
          <p:cNvSpPr txBox="1"/>
          <p:nvPr>
            <p:custDataLst>
              <p:tags r:id="rId2"/>
            </p:custDataLst>
          </p:nvPr>
        </p:nvSpPr>
        <p:spPr>
          <a:xfrm>
            <a:off x="755650" y="1628775"/>
            <a:ext cx="5472113" cy="1588"/>
          </a:xfrm>
          <a:prstGeom prst="rect">
            <a:avLst/>
          </a:prstGeom>
          <a:noFill/>
        </p:spPr>
        <p:txBody>
          <a:bodyPr vert="horz" wrap="square" lIns="0" tIns="0" rIns="0" bIns="0" rtlCol="0">
            <a:noAutofit/>
          </a:bodyPr>
          <a:lstStyle/>
          <a:p>
            <a:pPr indent="-457200">
              <a:buSzPct val="80000"/>
              <a:buFont typeface="Wingdings"/>
              <a:buChar char="n"/>
            </a:pPr>
            <a:endParaRPr lang="en-GB" sz="2000" dirty="0" err="1" smtClean="0">
              <a:solidFill>
                <a:srgbClr val="283E36"/>
              </a:solidFill>
              <a:latin typeface="SwissReSans"/>
            </a:endParaRPr>
          </a:p>
        </p:txBody>
      </p:sp>
      <p:sp>
        <p:nvSpPr>
          <p:cNvPr id="15" name="TocEntry2"/>
          <p:cNvSpPr txBox="1"/>
          <p:nvPr>
            <p:custDataLst>
              <p:tags r:id="rId3"/>
            </p:custDataLst>
          </p:nvPr>
        </p:nvSpPr>
        <p:spPr>
          <a:xfrm>
            <a:off x="755650" y="1784351"/>
            <a:ext cx="5472113" cy="1588"/>
          </a:xfrm>
          <a:prstGeom prst="rect">
            <a:avLst/>
          </a:prstGeom>
          <a:noFill/>
        </p:spPr>
        <p:txBody>
          <a:bodyPr vert="horz" wrap="square" lIns="0" tIns="0" rIns="0" bIns="0" rtlCol="0">
            <a:noAutofit/>
          </a:bodyPr>
          <a:lstStyle/>
          <a:p>
            <a:pPr indent="-457200">
              <a:buSzPct val="80000"/>
              <a:buFont typeface="Wingdings"/>
              <a:buChar char="n"/>
            </a:pPr>
            <a:endParaRPr lang="en-GB" sz="2000" dirty="0" err="1" smtClean="0">
              <a:solidFill>
                <a:srgbClr val="283E36"/>
              </a:solidFill>
              <a:latin typeface="SwissReSans"/>
            </a:endParaRPr>
          </a:p>
        </p:txBody>
      </p:sp>
      <p:sp>
        <p:nvSpPr>
          <p:cNvPr id="16" name="TocEntry3"/>
          <p:cNvSpPr txBox="1"/>
          <p:nvPr>
            <p:custDataLst>
              <p:tags r:id="rId4"/>
            </p:custDataLst>
          </p:nvPr>
        </p:nvSpPr>
        <p:spPr>
          <a:xfrm>
            <a:off x="755650" y="1556792"/>
            <a:ext cx="5472113" cy="304800"/>
          </a:xfrm>
          <a:prstGeom prst="rect">
            <a:avLst/>
          </a:prstGeom>
          <a:noFill/>
        </p:spPr>
        <p:txBody>
          <a:bodyPr vert="horz" wrap="square" lIns="0" tIns="0" rIns="0" bIns="0" rtlCol="0">
            <a:noAutofit/>
          </a:bodyPr>
          <a:lstStyle/>
          <a:p>
            <a:pPr marL="269875" indent="-269875">
              <a:buSzPct val="80000"/>
              <a:buFont typeface="Wingdings"/>
              <a:buChar char="n"/>
            </a:pPr>
            <a:r>
              <a:rPr lang="en-GB" sz="2000" dirty="0" smtClean="0">
                <a:solidFill>
                  <a:srgbClr val="283E36"/>
                </a:solidFill>
                <a:latin typeface="SwissReSans"/>
              </a:rPr>
              <a:t>Reinsurance</a:t>
            </a:r>
          </a:p>
        </p:txBody>
      </p:sp>
      <p:sp>
        <p:nvSpPr>
          <p:cNvPr id="17" name="TocEntry4"/>
          <p:cNvSpPr txBox="1"/>
          <p:nvPr>
            <p:custDataLst>
              <p:tags r:id="rId5"/>
            </p:custDataLst>
          </p:nvPr>
        </p:nvSpPr>
        <p:spPr>
          <a:xfrm>
            <a:off x="755650" y="2015579"/>
            <a:ext cx="5472113" cy="304800"/>
          </a:xfrm>
          <a:prstGeom prst="rect">
            <a:avLst/>
          </a:prstGeom>
          <a:noFill/>
        </p:spPr>
        <p:txBody>
          <a:bodyPr vert="horz" wrap="square" lIns="0" tIns="0" rIns="0" bIns="0" rtlCol="0">
            <a:noAutofit/>
          </a:bodyPr>
          <a:lstStyle/>
          <a:p>
            <a:pPr marL="269875" indent="-269875">
              <a:buSzPct val="80000"/>
              <a:buFont typeface="Wingdings"/>
              <a:buChar char="n"/>
            </a:pPr>
            <a:r>
              <a:rPr lang="en-GB" sz="2000" dirty="0" smtClean="0">
                <a:solidFill>
                  <a:srgbClr val="283E36"/>
                </a:solidFill>
                <a:latin typeface="SwissReSans"/>
              </a:rPr>
              <a:t>Captives</a:t>
            </a:r>
          </a:p>
        </p:txBody>
      </p:sp>
      <p:sp>
        <p:nvSpPr>
          <p:cNvPr id="18" name="TocEntry5"/>
          <p:cNvSpPr txBox="1"/>
          <p:nvPr>
            <p:custDataLst>
              <p:tags r:id="rId6"/>
            </p:custDataLst>
          </p:nvPr>
        </p:nvSpPr>
        <p:spPr>
          <a:xfrm>
            <a:off x="755650" y="2474367"/>
            <a:ext cx="6984702" cy="609600"/>
          </a:xfrm>
          <a:prstGeom prst="rect">
            <a:avLst/>
          </a:prstGeom>
          <a:noFill/>
        </p:spPr>
        <p:txBody>
          <a:bodyPr vert="horz" wrap="square" lIns="0" tIns="0" rIns="0" bIns="0" rtlCol="0">
            <a:noAutofit/>
          </a:bodyPr>
          <a:lstStyle/>
          <a:p>
            <a:pPr marL="269875" indent="-269875">
              <a:buSzPct val="80000"/>
              <a:buFont typeface="Wingdings"/>
              <a:buChar char="n"/>
            </a:pPr>
            <a:r>
              <a:rPr lang="en-US" sz="2000" dirty="0" smtClean="0">
                <a:solidFill>
                  <a:srgbClr val="283E36"/>
                </a:solidFill>
                <a:latin typeface="SwissReSans"/>
              </a:rPr>
              <a:t>Insurance Linked Securities and the use of SPV´s</a:t>
            </a:r>
            <a:endParaRPr lang="en-GB" sz="2000" dirty="0" err="1" smtClean="0">
              <a:solidFill>
                <a:srgbClr val="283E36"/>
              </a:solidFill>
              <a:latin typeface="SwissReSans"/>
            </a:endParaRPr>
          </a:p>
        </p:txBody>
      </p:sp>
      <p:sp>
        <p:nvSpPr>
          <p:cNvPr id="19" name="TocEntry6"/>
          <p:cNvSpPr txBox="1"/>
          <p:nvPr>
            <p:custDataLst>
              <p:tags r:id="rId7"/>
            </p:custDataLst>
          </p:nvPr>
        </p:nvSpPr>
        <p:spPr>
          <a:xfrm>
            <a:off x="755650" y="2901849"/>
            <a:ext cx="6192614" cy="914400"/>
          </a:xfrm>
          <a:prstGeom prst="rect">
            <a:avLst/>
          </a:prstGeom>
          <a:noFill/>
        </p:spPr>
        <p:txBody>
          <a:bodyPr vert="horz" wrap="square" lIns="0" tIns="0" rIns="0" bIns="0" rtlCol="0">
            <a:noAutofit/>
          </a:bodyPr>
          <a:lstStyle/>
          <a:p>
            <a:pPr marL="269875" indent="-269875">
              <a:lnSpc>
                <a:spcPct val="150000"/>
              </a:lnSpc>
              <a:buSzPct val="80000"/>
              <a:buFont typeface="Wingdings"/>
              <a:buChar char="n"/>
            </a:pPr>
            <a:r>
              <a:rPr lang="en-US" sz="2000" dirty="0" smtClean="0">
                <a:solidFill>
                  <a:srgbClr val="283E36"/>
                </a:solidFill>
                <a:latin typeface="SwissReSans"/>
              </a:rPr>
              <a:t>Examples of capital management under Solvency II </a:t>
            </a:r>
          </a:p>
          <a:p>
            <a:pPr marL="269875" indent="-269875">
              <a:lnSpc>
                <a:spcPct val="150000"/>
              </a:lnSpc>
              <a:buSzPct val="80000"/>
              <a:buFont typeface="Wingdings"/>
              <a:buChar char="n"/>
            </a:pPr>
            <a:r>
              <a:rPr lang="en-US" sz="2000" dirty="0" smtClean="0">
                <a:solidFill>
                  <a:srgbClr val="283E36"/>
                </a:solidFill>
                <a:latin typeface="SwissReSans"/>
              </a:rPr>
              <a:t>Reinsurance as a pro-active capital and risk management tool</a:t>
            </a:r>
          </a:p>
          <a:p>
            <a:pPr indent="-457200">
              <a:buSzPct val="80000"/>
              <a:buFont typeface="Wingdings"/>
              <a:buChar char="n"/>
            </a:pPr>
            <a:endParaRPr lang="en-GB" sz="2000" dirty="0" err="1" smtClean="0">
              <a:solidFill>
                <a:srgbClr val="283E36"/>
              </a:solidFill>
              <a:latin typeface="SwissReSans"/>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755576" y="2276872"/>
            <a:ext cx="8280920" cy="3339150"/>
          </a:xfrm>
          <a:prstGeom prst="rect">
            <a:avLst/>
          </a:prstGeom>
          <a:solidFill>
            <a:srgbClr val="EFF2F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3" name="Title 2"/>
          <p:cNvSpPr>
            <a:spLocks noGrp="1"/>
          </p:cNvSpPr>
          <p:nvPr>
            <p:ph type="title"/>
          </p:nvPr>
        </p:nvSpPr>
        <p:spPr/>
        <p:txBody>
          <a:bodyPr/>
          <a:lstStyle/>
          <a:p>
            <a:r>
              <a:rPr lang="en-GB" sz="2000" dirty="0" smtClean="0">
                <a:latin typeface="+mj-lt"/>
              </a:rPr>
              <a:t>Reinsurance as a capital management tool:</a:t>
            </a:r>
            <a:r>
              <a:rPr lang="en-GB" dirty="0" smtClean="0"/>
              <a:t/>
            </a:r>
            <a:br>
              <a:rPr lang="en-GB" dirty="0" smtClean="0"/>
            </a:br>
            <a:r>
              <a:rPr lang="en-US" dirty="0" smtClean="0"/>
              <a:t>The two leverage effects of reinsurance</a:t>
            </a:r>
            <a:endParaRPr lang="en-GB" dirty="0"/>
          </a:p>
        </p:txBody>
      </p:sp>
      <p:sp>
        <p:nvSpPr>
          <p:cNvPr id="8" name="TextBox 7"/>
          <p:cNvSpPr txBox="1"/>
          <p:nvPr/>
        </p:nvSpPr>
        <p:spPr>
          <a:xfrm>
            <a:off x="3607321" y="2350396"/>
            <a:ext cx="2193159" cy="523220"/>
          </a:xfrm>
          <a:prstGeom prst="rect">
            <a:avLst/>
          </a:prstGeom>
          <a:noFill/>
          <a:ln/>
        </p:spPr>
        <p:txBody>
          <a:bodyPr wrap="square" lIns="0" rIns="0" rtlCol="0">
            <a:spAutoFit/>
          </a:bodyPr>
          <a:lstStyle/>
          <a:p>
            <a:pPr algn="ctr"/>
            <a:r>
              <a:rPr lang="en-GB" sz="1400" b="1" dirty="0" smtClean="0">
                <a:latin typeface="SwissReSans" pitchFamily="34" charset="0"/>
              </a:rPr>
              <a:t>Current Solvency II ratio: 100 % </a:t>
            </a:r>
          </a:p>
        </p:txBody>
      </p:sp>
      <p:grpSp>
        <p:nvGrpSpPr>
          <p:cNvPr id="2" name="Group 54"/>
          <p:cNvGrpSpPr/>
          <p:nvPr/>
        </p:nvGrpSpPr>
        <p:grpSpPr>
          <a:xfrm>
            <a:off x="971600" y="2350396"/>
            <a:ext cx="7524776" cy="235188"/>
            <a:chOff x="1151680" y="1628800"/>
            <a:chExt cx="7524776" cy="523220"/>
          </a:xfrm>
        </p:grpSpPr>
        <p:sp>
          <p:nvSpPr>
            <p:cNvPr id="12" name="TextBox 11"/>
            <p:cNvSpPr txBox="1"/>
            <p:nvPr/>
          </p:nvSpPr>
          <p:spPr>
            <a:xfrm>
              <a:off x="1151680" y="1628800"/>
              <a:ext cx="1908152" cy="523220"/>
            </a:xfrm>
            <a:prstGeom prst="rect">
              <a:avLst/>
            </a:prstGeom>
            <a:noFill/>
            <a:ln/>
          </p:spPr>
          <p:txBody>
            <a:bodyPr wrap="square" lIns="0" rIns="0" rtlCol="0">
              <a:spAutoFit/>
            </a:bodyPr>
            <a:lstStyle/>
            <a:p>
              <a:pPr algn="ctr"/>
              <a:r>
                <a:rPr lang="en-GB" sz="1400" b="1" dirty="0" smtClean="0">
                  <a:latin typeface="SwissReSans" pitchFamily="34" charset="0"/>
                </a:rPr>
                <a:t>Target Solvency II ratio: 150 %</a:t>
              </a:r>
            </a:p>
          </p:txBody>
        </p:sp>
        <p:sp>
          <p:nvSpPr>
            <p:cNvPr id="14" name="TextBox 13"/>
            <p:cNvSpPr txBox="1"/>
            <p:nvPr/>
          </p:nvSpPr>
          <p:spPr>
            <a:xfrm>
              <a:off x="6636509" y="1628800"/>
              <a:ext cx="2039947" cy="523220"/>
            </a:xfrm>
            <a:prstGeom prst="rect">
              <a:avLst/>
            </a:prstGeom>
            <a:noFill/>
            <a:ln/>
          </p:spPr>
          <p:txBody>
            <a:bodyPr wrap="square" lIns="0" rIns="0" rtlCol="0">
              <a:spAutoFit/>
            </a:bodyPr>
            <a:lstStyle/>
            <a:p>
              <a:pPr algn="ctr"/>
              <a:r>
                <a:rPr lang="en-GB" sz="1400" b="1" dirty="0" smtClean="0">
                  <a:latin typeface="SwissReSans" pitchFamily="34" charset="0"/>
                </a:rPr>
                <a:t>Target Solvency II ratio: 150 %</a:t>
              </a:r>
            </a:p>
          </p:txBody>
        </p:sp>
      </p:grpSp>
      <p:sp>
        <p:nvSpPr>
          <p:cNvPr id="34" name="Slide Number Placeholder 33"/>
          <p:cNvSpPr>
            <a:spLocks noGrp="1"/>
          </p:cNvSpPr>
          <p:nvPr>
            <p:ph type="sldNum" sz="quarter" idx="11"/>
          </p:nvPr>
        </p:nvSpPr>
        <p:spPr/>
        <p:txBody>
          <a:bodyPr/>
          <a:lstStyle/>
          <a:p>
            <a:fld id="{8E9F59B9-8094-4618-B073-21DD649DF751}" type="slidenum">
              <a:rPr lang="en-GB" smtClean="0"/>
              <a:pPr/>
              <a:t>20</a:t>
            </a:fld>
            <a:endParaRPr lang="en-GB" dirty="0"/>
          </a:p>
        </p:txBody>
      </p:sp>
      <p:grpSp>
        <p:nvGrpSpPr>
          <p:cNvPr id="5" name="Group 49"/>
          <p:cNvGrpSpPr/>
          <p:nvPr/>
        </p:nvGrpSpPr>
        <p:grpSpPr>
          <a:xfrm>
            <a:off x="3866778" y="3934572"/>
            <a:ext cx="1944216" cy="2016224"/>
            <a:chOff x="3491880" y="3498971"/>
            <a:chExt cx="1728192" cy="2531609"/>
          </a:xfrm>
        </p:grpSpPr>
        <p:sp>
          <p:nvSpPr>
            <p:cNvPr id="26" name="Rectangle 25"/>
            <p:cNvSpPr/>
            <p:nvPr/>
          </p:nvSpPr>
          <p:spPr>
            <a:xfrm>
              <a:off x="3729837" y="3498971"/>
              <a:ext cx="516921" cy="207953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smtClean="0">
                <a:latin typeface="SwissReSans" pitchFamily="34" charset="0"/>
              </a:endParaRPr>
            </a:p>
          </p:txBody>
        </p:sp>
        <p:sp>
          <p:nvSpPr>
            <p:cNvPr id="29" name="TextBox 28"/>
            <p:cNvSpPr txBox="1"/>
            <p:nvPr/>
          </p:nvSpPr>
          <p:spPr>
            <a:xfrm>
              <a:off x="3831192" y="4307529"/>
              <a:ext cx="337290" cy="184666"/>
            </a:xfrm>
            <a:prstGeom prst="rect">
              <a:avLst/>
            </a:prstGeom>
            <a:noFill/>
            <a:ln/>
          </p:spPr>
          <p:txBody>
            <a:bodyPr wrap="square" lIns="0" tIns="0" rIns="0" bIns="0" rtlCol="0">
              <a:spAutoFit/>
            </a:bodyPr>
            <a:lstStyle/>
            <a:p>
              <a:pPr algn="ctr"/>
              <a:r>
                <a:rPr lang="en-GB" sz="1200" dirty="0" smtClean="0">
                  <a:solidFill>
                    <a:schemeClr val="bg1"/>
                  </a:solidFill>
                  <a:latin typeface="SwissReSans" pitchFamily="34" charset="0"/>
                </a:rPr>
                <a:t>100</a:t>
              </a:r>
            </a:p>
          </p:txBody>
        </p:sp>
        <p:sp>
          <p:nvSpPr>
            <p:cNvPr id="9" name="TextBox 8"/>
            <p:cNvSpPr txBox="1"/>
            <p:nvPr/>
          </p:nvSpPr>
          <p:spPr>
            <a:xfrm>
              <a:off x="3746870" y="5661248"/>
              <a:ext cx="505935" cy="184666"/>
            </a:xfrm>
            <a:prstGeom prst="rect">
              <a:avLst/>
            </a:prstGeom>
            <a:noFill/>
            <a:ln/>
          </p:spPr>
          <p:txBody>
            <a:bodyPr wrap="square" lIns="0" tIns="0" rIns="0" bIns="0" rtlCol="0">
              <a:spAutoFit/>
            </a:bodyPr>
            <a:lstStyle/>
            <a:p>
              <a:pPr algn="ctr"/>
              <a:r>
                <a:rPr lang="en-GB" sz="1200" dirty="0" smtClean="0">
                  <a:latin typeface="SwissReSans" pitchFamily="34" charset="0"/>
                </a:rPr>
                <a:t>SCR</a:t>
              </a:r>
            </a:p>
          </p:txBody>
        </p:sp>
        <p:sp>
          <p:nvSpPr>
            <p:cNvPr id="10" name="TextBox 9"/>
            <p:cNvSpPr txBox="1"/>
            <p:nvPr/>
          </p:nvSpPr>
          <p:spPr>
            <a:xfrm>
              <a:off x="4543438" y="5661248"/>
              <a:ext cx="460609" cy="369332"/>
            </a:xfrm>
            <a:prstGeom prst="rect">
              <a:avLst/>
            </a:prstGeom>
            <a:noFill/>
            <a:ln/>
          </p:spPr>
          <p:txBody>
            <a:bodyPr wrap="square" lIns="0" tIns="0" rIns="0" bIns="0" rtlCol="0">
              <a:spAutoFit/>
            </a:bodyPr>
            <a:lstStyle/>
            <a:p>
              <a:pPr algn="ctr"/>
              <a:r>
                <a:rPr lang="en-GB" sz="1200" dirty="0" smtClean="0">
                  <a:latin typeface="SwissReSans" pitchFamily="34" charset="0"/>
                </a:rPr>
                <a:t>Own Funds</a:t>
              </a:r>
            </a:p>
          </p:txBody>
        </p:sp>
        <p:sp>
          <p:nvSpPr>
            <p:cNvPr id="27" name="Rectangle 26"/>
            <p:cNvSpPr/>
            <p:nvPr/>
          </p:nvSpPr>
          <p:spPr>
            <a:xfrm>
              <a:off x="4441174" y="4312702"/>
              <a:ext cx="509662" cy="1267812"/>
            </a:xfrm>
            <a:prstGeom prst="rect">
              <a:avLst/>
            </a:prstGeom>
            <a:solidFill>
              <a:srgbClr val="007934"/>
            </a:solidFill>
            <a:ln w="9525">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smtClean="0">
                <a:latin typeface="SwissReSans" pitchFamily="34" charset="0"/>
              </a:endParaRPr>
            </a:p>
          </p:txBody>
        </p:sp>
        <p:sp>
          <p:nvSpPr>
            <p:cNvPr id="28" name="TextBox 27"/>
            <p:cNvSpPr txBox="1"/>
            <p:nvPr/>
          </p:nvSpPr>
          <p:spPr>
            <a:xfrm>
              <a:off x="4542529" y="4695202"/>
              <a:ext cx="337290" cy="231870"/>
            </a:xfrm>
            <a:prstGeom prst="rect">
              <a:avLst/>
            </a:prstGeom>
            <a:noFill/>
            <a:ln/>
          </p:spPr>
          <p:txBody>
            <a:bodyPr wrap="square" lIns="0" tIns="0" rIns="0" bIns="0" rtlCol="0">
              <a:spAutoFit/>
            </a:bodyPr>
            <a:lstStyle/>
            <a:p>
              <a:pPr algn="ctr"/>
              <a:r>
                <a:rPr lang="en-GB" sz="1200" dirty="0" smtClean="0">
                  <a:solidFill>
                    <a:schemeClr val="bg1"/>
                  </a:solidFill>
                  <a:latin typeface="SwissReSans" pitchFamily="34" charset="0"/>
                </a:rPr>
                <a:t>60</a:t>
              </a:r>
            </a:p>
          </p:txBody>
        </p:sp>
        <p:cxnSp>
          <p:nvCxnSpPr>
            <p:cNvPr id="46" name="Straight Connector 45"/>
            <p:cNvCxnSpPr/>
            <p:nvPr/>
          </p:nvCxnSpPr>
          <p:spPr>
            <a:xfrm>
              <a:off x="3491880" y="5589240"/>
              <a:ext cx="1728192" cy="0"/>
            </a:xfrm>
            <a:prstGeom prst="line">
              <a:avLst/>
            </a:prstGeom>
            <a:ln>
              <a:solidFill>
                <a:srgbClr val="007934"/>
              </a:solidFill>
            </a:ln>
          </p:spPr>
          <p:style>
            <a:lnRef idx="1">
              <a:schemeClr val="accent1"/>
            </a:lnRef>
            <a:fillRef idx="0">
              <a:schemeClr val="accent1"/>
            </a:fillRef>
            <a:effectRef idx="0">
              <a:schemeClr val="accent1"/>
            </a:effectRef>
            <a:fontRef idx="minor">
              <a:schemeClr val="tx1"/>
            </a:fontRef>
          </p:style>
        </p:cxnSp>
      </p:grpSp>
      <p:grpSp>
        <p:nvGrpSpPr>
          <p:cNvPr id="35" name="Group 59"/>
          <p:cNvGrpSpPr/>
          <p:nvPr/>
        </p:nvGrpSpPr>
        <p:grpSpPr>
          <a:xfrm>
            <a:off x="6444208" y="3967996"/>
            <a:ext cx="2520280" cy="1948158"/>
            <a:chOff x="6444208" y="3408555"/>
            <a:chExt cx="2520280" cy="2612733"/>
          </a:xfrm>
        </p:grpSpPr>
        <p:sp>
          <p:nvSpPr>
            <p:cNvPr id="13" name="TextBox 12"/>
            <p:cNvSpPr txBox="1"/>
            <p:nvPr/>
          </p:nvSpPr>
          <p:spPr>
            <a:xfrm>
              <a:off x="8133208" y="3660833"/>
              <a:ext cx="831280" cy="215444"/>
            </a:xfrm>
            <a:prstGeom prst="rect">
              <a:avLst/>
            </a:prstGeom>
            <a:noFill/>
            <a:ln/>
          </p:spPr>
          <p:txBody>
            <a:bodyPr wrap="square" lIns="0" tIns="0" rIns="0" bIns="0" rtlCol="0">
              <a:spAutoFit/>
            </a:bodyPr>
            <a:lstStyle/>
            <a:p>
              <a:r>
                <a:rPr lang="en-GB" sz="1400" b="1" dirty="0" smtClean="0">
                  <a:solidFill>
                    <a:srgbClr val="C00000"/>
                  </a:solidFill>
                  <a:latin typeface="SwissReSans" pitchFamily="34" charset="0"/>
                </a:rPr>
                <a:t>  - 33 </a:t>
              </a:r>
              <a:r>
                <a:rPr lang="en-GB" sz="1400" b="1" dirty="0" err="1" smtClean="0">
                  <a:solidFill>
                    <a:srgbClr val="C00000"/>
                  </a:solidFill>
                  <a:latin typeface="SwissReSans" pitchFamily="34" charset="0"/>
                </a:rPr>
                <a:t>mio</a:t>
              </a:r>
              <a:endParaRPr lang="en-GB" sz="1400" b="1" dirty="0" smtClean="0">
                <a:solidFill>
                  <a:srgbClr val="C00000"/>
                </a:solidFill>
                <a:latin typeface="SwissReSans" pitchFamily="34" charset="0"/>
              </a:endParaRPr>
            </a:p>
          </p:txBody>
        </p:sp>
        <p:sp>
          <p:nvSpPr>
            <p:cNvPr id="15" name="Right Brace 14"/>
            <p:cNvSpPr/>
            <p:nvPr/>
          </p:nvSpPr>
          <p:spPr>
            <a:xfrm>
              <a:off x="8016079" y="3408555"/>
              <a:ext cx="84313" cy="720000"/>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7524328" y="4307529"/>
              <a:ext cx="337290" cy="184666"/>
            </a:xfrm>
            <a:prstGeom prst="rect">
              <a:avLst/>
            </a:prstGeom>
            <a:noFill/>
            <a:ln/>
          </p:spPr>
          <p:txBody>
            <a:bodyPr wrap="square" lIns="0" tIns="0" rIns="0" bIns="0" rtlCol="0">
              <a:spAutoFit/>
            </a:bodyPr>
            <a:lstStyle/>
            <a:p>
              <a:pPr algn="ctr"/>
              <a:r>
                <a:rPr lang="en-GB" sz="1200" dirty="0" smtClean="0">
                  <a:solidFill>
                    <a:schemeClr val="bg1"/>
                  </a:solidFill>
                  <a:latin typeface="SwissReSans" pitchFamily="34" charset="0"/>
                </a:rPr>
                <a:t>100</a:t>
              </a:r>
            </a:p>
          </p:txBody>
        </p:sp>
        <p:sp>
          <p:nvSpPr>
            <p:cNvPr id="16" name="TextBox 15"/>
            <p:cNvSpPr txBox="1"/>
            <p:nvPr/>
          </p:nvSpPr>
          <p:spPr>
            <a:xfrm>
              <a:off x="7524328" y="5651956"/>
              <a:ext cx="505935" cy="369332"/>
            </a:xfrm>
            <a:prstGeom prst="rect">
              <a:avLst/>
            </a:prstGeom>
            <a:noFill/>
            <a:ln/>
          </p:spPr>
          <p:txBody>
            <a:bodyPr wrap="square" lIns="0" tIns="0" rIns="0" bIns="0" rtlCol="0">
              <a:spAutoFit/>
            </a:bodyPr>
            <a:lstStyle/>
            <a:p>
              <a:pPr algn="ctr"/>
              <a:r>
                <a:rPr lang="en-GB" sz="1200" dirty="0" smtClean="0">
                  <a:latin typeface="SwissReSans" pitchFamily="34" charset="0"/>
                </a:rPr>
                <a:t>Own</a:t>
              </a:r>
              <a:br>
                <a:rPr lang="en-GB" sz="1200" dirty="0" smtClean="0">
                  <a:latin typeface="SwissReSans" pitchFamily="34" charset="0"/>
                </a:rPr>
              </a:br>
              <a:r>
                <a:rPr lang="en-GB" sz="1200" dirty="0" smtClean="0">
                  <a:latin typeface="SwissReSans" pitchFamily="34" charset="0"/>
                </a:rPr>
                <a:t>Funds</a:t>
              </a:r>
            </a:p>
          </p:txBody>
        </p:sp>
        <p:sp>
          <p:nvSpPr>
            <p:cNvPr id="31" name="Rectangle 30"/>
            <p:cNvSpPr/>
            <p:nvPr/>
          </p:nvSpPr>
          <p:spPr>
            <a:xfrm>
              <a:off x="6768304" y="4128555"/>
              <a:ext cx="540000" cy="145633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smtClean="0">
                <a:latin typeface="SwissReSans" pitchFamily="34" charset="0"/>
              </a:endParaRPr>
            </a:p>
          </p:txBody>
        </p:sp>
        <p:sp>
          <p:nvSpPr>
            <p:cNvPr id="33" name="TextBox 32"/>
            <p:cNvSpPr txBox="1"/>
            <p:nvPr/>
          </p:nvSpPr>
          <p:spPr>
            <a:xfrm>
              <a:off x="6876256" y="4828510"/>
              <a:ext cx="337290" cy="184666"/>
            </a:xfrm>
            <a:prstGeom prst="rect">
              <a:avLst/>
            </a:prstGeom>
            <a:noFill/>
            <a:ln/>
          </p:spPr>
          <p:txBody>
            <a:bodyPr wrap="square" lIns="0" tIns="0" rIns="0" bIns="0" rtlCol="0">
              <a:spAutoFit/>
            </a:bodyPr>
            <a:lstStyle/>
            <a:p>
              <a:pPr algn="ctr"/>
              <a:r>
                <a:rPr lang="en-GB" sz="1200" dirty="0" smtClean="0">
                  <a:solidFill>
                    <a:schemeClr val="bg1"/>
                  </a:solidFill>
                  <a:latin typeface="SwissReSans" pitchFamily="34" charset="0"/>
                </a:rPr>
                <a:t>67</a:t>
              </a:r>
            </a:p>
          </p:txBody>
        </p:sp>
        <p:cxnSp>
          <p:nvCxnSpPr>
            <p:cNvPr id="47" name="Straight Connector 46"/>
            <p:cNvCxnSpPr/>
            <p:nvPr/>
          </p:nvCxnSpPr>
          <p:spPr>
            <a:xfrm>
              <a:off x="6444208" y="5589240"/>
              <a:ext cx="201622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5" name="Left Arrow 24"/>
          <p:cNvSpPr/>
          <p:nvPr/>
        </p:nvSpPr>
        <p:spPr>
          <a:xfrm flipH="1">
            <a:off x="5652120" y="4222604"/>
            <a:ext cx="1080120" cy="936104"/>
          </a:xfrm>
          <a:prstGeom prst="leftArrow">
            <a:avLst>
              <a:gd name="adj1" fmla="val 62700"/>
              <a:gd name="adj2" fmla="val 24600"/>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ctr"/>
          <a:lstStyle/>
          <a:p>
            <a:pPr marL="88900"/>
            <a:r>
              <a:rPr lang="en-GB" sz="1200" dirty="0" smtClean="0">
                <a:solidFill>
                  <a:srgbClr val="FFFFFF"/>
                </a:solidFill>
                <a:latin typeface="SwissReSans" pitchFamily="34" charset="0"/>
              </a:rPr>
              <a:t>Reduce the SCR  via reinsurance</a:t>
            </a:r>
          </a:p>
        </p:txBody>
      </p:sp>
      <p:grpSp>
        <p:nvGrpSpPr>
          <p:cNvPr id="36" name="Group 58"/>
          <p:cNvGrpSpPr/>
          <p:nvPr/>
        </p:nvGrpSpPr>
        <p:grpSpPr>
          <a:xfrm>
            <a:off x="812426" y="3068605"/>
            <a:ext cx="8152062" cy="2828933"/>
            <a:chOff x="827584" y="2328556"/>
            <a:chExt cx="7937535" cy="3702024"/>
          </a:xfrm>
        </p:grpSpPr>
        <p:cxnSp>
          <p:nvCxnSpPr>
            <p:cNvPr id="6" name="Straight Connector 5"/>
            <p:cNvCxnSpPr/>
            <p:nvPr/>
          </p:nvCxnSpPr>
          <p:spPr>
            <a:xfrm>
              <a:off x="859666" y="2328556"/>
              <a:ext cx="7905453" cy="2448"/>
            </a:xfrm>
            <a:prstGeom prst="line">
              <a:avLst/>
            </a:prstGeom>
            <a:ln>
              <a:solidFill>
                <a:srgbClr val="007934"/>
              </a:solidFill>
              <a:prstDash val="lg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27584" y="2708920"/>
              <a:ext cx="1120046" cy="307777"/>
            </a:xfrm>
            <a:prstGeom prst="rect">
              <a:avLst/>
            </a:prstGeom>
            <a:noFill/>
            <a:ln>
              <a:noFill/>
            </a:ln>
          </p:spPr>
          <p:txBody>
            <a:bodyPr wrap="square" rtlCol="0">
              <a:spAutoFit/>
            </a:bodyPr>
            <a:lstStyle/>
            <a:p>
              <a:r>
                <a:rPr lang="en-GB" sz="1400" b="1" dirty="0" smtClean="0">
                  <a:solidFill>
                    <a:srgbClr val="C00000"/>
                  </a:solidFill>
                  <a:latin typeface="SwissReSans" pitchFamily="34" charset="0"/>
                </a:rPr>
                <a:t> + 50 </a:t>
              </a:r>
              <a:r>
                <a:rPr lang="en-GB" sz="1400" b="1" dirty="0" err="1" smtClean="0">
                  <a:solidFill>
                    <a:srgbClr val="C00000"/>
                  </a:solidFill>
                  <a:latin typeface="SwissReSans" pitchFamily="34" charset="0"/>
                </a:rPr>
                <a:t>mio</a:t>
              </a:r>
              <a:endParaRPr lang="en-GB" sz="1400" b="1" dirty="0" smtClean="0">
                <a:solidFill>
                  <a:srgbClr val="C00000"/>
                </a:solidFill>
                <a:latin typeface="SwissReSans" pitchFamily="34" charset="0"/>
              </a:endParaRPr>
            </a:p>
          </p:txBody>
        </p:sp>
        <p:sp>
          <p:nvSpPr>
            <p:cNvPr id="18" name="Right Brace 17"/>
            <p:cNvSpPr/>
            <p:nvPr/>
          </p:nvSpPr>
          <p:spPr>
            <a:xfrm flipH="1">
              <a:off x="1753813" y="2331004"/>
              <a:ext cx="209922" cy="1080000"/>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Rectangle 18"/>
            <p:cNvSpPr/>
            <p:nvPr/>
          </p:nvSpPr>
          <p:spPr>
            <a:xfrm>
              <a:off x="2034265" y="3742497"/>
              <a:ext cx="555012" cy="1884634"/>
            </a:xfrm>
            <a:prstGeom prst="rect">
              <a:avLst/>
            </a:prstGeom>
            <a:solidFill>
              <a:srgbClr val="00793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smtClean="0">
                <a:latin typeface="SwissReSans" pitchFamily="34" charset="0"/>
              </a:endParaRPr>
            </a:p>
          </p:txBody>
        </p:sp>
        <p:sp>
          <p:nvSpPr>
            <p:cNvPr id="22" name="TextBox 21"/>
            <p:cNvSpPr txBox="1"/>
            <p:nvPr/>
          </p:nvSpPr>
          <p:spPr>
            <a:xfrm>
              <a:off x="1141101" y="4307529"/>
              <a:ext cx="337290" cy="184666"/>
            </a:xfrm>
            <a:prstGeom prst="rect">
              <a:avLst/>
            </a:prstGeom>
            <a:noFill/>
            <a:ln/>
          </p:spPr>
          <p:txBody>
            <a:bodyPr wrap="square" lIns="0" tIns="0" rIns="0" bIns="0" rtlCol="0">
              <a:spAutoFit/>
            </a:bodyPr>
            <a:lstStyle/>
            <a:p>
              <a:pPr algn="ctr"/>
              <a:r>
                <a:rPr lang="en-GB" sz="1200" dirty="0" smtClean="0">
                  <a:solidFill>
                    <a:schemeClr val="bg1"/>
                  </a:solidFill>
                  <a:latin typeface="SwissReSans" pitchFamily="34" charset="0"/>
                </a:rPr>
                <a:t>150</a:t>
              </a:r>
            </a:p>
          </p:txBody>
        </p:sp>
        <p:sp>
          <p:nvSpPr>
            <p:cNvPr id="23" name="TextBox 22"/>
            <p:cNvSpPr txBox="1"/>
            <p:nvPr/>
          </p:nvSpPr>
          <p:spPr>
            <a:xfrm>
              <a:off x="2121849" y="5661248"/>
              <a:ext cx="505935" cy="369332"/>
            </a:xfrm>
            <a:prstGeom prst="rect">
              <a:avLst/>
            </a:prstGeom>
            <a:noFill/>
            <a:ln/>
          </p:spPr>
          <p:txBody>
            <a:bodyPr wrap="square" lIns="0" tIns="0" rIns="0" bIns="0" rtlCol="0">
              <a:spAutoFit/>
            </a:bodyPr>
            <a:lstStyle/>
            <a:p>
              <a:pPr algn="ctr"/>
              <a:r>
                <a:rPr lang="en-GB" sz="1200" dirty="0" smtClean="0">
                  <a:latin typeface="SwissReSans" pitchFamily="34" charset="0"/>
                </a:rPr>
                <a:t>Own</a:t>
              </a:r>
              <a:br>
                <a:rPr lang="en-GB" sz="1200" dirty="0" smtClean="0">
                  <a:latin typeface="SwissReSans" pitchFamily="34" charset="0"/>
                </a:rPr>
              </a:br>
              <a:r>
                <a:rPr lang="en-GB" sz="1200" dirty="0" smtClean="0">
                  <a:latin typeface="SwissReSans" pitchFamily="34" charset="0"/>
                </a:rPr>
                <a:t>Funds</a:t>
              </a:r>
            </a:p>
          </p:txBody>
        </p:sp>
        <p:sp>
          <p:nvSpPr>
            <p:cNvPr id="20" name="Rectangle 19"/>
            <p:cNvSpPr/>
            <p:nvPr/>
          </p:nvSpPr>
          <p:spPr>
            <a:xfrm>
              <a:off x="1295697" y="3423665"/>
              <a:ext cx="528230" cy="220346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smtClean="0">
                <a:latin typeface="SwissReSans" pitchFamily="34" charset="0"/>
              </a:endParaRPr>
            </a:p>
          </p:txBody>
        </p:sp>
        <p:sp>
          <p:nvSpPr>
            <p:cNvPr id="21" name="TextBox 20"/>
            <p:cNvSpPr txBox="1"/>
            <p:nvPr/>
          </p:nvSpPr>
          <p:spPr>
            <a:xfrm>
              <a:off x="1403648" y="4307529"/>
              <a:ext cx="337290" cy="184666"/>
            </a:xfrm>
            <a:prstGeom prst="rect">
              <a:avLst/>
            </a:prstGeom>
            <a:noFill/>
            <a:ln/>
          </p:spPr>
          <p:txBody>
            <a:bodyPr wrap="square" lIns="0" tIns="0" rIns="0" bIns="0" rtlCol="0">
              <a:spAutoFit/>
            </a:bodyPr>
            <a:lstStyle/>
            <a:p>
              <a:pPr algn="ctr"/>
              <a:r>
                <a:rPr lang="en-GB" sz="1200" dirty="0" smtClean="0">
                  <a:solidFill>
                    <a:schemeClr val="bg1"/>
                  </a:solidFill>
                  <a:latin typeface="SwissReSans" pitchFamily="34" charset="0"/>
                </a:rPr>
                <a:t>100</a:t>
              </a:r>
            </a:p>
          </p:txBody>
        </p:sp>
        <p:sp>
          <p:nvSpPr>
            <p:cNvPr id="24" name="TextBox 23"/>
            <p:cNvSpPr txBox="1"/>
            <p:nvPr/>
          </p:nvSpPr>
          <p:spPr>
            <a:xfrm>
              <a:off x="1043608" y="5661248"/>
              <a:ext cx="1013799" cy="184666"/>
            </a:xfrm>
            <a:prstGeom prst="rect">
              <a:avLst/>
            </a:prstGeom>
            <a:noFill/>
            <a:ln/>
          </p:spPr>
          <p:txBody>
            <a:bodyPr wrap="square" lIns="0" tIns="0" rIns="0" bIns="0" rtlCol="0">
              <a:spAutoFit/>
            </a:bodyPr>
            <a:lstStyle/>
            <a:p>
              <a:pPr algn="ctr"/>
              <a:r>
                <a:rPr lang="en-GB" sz="1200" dirty="0" smtClean="0">
                  <a:latin typeface="SwissReSans" pitchFamily="34" charset="0"/>
                </a:rPr>
                <a:t>SCR</a:t>
              </a:r>
            </a:p>
          </p:txBody>
        </p:sp>
        <p:cxnSp>
          <p:nvCxnSpPr>
            <p:cNvPr id="40" name="Straight Connector 39"/>
            <p:cNvCxnSpPr/>
            <p:nvPr/>
          </p:nvCxnSpPr>
          <p:spPr>
            <a:xfrm>
              <a:off x="859666" y="5651399"/>
              <a:ext cx="2016224"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174491" y="4309871"/>
              <a:ext cx="337290" cy="241659"/>
            </a:xfrm>
            <a:prstGeom prst="rect">
              <a:avLst/>
            </a:prstGeom>
            <a:noFill/>
            <a:ln/>
          </p:spPr>
          <p:txBody>
            <a:bodyPr wrap="square" lIns="0" tIns="0" rIns="0" bIns="0" rtlCol="0">
              <a:spAutoFit/>
            </a:bodyPr>
            <a:lstStyle/>
            <a:p>
              <a:pPr algn="ctr"/>
              <a:r>
                <a:rPr lang="en-GB" sz="1200" dirty="0" smtClean="0">
                  <a:solidFill>
                    <a:schemeClr val="bg1"/>
                  </a:solidFill>
                  <a:latin typeface="SwissReSans" pitchFamily="34" charset="0"/>
                </a:rPr>
                <a:t>80</a:t>
              </a:r>
            </a:p>
          </p:txBody>
        </p:sp>
        <p:cxnSp>
          <p:nvCxnSpPr>
            <p:cNvPr id="37" name="Straight Connector 36"/>
            <p:cNvCxnSpPr/>
            <p:nvPr/>
          </p:nvCxnSpPr>
          <p:spPr>
            <a:xfrm>
              <a:off x="859666" y="3429000"/>
              <a:ext cx="7886904" cy="877"/>
            </a:xfrm>
            <a:prstGeom prst="line">
              <a:avLst/>
            </a:prstGeom>
            <a:ln>
              <a:solidFill>
                <a:srgbClr val="007934"/>
              </a:solidFill>
              <a:prstDash val="lgDash"/>
            </a:ln>
          </p:spPr>
          <p:style>
            <a:lnRef idx="1">
              <a:schemeClr val="accent1"/>
            </a:lnRef>
            <a:fillRef idx="0">
              <a:schemeClr val="accent1"/>
            </a:fillRef>
            <a:effectRef idx="0">
              <a:schemeClr val="accent1"/>
            </a:effectRef>
            <a:fontRef idx="minor">
              <a:schemeClr val="tx1"/>
            </a:fontRef>
          </p:style>
        </p:cxnSp>
      </p:grpSp>
      <p:grpSp>
        <p:nvGrpSpPr>
          <p:cNvPr id="39" name="Group 52"/>
          <p:cNvGrpSpPr/>
          <p:nvPr/>
        </p:nvGrpSpPr>
        <p:grpSpPr>
          <a:xfrm>
            <a:off x="2676042" y="4222604"/>
            <a:ext cx="1116609" cy="1008112"/>
            <a:chOff x="2808289" y="3948486"/>
            <a:chExt cx="1116609" cy="1080120"/>
          </a:xfrm>
        </p:grpSpPr>
        <p:sp>
          <p:nvSpPr>
            <p:cNvPr id="7" name="Left Arrow 6"/>
            <p:cNvSpPr/>
            <p:nvPr/>
          </p:nvSpPr>
          <p:spPr>
            <a:xfrm>
              <a:off x="2808289" y="3948486"/>
              <a:ext cx="1116609" cy="1080120"/>
            </a:xfrm>
            <a:prstGeom prst="leftArrow">
              <a:avLst>
                <a:gd name="adj1" fmla="val 62700"/>
                <a:gd name="adj2" fmla="val 24600"/>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200" dirty="0" smtClean="0">
                <a:solidFill>
                  <a:schemeClr val="tx1"/>
                </a:solidFill>
                <a:latin typeface="SwissReSans" pitchFamily="34" charset="0"/>
              </a:endParaRPr>
            </a:p>
          </p:txBody>
        </p:sp>
        <p:sp>
          <p:nvSpPr>
            <p:cNvPr id="51" name="TextBox 50"/>
            <p:cNvSpPr txBox="1"/>
            <p:nvPr/>
          </p:nvSpPr>
          <p:spPr>
            <a:xfrm>
              <a:off x="2952305" y="4179940"/>
              <a:ext cx="936104" cy="646331"/>
            </a:xfrm>
            <a:prstGeom prst="rect">
              <a:avLst/>
            </a:prstGeom>
            <a:noFill/>
          </p:spPr>
          <p:txBody>
            <a:bodyPr wrap="square" rtlCol="0">
              <a:spAutoFit/>
            </a:bodyPr>
            <a:lstStyle/>
            <a:p>
              <a:pPr algn="r"/>
              <a:r>
                <a:rPr lang="en-GB" sz="1200" dirty="0" smtClean="0">
                  <a:solidFill>
                    <a:srgbClr val="FFFFFF"/>
                  </a:solidFill>
                  <a:latin typeface="SwissReSans" pitchFamily="34" charset="0"/>
                </a:rPr>
                <a:t>Increase in           own funds</a:t>
              </a:r>
            </a:p>
            <a:p>
              <a:pPr algn="r"/>
              <a:endParaRPr lang="en-GB" sz="1200" dirty="0" smtClean="0">
                <a:solidFill>
                  <a:srgbClr val="FFFFFF"/>
                </a:solidFill>
                <a:latin typeface="SwissReSans" pitchFamily="34" charset="0"/>
              </a:endParaRPr>
            </a:p>
          </p:txBody>
        </p:sp>
      </p:grpSp>
      <p:sp>
        <p:nvSpPr>
          <p:cNvPr id="49" name="Rectangle 48"/>
          <p:cNvSpPr/>
          <p:nvPr/>
        </p:nvSpPr>
        <p:spPr>
          <a:xfrm>
            <a:off x="683568" y="1443966"/>
            <a:ext cx="8064896" cy="738664"/>
          </a:xfrm>
          <a:prstGeom prst="rect">
            <a:avLst/>
          </a:prstGeom>
        </p:spPr>
        <p:txBody>
          <a:bodyPr wrap="square">
            <a:spAutoFit/>
          </a:bodyPr>
          <a:lstStyle/>
          <a:p>
            <a:r>
              <a:rPr lang="en-US" sz="1400" b="1" dirty="0" smtClean="0"/>
              <a:t>Example: </a:t>
            </a:r>
            <a:r>
              <a:rPr lang="en-US" sz="1400" dirty="0" smtClean="0"/>
              <a:t/>
            </a:r>
            <a:br>
              <a:rPr lang="en-US" sz="1400" dirty="0" smtClean="0"/>
            </a:br>
            <a:r>
              <a:rPr lang="en-US" sz="1400" dirty="0" smtClean="0"/>
              <a:t>At a target Solvency II ratio of 150%, a reduction in SCR increases the Solvency II ratio in a more effective and sustainable way than an increase in own funds. </a:t>
            </a:r>
            <a:endParaRPr lang="en-GB" sz="1400" dirty="0"/>
          </a:p>
        </p:txBody>
      </p:sp>
      <p:sp>
        <p:nvSpPr>
          <p:cNvPr id="45" name="Rectangle 44"/>
          <p:cNvSpPr/>
          <p:nvPr/>
        </p:nvSpPr>
        <p:spPr>
          <a:xfrm>
            <a:off x="4943915" y="4077072"/>
            <a:ext cx="564986" cy="504056"/>
          </a:xfrm>
          <a:prstGeom prst="rect">
            <a:avLst/>
          </a:prstGeom>
          <a:solidFill>
            <a:srgbClr val="99C9A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smtClean="0">
              <a:solidFill>
                <a:schemeClr val="tx1"/>
              </a:solidFill>
              <a:latin typeface="SwissReSans" pitchFamily="34" charset="0"/>
            </a:endParaRPr>
          </a:p>
        </p:txBody>
      </p:sp>
      <p:sp>
        <p:nvSpPr>
          <p:cNvPr id="48" name="Rectangle 47"/>
          <p:cNvSpPr/>
          <p:nvPr/>
        </p:nvSpPr>
        <p:spPr>
          <a:xfrm>
            <a:off x="4941940" y="3922696"/>
            <a:ext cx="566164" cy="154375"/>
          </a:xfrm>
          <a:prstGeom prst="rect">
            <a:avLst/>
          </a:prstGeom>
          <a:solidFill>
            <a:srgbClr val="CCE4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smtClean="0">
              <a:latin typeface="SwissReSans" pitchFamily="34" charset="0"/>
            </a:endParaRPr>
          </a:p>
        </p:txBody>
      </p:sp>
      <p:sp>
        <p:nvSpPr>
          <p:cNvPr id="50" name="Rectangle 49"/>
          <p:cNvSpPr/>
          <p:nvPr/>
        </p:nvSpPr>
        <p:spPr>
          <a:xfrm>
            <a:off x="2051720" y="3198826"/>
            <a:ext cx="576064" cy="950254"/>
          </a:xfrm>
          <a:prstGeom prst="rect">
            <a:avLst/>
          </a:prstGeom>
          <a:solidFill>
            <a:srgbClr val="99C9A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smtClean="0">
              <a:solidFill>
                <a:srgbClr val="000000"/>
              </a:solidFill>
              <a:latin typeface="SwissReSans" pitchFamily="34" charset="0"/>
            </a:endParaRPr>
          </a:p>
        </p:txBody>
      </p:sp>
      <p:sp>
        <p:nvSpPr>
          <p:cNvPr id="52" name="Rectangle 51"/>
          <p:cNvSpPr/>
          <p:nvPr/>
        </p:nvSpPr>
        <p:spPr>
          <a:xfrm>
            <a:off x="2051720" y="3054811"/>
            <a:ext cx="576064" cy="144016"/>
          </a:xfrm>
          <a:prstGeom prst="rect">
            <a:avLst/>
          </a:prstGeom>
          <a:solidFill>
            <a:srgbClr val="CCE4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smtClean="0">
              <a:latin typeface="SwissReSans" pitchFamily="34" charset="0"/>
            </a:endParaRPr>
          </a:p>
        </p:txBody>
      </p:sp>
      <p:sp>
        <p:nvSpPr>
          <p:cNvPr id="53" name="TextBox 52"/>
          <p:cNvSpPr txBox="1"/>
          <p:nvPr/>
        </p:nvSpPr>
        <p:spPr>
          <a:xfrm>
            <a:off x="2123728" y="3558867"/>
            <a:ext cx="379451" cy="184666"/>
          </a:xfrm>
          <a:prstGeom prst="rect">
            <a:avLst/>
          </a:prstGeom>
          <a:noFill/>
          <a:ln/>
        </p:spPr>
        <p:txBody>
          <a:bodyPr wrap="square" lIns="0" tIns="0" rIns="0" bIns="0" rtlCol="0">
            <a:spAutoFit/>
          </a:bodyPr>
          <a:lstStyle/>
          <a:p>
            <a:pPr algn="ctr"/>
            <a:r>
              <a:rPr lang="en-GB" sz="1200" dirty="0" smtClean="0">
                <a:solidFill>
                  <a:srgbClr val="000000"/>
                </a:solidFill>
                <a:latin typeface="SwissReSans" pitchFamily="34" charset="0"/>
              </a:rPr>
              <a:t>60</a:t>
            </a:r>
          </a:p>
        </p:txBody>
      </p:sp>
      <p:sp>
        <p:nvSpPr>
          <p:cNvPr id="54" name="TextBox 53"/>
          <p:cNvSpPr txBox="1"/>
          <p:nvPr/>
        </p:nvSpPr>
        <p:spPr>
          <a:xfrm>
            <a:off x="5056645" y="4222604"/>
            <a:ext cx="379451" cy="184666"/>
          </a:xfrm>
          <a:prstGeom prst="rect">
            <a:avLst/>
          </a:prstGeom>
          <a:noFill/>
          <a:ln/>
        </p:spPr>
        <p:txBody>
          <a:bodyPr wrap="square" lIns="0" tIns="0" rIns="0" bIns="0" rtlCol="0">
            <a:spAutoFit/>
          </a:bodyPr>
          <a:lstStyle/>
          <a:p>
            <a:pPr algn="ctr"/>
            <a:r>
              <a:rPr lang="en-GB" sz="1200" dirty="0" smtClean="0">
                <a:latin typeface="SwissReSans" pitchFamily="34" charset="0"/>
              </a:rPr>
              <a:t>30</a:t>
            </a:r>
          </a:p>
        </p:txBody>
      </p:sp>
      <p:sp>
        <p:nvSpPr>
          <p:cNvPr id="55" name="TextBox 54"/>
          <p:cNvSpPr txBox="1"/>
          <p:nvPr/>
        </p:nvSpPr>
        <p:spPr>
          <a:xfrm>
            <a:off x="5004048" y="3898947"/>
            <a:ext cx="432048" cy="184666"/>
          </a:xfrm>
          <a:prstGeom prst="rect">
            <a:avLst/>
          </a:prstGeom>
          <a:noFill/>
          <a:ln/>
        </p:spPr>
        <p:txBody>
          <a:bodyPr wrap="square" lIns="0" tIns="0" rIns="0" bIns="0" rtlCol="0">
            <a:spAutoFit/>
          </a:bodyPr>
          <a:lstStyle/>
          <a:p>
            <a:pPr algn="ctr"/>
            <a:r>
              <a:rPr lang="en-GB" sz="1200" dirty="0" smtClean="0">
                <a:latin typeface="SwissReSans" pitchFamily="34" charset="0"/>
              </a:rPr>
              <a:t>10</a:t>
            </a:r>
          </a:p>
        </p:txBody>
      </p:sp>
      <p:sp>
        <p:nvSpPr>
          <p:cNvPr id="56" name="TextBox 55"/>
          <p:cNvSpPr txBox="1"/>
          <p:nvPr/>
        </p:nvSpPr>
        <p:spPr>
          <a:xfrm>
            <a:off x="2123728" y="3031061"/>
            <a:ext cx="432048" cy="184666"/>
          </a:xfrm>
          <a:prstGeom prst="rect">
            <a:avLst/>
          </a:prstGeom>
          <a:noFill/>
          <a:ln/>
        </p:spPr>
        <p:txBody>
          <a:bodyPr wrap="square" lIns="0" tIns="0" rIns="0" bIns="0" rtlCol="0">
            <a:spAutoFit/>
          </a:bodyPr>
          <a:lstStyle/>
          <a:p>
            <a:pPr algn="ctr"/>
            <a:r>
              <a:rPr lang="en-GB" sz="1200" dirty="0" smtClean="0">
                <a:solidFill>
                  <a:srgbClr val="000000"/>
                </a:solidFill>
                <a:latin typeface="SwissReSans" pitchFamily="34" charset="0"/>
              </a:rPr>
              <a:t>10</a:t>
            </a:r>
          </a:p>
        </p:txBody>
      </p:sp>
      <p:grpSp>
        <p:nvGrpSpPr>
          <p:cNvPr id="81" name="Group 49"/>
          <p:cNvGrpSpPr/>
          <p:nvPr/>
        </p:nvGrpSpPr>
        <p:grpSpPr>
          <a:xfrm>
            <a:off x="6732239" y="4581045"/>
            <a:ext cx="1224137" cy="1228791"/>
            <a:chOff x="3747909" y="4491524"/>
            <a:chExt cx="1088122" cy="1542893"/>
          </a:xfrm>
        </p:grpSpPr>
        <p:sp>
          <p:nvSpPr>
            <p:cNvPr id="84" name="TextBox 83"/>
            <p:cNvSpPr txBox="1"/>
            <p:nvPr/>
          </p:nvSpPr>
          <p:spPr>
            <a:xfrm>
              <a:off x="3747909" y="5849751"/>
              <a:ext cx="505935" cy="184666"/>
            </a:xfrm>
            <a:prstGeom prst="rect">
              <a:avLst/>
            </a:prstGeom>
            <a:noFill/>
            <a:ln/>
          </p:spPr>
          <p:txBody>
            <a:bodyPr wrap="square" lIns="0" tIns="0" rIns="0" bIns="0" rtlCol="0">
              <a:spAutoFit/>
            </a:bodyPr>
            <a:lstStyle/>
            <a:p>
              <a:pPr algn="ctr"/>
              <a:r>
                <a:rPr lang="en-GB" sz="1200" dirty="0" smtClean="0">
                  <a:latin typeface="SwissReSans" pitchFamily="34" charset="0"/>
                </a:rPr>
                <a:t>SCR</a:t>
              </a:r>
            </a:p>
          </p:txBody>
        </p:sp>
        <p:sp>
          <p:nvSpPr>
            <p:cNvPr id="86" name="Rectangle 85"/>
            <p:cNvSpPr/>
            <p:nvPr/>
          </p:nvSpPr>
          <p:spPr>
            <a:xfrm>
              <a:off x="4323974" y="4491524"/>
              <a:ext cx="512057" cy="1267812"/>
            </a:xfrm>
            <a:prstGeom prst="rect">
              <a:avLst/>
            </a:prstGeom>
            <a:solidFill>
              <a:srgbClr val="007934"/>
            </a:solidFill>
            <a:ln w="9525">
              <a:solidFill>
                <a:srgbClr val="007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smtClean="0">
                <a:latin typeface="SwissReSans" pitchFamily="34" charset="0"/>
              </a:endParaRPr>
            </a:p>
          </p:txBody>
        </p:sp>
        <p:sp>
          <p:nvSpPr>
            <p:cNvPr id="87" name="TextBox 86"/>
            <p:cNvSpPr txBox="1"/>
            <p:nvPr/>
          </p:nvSpPr>
          <p:spPr>
            <a:xfrm>
              <a:off x="4420319" y="4855190"/>
              <a:ext cx="337290" cy="231870"/>
            </a:xfrm>
            <a:prstGeom prst="rect">
              <a:avLst/>
            </a:prstGeom>
            <a:noFill/>
            <a:ln/>
          </p:spPr>
          <p:txBody>
            <a:bodyPr wrap="square" lIns="0" tIns="0" rIns="0" bIns="0" rtlCol="0">
              <a:spAutoFit/>
            </a:bodyPr>
            <a:lstStyle/>
            <a:p>
              <a:pPr algn="ctr"/>
              <a:r>
                <a:rPr lang="en-GB" sz="1200" dirty="0" smtClean="0">
                  <a:solidFill>
                    <a:schemeClr val="bg1"/>
                  </a:solidFill>
                  <a:latin typeface="SwissReSans" pitchFamily="34" charset="0"/>
                </a:rPr>
                <a:t>60</a:t>
              </a:r>
            </a:p>
          </p:txBody>
        </p:sp>
      </p:grpSp>
      <p:sp>
        <p:nvSpPr>
          <p:cNvPr id="89" name="Rectangle 88"/>
          <p:cNvSpPr/>
          <p:nvPr/>
        </p:nvSpPr>
        <p:spPr>
          <a:xfrm>
            <a:off x="7380312" y="4086972"/>
            <a:ext cx="576064" cy="495672"/>
          </a:xfrm>
          <a:prstGeom prst="rect">
            <a:avLst/>
          </a:prstGeom>
          <a:solidFill>
            <a:srgbClr val="99C9A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smtClean="0">
              <a:latin typeface="SwissReSans" pitchFamily="34" charset="0"/>
            </a:endParaRPr>
          </a:p>
        </p:txBody>
      </p:sp>
      <p:sp>
        <p:nvSpPr>
          <p:cNvPr id="90" name="Rectangle 89"/>
          <p:cNvSpPr/>
          <p:nvPr/>
        </p:nvSpPr>
        <p:spPr>
          <a:xfrm>
            <a:off x="7380312" y="3933056"/>
            <a:ext cx="576064" cy="144016"/>
          </a:xfrm>
          <a:prstGeom prst="rect">
            <a:avLst/>
          </a:prstGeom>
          <a:solidFill>
            <a:srgbClr val="CCE4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smtClean="0">
              <a:latin typeface="SwissReSans" pitchFamily="34" charset="0"/>
            </a:endParaRPr>
          </a:p>
        </p:txBody>
      </p:sp>
      <p:sp>
        <p:nvSpPr>
          <p:cNvPr id="91" name="TextBox 90"/>
          <p:cNvSpPr txBox="1"/>
          <p:nvPr/>
        </p:nvSpPr>
        <p:spPr>
          <a:xfrm>
            <a:off x="7452320" y="3893922"/>
            <a:ext cx="432048" cy="183150"/>
          </a:xfrm>
          <a:prstGeom prst="rect">
            <a:avLst/>
          </a:prstGeom>
          <a:noFill/>
          <a:ln/>
        </p:spPr>
        <p:txBody>
          <a:bodyPr wrap="square" lIns="0" tIns="0" rIns="0" bIns="0" rtlCol="0">
            <a:spAutoFit/>
          </a:bodyPr>
          <a:lstStyle/>
          <a:p>
            <a:pPr algn="ctr"/>
            <a:r>
              <a:rPr lang="en-GB" sz="1200" dirty="0" smtClean="0">
                <a:latin typeface="SwissReSans" pitchFamily="34" charset="0"/>
              </a:rPr>
              <a:t>10</a:t>
            </a:r>
          </a:p>
        </p:txBody>
      </p:sp>
      <p:sp>
        <p:nvSpPr>
          <p:cNvPr id="92" name="TextBox 91"/>
          <p:cNvSpPr txBox="1"/>
          <p:nvPr/>
        </p:nvSpPr>
        <p:spPr>
          <a:xfrm>
            <a:off x="7476070" y="4222604"/>
            <a:ext cx="379451" cy="184666"/>
          </a:xfrm>
          <a:prstGeom prst="rect">
            <a:avLst/>
          </a:prstGeom>
          <a:noFill/>
          <a:ln/>
        </p:spPr>
        <p:txBody>
          <a:bodyPr wrap="square" lIns="0" tIns="0" rIns="0" bIns="0" rtlCol="0">
            <a:spAutoFit/>
          </a:bodyPr>
          <a:lstStyle/>
          <a:p>
            <a:pPr algn="ctr"/>
            <a:r>
              <a:rPr lang="en-GB" sz="1200" dirty="0" smtClean="0">
                <a:latin typeface="SwissReSans" pitchFamily="34" charset="0"/>
              </a:rPr>
              <a:t>30</a:t>
            </a:r>
          </a:p>
        </p:txBody>
      </p:sp>
      <p:sp>
        <p:nvSpPr>
          <p:cNvPr id="93" name="Rectangle 92"/>
          <p:cNvSpPr/>
          <p:nvPr/>
        </p:nvSpPr>
        <p:spPr>
          <a:xfrm flipV="1">
            <a:off x="833625" y="6021288"/>
            <a:ext cx="137975" cy="144016"/>
          </a:xfrm>
          <a:prstGeom prst="rect">
            <a:avLst/>
          </a:prstGeom>
          <a:solidFill>
            <a:srgbClr val="00793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94" name="Rectangle 93"/>
          <p:cNvSpPr/>
          <p:nvPr/>
        </p:nvSpPr>
        <p:spPr>
          <a:xfrm flipV="1">
            <a:off x="1907705" y="6021288"/>
            <a:ext cx="144016" cy="144016"/>
          </a:xfrm>
          <a:prstGeom prst="rect">
            <a:avLst/>
          </a:prstGeom>
          <a:solidFill>
            <a:srgbClr val="99C9A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95" name="Rectangle 94"/>
          <p:cNvSpPr/>
          <p:nvPr/>
        </p:nvSpPr>
        <p:spPr>
          <a:xfrm flipV="1">
            <a:off x="3001950" y="6021288"/>
            <a:ext cx="129890" cy="144016"/>
          </a:xfrm>
          <a:prstGeom prst="rect">
            <a:avLst/>
          </a:prstGeom>
          <a:solidFill>
            <a:srgbClr val="CCE4D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96" name="TextBox 95"/>
          <p:cNvSpPr txBox="1"/>
          <p:nvPr/>
        </p:nvSpPr>
        <p:spPr>
          <a:xfrm>
            <a:off x="971600" y="6021288"/>
            <a:ext cx="936104" cy="216024"/>
          </a:xfrm>
          <a:prstGeom prst="rect">
            <a:avLst/>
          </a:prstGeom>
          <a:noFill/>
        </p:spPr>
        <p:txBody>
          <a:bodyPr wrap="square" rtlCol="0">
            <a:spAutoFit/>
          </a:bodyPr>
          <a:lstStyle/>
          <a:p>
            <a:r>
              <a:rPr lang="en-GB" sz="800" dirty="0" smtClean="0">
                <a:latin typeface="SwissReSans" pitchFamily="34" charset="0"/>
              </a:rPr>
              <a:t>Tier 1 Own fund</a:t>
            </a:r>
          </a:p>
        </p:txBody>
      </p:sp>
      <p:sp>
        <p:nvSpPr>
          <p:cNvPr id="97" name="TextBox 96"/>
          <p:cNvSpPr txBox="1"/>
          <p:nvPr/>
        </p:nvSpPr>
        <p:spPr>
          <a:xfrm>
            <a:off x="2057761" y="6021288"/>
            <a:ext cx="930063" cy="215444"/>
          </a:xfrm>
          <a:prstGeom prst="rect">
            <a:avLst/>
          </a:prstGeom>
          <a:noFill/>
        </p:spPr>
        <p:txBody>
          <a:bodyPr wrap="none" rtlCol="0">
            <a:spAutoFit/>
          </a:bodyPr>
          <a:lstStyle/>
          <a:p>
            <a:r>
              <a:rPr lang="en-GB" sz="800" dirty="0" smtClean="0">
                <a:latin typeface="SwissReSans" pitchFamily="34" charset="0"/>
              </a:rPr>
              <a:t>Tier 2 Own fund</a:t>
            </a:r>
          </a:p>
        </p:txBody>
      </p:sp>
      <p:sp>
        <p:nvSpPr>
          <p:cNvPr id="98" name="TextBox 97"/>
          <p:cNvSpPr txBox="1"/>
          <p:nvPr/>
        </p:nvSpPr>
        <p:spPr>
          <a:xfrm>
            <a:off x="3131840" y="6021288"/>
            <a:ext cx="930063" cy="215444"/>
          </a:xfrm>
          <a:prstGeom prst="rect">
            <a:avLst/>
          </a:prstGeom>
          <a:noFill/>
        </p:spPr>
        <p:txBody>
          <a:bodyPr wrap="none" rtlCol="0">
            <a:spAutoFit/>
          </a:bodyPr>
          <a:lstStyle/>
          <a:p>
            <a:r>
              <a:rPr lang="en-GB" sz="800" dirty="0" smtClean="0">
                <a:latin typeface="SwissReSans" pitchFamily="34" charset="0"/>
              </a:rPr>
              <a:t>Tier 3 Own fund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684213" y="931613"/>
            <a:ext cx="6119812" cy="504825"/>
          </a:xfrm>
        </p:spPr>
        <p:txBody>
          <a:bodyPr/>
          <a:lstStyle/>
          <a:p>
            <a:pPr defTabSz="1103313"/>
            <a:r>
              <a:rPr lang="en-GB" sz="2000" dirty="0" smtClean="0">
                <a:latin typeface="+mj-lt"/>
              </a:rPr>
              <a:t>Reinsurance versus other capital instruments: </a:t>
            </a:r>
            <a:r>
              <a:rPr lang="en-GB" dirty="0" smtClean="0"/>
              <a:t/>
            </a:r>
            <a:br>
              <a:rPr lang="en-GB" dirty="0" smtClean="0"/>
            </a:br>
            <a:r>
              <a:rPr lang="en-GB" dirty="0" smtClean="0"/>
              <a:t>Economic cost of reinsurance</a:t>
            </a:r>
            <a:endParaRPr lang="en-GB" dirty="0"/>
          </a:p>
        </p:txBody>
      </p:sp>
      <p:sp>
        <p:nvSpPr>
          <p:cNvPr id="257027" name="Text Box 3"/>
          <p:cNvSpPr txBox="1">
            <a:spLocks noChangeArrowheads="1"/>
          </p:cNvSpPr>
          <p:nvPr/>
        </p:nvSpPr>
        <p:spPr bwMode="auto">
          <a:xfrm>
            <a:off x="2535878" y="3712163"/>
            <a:ext cx="2160000" cy="1327150"/>
          </a:xfrm>
          <a:prstGeom prst="rect">
            <a:avLst/>
          </a:prstGeom>
          <a:solidFill>
            <a:schemeClr val="accent2">
              <a:lumMod val="20000"/>
              <a:lumOff val="80000"/>
            </a:schemeClr>
          </a:solidFill>
          <a:ln w="15875" algn="ctr">
            <a:noFill/>
            <a:miter lim="800000"/>
            <a:headEnd/>
            <a:tailEnd/>
          </a:ln>
          <a:effectLst/>
        </p:spPr>
        <p:txBody>
          <a:bodyPr lIns="53680" tIns="53680" rIns="53680" bIns="53680" anchor="ctr" anchorCtr="0"/>
          <a:lstStyle/>
          <a:p>
            <a:pPr marL="219075" indent="-219075" defTabSz="757238">
              <a:spcBef>
                <a:spcPct val="50000"/>
              </a:spcBef>
              <a:buClrTx/>
            </a:pPr>
            <a:r>
              <a:rPr lang="en-GB" sz="1200" dirty="0" smtClean="0"/>
              <a:t>–  Insurance risk</a:t>
            </a:r>
          </a:p>
          <a:p>
            <a:pPr marL="219075" indent="-219075" defTabSz="757238">
              <a:spcBef>
                <a:spcPct val="50000"/>
              </a:spcBef>
            </a:pPr>
            <a:r>
              <a:rPr lang="en-GB" sz="1200" dirty="0" smtClean="0"/>
              <a:t>–  Cat risk</a:t>
            </a:r>
          </a:p>
          <a:p>
            <a:pPr marL="219075" indent="-219075" defTabSz="757238">
              <a:spcBef>
                <a:spcPct val="50000"/>
              </a:spcBef>
            </a:pPr>
            <a:r>
              <a:rPr lang="en-GB" sz="1200" dirty="0" smtClean="0"/>
              <a:t>–  Market risk</a:t>
            </a:r>
          </a:p>
          <a:p>
            <a:pPr marL="219075" indent="-219075" defTabSz="757238">
              <a:spcBef>
                <a:spcPct val="50000"/>
              </a:spcBef>
              <a:buClrTx/>
            </a:pPr>
            <a:r>
              <a:rPr lang="en-GB" sz="1200" dirty="0" smtClean="0"/>
              <a:t>+  Counterparty risk</a:t>
            </a:r>
          </a:p>
        </p:txBody>
      </p:sp>
      <p:sp>
        <p:nvSpPr>
          <p:cNvPr id="257028" name="AutoShape 4"/>
          <p:cNvSpPr>
            <a:spLocks noChangeArrowheads="1"/>
          </p:cNvSpPr>
          <p:nvPr/>
        </p:nvSpPr>
        <p:spPr bwMode="auto">
          <a:xfrm>
            <a:off x="4823377" y="2271052"/>
            <a:ext cx="2573612" cy="863600"/>
          </a:xfrm>
          <a:prstGeom prst="rightArrow">
            <a:avLst>
              <a:gd name="adj1" fmla="val 62787"/>
              <a:gd name="adj2" fmla="val 46506"/>
            </a:avLst>
          </a:prstGeom>
          <a:solidFill>
            <a:srgbClr val="E5F1EA"/>
          </a:solidFill>
          <a:ln w="15875" algn="ctr">
            <a:noFill/>
            <a:miter lim="800000"/>
            <a:headEnd/>
            <a:tailEnd/>
          </a:ln>
          <a:effectLst/>
        </p:spPr>
        <p:txBody>
          <a:bodyPr lIns="53680" tIns="53680" rIns="53680" bIns="53680" anchor="ctr"/>
          <a:lstStyle/>
          <a:p>
            <a:pPr algn="ctr" defTabSz="757238">
              <a:spcBef>
                <a:spcPct val="50000"/>
              </a:spcBef>
              <a:buClr>
                <a:schemeClr val="bg2"/>
              </a:buClr>
            </a:pPr>
            <a:r>
              <a:rPr lang="en-GB" sz="1200" dirty="0" smtClean="0"/>
              <a:t>Discounted over entire run-off period</a:t>
            </a:r>
            <a:endParaRPr lang="en-GB" sz="1200" dirty="0"/>
          </a:p>
        </p:txBody>
      </p:sp>
      <p:sp>
        <p:nvSpPr>
          <p:cNvPr id="257029" name="Text Box 5"/>
          <p:cNvSpPr txBox="1">
            <a:spLocks noChangeArrowheads="1"/>
          </p:cNvSpPr>
          <p:nvPr/>
        </p:nvSpPr>
        <p:spPr bwMode="auto">
          <a:xfrm>
            <a:off x="7524488" y="3712163"/>
            <a:ext cx="1440000" cy="1327150"/>
          </a:xfrm>
          <a:prstGeom prst="rect">
            <a:avLst/>
          </a:prstGeom>
          <a:solidFill>
            <a:schemeClr val="accent1">
              <a:lumMod val="60000"/>
              <a:lumOff val="40000"/>
            </a:schemeClr>
          </a:solidFill>
          <a:ln w="15875" algn="ctr">
            <a:noFill/>
            <a:miter lim="800000"/>
            <a:headEnd/>
            <a:tailEnd/>
          </a:ln>
          <a:effectLst/>
        </p:spPr>
        <p:txBody>
          <a:bodyPr lIns="53680" tIns="53680" rIns="53680" bIns="53680" anchor="ctr"/>
          <a:lstStyle/>
          <a:p>
            <a:pPr algn="ctr" defTabSz="757238">
              <a:spcBef>
                <a:spcPct val="50000"/>
              </a:spcBef>
              <a:buClr>
                <a:schemeClr val="bg2"/>
              </a:buClr>
            </a:pPr>
            <a:r>
              <a:rPr lang="en-GB" sz="1200" dirty="0" smtClean="0">
                <a:solidFill>
                  <a:schemeClr val="bg1"/>
                </a:solidFill>
              </a:rPr>
              <a:t>Net present value of capital relief</a:t>
            </a:r>
            <a:endParaRPr lang="en-GB" sz="1200" dirty="0">
              <a:solidFill>
                <a:schemeClr val="bg1"/>
              </a:solidFill>
            </a:endParaRPr>
          </a:p>
        </p:txBody>
      </p:sp>
      <p:sp>
        <p:nvSpPr>
          <p:cNvPr id="257030" name="AutoShape 6"/>
          <p:cNvSpPr>
            <a:spLocks noChangeArrowheads="1"/>
          </p:cNvSpPr>
          <p:nvPr/>
        </p:nvSpPr>
        <p:spPr bwMode="auto">
          <a:xfrm>
            <a:off x="684213" y="3712163"/>
            <a:ext cx="1687512" cy="1327150"/>
          </a:xfrm>
          <a:prstGeom prst="homePlate">
            <a:avLst>
              <a:gd name="adj" fmla="val 31788"/>
            </a:avLst>
          </a:prstGeom>
          <a:solidFill>
            <a:schemeClr val="accent1">
              <a:lumMod val="60000"/>
              <a:lumOff val="40000"/>
            </a:schemeClr>
          </a:solidFill>
          <a:ln w="15875" algn="ctr">
            <a:noFill/>
            <a:miter lim="800000"/>
            <a:headEnd/>
            <a:tailEnd/>
          </a:ln>
          <a:effectLst/>
        </p:spPr>
        <p:txBody>
          <a:bodyPr lIns="53680" tIns="53680" rIns="53680" bIns="53680" anchor="ctr"/>
          <a:lstStyle/>
          <a:p>
            <a:pPr algn="ctr" defTabSz="757238">
              <a:spcBef>
                <a:spcPct val="50000"/>
              </a:spcBef>
              <a:buClr>
                <a:schemeClr val="bg2"/>
              </a:buClr>
            </a:pPr>
            <a:r>
              <a:rPr lang="en-GB" sz="1200" dirty="0">
                <a:solidFill>
                  <a:schemeClr val="bg1"/>
                </a:solidFill>
              </a:rPr>
              <a:t>Capital </a:t>
            </a:r>
            <a:r>
              <a:rPr lang="en-GB" sz="1200" dirty="0" smtClean="0">
                <a:solidFill>
                  <a:schemeClr val="bg1"/>
                </a:solidFill>
              </a:rPr>
              <a:t>Relief</a:t>
            </a:r>
            <a:endParaRPr lang="en-GB" sz="1200" dirty="0">
              <a:solidFill>
                <a:schemeClr val="bg1"/>
              </a:solidFill>
            </a:endParaRPr>
          </a:p>
        </p:txBody>
      </p:sp>
      <p:sp>
        <p:nvSpPr>
          <p:cNvPr id="257031" name="Text Box 7"/>
          <p:cNvSpPr txBox="1">
            <a:spLocks noChangeArrowheads="1"/>
          </p:cNvSpPr>
          <p:nvPr/>
        </p:nvSpPr>
        <p:spPr bwMode="auto">
          <a:xfrm>
            <a:off x="2535878" y="1885638"/>
            <a:ext cx="2160000" cy="1635125"/>
          </a:xfrm>
          <a:prstGeom prst="rect">
            <a:avLst/>
          </a:prstGeom>
          <a:solidFill>
            <a:srgbClr val="E5F1EA"/>
          </a:solidFill>
          <a:ln w="15875" algn="ctr">
            <a:noFill/>
            <a:miter lim="800000"/>
            <a:headEnd/>
            <a:tailEnd/>
          </a:ln>
          <a:effectLst/>
        </p:spPr>
        <p:txBody>
          <a:bodyPr lIns="53680" tIns="53680" rIns="53680" bIns="53680"/>
          <a:lstStyle/>
          <a:p>
            <a:pPr marL="219075" indent="-219075" defTabSz="757238">
              <a:spcBef>
                <a:spcPct val="50000"/>
              </a:spcBef>
              <a:buClrTx/>
            </a:pPr>
            <a:r>
              <a:rPr lang="en-GB" sz="1200" dirty="0" smtClean="0">
                <a:solidFill>
                  <a:srgbClr val="000000"/>
                </a:solidFill>
              </a:rPr>
              <a:t>–  </a:t>
            </a:r>
            <a:r>
              <a:rPr lang="en-GB" sz="1200" dirty="0">
                <a:solidFill>
                  <a:srgbClr val="000000"/>
                </a:solidFill>
              </a:rPr>
              <a:t>Ceded premiums</a:t>
            </a:r>
          </a:p>
          <a:p>
            <a:pPr marL="219075" indent="-219075" defTabSz="757238">
              <a:spcBef>
                <a:spcPct val="50000"/>
              </a:spcBef>
              <a:buClrTx/>
            </a:pPr>
            <a:r>
              <a:rPr lang="en-GB" sz="1200" dirty="0">
                <a:solidFill>
                  <a:srgbClr val="000000"/>
                </a:solidFill>
              </a:rPr>
              <a:t>+  </a:t>
            </a:r>
            <a:r>
              <a:rPr lang="en-GB" sz="1200" dirty="0" smtClean="0">
                <a:solidFill>
                  <a:srgbClr val="000000"/>
                </a:solidFill>
              </a:rPr>
              <a:t>R/I </a:t>
            </a:r>
            <a:r>
              <a:rPr lang="en-GB" sz="1200" dirty="0">
                <a:solidFill>
                  <a:srgbClr val="000000"/>
                </a:solidFill>
              </a:rPr>
              <a:t>commissions</a:t>
            </a:r>
          </a:p>
          <a:p>
            <a:pPr marL="219075" indent="-219075" defTabSz="757238">
              <a:spcBef>
                <a:spcPct val="50000"/>
              </a:spcBef>
              <a:buClrTx/>
            </a:pPr>
            <a:r>
              <a:rPr lang="en-GB" sz="1200" dirty="0">
                <a:solidFill>
                  <a:srgbClr val="000000"/>
                </a:solidFill>
              </a:rPr>
              <a:t>+  </a:t>
            </a:r>
            <a:r>
              <a:rPr lang="en-GB" sz="1200" dirty="0" smtClean="0">
                <a:solidFill>
                  <a:srgbClr val="000000"/>
                </a:solidFill>
              </a:rPr>
              <a:t>Ceded claims</a:t>
            </a:r>
          </a:p>
          <a:p>
            <a:pPr marL="219075" indent="-219075" defTabSz="757238">
              <a:spcBef>
                <a:spcPct val="50000"/>
              </a:spcBef>
              <a:buClrTx/>
            </a:pPr>
            <a:r>
              <a:rPr lang="en-GB" sz="1200" dirty="0" smtClean="0">
                <a:solidFill>
                  <a:srgbClr val="000000"/>
                </a:solidFill>
              </a:rPr>
              <a:t>–  </a:t>
            </a:r>
            <a:r>
              <a:rPr lang="en-GB" sz="1200" dirty="0">
                <a:solidFill>
                  <a:srgbClr val="000000"/>
                </a:solidFill>
              </a:rPr>
              <a:t>Loss investment income</a:t>
            </a:r>
          </a:p>
        </p:txBody>
      </p:sp>
      <p:sp>
        <p:nvSpPr>
          <p:cNvPr id="257033" name="Text Box 9"/>
          <p:cNvSpPr txBox="1">
            <a:spLocks noChangeArrowheads="1"/>
          </p:cNvSpPr>
          <p:nvPr/>
        </p:nvSpPr>
        <p:spPr bwMode="auto">
          <a:xfrm>
            <a:off x="7533188" y="1885638"/>
            <a:ext cx="1371167" cy="1635125"/>
          </a:xfrm>
          <a:prstGeom prst="rect">
            <a:avLst/>
          </a:prstGeom>
          <a:solidFill>
            <a:srgbClr val="1A8749"/>
          </a:solidFill>
          <a:ln w="15875" algn="ctr">
            <a:noFill/>
            <a:miter lim="800000"/>
            <a:headEnd/>
            <a:tailEnd/>
          </a:ln>
          <a:effectLst/>
        </p:spPr>
        <p:txBody>
          <a:bodyPr lIns="53680" tIns="53680" rIns="53680" bIns="53680" anchor="ctr"/>
          <a:lstStyle/>
          <a:p>
            <a:pPr algn="ctr" defTabSz="757238">
              <a:spcBef>
                <a:spcPct val="50000"/>
              </a:spcBef>
              <a:buClrTx/>
            </a:pPr>
            <a:r>
              <a:rPr lang="en-GB" sz="1200" dirty="0" smtClean="0">
                <a:solidFill>
                  <a:srgbClr val="FFFFFF"/>
                </a:solidFill>
              </a:rPr>
              <a:t>Net present value of expected loss of earnings</a:t>
            </a:r>
            <a:endParaRPr lang="en-GB" sz="1200" baseline="30000" dirty="0">
              <a:solidFill>
                <a:srgbClr val="FFFFFF"/>
              </a:solidFill>
            </a:endParaRPr>
          </a:p>
        </p:txBody>
      </p:sp>
      <p:sp>
        <p:nvSpPr>
          <p:cNvPr id="257034" name="AutoShape 10"/>
          <p:cNvSpPr>
            <a:spLocks noChangeArrowheads="1"/>
          </p:cNvSpPr>
          <p:nvPr/>
        </p:nvSpPr>
        <p:spPr bwMode="auto">
          <a:xfrm>
            <a:off x="684213" y="1885638"/>
            <a:ext cx="1687512" cy="1635125"/>
          </a:xfrm>
          <a:prstGeom prst="homePlate">
            <a:avLst>
              <a:gd name="adj" fmla="val 25801"/>
            </a:avLst>
          </a:prstGeom>
          <a:solidFill>
            <a:srgbClr val="1A8749"/>
          </a:solidFill>
          <a:ln w="15875" algn="ctr">
            <a:noFill/>
            <a:miter lim="800000"/>
            <a:headEnd/>
            <a:tailEnd/>
          </a:ln>
          <a:effectLst/>
        </p:spPr>
        <p:txBody>
          <a:bodyPr lIns="53680" tIns="53680" rIns="53680" bIns="53680" anchor="ctr"/>
          <a:lstStyle/>
          <a:p>
            <a:pPr algn="ctr" defTabSz="757238">
              <a:spcBef>
                <a:spcPct val="50000"/>
              </a:spcBef>
              <a:buClr>
                <a:schemeClr val="bg2"/>
              </a:buClr>
            </a:pPr>
            <a:r>
              <a:rPr lang="en-GB" sz="1200" dirty="0" smtClean="0">
                <a:solidFill>
                  <a:schemeClr val="bg1"/>
                </a:solidFill>
              </a:rPr>
              <a:t>Expected loss of earnings</a:t>
            </a:r>
            <a:endParaRPr lang="en-GB" sz="1200" dirty="0">
              <a:solidFill>
                <a:schemeClr val="bg1"/>
              </a:solidFill>
            </a:endParaRPr>
          </a:p>
        </p:txBody>
      </p:sp>
      <p:sp>
        <p:nvSpPr>
          <p:cNvPr id="257038" name="Rectangle 14"/>
          <p:cNvSpPr>
            <a:spLocks noChangeArrowheads="1"/>
          </p:cNvSpPr>
          <p:nvPr/>
        </p:nvSpPr>
        <p:spPr bwMode="gray">
          <a:xfrm>
            <a:off x="684213" y="5249863"/>
            <a:ext cx="7272163" cy="735012"/>
          </a:xfrm>
          <a:prstGeom prst="rect">
            <a:avLst/>
          </a:prstGeom>
          <a:solidFill>
            <a:schemeClr val="accent2">
              <a:lumMod val="20000"/>
              <a:lumOff val="80000"/>
            </a:schemeClr>
          </a:solidFill>
          <a:ln w="9525">
            <a:noFill/>
            <a:miter lim="800000"/>
            <a:headEnd/>
            <a:tailEnd/>
          </a:ln>
          <a:effectLst/>
        </p:spPr>
        <p:txBody>
          <a:bodyPr lIns="53680" tIns="53680" rIns="53680" bIns="53680" anchor="ctr"/>
          <a:lstStyle/>
          <a:p>
            <a:pPr marL="360363" indent="-360363" defTabSz="1103313">
              <a:lnSpc>
                <a:spcPct val="96000"/>
              </a:lnSpc>
              <a:spcBef>
                <a:spcPct val="60000"/>
              </a:spcBef>
              <a:buClrTx/>
            </a:pPr>
            <a:r>
              <a:rPr lang="en-GB" sz="1600" dirty="0"/>
              <a:t>Cost of Reinsurance (pre tax</a:t>
            </a:r>
            <a:r>
              <a:rPr lang="en-GB" sz="1600" dirty="0" smtClean="0"/>
              <a:t>) in% </a:t>
            </a:r>
            <a:r>
              <a:rPr lang="en-GB" sz="1600" b="1" dirty="0"/>
              <a:t>=</a:t>
            </a:r>
            <a:endParaRPr lang="en-GB" sz="1600" dirty="0"/>
          </a:p>
        </p:txBody>
      </p:sp>
      <p:sp>
        <p:nvSpPr>
          <p:cNvPr id="257039" name="Rectangle 15"/>
          <p:cNvSpPr>
            <a:spLocks noChangeArrowheads="1"/>
          </p:cNvSpPr>
          <p:nvPr/>
        </p:nvSpPr>
        <p:spPr bwMode="gray">
          <a:xfrm>
            <a:off x="4634026" y="5291138"/>
            <a:ext cx="3322350" cy="344755"/>
          </a:xfrm>
          <a:prstGeom prst="rect">
            <a:avLst/>
          </a:prstGeom>
          <a:solidFill>
            <a:schemeClr val="accent2">
              <a:lumMod val="20000"/>
              <a:lumOff val="80000"/>
            </a:schemeClr>
          </a:solidFill>
          <a:ln w="9525">
            <a:noFill/>
            <a:miter lim="800000"/>
            <a:headEnd/>
            <a:tailEnd/>
          </a:ln>
          <a:effectLst/>
        </p:spPr>
        <p:txBody>
          <a:bodyPr wrap="square" lIns="53680" tIns="53680" rIns="53680" bIns="53680">
            <a:spAutoFit/>
          </a:bodyPr>
          <a:lstStyle/>
          <a:p>
            <a:pPr marL="360363" indent="-360363" defTabSz="1103313">
              <a:lnSpc>
                <a:spcPct val="96000"/>
              </a:lnSpc>
              <a:spcBef>
                <a:spcPct val="60000"/>
              </a:spcBef>
              <a:buClrTx/>
            </a:pPr>
            <a:r>
              <a:rPr lang="en-GB" sz="1600" b="1" dirty="0">
                <a:solidFill>
                  <a:srgbClr val="007934"/>
                </a:solidFill>
              </a:rPr>
              <a:t>NPV </a:t>
            </a:r>
            <a:r>
              <a:rPr lang="en-GB" sz="1600" b="1" dirty="0" smtClean="0">
                <a:solidFill>
                  <a:srgbClr val="007934"/>
                </a:solidFill>
              </a:rPr>
              <a:t>(loss </a:t>
            </a:r>
            <a:r>
              <a:rPr lang="en-GB" sz="1600" b="1" dirty="0">
                <a:solidFill>
                  <a:srgbClr val="007934"/>
                </a:solidFill>
              </a:rPr>
              <a:t>of </a:t>
            </a:r>
            <a:r>
              <a:rPr lang="en-GB" sz="1600" b="1" dirty="0" smtClean="0">
                <a:solidFill>
                  <a:srgbClr val="007934"/>
                </a:solidFill>
              </a:rPr>
              <a:t>earnings</a:t>
            </a:r>
            <a:r>
              <a:rPr lang="en-GB" sz="1400" b="1" dirty="0" smtClean="0">
                <a:solidFill>
                  <a:srgbClr val="007934"/>
                </a:solidFill>
              </a:rPr>
              <a:t>)</a:t>
            </a:r>
            <a:endParaRPr lang="en-GB" sz="1400" b="1" dirty="0">
              <a:solidFill>
                <a:srgbClr val="007934"/>
              </a:solidFill>
            </a:endParaRPr>
          </a:p>
        </p:txBody>
      </p:sp>
      <p:sp>
        <p:nvSpPr>
          <p:cNvPr id="257040" name="Rectangle 16"/>
          <p:cNvSpPr>
            <a:spLocks noChangeArrowheads="1"/>
          </p:cNvSpPr>
          <p:nvPr/>
        </p:nvSpPr>
        <p:spPr bwMode="gray">
          <a:xfrm>
            <a:off x="4065100" y="5640388"/>
            <a:ext cx="3891276" cy="344755"/>
          </a:xfrm>
          <a:prstGeom prst="rect">
            <a:avLst/>
          </a:prstGeom>
          <a:solidFill>
            <a:schemeClr val="accent2">
              <a:lumMod val="20000"/>
              <a:lumOff val="80000"/>
            </a:schemeClr>
          </a:solidFill>
          <a:ln w="9525">
            <a:noFill/>
            <a:miter lim="800000"/>
            <a:headEnd/>
            <a:tailEnd/>
          </a:ln>
          <a:effectLst/>
        </p:spPr>
        <p:txBody>
          <a:bodyPr wrap="square" lIns="53680" tIns="53680" rIns="53680" bIns="53680">
            <a:spAutoFit/>
          </a:bodyPr>
          <a:lstStyle/>
          <a:p>
            <a:pPr marL="360363" indent="-360363" defTabSz="1103313">
              <a:lnSpc>
                <a:spcPct val="96000"/>
              </a:lnSpc>
              <a:spcBef>
                <a:spcPct val="60000"/>
              </a:spcBef>
              <a:buClrTx/>
            </a:pPr>
            <a:r>
              <a:rPr lang="en-GB" sz="1600" dirty="0"/>
              <a:t>NPV </a:t>
            </a:r>
            <a:r>
              <a:rPr lang="en-GB" sz="1600" dirty="0" smtClean="0"/>
              <a:t>(capital relief) x target solvency ratio </a:t>
            </a:r>
            <a:endParaRPr lang="en-GB" sz="1600" dirty="0"/>
          </a:p>
        </p:txBody>
      </p:sp>
      <p:sp>
        <p:nvSpPr>
          <p:cNvPr id="20" name="TextBox 19"/>
          <p:cNvSpPr txBox="1"/>
          <p:nvPr/>
        </p:nvSpPr>
        <p:spPr>
          <a:xfrm>
            <a:off x="5144889" y="6651652"/>
            <a:ext cx="3816424" cy="215444"/>
          </a:xfrm>
          <a:prstGeom prst="rect">
            <a:avLst/>
          </a:prstGeom>
          <a:noFill/>
        </p:spPr>
        <p:txBody>
          <a:bodyPr wrap="square" rtlCol="0">
            <a:spAutoFit/>
          </a:bodyPr>
          <a:lstStyle/>
          <a:p>
            <a:pPr marL="265113" indent="-265113" algn="r"/>
            <a:r>
              <a:rPr lang="en-GB" sz="800" smtClean="0">
                <a:solidFill>
                  <a:srgbClr val="283E36"/>
                </a:solidFill>
              </a:rPr>
              <a:t>ad *)	Driven by capital driver; decrease over time as liabilities run-off</a:t>
            </a:r>
          </a:p>
        </p:txBody>
      </p:sp>
      <p:sp>
        <p:nvSpPr>
          <p:cNvPr id="19" name="Slide Number Placeholder 18"/>
          <p:cNvSpPr>
            <a:spLocks noGrp="1"/>
          </p:cNvSpPr>
          <p:nvPr>
            <p:ph type="sldNum" sz="quarter" idx="10"/>
          </p:nvPr>
        </p:nvSpPr>
        <p:spPr/>
        <p:txBody>
          <a:bodyPr/>
          <a:lstStyle/>
          <a:p>
            <a:fld id="{421EF8AB-A1BB-4F50-9D09-23C6C244FB61}" type="slidenum">
              <a:rPr lang="en-US" smtClean="0"/>
              <a:pPr/>
              <a:t>21</a:t>
            </a:fld>
            <a:endParaRPr lang="en-US"/>
          </a:p>
        </p:txBody>
      </p:sp>
      <p:sp>
        <p:nvSpPr>
          <p:cNvPr id="22" name="AutoShape 4"/>
          <p:cNvSpPr>
            <a:spLocks noChangeArrowheads="1"/>
          </p:cNvSpPr>
          <p:nvPr/>
        </p:nvSpPr>
        <p:spPr bwMode="auto">
          <a:xfrm>
            <a:off x="4868902" y="4085952"/>
            <a:ext cx="2573612" cy="863600"/>
          </a:xfrm>
          <a:prstGeom prst="rightArrow">
            <a:avLst>
              <a:gd name="adj1" fmla="val 62787"/>
              <a:gd name="adj2" fmla="val 46506"/>
            </a:avLst>
          </a:prstGeom>
          <a:solidFill>
            <a:schemeClr val="accent2">
              <a:lumMod val="20000"/>
              <a:lumOff val="80000"/>
            </a:schemeClr>
          </a:solidFill>
          <a:ln w="15875" algn="ctr">
            <a:noFill/>
            <a:miter lim="800000"/>
            <a:headEnd/>
            <a:tailEnd/>
          </a:ln>
          <a:effectLst/>
        </p:spPr>
        <p:txBody>
          <a:bodyPr lIns="53680" tIns="53680" rIns="53680" bIns="53680" anchor="ctr"/>
          <a:lstStyle/>
          <a:p>
            <a:pPr algn="ctr" defTabSz="757238">
              <a:spcBef>
                <a:spcPct val="50000"/>
              </a:spcBef>
              <a:buClr>
                <a:schemeClr val="bg2"/>
              </a:buClr>
            </a:pPr>
            <a:r>
              <a:rPr lang="en-GB" sz="1200" dirty="0" smtClean="0"/>
              <a:t>Discounted over entire run-off period</a:t>
            </a:r>
            <a:endParaRPr lang="en-GB" sz="1200" dirty="0"/>
          </a:p>
        </p:txBody>
      </p:sp>
      <p:cxnSp>
        <p:nvCxnSpPr>
          <p:cNvPr id="24" name="Straight Connector 23"/>
          <p:cNvCxnSpPr/>
          <p:nvPr/>
        </p:nvCxnSpPr>
        <p:spPr>
          <a:xfrm>
            <a:off x="4139952" y="5661248"/>
            <a:ext cx="37444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651" y="2276872"/>
            <a:ext cx="8064821" cy="1656184"/>
          </a:xfrm>
        </p:spPr>
        <p:txBody>
          <a:bodyPr/>
          <a:lstStyle/>
          <a:p>
            <a:r>
              <a:rPr lang="en-GB" dirty="0" smtClean="0"/>
              <a:t>Reinsurance – </a:t>
            </a:r>
            <a:br>
              <a:rPr lang="en-GB" dirty="0" smtClean="0"/>
            </a:br>
            <a:r>
              <a:rPr lang="en-GB" dirty="0" smtClean="0"/>
              <a:t>a pro-active capital and risk management tool</a:t>
            </a:r>
            <a:br>
              <a:rPr lang="en-GB" dirty="0" smtClean="0"/>
            </a:br>
            <a:endParaRPr lang="en-GB" sz="2000" dirty="0"/>
          </a:p>
        </p:txBody>
      </p:sp>
      <p:sp>
        <p:nvSpPr>
          <p:cNvPr id="2" name="Slide Number Placeholder 1"/>
          <p:cNvSpPr>
            <a:spLocks noGrp="1"/>
          </p:cNvSpPr>
          <p:nvPr>
            <p:ph type="sldNum" sz="quarter" idx="11"/>
          </p:nvPr>
        </p:nvSpPr>
        <p:spPr/>
        <p:txBody>
          <a:bodyPr/>
          <a:lstStyle/>
          <a:p>
            <a:fld id="{8E9F59B9-8094-4618-B073-21DD649DF751}" type="slidenum">
              <a:rPr lang="en-GB" smtClean="0"/>
              <a:pPr/>
              <a:t>22</a:t>
            </a:fld>
            <a:endParaRPr lang="en-GB" dirty="0"/>
          </a:p>
        </p:txBody>
      </p:sp>
    </p:spTree>
    <p:extLst>
      <p:ext uri="{BB962C8B-B14F-4D97-AF65-F5344CB8AC3E}">
        <p14:creationId xmlns:p14="http://schemas.microsoft.com/office/powerpoint/2010/main" val="4046442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 name="AutoShape 48"/>
          <p:cNvSpPr>
            <a:spLocks noChangeAspect="1" noChangeArrowheads="1"/>
          </p:cNvSpPr>
          <p:nvPr/>
        </p:nvSpPr>
        <p:spPr bwMode="auto">
          <a:xfrm>
            <a:off x="755576" y="4869160"/>
            <a:ext cx="7556519" cy="496729"/>
          </a:xfrm>
          <a:prstGeom prst="homePlate">
            <a:avLst>
              <a:gd name="adj" fmla="val 0"/>
            </a:avLst>
          </a:prstGeom>
          <a:solidFill>
            <a:srgbClr val="EFF2F1"/>
          </a:solidFill>
          <a:ln w="15875" algn="ctr">
            <a:noFill/>
            <a:miter lim="800000"/>
            <a:headEnd/>
            <a:tailEnd/>
          </a:ln>
          <a:effectLst/>
        </p:spPr>
        <p:txBody>
          <a:bodyPr wrap="none" lIns="53680" tIns="53680" rIns="53680" bIns="53680" anchor="ctr"/>
          <a:lstStyle/>
          <a:p>
            <a:pPr marL="360363" algn="l" defTabSz="757238">
              <a:buClr>
                <a:schemeClr val="bg2"/>
              </a:buClr>
            </a:pPr>
            <a:r>
              <a:rPr lang="en-GB" sz="1100" dirty="0" smtClean="0"/>
              <a:t>Stabilise earnings</a:t>
            </a:r>
            <a:endParaRPr lang="en-GB" sz="1100" dirty="0">
              <a:solidFill>
                <a:schemeClr val="tx1"/>
              </a:solidFill>
            </a:endParaRPr>
          </a:p>
        </p:txBody>
      </p:sp>
      <p:sp>
        <p:nvSpPr>
          <p:cNvPr id="66" name="AutoShape 48"/>
          <p:cNvSpPr>
            <a:spLocks noChangeAspect="1" noChangeArrowheads="1"/>
          </p:cNvSpPr>
          <p:nvPr/>
        </p:nvSpPr>
        <p:spPr bwMode="auto">
          <a:xfrm>
            <a:off x="759897" y="4221088"/>
            <a:ext cx="7556519" cy="496729"/>
          </a:xfrm>
          <a:prstGeom prst="homePlate">
            <a:avLst>
              <a:gd name="adj" fmla="val 0"/>
            </a:avLst>
          </a:prstGeom>
          <a:solidFill>
            <a:srgbClr val="EFF2F1"/>
          </a:solidFill>
          <a:ln w="15875" algn="ctr">
            <a:noFill/>
            <a:miter lim="800000"/>
            <a:headEnd/>
            <a:tailEnd/>
          </a:ln>
          <a:effectLst/>
        </p:spPr>
        <p:txBody>
          <a:bodyPr wrap="none" lIns="53680" tIns="53680" rIns="53680" bIns="53680" anchor="ctr"/>
          <a:lstStyle/>
          <a:p>
            <a:pPr marL="360363" algn="l" defTabSz="757238">
              <a:buClr>
                <a:schemeClr val="bg2"/>
              </a:buClr>
            </a:pPr>
            <a:r>
              <a:rPr lang="en-GB" sz="1100" dirty="0" smtClean="0"/>
              <a:t>Optimize capital structure</a:t>
            </a:r>
            <a:endParaRPr lang="en-GB" sz="1100" dirty="0">
              <a:solidFill>
                <a:schemeClr val="tx1"/>
              </a:solidFill>
            </a:endParaRPr>
          </a:p>
        </p:txBody>
      </p:sp>
      <p:sp>
        <p:nvSpPr>
          <p:cNvPr id="63" name="AutoShape 48"/>
          <p:cNvSpPr>
            <a:spLocks noChangeAspect="1" noChangeArrowheads="1"/>
          </p:cNvSpPr>
          <p:nvPr/>
        </p:nvSpPr>
        <p:spPr bwMode="auto">
          <a:xfrm>
            <a:off x="755576" y="3573016"/>
            <a:ext cx="7556519" cy="496729"/>
          </a:xfrm>
          <a:prstGeom prst="homePlate">
            <a:avLst>
              <a:gd name="adj" fmla="val 0"/>
            </a:avLst>
          </a:prstGeom>
          <a:solidFill>
            <a:srgbClr val="EFF2F1"/>
          </a:solidFill>
          <a:ln w="15875" algn="ctr">
            <a:noFill/>
            <a:miter lim="800000"/>
            <a:headEnd/>
            <a:tailEnd/>
          </a:ln>
          <a:effectLst/>
        </p:spPr>
        <p:txBody>
          <a:bodyPr wrap="none" lIns="53680" tIns="53680" rIns="53680" bIns="53680" anchor="ctr"/>
          <a:lstStyle/>
          <a:p>
            <a:pPr marL="360363" algn="l" defTabSz="757238">
              <a:buClr>
                <a:schemeClr val="bg2"/>
              </a:buClr>
            </a:pPr>
            <a:r>
              <a:rPr lang="en-GB" sz="1100" dirty="0" smtClean="0"/>
              <a:t>Finance external expansion</a:t>
            </a:r>
            <a:endParaRPr lang="en-GB" sz="1100" dirty="0">
              <a:solidFill>
                <a:schemeClr val="tx1"/>
              </a:solidFill>
            </a:endParaRPr>
          </a:p>
        </p:txBody>
      </p:sp>
      <p:sp>
        <p:nvSpPr>
          <p:cNvPr id="60" name="AutoShape 48"/>
          <p:cNvSpPr>
            <a:spLocks noChangeAspect="1" noChangeArrowheads="1"/>
          </p:cNvSpPr>
          <p:nvPr/>
        </p:nvSpPr>
        <p:spPr bwMode="auto">
          <a:xfrm>
            <a:off x="759897" y="2932271"/>
            <a:ext cx="7556519" cy="496729"/>
          </a:xfrm>
          <a:prstGeom prst="homePlate">
            <a:avLst>
              <a:gd name="adj" fmla="val 0"/>
            </a:avLst>
          </a:prstGeom>
          <a:solidFill>
            <a:srgbClr val="EFF2F1"/>
          </a:solidFill>
          <a:ln w="15875" algn="ctr">
            <a:noFill/>
            <a:miter lim="800000"/>
            <a:headEnd/>
            <a:tailEnd/>
          </a:ln>
          <a:effectLst/>
        </p:spPr>
        <p:txBody>
          <a:bodyPr wrap="none" lIns="53680" tIns="53680" rIns="53680" bIns="53680" anchor="ctr"/>
          <a:lstStyle/>
          <a:p>
            <a:pPr marL="360363" algn="l" defTabSz="757238">
              <a:buClr>
                <a:schemeClr val="bg2"/>
              </a:buClr>
            </a:pPr>
            <a:r>
              <a:rPr lang="en-GB" sz="1100" dirty="0" smtClean="0"/>
              <a:t>Enable organic growth</a:t>
            </a:r>
            <a:endParaRPr lang="en-GB" sz="1100" dirty="0">
              <a:solidFill>
                <a:schemeClr val="tx1"/>
              </a:solidFill>
            </a:endParaRPr>
          </a:p>
        </p:txBody>
      </p:sp>
      <p:sp>
        <p:nvSpPr>
          <p:cNvPr id="46" name="AutoShape 48"/>
          <p:cNvSpPr>
            <a:spLocks noChangeAspect="1" noChangeArrowheads="1"/>
          </p:cNvSpPr>
          <p:nvPr/>
        </p:nvSpPr>
        <p:spPr bwMode="auto">
          <a:xfrm>
            <a:off x="759897" y="2276872"/>
            <a:ext cx="7556519" cy="496729"/>
          </a:xfrm>
          <a:prstGeom prst="homePlate">
            <a:avLst>
              <a:gd name="adj" fmla="val 0"/>
            </a:avLst>
          </a:prstGeom>
          <a:solidFill>
            <a:srgbClr val="EFF2F1"/>
          </a:solidFill>
          <a:ln w="15875" algn="ctr">
            <a:noFill/>
            <a:miter lim="800000"/>
            <a:headEnd/>
            <a:tailEnd/>
          </a:ln>
          <a:effectLst/>
        </p:spPr>
        <p:txBody>
          <a:bodyPr wrap="none" lIns="53680" tIns="53680" rIns="53680" bIns="53680" anchor="ctr"/>
          <a:lstStyle/>
          <a:p>
            <a:pPr marL="360363" algn="l" defTabSz="757238">
              <a:buClr>
                <a:schemeClr val="bg2"/>
              </a:buClr>
            </a:pPr>
            <a:r>
              <a:rPr lang="en-GB" sz="1100" dirty="0" smtClean="0"/>
              <a:t>Improve capital adequacy</a:t>
            </a:r>
            <a:endParaRPr lang="en-GB" sz="1100" dirty="0">
              <a:solidFill>
                <a:schemeClr val="tx1"/>
              </a:solidFill>
            </a:endParaRPr>
          </a:p>
        </p:txBody>
      </p:sp>
      <p:sp>
        <p:nvSpPr>
          <p:cNvPr id="18" name="TextBox 17"/>
          <p:cNvSpPr txBox="1"/>
          <p:nvPr/>
        </p:nvSpPr>
        <p:spPr>
          <a:xfrm>
            <a:off x="3059832" y="1700808"/>
            <a:ext cx="1656184" cy="3888432"/>
          </a:xfrm>
          <a:prstGeom prst="rect">
            <a:avLst/>
          </a:prstGeom>
          <a:solidFill>
            <a:srgbClr val="99C9AE">
              <a:alpha val="49000"/>
            </a:srgbClr>
          </a:solidFill>
          <a:scene3d>
            <a:camera prst="orthographicFront"/>
            <a:lightRig rig="threePt" dir="t"/>
          </a:scene3d>
          <a:sp3d>
            <a:bevelT/>
          </a:sp3d>
        </p:spPr>
        <p:txBody>
          <a:bodyPr wrap="square" rtlCol="0">
            <a:noAutofit/>
          </a:bodyPr>
          <a:lstStyle/>
          <a:p>
            <a:pPr algn="ctr"/>
            <a:endParaRPr lang="en-GB" sz="1200" dirty="0" smtClean="0">
              <a:solidFill>
                <a:srgbClr val="000000"/>
              </a:solidFill>
              <a:latin typeface="SwissReSans" pitchFamily="34" charset="0"/>
            </a:endParaRPr>
          </a:p>
        </p:txBody>
      </p:sp>
      <p:sp>
        <p:nvSpPr>
          <p:cNvPr id="367619" name="Classification"/>
          <p:cNvSpPr txBox="1">
            <a:spLocks noChangeArrowheads="1"/>
          </p:cNvSpPr>
          <p:nvPr>
            <p:custDataLst>
              <p:tags r:id="rId1"/>
            </p:custDataLst>
          </p:nvPr>
        </p:nvSpPr>
        <p:spPr bwMode="gray">
          <a:xfrm>
            <a:off x="755650" y="260350"/>
            <a:ext cx="5832475" cy="139700"/>
          </a:xfrm>
          <a:prstGeom prst="rect">
            <a:avLst/>
          </a:prstGeom>
          <a:noFill/>
          <a:ln w="9525" algn="ctr">
            <a:noFill/>
            <a:miter lim="800000"/>
            <a:headEnd/>
            <a:tailEnd/>
          </a:ln>
          <a:effectLst/>
        </p:spPr>
        <p:txBody>
          <a:bodyPr wrap="square" lIns="0" tIns="0" rIns="0" bIns="0" anchor="t"/>
          <a:lstStyle/>
          <a:p>
            <a:pPr algn="l">
              <a:spcBef>
                <a:spcPct val="0"/>
              </a:spcBef>
              <a:buSzTx/>
              <a:buFontTx/>
              <a:buNone/>
            </a:pPr>
            <a:endParaRPr lang="en-GB" sz="900" dirty="0">
              <a:solidFill>
                <a:srgbClr val="455F55"/>
              </a:solidFill>
            </a:endParaRPr>
          </a:p>
        </p:txBody>
      </p:sp>
      <p:pic>
        <p:nvPicPr>
          <p:cNvPr id="367621" name="Picture 5" descr="Logo_Lake"/>
          <p:cNvPicPr>
            <a:picLocks noChangeAspect="1" noChangeArrowheads="1"/>
          </p:cNvPicPr>
          <p:nvPr>
            <p:custDataLst>
              <p:tags r:id="rId2"/>
            </p:custDataLst>
          </p:nvPr>
        </p:nvPicPr>
        <p:blipFill>
          <a:blip r:embed="rId5" cstate="print"/>
          <a:srcRect/>
          <a:stretch>
            <a:fillRect/>
          </a:stretch>
        </p:blipFill>
        <p:spPr bwMode="gray">
          <a:xfrm>
            <a:off x="6804025" y="260350"/>
            <a:ext cx="1000125" cy="581025"/>
          </a:xfrm>
          <a:prstGeom prst="rect">
            <a:avLst/>
          </a:prstGeom>
          <a:noFill/>
          <a:ln w="15875" algn="ctr">
            <a:noFill/>
            <a:miter lim="800000"/>
            <a:headEnd/>
            <a:tailEnd/>
          </a:ln>
          <a:effectLst/>
        </p:spPr>
      </p:pic>
      <p:sp>
        <p:nvSpPr>
          <p:cNvPr id="367622" name="Rectangle 6"/>
          <p:cNvSpPr>
            <a:spLocks noGrp="1" noChangeArrowheads="1"/>
          </p:cNvSpPr>
          <p:nvPr>
            <p:ph type="title"/>
          </p:nvPr>
        </p:nvSpPr>
        <p:spPr>
          <a:xfrm>
            <a:off x="755651" y="691605"/>
            <a:ext cx="5832475" cy="865187"/>
          </a:xfrm>
        </p:spPr>
        <p:txBody>
          <a:bodyPr vert="horz" lIns="0" tIns="0" rIns="0" bIns="0" rtlCol="0" anchor="b" anchorCtr="0">
            <a:noAutofit/>
          </a:bodyPr>
          <a:lstStyle/>
          <a:p>
            <a:pPr fontAlgn="base">
              <a:spcAft>
                <a:spcPct val="0"/>
              </a:spcAft>
            </a:pPr>
            <a:r>
              <a:rPr lang="en-GB" dirty="0" smtClean="0"/>
              <a:t>Reinsurance as a capital and risk management tool </a:t>
            </a:r>
            <a:br>
              <a:rPr lang="en-GB" dirty="0" smtClean="0"/>
            </a:br>
            <a:r>
              <a:rPr lang="en-GB" sz="1800" dirty="0"/>
              <a:t>Reinsurance versus other financing tools</a:t>
            </a:r>
          </a:p>
        </p:txBody>
      </p:sp>
      <p:sp>
        <p:nvSpPr>
          <p:cNvPr id="45" name="TextBox 44"/>
          <p:cNvSpPr txBox="1"/>
          <p:nvPr/>
        </p:nvSpPr>
        <p:spPr>
          <a:xfrm>
            <a:off x="3203848" y="1772816"/>
            <a:ext cx="1368152" cy="276999"/>
          </a:xfrm>
          <a:prstGeom prst="rect">
            <a:avLst/>
          </a:prstGeom>
          <a:noFill/>
        </p:spPr>
        <p:txBody>
          <a:bodyPr wrap="square" rtlCol="0">
            <a:spAutoFit/>
          </a:bodyPr>
          <a:lstStyle/>
          <a:p>
            <a:pPr algn="ctr"/>
            <a:r>
              <a:rPr lang="en-GB" sz="1200" dirty="0" smtClean="0">
                <a:latin typeface="SwissReSans" pitchFamily="34" charset="0"/>
              </a:rPr>
              <a:t>Equity</a:t>
            </a:r>
            <a:endParaRPr lang="en-GB" sz="1200" b="1" dirty="0" smtClean="0">
              <a:solidFill>
                <a:srgbClr val="0493D9"/>
              </a:solidFill>
              <a:latin typeface="SwissReSans" pitchFamily="34" charset="0"/>
            </a:endParaRPr>
          </a:p>
        </p:txBody>
      </p:sp>
      <p:sp>
        <p:nvSpPr>
          <p:cNvPr id="50" name="TextBox 49"/>
          <p:cNvSpPr txBox="1"/>
          <p:nvPr/>
        </p:nvSpPr>
        <p:spPr>
          <a:xfrm>
            <a:off x="4860032" y="1700808"/>
            <a:ext cx="1656184" cy="3888432"/>
          </a:xfrm>
          <a:prstGeom prst="rect">
            <a:avLst/>
          </a:prstGeom>
          <a:solidFill>
            <a:srgbClr val="FFCF97">
              <a:alpha val="49000"/>
            </a:srgbClr>
          </a:solidFill>
          <a:scene3d>
            <a:camera prst="orthographicFront"/>
            <a:lightRig rig="threePt" dir="t"/>
          </a:scene3d>
          <a:sp3d>
            <a:bevelT/>
          </a:sp3d>
        </p:spPr>
        <p:txBody>
          <a:bodyPr wrap="square" rtlCol="0">
            <a:noAutofit/>
          </a:bodyPr>
          <a:lstStyle/>
          <a:p>
            <a:pPr algn="ctr"/>
            <a:endParaRPr lang="en-GB" sz="1200" dirty="0" smtClean="0">
              <a:solidFill>
                <a:srgbClr val="000000"/>
              </a:solidFill>
              <a:latin typeface="SwissReSans" pitchFamily="34" charset="0"/>
            </a:endParaRPr>
          </a:p>
        </p:txBody>
      </p:sp>
      <p:sp>
        <p:nvSpPr>
          <p:cNvPr id="51" name="TextBox 50"/>
          <p:cNvSpPr txBox="1"/>
          <p:nvPr/>
        </p:nvSpPr>
        <p:spPr>
          <a:xfrm>
            <a:off x="6660232" y="1700808"/>
            <a:ext cx="1656184" cy="3888432"/>
          </a:xfrm>
          <a:prstGeom prst="rect">
            <a:avLst/>
          </a:prstGeom>
          <a:solidFill>
            <a:srgbClr val="87A6DD">
              <a:alpha val="49000"/>
            </a:srgbClr>
          </a:solidFill>
          <a:scene3d>
            <a:camera prst="orthographicFront"/>
            <a:lightRig rig="threePt" dir="t"/>
          </a:scene3d>
          <a:sp3d>
            <a:bevelT/>
          </a:sp3d>
        </p:spPr>
        <p:txBody>
          <a:bodyPr wrap="square" rtlCol="0">
            <a:noAutofit/>
          </a:bodyPr>
          <a:lstStyle/>
          <a:p>
            <a:pPr lvl="0" algn="ctr"/>
            <a:endParaRPr lang="en-GB" sz="1200" b="1" dirty="0" smtClean="0">
              <a:solidFill>
                <a:srgbClr val="000000"/>
              </a:solidFill>
              <a:latin typeface="SwissReSans" pitchFamily="34" charset="0"/>
            </a:endParaRPr>
          </a:p>
          <a:p>
            <a:pPr algn="ctr"/>
            <a:endParaRPr lang="en-GB" sz="1200" dirty="0" smtClean="0">
              <a:solidFill>
                <a:srgbClr val="000000"/>
              </a:solidFill>
              <a:latin typeface="SwissReSans" pitchFamily="34" charset="0"/>
            </a:endParaRPr>
          </a:p>
        </p:txBody>
      </p:sp>
      <p:sp>
        <p:nvSpPr>
          <p:cNvPr id="40" name="TextBox 39"/>
          <p:cNvSpPr txBox="1"/>
          <p:nvPr/>
        </p:nvSpPr>
        <p:spPr>
          <a:xfrm>
            <a:off x="5004048" y="1772816"/>
            <a:ext cx="1440160" cy="461665"/>
          </a:xfrm>
          <a:prstGeom prst="rect">
            <a:avLst/>
          </a:prstGeom>
          <a:noFill/>
        </p:spPr>
        <p:txBody>
          <a:bodyPr wrap="square" rtlCol="0">
            <a:spAutoFit/>
          </a:bodyPr>
          <a:lstStyle/>
          <a:p>
            <a:pPr algn="ctr"/>
            <a:r>
              <a:rPr lang="en-GB" sz="1200" dirty="0" smtClean="0">
                <a:latin typeface="SwissReSans" pitchFamily="34" charset="0"/>
              </a:rPr>
              <a:t>Subordinated debt</a:t>
            </a:r>
            <a:endParaRPr lang="en-GB" sz="1200" b="1" dirty="0" smtClean="0">
              <a:solidFill>
                <a:srgbClr val="0493D9"/>
              </a:solidFill>
              <a:latin typeface="SwissReSans" pitchFamily="34" charset="0"/>
            </a:endParaRPr>
          </a:p>
        </p:txBody>
      </p:sp>
      <p:sp>
        <p:nvSpPr>
          <p:cNvPr id="48" name="TextBox 47"/>
          <p:cNvSpPr txBox="1"/>
          <p:nvPr/>
        </p:nvSpPr>
        <p:spPr>
          <a:xfrm>
            <a:off x="6732240" y="1772816"/>
            <a:ext cx="1440160" cy="276999"/>
          </a:xfrm>
          <a:prstGeom prst="rect">
            <a:avLst/>
          </a:prstGeom>
          <a:noFill/>
        </p:spPr>
        <p:txBody>
          <a:bodyPr wrap="square" rtlCol="0">
            <a:spAutoFit/>
          </a:bodyPr>
          <a:lstStyle/>
          <a:p>
            <a:pPr algn="ctr"/>
            <a:r>
              <a:rPr lang="en-GB" sz="1200" dirty="0" smtClean="0">
                <a:latin typeface="SwissReSans" pitchFamily="34" charset="0"/>
              </a:rPr>
              <a:t>Reinsurance</a:t>
            </a:r>
            <a:endParaRPr lang="en-GB" sz="1200" b="1" dirty="0" smtClean="0">
              <a:solidFill>
                <a:srgbClr val="0493D9"/>
              </a:solidFill>
              <a:latin typeface="SwissReSans" pitchFamily="34" charset="0"/>
            </a:endParaRPr>
          </a:p>
        </p:txBody>
      </p:sp>
      <p:sp>
        <p:nvSpPr>
          <p:cNvPr id="49" name="Oval 48"/>
          <p:cNvSpPr/>
          <p:nvPr/>
        </p:nvSpPr>
        <p:spPr>
          <a:xfrm>
            <a:off x="899592" y="2420888"/>
            <a:ext cx="216024" cy="216024"/>
          </a:xfrm>
          <a:prstGeom prst="ellipse">
            <a:avLst/>
          </a:prstGeom>
          <a:solidFill>
            <a:srgbClr val="00793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latin typeface="SwissReSans" pitchFamily="34" charset="0"/>
              </a:rPr>
              <a:t>1</a:t>
            </a:r>
          </a:p>
        </p:txBody>
      </p:sp>
      <p:sp>
        <p:nvSpPr>
          <p:cNvPr id="62" name="Oval 61"/>
          <p:cNvSpPr/>
          <p:nvPr/>
        </p:nvSpPr>
        <p:spPr>
          <a:xfrm>
            <a:off x="899592" y="3076287"/>
            <a:ext cx="216024" cy="216024"/>
          </a:xfrm>
          <a:prstGeom prst="ellipse">
            <a:avLst/>
          </a:prstGeom>
          <a:solidFill>
            <a:srgbClr val="00793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latin typeface="SwissReSans" pitchFamily="34" charset="0"/>
              </a:rPr>
              <a:t>2</a:t>
            </a:r>
          </a:p>
        </p:txBody>
      </p:sp>
      <p:sp>
        <p:nvSpPr>
          <p:cNvPr id="65" name="Oval 64"/>
          <p:cNvSpPr/>
          <p:nvPr/>
        </p:nvSpPr>
        <p:spPr>
          <a:xfrm>
            <a:off x="895271" y="3717032"/>
            <a:ext cx="216024" cy="216024"/>
          </a:xfrm>
          <a:prstGeom prst="ellipse">
            <a:avLst/>
          </a:prstGeom>
          <a:solidFill>
            <a:srgbClr val="00793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latin typeface="SwissReSans" pitchFamily="34" charset="0"/>
              </a:rPr>
              <a:t>3</a:t>
            </a:r>
          </a:p>
        </p:txBody>
      </p:sp>
      <p:sp>
        <p:nvSpPr>
          <p:cNvPr id="70" name="Oval 69"/>
          <p:cNvSpPr/>
          <p:nvPr/>
        </p:nvSpPr>
        <p:spPr>
          <a:xfrm>
            <a:off x="899592" y="4365104"/>
            <a:ext cx="216024" cy="216024"/>
          </a:xfrm>
          <a:prstGeom prst="ellipse">
            <a:avLst/>
          </a:prstGeom>
          <a:solidFill>
            <a:srgbClr val="00793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latin typeface="SwissReSans" pitchFamily="34" charset="0"/>
              </a:rPr>
              <a:t>4</a:t>
            </a:r>
          </a:p>
        </p:txBody>
      </p:sp>
      <p:sp>
        <p:nvSpPr>
          <p:cNvPr id="72" name="Oval 71"/>
          <p:cNvSpPr/>
          <p:nvPr/>
        </p:nvSpPr>
        <p:spPr>
          <a:xfrm>
            <a:off x="895271" y="5013176"/>
            <a:ext cx="216024" cy="216024"/>
          </a:xfrm>
          <a:prstGeom prst="ellipse">
            <a:avLst/>
          </a:prstGeom>
          <a:solidFill>
            <a:srgbClr val="00793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smtClean="0">
                <a:latin typeface="SwissReSans" pitchFamily="34" charset="0"/>
              </a:rPr>
              <a:t>5</a:t>
            </a:r>
          </a:p>
        </p:txBody>
      </p:sp>
      <p:sp>
        <p:nvSpPr>
          <p:cNvPr id="75" name="TextBox 74"/>
          <p:cNvSpPr txBox="1"/>
          <p:nvPr/>
        </p:nvSpPr>
        <p:spPr>
          <a:xfrm>
            <a:off x="3707904" y="2276872"/>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76" name="TextBox 75"/>
          <p:cNvSpPr txBox="1"/>
          <p:nvPr/>
        </p:nvSpPr>
        <p:spPr>
          <a:xfrm>
            <a:off x="3707904" y="4911551"/>
            <a:ext cx="432048"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77" name="TextBox 76"/>
          <p:cNvSpPr txBox="1"/>
          <p:nvPr/>
        </p:nvSpPr>
        <p:spPr>
          <a:xfrm>
            <a:off x="3707904" y="2967335"/>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78" name="TextBox 77"/>
          <p:cNvSpPr txBox="1"/>
          <p:nvPr/>
        </p:nvSpPr>
        <p:spPr>
          <a:xfrm>
            <a:off x="3707904" y="3615407"/>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79" name="TextBox 78"/>
          <p:cNvSpPr txBox="1"/>
          <p:nvPr/>
        </p:nvSpPr>
        <p:spPr>
          <a:xfrm>
            <a:off x="3707904" y="4263479"/>
            <a:ext cx="432048"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80" name="TextBox 79"/>
          <p:cNvSpPr txBox="1"/>
          <p:nvPr/>
        </p:nvSpPr>
        <p:spPr>
          <a:xfrm>
            <a:off x="5436096" y="2319263"/>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81" name="TextBox 80"/>
          <p:cNvSpPr txBox="1"/>
          <p:nvPr/>
        </p:nvSpPr>
        <p:spPr>
          <a:xfrm>
            <a:off x="5508104" y="2996952"/>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82" name="TextBox 81"/>
          <p:cNvSpPr txBox="1"/>
          <p:nvPr/>
        </p:nvSpPr>
        <p:spPr>
          <a:xfrm>
            <a:off x="5508104" y="3645024"/>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83" name="TextBox 82"/>
          <p:cNvSpPr txBox="1"/>
          <p:nvPr/>
        </p:nvSpPr>
        <p:spPr>
          <a:xfrm>
            <a:off x="5436096" y="4263479"/>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84" name="TextBox 83"/>
          <p:cNvSpPr txBox="1"/>
          <p:nvPr/>
        </p:nvSpPr>
        <p:spPr>
          <a:xfrm>
            <a:off x="5580112" y="4911551"/>
            <a:ext cx="432048"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85" name="TextBox 84"/>
          <p:cNvSpPr txBox="1"/>
          <p:nvPr/>
        </p:nvSpPr>
        <p:spPr>
          <a:xfrm>
            <a:off x="7308304" y="2276872"/>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86" name="TextBox 85"/>
          <p:cNvSpPr txBox="1"/>
          <p:nvPr/>
        </p:nvSpPr>
        <p:spPr>
          <a:xfrm>
            <a:off x="7308304" y="2967335"/>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87" name="TextBox 86"/>
          <p:cNvSpPr txBox="1"/>
          <p:nvPr/>
        </p:nvSpPr>
        <p:spPr>
          <a:xfrm>
            <a:off x="7308304" y="4293096"/>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88" name="TextBox 87"/>
          <p:cNvSpPr txBox="1"/>
          <p:nvPr/>
        </p:nvSpPr>
        <p:spPr>
          <a:xfrm>
            <a:off x="7308304" y="4983559"/>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89" name="TextBox 88"/>
          <p:cNvSpPr txBox="1"/>
          <p:nvPr/>
        </p:nvSpPr>
        <p:spPr>
          <a:xfrm>
            <a:off x="7236296" y="3615407"/>
            <a:ext cx="648072" cy="461665"/>
          </a:xfrm>
          <a:prstGeom prst="rect">
            <a:avLst/>
          </a:prstGeom>
          <a:noFill/>
        </p:spPr>
        <p:txBody>
          <a:bodyPr wrap="square" rtlCol="0">
            <a:spAutoFit/>
          </a:bodyPr>
          <a:lstStyle/>
          <a:p>
            <a:r>
              <a:rPr lang="en-GB" sz="2400" dirty="0" smtClean="0">
                <a:sym typeface="Wingdings"/>
              </a:rPr>
              <a:t>()</a:t>
            </a:r>
            <a:endParaRPr lang="en-GB" sz="2400" dirty="0" smtClean="0">
              <a:latin typeface="SwissReSans" pitchFamily="34" charset="0"/>
            </a:endParaRPr>
          </a:p>
        </p:txBody>
      </p:sp>
      <p:sp>
        <p:nvSpPr>
          <p:cNvPr id="2" name="Slide Number Placeholder 1"/>
          <p:cNvSpPr>
            <a:spLocks noGrp="1"/>
          </p:cNvSpPr>
          <p:nvPr>
            <p:ph type="sldNum" sz="quarter" idx="10"/>
          </p:nvPr>
        </p:nvSpPr>
        <p:spPr/>
        <p:txBody>
          <a:bodyPr/>
          <a:lstStyle/>
          <a:p>
            <a:fld id="{FECAC38D-3A5B-4980-B47D-2A4C1EE488BF}" type="slidenum">
              <a:rPr lang="en-GB" smtClean="0"/>
              <a:pPr/>
              <a:t>23</a:t>
            </a:fld>
            <a:endParaRPr lang="en-GB" dirty="0"/>
          </a:p>
        </p:txBody>
      </p:sp>
    </p:spTree>
    <p:extLst>
      <p:ext uri="{BB962C8B-B14F-4D97-AF65-F5344CB8AC3E}">
        <p14:creationId xmlns:p14="http://schemas.microsoft.com/office/powerpoint/2010/main" val="22702943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83568" y="2736304"/>
            <a:ext cx="6624736" cy="341176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graphicFrame>
        <p:nvGraphicFramePr>
          <p:cNvPr id="20" name="Chart 19"/>
          <p:cNvGraphicFramePr/>
          <p:nvPr/>
        </p:nvGraphicFramePr>
        <p:xfrm>
          <a:off x="611560" y="2564904"/>
          <a:ext cx="7920880" cy="364502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83568" y="2494637"/>
            <a:ext cx="4680520" cy="461665"/>
          </a:xfrm>
          <a:prstGeom prst="rect">
            <a:avLst/>
          </a:prstGeom>
          <a:noFill/>
        </p:spPr>
        <p:txBody>
          <a:bodyPr wrap="square" rtlCol="0">
            <a:spAutoFit/>
          </a:bodyPr>
          <a:lstStyle/>
          <a:p>
            <a:r>
              <a:rPr lang="en-US" sz="1200" b="1" dirty="0" smtClean="0">
                <a:solidFill>
                  <a:schemeClr val="accent1"/>
                </a:solidFill>
              </a:rPr>
              <a:t>Distribution of the QIS 5 results – solo calculation	</a:t>
            </a:r>
          </a:p>
          <a:p>
            <a:endParaRPr lang="en-US" sz="1200" b="1" dirty="0" smtClean="0">
              <a:solidFill>
                <a:schemeClr val="accent1"/>
              </a:solidFill>
              <a:latin typeface="SwissReSans" pitchFamily="34" charset="0"/>
            </a:endParaRPr>
          </a:p>
        </p:txBody>
      </p:sp>
      <p:sp>
        <p:nvSpPr>
          <p:cNvPr id="19" name="TextBox 18"/>
          <p:cNvSpPr txBox="1"/>
          <p:nvPr/>
        </p:nvSpPr>
        <p:spPr>
          <a:xfrm>
            <a:off x="755576" y="5862464"/>
            <a:ext cx="4896544" cy="230832"/>
          </a:xfrm>
          <a:prstGeom prst="rect">
            <a:avLst/>
          </a:prstGeom>
          <a:noFill/>
        </p:spPr>
        <p:txBody>
          <a:bodyPr wrap="square" rtlCol="0">
            <a:spAutoFit/>
          </a:bodyPr>
          <a:lstStyle/>
          <a:p>
            <a:r>
              <a:rPr lang="en-GB" sz="900" dirty="0" smtClean="0">
                <a:latin typeface="SwissReSans" pitchFamily="34" charset="0"/>
              </a:rPr>
              <a:t>Source: EIOPA QIS5 Report </a:t>
            </a:r>
            <a:r>
              <a:rPr lang="de-DE" sz="900" dirty="0" err="1" smtClean="0"/>
              <a:t>published</a:t>
            </a:r>
            <a:r>
              <a:rPr lang="de-DE" sz="900" dirty="0" smtClean="0"/>
              <a:t> 14th March 2011</a:t>
            </a:r>
            <a:endParaRPr lang="en-GB" sz="900" dirty="0" smtClean="0">
              <a:latin typeface="SwissReSans" pitchFamily="34" charset="0"/>
            </a:endParaRPr>
          </a:p>
        </p:txBody>
      </p:sp>
      <p:cxnSp>
        <p:nvCxnSpPr>
          <p:cNvPr id="16" name="Straight Connector 15"/>
          <p:cNvCxnSpPr/>
          <p:nvPr/>
        </p:nvCxnSpPr>
        <p:spPr>
          <a:xfrm>
            <a:off x="673209" y="4752528"/>
            <a:ext cx="597666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a:xfrm flipH="1">
            <a:off x="4499992" y="4752528"/>
            <a:ext cx="144016" cy="809542"/>
          </a:xfrm>
          <a:prstGeom prst="leftBrace">
            <a:avLst>
              <a:gd name="adj1" fmla="val 46813"/>
              <a:gd name="adj2" fmla="val 50641"/>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p:cNvSpPr txBox="1"/>
          <p:nvPr/>
        </p:nvSpPr>
        <p:spPr>
          <a:xfrm>
            <a:off x="4652392" y="5040560"/>
            <a:ext cx="999728" cy="251647"/>
          </a:xfrm>
          <a:prstGeom prst="rect">
            <a:avLst/>
          </a:prstGeom>
          <a:noFill/>
        </p:spPr>
        <p:txBody>
          <a:bodyPr wrap="square" rtlCol="0">
            <a:spAutoFit/>
          </a:bodyPr>
          <a:lstStyle/>
          <a:p>
            <a:r>
              <a:rPr lang="de-DE" sz="1000" b="1" dirty="0" smtClean="0">
                <a:solidFill>
                  <a:srgbClr val="FF0000"/>
                </a:solidFill>
                <a:latin typeface="SwissReSans" pitchFamily="34" charset="0"/>
              </a:rPr>
              <a:t>23.2 % </a:t>
            </a:r>
          </a:p>
        </p:txBody>
      </p:sp>
      <p:sp>
        <p:nvSpPr>
          <p:cNvPr id="12" name="Rectangle 11"/>
          <p:cNvSpPr/>
          <p:nvPr/>
        </p:nvSpPr>
        <p:spPr>
          <a:xfrm>
            <a:off x="728794" y="1556792"/>
            <a:ext cx="6624736" cy="792088"/>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latin typeface="SwissReSans" pitchFamily="34" charset="0"/>
            </a:endParaRPr>
          </a:p>
        </p:txBody>
      </p:sp>
      <p:sp>
        <p:nvSpPr>
          <p:cNvPr id="3" name="Slide Number Placeholder 2"/>
          <p:cNvSpPr>
            <a:spLocks noGrp="1"/>
          </p:cNvSpPr>
          <p:nvPr>
            <p:ph type="sldNum" sz="quarter" idx="11"/>
          </p:nvPr>
        </p:nvSpPr>
        <p:spPr>
          <a:xfrm>
            <a:off x="7524106" y="725438"/>
            <a:ext cx="185737" cy="182562"/>
          </a:xfrm>
        </p:spPr>
        <p:txBody>
          <a:bodyPr/>
          <a:lstStyle/>
          <a:p>
            <a:pPr>
              <a:defRPr/>
            </a:pPr>
            <a:fld id="{3A58439B-BC44-472E-9561-EF8BE58FDB40}" type="slidenum">
              <a:rPr lang="en-GB" smtClean="0"/>
              <a:pPr>
                <a:defRPr/>
              </a:pPr>
              <a:t>24</a:t>
            </a:fld>
            <a:endParaRPr lang="en-GB"/>
          </a:p>
        </p:txBody>
      </p:sp>
      <p:sp>
        <p:nvSpPr>
          <p:cNvPr id="5" name="Title 4"/>
          <p:cNvSpPr>
            <a:spLocks noGrp="1"/>
          </p:cNvSpPr>
          <p:nvPr>
            <p:ph type="title"/>
          </p:nvPr>
        </p:nvSpPr>
        <p:spPr>
          <a:xfrm>
            <a:off x="755651" y="476251"/>
            <a:ext cx="6840685" cy="865187"/>
          </a:xfrm>
        </p:spPr>
        <p:txBody>
          <a:bodyPr/>
          <a:lstStyle/>
          <a:p>
            <a:r>
              <a:rPr lang="en-US" dirty="0" smtClean="0"/>
              <a:t/>
            </a:r>
            <a:br>
              <a:rPr lang="en-US" dirty="0" smtClean="0"/>
            </a:br>
            <a:r>
              <a:rPr lang="en-US" sz="2000" dirty="0" smtClean="0">
                <a:latin typeface="+mj-lt"/>
              </a:rPr>
              <a:t>Solvency II:</a:t>
            </a:r>
            <a:r>
              <a:rPr lang="en-US" dirty="0" smtClean="0"/>
              <a:t/>
            </a:r>
            <a:br>
              <a:rPr lang="en-US" dirty="0" smtClean="0"/>
            </a:br>
            <a:r>
              <a:rPr lang="en-US" dirty="0" smtClean="0"/>
              <a:t>Don't underestimate the adaptation phase</a:t>
            </a:r>
            <a:br>
              <a:rPr lang="en-US" dirty="0" smtClean="0"/>
            </a:br>
            <a:endParaRPr lang="en-US" sz="1400" dirty="0"/>
          </a:p>
        </p:txBody>
      </p:sp>
      <p:sp>
        <p:nvSpPr>
          <p:cNvPr id="11" name="TextBox 10"/>
          <p:cNvSpPr txBox="1"/>
          <p:nvPr/>
        </p:nvSpPr>
        <p:spPr>
          <a:xfrm>
            <a:off x="659818" y="1268760"/>
            <a:ext cx="6912768" cy="969496"/>
          </a:xfrm>
          <a:prstGeom prst="rect">
            <a:avLst/>
          </a:prstGeom>
          <a:noFill/>
        </p:spPr>
        <p:txBody>
          <a:bodyPr wrap="square" rtlCol="0">
            <a:spAutoFit/>
          </a:bodyPr>
          <a:lstStyle/>
          <a:p>
            <a:r>
              <a:rPr lang="en-US" sz="1200" b="1" smtClean="0">
                <a:solidFill>
                  <a:schemeClr val="accent1"/>
                </a:solidFill>
              </a:rPr>
              <a:t>Europe-wide total results:</a:t>
            </a:r>
          </a:p>
          <a:p>
            <a:endParaRPr lang="en-US" sz="1200" b="1" smtClean="0"/>
          </a:p>
          <a:p>
            <a:r>
              <a:rPr lang="en-US" sz="1100" b="1" smtClean="0"/>
              <a:t>Solvency II ratio</a:t>
            </a:r>
          </a:p>
          <a:p>
            <a:pPr>
              <a:tabLst>
                <a:tab pos="2328863" algn="l"/>
              </a:tabLst>
            </a:pPr>
            <a:r>
              <a:rPr lang="en-US" sz="1100" smtClean="0"/>
              <a:t>Solvency capital requirements:	</a:t>
            </a:r>
            <a:r>
              <a:rPr lang="en-US" sz="1100" b="1" smtClean="0">
                <a:solidFill>
                  <a:schemeClr val="tx2"/>
                </a:solidFill>
              </a:rPr>
              <a:t>165 %   </a:t>
            </a:r>
            <a:r>
              <a:rPr lang="en-US" sz="1100" smtClean="0"/>
              <a:t>(compared to Solvency I ratio of 310 %)</a:t>
            </a:r>
          </a:p>
          <a:p>
            <a:pPr>
              <a:tabLst>
                <a:tab pos="2328863" algn="l"/>
              </a:tabLst>
            </a:pPr>
            <a:r>
              <a:rPr lang="en-US" sz="1100" smtClean="0"/>
              <a:t>Minimum capital requirements:	</a:t>
            </a:r>
            <a:r>
              <a:rPr lang="en-US" sz="1100" b="1" smtClean="0">
                <a:solidFill>
                  <a:schemeClr val="tx2"/>
                </a:solidFill>
              </a:rPr>
              <a:t>466 %</a:t>
            </a:r>
            <a:endParaRPr lang="en-US" sz="1100" b="1" smtClean="0">
              <a:latin typeface="SwissReSans" pitchFamily="34" charset="0"/>
            </a:endParaRPr>
          </a:p>
        </p:txBody>
      </p:sp>
      <p:grpSp>
        <p:nvGrpSpPr>
          <p:cNvPr id="6" name="Group 23"/>
          <p:cNvGrpSpPr/>
          <p:nvPr/>
        </p:nvGrpSpPr>
        <p:grpSpPr>
          <a:xfrm>
            <a:off x="5652120" y="3140968"/>
            <a:ext cx="3384376" cy="2592288"/>
            <a:chOff x="5580112" y="3284984"/>
            <a:chExt cx="3384376" cy="2592288"/>
          </a:xfrm>
        </p:grpSpPr>
        <p:sp>
          <p:nvSpPr>
            <p:cNvPr id="22" name="Rectangle 2"/>
            <p:cNvSpPr txBox="1">
              <a:spLocks noChangeArrowheads="1"/>
            </p:cNvSpPr>
            <p:nvPr/>
          </p:nvSpPr>
          <p:spPr bwMode="black">
            <a:xfrm>
              <a:off x="6728004" y="3284984"/>
              <a:ext cx="2236484" cy="2592288"/>
            </a:xfrm>
            <a:prstGeom prst="rect">
              <a:avLst/>
            </a:prstGeom>
            <a:solidFill>
              <a:srgbClr val="CCE4D6"/>
            </a:solidFill>
          </p:spPr>
          <p:txBody>
            <a:bodyPr vert="horz" lIns="0" tIns="0" rIns="0" bIns="0" rtlCol="0">
              <a:noAutofit/>
            </a:bodyPr>
            <a:lstStyle/>
            <a:p>
              <a:pPr marL="273050" indent="-190500" defTabSz="757238" eaLnBrk="0" hangingPunct="0">
                <a:spcBef>
                  <a:spcPts val="900"/>
                </a:spcBef>
                <a:buClr>
                  <a:schemeClr val="accent1"/>
                </a:buClr>
                <a:buSzPct val="80000"/>
              </a:pPr>
              <a:r>
                <a:rPr lang="en-US" sz="1200" b="1" noProof="0" dirty="0" smtClean="0">
                  <a:solidFill>
                    <a:srgbClr val="000000"/>
                  </a:solidFill>
                </a:rPr>
                <a:t>Adaptation measures:</a:t>
              </a:r>
            </a:p>
            <a:p>
              <a:pPr marL="273050" indent="-190500" defTabSz="757238" eaLnBrk="0" hangingPunct="0">
                <a:spcBef>
                  <a:spcPts val="900"/>
                </a:spcBef>
                <a:buClr>
                  <a:schemeClr val="tx2"/>
                </a:buClr>
                <a:buSzPct val="80000"/>
                <a:buFont typeface="Wingdings" pitchFamily="2" charset="2"/>
                <a:buChar char="n"/>
              </a:pPr>
              <a:r>
                <a:rPr lang="en-US" sz="1200" noProof="0" dirty="0" smtClean="0">
                  <a:solidFill>
                    <a:srgbClr val="000000"/>
                  </a:solidFill>
                </a:rPr>
                <a:t>Equity</a:t>
              </a:r>
            </a:p>
            <a:p>
              <a:pPr marL="273050" indent="-190500" defTabSz="757238" eaLnBrk="0" hangingPunct="0">
                <a:spcBef>
                  <a:spcPts val="900"/>
                </a:spcBef>
                <a:buClr>
                  <a:schemeClr val="tx2"/>
                </a:buClr>
                <a:buSzPct val="80000"/>
                <a:buFont typeface="Wingdings" pitchFamily="2" charset="2"/>
                <a:buChar char="n"/>
              </a:pPr>
              <a:r>
                <a:rPr kumimoji="0" lang="en-US" sz="1200" b="0" i="0" u="none" strike="noStrike" kern="1200" cap="none" spc="0" normalizeH="0" baseline="0" dirty="0" smtClean="0">
                  <a:ln>
                    <a:noFill/>
                  </a:ln>
                  <a:solidFill>
                    <a:srgbClr val="000000"/>
                  </a:solidFill>
                  <a:effectLst/>
                  <a:uLnTx/>
                  <a:uFillTx/>
                  <a:latin typeface="SwissReSans" pitchFamily="34" charset="0"/>
                  <a:ea typeface="+mn-ea"/>
                  <a:cs typeface="+mn-cs"/>
                </a:rPr>
                <a:t>Subordinated debt</a:t>
              </a:r>
              <a:endParaRPr lang="en-US" sz="1200" dirty="0" smtClean="0">
                <a:solidFill>
                  <a:srgbClr val="000000"/>
                </a:solidFill>
                <a:latin typeface="SwissReSans" pitchFamily="34" charset="0"/>
              </a:endParaRPr>
            </a:p>
            <a:p>
              <a:pPr marL="273050" indent="-190500" defTabSz="757238" eaLnBrk="0" hangingPunct="0">
                <a:spcBef>
                  <a:spcPts val="900"/>
                </a:spcBef>
                <a:buClr>
                  <a:schemeClr val="tx2"/>
                </a:buClr>
                <a:buSzPct val="80000"/>
                <a:buFont typeface="Wingdings" pitchFamily="2" charset="2"/>
                <a:buChar char="n"/>
              </a:pPr>
              <a:r>
                <a:rPr kumimoji="0" lang="en-US" sz="1200" b="0" i="0" u="none" strike="noStrike" kern="1200" cap="none" spc="0" normalizeH="0" baseline="0" noProof="0" dirty="0" smtClean="0">
                  <a:ln>
                    <a:noFill/>
                  </a:ln>
                  <a:solidFill>
                    <a:srgbClr val="000000"/>
                  </a:solidFill>
                  <a:effectLst/>
                  <a:uLnTx/>
                  <a:uFillTx/>
                  <a:latin typeface="SwissReSans" pitchFamily="34" charset="0"/>
                  <a:ea typeface="+mn-ea"/>
                  <a:cs typeface="+mn-cs"/>
                </a:rPr>
                <a:t>Use of net earnings</a:t>
              </a:r>
            </a:p>
            <a:p>
              <a:pPr marL="273050" indent="-190500" defTabSz="757238" eaLnBrk="0" hangingPunct="0">
                <a:spcBef>
                  <a:spcPts val="900"/>
                </a:spcBef>
                <a:buClr>
                  <a:schemeClr val="tx2"/>
                </a:buClr>
                <a:buSzPct val="80000"/>
                <a:buFont typeface="Wingdings" pitchFamily="2" charset="2"/>
                <a:buChar char="n"/>
              </a:pPr>
              <a:r>
                <a:rPr lang="en-US" sz="1200" dirty="0" smtClean="0">
                  <a:solidFill>
                    <a:srgbClr val="000000"/>
                  </a:solidFill>
                  <a:latin typeface="SwissReSans" pitchFamily="34" charset="0"/>
                </a:rPr>
                <a:t>S</a:t>
              </a:r>
              <a:r>
                <a:rPr lang="en-US" sz="1200" noProof="0" dirty="0" smtClean="0">
                  <a:solidFill>
                    <a:srgbClr val="000000"/>
                  </a:solidFill>
                  <a:latin typeface="SwissReSans" pitchFamily="34" charset="0"/>
                </a:rPr>
                <a:t>ales of asset classes and/or business segments</a:t>
              </a:r>
            </a:p>
            <a:p>
              <a:pPr marL="273050" indent="-190500" defTabSz="757238" eaLnBrk="0" hangingPunct="0">
                <a:spcBef>
                  <a:spcPts val="900"/>
                </a:spcBef>
                <a:buClr>
                  <a:schemeClr val="tx2"/>
                </a:buClr>
                <a:buSzPct val="80000"/>
                <a:buFont typeface="Wingdings" pitchFamily="2" charset="2"/>
                <a:buChar char="n"/>
              </a:pPr>
              <a:r>
                <a:rPr kumimoji="0" lang="en-US" sz="1200" b="0" i="0" u="none" strike="noStrike" kern="1200" cap="none" spc="0" normalizeH="0" baseline="0" dirty="0" smtClean="0">
                  <a:ln>
                    <a:noFill/>
                  </a:ln>
                  <a:solidFill>
                    <a:srgbClr val="000000"/>
                  </a:solidFill>
                  <a:effectLst/>
                  <a:uLnTx/>
                  <a:uFillTx/>
                  <a:latin typeface="SwissReSans" pitchFamily="34" charset="0"/>
                  <a:ea typeface="+mn-ea"/>
                  <a:cs typeface="+mn-cs"/>
                </a:rPr>
                <a:t>Hedging-instruments</a:t>
              </a:r>
            </a:p>
            <a:p>
              <a:pPr marL="273050" indent="-190500" defTabSz="757238" eaLnBrk="0" hangingPunct="0">
                <a:spcBef>
                  <a:spcPts val="900"/>
                </a:spcBef>
                <a:buClr>
                  <a:schemeClr val="tx2"/>
                </a:buClr>
                <a:buSzPct val="80000"/>
                <a:buFont typeface="Wingdings" pitchFamily="2" charset="2"/>
                <a:buChar char="n"/>
              </a:pPr>
              <a:r>
                <a:rPr lang="en-US" sz="1200" noProof="0" dirty="0" smtClean="0">
                  <a:solidFill>
                    <a:srgbClr val="000000"/>
                  </a:solidFill>
                  <a:latin typeface="SwissReSans" pitchFamily="34" charset="0"/>
                </a:rPr>
                <a:t>Reinsurance solutions</a:t>
              </a:r>
              <a:endParaRPr kumimoji="0" lang="en-US" sz="1200" b="0" i="0" u="none" strike="noStrike" kern="1200" cap="none" spc="0" normalizeH="0" baseline="0" noProof="0" dirty="0" smtClean="0">
                <a:ln>
                  <a:noFill/>
                </a:ln>
                <a:solidFill>
                  <a:schemeClr val="tx1"/>
                </a:solidFill>
                <a:effectLst/>
                <a:uLnTx/>
                <a:uFillTx/>
                <a:latin typeface="SwissReSans" pitchFamily="34" charset="0"/>
                <a:ea typeface="+mn-ea"/>
                <a:cs typeface="+mn-cs"/>
              </a:endParaRPr>
            </a:p>
            <a:p>
              <a:pPr marL="182563" marR="0" lvl="0" indent="-182563" algn="l" defTabSz="1103313" rtl="0" eaLnBrk="1" fontAlgn="auto" latinLnBrk="0" hangingPunct="1">
                <a:lnSpc>
                  <a:spcPct val="100000"/>
                </a:lnSpc>
                <a:spcBef>
                  <a:spcPts val="1200"/>
                </a:spcBef>
                <a:spcAft>
                  <a:spcPts val="0"/>
                </a:spcAft>
                <a:buClrTx/>
                <a:buSzPct val="80000"/>
                <a:buFont typeface="Wingdings" pitchFamily="2" charset="2"/>
                <a:buNone/>
                <a:tabLst/>
                <a:defRPr/>
              </a:pPr>
              <a:endParaRPr kumimoji="0" lang="en-US" sz="1200" b="0" i="0" u="none" strike="noStrike" kern="1200" cap="none" spc="0" normalizeH="0" baseline="0" noProof="0" dirty="0" smtClean="0">
                <a:ln>
                  <a:noFill/>
                </a:ln>
                <a:solidFill>
                  <a:schemeClr val="tx1"/>
                </a:solidFill>
                <a:effectLst/>
                <a:uLnTx/>
                <a:uFillTx/>
                <a:latin typeface="SwissReSans" pitchFamily="34" charset="0"/>
                <a:ea typeface="+mn-ea"/>
                <a:cs typeface="+mn-cs"/>
              </a:endParaRPr>
            </a:p>
          </p:txBody>
        </p:sp>
        <p:sp>
          <p:nvSpPr>
            <p:cNvPr id="23" name="Curved Left Arrow 22"/>
            <p:cNvSpPr/>
            <p:nvPr/>
          </p:nvSpPr>
          <p:spPr>
            <a:xfrm rot="10800000" flipH="1">
              <a:off x="5580112" y="3573016"/>
              <a:ext cx="936104" cy="1512168"/>
            </a:xfrm>
            <a:prstGeom prst="curvedLeftArrow">
              <a:avLst/>
            </a:prstGeom>
            <a:solidFill>
              <a:srgbClr val="007934"/>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latin typeface="SwissReSans" pitchFamily="34" charset="0"/>
              </a:endParaRPr>
            </a:p>
          </p:txBody>
        </p:sp>
      </p:grpSp>
      <p:sp>
        <p:nvSpPr>
          <p:cNvPr id="21" name="Slide Number Placeholder 2"/>
          <p:cNvSpPr txBox="1">
            <a:spLocks/>
          </p:cNvSpPr>
          <p:nvPr/>
        </p:nvSpPr>
        <p:spPr bwMode="black">
          <a:xfrm>
            <a:off x="6804026" y="6342062"/>
            <a:ext cx="185737" cy="182562"/>
          </a:xfrm>
          <a:prstGeom prst="rect">
            <a:avLst/>
          </a:prstGeom>
        </p:spPr>
        <p:txBody>
          <a:bodyPr vert="horz" wrap="none" lIns="0" tIns="0" rIns="0" bIns="0" rtlCol="0" anchor="b" anchorCtr="0"/>
          <a:lstStyle/>
          <a:p>
            <a:pPr marL="0" marR="0" lvl="0" indent="0" algn="l" defTabSz="914400" rtl="0" eaLnBrk="1" fontAlgn="auto" latinLnBrk="0" hangingPunct="1">
              <a:lnSpc>
                <a:spcPct val="100000"/>
              </a:lnSpc>
              <a:spcBef>
                <a:spcPts val="0"/>
              </a:spcBef>
              <a:spcAft>
                <a:spcPts val="0"/>
              </a:spcAft>
              <a:buClrTx/>
              <a:buSzTx/>
              <a:buFontTx/>
              <a:buNone/>
              <a:tabLst/>
              <a:defRPr/>
            </a:pPr>
            <a:fld id="{8E9F59B9-8094-4618-B073-21DD649DF751}" type="slidenum">
              <a:rPr kumimoji="0" lang="en-GB" sz="1200" b="1" i="0" u="none" strike="noStrike" kern="1200" cap="none" spc="0" normalizeH="0" baseline="0" noProof="0" smtClean="0">
                <a:ln>
                  <a:noFill/>
                </a:ln>
                <a:solidFill>
                  <a:srgbClr val="FFFFFF"/>
                </a:solidFill>
                <a:effectLst/>
                <a:uLnTx/>
                <a:uFillTx/>
                <a:latin typeface="SwissReSans"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1" i="0" u="none" strike="noStrike" kern="1200" cap="none" spc="0" normalizeH="0" baseline="0" noProof="0" dirty="0">
              <a:ln>
                <a:noFill/>
              </a:ln>
              <a:solidFill>
                <a:srgbClr val="FFFFFF"/>
              </a:solidFill>
              <a:effectLst/>
              <a:uLnTx/>
              <a:uFillTx/>
              <a:latin typeface="SwissReSans"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6444208" y="1628800"/>
            <a:ext cx="2448272" cy="3816424"/>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31" name="Rectangle 30"/>
          <p:cNvSpPr/>
          <p:nvPr/>
        </p:nvSpPr>
        <p:spPr>
          <a:xfrm>
            <a:off x="3563888" y="1628800"/>
            <a:ext cx="2448272" cy="3816424"/>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30" name="Rectangle 29"/>
          <p:cNvSpPr/>
          <p:nvPr/>
        </p:nvSpPr>
        <p:spPr>
          <a:xfrm>
            <a:off x="755576" y="1556792"/>
            <a:ext cx="2448272" cy="3888432"/>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23" name="Slide Number Placeholder 2"/>
          <p:cNvSpPr>
            <a:spLocks noGrp="1"/>
          </p:cNvSpPr>
          <p:nvPr>
            <p:ph type="sldNum" sz="quarter" idx="11"/>
          </p:nvPr>
        </p:nvSpPr>
        <p:spPr/>
        <p:txBody>
          <a:bodyPr/>
          <a:lstStyle/>
          <a:p>
            <a:fld id="{5A22573F-308F-4B0C-9FFA-93774B1F1C73}" type="slidenum">
              <a:rPr lang="en-GB" smtClean="0"/>
              <a:pPr/>
              <a:t>25</a:t>
            </a:fld>
            <a:endParaRPr lang="en-GB" dirty="0"/>
          </a:p>
        </p:txBody>
      </p:sp>
      <p:sp>
        <p:nvSpPr>
          <p:cNvPr id="550914" name="Rectangle 2"/>
          <p:cNvSpPr>
            <a:spLocks noGrp="1" noChangeArrowheads="1"/>
          </p:cNvSpPr>
          <p:nvPr>
            <p:ph type="title"/>
          </p:nvPr>
        </p:nvSpPr>
        <p:spPr>
          <a:xfrm>
            <a:off x="755651" y="476251"/>
            <a:ext cx="6120605" cy="865187"/>
          </a:xfrm>
        </p:spPr>
        <p:txBody>
          <a:bodyPr/>
          <a:lstStyle/>
          <a:p>
            <a:r>
              <a:rPr lang="en-GB" sz="2000" dirty="0" smtClean="0">
                <a:solidFill>
                  <a:schemeClr val="accent3"/>
                </a:solidFill>
                <a:latin typeface="+mj-lt"/>
              </a:rPr>
              <a:t>Reinsurance:</a:t>
            </a:r>
            <a:br>
              <a:rPr lang="en-GB" sz="2000" dirty="0" smtClean="0">
                <a:solidFill>
                  <a:schemeClr val="accent3"/>
                </a:solidFill>
                <a:latin typeface="+mj-lt"/>
              </a:rPr>
            </a:br>
            <a:r>
              <a:rPr lang="en-GB" dirty="0" smtClean="0">
                <a:solidFill>
                  <a:schemeClr val="accent3"/>
                </a:solidFill>
                <a:latin typeface="+mn-lt"/>
              </a:rPr>
              <a:t>A powerful management tool under Solvency II</a:t>
            </a:r>
          </a:p>
        </p:txBody>
      </p:sp>
      <p:sp>
        <p:nvSpPr>
          <p:cNvPr id="550917" name="Rectangle 5"/>
          <p:cNvSpPr>
            <a:spLocks noChangeArrowheads="1"/>
          </p:cNvSpPr>
          <p:nvPr/>
        </p:nvSpPr>
        <p:spPr bwMode="gray">
          <a:xfrm>
            <a:off x="898997" y="4376291"/>
            <a:ext cx="2159024" cy="432048"/>
          </a:xfrm>
          <a:prstGeom prst="rect">
            <a:avLst/>
          </a:prstGeom>
          <a:noFill/>
          <a:ln w="28575">
            <a:solidFill>
              <a:schemeClr val="accent4"/>
            </a:solidFill>
            <a:miter lim="800000"/>
            <a:headEnd/>
            <a:tailEnd/>
          </a:ln>
          <a:effectLst/>
        </p:spPr>
        <p:txBody>
          <a:bodyPr lIns="0" tIns="0" rIns="0" bIns="0" anchor="ctr"/>
          <a:lstStyle/>
          <a:p>
            <a:pPr algn="ctr">
              <a:lnSpc>
                <a:spcPct val="96000"/>
              </a:lnSpc>
              <a:spcBef>
                <a:spcPct val="50000"/>
              </a:spcBef>
              <a:buClrTx/>
            </a:pPr>
            <a:r>
              <a:rPr lang="en-GB" sz="1100" dirty="0">
                <a:solidFill>
                  <a:srgbClr val="000000"/>
                </a:solidFill>
              </a:rPr>
              <a:t>Volatility of reserve run-off</a:t>
            </a:r>
          </a:p>
        </p:txBody>
      </p:sp>
      <p:sp>
        <p:nvSpPr>
          <p:cNvPr id="550918" name="Rectangle 6"/>
          <p:cNvSpPr>
            <a:spLocks noChangeArrowheads="1"/>
          </p:cNvSpPr>
          <p:nvPr/>
        </p:nvSpPr>
        <p:spPr bwMode="gray">
          <a:xfrm>
            <a:off x="899592" y="2636912"/>
            <a:ext cx="2159024" cy="435027"/>
          </a:xfrm>
          <a:prstGeom prst="rect">
            <a:avLst/>
          </a:prstGeom>
          <a:noFill/>
          <a:ln w="28575">
            <a:solidFill>
              <a:schemeClr val="accent4"/>
            </a:solidFill>
            <a:miter lim="800000"/>
            <a:headEnd/>
            <a:tailEnd/>
          </a:ln>
          <a:effectLst/>
        </p:spPr>
        <p:txBody>
          <a:bodyPr lIns="0" tIns="0" rIns="0" bIns="0" anchor="ctr"/>
          <a:lstStyle/>
          <a:p>
            <a:pPr algn="ctr">
              <a:lnSpc>
                <a:spcPct val="96000"/>
              </a:lnSpc>
              <a:spcBef>
                <a:spcPct val="50000"/>
              </a:spcBef>
              <a:buClrTx/>
            </a:pPr>
            <a:r>
              <a:rPr lang="en-GB" sz="1100" dirty="0" smtClean="0">
                <a:solidFill>
                  <a:srgbClr val="000000"/>
                </a:solidFill>
              </a:rPr>
              <a:t>Insufficient diversification</a:t>
            </a:r>
            <a:endParaRPr lang="en-GB" sz="1100" dirty="0">
              <a:solidFill>
                <a:srgbClr val="000000"/>
              </a:solidFill>
            </a:endParaRPr>
          </a:p>
        </p:txBody>
      </p:sp>
      <p:sp>
        <p:nvSpPr>
          <p:cNvPr id="550919" name="Rectangle 7"/>
          <p:cNvSpPr>
            <a:spLocks noChangeArrowheads="1"/>
          </p:cNvSpPr>
          <p:nvPr/>
        </p:nvSpPr>
        <p:spPr bwMode="gray">
          <a:xfrm>
            <a:off x="898997" y="3224163"/>
            <a:ext cx="2159024" cy="433659"/>
          </a:xfrm>
          <a:prstGeom prst="rect">
            <a:avLst/>
          </a:prstGeom>
          <a:noFill/>
          <a:ln w="28575">
            <a:solidFill>
              <a:schemeClr val="accent4"/>
            </a:solidFill>
            <a:miter lim="800000"/>
            <a:headEnd/>
            <a:tailEnd/>
          </a:ln>
          <a:effectLst/>
        </p:spPr>
        <p:txBody>
          <a:bodyPr lIns="0" tIns="0" rIns="0" bIns="0" anchor="ctr"/>
          <a:lstStyle/>
          <a:p>
            <a:pPr algn="ctr">
              <a:lnSpc>
                <a:spcPct val="96000"/>
              </a:lnSpc>
              <a:spcBef>
                <a:spcPct val="50000"/>
              </a:spcBef>
              <a:buClrTx/>
            </a:pPr>
            <a:endParaRPr lang="en-GB" sz="1100" dirty="0">
              <a:solidFill>
                <a:srgbClr val="000000"/>
              </a:solidFill>
            </a:endParaRPr>
          </a:p>
        </p:txBody>
      </p:sp>
      <p:sp>
        <p:nvSpPr>
          <p:cNvPr id="550921" name="Text Box 9"/>
          <p:cNvSpPr txBox="1">
            <a:spLocks noChangeArrowheads="1"/>
          </p:cNvSpPr>
          <p:nvPr/>
        </p:nvSpPr>
        <p:spPr bwMode="auto">
          <a:xfrm>
            <a:off x="6595425" y="2564904"/>
            <a:ext cx="640871" cy="2736304"/>
          </a:xfrm>
          <a:prstGeom prst="rect">
            <a:avLst/>
          </a:prstGeom>
          <a:solidFill>
            <a:schemeClr val="bg2">
              <a:lumMod val="20000"/>
              <a:lumOff val="80000"/>
            </a:schemeClr>
          </a:solidFill>
          <a:ln w="15875" algn="ctr">
            <a:noFill/>
            <a:miter lim="800000"/>
            <a:headEnd/>
            <a:tailEnd/>
          </a:ln>
          <a:effectLst/>
        </p:spPr>
        <p:txBody>
          <a:bodyPr vert="vert270" lIns="64800" tIns="64800" rIns="64800" bIns="64800" anchor="ctr"/>
          <a:lstStyle/>
          <a:p>
            <a:pPr algn="ctr" defTabSz="757238">
              <a:spcBef>
                <a:spcPct val="10000"/>
              </a:spcBef>
            </a:pPr>
            <a:r>
              <a:rPr lang="en-GB" sz="1200" dirty="0">
                <a:solidFill>
                  <a:schemeClr val="tx1"/>
                </a:solidFill>
              </a:rPr>
              <a:t>Standard Formula</a:t>
            </a:r>
          </a:p>
        </p:txBody>
      </p:sp>
      <p:sp>
        <p:nvSpPr>
          <p:cNvPr id="550922" name="Text Box 10"/>
          <p:cNvSpPr txBox="1">
            <a:spLocks noChangeArrowheads="1"/>
          </p:cNvSpPr>
          <p:nvPr/>
        </p:nvSpPr>
        <p:spPr bwMode="auto">
          <a:xfrm>
            <a:off x="7308928" y="2564904"/>
            <a:ext cx="720214" cy="2736304"/>
          </a:xfrm>
          <a:prstGeom prst="rect">
            <a:avLst/>
          </a:prstGeom>
          <a:solidFill>
            <a:schemeClr val="bg2">
              <a:lumMod val="40000"/>
              <a:lumOff val="60000"/>
            </a:schemeClr>
          </a:solidFill>
          <a:ln w="15875" algn="ctr">
            <a:noFill/>
            <a:miter lim="800000"/>
            <a:headEnd/>
            <a:tailEnd/>
          </a:ln>
          <a:effectLst/>
        </p:spPr>
        <p:txBody>
          <a:bodyPr vert="vert270" lIns="64800" tIns="64800" rIns="64800" bIns="64800" anchor="ctr"/>
          <a:lstStyle/>
          <a:p>
            <a:pPr algn="ctr" defTabSz="757238">
              <a:spcBef>
                <a:spcPct val="10000"/>
              </a:spcBef>
            </a:pPr>
            <a:r>
              <a:rPr lang="en-GB" sz="1200" dirty="0" smtClean="0">
                <a:solidFill>
                  <a:srgbClr val="000000"/>
                </a:solidFill>
              </a:rPr>
              <a:t>Partial internal </a:t>
            </a:r>
            <a:r>
              <a:rPr lang="en-GB" sz="1200" dirty="0">
                <a:solidFill>
                  <a:srgbClr val="000000"/>
                </a:solidFill>
              </a:rPr>
              <a:t>m</a:t>
            </a:r>
            <a:r>
              <a:rPr lang="en-GB" sz="1200" dirty="0" smtClean="0">
                <a:solidFill>
                  <a:srgbClr val="000000"/>
                </a:solidFill>
              </a:rPr>
              <a:t>odel</a:t>
            </a:r>
            <a:endParaRPr lang="en-GB" sz="1200" dirty="0">
              <a:solidFill>
                <a:srgbClr val="000000"/>
              </a:solidFill>
            </a:endParaRPr>
          </a:p>
        </p:txBody>
      </p:sp>
      <p:sp>
        <p:nvSpPr>
          <p:cNvPr id="550923" name="Text Box 11"/>
          <p:cNvSpPr txBox="1">
            <a:spLocks noChangeArrowheads="1"/>
          </p:cNvSpPr>
          <p:nvPr/>
        </p:nvSpPr>
        <p:spPr bwMode="auto">
          <a:xfrm>
            <a:off x="8100392" y="2564904"/>
            <a:ext cx="720080" cy="2736304"/>
          </a:xfrm>
          <a:prstGeom prst="rect">
            <a:avLst/>
          </a:prstGeom>
          <a:solidFill>
            <a:schemeClr val="bg2">
              <a:lumMod val="60000"/>
              <a:lumOff val="40000"/>
            </a:schemeClr>
          </a:solidFill>
          <a:ln w="15875" algn="ctr">
            <a:noFill/>
            <a:miter lim="800000"/>
            <a:headEnd/>
            <a:tailEnd/>
          </a:ln>
          <a:effectLst/>
        </p:spPr>
        <p:txBody>
          <a:bodyPr vert="vert270" lIns="64800" tIns="64800" rIns="64800" bIns="64800" anchor="ctr"/>
          <a:lstStyle/>
          <a:p>
            <a:pPr algn="ctr" defTabSz="757238">
              <a:spcBef>
                <a:spcPct val="10000"/>
              </a:spcBef>
            </a:pPr>
            <a:r>
              <a:rPr lang="en-GB" sz="1200" dirty="0" smtClean="0">
                <a:solidFill>
                  <a:srgbClr val="000000"/>
                </a:solidFill>
              </a:rPr>
              <a:t>Internal model</a:t>
            </a:r>
            <a:endParaRPr lang="en-GB" sz="1200" dirty="0">
              <a:solidFill>
                <a:srgbClr val="000000"/>
              </a:solidFill>
            </a:endParaRPr>
          </a:p>
        </p:txBody>
      </p:sp>
      <p:sp>
        <p:nvSpPr>
          <p:cNvPr id="550924" name="Rectangle 12"/>
          <p:cNvSpPr>
            <a:spLocks noChangeArrowheads="1"/>
          </p:cNvSpPr>
          <p:nvPr/>
        </p:nvSpPr>
        <p:spPr bwMode="gray">
          <a:xfrm>
            <a:off x="3635896" y="4376292"/>
            <a:ext cx="2304256" cy="432048"/>
          </a:xfrm>
          <a:prstGeom prst="rect">
            <a:avLst/>
          </a:prstGeom>
          <a:solidFill>
            <a:schemeClr val="bg1"/>
          </a:solidFill>
          <a:ln w="28575">
            <a:solidFill>
              <a:srgbClr val="92D050"/>
            </a:solidFill>
            <a:miter lim="800000"/>
            <a:headEnd/>
            <a:tailEnd/>
          </a:ln>
          <a:effectLst/>
        </p:spPr>
        <p:txBody>
          <a:bodyPr lIns="0" tIns="0" rIns="0" bIns="0" anchor="ctr"/>
          <a:lstStyle/>
          <a:p>
            <a:pPr algn="ctr">
              <a:lnSpc>
                <a:spcPct val="96000"/>
              </a:lnSpc>
              <a:spcBef>
                <a:spcPct val="50000"/>
              </a:spcBef>
              <a:buClrTx/>
            </a:pPr>
            <a:r>
              <a:rPr lang="en-GB" sz="1100" dirty="0" smtClean="0"/>
              <a:t>Loss Portfolio Transfer &amp; Adverse Development Cover</a:t>
            </a:r>
            <a:endParaRPr lang="en-GB" sz="1100" dirty="0"/>
          </a:p>
        </p:txBody>
      </p:sp>
      <p:sp>
        <p:nvSpPr>
          <p:cNvPr id="550925" name="Rectangle 13"/>
          <p:cNvSpPr>
            <a:spLocks noChangeArrowheads="1"/>
          </p:cNvSpPr>
          <p:nvPr/>
        </p:nvSpPr>
        <p:spPr bwMode="gray">
          <a:xfrm>
            <a:off x="3635896" y="2636912"/>
            <a:ext cx="2304256" cy="443235"/>
          </a:xfrm>
          <a:prstGeom prst="rect">
            <a:avLst/>
          </a:prstGeom>
          <a:solidFill>
            <a:schemeClr val="bg1"/>
          </a:solidFill>
          <a:ln w="28575">
            <a:solidFill>
              <a:srgbClr val="92D050"/>
            </a:solidFill>
            <a:miter lim="800000"/>
            <a:headEnd/>
            <a:tailEnd/>
          </a:ln>
          <a:effectLst/>
        </p:spPr>
        <p:txBody>
          <a:bodyPr lIns="0" tIns="0" rIns="0" bIns="0" anchor="ctr"/>
          <a:lstStyle/>
          <a:p>
            <a:pPr algn="ctr">
              <a:lnSpc>
                <a:spcPct val="96000"/>
              </a:lnSpc>
              <a:spcBef>
                <a:spcPct val="50000"/>
              </a:spcBef>
              <a:buClrTx/>
            </a:pPr>
            <a:r>
              <a:rPr lang="en-GB" sz="1100" dirty="0" smtClean="0"/>
              <a:t>Traditional Quota share</a:t>
            </a:r>
            <a:endParaRPr lang="en-GB" sz="1100" dirty="0"/>
          </a:p>
        </p:txBody>
      </p:sp>
      <p:sp>
        <p:nvSpPr>
          <p:cNvPr id="550926" name="Rectangle 14"/>
          <p:cNvSpPr>
            <a:spLocks noChangeArrowheads="1"/>
          </p:cNvSpPr>
          <p:nvPr/>
        </p:nvSpPr>
        <p:spPr bwMode="gray">
          <a:xfrm>
            <a:off x="3635896" y="3224163"/>
            <a:ext cx="2304256" cy="443235"/>
          </a:xfrm>
          <a:prstGeom prst="rect">
            <a:avLst/>
          </a:prstGeom>
          <a:solidFill>
            <a:schemeClr val="bg1"/>
          </a:solidFill>
          <a:ln w="28575">
            <a:solidFill>
              <a:srgbClr val="92D050"/>
            </a:solidFill>
            <a:miter lim="800000"/>
            <a:headEnd/>
            <a:tailEnd/>
          </a:ln>
          <a:effectLst/>
        </p:spPr>
        <p:txBody>
          <a:bodyPr lIns="0" tIns="0" rIns="0" bIns="0" anchor="ctr"/>
          <a:lstStyle/>
          <a:p>
            <a:pPr algn="ctr">
              <a:lnSpc>
                <a:spcPct val="96000"/>
              </a:lnSpc>
              <a:spcBef>
                <a:spcPct val="50000"/>
              </a:spcBef>
              <a:buClrTx/>
            </a:pPr>
            <a:r>
              <a:rPr lang="en-GB" sz="1100" dirty="0" err="1" smtClean="0">
                <a:solidFill>
                  <a:srgbClr val="000000"/>
                </a:solidFill>
              </a:rPr>
              <a:t>XoL</a:t>
            </a:r>
            <a:r>
              <a:rPr lang="en-GB" sz="1100" dirty="0" smtClean="0">
                <a:solidFill>
                  <a:srgbClr val="000000"/>
                </a:solidFill>
              </a:rPr>
              <a:t> / Insurance Linked Securities</a:t>
            </a:r>
            <a:endParaRPr lang="en-GB" sz="1100" dirty="0">
              <a:solidFill>
                <a:srgbClr val="000000"/>
              </a:solidFill>
            </a:endParaRPr>
          </a:p>
        </p:txBody>
      </p:sp>
      <p:sp>
        <p:nvSpPr>
          <p:cNvPr id="550927" name="Rectangle 15"/>
          <p:cNvSpPr>
            <a:spLocks noChangeArrowheads="1"/>
          </p:cNvSpPr>
          <p:nvPr/>
        </p:nvSpPr>
        <p:spPr bwMode="gray">
          <a:xfrm>
            <a:off x="898997" y="3800227"/>
            <a:ext cx="2159024" cy="433659"/>
          </a:xfrm>
          <a:prstGeom prst="rect">
            <a:avLst/>
          </a:prstGeom>
          <a:noFill/>
          <a:ln w="28575">
            <a:solidFill>
              <a:schemeClr val="accent4"/>
            </a:solidFill>
            <a:miter lim="800000"/>
            <a:headEnd/>
            <a:tailEnd/>
          </a:ln>
          <a:effectLst/>
        </p:spPr>
        <p:txBody>
          <a:bodyPr lIns="0" tIns="0" rIns="0" bIns="0" anchor="ctr"/>
          <a:lstStyle/>
          <a:p>
            <a:pPr algn="ctr">
              <a:lnSpc>
                <a:spcPct val="96000"/>
              </a:lnSpc>
              <a:spcBef>
                <a:spcPct val="50000"/>
              </a:spcBef>
              <a:buClrTx/>
            </a:pPr>
            <a:r>
              <a:rPr lang="en-GB" sz="1100" dirty="0" smtClean="0">
                <a:solidFill>
                  <a:srgbClr val="000000"/>
                </a:solidFill>
              </a:rPr>
              <a:t>Large exposure to </a:t>
            </a:r>
            <a:br>
              <a:rPr lang="en-GB" sz="1100" dirty="0" smtClean="0">
                <a:solidFill>
                  <a:srgbClr val="000000"/>
                </a:solidFill>
              </a:rPr>
            </a:br>
            <a:r>
              <a:rPr lang="en-GB" sz="1100" dirty="0" smtClean="0">
                <a:solidFill>
                  <a:srgbClr val="000000"/>
                </a:solidFill>
              </a:rPr>
              <a:t>increasing life spans</a:t>
            </a:r>
            <a:endParaRPr lang="en-GB" sz="1100" dirty="0">
              <a:solidFill>
                <a:srgbClr val="000000"/>
              </a:solidFill>
            </a:endParaRPr>
          </a:p>
        </p:txBody>
      </p:sp>
      <p:sp>
        <p:nvSpPr>
          <p:cNvPr id="550928" name="Rectangle 16"/>
          <p:cNvSpPr>
            <a:spLocks noChangeArrowheads="1"/>
          </p:cNvSpPr>
          <p:nvPr/>
        </p:nvSpPr>
        <p:spPr bwMode="gray">
          <a:xfrm>
            <a:off x="3636341" y="3800227"/>
            <a:ext cx="2303811" cy="443235"/>
          </a:xfrm>
          <a:prstGeom prst="rect">
            <a:avLst/>
          </a:prstGeom>
          <a:solidFill>
            <a:schemeClr val="bg1"/>
          </a:solidFill>
          <a:ln w="28575">
            <a:solidFill>
              <a:srgbClr val="92D050"/>
            </a:solidFill>
            <a:miter lim="800000"/>
            <a:headEnd/>
            <a:tailEnd/>
          </a:ln>
          <a:effectLst/>
        </p:spPr>
        <p:txBody>
          <a:bodyPr lIns="0" tIns="0" rIns="0" bIns="0" anchor="ctr"/>
          <a:lstStyle/>
          <a:p>
            <a:pPr algn="ctr">
              <a:lnSpc>
                <a:spcPct val="96000"/>
              </a:lnSpc>
              <a:spcBef>
                <a:spcPct val="50000"/>
              </a:spcBef>
              <a:buClrTx/>
            </a:pPr>
            <a:r>
              <a:rPr lang="en-GB" sz="1100" dirty="0" smtClean="0"/>
              <a:t>Longevity swap</a:t>
            </a:r>
            <a:endParaRPr lang="en-GB" sz="1100" dirty="0"/>
          </a:p>
        </p:txBody>
      </p:sp>
      <p:sp>
        <p:nvSpPr>
          <p:cNvPr id="550930" name="AutoShape 18"/>
          <p:cNvSpPr>
            <a:spLocks noChangeArrowheads="1"/>
          </p:cNvSpPr>
          <p:nvPr/>
        </p:nvSpPr>
        <p:spPr bwMode="auto">
          <a:xfrm>
            <a:off x="3248853" y="2792239"/>
            <a:ext cx="288032" cy="215180"/>
          </a:xfrm>
          <a:prstGeom prst="rightArrow">
            <a:avLst>
              <a:gd name="adj1" fmla="val 50000"/>
              <a:gd name="adj2" fmla="val 41728"/>
            </a:avLst>
          </a:prstGeom>
          <a:solidFill>
            <a:schemeClr val="bg2"/>
          </a:solidFill>
          <a:ln w="15875" algn="ctr">
            <a:noFill/>
            <a:miter lim="800000"/>
            <a:headEnd/>
            <a:tailEnd/>
          </a:ln>
          <a:effectLst/>
        </p:spPr>
        <p:txBody>
          <a:bodyPr wrap="none" lIns="64800" tIns="64800" rIns="64800" bIns="64800" anchor="ctr"/>
          <a:lstStyle/>
          <a:p>
            <a:endParaRPr lang="en-GB" dirty="0"/>
          </a:p>
        </p:txBody>
      </p:sp>
      <p:sp>
        <p:nvSpPr>
          <p:cNvPr id="550931" name="AutoShape 19"/>
          <p:cNvSpPr>
            <a:spLocks noChangeArrowheads="1"/>
          </p:cNvSpPr>
          <p:nvPr/>
        </p:nvSpPr>
        <p:spPr bwMode="auto">
          <a:xfrm>
            <a:off x="3248853" y="3367014"/>
            <a:ext cx="288032" cy="215180"/>
          </a:xfrm>
          <a:prstGeom prst="rightArrow">
            <a:avLst>
              <a:gd name="adj1" fmla="val 50000"/>
              <a:gd name="adj2" fmla="val 41728"/>
            </a:avLst>
          </a:prstGeom>
          <a:solidFill>
            <a:schemeClr val="bg2"/>
          </a:solidFill>
          <a:ln w="15875" algn="ctr">
            <a:noFill/>
            <a:miter lim="800000"/>
            <a:headEnd/>
            <a:tailEnd/>
          </a:ln>
          <a:effectLst/>
        </p:spPr>
        <p:txBody>
          <a:bodyPr wrap="none" lIns="64800" tIns="64800" rIns="64800" bIns="64800" anchor="ctr"/>
          <a:lstStyle/>
          <a:p>
            <a:endParaRPr lang="en-GB" dirty="0"/>
          </a:p>
        </p:txBody>
      </p:sp>
      <p:sp>
        <p:nvSpPr>
          <p:cNvPr id="550932" name="AutoShape 20"/>
          <p:cNvSpPr>
            <a:spLocks noChangeArrowheads="1"/>
          </p:cNvSpPr>
          <p:nvPr/>
        </p:nvSpPr>
        <p:spPr bwMode="auto">
          <a:xfrm>
            <a:off x="3248853" y="3944367"/>
            <a:ext cx="288032" cy="215180"/>
          </a:xfrm>
          <a:prstGeom prst="rightArrow">
            <a:avLst>
              <a:gd name="adj1" fmla="val 50000"/>
              <a:gd name="adj2" fmla="val 41728"/>
            </a:avLst>
          </a:prstGeom>
          <a:solidFill>
            <a:schemeClr val="bg2"/>
          </a:solidFill>
          <a:ln w="15875" algn="ctr">
            <a:noFill/>
            <a:miter lim="800000"/>
            <a:headEnd/>
            <a:tailEnd/>
          </a:ln>
          <a:effectLst/>
        </p:spPr>
        <p:txBody>
          <a:bodyPr wrap="none" lIns="64800" tIns="64800" rIns="64800" bIns="64800" anchor="ctr"/>
          <a:lstStyle/>
          <a:p>
            <a:endParaRPr lang="en-GB" dirty="0"/>
          </a:p>
        </p:txBody>
      </p:sp>
      <p:sp>
        <p:nvSpPr>
          <p:cNvPr id="550933" name="AutoShape 21"/>
          <p:cNvSpPr>
            <a:spLocks noChangeArrowheads="1"/>
          </p:cNvSpPr>
          <p:nvPr/>
        </p:nvSpPr>
        <p:spPr bwMode="auto">
          <a:xfrm>
            <a:off x="3248853" y="4531866"/>
            <a:ext cx="288032" cy="215180"/>
          </a:xfrm>
          <a:prstGeom prst="rightArrow">
            <a:avLst>
              <a:gd name="adj1" fmla="val 50000"/>
              <a:gd name="adj2" fmla="val 41728"/>
            </a:avLst>
          </a:prstGeom>
          <a:solidFill>
            <a:schemeClr val="bg2"/>
          </a:solidFill>
          <a:ln w="15875" algn="ctr">
            <a:noFill/>
            <a:miter lim="800000"/>
            <a:headEnd/>
            <a:tailEnd/>
          </a:ln>
          <a:effectLst/>
        </p:spPr>
        <p:txBody>
          <a:bodyPr wrap="none" lIns="64800" tIns="64800" rIns="64800" bIns="64800" anchor="ctr"/>
          <a:lstStyle/>
          <a:p>
            <a:endParaRPr lang="en-GB" dirty="0"/>
          </a:p>
        </p:txBody>
      </p:sp>
      <p:sp>
        <p:nvSpPr>
          <p:cNvPr id="550915" name="Text Box 3"/>
          <p:cNvSpPr txBox="1">
            <a:spLocks noChangeArrowheads="1"/>
          </p:cNvSpPr>
          <p:nvPr/>
        </p:nvSpPr>
        <p:spPr bwMode="auto">
          <a:xfrm>
            <a:off x="828179" y="1628800"/>
            <a:ext cx="2303661" cy="3231403"/>
          </a:xfrm>
          <a:prstGeom prst="rect">
            <a:avLst/>
          </a:prstGeom>
          <a:noFill/>
          <a:ln w="25400" algn="ctr">
            <a:noFill/>
            <a:miter lim="800000"/>
            <a:headEnd/>
            <a:tailEnd/>
          </a:ln>
          <a:effectLst/>
        </p:spPr>
        <p:txBody>
          <a:bodyPr lIns="64800" tIns="64800" rIns="64800" bIns="64800"/>
          <a:lstStyle/>
          <a:p>
            <a:pPr defTabSz="757238">
              <a:spcBef>
                <a:spcPct val="10000"/>
              </a:spcBef>
            </a:pPr>
            <a:r>
              <a:rPr lang="en-GB" sz="1400" b="1" dirty="0" smtClean="0">
                <a:solidFill>
                  <a:schemeClr val="tx2"/>
                </a:solidFill>
              </a:rPr>
              <a:t>Identify the individual capital drivers …</a:t>
            </a:r>
          </a:p>
          <a:p>
            <a:pPr defTabSz="757238">
              <a:spcBef>
                <a:spcPct val="10000"/>
              </a:spcBef>
            </a:pPr>
            <a:endParaRPr lang="en-GB" sz="1200" b="1" dirty="0" smtClean="0"/>
          </a:p>
          <a:p>
            <a:pPr defTabSz="757238">
              <a:spcBef>
                <a:spcPct val="10000"/>
              </a:spcBef>
            </a:pPr>
            <a:r>
              <a:rPr lang="en-GB" sz="1200" dirty="0" smtClean="0">
                <a:solidFill>
                  <a:schemeClr val="tx1"/>
                </a:solidFill>
              </a:rPr>
              <a:t>Examples:</a:t>
            </a:r>
            <a:endParaRPr lang="en-GB" sz="1200" dirty="0">
              <a:solidFill>
                <a:schemeClr val="tx1"/>
              </a:solidFill>
            </a:endParaRPr>
          </a:p>
        </p:txBody>
      </p:sp>
      <p:sp>
        <p:nvSpPr>
          <p:cNvPr id="550916" name="Text Box 4"/>
          <p:cNvSpPr txBox="1">
            <a:spLocks noChangeArrowheads="1"/>
          </p:cNvSpPr>
          <p:nvPr/>
        </p:nvSpPr>
        <p:spPr bwMode="auto">
          <a:xfrm>
            <a:off x="3635896" y="1628800"/>
            <a:ext cx="2232248" cy="3240955"/>
          </a:xfrm>
          <a:prstGeom prst="rect">
            <a:avLst/>
          </a:prstGeom>
          <a:noFill/>
          <a:ln w="25400" algn="ctr">
            <a:noFill/>
            <a:miter lim="800000"/>
            <a:headEnd/>
            <a:tailEnd/>
          </a:ln>
          <a:effectLst/>
        </p:spPr>
        <p:txBody>
          <a:bodyPr lIns="64800" tIns="64800" rIns="64800" bIns="64800"/>
          <a:lstStyle/>
          <a:p>
            <a:pPr defTabSz="757238">
              <a:spcBef>
                <a:spcPct val="10000"/>
              </a:spcBef>
            </a:pPr>
            <a:r>
              <a:rPr lang="en-GB" sz="1400" b="1" dirty="0" smtClean="0">
                <a:solidFill>
                  <a:schemeClr val="tx2"/>
                </a:solidFill>
              </a:rPr>
              <a:t>… find the most efficient reinsurance solution …</a:t>
            </a:r>
          </a:p>
          <a:p>
            <a:pPr defTabSz="757238">
              <a:spcBef>
                <a:spcPct val="10000"/>
              </a:spcBef>
            </a:pPr>
            <a:endParaRPr lang="en-GB" sz="1200" dirty="0" smtClean="0">
              <a:solidFill>
                <a:schemeClr val="tx1"/>
              </a:solidFill>
            </a:endParaRPr>
          </a:p>
          <a:p>
            <a:pPr defTabSz="757238">
              <a:spcBef>
                <a:spcPct val="10000"/>
              </a:spcBef>
            </a:pPr>
            <a:r>
              <a:rPr lang="en-GB" sz="1200" dirty="0" smtClean="0"/>
              <a:t>Examples:</a:t>
            </a:r>
            <a:endParaRPr lang="en-GB" sz="1200" dirty="0">
              <a:solidFill>
                <a:schemeClr val="tx1"/>
              </a:solidFill>
            </a:endParaRPr>
          </a:p>
        </p:txBody>
      </p:sp>
      <p:sp>
        <p:nvSpPr>
          <p:cNvPr id="22" name="Text Box 4"/>
          <p:cNvSpPr txBox="1">
            <a:spLocks noChangeArrowheads="1"/>
          </p:cNvSpPr>
          <p:nvPr/>
        </p:nvSpPr>
        <p:spPr bwMode="auto">
          <a:xfrm>
            <a:off x="6444208" y="1628800"/>
            <a:ext cx="2232248" cy="3240955"/>
          </a:xfrm>
          <a:prstGeom prst="rect">
            <a:avLst/>
          </a:prstGeom>
          <a:noFill/>
          <a:ln w="25400" algn="ctr">
            <a:noFill/>
            <a:miter lim="800000"/>
            <a:headEnd/>
            <a:tailEnd/>
          </a:ln>
          <a:effectLst/>
        </p:spPr>
        <p:txBody>
          <a:bodyPr lIns="64800" tIns="64800" rIns="64800" bIns="64800"/>
          <a:lstStyle/>
          <a:p>
            <a:pPr defTabSz="757238">
              <a:spcBef>
                <a:spcPct val="10000"/>
              </a:spcBef>
            </a:pPr>
            <a:r>
              <a:rPr lang="en-GB" sz="1400" b="1" dirty="0" smtClean="0">
                <a:solidFill>
                  <a:srgbClr val="7030A0"/>
                </a:solidFill>
              </a:rPr>
              <a:t>… </a:t>
            </a:r>
            <a:r>
              <a:rPr lang="en-GB" sz="1400" b="1" dirty="0" smtClean="0">
                <a:solidFill>
                  <a:schemeClr val="tx2"/>
                </a:solidFill>
              </a:rPr>
              <a:t>value the capital benefit based on the model used </a:t>
            </a:r>
            <a:endParaRPr lang="en-GB" sz="1400" b="1" dirty="0">
              <a:solidFill>
                <a:schemeClr val="tx2"/>
              </a:solidFill>
            </a:endParaRPr>
          </a:p>
        </p:txBody>
      </p:sp>
      <p:sp>
        <p:nvSpPr>
          <p:cNvPr id="33" name="AutoShape 18"/>
          <p:cNvSpPr>
            <a:spLocks noChangeArrowheads="1"/>
          </p:cNvSpPr>
          <p:nvPr/>
        </p:nvSpPr>
        <p:spPr bwMode="auto">
          <a:xfrm>
            <a:off x="6084168" y="2791395"/>
            <a:ext cx="288032" cy="215180"/>
          </a:xfrm>
          <a:prstGeom prst="rightArrow">
            <a:avLst>
              <a:gd name="adj1" fmla="val 50000"/>
              <a:gd name="adj2" fmla="val 41728"/>
            </a:avLst>
          </a:prstGeom>
          <a:solidFill>
            <a:schemeClr val="bg2"/>
          </a:solidFill>
          <a:ln w="15875" algn="ctr">
            <a:noFill/>
            <a:miter lim="800000"/>
            <a:headEnd/>
            <a:tailEnd/>
          </a:ln>
          <a:effectLst/>
        </p:spPr>
        <p:txBody>
          <a:bodyPr wrap="none" lIns="64800" tIns="64800" rIns="64800" bIns="64800" anchor="ctr"/>
          <a:lstStyle/>
          <a:p>
            <a:endParaRPr lang="en-GB" dirty="0"/>
          </a:p>
        </p:txBody>
      </p:sp>
      <p:sp>
        <p:nvSpPr>
          <p:cNvPr id="34" name="AutoShape 19"/>
          <p:cNvSpPr>
            <a:spLocks noChangeArrowheads="1"/>
          </p:cNvSpPr>
          <p:nvPr/>
        </p:nvSpPr>
        <p:spPr bwMode="auto">
          <a:xfrm>
            <a:off x="6084168" y="3366170"/>
            <a:ext cx="288032" cy="215180"/>
          </a:xfrm>
          <a:prstGeom prst="rightArrow">
            <a:avLst>
              <a:gd name="adj1" fmla="val 50000"/>
              <a:gd name="adj2" fmla="val 41728"/>
            </a:avLst>
          </a:prstGeom>
          <a:solidFill>
            <a:schemeClr val="bg2"/>
          </a:solidFill>
          <a:ln w="15875" algn="ctr">
            <a:noFill/>
            <a:miter lim="800000"/>
            <a:headEnd/>
            <a:tailEnd/>
          </a:ln>
          <a:effectLst/>
        </p:spPr>
        <p:txBody>
          <a:bodyPr wrap="none" lIns="64800" tIns="64800" rIns="64800" bIns="64800" anchor="ctr"/>
          <a:lstStyle/>
          <a:p>
            <a:endParaRPr lang="en-GB" dirty="0"/>
          </a:p>
        </p:txBody>
      </p:sp>
      <p:sp>
        <p:nvSpPr>
          <p:cNvPr id="35" name="AutoShape 20"/>
          <p:cNvSpPr>
            <a:spLocks noChangeArrowheads="1"/>
          </p:cNvSpPr>
          <p:nvPr/>
        </p:nvSpPr>
        <p:spPr bwMode="auto">
          <a:xfrm>
            <a:off x="6084168" y="3943523"/>
            <a:ext cx="288032" cy="215180"/>
          </a:xfrm>
          <a:prstGeom prst="rightArrow">
            <a:avLst>
              <a:gd name="adj1" fmla="val 50000"/>
              <a:gd name="adj2" fmla="val 41728"/>
            </a:avLst>
          </a:prstGeom>
          <a:solidFill>
            <a:schemeClr val="bg2"/>
          </a:solidFill>
          <a:ln w="15875" algn="ctr">
            <a:noFill/>
            <a:miter lim="800000"/>
            <a:headEnd/>
            <a:tailEnd/>
          </a:ln>
          <a:effectLst/>
        </p:spPr>
        <p:txBody>
          <a:bodyPr wrap="none" lIns="64800" tIns="64800" rIns="64800" bIns="64800" anchor="ctr"/>
          <a:lstStyle/>
          <a:p>
            <a:endParaRPr lang="en-GB" dirty="0"/>
          </a:p>
        </p:txBody>
      </p:sp>
      <p:sp>
        <p:nvSpPr>
          <p:cNvPr id="36" name="AutoShape 21"/>
          <p:cNvSpPr>
            <a:spLocks noChangeArrowheads="1"/>
          </p:cNvSpPr>
          <p:nvPr/>
        </p:nvSpPr>
        <p:spPr bwMode="auto">
          <a:xfrm>
            <a:off x="6084168" y="4531022"/>
            <a:ext cx="288032" cy="215180"/>
          </a:xfrm>
          <a:prstGeom prst="rightArrow">
            <a:avLst>
              <a:gd name="adj1" fmla="val 50000"/>
              <a:gd name="adj2" fmla="val 41728"/>
            </a:avLst>
          </a:prstGeom>
          <a:solidFill>
            <a:schemeClr val="bg2"/>
          </a:solidFill>
          <a:ln w="15875" algn="ctr">
            <a:noFill/>
            <a:miter lim="800000"/>
            <a:headEnd/>
            <a:tailEnd/>
          </a:ln>
          <a:effectLst/>
        </p:spPr>
        <p:txBody>
          <a:bodyPr wrap="none" lIns="64800" tIns="64800" rIns="64800" bIns="64800" anchor="ctr"/>
          <a:lstStyle/>
          <a:p>
            <a:endParaRPr lang="en-GB" dirty="0"/>
          </a:p>
        </p:txBody>
      </p:sp>
      <p:sp>
        <p:nvSpPr>
          <p:cNvPr id="38" name="Rectangle 37"/>
          <p:cNvSpPr/>
          <p:nvPr/>
        </p:nvSpPr>
        <p:spPr>
          <a:xfrm>
            <a:off x="-324544" y="3284984"/>
            <a:ext cx="4572000" cy="254813"/>
          </a:xfrm>
          <a:prstGeom prst="rect">
            <a:avLst/>
          </a:prstGeom>
        </p:spPr>
        <p:txBody>
          <a:bodyPr>
            <a:spAutoFit/>
          </a:bodyPr>
          <a:lstStyle/>
          <a:p>
            <a:pPr algn="ctr">
              <a:lnSpc>
                <a:spcPct val="96000"/>
              </a:lnSpc>
              <a:spcBef>
                <a:spcPct val="50000"/>
              </a:spcBef>
              <a:buClrTx/>
            </a:pPr>
            <a:r>
              <a:rPr lang="en-GB" sz="1100" dirty="0" smtClean="0">
                <a:solidFill>
                  <a:srgbClr val="000000"/>
                </a:solidFill>
              </a:rPr>
              <a:t>Natural catastrophe risk</a:t>
            </a:r>
            <a:endParaRPr lang="en-GB" sz="1100" dirty="0">
              <a:solidFill>
                <a:srgbClr val="000000"/>
              </a:solidFill>
            </a:endParaRPr>
          </a:p>
        </p:txBody>
      </p:sp>
      <p:sp>
        <p:nvSpPr>
          <p:cNvPr id="37" name="TextBox 36"/>
          <p:cNvSpPr txBox="1"/>
          <p:nvPr/>
        </p:nvSpPr>
        <p:spPr>
          <a:xfrm>
            <a:off x="755576" y="5517232"/>
            <a:ext cx="8136904" cy="576064"/>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wrap="square" rtlCol="0">
            <a:noAutofit/>
          </a:bodyPr>
          <a:lstStyle/>
          <a:p>
            <a:pPr marL="357188"/>
            <a:r>
              <a:rPr lang="en-US" sz="1400" dirty="0" smtClean="0">
                <a:solidFill>
                  <a:sysClr val="windowText" lastClr="000000"/>
                </a:solidFill>
                <a:latin typeface="SwissReSans" pitchFamily="34" charset="0"/>
              </a:rPr>
              <a:t>The effectiveness of a certain reinsurance solution to reduce individual capital drivers heavily depends on the model used by the client</a:t>
            </a:r>
          </a:p>
        </p:txBody>
      </p:sp>
      <p:sp>
        <p:nvSpPr>
          <p:cNvPr id="39" name="Isosceles Triangle 38"/>
          <p:cNvSpPr/>
          <p:nvPr/>
        </p:nvSpPr>
        <p:spPr>
          <a:xfrm rot="5400000">
            <a:off x="827584" y="5709506"/>
            <a:ext cx="432048" cy="144016"/>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2"/>
              </a:solidFill>
              <a:latin typeface="SwissReSans" pitchFamily="34" charset="0"/>
            </a:endParaRPr>
          </a:p>
        </p:txBody>
      </p:sp>
      <p:sp>
        <p:nvSpPr>
          <p:cNvPr id="40" name="Rectangle 5"/>
          <p:cNvSpPr>
            <a:spLocks noChangeArrowheads="1"/>
          </p:cNvSpPr>
          <p:nvPr/>
        </p:nvSpPr>
        <p:spPr bwMode="gray">
          <a:xfrm>
            <a:off x="899592" y="4879627"/>
            <a:ext cx="2159024" cy="432048"/>
          </a:xfrm>
          <a:prstGeom prst="rect">
            <a:avLst/>
          </a:prstGeom>
          <a:noFill/>
          <a:ln w="28575">
            <a:solidFill>
              <a:schemeClr val="accent4"/>
            </a:solidFill>
            <a:miter lim="800000"/>
            <a:headEnd/>
            <a:tailEnd/>
          </a:ln>
          <a:effectLst/>
        </p:spPr>
        <p:txBody>
          <a:bodyPr lIns="0" tIns="0" rIns="0" bIns="0" anchor="ctr"/>
          <a:lstStyle/>
          <a:p>
            <a:pPr algn="ctr">
              <a:lnSpc>
                <a:spcPct val="96000"/>
              </a:lnSpc>
              <a:spcBef>
                <a:spcPct val="50000"/>
              </a:spcBef>
              <a:buClrTx/>
            </a:pPr>
            <a:r>
              <a:rPr lang="en-GB" sz="1100" dirty="0" smtClean="0">
                <a:solidFill>
                  <a:srgbClr val="000000"/>
                </a:solidFill>
              </a:rPr>
              <a:t>Frequency</a:t>
            </a:r>
            <a:endParaRPr lang="en-GB" sz="1100" dirty="0">
              <a:solidFill>
                <a:srgbClr val="000000"/>
              </a:solidFill>
            </a:endParaRPr>
          </a:p>
        </p:txBody>
      </p:sp>
      <p:sp>
        <p:nvSpPr>
          <p:cNvPr id="41" name="AutoShape 21"/>
          <p:cNvSpPr>
            <a:spLocks noChangeArrowheads="1"/>
          </p:cNvSpPr>
          <p:nvPr/>
        </p:nvSpPr>
        <p:spPr bwMode="auto">
          <a:xfrm>
            <a:off x="3252106" y="5023643"/>
            <a:ext cx="288032" cy="215180"/>
          </a:xfrm>
          <a:prstGeom prst="rightArrow">
            <a:avLst>
              <a:gd name="adj1" fmla="val 50000"/>
              <a:gd name="adj2" fmla="val 41728"/>
            </a:avLst>
          </a:prstGeom>
          <a:solidFill>
            <a:schemeClr val="bg2"/>
          </a:solidFill>
          <a:ln w="15875" algn="ctr">
            <a:noFill/>
            <a:miter lim="800000"/>
            <a:headEnd/>
            <a:tailEnd/>
          </a:ln>
          <a:effectLst/>
        </p:spPr>
        <p:txBody>
          <a:bodyPr wrap="none" lIns="64800" tIns="64800" rIns="64800" bIns="64800" anchor="ctr"/>
          <a:lstStyle/>
          <a:p>
            <a:endParaRPr lang="en-GB" dirty="0"/>
          </a:p>
        </p:txBody>
      </p:sp>
      <p:sp>
        <p:nvSpPr>
          <p:cNvPr id="42" name="Rectangle 12"/>
          <p:cNvSpPr>
            <a:spLocks noChangeArrowheads="1"/>
          </p:cNvSpPr>
          <p:nvPr/>
        </p:nvSpPr>
        <p:spPr bwMode="gray">
          <a:xfrm>
            <a:off x="3635896" y="4879627"/>
            <a:ext cx="2304256" cy="432048"/>
          </a:xfrm>
          <a:prstGeom prst="rect">
            <a:avLst/>
          </a:prstGeom>
          <a:solidFill>
            <a:schemeClr val="bg1"/>
          </a:solidFill>
          <a:ln w="28575">
            <a:solidFill>
              <a:srgbClr val="92D050"/>
            </a:solidFill>
            <a:miter lim="800000"/>
            <a:headEnd/>
            <a:tailEnd/>
          </a:ln>
          <a:effectLst/>
        </p:spPr>
        <p:txBody>
          <a:bodyPr lIns="0" tIns="0" rIns="0" bIns="0" anchor="ctr"/>
          <a:lstStyle/>
          <a:p>
            <a:pPr algn="ctr">
              <a:lnSpc>
                <a:spcPct val="96000"/>
              </a:lnSpc>
              <a:spcBef>
                <a:spcPct val="50000"/>
              </a:spcBef>
              <a:buClrTx/>
            </a:pPr>
            <a:r>
              <a:rPr lang="en-GB" sz="1100" dirty="0" smtClean="0"/>
              <a:t>Traditional Quota share/ </a:t>
            </a:r>
            <a:r>
              <a:rPr lang="en-GB" sz="1100" dirty="0" err="1" smtClean="0"/>
              <a:t>XoL</a:t>
            </a:r>
            <a:r>
              <a:rPr lang="en-GB" sz="1100" dirty="0" smtClean="0"/>
              <a:t> </a:t>
            </a:r>
            <a:endParaRPr lang="en-GB" sz="1100" dirty="0"/>
          </a:p>
        </p:txBody>
      </p:sp>
      <p:sp>
        <p:nvSpPr>
          <p:cNvPr id="43" name="AutoShape 21"/>
          <p:cNvSpPr>
            <a:spLocks noChangeArrowheads="1"/>
          </p:cNvSpPr>
          <p:nvPr/>
        </p:nvSpPr>
        <p:spPr bwMode="auto">
          <a:xfrm>
            <a:off x="6084168" y="5023643"/>
            <a:ext cx="288032" cy="215180"/>
          </a:xfrm>
          <a:prstGeom prst="rightArrow">
            <a:avLst>
              <a:gd name="adj1" fmla="val 50000"/>
              <a:gd name="adj2" fmla="val 41728"/>
            </a:avLst>
          </a:prstGeom>
          <a:solidFill>
            <a:schemeClr val="bg2"/>
          </a:solidFill>
          <a:ln w="15875" algn="ctr">
            <a:noFill/>
            <a:miter lim="800000"/>
            <a:headEnd/>
            <a:tailEnd/>
          </a:ln>
          <a:effectLst/>
        </p:spPr>
        <p:txBody>
          <a:bodyPr wrap="none" lIns="64800" tIns="64800" rIns="64800" bIns="64800" anchor="ctr"/>
          <a:lstStyle/>
          <a:p>
            <a:endParaRPr lang="en-GB" dirty="0"/>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mj-lt"/>
              </a:rPr>
              <a:t>Mitigate life underwriting risk*</a:t>
            </a:r>
            <a:br>
              <a:rPr lang="en-GB" dirty="0">
                <a:latin typeface="+mj-lt"/>
              </a:rPr>
            </a:br>
            <a:r>
              <a:rPr lang="en-GB" dirty="0" smtClean="0"/>
              <a:t>Where Swiss Re can help</a:t>
            </a:r>
            <a:br>
              <a:rPr lang="en-GB" dirty="0" smtClean="0"/>
            </a:br>
            <a:endParaRPr lang="en-GB" sz="1800" dirty="0">
              <a:latin typeface="+mj-lt"/>
            </a:endParaRPr>
          </a:p>
        </p:txBody>
      </p:sp>
      <p:graphicFrame>
        <p:nvGraphicFramePr>
          <p:cNvPr id="5" name="Content Placeholder 4"/>
          <p:cNvGraphicFramePr>
            <a:graphicFrameLocks noGrp="1"/>
          </p:cNvGraphicFramePr>
          <p:nvPr>
            <p:ph idx="1"/>
          </p:nvPr>
        </p:nvGraphicFramePr>
        <p:xfrm>
          <a:off x="755576" y="1412776"/>
          <a:ext cx="7848600" cy="432117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ular Callout 6"/>
          <p:cNvSpPr/>
          <p:nvPr/>
        </p:nvSpPr>
        <p:spPr>
          <a:xfrm>
            <a:off x="2267744" y="3284984"/>
            <a:ext cx="1224136" cy="432048"/>
          </a:xfrm>
          <a:prstGeom prst="wedgeRectCallout">
            <a:avLst>
              <a:gd name="adj1" fmla="val -28586"/>
              <a:gd name="adj2" fmla="val 151322"/>
            </a:avLst>
          </a:prstGeom>
          <a:solidFill>
            <a:schemeClr val="accent4">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buFont typeface="Wingdings" pitchFamily="2" charset="2"/>
              <a:buChar char="Ø"/>
            </a:pPr>
            <a:r>
              <a:rPr lang="en-GB" sz="1000" smtClean="0">
                <a:solidFill>
                  <a:srgbClr val="283E36"/>
                </a:solidFill>
              </a:rPr>
              <a:t>Longevity swap</a:t>
            </a:r>
          </a:p>
          <a:p>
            <a:pPr marL="85725" indent="-85725">
              <a:buFont typeface="Wingdings" pitchFamily="2" charset="2"/>
              <a:buChar char="Ø"/>
            </a:pPr>
            <a:r>
              <a:rPr lang="en-GB" sz="1000" smtClean="0">
                <a:solidFill>
                  <a:srgbClr val="283E36"/>
                </a:solidFill>
              </a:rPr>
              <a:t>Admin Re</a:t>
            </a:r>
            <a:endParaRPr lang="en-GB" sz="1000" dirty="0">
              <a:solidFill>
                <a:srgbClr val="283E36"/>
              </a:solidFill>
            </a:endParaRPr>
          </a:p>
        </p:txBody>
      </p:sp>
      <p:sp>
        <p:nvSpPr>
          <p:cNvPr id="8" name="Rectangular Callout 7"/>
          <p:cNvSpPr/>
          <p:nvPr/>
        </p:nvSpPr>
        <p:spPr>
          <a:xfrm>
            <a:off x="6084168" y="980728"/>
            <a:ext cx="1512168" cy="1008112"/>
          </a:xfrm>
          <a:prstGeom prst="wedgeRectCallout">
            <a:avLst>
              <a:gd name="adj1" fmla="val -34460"/>
              <a:gd name="adj2" fmla="val 84068"/>
            </a:avLst>
          </a:prstGeom>
          <a:solidFill>
            <a:schemeClr val="accent4">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buFont typeface="Wingdings" pitchFamily="2" charset="2"/>
              <a:buChar char="Ø"/>
            </a:pPr>
            <a:r>
              <a:rPr lang="en-GB" sz="1000" smtClean="0">
                <a:solidFill>
                  <a:srgbClr val="283E36"/>
                </a:solidFill>
              </a:rPr>
              <a:t>QS** </a:t>
            </a:r>
          </a:p>
          <a:p>
            <a:pPr marL="87313" indent="-87313">
              <a:buFont typeface="Wingdings" pitchFamily="2" charset="2"/>
              <a:buChar char="Ø"/>
            </a:pPr>
            <a:r>
              <a:rPr lang="en-GB" sz="1000" smtClean="0">
                <a:solidFill>
                  <a:srgbClr val="283E36"/>
                </a:solidFill>
              </a:rPr>
              <a:t>Surplus</a:t>
            </a:r>
          </a:p>
          <a:p>
            <a:pPr marL="87313" indent="-87313">
              <a:buFont typeface="Wingdings" pitchFamily="2" charset="2"/>
              <a:buChar char="Ø"/>
            </a:pPr>
            <a:r>
              <a:rPr lang="en-GB" sz="1000" smtClean="0">
                <a:solidFill>
                  <a:srgbClr val="283E36"/>
                </a:solidFill>
              </a:rPr>
              <a:t>Pandemic stop loss</a:t>
            </a:r>
          </a:p>
          <a:p>
            <a:pPr marL="87313" indent="-87313">
              <a:buFont typeface="Wingdings" pitchFamily="2" charset="2"/>
              <a:buChar char="Ø"/>
            </a:pPr>
            <a:r>
              <a:rPr lang="en-GB" sz="1000" smtClean="0">
                <a:solidFill>
                  <a:srgbClr val="283E36"/>
                </a:solidFill>
              </a:rPr>
              <a:t>Admin Re</a:t>
            </a:r>
          </a:p>
          <a:p>
            <a:pPr marL="87313" indent="-87313">
              <a:buFont typeface="Wingdings" pitchFamily="2" charset="2"/>
              <a:buChar char="Ø"/>
            </a:pPr>
            <a:r>
              <a:rPr lang="en-GB" sz="1000" smtClean="0">
                <a:solidFill>
                  <a:srgbClr val="283E36"/>
                </a:solidFill>
              </a:rPr>
              <a:t>VIF monetisation</a:t>
            </a:r>
          </a:p>
          <a:p>
            <a:pPr marL="87313" indent="-87313">
              <a:buFont typeface="Wingdings" pitchFamily="2" charset="2"/>
              <a:buChar char="Ø"/>
            </a:pPr>
            <a:r>
              <a:rPr lang="en-GB" sz="1000" smtClean="0">
                <a:solidFill>
                  <a:srgbClr val="283E36"/>
                </a:solidFill>
              </a:rPr>
              <a:t>ILS peak risks</a:t>
            </a:r>
            <a:endParaRPr lang="en-GB" sz="1000" dirty="0">
              <a:solidFill>
                <a:srgbClr val="283E36"/>
              </a:solidFill>
            </a:endParaRPr>
          </a:p>
        </p:txBody>
      </p:sp>
      <p:sp>
        <p:nvSpPr>
          <p:cNvPr id="9" name="Rectangular Callout 8"/>
          <p:cNvSpPr/>
          <p:nvPr/>
        </p:nvSpPr>
        <p:spPr>
          <a:xfrm>
            <a:off x="1331640" y="3501008"/>
            <a:ext cx="792088" cy="1080120"/>
          </a:xfrm>
          <a:prstGeom prst="wedgeRectCallout">
            <a:avLst>
              <a:gd name="adj1" fmla="val -1721"/>
              <a:gd name="adj2" fmla="val 86767"/>
            </a:avLst>
          </a:prstGeom>
          <a:solidFill>
            <a:schemeClr val="accent4">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buFont typeface="Wingdings" pitchFamily="2" charset="2"/>
              <a:buChar char="Ø"/>
              <a:tabLst>
                <a:tab pos="85725" algn="l"/>
              </a:tabLst>
            </a:pPr>
            <a:r>
              <a:rPr lang="en-GB" sz="1000" smtClean="0">
                <a:solidFill>
                  <a:srgbClr val="283E36"/>
                </a:solidFill>
              </a:rPr>
              <a:t>QS**</a:t>
            </a:r>
          </a:p>
          <a:p>
            <a:pPr marL="85725" indent="-85725">
              <a:buFont typeface="Wingdings" pitchFamily="2" charset="2"/>
              <a:buChar char="Ø"/>
              <a:tabLst>
                <a:tab pos="85725" algn="l"/>
              </a:tabLst>
            </a:pPr>
            <a:r>
              <a:rPr lang="en-GB" sz="1000" smtClean="0">
                <a:solidFill>
                  <a:srgbClr val="283E36"/>
                </a:solidFill>
              </a:rPr>
              <a:t>Surplus</a:t>
            </a:r>
          </a:p>
          <a:p>
            <a:pPr marL="85725" indent="-85725">
              <a:buFont typeface="Wingdings" pitchFamily="2" charset="2"/>
              <a:buChar char="Ø"/>
              <a:tabLst>
                <a:tab pos="85725" algn="l"/>
              </a:tabLst>
            </a:pPr>
            <a:r>
              <a:rPr lang="en-GB" sz="1000" smtClean="0">
                <a:solidFill>
                  <a:srgbClr val="283E36"/>
                </a:solidFill>
              </a:rPr>
              <a:t>Stop loss</a:t>
            </a:r>
          </a:p>
          <a:p>
            <a:pPr marL="85725" indent="-85725">
              <a:buFont typeface="Wingdings" pitchFamily="2" charset="2"/>
              <a:buChar char="Ø"/>
              <a:tabLst>
                <a:tab pos="85725" algn="l"/>
              </a:tabLst>
            </a:pPr>
            <a:r>
              <a:rPr lang="en-GB" sz="1000" smtClean="0">
                <a:solidFill>
                  <a:srgbClr val="283E36"/>
                </a:solidFill>
              </a:rPr>
              <a:t>VIF moneti-sation</a:t>
            </a:r>
            <a:endParaRPr lang="en-GB" sz="1000" dirty="0">
              <a:solidFill>
                <a:srgbClr val="283E36"/>
              </a:solidFill>
            </a:endParaRPr>
          </a:p>
        </p:txBody>
      </p:sp>
      <p:sp>
        <p:nvSpPr>
          <p:cNvPr id="11" name="Rectangular Callout 10"/>
          <p:cNvSpPr/>
          <p:nvPr/>
        </p:nvSpPr>
        <p:spPr>
          <a:xfrm>
            <a:off x="3779912" y="4221088"/>
            <a:ext cx="1152128" cy="864096"/>
          </a:xfrm>
          <a:prstGeom prst="wedgeRectCallout">
            <a:avLst>
              <a:gd name="adj1" fmla="val -90489"/>
              <a:gd name="adj2" fmla="val -50998"/>
            </a:avLst>
          </a:prstGeom>
          <a:solidFill>
            <a:schemeClr val="accent4">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buFont typeface="Wingdings" pitchFamily="2" charset="2"/>
              <a:buChar char="Ø"/>
            </a:pPr>
            <a:r>
              <a:rPr lang="en-GB" sz="1000" smtClean="0">
                <a:solidFill>
                  <a:srgbClr val="283E36"/>
                </a:solidFill>
              </a:rPr>
              <a:t> QS** </a:t>
            </a:r>
          </a:p>
          <a:p>
            <a:pPr marL="85725" indent="-85725">
              <a:buFont typeface="Wingdings" pitchFamily="2" charset="2"/>
              <a:buChar char="Ø"/>
            </a:pPr>
            <a:r>
              <a:rPr lang="en-GB" sz="1000" smtClean="0">
                <a:solidFill>
                  <a:srgbClr val="283E36"/>
                </a:solidFill>
              </a:rPr>
              <a:t>Surplus</a:t>
            </a:r>
          </a:p>
          <a:p>
            <a:pPr marL="85725" indent="-85725">
              <a:buFont typeface="Wingdings" pitchFamily="2" charset="2"/>
              <a:buChar char="Ø"/>
            </a:pPr>
            <a:r>
              <a:rPr lang="en-GB" sz="1000" smtClean="0">
                <a:solidFill>
                  <a:srgbClr val="283E36"/>
                </a:solidFill>
              </a:rPr>
              <a:t>Stop loss</a:t>
            </a:r>
          </a:p>
          <a:p>
            <a:pPr marL="85725" indent="-85725">
              <a:buFont typeface="Wingdings" pitchFamily="2" charset="2"/>
              <a:buChar char="Ø"/>
            </a:pPr>
            <a:r>
              <a:rPr lang="en-GB" sz="1000" smtClean="0">
                <a:solidFill>
                  <a:srgbClr val="283E36"/>
                </a:solidFill>
              </a:rPr>
              <a:t>Disability swap</a:t>
            </a:r>
          </a:p>
          <a:p>
            <a:pPr marL="85725" indent="-85725">
              <a:buFont typeface="Wingdings" pitchFamily="2" charset="2"/>
              <a:buChar char="Ø"/>
            </a:pPr>
            <a:r>
              <a:rPr lang="en-GB" sz="1000" smtClean="0">
                <a:solidFill>
                  <a:srgbClr val="283E36"/>
                </a:solidFill>
              </a:rPr>
              <a:t> Admin Re</a:t>
            </a:r>
            <a:endParaRPr lang="en-GB" sz="1000" dirty="0">
              <a:solidFill>
                <a:srgbClr val="283E36"/>
              </a:solidFill>
            </a:endParaRPr>
          </a:p>
        </p:txBody>
      </p:sp>
      <p:sp>
        <p:nvSpPr>
          <p:cNvPr id="12" name="Rectangular Callout 11"/>
          <p:cNvSpPr/>
          <p:nvPr/>
        </p:nvSpPr>
        <p:spPr>
          <a:xfrm>
            <a:off x="3203848" y="2204864"/>
            <a:ext cx="1296144" cy="576064"/>
          </a:xfrm>
          <a:prstGeom prst="wedgeRectCallout">
            <a:avLst>
              <a:gd name="adj1" fmla="val 10783"/>
              <a:gd name="adj2" fmla="val 91634"/>
            </a:avLst>
          </a:prstGeom>
          <a:solidFill>
            <a:schemeClr val="accent4">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buFont typeface="Wingdings" pitchFamily="2" charset="2"/>
              <a:buChar char="Ø"/>
            </a:pPr>
            <a:r>
              <a:rPr lang="en-GB" sz="1000" smtClean="0">
                <a:solidFill>
                  <a:srgbClr val="283E36"/>
                </a:solidFill>
              </a:rPr>
              <a:t>QS**</a:t>
            </a:r>
          </a:p>
          <a:p>
            <a:pPr marL="87313" indent="-87313">
              <a:buFont typeface="Wingdings" pitchFamily="2" charset="2"/>
              <a:buChar char="Ø"/>
            </a:pPr>
            <a:r>
              <a:rPr lang="en-GB" sz="1000" smtClean="0">
                <a:solidFill>
                  <a:srgbClr val="283E36"/>
                </a:solidFill>
              </a:rPr>
              <a:t>Admin Re</a:t>
            </a:r>
          </a:p>
          <a:p>
            <a:pPr marL="87313" indent="-87313">
              <a:buFont typeface="Wingdings" pitchFamily="2" charset="2"/>
              <a:buChar char="Ø"/>
            </a:pPr>
            <a:r>
              <a:rPr lang="en-GB" sz="1000" smtClean="0">
                <a:solidFill>
                  <a:srgbClr val="283E36"/>
                </a:solidFill>
              </a:rPr>
              <a:t>VIF monetisation</a:t>
            </a:r>
            <a:endParaRPr lang="en-GB" sz="1000" dirty="0">
              <a:solidFill>
                <a:srgbClr val="283E36"/>
              </a:solidFill>
            </a:endParaRPr>
          </a:p>
        </p:txBody>
      </p:sp>
      <p:sp>
        <p:nvSpPr>
          <p:cNvPr id="13" name="Rectangular Callout 12"/>
          <p:cNvSpPr/>
          <p:nvPr/>
        </p:nvSpPr>
        <p:spPr>
          <a:xfrm>
            <a:off x="4644008" y="1988840"/>
            <a:ext cx="936104" cy="288032"/>
          </a:xfrm>
          <a:prstGeom prst="wedgeRectCallout">
            <a:avLst>
              <a:gd name="adj1" fmla="val -15672"/>
              <a:gd name="adj2" fmla="val 157772"/>
            </a:avLst>
          </a:prstGeom>
          <a:solidFill>
            <a:schemeClr val="accent4">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buFont typeface="Wingdings" pitchFamily="2" charset="2"/>
              <a:buChar char="Ø"/>
            </a:pPr>
            <a:r>
              <a:rPr lang="en-GB" sz="1000" smtClean="0">
                <a:solidFill>
                  <a:srgbClr val="283E36"/>
                </a:solidFill>
              </a:rPr>
              <a:t>Admin Re</a:t>
            </a:r>
            <a:endParaRPr lang="en-GB" sz="1000" dirty="0">
              <a:solidFill>
                <a:srgbClr val="283E36"/>
              </a:solidFill>
            </a:endParaRPr>
          </a:p>
        </p:txBody>
      </p:sp>
      <p:sp>
        <p:nvSpPr>
          <p:cNvPr id="14" name="Rectangular Callout 13"/>
          <p:cNvSpPr/>
          <p:nvPr/>
        </p:nvSpPr>
        <p:spPr>
          <a:xfrm>
            <a:off x="7740352" y="1772816"/>
            <a:ext cx="1080120" cy="540640"/>
          </a:xfrm>
          <a:prstGeom prst="wedgeRectCallout">
            <a:avLst>
              <a:gd name="adj1" fmla="val -62263"/>
              <a:gd name="adj2" fmla="val 95170"/>
            </a:avLst>
          </a:prstGeom>
          <a:solidFill>
            <a:schemeClr val="accent4">
              <a:lumMod val="20000"/>
              <a:lumOff val="8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buFont typeface="Wingdings" pitchFamily="2" charset="2"/>
              <a:buChar char="Ø"/>
            </a:pPr>
            <a:r>
              <a:rPr lang="en-GB" sz="1000" smtClean="0">
                <a:solidFill>
                  <a:srgbClr val="283E36"/>
                </a:solidFill>
              </a:rPr>
              <a:t>Risk swaps</a:t>
            </a:r>
          </a:p>
          <a:p>
            <a:pPr marL="87313" indent="-87313">
              <a:buFont typeface="Wingdings" pitchFamily="2" charset="2"/>
              <a:buChar char="Ø"/>
            </a:pPr>
            <a:r>
              <a:rPr lang="en-GB" sz="1000" smtClean="0">
                <a:solidFill>
                  <a:srgbClr val="283E36"/>
                </a:solidFill>
              </a:rPr>
              <a:t>ILS issuance / investment</a:t>
            </a:r>
            <a:endParaRPr lang="en-GB" sz="1000" dirty="0">
              <a:solidFill>
                <a:srgbClr val="283E36"/>
              </a:solidFill>
            </a:endParaRPr>
          </a:p>
        </p:txBody>
      </p:sp>
      <p:sp>
        <p:nvSpPr>
          <p:cNvPr id="15" name="TextBox 14"/>
          <p:cNvSpPr txBox="1"/>
          <p:nvPr/>
        </p:nvSpPr>
        <p:spPr>
          <a:xfrm>
            <a:off x="683568" y="5805264"/>
            <a:ext cx="7925568" cy="600164"/>
          </a:xfrm>
          <a:prstGeom prst="rect">
            <a:avLst/>
          </a:prstGeom>
          <a:noFill/>
        </p:spPr>
        <p:txBody>
          <a:bodyPr wrap="none" rtlCol="0">
            <a:spAutoFit/>
          </a:bodyPr>
          <a:lstStyle/>
          <a:p>
            <a:pPr>
              <a:tabLst>
                <a:tab pos="266700" algn="l"/>
              </a:tabLst>
            </a:pPr>
            <a:r>
              <a:rPr lang="en-GB" sz="1100" dirty="0" smtClean="0">
                <a:solidFill>
                  <a:srgbClr val="283E36"/>
                </a:solidFill>
              </a:rPr>
              <a:t>* </a:t>
            </a:r>
            <a:r>
              <a:rPr lang="en-GB" sz="1100" dirty="0">
                <a:solidFill>
                  <a:srgbClr val="283E36"/>
                </a:solidFill>
              </a:rPr>
              <a:t>	At the moment Swiss Re is developing further solutions for market risk, lapse risk, risk swap and capital </a:t>
            </a:r>
            <a:r>
              <a:rPr lang="en-GB" sz="1100" dirty="0" smtClean="0">
                <a:solidFill>
                  <a:srgbClr val="283E36"/>
                </a:solidFill>
              </a:rPr>
              <a:t>transferability</a:t>
            </a:r>
          </a:p>
          <a:p>
            <a:pPr>
              <a:tabLst>
                <a:tab pos="266700" algn="l"/>
              </a:tabLst>
            </a:pPr>
            <a:r>
              <a:rPr lang="en-GB" sz="1100" dirty="0" smtClean="0">
                <a:solidFill>
                  <a:srgbClr val="283E36"/>
                </a:solidFill>
              </a:rPr>
              <a:t>** </a:t>
            </a:r>
            <a:r>
              <a:rPr lang="en-GB" sz="1100" dirty="0">
                <a:solidFill>
                  <a:srgbClr val="283E36"/>
                </a:solidFill>
              </a:rPr>
              <a:t>	QS stands for quota share</a:t>
            </a:r>
          </a:p>
          <a:p>
            <a:pPr>
              <a:tabLst>
                <a:tab pos="266700" algn="l"/>
              </a:tabLst>
            </a:pPr>
            <a:r>
              <a:rPr lang="en-GB" sz="1100" dirty="0" smtClean="0">
                <a:solidFill>
                  <a:srgbClr val="283E36"/>
                </a:solidFill>
              </a:rPr>
              <a:t>.</a:t>
            </a:r>
            <a:endParaRPr lang="en-GB" sz="1100" dirty="0">
              <a:solidFill>
                <a:srgbClr val="283E36"/>
              </a:solidFill>
            </a:endParaRPr>
          </a:p>
        </p:txBody>
      </p:sp>
      <p:sp>
        <p:nvSpPr>
          <p:cNvPr id="16" name="TextBox 15"/>
          <p:cNvSpPr txBox="1"/>
          <p:nvPr/>
        </p:nvSpPr>
        <p:spPr>
          <a:xfrm>
            <a:off x="7092280" y="5661248"/>
            <a:ext cx="4896544" cy="230832"/>
          </a:xfrm>
          <a:prstGeom prst="rect">
            <a:avLst/>
          </a:prstGeom>
          <a:noFill/>
        </p:spPr>
        <p:txBody>
          <a:bodyPr wrap="square" rtlCol="0">
            <a:spAutoFit/>
          </a:bodyPr>
          <a:lstStyle/>
          <a:p>
            <a:r>
              <a:rPr lang="en-GB" sz="900" dirty="0">
                <a:solidFill>
                  <a:srgbClr val="283E36"/>
                </a:solidFill>
              </a:rPr>
              <a:t>Source: EIOPA QIS5 Report</a:t>
            </a:r>
          </a:p>
        </p:txBody>
      </p:sp>
      <p:sp>
        <p:nvSpPr>
          <p:cNvPr id="2" name="Slide Number Placeholder 1"/>
          <p:cNvSpPr>
            <a:spLocks noGrp="1"/>
          </p:cNvSpPr>
          <p:nvPr>
            <p:ph type="sldNum" sz="quarter" idx="11"/>
          </p:nvPr>
        </p:nvSpPr>
        <p:spPr/>
        <p:txBody>
          <a:bodyPr/>
          <a:lstStyle/>
          <a:p>
            <a:fld id="{8E9F59B9-8094-4618-B073-21DD649DF751}" type="slidenum">
              <a:rPr lang="en-GB" smtClean="0"/>
              <a:pPr/>
              <a:t>26</a:t>
            </a:fld>
            <a:endParaRPr lang="en-GB" dirty="0"/>
          </a:p>
        </p:txBody>
      </p:sp>
    </p:spTree>
    <p:extLst>
      <p:ext uri="{BB962C8B-B14F-4D97-AF65-F5344CB8AC3E}">
        <p14:creationId xmlns:p14="http://schemas.microsoft.com/office/powerpoint/2010/main" val="32937193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755576" y="2132856"/>
            <a:ext cx="5760640" cy="3816424"/>
          </a:xfrm>
          <a:prstGeom prst="rect">
            <a:avLst/>
          </a:prstGeom>
          <a:solidFill>
            <a:srgbClr val="EFF2F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buClr>
                <a:srgbClr val="455F55"/>
              </a:buClr>
              <a:buSzPct val="80000"/>
              <a:buFont typeface="Wingdings" pitchFamily="2" charset="2"/>
              <a:buNone/>
              <a:defRPr/>
            </a:pPr>
            <a:endParaRPr lang="en-GB" dirty="0"/>
          </a:p>
        </p:txBody>
      </p:sp>
      <p:sp>
        <p:nvSpPr>
          <p:cNvPr id="29" name="Right Triangle 28"/>
          <p:cNvSpPr/>
          <p:nvPr/>
        </p:nvSpPr>
        <p:spPr>
          <a:xfrm rot="15748840">
            <a:off x="5001038" y="2276240"/>
            <a:ext cx="296416" cy="2288272"/>
          </a:xfrm>
          <a:prstGeom prst="rtTriangle">
            <a:avLst/>
          </a:prstGeom>
          <a:solidFill>
            <a:schemeClr val="bg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45" name="Freeform 44"/>
          <p:cNvSpPr/>
          <p:nvPr/>
        </p:nvSpPr>
        <p:spPr>
          <a:xfrm>
            <a:off x="1763688" y="2780928"/>
            <a:ext cx="4480560" cy="2825496"/>
          </a:xfrm>
          <a:custGeom>
            <a:avLst/>
            <a:gdLst>
              <a:gd name="connsiteX0" fmla="*/ 0 w 4480560"/>
              <a:gd name="connsiteY0" fmla="*/ 2825496 h 2825496"/>
              <a:gd name="connsiteX1" fmla="*/ 658368 w 4480560"/>
              <a:gd name="connsiteY1" fmla="*/ 1609344 h 2825496"/>
              <a:gd name="connsiteX2" fmla="*/ 1947672 w 4480560"/>
              <a:gd name="connsiteY2" fmla="*/ 841248 h 2825496"/>
              <a:gd name="connsiteX3" fmla="*/ 4480560 w 4480560"/>
              <a:gd name="connsiteY3" fmla="*/ 0 h 2825496"/>
            </a:gdLst>
            <a:ahLst/>
            <a:cxnLst>
              <a:cxn ang="0">
                <a:pos x="connsiteX0" y="connsiteY0"/>
              </a:cxn>
              <a:cxn ang="0">
                <a:pos x="connsiteX1" y="connsiteY1"/>
              </a:cxn>
              <a:cxn ang="0">
                <a:pos x="connsiteX2" y="connsiteY2"/>
              </a:cxn>
              <a:cxn ang="0">
                <a:pos x="connsiteX3" y="connsiteY3"/>
              </a:cxn>
            </a:cxnLst>
            <a:rect l="l" t="t" r="r" b="b"/>
            <a:pathLst>
              <a:path w="4480560" h="2825496">
                <a:moveTo>
                  <a:pt x="0" y="2825496"/>
                </a:moveTo>
                <a:cubicBezTo>
                  <a:pt x="166878" y="2382774"/>
                  <a:pt x="333756" y="1940052"/>
                  <a:pt x="658368" y="1609344"/>
                </a:cubicBezTo>
                <a:cubicBezTo>
                  <a:pt x="982980" y="1278636"/>
                  <a:pt x="1310640" y="1109472"/>
                  <a:pt x="1947672" y="841248"/>
                </a:cubicBezTo>
                <a:cubicBezTo>
                  <a:pt x="2584704" y="573024"/>
                  <a:pt x="3532632" y="286512"/>
                  <a:pt x="4480560" y="0"/>
                </a:cubicBezTo>
              </a:path>
            </a:pathLst>
          </a:custGeom>
          <a:solidFill>
            <a:schemeClr val="bg2">
              <a:lumMod val="40000"/>
              <a:lumOff val="60000"/>
            </a:schemeClr>
          </a:solidFill>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4" name="Right Triangle 53"/>
          <p:cNvSpPr/>
          <p:nvPr/>
        </p:nvSpPr>
        <p:spPr>
          <a:xfrm rot="16200000">
            <a:off x="4956986" y="2095320"/>
            <a:ext cx="648073" cy="2000238"/>
          </a:xfrm>
          <a:prstGeom prst="rtTriangle">
            <a:avLst/>
          </a:prstGeom>
          <a:solidFill>
            <a:srgbClr val="B2E5F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60417" name="Title 4"/>
          <p:cNvSpPr>
            <a:spLocks noGrp="1"/>
          </p:cNvSpPr>
          <p:nvPr>
            <p:ph type="title"/>
          </p:nvPr>
        </p:nvSpPr>
        <p:spPr>
          <a:xfrm>
            <a:off x="687556" y="547589"/>
            <a:ext cx="5832475" cy="865187"/>
          </a:xfrm>
        </p:spPr>
        <p:txBody>
          <a:bodyPr/>
          <a:lstStyle/>
          <a:p>
            <a:r>
              <a:rPr lang="en-GB" dirty="0">
                <a:latin typeface="+mj-lt"/>
              </a:rPr>
              <a:t>Mitigate </a:t>
            </a:r>
            <a:r>
              <a:rPr lang="en-GB" dirty="0" smtClean="0">
                <a:latin typeface="+mj-lt"/>
              </a:rPr>
              <a:t>Non-life </a:t>
            </a:r>
            <a:r>
              <a:rPr lang="en-GB" dirty="0">
                <a:latin typeface="+mj-lt"/>
              </a:rPr>
              <a:t>underwriting risk</a:t>
            </a:r>
            <a:r>
              <a:rPr lang="en-GB" b="1" dirty="0" smtClean="0">
                <a:latin typeface="+mj-lt"/>
              </a:rPr>
              <a:t/>
            </a:r>
            <a:br>
              <a:rPr lang="en-GB" b="1" dirty="0" smtClean="0">
                <a:latin typeface="+mj-lt"/>
              </a:rPr>
            </a:br>
            <a:r>
              <a:rPr lang="en-GB" b="1" dirty="0" smtClean="0"/>
              <a:t>Example 1 </a:t>
            </a:r>
            <a:br>
              <a:rPr lang="en-GB" b="1" dirty="0" smtClean="0"/>
            </a:br>
            <a:r>
              <a:rPr lang="en-GB" dirty="0"/>
              <a:t>Retrospective reinsurance</a:t>
            </a:r>
            <a:br>
              <a:rPr lang="en-GB" dirty="0"/>
            </a:br>
            <a:r>
              <a:rPr lang="en-GB" sz="2000" dirty="0"/>
              <a:t>Non-life reserve risk - LPT &amp; </a:t>
            </a:r>
            <a:r>
              <a:rPr lang="en-GB" sz="2000" dirty="0" smtClean="0"/>
              <a:t>ADC</a:t>
            </a:r>
            <a:endParaRPr lang="en-GB" altLang="ja-JP" sz="2000" dirty="0"/>
          </a:p>
        </p:txBody>
      </p:sp>
      <p:sp>
        <p:nvSpPr>
          <p:cNvPr id="31747" name="TextBox 30"/>
          <p:cNvSpPr txBox="1">
            <a:spLocks noChangeArrowheads="1"/>
          </p:cNvSpPr>
          <p:nvPr/>
        </p:nvSpPr>
        <p:spPr bwMode="auto">
          <a:xfrm>
            <a:off x="845121" y="1412776"/>
            <a:ext cx="184731" cy="369332"/>
          </a:xfrm>
          <a:prstGeom prst="rect">
            <a:avLst/>
          </a:prstGeom>
          <a:noFill/>
          <a:ln w="9525">
            <a:noFill/>
            <a:miter lim="800000"/>
            <a:headEnd/>
            <a:tailEnd/>
          </a:ln>
        </p:spPr>
        <p:txBody>
          <a:bodyPr wrap="none">
            <a:spAutoFit/>
          </a:bodyPr>
          <a:lstStyle/>
          <a:p>
            <a:pPr eaLnBrk="0" hangingPunct="0">
              <a:buClr>
                <a:srgbClr val="455F55"/>
              </a:buClr>
              <a:buSzPct val="80000"/>
              <a:buFont typeface="Wingdings" pitchFamily="2" charset="2"/>
              <a:buNone/>
            </a:pPr>
            <a:endParaRPr lang="en-GB" dirty="0"/>
          </a:p>
        </p:txBody>
      </p:sp>
      <p:sp>
        <p:nvSpPr>
          <p:cNvPr id="60423" name="Text Box 33"/>
          <p:cNvSpPr txBox="1">
            <a:spLocks noChangeArrowheads="1"/>
          </p:cNvSpPr>
          <p:nvPr/>
        </p:nvSpPr>
        <p:spPr bwMode="auto">
          <a:xfrm>
            <a:off x="5975895" y="5703217"/>
            <a:ext cx="468313" cy="246063"/>
          </a:xfrm>
          <a:prstGeom prst="rect">
            <a:avLst/>
          </a:prstGeom>
          <a:noFill/>
          <a:ln w="9525">
            <a:noFill/>
            <a:miter lim="800000"/>
            <a:headEnd/>
            <a:tailEnd/>
          </a:ln>
        </p:spPr>
        <p:txBody>
          <a:bodyPr lIns="91432" tIns="45716" rIns="91432" bIns="45716">
            <a:spAutoFit/>
          </a:bodyPr>
          <a:lstStyle/>
          <a:p>
            <a:pPr eaLnBrk="0" hangingPunct="0">
              <a:buClr>
                <a:srgbClr val="455F55"/>
              </a:buClr>
              <a:buSzPct val="80000"/>
              <a:buFont typeface="Wingdings" pitchFamily="2" charset="2"/>
              <a:buNone/>
            </a:pPr>
            <a:r>
              <a:rPr lang="en-GB" sz="1000" dirty="0" smtClean="0">
                <a:solidFill>
                  <a:srgbClr val="090B0A"/>
                </a:solidFill>
              </a:rPr>
              <a:t>Time</a:t>
            </a:r>
            <a:endParaRPr lang="en-GB" sz="1000" dirty="0">
              <a:solidFill>
                <a:srgbClr val="090B0A"/>
              </a:solidFill>
            </a:endParaRPr>
          </a:p>
        </p:txBody>
      </p:sp>
      <p:sp>
        <p:nvSpPr>
          <p:cNvPr id="60430" name="Line 51"/>
          <p:cNvSpPr>
            <a:spLocks noChangeShapeType="1"/>
          </p:cNvSpPr>
          <p:nvPr/>
        </p:nvSpPr>
        <p:spPr bwMode="auto">
          <a:xfrm>
            <a:off x="1115616" y="5661248"/>
            <a:ext cx="5112568" cy="0"/>
          </a:xfrm>
          <a:prstGeom prst="line">
            <a:avLst/>
          </a:prstGeom>
          <a:noFill/>
          <a:ln w="12700">
            <a:solidFill>
              <a:srgbClr val="000000"/>
            </a:solidFill>
            <a:round/>
            <a:headEnd/>
            <a:tailEnd type="stealth" w="med" len="med"/>
          </a:ln>
        </p:spPr>
        <p:txBody>
          <a:bodyPr wrap="none" anchor="ctr"/>
          <a:lstStyle/>
          <a:p>
            <a:endParaRPr lang="en-GB" dirty="0"/>
          </a:p>
        </p:txBody>
      </p:sp>
      <p:sp>
        <p:nvSpPr>
          <p:cNvPr id="60438" name="Line 50"/>
          <p:cNvSpPr>
            <a:spLocks noChangeShapeType="1"/>
          </p:cNvSpPr>
          <p:nvPr/>
        </p:nvSpPr>
        <p:spPr bwMode="auto">
          <a:xfrm flipH="1" flipV="1">
            <a:off x="1763688" y="2492895"/>
            <a:ext cx="0" cy="3168351"/>
          </a:xfrm>
          <a:prstGeom prst="line">
            <a:avLst/>
          </a:prstGeom>
          <a:noFill/>
          <a:ln w="12700">
            <a:solidFill>
              <a:srgbClr val="000000"/>
            </a:solidFill>
            <a:round/>
            <a:headEnd/>
            <a:tailEnd type="stealth" w="med" len="med"/>
          </a:ln>
        </p:spPr>
        <p:txBody>
          <a:bodyPr wrap="none" anchor="ctr"/>
          <a:lstStyle/>
          <a:p>
            <a:endParaRPr lang="en-GB" dirty="0"/>
          </a:p>
        </p:txBody>
      </p:sp>
      <p:sp>
        <p:nvSpPr>
          <p:cNvPr id="60439" name="Text Box 35"/>
          <p:cNvSpPr txBox="1">
            <a:spLocks noChangeArrowheads="1"/>
          </p:cNvSpPr>
          <p:nvPr/>
        </p:nvSpPr>
        <p:spPr bwMode="auto">
          <a:xfrm>
            <a:off x="971600" y="2276872"/>
            <a:ext cx="1257059" cy="233389"/>
          </a:xfrm>
          <a:prstGeom prst="rect">
            <a:avLst/>
          </a:prstGeom>
          <a:noFill/>
          <a:ln w="9525">
            <a:noFill/>
            <a:miter lim="800000"/>
            <a:headEnd/>
            <a:tailEnd/>
          </a:ln>
        </p:spPr>
        <p:txBody>
          <a:bodyPr wrap="none" lIns="91432" tIns="45716" rIns="91432" bIns="45716">
            <a:spAutoFit/>
          </a:bodyPr>
          <a:lstStyle/>
          <a:p>
            <a:pPr eaLnBrk="0" hangingPunct="0">
              <a:lnSpc>
                <a:spcPts val="1100"/>
              </a:lnSpc>
              <a:buClr>
                <a:srgbClr val="455F55"/>
              </a:buClr>
              <a:buSzPct val="80000"/>
              <a:buFont typeface="Wingdings" pitchFamily="2" charset="2"/>
              <a:buNone/>
            </a:pPr>
            <a:r>
              <a:rPr lang="en-GB" sz="1000" dirty="0" smtClean="0">
                <a:solidFill>
                  <a:srgbClr val="090B0A"/>
                </a:solidFill>
              </a:rPr>
              <a:t>Cumulative Claims</a:t>
            </a:r>
            <a:endParaRPr lang="en-GB" sz="1000" dirty="0">
              <a:solidFill>
                <a:srgbClr val="090B0A"/>
              </a:solidFill>
            </a:endParaRPr>
          </a:p>
        </p:txBody>
      </p:sp>
      <p:sp>
        <p:nvSpPr>
          <p:cNvPr id="60440" name="Text Box 41"/>
          <p:cNvSpPr txBox="1">
            <a:spLocks noChangeArrowheads="1"/>
          </p:cNvSpPr>
          <p:nvPr/>
        </p:nvSpPr>
        <p:spPr bwMode="auto">
          <a:xfrm>
            <a:off x="1102718" y="3212976"/>
            <a:ext cx="588962" cy="282129"/>
          </a:xfrm>
          <a:prstGeom prst="rect">
            <a:avLst/>
          </a:prstGeom>
          <a:noFill/>
          <a:ln w="9525" cap="rnd">
            <a:noFill/>
            <a:prstDash val="sysDot"/>
            <a:miter lim="800000"/>
            <a:headEnd/>
            <a:tailEnd/>
          </a:ln>
        </p:spPr>
        <p:txBody>
          <a:bodyPr lIns="0" tIns="0" rIns="0" bIns="0">
            <a:spAutoFit/>
          </a:bodyPr>
          <a:lstStyle/>
          <a:p>
            <a:pPr eaLnBrk="0" hangingPunct="0">
              <a:lnSpc>
                <a:spcPts val="1100"/>
              </a:lnSpc>
              <a:buClr>
                <a:srgbClr val="455F55"/>
              </a:buClr>
              <a:buSzPct val="80000"/>
              <a:buFont typeface="Wingdings" pitchFamily="2" charset="2"/>
              <a:buNone/>
            </a:pPr>
            <a:r>
              <a:rPr lang="en-GB" sz="1000" i="1" dirty="0" smtClean="0"/>
              <a:t>Expected Claims</a:t>
            </a:r>
            <a:endParaRPr lang="en-GB" sz="1000" i="1" dirty="0"/>
          </a:p>
        </p:txBody>
      </p:sp>
      <p:sp>
        <p:nvSpPr>
          <p:cNvPr id="28" name="Rectangle 27"/>
          <p:cNvSpPr/>
          <p:nvPr/>
        </p:nvSpPr>
        <p:spPr>
          <a:xfrm>
            <a:off x="6732240" y="3645024"/>
            <a:ext cx="2232248" cy="1277273"/>
          </a:xfrm>
          <a:prstGeom prst="rect">
            <a:avLst/>
          </a:prstGeom>
          <a:solidFill>
            <a:schemeClr val="bg2">
              <a:lumMod val="40000"/>
              <a:lumOff val="60000"/>
            </a:schemeClr>
          </a:solidFill>
          <a:ln>
            <a:noFill/>
          </a:ln>
        </p:spPr>
        <p:txBody>
          <a:bodyPr wrap="square">
            <a:spAutoFit/>
          </a:bodyPr>
          <a:lstStyle/>
          <a:p>
            <a:pPr defTabSz="757238" eaLnBrk="0" hangingPunct="0">
              <a:spcBef>
                <a:spcPts val="600"/>
              </a:spcBef>
              <a:buClr>
                <a:srgbClr val="45596D"/>
              </a:buClr>
              <a:buSzPct val="80000"/>
              <a:buFont typeface="Wingdings" pitchFamily="2" charset="2"/>
              <a:buNone/>
              <a:defRPr/>
            </a:pPr>
            <a:r>
              <a:rPr lang="en-GB" sz="1200" b="1" dirty="0" smtClean="0">
                <a:solidFill>
                  <a:srgbClr val="000000"/>
                </a:solidFill>
                <a:latin typeface="SwissReSans" pitchFamily="34" charset="0"/>
              </a:rPr>
              <a:t>Loss Portfolio Transfer (LPT) </a:t>
            </a:r>
            <a:r>
              <a:rPr lang="en-GB" sz="1200" dirty="0" smtClean="0">
                <a:solidFill>
                  <a:srgbClr val="000000"/>
                </a:solidFill>
              </a:rPr>
              <a:t/>
            </a:r>
            <a:br>
              <a:rPr lang="en-GB" sz="1200" dirty="0" smtClean="0">
                <a:solidFill>
                  <a:srgbClr val="000000"/>
                </a:solidFill>
              </a:rPr>
            </a:br>
            <a:r>
              <a:rPr lang="en-GB" sz="1200" dirty="0" smtClean="0">
                <a:solidFill>
                  <a:srgbClr val="000000"/>
                </a:solidFill>
                <a:latin typeface="SwissReSans" pitchFamily="34" charset="0"/>
              </a:rPr>
              <a:t>covers the timing risk as well as the investment risk.</a:t>
            </a:r>
          </a:p>
          <a:p>
            <a:pPr defTabSz="757238" eaLnBrk="0" hangingPunct="0">
              <a:spcBef>
                <a:spcPts val="600"/>
              </a:spcBef>
              <a:buClr>
                <a:srgbClr val="45596D"/>
              </a:buClr>
              <a:buSzPct val="80000"/>
              <a:buFont typeface="Wingdings" pitchFamily="2" charset="2"/>
              <a:buNone/>
              <a:defRPr/>
            </a:pPr>
            <a:r>
              <a:rPr lang="en-GB" sz="1200" dirty="0" smtClean="0">
                <a:solidFill>
                  <a:srgbClr val="000000"/>
                </a:solidFill>
                <a:latin typeface="SwissReSans" pitchFamily="34" charset="0"/>
              </a:rPr>
              <a:t>Reduces also the market risk due to the reduction of investments.</a:t>
            </a:r>
            <a:endParaRPr lang="en-GB" sz="1200" dirty="0">
              <a:solidFill>
                <a:srgbClr val="000000"/>
              </a:solidFill>
              <a:latin typeface="SwissReSans" pitchFamily="34" charset="0"/>
            </a:endParaRPr>
          </a:p>
        </p:txBody>
      </p:sp>
      <p:sp>
        <p:nvSpPr>
          <p:cNvPr id="31772" name="Rectangle 28"/>
          <p:cNvSpPr>
            <a:spLocks noChangeArrowheads="1"/>
          </p:cNvSpPr>
          <p:nvPr/>
        </p:nvSpPr>
        <p:spPr bwMode="auto">
          <a:xfrm>
            <a:off x="6732240" y="2132856"/>
            <a:ext cx="2232248" cy="1224136"/>
          </a:xfrm>
          <a:prstGeom prst="rect">
            <a:avLst/>
          </a:prstGeom>
          <a:solidFill>
            <a:srgbClr val="B2E5F6"/>
          </a:solidFill>
          <a:ln w="9525">
            <a:noFill/>
            <a:miter lim="800000"/>
            <a:headEnd/>
            <a:tailEnd/>
          </a:ln>
        </p:spPr>
        <p:txBody>
          <a:bodyPr wrap="square">
            <a:noAutofit/>
          </a:bodyPr>
          <a:lstStyle/>
          <a:p>
            <a:pPr eaLnBrk="0" hangingPunct="0">
              <a:buClr>
                <a:srgbClr val="455F55"/>
              </a:buClr>
              <a:buSzPct val="80000"/>
              <a:buFont typeface="Wingdings" pitchFamily="2" charset="2"/>
              <a:buNone/>
            </a:pPr>
            <a:r>
              <a:rPr lang="en-GB" sz="1200" b="1" dirty="0" smtClean="0">
                <a:solidFill>
                  <a:srgbClr val="000000"/>
                </a:solidFill>
              </a:rPr>
              <a:t>Adverse Development Cover (ADC)</a:t>
            </a:r>
            <a:r>
              <a:rPr lang="en-GB" sz="1200" dirty="0" smtClean="0">
                <a:solidFill>
                  <a:srgbClr val="000000"/>
                </a:solidFill>
              </a:rPr>
              <a:t> </a:t>
            </a:r>
          </a:p>
          <a:p>
            <a:pPr eaLnBrk="0" hangingPunct="0">
              <a:buClr>
                <a:srgbClr val="455F55"/>
              </a:buClr>
              <a:buSzPct val="80000"/>
              <a:buFont typeface="Wingdings" pitchFamily="2" charset="2"/>
              <a:buNone/>
            </a:pPr>
            <a:r>
              <a:rPr lang="en-GB" sz="1200" dirty="0" smtClean="0">
                <a:solidFill>
                  <a:srgbClr val="000000"/>
                </a:solidFill>
              </a:rPr>
              <a:t>covers the reserving risk</a:t>
            </a:r>
            <a:endParaRPr lang="en-GB" sz="1200" dirty="0">
              <a:solidFill>
                <a:srgbClr val="000000"/>
              </a:solidFill>
            </a:endParaRPr>
          </a:p>
        </p:txBody>
      </p:sp>
      <p:sp>
        <p:nvSpPr>
          <p:cNvPr id="87" name="Text Box 41"/>
          <p:cNvSpPr txBox="1">
            <a:spLocks noChangeArrowheads="1"/>
          </p:cNvSpPr>
          <p:nvPr/>
        </p:nvSpPr>
        <p:spPr bwMode="auto">
          <a:xfrm>
            <a:off x="4211960" y="5373216"/>
            <a:ext cx="2088232" cy="141064"/>
          </a:xfrm>
          <a:prstGeom prst="rect">
            <a:avLst/>
          </a:prstGeom>
          <a:noFill/>
          <a:ln w="12700" cap="rnd">
            <a:noFill/>
            <a:prstDash val="solid"/>
            <a:miter lim="800000"/>
            <a:headEnd/>
            <a:tailEnd/>
          </a:ln>
        </p:spPr>
        <p:txBody>
          <a:bodyPr wrap="square" lIns="0" tIns="0" rIns="0" bIns="0">
            <a:spAutoFit/>
          </a:bodyPr>
          <a:lstStyle/>
          <a:p>
            <a:pPr eaLnBrk="0" hangingPunct="0">
              <a:lnSpc>
                <a:spcPts val="1100"/>
              </a:lnSpc>
              <a:buClr>
                <a:srgbClr val="455F55"/>
              </a:buClr>
              <a:buSzPct val="80000"/>
              <a:buFont typeface="Wingdings" pitchFamily="2" charset="2"/>
              <a:buNone/>
            </a:pPr>
            <a:r>
              <a:rPr lang="en-GB" sz="1000" dirty="0" smtClean="0"/>
              <a:t>Higher Claims Payment</a:t>
            </a:r>
            <a:endParaRPr lang="en-GB" sz="1000" dirty="0"/>
          </a:p>
        </p:txBody>
      </p:sp>
      <p:sp>
        <p:nvSpPr>
          <p:cNvPr id="89" name="Text Box 41"/>
          <p:cNvSpPr txBox="1">
            <a:spLocks noChangeArrowheads="1"/>
          </p:cNvSpPr>
          <p:nvPr/>
        </p:nvSpPr>
        <p:spPr bwMode="auto">
          <a:xfrm>
            <a:off x="4211960" y="4797152"/>
            <a:ext cx="2160240" cy="141064"/>
          </a:xfrm>
          <a:prstGeom prst="rect">
            <a:avLst/>
          </a:prstGeom>
          <a:noFill/>
          <a:ln w="12700" cap="rnd">
            <a:noFill/>
            <a:prstDash val="solid"/>
            <a:miter lim="800000"/>
            <a:headEnd/>
            <a:tailEnd/>
          </a:ln>
        </p:spPr>
        <p:txBody>
          <a:bodyPr wrap="square" lIns="0" tIns="0" rIns="0" bIns="0">
            <a:spAutoFit/>
          </a:bodyPr>
          <a:lstStyle/>
          <a:p>
            <a:pPr eaLnBrk="0" hangingPunct="0">
              <a:lnSpc>
                <a:spcPts val="1100"/>
              </a:lnSpc>
              <a:buClr>
                <a:srgbClr val="455F55"/>
              </a:buClr>
              <a:buSzPct val="80000"/>
              <a:buFont typeface="Wingdings" pitchFamily="2" charset="2"/>
              <a:buNone/>
            </a:pPr>
            <a:r>
              <a:rPr lang="en-GB" sz="1000" dirty="0" smtClean="0"/>
              <a:t>Expected Claims Payment</a:t>
            </a:r>
            <a:endParaRPr lang="en-GB" sz="1000" dirty="0"/>
          </a:p>
        </p:txBody>
      </p:sp>
      <p:sp>
        <p:nvSpPr>
          <p:cNvPr id="91" name="Text Box 41"/>
          <p:cNvSpPr txBox="1">
            <a:spLocks noChangeArrowheads="1"/>
          </p:cNvSpPr>
          <p:nvPr/>
        </p:nvSpPr>
        <p:spPr bwMode="auto">
          <a:xfrm>
            <a:off x="4211960" y="5088136"/>
            <a:ext cx="2088232" cy="141064"/>
          </a:xfrm>
          <a:prstGeom prst="rect">
            <a:avLst/>
          </a:prstGeom>
          <a:noFill/>
          <a:ln w="12700" cap="rnd">
            <a:noFill/>
            <a:prstDash val="solid"/>
            <a:miter lim="800000"/>
            <a:headEnd/>
            <a:tailEnd/>
          </a:ln>
        </p:spPr>
        <p:txBody>
          <a:bodyPr wrap="square" lIns="0" tIns="0" rIns="0" bIns="0">
            <a:spAutoFit/>
          </a:bodyPr>
          <a:lstStyle/>
          <a:p>
            <a:pPr eaLnBrk="0" hangingPunct="0">
              <a:lnSpc>
                <a:spcPts val="1100"/>
              </a:lnSpc>
              <a:buClr>
                <a:srgbClr val="455F55"/>
              </a:buClr>
              <a:buSzPct val="80000"/>
              <a:buFont typeface="Wingdings" pitchFamily="2" charset="2"/>
              <a:buNone/>
            </a:pPr>
            <a:r>
              <a:rPr lang="en-GB" sz="1000" dirty="0" smtClean="0"/>
              <a:t>Accelerated Claims Payment</a:t>
            </a:r>
            <a:endParaRPr lang="en-GB" sz="1000" dirty="0"/>
          </a:p>
        </p:txBody>
      </p:sp>
      <p:sp>
        <p:nvSpPr>
          <p:cNvPr id="60429" name="Text Box 49"/>
          <p:cNvSpPr txBox="1">
            <a:spLocks noChangeArrowheads="1"/>
          </p:cNvSpPr>
          <p:nvPr/>
        </p:nvSpPr>
        <p:spPr bwMode="auto">
          <a:xfrm rot="20954773">
            <a:off x="4856615" y="3025534"/>
            <a:ext cx="1656184" cy="233389"/>
          </a:xfrm>
          <a:prstGeom prst="rect">
            <a:avLst/>
          </a:prstGeom>
          <a:noFill/>
          <a:ln w="9525">
            <a:noFill/>
            <a:miter lim="800000"/>
            <a:headEnd/>
            <a:tailEnd/>
          </a:ln>
        </p:spPr>
        <p:txBody>
          <a:bodyPr wrap="square" lIns="91432" tIns="45716" rIns="91432" bIns="45716">
            <a:spAutoFit/>
          </a:bodyPr>
          <a:lstStyle/>
          <a:p>
            <a:pPr algn="ctr" eaLnBrk="0" hangingPunct="0">
              <a:lnSpc>
                <a:spcPts val="1100"/>
              </a:lnSpc>
              <a:buClr>
                <a:srgbClr val="455F55"/>
              </a:buClr>
              <a:buSzPct val="80000"/>
              <a:buFont typeface="Wingdings" pitchFamily="2" charset="2"/>
              <a:buNone/>
            </a:pPr>
            <a:r>
              <a:rPr lang="en-GB" sz="1000" dirty="0" smtClean="0">
                <a:solidFill>
                  <a:srgbClr val="090B0A"/>
                </a:solidFill>
              </a:rPr>
              <a:t>Reserve-risk</a:t>
            </a:r>
            <a:endParaRPr lang="en-GB" sz="1000" dirty="0">
              <a:solidFill>
                <a:srgbClr val="090B0A"/>
              </a:solidFill>
            </a:endParaRPr>
          </a:p>
        </p:txBody>
      </p:sp>
      <p:sp>
        <p:nvSpPr>
          <p:cNvPr id="32" name="Left Arrow 31"/>
          <p:cNvSpPr/>
          <p:nvPr/>
        </p:nvSpPr>
        <p:spPr>
          <a:xfrm>
            <a:off x="6372200" y="2924944"/>
            <a:ext cx="288032" cy="216024"/>
          </a:xfrm>
          <a:prstGeom prst="leftArrow">
            <a:avLst/>
          </a:prstGeom>
          <a:solidFill>
            <a:srgbClr val="99DD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40" name="Freeform 39"/>
          <p:cNvSpPr/>
          <p:nvPr/>
        </p:nvSpPr>
        <p:spPr>
          <a:xfrm>
            <a:off x="1763688" y="3429000"/>
            <a:ext cx="4536504" cy="2165984"/>
          </a:xfrm>
          <a:custGeom>
            <a:avLst/>
            <a:gdLst>
              <a:gd name="connsiteX0" fmla="*/ 0 w 4462272"/>
              <a:gd name="connsiteY0" fmla="*/ 2093976 h 2093976"/>
              <a:gd name="connsiteX1" fmla="*/ 585216 w 4462272"/>
              <a:gd name="connsiteY1" fmla="*/ 1005840 h 2093976"/>
              <a:gd name="connsiteX2" fmla="*/ 2093976 w 4462272"/>
              <a:gd name="connsiteY2" fmla="*/ 356616 h 2093976"/>
              <a:gd name="connsiteX3" fmla="*/ 4462272 w 4462272"/>
              <a:gd name="connsiteY3" fmla="*/ 0 h 2093976"/>
              <a:gd name="connsiteX4" fmla="*/ 4462272 w 4462272"/>
              <a:gd name="connsiteY4" fmla="*/ 0 h 209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2272" h="2093976">
                <a:moveTo>
                  <a:pt x="0" y="2093976"/>
                </a:moveTo>
                <a:cubicBezTo>
                  <a:pt x="118110" y="1694688"/>
                  <a:pt x="236220" y="1295400"/>
                  <a:pt x="585216" y="1005840"/>
                </a:cubicBezTo>
                <a:cubicBezTo>
                  <a:pt x="934212" y="716280"/>
                  <a:pt x="1447800" y="524256"/>
                  <a:pt x="2093976" y="356616"/>
                </a:cubicBezTo>
                <a:cubicBezTo>
                  <a:pt x="2740152" y="188976"/>
                  <a:pt x="4462272" y="0"/>
                  <a:pt x="4462272" y="0"/>
                </a:cubicBezTo>
                <a:lnTo>
                  <a:pt x="4462272" y="0"/>
                </a:lnTo>
              </a:path>
            </a:pathLst>
          </a:custGeom>
          <a:solidFill>
            <a:schemeClr val="bg2">
              <a:lumMod val="40000"/>
              <a:lumOff val="60000"/>
            </a:schemeClr>
          </a:solidFill>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1" name="Freeform 30"/>
          <p:cNvSpPr/>
          <p:nvPr/>
        </p:nvSpPr>
        <p:spPr>
          <a:xfrm>
            <a:off x="1763688" y="3501008"/>
            <a:ext cx="4536504" cy="2160240"/>
          </a:xfrm>
          <a:custGeom>
            <a:avLst/>
            <a:gdLst>
              <a:gd name="connsiteX0" fmla="*/ 0 w 4425696"/>
              <a:gd name="connsiteY0" fmla="*/ 1819656 h 1819656"/>
              <a:gd name="connsiteX1" fmla="*/ 365760 w 4425696"/>
              <a:gd name="connsiteY1" fmla="*/ 1316736 h 1819656"/>
              <a:gd name="connsiteX2" fmla="*/ 1261872 w 4425696"/>
              <a:gd name="connsiteY2" fmla="*/ 795528 h 1819656"/>
              <a:gd name="connsiteX3" fmla="*/ 2386584 w 4425696"/>
              <a:gd name="connsiteY3" fmla="*/ 429768 h 1819656"/>
              <a:gd name="connsiteX4" fmla="*/ 3328416 w 4425696"/>
              <a:gd name="connsiteY4" fmla="*/ 219456 h 1819656"/>
              <a:gd name="connsiteX5" fmla="*/ 4178808 w 4425696"/>
              <a:gd name="connsiteY5" fmla="*/ 54864 h 1819656"/>
              <a:gd name="connsiteX6" fmla="*/ 4425696 w 4425696"/>
              <a:gd name="connsiteY6" fmla="*/ 0 h 1819656"/>
              <a:gd name="connsiteX7" fmla="*/ 4425696 w 4425696"/>
              <a:gd name="connsiteY7" fmla="*/ 0 h 1819656"/>
              <a:gd name="connsiteX8" fmla="*/ 4425696 w 4425696"/>
              <a:gd name="connsiteY8" fmla="*/ 0 h 181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5696" h="1819656">
                <a:moveTo>
                  <a:pt x="0" y="1819656"/>
                </a:moveTo>
                <a:cubicBezTo>
                  <a:pt x="77724" y="1653540"/>
                  <a:pt x="155448" y="1487424"/>
                  <a:pt x="365760" y="1316736"/>
                </a:cubicBezTo>
                <a:cubicBezTo>
                  <a:pt x="576072" y="1146048"/>
                  <a:pt x="925068" y="943356"/>
                  <a:pt x="1261872" y="795528"/>
                </a:cubicBezTo>
                <a:cubicBezTo>
                  <a:pt x="1598676" y="647700"/>
                  <a:pt x="2042160" y="525780"/>
                  <a:pt x="2386584" y="429768"/>
                </a:cubicBezTo>
                <a:cubicBezTo>
                  <a:pt x="2731008" y="333756"/>
                  <a:pt x="3029712" y="281940"/>
                  <a:pt x="3328416" y="219456"/>
                </a:cubicBezTo>
                <a:cubicBezTo>
                  <a:pt x="3627120" y="156972"/>
                  <a:pt x="3995928" y="91440"/>
                  <a:pt x="4178808" y="54864"/>
                </a:cubicBezTo>
                <a:cubicBezTo>
                  <a:pt x="4361688" y="18288"/>
                  <a:pt x="4425696" y="0"/>
                  <a:pt x="4425696" y="0"/>
                </a:cubicBezTo>
                <a:lnTo>
                  <a:pt x="4425696" y="0"/>
                </a:lnTo>
                <a:lnTo>
                  <a:pt x="4425696" y="0"/>
                </a:lnTo>
              </a:path>
            </a:pathLst>
          </a:custGeom>
          <a:solidFill>
            <a:schemeClr val="bg1">
              <a:lumMod val="95000"/>
            </a:schemeClr>
          </a:solidFill>
          <a:ln w="38100" cap="rnd" cmpd="dbl">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0437" name="Line 48"/>
          <p:cNvSpPr>
            <a:spLocks noChangeShapeType="1"/>
          </p:cNvSpPr>
          <p:nvPr/>
        </p:nvSpPr>
        <p:spPr bwMode="auto">
          <a:xfrm flipH="1" flipV="1">
            <a:off x="1619672" y="3429000"/>
            <a:ext cx="4680520" cy="2"/>
          </a:xfrm>
          <a:prstGeom prst="line">
            <a:avLst/>
          </a:prstGeom>
          <a:noFill/>
          <a:ln w="19050">
            <a:solidFill>
              <a:schemeClr val="tx1"/>
            </a:solidFill>
            <a:prstDash val="sysDash"/>
            <a:round/>
            <a:headEnd/>
            <a:tailEnd/>
          </a:ln>
        </p:spPr>
        <p:txBody>
          <a:bodyPr wrap="none" anchor="ctr"/>
          <a:lstStyle/>
          <a:p>
            <a:endParaRPr lang="en-GB" dirty="0"/>
          </a:p>
        </p:txBody>
      </p:sp>
      <p:sp>
        <p:nvSpPr>
          <p:cNvPr id="30" name="TextBox 7"/>
          <p:cNvSpPr txBox="1">
            <a:spLocks noChangeArrowheads="1"/>
          </p:cNvSpPr>
          <p:nvPr/>
        </p:nvSpPr>
        <p:spPr bwMode="auto">
          <a:xfrm>
            <a:off x="683568" y="1609055"/>
            <a:ext cx="8280920" cy="307777"/>
          </a:xfrm>
          <a:prstGeom prst="rect">
            <a:avLst/>
          </a:prstGeom>
          <a:noFill/>
          <a:ln w="9525">
            <a:noFill/>
            <a:miter lim="800000"/>
            <a:headEnd/>
            <a:tailEnd/>
          </a:ln>
        </p:spPr>
        <p:txBody>
          <a:bodyPr wrap="square">
            <a:spAutoFit/>
          </a:bodyPr>
          <a:lstStyle/>
          <a:p>
            <a:pPr defTabSz="757238">
              <a:spcBef>
                <a:spcPct val="50000"/>
              </a:spcBef>
              <a:buClr>
                <a:schemeClr val="hlink"/>
              </a:buClr>
              <a:tabLst>
                <a:tab pos="269875" algn="l"/>
                <a:tab pos="1798638" algn="l"/>
              </a:tabLst>
            </a:pPr>
            <a:r>
              <a:rPr lang="en-GB" sz="1400" dirty="0" smtClean="0">
                <a:solidFill>
                  <a:srgbClr val="008000"/>
                </a:solidFill>
              </a:rPr>
              <a:t>Value proposition of a LPT/ADC under Solvency II:</a:t>
            </a:r>
            <a:endParaRPr lang="en-GB" sz="1400" dirty="0">
              <a:solidFill>
                <a:srgbClr val="008000"/>
              </a:solidFill>
            </a:endParaRPr>
          </a:p>
        </p:txBody>
      </p:sp>
      <p:sp>
        <p:nvSpPr>
          <p:cNvPr id="34" name="Left Arrow 33"/>
          <p:cNvSpPr/>
          <p:nvPr/>
        </p:nvSpPr>
        <p:spPr>
          <a:xfrm>
            <a:off x="6372200" y="3789040"/>
            <a:ext cx="288032" cy="288032"/>
          </a:xfrm>
          <a:prstGeom prst="leftArrow">
            <a:avLst/>
          </a:prstGeom>
          <a:solidFill>
            <a:schemeClr val="bg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latin typeface="SwissReSans" pitchFamily="34" charset="0"/>
            </a:endParaRPr>
          </a:p>
        </p:txBody>
      </p:sp>
      <p:sp>
        <p:nvSpPr>
          <p:cNvPr id="83" name="Text Box 46"/>
          <p:cNvSpPr txBox="1">
            <a:spLocks noChangeArrowheads="1"/>
          </p:cNvSpPr>
          <p:nvPr/>
        </p:nvSpPr>
        <p:spPr bwMode="auto">
          <a:xfrm rot="20964482">
            <a:off x="3517710" y="3790542"/>
            <a:ext cx="822645" cy="246213"/>
          </a:xfrm>
          <a:prstGeom prst="rect">
            <a:avLst/>
          </a:prstGeom>
          <a:noFill/>
          <a:ln w="9525">
            <a:noFill/>
            <a:miter lim="800000"/>
            <a:headEnd/>
            <a:tailEnd/>
          </a:ln>
        </p:spPr>
        <p:txBody>
          <a:bodyPr wrap="none" lIns="91432" tIns="45716" rIns="91432" bIns="45716">
            <a:spAutoFit/>
          </a:bodyPr>
          <a:lstStyle/>
          <a:p>
            <a:pPr algn="ctr" eaLnBrk="0" hangingPunct="0">
              <a:buClr>
                <a:srgbClr val="455F55"/>
              </a:buClr>
              <a:buSzPct val="80000"/>
              <a:buFont typeface="Wingdings" pitchFamily="2" charset="2"/>
              <a:buNone/>
            </a:pPr>
            <a:r>
              <a:rPr lang="en-GB" sz="1000" dirty="0" smtClean="0">
                <a:solidFill>
                  <a:srgbClr val="090B0A"/>
                </a:solidFill>
              </a:rPr>
              <a:t>Timing-risk</a:t>
            </a:r>
            <a:endParaRPr lang="en-GB" sz="1000" dirty="0">
              <a:solidFill>
                <a:srgbClr val="090B0A"/>
              </a:solidFill>
            </a:endParaRPr>
          </a:p>
        </p:txBody>
      </p:sp>
      <p:cxnSp>
        <p:nvCxnSpPr>
          <p:cNvPr id="37" name="Straight Connector 36"/>
          <p:cNvCxnSpPr/>
          <p:nvPr/>
        </p:nvCxnSpPr>
        <p:spPr>
          <a:xfrm>
            <a:off x="3491880" y="4869160"/>
            <a:ext cx="648072" cy="0"/>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91880" y="5442272"/>
            <a:ext cx="648072" cy="0"/>
          </a:xfrm>
          <a:prstGeom prst="line">
            <a:avLst/>
          </a:prstGeom>
          <a:ln w="38100">
            <a:solidFill>
              <a:srgbClr val="00B0F0"/>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91880" y="5157192"/>
            <a:ext cx="648072" cy="0"/>
          </a:xfrm>
          <a:prstGeom prst="line">
            <a:avLst/>
          </a:prstGeom>
          <a:ln w="38100">
            <a:solidFill>
              <a:schemeClr val="bg2"/>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E9F59B9-8094-4618-B073-21DD649DF751}" type="slidenum">
              <a:rPr lang="en-GB" smtClean="0"/>
              <a:pPr/>
              <a:t>27</a:t>
            </a:fld>
            <a:endParaRPr lang="en-GB" dirty="0"/>
          </a:p>
        </p:txBody>
      </p:sp>
    </p:spTree>
    <p:custDataLst>
      <p:tags r:id="rId1"/>
    </p:custDataLst>
    <p:extLst>
      <p:ext uri="{BB962C8B-B14F-4D97-AF65-F5344CB8AC3E}">
        <p14:creationId xmlns:p14="http://schemas.microsoft.com/office/powerpoint/2010/main" val="36802848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Grp="1" noChangeArrowheads="1"/>
          </p:cNvSpPr>
          <p:nvPr>
            <p:ph type="title"/>
          </p:nvPr>
        </p:nvSpPr>
        <p:spPr>
          <a:xfrm>
            <a:off x="755650" y="548680"/>
            <a:ext cx="6864349" cy="865187"/>
          </a:xfrm>
        </p:spPr>
        <p:txBody>
          <a:bodyPr/>
          <a:lstStyle/>
          <a:p>
            <a:r>
              <a:rPr lang="en-GB" dirty="0">
                <a:latin typeface="SwissReSans Light" pitchFamily="34" charset="0"/>
              </a:rPr>
              <a:t>Mitigate Non-life underwriting risk</a:t>
            </a:r>
            <a:r>
              <a:rPr lang="en-GB" b="1" dirty="0" smtClean="0"/>
              <a:t/>
            </a:r>
            <a:br>
              <a:rPr lang="en-GB" b="1" dirty="0" smtClean="0"/>
            </a:br>
            <a:r>
              <a:rPr lang="en-GB" b="1" dirty="0" smtClean="0"/>
              <a:t>Example 1</a:t>
            </a:r>
            <a:r>
              <a:rPr lang="en-GB" dirty="0" smtClean="0"/>
              <a:t/>
            </a:r>
            <a:br>
              <a:rPr lang="en-GB" dirty="0" smtClean="0"/>
            </a:br>
            <a:r>
              <a:rPr lang="en-GB" dirty="0" smtClean="0"/>
              <a:t>50% LPT/ADC on MTPL reserves</a:t>
            </a:r>
            <a:br>
              <a:rPr lang="en-GB" dirty="0" smtClean="0"/>
            </a:br>
            <a:r>
              <a:rPr lang="en-GB" sz="2000" dirty="0" smtClean="0"/>
              <a:t>Total capital benefit of 160m over time (indicative) </a:t>
            </a:r>
          </a:p>
        </p:txBody>
      </p:sp>
      <p:sp>
        <p:nvSpPr>
          <p:cNvPr id="93" name="TextBox 92"/>
          <p:cNvSpPr txBox="1"/>
          <p:nvPr/>
        </p:nvSpPr>
        <p:spPr>
          <a:xfrm>
            <a:off x="6686549" y="1628775"/>
            <a:ext cx="1917701" cy="2285241"/>
          </a:xfrm>
          <a:prstGeom prst="rect">
            <a:avLst/>
          </a:prstGeom>
          <a:noFill/>
        </p:spPr>
        <p:txBody>
          <a:bodyPr wrap="square" rtlCol="0">
            <a:spAutoFit/>
          </a:bodyPr>
          <a:lstStyle/>
          <a:p>
            <a:pPr>
              <a:spcAft>
                <a:spcPts val="300"/>
              </a:spcAft>
            </a:pPr>
            <a:r>
              <a:rPr lang="en-GB" sz="1000" b="1" dirty="0" smtClean="0">
                <a:latin typeface="SwissReSans" pitchFamily="34" charset="0"/>
              </a:rPr>
              <a:t>Assumptions</a:t>
            </a:r>
            <a:r>
              <a:rPr lang="en-GB" sz="1000" dirty="0" smtClean="0">
                <a:latin typeface="SwissReSans" pitchFamily="34" charset="0"/>
              </a:rPr>
              <a:t>:</a:t>
            </a:r>
          </a:p>
          <a:p>
            <a:pPr marL="114300" indent="-114300">
              <a:spcAft>
                <a:spcPts val="300"/>
              </a:spcAft>
              <a:buSzPct val="100000"/>
              <a:buFont typeface="SwissReSans" pitchFamily="34" charset="0"/>
              <a:buChar char="–"/>
            </a:pPr>
            <a:r>
              <a:rPr lang="en-GB" sz="1000" dirty="0" smtClean="0">
                <a:latin typeface="SwissReSans" pitchFamily="34" charset="0"/>
              </a:rPr>
              <a:t>Simulation based on QIS 5 spreadsheet provided by the client</a:t>
            </a:r>
          </a:p>
          <a:p>
            <a:pPr marL="114300" indent="-114300">
              <a:spcAft>
                <a:spcPts val="300"/>
              </a:spcAft>
              <a:buSzPct val="100000"/>
              <a:buFont typeface="SwissReSans" pitchFamily="34" charset="0"/>
              <a:buChar char="–"/>
            </a:pPr>
            <a:r>
              <a:rPr lang="en-GB" sz="1000" dirty="0" smtClean="0">
                <a:latin typeface="SwissReSans" pitchFamily="34" charset="0"/>
              </a:rPr>
              <a:t>LPT cover: 50% cession of current MTPL net claims reserves (best estimate)</a:t>
            </a:r>
          </a:p>
          <a:p>
            <a:pPr marL="114300" indent="-114300">
              <a:spcAft>
                <a:spcPts val="300"/>
              </a:spcAft>
              <a:buSzPct val="100000"/>
              <a:buFont typeface="SwissReSans" pitchFamily="34" charset="0"/>
              <a:buChar char="–"/>
            </a:pPr>
            <a:r>
              <a:rPr lang="en-GB" sz="1000" dirty="0" smtClean="0">
                <a:latin typeface="SwissReSans" pitchFamily="34" charset="0"/>
              </a:rPr>
              <a:t>ADC cover: 50% (attaching at the best estimate)</a:t>
            </a:r>
          </a:p>
          <a:p>
            <a:pPr marL="114300" indent="-114300">
              <a:spcAft>
                <a:spcPts val="300"/>
              </a:spcAft>
              <a:buSzPct val="100000"/>
              <a:buFont typeface="SwissReSans" pitchFamily="34" charset="0"/>
              <a:buChar char="–"/>
            </a:pPr>
            <a:r>
              <a:rPr lang="en-GB" sz="1000" dirty="0" smtClean="0">
                <a:latin typeface="SwissReSans" pitchFamily="34" charset="0"/>
              </a:rPr>
              <a:t>Positive impact of ADC on USPs not included</a:t>
            </a:r>
          </a:p>
          <a:p>
            <a:pPr marL="114300" indent="-114300">
              <a:spcAft>
                <a:spcPts val="300"/>
              </a:spcAft>
              <a:buSzPct val="100000"/>
              <a:buFont typeface="SwissReSans" pitchFamily="34" charset="0"/>
              <a:buChar char="–"/>
            </a:pPr>
            <a:r>
              <a:rPr lang="en-GB" sz="1000" dirty="0" smtClean="0">
                <a:latin typeface="SwissReSans" pitchFamily="34" charset="0"/>
              </a:rPr>
              <a:t>Target Solvency II ratio of 150% </a:t>
            </a:r>
          </a:p>
        </p:txBody>
      </p:sp>
      <p:sp>
        <p:nvSpPr>
          <p:cNvPr id="96" name="Rectangle 95"/>
          <p:cNvSpPr/>
          <p:nvPr/>
        </p:nvSpPr>
        <p:spPr>
          <a:xfrm>
            <a:off x="755650" y="5313363"/>
            <a:ext cx="7848599" cy="792162"/>
          </a:xfrm>
          <a:prstGeom prst="rect">
            <a:avLst/>
          </a:prstGeom>
          <a:solidFill>
            <a:srgbClr val="E0E5E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400" indent="-152400">
              <a:spcAft>
                <a:spcPts val="300"/>
              </a:spcAft>
              <a:buSzPct val="80000"/>
              <a:buFont typeface="Wingdings" pitchFamily="2" charset="2"/>
              <a:buChar char="n"/>
            </a:pPr>
            <a:r>
              <a:rPr lang="en-GB" sz="1200" dirty="0" smtClean="0">
                <a:solidFill>
                  <a:srgbClr val="283E36"/>
                </a:solidFill>
                <a:latin typeface="SwissReSans" pitchFamily="34" charset="0"/>
              </a:rPr>
              <a:t>Capital benefit at inception of 50m,</a:t>
            </a:r>
          </a:p>
          <a:p>
            <a:pPr marL="152400" indent="-152400">
              <a:spcAft>
                <a:spcPts val="300"/>
              </a:spcAft>
              <a:buSzPct val="80000"/>
              <a:buFont typeface="Wingdings" pitchFamily="2" charset="2"/>
              <a:buChar char="n"/>
            </a:pPr>
            <a:r>
              <a:rPr lang="en-GB" sz="1200" dirty="0" smtClean="0">
                <a:solidFill>
                  <a:srgbClr val="283E36"/>
                </a:solidFill>
                <a:latin typeface="SwissReSans" pitchFamily="34" charset="0"/>
              </a:rPr>
              <a:t>Total capital benefit over the run-off period estimated at 160m,</a:t>
            </a:r>
          </a:p>
          <a:p>
            <a:pPr marL="152400" indent="-152400">
              <a:spcAft>
                <a:spcPts val="300"/>
              </a:spcAft>
              <a:buSzPct val="80000"/>
              <a:buFont typeface="Wingdings" pitchFamily="2" charset="2"/>
              <a:buChar char="n"/>
            </a:pPr>
            <a:r>
              <a:rPr lang="en-GB" sz="1200" dirty="0" smtClean="0">
                <a:solidFill>
                  <a:srgbClr val="283E36"/>
                </a:solidFill>
                <a:latin typeface="SwissReSans" pitchFamily="34" charset="0"/>
              </a:rPr>
              <a:t>Impact depends on claims development and reserve pay-out pattern</a:t>
            </a:r>
          </a:p>
        </p:txBody>
      </p:sp>
      <p:pic>
        <p:nvPicPr>
          <p:cNvPr id="3076" name="Picture 4"/>
          <p:cNvPicPr>
            <a:picLocks noChangeAspect="1" noChangeArrowheads="1"/>
          </p:cNvPicPr>
          <p:nvPr/>
        </p:nvPicPr>
        <p:blipFill>
          <a:blip r:embed="rId3" cstate="print"/>
          <a:srcRect/>
          <a:stretch>
            <a:fillRect/>
          </a:stretch>
        </p:blipFill>
        <p:spPr bwMode="auto">
          <a:xfrm>
            <a:off x="755650" y="1628775"/>
            <a:ext cx="5832000" cy="3294000"/>
          </a:xfrm>
          <a:prstGeom prst="rect">
            <a:avLst/>
          </a:prstGeom>
          <a:noFill/>
          <a:ln w="9525">
            <a:noFill/>
            <a:miter lim="800000"/>
            <a:headEnd/>
            <a:tailEnd/>
          </a:ln>
          <a:effectLst/>
        </p:spPr>
      </p:pic>
      <p:sp>
        <p:nvSpPr>
          <p:cNvPr id="7" name="TextBox 6"/>
          <p:cNvSpPr txBox="1"/>
          <p:nvPr/>
        </p:nvSpPr>
        <p:spPr>
          <a:xfrm>
            <a:off x="123826" y="6657977"/>
            <a:ext cx="9048750" cy="190024"/>
          </a:xfrm>
          <a:prstGeom prst="rect">
            <a:avLst/>
          </a:prstGeom>
          <a:noFill/>
        </p:spPr>
        <p:txBody>
          <a:bodyPr wrap="square" rtlCol="0">
            <a:noAutofit/>
          </a:bodyPr>
          <a:lstStyle/>
          <a:p>
            <a:pPr marL="76200" indent="-76200" algn="r">
              <a:lnSpc>
                <a:spcPct val="90000"/>
              </a:lnSpc>
            </a:pPr>
            <a:r>
              <a:rPr lang="en-GB" sz="900" dirty="0" smtClean="0">
                <a:latin typeface="SwissReSans" pitchFamily="34" charset="0"/>
              </a:rPr>
              <a:t>* Simplifying assumption, an LPT/ADC may not cover the most recent underwriting year(s) </a:t>
            </a:r>
          </a:p>
        </p:txBody>
      </p:sp>
      <p:sp>
        <p:nvSpPr>
          <p:cNvPr id="2" name="Slide Number Placeholder 1"/>
          <p:cNvSpPr>
            <a:spLocks noGrp="1"/>
          </p:cNvSpPr>
          <p:nvPr>
            <p:ph type="sldNum" sz="quarter" idx="11"/>
          </p:nvPr>
        </p:nvSpPr>
        <p:spPr/>
        <p:txBody>
          <a:bodyPr/>
          <a:lstStyle/>
          <a:p>
            <a:fld id="{8E9F59B9-8094-4618-B073-21DD649DF751}" type="slidenum">
              <a:rPr lang="en-GB" smtClean="0"/>
              <a:pPr/>
              <a:t>28</a:t>
            </a:fld>
            <a:endParaRPr lang="en-GB" dirty="0"/>
          </a:p>
        </p:txBody>
      </p:sp>
    </p:spTree>
    <p:extLst>
      <p:ext uri="{BB962C8B-B14F-4D97-AF65-F5344CB8AC3E}">
        <p14:creationId xmlns:p14="http://schemas.microsoft.com/office/powerpoint/2010/main" val="2791011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8DCBA0A8-D850-4D74-BDA3-A822A19EEB4F}" type="slidenum">
              <a:rPr lang="en-GB"/>
              <a:pPr/>
              <a:t>29</a:t>
            </a:fld>
            <a:endParaRPr lang="en-GB" dirty="0"/>
          </a:p>
        </p:txBody>
      </p:sp>
      <p:sp>
        <p:nvSpPr>
          <p:cNvPr id="4" name="Rectangle 3"/>
          <p:cNvSpPr txBox="1">
            <a:spLocks noChangeArrowheads="1"/>
          </p:cNvSpPr>
          <p:nvPr/>
        </p:nvSpPr>
        <p:spPr>
          <a:xfrm>
            <a:off x="683568" y="1628775"/>
            <a:ext cx="4032448" cy="4321175"/>
          </a:xfrm>
          <a:prstGeom prst="rect">
            <a:avLst/>
          </a:prstGeom>
        </p:spPr>
        <p:txBody>
          <a:bodyPr/>
          <a:lstStyle/>
          <a:p>
            <a:pPr marL="265113" marR="0" lvl="0" indent="-265113" algn="l" defTabSz="914400" rtl="0" eaLnBrk="1" fontAlgn="auto" latinLnBrk="0" hangingPunct="1">
              <a:lnSpc>
                <a:spcPct val="100000"/>
              </a:lnSpc>
              <a:spcBef>
                <a:spcPts val="1200"/>
              </a:spcBef>
              <a:spcAft>
                <a:spcPts val="0"/>
              </a:spcAft>
              <a:buClrTx/>
              <a:buSzPct val="80000"/>
              <a:buFont typeface="Wingdings" pitchFamily="2" charset="2"/>
              <a:buChar char=""/>
              <a:tabLst/>
              <a:defRPr/>
            </a:pPr>
            <a:endParaRPr kumimoji="0" lang="en-GB" sz="1600" b="0" i="0" u="none" strike="noStrike" kern="1200" cap="none" spc="0" normalizeH="0" baseline="0" noProof="0" dirty="0" smtClean="0">
              <a:ln>
                <a:noFill/>
              </a:ln>
              <a:solidFill>
                <a:schemeClr val="tx1"/>
              </a:solidFill>
              <a:effectLst/>
              <a:uLnTx/>
              <a:uFillTx/>
              <a:latin typeface="SwissReSans" pitchFamily="34" charset="0"/>
              <a:ea typeface="+mn-ea"/>
              <a:cs typeface="+mn-cs"/>
            </a:endParaRPr>
          </a:p>
        </p:txBody>
      </p:sp>
      <p:pic>
        <p:nvPicPr>
          <p:cNvPr id="5" name="Picture 5"/>
          <p:cNvPicPr>
            <a:picLocks noChangeAspect="1" noChangeArrowheads="1"/>
          </p:cNvPicPr>
          <p:nvPr/>
        </p:nvPicPr>
        <p:blipFill>
          <a:blip r:embed="rId3" cstate="print"/>
          <a:srcRect/>
          <a:stretch>
            <a:fillRect/>
          </a:stretch>
        </p:blipFill>
        <p:spPr bwMode="auto">
          <a:xfrm>
            <a:off x="5436096" y="1700808"/>
            <a:ext cx="3240360" cy="3960440"/>
          </a:xfrm>
          <a:prstGeom prst="rect">
            <a:avLst/>
          </a:prstGeom>
          <a:noFill/>
          <a:ln w="9525">
            <a:noFill/>
            <a:miter lim="800000"/>
            <a:headEnd/>
            <a:tailEnd/>
          </a:ln>
          <a:effectLst/>
        </p:spPr>
      </p:pic>
      <p:sp>
        <p:nvSpPr>
          <p:cNvPr id="8" name="Content Placeholder 1"/>
          <p:cNvSpPr txBox="1">
            <a:spLocks/>
          </p:cNvSpPr>
          <p:nvPr/>
        </p:nvSpPr>
        <p:spPr>
          <a:xfrm>
            <a:off x="755576" y="1628800"/>
            <a:ext cx="4392488" cy="3240360"/>
          </a:xfrm>
          <a:prstGeom prst="rect">
            <a:avLst/>
          </a:prstGeom>
        </p:spPr>
        <p:txBody>
          <a:bodyPr/>
          <a:lstStyle/>
          <a:p>
            <a:pPr marL="265113" marR="0" lvl="0" indent="-265113" algn="l" defTabSz="914125" rtl="0" eaLnBrk="1" fontAlgn="auto" latinLnBrk="0" hangingPunct="1">
              <a:lnSpc>
                <a:spcPct val="100000"/>
              </a:lnSpc>
              <a:spcBef>
                <a:spcPts val="1200"/>
              </a:spcBef>
              <a:spcAft>
                <a:spcPts val="0"/>
              </a:spcAft>
              <a:buClrTx/>
              <a:buSzPct val="80000"/>
              <a:buFont typeface="Wingdings" pitchFamily="2" charset="2"/>
              <a:buChar char=""/>
              <a:tabLst/>
              <a:defRPr/>
            </a:pPr>
            <a:r>
              <a:rPr lang="en-US" sz="1400" dirty="0" smtClean="0"/>
              <a:t>As Solvency II is an economic risk capital framework, every cession that transfers risk results in a reduction of the required capital.</a:t>
            </a:r>
          </a:p>
          <a:p>
            <a:pPr marL="265113" marR="0" lvl="0" indent="-265113" algn="l" defTabSz="914125" rtl="0" eaLnBrk="1" fontAlgn="auto" latinLnBrk="0" hangingPunct="1">
              <a:lnSpc>
                <a:spcPct val="100000"/>
              </a:lnSpc>
              <a:spcBef>
                <a:spcPts val="1200"/>
              </a:spcBef>
              <a:spcAft>
                <a:spcPts val="0"/>
              </a:spcAft>
              <a:buClrTx/>
              <a:buSzPct val="80000"/>
              <a:buFont typeface="Wingdings" pitchFamily="2" charset="2"/>
              <a:buChar char=""/>
              <a:tabLst/>
              <a:defRPr/>
            </a:pPr>
            <a:r>
              <a:rPr lang="en-US" sz="1400" dirty="0" smtClean="0"/>
              <a:t>Consequently, capital that is freed-up by the use of reinsurance can be deployed to other activities or paid back to the shareholder.</a:t>
            </a:r>
          </a:p>
          <a:p>
            <a:pPr marL="265113" marR="0" lvl="0" indent="-265113" algn="l" defTabSz="914125" rtl="0" eaLnBrk="1" fontAlgn="auto" latinLnBrk="0" hangingPunct="1">
              <a:lnSpc>
                <a:spcPct val="100000"/>
              </a:lnSpc>
              <a:spcBef>
                <a:spcPts val="1200"/>
              </a:spcBef>
              <a:spcAft>
                <a:spcPts val="0"/>
              </a:spcAft>
              <a:buClrTx/>
              <a:buSzPct val="80000"/>
              <a:buFont typeface="Wingdings" pitchFamily="2" charset="2"/>
              <a:buChar char=""/>
              <a:tabLst/>
              <a:defRPr/>
            </a:pPr>
            <a:r>
              <a:rPr lang="en-US" sz="1400" dirty="0" smtClean="0"/>
              <a:t>Reinsurance is an established element of the CFO's and CRO's toolbox in risk &amp; capital management decisions.</a:t>
            </a:r>
          </a:p>
          <a:p>
            <a:pPr marL="265113" lvl="0" indent="-265113" defTabSz="914125">
              <a:spcBef>
                <a:spcPts val="1200"/>
              </a:spcBef>
              <a:buSzPct val="80000"/>
              <a:buFont typeface="Wingdings" pitchFamily="2" charset="2"/>
              <a:buChar char=""/>
              <a:defRPr/>
            </a:pPr>
            <a:r>
              <a:rPr lang="en-US" sz="1400" dirty="0" smtClean="0"/>
              <a:t>Reinsurance has the additional advantage that it does not only reduce capital requirements but also reduces earnings volatility</a:t>
            </a:r>
          </a:p>
          <a:p>
            <a:pPr marL="265113" marR="0" lvl="0" indent="-265113" algn="l" defTabSz="914125" rtl="0" eaLnBrk="1" fontAlgn="auto" latinLnBrk="0" hangingPunct="1">
              <a:lnSpc>
                <a:spcPct val="100000"/>
              </a:lnSpc>
              <a:spcBef>
                <a:spcPts val="1200"/>
              </a:spcBef>
              <a:spcAft>
                <a:spcPts val="0"/>
              </a:spcAft>
              <a:buClrTx/>
              <a:buSzPct val="80000"/>
              <a:tabLst/>
              <a:defRPr/>
            </a:pPr>
            <a:r>
              <a:rPr kumimoji="0" lang="en-GB" sz="1800" b="0" i="0" u="none" strike="noStrike" kern="1200" cap="none" spc="0" normalizeH="0" baseline="0" noProof="0" dirty="0" smtClean="0">
                <a:ln>
                  <a:noFill/>
                </a:ln>
                <a:solidFill>
                  <a:schemeClr val="tx1"/>
                </a:solidFill>
                <a:effectLst/>
                <a:uLnTx/>
                <a:uFillTx/>
                <a:latin typeface="SwissReSans" pitchFamily="34" charset="0"/>
                <a:ea typeface="+mn-ea"/>
                <a:cs typeface="+mn-cs"/>
              </a:rPr>
              <a:t>	</a:t>
            </a:r>
          </a:p>
          <a:p>
            <a:pPr marL="265113" marR="0" lvl="0" indent="-265113" algn="l" defTabSz="914400" rtl="0" eaLnBrk="1" fontAlgn="auto" latinLnBrk="0" hangingPunct="1">
              <a:lnSpc>
                <a:spcPct val="100000"/>
              </a:lnSpc>
              <a:spcBef>
                <a:spcPts val="1200"/>
              </a:spcBef>
              <a:spcAft>
                <a:spcPts val="0"/>
              </a:spcAft>
              <a:buClrTx/>
              <a:buSzPct val="80000"/>
              <a:buFont typeface="Wingdings" pitchFamily="2" charset="2"/>
              <a:buChar char=""/>
              <a:tabLst/>
              <a:defRPr/>
            </a:pPr>
            <a:endParaRPr kumimoji="0" lang="en-GB" sz="1800" b="0" i="0" u="none" strike="noStrike" kern="1200" cap="none" spc="0" normalizeH="0" baseline="0" noProof="0" dirty="0">
              <a:ln>
                <a:noFill/>
              </a:ln>
              <a:solidFill>
                <a:schemeClr val="tx1"/>
              </a:solidFill>
              <a:effectLst/>
              <a:uLnTx/>
              <a:uFillTx/>
              <a:latin typeface="SwissReSans" pitchFamily="34" charset="0"/>
              <a:ea typeface="+mn-ea"/>
              <a:cs typeface="+mn-cs"/>
            </a:endParaRPr>
          </a:p>
        </p:txBody>
      </p:sp>
      <p:sp>
        <p:nvSpPr>
          <p:cNvPr id="9" name="Rectangle 4"/>
          <p:cNvSpPr txBox="1">
            <a:spLocks noChangeArrowheads="1"/>
          </p:cNvSpPr>
          <p:nvPr/>
        </p:nvSpPr>
        <p:spPr bwMode="black">
          <a:xfrm>
            <a:off x="755651" y="475581"/>
            <a:ext cx="7821744" cy="865187"/>
          </a:xfrm>
          <a:prstGeom prst="rect">
            <a:avLst/>
          </a:prstGeom>
        </p:spPr>
        <p:txBody>
          <a:bodyPr vert="horz" lIns="0" tIns="0" rIns="0" bIns="0" rtlCol="0" anchor="b" anchorCtr="0">
            <a:noAutofit/>
          </a:bodyPr>
          <a:lstStyle/>
          <a:p>
            <a:pPr lvl="0" defTabSz="1103313">
              <a:lnSpc>
                <a:spcPct val="90000"/>
              </a:lnSpc>
              <a:spcBef>
                <a:spcPct val="0"/>
              </a:spcBef>
            </a:pPr>
            <a:r>
              <a:rPr kumimoji="0" lang="en-GB" sz="2400" b="0" i="0" u="none" strike="noStrike" kern="1200" cap="none" spc="0" normalizeH="0" baseline="0" noProof="0" dirty="0" smtClean="0">
                <a:ln>
                  <a:noFill/>
                </a:ln>
                <a:solidFill>
                  <a:schemeClr val="tx2"/>
                </a:solidFill>
                <a:effectLst/>
                <a:uLnTx/>
                <a:uFillTx/>
                <a:latin typeface="SwissReSans" pitchFamily="34" charset="0"/>
                <a:ea typeface="+mj-ea"/>
                <a:cs typeface="+mj-cs"/>
              </a:rPr>
              <a:t/>
            </a:r>
            <a:br>
              <a:rPr kumimoji="0" lang="en-GB" sz="2400" b="0" i="0" u="none" strike="noStrike" kern="1200" cap="none" spc="0" normalizeH="0" baseline="0" noProof="0" dirty="0" smtClean="0">
                <a:ln>
                  <a:noFill/>
                </a:ln>
                <a:solidFill>
                  <a:schemeClr val="tx2"/>
                </a:solidFill>
                <a:effectLst/>
                <a:uLnTx/>
                <a:uFillTx/>
                <a:latin typeface="SwissReSans" pitchFamily="34" charset="0"/>
                <a:ea typeface="+mj-ea"/>
                <a:cs typeface="+mj-cs"/>
              </a:rPr>
            </a:br>
            <a:r>
              <a:rPr lang="en-US" sz="2000" dirty="0" smtClean="0">
                <a:solidFill>
                  <a:schemeClr val="tx2"/>
                </a:solidFill>
                <a:latin typeface="+mj-lt"/>
              </a:rPr>
              <a:t>Reinsurance:</a:t>
            </a:r>
            <a:r>
              <a:rPr lang="en-US" sz="2400" dirty="0" smtClean="0">
                <a:solidFill>
                  <a:schemeClr val="tx2"/>
                </a:solidFill>
              </a:rPr>
              <a:t/>
            </a:r>
            <a:br>
              <a:rPr lang="en-US" sz="2400" dirty="0" smtClean="0">
                <a:solidFill>
                  <a:schemeClr val="tx2"/>
                </a:solidFill>
              </a:rPr>
            </a:br>
            <a:r>
              <a:rPr lang="en-US" sz="2400" dirty="0" smtClean="0">
                <a:solidFill>
                  <a:schemeClr val="tx2"/>
                </a:solidFill>
              </a:rPr>
              <a:t>An essential part of the CFO toolkit</a:t>
            </a:r>
            <a:endParaRPr kumimoji="0" lang="en-GB" sz="2400" b="0" i="0" u="none" strike="noStrike" kern="1200" cap="none" spc="0" normalizeH="0" baseline="0" noProof="0" dirty="0" smtClean="0">
              <a:ln>
                <a:noFill/>
              </a:ln>
              <a:solidFill>
                <a:schemeClr val="tx2"/>
              </a:solidFill>
              <a:effectLst/>
              <a:uLnTx/>
              <a:uFillTx/>
              <a:latin typeface="SwissReSans" pitchFamily="34" charset="0"/>
              <a:ea typeface="+mj-ea"/>
              <a:cs typeface="+mj-cs"/>
            </a:endParaRPr>
          </a:p>
        </p:txBody>
      </p:sp>
    </p:spTree>
    <p:extLst>
      <p:ext uri="{BB962C8B-B14F-4D97-AF65-F5344CB8AC3E}">
        <p14:creationId xmlns:p14="http://schemas.microsoft.com/office/powerpoint/2010/main" val="4082931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ts val="1800"/>
              </a:spcBef>
            </a:pPr>
            <a:r>
              <a:rPr lang="en-US" dirty="0" smtClean="0"/>
              <a:t>Reinsurance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4" cstate="print"/>
          <a:srcRect/>
          <a:stretch>
            <a:fillRect/>
          </a:stretch>
        </p:blipFill>
        <p:spPr bwMode="auto">
          <a:xfrm>
            <a:off x="0" y="1371600"/>
            <a:ext cx="9180512" cy="5486400"/>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0" y="-27384"/>
            <a:ext cx="9144000" cy="1484784"/>
          </a:xfrm>
          <a:prstGeom prst="rect">
            <a:avLst/>
          </a:prstGeom>
          <a:noFill/>
          <a:ln w="9525">
            <a:noFill/>
            <a:miter lim="800000"/>
            <a:headEnd/>
            <a:tailEnd/>
          </a:ln>
        </p:spPr>
      </p:pic>
      <p:sp>
        <p:nvSpPr>
          <p:cNvPr id="55" name="Title 2"/>
          <p:cNvSpPr txBox="1">
            <a:spLocks/>
          </p:cNvSpPr>
          <p:nvPr/>
        </p:nvSpPr>
        <p:spPr bwMode="black">
          <a:xfrm>
            <a:off x="323528" y="1887098"/>
            <a:ext cx="7056710" cy="1181862"/>
          </a:xfrm>
          <a:prstGeom prst="rect">
            <a:avLst/>
          </a:prstGeom>
        </p:spPr>
        <p:txBody>
          <a:bodyPr vert="horz" lIns="0" tIns="0" rIns="0" bIns="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800" b="0" i="0" u="none" strike="noStrike" kern="1200" cap="none" spc="0" normalizeH="0" baseline="0" noProof="0" dirty="0">
              <a:ln>
                <a:noFill/>
              </a:ln>
              <a:solidFill>
                <a:schemeClr val="bg1"/>
              </a:solidFill>
              <a:effectLst/>
              <a:uLnTx/>
              <a:uFillTx/>
              <a:latin typeface="+mj-lt"/>
              <a:ea typeface="+mj-ea"/>
              <a:cs typeface="+mj-cs"/>
            </a:endParaRPr>
          </a:p>
        </p:txBody>
      </p:sp>
      <p:sp>
        <p:nvSpPr>
          <p:cNvPr id="56" name="Subtitle 3"/>
          <p:cNvSpPr txBox="1">
            <a:spLocks/>
          </p:cNvSpPr>
          <p:nvPr/>
        </p:nvSpPr>
        <p:spPr>
          <a:xfrm>
            <a:off x="251520" y="3140968"/>
            <a:ext cx="6048375" cy="863600"/>
          </a:xfrm>
          <a:prstGeom prst="rect">
            <a:avLst/>
          </a:prstGeom>
        </p:spPr>
        <p:txBody>
          <a:bodyPr/>
          <a:lstStyle/>
          <a:p>
            <a:pPr marR="0" lvl="0" algn="l" defTabSz="914400" rtl="0" eaLnBrk="1" fontAlgn="auto" latinLnBrk="0" hangingPunct="1">
              <a:lnSpc>
                <a:spcPct val="100000"/>
              </a:lnSpc>
              <a:spcBef>
                <a:spcPts val="1200"/>
              </a:spcBef>
              <a:spcAft>
                <a:spcPts val="0"/>
              </a:spcAft>
              <a:buClrTx/>
              <a:buSzPct val="80000"/>
              <a:tabLst/>
              <a:defRPr/>
            </a:pPr>
            <a:endParaRPr kumimoji="0" lang="en-GB" sz="1800" b="0" i="0" u="none" strike="noStrike" kern="1200" cap="none" spc="0" normalizeH="0" baseline="0" noProof="0" dirty="0">
              <a:ln>
                <a:noFill/>
              </a:ln>
              <a:solidFill>
                <a:schemeClr val="bg1"/>
              </a:solidFill>
              <a:effectLst/>
              <a:uLnTx/>
              <a:uFillTx/>
              <a:latin typeface="SwissReSans" pitchFamily="34" charset="0"/>
              <a:ea typeface="+mn-ea"/>
              <a:cs typeface="+mn-cs"/>
            </a:endParaRPr>
          </a:p>
        </p:txBody>
      </p:sp>
      <p:pic>
        <p:nvPicPr>
          <p:cNvPr id="7" name="Picture 3" descr="Logo_White"/>
          <p:cNvPicPr>
            <a:picLocks noChangeAspect="1" noChangeArrowheads="1"/>
          </p:cNvPicPr>
          <p:nvPr>
            <p:custDataLst>
              <p:tags r:id="rId1"/>
            </p:custDataLst>
          </p:nvPr>
        </p:nvPicPr>
        <p:blipFill>
          <a:blip r:embed="rId6" cstate="print"/>
          <a:srcRect/>
          <a:stretch>
            <a:fillRect/>
          </a:stretch>
        </p:blipFill>
        <p:spPr bwMode="gray">
          <a:xfrm>
            <a:off x="7524328" y="188640"/>
            <a:ext cx="1157288" cy="671513"/>
          </a:xfrm>
          <a:prstGeom prst="rect">
            <a:avLst/>
          </a:prstGeom>
          <a:noFill/>
          <a:ln w="15875" algn="ctr">
            <a:noFill/>
            <a:miter lim="800000"/>
            <a:headEnd/>
            <a:tailEnd/>
          </a:ln>
          <a:effectLst/>
        </p:spPr>
      </p:pic>
      <p:sp>
        <p:nvSpPr>
          <p:cNvPr id="8" name="Rectangle 18"/>
          <p:cNvSpPr txBox="1">
            <a:spLocks noChangeArrowheads="1"/>
          </p:cNvSpPr>
          <p:nvPr/>
        </p:nvSpPr>
        <p:spPr bwMode="blackWhite">
          <a:xfrm>
            <a:off x="395536" y="1340768"/>
            <a:ext cx="7848600" cy="1295400"/>
          </a:xfrm>
          <a:prstGeom prst="rect">
            <a:avLst/>
          </a:prstGeom>
          <a:noFill/>
          <a:ln/>
        </p:spPr>
        <p:txBody>
          <a:bodyPr vert="horz" lIns="0" tIns="0" rIns="0" bIns="0" rtlCol="0" anchor="b"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altLang="ja-JP" sz="4400" b="0" i="0" u="none" strike="noStrike" kern="1200" cap="none" spc="0" normalizeH="0" baseline="0" noProof="0" dirty="0" smtClean="0">
                <a:ln>
                  <a:noFill/>
                </a:ln>
                <a:solidFill>
                  <a:schemeClr val="bg1"/>
                </a:solidFill>
                <a:effectLst/>
                <a:uLnTx/>
                <a:uFillTx/>
                <a:latin typeface="+mj-lt"/>
                <a:ea typeface="ＭＳ Ｐゴシック" pitchFamily="34" charset="-128"/>
                <a:cs typeface="+mj-cs"/>
              </a:rPr>
              <a:t>Thank you</a:t>
            </a:r>
          </a:p>
        </p:txBody>
      </p:sp>
      <p:sp>
        <p:nvSpPr>
          <p:cNvPr id="9" name="Rectangle 15"/>
          <p:cNvSpPr txBox="1">
            <a:spLocks noChangeArrowheads="1"/>
          </p:cNvSpPr>
          <p:nvPr/>
        </p:nvSpPr>
        <p:spPr>
          <a:xfrm>
            <a:off x="323528" y="2709540"/>
            <a:ext cx="8064500" cy="1079500"/>
          </a:xfrm>
          <a:prstGeom prst="rect">
            <a:avLst/>
          </a:prstGeom>
        </p:spPr>
        <p:txBody>
          <a:bodyPr/>
          <a:lstStyle/>
          <a:p>
            <a:endParaRPr lang="en-GB" dirty="0">
              <a:solidFill>
                <a:schemeClr val="bg1"/>
              </a:solidFill>
              <a:ea typeface="ＭＳ Ｐゴシック" pitchFamily="34" charset="-128"/>
            </a:endParaRPr>
          </a:p>
        </p:txBody>
      </p:sp>
      <p:sp>
        <p:nvSpPr>
          <p:cNvPr id="10" name="Rectangle 15"/>
          <p:cNvSpPr txBox="1">
            <a:spLocks noChangeArrowheads="1"/>
          </p:cNvSpPr>
          <p:nvPr/>
        </p:nvSpPr>
        <p:spPr>
          <a:xfrm>
            <a:off x="323528" y="2861940"/>
            <a:ext cx="8064500" cy="1079500"/>
          </a:xfrm>
          <a:prstGeom prst="rect">
            <a:avLst/>
          </a:prstGeom>
        </p:spPr>
        <p:txBody>
          <a:bodyPr/>
          <a:lstStyle/>
          <a:p>
            <a:r>
              <a:rPr lang="en-US" sz="1600" dirty="0">
                <a:solidFill>
                  <a:schemeClr val="bg1"/>
                </a:solidFill>
              </a:rPr>
              <a:t>Richard Schneider</a:t>
            </a:r>
            <a:r>
              <a:rPr lang="en-GB" altLang="ja-JP" sz="1600" dirty="0" smtClean="0">
                <a:solidFill>
                  <a:schemeClr val="bg1"/>
                </a:solidFill>
                <a:latin typeface="SwissReSans Light" pitchFamily="34" charset="0"/>
                <a:ea typeface="ＭＳ Ｐゴシック" pitchFamily="34" charset="-128"/>
              </a:rPr>
              <a:t/>
            </a:r>
            <a:br>
              <a:rPr lang="en-GB" altLang="ja-JP" sz="1600" dirty="0" smtClean="0">
                <a:solidFill>
                  <a:schemeClr val="bg1"/>
                </a:solidFill>
                <a:latin typeface="SwissReSans Light" pitchFamily="34" charset="0"/>
                <a:ea typeface="ＭＳ Ｐゴシック" pitchFamily="34" charset="-128"/>
              </a:rPr>
            </a:br>
            <a:r>
              <a:rPr lang="en-US" sz="1400" dirty="0">
                <a:solidFill>
                  <a:schemeClr val="bg1"/>
                </a:solidFill>
              </a:rPr>
              <a:t>+52 55 </a:t>
            </a:r>
            <a:r>
              <a:rPr lang="en-US" sz="1400" dirty="0" smtClean="0">
                <a:solidFill>
                  <a:schemeClr val="bg1"/>
                </a:solidFill>
              </a:rPr>
              <a:t>5322 </a:t>
            </a:r>
            <a:r>
              <a:rPr lang="en-US" sz="1400" dirty="0">
                <a:solidFill>
                  <a:schemeClr val="bg1"/>
                </a:solidFill>
              </a:rPr>
              <a:t>8410</a:t>
            </a:r>
            <a:endParaRPr lang="en-GB" sz="1400" dirty="0" smtClean="0">
              <a:solidFill>
                <a:schemeClr val="bg1"/>
              </a:solidFill>
            </a:endParaRPr>
          </a:p>
          <a:p>
            <a:r>
              <a:rPr lang="en-US" sz="1400" dirty="0">
                <a:hlinkClick r:id="rId7"/>
              </a:rPr>
              <a:t>Richard_Schneider@swissre.com</a:t>
            </a:r>
            <a:r>
              <a:rPr lang="en-GB" altLang="ja-JP" dirty="0" smtClean="0">
                <a:solidFill>
                  <a:schemeClr val="bg1"/>
                </a:solidFill>
                <a:latin typeface="SwissReSans Light" pitchFamily="34" charset="0"/>
                <a:ea typeface="ＭＳ Ｐゴシック" pitchFamily="34" charset="-128"/>
              </a:rPr>
              <a:t/>
            </a:r>
            <a:br>
              <a:rPr lang="en-GB" altLang="ja-JP" dirty="0" smtClean="0">
                <a:solidFill>
                  <a:schemeClr val="bg1"/>
                </a:solidFill>
                <a:latin typeface="SwissReSans Light" pitchFamily="34" charset="0"/>
                <a:ea typeface="ＭＳ Ｐゴシック" pitchFamily="34" charset="-128"/>
              </a:rPr>
            </a:br>
            <a:endParaRPr lang="en-GB" altLang="ja-JP" dirty="0" smtClean="0">
              <a:solidFill>
                <a:schemeClr val="bg1"/>
              </a:solidFill>
              <a:latin typeface="SwissReSans Light" pitchFamily="34" charset="0"/>
              <a:ea typeface="ＭＳ Ｐゴシック" pitchFamily="34" charset="-128"/>
            </a:endParaRPr>
          </a:p>
          <a:p>
            <a:endParaRPr lang="en-GB" dirty="0" smtClean="0">
              <a:solidFill>
                <a:schemeClr val="bg1"/>
              </a:solidFill>
              <a:latin typeface="SwissReSans Light" pitchFamily="34" charset="0"/>
              <a:ea typeface="ＭＳ Ｐゴシック" pitchFamily="34" charset="-128"/>
            </a:endParaRPr>
          </a:p>
          <a:p>
            <a:endParaRPr lang="en-GB" dirty="0">
              <a:solidFill>
                <a:schemeClr val="bg1"/>
              </a:solidFill>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mtClean="0"/>
              <a:t>Legal notice</a:t>
            </a:r>
            <a:endParaRPr lang="en-GB" dirty="0"/>
          </a:p>
        </p:txBody>
      </p:sp>
      <p:sp>
        <p:nvSpPr>
          <p:cNvPr id="6" name="TextBox 5"/>
          <p:cNvSpPr txBox="1"/>
          <p:nvPr/>
        </p:nvSpPr>
        <p:spPr>
          <a:xfrm>
            <a:off x="755650" y="1628774"/>
            <a:ext cx="7848600" cy="4104481"/>
          </a:xfrm>
          <a:prstGeom prst="rect">
            <a:avLst/>
          </a:prstGeom>
          <a:noFill/>
        </p:spPr>
        <p:txBody>
          <a:bodyPr wrap="square" lIns="0" tIns="0" rIns="0" bIns="0" rtlCol="0">
            <a:noAutofit/>
          </a:bodyPr>
          <a:lstStyle/>
          <a:p>
            <a:pPr>
              <a:spcBef>
                <a:spcPts val="1800"/>
              </a:spcBef>
            </a:pPr>
            <a:r>
              <a:rPr lang="en-GB" b="1" smtClean="0"/>
              <a:t>©2010 Swiss Re. </a:t>
            </a:r>
            <a:r>
              <a:rPr lang="en-GB" b="1" dirty="0" smtClean="0"/>
              <a:t>All rights reserved</a:t>
            </a:r>
            <a:r>
              <a:rPr lang="en-GB" b="1" smtClean="0"/>
              <a:t>.</a:t>
            </a:r>
            <a:r>
              <a:rPr lang="en-GB" smtClean="0"/>
              <a:t> You are not permitted to create any modifications or derivatives of this presentation or to use it for commercial or other public purposes without the prior written permission of Swiss Re.</a:t>
            </a:r>
          </a:p>
          <a:p>
            <a:pPr>
              <a:spcBef>
                <a:spcPts val="1800"/>
              </a:spcBef>
            </a:pPr>
            <a:r>
              <a:rPr lang="en-GB" smtClean="0"/>
              <a:t>Although all the information used was taken from reliable sources, Swiss Re does not accept any responsibility for the accuracy or comprehensiveness of the details given. All liability for the accuracy and completeness thereof or for any damage resulting from the use of the information contained in this presentation is expressly excluded. Under no circumstances shall Swiss Re or its Group companies be liable for any financial and/or consequential loss relating to this presentation.</a:t>
            </a:r>
            <a:endParaRPr lang="en-GB" dirty="0" smtClean="0"/>
          </a:p>
        </p:txBody>
      </p:sp>
      <p:sp>
        <p:nvSpPr>
          <p:cNvPr id="4" name="Slide Number Placeholder 3"/>
          <p:cNvSpPr>
            <a:spLocks noGrp="1"/>
          </p:cNvSpPr>
          <p:nvPr>
            <p:ph type="sldNum" sz="quarter" idx="11"/>
          </p:nvPr>
        </p:nvSpPr>
        <p:spPr/>
        <p:txBody>
          <a:bodyPr/>
          <a:lstStyle/>
          <a:p>
            <a:fld id="{8E9F59B9-8094-4618-B073-21DD649DF751}" type="slidenum">
              <a:rPr lang="en-GB" smtClean="0"/>
              <a:pPr/>
              <a:t>31</a:t>
            </a:fld>
            <a:endParaRPr lang="en-GB" dirty="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3"/>
          <p:cNvSpPr>
            <a:spLocks noGrp="1"/>
          </p:cNvSpPr>
          <p:nvPr>
            <p:ph type="sldNum" sz="quarter" idx="10"/>
          </p:nvPr>
        </p:nvSpPr>
        <p:spPr/>
        <p:txBody>
          <a:bodyPr/>
          <a:lstStyle/>
          <a:p>
            <a:fld id="{00CE22B9-F090-43EA-976A-7574584B8787}" type="slidenum">
              <a:rPr lang="en-GB"/>
              <a:pPr/>
              <a:t>4</a:t>
            </a:fld>
            <a:endParaRPr lang="en-GB"/>
          </a:p>
        </p:txBody>
      </p:sp>
      <p:sp>
        <p:nvSpPr>
          <p:cNvPr id="410626" name="Rectangle 2"/>
          <p:cNvSpPr>
            <a:spLocks noGrp="1" noChangeArrowheads="1"/>
          </p:cNvSpPr>
          <p:nvPr>
            <p:ph type="title"/>
          </p:nvPr>
        </p:nvSpPr>
        <p:spPr/>
        <p:txBody>
          <a:bodyPr/>
          <a:lstStyle/>
          <a:p>
            <a:r>
              <a:rPr lang="en-GB"/>
              <a:t>Reinsurance is a catalyst for </a:t>
            </a:r>
            <a:br>
              <a:rPr lang="en-GB"/>
            </a:br>
            <a:r>
              <a:rPr lang="en-GB"/>
              <a:t>economic growth</a:t>
            </a:r>
          </a:p>
        </p:txBody>
      </p:sp>
      <p:graphicFrame>
        <p:nvGraphicFramePr>
          <p:cNvPr id="410726" name="Group 102"/>
          <p:cNvGraphicFramePr>
            <a:graphicFrameLocks noGrp="1"/>
          </p:cNvGraphicFramePr>
          <p:nvPr>
            <p:ph type="tbl" idx="1"/>
            <p:extLst>
              <p:ext uri="{D42A27DB-BD31-4B8C-83A1-F6EECF244321}">
                <p14:modId xmlns:p14="http://schemas.microsoft.com/office/powerpoint/2010/main" val="2095850103"/>
              </p:ext>
            </p:extLst>
          </p:nvPr>
        </p:nvGraphicFramePr>
        <p:xfrm>
          <a:off x="755650" y="1628775"/>
          <a:ext cx="7993063" cy="3313113"/>
        </p:xfrm>
        <a:graphic>
          <a:graphicData uri="http://schemas.openxmlformats.org/drawingml/2006/table">
            <a:tbl>
              <a:tblPr/>
              <a:tblGrid>
                <a:gridCol w="1612900"/>
                <a:gridCol w="1987550"/>
                <a:gridCol w="2219325"/>
                <a:gridCol w="2173288"/>
              </a:tblGrid>
              <a:tr h="603250">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endParaRPr kumimoji="0" lang="en-US" sz="1500" b="0" i="0" u="none" strike="noStrike" cap="none" normalizeH="0" baseline="0" dirty="0" smtClean="0">
                        <a:ln>
                          <a:noFill/>
                        </a:ln>
                        <a:solidFill>
                          <a:srgbClr val="455F55"/>
                        </a:solidFill>
                        <a:effectLst/>
                        <a:latin typeface="SwissReSans" pitchFamily="34" charset="0"/>
                      </a:endParaRPr>
                    </a:p>
                  </a:txBody>
                  <a:tcPr marL="64800" marR="64800" marT="64800" marB="64800" horzOverflow="overflow">
                    <a:lnL cap="flat">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smtClean="0">
                          <a:ln>
                            <a:noFill/>
                          </a:ln>
                          <a:solidFill>
                            <a:srgbClr val="FFFFFF"/>
                          </a:solidFill>
                          <a:effectLst/>
                          <a:latin typeface="SwissReSans" pitchFamily="34" charset="0"/>
                        </a:rPr>
                        <a:t>What Reinsurers do</a:t>
                      </a:r>
                    </a:p>
                  </a:txBody>
                  <a:tcPr marL="108000" marR="108000" marT="64800" marB="64800" horzOverflow="overflow">
                    <a:lnL>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899E99"/>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smtClean="0">
                          <a:ln>
                            <a:noFill/>
                          </a:ln>
                          <a:solidFill>
                            <a:srgbClr val="FFFFFF"/>
                          </a:solidFill>
                          <a:effectLst/>
                          <a:latin typeface="SwissReSans" pitchFamily="34" charset="0"/>
                        </a:rPr>
                        <a:t>Benefit to society</a:t>
                      </a:r>
                    </a:p>
                  </a:txBody>
                  <a:tcPr marL="108000" marR="108000" marT="64800" marB="64800" horzOverflow="overflow">
                    <a:lnL>
                      <a:noFill/>
                    </a:lnL>
                    <a:lnR>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899E99"/>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smtClean="0">
                          <a:ln>
                            <a:noFill/>
                          </a:ln>
                          <a:solidFill>
                            <a:srgbClr val="FFFFFF"/>
                          </a:solidFill>
                          <a:effectLst/>
                          <a:latin typeface="SwissReSans" pitchFamily="34" charset="0"/>
                        </a:rPr>
                        <a:t>Pre-requisites</a:t>
                      </a:r>
                    </a:p>
                  </a:txBody>
                  <a:tcPr marL="108000" marR="108000" marT="64800" marB="64800" horzOverflow="overflow">
                    <a:lnL>
                      <a:noFill/>
                    </a:lnL>
                    <a:lnR cap="flat">
                      <a:noFill/>
                    </a:lnR>
                    <a:lnT cap="flat">
                      <a:noFill/>
                    </a:lnT>
                    <a:lnB w="12700" cap="flat" cmpd="sng" algn="ctr">
                      <a:solidFill>
                        <a:schemeClr val="bg1"/>
                      </a:solidFill>
                      <a:prstDash val="solid"/>
                      <a:round/>
                      <a:headEnd type="none" w="med" len="med"/>
                      <a:tailEnd type="none" w="med" len="med"/>
                    </a:lnB>
                    <a:lnTlToBr>
                      <a:noFill/>
                    </a:lnTlToBr>
                    <a:lnBlToTr>
                      <a:noFill/>
                    </a:lnBlToTr>
                    <a:solidFill>
                      <a:srgbClr val="899E99"/>
                    </a:solidFill>
                  </a:tcPr>
                </a:tc>
              </a:tr>
              <a:tr h="835025">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smtClean="0">
                          <a:ln>
                            <a:noFill/>
                          </a:ln>
                          <a:solidFill>
                            <a:srgbClr val="FFFFFF"/>
                          </a:solidFill>
                          <a:effectLst/>
                          <a:latin typeface="SwissReSans" pitchFamily="34" charset="0"/>
                        </a:rPr>
                        <a:t>Risk transfer function</a:t>
                      </a:r>
                    </a:p>
                  </a:txBody>
                  <a:tcPr marL="64800" marR="64800" marT="64800" marB="64800"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99E99"/>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Diversify risks on a global basis</a:t>
                      </a: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sym typeface="Wingdings" pitchFamily="2" charset="2"/>
                        </a:rPr>
                        <a:t>Make insurance more broadly available and less expensive</a:t>
                      </a:r>
                      <a:endParaRPr kumimoji="0" lang="en-GB" sz="1500" b="0" i="0" u="none" strike="noStrike" cap="none" normalizeH="0" baseline="0" dirty="0" smtClean="0">
                        <a:ln>
                          <a:noFill/>
                        </a:ln>
                        <a:solidFill>
                          <a:srgbClr val="455F55"/>
                        </a:solidFill>
                        <a:effectLst/>
                        <a:latin typeface="SwissReSans" pitchFamily="34" charset="0"/>
                      </a:endParaRP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smtClean="0">
                          <a:ln>
                            <a:noFill/>
                          </a:ln>
                          <a:solidFill>
                            <a:srgbClr val="455F55"/>
                          </a:solidFill>
                          <a:effectLst/>
                          <a:latin typeface="SwissReSans" pitchFamily="34" charset="0"/>
                        </a:rPr>
                        <a:t>Global mobility of premiums and capital</a:t>
                      </a:r>
                    </a:p>
                  </a:txBody>
                  <a:tcPr marL="108000" marR="108000" marT="64800" marB="64800"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r>
              <a:tr h="1014413">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smtClean="0">
                          <a:ln>
                            <a:noFill/>
                          </a:ln>
                          <a:solidFill>
                            <a:srgbClr val="FFFFFF"/>
                          </a:solidFill>
                          <a:effectLst/>
                          <a:latin typeface="SwissReSans" pitchFamily="34" charset="0"/>
                        </a:rPr>
                        <a:t>Capital market function</a:t>
                      </a:r>
                      <a:br>
                        <a:rPr kumimoji="0" lang="en-GB" sz="1500" b="0" i="0" u="none" strike="noStrike" cap="none" normalizeH="0" baseline="0" smtClean="0">
                          <a:ln>
                            <a:noFill/>
                          </a:ln>
                          <a:solidFill>
                            <a:srgbClr val="FFFFFF"/>
                          </a:solidFill>
                          <a:effectLst/>
                          <a:latin typeface="SwissReSans" pitchFamily="34" charset="0"/>
                        </a:rPr>
                      </a:br>
                      <a:r>
                        <a:rPr kumimoji="0" lang="en-GB" sz="1500" b="0" i="0" u="none" strike="noStrike" cap="none" normalizeH="0" baseline="0" smtClean="0">
                          <a:ln>
                            <a:noFill/>
                          </a:ln>
                          <a:solidFill>
                            <a:srgbClr val="FFFFFF"/>
                          </a:solidFill>
                          <a:effectLst/>
                          <a:latin typeface="SwissReSans" pitchFamily="34" charset="0"/>
                        </a:rPr>
                        <a:t>(as institutional investors)</a:t>
                      </a:r>
                    </a:p>
                  </a:txBody>
                  <a:tcPr marL="64800" marR="64800" marT="64800" marB="64800"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99E99"/>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smtClean="0">
                          <a:ln>
                            <a:noFill/>
                          </a:ln>
                          <a:solidFill>
                            <a:srgbClr val="455F55"/>
                          </a:solidFill>
                          <a:effectLst/>
                          <a:latin typeface="SwissReSans" pitchFamily="34" charset="0"/>
                        </a:rPr>
                        <a:t>Invest premium income according</a:t>
                      </a:r>
                      <a:br>
                        <a:rPr kumimoji="0" lang="en-GB" sz="1500" b="0" i="0" u="none" strike="noStrike" cap="none" normalizeH="0" baseline="0" smtClean="0">
                          <a:ln>
                            <a:noFill/>
                          </a:ln>
                          <a:solidFill>
                            <a:srgbClr val="455F55"/>
                          </a:solidFill>
                          <a:effectLst/>
                          <a:latin typeface="SwissReSans" pitchFamily="34" charset="0"/>
                        </a:rPr>
                      </a:br>
                      <a:r>
                        <a:rPr kumimoji="0" lang="en-GB" sz="1500" b="0" i="0" u="none" strike="noStrike" cap="none" normalizeH="0" baseline="0" smtClean="0">
                          <a:ln>
                            <a:noFill/>
                          </a:ln>
                          <a:solidFill>
                            <a:srgbClr val="455F55"/>
                          </a:solidFill>
                          <a:effectLst/>
                          <a:latin typeface="SwissReSans" pitchFamily="34" charset="0"/>
                        </a:rPr>
                        <a:t>to expected pay-out </a:t>
                      </a: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Provide long-term capital to the economy on a continuous basis</a:t>
                      </a: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smtClean="0">
                          <a:ln>
                            <a:noFill/>
                          </a:ln>
                          <a:solidFill>
                            <a:srgbClr val="455F55"/>
                          </a:solidFill>
                          <a:effectLst/>
                          <a:latin typeface="SwissReSans" pitchFamily="34" charset="0"/>
                        </a:rPr>
                        <a:t>Ability to invest in real economy (equity, corporate bonds, etc)</a:t>
                      </a:r>
                    </a:p>
                  </a:txBody>
                  <a:tcPr marL="108000" marR="108000" marT="64800" marB="64800"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solidFill>
                  </a:tcPr>
                </a:tc>
              </a:tr>
              <a:tr h="860425">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smtClean="0">
                          <a:ln>
                            <a:noFill/>
                          </a:ln>
                          <a:solidFill>
                            <a:srgbClr val="FFFFFF"/>
                          </a:solidFill>
                          <a:effectLst/>
                          <a:latin typeface="SwissReSans" pitchFamily="34" charset="0"/>
                        </a:rPr>
                        <a:t>Information function</a:t>
                      </a:r>
                    </a:p>
                  </a:txBody>
                  <a:tcPr marL="64800" marR="64800" marT="64800" marB="64800" horzOverflow="overflow">
                    <a:lnL cap="flat">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solidFill>
                      <a:srgbClr val="899E99"/>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smtClean="0">
                          <a:ln>
                            <a:noFill/>
                          </a:ln>
                          <a:solidFill>
                            <a:srgbClr val="455F55"/>
                          </a:solidFill>
                          <a:effectLst/>
                          <a:latin typeface="SwissReSans" pitchFamily="34" charset="0"/>
                        </a:rPr>
                        <a:t>Put a price tag on risks</a:t>
                      </a: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accent6"/>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Set incentives for risk-adequate behaviour</a:t>
                      </a:r>
                    </a:p>
                  </a:txBody>
                  <a:tcPr marL="108000" marR="108000" marT="64800" marB="64800" horzOverflow="overflow">
                    <a:lnL>
                      <a:noFill/>
                    </a:lnL>
                    <a:lnR>
                      <a:noFill/>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accent6"/>
                    </a:solidFill>
                  </a:tcPr>
                </a:tc>
                <a:tc>
                  <a:txBody>
                    <a:bodyPr/>
                    <a:lstStyle/>
                    <a:p>
                      <a:pPr marL="0" marR="0" lvl="0" indent="0" algn="l" defTabSz="914400" rtl="0" eaLnBrk="0" fontAlgn="base" latinLnBrk="0" hangingPunct="0">
                        <a:lnSpc>
                          <a:spcPct val="96000"/>
                        </a:lnSpc>
                        <a:spcBef>
                          <a:spcPct val="50000"/>
                        </a:spcBef>
                        <a:spcAft>
                          <a:spcPct val="0"/>
                        </a:spcAft>
                        <a:buClrTx/>
                        <a:buSzPct val="80000"/>
                        <a:buFont typeface="Wingdings" pitchFamily="2" charset="2"/>
                        <a:buNone/>
                        <a:tabLst/>
                      </a:pPr>
                      <a:r>
                        <a:rPr kumimoji="0" lang="en-GB" sz="1500" b="0" i="0" u="none" strike="noStrike" cap="none" normalizeH="0" baseline="0" dirty="0" smtClean="0">
                          <a:ln>
                            <a:noFill/>
                          </a:ln>
                          <a:solidFill>
                            <a:srgbClr val="455F55"/>
                          </a:solidFill>
                          <a:effectLst/>
                          <a:latin typeface="SwissReSans" pitchFamily="34" charset="0"/>
                        </a:rPr>
                        <a:t>Market- and risk-based pricing </a:t>
                      </a:r>
                    </a:p>
                  </a:txBody>
                  <a:tcPr marL="108000" marR="108000" marT="64800" marB="64800" horzOverflow="overflow">
                    <a:lnL>
                      <a:noFill/>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solidFill>
                      <a:schemeClr val="accent6"/>
                    </a:solidFill>
                  </a:tcPr>
                </a:tc>
              </a:tr>
            </a:tbl>
          </a:graphicData>
        </a:graphic>
      </p:graphicFrame>
      <p:sp>
        <p:nvSpPr>
          <p:cNvPr id="410661" name="Rectangle 37"/>
          <p:cNvSpPr>
            <a:spLocks noChangeArrowheads="1"/>
          </p:cNvSpPr>
          <p:nvPr/>
        </p:nvSpPr>
        <p:spPr bwMode="auto">
          <a:xfrm>
            <a:off x="755650" y="5453063"/>
            <a:ext cx="7993063" cy="568325"/>
          </a:xfrm>
          <a:prstGeom prst="rect">
            <a:avLst/>
          </a:prstGeom>
          <a:solidFill>
            <a:schemeClr val="accent2"/>
          </a:solidFill>
          <a:ln>
            <a:noFill/>
          </a:ln>
          <a:effectLst/>
          <a:extLs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680" tIns="23858" rIns="53680" bIns="53680" anchor="ctr"/>
          <a:lstStyle/>
          <a:p>
            <a:pPr marL="179388" indent="-179388" defTabSz="444500">
              <a:buClrTx/>
              <a:buSzTx/>
            </a:pPr>
            <a:r>
              <a:rPr lang="en-US" sz="1600">
                <a:solidFill>
                  <a:srgbClr val="FFFFFF"/>
                </a:solidFill>
                <a:sym typeface="Wingdings" pitchFamily="2" charset="2"/>
              </a:rPr>
              <a:t>		Reinsurers absorb shocks, provide capital for the real economy and </a:t>
            </a:r>
            <a:br>
              <a:rPr lang="en-US" sz="1600">
                <a:solidFill>
                  <a:srgbClr val="FFFFFF"/>
                </a:solidFill>
                <a:sym typeface="Wingdings" pitchFamily="2" charset="2"/>
              </a:rPr>
            </a:br>
            <a:r>
              <a:rPr lang="en-US" sz="1600">
                <a:solidFill>
                  <a:srgbClr val="FFFFFF"/>
                </a:solidFill>
                <a:sym typeface="Wingdings" pitchFamily="2" charset="2"/>
              </a:rPr>
              <a:t>	support risk prevention</a:t>
            </a:r>
          </a:p>
        </p:txBody>
      </p:sp>
      <p:sp>
        <p:nvSpPr>
          <p:cNvPr id="410662" name="AutoShape 38"/>
          <p:cNvSpPr>
            <a:spLocks noChangeArrowheads="1"/>
          </p:cNvSpPr>
          <p:nvPr/>
        </p:nvSpPr>
        <p:spPr bwMode="auto">
          <a:xfrm rot="16200000" flipV="1">
            <a:off x="792163" y="5553075"/>
            <a:ext cx="360362" cy="287338"/>
          </a:xfrm>
          <a:prstGeom prst="triangle">
            <a:avLst>
              <a:gd name="adj" fmla="val 50000"/>
            </a:avLst>
          </a:prstGeom>
          <a:solidFill>
            <a:schemeClr val="bg1"/>
          </a:solidFill>
          <a:ln>
            <a:noFill/>
          </a:ln>
          <a:effectLst/>
          <a:extLst>
            <a:ext uri="{91240B29-F687-4F45-9708-019B960494DF}">
              <a14:hiddenLine xmlns:a14="http://schemas.microsoft.com/office/drawing/2010/main" w="158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64800" tIns="64800" rIns="64800" bIns="64800" anchor="ctr"/>
          <a:lstStyle/>
          <a:p>
            <a:pPr algn="ctr" defTabSz="757238"/>
            <a:endParaRPr lang="en-US"/>
          </a:p>
        </p:txBody>
      </p:sp>
    </p:spTree>
    <p:extLst>
      <p:ext uri="{BB962C8B-B14F-4D97-AF65-F5344CB8AC3E}">
        <p14:creationId xmlns:p14="http://schemas.microsoft.com/office/powerpoint/2010/main" val="3321672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de-CH"/>
              <a:t>Figure </a:t>
            </a:r>
            <a:fld id="{EDAEA556-6532-4DD9-A6B5-E5AE0B258E93}" type="slidenum">
              <a:rPr lang="de-CH"/>
              <a:pPr/>
              <a:t>5</a:t>
            </a:fld>
            <a:endParaRPr lang="de-CH"/>
          </a:p>
        </p:txBody>
      </p:sp>
      <p:sp>
        <p:nvSpPr>
          <p:cNvPr id="600068" name="Rectangle 4"/>
          <p:cNvSpPr>
            <a:spLocks noGrp="1" noChangeArrowheads="1"/>
          </p:cNvSpPr>
          <p:nvPr>
            <p:ph type="title"/>
          </p:nvPr>
        </p:nvSpPr>
        <p:spPr/>
        <p:txBody>
          <a:bodyPr/>
          <a:lstStyle/>
          <a:p>
            <a:r>
              <a:rPr lang="en-US" dirty="0"/>
              <a:t>How do insurers transfer risks to </a:t>
            </a:r>
            <a:r>
              <a:rPr lang="en-US" dirty="0" smtClean="0"/>
              <a:t>reinsurers?</a:t>
            </a:r>
            <a:endParaRPr lang="en-US" dirty="0"/>
          </a:p>
        </p:txBody>
      </p:sp>
      <p:sp>
        <p:nvSpPr>
          <p:cNvPr id="600069" name="Rectangle 5"/>
          <p:cNvSpPr>
            <a:spLocks noGrp="1" noChangeArrowheads="1"/>
          </p:cNvSpPr>
          <p:nvPr>
            <p:ph type="body" idx="1"/>
          </p:nvPr>
        </p:nvSpPr>
        <p:spPr/>
        <p:txBody>
          <a:bodyPr/>
          <a:lstStyle/>
          <a:p>
            <a:r>
              <a:rPr lang="en-US" dirty="0"/>
              <a:t>Reinsurers’ products are designed to meet primary insurers’ needs for balance </a:t>
            </a:r>
            <a:r>
              <a:rPr lang="en-US" dirty="0" smtClean="0"/>
              <a:t>sheet protection </a:t>
            </a:r>
            <a:r>
              <a:rPr lang="en-US" dirty="0"/>
              <a:t>and capital relief</a:t>
            </a:r>
            <a:r>
              <a:rPr lang="en-US" dirty="0" smtClean="0"/>
              <a:t>.</a:t>
            </a:r>
          </a:p>
          <a:p>
            <a:r>
              <a:rPr lang="en-US" dirty="0"/>
              <a:t>Traditional reinsurance contracts primarily accept insurers’ underwriting risks in </a:t>
            </a:r>
            <a:r>
              <a:rPr lang="en-US" dirty="0" smtClean="0"/>
              <a:t>return for </a:t>
            </a:r>
            <a:r>
              <a:rPr lang="en-US" dirty="0"/>
              <a:t>the payment of a reinsurance </a:t>
            </a:r>
            <a:r>
              <a:rPr lang="en-US" dirty="0" smtClean="0"/>
              <a:t>premium.</a:t>
            </a:r>
          </a:p>
          <a:p>
            <a:r>
              <a:rPr lang="en-US" dirty="0" smtClean="0"/>
              <a:t>There are two </a:t>
            </a:r>
            <a:r>
              <a:rPr lang="en-US" dirty="0"/>
              <a:t>forms of traditional </a:t>
            </a:r>
            <a:r>
              <a:rPr lang="en-US" dirty="0" smtClean="0"/>
              <a:t>cover: </a:t>
            </a:r>
          </a:p>
          <a:p>
            <a:pPr lvl="1"/>
            <a:r>
              <a:rPr lang="en-US" dirty="0" smtClean="0"/>
              <a:t>Treaty </a:t>
            </a:r>
            <a:r>
              <a:rPr lang="en-US" dirty="0"/>
              <a:t>reinsurance is used to </a:t>
            </a:r>
            <a:r>
              <a:rPr lang="en-US" dirty="0" smtClean="0"/>
              <a:t>reinsure entire</a:t>
            </a:r>
            <a:r>
              <a:rPr lang="en-US" dirty="0"/>
              <a:t>, precisely defined </a:t>
            </a:r>
            <a:r>
              <a:rPr lang="en-US" dirty="0" smtClean="0"/>
              <a:t>portfolios.</a:t>
            </a:r>
          </a:p>
          <a:p>
            <a:pPr lvl="1"/>
            <a:r>
              <a:rPr lang="en-US" dirty="0" smtClean="0"/>
              <a:t>Facultative </a:t>
            </a:r>
            <a:r>
              <a:rPr lang="en-US" dirty="0"/>
              <a:t>reinsurance encompasses mainly large-scale risks </a:t>
            </a:r>
            <a:r>
              <a:rPr lang="en-US" dirty="0" smtClean="0"/>
              <a:t>that do </a:t>
            </a:r>
            <a:r>
              <a:rPr lang="en-US" dirty="0"/>
              <a:t>not fit in the treaty portfolio and need to be individually evaluated and reinsured. </a:t>
            </a:r>
            <a:endParaRPr lang="en-US" dirty="0" smtClean="0"/>
          </a:p>
          <a:p>
            <a:r>
              <a:rPr lang="en-US" dirty="0" smtClean="0"/>
              <a:t>In both </a:t>
            </a:r>
            <a:r>
              <a:rPr lang="en-US" dirty="0"/>
              <a:t>forms, a distinction is made between proportional and non-proportional </a:t>
            </a:r>
            <a:r>
              <a:rPr lang="en-US" dirty="0" smtClean="0"/>
              <a:t>coverage. </a:t>
            </a:r>
            <a:endParaRPr lang="en-US" dirty="0"/>
          </a:p>
        </p:txBody>
      </p:sp>
    </p:spTree>
    <p:extLst>
      <p:ext uri="{BB962C8B-B14F-4D97-AF65-F5344CB8AC3E}">
        <p14:creationId xmlns:p14="http://schemas.microsoft.com/office/powerpoint/2010/main" val="37590287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F59B9-8094-4618-B073-21DD649DF751}" type="slidenum">
              <a:rPr lang="en-US" smtClean="0"/>
              <a:pPr/>
              <a:t>6</a:t>
            </a:fld>
            <a:endParaRPr lang="en-US" dirty="0"/>
          </a:p>
        </p:txBody>
      </p:sp>
      <p:sp>
        <p:nvSpPr>
          <p:cNvPr id="5" name="Title 4"/>
          <p:cNvSpPr>
            <a:spLocks noGrp="1"/>
          </p:cNvSpPr>
          <p:nvPr>
            <p:ph type="title"/>
          </p:nvPr>
        </p:nvSpPr>
        <p:spPr/>
        <p:txBody>
          <a:bodyPr/>
          <a:lstStyle/>
          <a:p>
            <a:r>
              <a:rPr lang="en-US" dirty="0" smtClean="0"/>
              <a:t>Proportional reinsurance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50665"/>
            <a:ext cx="645795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a:xfrm>
            <a:off x="7213526" y="1792766"/>
            <a:ext cx="1894978" cy="772138"/>
          </a:xfrm>
        </p:spPr>
        <p:txBody>
          <a:bodyPr/>
          <a:lstStyle/>
          <a:p>
            <a:pPr>
              <a:spcBef>
                <a:spcPts val="0"/>
              </a:spcBef>
              <a:spcAft>
                <a:spcPts val="600"/>
              </a:spcAft>
            </a:pPr>
            <a:r>
              <a:rPr lang="en-US" sz="1200" dirty="0" smtClean="0"/>
              <a:t>The </a:t>
            </a:r>
            <a:r>
              <a:rPr lang="en-US" sz="1200" dirty="0"/>
              <a:t>direct insurer and the reinsurer </a:t>
            </a:r>
            <a:r>
              <a:rPr lang="en-US" sz="1200" dirty="0" smtClean="0"/>
              <a:t>divide premiums </a:t>
            </a:r>
            <a:r>
              <a:rPr lang="en-US" sz="1200" dirty="0"/>
              <a:t>and losses between them at a contractually defined </a:t>
            </a:r>
            <a:r>
              <a:rPr lang="en-US" sz="1200" dirty="0" smtClean="0"/>
              <a:t>ratio.</a:t>
            </a:r>
          </a:p>
          <a:p>
            <a:pPr>
              <a:spcBef>
                <a:spcPts val="0"/>
              </a:spcBef>
              <a:spcAft>
                <a:spcPts val="600"/>
              </a:spcAft>
            </a:pPr>
            <a:r>
              <a:rPr lang="en-US" sz="1200" dirty="0" smtClean="0"/>
              <a:t>The reinsurer’s share </a:t>
            </a:r>
            <a:r>
              <a:rPr lang="en-US" sz="1200" dirty="0"/>
              <a:t>of the premiums is therefore directly proportionate to its obligation to pay </a:t>
            </a:r>
            <a:r>
              <a:rPr lang="en-US" sz="1200" dirty="0" smtClean="0"/>
              <a:t>any claims</a:t>
            </a:r>
            <a:r>
              <a:rPr lang="en-US" sz="1200" dirty="0"/>
              <a:t>. </a:t>
            </a:r>
          </a:p>
          <a:p>
            <a:pPr>
              <a:spcBef>
                <a:spcPts val="0"/>
              </a:spcBef>
              <a:spcAft>
                <a:spcPts val="600"/>
              </a:spcAft>
            </a:pPr>
            <a:r>
              <a:rPr lang="en-US" sz="1200" dirty="0" smtClean="0"/>
              <a:t>For </a:t>
            </a:r>
            <a:r>
              <a:rPr lang="en-US" sz="1200" dirty="0"/>
              <a:t>instance, if the reinsurer accepts 25% of a particular portfolio of risks, </a:t>
            </a:r>
            <a:r>
              <a:rPr lang="en-US" sz="1200" dirty="0" smtClean="0"/>
              <a:t>and the </a:t>
            </a:r>
            <a:r>
              <a:rPr lang="en-US" sz="1200" dirty="0"/>
              <a:t>direct insurer retains 75%, the premiums and claims are apportioned in the </a:t>
            </a:r>
            <a:r>
              <a:rPr lang="en-US" sz="1200" dirty="0" smtClean="0"/>
              <a:t>ratio of 25:75</a:t>
            </a:r>
          </a:p>
          <a:p>
            <a:pPr>
              <a:spcBef>
                <a:spcPts val="0"/>
              </a:spcBef>
              <a:spcAft>
                <a:spcPts val="600"/>
              </a:spcAft>
            </a:pPr>
            <a:r>
              <a:rPr lang="en-US" sz="1200" dirty="0" smtClean="0"/>
              <a:t>Types of proportional reinsurance: QS (graph) and Surplus</a:t>
            </a:r>
            <a:endParaRPr lang="en-US" sz="1200" dirty="0"/>
          </a:p>
        </p:txBody>
      </p:sp>
      <p:sp>
        <p:nvSpPr>
          <p:cNvPr id="7" name="Content Placeholder 2"/>
          <p:cNvSpPr>
            <a:spLocks noGrp="1"/>
          </p:cNvSpPr>
          <p:nvPr>
            <p:ph sz="half" idx="2"/>
          </p:nvPr>
        </p:nvSpPr>
        <p:spPr>
          <a:xfrm>
            <a:off x="755576" y="5681198"/>
            <a:ext cx="6624736" cy="772138"/>
          </a:xfrm>
        </p:spPr>
        <p:txBody>
          <a:bodyPr/>
          <a:lstStyle/>
          <a:p>
            <a:pPr marL="0" indent="0">
              <a:spcBef>
                <a:spcPts val="0"/>
              </a:spcBef>
              <a:spcAft>
                <a:spcPts val="600"/>
              </a:spcAft>
              <a:buNone/>
            </a:pPr>
            <a:r>
              <a:rPr lang="en-US" sz="1200" dirty="0" smtClean="0"/>
              <a:t>Source</a:t>
            </a:r>
            <a:r>
              <a:rPr lang="en-US" sz="1200" dirty="0"/>
              <a:t>: Swiss Re, "Understanding </a:t>
            </a:r>
            <a:r>
              <a:rPr lang="en-US" sz="1200" dirty="0" smtClean="0"/>
              <a:t>reinsurance: How </a:t>
            </a:r>
            <a:r>
              <a:rPr lang="en-US" sz="1200" dirty="0"/>
              <a:t>reinsurers create value and manage </a:t>
            </a:r>
            <a:r>
              <a:rPr lang="en-US" sz="1200" dirty="0" smtClean="0"/>
              <a:t>risk"</a:t>
            </a:r>
            <a:endParaRPr lang="en-US" sz="1200" dirty="0"/>
          </a:p>
        </p:txBody>
      </p:sp>
    </p:spTree>
    <p:extLst>
      <p:ext uri="{BB962C8B-B14F-4D97-AF65-F5344CB8AC3E}">
        <p14:creationId xmlns:p14="http://schemas.microsoft.com/office/powerpoint/2010/main" val="1429576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F59B9-8094-4618-B073-21DD649DF751}" type="slidenum">
              <a:rPr lang="en-US" smtClean="0"/>
              <a:pPr/>
              <a:t>7</a:t>
            </a:fld>
            <a:endParaRPr lang="en-US" dirty="0"/>
          </a:p>
        </p:txBody>
      </p:sp>
      <p:sp>
        <p:nvSpPr>
          <p:cNvPr id="5" name="Title 4"/>
          <p:cNvSpPr>
            <a:spLocks noGrp="1"/>
          </p:cNvSpPr>
          <p:nvPr>
            <p:ph type="title"/>
          </p:nvPr>
        </p:nvSpPr>
        <p:spPr/>
        <p:txBody>
          <a:bodyPr/>
          <a:lstStyle/>
          <a:p>
            <a:r>
              <a:rPr lang="en-US" dirty="0" smtClean="0"/>
              <a:t>Non-proportional reinsurance</a:t>
            </a:r>
            <a:endParaRPr lang="en-US" dirty="0"/>
          </a:p>
        </p:txBody>
      </p:sp>
      <p:sp>
        <p:nvSpPr>
          <p:cNvPr id="3" name="Content Placeholder 2"/>
          <p:cNvSpPr>
            <a:spLocks noGrp="1"/>
          </p:cNvSpPr>
          <p:nvPr>
            <p:ph sz="half" idx="2"/>
          </p:nvPr>
        </p:nvSpPr>
        <p:spPr>
          <a:xfrm>
            <a:off x="7213526" y="1772816"/>
            <a:ext cx="1894978" cy="772138"/>
          </a:xfrm>
        </p:spPr>
        <p:txBody>
          <a:bodyPr/>
          <a:lstStyle/>
          <a:p>
            <a:pPr>
              <a:spcBef>
                <a:spcPts val="0"/>
              </a:spcBef>
              <a:spcAft>
                <a:spcPts val="600"/>
              </a:spcAft>
            </a:pPr>
            <a:r>
              <a:rPr lang="en-US" sz="1200" dirty="0"/>
              <a:t>S</a:t>
            </a:r>
            <a:r>
              <a:rPr lang="en-US" sz="1200" dirty="0" smtClean="0"/>
              <a:t>tructured </a:t>
            </a:r>
            <a:r>
              <a:rPr lang="en-US" sz="1200" dirty="0"/>
              <a:t>like a conventional insurance policy: </a:t>
            </a:r>
            <a:r>
              <a:rPr lang="en-US" sz="1200" dirty="0" smtClean="0"/>
              <a:t>the reinsurer </a:t>
            </a:r>
            <a:r>
              <a:rPr lang="en-US" sz="1200" dirty="0"/>
              <a:t>pays all or a predetermined percentage of the claims which fall </a:t>
            </a:r>
            <a:r>
              <a:rPr lang="en-US" sz="1200" dirty="0" smtClean="0"/>
              <a:t>between a </a:t>
            </a:r>
            <a:r>
              <a:rPr lang="en-US" sz="1200" dirty="0"/>
              <a:t>defined lower and upper cover </a:t>
            </a:r>
            <a:r>
              <a:rPr lang="en-US" sz="1200" dirty="0" smtClean="0"/>
              <a:t>limit. </a:t>
            </a:r>
          </a:p>
          <a:p>
            <a:pPr>
              <a:spcBef>
                <a:spcPts val="0"/>
              </a:spcBef>
              <a:spcAft>
                <a:spcPts val="600"/>
              </a:spcAft>
            </a:pPr>
            <a:r>
              <a:rPr lang="en-US" sz="1200" dirty="0" smtClean="0"/>
              <a:t>For </a:t>
            </a:r>
            <a:r>
              <a:rPr lang="en-US" sz="1200" dirty="0"/>
              <a:t>the parts of claims below </a:t>
            </a:r>
            <a:r>
              <a:rPr lang="en-US" sz="1200" dirty="0" smtClean="0"/>
              <a:t>or above </a:t>
            </a:r>
            <a:r>
              <a:rPr lang="en-US" sz="1200" dirty="0"/>
              <a:t>the limits, the primary insurer has to carry the risk on its own or it may </a:t>
            </a:r>
            <a:r>
              <a:rPr lang="en-US" sz="1200" dirty="0" smtClean="0"/>
              <a:t>reinsure it </a:t>
            </a:r>
            <a:r>
              <a:rPr lang="en-US" sz="1200" dirty="0"/>
              <a:t>under other </a:t>
            </a:r>
            <a:r>
              <a:rPr lang="en-US" sz="1200" dirty="0" smtClean="0"/>
              <a:t>contracts.</a:t>
            </a:r>
          </a:p>
          <a:p>
            <a:pPr>
              <a:spcBef>
                <a:spcPts val="0"/>
              </a:spcBef>
              <a:spcAft>
                <a:spcPts val="600"/>
              </a:spcAft>
            </a:pPr>
            <a:r>
              <a:rPr lang="en-US" sz="1200" dirty="0"/>
              <a:t>Types of proportional reinsurance: </a:t>
            </a:r>
            <a:r>
              <a:rPr lang="en-US" sz="1200" dirty="0" smtClean="0"/>
              <a:t>Excess of Loss (</a:t>
            </a:r>
            <a:r>
              <a:rPr lang="en-US" sz="1200" dirty="0"/>
              <a:t>graph) and </a:t>
            </a:r>
            <a:r>
              <a:rPr lang="en-US" sz="1200" dirty="0" smtClean="0"/>
              <a:t>Stop Loss</a:t>
            </a:r>
            <a:endParaRPr lang="en-US" sz="1200" dirty="0"/>
          </a:p>
          <a:p>
            <a:pPr>
              <a:spcBef>
                <a:spcPts val="0"/>
              </a:spcBef>
              <a:spcAft>
                <a:spcPts val="600"/>
              </a:spcAft>
            </a:pPr>
            <a:endParaRPr lang="en-US" sz="1200" dirty="0" smtClean="0"/>
          </a:p>
        </p:txBody>
      </p:sp>
      <p:sp>
        <p:nvSpPr>
          <p:cNvPr id="7" name="Content Placeholder 2"/>
          <p:cNvSpPr>
            <a:spLocks noGrp="1"/>
          </p:cNvSpPr>
          <p:nvPr>
            <p:ph sz="half" idx="2"/>
          </p:nvPr>
        </p:nvSpPr>
        <p:spPr>
          <a:xfrm>
            <a:off x="755576" y="5681198"/>
            <a:ext cx="6624736" cy="772138"/>
          </a:xfrm>
        </p:spPr>
        <p:txBody>
          <a:bodyPr/>
          <a:lstStyle/>
          <a:p>
            <a:pPr marL="0" indent="0">
              <a:spcBef>
                <a:spcPts val="0"/>
              </a:spcBef>
              <a:spcAft>
                <a:spcPts val="600"/>
              </a:spcAft>
              <a:buNone/>
            </a:pPr>
            <a:r>
              <a:rPr lang="en-US" sz="1200" dirty="0" smtClean="0"/>
              <a:t>Source</a:t>
            </a:r>
            <a:r>
              <a:rPr lang="en-US" sz="1200" dirty="0"/>
              <a:t>: Swiss Re, "Understanding </a:t>
            </a:r>
            <a:r>
              <a:rPr lang="en-US" sz="1200" dirty="0" smtClean="0"/>
              <a:t>reinsurance: How </a:t>
            </a:r>
            <a:r>
              <a:rPr lang="en-US" sz="1200" dirty="0"/>
              <a:t>reinsurers create value and manage </a:t>
            </a:r>
            <a:r>
              <a:rPr lang="en-US" sz="1200" dirty="0" smtClean="0"/>
              <a:t>risk"</a:t>
            </a:r>
            <a:endParaRPr lang="en-US" sz="12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88" y="1772816"/>
            <a:ext cx="6438900"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50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t>
            </a:r>
            <a:r>
              <a:rPr lang="en-US" dirty="0" smtClean="0"/>
              <a:t>aptives</a:t>
            </a:r>
            <a:endParaRPr lang="en-US" dirty="0"/>
          </a:p>
        </p:txBody>
      </p:sp>
      <p:sp>
        <p:nvSpPr>
          <p:cNvPr id="7" name="Slide Number Placeholder 6"/>
          <p:cNvSpPr>
            <a:spLocks noGrp="1"/>
          </p:cNvSpPr>
          <p:nvPr>
            <p:ph type="sldNum" sz="quarter" idx="11"/>
          </p:nvPr>
        </p:nvSpPr>
        <p:spPr/>
        <p:txBody>
          <a:bodyPr/>
          <a:lstStyle/>
          <a:p>
            <a:fld id="{8E9F59B9-8094-4618-B073-21DD649DF751}" type="slidenum">
              <a:rPr lang="en-US" smtClean="0"/>
              <a:pPr/>
              <a:t>8</a:t>
            </a:fld>
            <a:endParaRPr lang="en-US" dirty="0"/>
          </a:p>
        </p:txBody>
      </p:sp>
    </p:spTree>
    <p:extLst>
      <p:ext uri="{BB962C8B-B14F-4D97-AF65-F5344CB8AC3E}">
        <p14:creationId xmlns:p14="http://schemas.microsoft.com/office/powerpoint/2010/main" val="341978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"Captive insurance companies are insurance companies that are owned and controlled by their </a:t>
            </a:r>
            <a:r>
              <a:rPr lang="en-US" dirty="0" err="1"/>
              <a:t>insureds</a:t>
            </a:r>
            <a:r>
              <a:rPr lang="en-US" dirty="0"/>
              <a:t>. </a:t>
            </a:r>
            <a:endParaRPr lang="en-US" dirty="0" smtClean="0"/>
          </a:p>
          <a:p>
            <a:pPr marL="0" indent="0">
              <a:buNone/>
            </a:pPr>
            <a:r>
              <a:rPr lang="en-US" dirty="0" smtClean="0"/>
              <a:t>A </a:t>
            </a:r>
            <a:r>
              <a:rPr lang="en-US" dirty="0"/>
              <a:t>captive insurance company is described as </a:t>
            </a:r>
            <a:r>
              <a:rPr lang="en-US" i="1" dirty="0"/>
              <a:t>single parent captive </a:t>
            </a:r>
            <a:r>
              <a:rPr lang="en-US" dirty="0"/>
              <a:t>if it is owned and controlled by one company and insures that company and/or its subsidiaries. </a:t>
            </a:r>
          </a:p>
          <a:p>
            <a:pPr marL="0" indent="0">
              <a:buNone/>
            </a:pPr>
            <a:r>
              <a:rPr lang="en-US" dirty="0" smtClean="0"/>
              <a:t>A </a:t>
            </a:r>
            <a:r>
              <a:rPr lang="en-US" dirty="0"/>
              <a:t>group captive is an insurance company owned and controlled by two or more non-affiliated organizations the captive insures. </a:t>
            </a:r>
          </a:p>
          <a:p>
            <a:pPr marL="0" indent="0">
              <a:buNone/>
            </a:pPr>
            <a:r>
              <a:rPr lang="en-US" dirty="0" smtClean="0"/>
              <a:t>In </a:t>
            </a:r>
            <a:r>
              <a:rPr lang="en-US" dirty="0"/>
              <a:t>theory, all mutual insurance companies are captives that are controlled by their policyholders</a:t>
            </a:r>
            <a:r>
              <a:rPr lang="en-US" dirty="0" smtClean="0"/>
              <a:t>." </a:t>
            </a:r>
          </a:p>
          <a:p>
            <a:pPr marL="0" indent="0">
              <a:buNone/>
            </a:pPr>
            <a:r>
              <a:rPr lang="en-US" sz="1200" dirty="0" smtClean="0"/>
              <a:t>(www.captive.com)</a:t>
            </a:r>
            <a:endParaRPr lang="en-US" sz="1200" dirty="0"/>
          </a:p>
        </p:txBody>
      </p:sp>
      <p:sp>
        <p:nvSpPr>
          <p:cNvPr id="3" name="Slide Number Placeholder 2"/>
          <p:cNvSpPr>
            <a:spLocks noGrp="1"/>
          </p:cNvSpPr>
          <p:nvPr>
            <p:ph type="sldNum" sz="quarter" idx="11"/>
          </p:nvPr>
        </p:nvSpPr>
        <p:spPr/>
        <p:txBody>
          <a:bodyPr/>
          <a:lstStyle/>
          <a:p>
            <a:fld id="{8E9F59B9-8094-4618-B073-21DD649DF751}" type="slidenum">
              <a:rPr lang="en-US" smtClean="0"/>
              <a:pPr/>
              <a:t>9</a:t>
            </a:fld>
            <a:endParaRPr lang="en-US" dirty="0"/>
          </a:p>
        </p:txBody>
      </p:sp>
      <p:sp>
        <p:nvSpPr>
          <p:cNvPr id="4" name="Title 3"/>
          <p:cNvSpPr>
            <a:spLocks noGrp="1"/>
          </p:cNvSpPr>
          <p:nvPr>
            <p:ph type="title"/>
          </p:nvPr>
        </p:nvSpPr>
        <p:spPr/>
        <p:txBody>
          <a:bodyPr/>
          <a:lstStyle/>
          <a:p>
            <a:r>
              <a:rPr lang="en-US" dirty="0" smtClean="0"/>
              <a:t>Captives: the concept</a:t>
            </a:r>
            <a:endParaRPr lang="en-US" dirty="0"/>
          </a:p>
        </p:txBody>
      </p:sp>
    </p:spTree>
    <p:extLst>
      <p:ext uri="{BB962C8B-B14F-4D97-AF65-F5344CB8AC3E}">
        <p14:creationId xmlns:p14="http://schemas.microsoft.com/office/powerpoint/2010/main" val="2608894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NFO" val="SR1000"/>
  <p:tag name="LANGUAGE" val="2057"/>
  <p:tag name="PRESENTATIONSTYLE" val="1"/>
  <p:tag name="COLORPAIR" val="2"/>
  <p:tag name="CLASSIFICATION" val="0"/>
</p:tagLst>
</file>

<file path=ppt/tags/tag10.xml><?xml version="1.0" encoding="utf-8"?>
<p:tagLst xmlns:a="http://schemas.openxmlformats.org/drawingml/2006/main" xmlns:r="http://schemas.openxmlformats.org/officeDocument/2006/relationships" xmlns:p="http://schemas.openxmlformats.org/presentationml/2006/main">
  <p:tag name="SHAPETYPE" val="Background"/>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3.xml><?xml version="1.0" encoding="utf-8"?>
<p:tagLst xmlns:a="http://schemas.openxmlformats.org/drawingml/2006/main" xmlns:r="http://schemas.openxmlformats.org/officeDocument/2006/relationships" xmlns:p="http://schemas.openxmlformats.org/presentationml/2006/main">
  <p:tag name="SHAPETYPE" val="footer"/>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5.xml><?xml version="1.0" encoding="utf-8"?>
<p:tagLst xmlns:a="http://schemas.openxmlformats.org/drawingml/2006/main" xmlns:r="http://schemas.openxmlformats.org/officeDocument/2006/relationships" xmlns:p="http://schemas.openxmlformats.org/presentationml/2006/main">
  <p:tag name="SHAPETYPE" val="footer"/>
</p:tagLst>
</file>

<file path=ppt/tags/tag16.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19.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2.xml><?xml version="1.0" encoding="utf-8"?>
<p:tagLst xmlns:a="http://schemas.openxmlformats.org/drawingml/2006/main" xmlns:r="http://schemas.openxmlformats.org/officeDocument/2006/relationships" xmlns:p="http://schemas.openxmlformats.org/presentationml/2006/main">
  <p:tag name="SHAPETYPE" val="FooterBandBW"/>
</p:tagLst>
</file>

<file path=ppt/tags/tag20.xml><?xml version="1.0" encoding="utf-8"?>
<p:tagLst xmlns:a="http://schemas.openxmlformats.org/drawingml/2006/main" xmlns:r="http://schemas.openxmlformats.org/officeDocument/2006/relationships" xmlns:p="http://schemas.openxmlformats.org/presentationml/2006/main">
  <p:tag name="SLIDETYPE" val="14"/>
</p:tagLst>
</file>

<file path=ppt/tags/tag21.xml><?xml version="1.0" encoding="utf-8"?>
<p:tagLst xmlns:a="http://schemas.openxmlformats.org/drawingml/2006/main" xmlns:r="http://schemas.openxmlformats.org/officeDocument/2006/relationships" xmlns:p="http://schemas.openxmlformats.org/presentationml/2006/main">
  <p:tag name="SLIDEID" val="406"/>
</p:tagLst>
</file>

<file path=ppt/tags/tag22.xml><?xml version="1.0" encoding="utf-8"?>
<p:tagLst xmlns:a="http://schemas.openxmlformats.org/drawingml/2006/main" xmlns:r="http://schemas.openxmlformats.org/officeDocument/2006/relationships" xmlns:p="http://schemas.openxmlformats.org/presentationml/2006/main">
  <p:tag name="SLIDEID" val="412"/>
</p:tagLst>
</file>

<file path=ppt/tags/tag23.xml><?xml version="1.0" encoding="utf-8"?>
<p:tagLst xmlns:a="http://schemas.openxmlformats.org/drawingml/2006/main" xmlns:r="http://schemas.openxmlformats.org/officeDocument/2006/relationships" xmlns:p="http://schemas.openxmlformats.org/presentationml/2006/main">
  <p:tag name="SLIDEID" val="413"/>
</p:tagLst>
</file>

<file path=ppt/tags/tag24.xml><?xml version="1.0" encoding="utf-8"?>
<p:tagLst xmlns:a="http://schemas.openxmlformats.org/drawingml/2006/main" xmlns:r="http://schemas.openxmlformats.org/officeDocument/2006/relationships" xmlns:p="http://schemas.openxmlformats.org/presentationml/2006/main">
  <p:tag name="SLIDEID" val="432"/>
</p:tagLst>
</file>

<file path=ppt/tags/tag25.xml><?xml version="1.0" encoding="utf-8"?>
<p:tagLst xmlns:a="http://schemas.openxmlformats.org/drawingml/2006/main" xmlns:r="http://schemas.openxmlformats.org/officeDocument/2006/relationships" xmlns:p="http://schemas.openxmlformats.org/presentationml/2006/main">
  <p:tag name="SLIDEID" val="475"/>
</p:tagLst>
</file>

<file path=ppt/tags/tag26.xml><?xml version="1.0" encoding="utf-8"?>
<p:tagLst xmlns:a="http://schemas.openxmlformats.org/drawingml/2006/main" xmlns:r="http://schemas.openxmlformats.org/officeDocument/2006/relationships" xmlns:p="http://schemas.openxmlformats.org/presentationml/2006/main">
  <p:tag name="SLIDEID" val="480"/>
</p:tagLst>
</file>

<file path=ppt/tags/tag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29.xml><?xml version="1.0" encoding="utf-8"?>
<p:tagLst xmlns:a="http://schemas.openxmlformats.org/drawingml/2006/main" xmlns:r="http://schemas.openxmlformats.org/officeDocument/2006/relationships" xmlns:p="http://schemas.openxmlformats.org/presentationml/2006/main">
  <p:tag name="SLIDETYPE" val="14"/>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SHAPETYPE" val="FooterBand"/>
</p:tagLst>
</file>

<file path=ppt/tags/tag30.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ags/tag31.xml><?xml version="1.0" encoding="utf-8"?>
<p:tagLst xmlns:a="http://schemas.openxmlformats.org/drawingml/2006/main" xmlns:r="http://schemas.openxmlformats.org/officeDocument/2006/relationships" xmlns:p="http://schemas.openxmlformats.org/presentationml/2006/main">
  <p:tag name="SLIDETYPE" val="23"/>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SHAPETYPE" val="footer"/>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L"/>
</p:tagLst>
</file>

<file path=ppt/tags/tag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xml><?xml version="1.0" encoding="utf-8"?>
<p:tagLst xmlns:a="http://schemas.openxmlformats.org/drawingml/2006/main" xmlns:r="http://schemas.openxmlformats.org/officeDocument/2006/relationships" xmlns:p="http://schemas.openxmlformats.org/presentationml/2006/main">
  <p:tag name="SHAPETYPE" val="Logo"/>
  <p:tag name="COLORTAG" val="W"/>
</p:tagLst>
</file>

<file path=ppt/theme/theme1.xml><?xml version="1.0" encoding="utf-8"?>
<a:theme xmlns:a="http://schemas.openxmlformats.org/drawingml/2006/main" name="Swiss Re">
  <a:themeElements>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2.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3.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4.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5.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6.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7.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ppt/theme/themeOverride8.xml><?xml version="1.0" encoding="utf-8"?>
<a:themeOverride xmlns:a="http://schemas.openxmlformats.org/drawingml/2006/main">
  <a:clrScheme name="SR - LimeForest">
    <a:dk1>
      <a:srgbClr val="283E36"/>
    </a:dk1>
    <a:lt1>
      <a:sysClr val="window" lastClr="FFFFFF"/>
    </a:lt1>
    <a:dk2>
      <a:srgbClr val="007934"/>
    </a:dk2>
    <a:lt2>
      <a:srgbClr val="99C50E"/>
    </a:lt2>
    <a:accent1>
      <a:srgbClr val="627D77"/>
    </a:accent1>
    <a:accent2>
      <a:srgbClr val="A1B1AD"/>
    </a:accent2>
    <a:accent3>
      <a:srgbClr val="007934"/>
    </a:accent3>
    <a:accent4>
      <a:srgbClr val="66AF85"/>
    </a:accent4>
    <a:accent5>
      <a:srgbClr val="C9DD03"/>
    </a:accent5>
    <a:accent6>
      <a:srgbClr val="DFEB68"/>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5168</TotalTime>
  <Words>1958</Words>
  <Application>Microsoft Office PowerPoint</Application>
  <PresentationFormat>Presentación en pantalla (4:3)</PresentationFormat>
  <Paragraphs>408</Paragraphs>
  <Slides>31</Slides>
  <Notes>31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Arial</vt:lpstr>
      <vt:lpstr>MS PGothic</vt:lpstr>
      <vt:lpstr>Wingdings</vt:lpstr>
      <vt:lpstr>SwissReSans</vt:lpstr>
      <vt:lpstr>SwissReSans Light</vt:lpstr>
      <vt:lpstr>Swiss Re</vt:lpstr>
      <vt:lpstr>Presentación de PowerPoint</vt:lpstr>
      <vt:lpstr>Agenda</vt:lpstr>
      <vt:lpstr>Reinsurance</vt:lpstr>
      <vt:lpstr>Reinsurance is a catalyst for  economic growth</vt:lpstr>
      <vt:lpstr>How do insurers transfer risks to reinsurers?</vt:lpstr>
      <vt:lpstr>Proportional reinsurance</vt:lpstr>
      <vt:lpstr>Non-proportional reinsurance</vt:lpstr>
      <vt:lpstr>Captives</vt:lpstr>
      <vt:lpstr>Captives: the concept</vt:lpstr>
      <vt:lpstr>The global volume of captive premiums is estimated at USD 50-60 billion</vt:lpstr>
      <vt:lpstr>There were 5745 captive insurance companies worldwide in 2011</vt:lpstr>
      <vt:lpstr>Caribbean off-shore locations are still in the lead, but dominance has declined</vt:lpstr>
      <vt:lpstr>Insurance Linked Securities and the use of SPV´s </vt:lpstr>
      <vt:lpstr>Insurance-Linked Securities (ILS):  Overview</vt:lpstr>
      <vt:lpstr>Product Basics: Typical Cat Bond Structure</vt:lpstr>
      <vt:lpstr>Catastrophe Bonds Triggers Deployed </vt:lpstr>
      <vt:lpstr>Capital management under Solvency II</vt:lpstr>
      <vt:lpstr>  Capital management: What's our industry facing today?</vt:lpstr>
      <vt:lpstr> The Solvency II balance sheet: Steering the solvency ratio</vt:lpstr>
      <vt:lpstr>Reinsurance as a capital management tool: The two leverage effects of reinsurance</vt:lpstr>
      <vt:lpstr>Reinsurance versus other capital instruments:  Economic cost of reinsurance</vt:lpstr>
      <vt:lpstr>Reinsurance –  a pro-active capital and risk management tool </vt:lpstr>
      <vt:lpstr>Reinsurance as a capital and risk management tool  Reinsurance versus other financing tools</vt:lpstr>
      <vt:lpstr> Solvency II: Don't underestimate the adaptation phase </vt:lpstr>
      <vt:lpstr>Reinsurance: A powerful management tool under Solvency II</vt:lpstr>
      <vt:lpstr>Mitigate life underwriting risk* Where Swiss Re can help </vt:lpstr>
      <vt:lpstr>Mitigate Non-life underwriting risk Example 1  Retrospective reinsurance Non-life reserve risk - LPT &amp; ADC</vt:lpstr>
      <vt:lpstr>Mitigate Non-life underwriting risk Example 1 50% LPT/ADC on MTPL reserves Total capital benefit of 160m over time (indicative) </vt:lpstr>
      <vt:lpstr>Presentación de PowerPoint</vt:lpstr>
      <vt:lpstr>Presentación de PowerPoint</vt:lpstr>
      <vt:lpstr>Legal notice</vt:lpstr>
    </vt:vector>
  </TitlesOfParts>
  <Company>Swiss 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srgkts</dc:creator>
  <cp:lastModifiedBy>Salashina Olga</cp:lastModifiedBy>
  <cp:revision>379</cp:revision>
  <cp:lastPrinted>2013-04-16T16:16:38Z</cp:lastPrinted>
  <dcterms:created xsi:type="dcterms:W3CDTF">2010-01-07T09:46:29Z</dcterms:created>
  <dcterms:modified xsi:type="dcterms:W3CDTF">2014-06-02T20:39:23Z</dcterms:modified>
</cp:coreProperties>
</file>